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48" r:id="rId1"/>
  </p:sldMasterIdLst>
  <p:notesMasterIdLst>
    <p:notesMasterId r:id="rId2"/>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1" r:id="rId68"/>
    <p:sldId id="322" r:id="rId69"/>
    <p:sldId id="323" r:id="rId70"/>
    <p:sldId id="324" r:id="rId71"/>
    <p:sldId id="325" r:id="rId72"/>
    <p:sldId id="326" r:id="rId73"/>
    <p:sldId id="327" r:id="rId74"/>
    <p:sldId id="328" r:id="rId75"/>
    <p:sldId id="329" r:id="rId76"/>
    <p:sldId id="330" r:id="rId77"/>
    <p:sldId id="331" r:id="rId78"/>
    <p:sldId id="332" r:id="rId79"/>
    <p:sldId id="333" r:id="rId80"/>
    <p:sldId id="334" r:id="rId81"/>
    <p:sldId id="335" r:id="rId82"/>
    <p:sldId id="336" r:id="rId83"/>
    <p:sldId id="337" r:id="rId84"/>
    <p:sldId id="338" r:id="rId85"/>
    <p:sldId id="339" r:id="rId86"/>
    <p:sldId id="340" r:id="rId87"/>
    <p:sldId id="341" r:id="rId88"/>
    <p:sldId id="342" r:id="rId89"/>
    <p:sldId id="343" r:id="rId90"/>
    <p:sldId id="344" r:id="rId91"/>
    <p:sldId id="345" r:id="rId92"/>
    <p:sldId id="346" r:id="rId93"/>
    <p:sldId id="347" r:id="rId94"/>
    <p:sldId id="348" r:id="rId95"/>
    <p:sldId id="349"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2" r:id="rId129"/>
    <p:sldId id="383" r:id="rId130"/>
    <p:sldId id="384" r:id="rId131"/>
    <p:sldId id="385" r:id="rId132"/>
    <p:sldId id="386" r:id="rId133"/>
    <p:sldId id="387" r:id="rId134"/>
    <p:sldId id="388" r:id="rId135"/>
    <p:sldId id="389" r:id="rId136"/>
    <p:sldId id="390" r:id="rId137"/>
    <p:sldId id="391" r:id="rId138"/>
    <p:sldId id="392" r:id="rId139"/>
    <p:sldId id="393" r:id="rId140"/>
    <p:sldId id="394" r:id="rId141"/>
    <p:sldId id="395" r:id="rId142"/>
    <p:sldId id="396" r:id="rId143"/>
    <p:sldId id="397" r:id="rId144"/>
    <p:sldId id="398" r:id="rId145"/>
    <p:sldId id="399" r:id="rId146"/>
    <p:sldId id="400" r:id="rId147"/>
    <p:sldId id="401" r:id="rId148"/>
    <p:sldId id="402" r:id="rId149"/>
    <p:sldId id="403" r:id="rId150"/>
    <p:sldId id="404" r:id="rId151"/>
    <p:sldId id="405" r:id="rId152"/>
    <p:sldId id="406" r:id="rId153"/>
    <p:sldId id="407" r:id="rId154"/>
    <p:sldId id="408" r:id="rId155"/>
    <p:sldId id="409" r:id="rId156"/>
    <p:sldId id="410" r:id="rId157"/>
    <p:sldId id="411" r:id="rId158"/>
    <p:sldId id="412" r:id="rId159"/>
    <p:sldId id="413" r:id="rId160"/>
    <p:sldId id="414" r:id="rId161"/>
    <p:sldId id="415" r:id="rId162"/>
    <p:sldId id="416" r:id="rId163"/>
    <p:sldId id="417" r:id="rId164"/>
    <p:sldId id="418" r:id="rId165"/>
    <p:sldId id="419" r:id="rId166"/>
    <p:sldId id="420" r:id="rId167"/>
    <p:sldId id="421" r:id="rId168"/>
    <p:sldId id="422" r:id="rId169"/>
    <p:sldId id="423" r:id="rId170"/>
    <p:sldId id="424" r:id="rId171"/>
    <p:sldId id="425" r:id="rId172"/>
    <p:sldId id="426" r:id="rId173"/>
    <p:sldId id="427" r:id="rId174"/>
    <p:sldId id="428" r:id="rId175"/>
    <p:sldId id="429" r:id="rId176"/>
    <p:sldId id="430" r:id="rId177"/>
    <p:sldId id="431" r:id="rId178"/>
    <p:sldId id="432" r:id="rId179"/>
    <p:sldId id="433" r:id="rId180"/>
    <p:sldId id="434" r:id="rId181"/>
    <p:sldId id="435" r:id="rId182"/>
    <p:sldId id="436" r:id="rId183"/>
    <p:sldId id="437" r:id="rId184"/>
    <p:sldId id="438" r:id="rId185"/>
    <p:sldId id="439" r:id="rId186"/>
    <p:sldId id="440" r:id="rId187"/>
    <p:sldId id="441" r:id="rId188"/>
    <p:sldId id="442" r:id="rId189"/>
    <p:sldId id="443" r:id="rId190"/>
    <p:sldId id="444" r:id="rId191"/>
    <p:sldId id="445" r:id="rId192"/>
    <p:sldId id="446" r:id="rId193"/>
    <p:sldId id="447" r:id="rId194"/>
    <p:sldId id="448" r:id="rId195"/>
    <p:sldId id="449" r:id="rId196"/>
    <p:sldId id="450" r:id="rId197"/>
    <p:sldId id="451" r:id="rId198"/>
    <p:sldId id="452" r:id="rId199"/>
    <p:sldId id="453" r:id="rId200"/>
    <p:sldId id="454" r:id="rId201"/>
    <p:sldId id="455" r:id="rId202"/>
    <p:sldId id="456" r:id="rId203"/>
    <p:sldId id="457" r:id="rId204"/>
    <p:sldId id="458" r:id="rId205"/>
    <p:sldId id="459" r:id="rId206"/>
    <p:sldId id="460" r:id="rId207"/>
    <p:sldId id="461" r:id="rId208"/>
    <p:sldId id="462" r:id="rId209"/>
    <p:sldId id="463" r:id="rId210"/>
    <p:sldId id="464" r:id="rId211"/>
    <p:sldId id="465" r:id="rId212"/>
    <p:sldId id="466" r:id="rId213"/>
    <p:sldId id="467" r:id="rId214"/>
    <p:sldId id="468" r:id="rId215"/>
    <p:sldId id="469" r:id="rId216"/>
    <p:sldId id="470" r:id="rId217"/>
    <p:sldId id="471" r:id="rId218"/>
    <p:sldId id="472" r:id="rId219"/>
    <p:sldId id="473" r:id="rId220"/>
    <p:sldId id="474" r:id="rId221"/>
    <p:sldId id="475" r:id="rId222"/>
    <p:sldId id="476" r:id="rId223"/>
    <p:sldId id="477" r:id="rId224"/>
    <p:sldId id="478" r:id="rId225"/>
    <p:sldId id="479" r:id="rId226"/>
    <p:sldId id="480" r:id="rId227"/>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slide" Target="slides/slide57.xml"/><Relationship Id="rId60" Type="http://schemas.openxmlformats.org/officeDocument/2006/relationships/slide" Target="slides/slide58.xml"/><Relationship Id="rId61" Type="http://schemas.openxmlformats.org/officeDocument/2006/relationships/slide" Target="slides/slide59.xml"/><Relationship Id="rId62" Type="http://schemas.openxmlformats.org/officeDocument/2006/relationships/slide" Target="slides/slide60.xml"/><Relationship Id="rId63" Type="http://schemas.openxmlformats.org/officeDocument/2006/relationships/slide" Target="slides/slide61.xml"/><Relationship Id="rId64" Type="http://schemas.openxmlformats.org/officeDocument/2006/relationships/slide" Target="slides/slide62.xml"/><Relationship Id="rId65" Type="http://schemas.openxmlformats.org/officeDocument/2006/relationships/slide" Target="slides/slide63.xml"/><Relationship Id="rId66" Type="http://schemas.openxmlformats.org/officeDocument/2006/relationships/slide" Target="slides/slide64.xml"/><Relationship Id="rId67" Type="http://schemas.openxmlformats.org/officeDocument/2006/relationships/slide" Target="slides/slide65.xml"/><Relationship Id="rId68" Type="http://schemas.openxmlformats.org/officeDocument/2006/relationships/slide" Target="slides/slide66.xml"/><Relationship Id="rId69" Type="http://schemas.openxmlformats.org/officeDocument/2006/relationships/slide" Target="slides/slide67.xml"/><Relationship Id="rId70" Type="http://schemas.openxmlformats.org/officeDocument/2006/relationships/slide" Target="slides/slide68.xml"/><Relationship Id="rId71" Type="http://schemas.openxmlformats.org/officeDocument/2006/relationships/slide" Target="slides/slide69.xml"/><Relationship Id="rId72" Type="http://schemas.openxmlformats.org/officeDocument/2006/relationships/slide" Target="slides/slide70.xml"/><Relationship Id="rId73" Type="http://schemas.openxmlformats.org/officeDocument/2006/relationships/slide" Target="slides/slide71.xml"/><Relationship Id="rId74" Type="http://schemas.openxmlformats.org/officeDocument/2006/relationships/slide" Target="slides/slide72.xml"/><Relationship Id="rId75" Type="http://schemas.openxmlformats.org/officeDocument/2006/relationships/slide" Target="slides/slide73.xml"/><Relationship Id="rId76" Type="http://schemas.openxmlformats.org/officeDocument/2006/relationships/slide" Target="slides/slide74.xml"/><Relationship Id="rId77" Type="http://schemas.openxmlformats.org/officeDocument/2006/relationships/slide" Target="slides/slide75.xml"/><Relationship Id="rId78" Type="http://schemas.openxmlformats.org/officeDocument/2006/relationships/slide" Target="slides/slide76.xml"/><Relationship Id="rId79" Type="http://schemas.openxmlformats.org/officeDocument/2006/relationships/slide" Target="slides/slide77.xml"/><Relationship Id="rId80" Type="http://schemas.openxmlformats.org/officeDocument/2006/relationships/slide" Target="slides/slide78.xml"/><Relationship Id="rId81" Type="http://schemas.openxmlformats.org/officeDocument/2006/relationships/slide" Target="slides/slide79.xml"/><Relationship Id="rId82" Type="http://schemas.openxmlformats.org/officeDocument/2006/relationships/slide" Target="slides/slide80.xml"/><Relationship Id="rId83" Type="http://schemas.openxmlformats.org/officeDocument/2006/relationships/slide" Target="slides/slide81.xml"/><Relationship Id="rId84" Type="http://schemas.openxmlformats.org/officeDocument/2006/relationships/slide" Target="slides/slide82.xml"/><Relationship Id="rId85" Type="http://schemas.openxmlformats.org/officeDocument/2006/relationships/slide" Target="slides/slide83.xml"/><Relationship Id="rId86" Type="http://schemas.openxmlformats.org/officeDocument/2006/relationships/slide" Target="slides/slide84.xml"/><Relationship Id="rId87" Type="http://schemas.openxmlformats.org/officeDocument/2006/relationships/slide" Target="slides/slide85.xml"/><Relationship Id="rId88" Type="http://schemas.openxmlformats.org/officeDocument/2006/relationships/slide" Target="slides/slide86.xml"/><Relationship Id="rId89" Type="http://schemas.openxmlformats.org/officeDocument/2006/relationships/slide" Target="slides/slide87.xml"/><Relationship Id="rId90" Type="http://schemas.openxmlformats.org/officeDocument/2006/relationships/slide" Target="slides/slide88.xml"/><Relationship Id="rId91" Type="http://schemas.openxmlformats.org/officeDocument/2006/relationships/slide" Target="slides/slide89.xml"/><Relationship Id="rId92" Type="http://schemas.openxmlformats.org/officeDocument/2006/relationships/slide" Target="slides/slide90.xml"/><Relationship Id="rId93" Type="http://schemas.openxmlformats.org/officeDocument/2006/relationships/slide" Target="slides/slide91.xml"/><Relationship Id="rId94" Type="http://schemas.openxmlformats.org/officeDocument/2006/relationships/slide" Target="slides/slide92.xml"/><Relationship Id="rId95" Type="http://schemas.openxmlformats.org/officeDocument/2006/relationships/slide" Target="slides/slide93.xml"/><Relationship Id="rId96" Type="http://schemas.openxmlformats.org/officeDocument/2006/relationships/slide" Target="slides/slide94.xml"/><Relationship Id="rId97" Type="http://schemas.openxmlformats.org/officeDocument/2006/relationships/slide" Target="slides/slide95.xml"/><Relationship Id="rId98" Type="http://schemas.openxmlformats.org/officeDocument/2006/relationships/slide" Target="slides/slide96.xml"/><Relationship Id="rId99" Type="http://schemas.openxmlformats.org/officeDocument/2006/relationships/slide" Target="slides/slide97.xml"/><Relationship Id="rId100" Type="http://schemas.openxmlformats.org/officeDocument/2006/relationships/slide" Target="slides/slide98.xml"/><Relationship Id="rId101" Type="http://schemas.openxmlformats.org/officeDocument/2006/relationships/slide" Target="slides/slide99.xml"/><Relationship Id="rId102" Type="http://schemas.openxmlformats.org/officeDocument/2006/relationships/slide" Target="slides/slide100.xml"/><Relationship Id="rId103" Type="http://schemas.openxmlformats.org/officeDocument/2006/relationships/slide" Target="slides/slide101.xml"/><Relationship Id="rId104" Type="http://schemas.openxmlformats.org/officeDocument/2006/relationships/slide" Target="slides/slide102.xml"/><Relationship Id="rId105" Type="http://schemas.openxmlformats.org/officeDocument/2006/relationships/slide" Target="slides/slide103.xml"/><Relationship Id="rId106" Type="http://schemas.openxmlformats.org/officeDocument/2006/relationships/slide" Target="slides/slide104.xml"/><Relationship Id="rId107" Type="http://schemas.openxmlformats.org/officeDocument/2006/relationships/slide" Target="slides/slide105.xml"/><Relationship Id="rId108" Type="http://schemas.openxmlformats.org/officeDocument/2006/relationships/slide" Target="slides/slide106.xml"/><Relationship Id="rId109" Type="http://schemas.openxmlformats.org/officeDocument/2006/relationships/slide" Target="slides/slide107.xml"/><Relationship Id="rId110" Type="http://schemas.openxmlformats.org/officeDocument/2006/relationships/slide" Target="slides/slide108.xml"/><Relationship Id="rId111" Type="http://schemas.openxmlformats.org/officeDocument/2006/relationships/slide" Target="slides/slide109.xml"/><Relationship Id="rId112" Type="http://schemas.openxmlformats.org/officeDocument/2006/relationships/slide" Target="slides/slide110.xml"/><Relationship Id="rId113" Type="http://schemas.openxmlformats.org/officeDocument/2006/relationships/slide" Target="slides/slide111.xml"/><Relationship Id="rId114" Type="http://schemas.openxmlformats.org/officeDocument/2006/relationships/slide" Target="slides/slide112.xml"/><Relationship Id="rId115" Type="http://schemas.openxmlformats.org/officeDocument/2006/relationships/slide" Target="slides/slide113.xml"/><Relationship Id="rId116" Type="http://schemas.openxmlformats.org/officeDocument/2006/relationships/slide" Target="slides/slide114.xml"/><Relationship Id="rId117" Type="http://schemas.openxmlformats.org/officeDocument/2006/relationships/slide" Target="slides/slide115.xml"/><Relationship Id="rId118" Type="http://schemas.openxmlformats.org/officeDocument/2006/relationships/slide" Target="slides/slide116.xml"/><Relationship Id="rId119" Type="http://schemas.openxmlformats.org/officeDocument/2006/relationships/slide" Target="slides/slide117.xml"/><Relationship Id="rId120" Type="http://schemas.openxmlformats.org/officeDocument/2006/relationships/slide" Target="slides/slide118.xml"/><Relationship Id="rId121" Type="http://schemas.openxmlformats.org/officeDocument/2006/relationships/slide" Target="slides/slide119.xml"/><Relationship Id="rId122" Type="http://schemas.openxmlformats.org/officeDocument/2006/relationships/slide" Target="slides/slide120.xml"/><Relationship Id="rId123" Type="http://schemas.openxmlformats.org/officeDocument/2006/relationships/slide" Target="slides/slide121.xml"/><Relationship Id="rId124" Type="http://schemas.openxmlformats.org/officeDocument/2006/relationships/slide" Target="slides/slide122.xml"/><Relationship Id="rId125" Type="http://schemas.openxmlformats.org/officeDocument/2006/relationships/slide" Target="slides/slide123.xml"/><Relationship Id="rId126" Type="http://schemas.openxmlformats.org/officeDocument/2006/relationships/slide" Target="slides/slide124.xml"/><Relationship Id="rId127" Type="http://schemas.openxmlformats.org/officeDocument/2006/relationships/slide" Target="slides/slide125.xml"/><Relationship Id="rId128" Type="http://schemas.openxmlformats.org/officeDocument/2006/relationships/slide" Target="slides/slide126.xml"/><Relationship Id="rId129" Type="http://schemas.openxmlformats.org/officeDocument/2006/relationships/slide" Target="slides/slide127.xml"/><Relationship Id="rId130" Type="http://schemas.openxmlformats.org/officeDocument/2006/relationships/slide" Target="slides/slide128.xml"/><Relationship Id="rId131" Type="http://schemas.openxmlformats.org/officeDocument/2006/relationships/slide" Target="slides/slide129.xml"/><Relationship Id="rId132" Type="http://schemas.openxmlformats.org/officeDocument/2006/relationships/slide" Target="slides/slide130.xml"/><Relationship Id="rId133" Type="http://schemas.openxmlformats.org/officeDocument/2006/relationships/slide" Target="slides/slide131.xml"/><Relationship Id="rId134" Type="http://schemas.openxmlformats.org/officeDocument/2006/relationships/slide" Target="slides/slide132.xml"/><Relationship Id="rId135" Type="http://schemas.openxmlformats.org/officeDocument/2006/relationships/slide" Target="slides/slide133.xml"/><Relationship Id="rId136" Type="http://schemas.openxmlformats.org/officeDocument/2006/relationships/slide" Target="slides/slide134.xml"/><Relationship Id="rId137" Type="http://schemas.openxmlformats.org/officeDocument/2006/relationships/slide" Target="slides/slide135.xml"/><Relationship Id="rId138" Type="http://schemas.openxmlformats.org/officeDocument/2006/relationships/slide" Target="slides/slide136.xml"/><Relationship Id="rId139" Type="http://schemas.openxmlformats.org/officeDocument/2006/relationships/slide" Target="slides/slide137.xml"/><Relationship Id="rId140" Type="http://schemas.openxmlformats.org/officeDocument/2006/relationships/slide" Target="slides/slide138.xml"/><Relationship Id="rId141" Type="http://schemas.openxmlformats.org/officeDocument/2006/relationships/slide" Target="slides/slide139.xml"/><Relationship Id="rId142" Type="http://schemas.openxmlformats.org/officeDocument/2006/relationships/slide" Target="slides/slide140.xml"/><Relationship Id="rId143" Type="http://schemas.openxmlformats.org/officeDocument/2006/relationships/slide" Target="slides/slide141.xml"/><Relationship Id="rId144" Type="http://schemas.openxmlformats.org/officeDocument/2006/relationships/slide" Target="slides/slide142.xml"/><Relationship Id="rId145" Type="http://schemas.openxmlformats.org/officeDocument/2006/relationships/slide" Target="slides/slide143.xml"/><Relationship Id="rId146" Type="http://schemas.openxmlformats.org/officeDocument/2006/relationships/slide" Target="slides/slide144.xml"/><Relationship Id="rId147" Type="http://schemas.openxmlformats.org/officeDocument/2006/relationships/slide" Target="slides/slide145.xml"/><Relationship Id="rId148" Type="http://schemas.openxmlformats.org/officeDocument/2006/relationships/slide" Target="slides/slide146.xml"/><Relationship Id="rId149" Type="http://schemas.openxmlformats.org/officeDocument/2006/relationships/slide" Target="slides/slide147.xml"/><Relationship Id="rId150" Type="http://schemas.openxmlformats.org/officeDocument/2006/relationships/slide" Target="slides/slide148.xml"/><Relationship Id="rId151" Type="http://schemas.openxmlformats.org/officeDocument/2006/relationships/slide" Target="slides/slide149.xml"/><Relationship Id="rId152" Type="http://schemas.openxmlformats.org/officeDocument/2006/relationships/slide" Target="slides/slide150.xml"/><Relationship Id="rId153" Type="http://schemas.openxmlformats.org/officeDocument/2006/relationships/slide" Target="slides/slide151.xml"/><Relationship Id="rId154" Type="http://schemas.openxmlformats.org/officeDocument/2006/relationships/slide" Target="slides/slide152.xml"/><Relationship Id="rId155" Type="http://schemas.openxmlformats.org/officeDocument/2006/relationships/slide" Target="slides/slide153.xml"/><Relationship Id="rId156" Type="http://schemas.openxmlformats.org/officeDocument/2006/relationships/slide" Target="slides/slide154.xml"/><Relationship Id="rId157" Type="http://schemas.openxmlformats.org/officeDocument/2006/relationships/slide" Target="slides/slide155.xml"/><Relationship Id="rId158" Type="http://schemas.openxmlformats.org/officeDocument/2006/relationships/slide" Target="slides/slide156.xml"/><Relationship Id="rId159" Type="http://schemas.openxmlformats.org/officeDocument/2006/relationships/slide" Target="slides/slide157.xml"/><Relationship Id="rId160" Type="http://schemas.openxmlformats.org/officeDocument/2006/relationships/slide" Target="slides/slide158.xml"/><Relationship Id="rId161" Type="http://schemas.openxmlformats.org/officeDocument/2006/relationships/slide" Target="slides/slide159.xml"/><Relationship Id="rId162" Type="http://schemas.openxmlformats.org/officeDocument/2006/relationships/slide" Target="slides/slide160.xml"/><Relationship Id="rId163" Type="http://schemas.openxmlformats.org/officeDocument/2006/relationships/slide" Target="slides/slide161.xml"/><Relationship Id="rId164" Type="http://schemas.openxmlformats.org/officeDocument/2006/relationships/slide" Target="slides/slide162.xml"/><Relationship Id="rId165" Type="http://schemas.openxmlformats.org/officeDocument/2006/relationships/slide" Target="slides/slide163.xml"/><Relationship Id="rId166" Type="http://schemas.openxmlformats.org/officeDocument/2006/relationships/slide" Target="slides/slide164.xml"/><Relationship Id="rId167" Type="http://schemas.openxmlformats.org/officeDocument/2006/relationships/slide" Target="slides/slide165.xml"/><Relationship Id="rId168" Type="http://schemas.openxmlformats.org/officeDocument/2006/relationships/slide" Target="slides/slide166.xml"/><Relationship Id="rId169" Type="http://schemas.openxmlformats.org/officeDocument/2006/relationships/slide" Target="slides/slide167.xml"/><Relationship Id="rId170" Type="http://schemas.openxmlformats.org/officeDocument/2006/relationships/slide" Target="slides/slide168.xml"/><Relationship Id="rId171" Type="http://schemas.openxmlformats.org/officeDocument/2006/relationships/slide" Target="slides/slide169.xml"/><Relationship Id="rId172" Type="http://schemas.openxmlformats.org/officeDocument/2006/relationships/slide" Target="slides/slide170.xml"/><Relationship Id="rId173" Type="http://schemas.openxmlformats.org/officeDocument/2006/relationships/slide" Target="slides/slide171.xml"/><Relationship Id="rId174" Type="http://schemas.openxmlformats.org/officeDocument/2006/relationships/slide" Target="slides/slide172.xml"/><Relationship Id="rId175" Type="http://schemas.openxmlformats.org/officeDocument/2006/relationships/slide" Target="slides/slide173.xml"/><Relationship Id="rId176" Type="http://schemas.openxmlformats.org/officeDocument/2006/relationships/slide" Target="slides/slide174.xml"/><Relationship Id="rId177" Type="http://schemas.openxmlformats.org/officeDocument/2006/relationships/slide" Target="slides/slide175.xml"/><Relationship Id="rId178" Type="http://schemas.openxmlformats.org/officeDocument/2006/relationships/slide" Target="slides/slide176.xml"/><Relationship Id="rId179" Type="http://schemas.openxmlformats.org/officeDocument/2006/relationships/slide" Target="slides/slide177.xml"/><Relationship Id="rId180" Type="http://schemas.openxmlformats.org/officeDocument/2006/relationships/slide" Target="slides/slide178.xml"/><Relationship Id="rId181" Type="http://schemas.openxmlformats.org/officeDocument/2006/relationships/slide" Target="slides/slide179.xml"/><Relationship Id="rId182" Type="http://schemas.openxmlformats.org/officeDocument/2006/relationships/slide" Target="slides/slide180.xml"/><Relationship Id="rId183" Type="http://schemas.openxmlformats.org/officeDocument/2006/relationships/slide" Target="slides/slide181.xml"/><Relationship Id="rId184" Type="http://schemas.openxmlformats.org/officeDocument/2006/relationships/slide" Target="slides/slide182.xml"/><Relationship Id="rId185" Type="http://schemas.openxmlformats.org/officeDocument/2006/relationships/slide" Target="slides/slide183.xml"/><Relationship Id="rId186" Type="http://schemas.openxmlformats.org/officeDocument/2006/relationships/slide" Target="slides/slide184.xml"/><Relationship Id="rId187" Type="http://schemas.openxmlformats.org/officeDocument/2006/relationships/slide" Target="slides/slide185.xml"/><Relationship Id="rId188" Type="http://schemas.openxmlformats.org/officeDocument/2006/relationships/slide" Target="slides/slide186.xml"/><Relationship Id="rId189" Type="http://schemas.openxmlformats.org/officeDocument/2006/relationships/slide" Target="slides/slide187.xml"/><Relationship Id="rId190" Type="http://schemas.openxmlformats.org/officeDocument/2006/relationships/slide" Target="slides/slide188.xml"/><Relationship Id="rId191" Type="http://schemas.openxmlformats.org/officeDocument/2006/relationships/slide" Target="slides/slide189.xml"/><Relationship Id="rId192" Type="http://schemas.openxmlformats.org/officeDocument/2006/relationships/slide" Target="slides/slide190.xml"/><Relationship Id="rId193" Type="http://schemas.openxmlformats.org/officeDocument/2006/relationships/slide" Target="slides/slide191.xml"/><Relationship Id="rId194" Type="http://schemas.openxmlformats.org/officeDocument/2006/relationships/slide" Target="slides/slide192.xml"/><Relationship Id="rId195" Type="http://schemas.openxmlformats.org/officeDocument/2006/relationships/slide" Target="slides/slide193.xml"/><Relationship Id="rId196" Type="http://schemas.openxmlformats.org/officeDocument/2006/relationships/slide" Target="slides/slide194.xml"/><Relationship Id="rId197" Type="http://schemas.openxmlformats.org/officeDocument/2006/relationships/slide" Target="slides/slide195.xml"/><Relationship Id="rId198" Type="http://schemas.openxmlformats.org/officeDocument/2006/relationships/slide" Target="slides/slide196.xml"/><Relationship Id="rId199" Type="http://schemas.openxmlformats.org/officeDocument/2006/relationships/slide" Target="slides/slide197.xml"/><Relationship Id="rId200" Type="http://schemas.openxmlformats.org/officeDocument/2006/relationships/slide" Target="slides/slide198.xml"/><Relationship Id="rId201" Type="http://schemas.openxmlformats.org/officeDocument/2006/relationships/slide" Target="slides/slide199.xml"/><Relationship Id="rId202" Type="http://schemas.openxmlformats.org/officeDocument/2006/relationships/slide" Target="slides/slide200.xml"/><Relationship Id="rId203" Type="http://schemas.openxmlformats.org/officeDocument/2006/relationships/slide" Target="slides/slide201.xml"/><Relationship Id="rId204" Type="http://schemas.openxmlformats.org/officeDocument/2006/relationships/slide" Target="slides/slide202.xml"/><Relationship Id="rId205" Type="http://schemas.openxmlformats.org/officeDocument/2006/relationships/slide" Target="slides/slide203.xml"/><Relationship Id="rId206" Type="http://schemas.openxmlformats.org/officeDocument/2006/relationships/slide" Target="slides/slide204.xml"/><Relationship Id="rId207" Type="http://schemas.openxmlformats.org/officeDocument/2006/relationships/slide" Target="slides/slide205.xml"/><Relationship Id="rId208" Type="http://schemas.openxmlformats.org/officeDocument/2006/relationships/slide" Target="slides/slide206.xml"/><Relationship Id="rId209" Type="http://schemas.openxmlformats.org/officeDocument/2006/relationships/slide" Target="slides/slide207.xml"/><Relationship Id="rId210" Type="http://schemas.openxmlformats.org/officeDocument/2006/relationships/slide" Target="slides/slide208.xml"/><Relationship Id="rId211" Type="http://schemas.openxmlformats.org/officeDocument/2006/relationships/slide" Target="slides/slide209.xml"/><Relationship Id="rId212" Type="http://schemas.openxmlformats.org/officeDocument/2006/relationships/slide" Target="slides/slide210.xml"/><Relationship Id="rId213" Type="http://schemas.openxmlformats.org/officeDocument/2006/relationships/slide" Target="slides/slide211.xml"/><Relationship Id="rId214" Type="http://schemas.openxmlformats.org/officeDocument/2006/relationships/slide" Target="slides/slide212.xml"/><Relationship Id="rId215" Type="http://schemas.openxmlformats.org/officeDocument/2006/relationships/slide" Target="slides/slide213.xml"/><Relationship Id="rId216" Type="http://schemas.openxmlformats.org/officeDocument/2006/relationships/slide" Target="slides/slide214.xml"/><Relationship Id="rId217" Type="http://schemas.openxmlformats.org/officeDocument/2006/relationships/slide" Target="slides/slide215.xml"/><Relationship Id="rId218" Type="http://schemas.openxmlformats.org/officeDocument/2006/relationships/slide" Target="slides/slide216.xml"/><Relationship Id="rId219" Type="http://schemas.openxmlformats.org/officeDocument/2006/relationships/slide" Target="slides/slide217.xml"/><Relationship Id="rId220" Type="http://schemas.openxmlformats.org/officeDocument/2006/relationships/slide" Target="slides/slide218.xml"/><Relationship Id="rId221" Type="http://schemas.openxmlformats.org/officeDocument/2006/relationships/slide" Target="slides/slide219.xml"/><Relationship Id="rId222" Type="http://schemas.openxmlformats.org/officeDocument/2006/relationships/slide" Target="slides/slide220.xml"/><Relationship Id="rId223" Type="http://schemas.openxmlformats.org/officeDocument/2006/relationships/slide" Target="slides/slide221.xml"/><Relationship Id="rId224" Type="http://schemas.openxmlformats.org/officeDocument/2006/relationships/slide" Target="slides/slide222.xml"/><Relationship Id="rId225" Type="http://schemas.openxmlformats.org/officeDocument/2006/relationships/slide" Target="slides/slide223.xml"/><Relationship Id="rId226" Type="http://schemas.openxmlformats.org/officeDocument/2006/relationships/slide" Target="slides/slide224.xml"/><Relationship Id="rId227" Type="http://schemas.openxmlformats.org/officeDocument/2006/relationships/slide" Target="slides/slide225.xml"/><Relationship Id="rId228" Type="http://schemas.openxmlformats.org/officeDocument/2006/relationships/tableStyles" Target="tableStyles.xml"/><Relationship Id="rId229" Type="http://schemas.openxmlformats.org/officeDocument/2006/relationships/presProps" Target="presProps.xml"/><Relationship Id="rId2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476" name=""/>
        <p:cNvGrpSpPr/>
        <p:nvPr/>
      </p:nvGrpSpPr>
      <p:grpSpPr>
        <a:xfrm>
          <a:off x="0" y="0"/>
          <a:ext cx="0" cy="0"/>
          <a:chOff x="0" y="0"/>
          <a:chExt cx="0" cy="0"/>
        </a:xfrm>
      </p:grpSpPr>
      <p:sp>
        <p:nvSpPr>
          <p:cNvPr id="1049079"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9080"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9081"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9082"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9083"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9084"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type="title">
  <p:cSld name="Title Slide">
    <p:spTree>
      <p:nvGrpSpPr>
        <p:cNvPr id="246" name=""/>
        <p:cNvGrpSpPr/>
        <p:nvPr/>
      </p:nvGrpSpPr>
      <p:grpSpPr>
        <a:xfrm>
          <a:off x="0" y="0"/>
          <a:ext cx="0" cy="0"/>
          <a:chOff x="0" y="0"/>
          <a:chExt cx="0" cy="0"/>
        </a:xfrm>
      </p:grpSpPr>
      <p:sp>
        <p:nvSpPr>
          <p:cNvPr id="1048603" name="Right Triangle 9"/>
          <p:cNvSpPr/>
          <p:nvPr/>
        </p:nvSpPr>
        <p:spPr>
          <a:xfrm>
            <a:off x="-2" y="4664147"/>
            <a:ext cx="9151089" cy="0"/>
          </a:xfrm>
          <a:prstGeom prst="rtTriangle"/>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p>
            <a:pPr algn="ctr" eaLnBrk="1" hangingPunct="1" latinLnBrk="0"/>
            <a:endParaRPr kumimoji="0" lang="en-US"/>
          </a:p>
        </p:txBody>
      </p:sp>
      <p:sp>
        <p:nvSpPr>
          <p:cNvPr id="1048604" name="Title 8"/>
          <p:cNvSpPr>
            <a:spLocks noGrp="1"/>
          </p:cNvSpPr>
          <p:nvPr>
            <p:ph type="ctrTitle"/>
          </p:nvPr>
        </p:nvSpPr>
        <p:spPr>
          <a:xfrm>
            <a:off x="685800" y="1752601"/>
            <a:ext cx="7772400" cy="1829761"/>
          </a:xfrm>
        </p:spPr>
        <p:txBody>
          <a:bodyPr anchor="b" vert="horz">
            <a:normAutofit/>
            <a:scene3d>
              <a:camera prst="orthographicFront"/>
              <a:lightRig dir="t" rig="soft"/>
            </a:scene3d>
            <a:sp3d prstMaterial="softEdge">
              <a:bevelT w="25400" h="25400"/>
            </a:sp3d>
          </a:bodyPr>
          <a:lstStyle>
            <a:lvl1pPr algn="r">
              <a:defRPr b="1" sz="4800">
                <a:solidFill>
                  <a:schemeClr val="tx2"/>
                </a:solidFill>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8605" name="Subtitle 16"/>
          <p:cNvSpPr>
            <a:spLocks noGrp="1"/>
          </p:cNvSpPr>
          <p:nvPr>
            <p:ph type="subTitle" idx="1"/>
          </p:nvPr>
        </p:nvSpPr>
        <p:spPr>
          <a:xfrm>
            <a:off x="685800" y="3611607"/>
            <a:ext cx="7772400" cy="1199704"/>
          </a:xfrm>
        </p:spPr>
        <p:txBody>
          <a:bodyPr lIns="45720" rIns="45720"/>
          <a:lstStyle>
            <a:lvl1pPr algn="r" indent="0" marL="0" marR="64008">
              <a:buNone/>
              <a:defRPr>
                <a:solidFill>
                  <a:schemeClr val="tx2"/>
                </a:solidFill>
              </a:defRPr>
            </a:lvl1pPr>
            <a:lvl2pPr algn="ctr" indent="0" marL="457200">
              <a:buNone/>
            </a:lvl2pPr>
            <a:lvl3pPr algn="ctr" indent="0" marL="914400">
              <a:buNone/>
            </a:lvl3pPr>
            <a:lvl4pPr algn="ctr" indent="0" marL="1371600">
              <a:buNone/>
            </a:lvl4pPr>
            <a:lvl5pPr algn="ctr" indent="0" marL="1828800">
              <a:buNone/>
            </a:lvl5pPr>
            <a:lvl6pPr algn="ctr" indent="0" marL="2286000">
              <a:buNone/>
            </a:lvl6pPr>
            <a:lvl7pPr algn="ctr" indent="0" marL="2743200">
              <a:buNone/>
            </a:lvl7pPr>
            <a:lvl8pPr algn="ctr" indent="0" marL="3200400">
              <a:buNone/>
            </a:lvl8pPr>
            <a:lvl9pPr algn="ctr" indent="0" marL="3657600">
              <a:buNone/>
            </a:lvl9pPr>
          </a:lstStyle>
          <a:p>
            <a:r>
              <a:rPr kumimoji="0" lang="en-US" smtClean="0"/>
              <a:t>Click to edit Master subtitle style</a:t>
            </a:r>
            <a:endParaRPr kumimoji="0" lang="en-US"/>
          </a:p>
        </p:txBody>
      </p:sp>
      <p:grpSp>
        <p:nvGrpSpPr>
          <p:cNvPr id="247" name="Group 1"/>
          <p:cNvGrpSpPr/>
          <p:nvPr/>
        </p:nvGrpSpPr>
        <p:grpSpPr>
          <a:xfrm>
            <a:off x="-3765" y="4953000"/>
            <a:ext cx="9147765" cy="1912088"/>
            <a:chOff x="-3765" y="4832896"/>
            <a:chExt cx="9147765" cy="2032192"/>
          </a:xfrm>
        </p:grpSpPr>
        <p:sp>
          <p:nvSpPr>
            <p:cNvPr id="1048606"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7"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608"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9" name="Straight Connector 11"/>
            <p:cNvCxnSpPr>
              <a:cxnSpLocks/>
            </p:cNvCxnSpPr>
            <p:nvPr/>
          </p:nvCxnSpPr>
          <p:spPr>
            <a:xfrm>
              <a:off x="-3765" y="4880373"/>
              <a:ext cx="9147765" cy="83994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1048609" name="Date Placeholder 29"/>
          <p:cNvSpPr>
            <a:spLocks noGrp="1"/>
          </p:cNvSpPr>
          <p:nvPr>
            <p:ph type="dt" sz="half" idx="10"/>
          </p:nvPr>
        </p:nvSpPr>
        <p:spPr/>
        <p:txBody>
          <a:bodyPr/>
          <a:lstStyle>
            <a:lvl1pPr>
              <a:defRPr>
                <a:solidFill>
                  <a:srgbClr val="FFFFFF"/>
                </a:solidFill>
              </a:defRPr>
            </a:lvl1pPr>
          </a:lstStyle>
          <a:p>
            <a:fld id="{445A12C6-6BF1-4DF1-9CBE-A95D177E5E5A}" type="datetimeFigureOut">
              <a:rPr lang="en-US" smtClean="0"/>
            </a:fld>
            <a:endParaRPr lang="en-US"/>
          </a:p>
        </p:txBody>
      </p:sp>
      <p:sp>
        <p:nvSpPr>
          <p:cNvPr id="1048610"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1048611" name="Slide Number Placeholder 26"/>
          <p:cNvSpPr>
            <a:spLocks noGrp="1"/>
          </p:cNvSpPr>
          <p:nvPr>
            <p:ph type="sldNum" sz="quarter" idx="12"/>
          </p:nvPr>
        </p:nvSpPr>
        <p:spPr/>
        <p:txBody>
          <a:bodyPr/>
          <a:lstStyle>
            <a:lvl1pPr>
              <a:defRPr>
                <a:solidFill>
                  <a:srgbClr val="FFFFFF"/>
                </a:solidFill>
              </a:defRPr>
            </a:lvl1pPr>
          </a:lstStyle>
          <a:p>
            <a:fld id="{D88BA114-C4FE-4EAB-B12A-4954F64D85B2}"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470" name=""/>
        <p:cNvGrpSpPr/>
        <p:nvPr/>
      </p:nvGrpSpPr>
      <p:grpSpPr>
        <a:xfrm>
          <a:off x="0" y="0"/>
          <a:ext cx="0" cy="0"/>
          <a:chOff x="0" y="0"/>
          <a:chExt cx="0" cy="0"/>
        </a:xfrm>
      </p:grpSpPr>
      <p:sp>
        <p:nvSpPr>
          <p:cNvPr id="1049047" name="Title 1"/>
          <p:cNvSpPr>
            <a:spLocks noGrp="1"/>
          </p:cNvSpPr>
          <p:nvPr>
            <p:ph type="title"/>
          </p:nvPr>
        </p:nvSpPr>
        <p:spPr/>
        <p:txBody>
          <a:bodyPr/>
          <a:p>
            <a:r>
              <a:rPr kumimoji="0" lang="en-US" smtClean="0"/>
              <a:t>Click to edit Master title style</a:t>
            </a:r>
            <a:endParaRPr kumimoji="0" lang="en-US"/>
          </a:p>
        </p:txBody>
      </p:sp>
      <p:sp>
        <p:nvSpPr>
          <p:cNvPr id="1049048" name="Vertical Text Placeholder 2"/>
          <p:cNvSpPr>
            <a:spLocks noGrp="1"/>
          </p:cNvSpPr>
          <p:nvPr>
            <p:ph type="body" orient="vert" idx="1"/>
          </p:nvPr>
        </p:nvSpPr>
        <p:spPr>
          <a:xfrm>
            <a:off x="457200" y="1481329"/>
            <a:ext cx="8229600" cy="4386071"/>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49" name="Date Placeholder 3"/>
          <p:cNvSpPr>
            <a:spLocks noGrp="1"/>
          </p:cNvSpPr>
          <p:nvPr>
            <p:ph type="dt" sz="half" idx="10"/>
          </p:nvPr>
        </p:nvSpPr>
        <p:spPr/>
        <p:txBody>
          <a:bodyPr/>
          <a:p>
            <a:fld id="{445A12C6-6BF1-4DF1-9CBE-A95D177E5E5A}" type="datetimeFigureOut">
              <a:rPr lang="en-US" smtClean="0"/>
            </a:fld>
            <a:endParaRPr lang="en-US"/>
          </a:p>
        </p:txBody>
      </p:sp>
      <p:sp>
        <p:nvSpPr>
          <p:cNvPr id="1049050" name="Footer Placeholder 4"/>
          <p:cNvSpPr>
            <a:spLocks noGrp="1"/>
          </p:cNvSpPr>
          <p:nvPr>
            <p:ph type="ftr" sz="quarter" idx="11"/>
          </p:nvPr>
        </p:nvSpPr>
        <p:spPr/>
        <p:txBody>
          <a:bodyPr/>
          <a:p>
            <a:endParaRPr lang="en-US"/>
          </a:p>
        </p:txBody>
      </p:sp>
      <p:sp>
        <p:nvSpPr>
          <p:cNvPr id="1049051" name="Slide Number Placeholder 5"/>
          <p:cNvSpPr>
            <a:spLocks noGrp="1"/>
          </p:cNvSpPr>
          <p:nvPr>
            <p:ph type="sldNum" sz="quarter" idx="12"/>
          </p:nvPr>
        </p:nvSpPr>
        <p:spPr/>
        <p:txBody>
          <a:bodyPr/>
          <a:p>
            <a:fld id="{D88BA114-C4FE-4EAB-B12A-4954F64D85B2}"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468" name=""/>
        <p:cNvGrpSpPr/>
        <p:nvPr/>
      </p:nvGrpSpPr>
      <p:grpSpPr>
        <a:xfrm>
          <a:off x="0" y="0"/>
          <a:ext cx="0" cy="0"/>
          <a:chOff x="0" y="0"/>
          <a:chExt cx="0" cy="0"/>
        </a:xfrm>
      </p:grpSpPr>
      <p:sp>
        <p:nvSpPr>
          <p:cNvPr id="1049031" name="Vertical Title 1"/>
          <p:cNvSpPr>
            <a:spLocks noGrp="1"/>
          </p:cNvSpPr>
          <p:nvPr>
            <p:ph type="title" orient="vert"/>
          </p:nvPr>
        </p:nvSpPr>
        <p:spPr>
          <a:xfrm>
            <a:off x="6844013" y="274640"/>
            <a:ext cx="1777470" cy="5592761"/>
          </a:xfrm>
        </p:spPr>
        <p:txBody>
          <a:bodyPr vert="eaVert"/>
          <a:p>
            <a:r>
              <a:rPr kumimoji="0" lang="en-US" smtClean="0"/>
              <a:t>Click to edit Master title style</a:t>
            </a:r>
            <a:endParaRPr kumimoji="0" lang="en-US"/>
          </a:p>
        </p:txBody>
      </p:sp>
      <p:sp>
        <p:nvSpPr>
          <p:cNvPr id="1049032" name="Vertical Text Placeholder 2"/>
          <p:cNvSpPr>
            <a:spLocks noGrp="1"/>
          </p:cNvSpPr>
          <p:nvPr>
            <p:ph type="body" orient="vert" idx="1"/>
          </p:nvPr>
        </p:nvSpPr>
        <p:spPr>
          <a:xfrm>
            <a:off x="457200" y="274641"/>
            <a:ext cx="6324600" cy="5592760"/>
          </a:xfrm>
        </p:spPr>
        <p:txBody>
          <a:bodyPr vert="eaVert"/>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33" name="Date Placeholder 3"/>
          <p:cNvSpPr>
            <a:spLocks noGrp="1"/>
          </p:cNvSpPr>
          <p:nvPr>
            <p:ph type="dt" sz="half" idx="10"/>
          </p:nvPr>
        </p:nvSpPr>
        <p:spPr/>
        <p:txBody>
          <a:bodyPr/>
          <a:p>
            <a:fld id="{445A12C6-6BF1-4DF1-9CBE-A95D177E5E5A}" type="datetimeFigureOut">
              <a:rPr lang="en-US" smtClean="0"/>
            </a:fld>
            <a:endParaRPr lang="en-US"/>
          </a:p>
        </p:txBody>
      </p:sp>
      <p:sp>
        <p:nvSpPr>
          <p:cNvPr id="1049034" name="Footer Placeholder 4"/>
          <p:cNvSpPr>
            <a:spLocks noGrp="1"/>
          </p:cNvSpPr>
          <p:nvPr>
            <p:ph type="ftr" sz="quarter" idx="11"/>
          </p:nvPr>
        </p:nvSpPr>
        <p:spPr/>
        <p:txBody>
          <a:bodyPr/>
          <a:p>
            <a:endParaRPr lang="en-US"/>
          </a:p>
        </p:txBody>
      </p:sp>
      <p:sp>
        <p:nvSpPr>
          <p:cNvPr id="1049035" name="Slide Number Placeholder 5"/>
          <p:cNvSpPr>
            <a:spLocks noGrp="1"/>
          </p:cNvSpPr>
          <p:nvPr>
            <p:ph type="sldNum" sz="quarter" idx="12"/>
          </p:nvPr>
        </p:nvSpPr>
        <p:spPr/>
        <p:txBody>
          <a:bodyPr/>
          <a:p>
            <a:fld id="{D88BA114-C4FE-4EAB-B12A-4954F64D85B2}"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97" name=""/>
        <p:cNvGrpSpPr/>
        <p:nvPr/>
      </p:nvGrpSpPr>
      <p:grpSpPr>
        <a:xfrm>
          <a:off x="0" y="0"/>
          <a:ext cx="0" cy="0"/>
          <a:chOff x="0" y="0"/>
          <a:chExt cx="0" cy="0"/>
        </a:xfrm>
      </p:grpSpPr>
      <p:sp>
        <p:nvSpPr>
          <p:cNvPr id="1048584" name="Content Placeholder 2"/>
          <p:cNvSpPr>
            <a:spLocks noGrp="1"/>
          </p:cNvSpPr>
          <p:nvPr>
            <p:ph idx="1"/>
          </p:nvPr>
        </p:nvSpPr>
        <p:spPr/>
        <p:txBody>
          <a:bodyPr/>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8585" name="Date Placeholder 3"/>
          <p:cNvSpPr>
            <a:spLocks noGrp="1"/>
          </p:cNvSpPr>
          <p:nvPr>
            <p:ph type="dt" sz="half" idx="10"/>
          </p:nvPr>
        </p:nvSpPr>
        <p:spPr/>
        <p:txBody>
          <a:bodyPr/>
          <a:p>
            <a:fld id="{445A12C6-6BF1-4DF1-9CBE-A95D177E5E5A}" type="datetimeFigureOut">
              <a:rPr lang="en-US" smtClean="0"/>
            </a:fld>
            <a:endParaRPr lang="en-US"/>
          </a:p>
        </p:txBody>
      </p:sp>
      <p:sp>
        <p:nvSpPr>
          <p:cNvPr id="1048586" name="Footer Placeholder 4"/>
          <p:cNvSpPr>
            <a:spLocks noGrp="1"/>
          </p:cNvSpPr>
          <p:nvPr>
            <p:ph type="ftr" sz="quarter" idx="11"/>
          </p:nvPr>
        </p:nvSpPr>
        <p:spPr/>
        <p:txBody>
          <a:bodyPr/>
          <a:p>
            <a:endParaRPr lang="en-US"/>
          </a:p>
        </p:txBody>
      </p:sp>
      <p:sp>
        <p:nvSpPr>
          <p:cNvPr id="1048587" name="Slide Number Placeholder 5"/>
          <p:cNvSpPr>
            <a:spLocks noGrp="1"/>
          </p:cNvSpPr>
          <p:nvPr>
            <p:ph type="sldNum" sz="quarter" idx="12"/>
          </p:nvPr>
        </p:nvSpPr>
        <p:spPr/>
        <p:txBody>
          <a:bodyPr/>
          <a:p>
            <a:fld id="{D88BA114-C4FE-4EAB-B12A-4954F64D85B2}" type="slidenum">
              <a:rPr lang="en-US" smtClean="0"/>
            </a:fld>
            <a:endParaRPr lang="en-US"/>
          </a:p>
        </p:txBody>
      </p:sp>
      <p:sp>
        <p:nvSpPr>
          <p:cNvPr id="1048588" name="Title 6"/>
          <p:cNvSpPr>
            <a:spLocks noGrp="1"/>
          </p:cNvSpPr>
          <p:nvPr>
            <p:ph type="title"/>
          </p:nvPr>
        </p:nvSpPr>
        <p:spPr/>
        <p:txBody>
          <a:bodyPr rtlCol="0"/>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bg>
      <p:bgRef idx="1002">
        <a:schemeClr val="bg1"/>
      </p:bgRef>
    </p:bg>
    <p:spTree>
      <p:nvGrpSpPr>
        <p:cNvPr id="471" name=""/>
        <p:cNvGrpSpPr/>
        <p:nvPr/>
      </p:nvGrpSpPr>
      <p:grpSpPr>
        <a:xfrm>
          <a:off x="0" y="0"/>
          <a:ext cx="0" cy="0"/>
          <a:chOff x="0" y="0"/>
          <a:chExt cx="0" cy="0"/>
        </a:xfrm>
      </p:grpSpPr>
      <p:sp>
        <p:nvSpPr>
          <p:cNvPr id="1049052" name="Title 1"/>
          <p:cNvSpPr>
            <a:spLocks noGrp="1"/>
          </p:cNvSpPr>
          <p:nvPr>
            <p:ph type="title"/>
          </p:nvPr>
        </p:nvSpPr>
        <p:spPr>
          <a:xfrm>
            <a:off x="722376" y="1059712"/>
            <a:ext cx="7772400" cy="1828800"/>
          </a:xfrm>
        </p:spPr>
        <p:txBody>
          <a:bodyPr anchor="b" vert="horz">
            <a:normAutofit/>
            <a:scene3d>
              <a:camera prst="orthographicFront"/>
              <a:lightRig dir="t" rig="soft"/>
            </a:scene3d>
            <a:sp3d prstMaterial="softEdge">
              <a:bevelT w="25400" h="25400"/>
            </a:sp3d>
          </a:bodyPr>
          <a:lstStyle>
            <a:lvl1pPr algn="r">
              <a:buNone/>
              <a:defRPr baseline="0" b="1" cap="none" sz="4800">
                <a:effectLst>
                  <a:outerShdw algn="tl" blurRad="31750" dir="5400000" dist="25400" rotWithShape="0">
                    <a:srgbClr val="000000">
                      <a:alpha val="25000"/>
                    </a:srgbClr>
                  </a:outerShdw>
                </a:effectLst>
              </a:defRPr>
            </a:lvl1pPr>
          </a:lstStyle>
          <a:p>
            <a:r>
              <a:rPr kumimoji="0" lang="en-US" smtClean="0"/>
              <a:t>Click to edit Master title style</a:t>
            </a:r>
            <a:endParaRPr kumimoji="0" lang="en-US"/>
          </a:p>
        </p:txBody>
      </p:sp>
      <p:sp>
        <p:nvSpPr>
          <p:cNvPr id="1049053" name="Text Placeholder 2"/>
          <p:cNvSpPr>
            <a:spLocks noGrp="1"/>
          </p:cNvSpPr>
          <p:nvPr>
            <p:ph type="body" idx="1"/>
          </p:nvPr>
        </p:nvSpPr>
        <p:spPr>
          <a:xfrm>
            <a:off x="3922713" y="2931712"/>
            <a:ext cx="4572000" cy="1454888"/>
          </a:xfrm>
        </p:spPr>
        <p:txBody>
          <a:bodyPr anchor="t" lIns="91440" rIns="91440"/>
          <a:lstStyle>
            <a:lvl1pPr algn="l" indent="0" marL="0">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eaLnBrk="1" hangingPunct="1" latinLnBrk="0" lvl="0"/>
            <a:r>
              <a:rPr kumimoji="0" lang="en-US" smtClean="0"/>
              <a:t>Click to edit Master text styles</a:t>
            </a:r>
          </a:p>
        </p:txBody>
      </p:sp>
      <p:sp>
        <p:nvSpPr>
          <p:cNvPr id="1049054" name="Date Placeholder 3"/>
          <p:cNvSpPr>
            <a:spLocks noGrp="1"/>
          </p:cNvSpPr>
          <p:nvPr>
            <p:ph type="dt" sz="half" idx="10"/>
          </p:nvPr>
        </p:nvSpPr>
        <p:spPr/>
        <p:txBody>
          <a:bodyPr/>
          <a:p>
            <a:fld id="{445A12C6-6BF1-4DF1-9CBE-A95D177E5E5A}" type="datetimeFigureOut">
              <a:rPr lang="en-US" smtClean="0"/>
            </a:fld>
            <a:endParaRPr lang="en-US"/>
          </a:p>
        </p:txBody>
      </p:sp>
      <p:sp>
        <p:nvSpPr>
          <p:cNvPr id="1049055" name="Footer Placeholder 4"/>
          <p:cNvSpPr>
            <a:spLocks noGrp="1"/>
          </p:cNvSpPr>
          <p:nvPr>
            <p:ph type="ftr" sz="quarter" idx="11"/>
          </p:nvPr>
        </p:nvSpPr>
        <p:spPr/>
        <p:txBody>
          <a:bodyPr/>
          <a:p>
            <a:endParaRPr lang="en-US"/>
          </a:p>
        </p:txBody>
      </p:sp>
      <p:sp>
        <p:nvSpPr>
          <p:cNvPr id="1049056" name="Slide Number Placeholder 5"/>
          <p:cNvSpPr>
            <a:spLocks noGrp="1"/>
          </p:cNvSpPr>
          <p:nvPr>
            <p:ph type="sldNum" sz="quarter" idx="12"/>
          </p:nvPr>
        </p:nvSpPr>
        <p:spPr/>
        <p:txBody>
          <a:bodyPr/>
          <a:p>
            <a:fld id="{D88BA114-C4FE-4EAB-B12A-4954F64D85B2}" type="slidenum">
              <a:rPr lang="en-US" smtClean="0"/>
            </a:fld>
            <a:endParaRPr lang="en-US"/>
          </a:p>
        </p:txBody>
      </p:sp>
      <p:sp>
        <p:nvSpPr>
          <p:cNvPr id="104905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05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bg>
      <p:bgRef idx="1002">
        <a:schemeClr val="bg1"/>
      </p:bgRef>
    </p:bg>
    <p:spTree>
      <p:nvGrpSpPr>
        <p:cNvPr id="472" name=""/>
        <p:cNvGrpSpPr/>
        <p:nvPr/>
      </p:nvGrpSpPr>
      <p:grpSpPr>
        <a:xfrm>
          <a:off x="0" y="0"/>
          <a:ext cx="0" cy="0"/>
          <a:chOff x="0" y="0"/>
          <a:chExt cx="0" cy="0"/>
        </a:xfrm>
      </p:grpSpPr>
      <p:sp>
        <p:nvSpPr>
          <p:cNvPr id="1049059"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60"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61" name="Date Placeholder 4"/>
          <p:cNvSpPr>
            <a:spLocks noGrp="1"/>
          </p:cNvSpPr>
          <p:nvPr>
            <p:ph type="dt" sz="half" idx="10"/>
          </p:nvPr>
        </p:nvSpPr>
        <p:spPr/>
        <p:txBody>
          <a:bodyPr/>
          <a:p>
            <a:fld id="{445A12C6-6BF1-4DF1-9CBE-A95D177E5E5A}" type="datetimeFigureOut">
              <a:rPr lang="en-US" smtClean="0"/>
            </a:fld>
            <a:endParaRPr lang="en-US"/>
          </a:p>
        </p:txBody>
      </p:sp>
      <p:sp>
        <p:nvSpPr>
          <p:cNvPr id="1049062" name="Footer Placeholder 5"/>
          <p:cNvSpPr>
            <a:spLocks noGrp="1"/>
          </p:cNvSpPr>
          <p:nvPr>
            <p:ph type="ftr" sz="quarter" idx="11"/>
          </p:nvPr>
        </p:nvSpPr>
        <p:spPr/>
        <p:txBody>
          <a:bodyPr/>
          <a:p>
            <a:endParaRPr lang="en-US"/>
          </a:p>
        </p:txBody>
      </p:sp>
      <p:sp>
        <p:nvSpPr>
          <p:cNvPr id="1049063" name="Slide Number Placeholder 6"/>
          <p:cNvSpPr>
            <a:spLocks noGrp="1"/>
          </p:cNvSpPr>
          <p:nvPr>
            <p:ph type="sldNum" sz="quarter" idx="12"/>
          </p:nvPr>
        </p:nvSpPr>
        <p:spPr/>
        <p:txBody>
          <a:bodyPr/>
          <a:p>
            <a:fld id="{D88BA114-C4FE-4EAB-B12A-4954F64D85B2}" type="slidenum">
              <a:rPr lang="en-US" smtClean="0"/>
            </a:fld>
            <a:endParaRPr lang="en-US"/>
          </a:p>
        </p:txBody>
      </p:sp>
      <p:sp>
        <p:nvSpPr>
          <p:cNvPr id="1049064" name="Title 7"/>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showMasterSp="0" type="twoTxTwoObj">
  <p:cSld name="Comparison">
    <p:bg>
      <p:bgRef idx="1003">
        <a:schemeClr val="bg1"/>
      </p:bgRef>
    </p:bg>
    <p:spTree>
      <p:nvGrpSpPr>
        <p:cNvPr id="473" name=""/>
        <p:cNvGrpSpPr/>
        <p:nvPr/>
      </p:nvGrpSpPr>
      <p:grpSpPr>
        <a:xfrm>
          <a:off x="0" y="0"/>
          <a:ext cx="0" cy="0"/>
          <a:chOff x="0" y="0"/>
          <a:chExt cx="0" cy="0"/>
        </a:xfrm>
      </p:grpSpPr>
      <p:sp>
        <p:nvSpPr>
          <p:cNvPr id="1049065" name="Title 1"/>
          <p:cNvSpPr>
            <a:spLocks noGrp="1"/>
          </p:cNvSpPr>
          <p:nvPr>
            <p:ph type="title"/>
          </p:nvPr>
        </p:nvSpPr>
        <p:spPr>
          <a:xfrm>
            <a:off x="457200" y="273050"/>
            <a:ext cx="8229600" cy="1143000"/>
          </a:xfrm>
        </p:spPr>
        <p:txBody>
          <a:bodyPr anchor="ctr"/>
          <a:p>
            <a:r>
              <a:rPr kumimoji="0" lang="en-US" smtClean="0"/>
              <a:t>Click to edit Master title style</a:t>
            </a:r>
            <a:endParaRPr kumimoji="0" lang="en-US"/>
          </a:p>
        </p:txBody>
      </p:sp>
      <p:sp>
        <p:nvSpPr>
          <p:cNvPr id="1049066"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067"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anchor="ctr" lIns="182880"/>
          <a:lstStyle>
            <a:lvl1pPr indent="0" marL="0">
              <a:buNone/>
              <a:defRPr b="0" sz="2400">
                <a:solidFill>
                  <a:schemeClr val="bg1"/>
                </a:solidFill>
              </a:defRPr>
            </a:lvl1pPr>
            <a:lvl2pPr>
              <a:buNone/>
              <a:defRPr b="1" sz="2000"/>
            </a:lvl2pPr>
            <a:lvl3pPr>
              <a:buNone/>
              <a:defRPr b="1" sz="1800"/>
            </a:lvl3pPr>
            <a:lvl4pPr>
              <a:buNone/>
              <a:defRPr b="1" sz="1600"/>
            </a:lvl4pPr>
            <a:lvl5pPr>
              <a:buNone/>
              <a:defRPr b="1" sz="1600"/>
            </a:lvl5pPr>
          </a:lstStyle>
          <a:p>
            <a:pPr eaLnBrk="1" hangingPunct="1" latinLnBrk="0" lvl="0"/>
            <a:r>
              <a:rPr kumimoji="0" lang="en-US" smtClean="0"/>
              <a:t>Click to edit Master text styles</a:t>
            </a:r>
          </a:p>
        </p:txBody>
      </p:sp>
      <p:sp>
        <p:nvSpPr>
          <p:cNvPr id="1049068"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69"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70" name="Date Placeholder 6"/>
          <p:cNvSpPr>
            <a:spLocks noGrp="1"/>
          </p:cNvSpPr>
          <p:nvPr>
            <p:ph type="dt" sz="half" idx="10"/>
          </p:nvPr>
        </p:nvSpPr>
        <p:spPr/>
        <p:txBody>
          <a:bodyPr/>
          <a:p>
            <a:fld id="{445A12C6-6BF1-4DF1-9CBE-A95D177E5E5A}" type="datetimeFigureOut">
              <a:rPr lang="en-US" smtClean="0"/>
            </a:fld>
            <a:endParaRPr lang="en-US"/>
          </a:p>
        </p:txBody>
      </p:sp>
      <p:sp>
        <p:nvSpPr>
          <p:cNvPr id="1049071" name="Footer Placeholder 7"/>
          <p:cNvSpPr>
            <a:spLocks noGrp="1"/>
          </p:cNvSpPr>
          <p:nvPr>
            <p:ph type="ftr" sz="quarter" idx="11"/>
          </p:nvPr>
        </p:nvSpPr>
        <p:spPr/>
        <p:txBody>
          <a:bodyPr/>
          <a:p>
            <a:endParaRPr lang="en-US"/>
          </a:p>
        </p:txBody>
      </p:sp>
      <p:sp>
        <p:nvSpPr>
          <p:cNvPr id="1049072" name="Slide Number Placeholder 8"/>
          <p:cNvSpPr>
            <a:spLocks noGrp="1"/>
          </p:cNvSpPr>
          <p:nvPr>
            <p:ph type="sldNum" sz="quarter" idx="12"/>
          </p:nvPr>
        </p:nvSpPr>
        <p:spPr/>
        <p:txBody>
          <a:bodyPr/>
          <a:p>
            <a:fld id="{D88BA114-C4FE-4EAB-B12A-4954F64D85B2}"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bg>
      <p:bgRef idx="1002">
        <a:schemeClr val="bg1"/>
      </p:bgRef>
    </p:bg>
    <p:spTree>
      <p:nvGrpSpPr>
        <p:cNvPr id="467" name=""/>
        <p:cNvGrpSpPr/>
        <p:nvPr/>
      </p:nvGrpSpPr>
      <p:grpSpPr>
        <a:xfrm>
          <a:off x="0" y="0"/>
          <a:ext cx="0" cy="0"/>
          <a:chOff x="0" y="0"/>
          <a:chExt cx="0" cy="0"/>
        </a:xfrm>
      </p:grpSpPr>
      <p:sp>
        <p:nvSpPr>
          <p:cNvPr id="1049027" name="Date Placeholder 2"/>
          <p:cNvSpPr>
            <a:spLocks noGrp="1"/>
          </p:cNvSpPr>
          <p:nvPr>
            <p:ph type="dt" sz="half" idx="10"/>
          </p:nvPr>
        </p:nvSpPr>
        <p:spPr/>
        <p:txBody>
          <a:bodyPr/>
          <a:p>
            <a:fld id="{445A12C6-6BF1-4DF1-9CBE-A95D177E5E5A}" type="datetimeFigureOut">
              <a:rPr lang="en-US" smtClean="0"/>
            </a:fld>
            <a:endParaRPr lang="en-US"/>
          </a:p>
        </p:txBody>
      </p:sp>
      <p:sp>
        <p:nvSpPr>
          <p:cNvPr id="1049028" name="Footer Placeholder 3"/>
          <p:cNvSpPr>
            <a:spLocks noGrp="1"/>
          </p:cNvSpPr>
          <p:nvPr>
            <p:ph type="ftr" sz="quarter" idx="11"/>
          </p:nvPr>
        </p:nvSpPr>
        <p:spPr/>
        <p:txBody>
          <a:bodyPr/>
          <a:p>
            <a:endParaRPr lang="en-US"/>
          </a:p>
        </p:txBody>
      </p:sp>
      <p:sp>
        <p:nvSpPr>
          <p:cNvPr id="1049029" name="Slide Number Placeholder 4"/>
          <p:cNvSpPr>
            <a:spLocks noGrp="1"/>
          </p:cNvSpPr>
          <p:nvPr>
            <p:ph type="sldNum" sz="quarter" idx="12"/>
          </p:nvPr>
        </p:nvSpPr>
        <p:spPr/>
        <p:txBody>
          <a:bodyPr/>
          <a:p>
            <a:fld id="{D88BA114-C4FE-4EAB-B12A-4954F64D85B2}" type="slidenum">
              <a:rPr lang="en-US" smtClean="0"/>
            </a:fld>
            <a:endParaRPr lang="en-US"/>
          </a:p>
        </p:txBody>
      </p:sp>
      <p:sp>
        <p:nvSpPr>
          <p:cNvPr id="1049030" name="Title 5"/>
          <p:cNvSpPr>
            <a:spLocks noGrp="1"/>
          </p:cNvSpPr>
          <p:nvPr>
            <p:ph type="title"/>
          </p:nvPr>
        </p:nvSpPr>
        <p:spPr/>
        <p:txBody>
          <a:bodyPr rtlCol="0"/>
          <a:p>
            <a:r>
              <a:rPr kumimoji="0" lang="en-US" smtClean="0"/>
              <a:t>Click to edit Master title style</a:t>
            </a:r>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465" name=""/>
        <p:cNvGrpSpPr/>
        <p:nvPr/>
      </p:nvGrpSpPr>
      <p:grpSpPr>
        <a:xfrm>
          <a:off x="0" y="0"/>
          <a:ext cx="0" cy="0"/>
          <a:chOff x="0" y="0"/>
          <a:chExt cx="0" cy="0"/>
        </a:xfrm>
      </p:grpSpPr>
      <p:sp>
        <p:nvSpPr>
          <p:cNvPr id="1049023" name="Date Placeholder 1"/>
          <p:cNvSpPr>
            <a:spLocks noGrp="1"/>
          </p:cNvSpPr>
          <p:nvPr>
            <p:ph type="dt" sz="half" idx="10"/>
          </p:nvPr>
        </p:nvSpPr>
        <p:spPr/>
        <p:txBody>
          <a:bodyPr/>
          <a:p>
            <a:fld id="{445A12C6-6BF1-4DF1-9CBE-A95D177E5E5A}" type="datetimeFigureOut">
              <a:rPr lang="en-US" smtClean="0"/>
            </a:fld>
            <a:endParaRPr lang="en-US"/>
          </a:p>
        </p:txBody>
      </p:sp>
      <p:sp>
        <p:nvSpPr>
          <p:cNvPr id="1049024" name="Footer Placeholder 2"/>
          <p:cNvSpPr>
            <a:spLocks noGrp="1"/>
          </p:cNvSpPr>
          <p:nvPr>
            <p:ph type="ftr" sz="quarter" idx="11"/>
          </p:nvPr>
        </p:nvSpPr>
        <p:spPr/>
        <p:txBody>
          <a:bodyPr/>
          <a:p>
            <a:endParaRPr lang="en-US"/>
          </a:p>
        </p:txBody>
      </p:sp>
      <p:sp>
        <p:nvSpPr>
          <p:cNvPr id="1049025" name="Slide Number Placeholder 3"/>
          <p:cNvSpPr>
            <a:spLocks noGrp="1"/>
          </p:cNvSpPr>
          <p:nvPr>
            <p:ph type="sldNum" sz="quarter" idx="12"/>
          </p:nvPr>
        </p:nvSpPr>
        <p:spPr/>
        <p:txBody>
          <a:bodyPr/>
          <a:p>
            <a:fld id="{D88BA114-C4FE-4EAB-B12A-4954F64D85B2}"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showMasterSp="0" type="objTx">
  <p:cSld name="Content with Caption">
    <p:bg>
      <p:bgRef idx="1003">
        <a:schemeClr val="bg1"/>
      </p:bgRef>
    </p:bg>
    <p:spTree>
      <p:nvGrpSpPr>
        <p:cNvPr id="474" name=""/>
        <p:cNvGrpSpPr/>
        <p:nvPr/>
      </p:nvGrpSpPr>
      <p:grpSpPr>
        <a:xfrm>
          <a:off x="0" y="0"/>
          <a:ext cx="0" cy="0"/>
          <a:chOff x="0" y="0"/>
          <a:chExt cx="0" cy="0"/>
        </a:xfrm>
      </p:grpSpPr>
      <p:sp>
        <p:nvSpPr>
          <p:cNvPr id="1049073" name="Title 1"/>
          <p:cNvSpPr>
            <a:spLocks noGrp="1"/>
          </p:cNvSpPr>
          <p:nvPr>
            <p:ph type="title"/>
          </p:nvPr>
        </p:nvSpPr>
        <p:spPr>
          <a:xfrm>
            <a:off x="914400" y="4876800"/>
            <a:ext cx="7481776" cy="457200"/>
          </a:xfrm>
        </p:spPr>
        <p:txBody>
          <a:bodyPr anchor="t" vert="horz">
            <a:noAutofit/>
            <a:sp3d prstMaterial="softEdge">
              <a:bevelT w="0" h="0"/>
            </a:sp3d>
          </a:bodyPr>
          <a:lstStyle>
            <a:lvl1pPr algn="r">
              <a:buNone/>
              <a:defRPr b="0" sz="2500">
                <a:solidFill>
                  <a:schemeClr val="accent1"/>
                </a:solidFill>
                <a:effectLst/>
              </a:defRPr>
            </a:lvl1pPr>
          </a:lstStyle>
          <a:p>
            <a:r>
              <a:rPr kumimoji="0" lang="en-US" smtClean="0"/>
              <a:t>Click to edit Master title style</a:t>
            </a:r>
            <a:endParaRPr kumimoji="0" lang="en-US"/>
          </a:p>
        </p:txBody>
      </p:sp>
      <p:sp>
        <p:nvSpPr>
          <p:cNvPr id="1049074" name="Text Placeholder 2"/>
          <p:cNvSpPr>
            <a:spLocks noGrp="1"/>
          </p:cNvSpPr>
          <p:nvPr>
            <p:ph type="body" idx="2"/>
          </p:nvPr>
        </p:nvSpPr>
        <p:spPr>
          <a:xfrm>
            <a:off x="4419600" y="5355102"/>
            <a:ext cx="3974592" cy="914400"/>
          </a:xfrm>
        </p:spPr>
        <p:txBody>
          <a:bodyPr/>
          <a:lstStyle>
            <a:lvl1pPr algn="r" indent="0" marL="0">
              <a:buNone/>
              <a:defRPr sz="1600"/>
            </a:lvl1pPr>
            <a:lvl2pPr>
              <a:buNone/>
              <a:defRPr sz="1200"/>
            </a:lvl2pPr>
            <a:lvl3pPr>
              <a:buNone/>
              <a:defRPr sz="1000"/>
            </a:lvl3pPr>
            <a:lvl4pPr>
              <a:buNone/>
              <a:defRPr sz="900"/>
            </a:lvl4pPr>
            <a:lvl5pPr>
              <a:buNone/>
              <a:defRPr sz="900"/>
            </a:lvl5pPr>
          </a:lstStyle>
          <a:p>
            <a:pPr eaLnBrk="1" hangingPunct="1" latinLnBrk="0" lvl="0"/>
            <a:r>
              <a:rPr kumimoji="0" lang="en-US" smtClean="0"/>
              <a:t>Click to edit Master text styles</a:t>
            </a:r>
          </a:p>
        </p:txBody>
      </p:sp>
      <p:sp>
        <p:nvSpPr>
          <p:cNvPr id="1049075"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eaLnBrk="1" hangingPunct="1" latinLnBrk="0" lvl="0"/>
            <a:r>
              <a:rPr lang="en-US" smtClean="0"/>
              <a:t>Click to edit Master text styles</a:t>
            </a:r>
          </a:p>
          <a:p>
            <a:pPr eaLnBrk="1" hangingPunct="1" latinLnBrk="0" lvl="1"/>
            <a:r>
              <a:rPr lang="en-US" smtClean="0"/>
              <a:t>Second level</a:t>
            </a:r>
          </a:p>
          <a:p>
            <a:pPr eaLnBrk="1" hangingPunct="1" latinLnBrk="0" lvl="2"/>
            <a:r>
              <a:rPr lang="en-US" smtClean="0"/>
              <a:t>Third level</a:t>
            </a:r>
          </a:p>
          <a:p>
            <a:pPr eaLnBrk="1" hangingPunct="1" latinLnBrk="0" lvl="3"/>
            <a:r>
              <a:rPr lang="en-US" smtClean="0"/>
              <a:t>Fourth level</a:t>
            </a:r>
          </a:p>
          <a:p>
            <a:pPr eaLnBrk="1" hangingPunct="1" latinLnBrk="0" lvl="4"/>
            <a:r>
              <a:rPr lang="en-US" smtClean="0"/>
              <a:t>Fifth level</a:t>
            </a:r>
            <a:endParaRPr kumimoji="0" lang="en-US"/>
          </a:p>
        </p:txBody>
      </p:sp>
      <p:sp>
        <p:nvSpPr>
          <p:cNvPr id="1049076" name="Date Placeholder 4"/>
          <p:cNvSpPr>
            <a:spLocks noGrp="1"/>
          </p:cNvSpPr>
          <p:nvPr>
            <p:ph type="dt" sz="half" idx="10"/>
          </p:nvPr>
        </p:nvSpPr>
        <p:spPr>
          <a:xfrm>
            <a:off x="6727032" y="6407944"/>
            <a:ext cx="1920240" cy="365760"/>
          </a:xfrm>
        </p:spPr>
        <p:txBody>
          <a:bodyPr/>
          <a:p>
            <a:fld id="{445A12C6-6BF1-4DF1-9CBE-A95D177E5E5A}" type="datetimeFigureOut">
              <a:rPr lang="en-US" smtClean="0"/>
            </a:fld>
            <a:endParaRPr lang="en-US"/>
          </a:p>
        </p:txBody>
      </p:sp>
      <p:sp>
        <p:nvSpPr>
          <p:cNvPr id="1049077" name="Footer Placeholder 5"/>
          <p:cNvSpPr>
            <a:spLocks noGrp="1"/>
          </p:cNvSpPr>
          <p:nvPr>
            <p:ph type="ftr" sz="quarter" idx="11"/>
          </p:nvPr>
        </p:nvSpPr>
        <p:spPr/>
        <p:txBody>
          <a:bodyPr/>
          <a:p>
            <a:endParaRPr lang="en-US"/>
          </a:p>
        </p:txBody>
      </p:sp>
      <p:sp>
        <p:nvSpPr>
          <p:cNvPr id="1049078" name="Slide Number Placeholder 6"/>
          <p:cNvSpPr>
            <a:spLocks noGrp="1"/>
          </p:cNvSpPr>
          <p:nvPr>
            <p:ph type="sldNum" sz="quarter" idx="12"/>
          </p:nvPr>
        </p:nvSpPr>
        <p:spPr/>
        <p:txBody>
          <a:bodyPr/>
          <a:p>
            <a:fld id="{D88BA114-C4FE-4EAB-B12A-4954F64D85B2}" type="slidenum">
              <a:rPr lang="en-US" smtClean="0"/>
            </a:fld>
            <a:endParaRPr lang="en-US"/>
          </a:p>
        </p:txBody>
      </p:sp>
    </p:spTree>
  </p:cSld>
  <p:clrMapOvr>
    <a:overrideClrMapping accent1="accent1" accent2="accent2" accent3="accent3" accent4="accent4" accent5="accent5" accent6="accent6" bg1="lt1" bg2="lt2" tx1="dk1" tx2="dk2"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showMasterSp="0" type="picTx">
  <p:cSld name="Picture with Caption">
    <p:bg>
      <p:bgRef idx="1002">
        <a:schemeClr val="bg1"/>
      </p:bgRef>
    </p:bg>
    <p:spTree>
      <p:nvGrpSpPr>
        <p:cNvPr id="469" name=""/>
        <p:cNvGrpSpPr/>
        <p:nvPr/>
      </p:nvGrpSpPr>
      <p:grpSpPr>
        <a:xfrm>
          <a:off x="0" y="0"/>
          <a:ext cx="0" cy="0"/>
          <a:chOff x="0" y="0"/>
          <a:chExt cx="0" cy="0"/>
        </a:xfrm>
      </p:grpSpPr>
      <p:sp>
        <p:nvSpPr>
          <p:cNvPr id="1049036" name="Text Placeholder 3"/>
          <p:cNvSpPr>
            <a:spLocks noGrp="1"/>
          </p:cNvSpPr>
          <p:nvPr>
            <p:ph type="body" sz="half" idx="2"/>
          </p:nvPr>
        </p:nvSpPr>
        <p:spPr>
          <a:xfrm>
            <a:off x="1141232" y="5443402"/>
            <a:ext cx="7162800" cy="648232"/>
          </a:xfrm>
          <a:noFill/>
        </p:spPr>
        <p:txBody>
          <a:bodyPr anchor="t" lIns="91440" rIns="91440" tIns="0"/>
          <a:lstStyle>
            <a:lvl1pPr algn="r" indent="0" marL="0" marR="18288">
              <a:buNone/>
              <a:defRPr sz="1400"/>
            </a:lvl1pPr>
            <a:lvl2pPr>
              <a:defRPr sz="1200"/>
            </a:lvl2pPr>
            <a:lvl3pPr>
              <a:defRPr sz="1000"/>
            </a:lvl3pPr>
            <a:lvl4pPr>
              <a:defRPr sz="900"/>
            </a:lvl4pPr>
            <a:lvl5pPr>
              <a:defRPr sz="900"/>
            </a:lvl5pPr>
          </a:lstStyle>
          <a:p>
            <a:pPr eaLnBrk="1" hangingPunct="1" latinLnBrk="0" lvl="0"/>
            <a:r>
              <a:rPr kumimoji="0" lang="en-US" smtClean="0"/>
              <a:t>Click to edit Master text styles</a:t>
            </a:r>
          </a:p>
        </p:txBody>
      </p:sp>
      <p:sp>
        <p:nvSpPr>
          <p:cNvPr id="1049037" name="Picture Placeholder 2"/>
          <p:cNvSpPr>
            <a:spLocks noGrp="1"/>
          </p:cNvSpPr>
          <p:nvPr>
            <p:ph type="pic" idx="1"/>
          </p:nvPr>
        </p:nvSpPr>
        <p:spPr>
          <a:xfrm>
            <a:off x="228600" y="189968"/>
            <a:ext cx="8686800" cy="4389120"/>
          </a:xfrm>
          <a:prstGeom prst="rect"/>
          <a:solidFill>
            <a:schemeClr val="bg2"/>
          </a:solidFill>
          <a:ln>
            <a:solidFill>
              <a:schemeClr val="bg1"/>
            </a:solidFill>
          </a:ln>
          <a:effectLst>
            <a:innerShdw blurRad="95250">
              <a:srgbClr val="000000"/>
            </a:innerShdw>
          </a:effectLst>
        </p:spPr>
        <p:txBody>
          <a:bodyPr/>
          <a:lstStyle>
            <a:lvl1pPr indent="0" marL="0">
              <a:buNone/>
              <a:defRPr sz="3200"/>
            </a:lvl1pPr>
          </a:lstStyle>
          <a:p>
            <a:r>
              <a:rPr kumimoji="0" lang="en-US" smtClean="0"/>
              <a:t>Click icon to add picture</a:t>
            </a:r>
            <a:endParaRPr dirty="0" kumimoji="0" lang="en-US"/>
          </a:p>
        </p:txBody>
      </p:sp>
      <p:sp>
        <p:nvSpPr>
          <p:cNvPr id="1049038" name="Date Placeholder 4"/>
          <p:cNvSpPr>
            <a:spLocks noGrp="1"/>
          </p:cNvSpPr>
          <p:nvPr>
            <p:ph type="dt" sz="half" idx="10"/>
          </p:nvPr>
        </p:nvSpPr>
        <p:spPr/>
        <p:txBody>
          <a:bodyPr/>
          <a:lstStyle>
            <a:lvl1pPr>
              <a:defRPr>
                <a:solidFill>
                  <a:schemeClr val="tx1"/>
                </a:solidFill>
              </a:defRPr>
            </a:lvl1pPr>
          </a:lstStyle>
          <a:p>
            <a:fld id="{445A12C6-6BF1-4DF1-9CBE-A95D177E5E5A}" type="datetimeFigureOut">
              <a:rPr lang="en-US" smtClean="0"/>
            </a:fld>
            <a:endParaRPr lang="en-US"/>
          </a:p>
        </p:txBody>
      </p:sp>
      <p:sp>
        <p:nvSpPr>
          <p:cNvPr id="1049039"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1049040" name="Slide Number Placeholder 6"/>
          <p:cNvSpPr>
            <a:spLocks noGrp="1"/>
          </p:cNvSpPr>
          <p:nvPr>
            <p:ph type="sldNum" sz="quarter" idx="12"/>
          </p:nvPr>
        </p:nvSpPr>
        <p:spPr/>
        <p:txBody>
          <a:bodyPr/>
          <a:lstStyle>
            <a:lvl1pPr>
              <a:defRPr>
                <a:solidFill>
                  <a:schemeClr val="tx1"/>
                </a:solidFill>
              </a:defRPr>
            </a:lvl1pPr>
          </a:lstStyle>
          <a:p>
            <a:fld id="{D88BA114-C4FE-4EAB-B12A-4954F64D85B2}" type="slidenum">
              <a:rPr lang="en-US" smtClean="0"/>
            </a:fld>
            <a:endParaRPr lang="en-US"/>
          </a:p>
        </p:txBody>
      </p:sp>
      <p:sp>
        <p:nvSpPr>
          <p:cNvPr id="1049041" name="Title 1"/>
          <p:cNvSpPr>
            <a:spLocks noGrp="1"/>
          </p:cNvSpPr>
          <p:nvPr>
            <p:ph type="title"/>
          </p:nvPr>
        </p:nvSpPr>
        <p:spPr>
          <a:xfrm>
            <a:off x="228600" y="4865122"/>
            <a:ext cx="8075432" cy="562672"/>
          </a:xfrm>
          <a:noFill/>
        </p:spPr>
        <p:txBody>
          <a:bodyPr anchor="t">
            <a:sp3d prstMaterial="softEdge"/>
          </a:bodyPr>
          <a:lstStyle>
            <a:lvl1pPr algn="r" marR="0">
              <a:buNone/>
              <a:defRPr b="0" sz="3000">
                <a:solidFill>
                  <a:schemeClr val="accent1"/>
                </a:solidFill>
                <a:effectLst>
                  <a:outerShdw algn="t" blurRad="50800" dir="5400000" dist="25000" rotWithShape="0">
                    <a:prstClr val="black">
                      <a:alpha val="45000"/>
                    </a:prstClr>
                  </a:outerShdw>
                </a:effectLst>
              </a:defRPr>
            </a:lvl1pPr>
          </a:lstStyle>
          <a:p>
            <a:r>
              <a:rPr kumimoji="0" lang="en-US" smtClean="0"/>
              <a:t>Click to edit Master title style</a:t>
            </a:r>
            <a:endParaRPr kumimoji="0" lang="en-US"/>
          </a:p>
        </p:txBody>
      </p:sp>
      <p:sp>
        <p:nvSpPr>
          <p:cNvPr id="1049042"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9043"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9044" name="Right Triangle 9"/>
          <p:cNvSpPr/>
          <p:nvPr/>
        </p:nvSpPr>
        <p:spPr bwMode="auto">
          <a:xfrm>
            <a:off x="-6042" y="5791253"/>
            <a:ext cx="3402314" cy="1080868"/>
          </a:xfrm>
          <a:prstGeom prst="rtTriangle"/>
          <a:blipFill>
            <a:blip xmlns:r="http://schemas.openxmlformats.org/officeDocument/2006/relationships" r:embed="rId1">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30" name="Straight Connector 10"/>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9045"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
        <p:nvSpPr>
          <p:cNvPr id="1049046"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r="5400000" dist="254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p>
            <a:pPr algn="l" eaLnBrk="1" hangingPunct="1" latinLnBrk="0"/>
            <a:endParaRPr kumimoji="0" lang="en-US"/>
          </a:p>
        </p:txBody>
      </p:sp>
    </p:spTree>
  </p:cSld>
  <p:clrMapOvr>
    <a:overrideClrMapping accent1="accent1" accent2="accent2" accent3="accent3" accent4="accent4" accent5="accent5" accent6="accent6" bg1="dk1" bg2="dk2" tx1="lt1" tx2="lt2" hlink="hlink" folHlink="folHlink"/>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image" Target="../media/image1.jpeg"/><Relationship Id="rId13"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85" name=""/>
        <p:cNvGrpSpPr/>
        <p:nvPr/>
      </p:nvGrpSpPr>
      <p:grpSpPr>
        <a:xfrm>
          <a:off x="0" y="0"/>
          <a:ext cx="0" cy="0"/>
          <a:chOff x="0" y="0"/>
          <a:chExt cx="0" cy="0"/>
        </a:xfrm>
      </p:grpSpPr>
      <p:sp>
        <p:nvSpPr>
          <p:cNvPr id="1048576"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7"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nchor="t" bIns="45720" compatLnSpc="1" lIns="91440" rIns="91440" tIns="45720" vert="horz" wrap="square"/>
          <a:p>
            <a:endParaRPr kumimoji="0" lang="en-US"/>
          </a:p>
        </p:txBody>
      </p:sp>
      <p:sp>
        <p:nvSpPr>
          <p:cNvPr id="1048578" name="Right Triangle 13"/>
          <p:cNvSpPr/>
          <p:nvPr/>
        </p:nvSpPr>
        <p:spPr bwMode="auto">
          <a:xfrm>
            <a:off x="-6042" y="5791253"/>
            <a:ext cx="3402314" cy="1080868"/>
          </a:xfrm>
          <a:prstGeom prst="rtTriangle"/>
          <a:blipFill>
            <a:blip xmlns:r="http://schemas.openxmlformats.org/officeDocument/2006/relationships" r:embed="rId12">
              <a:alphaModFix amt="50000"/>
            </a:blip>
            <a:tile algn="t" flip="none" sx="50000" sy="50000" tx="0" ty="0"/>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gradFill>
            </a:fillOverlay>
          </a:effectLst>
        </p:spPr>
        <p:style>
          <a:lnRef idx="3">
            <a:schemeClr val="lt1"/>
          </a:lnRef>
          <a:fillRef idx="1">
            <a:schemeClr val="accent1"/>
          </a:fillRef>
          <a:effectRef idx="1">
            <a:schemeClr val="accent1"/>
          </a:effectRef>
          <a:fontRef idx="minor">
            <a:schemeClr val="lt1"/>
          </a:fontRef>
        </p:style>
        <p:txBody>
          <a:bodyPr anchor="ctr" bIns="45720" compatLnSpc="1" lIns="91440" rIns="91440" tIns="45720" vert="horz" wrap="square"/>
          <a:p>
            <a:pPr algn="ctr" eaLnBrk="1" hangingPunct="1" latinLnBrk="0"/>
            <a:endParaRPr kumimoji="0" lang="en-US"/>
          </a:p>
        </p:txBody>
      </p:sp>
      <p:cxnSp>
        <p:nvCxnSpPr>
          <p:cNvPr id="3145728" name="Straight Connector 14"/>
          <p:cNvCxnSpPr>
            <a:cxnSpLocks/>
          </p:cNvCxnSpPr>
          <p:nvPr/>
        </p:nvCxnSpPr>
        <p:spPr>
          <a:xfrm>
            <a:off x="-9237" y="5787738"/>
            <a:ext cx="3405509" cy="1084383"/>
          </a:xfrm>
          <a:prstGeom prst="line"/>
          <a:noFill/>
          <a:ln w="12065" cap="flat" cmpd="sng" algn="ctr">
            <a:gradFill>
              <a:gsLst>
                <a:gs pos="15000">
                  <a:schemeClr val="accent1">
                    <a:shade val="40000"/>
                    <a:satMod val="110000"/>
                  </a:schemeClr>
                </a:gs>
                <a:gs pos="45000">
                  <a:schemeClr val="accent1">
                    <a:tint val="7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048579" name="Title Placeholder 8"/>
          <p:cNvSpPr>
            <a:spLocks noGrp="1"/>
          </p:cNvSpPr>
          <p:nvPr>
            <p:ph type="title"/>
          </p:nvPr>
        </p:nvSpPr>
        <p:spPr>
          <a:xfrm>
            <a:off x="457200" y="274638"/>
            <a:ext cx="8229600" cy="1143000"/>
          </a:xfrm>
          <a:prstGeom prst="rect"/>
        </p:spPr>
        <p:txBody>
          <a:bodyPr anchor="ctr" vert="horz">
            <a:normAutofit/>
            <a:scene3d>
              <a:camera prst="orthographicFront"/>
              <a:lightRig dir="t" rig="soft"/>
            </a:scene3d>
            <a:sp3d prstMaterial="softEdge">
              <a:bevelT w="25400" h="25400"/>
            </a:sp3d>
          </a:bodyPr>
          <a:p>
            <a:r>
              <a:rPr kumimoji="0" lang="en-US" smtClean="0"/>
              <a:t>Click to edit Master title style</a:t>
            </a:r>
            <a:endParaRPr kumimoji="0" lang="en-US"/>
          </a:p>
        </p:txBody>
      </p:sp>
      <p:sp>
        <p:nvSpPr>
          <p:cNvPr id="1048580" name="Text Placeholder 29"/>
          <p:cNvSpPr>
            <a:spLocks noGrp="1"/>
          </p:cNvSpPr>
          <p:nvPr>
            <p:ph type="body" idx="1"/>
          </p:nvPr>
        </p:nvSpPr>
        <p:spPr>
          <a:xfrm>
            <a:off x="457200" y="1481328"/>
            <a:ext cx="8229600" cy="4525963"/>
          </a:xfrm>
          <a:prstGeom prst="rect"/>
        </p:spPr>
        <p:txBody>
          <a:bodyPr vert="horz">
            <a:normAutofit/>
          </a:bodyPr>
          <a:p>
            <a:pPr eaLnBrk="1" hangingPunct="1" latinLnBrk="0" lvl="0"/>
            <a:r>
              <a:rPr kumimoji="0" lang="en-US" smtClean="0"/>
              <a:t>Click to edit Master text styles</a:t>
            </a:r>
          </a:p>
          <a:p>
            <a:pPr eaLnBrk="1" hangingPunct="1" latinLnBrk="0" lvl="1"/>
            <a:r>
              <a:rPr kumimoji="0" lang="en-US" smtClean="0"/>
              <a:t>Second level</a:t>
            </a:r>
          </a:p>
          <a:p>
            <a:pPr eaLnBrk="1" hangingPunct="1" latinLnBrk="0" lvl="2"/>
            <a:r>
              <a:rPr kumimoji="0" lang="en-US" smtClean="0"/>
              <a:t>Third level</a:t>
            </a:r>
          </a:p>
          <a:p>
            <a:pPr eaLnBrk="1" hangingPunct="1" latinLnBrk="0" lvl="3"/>
            <a:r>
              <a:rPr kumimoji="0" lang="en-US" smtClean="0"/>
              <a:t>Fourth level</a:t>
            </a:r>
          </a:p>
          <a:p>
            <a:pPr eaLnBrk="1" hangingPunct="1" latinLnBrk="0" lvl="4"/>
            <a:r>
              <a:rPr kumimoji="0" lang="en-US" smtClean="0"/>
              <a:t>Fifth level</a:t>
            </a:r>
            <a:endParaRPr kumimoji="0" lang="en-US"/>
          </a:p>
        </p:txBody>
      </p:sp>
      <p:sp>
        <p:nvSpPr>
          <p:cNvPr id="1048581" name="Date Placeholder 9"/>
          <p:cNvSpPr>
            <a:spLocks noGrp="1"/>
          </p:cNvSpPr>
          <p:nvPr>
            <p:ph type="dt" sz="half" idx="2"/>
          </p:nvPr>
        </p:nvSpPr>
        <p:spPr>
          <a:xfrm>
            <a:off x="6727032" y="6407944"/>
            <a:ext cx="1920240" cy="365760"/>
          </a:xfrm>
          <a:prstGeom prst="rect"/>
        </p:spPr>
        <p:txBody>
          <a:bodyPr anchor="b" vert="horz"/>
          <a:lstStyle>
            <a:lvl1pPr algn="l" eaLnBrk="1" hangingPunct="1" latinLnBrk="0">
              <a:defRPr sz="1000" kumimoji="0">
                <a:solidFill>
                  <a:schemeClr val="tx1"/>
                </a:solidFill>
              </a:defRPr>
            </a:lvl1pPr>
          </a:lstStyle>
          <a:p>
            <a:fld id="{445A12C6-6BF1-4DF1-9CBE-A95D177E5E5A}" type="datetimeFigureOut">
              <a:rPr lang="en-US" smtClean="0"/>
            </a:fld>
            <a:endParaRPr lang="en-US"/>
          </a:p>
        </p:txBody>
      </p:sp>
      <p:sp>
        <p:nvSpPr>
          <p:cNvPr id="1048582" name="Footer Placeholder 21"/>
          <p:cNvSpPr>
            <a:spLocks noGrp="1"/>
          </p:cNvSpPr>
          <p:nvPr>
            <p:ph type="ftr" sz="quarter" idx="3"/>
          </p:nvPr>
        </p:nvSpPr>
        <p:spPr>
          <a:xfrm>
            <a:off x="4380072" y="6407944"/>
            <a:ext cx="2350681" cy="365125"/>
          </a:xfrm>
          <a:prstGeom prst="rect"/>
        </p:spPr>
        <p:txBody>
          <a:bodyPr anchor="b" vert="horz"/>
          <a:lstStyle>
            <a:lvl1pPr algn="r" eaLnBrk="1" hangingPunct="1" latinLnBrk="0">
              <a:defRPr sz="1000" kumimoji="0">
                <a:solidFill>
                  <a:schemeClr val="tx1"/>
                </a:solidFill>
              </a:defRPr>
            </a:lvl1pPr>
          </a:lstStyle>
          <a:p>
            <a:endParaRPr lang="en-US"/>
          </a:p>
        </p:txBody>
      </p:sp>
      <p:sp>
        <p:nvSpPr>
          <p:cNvPr id="1048583" name="Slide Number Placeholder 17"/>
          <p:cNvSpPr>
            <a:spLocks noGrp="1"/>
          </p:cNvSpPr>
          <p:nvPr>
            <p:ph type="sldNum" sz="quarter" idx="4"/>
          </p:nvPr>
        </p:nvSpPr>
        <p:spPr>
          <a:xfrm>
            <a:off x="8647272" y="6407944"/>
            <a:ext cx="365760" cy="365125"/>
          </a:xfrm>
          <a:prstGeom prst="rect"/>
        </p:spPr>
        <p:txBody>
          <a:bodyPr anchor="b" vert="horz"/>
          <a:lstStyle>
            <a:lvl1pPr algn="r" eaLnBrk="1" hangingPunct="1" latinLnBrk="0">
              <a:defRPr b="0" sz="1000" kumimoji="0">
                <a:solidFill>
                  <a:schemeClr val="tx1"/>
                </a:solidFill>
              </a:defRPr>
            </a:lvl1pPr>
          </a:lstStyle>
          <a:p>
            <a:fld id="{D88BA114-C4FE-4EAB-B12A-4954F64D85B2}" type="slidenum">
              <a:rPr lang="en-US" smtClean="0"/>
            </a:fld>
            <a:endParaRPr lang="en-US"/>
          </a:p>
        </p:txBody>
      </p:sp>
    </p:spTree>
  </p:cSld>
  <p:clrMap accent1="accent1" accent2="accent2" accent3="accent3" accent4="accent4" accent5="accent5" accent6="accent6" bg1="lt1" bg2="lt2" tx1="dk1" tx2="dk2"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eaLnBrk="1" hangingPunct="1" latinLnBrk="0" rtl="0">
        <a:spcBef>
          <a:spcPct val="0"/>
        </a:spcBef>
        <a:buNone/>
        <a:defRPr b="1" sz="4100" kern="1200" kumimoji="0">
          <a:solidFill>
            <a:schemeClr val="tx2"/>
          </a:solidFill>
          <a:effectLst>
            <a:outerShdw algn="tl" blurRad="31750" dir="5400000" dist="25400" rotWithShape="0">
              <a:srgbClr val="000000">
                <a:alpha val="25000"/>
              </a:srgbClr>
            </a:outerShdw>
          </a:effectLst>
          <a:latin typeface="+mj-lt"/>
          <a:ea typeface="+mj-ea"/>
          <a:cs typeface="+mj-cs"/>
        </a:defRPr>
      </a:lvl1pPr>
    </p:titleStyle>
    <p:bodyStyle>
      <a:lvl1pPr algn="l" eaLnBrk="1" hangingPunct="1" indent="-256032" latinLnBrk="0" marL="365760" rtl="0">
        <a:spcBef>
          <a:spcPts val="400"/>
        </a:spcBef>
        <a:spcAft>
          <a:spcPts val="0"/>
        </a:spcAft>
        <a:buClr>
          <a:schemeClr val="accent1"/>
        </a:buClr>
        <a:buSzPct val="68000"/>
        <a:buFont typeface="Wingdings 3"/>
        <a:buChar char=""/>
        <a:defRPr sz="2700" kern="1200" kumimoji="0">
          <a:solidFill>
            <a:schemeClr val="tx1"/>
          </a:solidFill>
          <a:latin typeface="+mn-lt"/>
          <a:ea typeface="+mn-ea"/>
          <a:cs typeface="+mn-cs"/>
        </a:defRPr>
      </a:lvl1pPr>
      <a:lvl2pPr algn="l" eaLnBrk="1" hangingPunct="1" indent="-228600" latinLnBrk="0" marL="621792" rtl="0">
        <a:spcBef>
          <a:spcPts val="324"/>
        </a:spcBef>
        <a:buClr>
          <a:schemeClr val="accent1"/>
        </a:buClr>
        <a:buFont typeface="Verdana"/>
        <a:buChar char="◦"/>
        <a:defRPr sz="2300" kern="1200" kumimoji="0">
          <a:solidFill>
            <a:schemeClr val="tx1"/>
          </a:solidFill>
          <a:latin typeface="+mn-lt"/>
          <a:ea typeface="+mn-ea"/>
          <a:cs typeface="+mn-cs"/>
        </a:defRPr>
      </a:lvl2pPr>
      <a:lvl3pPr algn="l" eaLnBrk="1" hangingPunct="1" indent="-228600" latinLnBrk="0" marL="859536" rtl="0">
        <a:spcBef>
          <a:spcPts val="350"/>
        </a:spcBef>
        <a:buClr>
          <a:schemeClr val="accent2"/>
        </a:buClr>
        <a:buSzPct val="100000"/>
        <a:buFont typeface="Wingdings 2"/>
        <a:buChar char=""/>
        <a:defRPr sz="2100" kern="1200" kumimoji="0">
          <a:solidFill>
            <a:schemeClr val="tx1"/>
          </a:solidFill>
          <a:latin typeface="+mn-lt"/>
          <a:ea typeface="+mn-ea"/>
          <a:cs typeface="+mn-cs"/>
        </a:defRPr>
      </a:lvl3pPr>
      <a:lvl4pPr algn="l" eaLnBrk="1" hangingPunct="1" indent="-228600" latinLnBrk="0" marL="1143000" rtl="0">
        <a:spcBef>
          <a:spcPts val="350"/>
        </a:spcBef>
        <a:buClr>
          <a:schemeClr val="accent2"/>
        </a:buClr>
        <a:buFont typeface="Wingdings 2"/>
        <a:buChar char=""/>
        <a:defRPr sz="1900" kern="1200" kumimoji="0">
          <a:solidFill>
            <a:schemeClr val="tx1"/>
          </a:solidFill>
          <a:latin typeface="+mn-lt"/>
          <a:ea typeface="+mn-ea"/>
          <a:cs typeface="+mn-cs"/>
        </a:defRPr>
      </a:lvl4pPr>
      <a:lvl5pPr algn="l" eaLnBrk="1" hangingPunct="1" indent="-228600" latinLnBrk="0" marL="1371600" rtl="0">
        <a:spcBef>
          <a:spcPts val="350"/>
        </a:spcBef>
        <a:buClr>
          <a:schemeClr val="accent2"/>
        </a:buClr>
        <a:buFont typeface="Wingdings 2"/>
        <a:buChar char=""/>
        <a:defRPr sz="1800" kern="1200" kumimoji="0">
          <a:solidFill>
            <a:schemeClr val="tx1"/>
          </a:solidFill>
          <a:latin typeface="+mn-lt"/>
          <a:ea typeface="+mn-ea"/>
          <a:cs typeface="+mn-cs"/>
        </a:defRPr>
      </a:lvl5pPr>
      <a:lvl6pPr algn="l" eaLnBrk="1" hangingPunct="1" indent="-228600" latinLnBrk="0" marL="1600200" rtl="0">
        <a:spcBef>
          <a:spcPts val="350"/>
        </a:spcBef>
        <a:buClr>
          <a:schemeClr val="accent3"/>
        </a:buClr>
        <a:buFont typeface="Wingdings 2"/>
        <a:buChar char=""/>
        <a:defRPr sz="1800" kern="1200" kumimoji="0">
          <a:solidFill>
            <a:schemeClr val="tx1"/>
          </a:solidFill>
          <a:latin typeface="+mn-lt"/>
          <a:ea typeface="+mn-ea"/>
          <a:cs typeface="+mn-cs"/>
        </a:defRPr>
      </a:lvl6pPr>
      <a:lvl7pPr algn="l" eaLnBrk="1" hangingPunct="1" indent="-228600" latinLnBrk="0" marL="1828800" rtl="0">
        <a:spcBef>
          <a:spcPts val="350"/>
        </a:spcBef>
        <a:buClr>
          <a:schemeClr val="accent3"/>
        </a:buClr>
        <a:buFont typeface="Wingdings 2"/>
        <a:buChar char=""/>
        <a:defRPr sz="1600" kern="1200" kumimoji="0">
          <a:solidFill>
            <a:schemeClr val="tx1"/>
          </a:solidFill>
          <a:latin typeface="+mn-lt"/>
          <a:ea typeface="+mn-ea"/>
          <a:cs typeface="+mn-cs"/>
        </a:defRPr>
      </a:lvl7pPr>
      <a:lvl8pPr algn="l" eaLnBrk="1" hangingPunct="1" indent="-228600" latinLnBrk="0" marL="2057400" rtl="0">
        <a:spcBef>
          <a:spcPts val="350"/>
        </a:spcBef>
        <a:buClr>
          <a:schemeClr val="accent3"/>
        </a:buClr>
        <a:buFont typeface="Wingdings 2"/>
        <a:buChar char=""/>
        <a:defRPr sz="1600" kern="1200" kumimoji="0">
          <a:solidFill>
            <a:schemeClr val="tx1"/>
          </a:solidFill>
          <a:latin typeface="+mn-lt"/>
          <a:ea typeface="+mn-ea"/>
          <a:cs typeface="+mn-cs"/>
        </a:defRPr>
      </a:lvl8pPr>
      <a:lvl9pPr algn="l" eaLnBrk="1" hangingPunct="1" indent="-228600" latinLnBrk="0" marL="2286000" rtl="0">
        <a:spcBef>
          <a:spcPts val="350"/>
        </a:spcBef>
        <a:buClr>
          <a:schemeClr val="accent3"/>
        </a:buClr>
        <a:buFont typeface="Wingdings 2"/>
        <a:buChar char=""/>
        <a:defRPr baseline="0" sz="1600" kern="1200" kumimoji="0">
          <a:solidFill>
            <a:schemeClr val="tx1"/>
          </a:solidFill>
          <a:latin typeface="+mn-lt"/>
          <a:ea typeface="+mn-ea"/>
          <a:cs typeface="+mn-cs"/>
        </a:defRPr>
      </a:lvl9pPr>
    </p:bodyStyle>
    <p:otherStyle>
      <a:lvl1pPr algn="l" eaLnBrk="1" hangingPunct="1" latinLnBrk="0" marL="0" rtl="0">
        <a:defRPr kern="1200" kumimoji="0">
          <a:solidFill>
            <a:schemeClr val="tx1"/>
          </a:solidFill>
          <a:latin typeface="+mn-lt"/>
          <a:ea typeface="+mn-ea"/>
          <a:cs typeface="+mn-cs"/>
        </a:defRPr>
      </a:lvl1pPr>
      <a:lvl2pPr algn="l" eaLnBrk="1" hangingPunct="1" latinLnBrk="0" marL="457200" rtl="0">
        <a:defRPr kern="1200" kumimoji="0">
          <a:solidFill>
            <a:schemeClr val="tx1"/>
          </a:solidFill>
          <a:latin typeface="+mn-lt"/>
          <a:ea typeface="+mn-ea"/>
          <a:cs typeface="+mn-cs"/>
        </a:defRPr>
      </a:lvl2pPr>
      <a:lvl3pPr algn="l" eaLnBrk="1" hangingPunct="1" latinLnBrk="0" marL="914400" rtl="0">
        <a:defRPr kern="1200" kumimoji="0">
          <a:solidFill>
            <a:schemeClr val="tx1"/>
          </a:solidFill>
          <a:latin typeface="+mn-lt"/>
          <a:ea typeface="+mn-ea"/>
          <a:cs typeface="+mn-cs"/>
        </a:defRPr>
      </a:lvl3pPr>
      <a:lvl4pPr algn="l" eaLnBrk="1" hangingPunct="1" latinLnBrk="0" marL="1371600" rtl="0">
        <a:defRPr kern="1200" kumimoji="0">
          <a:solidFill>
            <a:schemeClr val="tx1"/>
          </a:solidFill>
          <a:latin typeface="+mn-lt"/>
          <a:ea typeface="+mn-ea"/>
          <a:cs typeface="+mn-cs"/>
        </a:defRPr>
      </a:lvl4pPr>
      <a:lvl5pPr algn="l" eaLnBrk="1" hangingPunct="1" latinLnBrk="0" marL="1828800" rtl="0">
        <a:defRPr kern="1200" kumimoji="0">
          <a:solidFill>
            <a:schemeClr val="tx1"/>
          </a:solidFill>
          <a:latin typeface="+mn-lt"/>
          <a:ea typeface="+mn-ea"/>
          <a:cs typeface="+mn-cs"/>
        </a:defRPr>
      </a:lvl5pPr>
      <a:lvl6pPr algn="l" eaLnBrk="1" hangingPunct="1" latinLnBrk="0" marL="2286000" rtl="0">
        <a:defRPr kern="1200" kumimoji="0">
          <a:solidFill>
            <a:schemeClr val="tx1"/>
          </a:solidFill>
          <a:latin typeface="+mn-lt"/>
          <a:ea typeface="+mn-ea"/>
          <a:cs typeface="+mn-cs"/>
        </a:defRPr>
      </a:lvl6pPr>
      <a:lvl7pPr algn="l" eaLnBrk="1" hangingPunct="1" latinLnBrk="0" marL="2743200" rtl="0">
        <a:defRPr kern="1200" kumimoji="0">
          <a:solidFill>
            <a:schemeClr val="tx1"/>
          </a:solidFill>
          <a:latin typeface="+mn-lt"/>
          <a:ea typeface="+mn-ea"/>
          <a:cs typeface="+mn-cs"/>
        </a:defRPr>
      </a:lvl7pPr>
      <a:lvl8pPr algn="l" eaLnBrk="1" hangingPunct="1" latinLnBrk="0" marL="3200400" rtl="0">
        <a:defRPr kern="1200" kumimoji="0">
          <a:solidFill>
            <a:schemeClr val="tx1"/>
          </a:solidFill>
          <a:latin typeface="+mn-lt"/>
          <a:ea typeface="+mn-ea"/>
          <a:cs typeface="+mn-cs"/>
        </a:defRPr>
      </a:lvl8pPr>
      <a:lvl9pPr algn="l" eaLnBrk="1" hangingPunct="1" latinLnBrk="0" marL="3657600" rtl="0">
        <a:defRPr kern="1200" kumimoji="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image" Target="../media/image18.jpeg"/><Relationship Id="rId2"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image" Target="../media/image20.png"/><Relationship Id="rId2"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image" Target="../media/image22.png"/><Relationship Id="rId2"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image" Target="../media/image23.png"/><Relationship Id="rId2"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image" Target="../media/image24.png"/><Relationship Id="rId2"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image" Target="../media/image25.png"/><Relationship Id="rId2"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image" Target="../media/image26.gif"/><Relationship Id="rId2"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248" name=""/>
        <p:cNvGrpSpPr/>
        <p:nvPr/>
      </p:nvGrpSpPr>
      <p:grpSpPr>
        <a:xfrm>
          <a:off x="0" y="0"/>
          <a:ext cx="0" cy="0"/>
          <a:chOff x="0" y="0"/>
          <a:chExt cx="0" cy="0"/>
        </a:xfrm>
      </p:grpSpPr>
      <p:sp>
        <p:nvSpPr>
          <p:cNvPr id="1048612" name="Title 1"/>
          <p:cNvSpPr>
            <a:spLocks noGrp="1"/>
          </p:cNvSpPr>
          <p:nvPr>
            <p:ph type="ctrTitle"/>
          </p:nvPr>
        </p:nvSpPr>
        <p:spPr/>
        <p:txBody>
          <a:bodyPr/>
          <a:p>
            <a:r>
              <a:rPr b="1" dirty="0" lang="en-US"/>
              <a:t>COMMUNICABLE DISEASES</a:t>
            </a:r>
            <a:endParaRPr dirty="0" lang="en-US"/>
          </a:p>
        </p:txBody>
      </p:sp>
      <p:sp>
        <p:nvSpPr>
          <p:cNvPr id="1048613" name="Subtitle 2"/>
          <p:cNvSpPr>
            <a:spLocks noGrp="1"/>
          </p:cNvSpPr>
          <p:nvPr>
            <p:ph type="subTitle" idx="1"/>
          </p:nvPr>
        </p:nvSpPr>
        <p:spPr>
          <a:xfrm>
            <a:off x="426386" y="3582362"/>
            <a:ext cx="7772400" cy="1199704"/>
          </a:xfrm>
        </p:spPr>
        <p:txBody>
          <a:bodyPr>
            <a:normAutofit/>
          </a:bodyP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257" name=""/>
        <p:cNvGrpSpPr/>
        <p:nvPr/>
      </p:nvGrpSpPr>
      <p:grpSpPr>
        <a:xfrm>
          <a:off x="0" y="0"/>
          <a:ext cx="0" cy="0"/>
          <a:chOff x="0" y="0"/>
          <a:chExt cx="0" cy="0"/>
        </a:xfrm>
      </p:grpSpPr>
      <p:pic>
        <p:nvPicPr>
          <p:cNvPr id="2097152" name="ia_el_8_innerEl" descr="Graph comparing endemic and epidemic disease patterns"/>
          <p:cNvPicPr>
            <a:picLocks noGrp="1"/>
          </p:cNvPicPr>
          <p:nvPr>
            <p:ph idx="1"/>
          </p:nvPr>
        </p:nvPicPr>
        <p:blipFill>
          <a:blip xmlns:r="http://schemas.openxmlformats.org/officeDocument/2006/relationships" r:embed="rId1"/>
          <a:srcRect/>
          <a:stretch>
            <a:fillRect/>
          </a:stretch>
        </p:blipFill>
        <p:spPr bwMode="auto">
          <a:xfrm>
            <a:off x="533400" y="1752600"/>
            <a:ext cx="8077200" cy="4191000"/>
          </a:xfrm>
          <a:prstGeom prst="rect"/>
          <a:noFill/>
          <a:ln w="9525">
            <a:noFill/>
            <a:miter lim="800000"/>
            <a:headEnd/>
            <a:tailEnd/>
          </a:ln>
        </p:spPr>
      </p:pic>
      <p:sp>
        <p:nvSpPr>
          <p:cNvPr id="1048630" name="Title 1"/>
          <p:cNvSpPr>
            <a:spLocks noGrp="1"/>
          </p:cNvSpPr>
          <p:nvPr>
            <p:ph type="title"/>
          </p:nvPr>
        </p:nvSpPr>
        <p:spPr>
          <a:xfrm>
            <a:off x="304800" y="0"/>
            <a:ext cx="8610600" cy="1417638"/>
          </a:xfrm>
        </p:spPr>
        <p:txBody>
          <a:bodyPr>
            <a:normAutofit fontScale="90000"/>
          </a:bodyPr>
          <a:p>
            <a:r>
              <a:rPr dirty="0" lang="en-US" smtClean="0"/>
              <a:t/>
            </a:r>
            <a:br>
              <a:rPr dirty="0" lang="en-US" smtClean="0"/>
            </a:br>
            <a:r>
              <a:rPr dirty="0" lang="en-US" smtClean="0"/>
              <a:t/>
            </a:r>
            <a:br>
              <a:rPr dirty="0" lang="en-US" smtClean="0"/>
            </a:br>
            <a:r>
              <a:rPr dirty="0" sz="3100" lang="en-US" smtClean="0">
                <a:latin typeface="Times New Roman" pitchFamily="18" charset="0"/>
                <a:cs typeface="Times New Roman" pitchFamily="18" charset="0"/>
              </a:rPr>
              <a:t>Diagrammatically </a:t>
            </a:r>
            <a:r>
              <a:rPr dirty="0" sz="3100" lang="en-US">
                <a:latin typeface="Times New Roman" pitchFamily="18" charset="0"/>
                <a:cs typeface="Times New Roman" pitchFamily="18" charset="0"/>
              </a:rPr>
              <a:t>the endemic and epidemic disease patterns can be illustrated as shown on the right.</a:t>
            </a:r>
            <a:r>
              <a:rPr dirty="0" lang="en-US"/>
              <a:t/>
            </a:r>
            <a:br>
              <a:rPr dirty="0" lang="en-US"/>
            </a:br>
            <a:endParaRPr dirty="0" lang="en-US"/>
          </a:p>
        </p:txBody>
      </p:sp>
    </p:spTree>
  </p:cSld>
  <p:clrMapOvr>
    <a:masterClrMapping/>
  </p:clrMapOvr>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347" name=""/>
        <p:cNvGrpSpPr/>
        <p:nvPr/>
      </p:nvGrpSpPr>
      <p:grpSpPr>
        <a:xfrm>
          <a:off x="0" y="0"/>
          <a:ext cx="0" cy="0"/>
          <a:chOff x="0" y="0"/>
          <a:chExt cx="0" cy="0"/>
        </a:xfrm>
      </p:grpSpPr>
      <p:sp>
        <p:nvSpPr>
          <p:cNvPr id="1048800" name="Content Placeholder 2"/>
          <p:cNvSpPr>
            <a:spLocks noGrp="1"/>
          </p:cNvSpPr>
          <p:nvPr>
            <p:ph idx="1"/>
          </p:nvPr>
        </p:nvSpPr>
        <p:spPr>
          <a:xfrm>
            <a:off x="457200" y="990600"/>
            <a:ext cx="8458200" cy="5562600"/>
          </a:xfrm>
        </p:spPr>
        <p:txBody>
          <a:bodyPr>
            <a:normAutofit fontScale="88889" lnSpcReduction="10000"/>
          </a:bodyPr>
          <a:p>
            <a:r>
              <a:rPr dirty="0" lang="en-US" err="1" smtClean="0"/>
              <a:t>Trypanosomiasis</a:t>
            </a:r>
            <a:r>
              <a:rPr dirty="0" lang="en-US" smtClean="0"/>
              <a:t> is transmitted by tsetse flies which live in areas of wooded vegetation. </a:t>
            </a:r>
          </a:p>
          <a:p>
            <a:r>
              <a:rPr dirty="0" lang="en-US" smtClean="0"/>
              <a:t>Tsetse flies are usually not found in flat plains, closely cultivated areas or areas densely inhabited by people. </a:t>
            </a:r>
          </a:p>
          <a:p>
            <a:r>
              <a:rPr dirty="0" lang="en-US" smtClean="0"/>
              <a:t>There are two important types of tsetse flies known to transmit the disease to humans. </a:t>
            </a:r>
          </a:p>
          <a:p>
            <a:r>
              <a:rPr dirty="0" lang="en-US" smtClean="0"/>
              <a:t>There is </a:t>
            </a:r>
            <a:r>
              <a:rPr dirty="0" lang="en-US" err="1" smtClean="0"/>
              <a:t>glossina</a:t>
            </a:r>
            <a:r>
              <a:rPr dirty="0" lang="en-US" smtClean="0"/>
              <a:t> </a:t>
            </a:r>
            <a:r>
              <a:rPr dirty="0" lang="en-US" err="1" smtClean="0"/>
              <a:t>palpalis</a:t>
            </a:r>
            <a:r>
              <a:rPr dirty="0" lang="en-US" smtClean="0"/>
              <a:t>, a </a:t>
            </a:r>
            <a:r>
              <a:rPr dirty="0" lang="en-US" err="1" smtClean="0"/>
              <a:t>riverine</a:t>
            </a:r>
            <a:r>
              <a:rPr dirty="0" lang="en-US" smtClean="0"/>
              <a:t> type which breeds along rivers and lakes, and </a:t>
            </a:r>
            <a:r>
              <a:rPr dirty="0" lang="en-US" err="1" smtClean="0"/>
              <a:t>glossina</a:t>
            </a:r>
            <a:r>
              <a:rPr dirty="0" lang="en-US" smtClean="0"/>
              <a:t> </a:t>
            </a:r>
            <a:r>
              <a:rPr dirty="0" lang="en-US" err="1" smtClean="0"/>
              <a:t>morsitans</a:t>
            </a:r>
            <a:r>
              <a:rPr dirty="0" lang="en-US" smtClean="0"/>
              <a:t> the woodland type which lives away from water. </a:t>
            </a:r>
          </a:p>
          <a:p>
            <a:r>
              <a:rPr dirty="0" lang="en-US" err="1" smtClean="0"/>
              <a:t>Glossina</a:t>
            </a:r>
            <a:r>
              <a:rPr dirty="0" lang="en-US" smtClean="0"/>
              <a:t> </a:t>
            </a:r>
            <a:r>
              <a:rPr dirty="0" lang="en-US" err="1" smtClean="0"/>
              <a:t>palpalis</a:t>
            </a:r>
            <a:r>
              <a:rPr dirty="0" lang="en-US" smtClean="0"/>
              <a:t> is the main vector of Tb </a:t>
            </a:r>
            <a:r>
              <a:rPr dirty="0" lang="en-US" err="1" smtClean="0"/>
              <a:t>gambiense</a:t>
            </a:r>
            <a:r>
              <a:rPr dirty="0" lang="en-US" smtClean="0"/>
              <a:t>, while </a:t>
            </a:r>
            <a:r>
              <a:rPr dirty="0" lang="en-US" err="1" smtClean="0"/>
              <a:t>glossina</a:t>
            </a:r>
            <a:r>
              <a:rPr dirty="0" lang="en-US" smtClean="0"/>
              <a:t> </a:t>
            </a:r>
            <a:r>
              <a:rPr dirty="0" lang="en-US" err="1" smtClean="0"/>
              <a:t>morsitans</a:t>
            </a:r>
            <a:r>
              <a:rPr dirty="0" lang="en-US" smtClean="0"/>
              <a:t> is the main vector for Tb </a:t>
            </a:r>
            <a:r>
              <a:rPr dirty="0" lang="en-US" err="1" smtClean="0"/>
              <a:t>rhodesiense</a:t>
            </a:r>
            <a:r>
              <a:rPr dirty="0" lang="en-US" smtClean="0"/>
              <a:t> and it prefers to bite cattle and game but will also bite humans. </a:t>
            </a:r>
          </a:p>
          <a:p>
            <a:r>
              <a:rPr dirty="0" lang="en-US" smtClean="0"/>
              <a:t>Of the two types of tsetse flies, </a:t>
            </a:r>
            <a:r>
              <a:rPr dirty="0" lang="en-US" err="1" smtClean="0"/>
              <a:t>glossina</a:t>
            </a:r>
            <a:r>
              <a:rPr dirty="0" lang="en-US" smtClean="0"/>
              <a:t> </a:t>
            </a:r>
            <a:r>
              <a:rPr dirty="0" lang="en-US" err="1" smtClean="0"/>
              <a:t>palpalis</a:t>
            </a:r>
            <a:r>
              <a:rPr dirty="0" lang="en-US" smtClean="0"/>
              <a:t> (which transmit Tb </a:t>
            </a:r>
            <a:r>
              <a:rPr dirty="0" lang="en-US" err="1" smtClean="0"/>
              <a:t>gambiense</a:t>
            </a:r>
            <a:r>
              <a:rPr dirty="0" lang="en-US" smtClean="0"/>
              <a:t> parasite) is the main vector in East Africa.</a:t>
            </a:r>
          </a:p>
          <a:p>
            <a:endParaRPr dirty="0" lang="en-US"/>
          </a:p>
        </p:txBody>
      </p:sp>
      <p:sp>
        <p:nvSpPr>
          <p:cNvPr id="1048801"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348" name=""/>
        <p:cNvGrpSpPr/>
        <p:nvPr/>
      </p:nvGrpSpPr>
      <p:grpSpPr>
        <a:xfrm>
          <a:off x="0" y="0"/>
          <a:ext cx="0" cy="0"/>
          <a:chOff x="0" y="0"/>
          <a:chExt cx="0" cy="0"/>
        </a:xfrm>
      </p:grpSpPr>
      <p:sp>
        <p:nvSpPr>
          <p:cNvPr id="1048802" name="Content Placeholder 2"/>
          <p:cNvSpPr>
            <a:spLocks noGrp="1"/>
          </p:cNvSpPr>
          <p:nvPr>
            <p:ph idx="1"/>
          </p:nvPr>
        </p:nvSpPr>
        <p:spPr>
          <a:xfrm>
            <a:off x="457200" y="533400"/>
            <a:ext cx="8229600" cy="5592763"/>
          </a:xfrm>
        </p:spPr>
        <p:txBody>
          <a:bodyPr/>
          <a:p>
            <a:r>
              <a:rPr dirty="0" lang="en-US" smtClean="0"/>
              <a:t>Tsetse flies become infected with sleeping sickness parasites when they take a blood meal from infected persons or animals. </a:t>
            </a:r>
          </a:p>
          <a:p>
            <a:r>
              <a:rPr dirty="0" lang="en-US" smtClean="0"/>
              <a:t>After a period of time, during which the trypanosomes undergo development changes, the fly is able to transmit the infection when it bites another susceptible animal or person.</a:t>
            </a:r>
          </a:p>
          <a:p>
            <a:endParaRPr dirty="0" lang="en-US"/>
          </a:p>
        </p:txBody>
      </p:sp>
      <p:sp>
        <p:nvSpPr>
          <p:cNvPr id="1048803" name="Title 1"/>
          <p:cNvSpPr>
            <a:spLocks noGrp="1"/>
          </p:cNvSpPr>
          <p:nvPr>
            <p:ph type="title"/>
          </p:nvPr>
        </p:nvSpPr>
        <p:spPr/>
        <p:txBody>
          <a:bodyPr/>
          <a:p>
            <a:endParaRPr lang="en-US"/>
          </a:p>
        </p:txBody>
      </p:sp>
    </p:spTree>
  </p:cSld>
  <p:clrMapOvr>
    <a:masterClrMapping/>
  </p:clrMapOvr>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349" name=""/>
        <p:cNvGrpSpPr/>
        <p:nvPr/>
      </p:nvGrpSpPr>
      <p:grpSpPr>
        <a:xfrm>
          <a:off x="0" y="0"/>
          <a:ext cx="0" cy="0"/>
          <a:chOff x="0" y="0"/>
          <a:chExt cx="0" cy="0"/>
        </a:xfrm>
      </p:grpSpPr>
      <p:pic>
        <p:nvPicPr>
          <p:cNvPr id="2097163" name="ia_el_7_innerEl" descr="The Disease Transmission Cycle of Trypanosomiasis"/>
          <p:cNvPicPr>
            <a:picLocks noGrp="1"/>
          </p:cNvPicPr>
          <p:nvPr>
            <p:ph idx="1"/>
          </p:nvPr>
        </p:nvPicPr>
        <p:blipFill>
          <a:blip xmlns:r="http://schemas.openxmlformats.org/officeDocument/2006/relationships" r:embed="rId1"/>
          <a:srcRect/>
          <a:stretch>
            <a:fillRect/>
          </a:stretch>
        </p:blipFill>
        <p:spPr bwMode="auto">
          <a:xfrm>
            <a:off x="533400" y="1066800"/>
            <a:ext cx="7848600" cy="5029200"/>
          </a:xfrm>
          <a:prstGeom prst="rect"/>
          <a:noFill/>
          <a:ln w="9525">
            <a:noFill/>
            <a:miter lim="800000"/>
            <a:headEnd/>
            <a:tailEnd/>
          </a:ln>
        </p:spPr>
      </p:pic>
      <p:sp>
        <p:nvSpPr>
          <p:cNvPr id="1048804" name="Title 1"/>
          <p:cNvSpPr>
            <a:spLocks noGrp="1"/>
          </p:cNvSpPr>
          <p:nvPr>
            <p:ph type="title"/>
          </p:nvPr>
        </p:nvSpPr>
        <p:spPr/>
        <p:txBody>
          <a:bodyPr/>
          <a:p>
            <a:endParaRPr lang="en-US"/>
          </a:p>
        </p:txBody>
      </p:sp>
    </p:spTree>
  </p:cSld>
  <p:clrMapOvr>
    <a:masterClrMapping/>
  </p:clrMapOvr>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350" name=""/>
        <p:cNvGrpSpPr/>
        <p:nvPr/>
      </p:nvGrpSpPr>
      <p:grpSpPr>
        <a:xfrm>
          <a:off x="0" y="0"/>
          <a:ext cx="0" cy="0"/>
          <a:chOff x="0" y="0"/>
          <a:chExt cx="0" cy="0"/>
        </a:xfrm>
      </p:grpSpPr>
      <p:sp>
        <p:nvSpPr>
          <p:cNvPr id="1048805" name="Content Placeholder 2"/>
          <p:cNvSpPr>
            <a:spLocks noGrp="1"/>
          </p:cNvSpPr>
          <p:nvPr>
            <p:ph idx="1"/>
          </p:nvPr>
        </p:nvSpPr>
        <p:spPr>
          <a:xfrm>
            <a:off x="457200" y="1143000"/>
            <a:ext cx="8458200" cy="5410200"/>
          </a:xfrm>
        </p:spPr>
        <p:txBody>
          <a:bodyPr>
            <a:normAutofit lnSpcReduction="10000"/>
          </a:bodyPr>
          <a:p>
            <a:r>
              <a:rPr dirty="0" lang="en-US" smtClean="0"/>
              <a:t>There is considerable variation in the clinical picture of African </a:t>
            </a:r>
            <a:r>
              <a:rPr dirty="0" lang="en-US" err="1" smtClean="0"/>
              <a:t>trypanosomiasis</a:t>
            </a:r>
            <a:r>
              <a:rPr dirty="0" lang="en-US" smtClean="0"/>
              <a:t> (AT).</a:t>
            </a:r>
          </a:p>
          <a:p>
            <a:r>
              <a:rPr dirty="0" lang="en-US" smtClean="0"/>
              <a:t> Within a few days of a tsetse bite, fever develops due to the invasion of the blood stream by the trypanosomes. </a:t>
            </a:r>
          </a:p>
          <a:p>
            <a:r>
              <a:rPr dirty="0" lang="en-US" smtClean="0"/>
              <a:t>The incubation period between the tsetse bite and the onset of fever varies from as short as a few hours following the chancre to several weeks. </a:t>
            </a:r>
          </a:p>
          <a:p>
            <a:r>
              <a:rPr dirty="0" lang="en-US" smtClean="0"/>
              <a:t>The early stages of </a:t>
            </a:r>
            <a:r>
              <a:rPr dirty="0" lang="en-US" err="1" smtClean="0"/>
              <a:t>trypanosomiasis</a:t>
            </a:r>
            <a:r>
              <a:rPr dirty="0" lang="en-US" smtClean="0"/>
              <a:t> are </a:t>
            </a:r>
            <a:r>
              <a:rPr dirty="0" lang="en-US" err="1" smtClean="0"/>
              <a:t>characterised</a:t>
            </a:r>
            <a:r>
              <a:rPr dirty="0" lang="en-US" smtClean="0"/>
              <a:t> by irregular episodes of fever with headaches, malaise, weight loss, muscle and joint pains, </a:t>
            </a:r>
            <a:r>
              <a:rPr dirty="0" lang="en-US" err="1" smtClean="0"/>
              <a:t>pruritus</a:t>
            </a:r>
            <a:r>
              <a:rPr dirty="0" lang="en-US" smtClean="0"/>
              <a:t>,</a:t>
            </a:r>
            <a:endParaRPr dirty="0" lang="en-US"/>
          </a:p>
        </p:txBody>
      </p:sp>
      <p:sp>
        <p:nvSpPr>
          <p:cNvPr id="1048806" name="Title 1"/>
          <p:cNvSpPr>
            <a:spLocks noGrp="1"/>
          </p:cNvSpPr>
          <p:nvPr>
            <p:ph type="title"/>
          </p:nvPr>
        </p:nvSpPr>
        <p:spPr/>
        <p:txBody>
          <a:bodyPr>
            <a:normAutofit fontScale="90000"/>
          </a:bodyPr>
          <a:p>
            <a:r>
              <a:rPr b="1" dirty="0" lang="en-US" smtClean="0"/>
              <a:t>Clinical Features</a:t>
            </a:r>
            <a:r>
              <a:rPr dirty="0" lang="en-US" smtClean="0"/>
              <a:t> </a:t>
            </a:r>
            <a:br>
              <a:rPr dirty="0" lang="en-US" smtClean="0"/>
            </a:br>
            <a:endParaRPr dirty="0" lang="en-US"/>
          </a:p>
        </p:txBody>
      </p:sp>
    </p:spTree>
  </p:cSld>
  <p:clrMapOvr>
    <a:masterClrMapping/>
  </p:clrMapOvr>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351" name=""/>
        <p:cNvGrpSpPr/>
        <p:nvPr/>
      </p:nvGrpSpPr>
      <p:grpSpPr>
        <a:xfrm>
          <a:off x="0" y="0"/>
          <a:ext cx="0" cy="0"/>
          <a:chOff x="0" y="0"/>
          <a:chExt cx="0" cy="0"/>
        </a:xfrm>
      </p:grpSpPr>
      <p:sp>
        <p:nvSpPr>
          <p:cNvPr id="1048807" name="Content Placeholder 2"/>
          <p:cNvSpPr>
            <a:spLocks noGrp="1"/>
          </p:cNvSpPr>
          <p:nvPr>
            <p:ph idx="1"/>
          </p:nvPr>
        </p:nvSpPr>
        <p:spPr>
          <a:xfrm>
            <a:off x="457200" y="457200"/>
            <a:ext cx="8534400" cy="5943600"/>
          </a:xfrm>
        </p:spPr>
        <p:txBody>
          <a:bodyPr>
            <a:normAutofit fontScale="96296" lnSpcReduction="10000"/>
          </a:bodyPr>
          <a:p>
            <a:pPr>
              <a:buNone/>
            </a:pPr>
            <a:r>
              <a:rPr dirty="0" lang="en-US" err="1" smtClean="0"/>
              <a:t>anaemia</a:t>
            </a:r>
            <a:r>
              <a:rPr dirty="0" lang="en-US" smtClean="0"/>
              <a:t>, skin rash, and deep </a:t>
            </a:r>
            <a:r>
              <a:rPr dirty="0" lang="en-US" err="1" smtClean="0"/>
              <a:t>hyperaesthesia</a:t>
            </a:r>
            <a:r>
              <a:rPr dirty="0" lang="en-US" smtClean="0"/>
              <a:t> (</a:t>
            </a:r>
            <a:r>
              <a:rPr dirty="0" lang="en-US" err="1" smtClean="0"/>
              <a:t>Karandel’s</a:t>
            </a:r>
            <a:r>
              <a:rPr dirty="0" lang="en-US" smtClean="0"/>
              <a:t> sign).</a:t>
            </a:r>
          </a:p>
          <a:p>
            <a:pPr>
              <a:buNone/>
            </a:pPr>
            <a:r>
              <a:rPr b="1" dirty="0" lang="en-US" smtClean="0"/>
              <a:t>The clinical features of </a:t>
            </a:r>
            <a:r>
              <a:rPr b="1" dirty="0" lang="en-US" err="1" smtClean="0"/>
              <a:t>trypanosomiasis</a:t>
            </a:r>
            <a:r>
              <a:rPr b="1" dirty="0" lang="en-US" smtClean="0"/>
              <a:t> depend on the infecting parasite as follows:</a:t>
            </a:r>
          </a:p>
          <a:p>
            <a:pPr lvl="0"/>
            <a:r>
              <a:rPr dirty="0" lang="en-US" err="1" smtClean="0"/>
              <a:t>Trypanosoma</a:t>
            </a:r>
            <a:r>
              <a:rPr dirty="0" lang="en-US" smtClean="0"/>
              <a:t> </a:t>
            </a:r>
            <a:r>
              <a:rPr dirty="0" lang="en-US" err="1" smtClean="0"/>
              <a:t>brucei</a:t>
            </a:r>
            <a:r>
              <a:rPr dirty="0" lang="en-US" smtClean="0"/>
              <a:t> </a:t>
            </a:r>
            <a:r>
              <a:rPr dirty="0" lang="en-US" err="1" smtClean="0"/>
              <a:t>gambiense</a:t>
            </a:r>
            <a:r>
              <a:rPr dirty="0" lang="en-US" smtClean="0"/>
              <a:t> (</a:t>
            </a:r>
            <a:r>
              <a:rPr dirty="0" lang="en-US" err="1" smtClean="0"/>
              <a:t>Tbg</a:t>
            </a:r>
            <a:r>
              <a:rPr dirty="0" lang="en-US" smtClean="0"/>
              <a:t>) infection causes a slow chronic sleeping sickness, resulting in death from the disease</a:t>
            </a:r>
            <a:br>
              <a:rPr dirty="0" lang="en-US" smtClean="0"/>
            </a:br>
            <a:r>
              <a:rPr dirty="0" lang="en-US" smtClean="0"/>
              <a:t>in several months or years. Pigs, dogs and antelopes are </a:t>
            </a:r>
            <a:br>
              <a:rPr dirty="0" lang="en-US" smtClean="0"/>
            </a:br>
            <a:r>
              <a:rPr dirty="0" lang="en-US" smtClean="0"/>
              <a:t>the reservoirs.</a:t>
            </a:r>
          </a:p>
          <a:p>
            <a:pPr lvl="0"/>
            <a:r>
              <a:rPr dirty="0" lang="en-US" err="1" smtClean="0"/>
              <a:t>Trypanosoma</a:t>
            </a:r>
            <a:r>
              <a:rPr dirty="0" lang="en-US" smtClean="0"/>
              <a:t> </a:t>
            </a:r>
            <a:r>
              <a:rPr dirty="0" lang="en-US" err="1" smtClean="0"/>
              <a:t>brucei</a:t>
            </a:r>
            <a:r>
              <a:rPr dirty="0" lang="en-US" smtClean="0"/>
              <a:t> </a:t>
            </a:r>
            <a:r>
              <a:rPr dirty="0" lang="en-US" err="1" smtClean="0"/>
              <a:t>rhodesiense</a:t>
            </a:r>
            <a:r>
              <a:rPr dirty="0" lang="en-US" smtClean="0"/>
              <a:t> (</a:t>
            </a:r>
            <a:r>
              <a:rPr dirty="0" lang="en-US" err="1" smtClean="0"/>
              <a:t>Tbr</a:t>
            </a:r>
            <a:r>
              <a:rPr dirty="0" lang="en-US" smtClean="0"/>
              <a:t>) infection is acute and rapidly progressive unless prompt treatment is administered. The parasites damage the heart causing cardiac complications and death within several weeks or months. Pigs and antelopes are the reservoirs for Tb </a:t>
            </a:r>
            <a:r>
              <a:rPr dirty="0" lang="en-US" err="1" smtClean="0"/>
              <a:t>rhodesiense</a:t>
            </a:r>
            <a:r>
              <a:rPr dirty="0" lang="en-US" smtClean="0"/>
              <a:t>.</a:t>
            </a:r>
          </a:p>
          <a:p>
            <a:endParaRPr dirty="0" lang="en-US"/>
          </a:p>
        </p:txBody>
      </p:sp>
      <p:sp>
        <p:nvSpPr>
          <p:cNvPr id="1048808" name="Title 1"/>
          <p:cNvSpPr>
            <a:spLocks noGrp="1"/>
          </p:cNvSpPr>
          <p:nvPr>
            <p:ph type="title"/>
          </p:nvPr>
        </p:nvSpPr>
        <p:spPr/>
        <p:txBody>
          <a:bodyPr/>
          <a:p>
            <a:endParaRPr lang="en-US"/>
          </a:p>
        </p:txBody>
      </p:sp>
    </p:spTree>
  </p:cSld>
  <p:clrMapOvr>
    <a:masterClrMapping/>
  </p:clrMapOvr>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352" name=""/>
        <p:cNvGrpSpPr/>
        <p:nvPr/>
      </p:nvGrpSpPr>
      <p:grpSpPr>
        <a:xfrm>
          <a:off x="0" y="0"/>
          <a:ext cx="0" cy="0"/>
          <a:chOff x="0" y="0"/>
          <a:chExt cx="0" cy="0"/>
        </a:xfrm>
      </p:grpSpPr>
      <p:sp>
        <p:nvSpPr>
          <p:cNvPr id="1048809" name="Content Placeholder 2"/>
          <p:cNvSpPr>
            <a:spLocks noGrp="1"/>
          </p:cNvSpPr>
          <p:nvPr>
            <p:ph idx="1"/>
          </p:nvPr>
        </p:nvSpPr>
        <p:spPr/>
        <p:txBody>
          <a:bodyPr/>
          <a:p>
            <a:pPr>
              <a:buNone/>
            </a:pPr>
            <a:r>
              <a:rPr b="1" dirty="0" lang="en-US" smtClean="0"/>
              <a:t>1.Primary Stage (chancre stage)</a:t>
            </a:r>
            <a:r>
              <a:rPr dirty="0" lang="en-US" smtClean="0"/>
              <a:t> </a:t>
            </a:r>
          </a:p>
          <a:p>
            <a:r>
              <a:rPr dirty="0" lang="en-US" smtClean="0"/>
              <a:t>Within a few days of the tsetse bite, a painful </a:t>
            </a:r>
            <a:r>
              <a:rPr dirty="0" lang="en-US" err="1" smtClean="0"/>
              <a:t>indurated</a:t>
            </a:r>
            <a:r>
              <a:rPr dirty="0" lang="en-US" smtClean="0"/>
              <a:t> </a:t>
            </a:r>
            <a:r>
              <a:rPr dirty="0" lang="en-US" err="1" smtClean="0"/>
              <a:t>erythematous</a:t>
            </a:r>
            <a:r>
              <a:rPr dirty="0" lang="en-US" smtClean="0"/>
              <a:t> nodule may appear at the site of the bite. This chancre may last for one to two weeks and then resolve spontaneously. The chancre occurs in 70% of cases in Europeans but is rare in Africans.</a:t>
            </a:r>
          </a:p>
          <a:p>
            <a:endParaRPr dirty="0" lang="en-US"/>
          </a:p>
        </p:txBody>
      </p:sp>
      <p:sp>
        <p:nvSpPr>
          <p:cNvPr id="1048810" name="Title 1"/>
          <p:cNvSpPr>
            <a:spLocks noGrp="1"/>
          </p:cNvSpPr>
          <p:nvPr>
            <p:ph type="title"/>
          </p:nvPr>
        </p:nvSpPr>
        <p:spPr/>
        <p:txBody>
          <a:bodyPr>
            <a:normAutofit fontScale="90000"/>
          </a:bodyPr>
          <a:p>
            <a:r>
              <a:rPr dirty="0" lang="en-US" smtClean="0"/>
              <a:t/>
            </a:r>
            <a:br>
              <a:rPr dirty="0" lang="en-US" smtClean="0"/>
            </a:br>
            <a:r>
              <a:rPr b="1" dirty="0" lang="en-US" err="1" smtClean="0"/>
              <a:t>Trypanosomiasis</a:t>
            </a:r>
            <a:r>
              <a:rPr b="1" dirty="0" lang="en-US" smtClean="0"/>
              <a:t> presents in the following three stages:</a:t>
            </a:r>
            <a:r>
              <a:rPr dirty="0" lang="en-US" smtClean="0"/>
              <a:t/>
            </a:r>
            <a:br>
              <a:rPr dirty="0" lang="en-US" smtClean="0"/>
            </a:br>
            <a:endParaRPr dirty="0" lang="en-US"/>
          </a:p>
        </p:txBody>
      </p:sp>
    </p:spTree>
  </p:cSld>
  <p:clrMapOvr>
    <a:masterClrMapping/>
  </p:clrMapOvr>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353" name=""/>
        <p:cNvGrpSpPr/>
        <p:nvPr/>
      </p:nvGrpSpPr>
      <p:grpSpPr>
        <a:xfrm>
          <a:off x="0" y="0"/>
          <a:ext cx="0" cy="0"/>
          <a:chOff x="0" y="0"/>
          <a:chExt cx="0" cy="0"/>
        </a:xfrm>
      </p:grpSpPr>
      <p:sp>
        <p:nvSpPr>
          <p:cNvPr id="1048811" name="Content Placeholder 2"/>
          <p:cNvSpPr>
            <a:spLocks noGrp="1"/>
          </p:cNvSpPr>
          <p:nvPr>
            <p:ph idx="1"/>
          </p:nvPr>
        </p:nvSpPr>
        <p:spPr>
          <a:xfrm>
            <a:off x="457200" y="457200"/>
            <a:ext cx="8229600" cy="5668963"/>
          </a:xfrm>
        </p:spPr>
        <p:txBody>
          <a:bodyPr>
            <a:normAutofit/>
          </a:bodyPr>
          <a:p>
            <a:pPr>
              <a:buNone/>
            </a:pPr>
            <a:r>
              <a:rPr b="1" dirty="0" lang="en-US" smtClean="0"/>
              <a:t>2.Blood Stage (systemic illness)</a:t>
            </a:r>
            <a:r>
              <a:rPr dirty="0" lang="en-US" smtClean="0"/>
              <a:t> </a:t>
            </a:r>
          </a:p>
          <a:p>
            <a:r>
              <a:rPr dirty="0" lang="en-US" smtClean="0"/>
              <a:t>During this stage, the trypanosomes spread to the blood, lymph and lymph nodes. </a:t>
            </a:r>
          </a:p>
          <a:p>
            <a:r>
              <a:rPr dirty="0" lang="en-US" smtClean="0"/>
              <a:t>There is fever, which does not follow any typical pattern but recurs at intervals of days or weeks.</a:t>
            </a:r>
          </a:p>
          <a:p>
            <a:r>
              <a:rPr dirty="0" lang="en-US" smtClean="0"/>
              <a:t> After the fever resolves, the patient develops </a:t>
            </a:r>
            <a:r>
              <a:rPr dirty="0" lang="en-US" err="1" smtClean="0"/>
              <a:t>anaemia</a:t>
            </a:r>
            <a:r>
              <a:rPr dirty="0" lang="en-US" smtClean="0"/>
              <a:t>, debilitation and general body weakness. </a:t>
            </a:r>
          </a:p>
          <a:p>
            <a:r>
              <a:rPr dirty="0" lang="en-US" smtClean="0"/>
              <a:t>The spleen becomes enlarged as well as the lymph nodes. The cervical lymph nodes especially of the lower back of neck</a:t>
            </a:r>
            <a:endParaRPr dirty="0" lang="en-US"/>
          </a:p>
        </p:txBody>
      </p:sp>
      <p:sp>
        <p:nvSpPr>
          <p:cNvPr id="1048812" name="Title 1"/>
          <p:cNvSpPr>
            <a:spLocks noGrp="1"/>
          </p:cNvSpPr>
          <p:nvPr>
            <p:ph type="title"/>
          </p:nvPr>
        </p:nvSpPr>
        <p:spPr/>
        <p:txBody>
          <a:bodyPr/>
          <a:p>
            <a:endParaRPr lang="en-US"/>
          </a:p>
        </p:txBody>
      </p:sp>
    </p:spTree>
  </p:cSld>
  <p:clrMapOvr>
    <a:masterClrMapping/>
  </p:clrMapOvr>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354" name=""/>
        <p:cNvGrpSpPr/>
        <p:nvPr/>
      </p:nvGrpSpPr>
      <p:grpSpPr>
        <a:xfrm>
          <a:off x="0" y="0"/>
          <a:ext cx="0" cy="0"/>
          <a:chOff x="0" y="0"/>
          <a:chExt cx="0" cy="0"/>
        </a:xfrm>
      </p:grpSpPr>
      <p:sp>
        <p:nvSpPr>
          <p:cNvPr id="1048813" name="Content Placeholder 2"/>
          <p:cNvSpPr>
            <a:spLocks noGrp="1"/>
          </p:cNvSpPr>
          <p:nvPr>
            <p:ph idx="1"/>
          </p:nvPr>
        </p:nvSpPr>
        <p:spPr>
          <a:xfrm>
            <a:off x="457200" y="457200"/>
            <a:ext cx="8229600" cy="5668963"/>
          </a:xfrm>
        </p:spPr>
        <p:txBody>
          <a:bodyPr>
            <a:normAutofit/>
          </a:bodyPr>
          <a:p>
            <a:pPr>
              <a:buNone/>
            </a:pPr>
            <a:r>
              <a:rPr dirty="0" lang="en-US" smtClean="0"/>
              <a:t>become visibly enlarged in 80% of patients - this is called </a:t>
            </a:r>
            <a:r>
              <a:rPr dirty="0" lang="en-US" err="1" smtClean="0"/>
              <a:t>Winterbottom's</a:t>
            </a:r>
            <a:r>
              <a:rPr dirty="0" lang="en-US" smtClean="0"/>
              <a:t> sign. </a:t>
            </a:r>
          </a:p>
          <a:p>
            <a:pPr>
              <a:buNone/>
            </a:pPr>
            <a:r>
              <a:rPr b="1" dirty="0" lang="en-US" smtClean="0"/>
              <a:t>The other signs and symptoms of </a:t>
            </a:r>
            <a:r>
              <a:rPr b="1" dirty="0" lang="en-US" err="1" smtClean="0"/>
              <a:t>trypanosomiasis</a:t>
            </a:r>
            <a:r>
              <a:rPr b="1" dirty="0" lang="en-US" smtClean="0"/>
              <a:t> include:</a:t>
            </a:r>
          </a:p>
          <a:p>
            <a:pPr lvl="0"/>
            <a:r>
              <a:rPr dirty="0" lang="en-US" err="1" smtClean="0"/>
              <a:t>Pruritic</a:t>
            </a:r>
            <a:r>
              <a:rPr dirty="0" lang="en-US" smtClean="0"/>
              <a:t> rash (beginning six to eight weeks after infection)</a:t>
            </a:r>
          </a:p>
          <a:p>
            <a:pPr lvl="0"/>
            <a:r>
              <a:rPr dirty="0" lang="en-US" err="1" smtClean="0"/>
              <a:t>Hepatosplenomegaly</a:t>
            </a:r>
            <a:endParaRPr dirty="0" lang="en-US" smtClean="0"/>
          </a:p>
          <a:p>
            <a:pPr lvl="0"/>
            <a:r>
              <a:rPr dirty="0" lang="en-US" smtClean="0"/>
              <a:t>Poor appetite resulting in weight loss, debility, pitting </a:t>
            </a:r>
            <a:r>
              <a:rPr dirty="0" lang="en-US" err="1" smtClean="0"/>
              <a:t>oedema</a:t>
            </a:r>
            <a:r>
              <a:rPr dirty="0" lang="en-US" smtClean="0"/>
              <a:t> of face and lower legs</a:t>
            </a:r>
          </a:p>
          <a:p>
            <a:pPr lvl="0"/>
            <a:r>
              <a:rPr dirty="0" lang="en-US" smtClean="0"/>
              <a:t>Impotence and menstrual irregularities</a:t>
            </a:r>
          </a:p>
          <a:p>
            <a:pPr lvl="0"/>
            <a:r>
              <a:rPr dirty="0" lang="en-US" smtClean="0"/>
              <a:t>Heart failure</a:t>
            </a:r>
          </a:p>
          <a:p>
            <a:endParaRPr dirty="0" lang="en-US"/>
          </a:p>
        </p:txBody>
      </p:sp>
      <p:sp>
        <p:nvSpPr>
          <p:cNvPr id="1048814" name="Title 1"/>
          <p:cNvSpPr>
            <a:spLocks noGrp="1"/>
          </p:cNvSpPr>
          <p:nvPr>
            <p:ph type="title"/>
          </p:nvPr>
        </p:nvSpPr>
        <p:spPr/>
        <p:txBody>
          <a:bodyPr/>
          <a:p>
            <a:endParaRPr lang="en-US"/>
          </a:p>
        </p:txBody>
      </p:sp>
    </p:spTree>
  </p:cSld>
  <p:clrMapOvr>
    <a:masterClrMapping/>
  </p:clrMapOvr>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355" name=""/>
        <p:cNvGrpSpPr/>
        <p:nvPr/>
      </p:nvGrpSpPr>
      <p:grpSpPr>
        <a:xfrm>
          <a:off x="0" y="0"/>
          <a:ext cx="0" cy="0"/>
          <a:chOff x="0" y="0"/>
          <a:chExt cx="0" cy="0"/>
        </a:xfrm>
      </p:grpSpPr>
      <p:sp>
        <p:nvSpPr>
          <p:cNvPr id="1048815" name="Content Placeholder 2"/>
          <p:cNvSpPr>
            <a:spLocks noGrp="1"/>
          </p:cNvSpPr>
          <p:nvPr>
            <p:ph idx="1"/>
          </p:nvPr>
        </p:nvSpPr>
        <p:spPr>
          <a:xfrm>
            <a:off x="457200" y="457200"/>
            <a:ext cx="8229600" cy="5668963"/>
          </a:xfrm>
        </p:spPr>
        <p:txBody>
          <a:bodyPr>
            <a:normAutofit/>
          </a:bodyPr>
          <a:p>
            <a:pPr>
              <a:buNone/>
            </a:pPr>
            <a:r>
              <a:rPr b="1" dirty="0" lang="en-US" smtClean="0"/>
              <a:t>3.Cerebral Stage (Sleeping sickness stage)</a:t>
            </a:r>
            <a:r>
              <a:rPr dirty="0" lang="en-US" smtClean="0"/>
              <a:t> </a:t>
            </a:r>
          </a:p>
          <a:p>
            <a:r>
              <a:rPr dirty="0" lang="en-US" smtClean="0"/>
              <a:t>This is the terminal stage of </a:t>
            </a:r>
            <a:r>
              <a:rPr dirty="0" lang="en-US" err="1" smtClean="0"/>
              <a:t>trypanosomiasis</a:t>
            </a:r>
            <a:r>
              <a:rPr dirty="0" lang="en-US" smtClean="0"/>
              <a:t>. </a:t>
            </a:r>
          </a:p>
          <a:p>
            <a:r>
              <a:rPr dirty="0" lang="en-US" smtClean="0"/>
              <a:t>During this stage of the disease, the parasites invade the brain leading to mental deterioration and coma. </a:t>
            </a:r>
          </a:p>
          <a:p>
            <a:r>
              <a:rPr dirty="0" lang="en-US" smtClean="0"/>
              <a:t>Convulsions and </a:t>
            </a:r>
            <a:r>
              <a:rPr dirty="0" lang="en-US" err="1" smtClean="0"/>
              <a:t>localised</a:t>
            </a:r>
            <a:r>
              <a:rPr dirty="0" lang="en-US" smtClean="0"/>
              <a:t> signs such as </a:t>
            </a:r>
            <a:r>
              <a:rPr dirty="0" lang="en-US" err="1" smtClean="0"/>
              <a:t>hemiplegia</a:t>
            </a:r>
            <a:r>
              <a:rPr dirty="0" lang="en-US" smtClean="0"/>
              <a:t> and facial palsy may occur. Patients are very weak, they sleep during the day but are restless at night.</a:t>
            </a:r>
          </a:p>
          <a:p>
            <a:r>
              <a:rPr dirty="0" lang="en-US" smtClean="0"/>
              <a:t> As the disease progresses, the patients become severely ill and die if not treated.</a:t>
            </a:r>
          </a:p>
          <a:p>
            <a:endParaRPr dirty="0" lang="en-US"/>
          </a:p>
        </p:txBody>
      </p:sp>
      <p:sp>
        <p:nvSpPr>
          <p:cNvPr id="1048816" name="Title 1"/>
          <p:cNvSpPr>
            <a:spLocks noGrp="1"/>
          </p:cNvSpPr>
          <p:nvPr>
            <p:ph type="title"/>
          </p:nvPr>
        </p:nvSpPr>
        <p:spPr/>
        <p:txBody>
          <a:bodyPr/>
          <a:p>
            <a:endParaRPr lang="en-US"/>
          </a:p>
        </p:txBody>
      </p:sp>
    </p:spTree>
  </p:cSld>
  <p:clrMapOvr>
    <a:masterClrMapping/>
  </p:clrMapOvr>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356" name=""/>
        <p:cNvGrpSpPr/>
        <p:nvPr/>
      </p:nvGrpSpPr>
      <p:grpSpPr>
        <a:xfrm>
          <a:off x="0" y="0"/>
          <a:ext cx="0" cy="0"/>
          <a:chOff x="0" y="0"/>
          <a:chExt cx="0" cy="0"/>
        </a:xfrm>
      </p:grpSpPr>
      <p:sp>
        <p:nvSpPr>
          <p:cNvPr id="1048817" name="Content Placeholder 2"/>
          <p:cNvSpPr>
            <a:spLocks noGrp="1"/>
          </p:cNvSpPr>
          <p:nvPr>
            <p:ph idx="1"/>
          </p:nvPr>
        </p:nvSpPr>
        <p:spPr>
          <a:xfrm>
            <a:off x="457200" y="457200"/>
            <a:ext cx="8229600" cy="5668963"/>
          </a:xfrm>
        </p:spPr>
        <p:txBody>
          <a:bodyPr>
            <a:normAutofit/>
          </a:bodyPr>
          <a:p>
            <a:pPr>
              <a:buNone/>
            </a:pPr>
            <a:r>
              <a:rPr b="1" dirty="0" lang="en-US" smtClean="0"/>
              <a:t>Diagnosis</a:t>
            </a:r>
            <a:r>
              <a:rPr dirty="0" lang="en-US" smtClean="0"/>
              <a:t> </a:t>
            </a:r>
          </a:p>
          <a:p>
            <a:pPr lvl="0"/>
            <a:r>
              <a:rPr dirty="0" lang="en-US" smtClean="0"/>
              <a:t>Microscopic examination of the chancre fluid to demonstrate the trypanosomes</a:t>
            </a:r>
          </a:p>
          <a:p>
            <a:pPr lvl="0"/>
            <a:r>
              <a:rPr dirty="0" lang="en-US" smtClean="0"/>
              <a:t>Examination of blood (</a:t>
            </a:r>
            <a:r>
              <a:rPr dirty="0" lang="en-US" err="1" smtClean="0"/>
              <a:t>buffy</a:t>
            </a:r>
            <a:r>
              <a:rPr dirty="0" lang="en-US" smtClean="0"/>
              <a:t> coat) for trypanosomes</a:t>
            </a:r>
          </a:p>
          <a:p>
            <a:pPr lvl="0"/>
            <a:r>
              <a:rPr dirty="0" lang="en-US" smtClean="0"/>
              <a:t>Wet blood smear for microscopy</a:t>
            </a:r>
          </a:p>
          <a:p>
            <a:pPr lvl="0"/>
            <a:r>
              <a:rPr dirty="0" lang="en-US" smtClean="0"/>
              <a:t>Thick blood smear for microscopy</a:t>
            </a:r>
          </a:p>
          <a:p>
            <a:pPr lvl="0"/>
            <a:r>
              <a:rPr dirty="0" lang="en-US" smtClean="0"/>
              <a:t>Serological test (card agglutination test)</a:t>
            </a:r>
          </a:p>
          <a:p>
            <a:pPr lvl="0"/>
            <a:r>
              <a:rPr dirty="0" lang="en-US" smtClean="0"/>
              <a:t>Lymph node aspiration (microscopy)</a:t>
            </a:r>
          </a:p>
          <a:p>
            <a:endParaRPr dirty="0" lang="en-US"/>
          </a:p>
        </p:txBody>
      </p:sp>
      <p:sp>
        <p:nvSpPr>
          <p:cNvPr id="1048818" name="Title 1"/>
          <p:cNvSpPr>
            <a:spLocks noGrp="1"/>
          </p:cNvSpPr>
          <p:nvPr>
            <p:ph type="title"/>
          </p:nvPr>
        </p:nvSpPr>
        <p:spPr/>
        <p:txBody>
          <a:bodyPr/>
          <a:p>
            <a:endParaRPr lang="en-US"/>
          </a:p>
        </p:txBody>
      </p:sp>
    </p:spTree>
  </p:cSld>
  <p:clrMapOvr>
    <a:masterClrMapping/>
  </p:clrMapOvr>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258" name=""/>
        <p:cNvGrpSpPr/>
        <p:nvPr/>
      </p:nvGrpSpPr>
      <p:grpSpPr>
        <a:xfrm>
          <a:off x="0" y="0"/>
          <a:ext cx="0" cy="0"/>
          <a:chOff x="0" y="0"/>
          <a:chExt cx="0" cy="0"/>
        </a:xfrm>
      </p:grpSpPr>
      <p:sp>
        <p:nvSpPr>
          <p:cNvPr id="1048631" name="Content Placeholder 2"/>
          <p:cNvSpPr>
            <a:spLocks noGrp="1"/>
          </p:cNvSpPr>
          <p:nvPr>
            <p:ph idx="1"/>
          </p:nvPr>
        </p:nvSpPr>
        <p:spPr/>
        <p:txBody>
          <a:bodyPr/>
          <a:p>
            <a:pPr lvl="0"/>
            <a:r>
              <a:rPr dirty="0" lang="en-US"/>
              <a:t>Cholera</a:t>
            </a:r>
          </a:p>
          <a:p>
            <a:pPr lvl="0"/>
            <a:r>
              <a:rPr dirty="0" lang="en-US"/>
              <a:t>Typhoid fever</a:t>
            </a:r>
          </a:p>
          <a:p>
            <a:pPr lvl="0"/>
            <a:r>
              <a:rPr dirty="0" lang="en-US"/>
              <a:t>Highland malaria</a:t>
            </a:r>
          </a:p>
          <a:p>
            <a:pPr lvl="0"/>
            <a:r>
              <a:rPr dirty="0" lang="en-US"/>
              <a:t>Acute bacterial meningitis</a:t>
            </a:r>
          </a:p>
          <a:p>
            <a:endParaRPr dirty="0" lang="en-US"/>
          </a:p>
        </p:txBody>
      </p:sp>
      <p:sp>
        <p:nvSpPr>
          <p:cNvPr id="1048632" name="Title 1"/>
          <p:cNvSpPr>
            <a:spLocks noGrp="1"/>
          </p:cNvSpPr>
          <p:nvPr>
            <p:ph type="title"/>
          </p:nvPr>
        </p:nvSpPr>
        <p:spPr/>
        <p:txBody>
          <a:bodyPr>
            <a:normAutofit fontScale="90000"/>
          </a:bodyPr>
          <a:p>
            <a:r>
              <a:rPr b="1" dirty="0" lang="en-US" smtClean="0"/>
              <a:t/>
            </a:r>
            <a:br>
              <a:rPr b="1" dirty="0" lang="en-US" smtClean="0"/>
            </a:br>
            <a:r>
              <a:rPr b="1" dirty="0" sz="3600" lang="en-US" smtClean="0">
                <a:latin typeface="Times New Roman" pitchFamily="18" charset="0"/>
                <a:cs typeface="Times New Roman" pitchFamily="18" charset="0"/>
              </a:rPr>
              <a:t>List </a:t>
            </a:r>
            <a:r>
              <a:rPr b="1" dirty="0" sz="3600" lang="en-US">
                <a:latin typeface="Times New Roman" pitchFamily="18" charset="0"/>
                <a:cs typeface="Times New Roman" pitchFamily="18" charset="0"/>
              </a:rPr>
              <a:t>down three epidemic diseases in Kenya.</a:t>
            </a:r>
            <a:r>
              <a:rPr dirty="0" sz="3600" lang="en-US">
                <a:latin typeface="Times New Roman" pitchFamily="18" charset="0"/>
                <a:cs typeface="Times New Roman" pitchFamily="18" charset="0"/>
              </a:rPr>
              <a:t/>
            </a:r>
            <a:br>
              <a:rPr dirty="0" sz="3600" lang="en-US">
                <a:latin typeface="Times New Roman" pitchFamily="18" charset="0"/>
                <a:cs typeface="Times New Roman" pitchFamily="18" charset="0"/>
              </a:rPr>
            </a:br>
            <a:r>
              <a:rPr b="1" dirty="0" sz="3600" lang="en-US">
                <a:latin typeface="Times New Roman" pitchFamily="18" charset="0"/>
                <a:cs typeface="Times New Roman" pitchFamily="18" charset="0"/>
              </a:rPr>
              <a:t>Some Common Epidemic Diseases in Kenya</a:t>
            </a:r>
            <a:r>
              <a:rPr dirty="0" sz="3600" lang="en-US">
                <a:latin typeface="Times New Roman" pitchFamily="18" charset="0"/>
                <a:cs typeface="Times New Roman" pitchFamily="18" charset="0"/>
              </a:rPr>
              <a:t> </a:t>
            </a:r>
            <a:r>
              <a:rPr dirty="0" lang="en-US"/>
              <a:t/>
            </a:r>
            <a:br>
              <a:rPr dirty="0" lang="en-US"/>
            </a:br>
            <a:endParaRPr dirty="0" lang="en-US"/>
          </a:p>
        </p:txBody>
      </p:sp>
    </p:spTree>
  </p:cSld>
  <p:clrMapOvr>
    <a:masterClrMapping/>
  </p:clrMapOvr>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357" name=""/>
        <p:cNvGrpSpPr/>
        <p:nvPr/>
      </p:nvGrpSpPr>
      <p:grpSpPr>
        <a:xfrm>
          <a:off x="0" y="0"/>
          <a:ext cx="0" cy="0"/>
          <a:chOff x="0" y="0"/>
          <a:chExt cx="0" cy="0"/>
        </a:xfrm>
      </p:grpSpPr>
      <p:graphicFrame>
        <p:nvGraphicFramePr>
          <p:cNvPr id="4194304" name="Content Placeholder 3"/>
          <p:cNvGraphicFramePr>
            <a:graphicFrameLocks noGrp="1"/>
          </p:cNvGraphicFramePr>
          <p:nvPr>
            <p:ph idx="1"/>
          </p:nvPr>
        </p:nvGraphicFramePr>
        <p:xfrm>
          <a:off x="457200" y="1481138"/>
          <a:ext cx="8229600" cy="7416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p>
                      <a:r>
                        <a:rPr b="1" dirty="0" sz="1800" kern="1200" lang="en-US" smtClean="0">
                          <a:solidFill>
                            <a:schemeClr val="lt1"/>
                          </a:solidFill>
                          <a:latin typeface="+mn-lt"/>
                          <a:ea typeface="+mn-ea"/>
                          <a:cs typeface="+mn-cs"/>
                        </a:rPr>
                        <a:t>Day 1</a:t>
                      </a:r>
                      <a:endParaRPr dirty="0" lang="en-US"/>
                    </a:p>
                  </a:txBody>
                </a:tc>
                <a:tc>
                  <a:txBody>
                    <a:bodyPr/>
                    <a:p>
                      <a:pPr algn="just" marL="0" marR="0">
                        <a:lnSpc>
                          <a:spcPct val="115000"/>
                        </a:lnSpc>
                        <a:spcBef>
                          <a:spcPts val="0"/>
                        </a:spcBef>
                        <a:spcAft>
                          <a:spcPts val="0"/>
                        </a:spcAft>
                      </a:pPr>
                      <a:r>
                        <a:rPr b="1" dirty="0" sz="1800" kern="1200" lang="en-US" smtClean="0">
                          <a:solidFill>
                            <a:schemeClr val="lt1"/>
                          </a:solidFill>
                          <a:latin typeface="+mn-lt"/>
                          <a:ea typeface="+mn-ea"/>
                          <a:cs typeface="+mn-cs"/>
                        </a:rPr>
                        <a:t>Day 2</a:t>
                      </a:r>
                      <a:endParaRPr dirty="0" sz="1100" lang="en-US">
                        <a:latin typeface="Calibri"/>
                        <a:ea typeface="Times New Roman"/>
                      </a:endParaRPr>
                    </a:p>
                  </a:txBody>
                  <a:tcPr marL="9525" marR="9525" marT="9525" marB="9525" anchor="ctr"/>
                </a:tc>
                <a:tc>
                  <a:txBody>
                    <a:bodyPr/>
                    <a:p>
                      <a:pPr algn="just" marL="0" marR="0">
                        <a:lnSpc>
                          <a:spcPct val="115000"/>
                        </a:lnSpc>
                        <a:spcBef>
                          <a:spcPts val="0"/>
                        </a:spcBef>
                        <a:spcAft>
                          <a:spcPts val="0"/>
                        </a:spcAft>
                      </a:pPr>
                      <a:r>
                        <a:rPr b="1" dirty="0" sz="1800" kern="1200" lang="en-US" smtClean="0">
                          <a:solidFill>
                            <a:schemeClr val="lt1"/>
                          </a:solidFill>
                          <a:latin typeface="+mn-lt"/>
                          <a:ea typeface="+mn-ea"/>
                          <a:cs typeface="+mn-cs"/>
                        </a:rPr>
                        <a:t>Day 3</a:t>
                      </a:r>
                      <a:endParaRPr dirty="0" sz="1100" lang="en-US">
                        <a:latin typeface="Calibri"/>
                        <a:ea typeface="Times New Roman"/>
                      </a:endParaRPr>
                    </a:p>
                  </a:txBody>
                  <a:tcPr marL="9525" marR="9525" marT="9525" marB="9525" anchor="ctr"/>
                </a:tc>
                <a:tc>
                  <a:txBody>
                    <a:bodyPr/>
                    <a:p>
                      <a:r>
                        <a:rPr b="1" dirty="0" sz="1800" kern="1200" lang="en-US" smtClean="0">
                          <a:solidFill>
                            <a:schemeClr val="lt1"/>
                          </a:solidFill>
                          <a:latin typeface="+mn-lt"/>
                          <a:ea typeface="+mn-ea"/>
                          <a:cs typeface="+mn-cs"/>
                        </a:rPr>
                        <a:t>Week 2</a:t>
                      </a:r>
                      <a:endParaRPr dirty="0" lang="en-US"/>
                    </a:p>
                  </a:txBody>
                </a:tc>
                <a:tc>
                  <a:txBody>
                    <a:bodyPr/>
                    <a:p>
                      <a:r>
                        <a:rPr b="1" dirty="0" sz="1800" kern="1200" lang="en-US" smtClean="0">
                          <a:solidFill>
                            <a:schemeClr val="lt1"/>
                          </a:solidFill>
                          <a:latin typeface="+mn-lt"/>
                          <a:ea typeface="+mn-ea"/>
                          <a:cs typeface="+mn-cs"/>
                        </a:rPr>
                        <a:t>Week 3</a:t>
                      </a:r>
                      <a:endParaRPr dirty="0" lang="en-US"/>
                    </a:p>
                  </a:txBody>
                </a:tc>
                <a:tc>
                  <a:txBody>
                    <a:bodyPr/>
                    <a:p>
                      <a:r>
                        <a:rPr b="1" dirty="0" sz="1800" kern="1200" lang="en-US" smtClean="0">
                          <a:solidFill>
                            <a:schemeClr val="lt1"/>
                          </a:solidFill>
                          <a:latin typeface="+mn-lt"/>
                          <a:ea typeface="+mn-ea"/>
                          <a:cs typeface="+mn-cs"/>
                        </a:rPr>
                        <a:t>Week 4</a:t>
                      </a:r>
                      <a:endParaRPr dirty="0" lang="en-US"/>
                    </a:p>
                  </a:txBody>
                </a:tc>
              </a:tr>
              <a:tr h="370840">
                <a:tc>
                  <a:txBody>
                    <a:bodyPr/>
                    <a:p>
                      <a:r>
                        <a:rPr dirty="0" sz="1800" kern="1200" lang="en-US" smtClean="0">
                          <a:solidFill>
                            <a:schemeClr val="dk1"/>
                          </a:solidFill>
                          <a:latin typeface="+mn-lt"/>
                          <a:ea typeface="+mn-ea"/>
                          <a:cs typeface="+mn-cs"/>
                        </a:rPr>
                        <a:t>0.5ml</a:t>
                      </a:r>
                      <a:endParaRPr dirty="0" lang="en-US"/>
                    </a:p>
                  </a:txBody>
                </a:tc>
                <a:tc>
                  <a:txBody>
                    <a:bodyPr/>
                    <a:p>
                      <a:r>
                        <a:rPr dirty="0" sz="1800" kern="1200" lang="en-US" smtClean="0">
                          <a:solidFill>
                            <a:schemeClr val="dk1"/>
                          </a:solidFill>
                          <a:latin typeface="+mn-lt"/>
                          <a:ea typeface="+mn-ea"/>
                          <a:cs typeface="+mn-cs"/>
                        </a:rPr>
                        <a:t>1.0ml</a:t>
                      </a:r>
                      <a:endParaRPr dirty="0" lang="en-US"/>
                    </a:p>
                  </a:txBody>
                </a:tc>
                <a:tc>
                  <a:txBody>
                    <a:bodyPr/>
                    <a:p>
                      <a:r>
                        <a:rPr dirty="0" sz="1800" kern="1200" lang="en-US" smtClean="0">
                          <a:solidFill>
                            <a:schemeClr val="dk1"/>
                          </a:solidFill>
                          <a:latin typeface="+mn-lt"/>
                          <a:ea typeface="+mn-ea"/>
                          <a:cs typeface="+mn-cs"/>
                        </a:rPr>
                        <a:t>1.0ml</a:t>
                      </a:r>
                      <a:endParaRPr dirty="0" lang="en-US"/>
                    </a:p>
                  </a:txBody>
                </a:tc>
                <a:tc>
                  <a:txBody>
                    <a:bodyPr/>
                    <a:p>
                      <a:r>
                        <a:rPr dirty="0" sz="1800" kern="1200" lang="en-US" smtClean="0">
                          <a:solidFill>
                            <a:schemeClr val="dk1"/>
                          </a:solidFill>
                          <a:latin typeface="+mn-lt"/>
                          <a:ea typeface="+mn-ea"/>
                          <a:cs typeface="+mn-cs"/>
                        </a:rPr>
                        <a:t>2.5ml*</a:t>
                      </a:r>
                      <a:endParaRPr dirty="0" lang="en-US"/>
                    </a:p>
                  </a:txBody>
                </a:tc>
                <a:tc>
                  <a:txBody>
                    <a:bodyPr/>
                    <a:p>
                      <a:r>
                        <a:rPr dirty="0" sz="1800" kern="1200" lang="en-US" smtClean="0">
                          <a:solidFill>
                            <a:schemeClr val="dk1"/>
                          </a:solidFill>
                          <a:latin typeface="+mn-lt"/>
                          <a:ea typeface="+mn-ea"/>
                          <a:cs typeface="+mn-cs"/>
                        </a:rPr>
                        <a:t>3.5ml*</a:t>
                      </a:r>
                      <a:endParaRPr dirty="0" lang="en-US"/>
                    </a:p>
                  </a:txBody>
                </a:tc>
                <a:tc>
                  <a:txBody>
                    <a:bodyPr/>
                    <a:p>
                      <a:r>
                        <a:rPr dirty="0" sz="1800" kern="1200" lang="en-US" smtClean="0">
                          <a:solidFill>
                            <a:schemeClr val="dk1"/>
                          </a:solidFill>
                          <a:latin typeface="+mn-lt"/>
                          <a:ea typeface="+mn-ea"/>
                          <a:cs typeface="+mn-cs"/>
                        </a:rPr>
                        <a:t>5.0ml*</a:t>
                      </a:r>
                      <a:endParaRPr dirty="0" lang="en-US"/>
                    </a:p>
                  </a:txBody>
                </a:tc>
              </a:tr>
            </a:tbl>
          </a:graphicData>
        </a:graphic>
      </p:graphicFrame>
      <p:sp>
        <p:nvSpPr>
          <p:cNvPr id="1048819" name="Title 1"/>
          <p:cNvSpPr>
            <a:spLocks noGrp="1"/>
          </p:cNvSpPr>
          <p:nvPr>
            <p:ph type="title"/>
          </p:nvPr>
        </p:nvSpPr>
        <p:spPr/>
        <p:txBody>
          <a:bodyPr>
            <a:normAutofit fontScale="90000"/>
          </a:bodyPr>
          <a:p>
            <a:r>
              <a:rPr b="1" dirty="0" lang="en-US" smtClean="0"/>
              <a:t>Management</a:t>
            </a:r>
            <a:r>
              <a:rPr dirty="0" lang="en-US" smtClean="0"/>
              <a:t/>
            </a:r>
            <a:br>
              <a:rPr dirty="0" lang="en-US" smtClean="0"/>
            </a:br>
            <a:endParaRPr dirty="0" lang="en-US"/>
          </a:p>
        </p:txBody>
      </p:sp>
      <p:sp>
        <p:nvSpPr>
          <p:cNvPr id="1048820" name="Rectangle 1"/>
          <p:cNvSpPr>
            <a:spLocks noChangeArrowheads="1"/>
          </p:cNvSpPr>
          <p:nvPr/>
        </p:nvSpPr>
        <p:spPr bwMode="auto">
          <a:xfrm>
            <a:off x="228600" y="518983"/>
            <a:ext cx="8686800" cy="3571241"/>
          </a:xfrm>
          <a:prstGeom prst="rect"/>
          <a:noFill/>
          <a:ln w="9525">
            <a:noFill/>
            <a:miter lim="800000"/>
            <a:headEnd/>
            <a:tailEnd/>
          </a:ln>
          <a:effectLst/>
        </p:spPr>
        <p:txBody>
          <a:bodyPr anchor="ctr" anchorCtr="0" bIns="45720" compatLnSpc="1" lIns="91440" numCol="1" rIns="91440" tIns="45720" vert="horz" wrap="square">
            <a:prstTxWarp prst="textNoShape"/>
            <a:spAutoFit/>
          </a:bodyPr>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aseline="0" b="1" cap="none" dirty="0" sz="1000" i="1" kumimoji="0" lang="en-US" normalizeH="0" strike="noStrike" u="none" smtClean="0">
              <a:ln>
                <a:noFill/>
              </a:ln>
              <a:solidFill>
                <a:schemeClr val="tx1"/>
              </a:solidFill>
              <a:effectLst/>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endParaRPr b="1" dirty="0" sz="1000" i="1" lang="en-US" smtClean="0">
              <a:latin typeface="Arial" pitchFamily="34" charset="0"/>
              <a:ea typeface="Times New Roman" pitchFamily="18" charset="0"/>
              <a:cs typeface="Arial" pitchFamily="34" charset="0"/>
            </a:endParaRPr>
          </a:p>
          <a:p>
            <a:pPr algn="just" defTabSz="914400" eaLnBrk="1" fontAlgn="base" hangingPunct="1" indent="0" latinLnBrk="0" lvl="0" marL="0" marR="0" rtl="0">
              <a:lnSpc>
                <a:spcPct val="100000"/>
              </a:lnSpc>
              <a:spcBef>
                <a:spcPct val="0"/>
              </a:spcBef>
              <a:spcAft>
                <a:spcPct val="0"/>
              </a:spcAft>
              <a:buClrTx/>
              <a:buSzTx/>
              <a:buFontTx/>
              <a:buNone/>
            </a:pPr>
            <a:r>
              <a:rPr baseline="0" b="1" cap="none" dirty="0" sz="3200" i="1" kumimoji="0" lang="en-US" normalizeH="0" strike="noStrike" u="none" smtClean="0">
                <a:ln>
                  <a:noFill/>
                </a:ln>
                <a:solidFill>
                  <a:schemeClr val="tx1"/>
                </a:solidFill>
                <a:effectLst/>
                <a:latin typeface="Arial" pitchFamily="34" charset="0"/>
                <a:ea typeface="Times New Roman" pitchFamily="18" charset="0"/>
                <a:cs typeface="Arial" pitchFamily="34" charset="0"/>
              </a:rPr>
              <a:t>NB/=important: The drugs used for the treatment of trypanosomes are highly toxic.</a:t>
            </a:r>
            <a:endParaRPr baseline="0" b="0" cap="none" dirty="0" sz="3200" i="0" kumimoji="0" lang="en-US" normalizeH="0" strike="noStrike" u="none" smtClean="0">
              <a:ln>
                <a:noFill/>
              </a:ln>
              <a:solidFill>
                <a:schemeClr val="tx1"/>
              </a:solidFill>
              <a:effectLst/>
              <a:latin typeface="Arial" pitchFamily="34" charset="0"/>
              <a:cs typeface="Arial" pitchFamily="34" charset="0"/>
            </a:endParaRPr>
          </a:p>
        </p:txBody>
      </p:sp>
    </p:spTree>
  </p:cSld>
  <p:clrMapOvr>
    <a:masterClrMapping/>
  </p:clrMapOvr>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358" name=""/>
        <p:cNvGrpSpPr/>
        <p:nvPr/>
      </p:nvGrpSpPr>
      <p:grpSpPr>
        <a:xfrm>
          <a:off x="0" y="0"/>
          <a:ext cx="0" cy="0"/>
          <a:chOff x="0" y="0"/>
          <a:chExt cx="0" cy="0"/>
        </a:xfrm>
      </p:grpSpPr>
      <p:pic>
        <p:nvPicPr>
          <p:cNvPr id="2097164" name="ia_el_14_innerEl" descr="Side Effects of Trypanosomiasis Drugs"/>
          <p:cNvPicPr>
            <a:picLocks noGrp="1"/>
          </p:cNvPicPr>
          <p:nvPr>
            <p:ph idx="1"/>
          </p:nvPr>
        </p:nvPicPr>
        <p:blipFill>
          <a:blip xmlns:r="http://schemas.openxmlformats.org/officeDocument/2006/relationships" r:embed="rId1"/>
          <a:srcRect/>
          <a:stretch>
            <a:fillRect/>
          </a:stretch>
        </p:blipFill>
        <p:spPr bwMode="auto">
          <a:xfrm>
            <a:off x="381000" y="1752600"/>
            <a:ext cx="8000999" cy="4495800"/>
          </a:xfrm>
          <a:prstGeom prst="rect"/>
          <a:noFill/>
          <a:ln w="9525">
            <a:noFill/>
            <a:miter lim="800000"/>
            <a:headEnd/>
            <a:tailEnd/>
          </a:ln>
        </p:spPr>
      </p:pic>
      <p:sp>
        <p:nvSpPr>
          <p:cNvPr id="1048821" name="Title 1"/>
          <p:cNvSpPr>
            <a:spLocks noGrp="1"/>
          </p:cNvSpPr>
          <p:nvPr>
            <p:ph type="title"/>
          </p:nvPr>
        </p:nvSpPr>
        <p:spPr/>
        <p:txBody>
          <a:bodyPr>
            <a:normAutofit fontScale="90000"/>
          </a:bodyPr>
          <a:p>
            <a:r>
              <a:rPr b="1" dirty="0" lang="en-US" smtClean="0"/>
              <a:t/>
            </a:r>
            <a:br>
              <a:rPr b="1" dirty="0" lang="en-US" smtClean="0"/>
            </a:br>
            <a:r>
              <a:rPr b="1" dirty="0" lang="en-US" smtClean="0"/>
              <a:t>Common Side Effects of </a:t>
            </a:r>
            <a:r>
              <a:rPr b="1" dirty="0" lang="en-US" err="1" smtClean="0"/>
              <a:t>Trypanosomiasis</a:t>
            </a:r>
            <a:r>
              <a:rPr b="1" dirty="0" lang="en-US" smtClean="0"/>
              <a:t> Drugs</a:t>
            </a:r>
            <a:r>
              <a:rPr dirty="0" lang="en-US" smtClean="0"/>
              <a:t/>
            </a:r>
            <a:br>
              <a:rPr dirty="0" lang="en-US" smtClean="0"/>
            </a:br>
            <a:endParaRPr dirty="0" lang="en-US"/>
          </a:p>
        </p:txBody>
      </p:sp>
    </p:spTree>
  </p:cSld>
  <p:clrMapOvr>
    <a:masterClrMapping/>
  </p:clrMapOvr>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359" name=""/>
        <p:cNvGrpSpPr/>
        <p:nvPr/>
      </p:nvGrpSpPr>
      <p:grpSpPr>
        <a:xfrm>
          <a:off x="0" y="0"/>
          <a:ext cx="0" cy="0"/>
          <a:chOff x="0" y="0"/>
          <a:chExt cx="0" cy="0"/>
        </a:xfrm>
      </p:grpSpPr>
      <p:sp>
        <p:nvSpPr>
          <p:cNvPr id="1048822" name="Content Placeholder 2"/>
          <p:cNvSpPr>
            <a:spLocks noGrp="1"/>
          </p:cNvSpPr>
          <p:nvPr>
            <p:ph idx="1"/>
          </p:nvPr>
        </p:nvSpPr>
        <p:spPr>
          <a:xfrm>
            <a:off x="457200" y="1143000"/>
            <a:ext cx="8382000" cy="4983163"/>
          </a:xfrm>
        </p:spPr>
        <p:txBody>
          <a:bodyPr>
            <a:normAutofit fontScale="96296" lnSpcReduction="10000"/>
          </a:bodyPr>
          <a:p>
            <a:r>
              <a:rPr dirty="0" lang="en-US" smtClean="0"/>
              <a:t>The following measures are effective in the prevention and control of sleeping sickness.</a:t>
            </a:r>
          </a:p>
          <a:p>
            <a:pPr lvl="0"/>
            <a:r>
              <a:rPr b="1" dirty="0" lang="en-US" smtClean="0"/>
              <a:t>Chemoprophylaxis;</a:t>
            </a:r>
            <a:r>
              <a:rPr dirty="0" lang="en-US" smtClean="0"/>
              <a:t> </a:t>
            </a:r>
            <a:r>
              <a:rPr b="1" dirty="0" lang="en-US" smtClean="0"/>
              <a:t>IM </a:t>
            </a:r>
            <a:r>
              <a:rPr b="1" dirty="0" lang="en-US" err="1" smtClean="0"/>
              <a:t>pentamidine</a:t>
            </a:r>
            <a:r>
              <a:rPr b="1" dirty="0" lang="en-US" smtClean="0"/>
              <a:t> 250mg single dose </a:t>
            </a:r>
            <a:r>
              <a:rPr dirty="0" lang="en-US" smtClean="0"/>
              <a:t>protects against Tb </a:t>
            </a:r>
            <a:r>
              <a:rPr dirty="0" lang="en-US" err="1" smtClean="0"/>
              <a:t>gambiense</a:t>
            </a:r>
            <a:r>
              <a:rPr dirty="0" lang="en-US" smtClean="0"/>
              <a:t> infection for six months</a:t>
            </a:r>
            <a:br>
              <a:rPr dirty="0" lang="en-US" smtClean="0"/>
            </a:br>
            <a:r>
              <a:rPr dirty="0" lang="en-US" smtClean="0"/>
              <a:t>in those working in endemic bush land areas such as </a:t>
            </a:r>
            <a:br>
              <a:rPr dirty="0" lang="en-US" smtClean="0"/>
            </a:br>
            <a:r>
              <a:rPr dirty="0" lang="en-US" smtClean="0"/>
              <a:t>wildlife personnel.</a:t>
            </a:r>
          </a:p>
          <a:p>
            <a:pPr lvl="0"/>
            <a:r>
              <a:rPr dirty="0" lang="en-US" smtClean="0"/>
              <a:t>Bush clearing (which may harm the environment) and establishment of agricultural settlement will in the long run destroy tsetse fly breeding areas.</a:t>
            </a:r>
          </a:p>
          <a:p>
            <a:pPr lvl="0"/>
            <a:r>
              <a:rPr dirty="0" lang="en-US" smtClean="0"/>
              <a:t>Use of baited flytraps which have an efficacy of 95% at reducing the tsetse fly population.</a:t>
            </a:r>
          </a:p>
          <a:p>
            <a:endParaRPr dirty="0" lang="en-US"/>
          </a:p>
        </p:txBody>
      </p:sp>
      <p:sp>
        <p:nvSpPr>
          <p:cNvPr id="1048823"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360" name=""/>
        <p:cNvGrpSpPr/>
        <p:nvPr/>
      </p:nvGrpSpPr>
      <p:grpSpPr>
        <a:xfrm>
          <a:off x="0" y="0"/>
          <a:ext cx="0" cy="0"/>
          <a:chOff x="0" y="0"/>
          <a:chExt cx="0" cy="0"/>
        </a:xfrm>
      </p:grpSpPr>
      <p:sp>
        <p:nvSpPr>
          <p:cNvPr id="1048824" name="Content Placeholder 2"/>
          <p:cNvSpPr>
            <a:spLocks noGrp="1"/>
          </p:cNvSpPr>
          <p:nvPr>
            <p:ph idx="1"/>
          </p:nvPr>
        </p:nvSpPr>
        <p:spPr>
          <a:xfrm>
            <a:off x="457200" y="1066800"/>
            <a:ext cx="8382000" cy="5410200"/>
          </a:xfrm>
        </p:spPr>
        <p:txBody>
          <a:bodyPr>
            <a:normAutofit fontScale="96296" lnSpcReduction="10000"/>
          </a:bodyPr>
          <a:p>
            <a:r>
              <a:rPr dirty="0" lang="en-US" smtClean="0"/>
              <a:t>This disease is commonly known as </a:t>
            </a:r>
            <a:r>
              <a:rPr dirty="0" lang="en-US" err="1" smtClean="0"/>
              <a:t>Bilharzia</a:t>
            </a:r>
            <a:r>
              <a:rPr dirty="0" lang="en-US" smtClean="0"/>
              <a:t> after Theodor </a:t>
            </a:r>
            <a:r>
              <a:rPr dirty="0" lang="en-US" err="1" smtClean="0"/>
              <a:t>Bilharz</a:t>
            </a:r>
            <a:r>
              <a:rPr dirty="0" lang="en-US" smtClean="0"/>
              <a:t> who discovered it in Cairo in 1861. </a:t>
            </a:r>
          </a:p>
          <a:p>
            <a:r>
              <a:rPr dirty="0" lang="en-US" smtClean="0"/>
              <a:t>The incidence of </a:t>
            </a:r>
            <a:r>
              <a:rPr dirty="0" lang="en-US" err="1" smtClean="0"/>
              <a:t>schistosomiasis</a:t>
            </a:r>
            <a:r>
              <a:rPr dirty="0" lang="en-US" smtClean="0"/>
              <a:t> is related to water use. Irrigation schemes or water projects for electricity provide the habitat for the snail vectors. </a:t>
            </a:r>
          </a:p>
          <a:p>
            <a:r>
              <a:rPr dirty="0" lang="en-US" smtClean="0"/>
              <a:t>Up to 75% of </a:t>
            </a:r>
            <a:r>
              <a:rPr dirty="0" lang="en-US" err="1" smtClean="0"/>
              <a:t>schistosomiasis</a:t>
            </a:r>
            <a:r>
              <a:rPr dirty="0" lang="en-US" smtClean="0"/>
              <a:t> is transmitted by infected humans while 25% is said to be transmitted by dogs, cows, rats, and baboons. </a:t>
            </a:r>
          </a:p>
          <a:p>
            <a:r>
              <a:rPr dirty="0" lang="en-US" smtClean="0"/>
              <a:t>In East Africa, there are two types of </a:t>
            </a:r>
            <a:r>
              <a:rPr dirty="0" lang="en-US" err="1" smtClean="0"/>
              <a:t>schistosomiasis</a:t>
            </a:r>
            <a:r>
              <a:rPr dirty="0" lang="en-US" smtClean="0"/>
              <a:t>, both of which are named after the causative parasite. </a:t>
            </a:r>
          </a:p>
          <a:p>
            <a:r>
              <a:rPr dirty="0" lang="en-US" smtClean="0"/>
              <a:t>They are </a:t>
            </a:r>
            <a:r>
              <a:rPr dirty="0" lang="en-US" err="1" smtClean="0"/>
              <a:t>schistosoma</a:t>
            </a:r>
            <a:r>
              <a:rPr dirty="0" lang="en-US" smtClean="0"/>
              <a:t> </a:t>
            </a:r>
            <a:r>
              <a:rPr dirty="0" lang="en-US" err="1" smtClean="0"/>
              <a:t>mansoni</a:t>
            </a:r>
            <a:r>
              <a:rPr dirty="0" lang="en-US" smtClean="0"/>
              <a:t> and </a:t>
            </a:r>
            <a:r>
              <a:rPr dirty="0" lang="en-US" err="1" smtClean="0"/>
              <a:t>schistosoma</a:t>
            </a:r>
            <a:r>
              <a:rPr dirty="0" lang="en-US" smtClean="0"/>
              <a:t> </a:t>
            </a:r>
            <a:r>
              <a:rPr dirty="0" lang="en-US" err="1" smtClean="0"/>
              <a:t>haematobium</a:t>
            </a:r>
            <a:r>
              <a:rPr dirty="0" lang="en-US" smtClean="0"/>
              <a:t>.</a:t>
            </a:r>
          </a:p>
          <a:p>
            <a:endParaRPr dirty="0" lang="en-US"/>
          </a:p>
        </p:txBody>
      </p:sp>
      <p:sp>
        <p:nvSpPr>
          <p:cNvPr id="1048825" name="Title 1"/>
          <p:cNvSpPr>
            <a:spLocks noGrp="1"/>
          </p:cNvSpPr>
          <p:nvPr>
            <p:ph type="title"/>
          </p:nvPr>
        </p:nvSpPr>
        <p:spPr/>
        <p:txBody>
          <a:bodyPr>
            <a:normAutofit fontScale="90000"/>
          </a:bodyPr>
          <a:p>
            <a:r>
              <a:rPr b="1" dirty="0" lang="en-US" err="1" smtClean="0"/>
              <a:t>Schistosomiasis</a:t>
            </a:r>
            <a:r>
              <a:rPr b="1" dirty="0" lang="en-US" smtClean="0"/>
              <a:t> </a:t>
            </a:r>
            <a:r>
              <a:rPr dirty="0" lang="en-US" smtClean="0"/>
              <a:t/>
            </a:r>
            <a:br>
              <a:rPr dirty="0" lang="en-US" smtClean="0"/>
            </a:br>
            <a:endParaRPr dirty="0" lang="en-US"/>
          </a:p>
        </p:txBody>
      </p:sp>
    </p:spTree>
  </p:cSld>
  <p:clrMapOvr>
    <a:masterClrMapping/>
  </p:clrMapOvr>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361" name=""/>
        <p:cNvGrpSpPr/>
        <p:nvPr/>
      </p:nvGrpSpPr>
      <p:grpSpPr>
        <a:xfrm>
          <a:off x="0" y="0"/>
          <a:ext cx="0" cy="0"/>
          <a:chOff x="0" y="0"/>
          <a:chExt cx="0" cy="0"/>
        </a:xfrm>
      </p:grpSpPr>
      <p:sp>
        <p:nvSpPr>
          <p:cNvPr id="1048826" name="Content Placeholder 2"/>
          <p:cNvSpPr>
            <a:spLocks noGrp="1"/>
          </p:cNvSpPr>
          <p:nvPr>
            <p:ph idx="1"/>
          </p:nvPr>
        </p:nvSpPr>
        <p:spPr>
          <a:xfrm>
            <a:off x="457200" y="1371600"/>
            <a:ext cx="8229600" cy="4953000"/>
          </a:xfrm>
        </p:spPr>
        <p:txBody>
          <a:bodyPr>
            <a:normAutofit fontScale="96296" lnSpcReduction="20000"/>
          </a:bodyPr>
          <a:p>
            <a:r>
              <a:rPr dirty="0" lang="en-US" smtClean="0"/>
              <a:t>S. </a:t>
            </a:r>
            <a:r>
              <a:rPr dirty="0" lang="en-US" err="1" smtClean="0"/>
              <a:t>mansoni</a:t>
            </a:r>
            <a:r>
              <a:rPr dirty="0" lang="en-US" smtClean="0"/>
              <a:t> is spread in infected stool while S. </a:t>
            </a:r>
            <a:r>
              <a:rPr dirty="0" lang="en-US" err="1" smtClean="0"/>
              <a:t>haematobium</a:t>
            </a:r>
            <a:r>
              <a:rPr dirty="0" lang="en-US" smtClean="0"/>
              <a:t> is spread in infected urine. </a:t>
            </a:r>
          </a:p>
          <a:p>
            <a:r>
              <a:rPr dirty="0" lang="en-US" smtClean="0"/>
              <a:t>When the </a:t>
            </a:r>
            <a:r>
              <a:rPr dirty="0" lang="en-US" err="1" smtClean="0"/>
              <a:t>schistosome</a:t>
            </a:r>
            <a:r>
              <a:rPr dirty="0" lang="en-US" smtClean="0"/>
              <a:t> eggs in the urine enter a body of water such as a lake, dam, rice paddy or pond, they hatch into free-swimming larvae called </a:t>
            </a:r>
            <a:r>
              <a:rPr dirty="0" lang="en-US" err="1" smtClean="0"/>
              <a:t>miracidia</a:t>
            </a:r>
            <a:r>
              <a:rPr dirty="0" lang="en-US" smtClean="0"/>
              <a:t>. </a:t>
            </a:r>
          </a:p>
          <a:p>
            <a:r>
              <a:rPr dirty="0" lang="en-US" smtClean="0"/>
              <a:t>The intermediate host for S. </a:t>
            </a:r>
            <a:r>
              <a:rPr dirty="0" lang="en-US" err="1" smtClean="0"/>
              <a:t>mansoni</a:t>
            </a:r>
            <a:r>
              <a:rPr dirty="0" lang="en-US" smtClean="0"/>
              <a:t> is a vector snail of the genus </a:t>
            </a:r>
            <a:r>
              <a:rPr dirty="0" lang="en-US" err="1" smtClean="0"/>
              <a:t>biomphalaria</a:t>
            </a:r>
            <a:r>
              <a:rPr dirty="0" lang="en-US" smtClean="0"/>
              <a:t> </a:t>
            </a:r>
            <a:r>
              <a:rPr dirty="0" lang="en-US" err="1" smtClean="0"/>
              <a:t>pfeifferi</a:t>
            </a:r>
            <a:r>
              <a:rPr dirty="0" lang="en-US" smtClean="0"/>
              <a:t>; while for the S. </a:t>
            </a:r>
            <a:r>
              <a:rPr dirty="0" lang="en-US" err="1" smtClean="0"/>
              <a:t>haematobium</a:t>
            </a:r>
            <a:r>
              <a:rPr dirty="0" lang="en-US" smtClean="0"/>
              <a:t> it is </a:t>
            </a:r>
            <a:r>
              <a:rPr dirty="0" lang="en-US" err="1" smtClean="0"/>
              <a:t>bulinus</a:t>
            </a:r>
            <a:r>
              <a:rPr dirty="0" lang="en-US" smtClean="0"/>
              <a:t> </a:t>
            </a:r>
            <a:r>
              <a:rPr dirty="0" lang="en-US" err="1" smtClean="0"/>
              <a:t>africanus</a:t>
            </a:r>
            <a:r>
              <a:rPr dirty="0" lang="en-US" smtClean="0"/>
              <a:t>.</a:t>
            </a:r>
          </a:p>
          <a:p>
            <a:r>
              <a:rPr dirty="0" lang="en-US" smtClean="0"/>
              <a:t> The </a:t>
            </a:r>
            <a:r>
              <a:rPr dirty="0" lang="en-US" err="1" smtClean="0"/>
              <a:t>miracidia</a:t>
            </a:r>
            <a:r>
              <a:rPr dirty="0" lang="en-US" smtClean="0"/>
              <a:t>, after being shed from the ovum, must enter the appropriate snail host within 24 hours or die.</a:t>
            </a:r>
          </a:p>
          <a:p>
            <a:endParaRPr dirty="0" lang="en-US"/>
          </a:p>
        </p:txBody>
      </p:sp>
      <p:sp>
        <p:nvSpPr>
          <p:cNvPr id="1048827"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362" name=""/>
        <p:cNvGrpSpPr/>
        <p:nvPr/>
      </p:nvGrpSpPr>
      <p:grpSpPr>
        <a:xfrm>
          <a:off x="0" y="0"/>
          <a:ext cx="0" cy="0"/>
          <a:chOff x="0" y="0"/>
          <a:chExt cx="0" cy="0"/>
        </a:xfrm>
      </p:grpSpPr>
      <p:sp>
        <p:nvSpPr>
          <p:cNvPr id="1048828" name="Content Placeholder 2"/>
          <p:cNvSpPr>
            <a:spLocks noGrp="1"/>
          </p:cNvSpPr>
          <p:nvPr>
            <p:ph idx="1"/>
          </p:nvPr>
        </p:nvSpPr>
        <p:spPr>
          <a:xfrm>
            <a:off x="457200" y="1295400"/>
            <a:ext cx="8229600" cy="4830763"/>
          </a:xfrm>
        </p:spPr>
        <p:txBody>
          <a:bodyPr>
            <a:normAutofit/>
          </a:bodyPr>
          <a:p>
            <a:r>
              <a:rPr dirty="0" lang="en-US" smtClean="0"/>
              <a:t>Inside the body of the snail host, it takes the </a:t>
            </a:r>
            <a:r>
              <a:rPr dirty="0" lang="en-US" err="1" smtClean="0"/>
              <a:t>miracidia</a:t>
            </a:r>
            <a:r>
              <a:rPr dirty="0" lang="en-US" smtClean="0"/>
              <a:t> four to seven days to develop and multiply into numerous infective </a:t>
            </a:r>
            <a:r>
              <a:rPr dirty="0" lang="en-US" err="1" smtClean="0"/>
              <a:t>cercariae</a:t>
            </a:r>
            <a:r>
              <a:rPr dirty="0" lang="en-US" smtClean="0"/>
              <a:t>. </a:t>
            </a:r>
          </a:p>
          <a:p>
            <a:r>
              <a:rPr dirty="0" lang="en-US" smtClean="0"/>
              <a:t>The snail sheds them in water where they can only live for 48 hours unless they infect a human. </a:t>
            </a:r>
          </a:p>
          <a:p>
            <a:r>
              <a:rPr dirty="0" lang="en-US" smtClean="0"/>
              <a:t>A human being becomes infected when they enter </a:t>
            </a:r>
            <a:r>
              <a:rPr dirty="0" lang="en-US" err="1" smtClean="0"/>
              <a:t>cercariae</a:t>
            </a:r>
            <a:r>
              <a:rPr dirty="0" lang="en-US" smtClean="0"/>
              <a:t>-infested water, such as when bathing, swimming, laundering, cultivating or fishing. </a:t>
            </a:r>
          </a:p>
          <a:p>
            <a:endParaRPr dirty="0" lang="en-US"/>
          </a:p>
        </p:txBody>
      </p:sp>
      <p:sp>
        <p:nvSpPr>
          <p:cNvPr id="1048829" name="Title 1"/>
          <p:cNvSpPr>
            <a:spLocks noGrp="1"/>
          </p:cNvSpPr>
          <p:nvPr>
            <p:ph type="title"/>
          </p:nvPr>
        </p:nvSpPr>
        <p:spPr/>
        <p:txBody>
          <a:bodyPr>
            <a:normAutofit fontScale="90000"/>
          </a:bodyPr>
          <a:p>
            <a:r>
              <a:rPr b="1" dirty="0" lang="en-US" smtClean="0"/>
              <a:t>Transmission Cycle of </a:t>
            </a:r>
            <a:r>
              <a:rPr b="1" dirty="0" lang="en-US" err="1" smtClean="0"/>
              <a:t>Schistosomiasis</a:t>
            </a:r>
            <a:r>
              <a:rPr dirty="0" lang="en-US" smtClean="0"/>
              <a:t> </a:t>
            </a:r>
            <a:br>
              <a:rPr dirty="0" lang="en-US" smtClean="0"/>
            </a:br>
            <a:endParaRPr dirty="0" lang="en-US"/>
          </a:p>
        </p:txBody>
      </p:sp>
    </p:spTree>
  </p:cSld>
  <p:clrMapOvr>
    <a:masterClrMapping/>
  </p:clrMapOvr>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363" name=""/>
        <p:cNvGrpSpPr/>
        <p:nvPr/>
      </p:nvGrpSpPr>
      <p:grpSpPr>
        <a:xfrm>
          <a:off x="0" y="0"/>
          <a:ext cx="0" cy="0"/>
          <a:chOff x="0" y="0"/>
          <a:chExt cx="0" cy="0"/>
        </a:xfrm>
      </p:grpSpPr>
      <p:pic>
        <p:nvPicPr>
          <p:cNvPr id="2097165" name="ia_el_19_innerEl" descr="The Disease Transmission Cycle of Schistosomiasis"/>
          <p:cNvPicPr>
            <a:picLocks noGrp="1"/>
          </p:cNvPicPr>
          <p:nvPr>
            <p:ph idx="1"/>
          </p:nvPr>
        </p:nvPicPr>
        <p:blipFill>
          <a:blip xmlns:r="http://schemas.openxmlformats.org/officeDocument/2006/relationships" r:embed="rId1"/>
          <a:srcRect/>
          <a:stretch>
            <a:fillRect/>
          </a:stretch>
        </p:blipFill>
        <p:spPr bwMode="auto">
          <a:xfrm>
            <a:off x="609600" y="1066800"/>
            <a:ext cx="7467600" cy="5181600"/>
          </a:xfrm>
          <a:prstGeom prst="rect"/>
          <a:noFill/>
          <a:ln w="9525">
            <a:noFill/>
            <a:miter lim="800000"/>
            <a:headEnd/>
            <a:tailEnd/>
          </a:ln>
        </p:spPr>
      </p:pic>
      <p:sp>
        <p:nvSpPr>
          <p:cNvPr id="1048830" name="Title 1"/>
          <p:cNvSpPr>
            <a:spLocks noGrp="1"/>
          </p:cNvSpPr>
          <p:nvPr>
            <p:ph type="title"/>
          </p:nvPr>
        </p:nvSpPr>
        <p:spPr/>
        <p:txBody>
          <a:bodyPr/>
          <a:p>
            <a:endParaRPr lang="en-US"/>
          </a:p>
        </p:txBody>
      </p:sp>
    </p:spTree>
  </p:cSld>
  <p:clrMapOvr>
    <a:masterClrMapping/>
  </p:clrMapOvr>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364" name=""/>
        <p:cNvGrpSpPr/>
        <p:nvPr/>
      </p:nvGrpSpPr>
      <p:grpSpPr>
        <a:xfrm>
          <a:off x="0" y="0"/>
          <a:ext cx="0" cy="0"/>
          <a:chOff x="0" y="0"/>
          <a:chExt cx="0" cy="0"/>
        </a:xfrm>
      </p:grpSpPr>
      <p:sp>
        <p:nvSpPr>
          <p:cNvPr id="1048831" name="Content Placeholder 2"/>
          <p:cNvSpPr>
            <a:spLocks noGrp="1"/>
          </p:cNvSpPr>
          <p:nvPr>
            <p:ph idx="1"/>
          </p:nvPr>
        </p:nvSpPr>
        <p:spPr>
          <a:xfrm>
            <a:off x="457200" y="457200"/>
            <a:ext cx="8229600" cy="5668963"/>
          </a:xfrm>
        </p:spPr>
        <p:txBody>
          <a:bodyPr/>
          <a:p>
            <a:r>
              <a:rPr dirty="0" lang="en-US" smtClean="0"/>
              <a:t>The </a:t>
            </a:r>
            <a:r>
              <a:rPr dirty="0" lang="en-US" err="1" smtClean="0"/>
              <a:t>cercariae</a:t>
            </a:r>
            <a:r>
              <a:rPr dirty="0" lang="en-US" smtClean="0"/>
              <a:t> penetrate the skin and enter the bloodstream from where they are carried to the liver or bladder to develop into adult worms. </a:t>
            </a:r>
          </a:p>
          <a:p>
            <a:r>
              <a:rPr dirty="0" lang="en-US" smtClean="0"/>
              <a:t>Within four to six weeks, paired adults reach mesenteric and pelvic veins.</a:t>
            </a:r>
          </a:p>
          <a:p>
            <a:endParaRPr dirty="0" lang="en-US"/>
          </a:p>
        </p:txBody>
      </p:sp>
      <p:sp>
        <p:nvSpPr>
          <p:cNvPr id="1048832" name="Title 1"/>
          <p:cNvSpPr>
            <a:spLocks noGrp="1"/>
          </p:cNvSpPr>
          <p:nvPr>
            <p:ph type="title"/>
          </p:nvPr>
        </p:nvSpPr>
        <p:spPr/>
        <p:txBody>
          <a:bodyPr/>
          <a:p>
            <a:endParaRPr lang="en-US"/>
          </a:p>
        </p:txBody>
      </p:sp>
    </p:spTree>
  </p:cSld>
  <p:clrMapOvr>
    <a:masterClrMapping/>
  </p:clrMapOvr>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365" name=""/>
        <p:cNvGrpSpPr/>
        <p:nvPr/>
      </p:nvGrpSpPr>
      <p:grpSpPr>
        <a:xfrm>
          <a:off x="0" y="0"/>
          <a:ext cx="0" cy="0"/>
          <a:chOff x="0" y="0"/>
          <a:chExt cx="0" cy="0"/>
        </a:xfrm>
      </p:grpSpPr>
      <p:sp>
        <p:nvSpPr>
          <p:cNvPr id="1048833" name="Content Placeholder 2"/>
          <p:cNvSpPr>
            <a:spLocks noGrp="1"/>
          </p:cNvSpPr>
          <p:nvPr>
            <p:ph idx="1"/>
          </p:nvPr>
        </p:nvSpPr>
        <p:spPr>
          <a:xfrm>
            <a:off x="457200" y="457200"/>
            <a:ext cx="8229600" cy="5668963"/>
          </a:xfrm>
        </p:spPr>
        <p:txBody>
          <a:bodyPr/>
          <a:p>
            <a:pPr>
              <a:buNone/>
            </a:pPr>
            <a:r>
              <a:rPr b="1" dirty="0" lang="en-US" smtClean="0"/>
              <a:t>Clinical Features</a:t>
            </a:r>
            <a:r>
              <a:rPr dirty="0" lang="en-US" smtClean="0"/>
              <a:t> </a:t>
            </a:r>
          </a:p>
          <a:p>
            <a:r>
              <a:rPr dirty="0" lang="en-US" err="1" smtClean="0"/>
              <a:t>Schistosomiasis</a:t>
            </a:r>
            <a:r>
              <a:rPr dirty="0" lang="en-US" smtClean="0"/>
              <a:t> as a disease develops in four stages, each of which is </a:t>
            </a:r>
            <a:r>
              <a:rPr dirty="0" lang="en-US" err="1" smtClean="0"/>
              <a:t>characterised</a:t>
            </a:r>
            <a:r>
              <a:rPr dirty="0" lang="en-US" smtClean="0"/>
              <a:t> by specific signs and symptoms.</a:t>
            </a:r>
          </a:p>
          <a:p>
            <a:pPr>
              <a:buNone/>
            </a:pPr>
            <a:endParaRPr dirty="0" lang="en-US"/>
          </a:p>
        </p:txBody>
      </p:sp>
      <p:sp>
        <p:nvSpPr>
          <p:cNvPr id="1048834" name="Title 1"/>
          <p:cNvSpPr>
            <a:spLocks noGrp="1"/>
          </p:cNvSpPr>
          <p:nvPr>
            <p:ph type="title"/>
          </p:nvPr>
        </p:nvSpPr>
        <p:spPr/>
        <p:txBody>
          <a:bodyPr/>
          <a:p>
            <a:endParaRPr lang="en-US"/>
          </a:p>
        </p:txBody>
      </p:sp>
    </p:spTree>
  </p:cSld>
  <p:clrMapOvr>
    <a:masterClrMapping/>
  </p:clrMapOvr>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366" name=""/>
        <p:cNvGrpSpPr/>
        <p:nvPr/>
      </p:nvGrpSpPr>
      <p:grpSpPr>
        <a:xfrm>
          <a:off x="0" y="0"/>
          <a:ext cx="0" cy="0"/>
          <a:chOff x="0" y="0"/>
          <a:chExt cx="0" cy="0"/>
        </a:xfrm>
      </p:grpSpPr>
      <p:graphicFrame>
        <p:nvGraphicFramePr>
          <p:cNvPr id="4194305" name="Content Placeholder 3"/>
          <p:cNvGraphicFramePr>
            <a:graphicFrameLocks noGrp="1"/>
          </p:cNvGraphicFramePr>
          <p:nvPr>
            <p:ph idx="1"/>
          </p:nvPr>
        </p:nvGraphicFramePr>
        <p:xfrm>
          <a:off x="0" y="1005840"/>
          <a:ext cx="9144000" cy="5902905"/>
        </p:xfrm>
        <a:graphic>
          <a:graphicData uri="http://schemas.openxmlformats.org/drawingml/2006/table">
            <a:tbl>
              <a:tblPr firstRow="1" bandRow="1">
                <a:tableStyleId>{5C22544A-7EE6-4342-B048-85BDC9FD1C3A}</a:tableStyleId>
              </a:tblPr>
              <a:tblGrid>
                <a:gridCol w="4487334"/>
                <a:gridCol w="4656666"/>
              </a:tblGrid>
              <a:tr h="2032354">
                <a:tc>
                  <a:txBody>
                    <a:bodyPr/>
                    <a:p>
                      <a:r>
                        <a:rPr b="1" dirty="0" sz="1800" kern="1200" lang="en-US" smtClean="0">
                          <a:solidFill>
                            <a:schemeClr val="lt1"/>
                          </a:solidFill>
                          <a:latin typeface="+mn-lt"/>
                          <a:ea typeface="+mn-ea"/>
                          <a:cs typeface="+mn-cs"/>
                        </a:rPr>
                        <a:t>Urinary Bladder:</a:t>
                      </a:r>
                      <a:endParaRPr dirty="0" lang="en-US"/>
                    </a:p>
                  </a:txBody>
                </a:tc>
                <a:tc>
                  <a:txBody>
                    <a:bodyPr/>
                    <a:p>
                      <a:pPr lvl="0"/>
                      <a:r>
                        <a:rPr b="1" dirty="0" sz="1800" kern="1200" lang="en-US" smtClean="0">
                          <a:solidFill>
                            <a:schemeClr val="lt1"/>
                          </a:solidFill>
                          <a:latin typeface="+mn-lt"/>
                          <a:ea typeface="+mn-ea"/>
                          <a:cs typeface="+mn-cs"/>
                        </a:rPr>
                        <a:t>Obstruction to and dilation of </a:t>
                      </a:r>
                      <a:r>
                        <a:rPr b="1" dirty="0" sz="1800" kern="1200" lang="en-US" err="1" smtClean="0">
                          <a:solidFill>
                            <a:schemeClr val="lt1"/>
                          </a:solidFill>
                          <a:latin typeface="+mn-lt"/>
                          <a:ea typeface="+mn-ea"/>
                          <a:cs typeface="+mn-cs"/>
                        </a:rPr>
                        <a:t>ureters</a:t>
                      </a:r>
                      <a:r>
                        <a:rPr b="1" dirty="0" sz="1800" kern="1200" lang="en-US" smtClean="0">
                          <a:solidFill>
                            <a:schemeClr val="lt1"/>
                          </a:solidFill>
                          <a:latin typeface="+mn-lt"/>
                          <a:ea typeface="+mn-ea"/>
                          <a:cs typeface="+mn-cs"/>
                        </a:rPr>
                        <a:t> leading to </a:t>
                      </a:r>
                      <a:r>
                        <a:rPr b="1" dirty="0" sz="1800" kern="1200" lang="en-US" err="1" smtClean="0">
                          <a:solidFill>
                            <a:schemeClr val="lt1"/>
                          </a:solidFill>
                          <a:latin typeface="+mn-lt"/>
                          <a:ea typeface="+mn-ea"/>
                          <a:cs typeface="+mn-cs"/>
                        </a:rPr>
                        <a:t>hydronephrosis</a:t>
                      </a:r>
                      <a:r>
                        <a:rPr b="1" dirty="0" sz="1800" kern="1200" lang="en-US" smtClean="0">
                          <a:solidFill>
                            <a:schemeClr val="lt1"/>
                          </a:solidFill>
                          <a:latin typeface="+mn-lt"/>
                          <a:ea typeface="+mn-ea"/>
                          <a:cs typeface="+mn-cs"/>
                        </a:rPr>
                        <a:t> which may cause kidney failure</a:t>
                      </a:r>
                    </a:p>
                    <a:p>
                      <a:pPr lvl="0"/>
                      <a:r>
                        <a:rPr b="1" dirty="0" sz="1800" kern="1200" lang="en-US" err="1" smtClean="0">
                          <a:solidFill>
                            <a:schemeClr val="lt1"/>
                          </a:solidFill>
                          <a:latin typeface="+mn-lt"/>
                          <a:ea typeface="+mn-ea"/>
                          <a:cs typeface="+mn-cs"/>
                        </a:rPr>
                        <a:t>Pyelonephritis</a:t>
                      </a:r>
                      <a:endParaRPr b="1" dirty="0" sz="1800" kern="1200" lang="en-US" smtClean="0">
                        <a:solidFill>
                          <a:schemeClr val="lt1"/>
                        </a:solidFill>
                        <a:latin typeface="+mn-lt"/>
                        <a:ea typeface="+mn-ea"/>
                        <a:cs typeface="+mn-cs"/>
                      </a:endParaRPr>
                    </a:p>
                    <a:p>
                      <a:pPr lvl="0"/>
                      <a:r>
                        <a:rPr b="1" dirty="0" sz="1800" kern="1200" lang="en-US" smtClean="0">
                          <a:solidFill>
                            <a:schemeClr val="lt1"/>
                          </a:solidFill>
                          <a:latin typeface="+mn-lt"/>
                          <a:ea typeface="+mn-ea"/>
                          <a:cs typeface="+mn-cs"/>
                        </a:rPr>
                        <a:t>Bladder polyps</a:t>
                      </a:r>
                    </a:p>
                    <a:p>
                      <a:pPr lvl="0"/>
                      <a:r>
                        <a:rPr b="1" dirty="0" sz="1800" kern="1200" lang="en-US" smtClean="0">
                          <a:solidFill>
                            <a:schemeClr val="lt1"/>
                          </a:solidFill>
                          <a:latin typeface="+mn-lt"/>
                          <a:ea typeface="+mn-ea"/>
                          <a:cs typeface="+mn-cs"/>
                        </a:rPr>
                        <a:t>Calcification of bladder</a:t>
                      </a:r>
                    </a:p>
                    <a:p>
                      <a:r>
                        <a:rPr b="1" dirty="0" sz="1800" kern="1200" lang="en-US" smtClean="0">
                          <a:solidFill>
                            <a:schemeClr val="lt1"/>
                          </a:solidFill>
                          <a:latin typeface="+mn-lt"/>
                          <a:ea typeface="+mn-ea"/>
                          <a:cs typeface="+mn-cs"/>
                        </a:rPr>
                        <a:t>Cancer of bladder</a:t>
                      </a:r>
                      <a:endParaRPr dirty="0" lang="en-US"/>
                    </a:p>
                  </a:txBody>
                </a:tc>
              </a:tr>
              <a:tr h="2032354">
                <a:tc>
                  <a:txBody>
                    <a:bodyPr/>
                    <a:p>
                      <a:r>
                        <a:rPr b="1" dirty="0" sz="1800" kern="1200" lang="en-US" smtClean="0">
                          <a:solidFill>
                            <a:schemeClr val="dk1"/>
                          </a:solidFill>
                          <a:latin typeface="+mn-lt"/>
                          <a:ea typeface="+mn-ea"/>
                          <a:cs typeface="+mn-cs"/>
                        </a:rPr>
                        <a:t>Liver:</a:t>
                      </a:r>
                      <a:endParaRPr dirty="0" lang="en-US"/>
                    </a:p>
                  </a:txBody>
                </a:tc>
                <a:tc>
                  <a:txBody>
                    <a:bodyPr/>
                    <a:p>
                      <a:pPr lvl="0"/>
                      <a:r>
                        <a:rPr dirty="0" sz="1800" kern="1200" lang="en-US" smtClean="0">
                          <a:solidFill>
                            <a:schemeClr val="dk1"/>
                          </a:solidFill>
                          <a:latin typeface="+mn-lt"/>
                          <a:ea typeface="+mn-ea"/>
                          <a:cs typeface="+mn-cs"/>
                        </a:rPr>
                        <a:t>Portal vein fibrosis leading to portal hypertension</a:t>
                      </a:r>
                    </a:p>
                    <a:p>
                      <a:pPr lvl="0"/>
                      <a:r>
                        <a:rPr dirty="0" sz="1800" kern="1200" lang="en-US" smtClean="0">
                          <a:solidFill>
                            <a:schemeClr val="dk1"/>
                          </a:solidFill>
                          <a:latin typeface="+mn-lt"/>
                          <a:ea typeface="+mn-ea"/>
                          <a:cs typeface="+mn-cs"/>
                        </a:rPr>
                        <a:t>Portal hypertension leading to </a:t>
                      </a:r>
                      <a:r>
                        <a:rPr dirty="0" sz="1800" kern="1200" lang="en-US" err="1" smtClean="0">
                          <a:solidFill>
                            <a:schemeClr val="dk1"/>
                          </a:solidFill>
                          <a:latin typeface="+mn-lt"/>
                          <a:ea typeface="+mn-ea"/>
                          <a:cs typeface="+mn-cs"/>
                        </a:rPr>
                        <a:t>oesophageal</a:t>
                      </a:r>
                      <a:r>
                        <a:rPr dirty="0" sz="1800" kern="1200" lang="en-US" smtClean="0">
                          <a:solidFill>
                            <a:schemeClr val="dk1"/>
                          </a:solidFill>
                          <a:latin typeface="+mn-lt"/>
                          <a:ea typeface="+mn-ea"/>
                          <a:cs typeface="+mn-cs"/>
                        </a:rPr>
                        <a:t> </a:t>
                      </a:r>
                      <a:r>
                        <a:rPr dirty="0" sz="1800" kern="1200" lang="en-US" err="1" smtClean="0">
                          <a:solidFill>
                            <a:schemeClr val="dk1"/>
                          </a:solidFill>
                          <a:latin typeface="+mn-lt"/>
                          <a:ea typeface="+mn-ea"/>
                          <a:cs typeface="+mn-cs"/>
                        </a:rPr>
                        <a:t>varices</a:t>
                      </a:r>
                      <a:r>
                        <a:rPr dirty="0" sz="1800" kern="1200" lang="en-US" smtClean="0">
                          <a:solidFill>
                            <a:schemeClr val="dk1"/>
                          </a:solidFill>
                          <a:latin typeface="+mn-lt"/>
                          <a:ea typeface="+mn-ea"/>
                          <a:cs typeface="+mn-cs"/>
                        </a:rPr>
                        <a:t> which may cause massive </a:t>
                      </a:r>
                      <a:r>
                        <a:rPr dirty="0" sz="1800" kern="1200" lang="en-US" err="1" smtClean="0">
                          <a:solidFill>
                            <a:schemeClr val="dk1"/>
                          </a:solidFill>
                          <a:latin typeface="+mn-lt"/>
                          <a:ea typeface="+mn-ea"/>
                          <a:cs typeface="+mn-cs"/>
                        </a:rPr>
                        <a:t>haematemesis</a:t>
                      </a:r>
                      <a:endParaRPr dirty="0" sz="1800" kern="1200" lang="en-US" smtClean="0">
                        <a:solidFill>
                          <a:schemeClr val="dk1"/>
                        </a:solidFill>
                        <a:latin typeface="+mn-lt"/>
                        <a:ea typeface="+mn-ea"/>
                        <a:cs typeface="+mn-cs"/>
                      </a:endParaRPr>
                    </a:p>
                    <a:p>
                      <a:pPr lvl="0"/>
                      <a:r>
                        <a:rPr dirty="0" sz="1800" kern="1200" lang="en-US" smtClean="0">
                          <a:solidFill>
                            <a:schemeClr val="dk1"/>
                          </a:solidFill>
                          <a:latin typeface="+mn-lt"/>
                          <a:ea typeface="+mn-ea"/>
                          <a:cs typeface="+mn-cs"/>
                        </a:rPr>
                        <a:t>Caput </a:t>
                      </a:r>
                      <a:r>
                        <a:rPr dirty="0" sz="1800" kern="1200" lang="en-US" err="1" smtClean="0">
                          <a:solidFill>
                            <a:schemeClr val="dk1"/>
                          </a:solidFill>
                          <a:latin typeface="+mn-lt"/>
                          <a:ea typeface="+mn-ea"/>
                          <a:cs typeface="+mn-cs"/>
                        </a:rPr>
                        <a:t>medusae</a:t>
                      </a:r>
                      <a:r>
                        <a:rPr dirty="0" sz="1800" kern="1200" lang="en-US" smtClean="0">
                          <a:solidFill>
                            <a:schemeClr val="dk1"/>
                          </a:solidFill>
                          <a:latin typeface="+mn-lt"/>
                          <a:ea typeface="+mn-ea"/>
                          <a:cs typeface="+mn-cs"/>
                        </a:rPr>
                        <a:t> and </a:t>
                      </a:r>
                      <a:r>
                        <a:rPr dirty="0" sz="1800" kern="1200" lang="en-US" err="1" smtClean="0">
                          <a:solidFill>
                            <a:schemeClr val="dk1"/>
                          </a:solidFill>
                          <a:latin typeface="+mn-lt"/>
                          <a:ea typeface="+mn-ea"/>
                          <a:cs typeface="+mn-cs"/>
                        </a:rPr>
                        <a:t>ascites</a:t>
                      </a:r>
                      <a:endParaRPr dirty="0" sz="1800" kern="1200" lang="en-US" smtClean="0">
                        <a:solidFill>
                          <a:schemeClr val="dk1"/>
                        </a:solidFill>
                        <a:latin typeface="+mn-lt"/>
                        <a:ea typeface="+mn-ea"/>
                        <a:cs typeface="+mn-cs"/>
                      </a:endParaRPr>
                    </a:p>
                    <a:p>
                      <a:r>
                        <a:rPr dirty="0" sz="1800" kern="1200" lang="en-US" err="1" smtClean="0">
                          <a:solidFill>
                            <a:schemeClr val="dk1"/>
                          </a:solidFill>
                          <a:latin typeface="+mn-lt"/>
                          <a:ea typeface="+mn-ea"/>
                          <a:cs typeface="+mn-cs"/>
                        </a:rPr>
                        <a:t>Hepatomegally</a:t>
                      </a:r>
                      <a:endParaRPr dirty="0" lang="en-US"/>
                    </a:p>
                  </a:txBody>
                </a:tc>
              </a:tr>
              <a:tr h="863655">
                <a:tc>
                  <a:txBody>
                    <a:bodyPr/>
                    <a:p>
                      <a:r>
                        <a:rPr b="1" dirty="0" sz="1800" kern="1200" lang="en-US" smtClean="0">
                          <a:solidFill>
                            <a:schemeClr val="dk1"/>
                          </a:solidFill>
                          <a:latin typeface="+mn-lt"/>
                          <a:ea typeface="+mn-ea"/>
                          <a:cs typeface="+mn-cs"/>
                        </a:rPr>
                        <a:t>Lungs:</a:t>
                      </a:r>
                      <a:endParaRPr dirty="0" lang="en-US"/>
                    </a:p>
                  </a:txBody>
                </a:tc>
                <a:tc>
                  <a:txBody>
                    <a:bodyPr/>
                    <a:p>
                      <a:r>
                        <a:rPr dirty="0" sz="1800" kern="1200" lang="en-US" smtClean="0">
                          <a:solidFill>
                            <a:schemeClr val="dk1"/>
                          </a:solidFill>
                          <a:latin typeface="+mn-lt"/>
                          <a:ea typeface="+mn-ea"/>
                          <a:cs typeface="+mn-cs"/>
                        </a:rPr>
                        <a:t>Pulmonary fibrosis leading to pulmonary hypertension, causing congestive heart failure</a:t>
                      </a:r>
                      <a:endParaRPr dirty="0" lang="en-US"/>
                    </a:p>
                  </a:txBody>
                </a:tc>
              </a:tr>
              <a:tr h="923797">
                <a:tc>
                  <a:txBody>
                    <a:bodyPr/>
                    <a:p>
                      <a:r>
                        <a:rPr b="1" dirty="0" sz="1800" kern="1200" lang="en-US" smtClean="0">
                          <a:solidFill>
                            <a:schemeClr val="dk1"/>
                          </a:solidFill>
                          <a:latin typeface="+mn-lt"/>
                          <a:ea typeface="+mn-ea"/>
                          <a:cs typeface="+mn-cs"/>
                        </a:rPr>
                        <a:t>Bowel:</a:t>
                      </a:r>
                      <a:endParaRPr dirty="0" lang="en-US"/>
                    </a:p>
                  </a:txBody>
                </a:tc>
                <a:tc>
                  <a:txBody>
                    <a:bodyPr/>
                    <a:p>
                      <a:pPr lvl="0"/>
                      <a:r>
                        <a:rPr dirty="0" sz="1800" kern="1200" lang="en-US" smtClean="0">
                          <a:solidFill>
                            <a:schemeClr val="dk1"/>
                          </a:solidFill>
                          <a:latin typeface="+mn-lt"/>
                          <a:ea typeface="+mn-ea"/>
                          <a:cs typeface="+mn-cs"/>
                        </a:rPr>
                        <a:t>Bowel fibrosis and </a:t>
                      </a:r>
                      <a:r>
                        <a:rPr dirty="0" sz="1800" kern="1200" lang="en-US" err="1" smtClean="0">
                          <a:solidFill>
                            <a:schemeClr val="dk1"/>
                          </a:solidFill>
                          <a:latin typeface="+mn-lt"/>
                          <a:ea typeface="+mn-ea"/>
                          <a:cs typeface="+mn-cs"/>
                        </a:rPr>
                        <a:t>glanulomas</a:t>
                      </a:r>
                      <a:endParaRPr dirty="0" sz="1800" kern="1200" lang="en-US" smtClean="0">
                        <a:solidFill>
                          <a:schemeClr val="dk1"/>
                        </a:solidFill>
                        <a:latin typeface="+mn-lt"/>
                        <a:ea typeface="+mn-ea"/>
                        <a:cs typeface="+mn-cs"/>
                      </a:endParaRPr>
                    </a:p>
                    <a:p>
                      <a:pPr lvl="0"/>
                      <a:r>
                        <a:rPr dirty="0" sz="1800" kern="1200" lang="en-US" smtClean="0">
                          <a:solidFill>
                            <a:schemeClr val="dk1"/>
                          </a:solidFill>
                          <a:latin typeface="+mn-lt"/>
                          <a:ea typeface="+mn-ea"/>
                          <a:cs typeface="+mn-cs"/>
                        </a:rPr>
                        <a:t>Gastric </a:t>
                      </a:r>
                      <a:r>
                        <a:rPr dirty="0" sz="1800" kern="1200" lang="en-US" err="1" smtClean="0">
                          <a:solidFill>
                            <a:schemeClr val="dk1"/>
                          </a:solidFill>
                          <a:latin typeface="+mn-lt"/>
                          <a:ea typeface="+mn-ea"/>
                          <a:cs typeface="+mn-cs"/>
                        </a:rPr>
                        <a:t>varices</a:t>
                      </a:r>
                      <a:endParaRPr dirty="0" sz="1800" kern="1200" lang="en-US" smtClean="0">
                        <a:solidFill>
                          <a:schemeClr val="dk1"/>
                        </a:solidFill>
                        <a:latin typeface="+mn-lt"/>
                        <a:ea typeface="+mn-ea"/>
                        <a:cs typeface="+mn-cs"/>
                      </a:endParaRPr>
                    </a:p>
                    <a:p>
                      <a:r>
                        <a:rPr dirty="0" sz="1800" kern="1200" lang="en-US" err="1" smtClean="0">
                          <a:solidFill>
                            <a:schemeClr val="dk1"/>
                          </a:solidFill>
                          <a:latin typeface="+mn-lt"/>
                          <a:ea typeface="+mn-ea"/>
                          <a:cs typeface="+mn-cs"/>
                        </a:rPr>
                        <a:t>Haemorrhoids</a:t>
                      </a:r>
                      <a:endParaRPr dirty="0" lang="en-US"/>
                    </a:p>
                  </a:txBody>
                </a:tc>
              </a:tr>
            </a:tbl>
          </a:graphicData>
        </a:graphic>
      </p:graphicFrame>
      <p:sp>
        <p:nvSpPr>
          <p:cNvPr id="1048835" name="Title 1"/>
          <p:cNvSpPr>
            <a:spLocks noGrp="1"/>
          </p:cNvSpPr>
          <p:nvPr>
            <p:ph type="title"/>
          </p:nvPr>
        </p:nvSpPr>
        <p:spPr/>
        <p:txBody>
          <a:bodyPr>
            <a:normAutofit fontScale="90000"/>
          </a:bodyPr>
          <a:p>
            <a:r>
              <a:rPr b="1" dirty="0" lang="en-US" smtClean="0"/>
              <a:t>Effects of Late Stage </a:t>
            </a:r>
            <a:r>
              <a:rPr b="1" dirty="0" lang="en-US" err="1" smtClean="0"/>
              <a:t>Schistosomiasis</a:t>
            </a:r>
            <a:r>
              <a:rPr dirty="0" lang="en-US" smtClean="0"/>
              <a:t> </a:t>
            </a:r>
            <a:br>
              <a:rPr dirty="0" lang="en-US" smtClean="0"/>
            </a:br>
            <a:endParaRPr dirty="0" lang="en-US"/>
          </a:p>
        </p:txBody>
      </p:sp>
    </p:spTree>
  </p:cSld>
  <p:clrMapOvr>
    <a:masterClrMapping/>
  </p:clrMapOvr>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259" name=""/>
        <p:cNvGrpSpPr/>
        <p:nvPr/>
      </p:nvGrpSpPr>
      <p:grpSpPr>
        <a:xfrm>
          <a:off x="0" y="0"/>
          <a:ext cx="0" cy="0"/>
          <a:chOff x="0" y="0"/>
          <a:chExt cx="0" cy="0"/>
        </a:xfrm>
      </p:grpSpPr>
      <p:sp>
        <p:nvSpPr>
          <p:cNvPr id="1048633" name="Content Placeholder 2"/>
          <p:cNvSpPr>
            <a:spLocks noGrp="1"/>
          </p:cNvSpPr>
          <p:nvPr>
            <p:ph idx="1"/>
          </p:nvPr>
        </p:nvSpPr>
        <p:spPr/>
        <p:txBody>
          <a:bodyPr/>
          <a:p>
            <a:r>
              <a:rPr dirty="0" lang="en-US"/>
              <a:t>A person who is invaded by a disease-causing micro-organism is called a host. An infection occurs when this micro-organism begins to reproduce (multiply) and grow. When an organism infects a person, there are three possible stages to consider.</a:t>
            </a:r>
          </a:p>
          <a:p>
            <a:endParaRPr dirty="0" lang="en-US"/>
          </a:p>
        </p:txBody>
      </p:sp>
      <p:sp>
        <p:nvSpPr>
          <p:cNvPr id="1048634" name="Title 1"/>
          <p:cNvSpPr>
            <a:spLocks noGrp="1"/>
          </p:cNvSpPr>
          <p:nvPr>
            <p:ph type="title"/>
          </p:nvPr>
        </p:nvSpPr>
        <p:spPr/>
        <p:txBody>
          <a:bodyPr>
            <a:normAutofit fontScale="90000"/>
          </a:bodyPr>
          <a:p>
            <a:r>
              <a:rPr b="1" dirty="0" lang="en-US"/>
              <a:t>The Host and Infection</a:t>
            </a:r>
            <a:r>
              <a:rPr dirty="0" lang="en-US"/>
              <a:t> </a:t>
            </a:r>
            <a:br>
              <a:rPr dirty="0" lang="en-US"/>
            </a:br>
            <a:endParaRPr dirty="0" lang="en-US"/>
          </a:p>
        </p:txBody>
      </p:sp>
    </p:spTree>
  </p:cSld>
  <p:clrMapOvr>
    <a:masterClrMapping/>
  </p:clrMapOvr>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367" name=""/>
        <p:cNvGrpSpPr/>
        <p:nvPr/>
      </p:nvGrpSpPr>
      <p:grpSpPr>
        <a:xfrm>
          <a:off x="0" y="0"/>
          <a:ext cx="0" cy="0"/>
          <a:chOff x="0" y="0"/>
          <a:chExt cx="0" cy="0"/>
        </a:xfrm>
      </p:grpSpPr>
      <p:sp>
        <p:nvSpPr>
          <p:cNvPr id="1048836" name="Content Placeholder 2"/>
          <p:cNvSpPr>
            <a:spLocks noGrp="1"/>
          </p:cNvSpPr>
          <p:nvPr>
            <p:ph idx="1"/>
          </p:nvPr>
        </p:nvSpPr>
        <p:spPr>
          <a:xfrm>
            <a:off x="457200" y="381000"/>
            <a:ext cx="8229600" cy="5745163"/>
          </a:xfrm>
        </p:spPr>
        <p:txBody>
          <a:bodyPr/>
          <a:p>
            <a:pPr>
              <a:buNone/>
            </a:pPr>
            <a:r>
              <a:rPr b="1" dirty="0" lang="en-US" smtClean="0"/>
              <a:t>Diagnosis</a:t>
            </a:r>
            <a:r>
              <a:rPr dirty="0" lang="en-US" smtClean="0"/>
              <a:t> </a:t>
            </a:r>
          </a:p>
          <a:p>
            <a:r>
              <a:rPr dirty="0" lang="en-US" smtClean="0"/>
              <a:t>The diagnosis of </a:t>
            </a:r>
            <a:r>
              <a:rPr dirty="0" lang="en-US" err="1" smtClean="0"/>
              <a:t>schistosomiasis</a:t>
            </a:r>
            <a:r>
              <a:rPr dirty="0" lang="en-US" smtClean="0"/>
              <a:t> is confirmed by finding eggs in stools or urine during a microscopic examination. </a:t>
            </a:r>
          </a:p>
          <a:p>
            <a:r>
              <a:rPr dirty="0" lang="en-US" smtClean="0"/>
              <a:t>If this test is found to be negative, a colonic or urinary bladder biopsy can be done. </a:t>
            </a:r>
          </a:p>
          <a:p>
            <a:r>
              <a:rPr dirty="0" lang="en-US" smtClean="0"/>
              <a:t>Serological tests are also highly sensitive and yield specific results.</a:t>
            </a:r>
          </a:p>
          <a:p>
            <a:endParaRPr dirty="0" lang="en-US"/>
          </a:p>
        </p:txBody>
      </p:sp>
      <p:sp>
        <p:nvSpPr>
          <p:cNvPr id="1048837" name="Title 1"/>
          <p:cNvSpPr>
            <a:spLocks noGrp="1"/>
          </p:cNvSpPr>
          <p:nvPr>
            <p:ph type="title"/>
          </p:nvPr>
        </p:nvSpPr>
        <p:spPr/>
        <p:txBody>
          <a:bodyPr/>
          <a:p>
            <a:endParaRPr lang="en-US"/>
          </a:p>
        </p:txBody>
      </p:sp>
    </p:spTree>
  </p:cSld>
  <p:clrMapOvr>
    <a:masterClrMapping/>
  </p:clrMapOvr>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368" name=""/>
        <p:cNvGrpSpPr/>
        <p:nvPr/>
      </p:nvGrpSpPr>
      <p:grpSpPr>
        <a:xfrm>
          <a:off x="0" y="0"/>
          <a:ext cx="0" cy="0"/>
          <a:chOff x="0" y="0"/>
          <a:chExt cx="0" cy="0"/>
        </a:xfrm>
      </p:grpSpPr>
      <p:sp>
        <p:nvSpPr>
          <p:cNvPr id="1048838" name="Content Placeholder 2"/>
          <p:cNvSpPr>
            <a:spLocks noGrp="1"/>
          </p:cNvSpPr>
          <p:nvPr>
            <p:ph idx="1"/>
          </p:nvPr>
        </p:nvSpPr>
        <p:spPr>
          <a:xfrm>
            <a:off x="457200" y="381000"/>
            <a:ext cx="8229600" cy="5745163"/>
          </a:xfrm>
        </p:spPr>
        <p:txBody>
          <a:bodyPr/>
          <a:p>
            <a:pPr>
              <a:buNone/>
            </a:pPr>
            <a:r>
              <a:rPr b="1" dirty="0" lang="en-US" smtClean="0"/>
              <a:t>Management</a:t>
            </a:r>
            <a:endParaRPr dirty="0" lang="en-US" smtClean="0"/>
          </a:p>
          <a:p>
            <a:r>
              <a:rPr dirty="0" lang="en-US" smtClean="0"/>
              <a:t>The main aim of treatment is to kill the adult worms and to stop their egg-laying activity. </a:t>
            </a:r>
          </a:p>
          <a:p>
            <a:pPr>
              <a:buNone/>
            </a:pPr>
            <a:r>
              <a:rPr b="1" dirty="0" sz="2800" lang="en-US" smtClean="0"/>
              <a:t>Drugs Used in the Oral Treatment of </a:t>
            </a:r>
            <a:r>
              <a:rPr b="1" dirty="0" sz="2800" lang="en-US" err="1" smtClean="0"/>
              <a:t>Schistosomiasis</a:t>
            </a:r>
            <a:endParaRPr dirty="0" sz="2800" lang="en-US" smtClean="0"/>
          </a:p>
          <a:p>
            <a:endParaRPr dirty="0" lang="en-US"/>
          </a:p>
        </p:txBody>
      </p:sp>
      <p:sp>
        <p:nvSpPr>
          <p:cNvPr id="1048839" name="Title 1"/>
          <p:cNvSpPr>
            <a:spLocks noGrp="1"/>
          </p:cNvSpPr>
          <p:nvPr>
            <p:ph type="title"/>
          </p:nvPr>
        </p:nvSpPr>
        <p:spPr/>
        <p:txBody>
          <a:bodyPr/>
          <a:p>
            <a:endParaRPr lang="en-US"/>
          </a:p>
        </p:txBody>
      </p:sp>
      <p:pic>
        <p:nvPicPr>
          <p:cNvPr id="2097166" name="ia_el_8_innerEl" descr="Schistosomiasis Drugs Table"/>
          <p:cNvPicPr>
            <a:picLocks/>
          </p:cNvPicPr>
          <p:nvPr/>
        </p:nvPicPr>
        <p:blipFill>
          <a:blip xmlns:r="http://schemas.openxmlformats.org/officeDocument/2006/relationships" r:embed="rId1"/>
          <a:srcRect/>
          <a:stretch>
            <a:fillRect/>
          </a:stretch>
        </p:blipFill>
        <p:spPr bwMode="auto">
          <a:xfrm>
            <a:off x="381000" y="2819400"/>
            <a:ext cx="8077200" cy="3810000"/>
          </a:xfrm>
          <a:prstGeom prst="rect"/>
          <a:noFill/>
          <a:ln w="9525">
            <a:noFill/>
            <a:miter lim="800000"/>
            <a:headEnd/>
            <a:tailEnd/>
          </a:ln>
        </p:spPr>
      </p:pic>
    </p:spTree>
  </p:cSld>
  <p:clrMapOvr>
    <a:masterClrMapping/>
  </p:clrMapOvr>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369" name=""/>
        <p:cNvGrpSpPr/>
        <p:nvPr/>
      </p:nvGrpSpPr>
      <p:grpSpPr>
        <a:xfrm>
          <a:off x="0" y="0"/>
          <a:ext cx="0" cy="0"/>
          <a:chOff x="0" y="0"/>
          <a:chExt cx="0" cy="0"/>
        </a:xfrm>
      </p:grpSpPr>
      <p:sp>
        <p:nvSpPr>
          <p:cNvPr id="1048840" name="Content Placeholder 2"/>
          <p:cNvSpPr>
            <a:spLocks noGrp="1"/>
          </p:cNvSpPr>
          <p:nvPr>
            <p:ph idx="1"/>
          </p:nvPr>
        </p:nvSpPr>
        <p:spPr>
          <a:xfrm>
            <a:off x="457200" y="1066800"/>
            <a:ext cx="8382000" cy="5334000"/>
          </a:xfrm>
        </p:spPr>
        <p:txBody>
          <a:bodyPr>
            <a:normAutofit fontScale="92593" lnSpcReduction="20000"/>
          </a:bodyPr>
          <a:p>
            <a:pPr>
              <a:buNone/>
            </a:pPr>
            <a:r>
              <a:rPr dirty="0" lang="en-US" smtClean="0"/>
              <a:t>The prevention of </a:t>
            </a:r>
            <a:r>
              <a:rPr dirty="0" lang="en-US" err="1" smtClean="0"/>
              <a:t>schistosomiasis</a:t>
            </a:r>
            <a:r>
              <a:rPr dirty="0" lang="en-US" smtClean="0"/>
              <a:t> can be achieved through the following measures:</a:t>
            </a:r>
          </a:p>
          <a:p>
            <a:pPr lvl="0"/>
            <a:r>
              <a:rPr dirty="0" lang="en-US" smtClean="0"/>
              <a:t>Prevention of ova-containing urine and stool from reaching the water by:</a:t>
            </a:r>
            <a:br>
              <a:rPr dirty="0" lang="en-US" smtClean="0"/>
            </a:br>
            <a:r>
              <a:rPr dirty="0" lang="en-US" smtClean="0"/>
              <a:t>  - Digging and using pit latrines</a:t>
            </a:r>
            <a:br>
              <a:rPr dirty="0" lang="en-US" smtClean="0"/>
            </a:br>
            <a:r>
              <a:rPr dirty="0" lang="en-US" smtClean="0"/>
              <a:t>  - Safe water supply</a:t>
            </a:r>
            <a:br>
              <a:rPr dirty="0" lang="en-US" smtClean="0"/>
            </a:br>
            <a:r>
              <a:rPr dirty="0" lang="en-US" smtClean="0"/>
              <a:t>  - Treating the infected persons</a:t>
            </a:r>
          </a:p>
          <a:p>
            <a:pPr lvl="0"/>
            <a:r>
              <a:rPr dirty="0" lang="en-US" smtClean="0"/>
              <a:t>Attacking the intermediate host (the snail) using </a:t>
            </a:r>
            <a:r>
              <a:rPr dirty="0" lang="en-US" err="1" smtClean="0"/>
              <a:t>molluscicides</a:t>
            </a:r>
            <a:r>
              <a:rPr dirty="0" lang="en-US" smtClean="0"/>
              <a:t> such as copper </a:t>
            </a:r>
            <a:r>
              <a:rPr dirty="0" lang="en-US" err="1" smtClean="0"/>
              <a:t>sulphate</a:t>
            </a:r>
            <a:r>
              <a:rPr dirty="0" lang="en-US" smtClean="0"/>
              <a:t> which kills snails and their eggs.</a:t>
            </a:r>
          </a:p>
          <a:p>
            <a:pPr lvl="0"/>
            <a:r>
              <a:rPr dirty="0" lang="en-US" smtClean="0"/>
              <a:t>Avoiding contact with infested water by using protective clothing when laundering, cultivating, swimming and wading. Bathing should be done at home (storing water at home for three days will kill the </a:t>
            </a:r>
            <a:r>
              <a:rPr dirty="0" lang="en-US" err="1" smtClean="0"/>
              <a:t>cercariae</a:t>
            </a:r>
            <a:r>
              <a:rPr dirty="0" lang="en-US" smtClean="0"/>
              <a:t>).</a:t>
            </a:r>
          </a:p>
          <a:p>
            <a:pPr lvl="0"/>
            <a:r>
              <a:rPr dirty="0" lang="en-US" smtClean="0"/>
              <a:t>Conducting mass treatment campaigns for communities at risk using oral </a:t>
            </a:r>
            <a:r>
              <a:rPr dirty="0" lang="en-US" err="1" smtClean="0"/>
              <a:t>praziquantel</a:t>
            </a:r>
            <a:r>
              <a:rPr dirty="0" lang="en-US" smtClean="0"/>
              <a:t>, especially school-going children.</a:t>
            </a:r>
          </a:p>
          <a:p>
            <a:endParaRPr dirty="0" lang="en-US"/>
          </a:p>
        </p:txBody>
      </p:sp>
      <p:sp>
        <p:nvSpPr>
          <p:cNvPr id="1048841"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370" name=""/>
        <p:cNvGrpSpPr/>
        <p:nvPr/>
      </p:nvGrpSpPr>
      <p:grpSpPr>
        <a:xfrm>
          <a:off x="0" y="0"/>
          <a:ext cx="0" cy="0"/>
          <a:chOff x="0" y="0"/>
          <a:chExt cx="0" cy="0"/>
        </a:xfrm>
      </p:grpSpPr>
      <p:sp>
        <p:nvSpPr>
          <p:cNvPr id="1048842" name="Content Placeholder 2"/>
          <p:cNvSpPr>
            <a:spLocks noGrp="1"/>
          </p:cNvSpPr>
          <p:nvPr>
            <p:ph idx="1"/>
          </p:nvPr>
        </p:nvSpPr>
        <p:spPr>
          <a:xfrm>
            <a:off x="457200" y="1066800"/>
            <a:ext cx="8229600" cy="5059363"/>
          </a:xfrm>
        </p:spPr>
        <p:txBody>
          <a:bodyPr>
            <a:normAutofit lnSpcReduction="10000"/>
          </a:bodyPr>
          <a:p>
            <a:r>
              <a:rPr dirty="0" lang="en-US" smtClean="0"/>
              <a:t>This is an infection caused by a parasite of the </a:t>
            </a:r>
            <a:r>
              <a:rPr dirty="0" lang="en-US" err="1" smtClean="0"/>
              <a:t>leishmania</a:t>
            </a:r>
            <a:r>
              <a:rPr dirty="0" lang="en-US" smtClean="0"/>
              <a:t> group. The disease is also known as Kala </a:t>
            </a:r>
            <a:r>
              <a:rPr dirty="0" lang="en-US" err="1" smtClean="0"/>
              <a:t>Azar</a:t>
            </a:r>
            <a:r>
              <a:rPr dirty="0" lang="en-US" smtClean="0"/>
              <a:t>. There are three forms of </a:t>
            </a:r>
            <a:r>
              <a:rPr dirty="0" lang="en-US" err="1" smtClean="0"/>
              <a:t>leishmaniasis</a:t>
            </a:r>
            <a:r>
              <a:rPr dirty="0" lang="en-US" smtClean="0"/>
              <a:t> which are caused by different parasites. </a:t>
            </a:r>
          </a:p>
          <a:p>
            <a:r>
              <a:rPr dirty="0" lang="en-US" smtClean="0"/>
              <a:t>The vector of </a:t>
            </a:r>
            <a:r>
              <a:rPr dirty="0" lang="en-US" err="1" smtClean="0"/>
              <a:t>leishmaniasis</a:t>
            </a:r>
            <a:r>
              <a:rPr dirty="0" lang="en-US" smtClean="0"/>
              <a:t> is the female </a:t>
            </a:r>
            <a:r>
              <a:rPr dirty="0" lang="en-US" err="1" smtClean="0"/>
              <a:t>sandfly</a:t>
            </a:r>
            <a:r>
              <a:rPr dirty="0" lang="en-US" smtClean="0"/>
              <a:t> (</a:t>
            </a:r>
            <a:r>
              <a:rPr dirty="0" lang="en-US" err="1" smtClean="0"/>
              <a:t>phlebotomus</a:t>
            </a:r>
            <a:r>
              <a:rPr dirty="0" lang="en-US" smtClean="0"/>
              <a:t>). </a:t>
            </a:r>
          </a:p>
          <a:p>
            <a:pPr>
              <a:buNone/>
            </a:pPr>
            <a:r>
              <a:rPr b="1" dirty="0" lang="en-US" smtClean="0"/>
              <a:t>The four types of sand flies are:</a:t>
            </a:r>
          </a:p>
          <a:p>
            <a:pPr lvl="0"/>
            <a:r>
              <a:rPr dirty="0" lang="en-US" err="1" smtClean="0"/>
              <a:t>Phlebotomus</a:t>
            </a:r>
            <a:r>
              <a:rPr dirty="0" lang="en-US" smtClean="0"/>
              <a:t> martini</a:t>
            </a:r>
          </a:p>
          <a:p>
            <a:pPr lvl="0"/>
            <a:r>
              <a:rPr dirty="0" lang="en-US" err="1" smtClean="0"/>
              <a:t>Phlebotomus</a:t>
            </a:r>
            <a:r>
              <a:rPr dirty="0" lang="en-US" smtClean="0"/>
              <a:t> </a:t>
            </a:r>
            <a:r>
              <a:rPr dirty="0" lang="en-US" err="1" smtClean="0"/>
              <a:t>orientalis</a:t>
            </a:r>
            <a:endParaRPr dirty="0" lang="en-US" smtClean="0"/>
          </a:p>
          <a:p>
            <a:pPr lvl="0"/>
            <a:r>
              <a:rPr dirty="0" lang="en-US" err="1" smtClean="0"/>
              <a:t>Phlebotomus</a:t>
            </a:r>
            <a:r>
              <a:rPr dirty="0" lang="en-US" smtClean="0"/>
              <a:t> </a:t>
            </a:r>
            <a:r>
              <a:rPr dirty="0" lang="en-US" err="1" smtClean="0"/>
              <a:t>longipes</a:t>
            </a:r>
            <a:endParaRPr dirty="0" lang="en-US" smtClean="0"/>
          </a:p>
          <a:p>
            <a:pPr lvl="0"/>
            <a:r>
              <a:rPr dirty="0" lang="en-US" err="1" smtClean="0"/>
              <a:t>Phlebotomus</a:t>
            </a:r>
            <a:r>
              <a:rPr dirty="0" lang="en-US" smtClean="0"/>
              <a:t> </a:t>
            </a:r>
            <a:r>
              <a:rPr dirty="0" lang="en-US" err="1" smtClean="0"/>
              <a:t>pedifer</a:t>
            </a:r>
            <a:endParaRPr dirty="0" lang="en-US" smtClean="0"/>
          </a:p>
          <a:p>
            <a:endParaRPr dirty="0" lang="en-US"/>
          </a:p>
        </p:txBody>
      </p:sp>
      <p:sp>
        <p:nvSpPr>
          <p:cNvPr id="1048843" name="Title 1"/>
          <p:cNvSpPr>
            <a:spLocks noGrp="1"/>
          </p:cNvSpPr>
          <p:nvPr>
            <p:ph type="title"/>
          </p:nvPr>
        </p:nvSpPr>
        <p:spPr/>
        <p:txBody>
          <a:bodyPr>
            <a:normAutofit fontScale="90000"/>
          </a:bodyPr>
          <a:p>
            <a:r>
              <a:rPr b="1" dirty="0" lang="en-US" smtClean="0"/>
              <a:t>LEISHMANIASIS (KALA AZAR) </a:t>
            </a:r>
            <a:r>
              <a:rPr dirty="0" lang="en-US" smtClean="0"/>
              <a:t/>
            </a:r>
            <a:br>
              <a:rPr dirty="0" lang="en-US" smtClean="0"/>
            </a:br>
            <a:endParaRPr dirty="0" lang="en-US"/>
          </a:p>
        </p:txBody>
      </p:sp>
    </p:spTree>
  </p:cSld>
  <p:clrMapOvr>
    <a:masterClrMapping/>
  </p:clrMapOvr>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371" name=""/>
        <p:cNvGrpSpPr/>
        <p:nvPr/>
      </p:nvGrpSpPr>
      <p:grpSpPr>
        <a:xfrm>
          <a:off x="0" y="0"/>
          <a:ext cx="0" cy="0"/>
          <a:chOff x="0" y="0"/>
          <a:chExt cx="0" cy="0"/>
        </a:xfrm>
      </p:grpSpPr>
      <p:sp>
        <p:nvSpPr>
          <p:cNvPr id="1048844" name="Content Placeholder 2"/>
          <p:cNvSpPr>
            <a:spLocks noGrp="1"/>
          </p:cNvSpPr>
          <p:nvPr>
            <p:ph idx="1"/>
          </p:nvPr>
        </p:nvSpPr>
        <p:spPr>
          <a:xfrm>
            <a:off x="457200" y="381000"/>
            <a:ext cx="8229600" cy="5745163"/>
          </a:xfrm>
        </p:spPr>
        <p:txBody>
          <a:bodyPr/>
          <a:p>
            <a:r>
              <a:rPr dirty="0" lang="en-US" smtClean="0"/>
              <a:t>In Kenya, the main vectors are </a:t>
            </a:r>
            <a:r>
              <a:rPr dirty="0" lang="en-US" err="1" smtClean="0"/>
              <a:t>phlebotomus</a:t>
            </a:r>
            <a:r>
              <a:rPr dirty="0" lang="en-US" smtClean="0"/>
              <a:t> martini which transmit the parasite </a:t>
            </a:r>
            <a:r>
              <a:rPr dirty="0" lang="en-US" err="1" smtClean="0"/>
              <a:t>leishmania</a:t>
            </a:r>
            <a:r>
              <a:rPr dirty="0" lang="en-US" smtClean="0"/>
              <a:t> </a:t>
            </a:r>
            <a:r>
              <a:rPr dirty="0" lang="en-US" err="1" smtClean="0"/>
              <a:t>donovani</a:t>
            </a:r>
            <a:r>
              <a:rPr dirty="0" lang="en-US" smtClean="0"/>
              <a:t>, responsible for visceral </a:t>
            </a:r>
            <a:r>
              <a:rPr dirty="0" lang="en-US" err="1" smtClean="0"/>
              <a:t>leishmaniasis</a:t>
            </a:r>
            <a:r>
              <a:rPr dirty="0" lang="en-US" smtClean="0"/>
              <a:t>. </a:t>
            </a:r>
          </a:p>
          <a:p>
            <a:r>
              <a:rPr dirty="0" lang="en-US" smtClean="0"/>
              <a:t>The species P. </a:t>
            </a:r>
            <a:r>
              <a:rPr dirty="0" lang="en-US" err="1" smtClean="0"/>
              <a:t>orientalis</a:t>
            </a:r>
            <a:r>
              <a:rPr dirty="0" lang="en-US" smtClean="0"/>
              <a:t> is common in Sudan while P. </a:t>
            </a:r>
            <a:r>
              <a:rPr dirty="0" lang="en-US" err="1" smtClean="0"/>
              <a:t>longipes</a:t>
            </a:r>
            <a:r>
              <a:rPr dirty="0" lang="en-US" smtClean="0"/>
              <a:t> and P. </a:t>
            </a:r>
            <a:r>
              <a:rPr dirty="0" lang="en-US" err="1" smtClean="0"/>
              <a:t>pedifer</a:t>
            </a:r>
            <a:r>
              <a:rPr dirty="0" lang="en-US" smtClean="0"/>
              <a:t> are commonly found in Ethiopian and Kenyan highlands.</a:t>
            </a:r>
          </a:p>
          <a:p>
            <a:r>
              <a:rPr dirty="0" lang="en-US" smtClean="0"/>
              <a:t> Together they transmit the parasite </a:t>
            </a:r>
            <a:r>
              <a:rPr dirty="0" lang="en-US" err="1" smtClean="0"/>
              <a:t>leishmania</a:t>
            </a:r>
            <a:r>
              <a:rPr dirty="0" lang="en-US" smtClean="0"/>
              <a:t> </a:t>
            </a:r>
            <a:r>
              <a:rPr dirty="0" lang="en-US" err="1" smtClean="0"/>
              <a:t>aethiopica</a:t>
            </a:r>
            <a:r>
              <a:rPr dirty="0" lang="en-US" smtClean="0"/>
              <a:t> which is responsible for </a:t>
            </a:r>
            <a:r>
              <a:rPr dirty="0" lang="en-US" err="1" smtClean="0"/>
              <a:t>cutaneous</a:t>
            </a:r>
            <a:r>
              <a:rPr dirty="0" lang="en-US" smtClean="0"/>
              <a:t> </a:t>
            </a:r>
            <a:r>
              <a:rPr dirty="0" lang="en-US" err="1" smtClean="0"/>
              <a:t>leishmaniasis</a:t>
            </a:r>
            <a:r>
              <a:rPr dirty="0" lang="en-US" smtClean="0"/>
              <a:t>. </a:t>
            </a:r>
          </a:p>
          <a:p>
            <a:endParaRPr dirty="0" lang="en-US"/>
          </a:p>
        </p:txBody>
      </p:sp>
      <p:sp>
        <p:nvSpPr>
          <p:cNvPr id="1048845" name="Title 1"/>
          <p:cNvSpPr>
            <a:spLocks noGrp="1"/>
          </p:cNvSpPr>
          <p:nvPr>
            <p:ph type="title"/>
          </p:nvPr>
        </p:nvSpPr>
        <p:spPr/>
        <p:txBody>
          <a:bodyPr/>
          <a:p>
            <a:endParaRPr lang="en-US"/>
          </a:p>
        </p:txBody>
      </p:sp>
    </p:spTree>
  </p:cSld>
  <p:clrMapOvr>
    <a:masterClrMapping/>
  </p:clrMapOvr>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372" name=""/>
        <p:cNvGrpSpPr/>
        <p:nvPr/>
      </p:nvGrpSpPr>
      <p:grpSpPr>
        <a:xfrm>
          <a:off x="0" y="0"/>
          <a:ext cx="0" cy="0"/>
          <a:chOff x="0" y="0"/>
          <a:chExt cx="0" cy="0"/>
        </a:xfrm>
      </p:grpSpPr>
      <p:pic>
        <p:nvPicPr>
          <p:cNvPr id="2097167" name="ia_el_12_innerEl" descr="Leishmaniasis Parasites Table"/>
          <p:cNvPicPr>
            <a:picLocks noGrp="1"/>
          </p:cNvPicPr>
          <p:nvPr>
            <p:ph idx="1"/>
          </p:nvPr>
        </p:nvPicPr>
        <p:blipFill>
          <a:blip xmlns:r="http://schemas.openxmlformats.org/officeDocument/2006/relationships" r:embed="rId1"/>
          <a:srcRect/>
          <a:stretch>
            <a:fillRect/>
          </a:stretch>
        </p:blipFill>
        <p:spPr bwMode="auto">
          <a:xfrm>
            <a:off x="609600" y="914400"/>
            <a:ext cx="8001000" cy="5334000"/>
          </a:xfrm>
          <a:prstGeom prst="rect"/>
          <a:noFill/>
          <a:ln w="9525">
            <a:noFill/>
            <a:miter lim="800000"/>
            <a:headEnd/>
            <a:tailEnd/>
          </a:ln>
        </p:spPr>
      </p:pic>
      <p:sp>
        <p:nvSpPr>
          <p:cNvPr id="1048846" name="Title 1"/>
          <p:cNvSpPr>
            <a:spLocks noGrp="1"/>
          </p:cNvSpPr>
          <p:nvPr>
            <p:ph type="title"/>
          </p:nvPr>
        </p:nvSpPr>
        <p:spPr/>
        <p:txBody>
          <a:bodyPr/>
          <a:p>
            <a:endParaRPr lang="en-US"/>
          </a:p>
        </p:txBody>
      </p:sp>
    </p:spTree>
  </p:cSld>
  <p:clrMapOvr>
    <a:masterClrMapping/>
  </p:clrMapOvr>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373" name=""/>
        <p:cNvGrpSpPr/>
        <p:nvPr/>
      </p:nvGrpSpPr>
      <p:grpSpPr>
        <a:xfrm>
          <a:off x="0" y="0"/>
          <a:ext cx="0" cy="0"/>
          <a:chOff x="0" y="0"/>
          <a:chExt cx="0" cy="0"/>
        </a:xfrm>
      </p:grpSpPr>
      <p:sp>
        <p:nvSpPr>
          <p:cNvPr id="1048847" name="Content Placeholder 2"/>
          <p:cNvSpPr>
            <a:spLocks noGrp="1"/>
          </p:cNvSpPr>
          <p:nvPr>
            <p:ph idx="1"/>
          </p:nvPr>
        </p:nvSpPr>
        <p:spPr>
          <a:xfrm>
            <a:off x="457200" y="990600"/>
            <a:ext cx="8229600" cy="5135563"/>
          </a:xfrm>
        </p:spPr>
        <p:txBody>
          <a:bodyPr>
            <a:normAutofit fontScale="96296" lnSpcReduction="20000"/>
          </a:bodyPr>
          <a:p>
            <a:r>
              <a:rPr dirty="0" lang="en-US" smtClean="0"/>
              <a:t>The </a:t>
            </a:r>
            <a:r>
              <a:rPr dirty="0" lang="en-US" err="1" smtClean="0"/>
              <a:t>zoonotic</a:t>
            </a:r>
            <a:r>
              <a:rPr dirty="0" lang="en-US" smtClean="0"/>
              <a:t> hosts of </a:t>
            </a:r>
            <a:r>
              <a:rPr dirty="0" lang="en-US" err="1" smtClean="0"/>
              <a:t>leishmaniasis</a:t>
            </a:r>
            <a:r>
              <a:rPr dirty="0" lang="en-US" smtClean="0"/>
              <a:t> are mainly dogs and rodents, although in some parts of Kenya humans have become the reservoir as well as host.</a:t>
            </a:r>
          </a:p>
          <a:p>
            <a:r>
              <a:rPr dirty="0" lang="en-US" smtClean="0"/>
              <a:t> The parasites of </a:t>
            </a:r>
            <a:r>
              <a:rPr dirty="0" lang="en-US" err="1" smtClean="0"/>
              <a:t>leishmaniasis</a:t>
            </a:r>
            <a:r>
              <a:rPr dirty="0" lang="en-US" smtClean="0"/>
              <a:t> are transmitted when the </a:t>
            </a:r>
            <a:r>
              <a:rPr dirty="0" lang="en-US" err="1" smtClean="0"/>
              <a:t>sandfly</a:t>
            </a:r>
            <a:r>
              <a:rPr dirty="0" lang="en-US" smtClean="0"/>
              <a:t> bites an infected person and ingests </a:t>
            </a:r>
            <a:r>
              <a:rPr dirty="0" lang="en-US" err="1" smtClean="0"/>
              <a:t>amastigotes</a:t>
            </a:r>
            <a:r>
              <a:rPr dirty="0" lang="en-US" smtClean="0"/>
              <a:t>. </a:t>
            </a:r>
          </a:p>
          <a:p>
            <a:r>
              <a:rPr dirty="0" lang="en-US" smtClean="0"/>
              <a:t>On reaching the </a:t>
            </a:r>
            <a:r>
              <a:rPr dirty="0" lang="en-US" err="1" smtClean="0"/>
              <a:t>sandfly’s</a:t>
            </a:r>
            <a:r>
              <a:rPr dirty="0" lang="en-US" smtClean="0"/>
              <a:t> stomach, the </a:t>
            </a:r>
            <a:r>
              <a:rPr dirty="0" lang="en-US" err="1" smtClean="0"/>
              <a:t>amastigotes</a:t>
            </a:r>
            <a:r>
              <a:rPr dirty="0" lang="en-US" smtClean="0"/>
              <a:t> change into </a:t>
            </a:r>
            <a:r>
              <a:rPr dirty="0" lang="en-US" err="1" smtClean="0"/>
              <a:t>promastigotes</a:t>
            </a:r>
            <a:r>
              <a:rPr dirty="0" lang="en-US" smtClean="0"/>
              <a:t>. </a:t>
            </a:r>
          </a:p>
          <a:p>
            <a:r>
              <a:rPr dirty="0" lang="en-US" smtClean="0"/>
              <a:t>After four to seven days, they migrate to the foregut where they develop into infective </a:t>
            </a:r>
            <a:r>
              <a:rPr dirty="0" lang="en-US" err="1" smtClean="0"/>
              <a:t>promastigotes</a:t>
            </a:r>
            <a:r>
              <a:rPr dirty="0" lang="en-US" smtClean="0"/>
              <a:t>. </a:t>
            </a:r>
          </a:p>
          <a:p>
            <a:r>
              <a:rPr dirty="0" lang="en-US" smtClean="0"/>
              <a:t>The infective </a:t>
            </a:r>
            <a:r>
              <a:rPr dirty="0" lang="en-US" err="1" smtClean="0"/>
              <a:t>promastigotes</a:t>
            </a:r>
            <a:r>
              <a:rPr dirty="0" lang="en-US" smtClean="0"/>
              <a:t> are then conveyed in the saliva of the </a:t>
            </a:r>
            <a:r>
              <a:rPr dirty="0" lang="en-US" err="1" smtClean="0"/>
              <a:t>sandfly</a:t>
            </a:r>
            <a:r>
              <a:rPr dirty="0" lang="en-US" smtClean="0"/>
              <a:t> </a:t>
            </a:r>
            <a:br>
              <a:rPr dirty="0" lang="en-US" smtClean="0"/>
            </a:br>
            <a:r>
              <a:rPr dirty="0" lang="en-US" smtClean="0"/>
              <a:t>during feeding. </a:t>
            </a:r>
          </a:p>
          <a:p>
            <a:endParaRPr dirty="0" lang="en-US"/>
          </a:p>
        </p:txBody>
      </p:sp>
      <p:sp>
        <p:nvSpPr>
          <p:cNvPr id="1048848"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374" name=""/>
        <p:cNvGrpSpPr/>
        <p:nvPr/>
      </p:nvGrpSpPr>
      <p:grpSpPr>
        <a:xfrm>
          <a:off x="0" y="0"/>
          <a:ext cx="0" cy="0"/>
          <a:chOff x="0" y="0"/>
          <a:chExt cx="0" cy="0"/>
        </a:xfrm>
      </p:grpSpPr>
      <p:sp>
        <p:nvSpPr>
          <p:cNvPr id="1048849" name="Content Placeholder 2"/>
          <p:cNvSpPr>
            <a:spLocks noGrp="1"/>
          </p:cNvSpPr>
          <p:nvPr>
            <p:ph idx="1"/>
          </p:nvPr>
        </p:nvSpPr>
        <p:spPr>
          <a:xfrm>
            <a:off x="457200" y="685800"/>
            <a:ext cx="8229600" cy="5440363"/>
          </a:xfrm>
        </p:spPr>
        <p:txBody>
          <a:bodyPr/>
          <a:p>
            <a:r>
              <a:rPr dirty="0" lang="en-US" smtClean="0"/>
              <a:t>During feeding, the </a:t>
            </a:r>
            <a:r>
              <a:rPr dirty="0" lang="en-US" err="1" smtClean="0"/>
              <a:t>sandfly</a:t>
            </a:r>
            <a:r>
              <a:rPr dirty="0" lang="en-US" smtClean="0"/>
              <a:t> tears the host’s tissue to feed on blood and at the same time deposits infective </a:t>
            </a:r>
            <a:r>
              <a:rPr dirty="0" lang="en-US" err="1" smtClean="0"/>
              <a:t>promastigotes</a:t>
            </a:r>
            <a:r>
              <a:rPr dirty="0" lang="en-US" smtClean="0"/>
              <a:t> at that site.</a:t>
            </a:r>
          </a:p>
          <a:p>
            <a:r>
              <a:rPr dirty="0" lang="en-US" smtClean="0"/>
              <a:t> From here the </a:t>
            </a:r>
            <a:r>
              <a:rPr dirty="0" lang="en-US" err="1" smtClean="0"/>
              <a:t>promastigotes</a:t>
            </a:r>
            <a:r>
              <a:rPr dirty="0" lang="en-US" smtClean="0"/>
              <a:t> enter the bloodstream and into the macrophages.</a:t>
            </a:r>
          </a:p>
          <a:p>
            <a:r>
              <a:rPr dirty="0" lang="en-US" smtClean="0"/>
              <a:t> On entering the macrophages, the parasites escape detection by the body’s </a:t>
            </a:r>
            <a:r>
              <a:rPr dirty="0" lang="en-US" err="1" smtClean="0"/>
              <a:t>defences</a:t>
            </a:r>
            <a:r>
              <a:rPr dirty="0" lang="en-US" smtClean="0"/>
              <a:t> and are spread to various body tissues.</a:t>
            </a:r>
          </a:p>
          <a:p>
            <a:endParaRPr dirty="0" lang="en-US"/>
          </a:p>
        </p:txBody>
      </p:sp>
      <p:sp>
        <p:nvSpPr>
          <p:cNvPr id="1048850" name="Title 1"/>
          <p:cNvSpPr>
            <a:spLocks noGrp="1"/>
          </p:cNvSpPr>
          <p:nvPr>
            <p:ph type="title"/>
          </p:nvPr>
        </p:nvSpPr>
        <p:spPr/>
        <p:txBody>
          <a:bodyPr/>
          <a:p>
            <a:endParaRPr lang="en-US"/>
          </a:p>
        </p:txBody>
      </p:sp>
    </p:spTree>
  </p:cSld>
  <p:clrMapOvr>
    <a:masterClrMapping/>
  </p:clrMapOvr>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375" name=""/>
        <p:cNvGrpSpPr/>
        <p:nvPr/>
      </p:nvGrpSpPr>
      <p:grpSpPr>
        <a:xfrm>
          <a:off x="0" y="0"/>
          <a:ext cx="0" cy="0"/>
          <a:chOff x="0" y="0"/>
          <a:chExt cx="0" cy="0"/>
        </a:xfrm>
      </p:grpSpPr>
      <p:sp>
        <p:nvSpPr>
          <p:cNvPr id="1048851" name="Content Placeholder 2"/>
          <p:cNvSpPr>
            <a:spLocks noGrp="1"/>
          </p:cNvSpPr>
          <p:nvPr>
            <p:ph idx="1"/>
          </p:nvPr>
        </p:nvSpPr>
        <p:spPr>
          <a:xfrm>
            <a:off x="457200" y="457200"/>
            <a:ext cx="8229600" cy="5668963"/>
          </a:xfrm>
        </p:spPr>
        <p:txBody>
          <a:bodyPr/>
          <a:p>
            <a:pPr>
              <a:buNone/>
            </a:pPr>
            <a:r>
              <a:rPr b="1" dirty="0" lang="en-US" smtClean="0"/>
              <a:t>Visceral </a:t>
            </a:r>
            <a:r>
              <a:rPr b="1" dirty="0" lang="en-US" err="1" smtClean="0"/>
              <a:t>Leishmaniasis</a:t>
            </a:r>
            <a:r>
              <a:rPr dirty="0" lang="en-US" smtClean="0"/>
              <a:t> </a:t>
            </a:r>
          </a:p>
          <a:p>
            <a:r>
              <a:rPr dirty="0" lang="en-US" smtClean="0"/>
              <a:t>Visceral </a:t>
            </a:r>
            <a:r>
              <a:rPr dirty="0" lang="en-US" err="1" smtClean="0"/>
              <a:t>leishmaniasis</a:t>
            </a:r>
            <a:r>
              <a:rPr dirty="0" lang="en-US" smtClean="0"/>
              <a:t> is found in many areas of the North Eastern region of Kenya in </a:t>
            </a:r>
            <a:r>
              <a:rPr dirty="0" lang="en-US" err="1" smtClean="0"/>
              <a:t>Machakos</a:t>
            </a:r>
            <a:r>
              <a:rPr dirty="0" lang="en-US" smtClean="0"/>
              <a:t>, </a:t>
            </a:r>
            <a:r>
              <a:rPr dirty="0" lang="en-US" err="1" smtClean="0"/>
              <a:t>Kitui</a:t>
            </a:r>
            <a:r>
              <a:rPr dirty="0" lang="en-US" smtClean="0"/>
              <a:t>, </a:t>
            </a:r>
            <a:r>
              <a:rPr dirty="0" lang="en-US" err="1" smtClean="0"/>
              <a:t>Masinga</a:t>
            </a:r>
            <a:r>
              <a:rPr dirty="0" lang="en-US" smtClean="0"/>
              <a:t>, </a:t>
            </a:r>
            <a:r>
              <a:rPr dirty="0" lang="en-US" err="1" smtClean="0"/>
              <a:t>Tseikuru</a:t>
            </a:r>
            <a:r>
              <a:rPr dirty="0" lang="en-US" smtClean="0"/>
              <a:t> (</a:t>
            </a:r>
            <a:r>
              <a:rPr dirty="0" lang="en-US" err="1" smtClean="0"/>
              <a:t>Mwingi</a:t>
            </a:r>
            <a:r>
              <a:rPr dirty="0" lang="en-US" smtClean="0"/>
              <a:t>), </a:t>
            </a:r>
            <a:r>
              <a:rPr dirty="0" lang="en-US" err="1" smtClean="0"/>
              <a:t>Makueni</a:t>
            </a:r>
            <a:r>
              <a:rPr dirty="0" lang="en-US" smtClean="0"/>
              <a:t>, </a:t>
            </a:r>
            <a:r>
              <a:rPr dirty="0" lang="en-US" err="1" smtClean="0"/>
              <a:t>Kibwezi</a:t>
            </a:r>
            <a:r>
              <a:rPr dirty="0" lang="en-US" smtClean="0"/>
              <a:t>, and </a:t>
            </a:r>
            <a:r>
              <a:rPr dirty="0" lang="en-US" err="1" smtClean="0"/>
              <a:t>Wajir</a:t>
            </a:r>
            <a:endParaRPr dirty="0" lang="en-US"/>
          </a:p>
        </p:txBody>
      </p:sp>
      <p:sp>
        <p:nvSpPr>
          <p:cNvPr id="1048852" name="Title 1"/>
          <p:cNvSpPr>
            <a:spLocks noGrp="1"/>
          </p:cNvSpPr>
          <p:nvPr>
            <p:ph type="title"/>
          </p:nvPr>
        </p:nvSpPr>
        <p:spPr/>
        <p:txBody>
          <a:bodyPr/>
          <a:p>
            <a:endParaRPr lang="en-US"/>
          </a:p>
        </p:txBody>
      </p:sp>
    </p:spTree>
  </p:cSld>
  <p:clrMapOvr>
    <a:masterClrMapping/>
  </p:clrMapOvr>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376" name=""/>
        <p:cNvGrpSpPr/>
        <p:nvPr/>
      </p:nvGrpSpPr>
      <p:grpSpPr>
        <a:xfrm>
          <a:off x="0" y="0"/>
          <a:ext cx="0" cy="0"/>
          <a:chOff x="0" y="0"/>
          <a:chExt cx="0" cy="0"/>
        </a:xfrm>
      </p:grpSpPr>
      <p:sp>
        <p:nvSpPr>
          <p:cNvPr id="1048853" name="Content Placeholder 2"/>
          <p:cNvSpPr>
            <a:spLocks noGrp="1"/>
          </p:cNvSpPr>
          <p:nvPr>
            <p:ph idx="1"/>
          </p:nvPr>
        </p:nvSpPr>
        <p:spPr>
          <a:xfrm>
            <a:off x="457200" y="457200"/>
            <a:ext cx="8229600" cy="5668963"/>
          </a:xfrm>
        </p:spPr>
        <p:txBody>
          <a:bodyPr>
            <a:normAutofit/>
          </a:bodyPr>
          <a:p>
            <a:pPr>
              <a:buNone/>
            </a:pPr>
            <a:r>
              <a:rPr b="1" dirty="0" lang="en-US" smtClean="0"/>
              <a:t>Clinical Features of Visceral </a:t>
            </a:r>
            <a:r>
              <a:rPr b="1" dirty="0" lang="en-US" err="1" smtClean="0"/>
              <a:t>Leishmaniasis</a:t>
            </a:r>
            <a:endParaRPr dirty="0" lang="en-US" smtClean="0"/>
          </a:p>
          <a:p>
            <a:r>
              <a:rPr dirty="0" lang="en-US" smtClean="0"/>
              <a:t>Visceral </a:t>
            </a:r>
            <a:r>
              <a:rPr dirty="0" lang="en-US" err="1" smtClean="0"/>
              <a:t>leishmaniasis</a:t>
            </a:r>
            <a:r>
              <a:rPr dirty="0" lang="en-US" smtClean="0"/>
              <a:t> is </a:t>
            </a:r>
            <a:r>
              <a:rPr dirty="0" lang="en-US" err="1" smtClean="0"/>
              <a:t>characterised</a:t>
            </a:r>
            <a:r>
              <a:rPr dirty="0" lang="en-US" smtClean="0"/>
              <a:t> by fever, </a:t>
            </a:r>
            <a:r>
              <a:rPr dirty="0" lang="en-US" err="1" smtClean="0"/>
              <a:t>splenomegaliy</a:t>
            </a:r>
            <a:r>
              <a:rPr dirty="0" lang="en-US" smtClean="0"/>
              <a:t>, </a:t>
            </a:r>
            <a:r>
              <a:rPr dirty="0" lang="en-US" err="1" smtClean="0"/>
              <a:t>hepatomegally</a:t>
            </a:r>
            <a:r>
              <a:rPr dirty="0" lang="en-US" smtClean="0"/>
              <a:t> accompanied by </a:t>
            </a:r>
            <a:r>
              <a:rPr dirty="0" lang="en-US" err="1" smtClean="0"/>
              <a:t>anaemia</a:t>
            </a:r>
            <a:r>
              <a:rPr dirty="0" lang="en-US" smtClean="0"/>
              <a:t> and weight loss.</a:t>
            </a:r>
          </a:p>
          <a:p>
            <a:r>
              <a:rPr dirty="0" lang="en-US" smtClean="0"/>
              <a:t> Visceral </a:t>
            </a:r>
            <a:r>
              <a:rPr dirty="0" lang="en-US" err="1" smtClean="0"/>
              <a:t>leishmaniasis</a:t>
            </a:r>
            <a:r>
              <a:rPr dirty="0" lang="en-US" smtClean="0"/>
              <a:t> has a rather long incubation period of four to ten months or longer, before definitive signs and symptoms manifest.</a:t>
            </a:r>
          </a:p>
          <a:p>
            <a:r>
              <a:rPr dirty="0" lang="en-US" smtClean="0"/>
              <a:t> Most of the patients (96%) are killed by secondary bacterial infections of the lesions.</a:t>
            </a:r>
          </a:p>
          <a:p>
            <a:endParaRPr dirty="0" lang="en-US"/>
          </a:p>
        </p:txBody>
      </p:sp>
      <p:sp>
        <p:nvSpPr>
          <p:cNvPr id="1048854" name="Title 1"/>
          <p:cNvSpPr>
            <a:spLocks noGrp="1"/>
          </p:cNvSpPr>
          <p:nvPr>
            <p:ph type="title"/>
          </p:nvPr>
        </p:nvSpPr>
        <p:spPr/>
        <p:txBody>
          <a:bodyPr/>
          <a:p>
            <a:endParaRPr lang="en-US"/>
          </a:p>
        </p:txBody>
      </p:sp>
    </p:spTree>
  </p:cSld>
  <p:clrMapOvr>
    <a:masterClrMapping/>
  </p:clrMapOvr>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260" name=""/>
        <p:cNvGrpSpPr/>
        <p:nvPr/>
      </p:nvGrpSpPr>
      <p:grpSpPr>
        <a:xfrm>
          <a:off x="0" y="0"/>
          <a:ext cx="0" cy="0"/>
          <a:chOff x="0" y="0"/>
          <a:chExt cx="0" cy="0"/>
        </a:xfrm>
      </p:grpSpPr>
      <p:sp>
        <p:nvSpPr>
          <p:cNvPr id="1048635" name="Content Placeholder 2"/>
          <p:cNvSpPr>
            <a:spLocks noGrp="1"/>
          </p:cNvSpPr>
          <p:nvPr>
            <p:ph idx="1"/>
          </p:nvPr>
        </p:nvSpPr>
        <p:spPr/>
        <p:txBody>
          <a:bodyPr/>
          <a:p>
            <a:r>
              <a:rPr dirty="0" lang="en-US"/>
              <a:t>The incubation period is the time between infection and the appearance of symptoms and signs of an illness. During the incubation period the host does not </a:t>
            </a:r>
            <a:r>
              <a:rPr dirty="0" lang="en-US" smtClean="0"/>
              <a:t>realize </a:t>
            </a:r>
            <a:r>
              <a:rPr dirty="0" lang="en-US"/>
              <a:t>that they have an infection until several days later when detectable symptoms and signs of the illness occur.</a:t>
            </a:r>
          </a:p>
          <a:p>
            <a:endParaRPr dirty="0" lang="en-US"/>
          </a:p>
        </p:txBody>
      </p:sp>
      <p:sp>
        <p:nvSpPr>
          <p:cNvPr id="1048636" name="Title 1"/>
          <p:cNvSpPr>
            <a:spLocks noGrp="1"/>
          </p:cNvSpPr>
          <p:nvPr>
            <p:ph type="title"/>
          </p:nvPr>
        </p:nvSpPr>
        <p:spPr/>
        <p:txBody>
          <a:bodyPr>
            <a:normAutofit fontScale="90000"/>
          </a:bodyPr>
          <a:p>
            <a:r>
              <a:rPr b="1" dirty="0" lang="en-US" smtClean="0"/>
              <a:t>1.Incubation </a:t>
            </a:r>
            <a:r>
              <a:rPr b="1" dirty="0" lang="en-US"/>
              <a:t>Period</a:t>
            </a:r>
            <a:r>
              <a:rPr dirty="0" lang="en-US"/>
              <a:t> </a:t>
            </a:r>
            <a:br>
              <a:rPr dirty="0" lang="en-US"/>
            </a:br>
            <a:endParaRPr dirty="0" lang="en-US"/>
          </a:p>
        </p:txBody>
      </p:sp>
    </p:spTree>
  </p:cSld>
  <p:clrMapOvr>
    <a:masterClrMapping/>
  </p:clrMapOvr>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377" name=""/>
        <p:cNvGrpSpPr/>
        <p:nvPr/>
      </p:nvGrpSpPr>
      <p:grpSpPr>
        <a:xfrm>
          <a:off x="0" y="0"/>
          <a:ext cx="0" cy="0"/>
          <a:chOff x="0" y="0"/>
          <a:chExt cx="0" cy="0"/>
        </a:xfrm>
      </p:grpSpPr>
      <p:sp>
        <p:nvSpPr>
          <p:cNvPr id="1048855" name="Content Placeholder 2"/>
          <p:cNvSpPr>
            <a:spLocks noGrp="1"/>
          </p:cNvSpPr>
          <p:nvPr>
            <p:ph idx="1"/>
          </p:nvPr>
        </p:nvSpPr>
        <p:spPr>
          <a:xfrm>
            <a:off x="457200" y="609600"/>
            <a:ext cx="8229600" cy="5516563"/>
          </a:xfrm>
        </p:spPr>
        <p:txBody>
          <a:bodyPr/>
          <a:p>
            <a:pPr>
              <a:buNone/>
            </a:pPr>
            <a:r>
              <a:rPr b="1" dirty="0" lang="en-US" smtClean="0"/>
              <a:t>Visceral </a:t>
            </a:r>
            <a:r>
              <a:rPr b="1" dirty="0" lang="en-US" err="1" smtClean="0"/>
              <a:t>Leishmaniasis</a:t>
            </a:r>
            <a:r>
              <a:rPr dirty="0" lang="en-US" smtClean="0"/>
              <a:t> </a:t>
            </a:r>
          </a:p>
          <a:p>
            <a:r>
              <a:rPr dirty="0" lang="en-US" smtClean="0"/>
              <a:t>Visceral </a:t>
            </a:r>
            <a:r>
              <a:rPr dirty="0" lang="en-US" err="1" smtClean="0"/>
              <a:t>leishmaniasis</a:t>
            </a:r>
            <a:r>
              <a:rPr dirty="0" lang="en-US" smtClean="0"/>
              <a:t> is found in many areas of the North Eastern region of Kenya in </a:t>
            </a:r>
            <a:r>
              <a:rPr dirty="0" lang="en-US" err="1" smtClean="0"/>
              <a:t>Machakos</a:t>
            </a:r>
            <a:r>
              <a:rPr dirty="0" lang="en-US" smtClean="0"/>
              <a:t>, </a:t>
            </a:r>
            <a:r>
              <a:rPr dirty="0" lang="en-US" err="1" smtClean="0"/>
              <a:t>Kitui</a:t>
            </a:r>
            <a:r>
              <a:rPr dirty="0" lang="en-US" smtClean="0"/>
              <a:t>, </a:t>
            </a:r>
            <a:r>
              <a:rPr dirty="0" lang="en-US" err="1" smtClean="0"/>
              <a:t>Masinga</a:t>
            </a:r>
            <a:r>
              <a:rPr dirty="0" lang="en-US" smtClean="0"/>
              <a:t>, </a:t>
            </a:r>
            <a:r>
              <a:rPr dirty="0" lang="en-US" err="1" smtClean="0"/>
              <a:t>Tseikuru</a:t>
            </a:r>
            <a:r>
              <a:rPr dirty="0" lang="en-US" smtClean="0"/>
              <a:t> (</a:t>
            </a:r>
            <a:r>
              <a:rPr dirty="0" lang="en-US" err="1" smtClean="0"/>
              <a:t>Mwingi</a:t>
            </a:r>
            <a:r>
              <a:rPr dirty="0" lang="en-US" smtClean="0"/>
              <a:t>), </a:t>
            </a:r>
            <a:r>
              <a:rPr dirty="0" lang="en-US" err="1" smtClean="0"/>
              <a:t>Makueni</a:t>
            </a:r>
            <a:r>
              <a:rPr dirty="0" lang="en-US" smtClean="0"/>
              <a:t>, </a:t>
            </a:r>
            <a:r>
              <a:rPr dirty="0" lang="en-US" err="1" smtClean="0"/>
              <a:t>Kibwezi</a:t>
            </a:r>
            <a:r>
              <a:rPr dirty="0" lang="en-US" smtClean="0"/>
              <a:t>, and </a:t>
            </a:r>
            <a:r>
              <a:rPr dirty="0" lang="en-US" err="1" smtClean="0"/>
              <a:t>Wajir</a:t>
            </a:r>
            <a:r>
              <a:rPr dirty="0" lang="en-US" smtClean="0"/>
              <a:t>.</a:t>
            </a:r>
          </a:p>
          <a:p>
            <a:endParaRPr dirty="0" lang="en-US"/>
          </a:p>
        </p:txBody>
      </p:sp>
      <p:sp>
        <p:nvSpPr>
          <p:cNvPr id="1048856" name="Title 1"/>
          <p:cNvSpPr>
            <a:spLocks noGrp="1"/>
          </p:cNvSpPr>
          <p:nvPr>
            <p:ph type="title"/>
          </p:nvPr>
        </p:nvSpPr>
        <p:spPr/>
        <p:txBody>
          <a:bodyPr/>
          <a:p>
            <a:endParaRPr lang="en-US"/>
          </a:p>
        </p:txBody>
      </p:sp>
    </p:spTree>
  </p:cSld>
  <p:clrMapOvr>
    <a:masterClrMapping/>
  </p:clrMapOvr>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378" name=""/>
        <p:cNvGrpSpPr/>
        <p:nvPr/>
      </p:nvGrpSpPr>
      <p:grpSpPr>
        <a:xfrm>
          <a:off x="0" y="0"/>
          <a:ext cx="0" cy="0"/>
          <a:chOff x="0" y="0"/>
          <a:chExt cx="0" cy="0"/>
        </a:xfrm>
      </p:grpSpPr>
      <p:sp>
        <p:nvSpPr>
          <p:cNvPr id="1048857" name="Content Placeholder 2"/>
          <p:cNvSpPr>
            <a:spLocks noGrp="1"/>
          </p:cNvSpPr>
          <p:nvPr>
            <p:ph idx="1"/>
          </p:nvPr>
        </p:nvSpPr>
        <p:spPr>
          <a:xfrm>
            <a:off x="457200" y="457200"/>
            <a:ext cx="8382000" cy="5867400"/>
          </a:xfrm>
        </p:spPr>
        <p:txBody>
          <a:bodyPr>
            <a:normAutofit fontScale="96296" lnSpcReduction="20000"/>
          </a:bodyPr>
          <a:p>
            <a:pPr>
              <a:buNone/>
            </a:pPr>
            <a:r>
              <a:rPr b="1" dirty="0" lang="en-US" err="1" smtClean="0"/>
              <a:t>Cutaneous</a:t>
            </a:r>
            <a:r>
              <a:rPr b="1" dirty="0" lang="en-US" smtClean="0"/>
              <a:t> </a:t>
            </a:r>
            <a:r>
              <a:rPr b="1" dirty="0" lang="en-US" err="1" smtClean="0"/>
              <a:t>Leishmaniasis</a:t>
            </a:r>
            <a:r>
              <a:rPr dirty="0" lang="en-US" smtClean="0"/>
              <a:t> </a:t>
            </a:r>
          </a:p>
          <a:p>
            <a:r>
              <a:rPr dirty="0" lang="en-US" err="1" smtClean="0"/>
              <a:t>Cutaneous</a:t>
            </a:r>
            <a:r>
              <a:rPr dirty="0" lang="en-US" smtClean="0"/>
              <a:t> </a:t>
            </a:r>
            <a:r>
              <a:rPr dirty="0" lang="en-US" err="1" smtClean="0"/>
              <a:t>leishmaniasis</a:t>
            </a:r>
            <a:r>
              <a:rPr dirty="0" lang="en-US" smtClean="0"/>
              <a:t> is found in West </a:t>
            </a:r>
            <a:r>
              <a:rPr dirty="0" lang="en-US" err="1" smtClean="0"/>
              <a:t>Pokot</a:t>
            </a:r>
            <a:r>
              <a:rPr dirty="0" lang="en-US" smtClean="0"/>
              <a:t>, Turkana, </a:t>
            </a:r>
            <a:r>
              <a:rPr dirty="0" lang="en-US" err="1" smtClean="0"/>
              <a:t>Baringo</a:t>
            </a:r>
            <a:r>
              <a:rPr dirty="0" lang="en-US" smtClean="0"/>
              <a:t>, </a:t>
            </a:r>
            <a:r>
              <a:rPr dirty="0" lang="en-US" err="1" smtClean="0"/>
              <a:t>Laikipia</a:t>
            </a:r>
            <a:r>
              <a:rPr dirty="0" lang="en-US" smtClean="0"/>
              <a:t> and </a:t>
            </a:r>
            <a:r>
              <a:rPr dirty="0" lang="en-US" err="1" smtClean="0"/>
              <a:t>Kerio</a:t>
            </a:r>
            <a:r>
              <a:rPr dirty="0" lang="en-US" smtClean="0"/>
              <a:t> valley. </a:t>
            </a:r>
          </a:p>
          <a:p>
            <a:r>
              <a:rPr dirty="0" lang="en-US" smtClean="0"/>
              <a:t>It is </a:t>
            </a:r>
            <a:r>
              <a:rPr dirty="0" lang="en-US" err="1" smtClean="0"/>
              <a:t>characterised</a:t>
            </a:r>
            <a:r>
              <a:rPr dirty="0" lang="en-US" smtClean="0"/>
              <a:t> by single or several painful chronic ulcers in those parts of the body exposed to </a:t>
            </a:r>
            <a:r>
              <a:rPr dirty="0" lang="en-US" err="1" smtClean="0"/>
              <a:t>sandfly</a:t>
            </a:r>
            <a:r>
              <a:rPr dirty="0" lang="en-US" smtClean="0"/>
              <a:t> bites, such as arms, legs or face. </a:t>
            </a:r>
          </a:p>
          <a:p>
            <a:r>
              <a:rPr dirty="0" lang="en-US" smtClean="0"/>
              <a:t>In the lower hotter areas of Kenya such as </a:t>
            </a:r>
            <a:r>
              <a:rPr dirty="0" lang="en-US" err="1" smtClean="0"/>
              <a:t>Baringo</a:t>
            </a:r>
            <a:r>
              <a:rPr dirty="0" lang="en-US" smtClean="0"/>
              <a:t>, the vector is the P. </a:t>
            </a:r>
            <a:r>
              <a:rPr dirty="0" lang="en-US" err="1" smtClean="0"/>
              <a:t>orientalis</a:t>
            </a:r>
            <a:r>
              <a:rPr dirty="0" lang="en-US" smtClean="0"/>
              <a:t>, while in the highlands of Kenya, the high altitude </a:t>
            </a:r>
            <a:r>
              <a:rPr dirty="0" lang="en-US" err="1" smtClean="0"/>
              <a:t>sandflies</a:t>
            </a:r>
            <a:r>
              <a:rPr dirty="0" lang="en-US" smtClean="0"/>
              <a:t>, P. </a:t>
            </a:r>
            <a:r>
              <a:rPr dirty="0" lang="en-US" err="1" smtClean="0"/>
              <a:t>longipes</a:t>
            </a:r>
            <a:r>
              <a:rPr dirty="0" lang="en-US" smtClean="0"/>
              <a:t> and P. </a:t>
            </a:r>
            <a:r>
              <a:rPr dirty="0" lang="en-US" err="1" smtClean="0"/>
              <a:t>pedifer</a:t>
            </a:r>
            <a:r>
              <a:rPr dirty="0" lang="en-US" smtClean="0"/>
              <a:t> are the vectors.</a:t>
            </a:r>
          </a:p>
          <a:p>
            <a:r>
              <a:rPr dirty="0" lang="en-US" smtClean="0"/>
              <a:t> </a:t>
            </a:r>
            <a:r>
              <a:rPr dirty="0" lang="en-US" err="1" smtClean="0"/>
              <a:t>Phlebotomus</a:t>
            </a:r>
            <a:r>
              <a:rPr dirty="0" lang="en-US" smtClean="0"/>
              <a:t> </a:t>
            </a:r>
            <a:r>
              <a:rPr dirty="0" lang="en-US" err="1" smtClean="0"/>
              <a:t>longipes</a:t>
            </a:r>
            <a:r>
              <a:rPr dirty="0" lang="en-US" smtClean="0"/>
              <a:t> bites human beings in their houses at night transmitting the parasite </a:t>
            </a:r>
            <a:r>
              <a:rPr dirty="0" lang="en-US" err="1" smtClean="0"/>
              <a:t>leishmania</a:t>
            </a:r>
            <a:r>
              <a:rPr dirty="0" lang="en-US" smtClean="0"/>
              <a:t> </a:t>
            </a:r>
            <a:r>
              <a:rPr dirty="0" lang="en-US" err="1" smtClean="0"/>
              <a:t>aethiopica</a:t>
            </a:r>
            <a:r>
              <a:rPr dirty="0" lang="en-US" smtClean="0"/>
              <a:t>, which is responsible for </a:t>
            </a:r>
            <a:r>
              <a:rPr dirty="0" lang="en-US" err="1" smtClean="0"/>
              <a:t>cutaneous</a:t>
            </a:r>
            <a:r>
              <a:rPr dirty="0" lang="en-US" smtClean="0"/>
              <a:t> </a:t>
            </a:r>
            <a:r>
              <a:rPr dirty="0" lang="en-US" err="1" smtClean="0"/>
              <a:t>leishmaniasis</a:t>
            </a:r>
            <a:r>
              <a:rPr dirty="0" lang="en-US" smtClean="0"/>
              <a:t>.</a:t>
            </a:r>
          </a:p>
          <a:p>
            <a:endParaRPr dirty="0" lang="en-US"/>
          </a:p>
        </p:txBody>
      </p:sp>
      <p:sp>
        <p:nvSpPr>
          <p:cNvPr id="1048858" name="Title 1"/>
          <p:cNvSpPr>
            <a:spLocks noGrp="1"/>
          </p:cNvSpPr>
          <p:nvPr>
            <p:ph type="title"/>
          </p:nvPr>
        </p:nvSpPr>
        <p:spPr/>
        <p:txBody>
          <a:bodyPr/>
          <a:p>
            <a:endParaRPr lang="en-US"/>
          </a:p>
        </p:txBody>
      </p:sp>
    </p:spTree>
  </p:cSld>
  <p:clrMapOvr>
    <a:masterClrMapping/>
  </p:clrMapOvr>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379" name=""/>
        <p:cNvGrpSpPr/>
        <p:nvPr/>
      </p:nvGrpSpPr>
      <p:grpSpPr>
        <a:xfrm>
          <a:off x="0" y="0"/>
          <a:ext cx="0" cy="0"/>
          <a:chOff x="0" y="0"/>
          <a:chExt cx="0" cy="0"/>
        </a:xfrm>
      </p:grpSpPr>
      <p:sp>
        <p:nvSpPr>
          <p:cNvPr id="1048859" name="Content Placeholder 2"/>
          <p:cNvSpPr>
            <a:spLocks noGrp="1"/>
          </p:cNvSpPr>
          <p:nvPr>
            <p:ph idx="1"/>
          </p:nvPr>
        </p:nvSpPr>
        <p:spPr>
          <a:xfrm>
            <a:off x="457200" y="457200"/>
            <a:ext cx="8458200" cy="5668963"/>
          </a:xfrm>
        </p:spPr>
        <p:txBody>
          <a:bodyPr>
            <a:normAutofit/>
          </a:bodyPr>
          <a:p>
            <a:pPr>
              <a:buNone/>
            </a:pPr>
            <a:r>
              <a:rPr b="1" dirty="0" lang="en-US" smtClean="0"/>
              <a:t>Clinical Picture of </a:t>
            </a:r>
            <a:r>
              <a:rPr b="1" dirty="0" lang="en-US" err="1" smtClean="0"/>
              <a:t>Cutaneous</a:t>
            </a:r>
            <a:r>
              <a:rPr b="1" dirty="0" lang="en-US" smtClean="0"/>
              <a:t> </a:t>
            </a:r>
            <a:r>
              <a:rPr b="1" dirty="0" lang="en-US" err="1" smtClean="0"/>
              <a:t>Leishmaniasis</a:t>
            </a:r>
            <a:endParaRPr dirty="0" lang="en-US" smtClean="0"/>
          </a:p>
          <a:p>
            <a:r>
              <a:rPr dirty="0" lang="en-US" smtClean="0"/>
              <a:t>In about two to eight weeks following a bite from an infected sand fly, a small itchy papule appears at the site of the bite. </a:t>
            </a:r>
          </a:p>
          <a:p>
            <a:r>
              <a:rPr dirty="0" lang="en-US" smtClean="0"/>
              <a:t>Over several weeks, the papule grows in size expanding to form a single indolent ulcer or multiple ulcers. </a:t>
            </a:r>
          </a:p>
          <a:p>
            <a:r>
              <a:rPr dirty="0" lang="en-US" smtClean="0"/>
              <a:t>The disease may be mistaken for leprosy. There may be enlargement of the local lymph nodes. </a:t>
            </a:r>
          </a:p>
          <a:p>
            <a:r>
              <a:rPr dirty="0" lang="en-US" smtClean="0"/>
              <a:t>The lesions begin to heal spontaneously two to twelve months later. </a:t>
            </a:r>
            <a:r>
              <a:rPr dirty="0" lang="en-US" err="1" smtClean="0"/>
              <a:t>Cutaneous</a:t>
            </a:r>
            <a:r>
              <a:rPr dirty="0" lang="en-US" smtClean="0"/>
              <a:t> </a:t>
            </a:r>
            <a:r>
              <a:rPr dirty="0" lang="en-US" err="1" smtClean="0"/>
              <a:t>leishmaniasis</a:t>
            </a:r>
            <a:r>
              <a:rPr dirty="0" lang="en-US" smtClean="0"/>
              <a:t> does not spread to other body organs</a:t>
            </a:r>
            <a:endParaRPr dirty="0" lang="en-US"/>
          </a:p>
        </p:txBody>
      </p:sp>
      <p:sp>
        <p:nvSpPr>
          <p:cNvPr id="1048860" name="Title 1"/>
          <p:cNvSpPr>
            <a:spLocks noGrp="1"/>
          </p:cNvSpPr>
          <p:nvPr>
            <p:ph type="title"/>
          </p:nvPr>
        </p:nvSpPr>
        <p:spPr/>
        <p:txBody>
          <a:bodyPr/>
          <a:p>
            <a:endParaRPr lang="en-US"/>
          </a:p>
        </p:txBody>
      </p:sp>
    </p:spTree>
  </p:cSld>
  <p:clrMapOvr>
    <a:masterClrMapping/>
  </p:clrMapOvr>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380" name=""/>
        <p:cNvGrpSpPr/>
        <p:nvPr/>
      </p:nvGrpSpPr>
      <p:grpSpPr>
        <a:xfrm>
          <a:off x="0" y="0"/>
          <a:ext cx="0" cy="0"/>
          <a:chOff x="0" y="0"/>
          <a:chExt cx="0" cy="0"/>
        </a:xfrm>
      </p:grpSpPr>
      <p:pic>
        <p:nvPicPr>
          <p:cNvPr id="2097168" name="ia_el_24_innerEl" descr="Person with cutaneous leishmaniasis "/>
          <p:cNvPicPr>
            <a:picLocks noGrp="1"/>
          </p:cNvPicPr>
          <p:nvPr>
            <p:ph idx="1"/>
          </p:nvPr>
        </p:nvPicPr>
        <p:blipFill>
          <a:blip xmlns:r="http://schemas.openxmlformats.org/officeDocument/2006/relationships" r:embed="rId1"/>
          <a:srcRect/>
          <a:stretch>
            <a:fillRect/>
          </a:stretch>
        </p:blipFill>
        <p:spPr bwMode="auto">
          <a:xfrm>
            <a:off x="990600" y="533400"/>
            <a:ext cx="7315200" cy="5791200"/>
          </a:xfrm>
          <a:prstGeom prst="rect"/>
          <a:noFill/>
          <a:ln w="9525">
            <a:noFill/>
            <a:miter lim="800000"/>
            <a:headEnd/>
            <a:tailEnd/>
          </a:ln>
        </p:spPr>
      </p:pic>
      <p:sp>
        <p:nvSpPr>
          <p:cNvPr id="1048861" name="Title 1"/>
          <p:cNvSpPr>
            <a:spLocks noGrp="1"/>
          </p:cNvSpPr>
          <p:nvPr>
            <p:ph type="title"/>
          </p:nvPr>
        </p:nvSpPr>
        <p:spPr/>
        <p:txBody>
          <a:bodyPr/>
          <a:p>
            <a:endParaRPr lang="en-US"/>
          </a:p>
        </p:txBody>
      </p:sp>
    </p:spTree>
  </p:cSld>
  <p:clrMapOvr>
    <a:masterClrMapping/>
  </p:clrMapOvr>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381" name=""/>
        <p:cNvGrpSpPr/>
        <p:nvPr/>
      </p:nvGrpSpPr>
      <p:grpSpPr>
        <a:xfrm>
          <a:off x="0" y="0"/>
          <a:ext cx="0" cy="0"/>
          <a:chOff x="0" y="0"/>
          <a:chExt cx="0" cy="0"/>
        </a:xfrm>
      </p:grpSpPr>
      <p:sp>
        <p:nvSpPr>
          <p:cNvPr id="1048862" name="Content Placeholder 2"/>
          <p:cNvSpPr>
            <a:spLocks noGrp="1"/>
          </p:cNvSpPr>
          <p:nvPr>
            <p:ph idx="1"/>
          </p:nvPr>
        </p:nvSpPr>
        <p:spPr>
          <a:xfrm>
            <a:off x="457200" y="609600"/>
            <a:ext cx="8229600" cy="5516563"/>
          </a:xfrm>
        </p:spPr>
        <p:txBody>
          <a:bodyPr>
            <a:normAutofit lnSpcReduction="10000"/>
          </a:bodyPr>
          <a:p>
            <a:pPr>
              <a:buNone/>
            </a:pPr>
            <a:r>
              <a:rPr b="1" dirty="0" lang="en-US" smtClean="0"/>
              <a:t>Management of </a:t>
            </a:r>
            <a:r>
              <a:rPr b="1" dirty="0" lang="en-US" err="1" smtClean="0"/>
              <a:t>Cutaneous</a:t>
            </a:r>
            <a:r>
              <a:rPr b="1" dirty="0" lang="en-US" smtClean="0"/>
              <a:t> </a:t>
            </a:r>
            <a:r>
              <a:rPr b="1" dirty="0" lang="en-US" err="1" smtClean="0"/>
              <a:t>Leishmaniasis</a:t>
            </a:r>
            <a:r>
              <a:rPr dirty="0" lang="en-US" smtClean="0"/>
              <a:t> </a:t>
            </a:r>
          </a:p>
          <a:p>
            <a:r>
              <a:rPr dirty="0" lang="en-US" smtClean="0"/>
              <a:t>Small lesions may be treated surgically by curettage or by freezing, using liquid carbon dioxide or by infiltrating them with 1 - 2ml sodium </a:t>
            </a:r>
            <a:r>
              <a:rPr dirty="0" lang="en-US" err="1" smtClean="0"/>
              <a:t>stibogluconate</a:t>
            </a:r>
            <a:r>
              <a:rPr dirty="0" lang="en-US" smtClean="0"/>
              <a:t>. </a:t>
            </a:r>
          </a:p>
          <a:p>
            <a:r>
              <a:rPr dirty="0" lang="en-US" smtClean="0"/>
              <a:t>Large disfiguring or multiple skin lesions are treated in the same way as for visceral </a:t>
            </a:r>
            <a:r>
              <a:rPr dirty="0" lang="en-US" err="1" smtClean="0"/>
              <a:t>leishmaniasis</a:t>
            </a:r>
            <a:r>
              <a:rPr dirty="0" lang="en-US" smtClean="0"/>
              <a:t> using IV or IM sodium </a:t>
            </a:r>
            <a:r>
              <a:rPr dirty="0" lang="en-US" err="1" smtClean="0"/>
              <a:t>stibogluconate</a:t>
            </a:r>
            <a:r>
              <a:rPr dirty="0" lang="en-US" smtClean="0"/>
              <a:t> 20mg/kg daily for 20 - 30 days. </a:t>
            </a:r>
          </a:p>
          <a:p>
            <a:r>
              <a:rPr dirty="0" lang="en-US" smtClean="0"/>
              <a:t>The drug of choice for visceral </a:t>
            </a:r>
            <a:r>
              <a:rPr dirty="0" lang="en-US" err="1" smtClean="0"/>
              <a:t>leishmaniasis</a:t>
            </a:r>
            <a:r>
              <a:rPr dirty="0" lang="en-US" smtClean="0"/>
              <a:t> caused by </a:t>
            </a:r>
            <a:r>
              <a:rPr dirty="0" lang="en-US" err="1" smtClean="0"/>
              <a:t>leishmania</a:t>
            </a:r>
            <a:r>
              <a:rPr dirty="0" lang="en-US" smtClean="0"/>
              <a:t> </a:t>
            </a:r>
            <a:r>
              <a:rPr dirty="0" lang="en-US" err="1" smtClean="0"/>
              <a:t>aethiopica</a:t>
            </a:r>
            <a:r>
              <a:rPr dirty="0" lang="en-US" smtClean="0"/>
              <a:t> is IM </a:t>
            </a:r>
            <a:r>
              <a:rPr dirty="0" lang="en-US" err="1" smtClean="0"/>
              <a:t>pentamidine</a:t>
            </a:r>
            <a:r>
              <a:rPr dirty="0" lang="en-US" smtClean="0"/>
              <a:t> </a:t>
            </a:r>
            <a:r>
              <a:rPr dirty="0" lang="en-US" err="1" smtClean="0"/>
              <a:t>isothianate</a:t>
            </a:r>
            <a:r>
              <a:rPr dirty="0" lang="en-US" smtClean="0"/>
              <a:t> 3 - 4mg/kg once or twice a week.</a:t>
            </a:r>
          </a:p>
          <a:p>
            <a:endParaRPr dirty="0" lang="en-US"/>
          </a:p>
        </p:txBody>
      </p:sp>
      <p:sp>
        <p:nvSpPr>
          <p:cNvPr id="1048863" name="Title 1"/>
          <p:cNvSpPr>
            <a:spLocks noGrp="1"/>
          </p:cNvSpPr>
          <p:nvPr>
            <p:ph type="title"/>
          </p:nvPr>
        </p:nvSpPr>
        <p:spPr/>
        <p:txBody>
          <a:bodyPr/>
          <a:p>
            <a:endParaRPr lang="en-US"/>
          </a:p>
        </p:txBody>
      </p:sp>
    </p:spTree>
  </p:cSld>
  <p:clrMapOvr>
    <a:masterClrMapping/>
  </p:clrMapOvr>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382" name=""/>
        <p:cNvGrpSpPr/>
        <p:nvPr/>
      </p:nvGrpSpPr>
      <p:grpSpPr>
        <a:xfrm>
          <a:off x="0" y="0"/>
          <a:ext cx="0" cy="0"/>
          <a:chOff x="0" y="0"/>
          <a:chExt cx="0" cy="0"/>
        </a:xfrm>
      </p:grpSpPr>
      <p:sp>
        <p:nvSpPr>
          <p:cNvPr id="1048864" name="Content Placeholder 2"/>
          <p:cNvSpPr>
            <a:spLocks noGrp="1"/>
          </p:cNvSpPr>
          <p:nvPr>
            <p:ph idx="1"/>
          </p:nvPr>
        </p:nvSpPr>
        <p:spPr>
          <a:xfrm>
            <a:off x="457200" y="609600"/>
            <a:ext cx="8229600" cy="5516563"/>
          </a:xfrm>
        </p:spPr>
        <p:txBody>
          <a:bodyPr>
            <a:normAutofit fontScale="96296" lnSpcReduction="20000"/>
          </a:bodyPr>
          <a:p>
            <a:pPr>
              <a:buNone/>
            </a:pPr>
            <a:r>
              <a:rPr b="1" dirty="0" lang="en-US" err="1" smtClean="0"/>
              <a:t>Mucocutaneous</a:t>
            </a:r>
            <a:r>
              <a:rPr b="1" dirty="0" lang="en-US" smtClean="0"/>
              <a:t> </a:t>
            </a:r>
            <a:r>
              <a:rPr b="1" dirty="0" lang="en-US" err="1" smtClean="0"/>
              <a:t>Leishmaniasis</a:t>
            </a:r>
            <a:r>
              <a:rPr dirty="0" lang="en-US" smtClean="0"/>
              <a:t> </a:t>
            </a:r>
          </a:p>
          <a:p>
            <a:r>
              <a:rPr dirty="0" lang="en-US" smtClean="0"/>
              <a:t>This form of </a:t>
            </a:r>
            <a:r>
              <a:rPr dirty="0" lang="en-US" err="1" smtClean="0"/>
              <a:t>leishmaniasis</a:t>
            </a:r>
            <a:r>
              <a:rPr dirty="0" lang="en-US" smtClean="0"/>
              <a:t> occurs primarily in the tropics of South America. </a:t>
            </a:r>
          </a:p>
          <a:p>
            <a:r>
              <a:rPr dirty="0" lang="en-US" smtClean="0"/>
              <a:t>The disease begins with the same sores noted in </a:t>
            </a:r>
            <a:r>
              <a:rPr dirty="0" lang="en-US" err="1" smtClean="0"/>
              <a:t>localised</a:t>
            </a:r>
            <a:r>
              <a:rPr dirty="0" lang="en-US" smtClean="0"/>
              <a:t> </a:t>
            </a:r>
            <a:r>
              <a:rPr dirty="0" lang="en-US" err="1" smtClean="0"/>
              <a:t>cutaneous</a:t>
            </a:r>
            <a:r>
              <a:rPr dirty="0" lang="en-US" smtClean="0"/>
              <a:t> </a:t>
            </a:r>
            <a:r>
              <a:rPr dirty="0" lang="en-US" err="1" smtClean="0"/>
              <a:t>leishmaniasis</a:t>
            </a:r>
            <a:r>
              <a:rPr dirty="0" lang="en-US" smtClean="0"/>
              <a:t>. Sometimes these primary lesions heal, other times they spread and become larger.</a:t>
            </a:r>
          </a:p>
          <a:p>
            <a:r>
              <a:rPr dirty="0" lang="en-US" smtClean="0"/>
              <a:t> Some years after the first lesion is noted (and sometimes several years after that lesion has totally healed), new lesions appear in the mouth and nose, and occasionally in the area between the genitalia and the anus (the perineum). </a:t>
            </a:r>
          </a:p>
          <a:p>
            <a:r>
              <a:rPr dirty="0" lang="en-US" smtClean="0"/>
              <a:t>These new lesions are particularly destructive and painful. </a:t>
            </a:r>
          </a:p>
          <a:p>
            <a:r>
              <a:rPr dirty="0" lang="en-US" smtClean="0"/>
              <a:t>They erode underlying tissue and cartilage, frequently eating through the septum (the cartilage which separates the two nostrils).</a:t>
            </a:r>
            <a:endParaRPr dirty="0" lang="en-US"/>
          </a:p>
        </p:txBody>
      </p:sp>
      <p:sp>
        <p:nvSpPr>
          <p:cNvPr id="1048865" name="Title 1"/>
          <p:cNvSpPr>
            <a:spLocks noGrp="1"/>
          </p:cNvSpPr>
          <p:nvPr>
            <p:ph type="title"/>
          </p:nvPr>
        </p:nvSpPr>
        <p:spPr/>
        <p:txBody>
          <a:bodyPr/>
          <a:p>
            <a:endParaRPr lang="en-US"/>
          </a:p>
        </p:txBody>
      </p:sp>
    </p:spTree>
  </p:cSld>
  <p:clrMapOvr>
    <a:masterClrMapping/>
  </p:clrMapOvr>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383" name=""/>
        <p:cNvGrpSpPr/>
        <p:nvPr/>
      </p:nvGrpSpPr>
      <p:grpSpPr>
        <a:xfrm>
          <a:off x="0" y="0"/>
          <a:ext cx="0" cy="0"/>
          <a:chOff x="0" y="0"/>
          <a:chExt cx="0" cy="0"/>
        </a:xfrm>
      </p:grpSpPr>
      <p:sp>
        <p:nvSpPr>
          <p:cNvPr id="1048866" name="Content Placeholder 2"/>
          <p:cNvSpPr>
            <a:spLocks noGrp="1"/>
          </p:cNvSpPr>
          <p:nvPr>
            <p:ph idx="1"/>
          </p:nvPr>
        </p:nvSpPr>
        <p:spPr>
          <a:xfrm>
            <a:off x="457200" y="609600"/>
            <a:ext cx="8229600" cy="5516563"/>
          </a:xfrm>
        </p:spPr>
        <p:txBody>
          <a:bodyPr>
            <a:normAutofit lnSpcReduction="10000"/>
          </a:bodyPr>
          <a:p>
            <a:r>
              <a:rPr dirty="0" lang="en-US" smtClean="0"/>
              <a:t>If the lesions spread to the roof of the mouth and the larynx (the part of the wind pipe which contains the vocal cords), they may prevent speech. Other symptoms include fever, weight loss, </a:t>
            </a:r>
            <a:r>
              <a:rPr dirty="0" lang="en-US" err="1" smtClean="0"/>
              <a:t>anaemia</a:t>
            </a:r>
            <a:r>
              <a:rPr dirty="0" lang="en-US" smtClean="0"/>
              <a:t> (low red blood cell count). </a:t>
            </a:r>
          </a:p>
          <a:p>
            <a:r>
              <a:rPr dirty="0" lang="en-US" smtClean="0"/>
              <a:t>There is always a large danger of bacteria infecting the already open sores.</a:t>
            </a:r>
          </a:p>
          <a:p>
            <a:r>
              <a:rPr dirty="0" lang="en-US" smtClean="0"/>
              <a:t>Treatment is similar to that of </a:t>
            </a:r>
            <a:r>
              <a:rPr dirty="0" lang="en-US" err="1" smtClean="0"/>
              <a:t>cutaneous</a:t>
            </a:r>
            <a:r>
              <a:rPr dirty="0" lang="en-US" smtClean="0"/>
              <a:t> </a:t>
            </a:r>
            <a:r>
              <a:rPr dirty="0" lang="en-US" err="1" smtClean="0"/>
              <a:t>leishmaniasis</a:t>
            </a:r>
            <a:r>
              <a:rPr dirty="0" lang="en-US" smtClean="0"/>
              <a:t>. </a:t>
            </a:r>
          </a:p>
          <a:p>
            <a:r>
              <a:rPr dirty="0" lang="en-US" smtClean="0"/>
              <a:t>Prevention or early detection and appropriate treatment are preferred. Corrective surgery can be done where need arises.</a:t>
            </a:r>
          </a:p>
          <a:p>
            <a:endParaRPr dirty="0" lang="en-US"/>
          </a:p>
        </p:txBody>
      </p:sp>
      <p:sp>
        <p:nvSpPr>
          <p:cNvPr id="1048867" name="Title 1"/>
          <p:cNvSpPr>
            <a:spLocks noGrp="1"/>
          </p:cNvSpPr>
          <p:nvPr>
            <p:ph type="title"/>
          </p:nvPr>
        </p:nvSpPr>
        <p:spPr/>
        <p:txBody>
          <a:bodyPr/>
          <a:p>
            <a:endParaRPr lang="en-US"/>
          </a:p>
        </p:txBody>
      </p:sp>
    </p:spTree>
  </p:cSld>
  <p:clrMapOvr>
    <a:masterClrMapping/>
  </p:clrMapOvr>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384" name=""/>
        <p:cNvGrpSpPr/>
        <p:nvPr/>
      </p:nvGrpSpPr>
      <p:grpSpPr>
        <a:xfrm>
          <a:off x="0" y="0"/>
          <a:ext cx="0" cy="0"/>
          <a:chOff x="0" y="0"/>
          <a:chExt cx="0" cy="0"/>
        </a:xfrm>
      </p:grpSpPr>
      <p:sp>
        <p:nvSpPr>
          <p:cNvPr id="1048868" name="Content Placeholder 2"/>
          <p:cNvSpPr>
            <a:spLocks noGrp="1"/>
          </p:cNvSpPr>
          <p:nvPr>
            <p:ph idx="1"/>
          </p:nvPr>
        </p:nvSpPr>
        <p:spPr>
          <a:xfrm>
            <a:off x="457200" y="685800"/>
            <a:ext cx="8229600" cy="5440363"/>
          </a:xfrm>
        </p:spPr>
        <p:txBody>
          <a:bodyPr>
            <a:normAutofit/>
          </a:bodyPr>
          <a:p>
            <a:r>
              <a:rPr b="1" dirty="0" lang="en-US" smtClean="0"/>
              <a:t>Prevention and Control</a:t>
            </a:r>
            <a:r>
              <a:rPr dirty="0" lang="en-US" smtClean="0"/>
              <a:t> </a:t>
            </a:r>
          </a:p>
          <a:p>
            <a:r>
              <a:rPr dirty="0" lang="en-US" smtClean="0"/>
              <a:t>Kala </a:t>
            </a:r>
            <a:r>
              <a:rPr dirty="0" lang="en-US" err="1" smtClean="0"/>
              <a:t>Azar</a:t>
            </a:r>
            <a:r>
              <a:rPr dirty="0" lang="en-US" smtClean="0"/>
              <a:t> can be prevented through:</a:t>
            </a:r>
          </a:p>
          <a:p>
            <a:pPr lvl="0"/>
            <a:r>
              <a:rPr dirty="0" lang="en-US" smtClean="0"/>
              <a:t>Use of insecticide treated curtains in homes (these have been used with success in </a:t>
            </a:r>
            <a:r>
              <a:rPr dirty="0" lang="en-US" err="1" smtClean="0"/>
              <a:t>Baringo</a:t>
            </a:r>
            <a:r>
              <a:rPr dirty="0" lang="en-US" smtClean="0"/>
              <a:t> district)</a:t>
            </a:r>
          </a:p>
          <a:p>
            <a:pPr lvl="0"/>
            <a:r>
              <a:rPr dirty="0" lang="en-US" smtClean="0"/>
              <a:t>Destruction of infected dogs and rodents</a:t>
            </a:r>
          </a:p>
          <a:p>
            <a:pPr lvl="0"/>
            <a:r>
              <a:rPr dirty="0" lang="en-US" smtClean="0"/>
              <a:t>Early diagnosis and treatment of the infected persons</a:t>
            </a:r>
          </a:p>
          <a:p>
            <a:pPr lvl="0"/>
            <a:r>
              <a:rPr dirty="0" lang="en-US" smtClean="0"/>
              <a:t>Health education for communities on preventive measures</a:t>
            </a:r>
          </a:p>
          <a:p>
            <a:r>
              <a:rPr b="1" dirty="0" lang="en-US" smtClean="0"/>
              <a:t> </a:t>
            </a:r>
            <a:endParaRPr dirty="0" lang="en-US" smtClean="0"/>
          </a:p>
          <a:p>
            <a:endParaRPr dirty="0" lang="en-US"/>
          </a:p>
        </p:txBody>
      </p:sp>
      <p:sp>
        <p:nvSpPr>
          <p:cNvPr id="1048869" name="Title 1"/>
          <p:cNvSpPr>
            <a:spLocks noGrp="1"/>
          </p:cNvSpPr>
          <p:nvPr>
            <p:ph type="title"/>
          </p:nvPr>
        </p:nvSpPr>
        <p:spPr/>
        <p:txBody>
          <a:bodyPr/>
          <a:p>
            <a:endParaRPr lang="en-US"/>
          </a:p>
        </p:txBody>
      </p:sp>
    </p:spTree>
  </p:cSld>
  <p:clrMapOvr>
    <a:masterClrMapping/>
  </p:clrMapOvr>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385" name=""/>
        <p:cNvGrpSpPr/>
        <p:nvPr/>
      </p:nvGrpSpPr>
      <p:grpSpPr>
        <a:xfrm>
          <a:off x="0" y="0"/>
          <a:ext cx="0" cy="0"/>
          <a:chOff x="0" y="0"/>
          <a:chExt cx="0" cy="0"/>
        </a:xfrm>
      </p:grpSpPr>
      <p:sp>
        <p:nvSpPr>
          <p:cNvPr id="1048870" name="Content Placeholder 2"/>
          <p:cNvSpPr>
            <a:spLocks noGrp="1"/>
          </p:cNvSpPr>
          <p:nvPr>
            <p:ph idx="1"/>
          </p:nvPr>
        </p:nvSpPr>
        <p:spPr>
          <a:xfrm>
            <a:off x="457200" y="1143000"/>
            <a:ext cx="8229600" cy="4983163"/>
          </a:xfrm>
        </p:spPr>
        <p:txBody>
          <a:bodyPr>
            <a:normAutofit fontScale="96296" lnSpcReduction="20000"/>
          </a:bodyPr>
          <a:p>
            <a:r>
              <a:rPr dirty="0" lang="en-US" smtClean="0"/>
              <a:t>This is a highly infectious disease caused by bacteria called </a:t>
            </a:r>
            <a:r>
              <a:rPr b="1" dirty="0" lang="en-US" err="1" smtClean="0"/>
              <a:t>yersinia</a:t>
            </a:r>
            <a:r>
              <a:rPr b="1" dirty="0" lang="en-US" smtClean="0"/>
              <a:t> </a:t>
            </a:r>
            <a:r>
              <a:rPr b="1" dirty="0" lang="en-US" err="1" smtClean="0"/>
              <a:t>pestis</a:t>
            </a:r>
            <a:r>
              <a:rPr b="1" dirty="0" lang="en-US" smtClean="0"/>
              <a:t>. </a:t>
            </a:r>
          </a:p>
          <a:p>
            <a:r>
              <a:rPr dirty="0" lang="en-US" smtClean="0"/>
              <a:t>Plague is a disease of rodents, especially rats </a:t>
            </a:r>
            <a:br>
              <a:rPr dirty="0" lang="en-US" smtClean="0"/>
            </a:br>
            <a:r>
              <a:rPr dirty="0" lang="en-US" smtClean="0"/>
              <a:t>and is spread from rat to rat by a rat flea called </a:t>
            </a:r>
            <a:r>
              <a:rPr dirty="0" lang="en-US" err="1" smtClean="0"/>
              <a:t>xenopsylla</a:t>
            </a:r>
            <a:r>
              <a:rPr dirty="0" lang="en-US" smtClean="0"/>
              <a:t> </a:t>
            </a:r>
            <a:r>
              <a:rPr dirty="0" lang="en-US" err="1" smtClean="0"/>
              <a:t>cheopis</a:t>
            </a:r>
            <a:r>
              <a:rPr dirty="0" lang="en-US" smtClean="0"/>
              <a:t>. </a:t>
            </a:r>
          </a:p>
          <a:p>
            <a:r>
              <a:rPr dirty="0" lang="en-US" smtClean="0"/>
              <a:t>Plague is a very rare but serious disease because </a:t>
            </a:r>
            <a:br>
              <a:rPr dirty="0" lang="en-US" smtClean="0"/>
            </a:br>
            <a:r>
              <a:rPr dirty="0" lang="en-US" smtClean="0"/>
              <a:t>it can spread very rapidly unless the first case is recognized early and appropriate action taken. </a:t>
            </a:r>
          </a:p>
          <a:p>
            <a:r>
              <a:rPr dirty="0" lang="en-US" smtClean="0"/>
              <a:t>It is also a serious disease with a high mortality rate (case fatality rate in the absence of treatment can be as high as 60%).</a:t>
            </a:r>
          </a:p>
          <a:p>
            <a:pPr>
              <a:buNone/>
            </a:pPr>
            <a:r>
              <a:rPr b="1" dirty="0" lang="en-US" smtClean="0"/>
              <a:t> </a:t>
            </a:r>
            <a:endParaRPr dirty="0" lang="en-US" smtClean="0"/>
          </a:p>
          <a:p>
            <a:endParaRPr dirty="0" lang="en-US"/>
          </a:p>
        </p:txBody>
      </p:sp>
      <p:sp>
        <p:nvSpPr>
          <p:cNvPr id="1048871" name="Title 1"/>
          <p:cNvSpPr>
            <a:spLocks noGrp="1"/>
          </p:cNvSpPr>
          <p:nvPr>
            <p:ph type="title"/>
          </p:nvPr>
        </p:nvSpPr>
        <p:spPr/>
        <p:txBody>
          <a:bodyPr>
            <a:normAutofit fontScale="90000"/>
          </a:bodyPr>
          <a:p>
            <a:r>
              <a:rPr b="1" dirty="0" lang="en-US" smtClean="0"/>
              <a:t>PLAGUE </a:t>
            </a:r>
            <a:r>
              <a:rPr dirty="0" lang="en-US" smtClean="0"/>
              <a:t/>
            </a:r>
            <a:br>
              <a:rPr dirty="0" lang="en-US" smtClean="0"/>
            </a:br>
            <a:endParaRPr dirty="0" lang="en-US"/>
          </a:p>
        </p:txBody>
      </p:sp>
    </p:spTree>
  </p:cSld>
  <p:clrMapOvr>
    <a:masterClrMapping/>
  </p:clrMapOvr>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386" name=""/>
        <p:cNvGrpSpPr/>
        <p:nvPr/>
      </p:nvGrpSpPr>
      <p:grpSpPr>
        <a:xfrm>
          <a:off x="0" y="0"/>
          <a:ext cx="0" cy="0"/>
          <a:chOff x="0" y="0"/>
          <a:chExt cx="0" cy="0"/>
        </a:xfrm>
      </p:grpSpPr>
      <p:sp>
        <p:nvSpPr>
          <p:cNvPr id="1048872" name="Content Placeholder 2"/>
          <p:cNvSpPr>
            <a:spLocks noGrp="1"/>
          </p:cNvSpPr>
          <p:nvPr>
            <p:ph idx="1"/>
          </p:nvPr>
        </p:nvSpPr>
        <p:spPr>
          <a:xfrm>
            <a:off x="457200" y="1219200"/>
            <a:ext cx="8382000" cy="4906963"/>
          </a:xfrm>
        </p:spPr>
        <p:txBody>
          <a:bodyPr>
            <a:normAutofit/>
          </a:bodyPr>
          <a:p>
            <a:r>
              <a:rPr dirty="0" lang="en-US" smtClean="0"/>
              <a:t>Plague occurs when infected wild rats, especially the sewer rat (R. </a:t>
            </a:r>
            <a:r>
              <a:rPr dirty="0" lang="en-US" err="1" smtClean="0"/>
              <a:t>norvegicus</a:t>
            </a:r>
            <a:r>
              <a:rPr dirty="0" lang="en-US" smtClean="0"/>
              <a:t>) die from the disease and their fleas look for substitute domestic rat (</a:t>
            </a:r>
            <a:r>
              <a:rPr dirty="0" lang="en-US" err="1" smtClean="0"/>
              <a:t>rattus</a:t>
            </a:r>
            <a:r>
              <a:rPr dirty="0" lang="en-US" smtClean="0"/>
              <a:t> </a:t>
            </a:r>
            <a:r>
              <a:rPr dirty="0" lang="en-US" err="1" smtClean="0"/>
              <a:t>italia</a:t>
            </a:r>
            <a:r>
              <a:rPr dirty="0" lang="en-US" smtClean="0"/>
              <a:t>) hosts. </a:t>
            </a:r>
          </a:p>
          <a:p>
            <a:r>
              <a:rPr dirty="0" lang="en-US" smtClean="0"/>
              <a:t>The domestic rat becomes infected and after it dies the fleas start biting human beings. </a:t>
            </a:r>
          </a:p>
          <a:p>
            <a:r>
              <a:rPr dirty="0" lang="en-US" smtClean="0"/>
              <a:t>When the first human is infected, the disease causes bubonic plague. </a:t>
            </a:r>
          </a:p>
          <a:p>
            <a:r>
              <a:rPr dirty="0" lang="en-US" smtClean="0"/>
              <a:t>People working in the fields may also be bitten by fleas from the dead infected wild rats and develop bubonic plague.</a:t>
            </a:r>
          </a:p>
          <a:p>
            <a:endParaRPr dirty="0" lang="en-US"/>
          </a:p>
        </p:txBody>
      </p:sp>
      <p:sp>
        <p:nvSpPr>
          <p:cNvPr id="1048873" name="Title 1"/>
          <p:cNvSpPr>
            <a:spLocks noGrp="1"/>
          </p:cNvSpPr>
          <p:nvPr>
            <p:ph type="title"/>
          </p:nvPr>
        </p:nvSpPr>
        <p:spPr/>
        <p:txBody>
          <a:bodyPr/>
          <a:p>
            <a:r>
              <a:rPr b="1" dirty="0" lang="en-US" smtClean="0"/>
              <a:t>Mode of Transmission</a:t>
            </a:r>
            <a:r>
              <a:rPr dirty="0" lang="en-US" smtClean="0"/>
              <a:t> </a:t>
            </a:r>
            <a:endParaRPr dirty="0" lang="en-US"/>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261" name=""/>
        <p:cNvGrpSpPr/>
        <p:nvPr/>
      </p:nvGrpSpPr>
      <p:grpSpPr>
        <a:xfrm>
          <a:off x="0" y="0"/>
          <a:ext cx="0" cy="0"/>
          <a:chOff x="0" y="0"/>
          <a:chExt cx="0" cy="0"/>
        </a:xfrm>
      </p:grpSpPr>
      <p:sp>
        <p:nvSpPr>
          <p:cNvPr id="1048637" name="Content Placeholder 2"/>
          <p:cNvSpPr>
            <a:spLocks noGrp="1"/>
          </p:cNvSpPr>
          <p:nvPr>
            <p:ph idx="1"/>
          </p:nvPr>
        </p:nvSpPr>
        <p:spPr/>
        <p:txBody>
          <a:bodyPr/>
          <a:p>
            <a:r>
              <a:rPr dirty="0" lang="en-US"/>
              <a:t>At this stage, infection does not produce clear signs and symptoms. The host's immune system is trying to fight off the agent.  </a:t>
            </a:r>
          </a:p>
          <a:p>
            <a:r>
              <a:rPr dirty="0" lang="en-US"/>
              <a:t>In some cases, the organism is overcome by the host immune cells hence no signs and symptoms are felt and the infection process is terminated. </a:t>
            </a:r>
          </a:p>
          <a:p>
            <a:endParaRPr dirty="0" lang="en-US"/>
          </a:p>
        </p:txBody>
      </p:sp>
      <p:sp>
        <p:nvSpPr>
          <p:cNvPr id="1048638" name="Title 1"/>
          <p:cNvSpPr>
            <a:spLocks noGrp="1"/>
          </p:cNvSpPr>
          <p:nvPr>
            <p:ph type="title"/>
          </p:nvPr>
        </p:nvSpPr>
        <p:spPr/>
        <p:txBody>
          <a:bodyPr>
            <a:normAutofit fontScale="90000"/>
          </a:bodyPr>
          <a:p>
            <a:r>
              <a:rPr b="1" dirty="0" lang="en-US" smtClean="0"/>
              <a:t>2.Sub-clinical </a:t>
            </a:r>
            <a:r>
              <a:rPr b="1" dirty="0" lang="en-US"/>
              <a:t>Infection</a:t>
            </a:r>
            <a:r>
              <a:rPr dirty="0" lang="en-US"/>
              <a:t> </a:t>
            </a:r>
            <a:br>
              <a:rPr dirty="0" lang="en-US"/>
            </a:br>
            <a:endParaRPr dirty="0" lang="en-US"/>
          </a:p>
        </p:txBody>
      </p:sp>
    </p:spTree>
  </p:cSld>
  <p:clrMapOvr>
    <a:masterClrMapping/>
  </p:clrMapOvr>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387" name=""/>
        <p:cNvGrpSpPr/>
        <p:nvPr/>
      </p:nvGrpSpPr>
      <p:grpSpPr>
        <a:xfrm>
          <a:off x="0" y="0"/>
          <a:ext cx="0" cy="0"/>
          <a:chOff x="0" y="0"/>
          <a:chExt cx="0" cy="0"/>
        </a:xfrm>
      </p:grpSpPr>
      <p:pic>
        <p:nvPicPr>
          <p:cNvPr id="2097169" name="ia_el_24_innerEl" descr="The Disease Transmission Cycle of Plague"/>
          <p:cNvPicPr>
            <a:picLocks noGrp="1"/>
          </p:cNvPicPr>
          <p:nvPr>
            <p:ph idx="1"/>
          </p:nvPr>
        </p:nvPicPr>
        <p:blipFill>
          <a:blip xmlns:r="http://schemas.openxmlformats.org/officeDocument/2006/relationships" r:embed="rId1"/>
          <a:srcRect/>
          <a:stretch>
            <a:fillRect/>
          </a:stretch>
        </p:blipFill>
        <p:spPr bwMode="auto">
          <a:xfrm>
            <a:off x="609600" y="914400"/>
            <a:ext cx="7696200" cy="5181600"/>
          </a:xfrm>
          <a:prstGeom prst="rect"/>
          <a:noFill/>
          <a:ln w="9525">
            <a:noFill/>
            <a:miter lim="800000"/>
            <a:headEnd/>
            <a:tailEnd/>
          </a:ln>
        </p:spPr>
      </p:pic>
      <p:sp>
        <p:nvSpPr>
          <p:cNvPr id="1048874" name="Title 1"/>
          <p:cNvSpPr>
            <a:spLocks noGrp="1"/>
          </p:cNvSpPr>
          <p:nvPr>
            <p:ph type="title"/>
          </p:nvPr>
        </p:nvSpPr>
        <p:spPr/>
        <p:txBody>
          <a:bodyPr/>
          <a:p>
            <a:endParaRPr lang="en-US"/>
          </a:p>
        </p:txBody>
      </p:sp>
    </p:spTree>
  </p:cSld>
  <p:clrMapOvr>
    <a:masterClrMapping/>
  </p:clrMapOvr>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388" name=""/>
        <p:cNvGrpSpPr/>
        <p:nvPr/>
      </p:nvGrpSpPr>
      <p:grpSpPr>
        <a:xfrm>
          <a:off x="0" y="0"/>
          <a:ext cx="0" cy="0"/>
          <a:chOff x="0" y="0"/>
          <a:chExt cx="0" cy="0"/>
        </a:xfrm>
      </p:grpSpPr>
      <p:sp>
        <p:nvSpPr>
          <p:cNvPr id="1048875" name="Content Placeholder 2"/>
          <p:cNvSpPr>
            <a:spLocks noGrp="1"/>
          </p:cNvSpPr>
          <p:nvPr>
            <p:ph idx="1"/>
          </p:nvPr>
        </p:nvSpPr>
        <p:spPr/>
        <p:txBody>
          <a:bodyPr>
            <a:normAutofit/>
          </a:bodyPr>
          <a:p>
            <a:r>
              <a:rPr dirty="0" lang="en-US" smtClean="0"/>
              <a:t>Plague has three clinical presentations, bubonic, </a:t>
            </a:r>
            <a:r>
              <a:rPr dirty="0" lang="en-US" err="1" smtClean="0"/>
              <a:t>septicaemic</a:t>
            </a:r>
            <a:r>
              <a:rPr dirty="0" lang="en-US" smtClean="0"/>
              <a:t> and pneumonic.</a:t>
            </a:r>
          </a:p>
          <a:p>
            <a:pPr>
              <a:buNone/>
            </a:pPr>
            <a:r>
              <a:rPr b="1" dirty="0" lang="en-US" smtClean="0"/>
              <a:t>Diagnosis</a:t>
            </a:r>
            <a:r>
              <a:rPr dirty="0" lang="en-US" smtClean="0"/>
              <a:t> </a:t>
            </a:r>
          </a:p>
          <a:p>
            <a:r>
              <a:rPr dirty="0" lang="en-US" smtClean="0"/>
              <a:t>The diagnosis of plague can be confirmed by doing a microscopy (staining) of sputum or pus from the bubo to demonstrate the bacilli.</a:t>
            </a:r>
          </a:p>
          <a:p>
            <a:pPr>
              <a:buNone/>
            </a:pPr>
            <a:r>
              <a:rPr b="1" dirty="0" i="1" lang="en-US" smtClean="0"/>
              <a:t>NB/=Remember: Early recognition of plague followed by correct action is a matter of life or death.</a:t>
            </a:r>
            <a:endParaRPr dirty="0" lang="en-US" smtClean="0"/>
          </a:p>
          <a:p>
            <a:pPr>
              <a:buNone/>
            </a:pPr>
            <a:endParaRPr dirty="0" lang="en-US"/>
          </a:p>
        </p:txBody>
      </p:sp>
      <p:sp>
        <p:nvSpPr>
          <p:cNvPr id="1048876" name="Title 1"/>
          <p:cNvSpPr>
            <a:spLocks noGrp="1"/>
          </p:cNvSpPr>
          <p:nvPr>
            <p:ph type="title"/>
          </p:nvPr>
        </p:nvSpPr>
        <p:spPr/>
        <p:txBody>
          <a:bodyPr/>
          <a:p>
            <a:r>
              <a:rPr b="1" dirty="0" lang="en-US" smtClean="0"/>
              <a:t>Clinical Picture</a:t>
            </a:r>
            <a:endParaRPr dirty="0" lang="en-US"/>
          </a:p>
        </p:txBody>
      </p:sp>
    </p:spTree>
  </p:cSld>
  <p:clrMapOvr>
    <a:masterClrMapping/>
  </p:clrMapOvr>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389" name=""/>
        <p:cNvGrpSpPr/>
        <p:nvPr/>
      </p:nvGrpSpPr>
      <p:grpSpPr>
        <a:xfrm>
          <a:off x="0" y="0"/>
          <a:ext cx="0" cy="0"/>
          <a:chOff x="0" y="0"/>
          <a:chExt cx="0" cy="0"/>
        </a:xfrm>
      </p:grpSpPr>
      <p:sp>
        <p:nvSpPr>
          <p:cNvPr id="1048877" name="Content Placeholder 2"/>
          <p:cNvSpPr>
            <a:spLocks noGrp="1"/>
          </p:cNvSpPr>
          <p:nvPr>
            <p:ph idx="1"/>
          </p:nvPr>
        </p:nvSpPr>
        <p:spPr>
          <a:xfrm>
            <a:off x="457200" y="381000"/>
            <a:ext cx="8229600" cy="5745163"/>
          </a:xfrm>
        </p:spPr>
        <p:txBody>
          <a:bodyPr>
            <a:normAutofit fontScale="96296" lnSpcReduction="20000"/>
          </a:bodyPr>
          <a:p>
            <a:pPr>
              <a:buNone/>
            </a:pPr>
            <a:r>
              <a:rPr dirty="0" lang="en-US" smtClean="0"/>
              <a:t>You must start treatment as soon as you confirm the diagnosis from clinical and laboratory findings. The plague bacillus (</a:t>
            </a:r>
            <a:r>
              <a:rPr dirty="0" lang="en-US" err="1" smtClean="0"/>
              <a:t>Yersinia</a:t>
            </a:r>
            <a:r>
              <a:rPr dirty="0" lang="en-US" smtClean="0"/>
              <a:t> </a:t>
            </a:r>
            <a:r>
              <a:rPr dirty="0" lang="en-US" err="1" smtClean="0"/>
              <a:t>pestis</a:t>
            </a:r>
            <a:r>
              <a:rPr dirty="0" lang="en-US" smtClean="0"/>
              <a:t>) is sensitive to most common antibiotics except penicillin. </a:t>
            </a:r>
          </a:p>
          <a:p>
            <a:pPr>
              <a:buNone/>
            </a:pPr>
            <a:r>
              <a:rPr dirty="0" lang="en-US" smtClean="0"/>
              <a:t>Drug treatment with any of the following antibiotics is effective:</a:t>
            </a:r>
          </a:p>
          <a:p>
            <a:pPr lvl="0"/>
            <a:r>
              <a:rPr dirty="0" lang="en-US" smtClean="0"/>
              <a:t>IM streptomycin 30mg/kg two to four times daily for ten days</a:t>
            </a:r>
          </a:p>
          <a:p>
            <a:pPr lvl="0"/>
            <a:r>
              <a:rPr dirty="0" lang="en-US" smtClean="0"/>
              <a:t>Oral or IV tetracycline 10mg/kg six hourly for ten days</a:t>
            </a:r>
          </a:p>
          <a:p>
            <a:pPr lvl="0"/>
            <a:r>
              <a:rPr dirty="0" lang="en-US" smtClean="0"/>
              <a:t>Oral </a:t>
            </a:r>
            <a:r>
              <a:rPr dirty="0" lang="en-US" err="1" smtClean="0"/>
              <a:t>cotrimoxazole</a:t>
            </a:r>
            <a:r>
              <a:rPr dirty="0" lang="en-US" smtClean="0"/>
              <a:t> two tabs twelve hourly for seven days</a:t>
            </a:r>
          </a:p>
          <a:p>
            <a:pPr lvl="0"/>
            <a:r>
              <a:rPr dirty="0" lang="en-US" smtClean="0"/>
              <a:t>Oral </a:t>
            </a:r>
            <a:r>
              <a:rPr dirty="0" lang="en-US" err="1" smtClean="0"/>
              <a:t>chloramphenicol</a:t>
            </a:r>
            <a:r>
              <a:rPr dirty="0" lang="en-US" smtClean="0"/>
              <a:t> 500mg six hourly for seven days</a:t>
            </a:r>
          </a:p>
          <a:p>
            <a:pPr>
              <a:buNone/>
            </a:pPr>
            <a:r>
              <a:rPr b="1" dirty="0" i="1" lang="en-US" smtClean="0"/>
              <a:t>NB/= Remember: Plague is an internationally </a:t>
            </a:r>
            <a:r>
              <a:rPr b="1" dirty="0" i="1" lang="en-US" err="1" smtClean="0"/>
              <a:t>notifiable</a:t>
            </a:r>
            <a:r>
              <a:rPr b="1" dirty="0" i="1" lang="en-US" smtClean="0"/>
              <a:t> disease.</a:t>
            </a:r>
            <a:endParaRPr dirty="0" lang="en-US" smtClean="0"/>
          </a:p>
          <a:p>
            <a:pPr>
              <a:buNone/>
            </a:pPr>
            <a:endParaRPr dirty="0" lang="en-US" smtClean="0"/>
          </a:p>
          <a:p>
            <a:endParaRPr dirty="0" lang="en-US"/>
          </a:p>
        </p:txBody>
      </p:sp>
      <p:sp>
        <p:nvSpPr>
          <p:cNvPr id="1048878" name="Title 1"/>
          <p:cNvSpPr>
            <a:spLocks noGrp="1"/>
          </p:cNvSpPr>
          <p:nvPr>
            <p:ph type="title"/>
          </p:nvPr>
        </p:nvSpPr>
        <p:spPr/>
        <p:txBody>
          <a:bodyPr/>
          <a:p>
            <a:endParaRPr lang="en-US"/>
          </a:p>
        </p:txBody>
      </p:sp>
    </p:spTree>
  </p:cSld>
  <p:clrMapOvr>
    <a:masterClrMapping/>
  </p:clrMapOvr>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390" name=""/>
        <p:cNvGrpSpPr/>
        <p:nvPr/>
      </p:nvGrpSpPr>
      <p:grpSpPr>
        <a:xfrm>
          <a:off x="0" y="0"/>
          <a:ext cx="0" cy="0"/>
          <a:chOff x="0" y="0"/>
          <a:chExt cx="0" cy="0"/>
        </a:xfrm>
      </p:grpSpPr>
      <p:sp>
        <p:nvSpPr>
          <p:cNvPr id="1048879" name="Content Placeholder 2"/>
          <p:cNvSpPr>
            <a:spLocks noGrp="1"/>
          </p:cNvSpPr>
          <p:nvPr>
            <p:ph idx="1"/>
          </p:nvPr>
        </p:nvSpPr>
        <p:spPr>
          <a:xfrm>
            <a:off x="457200" y="1143000"/>
            <a:ext cx="8382000" cy="5257800"/>
          </a:xfrm>
        </p:spPr>
        <p:txBody>
          <a:bodyPr>
            <a:normAutofit fontScale="88889" lnSpcReduction="20000"/>
          </a:bodyPr>
          <a:p>
            <a:pPr>
              <a:buNone/>
            </a:pPr>
            <a:r>
              <a:rPr dirty="0" lang="en-US" smtClean="0"/>
              <a:t>The prevention and control of plague depends on the </a:t>
            </a:r>
            <a:br>
              <a:rPr dirty="0" lang="en-US" smtClean="0"/>
            </a:br>
            <a:r>
              <a:rPr dirty="0" lang="en-US" smtClean="0"/>
              <a:t>following measures:</a:t>
            </a:r>
          </a:p>
          <a:p>
            <a:pPr lvl="0"/>
            <a:r>
              <a:rPr dirty="0" lang="en-US" smtClean="0"/>
              <a:t>Early diagnosis and notification so that the patients are not moved or referred to the hospital</a:t>
            </a:r>
          </a:p>
          <a:p>
            <a:pPr lvl="0"/>
            <a:r>
              <a:rPr dirty="0" lang="en-US" smtClean="0"/>
              <a:t>Chemoprophylaxis of all contacts of the patients such as family, visitors and health care workers using tetracycline </a:t>
            </a:r>
            <a:br>
              <a:rPr dirty="0" lang="en-US" smtClean="0"/>
            </a:br>
            <a:r>
              <a:rPr dirty="0" lang="en-US" smtClean="0"/>
              <a:t>or </a:t>
            </a:r>
            <a:r>
              <a:rPr dirty="0" lang="en-US" err="1" smtClean="0"/>
              <a:t>cotrimoxazole</a:t>
            </a:r>
            <a:endParaRPr dirty="0" lang="en-US" smtClean="0"/>
          </a:p>
          <a:p>
            <a:pPr lvl="0"/>
            <a:r>
              <a:rPr dirty="0" lang="en-US" smtClean="0"/>
              <a:t>Isolation of the infected and quarantine of the contacts for </a:t>
            </a:r>
            <a:br>
              <a:rPr dirty="0" lang="en-US" smtClean="0"/>
            </a:br>
            <a:r>
              <a:rPr dirty="0" lang="en-US" smtClean="0"/>
              <a:t>ten days</a:t>
            </a:r>
          </a:p>
          <a:p>
            <a:pPr lvl="0"/>
            <a:r>
              <a:rPr dirty="0" lang="en-US" smtClean="0"/>
              <a:t>Use of insecticides to kill fleas</a:t>
            </a:r>
          </a:p>
          <a:p>
            <a:pPr lvl="0"/>
            <a:r>
              <a:rPr dirty="0" lang="en-US" smtClean="0"/>
              <a:t>Eradication of rats, for example using rat poison</a:t>
            </a:r>
          </a:p>
          <a:p>
            <a:pPr lvl="0"/>
            <a:r>
              <a:rPr dirty="0" lang="en-US" smtClean="0"/>
              <a:t>Vaccination during epidemics using an anti-plague vaccine</a:t>
            </a:r>
          </a:p>
          <a:p>
            <a:pPr lvl="0"/>
            <a:r>
              <a:rPr dirty="0" lang="en-US" smtClean="0"/>
              <a:t>Health education for communities on preventive measures</a:t>
            </a:r>
          </a:p>
          <a:p>
            <a:endParaRPr dirty="0" lang="en-US"/>
          </a:p>
        </p:txBody>
      </p:sp>
      <p:sp>
        <p:nvSpPr>
          <p:cNvPr id="1048880"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391" name=""/>
        <p:cNvGrpSpPr/>
        <p:nvPr/>
      </p:nvGrpSpPr>
      <p:grpSpPr>
        <a:xfrm>
          <a:off x="0" y="0"/>
          <a:ext cx="0" cy="0"/>
          <a:chOff x="0" y="0"/>
          <a:chExt cx="0" cy="0"/>
        </a:xfrm>
      </p:grpSpPr>
      <p:sp>
        <p:nvSpPr>
          <p:cNvPr id="1048881" name="Content Placeholder 2"/>
          <p:cNvSpPr>
            <a:spLocks noGrp="1"/>
          </p:cNvSpPr>
          <p:nvPr>
            <p:ph idx="1"/>
          </p:nvPr>
        </p:nvSpPr>
        <p:spPr/>
        <p:txBody>
          <a:bodyPr>
            <a:normAutofit/>
          </a:bodyPr>
          <a:p>
            <a:r>
              <a:rPr dirty="0" lang="en-US" smtClean="0"/>
              <a:t>This is an acute infectious bacterial disease which is </a:t>
            </a:r>
            <a:r>
              <a:rPr dirty="0" lang="en-US" err="1" smtClean="0"/>
              <a:t>characterised</a:t>
            </a:r>
            <a:r>
              <a:rPr dirty="0" lang="en-US" smtClean="0"/>
              <a:t> by alternating febrile periods. It is also known as Recurrent fever, </a:t>
            </a:r>
            <a:r>
              <a:rPr dirty="0" lang="en-US" err="1" smtClean="0"/>
              <a:t>Spirillum</a:t>
            </a:r>
            <a:r>
              <a:rPr dirty="0" lang="en-US" smtClean="0"/>
              <a:t>, Tick fever, or Tick Bite fever. It is transmitted by ticks and lice.</a:t>
            </a:r>
          </a:p>
          <a:p>
            <a:r>
              <a:rPr dirty="0" lang="en-US" smtClean="0"/>
              <a:t> There are two types of relapsing fever, namely: </a:t>
            </a:r>
          </a:p>
          <a:p>
            <a:pPr lvl="0"/>
            <a:r>
              <a:rPr dirty="0" lang="en-US" smtClean="0"/>
              <a:t>Louse-borne relapsing fever</a:t>
            </a:r>
          </a:p>
          <a:p>
            <a:pPr lvl="0"/>
            <a:r>
              <a:rPr dirty="0" lang="en-US" smtClean="0"/>
              <a:t>Tick-borne relapsing fever</a:t>
            </a:r>
          </a:p>
          <a:p>
            <a:endParaRPr dirty="0" lang="en-US"/>
          </a:p>
        </p:txBody>
      </p:sp>
      <p:sp>
        <p:nvSpPr>
          <p:cNvPr id="1048882" name="Title 1"/>
          <p:cNvSpPr>
            <a:spLocks noGrp="1"/>
          </p:cNvSpPr>
          <p:nvPr>
            <p:ph type="title"/>
          </p:nvPr>
        </p:nvSpPr>
        <p:spPr/>
        <p:txBody>
          <a:bodyPr>
            <a:normAutofit fontScale="90000"/>
          </a:bodyPr>
          <a:p>
            <a:r>
              <a:rPr b="1" dirty="0" lang="en-US" smtClean="0"/>
              <a:t>Relapsing Fever </a:t>
            </a:r>
            <a:r>
              <a:rPr dirty="0" lang="en-US" smtClean="0"/>
              <a:t/>
            </a:r>
            <a:br>
              <a:rPr dirty="0" lang="en-US" smtClean="0"/>
            </a:br>
            <a:endParaRPr dirty="0" lang="en-US"/>
          </a:p>
        </p:txBody>
      </p:sp>
    </p:spTree>
  </p:cSld>
  <p:clrMapOvr>
    <a:masterClrMapping/>
  </p:clrMapOvr>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392" name=""/>
        <p:cNvGrpSpPr/>
        <p:nvPr/>
      </p:nvGrpSpPr>
      <p:grpSpPr>
        <a:xfrm>
          <a:off x="0" y="0"/>
          <a:ext cx="0" cy="0"/>
          <a:chOff x="0" y="0"/>
          <a:chExt cx="0" cy="0"/>
        </a:xfrm>
      </p:grpSpPr>
      <p:sp>
        <p:nvSpPr>
          <p:cNvPr id="1048883" name="Content Placeholder 2"/>
          <p:cNvSpPr>
            <a:spLocks noGrp="1"/>
          </p:cNvSpPr>
          <p:nvPr>
            <p:ph idx="1"/>
          </p:nvPr>
        </p:nvSpPr>
        <p:spPr>
          <a:xfrm>
            <a:off x="457200" y="381000"/>
            <a:ext cx="8229600" cy="5745163"/>
          </a:xfrm>
        </p:spPr>
        <p:txBody>
          <a:bodyPr>
            <a:normAutofit fontScale="96296" lnSpcReduction="10000"/>
          </a:bodyPr>
          <a:p>
            <a:r>
              <a:rPr dirty="0" lang="en-US" smtClean="0"/>
              <a:t>The louse-borne relapsing fever is spread by the human head louse, </a:t>
            </a:r>
            <a:r>
              <a:rPr dirty="0" lang="en-US" err="1" smtClean="0"/>
              <a:t>pediculus</a:t>
            </a:r>
            <a:r>
              <a:rPr dirty="0" lang="en-US" smtClean="0"/>
              <a:t> </a:t>
            </a:r>
            <a:r>
              <a:rPr dirty="0" lang="en-US" err="1" smtClean="0"/>
              <a:t>capitis</a:t>
            </a:r>
            <a:r>
              <a:rPr dirty="0" lang="en-US" smtClean="0"/>
              <a:t>, and the body louse, </a:t>
            </a:r>
            <a:r>
              <a:rPr dirty="0" lang="en-US" err="1" smtClean="0"/>
              <a:t>pediculus</a:t>
            </a:r>
            <a:r>
              <a:rPr dirty="0" lang="en-US" smtClean="0"/>
              <a:t> </a:t>
            </a:r>
            <a:r>
              <a:rPr dirty="0" lang="en-US" err="1" smtClean="0"/>
              <a:t>corporis</a:t>
            </a:r>
            <a:r>
              <a:rPr dirty="0" lang="en-US" smtClean="0"/>
              <a:t>. </a:t>
            </a:r>
          </a:p>
          <a:p>
            <a:r>
              <a:rPr dirty="0" lang="en-US" smtClean="0"/>
              <a:t>They transmit </a:t>
            </a:r>
            <a:r>
              <a:rPr dirty="0" lang="en-US" err="1" smtClean="0"/>
              <a:t>spirochaetes</a:t>
            </a:r>
            <a:r>
              <a:rPr dirty="0" lang="en-US" smtClean="0"/>
              <a:t> of the genus </a:t>
            </a:r>
            <a:r>
              <a:rPr dirty="0" lang="en-US" err="1" smtClean="0"/>
              <a:t>borrelia</a:t>
            </a:r>
            <a:r>
              <a:rPr dirty="0" lang="en-US" smtClean="0"/>
              <a:t> </a:t>
            </a:r>
            <a:r>
              <a:rPr dirty="0" lang="en-US" err="1" smtClean="0"/>
              <a:t>reccurentis</a:t>
            </a:r>
            <a:r>
              <a:rPr dirty="0" lang="en-US" smtClean="0"/>
              <a:t>. </a:t>
            </a:r>
          </a:p>
          <a:p>
            <a:r>
              <a:rPr dirty="0" lang="en-US" smtClean="0"/>
              <a:t>The tick-borne relapsing fever is transmitted by soft ticks (</a:t>
            </a:r>
            <a:r>
              <a:rPr dirty="0" lang="en-US" err="1" smtClean="0"/>
              <a:t>ornithodoros</a:t>
            </a:r>
            <a:r>
              <a:rPr dirty="0" lang="en-US" smtClean="0"/>
              <a:t> </a:t>
            </a:r>
            <a:r>
              <a:rPr dirty="0" lang="en-US" err="1" smtClean="0"/>
              <a:t>moubata</a:t>
            </a:r>
            <a:r>
              <a:rPr dirty="0" lang="en-US" smtClean="0"/>
              <a:t>) which live in cracks and crevices of walls and floors. </a:t>
            </a:r>
          </a:p>
          <a:p>
            <a:r>
              <a:rPr dirty="0" lang="en-US" smtClean="0"/>
              <a:t>They transmit </a:t>
            </a:r>
            <a:r>
              <a:rPr dirty="0" lang="en-US" err="1" smtClean="0"/>
              <a:t>spirochaetes</a:t>
            </a:r>
            <a:r>
              <a:rPr dirty="0" lang="en-US" smtClean="0"/>
              <a:t> of the genus </a:t>
            </a:r>
            <a:r>
              <a:rPr dirty="0" lang="en-US" err="1" smtClean="0"/>
              <a:t>borrelia</a:t>
            </a:r>
            <a:r>
              <a:rPr dirty="0" lang="en-US" smtClean="0"/>
              <a:t> </a:t>
            </a:r>
            <a:r>
              <a:rPr dirty="0" lang="en-US" err="1" smtClean="0"/>
              <a:t>duttoni</a:t>
            </a:r>
            <a:r>
              <a:rPr dirty="0" lang="en-US" smtClean="0"/>
              <a:t>, which cause tick-borne relapsing fever. </a:t>
            </a:r>
          </a:p>
          <a:p>
            <a:r>
              <a:rPr dirty="0" lang="en-US" smtClean="0"/>
              <a:t>Children, visitors and pregnant women travelling to endemic areas are more susceptible to the disease. </a:t>
            </a:r>
          </a:p>
          <a:p>
            <a:r>
              <a:rPr dirty="0" lang="en-US" smtClean="0"/>
              <a:t>Adults in endemic areas are semi-immune to relapsing fever.</a:t>
            </a:r>
          </a:p>
          <a:p>
            <a:endParaRPr dirty="0" lang="en-US"/>
          </a:p>
        </p:txBody>
      </p:sp>
      <p:sp>
        <p:nvSpPr>
          <p:cNvPr id="1048884" name="Title 1"/>
          <p:cNvSpPr>
            <a:spLocks noGrp="1"/>
          </p:cNvSpPr>
          <p:nvPr>
            <p:ph type="title"/>
          </p:nvPr>
        </p:nvSpPr>
        <p:spPr/>
        <p:txBody>
          <a:bodyPr/>
          <a:p>
            <a:endParaRPr lang="en-US"/>
          </a:p>
        </p:txBody>
      </p:sp>
    </p:spTree>
  </p:cSld>
  <p:clrMapOvr>
    <a:masterClrMapping/>
  </p:clrMapOvr>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393" name=""/>
        <p:cNvGrpSpPr/>
        <p:nvPr/>
      </p:nvGrpSpPr>
      <p:grpSpPr>
        <a:xfrm>
          <a:off x="0" y="0"/>
          <a:ext cx="0" cy="0"/>
          <a:chOff x="0" y="0"/>
          <a:chExt cx="0" cy="0"/>
        </a:xfrm>
      </p:grpSpPr>
      <p:sp>
        <p:nvSpPr>
          <p:cNvPr id="1048885" name="Content Placeholder 2"/>
          <p:cNvSpPr>
            <a:spLocks noGrp="1"/>
          </p:cNvSpPr>
          <p:nvPr>
            <p:ph idx="1"/>
          </p:nvPr>
        </p:nvSpPr>
        <p:spPr/>
        <p:txBody>
          <a:bodyPr/>
          <a:p>
            <a:r>
              <a:rPr dirty="0" lang="en-US" smtClean="0"/>
              <a:t>The disease is transmitted from person to person by the bite of the head louse, body louse or soft tick.</a:t>
            </a:r>
          </a:p>
          <a:p>
            <a:pPr>
              <a:buNone/>
            </a:pPr>
            <a:endParaRPr dirty="0" lang="en-US"/>
          </a:p>
        </p:txBody>
      </p:sp>
      <p:sp>
        <p:nvSpPr>
          <p:cNvPr id="1048886"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394" name=""/>
        <p:cNvGrpSpPr/>
        <p:nvPr/>
      </p:nvGrpSpPr>
      <p:grpSpPr>
        <a:xfrm>
          <a:off x="0" y="0"/>
          <a:ext cx="0" cy="0"/>
          <a:chOff x="0" y="0"/>
          <a:chExt cx="0" cy="0"/>
        </a:xfrm>
      </p:grpSpPr>
      <p:sp>
        <p:nvSpPr>
          <p:cNvPr id="1048887" name="Content Placeholder 2"/>
          <p:cNvSpPr>
            <a:spLocks noGrp="1"/>
          </p:cNvSpPr>
          <p:nvPr>
            <p:ph idx="1"/>
          </p:nvPr>
        </p:nvSpPr>
        <p:spPr>
          <a:xfrm>
            <a:off x="457200" y="1295400"/>
            <a:ext cx="8229600" cy="4830763"/>
          </a:xfrm>
        </p:spPr>
        <p:txBody>
          <a:bodyPr>
            <a:normAutofit fontScale="81481" lnSpcReduction="20000"/>
          </a:bodyPr>
          <a:p>
            <a:r>
              <a:rPr dirty="0" lang="en-US" smtClean="0"/>
              <a:t>The human louse transmits louse-borne relapsing fever from person to person. </a:t>
            </a:r>
          </a:p>
          <a:p>
            <a:r>
              <a:rPr dirty="0" lang="en-US" smtClean="0"/>
              <a:t>When the louse feeds on the blood of an infected person, it takes up the bacteria. </a:t>
            </a:r>
          </a:p>
          <a:p>
            <a:r>
              <a:rPr dirty="0" lang="en-US" smtClean="0"/>
              <a:t>The bacteria multiply within the body of the louse (but these </a:t>
            </a:r>
            <a:r>
              <a:rPr dirty="0" lang="en-US" err="1" smtClean="0"/>
              <a:t>spirochaete</a:t>
            </a:r>
            <a:r>
              <a:rPr dirty="0" lang="en-US" smtClean="0"/>
              <a:t> are not found in the saliva or the excreta of the louse).</a:t>
            </a:r>
          </a:p>
          <a:p>
            <a:r>
              <a:rPr dirty="0" lang="en-US" smtClean="0"/>
              <a:t> The infection is transmitted to another person only when the louse is crushed on the body surface near a bite wound. </a:t>
            </a:r>
          </a:p>
          <a:p>
            <a:r>
              <a:rPr dirty="0" lang="en-US" smtClean="0"/>
              <a:t>The offspring of an infected louse does not carry the </a:t>
            </a:r>
            <a:r>
              <a:rPr dirty="0" lang="en-US" err="1" smtClean="0"/>
              <a:t>spirochaetes</a:t>
            </a:r>
            <a:r>
              <a:rPr dirty="0" lang="en-US" smtClean="0"/>
              <a:t>.</a:t>
            </a:r>
          </a:p>
          <a:p>
            <a:r>
              <a:rPr dirty="0" lang="en-US" smtClean="0"/>
              <a:t> Epidemics of louse-borne relapsing fever are associated with times of war and famine when refugees are crowded together in unsanitary conditions, which promote infestation with human body lice.</a:t>
            </a:r>
          </a:p>
          <a:p>
            <a:pPr>
              <a:buNone/>
            </a:pPr>
            <a:r>
              <a:rPr b="1" dirty="0" lang="en-US" smtClean="0"/>
              <a:t> </a:t>
            </a:r>
            <a:endParaRPr dirty="0" lang="en-US" smtClean="0"/>
          </a:p>
          <a:p>
            <a:endParaRPr dirty="0" lang="en-US"/>
          </a:p>
        </p:txBody>
      </p:sp>
      <p:sp>
        <p:nvSpPr>
          <p:cNvPr id="1048888" name="Title 1"/>
          <p:cNvSpPr>
            <a:spLocks noGrp="1"/>
          </p:cNvSpPr>
          <p:nvPr>
            <p:ph type="title"/>
          </p:nvPr>
        </p:nvSpPr>
        <p:spPr/>
        <p:txBody>
          <a:bodyPr>
            <a:normAutofit fontScale="90000"/>
          </a:bodyPr>
          <a:p>
            <a:r>
              <a:rPr b="1" dirty="0" lang="en-US" smtClean="0"/>
              <a:t>Louse-borne</a:t>
            </a:r>
            <a:r>
              <a:rPr dirty="0" lang="en-US" smtClean="0"/>
              <a:t> </a:t>
            </a:r>
            <a:br>
              <a:rPr dirty="0" lang="en-US" smtClean="0"/>
            </a:br>
            <a:endParaRPr dirty="0" lang="en-US"/>
          </a:p>
        </p:txBody>
      </p:sp>
    </p:spTree>
  </p:cSld>
  <p:clrMapOvr>
    <a:masterClrMapping/>
  </p:clrMapOvr>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395" name=""/>
        <p:cNvGrpSpPr/>
        <p:nvPr/>
      </p:nvGrpSpPr>
      <p:grpSpPr>
        <a:xfrm>
          <a:off x="0" y="0"/>
          <a:ext cx="0" cy="0"/>
          <a:chOff x="0" y="0"/>
          <a:chExt cx="0" cy="0"/>
        </a:xfrm>
      </p:grpSpPr>
      <p:sp>
        <p:nvSpPr>
          <p:cNvPr id="1048889" name="Content Placeholder 2"/>
          <p:cNvSpPr>
            <a:spLocks noGrp="1"/>
          </p:cNvSpPr>
          <p:nvPr>
            <p:ph idx="1"/>
          </p:nvPr>
        </p:nvSpPr>
        <p:spPr>
          <a:xfrm>
            <a:off x="457200" y="990600"/>
            <a:ext cx="8458200" cy="5562600"/>
          </a:xfrm>
        </p:spPr>
        <p:txBody>
          <a:bodyPr>
            <a:normAutofit fontScale="51852" lnSpcReduction="20000"/>
          </a:bodyPr>
          <a:p>
            <a:r>
              <a:rPr dirty="0" sz="4400" lang="en-US" smtClean="0"/>
              <a:t>Tick-borne relapsing fever is transmitted when a tick sucks blood from an infected person. </a:t>
            </a:r>
          </a:p>
          <a:p>
            <a:r>
              <a:rPr dirty="0" sz="4400" lang="en-US" smtClean="0"/>
              <a:t>The </a:t>
            </a:r>
            <a:r>
              <a:rPr dirty="0" sz="4400" lang="en-US" err="1" smtClean="0"/>
              <a:t>spirochaetes</a:t>
            </a:r>
            <a:r>
              <a:rPr dirty="0" sz="4400" lang="en-US" smtClean="0"/>
              <a:t> are taken up and multiply in the tick's body.</a:t>
            </a:r>
          </a:p>
          <a:p>
            <a:r>
              <a:rPr dirty="0" sz="4400" lang="en-US" smtClean="0"/>
              <a:t> In seven days, the </a:t>
            </a:r>
            <a:r>
              <a:rPr dirty="0" sz="4400" lang="en-US" err="1" smtClean="0"/>
              <a:t>spirochaetes</a:t>
            </a:r>
            <a:r>
              <a:rPr dirty="0" sz="4400" lang="en-US" smtClean="0"/>
              <a:t> appear in the tick's salivary glands and the </a:t>
            </a:r>
            <a:r>
              <a:rPr dirty="0" sz="4400" lang="en-US" err="1" smtClean="0"/>
              <a:t>coxal</a:t>
            </a:r>
            <a:r>
              <a:rPr dirty="0" sz="4400" lang="en-US" smtClean="0"/>
              <a:t> fluid ready to be transmitted to a new host. </a:t>
            </a:r>
          </a:p>
          <a:p>
            <a:r>
              <a:rPr dirty="0" sz="4400" lang="en-US" smtClean="0"/>
              <a:t>The organisms can either be injected directly when the tick feeds on the host, or they can infect a new host by penetrating intact mucous membranes (for example in laboratory infections).</a:t>
            </a:r>
          </a:p>
          <a:p>
            <a:r>
              <a:rPr dirty="0" sz="4400" lang="en-US" smtClean="0"/>
              <a:t>Unlike in louse-borne fever where the offspring does not carry the organism, in tick-borne fever the </a:t>
            </a:r>
            <a:r>
              <a:rPr dirty="0" sz="4400" lang="en-US" err="1" smtClean="0"/>
              <a:t>borrelia</a:t>
            </a:r>
            <a:r>
              <a:rPr dirty="0" sz="4400" lang="en-US" smtClean="0"/>
              <a:t> </a:t>
            </a:r>
            <a:r>
              <a:rPr dirty="0" sz="4400" lang="en-US" err="1" smtClean="0"/>
              <a:t>duttoni</a:t>
            </a:r>
            <a:r>
              <a:rPr dirty="0" sz="4400" lang="en-US" smtClean="0"/>
              <a:t> organisms pass into the ovary of the tick, thus automatically infecting the offspring of the ticks (vertical transmission). </a:t>
            </a:r>
          </a:p>
          <a:p>
            <a:r>
              <a:rPr dirty="0" sz="4400" lang="en-US" smtClean="0"/>
              <a:t>In this way, a house once inhabited by infected ticks will remain dangerous for up to ten years.</a:t>
            </a:r>
          </a:p>
          <a:p>
            <a:r>
              <a:rPr dirty="0" sz="4400" lang="en-US" smtClean="0"/>
              <a:t> In an infected pregnant woman, the </a:t>
            </a:r>
            <a:r>
              <a:rPr dirty="0" sz="4400" lang="en-US" err="1" smtClean="0"/>
              <a:t>spirochaete</a:t>
            </a:r>
            <a:r>
              <a:rPr dirty="0" sz="4400" lang="en-US" smtClean="0"/>
              <a:t> can cross the placenta to the </a:t>
            </a:r>
            <a:r>
              <a:rPr dirty="0" sz="4400" lang="en-US" err="1" smtClean="0"/>
              <a:t>foetus</a:t>
            </a:r>
            <a:r>
              <a:rPr dirty="0" sz="4400" lang="en-US" smtClean="0"/>
              <a:t> resulting either in abortion, stillbirth, premature delivery, or congenital infection in the newborn.</a:t>
            </a:r>
          </a:p>
          <a:p>
            <a:endParaRPr dirty="0" lang="en-US"/>
          </a:p>
        </p:txBody>
      </p:sp>
      <p:sp>
        <p:nvSpPr>
          <p:cNvPr id="1048890" name="Title 1"/>
          <p:cNvSpPr>
            <a:spLocks noGrp="1"/>
          </p:cNvSpPr>
          <p:nvPr>
            <p:ph type="title"/>
          </p:nvPr>
        </p:nvSpPr>
        <p:spPr/>
        <p:txBody>
          <a:bodyPr>
            <a:normAutofit fontScale="90000"/>
          </a:bodyPr>
          <a:p>
            <a:r>
              <a:rPr b="1" dirty="0" lang="en-US" smtClean="0"/>
              <a:t>Tick-borne</a:t>
            </a:r>
            <a:r>
              <a:rPr dirty="0" lang="en-US" smtClean="0"/>
              <a:t> </a:t>
            </a:r>
            <a:br>
              <a:rPr dirty="0" lang="en-US" smtClean="0"/>
            </a:br>
            <a:endParaRPr dirty="0" lang="en-US"/>
          </a:p>
        </p:txBody>
      </p:sp>
    </p:spTree>
  </p:cSld>
  <p:clrMapOvr>
    <a:masterClrMapping/>
  </p:clrMapOvr>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396" name=""/>
        <p:cNvGrpSpPr/>
        <p:nvPr/>
      </p:nvGrpSpPr>
      <p:grpSpPr>
        <a:xfrm>
          <a:off x="0" y="0"/>
          <a:ext cx="0" cy="0"/>
          <a:chOff x="0" y="0"/>
          <a:chExt cx="0" cy="0"/>
        </a:xfrm>
      </p:grpSpPr>
      <p:sp>
        <p:nvSpPr>
          <p:cNvPr id="1048891" name="Content Placeholder 2"/>
          <p:cNvSpPr>
            <a:spLocks noGrp="1"/>
          </p:cNvSpPr>
          <p:nvPr>
            <p:ph idx="1"/>
          </p:nvPr>
        </p:nvSpPr>
        <p:spPr>
          <a:xfrm>
            <a:off x="457200" y="1295400"/>
            <a:ext cx="8305800" cy="5105400"/>
          </a:xfrm>
        </p:spPr>
        <p:txBody>
          <a:bodyPr>
            <a:normAutofit fontScale="88889" lnSpcReduction="20000"/>
          </a:bodyPr>
          <a:p>
            <a:r>
              <a:rPr dirty="0" lang="en-US" smtClean="0"/>
              <a:t>The patient presents with sudden onset of fever which ranges between 39.5°C - 40.5°C.</a:t>
            </a:r>
          </a:p>
          <a:p>
            <a:r>
              <a:rPr dirty="0" lang="en-US" smtClean="0"/>
              <a:t> There is rapid pulse, headache, aching joints, vomiting and infected conjunctiva.</a:t>
            </a:r>
          </a:p>
          <a:p>
            <a:r>
              <a:rPr dirty="0" lang="en-US" smtClean="0"/>
              <a:t> Often there is potential rash, </a:t>
            </a:r>
            <a:r>
              <a:rPr dirty="0" lang="en-US" err="1" smtClean="0"/>
              <a:t>epistaxis</a:t>
            </a:r>
            <a:r>
              <a:rPr dirty="0" lang="en-US" smtClean="0"/>
              <a:t>, and herpes </a:t>
            </a:r>
            <a:r>
              <a:rPr dirty="0" lang="en-US" err="1" smtClean="0"/>
              <a:t>labialis</a:t>
            </a:r>
            <a:r>
              <a:rPr dirty="0" lang="en-US" smtClean="0"/>
              <a:t>. </a:t>
            </a:r>
          </a:p>
          <a:p>
            <a:r>
              <a:rPr dirty="0" lang="en-US" smtClean="0"/>
              <a:t>After five to seven days, the temperature drops by crisis. In about 60% of the patients, a less severe relapse of the symptoms occurs five to ten days after the first attack.</a:t>
            </a:r>
          </a:p>
          <a:p>
            <a:r>
              <a:rPr dirty="0" lang="en-US" smtClean="0"/>
              <a:t> A second relapse may occur in about 25% of the patients. In untreated cases, there may be up to ten relapses.</a:t>
            </a:r>
          </a:p>
          <a:p>
            <a:r>
              <a:rPr dirty="0" lang="en-US" smtClean="0"/>
              <a:t> The fever and clinical symptoms become less severe each time after the relapse.</a:t>
            </a:r>
          </a:p>
          <a:p>
            <a:r>
              <a:rPr dirty="0" lang="en-US" smtClean="0"/>
              <a:t> Relapsing fever has a high mortality rate of 40%. Common complications of relapsing fever include meningitis, </a:t>
            </a:r>
            <a:r>
              <a:rPr dirty="0" lang="en-US" err="1" smtClean="0"/>
              <a:t>iritis</a:t>
            </a:r>
            <a:r>
              <a:rPr dirty="0" lang="en-US" smtClean="0"/>
              <a:t>, optic nerve atrophy (blindness), </a:t>
            </a:r>
            <a:r>
              <a:rPr dirty="0" lang="en-US" err="1" smtClean="0"/>
              <a:t>myocarditis</a:t>
            </a:r>
            <a:r>
              <a:rPr dirty="0" lang="en-US" smtClean="0"/>
              <a:t> and liver failure bleeding.</a:t>
            </a:r>
          </a:p>
          <a:p>
            <a:endParaRPr dirty="0" lang="en-US"/>
          </a:p>
        </p:txBody>
      </p:sp>
      <p:sp>
        <p:nvSpPr>
          <p:cNvPr id="1048892" name="Title 1"/>
          <p:cNvSpPr>
            <a:spLocks noGrp="1"/>
          </p:cNvSpPr>
          <p:nvPr>
            <p:ph type="title"/>
          </p:nvPr>
        </p:nvSpPr>
        <p:spPr/>
        <p:txBody>
          <a:bodyPr/>
          <a:p>
            <a:r>
              <a:rPr b="1" dirty="0" lang="en-US" smtClean="0"/>
              <a:t>Clinical Features</a:t>
            </a:r>
            <a:r>
              <a:rPr dirty="0" lang="en-US" smtClean="0"/>
              <a:t> </a:t>
            </a:r>
            <a:endParaRPr dirty="0" lang="en-US"/>
          </a:p>
        </p:txBody>
      </p:sp>
    </p:spTree>
  </p:cSld>
  <p:clrMapOvr>
    <a:masterClrMapping/>
  </p:clrMapOvr>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262" name=""/>
        <p:cNvGrpSpPr/>
        <p:nvPr/>
      </p:nvGrpSpPr>
      <p:grpSpPr>
        <a:xfrm>
          <a:off x="0" y="0"/>
          <a:ext cx="0" cy="0"/>
          <a:chOff x="0" y="0"/>
          <a:chExt cx="0" cy="0"/>
        </a:xfrm>
      </p:grpSpPr>
      <p:sp>
        <p:nvSpPr>
          <p:cNvPr id="1048639" name="Content Placeholder 2"/>
          <p:cNvSpPr>
            <a:spLocks noGrp="1"/>
          </p:cNvSpPr>
          <p:nvPr>
            <p:ph idx="1"/>
          </p:nvPr>
        </p:nvSpPr>
        <p:spPr/>
        <p:txBody>
          <a:bodyPr/>
          <a:p>
            <a:r>
              <a:rPr dirty="0" lang="en-US"/>
              <a:t>This is the period when the host develops detectable symptoms and signs of an illness. At this time the agent has multiplied within the host overcoming the host's immune system and has started causing abnormal functioning of some body cells and tissues. This produces overt signs and symptoms of the disease.</a:t>
            </a:r>
          </a:p>
          <a:p>
            <a:endParaRPr dirty="0" lang="en-US"/>
          </a:p>
        </p:txBody>
      </p:sp>
      <p:sp>
        <p:nvSpPr>
          <p:cNvPr id="1048640" name="Title 1"/>
          <p:cNvSpPr>
            <a:spLocks noGrp="1"/>
          </p:cNvSpPr>
          <p:nvPr>
            <p:ph type="title"/>
          </p:nvPr>
        </p:nvSpPr>
        <p:spPr/>
        <p:txBody>
          <a:bodyPr>
            <a:normAutofit fontScale="90000"/>
          </a:bodyPr>
          <a:p>
            <a:r>
              <a:rPr b="1" dirty="0" lang="en-US" smtClean="0"/>
              <a:t>3.Clinical </a:t>
            </a:r>
            <a:r>
              <a:rPr b="1" dirty="0" lang="en-US"/>
              <a:t>Infection</a:t>
            </a:r>
            <a:r>
              <a:rPr dirty="0" lang="en-US"/>
              <a:t> </a:t>
            </a:r>
            <a:br>
              <a:rPr dirty="0" lang="en-US"/>
            </a:br>
            <a:endParaRPr dirty="0" lang="en-US"/>
          </a:p>
        </p:txBody>
      </p:sp>
    </p:spTree>
  </p:cSld>
  <p:clrMapOvr>
    <a:masterClrMapping/>
  </p:clrMapOvr>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397" name=""/>
        <p:cNvGrpSpPr/>
        <p:nvPr/>
      </p:nvGrpSpPr>
      <p:grpSpPr>
        <a:xfrm>
          <a:off x="0" y="0"/>
          <a:ext cx="0" cy="0"/>
          <a:chOff x="0" y="0"/>
          <a:chExt cx="0" cy="0"/>
        </a:xfrm>
      </p:grpSpPr>
      <p:sp>
        <p:nvSpPr>
          <p:cNvPr id="1048893" name="Content Placeholder 2"/>
          <p:cNvSpPr>
            <a:spLocks noGrp="1"/>
          </p:cNvSpPr>
          <p:nvPr>
            <p:ph idx="1"/>
          </p:nvPr>
        </p:nvSpPr>
        <p:spPr>
          <a:xfrm>
            <a:off x="457200" y="1219200"/>
            <a:ext cx="8229600" cy="4906963"/>
          </a:xfrm>
        </p:spPr>
        <p:txBody>
          <a:bodyPr>
            <a:normAutofit fontScale="96296" lnSpcReduction="20000"/>
          </a:bodyPr>
          <a:p>
            <a:r>
              <a:rPr dirty="0" lang="en-US" smtClean="0"/>
              <a:t>You can confirm relapsing fever by doing a microscopic examination of a thick blood smear for the </a:t>
            </a:r>
            <a:r>
              <a:rPr dirty="0" lang="en-US" err="1" smtClean="0"/>
              <a:t>spirochaetes</a:t>
            </a:r>
            <a:r>
              <a:rPr dirty="0" lang="en-US" smtClean="0"/>
              <a:t>.</a:t>
            </a:r>
          </a:p>
          <a:p>
            <a:pPr>
              <a:buNone/>
            </a:pPr>
            <a:r>
              <a:rPr b="1" dirty="0" lang="en-US" smtClean="0"/>
              <a:t>Management</a:t>
            </a:r>
            <a:r>
              <a:rPr dirty="0" lang="en-US" smtClean="0"/>
              <a:t> </a:t>
            </a:r>
          </a:p>
          <a:p>
            <a:r>
              <a:rPr dirty="0" lang="en-US" smtClean="0"/>
              <a:t>Treatment should eradicate the </a:t>
            </a:r>
            <a:r>
              <a:rPr dirty="0" lang="en-US" err="1" smtClean="0"/>
              <a:t>spirochaete</a:t>
            </a:r>
            <a:r>
              <a:rPr dirty="0" lang="en-US" smtClean="0"/>
              <a:t> from the body without eliciting </a:t>
            </a:r>
            <a:r>
              <a:rPr dirty="0" lang="en-US" err="1" smtClean="0"/>
              <a:t>Jarisch-Herxheimer</a:t>
            </a:r>
            <a:r>
              <a:rPr dirty="0" lang="en-US" smtClean="0"/>
              <a:t> reaction. </a:t>
            </a:r>
          </a:p>
          <a:p>
            <a:r>
              <a:rPr dirty="0" lang="en-US" smtClean="0"/>
              <a:t>Some deaths occur after starting treatment as a result of a severe </a:t>
            </a:r>
            <a:r>
              <a:rPr dirty="0" lang="en-US" err="1" smtClean="0"/>
              <a:t>Jarisch-Herxheimer</a:t>
            </a:r>
            <a:r>
              <a:rPr dirty="0" lang="en-US" smtClean="0"/>
              <a:t> reaction. </a:t>
            </a:r>
          </a:p>
          <a:p>
            <a:r>
              <a:rPr dirty="0" lang="en-US" smtClean="0"/>
              <a:t>The antibiotics suddenly kill a large number of </a:t>
            </a:r>
            <a:r>
              <a:rPr dirty="0" lang="en-US" err="1" smtClean="0"/>
              <a:t>spirochaetes</a:t>
            </a:r>
            <a:r>
              <a:rPr dirty="0" lang="en-US" smtClean="0"/>
              <a:t> which release toxins into the circulation causing the patient to collapse. </a:t>
            </a:r>
            <a:endParaRPr dirty="0" lang="en-US"/>
          </a:p>
        </p:txBody>
      </p:sp>
      <p:sp>
        <p:nvSpPr>
          <p:cNvPr id="1048894" name="Title 1"/>
          <p:cNvSpPr>
            <a:spLocks noGrp="1"/>
          </p:cNvSpPr>
          <p:nvPr>
            <p:ph type="title"/>
          </p:nvPr>
        </p:nvSpPr>
        <p:spPr/>
        <p:txBody>
          <a:bodyPr>
            <a:normAutofit fontScale="90000"/>
          </a:bodyPr>
          <a:p>
            <a:r>
              <a:rPr b="1" dirty="0" lang="en-US" smtClean="0"/>
              <a:t>Diagnosis</a:t>
            </a:r>
            <a:r>
              <a:rPr dirty="0" lang="en-US" smtClean="0"/>
              <a:t/>
            </a:r>
            <a:br>
              <a:rPr dirty="0" lang="en-US" smtClean="0"/>
            </a:br>
            <a:endParaRPr dirty="0" lang="en-US"/>
          </a:p>
        </p:txBody>
      </p:sp>
    </p:spTree>
  </p:cSld>
  <p:clrMapOvr>
    <a:masterClrMapping/>
  </p:clrMapOvr>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398" name=""/>
        <p:cNvGrpSpPr/>
        <p:nvPr/>
      </p:nvGrpSpPr>
      <p:grpSpPr>
        <a:xfrm>
          <a:off x="0" y="0"/>
          <a:ext cx="0" cy="0"/>
          <a:chOff x="0" y="0"/>
          <a:chExt cx="0" cy="0"/>
        </a:xfrm>
      </p:grpSpPr>
      <p:sp>
        <p:nvSpPr>
          <p:cNvPr id="1048895" name="Content Placeholder 2"/>
          <p:cNvSpPr>
            <a:spLocks noGrp="1"/>
          </p:cNvSpPr>
          <p:nvPr>
            <p:ph idx="1"/>
          </p:nvPr>
        </p:nvSpPr>
        <p:spPr>
          <a:xfrm>
            <a:off x="457200" y="304800"/>
            <a:ext cx="8229600" cy="5821363"/>
          </a:xfrm>
        </p:spPr>
        <p:txBody>
          <a:bodyPr>
            <a:normAutofit fontScale="96296" lnSpcReduction="10000"/>
          </a:bodyPr>
          <a:p>
            <a:r>
              <a:rPr dirty="0" lang="en-US" smtClean="0"/>
              <a:t>This reaction is </a:t>
            </a:r>
            <a:r>
              <a:rPr dirty="0" lang="en-US" err="1" smtClean="0"/>
              <a:t>characterised</a:t>
            </a:r>
            <a:r>
              <a:rPr dirty="0" lang="en-US" smtClean="0"/>
              <a:t> by chills, rapid breathing, elevated temperature (40 – 42°C), confusion, delirium, and sometimes convulsions and coma. </a:t>
            </a:r>
          </a:p>
          <a:p>
            <a:r>
              <a:rPr dirty="0" lang="en-US" smtClean="0"/>
              <a:t>The patient then develops very severe hypotension, and may go into heart failure.</a:t>
            </a:r>
          </a:p>
          <a:p>
            <a:r>
              <a:rPr dirty="0" lang="en-US" smtClean="0"/>
              <a:t> This complication is however not seen in tick-borne infections. Patients must be nursed flat, given adequate fluids and be confined to bed for at least 24 hours.</a:t>
            </a:r>
          </a:p>
          <a:p>
            <a:r>
              <a:rPr dirty="0" lang="en-US" smtClean="0"/>
              <a:t>The treatment of relapsing fever is IM procaine penicillin 400,000 units stat, followed the next day by oral tetracycline 500mg six hourly for five to seven days. An alternative to tetracycline is oral </a:t>
            </a:r>
            <a:r>
              <a:rPr dirty="0" lang="en-US" err="1" smtClean="0"/>
              <a:t>doxycyline</a:t>
            </a:r>
            <a:r>
              <a:rPr dirty="0" lang="en-US" smtClean="0"/>
              <a:t> 200mg once (single dose).</a:t>
            </a:r>
          </a:p>
          <a:p>
            <a:endParaRPr dirty="0" lang="en-US"/>
          </a:p>
        </p:txBody>
      </p:sp>
      <p:sp>
        <p:nvSpPr>
          <p:cNvPr id="1048896" name="Title 1"/>
          <p:cNvSpPr>
            <a:spLocks noGrp="1"/>
          </p:cNvSpPr>
          <p:nvPr>
            <p:ph type="title"/>
          </p:nvPr>
        </p:nvSpPr>
        <p:spPr/>
        <p:txBody>
          <a:bodyPr/>
          <a:p>
            <a:endParaRPr lang="en-US"/>
          </a:p>
        </p:txBody>
      </p:sp>
    </p:spTree>
  </p:cSld>
  <p:clrMapOvr>
    <a:masterClrMapping/>
  </p:clrMapOvr>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399" name=""/>
        <p:cNvGrpSpPr/>
        <p:nvPr/>
      </p:nvGrpSpPr>
      <p:grpSpPr>
        <a:xfrm>
          <a:off x="0" y="0"/>
          <a:ext cx="0" cy="0"/>
          <a:chOff x="0" y="0"/>
          <a:chExt cx="0" cy="0"/>
        </a:xfrm>
      </p:grpSpPr>
      <p:sp>
        <p:nvSpPr>
          <p:cNvPr id="1048897" name="Content Placeholder 2"/>
          <p:cNvSpPr>
            <a:spLocks noGrp="1"/>
          </p:cNvSpPr>
          <p:nvPr>
            <p:ph idx="1"/>
          </p:nvPr>
        </p:nvSpPr>
        <p:spPr>
          <a:xfrm>
            <a:off x="457200" y="304800"/>
            <a:ext cx="8229600" cy="5821363"/>
          </a:xfrm>
        </p:spPr>
        <p:txBody>
          <a:bodyPr>
            <a:normAutofit/>
          </a:bodyPr>
          <a:p>
            <a:pPr>
              <a:buNone/>
            </a:pPr>
            <a:r>
              <a:rPr b="1" dirty="0" i="1" lang="en-US" smtClean="0"/>
              <a:t>NB/=Remember: Tetracycline should not be given to children and pregnant women because it </a:t>
            </a:r>
            <a:r>
              <a:rPr b="1" dirty="0" i="1" lang="en-US" err="1" smtClean="0"/>
              <a:t>discolours</a:t>
            </a:r>
            <a:r>
              <a:rPr b="1" dirty="0" i="1" lang="en-US" smtClean="0"/>
              <a:t> the teeth permanently and also causes premature calcification of bones. </a:t>
            </a:r>
            <a:endParaRPr dirty="0" lang="en-US" smtClean="0"/>
          </a:p>
          <a:p>
            <a:pPr>
              <a:buNone/>
            </a:pPr>
            <a:r>
              <a:rPr b="1" dirty="0" lang="en-US" smtClean="0"/>
              <a:t>Prevention and Control </a:t>
            </a:r>
            <a:endParaRPr dirty="0" lang="en-US" smtClean="0"/>
          </a:p>
          <a:p>
            <a:pPr>
              <a:buNone/>
            </a:pPr>
            <a:r>
              <a:rPr b="1" dirty="0" lang="en-US" smtClean="0"/>
              <a:t>Louse-borne</a:t>
            </a:r>
            <a:r>
              <a:rPr dirty="0" lang="en-US" smtClean="0"/>
              <a:t> </a:t>
            </a:r>
          </a:p>
          <a:p>
            <a:pPr>
              <a:buNone/>
            </a:pPr>
            <a:r>
              <a:rPr dirty="0" lang="en-US" smtClean="0"/>
              <a:t>To eradicate lice you should advise the patient to do the following:</a:t>
            </a:r>
          </a:p>
          <a:p>
            <a:pPr lvl="0"/>
            <a:r>
              <a:rPr dirty="0" lang="en-US" smtClean="0"/>
              <a:t>Improve their personal hygiene</a:t>
            </a:r>
          </a:p>
          <a:p>
            <a:pPr lvl="0"/>
            <a:r>
              <a:rPr dirty="0" lang="en-US" smtClean="0"/>
              <a:t>Use insecticides to kill lice, for example</a:t>
            </a:r>
            <a:br>
              <a:rPr dirty="0" lang="en-US" smtClean="0"/>
            </a:br>
            <a:r>
              <a:rPr dirty="0" lang="en-US" err="1" smtClean="0"/>
              <a:t>malathion</a:t>
            </a:r>
            <a:r>
              <a:rPr dirty="0" lang="en-US" smtClean="0"/>
              <a:t> powder</a:t>
            </a:r>
          </a:p>
          <a:p>
            <a:pPr lvl="0"/>
            <a:r>
              <a:rPr dirty="0" lang="en-US" smtClean="0"/>
              <a:t>Boil clothes to kill lice and eggs (delousing)</a:t>
            </a:r>
          </a:p>
          <a:p>
            <a:endParaRPr dirty="0" lang="en-US"/>
          </a:p>
        </p:txBody>
      </p:sp>
      <p:sp>
        <p:nvSpPr>
          <p:cNvPr id="1048898" name="Title 1"/>
          <p:cNvSpPr>
            <a:spLocks noGrp="1"/>
          </p:cNvSpPr>
          <p:nvPr>
            <p:ph type="title"/>
          </p:nvPr>
        </p:nvSpPr>
        <p:spPr/>
        <p:txBody>
          <a:bodyPr/>
          <a:p>
            <a:endParaRPr lang="en-US"/>
          </a:p>
        </p:txBody>
      </p:sp>
    </p:spTree>
  </p:cSld>
  <p:clrMapOvr>
    <a:masterClrMapping/>
  </p:clrMapOvr>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400" name=""/>
        <p:cNvGrpSpPr/>
        <p:nvPr/>
      </p:nvGrpSpPr>
      <p:grpSpPr>
        <a:xfrm>
          <a:off x="0" y="0"/>
          <a:ext cx="0" cy="0"/>
          <a:chOff x="0" y="0"/>
          <a:chExt cx="0" cy="0"/>
        </a:xfrm>
      </p:grpSpPr>
      <p:sp>
        <p:nvSpPr>
          <p:cNvPr id="1048899" name="Content Placeholder 2"/>
          <p:cNvSpPr>
            <a:spLocks noGrp="1"/>
          </p:cNvSpPr>
          <p:nvPr>
            <p:ph idx="1"/>
          </p:nvPr>
        </p:nvSpPr>
        <p:spPr/>
        <p:txBody>
          <a:bodyPr>
            <a:normAutofit fontScale="96296" lnSpcReduction="10000"/>
          </a:bodyPr>
          <a:p>
            <a:r>
              <a:rPr dirty="0" lang="en-US" err="1" smtClean="0"/>
              <a:t>Onchocerciasis</a:t>
            </a:r>
            <a:r>
              <a:rPr dirty="0" lang="en-US" smtClean="0"/>
              <a:t> is a chronic disease caused by a filarial worm called </a:t>
            </a:r>
            <a:r>
              <a:rPr dirty="0" lang="en-US" err="1" smtClean="0"/>
              <a:t>onchocerca</a:t>
            </a:r>
            <a:r>
              <a:rPr dirty="0" lang="en-US" smtClean="0"/>
              <a:t> </a:t>
            </a:r>
            <a:r>
              <a:rPr dirty="0" lang="en-US" err="1" smtClean="0"/>
              <a:t>volvulus</a:t>
            </a:r>
            <a:r>
              <a:rPr dirty="0" lang="en-US" smtClean="0"/>
              <a:t>.</a:t>
            </a:r>
          </a:p>
          <a:p>
            <a:r>
              <a:rPr dirty="0" lang="en-US" smtClean="0"/>
              <a:t> It lives in the subcutaneous and connective tissue of the infected person. </a:t>
            </a:r>
          </a:p>
          <a:p>
            <a:r>
              <a:rPr dirty="0" lang="en-US" smtClean="0"/>
              <a:t>It manifests mainly as skin nodules on bony surfaces, and causes eye lesions which result in blindness. That is why it is also known as </a:t>
            </a:r>
            <a:r>
              <a:rPr b="1" dirty="0" lang="en-US" smtClean="0"/>
              <a:t>river blindness</a:t>
            </a:r>
            <a:r>
              <a:rPr dirty="0" lang="en-US" smtClean="0"/>
              <a:t>. </a:t>
            </a:r>
          </a:p>
          <a:p>
            <a:r>
              <a:rPr dirty="0" lang="en-US" smtClean="0"/>
              <a:t>The vector for O. </a:t>
            </a:r>
            <a:r>
              <a:rPr dirty="0" lang="en-US" err="1" smtClean="0"/>
              <a:t>volvulus</a:t>
            </a:r>
            <a:r>
              <a:rPr dirty="0" lang="en-US" smtClean="0"/>
              <a:t> is the female black fly of the genus </a:t>
            </a:r>
            <a:r>
              <a:rPr dirty="0" lang="en-US" err="1" smtClean="0"/>
              <a:t>simulium</a:t>
            </a:r>
            <a:r>
              <a:rPr dirty="0" lang="en-US" smtClean="0"/>
              <a:t>. </a:t>
            </a:r>
          </a:p>
          <a:p>
            <a:r>
              <a:rPr dirty="0" lang="en-US" smtClean="0"/>
              <a:t>In western African countries where the disease is more prevalent, the vector is </a:t>
            </a:r>
            <a:r>
              <a:rPr dirty="0" lang="en-US" err="1" smtClean="0"/>
              <a:t>simulium</a:t>
            </a:r>
            <a:r>
              <a:rPr dirty="0" lang="en-US" smtClean="0"/>
              <a:t> </a:t>
            </a:r>
            <a:r>
              <a:rPr dirty="0" lang="en-US" err="1" smtClean="0"/>
              <a:t>damnosum</a:t>
            </a:r>
            <a:r>
              <a:rPr dirty="0" lang="en-US" smtClean="0"/>
              <a:t>, while in East Africa the vector is </a:t>
            </a:r>
            <a:r>
              <a:rPr dirty="0" lang="en-US" err="1" smtClean="0"/>
              <a:t>simulium</a:t>
            </a:r>
            <a:r>
              <a:rPr dirty="0" lang="en-US" smtClean="0"/>
              <a:t> </a:t>
            </a:r>
            <a:r>
              <a:rPr dirty="0" lang="en-US" err="1" smtClean="0"/>
              <a:t>neavei</a:t>
            </a:r>
            <a:r>
              <a:rPr dirty="0" lang="en-US" smtClean="0"/>
              <a:t>. </a:t>
            </a:r>
            <a:endParaRPr dirty="0" lang="en-US"/>
          </a:p>
        </p:txBody>
      </p:sp>
      <p:sp>
        <p:nvSpPr>
          <p:cNvPr id="1048900" name="Title 1"/>
          <p:cNvSpPr>
            <a:spLocks noGrp="1"/>
          </p:cNvSpPr>
          <p:nvPr>
            <p:ph type="title"/>
          </p:nvPr>
        </p:nvSpPr>
        <p:spPr/>
        <p:txBody>
          <a:bodyPr>
            <a:normAutofit fontScale="90000"/>
          </a:bodyPr>
          <a:p>
            <a:r>
              <a:rPr b="1" dirty="0" lang="en-US" smtClean="0"/>
              <a:t>ONCHOCERCIASIS </a:t>
            </a:r>
            <a:r>
              <a:rPr dirty="0" lang="en-US" smtClean="0"/>
              <a:t/>
            </a:r>
            <a:br>
              <a:rPr dirty="0" lang="en-US" smtClean="0"/>
            </a:br>
            <a:endParaRPr dirty="0" lang="en-US"/>
          </a:p>
        </p:txBody>
      </p:sp>
    </p:spTree>
  </p:cSld>
  <p:clrMapOvr>
    <a:masterClrMapping/>
  </p:clrMapOvr>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401" name=""/>
        <p:cNvGrpSpPr/>
        <p:nvPr/>
      </p:nvGrpSpPr>
      <p:grpSpPr>
        <a:xfrm>
          <a:off x="0" y="0"/>
          <a:ext cx="0" cy="0"/>
          <a:chOff x="0" y="0"/>
          <a:chExt cx="0" cy="0"/>
        </a:xfrm>
      </p:grpSpPr>
      <p:sp>
        <p:nvSpPr>
          <p:cNvPr id="1048901" name="Content Placeholder 2"/>
          <p:cNvSpPr>
            <a:spLocks noGrp="1"/>
          </p:cNvSpPr>
          <p:nvPr>
            <p:ph idx="1"/>
          </p:nvPr>
        </p:nvSpPr>
        <p:spPr>
          <a:xfrm>
            <a:off x="457200" y="381000"/>
            <a:ext cx="8229600" cy="5745163"/>
          </a:xfrm>
        </p:spPr>
        <p:txBody>
          <a:bodyPr>
            <a:normAutofit/>
          </a:bodyPr>
          <a:p>
            <a:r>
              <a:rPr dirty="0" lang="en-US" smtClean="0"/>
              <a:t>The disease is found in western Uganda, southern Sudan, and eastern Democratic Republic of the Congo (DRC). </a:t>
            </a:r>
          </a:p>
          <a:p>
            <a:r>
              <a:rPr dirty="0" lang="en-US" err="1" smtClean="0"/>
              <a:t>Blackflies</a:t>
            </a:r>
            <a:r>
              <a:rPr dirty="0" lang="en-US" smtClean="0"/>
              <a:t> are able to travel up to 80km in a day. </a:t>
            </a:r>
          </a:p>
          <a:p>
            <a:r>
              <a:rPr dirty="0" lang="en-US" smtClean="0"/>
              <a:t>The </a:t>
            </a:r>
            <a:r>
              <a:rPr dirty="0" lang="en-US" err="1" smtClean="0"/>
              <a:t>simulium</a:t>
            </a:r>
            <a:r>
              <a:rPr dirty="0" lang="en-US" smtClean="0"/>
              <a:t> fly breeds in fast running well aerated rivers or turbulent areas of a river such as at the waterfalls and rapids. </a:t>
            </a:r>
          </a:p>
          <a:p>
            <a:r>
              <a:rPr dirty="0" lang="en-US" smtClean="0"/>
              <a:t>The eggs of the </a:t>
            </a:r>
            <a:r>
              <a:rPr dirty="0" lang="en-US" err="1" smtClean="0"/>
              <a:t>simulium</a:t>
            </a:r>
            <a:r>
              <a:rPr dirty="0" lang="en-US" smtClean="0"/>
              <a:t> fly are able to develop into larvae only in water that is rich in oxygen, such as fast flowing rivers.</a:t>
            </a:r>
            <a:endParaRPr dirty="0" lang="en-US"/>
          </a:p>
        </p:txBody>
      </p:sp>
      <p:sp>
        <p:nvSpPr>
          <p:cNvPr id="1048902" name="Title 1"/>
          <p:cNvSpPr>
            <a:spLocks noGrp="1"/>
          </p:cNvSpPr>
          <p:nvPr>
            <p:ph type="title"/>
          </p:nvPr>
        </p:nvSpPr>
        <p:spPr/>
        <p:txBody>
          <a:bodyPr/>
          <a:p>
            <a:endParaRPr lang="en-US"/>
          </a:p>
        </p:txBody>
      </p:sp>
    </p:spTree>
  </p:cSld>
  <p:clrMapOvr>
    <a:masterClrMapping/>
  </p:clrMapOvr>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402" name=""/>
        <p:cNvGrpSpPr/>
        <p:nvPr/>
      </p:nvGrpSpPr>
      <p:grpSpPr>
        <a:xfrm>
          <a:off x="0" y="0"/>
          <a:ext cx="0" cy="0"/>
          <a:chOff x="0" y="0"/>
          <a:chExt cx="0" cy="0"/>
        </a:xfrm>
      </p:grpSpPr>
      <p:sp>
        <p:nvSpPr>
          <p:cNvPr id="1048903" name="Content Placeholder 2"/>
          <p:cNvSpPr>
            <a:spLocks noGrp="1"/>
          </p:cNvSpPr>
          <p:nvPr>
            <p:ph idx="1"/>
          </p:nvPr>
        </p:nvSpPr>
        <p:spPr/>
        <p:txBody>
          <a:bodyPr/>
          <a:p>
            <a:r>
              <a:rPr dirty="0" lang="en-US" smtClean="0"/>
              <a:t>Larvae are attached to submerged plants, rocks and living crabs. </a:t>
            </a:r>
          </a:p>
          <a:p>
            <a:r>
              <a:rPr dirty="0" lang="en-US" smtClean="0"/>
              <a:t>The female O. </a:t>
            </a:r>
            <a:r>
              <a:rPr dirty="0" lang="en-US" err="1" smtClean="0"/>
              <a:t>volvulus</a:t>
            </a:r>
            <a:r>
              <a:rPr dirty="0" lang="en-US" smtClean="0"/>
              <a:t> worm is only about 0.3mm in diameter but can be as long as half a meter (50cm) long. </a:t>
            </a:r>
          </a:p>
          <a:p>
            <a:r>
              <a:rPr dirty="0" lang="en-US" smtClean="0"/>
              <a:t>The male is about 0.2mm in diameter and 4 - 13cm long.</a:t>
            </a:r>
          </a:p>
          <a:p>
            <a:endParaRPr dirty="0" lang="en-US"/>
          </a:p>
        </p:txBody>
      </p:sp>
      <p:sp>
        <p:nvSpPr>
          <p:cNvPr id="1048904" name="Title 1"/>
          <p:cNvSpPr>
            <a:spLocks noGrp="1"/>
          </p:cNvSpPr>
          <p:nvPr>
            <p:ph type="title"/>
          </p:nvPr>
        </p:nvSpPr>
        <p:spPr/>
        <p:txBody>
          <a:bodyPr/>
          <a:p>
            <a:endParaRPr lang="en-US"/>
          </a:p>
        </p:txBody>
      </p:sp>
    </p:spTree>
  </p:cSld>
  <p:clrMapOvr>
    <a:masterClrMapping/>
  </p:clrMapOvr>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403" name=""/>
        <p:cNvGrpSpPr/>
        <p:nvPr/>
      </p:nvGrpSpPr>
      <p:grpSpPr>
        <a:xfrm>
          <a:off x="0" y="0"/>
          <a:ext cx="0" cy="0"/>
          <a:chOff x="0" y="0"/>
          <a:chExt cx="0" cy="0"/>
        </a:xfrm>
      </p:grpSpPr>
      <p:sp>
        <p:nvSpPr>
          <p:cNvPr id="1048905" name="Content Placeholder 2"/>
          <p:cNvSpPr>
            <a:spLocks noGrp="1"/>
          </p:cNvSpPr>
          <p:nvPr>
            <p:ph idx="1"/>
          </p:nvPr>
        </p:nvSpPr>
        <p:spPr>
          <a:xfrm>
            <a:off x="457200" y="1143000"/>
            <a:ext cx="8229600" cy="4983163"/>
          </a:xfrm>
        </p:spPr>
        <p:txBody>
          <a:bodyPr>
            <a:normAutofit fontScale="81481" lnSpcReduction="20000"/>
          </a:bodyPr>
          <a:p>
            <a:r>
              <a:rPr dirty="0" lang="en-US" smtClean="0"/>
              <a:t>River blindness is spread from person to person by the bite of an infected black fly.</a:t>
            </a:r>
          </a:p>
          <a:p>
            <a:r>
              <a:rPr dirty="0" lang="en-US" smtClean="0"/>
              <a:t> Black flies feed during the day both inside and outside houses. They usually bite early in the morning or late in the evening.</a:t>
            </a:r>
          </a:p>
          <a:p>
            <a:r>
              <a:rPr dirty="0" lang="en-US" smtClean="0"/>
              <a:t>The black fly takes up </a:t>
            </a:r>
            <a:r>
              <a:rPr dirty="0" lang="en-US" err="1" smtClean="0"/>
              <a:t>microfilariae</a:t>
            </a:r>
            <a:r>
              <a:rPr dirty="0" lang="en-US" smtClean="0"/>
              <a:t> when it sucks the blood of an infected person.</a:t>
            </a:r>
          </a:p>
          <a:p>
            <a:r>
              <a:rPr dirty="0" lang="en-US" smtClean="0"/>
              <a:t> Once in the stomach, the </a:t>
            </a:r>
            <a:r>
              <a:rPr dirty="0" lang="en-US" err="1" smtClean="0"/>
              <a:t>microfilariae</a:t>
            </a:r>
            <a:r>
              <a:rPr dirty="0" lang="en-US" smtClean="0"/>
              <a:t> penetrate the stomach wall and travel to the thoracic muscles where they develop further for about seven days.</a:t>
            </a:r>
          </a:p>
          <a:p>
            <a:r>
              <a:rPr dirty="0" lang="en-US" smtClean="0"/>
              <a:t> They then move to the head of the fly ready to be transmitted to the next susceptible person when the fly feeds.</a:t>
            </a:r>
          </a:p>
          <a:p>
            <a:r>
              <a:rPr dirty="0" lang="en-US" smtClean="0"/>
              <a:t>When the fly bites again, it injects the larvae of O. </a:t>
            </a:r>
            <a:r>
              <a:rPr dirty="0" lang="en-US" err="1" smtClean="0"/>
              <a:t>volvulus</a:t>
            </a:r>
            <a:r>
              <a:rPr dirty="0" lang="en-US" smtClean="0"/>
              <a:t> into the skin of the healthy host. </a:t>
            </a:r>
          </a:p>
          <a:p>
            <a:r>
              <a:rPr dirty="0" lang="en-US" smtClean="0"/>
              <a:t>The larvae mature in the human subcutaneous tissue into adult worms in about one to three years. </a:t>
            </a:r>
          </a:p>
          <a:p>
            <a:endParaRPr dirty="0" lang="en-US"/>
          </a:p>
        </p:txBody>
      </p:sp>
      <p:sp>
        <p:nvSpPr>
          <p:cNvPr id="1048906"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404" name=""/>
        <p:cNvGrpSpPr/>
        <p:nvPr/>
      </p:nvGrpSpPr>
      <p:grpSpPr>
        <a:xfrm>
          <a:off x="0" y="0"/>
          <a:ext cx="0" cy="0"/>
          <a:chOff x="0" y="0"/>
          <a:chExt cx="0" cy="0"/>
        </a:xfrm>
      </p:grpSpPr>
      <p:pic>
        <p:nvPicPr>
          <p:cNvPr id="2097170" name="ia_el_11_innerEl" descr="The Disease Transmission Cycle of Onchocerciasis"/>
          <p:cNvPicPr>
            <a:picLocks noGrp="1"/>
          </p:cNvPicPr>
          <p:nvPr>
            <p:ph idx="1"/>
          </p:nvPr>
        </p:nvPicPr>
        <p:blipFill>
          <a:blip xmlns:r="http://schemas.openxmlformats.org/officeDocument/2006/relationships" r:embed="rId1"/>
          <a:srcRect/>
          <a:stretch>
            <a:fillRect/>
          </a:stretch>
        </p:blipFill>
        <p:spPr bwMode="auto">
          <a:xfrm>
            <a:off x="609600" y="1600200"/>
            <a:ext cx="7772400" cy="4572000"/>
          </a:xfrm>
          <a:prstGeom prst="rect"/>
          <a:noFill/>
          <a:ln w="9525">
            <a:noFill/>
            <a:miter lim="800000"/>
            <a:headEnd/>
            <a:tailEnd/>
          </a:ln>
        </p:spPr>
      </p:pic>
      <p:sp>
        <p:nvSpPr>
          <p:cNvPr id="1048907" name="Title 1"/>
          <p:cNvSpPr>
            <a:spLocks noGrp="1"/>
          </p:cNvSpPr>
          <p:nvPr>
            <p:ph type="title"/>
          </p:nvPr>
        </p:nvSpPr>
        <p:spPr/>
        <p:txBody>
          <a:bodyPr/>
          <a:p>
            <a:endParaRPr lang="en-US"/>
          </a:p>
        </p:txBody>
      </p:sp>
    </p:spTree>
  </p:cSld>
  <p:clrMapOvr>
    <a:masterClrMapping/>
  </p:clrMapOvr>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405" name=""/>
        <p:cNvGrpSpPr/>
        <p:nvPr/>
      </p:nvGrpSpPr>
      <p:grpSpPr>
        <a:xfrm>
          <a:off x="0" y="0"/>
          <a:ext cx="0" cy="0"/>
          <a:chOff x="0" y="0"/>
          <a:chExt cx="0" cy="0"/>
        </a:xfrm>
      </p:grpSpPr>
      <p:sp>
        <p:nvSpPr>
          <p:cNvPr id="1048908" name="Content Placeholder 2"/>
          <p:cNvSpPr>
            <a:spLocks noGrp="1"/>
          </p:cNvSpPr>
          <p:nvPr>
            <p:ph idx="1"/>
          </p:nvPr>
        </p:nvSpPr>
        <p:spPr/>
        <p:txBody>
          <a:bodyPr/>
          <a:p>
            <a:r>
              <a:rPr dirty="0" lang="en-US" smtClean="0"/>
              <a:t>The disease has four different clinical presentations:</a:t>
            </a:r>
          </a:p>
          <a:p>
            <a:pPr>
              <a:buNone/>
            </a:pPr>
            <a:r>
              <a:rPr b="1" dirty="0" lang="en-US" smtClean="0"/>
              <a:t>1.Severe Itching</a:t>
            </a:r>
            <a:r>
              <a:rPr dirty="0" lang="en-US" smtClean="0"/>
              <a:t> </a:t>
            </a:r>
          </a:p>
          <a:p>
            <a:r>
              <a:rPr dirty="0" lang="en-US" smtClean="0"/>
              <a:t>This is one of the early symptoms and mainly affects the buttocks. The severe itching is often accompanied by skin </a:t>
            </a:r>
            <a:r>
              <a:rPr dirty="0" lang="en-US" err="1" smtClean="0"/>
              <a:t>depigmentation</a:t>
            </a:r>
            <a:r>
              <a:rPr dirty="0" lang="en-US" smtClean="0"/>
              <a:t> giving rise to a ‘leopard skin’.</a:t>
            </a:r>
          </a:p>
          <a:p>
            <a:endParaRPr dirty="0" lang="en-US"/>
          </a:p>
        </p:txBody>
      </p:sp>
      <p:sp>
        <p:nvSpPr>
          <p:cNvPr id="1048909" name="Title 1"/>
          <p:cNvSpPr>
            <a:spLocks noGrp="1"/>
          </p:cNvSpPr>
          <p:nvPr>
            <p:ph type="title"/>
          </p:nvPr>
        </p:nvSpPr>
        <p:spPr/>
        <p:txBody>
          <a:bodyPr>
            <a:normAutofit fontScale="90000"/>
          </a:bodyPr>
          <a:p>
            <a:r>
              <a:rPr b="1" dirty="0" lang="en-US" smtClean="0"/>
              <a:t>Clinical Features</a:t>
            </a:r>
            <a:r>
              <a:rPr dirty="0" lang="en-US" smtClean="0"/>
              <a:t> </a:t>
            </a:r>
            <a:br>
              <a:rPr dirty="0" lang="en-US" smtClean="0"/>
            </a:br>
            <a:endParaRPr dirty="0" lang="en-US"/>
          </a:p>
        </p:txBody>
      </p:sp>
    </p:spTree>
  </p:cSld>
  <p:clrMapOvr>
    <a:masterClrMapping/>
  </p:clrMapOvr>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406" name=""/>
        <p:cNvGrpSpPr/>
        <p:nvPr/>
      </p:nvGrpSpPr>
      <p:grpSpPr>
        <a:xfrm>
          <a:off x="0" y="0"/>
          <a:ext cx="0" cy="0"/>
          <a:chOff x="0" y="0"/>
          <a:chExt cx="0" cy="0"/>
        </a:xfrm>
      </p:grpSpPr>
      <p:sp>
        <p:nvSpPr>
          <p:cNvPr id="1048910" name="Content Placeholder 2"/>
          <p:cNvSpPr>
            <a:spLocks noGrp="1"/>
          </p:cNvSpPr>
          <p:nvPr>
            <p:ph idx="1"/>
          </p:nvPr>
        </p:nvSpPr>
        <p:spPr>
          <a:xfrm>
            <a:off x="457200" y="914400"/>
            <a:ext cx="8229600" cy="5211763"/>
          </a:xfrm>
        </p:spPr>
        <p:txBody>
          <a:bodyPr/>
          <a:p>
            <a:pPr>
              <a:buNone/>
            </a:pPr>
            <a:r>
              <a:rPr b="1" dirty="0" lang="en-US" smtClean="0"/>
              <a:t>2.Skin Nodules</a:t>
            </a:r>
            <a:r>
              <a:rPr dirty="0" lang="en-US" smtClean="0"/>
              <a:t> </a:t>
            </a:r>
          </a:p>
          <a:p>
            <a:r>
              <a:rPr dirty="0" lang="en-US" smtClean="0"/>
              <a:t>These are caused by the adult worms which you saw earlier like to live in the skin. </a:t>
            </a:r>
          </a:p>
          <a:p>
            <a:r>
              <a:rPr dirty="0" lang="en-US" smtClean="0"/>
              <a:t>They contain adult worms and are painless, rubbery, and firm; ranging in diameter from 3mm - 3cm.</a:t>
            </a:r>
          </a:p>
          <a:p>
            <a:endParaRPr dirty="0" lang="en-US"/>
          </a:p>
        </p:txBody>
      </p:sp>
      <p:sp>
        <p:nvSpPr>
          <p:cNvPr id="1048911" name="Title 1"/>
          <p:cNvSpPr>
            <a:spLocks noGrp="1"/>
          </p:cNvSpPr>
          <p:nvPr>
            <p:ph type="title"/>
          </p:nvPr>
        </p:nvSpPr>
        <p:spPr/>
        <p:txBody>
          <a:bodyPr/>
          <a:p>
            <a:endParaRPr lang="en-US"/>
          </a:p>
        </p:txBody>
      </p:sp>
    </p:spTree>
  </p:cSld>
  <p:clrMapOvr>
    <a:masterClrMapping/>
  </p:clrMapOvr>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263" name=""/>
        <p:cNvGrpSpPr/>
        <p:nvPr/>
      </p:nvGrpSpPr>
      <p:grpSpPr>
        <a:xfrm>
          <a:off x="0" y="0"/>
          <a:ext cx="0" cy="0"/>
          <a:chOff x="0" y="0"/>
          <a:chExt cx="0" cy="0"/>
        </a:xfrm>
      </p:grpSpPr>
      <p:sp>
        <p:nvSpPr>
          <p:cNvPr id="1048641" name="Content Placeholder 2"/>
          <p:cNvSpPr>
            <a:spLocks noGrp="1"/>
          </p:cNvSpPr>
          <p:nvPr>
            <p:ph idx="1"/>
          </p:nvPr>
        </p:nvSpPr>
        <p:spPr/>
        <p:txBody>
          <a:bodyPr/>
          <a:p>
            <a:pPr>
              <a:buNone/>
            </a:pPr>
            <a:r>
              <a:rPr dirty="0" lang="en-US"/>
              <a:t>Your answer should have included the following two types </a:t>
            </a:r>
            <a:r>
              <a:rPr dirty="0" lang="en-US" smtClean="0"/>
              <a:t>of </a:t>
            </a:r>
            <a:r>
              <a:rPr dirty="0" lang="en-US"/>
              <a:t>immunity: </a:t>
            </a:r>
          </a:p>
          <a:p>
            <a:pPr lvl="0"/>
            <a:r>
              <a:rPr dirty="0" lang="en-US"/>
              <a:t>Natural acquired immunity (passive and active)</a:t>
            </a:r>
          </a:p>
          <a:p>
            <a:pPr lvl="0"/>
            <a:r>
              <a:rPr dirty="0" lang="en-US"/>
              <a:t>Artificially acquired immunity (passive and active)</a:t>
            </a:r>
          </a:p>
          <a:p>
            <a:endParaRPr dirty="0" lang="en-US"/>
          </a:p>
        </p:txBody>
      </p:sp>
      <p:sp>
        <p:nvSpPr>
          <p:cNvPr id="1048642" name="Title 1"/>
          <p:cNvSpPr>
            <a:spLocks noGrp="1"/>
          </p:cNvSpPr>
          <p:nvPr>
            <p:ph type="title"/>
          </p:nvPr>
        </p:nvSpPr>
        <p:spPr/>
        <p:txBody>
          <a:bodyPr>
            <a:normAutofit fontScale="90000"/>
          </a:bodyPr>
          <a:p>
            <a:r>
              <a:rPr b="1" dirty="0" lang="en-US" smtClean="0"/>
              <a:t/>
            </a:r>
            <a:br>
              <a:rPr b="1" dirty="0" lang="en-US" smtClean="0"/>
            </a:br>
            <a:r>
              <a:rPr b="1" dirty="0" lang="en-US" smtClean="0"/>
              <a:t>Write </a:t>
            </a:r>
            <a:r>
              <a:rPr b="1" dirty="0" lang="en-US"/>
              <a:t>down the two types of immunity found in our body.</a:t>
            </a:r>
            <a:r>
              <a:rPr dirty="0" lang="en-US"/>
              <a:t/>
            </a:r>
            <a:br>
              <a:rPr dirty="0" lang="en-US"/>
            </a:br>
            <a:endParaRPr dirty="0" lang="en-US"/>
          </a:p>
        </p:txBody>
      </p:sp>
    </p:spTree>
  </p:cSld>
  <p:clrMapOvr>
    <a:masterClrMapping/>
  </p:clrMapOvr>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407" name=""/>
        <p:cNvGrpSpPr/>
        <p:nvPr/>
      </p:nvGrpSpPr>
      <p:grpSpPr>
        <a:xfrm>
          <a:off x="0" y="0"/>
          <a:ext cx="0" cy="0"/>
          <a:chOff x="0" y="0"/>
          <a:chExt cx="0" cy="0"/>
        </a:xfrm>
      </p:grpSpPr>
      <p:sp>
        <p:nvSpPr>
          <p:cNvPr id="1048912" name="Content Placeholder 2"/>
          <p:cNvSpPr>
            <a:spLocks noGrp="1"/>
          </p:cNvSpPr>
          <p:nvPr>
            <p:ph idx="1"/>
          </p:nvPr>
        </p:nvSpPr>
        <p:spPr/>
        <p:txBody>
          <a:bodyPr/>
          <a:p>
            <a:pPr>
              <a:buNone/>
            </a:pPr>
            <a:r>
              <a:rPr b="1" dirty="0" lang="en-US" smtClean="0"/>
              <a:t>3.Dermatitis</a:t>
            </a:r>
            <a:r>
              <a:rPr dirty="0" lang="en-US" smtClean="0"/>
              <a:t> </a:t>
            </a:r>
          </a:p>
          <a:p>
            <a:r>
              <a:rPr dirty="0" lang="en-US" smtClean="0"/>
              <a:t>This is caused by a reaction to the </a:t>
            </a:r>
            <a:br>
              <a:rPr dirty="0" lang="en-US" smtClean="0"/>
            </a:br>
            <a:r>
              <a:rPr dirty="0" lang="en-US" smtClean="0"/>
              <a:t>presence of </a:t>
            </a:r>
            <a:r>
              <a:rPr dirty="0" lang="en-US" err="1" smtClean="0"/>
              <a:t>microfilariae</a:t>
            </a:r>
            <a:r>
              <a:rPr dirty="0" lang="en-US" smtClean="0"/>
              <a:t> in the epidermis </a:t>
            </a:r>
            <a:br>
              <a:rPr dirty="0" lang="en-US" smtClean="0"/>
            </a:br>
            <a:r>
              <a:rPr dirty="0" lang="en-US" smtClean="0"/>
              <a:t>and manifests as itchy papules and </a:t>
            </a:r>
            <a:br>
              <a:rPr dirty="0" lang="en-US" smtClean="0"/>
            </a:br>
            <a:r>
              <a:rPr dirty="0" lang="en-US" err="1" smtClean="0"/>
              <a:t>macules</a:t>
            </a:r>
            <a:r>
              <a:rPr dirty="0" lang="en-US" smtClean="0"/>
              <a:t>. </a:t>
            </a:r>
          </a:p>
          <a:p>
            <a:r>
              <a:rPr dirty="0" lang="en-US" smtClean="0"/>
              <a:t>Later, the skin becomes loose, scaly, atrophic and </a:t>
            </a:r>
            <a:r>
              <a:rPr dirty="0" lang="en-US" err="1" smtClean="0"/>
              <a:t>depigmented</a:t>
            </a:r>
            <a:r>
              <a:rPr dirty="0" lang="en-US" smtClean="0"/>
              <a:t>.</a:t>
            </a:r>
          </a:p>
          <a:p>
            <a:endParaRPr dirty="0" lang="en-US"/>
          </a:p>
        </p:txBody>
      </p:sp>
      <p:sp>
        <p:nvSpPr>
          <p:cNvPr id="1048913" name="Title 1"/>
          <p:cNvSpPr>
            <a:spLocks noGrp="1"/>
          </p:cNvSpPr>
          <p:nvPr>
            <p:ph type="title"/>
          </p:nvPr>
        </p:nvSpPr>
        <p:spPr/>
        <p:txBody>
          <a:bodyPr/>
          <a:p>
            <a:endParaRPr lang="en-US"/>
          </a:p>
        </p:txBody>
      </p:sp>
    </p:spTree>
  </p:cSld>
  <p:clrMapOvr>
    <a:masterClrMapping/>
  </p:clrMapOvr>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408" name=""/>
        <p:cNvGrpSpPr/>
        <p:nvPr/>
      </p:nvGrpSpPr>
      <p:grpSpPr>
        <a:xfrm>
          <a:off x="0" y="0"/>
          <a:ext cx="0" cy="0"/>
          <a:chOff x="0" y="0"/>
          <a:chExt cx="0" cy="0"/>
        </a:xfrm>
      </p:grpSpPr>
      <p:sp>
        <p:nvSpPr>
          <p:cNvPr id="1048914" name="Content Placeholder 2"/>
          <p:cNvSpPr>
            <a:spLocks noGrp="1"/>
          </p:cNvSpPr>
          <p:nvPr>
            <p:ph idx="1"/>
          </p:nvPr>
        </p:nvSpPr>
        <p:spPr>
          <a:xfrm>
            <a:off x="457200" y="457200"/>
            <a:ext cx="8229600" cy="5668963"/>
          </a:xfrm>
        </p:spPr>
        <p:txBody>
          <a:bodyPr>
            <a:normAutofit/>
          </a:bodyPr>
          <a:p>
            <a:pPr>
              <a:buNone/>
            </a:pPr>
            <a:r>
              <a:rPr b="1" dirty="0" lang="en-US" smtClean="0"/>
              <a:t>4.Blindness</a:t>
            </a:r>
            <a:r>
              <a:rPr dirty="0" lang="en-US" smtClean="0"/>
              <a:t> </a:t>
            </a:r>
          </a:p>
          <a:p>
            <a:r>
              <a:rPr dirty="0" lang="en-US" smtClean="0"/>
              <a:t>This is caused by the presence of </a:t>
            </a:r>
            <a:r>
              <a:rPr dirty="0" lang="en-US" err="1" smtClean="0"/>
              <a:t>microfilariae</a:t>
            </a:r>
            <a:r>
              <a:rPr dirty="0" lang="en-US" smtClean="0"/>
              <a:t> in the cornea and the anterior chamber of the eye. It starts with </a:t>
            </a:r>
            <a:r>
              <a:rPr dirty="0" lang="en-US" err="1" smtClean="0"/>
              <a:t>oedema</a:t>
            </a:r>
            <a:r>
              <a:rPr dirty="0" lang="en-US" smtClean="0"/>
              <a:t> of conjunctiva; then corneal spots and a </a:t>
            </a:r>
            <a:r>
              <a:rPr dirty="0" lang="en-US" err="1" smtClean="0"/>
              <a:t>pannus</a:t>
            </a:r>
            <a:r>
              <a:rPr dirty="0" lang="en-US" smtClean="0"/>
              <a:t> begin to develop. </a:t>
            </a:r>
          </a:p>
          <a:p>
            <a:r>
              <a:rPr dirty="0" lang="en-US" smtClean="0"/>
              <a:t>Finally cataracts, </a:t>
            </a:r>
            <a:r>
              <a:rPr dirty="0" lang="en-US" err="1" smtClean="0"/>
              <a:t>iritis</a:t>
            </a:r>
            <a:r>
              <a:rPr dirty="0" lang="en-US" smtClean="0"/>
              <a:t>, </a:t>
            </a:r>
            <a:r>
              <a:rPr dirty="0" lang="en-US" err="1" smtClean="0"/>
              <a:t>sclerosing</a:t>
            </a:r>
            <a:r>
              <a:rPr dirty="0" lang="en-US" smtClean="0"/>
              <a:t> </a:t>
            </a:r>
            <a:r>
              <a:rPr dirty="0" lang="en-US" err="1" smtClean="0"/>
              <a:t>keratitis</a:t>
            </a:r>
            <a:r>
              <a:rPr dirty="0" lang="en-US" smtClean="0"/>
              <a:t>, and glaucoma develop leading to blindness. </a:t>
            </a:r>
          </a:p>
          <a:p>
            <a:r>
              <a:rPr dirty="0" lang="en-US" smtClean="0"/>
              <a:t>You can differentiate between trachoma and river blindness because in river blindness the </a:t>
            </a:r>
            <a:r>
              <a:rPr dirty="0" lang="en-US" err="1" smtClean="0"/>
              <a:t>pannus</a:t>
            </a:r>
            <a:r>
              <a:rPr dirty="0" lang="en-US" smtClean="0"/>
              <a:t> start at the lower </a:t>
            </a:r>
            <a:r>
              <a:rPr dirty="0" lang="en-US" err="1" smtClean="0"/>
              <a:t>limbus</a:t>
            </a:r>
            <a:r>
              <a:rPr dirty="0" lang="en-US" smtClean="0"/>
              <a:t>, while in trachoma it affects the upper </a:t>
            </a:r>
            <a:r>
              <a:rPr dirty="0" lang="en-US" err="1" smtClean="0"/>
              <a:t>limbus</a:t>
            </a:r>
            <a:r>
              <a:rPr dirty="0" lang="en-US" smtClean="0"/>
              <a:t>.</a:t>
            </a:r>
          </a:p>
          <a:p>
            <a:endParaRPr dirty="0" lang="en-US"/>
          </a:p>
        </p:txBody>
      </p:sp>
      <p:sp>
        <p:nvSpPr>
          <p:cNvPr id="1048915" name="Title 1"/>
          <p:cNvSpPr>
            <a:spLocks noGrp="1"/>
          </p:cNvSpPr>
          <p:nvPr>
            <p:ph type="title"/>
          </p:nvPr>
        </p:nvSpPr>
        <p:spPr/>
        <p:txBody>
          <a:bodyPr/>
          <a:p>
            <a:endParaRPr lang="en-US"/>
          </a:p>
        </p:txBody>
      </p:sp>
    </p:spTree>
  </p:cSld>
  <p:clrMapOvr>
    <a:masterClrMapping/>
  </p:clrMapOvr>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409" name=""/>
        <p:cNvGrpSpPr/>
        <p:nvPr/>
      </p:nvGrpSpPr>
      <p:grpSpPr>
        <a:xfrm>
          <a:off x="0" y="0"/>
          <a:ext cx="0" cy="0"/>
          <a:chOff x="0" y="0"/>
          <a:chExt cx="0" cy="0"/>
        </a:xfrm>
      </p:grpSpPr>
      <p:sp>
        <p:nvSpPr>
          <p:cNvPr id="1048916" name="Content Placeholder 2"/>
          <p:cNvSpPr>
            <a:spLocks noGrp="1"/>
          </p:cNvSpPr>
          <p:nvPr>
            <p:ph idx="1"/>
          </p:nvPr>
        </p:nvSpPr>
        <p:spPr/>
        <p:txBody>
          <a:bodyPr/>
          <a:p>
            <a:r>
              <a:rPr dirty="0" lang="en-US" smtClean="0"/>
              <a:t>The diagnosis is made by examining skin snips from the thighs, buttocks and iliac crests under a microscope for </a:t>
            </a:r>
            <a:r>
              <a:rPr dirty="0" lang="en-US" err="1" smtClean="0"/>
              <a:t>microfilariae</a:t>
            </a:r>
            <a:r>
              <a:rPr dirty="0" lang="en-US" smtClean="0"/>
              <a:t>.</a:t>
            </a:r>
          </a:p>
          <a:p>
            <a:endParaRPr dirty="0" lang="en-US"/>
          </a:p>
        </p:txBody>
      </p:sp>
      <p:sp>
        <p:nvSpPr>
          <p:cNvPr id="1048917" name="Title 1"/>
          <p:cNvSpPr>
            <a:spLocks noGrp="1"/>
          </p:cNvSpPr>
          <p:nvPr>
            <p:ph type="title"/>
          </p:nvPr>
        </p:nvSpPr>
        <p:spPr/>
        <p:txBody>
          <a:bodyPr>
            <a:normAutofit fontScale="90000"/>
          </a:bodyPr>
          <a:p>
            <a:r>
              <a:rPr b="1" dirty="0" lang="en-US" smtClean="0"/>
              <a:t>Diagnosis</a:t>
            </a:r>
            <a:r>
              <a:rPr dirty="0" lang="en-US" smtClean="0"/>
              <a:t> </a:t>
            </a:r>
            <a:br>
              <a:rPr dirty="0" lang="en-US" smtClean="0"/>
            </a:br>
            <a:endParaRPr dirty="0" lang="en-US"/>
          </a:p>
        </p:txBody>
      </p:sp>
    </p:spTree>
  </p:cSld>
  <p:clrMapOvr>
    <a:masterClrMapping/>
  </p:clrMapOvr>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410" name=""/>
        <p:cNvGrpSpPr/>
        <p:nvPr/>
      </p:nvGrpSpPr>
      <p:grpSpPr>
        <a:xfrm>
          <a:off x="0" y="0"/>
          <a:ext cx="0" cy="0"/>
          <a:chOff x="0" y="0"/>
          <a:chExt cx="0" cy="0"/>
        </a:xfrm>
      </p:grpSpPr>
      <p:sp>
        <p:nvSpPr>
          <p:cNvPr id="1048918" name="Content Placeholder 2"/>
          <p:cNvSpPr>
            <a:spLocks noGrp="1"/>
          </p:cNvSpPr>
          <p:nvPr>
            <p:ph idx="1"/>
          </p:nvPr>
        </p:nvSpPr>
        <p:spPr/>
        <p:txBody>
          <a:bodyPr/>
          <a:p>
            <a:r>
              <a:rPr dirty="0" lang="en-US" err="1" smtClean="0"/>
              <a:t>Onchocerciasis</a:t>
            </a:r>
            <a:r>
              <a:rPr dirty="0" lang="en-US" smtClean="0"/>
              <a:t> is not a fatal disease.</a:t>
            </a:r>
          </a:p>
          <a:p>
            <a:r>
              <a:rPr dirty="0" lang="en-US" smtClean="0"/>
              <a:t>However, the following groups of patients </a:t>
            </a:r>
            <a:br>
              <a:rPr dirty="0" lang="en-US" smtClean="0"/>
            </a:br>
            <a:r>
              <a:rPr dirty="0" lang="en-US" smtClean="0"/>
              <a:t>do need treatment:</a:t>
            </a:r>
          </a:p>
          <a:p>
            <a:pPr lvl="1"/>
            <a:r>
              <a:rPr dirty="0" lang="en-US" smtClean="0"/>
              <a:t>Patient with eye lesions</a:t>
            </a:r>
          </a:p>
          <a:p>
            <a:pPr lvl="1"/>
            <a:r>
              <a:rPr dirty="0" lang="en-US" smtClean="0"/>
              <a:t>Patients with severe skin lesions</a:t>
            </a:r>
          </a:p>
          <a:p>
            <a:pPr lvl="1"/>
            <a:r>
              <a:rPr dirty="0" lang="en-US" smtClean="0"/>
              <a:t>Patients with heavy infections</a:t>
            </a:r>
            <a:endParaRPr dirty="0" lang="en-US"/>
          </a:p>
        </p:txBody>
      </p:sp>
      <p:sp>
        <p:nvSpPr>
          <p:cNvPr id="1048919" name="Title 1"/>
          <p:cNvSpPr>
            <a:spLocks noGrp="1"/>
          </p:cNvSpPr>
          <p:nvPr>
            <p:ph type="title"/>
          </p:nvPr>
        </p:nvSpPr>
        <p:spPr/>
        <p:txBody>
          <a:bodyPr>
            <a:normAutofit fontScale="90000"/>
          </a:bodyPr>
          <a:p>
            <a:r>
              <a:rPr b="1" dirty="0" lang="en-US" smtClean="0"/>
              <a:t>Treatment</a:t>
            </a:r>
            <a:r>
              <a:rPr dirty="0" lang="en-US" smtClean="0"/>
              <a:t/>
            </a:r>
            <a:br>
              <a:rPr dirty="0" lang="en-US" smtClean="0"/>
            </a:br>
            <a:endParaRPr dirty="0" lang="en-US"/>
          </a:p>
        </p:txBody>
      </p:sp>
    </p:spTree>
  </p:cSld>
  <p:clrMapOvr>
    <a:masterClrMapping/>
  </p:clrMapOvr>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411" name=""/>
        <p:cNvGrpSpPr/>
        <p:nvPr/>
      </p:nvGrpSpPr>
      <p:grpSpPr>
        <a:xfrm>
          <a:off x="0" y="0"/>
          <a:ext cx="0" cy="0"/>
          <a:chOff x="0" y="0"/>
          <a:chExt cx="0" cy="0"/>
        </a:xfrm>
      </p:grpSpPr>
      <p:sp>
        <p:nvSpPr>
          <p:cNvPr id="1048920" name="Content Placeholder 2"/>
          <p:cNvSpPr>
            <a:spLocks noGrp="1"/>
          </p:cNvSpPr>
          <p:nvPr>
            <p:ph idx="1"/>
          </p:nvPr>
        </p:nvSpPr>
        <p:spPr/>
        <p:txBody>
          <a:bodyPr>
            <a:normAutofit/>
          </a:bodyPr>
          <a:p>
            <a:pPr>
              <a:buFont typeface="Wingdings" pitchFamily="2" charset="2"/>
              <a:buChar char="v"/>
            </a:pPr>
            <a:r>
              <a:rPr dirty="0" lang="en-US" smtClean="0"/>
              <a:t>Two types of treatment are used in the management of this disease.</a:t>
            </a:r>
          </a:p>
          <a:p>
            <a:pPr indent="-571500" marL="571500">
              <a:buFont typeface="+mj-lt"/>
              <a:buAutoNum type="romanUcPeriod"/>
            </a:pPr>
            <a:r>
              <a:rPr dirty="0" lang="en-US" smtClean="0"/>
              <a:t> The first one is to kill the </a:t>
            </a:r>
            <a:r>
              <a:rPr dirty="0" lang="en-US" err="1" smtClean="0"/>
              <a:t>microfilariae</a:t>
            </a:r>
            <a:r>
              <a:rPr dirty="0" lang="en-US" smtClean="0"/>
              <a:t>. Give the patient oral </a:t>
            </a:r>
            <a:r>
              <a:rPr dirty="0" lang="en-US" err="1" smtClean="0"/>
              <a:t>Ivermectine</a:t>
            </a:r>
            <a:r>
              <a:rPr dirty="0" lang="en-US" smtClean="0"/>
              <a:t> (</a:t>
            </a:r>
            <a:r>
              <a:rPr dirty="0" lang="en-US" err="1" smtClean="0"/>
              <a:t>mectizan</a:t>
            </a:r>
            <a:r>
              <a:rPr dirty="0" lang="en-US" smtClean="0"/>
              <a:t>) 150 microgram/kg single dose repeated once every six to twelve months. </a:t>
            </a:r>
          </a:p>
          <a:p>
            <a:pPr indent="-571500" marL="571500">
              <a:buFont typeface="+mj-lt"/>
              <a:buAutoNum type="romanUcPeriod"/>
            </a:pPr>
            <a:r>
              <a:rPr dirty="0" lang="en-US" smtClean="0"/>
              <a:t>The second type of treatment is aimed at killing or removing the adult worms by surgical resection of the nodules.</a:t>
            </a:r>
          </a:p>
          <a:p>
            <a:endParaRPr dirty="0" lang="en-US"/>
          </a:p>
        </p:txBody>
      </p:sp>
      <p:sp>
        <p:nvSpPr>
          <p:cNvPr id="1048921" name="Title 1"/>
          <p:cNvSpPr>
            <a:spLocks noGrp="1"/>
          </p:cNvSpPr>
          <p:nvPr>
            <p:ph type="title"/>
          </p:nvPr>
        </p:nvSpPr>
        <p:spPr/>
        <p:txBody>
          <a:bodyPr/>
          <a:p>
            <a:endParaRPr lang="en-US"/>
          </a:p>
        </p:txBody>
      </p:sp>
    </p:spTree>
  </p:cSld>
  <p:clrMapOvr>
    <a:masterClrMapping/>
  </p:clrMapOvr>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412" name=""/>
        <p:cNvGrpSpPr/>
        <p:nvPr/>
      </p:nvGrpSpPr>
      <p:grpSpPr>
        <a:xfrm>
          <a:off x="0" y="0"/>
          <a:ext cx="0" cy="0"/>
          <a:chOff x="0" y="0"/>
          <a:chExt cx="0" cy="0"/>
        </a:xfrm>
      </p:grpSpPr>
      <p:sp>
        <p:nvSpPr>
          <p:cNvPr id="1048922" name="Content Placeholder 2"/>
          <p:cNvSpPr>
            <a:spLocks noGrp="1"/>
          </p:cNvSpPr>
          <p:nvPr>
            <p:ph idx="1"/>
          </p:nvPr>
        </p:nvSpPr>
        <p:spPr/>
        <p:txBody>
          <a:bodyPr>
            <a:normAutofit fontScale="96296" lnSpcReduction="10000"/>
          </a:bodyPr>
          <a:p>
            <a:pPr>
              <a:buFont typeface="Wingdings" pitchFamily="2" charset="2"/>
              <a:buChar char="v"/>
            </a:pPr>
            <a:r>
              <a:rPr dirty="0" lang="en-US" smtClean="0"/>
              <a:t>The following measures have been found to be useful in preventing </a:t>
            </a:r>
            <a:r>
              <a:rPr dirty="0" lang="en-US" err="1" smtClean="0"/>
              <a:t>onchocerciasis</a:t>
            </a:r>
            <a:r>
              <a:rPr dirty="0" lang="en-US" smtClean="0"/>
              <a:t>:</a:t>
            </a:r>
          </a:p>
          <a:p>
            <a:pPr lvl="0"/>
            <a:r>
              <a:rPr dirty="0" lang="en-US" smtClean="0"/>
              <a:t>Addition of insecticide to the water of rivers known to be breeding places of the </a:t>
            </a:r>
            <a:r>
              <a:rPr dirty="0" lang="en-US" err="1" smtClean="0"/>
              <a:t>simulium</a:t>
            </a:r>
            <a:r>
              <a:rPr dirty="0" lang="en-US" smtClean="0"/>
              <a:t> fly</a:t>
            </a:r>
          </a:p>
          <a:p>
            <a:pPr lvl="0"/>
            <a:r>
              <a:rPr dirty="0" lang="en-US" smtClean="0"/>
              <a:t>Wearing of long clothing which covers most of the body</a:t>
            </a:r>
          </a:p>
          <a:p>
            <a:pPr lvl="0"/>
            <a:r>
              <a:rPr dirty="0" lang="en-US" smtClean="0"/>
              <a:t>Moving the whole community away from sites near where black flies breed</a:t>
            </a:r>
          </a:p>
          <a:p>
            <a:pPr lvl="0"/>
            <a:r>
              <a:rPr dirty="0" lang="en-US" smtClean="0"/>
              <a:t>Treating infected people with </a:t>
            </a:r>
            <a:r>
              <a:rPr dirty="0" lang="en-US" err="1" smtClean="0"/>
              <a:t>microfilaricides</a:t>
            </a:r>
            <a:endParaRPr dirty="0" lang="en-US" smtClean="0"/>
          </a:p>
          <a:p>
            <a:pPr lvl="0"/>
            <a:r>
              <a:rPr dirty="0" lang="en-US" smtClean="0"/>
              <a:t>Mass treatment of communities using </a:t>
            </a:r>
            <a:r>
              <a:rPr dirty="0" lang="en-US" err="1" smtClean="0"/>
              <a:t>ivermectine</a:t>
            </a:r>
            <a:endParaRPr dirty="0" lang="en-US" smtClean="0"/>
          </a:p>
          <a:p>
            <a:endParaRPr dirty="0" lang="en-US"/>
          </a:p>
        </p:txBody>
      </p:sp>
      <p:sp>
        <p:nvSpPr>
          <p:cNvPr id="1048923"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413" name=""/>
        <p:cNvGrpSpPr/>
        <p:nvPr/>
      </p:nvGrpSpPr>
      <p:grpSpPr>
        <a:xfrm>
          <a:off x="0" y="0"/>
          <a:ext cx="0" cy="0"/>
          <a:chOff x="0" y="0"/>
          <a:chExt cx="0" cy="0"/>
        </a:xfrm>
      </p:grpSpPr>
      <p:sp>
        <p:nvSpPr>
          <p:cNvPr id="1048924" name="Content Placeholder 2"/>
          <p:cNvSpPr>
            <a:spLocks noGrp="1"/>
          </p:cNvSpPr>
          <p:nvPr>
            <p:ph idx="1"/>
          </p:nvPr>
        </p:nvSpPr>
        <p:spPr/>
        <p:txBody>
          <a:bodyPr>
            <a:normAutofit fontScale="92593" lnSpcReduction="10000"/>
          </a:bodyPr>
          <a:p>
            <a:pPr>
              <a:buNone/>
            </a:pPr>
            <a:r>
              <a:rPr b="1" dirty="0" lang="en-US" smtClean="0"/>
              <a:t>Introduction</a:t>
            </a:r>
            <a:endParaRPr dirty="0" lang="en-US" smtClean="0"/>
          </a:p>
          <a:p>
            <a:r>
              <a:rPr dirty="0" lang="en-US" smtClean="0"/>
              <a:t>Diseases caused by </a:t>
            </a:r>
            <a:r>
              <a:rPr dirty="0" lang="en-US" err="1" smtClean="0"/>
              <a:t>faecal</a:t>
            </a:r>
            <a:r>
              <a:rPr dirty="0" lang="en-US" smtClean="0"/>
              <a:t>-oral contamination are those whose causative organisms are excreted in the stool of an infected person and then, by various ways, enter the mouth of a susceptible person. </a:t>
            </a:r>
          </a:p>
          <a:p>
            <a:r>
              <a:rPr dirty="0" lang="en-US" smtClean="0"/>
              <a:t>Food and water transmits diseases if contaminated by infected hands, soil, flies, animals, animal products or polluted water. </a:t>
            </a:r>
          </a:p>
          <a:p>
            <a:r>
              <a:rPr dirty="0" lang="en-US" smtClean="0"/>
              <a:t>Flies transmit diseases by vomiting on food or by carrying pathogens from </a:t>
            </a:r>
            <a:r>
              <a:rPr dirty="0" lang="en-US" err="1" smtClean="0"/>
              <a:t>faeces</a:t>
            </a:r>
            <a:r>
              <a:rPr dirty="0" lang="en-US" smtClean="0"/>
              <a:t> and transferring them to food. Indeed, most of the primary </a:t>
            </a:r>
            <a:r>
              <a:rPr dirty="0" lang="en-US" err="1" smtClean="0"/>
              <a:t>diarrhoeal</a:t>
            </a:r>
            <a:r>
              <a:rPr dirty="0" lang="en-US" smtClean="0"/>
              <a:t> diseases are caused by direct contamination of food or water by </a:t>
            </a:r>
            <a:r>
              <a:rPr dirty="0" lang="en-US" err="1" smtClean="0"/>
              <a:t>faeces</a:t>
            </a:r>
            <a:r>
              <a:rPr dirty="0" lang="en-US" smtClean="0"/>
              <a:t>, through flies and fingers. </a:t>
            </a:r>
          </a:p>
          <a:p>
            <a:endParaRPr dirty="0" lang="en-US"/>
          </a:p>
        </p:txBody>
      </p:sp>
      <p:sp>
        <p:nvSpPr>
          <p:cNvPr id="1048925" name="Title 1"/>
          <p:cNvSpPr>
            <a:spLocks noGrp="1"/>
          </p:cNvSpPr>
          <p:nvPr>
            <p:ph type="title"/>
          </p:nvPr>
        </p:nvSpPr>
        <p:spPr/>
        <p:txBody>
          <a:bodyPr>
            <a:normAutofit fontScale="90000"/>
          </a:bodyPr>
          <a:p>
            <a:r>
              <a:rPr b="1" dirty="0" lang="en-US" smtClean="0"/>
              <a:t/>
            </a:r>
            <a:br>
              <a:rPr b="1" dirty="0" lang="en-US" smtClean="0"/>
            </a:br>
            <a:r>
              <a:rPr b="1" dirty="0" lang="en-US" smtClean="0"/>
              <a:t>SECTION 5: DISEASES CAUSED BY FAECAL-ORAL CONTAMINATION</a:t>
            </a:r>
            <a:r>
              <a:rPr dirty="0" lang="en-US" smtClean="0"/>
              <a:t/>
            </a:r>
            <a:br>
              <a:rPr dirty="0" lang="en-US" smtClean="0"/>
            </a:br>
            <a:endParaRPr dirty="0" lang="en-US"/>
          </a:p>
        </p:txBody>
      </p:sp>
    </p:spTree>
  </p:cSld>
  <p:clrMapOvr>
    <a:masterClrMapping/>
  </p:clrMapOvr>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414" name=""/>
        <p:cNvGrpSpPr/>
        <p:nvPr/>
      </p:nvGrpSpPr>
      <p:grpSpPr>
        <a:xfrm>
          <a:off x="0" y="0"/>
          <a:ext cx="0" cy="0"/>
          <a:chOff x="0" y="0"/>
          <a:chExt cx="0" cy="0"/>
        </a:xfrm>
      </p:grpSpPr>
      <p:sp>
        <p:nvSpPr>
          <p:cNvPr id="1048926" name="Content Placeholder 2"/>
          <p:cNvSpPr>
            <a:spLocks noGrp="1"/>
          </p:cNvSpPr>
          <p:nvPr>
            <p:ph idx="1"/>
          </p:nvPr>
        </p:nvSpPr>
        <p:spPr>
          <a:xfrm>
            <a:off x="457200" y="1143000"/>
            <a:ext cx="8229600" cy="5105400"/>
          </a:xfrm>
        </p:spPr>
        <p:txBody>
          <a:bodyPr>
            <a:normAutofit/>
          </a:bodyPr>
          <a:p>
            <a:pPr>
              <a:buNone/>
            </a:pPr>
            <a:r>
              <a:rPr dirty="0" lang="en-US" smtClean="0"/>
              <a:t> </a:t>
            </a:r>
          </a:p>
          <a:p>
            <a:r>
              <a:rPr dirty="0" lang="en-US" smtClean="0"/>
              <a:t>By the end of this section you will be able to: </a:t>
            </a:r>
          </a:p>
          <a:p>
            <a:pPr lvl="0"/>
            <a:r>
              <a:rPr dirty="0" lang="en-US" smtClean="0"/>
              <a:t>List eight common diseases spread by the </a:t>
            </a:r>
            <a:r>
              <a:rPr dirty="0" lang="en-US" err="1" smtClean="0"/>
              <a:t>faecal</a:t>
            </a:r>
            <a:r>
              <a:rPr dirty="0" lang="en-US" smtClean="0"/>
              <a:t>-oral route</a:t>
            </a:r>
          </a:p>
          <a:p>
            <a:pPr lvl="0"/>
            <a:r>
              <a:rPr dirty="0" lang="en-US" smtClean="0"/>
              <a:t>Describe the methods used to interrupt the transmission cycle of </a:t>
            </a:r>
            <a:r>
              <a:rPr dirty="0" lang="en-US" err="1" smtClean="0"/>
              <a:t>faecal</a:t>
            </a:r>
            <a:r>
              <a:rPr dirty="0" lang="en-US" smtClean="0"/>
              <a:t>-oral transmitted diseases</a:t>
            </a:r>
          </a:p>
          <a:p>
            <a:r>
              <a:rPr dirty="0" lang="en-US" smtClean="0"/>
              <a:t>Describe the clinical features, of </a:t>
            </a:r>
            <a:r>
              <a:rPr dirty="0" lang="en-US" err="1" smtClean="0"/>
              <a:t>faecal</a:t>
            </a:r>
            <a:r>
              <a:rPr dirty="0" lang="en-US" smtClean="0"/>
              <a:t>-oral route transmitted diseases.</a:t>
            </a:r>
          </a:p>
          <a:p>
            <a:r>
              <a:rPr dirty="0" lang="en-US" smtClean="0"/>
              <a:t>Describe the management of </a:t>
            </a:r>
            <a:r>
              <a:rPr dirty="0" lang="en-US" err="1" smtClean="0"/>
              <a:t>faecal</a:t>
            </a:r>
            <a:r>
              <a:rPr dirty="0" lang="en-US" smtClean="0"/>
              <a:t>-oral route transmitted diseases. </a:t>
            </a:r>
          </a:p>
          <a:p>
            <a:pPr lvl="0"/>
            <a:endParaRPr dirty="0" lang="en-US" smtClean="0"/>
          </a:p>
          <a:p>
            <a:endParaRPr dirty="0" lang="en-US"/>
          </a:p>
        </p:txBody>
      </p:sp>
      <p:sp>
        <p:nvSpPr>
          <p:cNvPr id="1048927" name="Title 1"/>
          <p:cNvSpPr>
            <a:spLocks noGrp="1"/>
          </p:cNvSpPr>
          <p:nvPr>
            <p:ph type="title"/>
          </p:nvPr>
        </p:nvSpPr>
        <p:spPr/>
        <p:txBody>
          <a:bodyPr>
            <a:normAutofit fontScale="90000"/>
          </a:bodyPr>
          <a:p>
            <a:r>
              <a:rPr b="1" dirty="0" lang="en-US" smtClean="0"/>
              <a:t>Objectives</a:t>
            </a:r>
            <a:r>
              <a:rPr dirty="0" lang="en-US" smtClean="0"/>
              <a:t/>
            </a:r>
            <a:br>
              <a:rPr dirty="0" lang="en-US" smtClean="0"/>
            </a:br>
            <a:endParaRPr dirty="0" lang="en-US"/>
          </a:p>
        </p:txBody>
      </p:sp>
    </p:spTree>
  </p:cSld>
  <p:clrMapOvr>
    <a:masterClrMapping/>
  </p:clrMapOvr>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415" name=""/>
        <p:cNvGrpSpPr/>
        <p:nvPr/>
      </p:nvGrpSpPr>
      <p:grpSpPr>
        <a:xfrm>
          <a:off x="0" y="0"/>
          <a:ext cx="0" cy="0"/>
          <a:chOff x="0" y="0"/>
          <a:chExt cx="0" cy="0"/>
        </a:xfrm>
      </p:grpSpPr>
      <p:sp>
        <p:nvSpPr>
          <p:cNvPr id="1048928" name="Content Placeholder 2"/>
          <p:cNvSpPr>
            <a:spLocks noGrp="1"/>
          </p:cNvSpPr>
          <p:nvPr>
            <p:ph idx="1"/>
          </p:nvPr>
        </p:nvSpPr>
        <p:spPr>
          <a:xfrm>
            <a:off x="457200" y="990600"/>
            <a:ext cx="8229600" cy="5135563"/>
          </a:xfrm>
        </p:spPr>
        <p:txBody>
          <a:bodyPr>
            <a:normAutofit fontScale="96296" lnSpcReduction="20000"/>
          </a:bodyPr>
          <a:p>
            <a:r>
              <a:rPr dirty="0" lang="en-US" smtClean="0"/>
              <a:t>Enteric fevers include </a:t>
            </a:r>
            <a:r>
              <a:rPr b="1" dirty="0" lang="en-US" smtClean="0"/>
              <a:t>typhoid fever </a:t>
            </a:r>
            <a:r>
              <a:rPr dirty="0" lang="en-US" smtClean="0"/>
              <a:t>and </a:t>
            </a:r>
            <a:r>
              <a:rPr b="1" dirty="0" lang="en-US" smtClean="0"/>
              <a:t>paratyphoid A and B fevers. </a:t>
            </a:r>
          </a:p>
          <a:p>
            <a:r>
              <a:rPr dirty="0" lang="en-US" smtClean="0"/>
              <a:t>Typhoid fever is an infectious disease characterized by high continuous fever, malaise and involvement of lymphoid tissue and spleen. </a:t>
            </a:r>
          </a:p>
          <a:p>
            <a:r>
              <a:rPr dirty="0" lang="en-US" err="1" smtClean="0"/>
              <a:t>Diarrhoea</a:t>
            </a:r>
            <a:r>
              <a:rPr dirty="0" lang="en-US" smtClean="0"/>
              <a:t> is not a common symptom in typhoid fever. </a:t>
            </a:r>
          </a:p>
          <a:p>
            <a:r>
              <a:rPr dirty="0" lang="en-US" smtClean="0"/>
              <a:t>Paratyphoid fever may present like typhoid fever, but in most cases it presents as gastroenteritis or transient </a:t>
            </a:r>
            <a:r>
              <a:rPr dirty="0" lang="en-US" err="1" smtClean="0"/>
              <a:t>diarrhoea</a:t>
            </a:r>
            <a:r>
              <a:rPr dirty="0" lang="en-US" smtClean="0"/>
              <a:t>. </a:t>
            </a:r>
          </a:p>
          <a:p>
            <a:r>
              <a:rPr dirty="0" lang="en-US" smtClean="0"/>
              <a:t>Both are mainly </a:t>
            </a:r>
            <a:r>
              <a:rPr b="1" dirty="0" lang="en-US" smtClean="0"/>
              <a:t>spread by the </a:t>
            </a:r>
            <a:r>
              <a:rPr b="1" dirty="0" lang="en-US" err="1" smtClean="0"/>
              <a:t>faecal</a:t>
            </a:r>
            <a:r>
              <a:rPr b="1" dirty="0" lang="en-US" smtClean="0"/>
              <a:t>-oral route </a:t>
            </a:r>
            <a:r>
              <a:rPr dirty="0" lang="en-US" smtClean="0"/>
              <a:t>through contaminated food, water and milk. </a:t>
            </a:r>
          </a:p>
          <a:p>
            <a:r>
              <a:rPr dirty="0" lang="en-US" smtClean="0"/>
              <a:t>Flies are also important in the transmission of enteric fevers.</a:t>
            </a:r>
          </a:p>
          <a:p>
            <a:endParaRPr dirty="0" lang="en-US"/>
          </a:p>
        </p:txBody>
      </p:sp>
      <p:sp>
        <p:nvSpPr>
          <p:cNvPr id="1048929" name="Title 1"/>
          <p:cNvSpPr>
            <a:spLocks noGrp="1"/>
          </p:cNvSpPr>
          <p:nvPr>
            <p:ph type="title"/>
          </p:nvPr>
        </p:nvSpPr>
        <p:spPr/>
        <p:txBody>
          <a:bodyPr>
            <a:normAutofit fontScale="90000"/>
          </a:bodyPr>
          <a:p>
            <a:r>
              <a:rPr b="1" dirty="0" lang="en-US" smtClean="0"/>
              <a:t>ENTERIC FEVERS</a:t>
            </a:r>
            <a:r>
              <a:rPr dirty="0" lang="en-US" smtClean="0"/>
              <a:t/>
            </a:r>
            <a:br>
              <a:rPr dirty="0" lang="en-US" smtClean="0"/>
            </a:br>
            <a:endParaRPr dirty="0" lang="en-US"/>
          </a:p>
        </p:txBody>
      </p:sp>
    </p:spTree>
  </p:cSld>
  <p:clrMapOvr>
    <a:masterClrMapping/>
  </p:clrMapOvr>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416" name=""/>
        <p:cNvGrpSpPr/>
        <p:nvPr/>
      </p:nvGrpSpPr>
      <p:grpSpPr>
        <a:xfrm>
          <a:off x="0" y="0"/>
          <a:ext cx="0" cy="0"/>
          <a:chOff x="0" y="0"/>
          <a:chExt cx="0" cy="0"/>
        </a:xfrm>
      </p:grpSpPr>
      <p:pic>
        <p:nvPicPr>
          <p:cNvPr id="2097171" name="ia_el_17_innerEl" descr="Faecal-oral transmission cycle"/>
          <p:cNvPicPr>
            <a:picLocks noGrp="1"/>
          </p:cNvPicPr>
          <p:nvPr>
            <p:ph idx="1"/>
          </p:nvPr>
        </p:nvPicPr>
        <p:blipFill>
          <a:blip xmlns:r="http://schemas.openxmlformats.org/officeDocument/2006/relationships" r:embed="rId1"/>
          <a:srcRect/>
          <a:stretch>
            <a:fillRect/>
          </a:stretch>
        </p:blipFill>
        <p:spPr bwMode="auto">
          <a:xfrm>
            <a:off x="533400" y="1371600"/>
            <a:ext cx="7696200" cy="4648200"/>
          </a:xfrm>
          <a:prstGeom prst="rect"/>
          <a:noFill/>
          <a:ln w="9525">
            <a:noFill/>
            <a:miter lim="800000"/>
            <a:headEnd/>
            <a:tailEnd/>
          </a:ln>
        </p:spPr>
      </p:pic>
      <p:sp>
        <p:nvSpPr>
          <p:cNvPr id="1048930" name="Title 1"/>
          <p:cNvSpPr>
            <a:spLocks noGrp="1"/>
          </p:cNvSpPr>
          <p:nvPr>
            <p:ph type="title"/>
          </p:nvPr>
        </p:nvSpPr>
        <p:spPr/>
        <p:txBody>
          <a:bodyPr/>
          <a:p>
            <a:r>
              <a:rPr dirty="0" lang="en-US" smtClean="0"/>
              <a:t>Life cycle</a:t>
            </a:r>
            <a:endParaRPr dirty="0" lang="en-US"/>
          </a:p>
        </p:txBody>
      </p:sp>
    </p:spTree>
  </p:cSld>
  <p:clrMapOvr>
    <a:masterClrMapping/>
  </p:clrMapOvr>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264" name=""/>
        <p:cNvGrpSpPr/>
        <p:nvPr/>
      </p:nvGrpSpPr>
      <p:grpSpPr>
        <a:xfrm>
          <a:off x="0" y="0"/>
          <a:ext cx="0" cy="0"/>
          <a:chOff x="0" y="0"/>
          <a:chExt cx="0" cy="0"/>
        </a:xfrm>
      </p:grpSpPr>
      <p:sp>
        <p:nvSpPr>
          <p:cNvPr id="1048643" name="Content Placeholder 2"/>
          <p:cNvSpPr>
            <a:spLocks noGrp="1"/>
          </p:cNvSpPr>
          <p:nvPr>
            <p:ph idx="1"/>
          </p:nvPr>
        </p:nvSpPr>
        <p:spPr/>
        <p:txBody>
          <a:bodyPr>
            <a:normAutofit lnSpcReduction="10000"/>
          </a:bodyPr>
          <a:p>
            <a:pPr>
              <a:buNone/>
            </a:pPr>
            <a:r>
              <a:rPr b="1" dirty="0" lang="en-US" err="1" smtClean="0"/>
              <a:t>Def</a:t>
            </a:r>
            <a:r>
              <a:rPr dirty="0" lang="en-US" err="1" smtClean="0"/>
              <a:t>.A</a:t>
            </a:r>
            <a:r>
              <a:rPr dirty="0" lang="en-US" smtClean="0"/>
              <a:t> </a:t>
            </a:r>
            <a:r>
              <a:rPr dirty="0" lang="en-US"/>
              <a:t>disease transmission cycle is a series of steps that a disease-causing organism undergoes in its disease-causing process. </a:t>
            </a:r>
          </a:p>
          <a:p>
            <a:r>
              <a:rPr dirty="0" lang="en-US"/>
              <a:t>Disease-causing organisms are living things that need somewhere to live and reproduce. This may be within inanimate or animate environment (example in rodents, insect, or the human body), which is known as the </a:t>
            </a:r>
            <a:r>
              <a:rPr b="1" dirty="0" lang="en-US"/>
              <a:t>reservoir</a:t>
            </a:r>
            <a:r>
              <a:rPr dirty="0" lang="en-US"/>
              <a:t> of infection. The human being is the main reservoir of most of the communicable diseases that affect humanity. </a:t>
            </a:r>
          </a:p>
          <a:p>
            <a:endParaRPr dirty="0" lang="en-US"/>
          </a:p>
        </p:txBody>
      </p:sp>
      <p:sp>
        <p:nvSpPr>
          <p:cNvPr id="1048644" name="Title 1"/>
          <p:cNvSpPr>
            <a:spLocks noGrp="1"/>
          </p:cNvSpPr>
          <p:nvPr>
            <p:ph type="title"/>
          </p:nvPr>
        </p:nvSpPr>
        <p:spPr/>
        <p:txBody>
          <a:bodyPr>
            <a:normAutofit fontScale="90000"/>
          </a:bodyPr>
          <a:p>
            <a:r>
              <a:rPr b="1" dirty="0" lang="en-US"/>
              <a:t>The Disease Transmission Cycle </a:t>
            </a:r>
            <a:r>
              <a:rPr dirty="0" lang="en-US"/>
              <a:t/>
            </a:r>
            <a:br>
              <a:rPr dirty="0" lang="en-US"/>
            </a:br>
            <a:endParaRPr dirty="0" lang="en-US"/>
          </a:p>
        </p:txBody>
      </p:sp>
    </p:spTree>
  </p:cSld>
  <p:clrMapOvr>
    <a:masterClrMapping/>
  </p:clrMapOvr>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417" name=""/>
        <p:cNvGrpSpPr/>
        <p:nvPr/>
      </p:nvGrpSpPr>
      <p:grpSpPr>
        <a:xfrm>
          <a:off x="0" y="0"/>
          <a:ext cx="0" cy="0"/>
          <a:chOff x="0" y="0"/>
          <a:chExt cx="0" cy="0"/>
        </a:xfrm>
      </p:grpSpPr>
      <p:sp>
        <p:nvSpPr>
          <p:cNvPr id="1048931" name="Content Placeholder 2"/>
          <p:cNvSpPr>
            <a:spLocks noGrp="1"/>
          </p:cNvSpPr>
          <p:nvPr>
            <p:ph idx="1"/>
          </p:nvPr>
        </p:nvSpPr>
        <p:spPr>
          <a:xfrm>
            <a:off x="457200" y="1066800"/>
            <a:ext cx="8229600" cy="5059363"/>
          </a:xfrm>
        </p:spPr>
        <p:txBody>
          <a:bodyPr>
            <a:normAutofit/>
          </a:bodyPr>
          <a:p>
            <a:r>
              <a:rPr dirty="0" lang="en-US" smtClean="0"/>
              <a:t>This is an infectious bacterial disease caused by salmonella </a:t>
            </a:r>
            <a:r>
              <a:rPr dirty="0" lang="en-US" err="1" smtClean="0"/>
              <a:t>typhi</a:t>
            </a:r>
            <a:r>
              <a:rPr dirty="0" lang="en-US" smtClean="0"/>
              <a:t>. </a:t>
            </a:r>
          </a:p>
          <a:p>
            <a:r>
              <a:rPr dirty="0" lang="en-US" smtClean="0"/>
              <a:t>Typhoid fever is endemic in many regions of East Africa, although epidemic outbreaks have occurred when a source of water or food used by many people has been contaminated. </a:t>
            </a:r>
          </a:p>
          <a:p>
            <a:r>
              <a:rPr dirty="0" lang="en-US" smtClean="0"/>
              <a:t>The disease has a case fatality rate of 3% with treatment and 10% without adequate antibiotic treatment. </a:t>
            </a:r>
          </a:p>
          <a:p>
            <a:r>
              <a:rPr dirty="0" lang="en-US" smtClean="0"/>
              <a:t>Human beings are the only known reservoir and host.</a:t>
            </a:r>
          </a:p>
          <a:p>
            <a:endParaRPr dirty="0" lang="en-US"/>
          </a:p>
        </p:txBody>
      </p:sp>
      <p:sp>
        <p:nvSpPr>
          <p:cNvPr id="1048932" name="Title 1"/>
          <p:cNvSpPr>
            <a:spLocks noGrp="1"/>
          </p:cNvSpPr>
          <p:nvPr>
            <p:ph type="title"/>
          </p:nvPr>
        </p:nvSpPr>
        <p:spPr/>
        <p:txBody>
          <a:bodyPr>
            <a:normAutofit fontScale="90000"/>
          </a:bodyPr>
          <a:p>
            <a:r>
              <a:rPr b="1" dirty="0" lang="en-US" smtClean="0"/>
              <a:t>Typhoid Fever </a:t>
            </a:r>
            <a:r>
              <a:rPr dirty="0" lang="en-US" smtClean="0"/>
              <a:t/>
            </a:r>
            <a:br>
              <a:rPr dirty="0" lang="en-US" smtClean="0"/>
            </a:br>
            <a:endParaRPr dirty="0" lang="en-US"/>
          </a:p>
        </p:txBody>
      </p:sp>
    </p:spTree>
  </p:cSld>
  <p:clrMapOvr>
    <a:masterClrMapping/>
  </p:clrMapOvr>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418" name=""/>
        <p:cNvGrpSpPr/>
        <p:nvPr/>
      </p:nvGrpSpPr>
      <p:grpSpPr>
        <a:xfrm>
          <a:off x="0" y="0"/>
          <a:ext cx="0" cy="0"/>
          <a:chOff x="0" y="0"/>
          <a:chExt cx="0" cy="0"/>
        </a:xfrm>
      </p:grpSpPr>
      <p:sp>
        <p:nvSpPr>
          <p:cNvPr id="1048933" name="Content Placeholder 2"/>
          <p:cNvSpPr>
            <a:spLocks noGrp="1"/>
          </p:cNvSpPr>
          <p:nvPr>
            <p:ph idx="1"/>
          </p:nvPr>
        </p:nvSpPr>
        <p:spPr/>
        <p:txBody>
          <a:bodyPr/>
          <a:p>
            <a:r>
              <a:rPr dirty="0" lang="en-US" smtClean="0"/>
              <a:t>The incubation period of typhoid fever is 7 - 21 days.</a:t>
            </a:r>
            <a:endParaRPr lang="en-US" smtClean="0"/>
          </a:p>
          <a:p>
            <a:r>
              <a:rPr lang="en-US" smtClean="0"/>
              <a:t> </a:t>
            </a:r>
            <a:r>
              <a:rPr dirty="0" lang="en-US" smtClean="0"/>
              <a:t>The disease has a gradual onset which progresses through the following four stages.</a:t>
            </a:r>
          </a:p>
          <a:p>
            <a:endParaRPr dirty="0" lang="en-US"/>
          </a:p>
        </p:txBody>
      </p:sp>
      <p:sp>
        <p:nvSpPr>
          <p:cNvPr id="1048934" name="Title 1"/>
          <p:cNvSpPr>
            <a:spLocks noGrp="1"/>
          </p:cNvSpPr>
          <p:nvPr>
            <p:ph type="title"/>
          </p:nvPr>
        </p:nvSpPr>
        <p:spPr/>
        <p:txBody>
          <a:bodyPr>
            <a:normAutofit fontScale="90000"/>
          </a:bodyPr>
          <a:p>
            <a:r>
              <a:rPr b="1" dirty="0" lang="en-US" smtClean="0"/>
              <a:t>Clinical Features</a:t>
            </a:r>
            <a:r>
              <a:rPr dirty="0" lang="en-US" smtClean="0"/>
              <a:t> </a:t>
            </a:r>
            <a:br>
              <a:rPr dirty="0" lang="en-US" smtClean="0"/>
            </a:br>
            <a:endParaRPr dirty="0" lang="en-US"/>
          </a:p>
        </p:txBody>
      </p:sp>
    </p:spTree>
  </p:cSld>
  <p:clrMapOvr>
    <a:masterClrMapping/>
  </p:clrMapOvr>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245" name=""/>
        <p:cNvGrpSpPr/>
        <p:nvPr/>
      </p:nvGrpSpPr>
      <p:grpSpPr>
        <a:xfrm>
          <a:off x="0" y="0"/>
          <a:ext cx="0" cy="0"/>
          <a:chOff x="0" y="0"/>
          <a:chExt cx="0" cy="0"/>
        </a:xfrm>
      </p:grpSpPr>
      <p:sp>
        <p:nvSpPr>
          <p:cNvPr id="1048601" name="Content Placeholder 2"/>
          <p:cNvSpPr>
            <a:spLocks noGrp="1"/>
          </p:cNvSpPr>
          <p:nvPr>
            <p:ph idx="1"/>
          </p:nvPr>
        </p:nvSpPr>
        <p:spPr/>
        <p:txBody>
          <a:bodyPr/>
          <a:p>
            <a:r>
              <a:rPr dirty="0" lang="en-US" smtClean="0"/>
              <a:t>During the first week and early in the disease, the patient has severe headache, malaise, loss of appetite, body pains and aches and a tendency to nose-bleed. </a:t>
            </a:r>
          </a:p>
          <a:p>
            <a:r>
              <a:rPr dirty="0" lang="en-US" smtClean="0"/>
              <a:t>The body temperature rises day by day or in steps to 39.5ºC or higher. Most patients cough because they develop bronchitis and may also complain of constipation.</a:t>
            </a:r>
          </a:p>
          <a:p>
            <a:endParaRPr dirty="0" lang="en-US"/>
          </a:p>
        </p:txBody>
      </p:sp>
      <p:sp>
        <p:nvSpPr>
          <p:cNvPr id="1048602" name="Title 1"/>
          <p:cNvSpPr>
            <a:spLocks noGrp="1"/>
          </p:cNvSpPr>
          <p:nvPr>
            <p:ph type="title"/>
          </p:nvPr>
        </p:nvSpPr>
        <p:spPr/>
        <p:txBody>
          <a:bodyPr>
            <a:normAutofit fontScale="90000"/>
          </a:bodyPr>
          <a:p>
            <a:r>
              <a:rPr b="1" dirty="0" lang="en-US" smtClean="0"/>
              <a:t>First Week</a:t>
            </a:r>
            <a:r>
              <a:rPr dirty="0" lang="en-US" smtClean="0"/>
              <a:t> </a:t>
            </a:r>
            <a:br>
              <a:rPr dirty="0" lang="en-US" smtClean="0"/>
            </a:br>
            <a:endParaRPr dirty="0" lang="en-US"/>
          </a:p>
        </p:txBody>
      </p:sp>
    </p:spTree>
  </p:cSld>
  <p:clrMapOvr>
    <a:masterClrMapping/>
  </p:clrMapOvr>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243" name=""/>
        <p:cNvGrpSpPr/>
        <p:nvPr/>
      </p:nvGrpSpPr>
      <p:grpSpPr>
        <a:xfrm>
          <a:off x="0" y="0"/>
          <a:ext cx="0" cy="0"/>
          <a:chOff x="0" y="0"/>
          <a:chExt cx="0" cy="0"/>
        </a:xfrm>
      </p:grpSpPr>
      <p:sp>
        <p:nvSpPr>
          <p:cNvPr id="1048597" name="Content Placeholder 2"/>
          <p:cNvSpPr>
            <a:spLocks noGrp="1"/>
          </p:cNvSpPr>
          <p:nvPr>
            <p:ph idx="1"/>
          </p:nvPr>
        </p:nvSpPr>
        <p:spPr/>
        <p:txBody>
          <a:bodyPr>
            <a:normAutofit fontScale="96296" lnSpcReduction="10000"/>
          </a:bodyPr>
          <a:p>
            <a:r>
              <a:rPr dirty="0" lang="en-US" smtClean="0"/>
              <a:t>In the second week, temperature continues to rise, but the pulse rate is slower than would be expected for that temperature. </a:t>
            </a:r>
          </a:p>
          <a:p>
            <a:r>
              <a:rPr dirty="0" lang="en-US" smtClean="0"/>
              <a:t>There is swelling of lymphoid tissue in the intestines as well as </a:t>
            </a:r>
            <a:r>
              <a:rPr dirty="0" lang="en-US" err="1" smtClean="0"/>
              <a:t>Peyer's</a:t>
            </a:r>
            <a:r>
              <a:rPr dirty="0" lang="en-US" smtClean="0"/>
              <a:t> patches, necrosis and ulcers, which cause the abdomen to become distended and tender. </a:t>
            </a:r>
          </a:p>
          <a:p>
            <a:r>
              <a:rPr dirty="0" lang="en-US" smtClean="0"/>
              <a:t>The high temperature and </a:t>
            </a:r>
            <a:r>
              <a:rPr dirty="0" lang="en-US" err="1" smtClean="0"/>
              <a:t>toxaemia</a:t>
            </a:r>
            <a:r>
              <a:rPr dirty="0" lang="en-US" smtClean="0"/>
              <a:t> causes mental confusion and disorientation in the patient. </a:t>
            </a:r>
          </a:p>
          <a:p>
            <a:r>
              <a:rPr dirty="0" lang="en-US" smtClean="0"/>
              <a:t>Half the patients may develop greenish watery ('pea-soup') </a:t>
            </a:r>
            <a:r>
              <a:rPr dirty="0" lang="en-US" err="1" smtClean="0"/>
              <a:t>diarrhoea</a:t>
            </a:r>
            <a:r>
              <a:rPr dirty="0" lang="en-US" smtClean="0"/>
              <a:t> and </a:t>
            </a:r>
            <a:r>
              <a:rPr dirty="0" lang="en-US" err="1" smtClean="0"/>
              <a:t>broncho</a:t>
            </a:r>
            <a:r>
              <a:rPr dirty="0" lang="en-US" smtClean="0"/>
              <a:t>-pneumonia.</a:t>
            </a:r>
          </a:p>
          <a:p>
            <a:endParaRPr dirty="0" lang="en-US"/>
          </a:p>
        </p:txBody>
      </p:sp>
      <p:sp>
        <p:nvSpPr>
          <p:cNvPr id="1048598" name="Title 1"/>
          <p:cNvSpPr>
            <a:spLocks noGrp="1"/>
          </p:cNvSpPr>
          <p:nvPr>
            <p:ph type="title"/>
          </p:nvPr>
        </p:nvSpPr>
        <p:spPr/>
        <p:txBody>
          <a:bodyPr>
            <a:normAutofit fontScale="90000"/>
          </a:bodyPr>
          <a:p>
            <a:r>
              <a:rPr b="1" dirty="0" lang="en-US" smtClean="0"/>
              <a:t>Second Week</a:t>
            </a:r>
            <a:r>
              <a:rPr dirty="0" lang="en-US" smtClean="0"/>
              <a:t> </a:t>
            </a:r>
            <a:br>
              <a:rPr dirty="0" lang="en-US" smtClean="0"/>
            </a:br>
            <a:endParaRPr dirty="0" lang="en-US"/>
          </a:p>
        </p:txBody>
      </p:sp>
    </p:spTree>
  </p:cSld>
  <p:clrMapOvr>
    <a:masterClrMapping/>
  </p:clrMapOvr>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241" name=""/>
        <p:cNvGrpSpPr/>
        <p:nvPr/>
      </p:nvGrpSpPr>
      <p:grpSpPr>
        <a:xfrm>
          <a:off x="0" y="0"/>
          <a:ext cx="0" cy="0"/>
          <a:chOff x="0" y="0"/>
          <a:chExt cx="0" cy="0"/>
        </a:xfrm>
      </p:grpSpPr>
      <p:sp>
        <p:nvSpPr>
          <p:cNvPr id="1048593" name="Content Placeholder 2"/>
          <p:cNvSpPr>
            <a:spLocks noGrp="1"/>
          </p:cNvSpPr>
          <p:nvPr>
            <p:ph idx="1"/>
          </p:nvPr>
        </p:nvSpPr>
        <p:spPr/>
        <p:txBody>
          <a:bodyPr/>
          <a:p>
            <a:r>
              <a:rPr dirty="0" lang="en-US" smtClean="0"/>
              <a:t>Body temperature decreases step by step and the patient improves slowly. If there is no improvement, the </a:t>
            </a:r>
            <a:r>
              <a:rPr dirty="0" lang="en-US" err="1" smtClean="0"/>
              <a:t>Peyer's</a:t>
            </a:r>
            <a:r>
              <a:rPr dirty="0" lang="en-US" smtClean="0"/>
              <a:t> patches in the intestines perforate and </a:t>
            </a:r>
            <a:r>
              <a:rPr dirty="0" lang="en-US" err="1" smtClean="0"/>
              <a:t>toxaemia</a:t>
            </a:r>
            <a:r>
              <a:rPr dirty="0" lang="en-US" smtClean="0"/>
              <a:t> increases. </a:t>
            </a:r>
          </a:p>
          <a:p>
            <a:r>
              <a:rPr dirty="0" lang="en-US" smtClean="0"/>
              <a:t>The patient becomes delirious and incontinent of urine and stool, muscles twitch and coma may precede death.</a:t>
            </a:r>
          </a:p>
          <a:p>
            <a:endParaRPr dirty="0" lang="en-US"/>
          </a:p>
        </p:txBody>
      </p:sp>
      <p:sp>
        <p:nvSpPr>
          <p:cNvPr id="1048594" name="Title 1"/>
          <p:cNvSpPr>
            <a:spLocks noGrp="1"/>
          </p:cNvSpPr>
          <p:nvPr>
            <p:ph type="title"/>
          </p:nvPr>
        </p:nvSpPr>
        <p:spPr/>
        <p:txBody>
          <a:bodyPr>
            <a:normAutofit fontScale="90000"/>
          </a:bodyPr>
          <a:p>
            <a:r>
              <a:rPr b="1" dirty="0" lang="en-US" smtClean="0"/>
              <a:t>Third Week</a:t>
            </a:r>
            <a:r>
              <a:rPr dirty="0" lang="en-US" smtClean="0"/>
              <a:t> </a:t>
            </a:r>
            <a:br>
              <a:rPr dirty="0" lang="en-US" smtClean="0"/>
            </a:br>
            <a:endParaRPr dirty="0" lang="en-US"/>
          </a:p>
        </p:txBody>
      </p:sp>
    </p:spTree>
  </p:cSld>
  <p:clrMapOvr>
    <a:masterClrMapping/>
  </p:clrMapOvr>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98" name=""/>
        <p:cNvGrpSpPr/>
        <p:nvPr/>
      </p:nvGrpSpPr>
      <p:grpSpPr>
        <a:xfrm>
          <a:off x="0" y="0"/>
          <a:ext cx="0" cy="0"/>
          <a:chOff x="0" y="0"/>
          <a:chExt cx="0" cy="0"/>
        </a:xfrm>
      </p:grpSpPr>
      <p:sp>
        <p:nvSpPr>
          <p:cNvPr id="1048589" name="Content Placeholder 2"/>
          <p:cNvSpPr>
            <a:spLocks noGrp="1"/>
          </p:cNvSpPr>
          <p:nvPr>
            <p:ph idx="1"/>
          </p:nvPr>
        </p:nvSpPr>
        <p:spPr/>
        <p:txBody>
          <a:bodyPr/>
          <a:p>
            <a:r>
              <a:rPr dirty="0" lang="en-US" smtClean="0"/>
              <a:t>For the patients who do not suffer the serious complications of the third week, the fourth week is a period of convalescence. </a:t>
            </a:r>
          </a:p>
          <a:p>
            <a:r>
              <a:rPr dirty="0" lang="en-US" smtClean="0"/>
              <a:t>The temperature drops back to normal and the patient recovers gradually.</a:t>
            </a:r>
          </a:p>
          <a:p>
            <a:endParaRPr dirty="0" lang="en-US"/>
          </a:p>
        </p:txBody>
      </p:sp>
      <p:sp>
        <p:nvSpPr>
          <p:cNvPr id="1048590" name="Title 1"/>
          <p:cNvSpPr>
            <a:spLocks noGrp="1"/>
          </p:cNvSpPr>
          <p:nvPr>
            <p:ph type="title"/>
          </p:nvPr>
        </p:nvSpPr>
        <p:spPr/>
        <p:txBody>
          <a:bodyPr>
            <a:normAutofit fontScale="90000"/>
          </a:bodyPr>
          <a:p>
            <a:r>
              <a:rPr b="1" dirty="0" lang="en-US" smtClean="0"/>
              <a:t>Fourth Week</a:t>
            </a:r>
            <a:r>
              <a:rPr dirty="0" lang="en-US" smtClean="0"/>
              <a:t> </a:t>
            </a:r>
            <a:br>
              <a:rPr dirty="0" lang="en-US" smtClean="0"/>
            </a:br>
            <a:endParaRPr dirty="0" lang="en-US"/>
          </a:p>
        </p:txBody>
      </p:sp>
    </p:spTree>
  </p:cSld>
  <p:clrMapOvr>
    <a:masterClrMapping/>
  </p:clrMapOvr>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240" name=""/>
        <p:cNvGrpSpPr/>
        <p:nvPr/>
      </p:nvGrpSpPr>
      <p:grpSpPr>
        <a:xfrm>
          <a:off x="0" y="0"/>
          <a:ext cx="0" cy="0"/>
          <a:chOff x="0" y="0"/>
          <a:chExt cx="0" cy="0"/>
        </a:xfrm>
      </p:grpSpPr>
      <p:sp>
        <p:nvSpPr>
          <p:cNvPr id="1048591" name="Content Placeholder 2"/>
          <p:cNvSpPr>
            <a:spLocks noGrp="1"/>
          </p:cNvSpPr>
          <p:nvPr>
            <p:ph idx="1"/>
          </p:nvPr>
        </p:nvSpPr>
        <p:spPr>
          <a:xfrm>
            <a:off x="457200" y="1143000"/>
            <a:ext cx="8229600" cy="4983163"/>
          </a:xfrm>
        </p:spPr>
        <p:txBody>
          <a:bodyPr>
            <a:normAutofit fontScale="96296" lnSpcReduction="20000"/>
          </a:bodyPr>
          <a:p>
            <a:r>
              <a:rPr dirty="0" lang="en-US" smtClean="0"/>
              <a:t>The best way to diagnose typhoid fever is through a blood culture. </a:t>
            </a:r>
          </a:p>
          <a:p>
            <a:r>
              <a:rPr dirty="0" lang="en-US" smtClean="0"/>
              <a:t>This may be positive during the first week and for a variable period after this.</a:t>
            </a:r>
          </a:p>
          <a:p>
            <a:r>
              <a:rPr dirty="0" lang="en-US" smtClean="0"/>
              <a:t> Stool and urine cultures can also be made although they are only positive after the first week. </a:t>
            </a:r>
          </a:p>
          <a:p>
            <a:pPr>
              <a:buNone/>
            </a:pPr>
            <a:r>
              <a:rPr b="1" dirty="0" lang="en-US" smtClean="0"/>
              <a:t>Other tests which are undertaken include:</a:t>
            </a:r>
          </a:p>
          <a:p>
            <a:pPr lvl="0"/>
            <a:r>
              <a:rPr dirty="0" lang="en-US" err="1" smtClean="0"/>
              <a:t>Widal</a:t>
            </a:r>
            <a:r>
              <a:rPr dirty="0" lang="en-US" smtClean="0"/>
              <a:t> test during the first and second week, that is indicative of high and rising </a:t>
            </a:r>
            <a:r>
              <a:rPr dirty="0" lang="en-US" err="1" smtClean="0"/>
              <a:t>titres</a:t>
            </a:r>
            <a:endParaRPr dirty="0" lang="en-US" smtClean="0"/>
          </a:p>
          <a:p>
            <a:pPr lvl="0"/>
            <a:r>
              <a:rPr dirty="0" lang="en-US" u="sng" smtClean="0"/>
              <a:t>WBC</a:t>
            </a:r>
            <a:r>
              <a:rPr dirty="0" lang="en-US" smtClean="0"/>
              <a:t> count which indicates low levels (leucopenia) with raised lymphocyte count</a:t>
            </a:r>
          </a:p>
          <a:p>
            <a:pPr lvl="0"/>
            <a:r>
              <a:rPr dirty="0" lang="en-US" smtClean="0"/>
              <a:t>Stool to check for presence of occult blood which is found in 100% of the cases</a:t>
            </a:r>
          </a:p>
          <a:p>
            <a:endParaRPr dirty="0" lang="en-US"/>
          </a:p>
        </p:txBody>
      </p:sp>
      <p:sp>
        <p:nvSpPr>
          <p:cNvPr id="1048592" name="Title 1"/>
          <p:cNvSpPr>
            <a:spLocks noGrp="1"/>
          </p:cNvSpPr>
          <p:nvPr>
            <p:ph type="title"/>
          </p:nvPr>
        </p:nvSpPr>
        <p:spPr/>
        <p:txBody>
          <a:bodyPr>
            <a:normAutofit fontScale="90000"/>
          </a:bodyPr>
          <a:p>
            <a:r>
              <a:rPr b="1" dirty="0" lang="en-US" smtClean="0"/>
              <a:t>Diagnosis</a:t>
            </a:r>
            <a:r>
              <a:rPr dirty="0" lang="en-US" smtClean="0"/>
              <a:t> </a:t>
            </a:r>
            <a:br>
              <a:rPr dirty="0" lang="en-US" smtClean="0"/>
            </a:br>
            <a:endParaRPr dirty="0" lang="en-US"/>
          </a:p>
        </p:txBody>
      </p:sp>
    </p:spTree>
  </p:cSld>
  <p:clrMapOvr>
    <a:masterClrMapping/>
  </p:clrMapOvr>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242" name=""/>
        <p:cNvGrpSpPr/>
        <p:nvPr/>
      </p:nvGrpSpPr>
      <p:grpSpPr>
        <a:xfrm>
          <a:off x="0" y="0"/>
          <a:ext cx="0" cy="0"/>
          <a:chOff x="0" y="0"/>
          <a:chExt cx="0" cy="0"/>
        </a:xfrm>
      </p:grpSpPr>
      <p:sp>
        <p:nvSpPr>
          <p:cNvPr id="1048595" name="Content Placeholder 2"/>
          <p:cNvSpPr>
            <a:spLocks noGrp="1"/>
          </p:cNvSpPr>
          <p:nvPr>
            <p:ph idx="1"/>
          </p:nvPr>
        </p:nvSpPr>
        <p:spPr>
          <a:xfrm>
            <a:off x="457200" y="1066800"/>
            <a:ext cx="8229600" cy="5059363"/>
          </a:xfrm>
        </p:spPr>
        <p:txBody>
          <a:bodyPr>
            <a:normAutofit fontScale="92593" lnSpcReduction="20000"/>
          </a:bodyPr>
          <a:p>
            <a:pPr>
              <a:buNone/>
            </a:pPr>
            <a:r>
              <a:rPr b="1" dirty="0" lang="en-US" smtClean="0"/>
              <a:t>The treatment of typhoid fever includes the following:</a:t>
            </a:r>
          </a:p>
          <a:p>
            <a:pPr lvl="0"/>
            <a:r>
              <a:rPr dirty="0" lang="en-US" smtClean="0"/>
              <a:t>Fluid replacement due to </a:t>
            </a:r>
            <a:r>
              <a:rPr dirty="0" lang="en-US" err="1" smtClean="0"/>
              <a:t>diarrhoea</a:t>
            </a:r>
            <a:endParaRPr dirty="0" lang="en-US" smtClean="0"/>
          </a:p>
          <a:p>
            <a:pPr lvl="0"/>
            <a:r>
              <a:rPr dirty="0" lang="en-US" smtClean="0"/>
              <a:t>Oral </a:t>
            </a:r>
            <a:r>
              <a:rPr dirty="0" lang="en-US" err="1" smtClean="0"/>
              <a:t>norfloxacin</a:t>
            </a:r>
            <a:r>
              <a:rPr dirty="0" lang="en-US" smtClean="0"/>
              <a:t> 400mg 12 hourly for 10 - 14 days</a:t>
            </a:r>
          </a:p>
          <a:p>
            <a:pPr lvl="0"/>
            <a:r>
              <a:rPr dirty="0" lang="en-US" smtClean="0"/>
              <a:t>Oral </a:t>
            </a:r>
            <a:r>
              <a:rPr dirty="0" lang="en-US" err="1" smtClean="0"/>
              <a:t>ciproxacin</a:t>
            </a:r>
            <a:r>
              <a:rPr dirty="0" lang="en-US" smtClean="0"/>
              <a:t> 500mg bd. for 14 days</a:t>
            </a:r>
          </a:p>
          <a:p>
            <a:pPr lvl="0"/>
            <a:r>
              <a:rPr dirty="0" lang="en-US" smtClean="0"/>
              <a:t>Oral corticosteroids to prevent </a:t>
            </a:r>
            <a:r>
              <a:rPr dirty="0" lang="en-US" err="1" smtClean="0"/>
              <a:t>Jarisch-Herxheimer's</a:t>
            </a:r>
            <a:r>
              <a:rPr dirty="0" lang="en-US" smtClean="0"/>
              <a:t> reaction</a:t>
            </a:r>
          </a:p>
          <a:p>
            <a:pPr lvl="0"/>
            <a:r>
              <a:rPr dirty="0" lang="en-US" smtClean="0"/>
              <a:t>Patient should be isolated in fly-proof room</a:t>
            </a:r>
          </a:p>
          <a:p>
            <a:pPr lvl="0"/>
            <a:r>
              <a:rPr dirty="0" lang="en-US" smtClean="0"/>
              <a:t>Contaminated articles should be disposed by incineration</a:t>
            </a:r>
          </a:p>
          <a:p>
            <a:pPr lvl="0"/>
            <a:r>
              <a:rPr dirty="0" lang="en-US" smtClean="0"/>
              <a:t>Stools and urine should be disposed of in a pit latrine or septic tank</a:t>
            </a:r>
          </a:p>
          <a:p>
            <a:pPr lvl="0"/>
            <a:r>
              <a:rPr dirty="0" lang="en-US" smtClean="0"/>
              <a:t>Surgical treatment for perforated bowels</a:t>
            </a:r>
          </a:p>
          <a:p>
            <a:pPr>
              <a:buNone/>
            </a:pPr>
            <a:r>
              <a:rPr b="1" dirty="0" i="1" lang="en-US" smtClean="0"/>
              <a:t>Note:</a:t>
            </a:r>
            <a:br>
              <a:rPr b="1" dirty="0" i="1" lang="en-US" smtClean="0"/>
            </a:br>
            <a:r>
              <a:rPr b="1" dirty="0" i="1" lang="en-US" smtClean="0"/>
              <a:t>When treatment is started early it is not usually necessary to refer typhoid patients.</a:t>
            </a:r>
            <a:endParaRPr dirty="0" lang="en-US" smtClean="0"/>
          </a:p>
          <a:p>
            <a:endParaRPr dirty="0" lang="en-US"/>
          </a:p>
        </p:txBody>
      </p:sp>
      <p:sp>
        <p:nvSpPr>
          <p:cNvPr id="1048596" name="Title 1"/>
          <p:cNvSpPr>
            <a:spLocks noGrp="1"/>
          </p:cNvSpPr>
          <p:nvPr>
            <p:ph type="title"/>
          </p:nvPr>
        </p:nvSpPr>
        <p:spPr/>
        <p:txBody>
          <a:bodyPr>
            <a:normAutofit fontScale="90000"/>
          </a:bodyPr>
          <a:p>
            <a:r>
              <a:rPr b="1" dirty="0" lang="en-US" smtClean="0"/>
              <a:t>Treatment</a:t>
            </a:r>
            <a:r>
              <a:rPr dirty="0" lang="en-US" smtClean="0"/>
              <a:t> </a:t>
            </a:r>
            <a:br>
              <a:rPr dirty="0" lang="en-US" smtClean="0"/>
            </a:br>
            <a:endParaRPr dirty="0" lang="en-US"/>
          </a:p>
        </p:txBody>
      </p:sp>
    </p:spTree>
  </p:cSld>
  <p:clrMapOvr>
    <a:masterClrMapping/>
  </p:clrMapOvr>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244" name=""/>
        <p:cNvGrpSpPr/>
        <p:nvPr/>
      </p:nvGrpSpPr>
      <p:grpSpPr>
        <a:xfrm>
          <a:off x="0" y="0"/>
          <a:ext cx="0" cy="0"/>
          <a:chOff x="0" y="0"/>
          <a:chExt cx="0" cy="0"/>
        </a:xfrm>
      </p:grpSpPr>
      <p:sp>
        <p:nvSpPr>
          <p:cNvPr id="1048599" name="Content Placeholder 2"/>
          <p:cNvSpPr>
            <a:spLocks noGrp="1"/>
          </p:cNvSpPr>
          <p:nvPr>
            <p:ph idx="1"/>
          </p:nvPr>
        </p:nvSpPr>
        <p:spPr>
          <a:xfrm>
            <a:off x="457200" y="1219200"/>
            <a:ext cx="8229600" cy="4906963"/>
          </a:xfrm>
        </p:spPr>
        <p:txBody>
          <a:bodyPr>
            <a:normAutofit/>
          </a:bodyPr>
          <a:p>
            <a:pPr>
              <a:buNone/>
            </a:pPr>
            <a:r>
              <a:rPr b="1" dirty="0" lang="en-US" smtClean="0"/>
              <a:t>The prevention and control of typhoid fever is similar to that of many </a:t>
            </a:r>
            <a:r>
              <a:rPr b="1" dirty="0" lang="en-US" err="1" smtClean="0"/>
              <a:t>diarrhoea</a:t>
            </a:r>
            <a:r>
              <a:rPr b="1" dirty="0" lang="en-US" smtClean="0"/>
              <a:t> diseases. It includes:</a:t>
            </a:r>
          </a:p>
          <a:p>
            <a:pPr lvl="0"/>
            <a:r>
              <a:rPr dirty="0" lang="en-US" smtClean="0"/>
              <a:t>Identification of the carriers especially those who work as food handlers and treat them promptly</a:t>
            </a:r>
          </a:p>
          <a:p>
            <a:pPr lvl="0"/>
            <a:r>
              <a:rPr dirty="0" lang="en-US" smtClean="0"/>
              <a:t>Administration of typhoid vaccine</a:t>
            </a:r>
          </a:p>
          <a:p>
            <a:pPr lvl="0"/>
            <a:r>
              <a:rPr dirty="0" lang="en-US" smtClean="0"/>
              <a:t>Safe water supply</a:t>
            </a:r>
          </a:p>
          <a:p>
            <a:pPr lvl="0"/>
            <a:r>
              <a:rPr dirty="0" lang="en-US" smtClean="0"/>
              <a:t>Improvement in food hygiene</a:t>
            </a:r>
          </a:p>
          <a:p>
            <a:endParaRPr dirty="0" lang="en-US"/>
          </a:p>
        </p:txBody>
      </p:sp>
      <p:sp>
        <p:nvSpPr>
          <p:cNvPr id="1048600"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419" name=""/>
        <p:cNvGrpSpPr/>
        <p:nvPr/>
      </p:nvGrpSpPr>
      <p:grpSpPr>
        <a:xfrm>
          <a:off x="0" y="0"/>
          <a:ext cx="0" cy="0"/>
          <a:chOff x="0" y="0"/>
          <a:chExt cx="0" cy="0"/>
        </a:xfrm>
      </p:grpSpPr>
      <p:sp>
        <p:nvSpPr>
          <p:cNvPr id="1048935" name="Content Placeholder 2"/>
          <p:cNvSpPr>
            <a:spLocks noGrp="1"/>
          </p:cNvSpPr>
          <p:nvPr>
            <p:ph idx="1"/>
          </p:nvPr>
        </p:nvSpPr>
        <p:spPr/>
        <p:txBody>
          <a:bodyPr/>
          <a:p>
            <a:r>
              <a:rPr dirty="0" lang="en-US" smtClean="0"/>
              <a:t>This is the second type of enteric fever </a:t>
            </a:r>
          </a:p>
          <a:p>
            <a:r>
              <a:rPr dirty="0" lang="en-US" smtClean="0"/>
              <a:t> It is caused by bacteria known as salmonella </a:t>
            </a:r>
            <a:r>
              <a:rPr dirty="0" lang="en-US" err="1" smtClean="0"/>
              <a:t>paratyphi</a:t>
            </a:r>
            <a:r>
              <a:rPr dirty="0" lang="en-US" smtClean="0"/>
              <a:t> types A, B and C. The disease runs a milder course than typhoid fever and also has enlargement of the spleen, bloodstained </a:t>
            </a:r>
            <a:r>
              <a:rPr dirty="0" lang="en-US" err="1" smtClean="0"/>
              <a:t>diarrhoea</a:t>
            </a:r>
            <a:r>
              <a:rPr dirty="0" lang="en-US" smtClean="0"/>
              <a:t> and swelling of the </a:t>
            </a:r>
            <a:r>
              <a:rPr dirty="0" lang="en-US" err="1" smtClean="0"/>
              <a:t>Peyer's</a:t>
            </a:r>
            <a:r>
              <a:rPr dirty="0" lang="en-US" smtClean="0"/>
              <a:t> patches. </a:t>
            </a:r>
          </a:p>
          <a:p>
            <a:pPr>
              <a:buNone/>
            </a:pPr>
            <a:r>
              <a:rPr b="1" dirty="0" lang="en-US" smtClean="0"/>
              <a:t> </a:t>
            </a:r>
            <a:endParaRPr dirty="0" lang="en-US" smtClean="0"/>
          </a:p>
          <a:p>
            <a:endParaRPr dirty="0" lang="en-US"/>
          </a:p>
        </p:txBody>
      </p:sp>
      <p:sp>
        <p:nvSpPr>
          <p:cNvPr id="1048936" name="Title 1"/>
          <p:cNvSpPr>
            <a:spLocks noGrp="1"/>
          </p:cNvSpPr>
          <p:nvPr>
            <p:ph type="title"/>
          </p:nvPr>
        </p:nvSpPr>
        <p:spPr/>
        <p:txBody>
          <a:bodyPr>
            <a:normAutofit fontScale="90000"/>
          </a:bodyPr>
          <a:p>
            <a:r>
              <a:rPr b="1" dirty="0" lang="en-US" smtClean="0"/>
              <a:t>PARATYPHOID FEVER</a:t>
            </a:r>
            <a:r>
              <a:rPr dirty="0" lang="en-US" smtClean="0"/>
              <a:t/>
            </a:r>
            <a:br>
              <a:rPr dirty="0" lang="en-US" smtClean="0"/>
            </a:br>
            <a:endParaRPr dirty="0" lang="en-US"/>
          </a:p>
        </p:txBody>
      </p:sp>
    </p:spTree>
  </p:cSld>
  <p:clrMapOvr>
    <a:masterClrMapping/>
  </p:clrMapOvr>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265" name=""/>
        <p:cNvGrpSpPr/>
        <p:nvPr/>
      </p:nvGrpSpPr>
      <p:grpSpPr>
        <a:xfrm>
          <a:off x="0" y="0"/>
          <a:ext cx="0" cy="0"/>
          <a:chOff x="0" y="0"/>
          <a:chExt cx="0" cy="0"/>
        </a:xfrm>
      </p:grpSpPr>
      <p:sp>
        <p:nvSpPr>
          <p:cNvPr id="1048645" name="Content Placeholder 2"/>
          <p:cNvSpPr>
            <a:spLocks noGrp="1"/>
          </p:cNvSpPr>
          <p:nvPr>
            <p:ph idx="1"/>
          </p:nvPr>
        </p:nvSpPr>
        <p:spPr/>
        <p:txBody>
          <a:bodyPr>
            <a:normAutofit/>
          </a:bodyPr>
          <a:p>
            <a:r>
              <a:rPr dirty="0" lang="en-US"/>
              <a:t>When an infection spreads to a new host, the place, animal or human from which the organism came from is called the source of the infection. The way in which an organism leaves the source (the infected host) and passes to a new susceptible host is called the </a:t>
            </a:r>
            <a:r>
              <a:rPr b="1" dirty="0" lang="en-US"/>
              <a:t>route of transmission</a:t>
            </a:r>
            <a:r>
              <a:rPr dirty="0" lang="en-US"/>
              <a:t>. Each disease-causing organism has particular routes which play a large part in how these organisms spread in the community. </a:t>
            </a:r>
          </a:p>
        </p:txBody>
      </p:sp>
      <p:sp>
        <p:nvSpPr>
          <p:cNvPr id="1048646" name="Title 1"/>
          <p:cNvSpPr>
            <a:spLocks noGrp="1"/>
          </p:cNvSpPr>
          <p:nvPr>
            <p:ph type="title"/>
          </p:nvPr>
        </p:nvSpPr>
        <p:spPr/>
        <p:txBody>
          <a:bodyPr/>
          <a:p>
            <a:endParaRPr lang="en-US"/>
          </a:p>
        </p:txBody>
      </p:sp>
    </p:spTree>
  </p:cSld>
  <p:clrMapOvr>
    <a:masterClrMapping/>
  </p:clrMapOvr>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420" name=""/>
        <p:cNvGrpSpPr/>
        <p:nvPr/>
      </p:nvGrpSpPr>
      <p:grpSpPr>
        <a:xfrm>
          <a:off x="0" y="0"/>
          <a:ext cx="0" cy="0"/>
          <a:chOff x="0" y="0"/>
          <a:chExt cx="0" cy="0"/>
        </a:xfrm>
      </p:grpSpPr>
      <p:sp>
        <p:nvSpPr>
          <p:cNvPr id="1048937" name="Content Placeholder 2"/>
          <p:cNvSpPr>
            <a:spLocks noGrp="1"/>
          </p:cNvSpPr>
          <p:nvPr>
            <p:ph idx="1"/>
          </p:nvPr>
        </p:nvSpPr>
        <p:spPr/>
        <p:txBody>
          <a:bodyPr>
            <a:normAutofit/>
          </a:bodyPr>
          <a:p>
            <a:pPr>
              <a:buNone/>
            </a:pPr>
            <a:r>
              <a:rPr b="1" dirty="0" lang="en-US" smtClean="0"/>
              <a:t>The treatment of paratyphoid fever is as follows:</a:t>
            </a:r>
          </a:p>
          <a:p>
            <a:pPr lvl="0"/>
            <a:r>
              <a:rPr dirty="0" lang="en-US" smtClean="0"/>
              <a:t>Intravenous fluid if </a:t>
            </a:r>
            <a:r>
              <a:rPr dirty="0" lang="en-US" err="1" smtClean="0"/>
              <a:t>diarrhoea</a:t>
            </a:r>
            <a:r>
              <a:rPr dirty="0" lang="en-US" smtClean="0"/>
              <a:t> is severe</a:t>
            </a:r>
          </a:p>
          <a:p>
            <a:pPr lvl="0"/>
            <a:r>
              <a:rPr dirty="0" lang="en-US" smtClean="0"/>
              <a:t>Oral rehydration if </a:t>
            </a:r>
            <a:r>
              <a:rPr dirty="0" lang="en-US" err="1" smtClean="0"/>
              <a:t>diarrhoea</a:t>
            </a:r>
            <a:r>
              <a:rPr dirty="0" lang="en-US" smtClean="0"/>
              <a:t> is mild</a:t>
            </a:r>
          </a:p>
          <a:p>
            <a:pPr lvl="0"/>
            <a:r>
              <a:rPr dirty="0" lang="en-US" smtClean="0"/>
              <a:t>Oral </a:t>
            </a:r>
            <a:r>
              <a:rPr dirty="0" lang="en-US" err="1" smtClean="0"/>
              <a:t>contrimoxazole</a:t>
            </a:r>
            <a:r>
              <a:rPr dirty="0" lang="en-US" smtClean="0"/>
              <a:t> two tablets bd. for five to seven days</a:t>
            </a:r>
            <a:r>
              <a:rPr b="1" dirty="0" lang="en-US" smtClean="0"/>
              <a:t> </a:t>
            </a:r>
            <a:endParaRPr dirty="0" lang="en-US" smtClean="0"/>
          </a:p>
          <a:p>
            <a:pPr>
              <a:buNone/>
            </a:pPr>
            <a:r>
              <a:rPr b="1" dirty="0" lang="en-US" smtClean="0"/>
              <a:t>Prevention and Control</a:t>
            </a:r>
            <a:endParaRPr dirty="0" lang="en-US" smtClean="0"/>
          </a:p>
          <a:p>
            <a:r>
              <a:rPr dirty="0" lang="en-US" smtClean="0"/>
              <a:t>The prevention and control measures are similar to those that were covered under typhoid fever.</a:t>
            </a:r>
          </a:p>
          <a:p>
            <a:endParaRPr dirty="0" lang="en-US"/>
          </a:p>
        </p:txBody>
      </p:sp>
      <p:sp>
        <p:nvSpPr>
          <p:cNvPr id="1048938" name="Title 1"/>
          <p:cNvSpPr>
            <a:spLocks noGrp="1"/>
          </p:cNvSpPr>
          <p:nvPr>
            <p:ph type="title"/>
          </p:nvPr>
        </p:nvSpPr>
        <p:spPr/>
        <p:txBody>
          <a:bodyPr/>
          <a:p>
            <a:r>
              <a:rPr b="1" dirty="0" lang="en-US" smtClean="0"/>
              <a:t>Treatment</a:t>
            </a:r>
            <a:endParaRPr dirty="0" lang="en-US"/>
          </a:p>
        </p:txBody>
      </p:sp>
    </p:spTree>
  </p:cSld>
  <p:clrMapOvr>
    <a:masterClrMapping/>
  </p:clrMapOvr>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421" name=""/>
        <p:cNvGrpSpPr/>
        <p:nvPr/>
      </p:nvGrpSpPr>
      <p:grpSpPr>
        <a:xfrm>
          <a:off x="0" y="0"/>
          <a:ext cx="0" cy="0"/>
          <a:chOff x="0" y="0"/>
          <a:chExt cx="0" cy="0"/>
        </a:xfrm>
      </p:grpSpPr>
      <p:sp>
        <p:nvSpPr>
          <p:cNvPr id="1048939" name="Content Placeholder 2"/>
          <p:cNvSpPr>
            <a:spLocks noGrp="1"/>
          </p:cNvSpPr>
          <p:nvPr>
            <p:ph idx="1"/>
          </p:nvPr>
        </p:nvSpPr>
        <p:spPr/>
        <p:txBody>
          <a:bodyPr/>
          <a:p>
            <a:r>
              <a:rPr dirty="0" lang="en-US" smtClean="0"/>
              <a:t>Cholera is an intestinal disease which is </a:t>
            </a:r>
            <a:r>
              <a:rPr dirty="0" lang="en-US" err="1" smtClean="0"/>
              <a:t>characterised</a:t>
            </a:r>
            <a:r>
              <a:rPr dirty="0" lang="en-US" smtClean="0"/>
              <a:t> by sudden onset of profuse watery stools and vomiting, leading to severe dehydration, acidosis and circulatory collapse. </a:t>
            </a:r>
          </a:p>
          <a:p>
            <a:endParaRPr dirty="0" lang="en-US"/>
          </a:p>
        </p:txBody>
      </p:sp>
      <p:sp>
        <p:nvSpPr>
          <p:cNvPr id="1048940" name="Title 1"/>
          <p:cNvSpPr>
            <a:spLocks noGrp="1"/>
          </p:cNvSpPr>
          <p:nvPr>
            <p:ph type="title"/>
          </p:nvPr>
        </p:nvSpPr>
        <p:spPr/>
        <p:txBody>
          <a:bodyPr>
            <a:normAutofit fontScale="90000"/>
          </a:bodyPr>
          <a:p>
            <a:r>
              <a:rPr b="1" dirty="0" lang="en-US" smtClean="0"/>
              <a:t>CHOLERA </a:t>
            </a:r>
            <a:r>
              <a:rPr dirty="0" lang="en-US" smtClean="0"/>
              <a:t/>
            </a:r>
            <a:br>
              <a:rPr dirty="0" lang="en-US" smtClean="0"/>
            </a:br>
            <a:endParaRPr dirty="0" lang="en-US"/>
          </a:p>
        </p:txBody>
      </p:sp>
    </p:spTree>
  </p:cSld>
  <p:clrMapOvr>
    <a:masterClrMapping/>
  </p:clrMapOvr>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422" name=""/>
        <p:cNvGrpSpPr/>
        <p:nvPr/>
      </p:nvGrpSpPr>
      <p:grpSpPr>
        <a:xfrm>
          <a:off x="0" y="0"/>
          <a:ext cx="0" cy="0"/>
          <a:chOff x="0" y="0"/>
          <a:chExt cx="0" cy="0"/>
        </a:xfrm>
      </p:grpSpPr>
      <p:sp>
        <p:nvSpPr>
          <p:cNvPr id="1048941" name="Content Placeholder 2"/>
          <p:cNvSpPr>
            <a:spLocks noGrp="1"/>
          </p:cNvSpPr>
          <p:nvPr>
            <p:ph idx="1"/>
          </p:nvPr>
        </p:nvSpPr>
        <p:spPr/>
        <p:txBody>
          <a:bodyPr/>
          <a:p>
            <a:r>
              <a:rPr dirty="0" lang="en-US" smtClean="0"/>
              <a:t>It is caused by a small comma-shaped motile organism called </a:t>
            </a:r>
            <a:r>
              <a:rPr dirty="0" lang="en-US" err="1" smtClean="0"/>
              <a:t>vibrio</a:t>
            </a:r>
            <a:r>
              <a:rPr dirty="0" lang="en-US" smtClean="0"/>
              <a:t> </a:t>
            </a:r>
            <a:r>
              <a:rPr dirty="0" lang="en-US" err="1" smtClean="0"/>
              <a:t>cholerae</a:t>
            </a:r>
            <a:r>
              <a:rPr dirty="0" lang="en-US" smtClean="0"/>
              <a:t>. There are about four sub-strains of the cholera </a:t>
            </a:r>
            <a:r>
              <a:rPr dirty="0" lang="en-US" err="1" smtClean="0"/>
              <a:t>vibrio</a:t>
            </a:r>
            <a:r>
              <a:rPr dirty="0" lang="en-US" smtClean="0"/>
              <a:t>, namely, </a:t>
            </a:r>
            <a:br>
              <a:rPr dirty="0" lang="en-US" smtClean="0"/>
            </a:br>
            <a:r>
              <a:rPr dirty="0" lang="en-US" smtClean="0"/>
              <a:t>El Tor, Ogawa, </a:t>
            </a:r>
            <a:r>
              <a:rPr dirty="0" lang="en-US" err="1" smtClean="0"/>
              <a:t>Luaba</a:t>
            </a:r>
            <a:r>
              <a:rPr dirty="0" lang="en-US" smtClean="0"/>
              <a:t> and </a:t>
            </a:r>
            <a:r>
              <a:rPr dirty="0" lang="en-US" err="1" smtClean="0"/>
              <a:t>Hikojima</a:t>
            </a:r>
            <a:r>
              <a:rPr dirty="0" lang="en-US" smtClean="0"/>
              <a:t>. The El Tor sub-strain causes cholera epidemics in </a:t>
            </a:r>
            <a:br>
              <a:rPr dirty="0" lang="en-US" smtClean="0"/>
            </a:br>
            <a:r>
              <a:rPr dirty="0" lang="en-US" smtClean="0"/>
              <a:t>East Africa.</a:t>
            </a:r>
          </a:p>
          <a:p>
            <a:pPr>
              <a:buNone/>
            </a:pPr>
            <a:endParaRPr dirty="0" lang="en-US"/>
          </a:p>
        </p:txBody>
      </p:sp>
      <p:sp>
        <p:nvSpPr>
          <p:cNvPr id="1048942" name="Title 1"/>
          <p:cNvSpPr>
            <a:spLocks noGrp="1"/>
          </p:cNvSpPr>
          <p:nvPr>
            <p:ph type="title"/>
          </p:nvPr>
        </p:nvSpPr>
        <p:spPr/>
        <p:txBody>
          <a:bodyPr>
            <a:normAutofit fontScale="90000"/>
          </a:bodyPr>
          <a:p>
            <a:r>
              <a:rPr b="1" dirty="0" lang="en-US" smtClean="0"/>
              <a:t>Epidemiology of Cholera</a:t>
            </a:r>
            <a:r>
              <a:rPr dirty="0" lang="en-US" smtClean="0"/>
              <a:t/>
            </a:r>
            <a:br>
              <a:rPr dirty="0" lang="en-US" smtClean="0"/>
            </a:br>
            <a:endParaRPr dirty="0" lang="en-US"/>
          </a:p>
        </p:txBody>
      </p:sp>
    </p:spTree>
  </p:cSld>
  <p:clrMapOvr>
    <a:masterClrMapping/>
  </p:clrMapOvr>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423" name=""/>
        <p:cNvGrpSpPr/>
        <p:nvPr/>
      </p:nvGrpSpPr>
      <p:grpSpPr>
        <a:xfrm>
          <a:off x="0" y="0"/>
          <a:ext cx="0" cy="0"/>
          <a:chOff x="0" y="0"/>
          <a:chExt cx="0" cy="0"/>
        </a:xfrm>
      </p:grpSpPr>
      <p:sp>
        <p:nvSpPr>
          <p:cNvPr id="1048943" name="Content Placeholder 2"/>
          <p:cNvSpPr>
            <a:spLocks noGrp="1"/>
          </p:cNvSpPr>
          <p:nvPr>
            <p:ph idx="1"/>
          </p:nvPr>
        </p:nvSpPr>
        <p:spPr/>
        <p:txBody>
          <a:bodyPr/>
          <a:p>
            <a:r>
              <a:rPr dirty="0" lang="en-US" smtClean="0"/>
              <a:t>Cholera is transmitted through the </a:t>
            </a:r>
            <a:r>
              <a:rPr dirty="0" lang="en-US" err="1" smtClean="0"/>
              <a:t>faecal</a:t>
            </a:r>
            <a:r>
              <a:rPr dirty="0" lang="en-US" smtClean="0"/>
              <a:t>-oral route, mostly by water which has been contaminated with </a:t>
            </a:r>
            <a:r>
              <a:rPr dirty="0" lang="en-US" err="1" smtClean="0"/>
              <a:t>faecal</a:t>
            </a:r>
            <a:r>
              <a:rPr dirty="0" lang="en-US" smtClean="0"/>
              <a:t> matter. The </a:t>
            </a:r>
            <a:r>
              <a:rPr dirty="0" lang="en-US" err="1" smtClean="0"/>
              <a:t>vibrios</a:t>
            </a:r>
            <a:r>
              <a:rPr dirty="0" lang="en-US" smtClean="0"/>
              <a:t> are very sensitive to the hydrochloric acid found in the human stomach, and so a large number of organisms must be ingested for infection to occur.</a:t>
            </a:r>
          </a:p>
          <a:p>
            <a:endParaRPr dirty="0" lang="en-US"/>
          </a:p>
        </p:txBody>
      </p:sp>
      <p:sp>
        <p:nvSpPr>
          <p:cNvPr id="1048944" name="Title 1"/>
          <p:cNvSpPr>
            <a:spLocks noGrp="1"/>
          </p:cNvSpPr>
          <p:nvPr>
            <p:ph type="title"/>
          </p:nvPr>
        </p:nvSpPr>
        <p:spPr/>
        <p:txBody>
          <a:bodyPr/>
          <a:p>
            <a:endParaRPr lang="en-US"/>
          </a:p>
        </p:txBody>
      </p:sp>
    </p:spTree>
  </p:cSld>
  <p:clrMapOvr>
    <a:masterClrMapping/>
  </p:clrMapOvr>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424" name=""/>
        <p:cNvGrpSpPr/>
        <p:nvPr/>
      </p:nvGrpSpPr>
      <p:grpSpPr>
        <a:xfrm>
          <a:off x="0" y="0"/>
          <a:ext cx="0" cy="0"/>
          <a:chOff x="0" y="0"/>
          <a:chExt cx="0" cy="0"/>
        </a:xfrm>
      </p:grpSpPr>
      <p:sp>
        <p:nvSpPr>
          <p:cNvPr id="1048945" name="Content Placeholder 2"/>
          <p:cNvSpPr>
            <a:spLocks noGrp="1"/>
          </p:cNvSpPr>
          <p:nvPr>
            <p:ph idx="1"/>
          </p:nvPr>
        </p:nvSpPr>
        <p:spPr/>
        <p:txBody>
          <a:bodyPr/>
          <a:p>
            <a:r>
              <a:rPr dirty="0" lang="en-US" smtClean="0"/>
              <a:t>Cholera occurs in all parts of the world where the living conditions are unsanitary. </a:t>
            </a:r>
          </a:p>
          <a:p>
            <a:r>
              <a:rPr dirty="0" lang="en-US" smtClean="0"/>
              <a:t>The human being is the reservoir and host. </a:t>
            </a:r>
            <a:r>
              <a:rPr dirty="0" lang="en-US" err="1" smtClean="0"/>
              <a:t>Vibrios</a:t>
            </a:r>
            <a:r>
              <a:rPr dirty="0" lang="en-US" smtClean="0"/>
              <a:t> prefer brackish (salty) water. In seawater, the organisms can live even longer multiplying in crabs and shrimps. </a:t>
            </a:r>
            <a:r>
              <a:rPr dirty="0" lang="en-US" err="1" smtClean="0"/>
              <a:t>Vibrios</a:t>
            </a:r>
            <a:r>
              <a:rPr dirty="0" lang="en-US" smtClean="0"/>
              <a:t> also multiply in certain foods such as milk and boiled rice.</a:t>
            </a:r>
          </a:p>
          <a:p>
            <a:endParaRPr dirty="0" lang="en-US"/>
          </a:p>
        </p:txBody>
      </p:sp>
      <p:sp>
        <p:nvSpPr>
          <p:cNvPr id="1048946" name="Title 1"/>
          <p:cNvSpPr>
            <a:spLocks noGrp="1"/>
          </p:cNvSpPr>
          <p:nvPr>
            <p:ph type="title"/>
          </p:nvPr>
        </p:nvSpPr>
        <p:spPr/>
        <p:txBody>
          <a:bodyPr/>
          <a:p>
            <a:endParaRPr lang="en-US"/>
          </a:p>
        </p:txBody>
      </p:sp>
    </p:spTree>
  </p:cSld>
  <p:clrMapOvr>
    <a:masterClrMapping/>
  </p:clrMapOvr>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425" name=""/>
        <p:cNvGrpSpPr/>
        <p:nvPr/>
      </p:nvGrpSpPr>
      <p:grpSpPr>
        <a:xfrm>
          <a:off x="0" y="0"/>
          <a:ext cx="0" cy="0"/>
          <a:chOff x="0" y="0"/>
          <a:chExt cx="0" cy="0"/>
        </a:xfrm>
      </p:grpSpPr>
      <p:sp>
        <p:nvSpPr>
          <p:cNvPr id="1048947" name="Content Placeholder 2"/>
          <p:cNvSpPr>
            <a:spLocks noGrp="1"/>
          </p:cNvSpPr>
          <p:nvPr>
            <p:ph idx="1"/>
          </p:nvPr>
        </p:nvSpPr>
        <p:spPr/>
        <p:txBody>
          <a:bodyPr/>
          <a:p>
            <a:r>
              <a:rPr dirty="0" lang="en-US" smtClean="0"/>
              <a:t>The reservoir of infection in cholera is formed mainly by the carriers. For every clinical case of cholera there may be 50 - 100 asymptomatic carriers. Although the carriers excrete a smaller number of </a:t>
            </a:r>
            <a:r>
              <a:rPr dirty="0" lang="en-US" err="1" smtClean="0"/>
              <a:t>vibrios</a:t>
            </a:r>
            <a:r>
              <a:rPr dirty="0" lang="en-US" smtClean="0"/>
              <a:t> than the patients, they form the greatest danger to the community because of their sheer number and freedom of movement.</a:t>
            </a:r>
          </a:p>
          <a:p>
            <a:endParaRPr dirty="0" lang="en-US" smtClean="0"/>
          </a:p>
        </p:txBody>
      </p:sp>
      <p:sp>
        <p:nvSpPr>
          <p:cNvPr id="1048948" name="Title 1"/>
          <p:cNvSpPr>
            <a:spLocks noGrp="1"/>
          </p:cNvSpPr>
          <p:nvPr>
            <p:ph type="title"/>
          </p:nvPr>
        </p:nvSpPr>
        <p:spPr/>
        <p:txBody>
          <a:bodyPr>
            <a:normAutofit fontScale="90000"/>
          </a:bodyPr>
          <a:p>
            <a:r>
              <a:rPr b="1" dirty="0" lang="en-US" smtClean="0"/>
              <a:t/>
            </a:r>
            <a:br>
              <a:rPr b="1" dirty="0" lang="en-US" smtClean="0"/>
            </a:br>
            <a:r>
              <a:rPr b="1" dirty="0" lang="en-US" smtClean="0"/>
              <a:t>What is the role and importance of carriers?</a:t>
            </a:r>
            <a:r>
              <a:rPr dirty="0" lang="en-US" smtClean="0"/>
              <a:t/>
            </a:r>
            <a:br>
              <a:rPr dirty="0" lang="en-US" smtClean="0"/>
            </a:br>
            <a:endParaRPr dirty="0" lang="en-US"/>
          </a:p>
        </p:txBody>
      </p:sp>
    </p:spTree>
  </p:cSld>
  <p:clrMapOvr>
    <a:masterClrMapping/>
  </p:clrMapOvr>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426" name=""/>
        <p:cNvGrpSpPr/>
        <p:nvPr/>
      </p:nvGrpSpPr>
      <p:grpSpPr>
        <a:xfrm>
          <a:off x="0" y="0"/>
          <a:ext cx="0" cy="0"/>
          <a:chOff x="0" y="0"/>
          <a:chExt cx="0" cy="0"/>
        </a:xfrm>
      </p:grpSpPr>
      <p:pic>
        <p:nvPicPr>
          <p:cNvPr id="2097172" name="ia_el_45_innerEl" descr="Transmission of cholera by the faecal-oral route"/>
          <p:cNvPicPr>
            <a:picLocks noGrp="1"/>
          </p:cNvPicPr>
          <p:nvPr>
            <p:ph idx="1"/>
          </p:nvPr>
        </p:nvPicPr>
        <p:blipFill>
          <a:blip xmlns:r="http://schemas.openxmlformats.org/officeDocument/2006/relationships" r:embed="rId1"/>
          <a:srcRect/>
          <a:stretch>
            <a:fillRect/>
          </a:stretch>
        </p:blipFill>
        <p:spPr bwMode="auto">
          <a:xfrm>
            <a:off x="990600" y="1600200"/>
            <a:ext cx="6705600" cy="4267200"/>
          </a:xfrm>
          <a:prstGeom prst="rect"/>
          <a:noFill/>
          <a:ln w="9525">
            <a:noFill/>
            <a:miter lim="800000"/>
            <a:headEnd/>
            <a:tailEnd/>
          </a:ln>
        </p:spPr>
      </p:pic>
      <p:sp>
        <p:nvSpPr>
          <p:cNvPr id="1048949" name="Title 1"/>
          <p:cNvSpPr>
            <a:spLocks noGrp="1"/>
          </p:cNvSpPr>
          <p:nvPr>
            <p:ph type="title"/>
          </p:nvPr>
        </p:nvSpPr>
        <p:spPr/>
        <p:txBody>
          <a:bodyPr>
            <a:normAutofit fontScale="90000"/>
          </a:bodyPr>
          <a:p>
            <a:r>
              <a:rPr b="1" dirty="0" lang="en-US" smtClean="0"/>
              <a:t>Transmission of cholera by </a:t>
            </a:r>
            <a:r>
              <a:rPr b="1" dirty="0" lang="en-US" err="1" smtClean="0"/>
              <a:t>faecal</a:t>
            </a:r>
            <a:r>
              <a:rPr b="1" dirty="0" lang="en-US" smtClean="0"/>
              <a:t>-oral route</a:t>
            </a:r>
            <a:endParaRPr b="1" dirty="0" lang="en-US"/>
          </a:p>
        </p:txBody>
      </p:sp>
    </p:spTree>
  </p:cSld>
  <p:clrMapOvr>
    <a:masterClrMapping/>
  </p:clrMapOvr>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427" name=""/>
        <p:cNvGrpSpPr/>
        <p:nvPr/>
      </p:nvGrpSpPr>
      <p:grpSpPr>
        <a:xfrm>
          <a:off x="0" y="0"/>
          <a:ext cx="0" cy="0"/>
          <a:chOff x="0" y="0"/>
          <a:chExt cx="0" cy="0"/>
        </a:xfrm>
      </p:grpSpPr>
      <p:sp>
        <p:nvSpPr>
          <p:cNvPr id="1048950" name="Content Placeholder 2"/>
          <p:cNvSpPr>
            <a:spLocks noGrp="1"/>
          </p:cNvSpPr>
          <p:nvPr>
            <p:ph idx="1"/>
          </p:nvPr>
        </p:nvSpPr>
        <p:spPr/>
        <p:txBody>
          <a:bodyPr/>
          <a:p>
            <a:r>
              <a:rPr dirty="0" lang="en-US" smtClean="0"/>
              <a:t>Cholera has a short incubation period of two to three days. The </a:t>
            </a:r>
            <a:r>
              <a:rPr dirty="0" lang="en-US" err="1" smtClean="0"/>
              <a:t>vibrios</a:t>
            </a:r>
            <a:r>
              <a:rPr dirty="0" lang="en-US" smtClean="0"/>
              <a:t> remain in the digestive tract from where they cause water loss and electrolyte imbalance.</a:t>
            </a:r>
          </a:p>
          <a:p>
            <a:endParaRPr dirty="0" lang="en-US"/>
          </a:p>
        </p:txBody>
      </p:sp>
      <p:sp>
        <p:nvSpPr>
          <p:cNvPr id="1048951" name="Title 1"/>
          <p:cNvSpPr>
            <a:spLocks noGrp="1"/>
          </p:cNvSpPr>
          <p:nvPr>
            <p:ph type="title"/>
          </p:nvPr>
        </p:nvSpPr>
        <p:spPr/>
        <p:txBody>
          <a:bodyPr>
            <a:normAutofit fontScale="90000"/>
          </a:bodyPr>
          <a:p>
            <a:r>
              <a:rPr b="1" dirty="0" lang="en-US" smtClean="0"/>
              <a:t>Clinical Features</a:t>
            </a:r>
            <a:r>
              <a:rPr dirty="0" lang="en-US" smtClean="0"/>
              <a:t> </a:t>
            </a:r>
            <a:br>
              <a:rPr dirty="0" lang="en-US" smtClean="0"/>
            </a:br>
            <a:endParaRPr dirty="0" lang="en-US"/>
          </a:p>
        </p:txBody>
      </p:sp>
    </p:spTree>
  </p:cSld>
  <p:clrMapOvr>
    <a:masterClrMapping/>
  </p:clrMapOvr>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428" name=""/>
        <p:cNvGrpSpPr/>
        <p:nvPr/>
      </p:nvGrpSpPr>
      <p:grpSpPr>
        <a:xfrm>
          <a:off x="0" y="0"/>
          <a:ext cx="0" cy="0"/>
          <a:chOff x="0" y="0"/>
          <a:chExt cx="0" cy="0"/>
        </a:xfrm>
      </p:grpSpPr>
      <p:sp>
        <p:nvSpPr>
          <p:cNvPr id="1048952" name="Content Placeholder 2"/>
          <p:cNvSpPr>
            <a:spLocks noGrp="1"/>
          </p:cNvSpPr>
          <p:nvPr>
            <p:ph idx="1"/>
          </p:nvPr>
        </p:nvSpPr>
        <p:spPr/>
        <p:txBody>
          <a:bodyPr/>
          <a:p>
            <a:r>
              <a:rPr dirty="0" lang="en-US" smtClean="0"/>
              <a:t>Unlike typhoid, cholera is not a systemic infection and therefore fever is generally low or absent. Cholera progresses through the following three stages.</a:t>
            </a:r>
          </a:p>
          <a:p>
            <a:endParaRPr dirty="0" lang="en-US"/>
          </a:p>
        </p:txBody>
      </p:sp>
      <p:sp>
        <p:nvSpPr>
          <p:cNvPr id="1048953" name="Title 1"/>
          <p:cNvSpPr>
            <a:spLocks noGrp="1"/>
          </p:cNvSpPr>
          <p:nvPr>
            <p:ph type="title"/>
          </p:nvPr>
        </p:nvSpPr>
        <p:spPr/>
        <p:txBody>
          <a:bodyPr>
            <a:normAutofit fontScale="90000"/>
          </a:bodyPr>
          <a:p>
            <a:r>
              <a:rPr b="1" dirty="0" lang="en-US" smtClean="0"/>
              <a:t/>
            </a:r>
            <a:br>
              <a:rPr b="1" dirty="0" lang="en-US" smtClean="0"/>
            </a:br>
            <a:r>
              <a:rPr b="1" dirty="0" lang="en-US" smtClean="0"/>
              <a:t>What signs and symptoms would lead you to suspect cholera?</a:t>
            </a:r>
            <a:r>
              <a:rPr dirty="0" lang="en-US" smtClean="0"/>
              <a:t/>
            </a:r>
            <a:br>
              <a:rPr dirty="0" lang="en-US" smtClean="0"/>
            </a:br>
            <a:endParaRPr dirty="0" lang="en-US"/>
          </a:p>
        </p:txBody>
      </p:sp>
    </p:spTree>
  </p:cSld>
  <p:clrMapOvr>
    <a:masterClrMapping/>
  </p:clrMapOvr>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429" name=""/>
        <p:cNvGrpSpPr/>
        <p:nvPr/>
      </p:nvGrpSpPr>
      <p:grpSpPr>
        <a:xfrm>
          <a:off x="0" y="0"/>
          <a:ext cx="0" cy="0"/>
          <a:chOff x="0" y="0"/>
          <a:chExt cx="0" cy="0"/>
        </a:xfrm>
      </p:grpSpPr>
      <p:sp>
        <p:nvSpPr>
          <p:cNvPr id="1048954" name="Content Placeholder 2"/>
          <p:cNvSpPr>
            <a:spLocks noGrp="1"/>
          </p:cNvSpPr>
          <p:nvPr>
            <p:ph idx="1"/>
          </p:nvPr>
        </p:nvSpPr>
        <p:spPr>
          <a:xfrm>
            <a:off x="457200" y="990600"/>
            <a:ext cx="8229600" cy="5135563"/>
          </a:xfrm>
        </p:spPr>
        <p:txBody>
          <a:bodyPr>
            <a:normAutofit lnSpcReduction="10000"/>
          </a:bodyPr>
          <a:p>
            <a:r>
              <a:rPr dirty="0" lang="en-US" smtClean="0"/>
              <a:t>This stage lasts for 3 - 12 hours. </a:t>
            </a:r>
          </a:p>
          <a:p>
            <a:r>
              <a:rPr dirty="0" lang="en-US" smtClean="0"/>
              <a:t>During this stage profuse watery stool is passed by the patient until </a:t>
            </a:r>
            <a:r>
              <a:rPr dirty="0" lang="en-US" err="1" smtClean="0"/>
              <a:t>faecal</a:t>
            </a:r>
            <a:r>
              <a:rPr dirty="0" lang="en-US" smtClean="0"/>
              <a:t> matter disappears. </a:t>
            </a:r>
          </a:p>
          <a:p>
            <a:r>
              <a:rPr dirty="0" lang="en-US" smtClean="0"/>
              <a:t>The stool becomes almost clear fluid with flakes of mucus, giving it the classical rice-water stool appearance.</a:t>
            </a:r>
          </a:p>
          <a:p>
            <a:r>
              <a:rPr dirty="0" lang="en-US" smtClean="0"/>
              <a:t> Vomiting follows </a:t>
            </a:r>
            <a:r>
              <a:rPr dirty="0" lang="en-US" err="1" smtClean="0"/>
              <a:t>diarrhoea</a:t>
            </a:r>
            <a:r>
              <a:rPr dirty="0" lang="en-US" smtClean="0"/>
              <a:t>. Initially the patient vomits food but soon after only clear fluid or rice-water is vomited.</a:t>
            </a:r>
          </a:p>
          <a:p>
            <a:r>
              <a:rPr dirty="0" lang="en-US" smtClean="0"/>
              <a:t> The patient develops severe cramps in the abdomen and limbs due to electrolyte loss.</a:t>
            </a:r>
          </a:p>
          <a:p>
            <a:endParaRPr dirty="0" lang="en-US"/>
          </a:p>
        </p:txBody>
      </p:sp>
      <p:sp>
        <p:nvSpPr>
          <p:cNvPr id="1048955" name="Title 1"/>
          <p:cNvSpPr>
            <a:spLocks noGrp="1"/>
          </p:cNvSpPr>
          <p:nvPr>
            <p:ph type="title"/>
          </p:nvPr>
        </p:nvSpPr>
        <p:spPr/>
        <p:txBody>
          <a:bodyPr>
            <a:normAutofit fontScale="90000"/>
          </a:bodyPr>
          <a:p>
            <a:r>
              <a:rPr b="1" dirty="0" lang="en-US" smtClean="0"/>
              <a:t>First Stage</a:t>
            </a:r>
            <a:r>
              <a:rPr dirty="0" lang="en-US" smtClean="0"/>
              <a:t> </a:t>
            </a:r>
            <a:br>
              <a:rPr dirty="0" lang="en-US" smtClean="0"/>
            </a:br>
            <a:endParaRPr dirty="0" lang="en-US"/>
          </a:p>
        </p:txBody>
      </p:sp>
    </p:spTree>
  </p:cSld>
  <p:clrMapOvr>
    <a:masterClrMapping/>
  </p:clrMapOvr>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266" name=""/>
        <p:cNvGrpSpPr/>
        <p:nvPr/>
      </p:nvGrpSpPr>
      <p:grpSpPr>
        <a:xfrm>
          <a:off x="0" y="0"/>
          <a:ext cx="0" cy="0"/>
          <a:chOff x="0" y="0"/>
          <a:chExt cx="0" cy="0"/>
        </a:xfrm>
      </p:grpSpPr>
      <p:pic>
        <p:nvPicPr>
          <p:cNvPr id="2097153" name="ia_el_1_innerEl" descr="The disease transmission cycles of measles and malaria"/>
          <p:cNvPicPr>
            <a:picLocks noGrp="1"/>
          </p:cNvPicPr>
          <p:nvPr>
            <p:ph idx="1"/>
          </p:nvPr>
        </p:nvPicPr>
        <p:blipFill>
          <a:blip xmlns:r="http://schemas.openxmlformats.org/officeDocument/2006/relationships" r:embed="rId1"/>
          <a:stretch>
            <a:fillRect/>
          </a:stretch>
        </p:blipFill>
        <p:spPr bwMode="auto">
          <a:xfrm>
            <a:off x="609600" y="2133600"/>
            <a:ext cx="7772400" cy="4419600"/>
          </a:xfrm>
          <a:prstGeom prst="rect"/>
          <a:noFill/>
          <a:ln w="9525">
            <a:noFill/>
            <a:miter lim="800000"/>
            <a:headEnd/>
            <a:tailEnd/>
          </a:ln>
        </p:spPr>
      </p:pic>
      <p:sp>
        <p:nvSpPr>
          <p:cNvPr id="1048647" name="Title 1"/>
          <p:cNvSpPr>
            <a:spLocks noGrp="1"/>
          </p:cNvSpPr>
          <p:nvPr>
            <p:ph type="title"/>
          </p:nvPr>
        </p:nvSpPr>
        <p:spPr>
          <a:xfrm>
            <a:off x="0" y="0"/>
            <a:ext cx="9144000" cy="1981200"/>
          </a:xfrm>
        </p:spPr>
        <p:txBody>
          <a:bodyPr>
            <a:normAutofit fontScale="90000"/>
          </a:bodyPr>
          <a:p>
            <a:r>
              <a:rPr dirty="0" lang="en-US" smtClean="0"/>
              <a:t/>
            </a:r>
            <a:br>
              <a:rPr dirty="0" lang="en-US" smtClean="0"/>
            </a:br>
            <a:r>
              <a:rPr dirty="0" sz="3100" lang="en-US" smtClean="0">
                <a:latin typeface="Times New Roman" pitchFamily="18" charset="0"/>
                <a:cs typeface="Times New Roman" pitchFamily="18" charset="0"/>
              </a:rPr>
              <a:t>The </a:t>
            </a:r>
            <a:r>
              <a:rPr dirty="0" sz="3100" lang="en-US">
                <a:latin typeface="Times New Roman" pitchFamily="18" charset="0"/>
                <a:cs typeface="Times New Roman" pitchFamily="18" charset="0"/>
              </a:rPr>
              <a:t>diagram </a:t>
            </a:r>
            <a:r>
              <a:rPr dirty="0" sz="3100" lang="en-US" smtClean="0">
                <a:latin typeface="Times New Roman" pitchFamily="18" charset="0"/>
                <a:cs typeface="Times New Roman" pitchFamily="18" charset="0"/>
              </a:rPr>
              <a:t> </a:t>
            </a:r>
            <a:r>
              <a:rPr dirty="0" sz="3100" lang="en-US">
                <a:latin typeface="Times New Roman" pitchFamily="18" charset="0"/>
                <a:cs typeface="Times New Roman" pitchFamily="18" charset="0"/>
              </a:rPr>
              <a:t>illustrates the differences </a:t>
            </a:r>
            <a:r>
              <a:rPr dirty="0" sz="3100" lang="en-US" smtClean="0">
                <a:latin typeface="Times New Roman" pitchFamily="18" charset="0"/>
                <a:cs typeface="Times New Roman" pitchFamily="18" charset="0"/>
              </a:rPr>
              <a:t>between the </a:t>
            </a:r>
            <a:r>
              <a:rPr dirty="0" sz="3100" lang="en-US">
                <a:latin typeface="Times New Roman" pitchFamily="18" charset="0"/>
                <a:cs typeface="Times New Roman" pitchFamily="18" charset="0"/>
              </a:rPr>
              <a:t>disease transmission cycle in measles, and in malaria where the causative organism passes from human being to </a:t>
            </a:r>
            <a:r>
              <a:rPr dirty="0" sz="3100" lang="en-US" smtClean="0">
                <a:latin typeface="Times New Roman" pitchFamily="18" charset="0"/>
                <a:cs typeface="Times New Roman" pitchFamily="18" charset="0"/>
              </a:rPr>
              <a:t>mosquito and </a:t>
            </a:r>
            <a:r>
              <a:rPr dirty="0" sz="3100" lang="en-US">
                <a:latin typeface="Times New Roman" pitchFamily="18" charset="0"/>
                <a:cs typeface="Times New Roman" pitchFamily="18" charset="0"/>
              </a:rPr>
              <a:t>back to the human being. </a:t>
            </a:r>
            <a:r>
              <a:rPr dirty="0" lang="en-US"/>
              <a:t/>
            </a:r>
            <a:br>
              <a:rPr dirty="0" lang="en-US"/>
            </a:br>
            <a:endParaRPr dirty="0" lang="en-US"/>
          </a:p>
        </p:txBody>
      </p:sp>
    </p:spTree>
  </p:cSld>
  <p:clrMapOvr>
    <a:masterClrMapping/>
  </p:clrMapOvr>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430" name=""/>
        <p:cNvGrpSpPr/>
        <p:nvPr/>
      </p:nvGrpSpPr>
      <p:grpSpPr>
        <a:xfrm>
          <a:off x="0" y="0"/>
          <a:ext cx="0" cy="0"/>
          <a:chOff x="0" y="0"/>
          <a:chExt cx="0" cy="0"/>
        </a:xfrm>
      </p:grpSpPr>
      <p:sp>
        <p:nvSpPr>
          <p:cNvPr id="1048956" name="Content Placeholder 2"/>
          <p:cNvSpPr>
            <a:spLocks noGrp="1"/>
          </p:cNvSpPr>
          <p:nvPr>
            <p:ph idx="1"/>
          </p:nvPr>
        </p:nvSpPr>
        <p:spPr/>
        <p:txBody>
          <a:bodyPr/>
          <a:p>
            <a:r>
              <a:rPr dirty="0" lang="en-US" smtClean="0"/>
              <a:t>The patient becomes severely dehydrated, the skin is cold, dry and inelastic. </a:t>
            </a:r>
          </a:p>
          <a:p>
            <a:r>
              <a:rPr dirty="0" lang="en-US" smtClean="0"/>
              <a:t>Blood pressure drops severely, and it may not be recordable. </a:t>
            </a:r>
          </a:p>
          <a:p>
            <a:r>
              <a:rPr dirty="0" lang="en-US" smtClean="0"/>
              <a:t>The pulse becomes weak and rapid, urine production ceases, patient collapses and may go into irreversible shock.</a:t>
            </a:r>
          </a:p>
          <a:p>
            <a:endParaRPr dirty="0" lang="en-US"/>
          </a:p>
        </p:txBody>
      </p:sp>
      <p:sp>
        <p:nvSpPr>
          <p:cNvPr id="1048957" name="Title 1"/>
          <p:cNvSpPr>
            <a:spLocks noGrp="1"/>
          </p:cNvSpPr>
          <p:nvPr>
            <p:ph type="title"/>
          </p:nvPr>
        </p:nvSpPr>
        <p:spPr/>
        <p:txBody>
          <a:bodyPr>
            <a:normAutofit fontScale="90000"/>
          </a:bodyPr>
          <a:p>
            <a:r>
              <a:rPr b="1" dirty="0" lang="en-US" smtClean="0"/>
              <a:t>Second Stage</a:t>
            </a:r>
            <a:r>
              <a:rPr dirty="0" lang="en-US" smtClean="0"/>
              <a:t> </a:t>
            </a:r>
            <a:br>
              <a:rPr dirty="0" lang="en-US" smtClean="0"/>
            </a:br>
            <a:endParaRPr dirty="0" lang="en-US"/>
          </a:p>
        </p:txBody>
      </p:sp>
    </p:spTree>
  </p:cSld>
  <p:clrMapOvr>
    <a:masterClrMapping/>
  </p:clrMapOvr>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431" name=""/>
        <p:cNvGrpSpPr/>
        <p:nvPr/>
      </p:nvGrpSpPr>
      <p:grpSpPr>
        <a:xfrm>
          <a:off x="0" y="0"/>
          <a:ext cx="0" cy="0"/>
          <a:chOff x="0" y="0"/>
          <a:chExt cx="0" cy="0"/>
        </a:xfrm>
      </p:grpSpPr>
      <p:sp>
        <p:nvSpPr>
          <p:cNvPr id="1048958" name="Content Placeholder 2"/>
          <p:cNvSpPr>
            <a:spLocks noGrp="1"/>
          </p:cNvSpPr>
          <p:nvPr>
            <p:ph idx="1"/>
          </p:nvPr>
        </p:nvSpPr>
        <p:spPr/>
        <p:txBody>
          <a:bodyPr/>
          <a:p>
            <a:r>
              <a:rPr dirty="0" lang="en-US" smtClean="0"/>
              <a:t>This is the stage of recovery. </a:t>
            </a:r>
          </a:p>
          <a:p>
            <a:r>
              <a:rPr dirty="0" lang="en-US" smtClean="0"/>
              <a:t>Some patients recover spontaneously or with treatment. </a:t>
            </a:r>
          </a:p>
          <a:p>
            <a:r>
              <a:rPr dirty="0" lang="en-US" smtClean="0"/>
              <a:t>The general condition rapidly improves, </a:t>
            </a:r>
            <a:r>
              <a:rPr dirty="0" lang="en-US" err="1" smtClean="0"/>
              <a:t>diarrhoea</a:t>
            </a:r>
            <a:r>
              <a:rPr dirty="0" lang="en-US" smtClean="0"/>
              <a:t> becomes less profuse and the patient is able to take oral fluids.</a:t>
            </a:r>
          </a:p>
          <a:p>
            <a:endParaRPr dirty="0" lang="en-US"/>
          </a:p>
        </p:txBody>
      </p:sp>
      <p:sp>
        <p:nvSpPr>
          <p:cNvPr id="1048959" name="Title 1"/>
          <p:cNvSpPr>
            <a:spLocks noGrp="1"/>
          </p:cNvSpPr>
          <p:nvPr>
            <p:ph type="title"/>
          </p:nvPr>
        </p:nvSpPr>
        <p:spPr/>
        <p:txBody>
          <a:bodyPr>
            <a:normAutofit fontScale="90000"/>
          </a:bodyPr>
          <a:p>
            <a:r>
              <a:rPr b="1" dirty="0" lang="en-US" smtClean="0"/>
              <a:t>Third Stage</a:t>
            </a:r>
            <a:r>
              <a:rPr dirty="0" lang="en-US" smtClean="0"/>
              <a:t> </a:t>
            </a:r>
            <a:br>
              <a:rPr dirty="0" lang="en-US" smtClean="0"/>
            </a:br>
            <a:endParaRPr dirty="0" lang="en-US"/>
          </a:p>
        </p:txBody>
      </p:sp>
    </p:spTree>
  </p:cSld>
  <p:clrMapOvr>
    <a:masterClrMapping/>
  </p:clrMapOvr>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432" name=""/>
        <p:cNvGrpSpPr/>
        <p:nvPr/>
      </p:nvGrpSpPr>
      <p:grpSpPr>
        <a:xfrm>
          <a:off x="0" y="0"/>
          <a:ext cx="0" cy="0"/>
          <a:chOff x="0" y="0"/>
          <a:chExt cx="0" cy="0"/>
        </a:xfrm>
      </p:grpSpPr>
      <p:sp>
        <p:nvSpPr>
          <p:cNvPr id="1048960" name="Content Placeholder 2"/>
          <p:cNvSpPr>
            <a:spLocks noGrp="1"/>
          </p:cNvSpPr>
          <p:nvPr>
            <p:ph idx="1"/>
          </p:nvPr>
        </p:nvSpPr>
        <p:spPr/>
        <p:txBody>
          <a:bodyPr/>
          <a:p>
            <a:r>
              <a:rPr dirty="0" lang="en-US" smtClean="0"/>
              <a:t>Cholera should be suspected in any outbreak of </a:t>
            </a:r>
            <a:r>
              <a:rPr dirty="0" lang="en-US" err="1" smtClean="0"/>
              <a:t>diarrhoeal</a:t>
            </a:r>
            <a:r>
              <a:rPr dirty="0" lang="en-US" smtClean="0"/>
              <a:t> diseases. The diagnosis is made on clinical grounds and also through laboratory isolation of </a:t>
            </a:r>
            <a:r>
              <a:rPr dirty="0" lang="en-US" err="1" smtClean="0"/>
              <a:t>vibrio</a:t>
            </a:r>
            <a:r>
              <a:rPr dirty="0" lang="en-US" smtClean="0"/>
              <a:t> </a:t>
            </a:r>
            <a:r>
              <a:rPr dirty="0" lang="en-US" err="1" smtClean="0"/>
              <a:t>cholerae</a:t>
            </a:r>
            <a:r>
              <a:rPr dirty="0" lang="en-US" smtClean="0"/>
              <a:t> from a rectal swab, stool or </a:t>
            </a:r>
            <a:r>
              <a:rPr dirty="0" lang="en-US" err="1" smtClean="0"/>
              <a:t>vomitus</a:t>
            </a:r>
            <a:r>
              <a:rPr dirty="0" lang="en-US" smtClean="0"/>
              <a:t> specimen.</a:t>
            </a:r>
          </a:p>
          <a:p>
            <a:endParaRPr dirty="0" lang="en-US"/>
          </a:p>
        </p:txBody>
      </p:sp>
      <p:sp>
        <p:nvSpPr>
          <p:cNvPr id="1048961" name="Title 1"/>
          <p:cNvSpPr>
            <a:spLocks noGrp="1"/>
          </p:cNvSpPr>
          <p:nvPr>
            <p:ph type="title"/>
          </p:nvPr>
        </p:nvSpPr>
        <p:spPr/>
        <p:txBody>
          <a:bodyPr>
            <a:normAutofit fontScale="90000"/>
          </a:bodyPr>
          <a:p>
            <a:r>
              <a:rPr b="1" dirty="0" lang="en-US" smtClean="0"/>
              <a:t>Diagnosis</a:t>
            </a:r>
            <a:r>
              <a:rPr dirty="0" lang="en-US" smtClean="0"/>
              <a:t> </a:t>
            </a:r>
            <a:br>
              <a:rPr dirty="0" lang="en-US" smtClean="0"/>
            </a:br>
            <a:endParaRPr dirty="0" lang="en-US"/>
          </a:p>
        </p:txBody>
      </p:sp>
    </p:spTree>
  </p:cSld>
  <p:clrMapOvr>
    <a:masterClrMapping/>
  </p:clrMapOvr>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433" name=""/>
        <p:cNvGrpSpPr/>
        <p:nvPr/>
      </p:nvGrpSpPr>
      <p:grpSpPr>
        <a:xfrm>
          <a:off x="0" y="0"/>
          <a:ext cx="0" cy="0"/>
          <a:chOff x="0" y="0"/>
          <a:chExt cx="0" cy="0"/>
        </a:xfrm>
      </p:grpSpPr>
      <p:sp>
        <p:nvSpPr>
          <p:cNvPr id="1048962" name="Content Placeholder 2"/>
          <p:cNvSpPr>
            <a:spLocks noGrp="1"/>
          </p:cNvSpPr>
          <p:nvPr>
            <p:ph idx="1"/>
          </p:nvPr>
        </p:nvSpPr>
        <p:spPr>
          <a:xfrm>
            <a:off x="457200" y="1066800"/>
            <a:ext cx="8229600" cy="5059363"/>
          </a:xfrm>
        </p:spPr>
        <p:txBody>
          <a:bodyPr>
            <a:normAutofit/>
          </a:bodyPr>
          <a:p>
            <a:r>
              <a:rPr dirty="0" lang="en-US" smtClean="0"/>
              <a:t>The management of cholera is easily done at health centre level and so there is no need to refer patients to hospital. </a:t>
            </a:r>
          </a:p>
          <a:p>
            <a:r>
              <a:rPr dirty="0" lang="en-US" smtClean="0"/>
              <a:t>This is because the main cause of death in cholera patients is dehydration. </a:t>
            </a:r>
          </a:p>
          <a:p>
            <a:r>
              <a:rPr dirty="0" lang="en-US" smtClean="0"/>
              <a:t>This can occur very quickly and early in an outbreak before the urgency of treatment is </a:t>
            </a:r>
            <a:r>
              <a:rPr dirty="0" lang="en-US" err="1" smtClean="0"/>
              <a:t>recognised</a:t>
            </a:r>
            <a:r>
              <a:rPr dirty="0" lang="en-US" smtClean="0"/>
              <a:t>. </a:t>
            </a:r>
          </a:p>
          <a:p>
            <a:r>
              <a:rPr dirty="0" lang="en-US" smtClean="0"/>
              <a:t>Therefore early rehydration is the most important part of management.</a:t>
            </a:r>
          </a:p>
          <a:p>
            <a:endParaRPr dirty="0" lang="en-US"/>
          </a:p>
        </p:txBody>
      </p:sp>
      <p:sp>
        <p:nvSpPr>
          <p:cNvPr id="1048963" name="Title 1"/>
          <p:cNvSpPr>
            <a:spLocks noGrp="1"/>
          </p:cNvSpPr>
          <p:nvPr>
            <p:ph type="title"/>
          </p:nvPr>
        </p:nvSpPr>
        <p:spPr/>
        <p:txBody>
          <a:bodyPr>
            <a:normAutofit fontScale="90000"/>
          </a:bodyPr>
          <a:p>
            <a:r>
              <a:rPr b="1" dirty="0" lang="en-US" smtClean="0"/>
              <a:t>Management</a:t>
            </a:r>
            <a:r>
              <a:rPr dirty="0" lang="en-US" smtClean="0"/>
              <a:t/>
            </a:r>
            <a:br>
              <a:rPr dirty="0" lang="en-US" smtClean="0"/>
            </a:br>
            <a:endParaRPr dirty="0" lang="en-US"/>
          </a:p>
        </p:txBody>
      </p:sp>
    </p:spTree>
  </p:cSld>
  <p:clrMapOvr>
    <a:masterClrMapping/>
  </p:clrMapOvr>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434" name=""/>
        <p:cNvGrpSpPr/>
        <p:nvPr/>
      </p:nvGrpSpPr>
      <p:grpSpPr>
        <a:xfrm>
          <a:off x="0" y="0"/>
          <a:ext cx="0" cy="0"/>
          <a:chOff x="0" y="0"/>
          <a:chExt cx="0" cy="0"/>
        </a:xfrm>
      </p:grpSpPr>
      <p:sp>
        <p:nvSpPr>
          <p:cNvPr id="1048964" name="Content Placeholder 2"/>
          <p:cNvSpPr>
            <a:spLocks noGrp="1"/>
          </p:cNvSpPr>
          <p:nvPr>
            <p:ph idx="1"/>
          </p:nvPr>
        </p:nvSpPr>
        <p:spPr/>
        <p:txBody>
          <a:bodyPr>
            <a:normAutofit fontScale="96296" lnSpcReduction="20000"/>
          </a:bodyPr>
          <a:p>
            <a:pPr lvl="0"/>
            <a:r>
              <a:rPr dirty="0" lang="en-US" smtClean="0"/>
              <a:t>The immediate notification of district medical officer. Cholera is an internationally </a:t>
            </a:r>
            <a:r>
              <a:rPr dirty="0" lang="en-US" err="1" smtClean="0"/>
              <a:t>notifiable</a:t>
            </a:r>
            <a:r>
              <a:rPr dirty="0" lang="en-US" smtClean="0"/>
              <a:t> disease.</a:t>
            </a:r>
          </a:p>
          <a:p>
            <a:pPr lvl="0"/>
            <a:r>
              <a:rPr dirty="0" lang="en-US" smtClean="0"/>
              <a:t>Admission of patients in temporary treatment </a:t>
            </a:r>
            <a:r>
              <a:rPr dirty="0" lang="en-US" err="1" smtClean="0"/>
              <a:t>centres</a:t>
            </a:r>
            <a:r>
              <a:rPr dirty="0" lang="en-US" smtClean="0"/>
              <a:t>, such as school or church and the treatment of patients on 'cholera beds',  that is beds with a central hole through which the stools can pass into a bucket and measured.</a:t>
            </a:r>
          </a:p>
          <a:p>
            <a:pPr lvl="0"/>
            <a:r>
              <a:rPr dirty="0" lang="en-US" smtClean="0"/>
              <a:t>Barrier nursing and patient isolation should be practiced to prevent spread of </a:t>
            </a:r>
            <a:br>
              <a:rPr dirty="0" lang="en-US" smtClean="0"/>
            </a:br>
            <a:r>
              <a:rPr dirty="0" lang="en-US" smtClean="0"/>
              <a:t>the disease.</a:t>
            </a:r>
          </a:p>
          <a:p>
            <a:pPr lvl="0"/>
            <a:r>
              <a:rPr dirty="0" lang="en-US" smtClean="0"/>
              <a:t>Disinfection of hospital equipment and proper disposal of stool and </a:t>
            </a:r>
            <a:r>
              <a:rPr dirty="0" lang="en-US" err="1" smtClean="0"/>
              <a:t>vomitus</a:t>
            </a:r>
            <a:r>
              <a:rPr dirty="0" lang="en-US" smtClean="0"/>
              <a:t> into a pit latrine or septic tanks.</a:t>
            </a:r>
          </a:p>
          <a:p>
            <a:endParaRPr dirty="0" lang="en-US"/>
          </a:p>
        </p:txBody>
      </p:sp>
      <p:sp>
        <p:nvSpPr>
          <p:cNvPr id="1048965" name="Title 1"/>
          <p:cNvSpPr>
            <a:spLocks noGrp="1"/>
          </p:cNvSpPr>
          <p:nvPr>
            <p:ph type="title"/>
          </p:nvPr>
        </p:nvSpPr>
        <p:spPr>
          <a:xfrm>
            <a:off x="457200" y="274638"/>
            <a:ext cx="8229600" cy="944562"/>
          </a:xfrm>
        </p:spPr>
        <p:txBody>
          <a:bodyPr>
            <a:normAutofit fontScale="90000"/>
          </a:bodyPr>
          <a:p>
            <a:r>
              <a:rPr dirty="0" lang="en-US" smtClean="0"/>
              <a:t/>
            </a:r>
            <a:br>
              <a:rPr dirty="0" lang="en-US" smtClean="0"/>
            </a:br>
            <a:r>
              <a:rPr dirty="0" lang="en-US" smtClean="0"/>
              <a:t/>
            </a:r>
            <a:br>
              <a:rPr dirty="0" lang="en-US" smtClean="0"/>
            </a:br>
            <a:r>
              <a:rPr b="1" dirty="0" sz="3600" lang="en-US" smtClean="0">
                <a:latin typeface="Times New Roman" pitchFamily="18" charset="0"/>
                <a:cs typeface="Times New Roman" pitchFamily="18" charset="0"/>
              </a:rPr>
              <a:t>Other measures taken in the management of cholera include the following:</a:t>
            </a:r>
            <a:r>
              <a:rPr dirty="0" lang="en-US" smtClean="0"/>
              <a:t/>
            </a:r>
            <a:br>
              <a:rPr dirty="0" lang="en-US" smtClean="0"/>
            </a:br>
            <a:endParaRPr dirty="0" lang="en-US"/>
          </a:p>
        </p:txBody>
      </p:sp>
    </p:spTree>
  </p:cSld>
  <p:clrMapOvr>
    <a:masterClrMapping/>
  </p:clrMapOvr>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435" name=""/>
        <p:cNvGrpSpPr/>
        <p:nvPr/>
      </p:nvGrpSpPr>
      <p:grpSpPr>
        <a:xfrm>
          <a:off x="0" y="0"/>
          <a:ext cx="0" cy="0"/>
          <a:chOff x="0" y="0"/>
          <a:chExt cx="0" cy="0"/>
        </a:xfrm>
      </p:grpSpPr>
      <p:pic>
        <p:nvPicPr>
          <p:cNvPr id="2097173" name="ia_el_21_innerEl" descr="Special cholera bed with a central hole through which the continuous stools can pass into a bucket"/>
          <p:cNvPicPr>
            <a:picLocks noGrp="1"/>
          </p:cNvPicPr>
          <p:nvPr>
            <p:ph idx="1"/>
          </p:nvPr>
        </p:nvPicPr>
        <p:blipFill>
          <a:blip xmlns:r="http://schemas.openxmlformats.org/officeDocument/2006/relationships" r:embed="rId1"/>
          <a:srcRect/>
          <a:stretch>
            <a:fillRect/>
          </a:stretch>
        </p:blipFill>
        <p:spPr bwMode="auto">
          <a:xfrm>
            <a:off x="914400" y="1447800"/>
            <a:ext cx="7086600" cy="4343400"/>
          </a:xfrm>
          <a:prstGeom prst="rect"/>
          <a:noFill/>
          <a:ln w="9525">
            <a:noFill/>
            <a:miter lim="800000"/>
            <a:headEnd/>
            <a:tailEnd/>
          </a:ln>
        </p:spPr>
      </p:pic>
      <p:sp>
        <p:nvSpPr>
          <p:cNvPr id="1048966" name="Title 1"/>
          <p:cNvSpPr>
            <a:spLocks noGrp="1"/>
          </p:cNvSpPr>
          <p:nvPr>
            <p:ph type="title"/>
          </p:nvPr>
        </p:nvSpPr>
        <p:spPr/>
        <p:txBody>
          <a:bodyPr/>
          <a:p>
            <a:r>
              <a:rPr dirty="0" lang="en-US" smtClean="0"/>
              <a:t>Cholera Bed</a:t>
            </a:r>
            <a:endParaRPr dirty="0" lang="en-US"/>
          </a:p>
        </p:txBody>
      </p:sp>
    </p:spTree>
  </p:cSld>
  <p:clrMapOvr>
    <a:masterClrMapping/>
  </p:clrMapOvr>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436" name=""/>
        <p:cNvGrpSpPr/>
        <p:nvPr/>
      </p:nvGrpSpPr>
      <p:grpSpPr>
        <a:xfrm>
          <a:off x="0" y="0"/>
          <a:ext cx="0" cy="0"/>
          <a:chOff x="0" y="0"/>
          <a:chExt cx="0" cy="0"/>
        </a:xfrm>
      </p:grpSpPr>
      <p:sp>
        <p:nvSpPr>
          <p:cNvPr id="1048967" name="Content Placeholder 2"/>
          <p:cNvSpPr>
            <a:spLocks noGrp="1"/>
          </p:cNvSpPr>
          <p:nvPr>
            <p:ph idx="1"/>
          </p:nvPr>
        </p:nvSpPr>
        <p:spPr/>
        <p:txBody>
          <a:bodyPr>
            <a:normAutofit fontScale="88889" lnSpcReduction="20000"/>
          </a:bodyPr>
          <a:p>
            <a:pPr lvl="0"/>
            <a:r>
              <a:rPr dirty="0" lang="en-US" smtClean="0"/>
              <a:t>Immediate introduction of intravenous fluids to correct the severe fluid and electrolyte loss. If this is started in time it can save many cholera cases. As soon as a patient is able to drink, Oral Rehydration Solution (ORS) should be given in water at a rate of 200 - 300ml per hour.</a:t>
            </a:r>
          </a:p>
          <a:p>
            <a:pPr lvl="0"/>
            <a:r>
              <a:rPr dirty="0" lang="en-US" smtClean="0"/>
              <a:t>Intravenous fluids for patients who are in shock or too weak to drink.</a:t>
            </a:r>
          </a:p>
          <a:p>
            <a:pPr lvl="0"/>
            <a:r>
              <a:rPr dirty="0" lang="en-US" smtClean="0"/>
              <a:t>Oral tetracycline, 500mg six hourly for five days. This speeds up recovery and prevents convalescent carrier state.</a:t>
            </a:r>
          </a:p>
          <a:p>
            <a:pPr lvl="0"/>
            <a:r>
              <a:rPr dirty="0" lang="en-US" smtClean="0"/>
              <a:t>Oral </a:t>
            </a:r>
            <a:r>
              <a:rPr dirty="0" lang="en-US" err="1" smtClean="0"/>
              <a:t>cotrimoxazole</a:t>
            </a:r>
            <a:r>
              <a:rPr dirty="0" lang="en-US" smtClean="0"/>
              <a:t>, two tablets 12 hourly for three days can also be used effectively.</a:t>
            </a:r>
          </a:p>
          <a:p>
            <a:r>
              <a:rPr b="1" dirty="0" i="1" lang="en-US" smtClean="0"/>
              <a:t>Remember: </a:t>
            </a:r>
            <a:br>
              <a:rPr b="1" dirty="0" i="1" lang="en-US" smtClean="0"/>
            </a:br>
            <a:r>
              <a:rPr b="1" dirty="0" i="1" lang="en-US" smtClean="0"/>
              <a:t>Rehydration will save almost all cholera cases.</a:t>
            </a:r>
            <a:endParaRPr dirty="0" lang="en-US" smtClean="0"/>
          </a:p>
          <a:p>
            <a:endParaRPr dirty="0" lang="en-US"/>
          </a:p>
        </p:txBody>
      </p:sp>
      <p:sp>
        <p:nvSpPr>
          <p:cNvPr id="1048968" name="Title 1"/>
          <p:cNvSpPr>
            <a:spLocks noGrp="1"/>
          </p:cNvSpPr>
          <p:nvPr>
            <p:ph type="title"/>
          </p:nvPr>
        </p:nvSpPr>
        <p:spPr/>
        <p:txBody>
          <a:bodyPr>
            <a:normAutofit fontScale="90000"/>
          </a:bodyPr>
          <a:p>
            <a:r>
              <a:rPr dirty="0" lang="en-US" smtClean="0"/>
              <a:t/>
            </a:r>
            <a:br>
              <a:rPr dirty="0" lang="en-US" smtClean="0"/>
            </a:br>
            <a:r>
              <a:rPr b="1" dirty="0" sz="3600" lang="en-US" smtClean="0"/>
              <a:t>Measures taken in the management of cholera also include the following:</a:t>
            </a:r>
            <a:r>
              <a:rPr dirty="0" lang="en-US" smtClean="0"/>
              <a:t/>
            </a:r>
            <a:br>
              <a:rPr dirty="0" lang="en-US" smtClean="0"/>
            </a:br>
            <a:endParaRPr dirty="0" lang="en-US"/>
          </a:p>
        </p:txBody>
      </p:sp>
    </p:spTree>
  </p:cSld>
  <p:clrMapOvr>
    <a:masterClrMapping/>
  </p:clrMapOvr>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437" name=""/>
        <p:cNvGrpSpPr/>
        <p:nvPr/>
      </p:nvGrpSpPr>
      <p:grpSpPr>
        <a:xfrm>
          <a:off x="0" y="0"/>
          <a:ext cx="0" cy="0"/>
          <a:chOff x="0" y="0"/>
          <a:chExt cx="0" cy="0"/>
        </a:xfrm>
      </p:grpSpPr>
      <p:sp>
        <p:nvSpPr>
          <p:cNvPr id="1048969" name="Content Placeholder 2"/>
          <p:cNvSpPr>
            <a:spLocks noGrp="1"/>
          </p:cNvSpPr>
          <p:nvPr>
            <p:ph idx="1"/>
          </p:nvPr>
        </p:nvSpPr>
        <p:spPr>
          <a:xfrm>
            <a:off x="457200" y="990600"/>
            <a:ext cx="8229600" cy="5486400"/>
          </a:xfrm>
        </p:spPr>
        <p:txBody>
          <a:bodyPr>
            <a:normAutofit fontScale="88889" lnSpcReduction="20000"/>
          </a:bodyPr>
          <a:p>
            <a:pPr>
              <a:buNone/>
            </a:pPr>
            <a:r>
              <a:rPr dirty="0" lang="en-US" smtClean="0"/>
              <a:t>The following measures are useful in the prevention and control of cholera.</a:t>
            </a:r>
          </a:p>
          <a:p>
            <a:pPr lvl="0"/>
            <a:r>
              <a:rPr dirty="0" lang="en-US" smtClean="0"/>
              <a:t>Surveillance: early detection is central to the success of cholera control because it enables immediate action to be taken as soon as there is an outbreak of the disease. Surveillance leads to immediate notification of </a:t>
            </a:r>
            <a:br>
              <a:rPr dirty="0" lang="en-US" smtClean="0"/>
            </a:br>
            <a:r>
              <a:rPr dirty="0" lang="en-US" smtClean="0"/>
              <a:t>an outbreak.</a:t>
            </a:r>
          </a:p>
          <a:p>
            <a:pPr lvl="0"/>
            <a:r>
              <a:rPr dirty="0" lang="en-US" smtClean="0"/>
              <a:t>Provision of clean safe water to the community can easily control cholera because it is mainly a water borne disease.</a:t>
            </a:r>
          </a:p>
          <a:p>
            <a:pPr lvl="0"/>
            <a:r>
              <a:rPr dirty="0" lang="en-US" smtClean="0"/>
              <a:t>Teaching and demonstrating to members of the community cheap and effective methods of purifying water at their home.</a:t>
            </a:r>
          </a:p>
          <a:p>
            <a:pPr lvl="0"/>
            <a:r>
              <a:rPr dirty="0" lang="en-US" smtClean="0"/>
              <a:t>Foods which can transmit cholera such as milk, should be </a:t>
            </a:r>
            <a:r>
              <a:rPr dirty="0" lang="en-US" err="1" smtClean="0"/>
              <a:t>pasteurised</a:t>
            </a:r>
            <a:r>
              <a:rPr dirty="0" lang="en-US" smtClean="0"/>
              <a:t> or boiled; raw or uncooked food should be avoided or washed in safe water, foods should be protected from flies and markets inspected.</a:t>
            </a:r>
          </a:p>
          <a:p>
            <a:endParaRPr dirty="0" lang="en-US"/>
          </a:p>
        </p:txBody>
      </p:sp>
      <p:sp>
        <p:nvSpPr>
          <p:cNvPr id="1048970"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438" name=""/>
        <p:cNvGrpSpPr/>
        <p:nvPr/>
      </p:nvGrpSpPr>
      <p:grpSpPr>
        <a:xfrm>
          <a:off x="0" y="0"/>
          <a:ext cx="0" cy="0"/>
          <a:chOff x="0" y="0"/>
          <a:chExt cx="0" cy="0"/>
        </a:xfrm>
      </p:grpSpPr>
      <p:sp>
        <p:nvSpPr>
          <p:cNvPr id="1048971" name="Content Placeholder 2"/>
          <p:cNvSpPr>
            <a:spLocks noGrp="1"/>
          </p:cNvSpPr>
          <p:nvPr>
            <p:ph idx="1"/>
          </p:nvPr>
        </p:nvSpPr>
        <p:spPr>
          <a:xfrm>
            <a:off x="457200" y="1600200"/>
            <a:ext cx="8229600" cy="4876800"/>
          </a:xfrm>
        </p:spPr>
        <p:txBody>
          <a:bodyPr>
            <a:normAutofit fontScale="96296" lnSpcReduction="20000"/>
          </a:bodyPr>
          <a:p>
            <a:pPr lvl="0"/>
            <a:r>
              <a:rPr dirty="0" lang="en-US" smtClean="0"/>
              <a:t>Encouraging the digging and use of pit latrines.</a:t>
            </a:r>
          </a:p>
          <a:p>
            <a:pPr lvl="0"/>
            <a:r>
              <a:rPr dirty="0" lang="en-US" smtClean="0"/>
              <a:t>Provision of chemoprophylaxis to all contacts of the patients including family, friends and visitors using oral tetracycline.</a:t>
            </a:r>
          </a:p>
          <a:p>
            <a:pPr lvl="0"/>
            <a:r>
              <a:rPr dirty="0" lang="en-US" smtClean="0"/>
              <a:t>Administering cholera vaccine to health care workers in contact with the patients during the epidemics.</a:t>
            </a:r>
          </a:p>
          <a:p>
            <a:pPr lvl="0"/>
            <a:r>
              <a:rPr dirty="0" lang="en-US" smtClean="0"/>
              <a:t>Enrolling the assistance of formal and informal community leaders to address negative cultures and customs that contribute to the spread of cholera. Such communities should be targeted with information, education and </a:t>
            </a:r>
            <a:br>
              <a:rPr dirty="0" lang="en-US" smtClean="0"/>
            </a:br>
            <a:r>
              <a:rPr dirty="0" lang="en-US" smtClean="0"/>
              <a:t>communication messages.</a:t>
            </a:r>
            <a:r>
              <a:rPr b="1" dirty="0" i="1" lang="en-US" smtClean="0"/>
              <a:t> </a:t>
            </a:r>
            <a:endParaRPr dirty="0" lang="en-US" smtClean="0"/>
          </a:p>
          <a:p>
            <a:pPr>
              <a:buNone/>
            </a:pPr>
            <a:r>
              <a:rPr b="1" dirty="0" i="1" lang="en-US" smtClean="0"/>
              <a:t>NB/=Remember: Cholera is an internationally </a:t>
            </a:r>
            <a:r>
              <a:rPr b="1" dirty="0" i="1" lang="en-US" err="1" smtClean="0"/>
              <a:t>notifiable</a:t>
            </a:r>
            <a:r>
              <a:rPr b="1" dirty="0" i="1" lang="en-US" smtClean="0"/>
              <a:t> disease.</a:t>
            </a:r>
            <a:endParaRPr dirty="0" lang="en-US" smtClean="0"/>
          </a:p>
          <a:p>
            <a:endParaRPr dirty="0" lang="en-US"/>
          </a:p>
        </p:txBody>
      </p:sp>
      <p:sp>
        <p:nvSpPr>
          <p:cNvPr id="1048972" name="Title 1"/>
          <p:cNvSpPr>
            <a:spLocks noGrp="1"/>
          </p:cNvSpPr>
          <p:nvPr>
            <p:ph type="title"/>
          </p:nvPr>
        </p:nvSpPr>
        <p:spPr/>
        <p:txBody>
          <a:bodyPr>
            <a:normAutofit fontScale="90000"/>
          </a:bodyPr>
          <a:p>
            <a:r>
              <a:rPr dirty="0" lang="en-US" smtClean="0"/>
              <a:t/>
            </a:r>
            <a:br>
              <a:rPr dirty="0" lang="en-US" smtClean="0"/>
            </a:br>
            <a:r>
              <a:rPr dirty="0" lang="en-US" smtClean="0"/>
              <a:t/>
            </a:r>
            <a:br>
              <a:rPr dirty="0" lang="en-US" smtClean="0"/>
            </a:br>
            <a:r>
              <a:rPr b="1" dirty="0" sz="3600" lang="en-US" smtClean="0">
                <a:latin typeface="Times New Roman" pitchFamily="18" charset="0"/>
                <a:cs typeface="Times New Roman" pitchFamily="18" charset="0"/>
              </a:rPr>
              <a:t>Measures that are useful in the prevention and control of cholera also include.</a:t>
            </a:r>
            <a:r>
              <a:rPr dirty="0" lang="en-US" smtClean="0"/>
              <a:t/>
            </a:r>
            <a:br>
              <a:rPr dirty="0" lang="en-US" smtClean="0"/>
            </a:br>
            <a:endParaRPr dirty="0" lang="en-US"/>
          </a:p>
        </p:txBody>
      </p:sp>
    </p:spTree>
  </p:cSld>
  <p:clrMapOvr>
    <a:masterClrMapping/>
  </p:clrMapOvr>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439" name=""/>
        <p:cNvGrpSpPr/>
        <p:nvPr/>
      </p:nvGrpSpPr>
      <p:grpSpPr>
        <a:xfrm>
          <a:off x="0" y="0"/>
          <a:ext cx="0" cy="0"/>
          <a:chOff x="0" y="0"/>
          <a:chExt cx="0" cy="0"/>
        </a:xfrm>
      </p:grpSpPr>
      <p:sp>
        <p:nvSpPr>
          <p:cNvPr id="1048973" name="Content Placeholder 2"/>
          <p:cNvSpPr>
            <a:spLocks noGrp="1"/>
          </p:cNvSpPr>
          <p:nvPr>
            <p:ph idx="1"/>
          </p:nvPr>
        </p:nvSpPr>
        <p:spPr/>
        <p:txBody>
          <a:bodyPr/>
          <a:p>
            <a:r>
              <a:rPr dirty="0" lang="en-US" smtClean="0"/>
              <a:t>Bacillary dysentery, also known as shigellosis, is an acute bacterial disease of the intestines. It is common especially in areas where the standards of hygiene are low, particularly, where there is scarcity of safe water, improper human excreta disposal, large population of flies and child malnutrition. </a:t>
            </a:r>
          </a:p>
          <a:p>
            <a:r>
              <a:rPr dirty="0" lang="en-US" smtClean="0"/>
              <a:t>Humans are the only known reservoir. </a:t>
            </a:r>
          </a:p>
          <a:p>
            <a:endParaRPr dirty="0" lang="en-US"/>
          </a:p>
        </p:txBody>
      </p:sp>
      <p:sp>
        <p:nvSpPr>
          <p:cNvPr id="1048974" name="Title 1"/>
          <p:cNvSpPr>
            <a:spLocks noGrp="1"/>
          </p:cNvSpPr>
          <p:nvPr>
            <p:ph type="title"/>
          </p:nvPr>
        </p:nvSpPr>
        <p:spPr/>
        <p:txBody>
          <a:bodyPr>
            <a:normAutofit fontScale="90000"/>
          </a:bodyPr>
          <a:p>
            <a:r>
              <a:rPr b="1" dirty="0" lang="en-US" smtClean="0"/>
              <a:t>Bacillary Dysentery (Shigellosis) </a:t>
            </a:r>
            <a:r>
              <a:rPr dirty="0" lang="en-US" smtClean="0"/>
              <a:t/>
            </a:r>
            <a:br>
              <a:rPr dirty="0" lang="en-US" smtClean="0"/>
            </a:br>
            <a:endParaRPr dirty="0" lang="en-US"/>
          </a:p>
        </p:txBody>
      </p:sp>
    </p:spTree>
  </p:cSld>
  <p:clrMapOvr>
    <a:masterClrMapping/>
  </p:clrMapOvr>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249" name=""/>
        <p:cNvGrpSpPr/>
        <p:nvPr/>
      </p:nvGrpSpPr>
      <p:grpSpPr>
        <a:xfrm>
          <a:off x="0" y="0"/>
          <a:ext cx="0" cy="0"/>
          <a:chOff x="0" y="0"/>
          <a:chExt cx="0" cy="0"/>
        </a:xfrm>
      </p:grpSpPr>
      <p:sp>
        <p:nvSpPr>
          <p:cNvPr id="1048614" name="Content Placeholder 2"/>
          <p:cNvSpPr>
            <a:spLocks noGrp="1"/>
          </p:cNvSpPr>
          <p:nvPr>
            <p:ph idx="1"/>
          </p:nvPr>
        </p:nvSpPr>
        <p:spPr/>
        <p:txBody>
          <a:bodyPr>
            <a:normAutofit fontScale="96296" lnSpcReduction="20000"/>
          </a:bodyPr>
          <a:p>
            <a:pPr>
              <a:buNone/>
            </a:pPr>
            <a:r>
              <a:rPr b="1" dirty="0" lang="en-US" smtClean="0"/>
              <a:t>This </a:t>
            </a:r>
            <a:r>
              <a:rPr b="1" dirty="0" lang="en-US"/>
              <a:t>eight units are as follows:</a:t>
            </a:r>
            <a:endParaRPr dirty="0" lang="en-US"/>
          </a:p>
          <a:p>
            <a:pPr indent="-571500" marL="571500">
              <a:buFont typeface="+mj-lt"/>
              <a:buAutoNum type="romanUcPeriod"/>
            </a:pPr>
            <a:r>
              <a:rPr dirty="0" lang="en-US"/>
              <a:t>Section One: Patterns of Communicable </a:t>
            </a:r>
            <a:r>
              <a:rPr dirty="0" lang="en-US" smtClean="0"/>
              <a:t>Diseases</a:t>
            </a:r>
          </a:p>
          <a:p>
            <a:pPr indent="-571500" marL="571500">
              <a:buFont typeface="+mj-lt"/>
              <a:buAutoNum type="romanUcPeriod"/>
            </a:pPr>
            <a:r>
              <a:rPr dirty="0" lang="en-US" smtClean="0"/>
              <a:t>Section </a:t>
            </a:r>
            <a:r>
              <a:rPr dirty="0" lang="en-US"/>
              <a:t>Two: Principles of Communicable Disease </a:t>
            </a:r>
            <a:r>
              <a:rPr dirty="0" lang="en-US" smtClean="0"/>
              <a:t>Control</a:t>
            </a:r>
          </a:p>
          <a:p>
            <a:pPr indent="-571500" marL="571500">
              <a:buFont typeface="+mj-lt"/>
              <a:buAutoNum type="romanUcPeriod"/>
            </a:pPr>
            <a:r>
              <a:rPr dirty="0" lang="en-US" smtClean="0"/>
              <a:t>Section </a:t>
            </a:r>
            <a:r>
              <a:rPr dirty="0" lang="en-US"/>
              <a:t>Three: Contact </a:t>
            </a:r>
            <a:r>
              <a:rPr dirty="0" lang="en-US" smtClean="0"/>
              <a:t>Diseases</a:t>
            </a:r>
          </a:p>
          <a:p>
            <a:pPr indent="-571500" marL="571500">
              <a:buFont typeface="+mj-lt"/>
              <a:buAutoNum type="romanUcPeriod"/>
            </a:pPr>
            <a:r>
              <a:rPr dirty="0" lang="en-US" smtClean="0"/>
              <a:t>Section </a:t>
            </a:r>
            <a:r>
              <a:rPr dirty="0" lang="en-US"/>
              <a:t>Four: Vector-borne </a:t>
            </a:r>
            <a:r>
              <a:rPr dirty="0" lang="en-US" smtClean="0"/>
              <a:t>Diseases</a:t>
            </a:r>
          </a:p>
          <a:p>
            <a:pPr indent="-571500" marL="571500">
              <a:buFont typeface="+mj-lt"/>
              <a:buAutoNum type="romanUcPeriod"/>
            </a:pPr>
            <a:r>
              <a:rPr dirty="0" lang="en-US" smtClean="0"/>
              <a:t>Section </a:t>
            </a:r>
            <a:r>
              <a:rPr dirty="0" lang="en-US"/>
              <a:t>Five: Diseases Caused by </a:t>
            </a:r>
            <a:r>
              <a:rPr dirty="0" lang="en-US" err="1"/>
              <a:t>Faecal</a:t>
            </a:r>
            <a:r>
              <a:rPr dirty="0" lang="en-US"/>
              <a:t>-oral </a:t>
            </a:r>
            <a:r>
              <a:rPr dirty="0" lang="en-US" smtClean="0"/>
              <a:t>Contamination</a:t>
            </a:r>
          </a:p>
          <a:p>
            <a:pPr indent="-571500" marL="571500">
              <a:buFont typeface="+mj-lt"/>
              <a:buAutoNum type="romanUcPeriod"/>
            </a:pPr>
            <a:r>
              <a:rPr dirty="0" lang="en-US" smtClean="0"/>
              <a:t>Section </a:t>
            </a:r>
            <a:r>
              <a:rPr dirty="0" lang="en-US"/>
              <a:t>Six: Airborne </a:t>
            </a:r>
            <a:r>
              <a:rPr dirty="0" lang="en-US" smtClean="0"/>
              <a:t>Diseases</a:t>
            </a:r>
          </a:p>
          <a:p>
            <a:pPr indent="-571500" marL="571500">
              <a:buFont typeface="+mj-lt"/>
              <a:buAutoNum type="romanUcPeriod"/>
            </a:pPr>
            <a:r>
              <a:rPr dirty="0" lang="en-US" smtClean="0"/>
              <a:t>Section </a:t>
            </a:r>
            <a:r>
              <a:rPr dirty="0" lang="en-US"/>
              <a:t>Seven: </a:t>
            </a:r>
            <a:r>
              <a:rPr dirty="0" lang="en-US" err="1"/>
              <a:t>Helminthic</a:t>
            </a:r>
            <a:r>
              <a:rPr dirty="0" lang="en-US"/>
              <a:t> </a:t>
            </a:r>
            <a:r>
              <a:rPr dirty="0" lang="en-US" smtClean="0"/>
              <a:t>Diseases</a:t>
            </a:r>
          </a:p>
          <a:p>
            <a:pPr indent="-571500" marL="571500">
              <a:buFont typeface="+mj-lt"/>
              <a:buAutoNum type="romanUcPeriod"/>
            </a:pPr>
            <a:r>
              <a:rPr dirty="0" lang="en-US" smtClean="0"/>
              <a:t>Section </a:t>
            </a:r>
            <a:r>
              <a:rPr dirty="0" lang="en-US"/>
              <a:t>Eight: Diseases of Contact With Animals or Animal Products</a:t>
            </a:r>
          </a:p>
          <a:p>
            <a:pPr>
              <a:buNone/>
            </a:pPr>
            <a:r>
              <a:rPr b="1" dirty="0" lang="en-US"/>
              <a:t> </a:t>
            </a:r>
            <a:endParaRPr dirty="0" lang="en-US"/>
          </a:p>
          <a:p>
            <a:endParaRPr dirty="0" lang="en-US"/>
          </a:p>
        </p:txBody>
      </p:sp>
      <p:sp>
        <p:nvSpPr>
          <p:cNvPr id="1048615" name="Title 1"/>
          <p:cNvSpPr>
            <a:spLocks noGrp="1"/>
          </p:cNvSpPr>
          <p:nvPr>
            <p:ph type="title"/>
          </p:nvPr>
        </p:nvSpPr>
        <p:spPr/>
        <p:txBody>
          <a:bodyPr>
            <a:normAutofit fontScale="90000"/>
          </a:bodyPr>
          <a:p>
            <a:r>
              <a:rPr dirty="0" lang="en-US"/>
              <a:t>The unit is divided into eight sections</a:t>
            </a: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267" name=""/>
        <p:cNvGrpSpPr/>
        <p:nvPr/>
      </p:nvGrpSpPr>
      <p:grpSpPr>
        <a:xfrm>
          <a:off x="0" y="0"/>
          <a:ext cx="0" cy="0"/>
          <a:chOff x="0" y="0"/>
          <a:chExt cx="0" cy="0"/>
        </a:xfrm>
      </p:grpSpPr>
      <p:sp>
        <p:nvSpPr>
          <p:cNvPr id="1048648" name="Content Placeholder 2"/>
          <p:cNvSpPr>
            <a:spLocks noGrp="1"/>
          </p:cNvSpPr>
          <p:nvPr>
            <p:ph idx="1"/>
          </p:nvPr>
        </p:nvSpPr>
        <p:spPr/>
        <p:txBody>
          <a:bodyPr>
            <a:normAutofit fontScale="81481" lnSpcReduction="20000"/>
          </a:bodyPr>
          <a:p>
            <a:pPr>
              <a:buNone/>
            </a:pPr>
            <a:r>
              <a:rPr b="1" dirty="0" lang="en-US" smtClean="0"/>
              <a:t>1.The </a:t>
            </a:r>
            <a:r>
              <a:rPr b="1" dirty="0" lang="en-US"/>
              <a:t>Source</a:t>
            </a:r>
            <a:r>
              <a:rPr dirty="0" lang="en-US"/>
              <a:t> </a:t>
            </a:r>
          </a:p>
          <a:p>
            <a:r>
              <a:rPr dirty="0" lang="en-US"/>
              <a:t>This is where the disease-causing organisms spreads from. It could be an infected person, animal, place, or object. The reservoir is the source of infection.</a:t>
            </a:r>
          </a:p>
          <a:p>
            <a:pPr>
              <a:buNone/>
            </a:pPr>
            <a:r>
              <a:rPr b="1" dirty="0" lang="en-US"/>
              <a:t> </a:t>
            </a:r>
            <a:endParaRPr dirty="0" lang="en-US"/>
          </a:p>
          <a:p>
            <a:pPr>
              <a:buNone/>
            </a:pPr>
            <a:r>
              <a:rPr b="1" dirty="0" lang="en-US" smtClean="0"/>
              <a:t>2.Transmission </a:t>
            </a:r>
            <a:r>
              <a:rPr b="1" dirty="0" lang="en-US"/>
              <a:t>Route</a:t>
            </a:r>
            <a:r>
              <a:rPr dirty="0" lang="en-US"/>
              <a:t> </a:t>
            </a:r>
          </a:p>
          <a:p>
            <a:pPr>
              <a:buNone/>
            </a:pPr>
            <a:r>
              <a:rPr dirty="0" lang="en-US"/>
              <a:t>The main routes of transmission are:</a:t>
            </a:r>
          </a:p>
          <a:p>
            <a:pPr lvl="0"/>
            <a:r>
              <a:rPr b="1" dirty="0" lang="en-US"/>
              <a:t>Direct contact</a:t>
            </a:r>
            <a:r>
              <a:rPr dirty="0" lang="en-US"/>
              <a:t>, for example sexual contact, contact with skin or mucous membranes</a:t>
            </a:r>
          </a:p>
          <a:p>
            <a:pPr lvl="0">
              <a:buNone/>
            </a:pPr>
            <a:r>
              <a:rPr dirty="0" lang="en-US"/>
              <a:t>Vectors</a:t>
            </a:r>
          </a:p>
          <a:p>
            <a:pPr lvl="0"/>
            <a:r>
              <a:rPr b="1" dirty="0" lang="en-US" err="1"/>
              <a:t>Faecal</a:t>
            </a:r>
            <a:r>
              <a:rPr b="1" dirty="0" lang="en-US"/>
              <a:t>-ora</a:t>
            </a:r>
            <a:r>
              <a:rPr dirty="0" lang="en-US"/>
              <a:t>l (ingesting contaminated food and water)</a:t>
            </a:r>
          </a:p>
          <a:p>
            <a:pPr lvl="0"/>
            <a:r>
              <a:rPr b="1" dirty="0" lang="en-US"/>
              <a:t>Airborne</a:t>
            </a:r>
          </a:p>
          <a:p>
            <a:pPr lvl="0"/>
            <a:r>
              <a:rPr b="1" dirty="0" lang="en-US" err="1"/>
              <a:t>Transplacental</a:t>
            </a:r>
            <a:r>
              <a:rPr dirty="0" lang="en-US"/>
              <a:t> (mother to </a:t>
            </a:r>
            <a:r>
              <a:rPr dirty="0" lang="en-US" err="1"/>
              <a:t>foetus</a:t>
            </a:r>
            <a:r>
              <a:rPr dirty="0" lang="en-US"/>
              <a:t>)</a:t>
            </a:r>
          </a:p>
          <a:p>
            <a:pPr lvl="0"/>
            <a:r>
              <a:rPr b="1" dirty="0" lang="en-US"/>
              <a:t>Blood contact </a:t>
            </a:r>
            <a:r>
              <a:rPr dirty="0" lang="en-US"/>
              <a:t>(transfusion, surgery, injection)</a:t>
            </a:r>
          </a:p>
          <a:p>
            <a:pPr lvl="0"/>
            <a:r>
              <a:rPr b="1" dirty="0" lang="en-US"/>
              <a:t>Contact with animals or their product</a:t>
            </a:r>
            <a:r>
              <a:rPr dirty="0" lang="en-US"/>
              <a:t>s</a:t>
            </a:r>
          </a:p>
          <a:p>
            <a:endParaRPr dirty="0" lang="en-US"/>
          </a:p>
          <a:p>
            <a:endParaRPr dirty="0" lang="en-US"/>
          </a:p>
        </p:txBody>
      </p:sp>
      <p:sp>
        <p:nvSpPr>
          <p:cNvPr id="1048649" name="Title 1"/>
          <p:cNvSpPr>
            <a:spLocks noGrp="1"/>
          </p:cNvSpPr>
          <p:nvPr>
            <p:ph type="title"/>
          </p:nvPr>
        </p:nvSpPr>
        <p:spPr/>
        <p:txBody>
          <a:bodyPr>
            <a:normAutofit fontScale="90000"/>
          </a:bodyPr>
          <a:p>
            <a:r>
              <a:rPr dirty="0" lang="en-US" smtClean="0"/>
              <a:t/>
            </a:r>
            <a:br>
              <a:rPr dirty="0" lang="en-US" smtClean="0"/>
            </a:br>
            <a:r>
              <a:rPr b="1" dirty="0" lang="en-US" smtClean="0"/>
              <a:t>Every transmission cycle is made up of three parts.</a:t>
            </a:r>
            <a:r>
              <a:rPr dirty="0" lang="en-US" smtClean="0"/>
              <a:t/>
            </a:r>
            <a:br>
              <a:rPr dirty="0" lang="en-US" smtClean="0"/>
            </a:br>
            <a:endParaRPr dirty="0" lang="en-US"/>
          </a:p>
        </p:txBody>
      </p:sp>
    </p:spTree>
  </p:cSld>
  <p:clrMapOvr>
    <a:masterClrMapping/>
  </p:clrMapOvr>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440" name=""/>
        <p:cNvGrpSpPr/>
        <p:nvPr/>
      </p:nvGrpSpPr>
      <p:grpSpPr>
        <a:xfrm>
          <a:off x="0" y="0"/>
          <a:ext cx="0" cy="0"/>
          <a:chOff x="0" y="0"/>
          <a:chExt cx="0" cy="0"/>
        </a:xfrm>
      </p:grpSpPr>
      <p:sp>
        <p:nvSpPr>
          <p:cNvPr id="1048975" name="Content Placeholder 1"/>
          <p:cNvSpPr>
            <a:spLocks noGrp="1"/>
          </p:cNvSpPr>
          <p:nvPr>
            <p:ph idx="1"/>
          </p:nvPr>
        </p:nvSpPr>
        <p:spPr/>
        <p:txBody>
          <a:bodyPr/>
          <a:p>
            <a:pPr>
              <a:buFont typeface="Wingdings" pitchFamily="2" charset="2"/>
              <a:buChar char="v"/>
            </a:pPr>
            <a:r>
              <a:rPr dirty="0" lang="en-US" smtClean="0"/>
              <a:t>It is caused by a non-motile gram-negative bacilli of the genus </a:t>
            </a:r>
            <a:r>
              <a:rPr dirty="0" lang="en-US" err="1" smtClean="0"/>
              <a:t>shigella</a:t>
            </a:r>
            <a:r>
              <a:rPr dirty="0" lang="en-US" smtClean="0"/>
              <a:t> spp. The organisms responsible for outbreaks are:</a:t>
            </a:r>
          </a:p>
          <a:p>
            <a:pPr lvl="0"/>
            <a:r>
              <a:rPr dirty="0" i="1" lang="en-US" err="1" smtClean="0"/>
              <a:t>Shigella</a:t>
            </a:r>
            <a:r>
              <a:rPr dirty="0" i="1" lang="en-US" smtClean="0"/>
              <a:t> </a:t>
            </a:r>
            <a:r>
              <a:rPr dirty="0" i="1" lang="en-US" err="1" smtClean="0"/>
              <a:t>sonnei</a:t>
            </a:r>
            <a:endParaRPr dirty="0" lang="en-US" smtClean="0"/>
          </a:p>
          <a:p>
            <a:pPr lvl="0"/>
            <a:r>
              <a:rPr dirty="0" i="1" lang="en-US" err="1" smtClean="0"/>
              <a:t>Shigella</a:t>
            </a:r>
            <a:r>
              <a:rPr dirty="0" i="1" lang="en-US" smtClean="0"/>
              <a:t> </a:t>
            </a:r>
            <a:r>
              <a:rPr dirty="0" i="1" lang="en-US" err="1" smtClean="0"/>
              <a:t>dysenteriae</a:t>
            </a:r>
            <a:endParaRPr dirty="0" lang="en-US" smtClean="0"/>
          </a:p>
          <a:p>
            <a:pPr lvl="0"/>
            <a:r>
              <a:rPr dirty="0" i="1" lang="en-US" err="1" smtClean="0"/>
              <a:t>Shigella</a:t>
            </a:r>
            <a:r>
              <a:rPr dirty="0" i="1" lang="en-US" smtClean="0"/>
              <a:t> </a:t>
            </a:r>
            <a:r>
              <a:rPr dirty="0" i="1" lang="en-US" err="1" smtClean="0"/>
              <a:t>flexneri</a:t>
            </a:r>
            <a:endParaRPr dirty="0" lang="en-US" smtClean="0"/>
          </a:p>
          <a:p>
            <a:pPr lvl="0"/>
            <a:r>
              <a:rPr dirty="0" i="1" lang="en-US" err="1" smtClean="0"/>
              <a:t>Shigella</a:t>
            </a:r>
            <a:r>
              <a:rPr dirty="0" i="1" lang="en-US" smtClean="0"/>
              <a:t> </a:t>
            </a:r>
            <a:r>
              <a:rPr dirty="0" i="1" lang="en-US" err="1" smtClean="0"/>
              <a:t>boydii</a:t>
            </a:r>
            <a:endParaRPr dirty="0" lang="en-US" smtClean="0"/>
          </a:p>
          <a:p>
            <a:pPr>
              <a:buFont typeface="Wingdings" pitchFamily="2" charset="2"/>
              <a:buChar char="v"/>
            </a:pPr>
            <a:r>
              <a:rPr dirty="0" lang="en-US" smtClean="0"/>
              <a:t>However, the first three organisms are the most common causes of outbreaks. </a:t>
            </a:r>
          </a:p>
          <a:p>
            <a:endParaRPr dirty="0" lang="en-US"/>
          </a:p>
        </p:txBody>
      </p:sp>
      <p:sp>
        <p:nvSpPr>
          <p:cNvPr id="1048976" name="Title 2"/>
          <p:cNvSpPr>
            <a:spLocks noGrp="1"/>
          </p:cNvSpPr>
          <p:nvPr>
            <p:ph type="title"/>
          </p:nvPr>
        </p:nvSpPr>
        <p:spPr/>
        <p:txBody>
          <a:bodyPr/>
          <a:p>
            <a:endParaRPr lang="en-US"/>
          </a:p>
        </p:txBody>
      </p:sp>
    </p:spTree>
  </p:cSld>
  <p:clrMapOvr>
    <a:masterClrMapping/>
  </p:clrMapOvr>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441" name=""/>
        <p:cNvGrpSpPr/>
        <p:nvPr/>
      </p:nvGrpSpPr>
      <p:grpSpPr>
        <a:xfrm>
          <a:off x="0" y="0"/>
          <a:ext cx="0" cy="0"/>
          <a:chOff x="0" y="0"/>
          <a:chExt cx="0" cy="0"/>
        </a:xfrm>
      </p:grpSpPr>
      <p:sp>
        <p:nvSpPr>
          <p:cNvPr id="1048977" name="Content Placeholder 1"/>
          <p:cNvSpPr>
            <a:spLocks noGrp="1"/>
          </p:cNvSpPr>
          <p:nvPr>
            <p:ph idx="1"/>
          </p:nvPr>
        </p:nvSpPr>
        <p:spPr/>
        <p:txBody>
          <a:bodyPr/>
          <a:p>
            <a:r>
              <a:rPr dirty="0" lang="en-US" smtClean="0"/>
              <a:t>The mode of transmission of the disease is the </a:t>
            </a:r>
            <a:r>
              <a:rPr b="1" dirty="0" lang="en-US" err="1" smtClean="0"/>
              <a:t>faecal</a:t>
            </a:r>
            <a:r>
              <a:rPr b="1" dirty="0" lang="en-US" smtClean="0"/>
              <a:t>-oral route</a:t>
            </a:r>
            <a:r>
              <a:rPr dirty="0" lang="en-US" smtClean="0"/>
              <a:t>. </a:t>
            </a:r>
          </a:p>
          <a:p>
            <a:r>
              <a:rPr dirty="0" lang="en-US" smtClean="0"/>
              <a:t>The organisms are transmitted directly through flies or contaminated hands. </a:t>
            </a:r>
          </a:p>
          <a:p>
            <a:r>
              <a:rPr dirty="0" lang="en-US" smtClean="0"/>
              <a:t>Indirect transmission may also occur through dishes which are poorly washed. </a:t>
            </a:r>
          </a:p>
          <a:p>
            <a:r>
              <a:rPr dirty="0" lang="en-US" smtClean="0"/>
              <a:t>The </a:t>
            </a:r>
            <a:r>
              <a:rPr dirty="0" lang="en-US" err="1" smtClean="0"/>
              <a:t>shigella</a:t>
            </a:r>
            <a:r>
              <a:rPr dirty="0" lang="en-US" smtClean="0"/>
              <a:t> multiply in food which when ingested causes dysentery. </a:t>
            </a:r>
          </a:p>
          <a:p>
            <a:endParaRPr dirty="0" lang="en-US"/>
          </a:p>
        </p:txBody>
      </p:sp>
      <p:sp>
        <p:nvSpPr>
          <p:cNvPr id="1048978" name="Title 2"/>
          <p:cNvSpPr>
            <a:spLocks noGrp="1"/>
          </p:cNvSpPr>
          <p:nvPr>
            <p:ph type="title"/>
          </p:nvPr>
        </p:nvSpPr>
        <p:spPr/>
        <p:txBody>
          <a:bodyPr>
            <a:normAutofit fontScale="90000"/>
          </a:bodyPr>
          <a:p>
            <a:r>
              <a:rPr dirty="0" lang="en-US" smtClean="0"/>
              <a:t>Mode of Transmission </a:t>
            </a:r>
            <a:br>
              <a:rPr dirty="0" lang="en-US" smtClean="0"/>
            </a:br>
            <a:endParaRPr dirty="0" lang="en-US"/>
          </a:p>
        </p:txBody>
      </p:sp>
    </p:spTree>
  </p:cSld>
  <p:clrMapOvr>
    <a:masterClrMapping/>
  </p:clrMapOvr>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442" name=""/>
        <p:cNvGrpSpPr/>
        <p:nvPr/>
      </p:nvGrpSpPr>
      <p:grpSpPr>
        <a:xfrm>
          <a:off x="0" y="0"/>
          <a:ext cx="0" cy="0"/>
          <a:chOff x="0" y="0"/>
          <a:chExt cx="0" cy="0"/>
        </a:xfrm>
      </p:grpSpPr>
      <p:sp>
        <p:nvSpPr>
          <p:cNvPr id="1048979" name="Content Placeholder 1"/>
          <p:cNvSpPr>
            <a:spLocks noGrp="1"/>
          </p:cNvSpPr>
          <p:nvPr>
            <p:ph idx="1"/>
          </p:nvPr>
        </p:nvSpPr>
        <p:spPr/>
        <p:txBody>
          <a:bodyPr/>
          <a:p>
            <a:r>
              <a:rPr dirty="0" lang="en-US" smtClean="0"/>
              <a:t>The onset is sudden</a:t>
            </a:r>
          </a:p>
          <a:p>
            <a:r>
              <a:rPr dirty="0" lang="en-US" smtClean="0"/>
              <a:t>The disease has a short incubation period of one to four days.</a:t>
            </a:r>
            <a:endParaRPr dirty="0" lang="en-US"/>
          </a:p>
        </p:txBody>
      </p:sp>
      <p:sp>
        <p:nvSpPr>
          <p:cNvPr id="1048980" name="Title 2"/>
          <p:cNvSpPr>
            <a:spLocks noGrp="1"/>
          </p:cNvSpPr>
          <p:nvPr>
            <p:ph type="title"/>
          </p:nvPr>
        </p:nvSpPr>
        <p:spPr/>
        <p:txBody>
          <a:bodyPr/>
          <a:p>
            <a:r>
              <a:rPr dirty="0" lang="en-US" smtClean="0"/>
              <a:t>Incubation period</a:t>
            </a:r>
            <a:endParaRPr dirty="0" lang="en-US"/>
          </a:p>
        </p:txBody>
      </p:sp>
    </p:spTree>
  </p:cSld>
  <p:clrMapOvr>
    <a:masterClrMapping/>
  </p:clrMapOvr>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443" name=""/>
        <p:cNvGrpSpPr/>
        <p:nvPr/>
      </p:nvGrpSpPr>
      <p:grpSpPr>
        <a:xfrm>
          <a:off x="0" y="0"/>
          <a:ext cx="0" cy="0"/>
          <a:chOff x="0" y="0"/>
          <a:chExt cx="0" cy="0"/>
        </a:xfrm>
      </p:grpSpPr>
      <p:sp>
        <p:nvSpPr>
          <p:cNvPr id="1048981" name="Content Placeholder 1"/>
          <p:cNvSpPr>
            <a:spLocks noGrp="1"/>
          </p:cNvSpPr>
          <p:nvPr>
            <p:ph idx="1"/>
          </p:nvPr>
        </p:nvSpPr>
        <p:spPr>
          <a:xfrm>
            <a:off x="457200" y="1066800"/>
            <a:ext cx="8229600" cy="4940491"/>
          </a:xfrm>
        </p:spPr>
        <p:txBody>
          <a:bodyPr>
            <a:normAutofit/>
          </a:bodyPr>
          <a:p>
            <a:r>
              <a:rPr dirty="0" lang="en-US" smtClean="0"/>
              <a:t>Fever, headache, </a:t>
            </a:r>
            <a:r>
              <a:rPr dirty="0" lang="en-US" err="1" smtClean="0"/>
              <a:t>diarrhoea</a:t>
            </a:r>
            <a:r>
              <a:rPr dirty="0" lang="en-US" smtClean="0"/>
              <a:t> with streaks of blood, and colicky abdominal </a:t>
            </a:r>
            <a:r>
              <a:rPr dirty="0" lang="en-US" err="1" smtClean="0"/>
              <a:t>pains,Vomiting,Tenesmus,Dehydration,oliguria,muscular</a:t>
            </a:r>
            <a:r>
              <a:rPr dirty="0" lang="en-US" smtClean="0"/>
              <a:t> cramps and shock. </a:t>
            </a:r>
          </a:p>
          <a:p>
            <a:endParaRPr dirty="0" lang="en-US"/>
          </a:p>
        </p:txBody>
      </p:sp>
      <p:sp>
        <p:nvSpPr>
          <p:cNvPr id="1048982" name="Title 2"/>
          <p:cNvSpPr>
            <a:spLocks noGrp="1"/>
          </p:cNvSpPr>
          <p:nvPr>
            <p:ph type="title"/>
          </p:nvPr>
        </p:nvSpPr>
        <p:spPr/>
        <p:txBody>
          <a:bodyPr>
            <a:normAutofit fontScale="90000"/>
          </a:bodyPr>
          <a:p>
            <a:r>
              <a:rPr dirty="0" lang="en-US" smtClean="0"/>
              <a:t>Clinical Features </a:t>
            </a:r>
            <a:br>
              <a:rPr dirty="0" lang="en-US" smtClean="0"/>
            </a:br>
            <a:endParaRPr dirty="0" lang="en-US"/>
          </a:p>
        </p:txBody>
      </p:sp>
    </p:spTree>
  </p:cSld>
  <p:clrMapOvr>
    <a:masterClrMapping/>
  </p:clrMapOvr>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444" name=""/>
        <p:cNvGrpSpPr/>
        <p:nvPr/>
      </p:nvGrpSpPr>
      <p:grpSpPr>
        <a:xfrm>
          <a:off x="0" y="0"/>
          <a:ext cx="0" cy="0"/>
          <a:chOff x="0" y="0"/>
          <a:chExt cx="0" cy="0"/>
        </a:xfrm>
      </p:grpSpPr>
      <p:sp>
        <p:nvSpPr>
          <p:cNvPr id="1048983" name="Content Placeholder 1"/>
          <p:cNvSpPr>
            <a:spLocks noGrp="1"/>
          </p:cNvSpPr>
          <p:nvPr>
            <p:ph idx="1"/>
          </p:nvPr>
        </p:nvSpPr>
        <p:spPr>
          <a:xfrm>
            <a:off x="457200" y="457200"/>
            <a:ext cx="8229600" cy="5550091"/>
          </a:xfrm>
        </p:spPr>
        <p:txBody>
          <a:bodyPr>
            <a:normAutofit fontScale="96296" lnSpcReduction="20000"/>
          </a:bodyPr>
          <a:p>
            <a:r>
              <a:rPr dirty="0" lang="en-US" smtClean="0"/>
              <a:t>After a few motions (usually in a few hours) </a:t>
            </a:r>
            <a:r>
              <a:rPr dirty="0" lang="en-US" err="1" smtClean="0"/>
              <a:t>diarrhoea</a:t>
            </a:r>
            <a:r>
              <a:rPr dirty="0" lang="en-US" smtClean="0"/>
              <a:t> stops and is followed by severe colicky abdominal pain known as dysenteric syndrome, and painful contractions of the sphincter </a:t>
            </a:r>
            <a:r>
              <a:rPr dirty="0" lang="en-US" err="1" smtClean="0"/>
              <a:t>ani</a:t>
            </a:r>
            <a:r>
              <a:rPr dirty="0" lang="en-US" smtClean="0"/>
              <a:t> which produce an irresistible urge to defecate (</a:t>
            </a:r>
            <a:r>
              <a:rPr dirty="0" lang="en-US" err="1" smtClean="0"/>
              <a:t>tenesmus</a:t>
            </a:r>
            <a:r>
              <a:rPr dirty="0" lang="en-US" smtClean="0"/>
              <a:t>). </a:t>
            </a:r>
          </a:p>
          <a:p>
            <a:r>
              <a:rPr dirty="0" lang="en-US" smtClean="0"/>
              <a:t>When the patient goes to the toilet they pass small amounts of purulent mucus and blood.</a:t>
            </a:r>
          </a:p>
          <a:p>
            <a:r>
              <a:rPr dirty="0" lang="en-US" smtClean="0"/>
              <a:t> Vomiting may also occur. Toxins produced by the </a:t>
            </a:r>
            <a:r>
              <a:rPr dirty="0" lang="en-US" err="1" smtClean="0"/>
              <a:t>shigella</a:t>
            </a:r>
            <a:r>
              <a:rPr dirty="0" lang="en-US" smtClean="0"/>
              <a:t> on the wall of the colon may be absorbed into the blood stream resulting in </a:t>
            </a:r>
            <a:r>
              <a:rPr dirty="0" lang="en-US" err="1" smtClean="0"/>
              <a:t>toxaemia</a:t>
            </a:r>
            <a:r>
              <a:rPr dirty="0" lang="en-US" smtClean="0"/>
              <a:t>. </a:t>
            </a:r>
            <a:r>
              <a:rPr dirty="0" lang="en-US" err="1" smtClean="0"/>
              <a:t>Toxaemia</a:t>
            </a:r>
            <a:r>
              <a:rPr dirty="0" lang="en-US" smtClean="0"/>
              <a:t> causes high fever and rapid pulse. </a:t>
            </a:r>
          </a:p>
          <a:p>
            <a:r>
              <a:rPr dirty="0" lang="en-US" smtClean="0"/>
              <a:t>Dehydration is also common and dangerous as it may cause muscular cramps, </a:t>
            </a:r>
            <a:r>
              <a:rPr dirty="0" lang="en-US" err="1" smtClean="0"/>
              <a:t>oliguria</a:t>
            </a:r>
            <a:r>
              <a:rPr dirty="0" lang="en-US" smtClean="0"/>
              <a:t> and shock. In infants, rectal </a:t>
            </a:r>
            <a:r>
              <a:rPr dirty="0" lang="en-US" err="1" smtClean="0"/>
              <a:t>prolapse</a:t>
            </a:r>
            <a:r>
              <a:rPr dirty="0" lang="en-US" smtClean="0"/>
              <a:t> may occur as well as convulsions.</a:t>
            </a:r>
          </a:p>
          <a:p>
            <a:endParaRPr dirty="0" lang="en-US"/>
          </a:p>
        </p:txBody>
      </p:sp>
      <p:sp>
        <p:nvSpPr>
          <p:cNvPr id="1048984" name="Title 2"/>
          <p:cNvSpPr>
            <a:spLocks noGrp="1"/>
          </p:cNvSpPr>
          <p:nvPr>
            <p:ph type="title"/>
          </p:nvPr>
        </p:nvSpPr>
        <p:spPr/>
        <p:txBody>
          <a:bodyPr/>
          <a:p>
            <a:endParaRPr lang="en-US"/>
          </a:p>
        </p:txBody>
      </p:sp>
    </p:spTree>
  </p:cSld>
  <p:clrMapOvr>
    <a:masterClrMapping/>
  </p:clrMapOvr>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445" name=""/>
        <p:cNvGrpSpPr/>
        <p:nvPr/>
      </p:nvGrpSpPr>
      <p:grpSpPr>
        <a:xfrm>
          <a:off x="0" y="0"/>
          <a:ext cx="0" cy="0"/>
          <a:chOff x="0" y="0"/>
          <a:chExt cx="0" cy="0"/>
        </a:xfrm>
      </p:grpSpPr>
      <p:sp>
        <p:nvSpPr>
          <p:cNvPr id="1048985" name="Title 2"/>
          <p:cNvSpPr>
            <a:spLocks noGrp="1"/>
          </p:cNvSpPr>
          <p:nvPr>
            <p:ph type="title"/>
          </p:nvPr>
        </p:nvSpPr>
        <p:spPr/>
        <p:txBody>
          <a:bodyPr/>
          <a:p>
            <a:endParaRPr lang="en-US"/>
          </a:p>
        </p:txBody>
      </p:sp>
      <p:pic>
        <p:nvPicPr>
          <p:cNvPr id="2097174" name="ia_el_25_innerEl" descr="The 4F Connection "/>
          <p:cNvPicPr>
            <a:picLocks noGrp="1"/>
          </p:cNvPicPr>
          <p:nvPr>
            <p:ph idx="1"/>
          </p:nvPr>
        </p:nvPicPr>
        <p:blipFill>
          <a:blip xmlns:r="http://schemas.openxmlformats.org/officeDocument/2006/relationships" r:embed="rId1"/>
          <a:srcRect/>
          <a:stretch>
            <a:fillRect/>
          </a:stretch>
        </p:blipFill>
        <p:spPr bwMode="auto">
          <a:xfrm>
            <a:off x="228600" y="304800"/>
            <a:ext cx="8305800" cy="5715000"/>
          </a:xfrm>
          <a:prstGeom prst="rect"/>
          <a:noFill/>
          <a:ln w="9525">
            <a:noFill/>
            <a:miter lim="800000"/>
            <a:headEnd/>
            <a:tailEnd/>
          </a:ln>
        </p:spPr>
      </p:pic>
    </p:spTree>
  </p:cSld>
  <p:clrMapOvr>
    <a:masterClrMapping/>
  </p:clrMapOvr>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446" name=""/>
        <p:cNvGrpSpPr/>
        <p:nvPr/>
      </p:nvGrpSpPr>
      <p:grpSpPr>
        <a:xfrm>
          <a:off x="0" y="0"/>
          <a:ext cx="0" cy="0"/>
          <a:chOff x="0" y="0"/>
          <a:chExt cx="0" cy="0"/>
        </a:xfrm>
      </p:grpSpPr>
      <p:sp>
        <p:nvSpPr>
          <p:cNvPr id="1048986" name="Content Placeholder 1"/>
          <p:cNvSpPr>
            <a:spLocks noGrp="1"/>
          </p:cNvSpPr>
          <p:nvPr>
            <p:ph idx="1"/>
          </p:nvPr>
        </p:nvSpPr>
        <p:spPr/>
        <p:txBody>
          <a:bodyPr/>
          <a:p>
            <a:pPr>
              <a:buNone/>
            </a:pPr>
            <a:endParaRPr dirty="0" lang="en-US" smtClean="0"/>
          </a:p>
          <a:p>
            <a:r>
              <a:rPr dirty="0" lang="en-US" smtClean="0"/>
              <a:t>The following laboratory examinations are undertaken:</a:t>
            </a:r>
          </a:p>
          <a:p>
            <a:pPr lvl="0"/>
            <a:r>
              <a:rPr dirty="0" lang="en-US" smtClean="0"/>
              <a:t>Stool examination which shows the presence of blood and mucus</a:t>
            </a:r>
          </a:p>
          <a:p>
            <a:pPr lvl="0"/>
            <a:r>
              <a:rPr dirty="0" lang="en-US" smtClean="0"/>
              <a:t>Stool microscopy which shows presence of large numbers of white blood cells and erythrocytes</a:t>
            </a:r>
          </a:p>
          <a:p>
            <a:pPr lvl="0"/>
            <a:r>
              <a:rPr dirty="0" lang="en-US" smtClean="0"/>
              <a:t>Stool culture for </a:t>
            </a:r>
            <a:r>
              <a:rPr dirty="0" lang="en-US" err="1" smtClean="0"/>
              <a:t>shigella</a:t>
            </a:r>
            <a:r>
              <a:rPr dirty="0" lang="en-US" smtClean="0"/>
              <a:t> spp.</a:t>
            </a:r>
          </a:p>
          <a:p>
            <a:endParaRPr dirty="0" lang="en-US"/>
          </a:p>
        </p:txBody>
      </p:sp>
      <p:sp>
        <p:nvSpPr>
          <p:cNvPr id="1048987" name="Title 2"/>
          <p:cNvSpPr>
            <a:spLocks noGrp="1"/>
          </p:cNvSpPr>
          <p:nvPr>
            <p:ph type="title"/>
          </p:nvPr>
        </p:nvSpPr>
        <p:spPr/>
        <p:txBody>
          <a:bodyPr>
            <a:normAutofit fontScale="90000"/>
          </a:bodyPr>
          <a:p>
            <a:r>
              <a:rPr dirty="0" lang="en-US" smtClean="0"/>
              <a:t>Diagnosis </a:t>
            </a:r>
            <a:br>
              <a:rPr dirty="0" lang="en-US" smtClean="0"/>
            </a:br>
            <a:endParaRPr dirty="0" lang="en-US"/>
          </a:p>
        </p:txBody>
      </p:sp>
    </p:spTree>
  </p:cSld>
  <p:clrMapOvr>
    <a:masterClrMapping/>
  </p:clrMapOvr>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447" name=""/>
        <p:cNvGrpSpPr/>
        <p:nvPr/>
      </p:nvGrpSpPr>
      <p:grpSpPr>
        <a:xfrm>
          <a:off x="0" y="0"/>
          <a:ext cx="0" cy="0"/>
          <a:chOff x="0" y="0"/>
          <a:chExt cx="0" cy="0"/>
        </a:xfrm>
      </p:grpSpPr>
      <p:sp>
        <p:nvSpPr>
          <p:cNvPr id="1048988" name="Content Placeholder 1"/>
          <p:cNvSpPr>
            <a:spLocks noGrp="1"/>
          </p:cNvSpPr>
          <p:nvPr>
            <p:ph idx="1"/>
          </p:nvPr>
        </p:nvSpPr>
        <p:spPr/>
        <p:txBody>
          <a:bodyPr>
            <a:normAutofit fontScale="92500"/>
          </a:bodyPr>
          <a:p>
            <a:pPr lvl="0"/>
            <a:r>
              <a:rPr dirty="0" lang="en-US" smtClean="0"/>
              <a:t>Antibiotics: oral ciprofloxacin 500mg </a:t>
            </a:r>
            <a:br>
              <a:rPr dirty="0" lang="en-US" smtClean="0"/>
            </a:br>
            <a:r>
              <a:rPr dirty="0" lang="en-US" smtClean="0"/>
              <a:t>12 hourly for five to seven days</a:t>
            </a:r>
          </a:p>
          <a:p>
            <a:pPr lvl="0"/>
            <a:r>
              <a:rPr dirty="0" lang="en-US" smtClean="0"/>
              <a:t>Analgesics for colic such as codeine phosphate and </a:t>
            </a:r>
            <a:r>
              <a:rPr dirty="0" lang="en-US" err="1" smtClean="0"/>
              <a:t>loperamide</a:t>
            </a:r>
            <a:r>
              <a:rPr dirty="0" lang="en-US" smtClean="0"/>
              <a:t>, belladonna, or </a:t>
            </a:r>
            <a:r>
              <a:rPr dirty="0" lang="en-US" err="1" smtClean="0"/>
              <a:t>paracetamol</a:t>
            </a:r>
            <a:endParaRPr dirty="0" lang="en-US" smtClean="0"/>
          </a:p>
          <a:p>
            <a:pPr lvl="0"/>
            <a:r>
              <a:rPr dirty="0" lang="en-US" smtClean="0"/>
              <a:t>Rehydration due to </a:t>
            </a:r>
            <a:r>
              <a:rPr dirty="0" lang="en-US" err="1" smtClean="0"/>
              <a:t>diarrhoea</a:t>
            </a:r>
            <a:r>
              <a:rPr dirty="0" lang="en-US" smtClean="0"/>
              <a:t> and fluid loss. Oral rehydration using ORS in water is always useful as an aid to </a:t>
            </a:r>
            <a:r>
              <a:rPr dirty="0" lang="en-US" err="1" smtClean="0"/>
              <a:t>parenteral</a:t>
            </a:r>
            <a:r>
              <a:rPr dirty="0" lang="en-US" smtClean="0"/>
              <a:t> rehydration. It also carries less danger of disturbing electrolyte balance. However, intravenous fluid should be given to the very ill who cannot take anything orally.</a:t>
            </a:r>
          </a:p>
          <a:p>
            <a:endParaRPr dirty="0" lang="en-US"/>
          </a:p>
        </p:txBody>
      </p:sp>
      <p:sp>
        <p:nvSpPr>
          <p:cNvPr id="1048989" name="Title 2"/>
          <p:cNvSpPr>
            <a:spLocks noGrp="1"/>
          </p:cNvSpPr>
          <p:nvPr>
            <p:ph type="title"/>
          </p:nvPr>
        </p:nvSpPr>
        <p:spPr/>
        <p:txBody>
          <a:bodyPr>
            <a:normAutofit fontScale="90000"/>
          </a:bodyPr>
          <a:p>
            <a:r>
              <a:rPr dirty="0" lang="en-US" smtClean="0"/>
              <a:t>Management </a:t>
            </a:r>
            <a:br>
              <a:rPr dirty="0" lang="en-US" smtClean="0"/>
            </a:br>
            <a:endParaRPr dirty="0" lang="en-US"/>
          </a:p>
        </p:txBody>
      </p:sp>
    </p:spTree>
  </p:cSld>
  <p:clrMapOvr>
    <a:masterClrMapping/>
  </p:clrMapOvr>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448" name=""/>
        <p:cNvGrpSpPr/>
        <p:nvPr/>
      </p:nvGrpSpPr>
      <p:grpSpPr>
        <a:xfrm>
          <a:off x="0" y="0"/>
          <a:ext cx="0" cy="0"/>
          <a:chOff x="0" y="0"/>
          <a:chExt cx="0" cy="0"/>
        </a:xfrm>
      </p:grpSpPr>
      <p:sp>
        <p:nvSpPr>
          <p:cNvPr id="1048990" name="Content Placeholder 1"/>
          <p:cNvSpPr>
            <a:spLocks noGrp="1"/>
          </p:cNvSpPr>
          <p:nvPr>
            <p:ph idx="1"/>
          </p:nvPr>
        </p:nvSpPr>
        <p:spPr/>
        <p:txBody>
          <a:bodyPr>
            <a:normAutofit fontScale="92500" lnSpcReduction="10000"/>
          </a:bodyPr>
          <a:p>
            <a:pPr>
              <a:buNone/>
            </a:pPr>
            <a:r>
              <a:rPr dirty="0" lang="en-US" smtClean="0"/>
              <a:t>The prevention and control of bacillary dysentery depends on stopping the </a:t>
            </a:r>
            <a:r>
              <a:rPr dirty="0" lang="en-US" err="1" smtClean="0"/>
              <a:t>faecal</a:t>
            </a:r>
            <a:r>
              <a:rPr dirty="0" lang="en-US" smtClean="0"/>
              <a:t>-oral transmission through the following ways:</a:t>
            </a:r>
          </a:p>
          <a:p>
            <a:pPr lvl="0"/>
            <a:r>
              <a:rPr dirty="0" lang="en-US" smtClean="0"/>
              <a:t>Safe water supply</a:t>
            </a:r>
          </a:p>
          <a:p>
            <a:pPr lvl="0"/>
            <a:r>
              <a:rPr dirty="0" lang="en-US" smtClean="0"/>
              <a:t>Improvement in personal hygiene</a:t>
            </a:r>
          </a:p>
          <a:p>
            <a:pPr lvl="0"/>
            <a:r>
              <a:rPr dirty="0" lang="en-US" smtClean="0"/>
              <a:t>Digging and use of pit latrines</a:t>
            </a:r>
          </a:p>
          <a:p>
            <a:pPr lvl="0"/>
            <a:r>
              <a:rPr dirty="0" lang="en-US" smtClean="0"/>
              <a:t>Practicing food hygiene</a:t>
            </a:r>
          </a:p>
          <a:p>
            <a:pPr lvl="0"/>
            <a:r>
              <a:rPr dirty="0" lang="en-US" smtClean="0"/>
              <a:t>Giving health education that emphasizes environmental hygiene and breastfeeding</a:t>
            </a:r>
          </a:p>
          <a:p>
            <a:pPr lvl="0"/>
            <a:r>
              <a:rPr dirty="0" lang="en-US" smtClean="0"/>
              <a:t>Inspection of public eating places, markets, boarding schools and camps</a:t>
            </a:r>
          </a:p>
          <a:p>
            <a:endParaRPr dirty="0" lang="en-US"/>
          </a:p>
        </p:txBody>
      </p:sp>
      <p:sp>
        <p:nvSpPr>
          <p:cNvPr id="1048991" name="Title 2"/>
          <p:cNvSpPr>
            <a:spLocks noGrp="1"/>
          </p:cNvSpPr>
          <p:nvPr>
            <p:ph type="title"/>
          </p:nvPr>
        </p:nvSpPr>
        <p:spPr/>
        <p:txBody>
          <a:bodyPr>
            <a:normAutofit fontScale="90000"/>
          </a:bodyPr>
          <a:p>
            <a:r>
              <a:rPr dirty="0" lang="en-US" smtClean="0"/>
              <a:t>Prevention and Control </a:t>
            </a:r>
            <a:br>
              <a:rPr dirty="0" lang="en-US" smtClean="0"/>
            </a:br>
            <a:endParaRPr dirty="0" lang="en-US"/>
          </a:p>
        </p:txBody>
      </p:sp>
    </p:spTree>
  </p:cSld>
  <p:clrMapOvr>
    <a:masterClrMapping/>
  </p:clrMapOvr>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449" name=""/>
        <p:cNvGrpSpPr/>
        <p:nvPr/>
      </p:nvGrpSpPr>
      <p:grpSpPr>
        <a:xfrm>
          <a:off x="0" y="0"/>
          <a:ext cx="0" cy="0"/>
          <a:chOff x="0" y="0"/>
          <a:chExt cx="0" cy="0"/>
        </a:xfrm>
      </p:grpSpPr>
      <p:sp>
        <p:nvSpPr>
          <p:cNvPr id="1048992" name="Content Placeholder 1"/>
          <p:cNvSpPr>
            <a:spLocks noGrp="1"/>
          </p:cNvSpPr>
          <p:nvPr>
            <p:ph idx="1"/>
          </p:nvPr>
        </p:nvSpPr>
        <p:spPr/>
        <p:txBody>
          <a:bodyPr/>
          <a:p>
            <a:r>
              <a:rPr dirty="0" lang="en-US" smtClean="0"/>
              <a:t>This is an infection of the small intestines by protozoa called </a:t>
            </a:r>
            <a:r>
              <a:rPr dirty="0" lang="en-US" err="1" smtClean="0"/>
              <a:t>giardia</a:t>
            </a:r>
            <a:r>
              <a:rPr dirty="0" lang="en-US" smtClean="0"/>
              <a:t> </a:t>
            </a:r>
            <a:r>
              <a:rPr dirty="0" lang="en-US" err="1" smtClean="0"/>
              <a:t>lamblia</a:t>
            </a:r>
            <a:r>
              <a:rPr dirty="0" lang="en-US" smtClean="0"/>
              <a:t>. The disease may be mild (asymptomatic) in some individuals, while in others it may cause </a:t>
            </a:r>
            <a:r>
              <a:rPr dirty="0" lang="en-US" err="1" smtClean="0"/>
              <a:t>diarrhoea</a:t>
            </a:r>
            <a:r>
              <a:rPr dirty="0" lang="en-US" smtClean="0"/>
              <a:t>, </a:t>
            </a:r>
            <a:r>
              <a:rPr dirty="0" lang="en-US" err="1" smtClean="0"/>
              <a:t>malabsorption</a:t>
            </a:r>
            <a:r>
              <a:rPr dirty="0" lang="en-US" smtClean="0"/>
              <a:t> of digested nutrients and weight loss. </a:t>
            </a:r>
          </a:p>
          <a:p>
            <a:endParaRPr dirty="0" lang="en-US"/>
          </a:p>
        </p:txBody>
      </p:sp>
      <p:sp>
        <p:nvSpPr>
          <p:cNvPr id="1048993" name="Title 2"/>
          <p:cNvSpPr>
            <a:spLocks noGrp="1"/>
          </p:cNvSpPr>
          <p:nvPr>
            <p:ph type="title"/>
          </p:nvPr>
        </p:nvSpPr>
        <p:spPr/>
        <p:txBody>
          <a:bodyPr>
            <a:normAutofit fontScale="90000"/>
          </a:bodyPr>
          <a:p>
            <a:r>
              <a:rPr dirty="0" lang="en-US" smtClean="0"/>
              <a:t>GIARDIASIS </a:t>
            </a:r>
            <a:br>
              <a:rPr dirty="0" lang="en-US" smtClean="0"/>
            </a:br>
            <a:endParaRPr dirty="0" lang="en-US"/>
          </a:p>
        </p:txBody>
      </p:sp>
    </p:spTree>
  </p:cSld>
  <p:clrMapOvr>
    <a:masterClrMapping/>
  </p:clrMapOvr>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268" name=""/>
        <p:cNvGrpSpPr/>
        <p:nvPr/>
      </p:nvGrpSpPr>
      <p:grpSpPr>
        <a:xfrm>
          <a:off x="0" y="0"/>
          <a:ext cx="0" cy="0"/>
          <a:chOff x="0" y="0"/>
          <a:chExt cx="0" cy="0"/>
        </a:xfrm>
      </p:grpSpPr>
      <p:sp>
        <p:nvSpPr>
          <p:cNvPr id="1048650" name="Content Placeholder 2"/>
          <p:cNvSpPr>
            <a:spLocks noGrp="1"/>
          </p:cNvSpPr>
          <p:nvPr>
            <p:ph idx="1"/>
          </p:nvPr>
        </p:nvSpPr>
        <p:spPr>
          <a:xfrm>
            <a:off x="457200" y="609600"/>
            <a:ext cx="8229600" cy="5791200"/>
          </a:xfrm>
        </p:spPr>
        <p:txBody>
          <a:bodyPr>
            <a:normAutofit fontScale="88889" lnSpcReduction="20000"/>
          </a:bodyPr>
          <a:p>
            <a:pPr>
              <a:buNone/>
            </a:pPr>
            <a:r>
              <a:rPr b="1" dirty="0" lang="en-US" smtClean="0"/>
              <a:t>3.Susceptible </a:t>
            </a:r>
            <a:r>
              <a:rPr b="1" dirty="0" lang="en-US"/>
              <a:t>Host</a:t>
            </a:r>
            <a:r>
              <a:rPr dirty="0" lang="en-US"/>
              <a:t> </a:t>
            </a:r>
          </a:p>
          <a:p>
            <a:r>
              <a:rPr dirty="0" lang="en-US"/>
              <a:t>An individual who has low resistance to a particular disease is said to be a susceptible host for that disease. There are a number of factors which lower the body's resistance to a disease:</a:t>
            </a:r>
          </a:p>
          <a:p>
            <a:pPr lvl="0"/>
            <a:r>
              <a:rPr dirty="0" lang="en-US"/>
              <a:t>Not having come in contact with the disease-causing organisms before and therefore not having any immunity to </a:t>
            </a:r>
            <a:br>
              <a:rPr dirty="0" lang="en-US"/>
            </a:br>
            <a:r>
              <a:rPr dirty="0" lang="en-US"/>
              <a:t>it. For example, passive immunity against measles is lost </a:t>
            </a:r>
            <a:br>
              <a:rPr dirty="0" lang="en-US"/>
            </a:br>
            <a:r>
              <a:rPr dirty="0" lang="en-US"/>
              <a:t>at the age of 6 - 12 months. Therefore if a child comes into contact with the measles virus after this age, they may develop the disease.</a:t>
            </a:r>
          </a:p>
          <a:p>
            <a:pPr lvl="0"/>
            <a:r>
              <a:rPr dirty="0" lang="en-US"/>
              <a:t>Having a serious illness like AIDS which suppresses a person’s immunity. People with AIDS have a high risk of developing tuberculosis.</a:t>
            </a:r>
          </a:p>
          <a:p>
            <a:pPr lvl="0"/>
            <a:r>
              <a:rPr dirty="0" lang="en-US"/>
              <a:t>Malnutrition</a:t>
            </a:r>
          </a:p>
          <a:p>
            <a:pPr lvl="0"/>
            <a:r>
              <a:rPr dirty="0" lang="en-US"/>
              <a:t>Certain drugs such as those used to treat cancer can lower a person’s resistance to disease.</a:t>
            </a:r>
          </a:p>
          <a:p>
            <a:endParaRPr dirty="0" lang="en-US"/>
          </a:p>
        </p:txBody>
      </p:sp>
      <p:sp>
        <p:nvSpPr>
          <p:cNvPr id="1048651" name="Title 1"/>
          <p:cNvSpPr>
            <a:spLocks noGrp="1"/>
          </p:cNvSpPr>
          <p:nvPr>
            <p:ph type="title"/>
          </p:nvPr>
        </p:nvSpPr>
        <p:spPr>
          <a:xfrm>
            <a:off x="457200" y="274638"/>
            <a:ext cx="8229600" cy="563562"/>
          </a:xfrm>
        </p:spPr>
        <p:txBody>
          <a:bodyPr>
            <a:normAutofit fontScale="90000"/>
          </a:bodyPr>
          <a:p>
            <a:endParaRPr dirty="0" lang="en-US"/>
          </a:p>
        </p:txBody>
      </p:sp>
    </p:spTree>
  </p:cSld>
  <p:clrMapOvr>
    <a:masterClrMapping/>
  </p:clrMapOvr>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450" name=""/>
        <p:cNvGrpSpPr/>
        <p:nvPr/>
      </p:nvGrpSpPr>
      <p:grpSpPr>
        <a:xfrm>
          <a:off x="0" y="0"/>
          <a:ext cx="0" cy="0"/>
          <a:chOff x="0" y="0"/>
          <a:chExt cx="0" cy="0"/>
        </a:xfrm>
      </p:grpSpPr>
      <p:sp>
        <p:nvSpPr>
          <p:cNvPr id="1048994" name="Content Placeholder 1"/>
          <p:cNvSpPr>
            <a:spLocks noGrp="1"/>
          </p:cNvSpPr>
          <p:nvPr>
            <p:ph idx="1"/>
          </p:nvPr>
        </p:nvSpPr>
        <p:spPr>
          <a:xfrm>
            <a:off x="304800" y="914400"/>
            <a:ext cx="8534400" cy="5092891"/>
          </a:xfrm>
        </p:spPr>
        <p:txBody>
          <a:bodyPr>
            <a:normAutofit fontScale="92500"/>
          </a:bodyPr>
          <a:p>
            <a:r>
              <a:rPr dirty="0" lang="en-US" smtClean="0"/>
              <a:t>Often, the disease is spread from person to person, especially within families by asymptomatic carriers. </a:t>
            </a:r>
          </a:p>
          <a:p>
            <a:r>
              <a:rPr dirty="0" lang="en-US" smtClean="0"/>
              <a:t>Cysts which are excreted in the stool of an infected person remain infectious for up to three months in cold water or four days if the temperature is 37ºC. </a:t>
            </a:r>
          </a:p>
          <a:p>
            <a:r>
              <a:rPr dirty="0" lang="en-US" smtClean="0"/>
              <a:t>As soon as the cysts are ingested by a human being, they are activated by the hydrochloric acid in the stomach. </a:t>
            </a:r>
          </a:p>
          <a:p>
            <a:r>
              <a:rPr dirty="0" lang="en-US" err="1" smtClean="0"/>
              <a:t>Trophozoites</a:t>
            </a:r>
            <a:r>
              <a:rPr dirty="0" lang="en-US" smtClean="0"/>
              <a:t> emerge and adhere to the wall of the upper portion of the small intestine. Here they begin to multiply and in about 10 - 14 days, the symptoms manifest.</a:t>
            </a:r>
          </a:p>
          <a:p>
            <a:endParaRPr dirty="0" lang="en-US"/>
          </a:p>
        </p:txBody>
      </p:sp>
      <p:sp>
        <p:nvSpPr>
          <p:cNvPr id="1048995" name="Title 2"/>
          <p:cNvSpPr>
            <a:spLocks noGrp="1"/>
          </p:cNvSpPr>
          <p:nvPr>
            <p:ph type="title"/>
          </p:nvPr>
        </p:nvSpPr>
        <p:spPr/>
        <p:txBody>
          <a:bodyPr>
            <a:normAutofit fontScale="90000"/>
          </a:bodyPr>
          <a:p>
            <a:r>
              <a:rPr dirty="0" lang="en-US" smtClean="0"/>
              <a:t>Mode of Transmission</a:t>
            </a:r>
            <a:br>
              <a:rPr dirty="0" lang="en-US" smtClean="0"/>
            </a:br>
            <a:endParaRPr dirty="0" lang="en-US"/>
          </a:p>
        </p:txBody>
      </p:sp>
    </p:spTree>
  </p:cSld>
  <p:clrMapOvr>
    <a:masterClrMapping/>
  </p:clrMapOvr>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451" name=""/>
        <p:cNvGrpSpPr/>
        <p:nvPr/>
      </p:nvGrpSpPr>
      <p:grpSpPr>
        <a:xfrm>
          <a:off x="0" y="0"/>
          <a:ext cx="0" cy="0"/>
          <a:chOff x="0" y="0"/>
          <a:chExt cx="0" cy="0"/>
        </a:xfrm>
      </p:grpSpPr>
      <p:sp>
        <p:nvSpPr>
          <p:cNvPr id="1048996" name="Content Placeholder 1"/>
          <p:cNvSpPr>
            <a:spLocks noGrp="1"/>
          </p:cNvSpPr>
          <p:nvPr>
            <p:ph idx="1"/>
          </p:nvPr>
        </p:nvSpPr>
        <p:spPr/>
        <p:txBody>
          <a:bodyPr/>
          <a:p>
            <a:pPr>
              <a:buNone/>
            </a:pPr>
            <a:r>
              <a:rPr dirty="0" lang="en-US" smtClean="0"/>
              <a:t>Acute </a:t>
            </a:r>
            <a:r>
              <a:rPr dirty="0" lang="en-US" err="1" smtClean="0"/>
              <a:t>giardiasis</a:t>
            </a:r>
            <a:r>
              <a:rPr dirty="0" lang="en-US" smtClean="0"/>
              <a:t> is characterized by :</a:t>
            </a:r>
          </a:p>
          <a:p>
            <a:r>
              <a:rPr dirty="0" lang="en-US" smtClean="0"/>
              <a:t>sudden onset of nausea, </a:t>
            </a:r>
          </a:p>
          <a:p>
            <a:r>
              <a:rPr dirty="0" lang="en-US" smtClean="0"/>
              <a:t>loss of appetite, </a:t>
            </a:r>
          </a:p>
          <a:p>
            <a:r>
              <a:rPr dirty="0" lang="en-US" smtClean="0"/>
              <a:t>abdominal distension (bloating sensation), prominent bowel sounds.</a:t>
            </a:r>
          </a:p>
          <a:p>
            <a:r>
              <a:rPr dirty="0" lang="en-US" smtClean="0"/>
              <a:t> </a:t>
            </a:r>
            <a:r>
              <a:rPr dirty="0" lang="en-US" err="1" smtClean="0"/>
              <a:t>Diarrhoea</a:t>
            </a:r>
            <a:r>
              <a:rPr dirty="0" lang="en-US" smtClean="0"/>
              <a:t> with frequent, frothy, yellowish stools with offensive </a:t>
            </a:r>
            <a:r>
              <a:rPr dirty="0" lang="en-US" err="1" smtClean="0"/>
              <a:t>odour</a:t>
            </a:r>
            <a:r>
              <a:rPr dirty="0" lang="en-US" smtClean="0"/>
              <a:t>. </a:t>
            </a:r>
          </a:p>
          <a:p>
            <a:r>
              <a:rPr dirty="0" lang="en-US" smtClean="0"/>
              <a:t>Fatigue, lethargy and weight loss often occur. </a:t>
            </a:r>
          </a:p>
          <a:p>
            <a:endParaRPr dirty="0" lang="en-US"/>
          </a:p>
        </p:txBody>
      </p:sp>
      <p:sp>
        <p:nvSpPr>
          <p:cNvPr id="1048997" name="Title 2"/>
          <p:cNvSpPr>
            <a:spLocks noGrp="1"/>
          </p:cNvSpPr>
          <p:nvPr>
            <p:ph type="title"/>
          </p:nvPr>
        </p:nvSpPr>
        <p:spPr/>
        <p:txBody>
          <a:bodyPr>
            <a:normAutofit fontScale="90000"/>
          </a:bodyPr>
          <a:p>
            <a:r>
              <a:rPr dirty="0" lang="en-US" smtClean="0"/>
              <a:t>Clinical Features </a:t>
            </a:r>
            <a:br>
              <a:rPr dirty="0" lang="en-US" smtClean="0"/>
            </a:br>
            <a:endParaRPr dirty="0" lang="en-US"/>
          </a:p>
        </p:txBody>
      </p:sp>
    </p:spTree>
  </p:cSld>
  <p:clrMapOvr>
    <a:masterClrMapping/>
  </p:clrMapOvr>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452" name=""/>
        <p:cNvGrpSpPr/>
        <p:nvPr/>
      </p:nvGrpSpPr>
      <p:grpSpPr>
        <a:xfrm>
          <a:off x="0" y="0"/>
          <a:ext cx="0" cy="0"/>
          <a:chOff x="0" y="0"/>
          <a:chExt cx="0" cy="0"/>
        </a:xfrm>
      </p:grpSpPr>
      <p:sp>
        <p:nvSpPr>
          <p:cNvPr id="1048998" name="Content Placeholder 1"/>
          <p:cNvSpPr>
            <a:spLocks noGrp="1"/>
          </p:cNvSpPr>
          <p:nvPr>
            <p:ph idx="1"/>
          </p:nvPr>
        </p:nvSpPr>
        <p:spPr>
          <a:xfrm>
            <a:off x="457200" y="990600"/>
            <a:ext cx="8229600" cy="5016691"/>
          </a:xfrm>
        </p:spPr>
        <p:txBody>
          <a:bodyPr>
            <a:normAutofit fontScale="92500"/>
          </a:bodyPr>
          <a:p>
            <a:r>
              <a:rPr dirty="0" lang="en-US" smtClean="0"/>
              <a:t>Diagnosis of </a:t>
            </a:r>
            <a:r>
              <a:rPr dirty="0" lang="en-US" err="1" smtClean="0"/>
              <a:t>giardiasis</a:t>
            </a:r>
            <a:r>
              <a:rPr dirty="0" lang="en-US" smtClean="0"/>
              <a:t> is often difficult to establish because stool examination rarely reveals motile </a:t>
            </a:r>
            <a:r>
              <a:rPr dirty="0" lang="en-US" err="1" smtClean="0"/>
              <a:t>trophozoites</a:t>
            </a:r>
            <a:r>
              <a:rPr dirty="0" lang="en-US" smtClean="0"/>
              <a:t>. However, approximately 60% of samples will show cysts.</a:t>
            </a:r>
          </a:p>
          <a:p>
            <a:r>
              <a:rPr dirty="0" lang="en-US" smtClean="0"/>
              <a:t> The diagnosis is therefore made through the following ways:</a:t>
            </a:r>
          </a:p>
          <a:p>
            <a:pPr lvl="4">
              <a:buFont typeface="Arial" pitchFamily="34" charset="0"/>
              <a:buChar char="•"/>
            </a:pPr>
            <a:r>
              <a:rPr dirty="0" sz="2800" lang="en-US" smtClean="0"/>
              <a:t>Stool microscopy to show cysts (three separate stool specimens should be collected to increase sensitivity of the test)</a:t>
            </a:r>
          </a:p>
          <a:p>
            <a:pPr lvl="4">
              <a:buFont typeface="Arial" pitchFamily="34" charset="0"/>
              <a:buChar char="•"/>
            </a:pPr>
            <a:r>
              <a:rPr dirty="0" sz="2800" lang="en-US" smtClean="0"/>
              <a:t>Serology (</a:t>
            </a:r>
            <a:r>
              <a:rPr dirty="0" sz="2800" lang="en-US" err="1" smtClean="0"/>
              <a:t>giardia</a:t>
            </a:r>
            <a:r>
              <a:rPr dirty="0" sz="2800" lang="en-US" smtClean="0"/>
              <a:t> antigens can be detected in stools) - immunological test</a:t>
            </a:r>
          </a:p>
          <a:p>
            <a:endParaRPr dirty="0" lang="en-US"/>
          </a:p>
        </p:txBody>
      </p:sp>
      <p:sp>
        <p:nvSpPr>
          <p:cNvPr id="1048999" name="Title 2"/>
          <p:cNvSpPr>
            <a:spLocks noGrp="1"/>
          </p:cNvSpPr>
          <p:nvPr>
            <p:ph type="title"/>
          </p:nvPr>
        </p:nvSpPr>
        <p:spPr/>
        <p:txBody>
          <a:bodyPr>
            <a:normAutofit fontScale="90000"/>
          </a:bodyPr>
          <a:p>
            <a:r>
              <a:rPr dirty="0" lang="en-US" smtClean="0"/>
              <a:t>Diagnosis </a:t>
            </a:r>
            <a:br>
              <a:rPr dirty="0" lang="en-US" smtClean="0"/>
            </a:br>
            <a:endParaRPr dirty="0" lang="en-US"/>
          </a:p>
        </p:txBody>
      </p:sp>
    </p:spTree>
  </p:cSld>
  <p:clrMapOvr>
    <a:masterClrMapping/>
  </p:clrMapOvr>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453" name=""/>
        <p:cNvGrpSpPr/>
        <p:nvPr/>
      </p:nvGrpSpPr>
      <p:grpSpPr>
        <a:xfrm>
          <a:off x="0" y="0"/>
          <a:ext cx="0" cy="0"/>
          <a:chOff x="0" y="0"/>
          <a:chExt cx="0" cy="0"/>
        </a:xfrm>
      </p:grpSpPr>
      <p:sp>
        <p:nvSpPr>
          <p:cNvPr id="1049000" name="Content Placeholder 1"/>
          <p:cNvSpPr>
            <a:spLocks noGrp="1"/>
          </p:cNvSpPr>
          <p:nvPr>
            <p:ph idx="1"/>
          </p:nvPr>
        </p:nvSpPr>
        <p:spPr>
          <a:xfrm>
            <a:off x="457200" y="1219200"/>
            <a:ext cx="8229600" cy="4788091"/>
          </a:xfrm>
        </p:spPr>
        <p:txBody>
          <a:bodyPr/>
          <a:p>
            <a:pPr>
              <a:buNone/>
            </a:pPr>
            <a:r>
              <a:rPr dirty="0" lang="en-US" smtClean="0"/>
              <a:t>Any one of the following three alternative treatments is effective enough to clear the infection:</a:t>
            </a:r>
          </a:p>
          <a:p>
            <a:pPr lvl="0"/>
            <a:r>
              <a:rPr dirty="0" lang="en-US" smtClean="0"/>
              <a:t>Oral </a:t>
            </a:r>
            <a:r>
              <a:rPr dirty="0" lang="en-US" err="1" smtClean="0"/>
              <a:t>tinidazole</a:t>
            </a:r>
            <a:r>
              <a:rPr dirty="0" lang="en-US" smtClean="0"/>
              <a:t> 50mg/kg body weight single dose.</a:t>
            </a:r>
          </a:p>
          <a:p>
            <a:pPr lvl="0"/>
            <a:r>
              <a:rPr dirty="0" lang="en-US" smtClean="0"/>
              <a:t>Oral </a:t>
            </a:r>
            <a:r>
              <a:rPr dirty="0" lang="en-US" err="1" smtClean="0"/>
              <a:t>metronidazole</a:t>
            </a:r>
            <a:r>
              <a:rPr dirty="0" lang="en-US" smtClean="0"/>
              <a:t> 2g single dose. Repeat the dose after ten days to increase the cure rate.</a:t>
            </a:r>
          </a:p>
          <a:p>
            <a:pPr lvl="0"/>
            <a:r>
              <a:rPr dirty="0" lang="en-US" smtClean="0"/>
              <a:t>Oral </a:t>
            </a:r>
            <a:r>
              <a:rPr dirty="0" lang="en-US" err="1" smtClean="0"/>
              <a:t>metronidazole</a:t>
            </a:r>
            <a:r>
              <a:rPr dirty="0" lang="en-US" smtClean="0"/>
              <a:t> 250mg eight hourly for seven days.</a:t>
            </a:r>
          </a:p>
          <a:p>
            <a:endParaRPr dirty="0" lang="en-US"/>
          </a:p>
        </p:txBody>
      </p:sp>
      <p:sp>
        <p:nvSpPr>
          <p:cNvPr id="1049001" name="Title 2"/>
          <p:cNvSpPr>
            <a:spLocks noGrp="1"/>
          </p:cNvSpPr>
          <p:nvPr>
            <p:ph type="title"/>
          </p:nvPr>
        </p:nvSpPr>
        <p:spPr/>
        <p:txBody>
          <a:bodyPr/>
          <a:p>
            <a:r>
              <a:rPr dirty="0" lang="en-US" smtClean="0"/>
              <a:t>Management</a:t>
            </a:r>
            <a:endParaRPr dirty="0" lang="en-US"/>
          </a:p>
        </p:txBody>
      </p:sp>
    </p:spTree>
  </p:cSld>
  <p:clrMapOvr>
    <a:masterClrMapping/>
  </p:clrMapOvr>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454" name=""/>
        <p:cNvGrpSpPr/>
        <p:nvPr/>
      </p:nvGrpSpPr>
      <p:grpSpPr>
        <a:xfrm>
          <a:off x="0" y="0"/>
          <a:ext cx="0" cy="0"/>
          <a:chOff x="0" y="0"/>
          <a:chExt cx="0" cy="0"/>
        </a:xfrm>
      </p:grpSpPr>
      <p:sp>
        <p:nvSpPr>
          <p:cNvPr id="1049002" name="Content Placeholder 1"/>
          <p:cNvSpPr>
            <a:spLocks noGrp="1"/>
          </p:cNvSpPr>
          <p:nvPr>
            <p:ph idx="1"/>
          </p:nvPr>
        </p:nvSpPr>
        <p:spPr/>
        <p:txBody>
          <a:bodyPr>
            <a:normAutofit lnSpcReduction="10000"/>
          </a:bodyPr>
          <a:p>
            <a:pPr>
              <a:buNone/>
            </a:pPr>
            <a:r>
              <a:rPr dirty="0" lang="en-US" smtClean="0"/>
              <a:t>The following preventive measures are important:</a:t>
            </a:r>
          </a:p>
          <a:p>
            <a:pPr lvl="0"/>
            <a:r>
              <a:rPr dirty="0" lang="en-US" smtClean="0"/>
              <a:t>Cooking food and boiling drinking water to kill the cysts</a:t>
            </a:r>
          </a:p>
          <a:p>
            <a:pPr lvl="0"/>
            <a:r>
              <a:rPr dirty="0" lang="en-US" smtClean="0"/>
              <a:t>Advise people to avoid eating raw salads, ice cream, unpeeled fruit and ice cubes in endemic areas</a:t>
            </a:r>
          </a:p>
          <a:p>
            <a:pPr lvl="0"/>
            <a:r>
              <a:rPr dirty="0" lang="en-US" smtClean="0"/>
              <a:t>Use of sand filters is also effective in protecting water from </a:t>
            </a:r>
            <a:r>
              <a:rPr dirty="0" lang="en-US" err="1" smtClean="0"/>
              <a:t>giardia</a:t>
            </a:r>
            <a:r>
              <a:rPr dirty="0" lang="en-US" smtClean="0"/>
              <a:t> cysts</a:t>
            </a:r>
          </a:p>
          <a:p>
            <a:pPr lvl="0"/>
            <a:r>
              <a:rPr dirty="0" lang="en-US" smtClean="0"/>
              <a:t>Tracing and treatment of healthy human carriers</a:t>
            </a:r>
          </a:p>
          <a:p>
            <a:endParaRPr dirty="0" lang="en-US"/>
          </a:p>
        </p:txBody>
      </p:sp>
      <p:sp>
        <p:nvSpPr>
          <p:cNvPr id="1049003" name="Title 2"/>
          <p:cNvSpPr>
            <a:spLocks noGrp="1"/>
          </p:cNvSpPr>
          <p:nvPr>
            <p:ph type="title"/>
          </p:nvPr>
        </p:nvSpPr>
        <p:spPr/>
        <p:txBody>
          <a:bodyPr/>
          <a:p>
            <a:r>
              <a:rPr dirty="0" lang="en-US" smtClean="0"/>
              <a:t>Prevention and Control</a:t>
            </a:r>
            <a:endParaRPr dirty="0" lang="en-US"/>
          </a:p>
        </p:txBody>
      </p:sp>
    </p:spTree>
  </p:cSld>
  <p:clrMapOvr>
    <a:masterClrMapping/>
  </p:clrMapOvr>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455" name=""/>
        <p:cNvGrpSpPr/>
        <p:nvPr/>
      </p:nvGrpSpPr>
      <p:grpSpPr>
        <a:xfrm>
          <a:off x="0" y="0"/>
          <a:ext cx="0" cy="0"/>
          <a:chOff x="0" y="0"/>
          <a:chExt cx="0" cy="0"/>
        </a:xfrm>
      </p:grpSpPr>
      <p:sp>
        <p:nvSpPr>
          <p:cNvPr id="1049004" name="Content Placeholder 1"/>
          <p:cNvSpPr>
            <a:spLocks noGrp="1"/>
          </p:cNvSpPr>
          <p:nvPr>
            <p:ph idx="1"/>
          </p:nvPr>
        </p:nvSpPr>
        <p:spPr>
          <a:xfrm>
            <a:off x="457200" y="1143000"/>
            <a:ext cx="8229600" cy="4864291"/>
          </a:xfrm>
        </p:spPr>
        <p:txBody>
          <a:bodyPr>
            <a:normAutofit/>
          </a:bodyPr>
          <a:p>
            <a:r>
              <a:rPr dirty="0" lang="en-US" smtClean="0"/>
              <a:t>This is a </a:t>
            </a:r>
            <a:r>
              <a:rPr dirty="0" lang="en-US" err="1" smtClean="0"/>
              <a:t>protozoal</a:t>
            </a:r>
            <a:r>
              <a:rPr dirty="0" lang="en-US" smtClean="0"/>
              <a:t> infection mainly of the intestinal mucous membrane in humans caused by </a:t>
            </a:r>
            <a:r>
              <a:rPr dirty="0" i="1" lang="en-US" err="1" smtClean="0"/>
              <a:t>entamoeba</a:t>
            </a:r>
            <a:r>
              <a:rPr dirty="0" i="1" lang="en-US" smtClean="0"/>
              <a:t> </a:t>
            </a:r>
            <a:r>
              <a:rPr dirty="0" i="1" lang="en-US" err="1" smtClean="0"/>
              <a:t>histolytica</a:t>
            </a:r>
            <a:r>
              <a:rPr dirty="0" lang="en-US" smtClean="0"/>
              <a:t>. </a:t>
            </a:r>
            <a:endParaRPr dirty="0" lang="en-US" smtClean="0"/>
          </a:p>
          <a:p>
            <a:r>
              <a:rPr dirty="0" lang="en-US" smtClean="0"/>
              <a:t>The </a:t>
            </a:r>
            <a:r>
              <a:rPr dirty="0" lang="en-US" smtClean="0"/>
              <a:t>disease is </a:t>
            </a:r>
            <a:r>
              <a:rPr dirty="0" lang="en-US" smtClean="0"/>
              <a:t> </a:t>
            </a:r>
            <a:r>
              <a:rPr dirty="0" lang="en-US" smtClean="0"/>
              <a:t>more common where sanitary conditions are poor</a:t>
            </a:r>
            <a:r>
              <a:rPr dirty="0" lang="en-US" smtClean="0"/>
              <a:t>.</a:t>
            </a:r>
          </a:p>
          <a:p>
            <a:r>
              <a:rPr dirty="0" lang="en-US" smtClean="0"/>
              <a:t> </a:t>
            </a:r>
            <a:r>
              <a:rPr dirty="0" lang="en-US" err="1" smtClean="0"/>
              <a:t>Amoebiasis</a:t>
            </a:r>
            <a:r>
              <a:rPr dirty="0" lang="en-US" smtClean="0"/>
              <a:t> can occur in families or spread through institutions but usually does not occur in epidemics</a:t>
            </a:r>
            <a:r>
              <a:rPr dirty="0" lang="en-US" smtClean="0"/>
              <a:t>.</a:t>
            </a:r>
          </a:p>
          <a:p>
            <a:r>
              <a:rPr dirty="0" lang="en-US" smtClean="0"/>
              <a:t> </a:t>
            </a:r>
            <a:r>
              <a:rPr dirty="0" lang="en-US" smtClean="0"/>
              <a:t>It can be endemic in a population in which many individuals are asymptomatic cyst-passers with only a few getting the disease. </a:t>
            </a:r>
          </a:p>
          <a:p>
            <a:endParaRPr dirty="0" lang="en-US"/>
          </a:p>
        </p:txBody>
      </p:sp>
      <p:sp>
        <p:nvSpPr>
          <p:cNvPr id="1049005" name="Title 2"/>
          <p:cNvSpPr>
            <a:spLocks noGrp="1"/>
          </p:cNvSpPr>
          <p:nvPr>
            <p:ph type="title"/>
          </p:nvPr>
        </p:nvSpPr>
        <p:spPr/>
        <p:txBody>
          <a:bodyPr>
            <a:normAutofit fontScale="90000"/>
          </a:bodyPr>
          <a:p>
            <a:r>
              <a:rPr dirty="0" lang="en-US" smtClean="0"/>
              <a:t>AMOEBIASIS </a:t>
            </a:r>
            <a:br>
              <a:rPr dirty="0" lang="en-US" smtClean="0"/>
            </a:br>
            <a:endParaRPr dirty="0" lang="en-US"/>
          </a:p>
        </p:txBody>
      </p:sp>
    </p:spTree>
  </p:cSld>
  <p:clrMapOvr>
    <a:masterClrMapping/>
  </p:clrMapOvr>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456" name=""/>
        <p:cNvGrpSpPr/>
        <p:nvPr/>
      </p:nvGrpSpPr>
      <p:grpSpPr>
        <a:xfrm>
          <a:off x="0" y="0"/>
          <a:ext cx="0" cy="0"/>
          <a:chOff x="0" y="0"/>
          <a:chExt cx="0" cy="0"/>
        </a:xfrm>
      </p:grpSpPr>
      <p:sp>
        <p:nvSpPr>
          <p:cNvPr id="1049006" name="Content Placeholder 1"/>
          <p:cNvSpPr>
            <a:spLocks noGrp="1"/>
          </p:cNvSpPr>
          <p:nvPr>
            <p:ph idx="1"/>
          </p:nvPr>
        </p:nvSpPr>
        <p:spPr>
          <a:xfrm>
            <a:off x="457200" y="990600"/>
            <a:ext cx="8229600" cy="5016691"/>
          </a:xfrm>
        </p:spPr>
        <p:txBody>
          <a:bodyPr>
            <a:normAutofit/>
          </a:bodyPr>
          <a:p>
            <a:pPr>
              <a:buNone/>
            </a:pPr>
            <a:endParaRPr dirty="0" lang="en-US" smtClean="0"/>
          </a:p>
          <a:p>
            <a:r>
              <a:rPr dirty="0" lang="en-US" smtClean="0"/>
              <a:t>Cysts are passed from person to person by the </a:t>
            </a:r>
            <a:r>
              <a:rPr dirty="0" lang="en-US" err="1" smtClean="0"/>
              <a:t>faecal</a:t>
            </a:r>
            <a:r>
              <a:rPr dirty="0" lang="en-US" smtClean="0"/>
              <a:t>-oral route, by fingers soiled with </a:t>
            </a:r>
            <a:r>
              <a:rPr dirty="0" lang="en-US" err="1" smtClean="0"/>
              <a:t>faeces</a:t>
            </a:r>
            <a:r>
              <a:rPr dirty="0" lang="en-US" smtClean="0"/>
              <a:t> either directly into the mouth or via food. </a:t>
            </a:r>
            <a:endParaRPr dirty="0" lang="en-US" smtClean="0"/>
          </a:p>
          <a:p>
            <a:r>
              <a:rPr dirty="0" lang="en-US" smtClean="0"/>
              <a:t>Infections </a:t>
            </a:r>
            <a:r>
              <a:rPr dirty="0" lang="en-US" smtClean="0"/>
              <a:t>may also occur from drinking contaminated water. </a:t>
            </a:r>
            <a:endParaRPr dirty="0" lang="en-US" smtClean="0"/>
          </a:p>
          <a:p>
            <a:r>
              <a:rPr dirty="0" lang="en-US" err="1" smtClean="0"/>
              <a:t>Amoebiasis</a:t>
            </a:r>
            <a:r>
              <a:rPr dirty="0" lang="en-US" smtClean="0"/>
              <a:t> </a:t>
            </a:r>
            <a:r>
              <a:rPr dirty="0" lang="en-US" smtClean="0"/>
              <a:t>can occasionally spread from the bowels to other organs of the body, especially to the liver leading to amoebic liver disease.</a:t>
            </a:r>
          </a:p>
          <a:p>
            <a:endParaRPr dirty="0" lang="en-US"/>
          </a:p>
        </p:txBody>
      </p:sp>
      <p:sp>
        <p:nvSpPr>
          <p:cNvPr id="1049007" name="Title 2"/>
          <p:cNvSpPr>
            <a:spLocks noGrp="1"/>
          </p:cNvSpPr>
          <p:nvPr>
            <p:ph type="title"/>
          </p:nvPr>
        </p:nvSpPr>
        <p:spPr/>
        <p:txBody>
          <a:bodyPr>
            <a:normAutofit fontScale="90000"/>
          </a:bodyPr>
          <a:p>
            <a:r>
              <a:rPr dirty="0" lang="en-US" smtClean="0"/>
              <a:t>Mode of Transmission</a:t>
            </a:r>
            <a:br>
              <a:rPr dirty="0" lang="en-US" smtClean="0"/>
            </a:br>
            <a:endParaRPr dirty="0" lang="en-US"/>
          </a:p>
        </p:txBody>
      </p:sp>
    </p:spTree>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457" name=""/>
        <p:cNvGrpSpPr/>
        <p:nvPr/>
      </p:nvGrpSpPr>
      <p:grpSpPr>
        <a:xfrm>
          <a:off x="0" y="0"/>
          <a:ext cx="0" cy="0"/>
          <a:chOff x="0" y="0"/>
          <a:chExt cx="0" cy="0"/>
        </a:xfrm>
      </p:grpSpPr>
      <p:sp>
        <p:nvSpPr>
          <p:cNvPr id="1049008" name="Title 2"/>
          <p:cNvSpPr>
            <a:spLocks noGrp="1"/>
          </p:cNvSpPr>
          <p:nvPr>
            <p:ph type="title"/>
          </p:nvPr>
        </p:nvSpPr>
        <p:spPr/>
        <p:txBody>
          <a:bodyPr/>
          <a:p>
            <a:r>
              <a:rPr dirty="0" lang="en-US" smtClean="0"/>
              <a:t>Life cycle</a:t>
            </a:r>
            <a:endParaRPr dirty="0" lang="en-US"/>
          </a:p>
        </p:txBody>
      </p:sp>
      <p:pic>
        <p:nvPicPr>
          <p:cNvPr id="2097175" name="ia_el_26_innerEl" descr="Life cycle of entamoeba histolytica"/>
          <p:cNvPicPr>
            <a:picLocks noGrp="1"/>
          </p:cNvPicPr>
          <p:nvPr>
            <p:ph idx="1"/>
          </p:nvPr>
        </p:nvPicPr>
        <p:blipFill>
          <a:blip xmlns:r="http://schemas.openxmlformats.org/officeDocument/2006/relationships" r:embed="rId1"/>
          <a:srcRect/>
          <a:stretch>
            <a:fillRect/>
          </a:stretch>
        </p:blipFill>
        <p:spPr bwMode="auto">
          <a:xfrm>
            <a:off x="609600" y="1600200"/>
            <a:ext cx="7696200" cy="4343400"/>
          </a:xfrm>
          <a:prstGeom prst="rect"/>
          <a:noFill/>
          <a:ln w="9525">
            <a:noFill/>
            <a:miter lim="800000"/>
            <a:headEnd/>
            <a:tailEnd/>
          </a:ln>
        </p:spPr>
      </p:pic>
    </p:spTree>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458" name=""/>
        <p:cNvGrpSpPr/>
        <p:nvPr/>
      </p:nvGrpSpPr>
      <p:grpSpPr>
        <a:xfrm>
          <a:off x="0" y="0"/>
          <a:ext cx="0" cy="0"/>
          <a:chOff x="0" y="0"/>
          <a:chExt cx="0" cy="0"/>
        </a:xfrm>
      </p:grpSpPr>
      <p:sp>
        <p:nvSpPr>
          <p:cNvPr id="1049009" name="Content Placeholder 1"/>
          <p:cNvSpPr>
            <a:spLocks noGrp="1"/>
          </p:cNvSpPr>
          <p:nvPr>
            <p:ph idx="1"/>
          </p:nvPr>
        </p:nvSpPr>
        <p:spPr>
          <a:xfrm>
            <a:off x="304800" y="1143000"/>
            <a:ext cx="8534400" cy="4864291"/>
          </a:xfrm>
        </p:spPr>
        <p:txBody>
          <a:bodyPr>
            <a:normAutofit fontScale="92500" lnSpcReduction="20000"/>
          </a:bodyPr>
          <a:p>
            <a:r>
              <a:rPr dirty="0" lang="en-US" smtClean="0"/>
              <a:t>Once </a:t>
            </a:r>
            <a:r>
              <a:rPr dirty="0" lang="en-US" smtClean="0"/>
              <a:t>the cysts are ingested, the emerging </a:t>
            </a:r>
            <a:r>
              <a:rPr dirty="0" lang="en-US" err="1" smtClean="0"/>
              <a:t>trophozoites</a:t>
            </a:r>
            <a:r>
              <a:rPr dirty="0" lang="en-US" smtClean="0"/>
              <a:t> take up residence in the </a:t>
            </a:r>
            <a:r>
              <a:rPr dirty="0" lang="en-US" smtClean="0"/>
              <a:t>intestinal </a:t>
            </a:r>
            <a:r>
              <a:rPr dirty="0" lang="en-US" smtClean="0"/>
              <a:t>mucosa. </a:t>
            </a:r>
          </a:p>
          <a:p>
            <a:r>
              <a:rPr dirty="0" lang="en-US" smtClean="0"/>
              <a:t>The organisms multiply in the mucosa (causing the formation of bottle-shaped ulcers each 1-2cm in diameter). </a:t>
            </a:r>
            <a:endParaRPr dirty="0" lang="en-US" smtClean="0"/>
          </a:p>
          <a:p>
            <a:r>
              <a:rPr dirty="0" lang="en-US" smtClean="0"/>
              <a:t>Too </a:t>
            </a:r>
            <a:r>
              <a:rPr dirty="0" lang="en-US" smtClean="0"/>
              <a:t>many such ulcers may cover the large intestine. </a:t>
            </a:r>
            <a:endParaRPr dirty="0" lang="en-US" smtClean="0"/>
          </a:p>
          <a:p>
            <a:r>
              <a:rPr dirty="0" lang="en-US" smtClean="0"/>
              <a:t>Some </a:t>
            </a:r>
            <a:r>
              <a:rPr dirty="0" lang="en-US" smtClean="0"/>
              <a:t>of the ulcers may become perforated leading to severe peritonitis with shock. In the small intestines, the </a:t>
            </a:r>
            <a:r>
              <a:rPr dirty="0" i="1" lang="en-US" err="1" smtClean="0"/>
              <a:t>entamoeba</a:t>
            </a:r>
            <a:r>
              <a:rPr dirty="0" i="1" lang="en-US" smtClean="0"/>
              <a:t> </a:t>
            </a:r>
            <a:r>
              <a:rPr dirty="0" i="1" lang="en-US" err="1" smtClean="0"/>
              <a:t>histolytica</a:t>
            </a:r>
            <a:r>
              <a:rPr dirty="0" lang="en-US" smtClean="0"/>
              <a:t> may pass through the mucous membrane and enter the liver</a:t>
            </a:r>
            <a:r>
              <a:rPr dirty="0" lang="en-US" smtClean="0"/>
              <a:t>.</a:t>
            </a:r>
          </a:p>
          <a:p>
            <a:r>
              <a:rPr dirty="0" lang="en-US" smtClean="0"/>
              <a:t> </a:t>
            </a:r>
            <a:r>
              <a:rPr dirty="0" lang="en-US" smtClean="0"/>
              <a:t>After a variable incubation period a liver abscess may form.</a:t>
            </a:r>
          </a:p>
          <a:p>
            <a:endParaRPr dirty="0" lang="en-US"/>
          </a:p>
        </p:txBody>
      </p:sp>
      <p:sp>
        <p:nvSpPr>
          <p:cNvPr id="1049010" name="Title 2"/>
          <p:cNvSpPr>
            <a:spLocks noGrp="1"/>
          </p:cNvSpPr>
          <p:nvPr>
            <p:ph type="title"/>
          </p:nvPr>
        </p:nvSpPr>
        <p:spPr/>
        <p:txBody>
          <a:bodyPr>
            <a:normAutofit fontScale="90000"/>
          </a:bodyPr>
          <a:p>
            <a:r>
              <a:rPr dirty="0" lang="en-US" smtClean="0"/>
              <a:t>Pathogenesis </a:t>
            </a:r>
            <a:br>
              <a:rPr dirty="0" lang="en-US" smtClean="0"/>
            </a:br>
            <a:endParaRPr dirty="0" lang="en-US"/>
          </a:p>
        </p:txBody>
      </p:sp>
    </p:spTree>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459" name=""/>
        <p:cNvGrpSpPr/>
        <p:nvPr/>
      </p:nvGrpSpPr>
      <p:grpSpPr>
        <a:xfrm>
          <a:off x="0" y="0"/>
          <a:ext cx="0" cy="0"/>
          <a:chOff x="0" y="0"/>
          <a:chExt cx="0" cy="0"/>
        </a:xfrm>
      </p:grpSpPr>
      <p:sp>
        <p:nvSpPr>
          <p:cNvPr id="1049011" name="Content Placeholder 1"/>
          <p:cNvSpPr>
            <a:spLocks noGrp="1"/>
          </p:cNvSpPr>
          <p:nvPr>
            <p:ph idx="1"/>
          </p:nvPr>
        </p:nvSpPr>
        <p:spPr>
          <a:xfrm>
            <a:off x="457200" y="1143000"/>
            <a:ext cx="8229600" cy="4864291"/>
          </a:xfrm>
        </p:spPr>
        <p:txBody>
          <a:bodyPr>
            <a:normAutofit/>
          </a:bodyPr>
          <a:p>
            <a:pPr>
              <a:buNone/>
            </a:pPr>
            <a:r>
              <a:rPr dirty="0" lang="en-US" smtClean="0"/>
              <a:t>The </a:t>
            </a:r>
            <a:r>
              <a:rPr dirty="0" lang="en-US" smtClean="0"/>
              <a:t>signs and symptoms of </a:t>
            </a:r>
            <a:r>
              <a:rPr dirty="0" lang="en-US" err="1" smtClean="0"/>
              <a:t>amoebiasis</a:t>
            </a:r>
            <a:r>
              <a:rPr dirty="0" lang="en-US" smtClean="0"/>
              <a:t> include:</a:t>
            </a:r>
          </a:p>
          <a:p>
            <a:pPr lvl="0"/>
            <a:r>
              <a:rPr dirty="0" lang="en-US" smtClean="0"/>
              <a:t>Colicky abdominal pain </a:t>
            </a:r>
          </a:p>
          <a:p>
            <a:pPr lvl="0"/>
            <a:r>
              <a:rPr dirty="0" lang="en-US" smtClean="0"/>
              <a:t>Watery foul smelling </a:t>
            </a:r>
            <a:r>
              <a:rPr dirty="0" lang="en-US" err="1" smtClean="0"/>
              <a:t>diarrhoea</a:t>
            </a:r>
            <a:r>
              <a:rPr dirty="0" lang="en-US" smtClean="0"/>
              <a:t> containing blood-streaked mucus</a:t>
            </a:r>
          </a:p>
          <a:p>
            <a:pPr lvl="0"/>
            <a:r>
              <a:rPr dirty="0" lang="en-US" smtClean="0"/>
              <a:t>There may be a hard large tender abdominal mass (amoebic</a:t>
            </a:r>
            <a:r>
              <a:rPr dirty="0" lang="en-US" smtClean="0"/>
              <a:t>)</a:t>
            </a:r>
            <a:r>
              <a:rPr b="1" dirty="0" i="1" lang="en-US" smtClean="0"/>
              <a:t> </a:t>
            </a:r>
            <a:endParaRPr dirty="0" lang="en-US" smtClean="0"/>
          </a:p>
          <a:p>
            <a:pPr>
              <a:buNone/>
            </a:pPr>
            <a:r>
              <a:rPr b="1" dirty="0" i="1" lang="en-US" smtClean="0"/>
              <a:t>NB/=Remember</a:t>
            </a:r>
            <a:r>
              <a:rPr b="1" dirty="0" i="1" lang="en-US" smtClean="0"/>
              <a:t>: </a:t>
            </a:r>
            <a:r>
              <a:rPr b="1" dirty="0" i="1" lang="en-US" smtClean="0"/>
              <a:t>Amoebic </a:t>
            </a:r>
            <a:r>
              <a:rPr b="1" dirty="0" i="1" lang="en-US" smtClean="0"/>
              <a:t>infection is usually asymptomatic.</a:t>
            </a:r>
            <a:endParaRPr dirty="0" lang="en-US" smtClean="0"/>
          </a:p>
          <a:p>
            <a:endParaRPr dirty="0" lang="en-US"/>
          </a:p>
        </p:txBody>
      </p:sp>
      <p:sp>
        <p:nvSpPr>
          <p:cNvPr id="1049012" name="Title 2"/>
          <p:cNvSpPr>
            <a:spLocks noGrp="1"/>
          </p:cNvSpPr>
          <p:nvPr>
            <p:ph type="title"/>
          </p:nvPr>
        </p:nvSpPr>
        <p:spPr/>
        <p:txBody>
          <a:bodyPr>
            <a:normAutofit fontScale="90000"/>
          </a:bodyPr>
          <a:p>
            <a:r>
              <a:rPr dirty="0" lang="en-US" smtClean="0"/>
              <a:t>Clinical Features </a:t>
            </a:r>
            <a:br>
              <a:rPr dirty="0" lang="en-US" smtClean="0"/>
            </a:br>
            <a:endParaRPr dirty="0"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269" name=""/>
        <p:cNvGrpSpPr/>
        <p:nvPr/>
      </p:nvGrpSpPr>
      <p:grpSpPr>
        <a:xfrm>
          <a:off x="0" y="0"/>
          <a:ext cx="0" cy="0"/>
          <a:chOff x="0" y="0"/>
          <a:chExt cx="0" cy="0"/>
        </a:xfrm>
      </p:grpSpPr>
      <p:sp>
        <p:nvSpPr>
          <p:cNvPr id="1048652" name="Content Placeholder 2"/>
          <p:cNvSpPr>
            <a:spLocks noGrp="1"/>
          </p:cNvSpPr>
          <p:nvPr>
            <p:ph idx="1"/>
          </p:nvPr>
        </p:nvSpPr>
        <p:spPr/>
        <p:txBody>
          <a:bodyPr>
            <a:normAutofit/>
          </a:bodyPr>
          <a:p>
            <a:pPr>
              <a:buNone/>
            </a:pPr>
            <a:r>
              <a:rPr b="1" dirty="0" lang="en-US" smtClean="0"/>
              <a:t>Objectives</a:t>
            </a:r>
            <a:r>
              <a:rPr b="1" dirty="0" lang="en-US"/>
              <a:t> </a:t>
            </a:r>
            <a:endParaRPr dirty="0" lang="en-US"/>
          </a:p>
          <a:p>
            <a:r>
              <a:rPr dirty="0" lang="en-US"/>
              <a:t>By the end of this section you will be able to: </a:t>
            </a:r>
          </a:p>
          <a:p>
            <a:pPr lvl="0"/>
            <a:r>
              <a:rPr dirty="0" lang="en-US"/>
              <a:t>Explain the principles of communicable disease control </a:t>
            </a:r>
          </a:p>
          <a:p>
            <a:pPr lvl="0"/>
            <a:r>
              <a:rPr dirty="0" lang="en-US"/>
              <a:t>Describe the methods used to prevent </a:t>
            </a:r>
            <a:br>
              <a:rPr dirty="0" lang="en-US"/>
            </a:br>
            <a:r>
              <a:rPr dirty="0" lang="en-US"/>
              <a:t>communicable diseases</a:t>
            </a:r>
          </a:p>
          <a:p>
            <a:pPr lvl="0"/>
            <a:r>
              <a:rPr dirty="0" lang="en-US"/>
              <a:t>Explain the role of the community members in prevention of communicable diseases</a:t>
            </a:r>
          </a:p>
          <a:p>
            <a:endParaRPr dirty="0" lang="en-US"/>
          </a:p>
        </p:txBody>
      </p:sp>
      <p:sp>
        <p:nvSpPr>
          <p:cNvPr id="1048653" name="Title 1"/>
          <p:cNvSpPr>
            <a:spLocks noGrp="1"/>
          </p:cNvSpPr>
          <p:nvPr>
            <p:ph type="title"/>
          </p:nvPr>
        </p:nvSpPr>
        <p:spPr/>
        <p:txBody>
          <a:bodyPr>
            <a:normAutofit fontScale="90000"/>
          </a:bodyPr>
          <a:p>
            <a:r>
              <a:rPr b="1" dirty="0" lang="en-US" smtClean="0"/>
              <a:t/>
            </a:r>
            <a:br>
              <a:rPr b="1" dirty="0" lang="en-US" smtClean="0"/>
            </a:br>
            <a:r>
              <a:rPr b="1" dirty="0" lang="en-US" smtClean="0"/>
              <a:t>SECTION </a:t>
            </a:r>
            <a:r>
              <a:rPr b="1" dirty="0" lang="en-US"/>
              <a:t>2: PRINCIPLES OF COMMUNICABLE DISEASE CONTROL</a:t>
            </a:r>
            <a:r>
              <a:rPr dirty="0" lang="en-US"/>
              <a:t/>
            </a:r>
            <a:br>
              <a:rPr dirty="0" lang="en-US"/>
            </a:br>
            <a:endParaRPr dirty="0" lang="en-US"/>
          </a:p>
        </p:txBody>
      </p:sp>
    </p:spTree>
  </p:cSld>
  <p:clrMapOvr>
    <a:masterClrMapping/>
  </p:clrMapOvr>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460" name=""/>
        <p:cNvGrpSpPr/>
        <p:nvPr/>
      </p:nvGrpSpPr>
      <p:grpSpPr>
        <a:xfrm>
          <a:off x="0" y="0"/>
          <a:ext cx="0" cy="0"/>
          <a:chOff x="0" y="0"/>
          <a:chExt cx="0" cy="0"/>
        </a:xfrm>
      </p:grpSpPr>
      <p:sp>
        <p:nvSpPr>
          <p:cNvPr id="1049013" name="Content Placeholder 1"/>
          <p:cNvSpPr>
            <a:spLocks noGrp="1"/>
          </p:cNvSpPr>
          <p:nvPr>
            <p:ph idx="1"/>
          </p:nvPr>
        </p:nvSpPr>
        <p:spPr/>
        <p:txBody>
          <a:bodyPr/>
          <a:p>
            <a:r>
              <a:rPr dirty="0" lang="en-US" smtClean="0"/>
              <a:t>This </a:t>
            </a:r>
            <a:r>
              <a:rPr dirty="0" lang="en-US" smtClean="0"/>
              <a:t>is reached by doing a stool microscopy for cysts of </a:t>
            </a:r>
            <a:r>
              <a:rPr dirty="0" i="1" lang="en-US" err="1" smtClean="0"/>
              <a:t>entamoeba</a:t>
            </a:r>
            <a:r>
              <a:rPr dirty="0" i="1" lang="en-US" smtClean="0"/>
              <a:t> </a:t>
            </a:r>
            <a:r>
              <a:rPr dirty="0" i="1" lang="en-US" err="1" smtClean="0"/>
              <a:t>histolytica</a:t>
            </a:r>
            <a:r>
              <a:rPr dirty="0" i="1" lang="en-US" smtClean="0"/>
              <a:t>.</a:t>
            </a:r>
            <a:r>
              <a:rPr dirty="0" lang="en-US" smtClean="0"/>
              <a:t> </a:t>
            </a:r>
          </a:p>
          <a:p>
            <a:endParaRPr dirty="0" lang="en-US"/>
          </a:p>
        </p:txBody>
      </p:sp>
      <p:sp>
        <p:nvSpPr>
          <p:cNvPr id="1049014" name="Title 2"/>
          <p:cNvSpPr>
            <a:spLocks noGrp="1"/>
          </p:cNvSpPr>
          <p:nvPr>
            <p:ph type="title"/>
          </p:nvPr>
        </p:nvSpPr>
        <p:spPr/>
        <p:txBody>
          <a:bodyPr>
            <a:normAutofit fontScale="90000"/>
          </a:bodyPr>
          <a:p>
            <a:r>
              <a:rPr dirty="0" lang="en-US" smtClean="0"/>
              <a:t>Diagnosis </a:t>
            </a:r>
            <a:br>
              <a:rPr dirty="0" lang="en-US" smtClean="0"/>
            </a:br>
            <a:endParaRPr dirty="0" lang="en-US"/>
          </a:p>
        </p:txBody>
      </p:sp>
    </p:spTree>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461" name=""/>
        <p:cNvGrpSpPr/>
        <p:nvPr/>
      </p:nvGrpSpPr>
      <p:grpSpPr>
        <a:xfrm>
          <a:off x="0" y="0"/>
          <a:ext cx="0" cy="0"/>
          <a:chOff x="0" y="0"/>
          <a:chExt cx="0" cy="0"/>
        </a:xfrm>
      </p:grpSpPr>
      <p:sp>
        <p:nvSpPr>
          <p:cNvPr id="1049015" name="Content Placeholder 1"/>
          <p:cNvSpPr>
            <a:spLocks noGrp="1"/>
          </p:cNvSpPr>
          <p:nvPr>
            <p:ph idx="1"/>
          </p:nvPr>
        </p:nvSpPr>
        <p:spPr>
          <a:xfrm>
            <a:off x="457200" y="1066800"/>
            <a:ext cx="8229600" cy="4940491"/>
          </a:xfrm>
        </p:spPr>
        <p:txBody>
          <a:bodyPr>
            <a:normAutofit lnSpcReduction="10000"/>
          </a:bodyPr>
          <a:p>
            <a:r>
              <a:rPr dirty="0" lang="en-US" smtClean="0"/>
              <a:t>No </a:t>
            </a:r>
            <a:r>
              <a:rPr dirty="0" lang="en-US" smtClean="0"/>
              <a:t>treatment is necessary for asymptomatic patients as in time they clear the infection. However, for invasive disease either one of the following treatments is effective:</a:t>
            </a:r>
          </a:p>
          <a:p>
            <a:pPr lvl="0"/>
            <a:r>
              <a:rPr dirty="0" lang="en-US" smtClean="0"/>
              <a:t>Oral </a:t>
            </a:r>
            <a:r>
              <a:rPr dirty="0" lang="en-US" err="1" smtClean="0"/>
              <a:t>metronidazole</a:t>
            </a:r>
            <a:r>
              <a:rPr dirty="0" lang="en-US" smtClean="0"/>
              <a:t> 800mg eight hourly for five to seven days</a:t>
            </a:r>
          </a:p>
          <a:p>
            <a:pPr lvl="0"/>
            <a:r>
              <a:rPr dirty="0" lang="en-US" smtClean="0"/>
              <a:t>Oral </a:t>
            </a:r>
            <a:r>
              <a:rPr dirty="0" lang="en-US" err="1" smtClean="0"/>
              <a:t>diloxamide</a:t>
            </a:r>
            <a:r>
              <a:rPr dirty="0" lang="en-US" smtClean="0"/>
              <a:t> </a:t>
            </a:r>
            <a:r>
              <a:rPr dirty="0" lang="en-US" err="1" smtClean="0"/>
              <a:t>furoate</a:t>
            </a:r>
            <a:r>
              <a:rPr dirty="0" lang="en-US" smtClean="0"/>
              <a:t> 500mg eight hourly for ten days</a:t>
            </a:r>
          </a:p>
          <a:p>
            <a:r>
              <a:rPr dirty="0" lang="en-US" smtClean="0"/>
              <a:t>In hepatic </a:t>
            </a:r>
            <a:r>
              <a:rPr dirty="0" lang="en-US" err="1" smtClean="0"/>
              <a:t>amoebiasis</a:t>
            </a:r>
            <a:r>
              <a:rPr dirty="0" lang="en-US" smtClean="0"/>
              <a:t>, oral </a:t>
            </a:r>
            <a:r>
              <a:rPr dirty="0" lang="en-US" err="1" smtClean="0"/>
              <a:t>metronidazole</a:t>
            </a:r>
            <a:r>
              <a:rPr dirty="0" lang="en-US" smtClean="0"/>
              <a:t> is very effective. </a:t>
            </a:r>
            <a:br>
              <a:rPr dirty="0" lang="en-US" smtClean="0"/>
            </a:br>
            <a:r>
              <a:rPr dirty="0" lang="en-US" smtClean="0"/>
              <a:t>A three day course of 1.4g - 2.4g a day will treat the disease.</a:t>
            </a:r>
          </a:p>
          <a:p>
            <a:endParaRPr dirty="0" lang="en-US"/>
          </a:p>
        </p:txBody>
      </p:sp>
      <p:sp>
        <p:nvSpPr>
          <p:cNvPr id="1049016" name="Title 2"/>
          <p:cNvSpPr>
            <a:spLocks noGrp="1"/>
          </p:cNvSpPr>
          <p:nvPr>
            <p:ph type="title"/>
          </p:nvPr>
        </p:nvSpPr>
        <p:spPr/>
        <p:txBody>
          <a:bodyPr>
            <a:normAutofit fontScale="90000"/>
          </a:bodyPr>
          <a:p>
            <a:r>
              <a:rPr dirty="0" lang="en-US" smtClean="0"/>
              <a:t>Management</a:t>
            </a:r>
            <a:br>
              <a:rPr dirty="0" lang="en-US" smtClean="0"/>
            </a:br>
            <a:endParaRPr dirty="0" lang="en-US"/>
          </a:p>
        </p:txBody>
      </p:sp>
    </p:spTree>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462" name=""/>
        <p:cNvGrpSpPr/>
        <p:nvPr/>
      </p:nvGrpSpPr>
      <p:grpSpPr>
        <a:xfrm>
          <a:off x="0" y="0"/>
          <a:ext cx="0" cy="0"/>
          <a:chOff x="0" y="0"/>
          <a:chExt cx="0" cy="0"/>
        </a:xfrm>
      </p:grpSpPr>
      <p:sp>
        <p:nvSpPr>
          <p:cNvPr id="1049017" name="Content Placeholder 1"/>
          <p:cNvSpPr>
            <a:spLocks noGrp="1"/>
          </p:cNvSpPr>
          <p:nvPr>
            <p:ph idx="1"/>
          </p:nvPr>
        </p:nvSpPr>
        <p:spPr>
          <a:xfrm>
            <a:off x="457200" y="1143000"/>
            <a:ext cx="8229600" cy="4864291"/>
          </a:xfrm>
        </p:spPr>
        <p:txBody>
          <a:bodyPr/>
          <a:p>
            <a:pPr>
              <a:buNone/>
            </a:pPr>
            <a:r>
              <a:rPr dirty="0" lang="en-US" smtClean="0"/>
              <a:t>The </a:t>
            </a:r>
            <a:r>
              <a:rPr dirty="0" lang="en-US" smtClean="0"/>
              <a:t>most common site for extra-intestinal </a:t>
            </a:r>
            <a:r>
              <a:rPr dirty="0" lang="en-US" err="1" smtClean="0"/>
              <a:t>amoebiasis</a:t>
            </a:r>
            <a:r>
              <a:rPr dirty="0" lang="en-US" smtClean="0"/>
              <a:t> is the liver where it forms a liver abscess. Other secondary sites include lungs and skin leading to:</a:t>
            </a:r>
          </a:p>
          <a:p>
            <a:pPr lvl="0"/>
            <a:r>
              <a:rPr dirty="0" lang="en-US" smtClean="0"/>
              <a:t>Amoebic infection of the skin </a:t>
            </a:r>
          </a:p>
          <a:p>
            <a:pPr lvl="0"/>
            <a:r>
              <a:rPr dirty="0" lang="en-US" smtClean="0"/>
              <a:t>Amoebic </a:t>
            </a:r>
            <a:r>
              <a:rPr dirty="0" lang="en-US" err="1" smtClean="0"/>
              <a:t>balanitis</a:t>
            </a:r>
            <a:r>
              <a:rPr dirty="0" lang="en-US" smtClean="0"/>
              <a:t> </a:t>
            </a:r>
          </a:p>
          <a:p>
            <a:pPr lvl="0"/>
            <a:r>
              <a:rPr dirty="0" lang="en-US" smtClean="0"/>
              <a:t>Amoebic lung abscess</a:t>
            </a:r>
          </a:p>
          <a:p>
            <a:pPr lvl="0"/>
            <a:r>
              <a:rPr dirty="0" lang="en-US" smtClean="0"/>
              <a:t>Amoebic brain abscess </a:t>
            </a:r>
          </a:p>
          <a:p>
            <a:endParaRPr dirty="0" lang="en-US" smtClean="0"/>
          </a:p>
          <a:p>
            <a:endParaRPr dirty="0" lang="en-US"/>
          </a:p>
        </p:txBody>
      </p:sp>
      <p:sp>
        <p:nvSpPr>
          <p:cNvPr id="1049018" name="Title 2"/>
          <p:cNvSpPr>
            <a:spLocks noGrp="1"/>
          </p:cNvSpPr>
          <p:nvPr>
            <p:ph type="title"/>
          </p:nvPr>
        </p:nvSpPr>
        <p:spPr/>
        <p:txBody>
          <a:bodyPr>
            <a:normAutofit fontScale="90000"/>
          </a:bodyPr>
          <a:p>
            <a:r>
              <a:rPr dirty="0" lang="en-US" smtClean="0"/>
              <a:t>Extra-intestinal Amoebic Disease </a:t>
            </a:r>
            <a:br>
              <a:rPr dirty="0" lang="en-US" smtClean="0"/>
            </a:br>
            <a:endParaRPr dirty="0" lang="en-US"/>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463" name=""/>
        <p:cNvGrpSpPr/>
        <p:nvPr/>
      </p:nvGrpSpPr>
      <p:grpSpPr>
        <a:xfrm>
          <a:off x="0" y="0"/>
          <a:ext cx="0" cy="0"/>
          <a:chOff x="0" y="0"/>
          <a:chExt cx="0" cy="0"/>
        </a:xfrm>
      </p:grpSpPr>
      <p:sp>
        <p:nvSpPr>
          <p:cNvPr id="1049019" name="Content Placeholder 1"/>
          <p:cNvSpPr>
            <a:spLocks noGrp="1"/>
          </p:cNvSpPr>
          <p:nvPr>
            <p:ph idx="1"/>
          </p:nvPr>
        </p:nvSpPr>
        <p:spPr>
          <a:xfrm>
            <a:off x="457200" y="1143000"/>
            <a:ext cx="8229600" cy="4864291"/>
          </a:xfrm>
        </p:spPr>
        <p:txBody>
          <a:bodyPr>
            <a:normAutofit fontScale="85000" lnSpcReduction="10000"/>
          </a:bodyPr>
          <a:p>
            <a:pPr>
              <a:buNone/>
            </a:pPr>
            <a:endParaRPr dirty="0" lang="en-US" smtClean="0"/>
          </a:p>
          <a:p>
            <a:pPr>
              <a:buNone/>
            </a:pPr>
            <a:r>
              <a:rPr b="1" dirty="0" lang="en-US" smtClean="0"/>
              <a:t>Who is responsible for the spread of </a:t>
            </a:r>
            <a:r>
              <a:rPr b="1" dirty="0" lang="en-US" smtClean="0"/>
              <a:t>amoebic </a:t>
            </a:r>
            <a:r>
              <a:rPr b="1" dirty="0" lang="en-US" smtClean="0"/>
              <a:t>dysentery?</a:t>
            </a:r>
            <a:endParaRPr dirty="0" lang="en-US" smtClean="0"/>
          </a:p>
          <a:p>
            <a:r>
              <a:rPr dirty="0" lang="en-US" smtClean="0"/>
              <a:t>It is the cysts-passers who are usually asymptomatic. Therefore in order to prevent and control this disease, you need to do the following:</a:t>
            </a:r>
          </a:p>
          <a:p>
            <a:pPr lvl="0"/>
            <a:r>
              <a:rPr dirty="0" lang="en-US" smtClean="0"/>
              <a:t>Advise people to boil drinking water (chlorination does not kill the cysts)</a:t>
            </a:r>
          </a:p>
          <a:p>
            <a:pPr lvl="0"/>
            <a:r>
              <a:rPr dirty="0" lang="en-US" smtClean="0"/>
              <a:t>Search for and treat carriers among </a:t>
            </a:r>
            <a:r>
              <a:rPr dirty="0" lang="en-US" smtClean="0"/>
              <a:t>food </a:t>
            </a:r>
            <a:r>
              <a:rPr dirty="0" lang="en-US" smtClean="0"/>
              <a:t>handlers</a:t>
            </a:r>
          </a:p>
          <a:p>
            <a:pPr lvl="0"/>
            <a:r>
              <a:rPr dirty="0" lang="en-US" smtClean="0"/>
              <a:t>Commence a campaign for more latrines in an area with endemic </a:t>
            </a:r>
            <a:r>
              <a:rPr dirty="0" lang="en-US" err="1" smtClean="0"/>
              <a:t>amoebiasis</a:t>
            </a:r>
            <a:endParaRPr dirty="0" lang="en-US" smtClean="0"/>
          </a:p>
          <a:p>
            <a:pPr lvl="0"/>
            <a:r>
              <a:rPr dirty="0" lang="en-US" smtClean="0"/>
              <a:t>Conduct community campaigns about good personal hygiene practices, such as regular hand washing</a:t>
            </a:r>
          </a:p>
          <a:p>
            <a:pPr>
              <a:buNone/>
            </a:pPr>
            <a:r>
              <a:rPr b="1" dirty="0" lang="en-US" smtClean="0"/>
              <a:t> </a:t>
            </a:r>
            <a:endParaRPr dirty="0" lang="en-US" smtClean="0"/>
          </a:p>
          <a:p>
            <a:endParaRPr dirty="0" lang="en-US"/>
          </a:p>
        </p:txBody>
      </p:sp>
      <p:sp>
        <p:nvSpPr>
          <p:cNvPr id="1049020" name="Title 2"/>
          <p:cNvSpPr>
            <a:spLocks noGrp="1"/>
          </p:cNvSpPr>
          <p:nvPr>
            <p:ph type="title"/>
          </p:nvPr>
        </p:nvSpPr>
        <p:spPr/>
        <p:txBody>
          <a:bodyPr>
            <a:normAutofit fontScale="90000"/>
          </a:bodyPr>
          <a:p>
            <a:r>
              <a:rPr dirty="0" lang="en-US" smtClean="0"/>
              <a:t>Prevention and Control </a:t>
            </a:r>
            <a:br>
              <a:rPr dirty="0" lang="en-US" smtClean="0"/>
            </a:br>
            <a:endParaRPr dirty="0" lang="en-US"/>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464" name=""/>
        <p:cNvGrpSpPr/>
        <p:nvPr/>
      </p:nvGrpSpPr>
      <p:grpSpPr>
        <a:xfrm>
          <a:off x="0" y="0"/>
          <a:ext cx="0" cy="0"/>
          <a:chOff x="0" y="0"/>
          <a:chExt cx="0" cy="0"/>
        </a:xfrm>
      </p:grpSpPr>
      <p:sp>
        <p:nvSpPr>
          <p:cNvPr id="1049021" name="Content Placeholder 1"/>
          <p:cNvSpPr>
            <a:spLocks noGrp="1"/>
          </p:cNvSpPr>
          <p:nvPr>
            <p:ph idx="1"/>
          </p:nvPr>
        </p:nvSpPr>
        <p:spPr/>
        <p:txBody>
          <a:bodyPr/>
          <a:p>
            <a:endParaRPr dirty="0" lang="en-US"/>
          </a:p>
        </p:txBody>
      </p:sp>
      <p:sp>
        <p:nvSpPr>
          <p:cNvPr id="1049022" name="Title 2"/>
          <p:cNvSpPr>
            <a:spLocks noGrp="1"/>
          </p:cNvSpPr>
          <p:nvPr>
            <p:ph type="title"/>
          </p:nvPr>
        </p:nvSpPr>
        <p:spPr/>
        <p:txBody>
          <a:bodyPr/>
          <a:p>
            <a:endParaRPr lang="en-US"/>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466" name=""/>
        <p:cNvGrpSpPr/>
        <p:nvPr/>
      </p:nvGrpSpPr>
      <p:grpSpPr>
        <a:xfrm>
          <a:off x="0" y="0"/>
          <a:ext cx="0" cy="0"/>
          <a:chOff x="0" y="0"/>
          <a:chExt cx="0" cy="0"/>
        </a:xfrm>
      </p:grpSpPr>
      <p:sp>
        <p:nvSpPr>
          <p:cNvPr id="1049026" name="Text Box 2"/>
          <p:cNvSpPr txBox="1">
            <a:spLocks noChangeArrowheads="1"/>
          </p:cNvSpPr>
          <p:nvPr/>
        </p:nvSpPr>
        <p:spPr bwMode="auto">
          <a:xfrm>
            <a:off x="250825" y="0"/>
            <a:ext cx="8497888" cy="1433513"/>
          </a:xfrm>
          <a:prstGeom prst="rect"/>
          <a:noFill/>
          <a:ln w="9525">
            <a:noFill/>
            <a:miter lim="800000"/>
            <a:headEnd/>
            <a:tailEnd/>
          </a:ln>
        </p:spPr>
        <p:txBody>
          <a:bodyPr>
            <a:spAutoFit/>
          </a:bodyPr>
          <a:p>
            <a:pPr algn="r" rtl="0">
              <a:spcBef>
                <a:spcPct val="50000"/>
              </a:spcBef>
            </a:pPr>
            <a:r>
              <a:rPr b="1" dirty="0" sz="8800" lang="en-US" smtClean="0">
                <a:solidFill>
                  <a:srgbClr val="C00000"/>
                </a:solidFill>
                <a:latin typeface="Arial" pitchFamily="34" charset="0"/>
              </a:rPr>
              <a:t>THANKS</a:t>
            </a:r>
            <a:endParaRPr b="1" dirty="0" sz="8800" lang="en-US">
              <a:solidFill>
                <a:srgbClr val="C00000"/>
              </a:solidFill>
              <a:latin typeface="Arial" pitchFamily="34" charset="0"/>
            </a:endParaRPr>
          </a:p>
        </p:txBody>
      </p:sp>
      <p:pic>
        <p:nvPicPr>
          <p:cNvPr id="2097176" name="Picture 3" descr="rose5"/>
          <p:cNvPicPr>
            <a:picLocks noChangeAspect="1" noChangeArrowheads="1" noCrop="1"/>
          </p:cNvPicPr>
          <p:nvPr/>
        </p:nvPicPr>
        <p:blipFill>
          <a:blip xmlns:r="http://schemas.openxmlformats.org/officeDocument/2006/relationships" r:embed="rId1"/>
          <a:srcRect/>
          <a:stretch>
            <a:fillRect/>
          </a:stretch>
        </p:blipFill>
        <p:spPr bwMode="auto">
          <a:xfrm>
            <a:off x="1258888" y="1700213"/>
            <a:ext cx="6913562" cy="4248150"/>
          </a:xfrm>
          <a:prstGeom prst="rect"/>
          <a:noFill/>
          <a:ln w="9525">
            <a:noFill/>
            <a:miter lim="800000"/>
            <a:headEnd/>
            <a:tailEnd/>
          </a:ln>
        </p:spPr>
      </p:pic>
    </p:spTree>
  </p:cSld>
  <p:clrMapOvr>
    <a:masterClrMapping/>
  </p:clrMapOvr>
  <p:timing>
    <p:tnLst>
      <p:par>
        <p:cTn dur="indefinite" id="1" nodeType="tmRoot" restart="never">
          <p:childTnLst>
            <p:seq concurrent="1" nextAc="seek">
              <p:cTn dur="indefinite" id="2" nodeType="mainSeq">
                <p:childTnLst>
                  <p:par>
                    <p:cTn fill="hold" id="3">
                      <p:stCondLst>
                        <p:cond delay="indefinite"/>
                        <p:cond evt="onBegin" delay="0">
                          <p:tn val="2"/>
                        </p:cond>
                      </p:stCondLst>
                      <p:childTnLst>
                        <p:par>
                          <p:cTn fill="hold" id="4">
                            <p:stCondLst>
                              <p:cond delay="0"/>
                            </p:stCondLst>
                            <p:childTnLst>
                              <p:par>
                                <p:cTn fill="hold" grpId="0" id="5" nodeType="afterEffect" presetClass="entr" presetID="6" presetSubtype="32">
                                  <p:stCondLst>
                                    <p:cond delay="0"/>
                                  </p:stCondLst>
                                  <p:childTnLst>
                                    <p:set>
                                      <p:cBhvr>
                                        <p:cTn dur="1" fill="hold" id="6">
                                          <p:stCondLst>
                                            <p:cond delay="0"/>
                                          </p:stCondLst>
                                        </p:cTn>
                                        <p:tgtEl>
                                          <p:spTgt spid="1049026"/>
                                        </p:tgtEl>
                                        <p:attrNameLst>
                                          <p:attrName>style.visibility</p:attrName>
                                        </p:attrNameLst>
                                      </p:cBhvr>
                                      <p:to>
                                        <p:strVal val="visible"/>
                                      </p:to>
                                    </p:set>
                                    <p:animEffect transition="in" filter="circle(out)">
                                      <p:cBhvr>
                                        <p:cTn dur="3000" id="7"/>
                                        <p:tgtEl>
                                          <p:spTgt spid="1049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902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270" name=""/>
        <p:cNvGrpSpPr/>
        <p:nvPr/>
      </p:nvGrpSpPr>
      <p:grpSpPr>
        <a:xfrm>
          <a:off x="0" y="0"/>
          <a:ext cx="0" cy="0"/>
          <a:chOff x="0" y="0"/>
          <a:chExt cx="0" cy="0"/>
        </a:xfrm>
      </p:grpSpPr>
      <p:sp>
        <p:nvSpPr>
          <p:cNvPr id="1048654" name="Content Placeholder 2"/>
          <p:cNvSpPr>
            <a:spLocks noGrp="1"/>
          </p:cNvSpPr>
          <p:nvPr>
            <p:ph idx="1"/>
          </p:nvPr>
        </p:nvSpPr>
        <p:spPr/>
        <p:txBody>
          <a:bodyPr/>
          <a:p>
            <a:pPr>
              <a:buNone/>
            </a:pPr>
            <a:r>
              <a:rPr dirty="0" lang="en-US"/>
              <a:t>The control and eradication of communicable diseases can be </a:t>
            </a:r>
            <a:r>
              <a:rPr dirty="0" lang="en-US" smtClean="0"/>
              <a:t>done </a:t>
            </a:r>
            <a:r>
              <a:rPr dirty="0" lang="en-US"/>
              <a:t>by:</a:t>
            </a:r>
          </a:p>
          <a:p>
            <a:pPr lvl="0"/>
            <a:r>
              <a:rPr dirty="0" lang="en-US"/>
              <a:t>Attacking the source of the disease-causing organism</a:t>
            </a:r>
          </a:p>
          <a:p>
            <a:pPr lvl="0"/>
            <a:r>
              <a:rPr dirty="0" lang="en-US"/>
              <a:t>Interrupting the transmission route</a:t>
            </a:r>
          </a:p>
          <a:p>
            <a:pPr lvl="0"/>
            <a:r>
              <a:rPr dirty="0" lang="en-US"/>
              <a:t>Protecting the susceptible host</a:t>
            </a:r>
          </a:p>
          <a:p>
            <a:endParaRPr dirty="0" lang="en-US"/>
          </a:p>
        </p:txBody>
      </p:sp>
      <p:sp>
        <p:nvSpPr>
          <p:cNvPr id="1048655" name="Title 1"/>
          <p:cNvSpPr>
            <a:spLocks noGrp="1"/>
          </p:cNvSpPr>
          <p:nvPr>
            <p:ph type="title"/>
          </p:nvPr>
        </p:nvSpPr>
        <p:spPr/>
        <p:txBody>
          <a:bodyPr>
            <a:normAutofit fontScale="90000"/>
          </a:bodyPr>
          <a:p>
            <a:r>
              <a:rPr b="1" dirty="0" lang="en-US"/>
              <a:t>Methods of Communicable Disease Control </a:t>
            </a:r>
            <a:endParaRPr dirty="0" lang="en-US"/>
          </a:p>
        </p:txBody>
      </p:sp>
    </p:spTree>
  </p:cSld>
  <p:clrMapOvr>
    <a:masterClrMapping/>
  </p:clrMapOvr>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271" name=""/>
        <p:cNvGrpSpPr/>
        <p:nvPr/>
      </p:nvGrpSpPr>
      <p:grpSpPr>
        <a:xfrm>
          <a:off x="0" y="0"/>
          <a:ext cx="0" cy="0"/>
          <a:chOff x="0" y="0"/>
          <a:chExt cx="0" cy="0"/>
        </a:xfrm>
      </p:grpSpPr>
      <p:sp>
        <p:nvSpPr>
          <p:cNvPr id="1048656" name="Content Placeholder 2"/>
          <p:cNvSpPr>
            <a:spLocks noGrp="1"/>
          </p:cNvSpPr>
          <p:nvPr>
            <p:ph idx="1"/>
          </p:nvPr>
        </p:nvSpPr>
        <p:spPr>
          <a:xfrm>
            <a:off x="457200" y="1143000"/>
            <a:ext cx="8382000" cy="4983163"/>
          </a:xfrm>
        </p:spPr>
        <p:txBody>
          <a:bodyPr>
            <a:normAutofit fontScale="81481" lnSpcReduction="20000"/>
          </a:bodyPr>
          <a:p>
            <a:pPr>
              <a:buNone/>
            </a:pPr>
            <a:r>
              <a:rPr dirty="0" lang="en-US"/>
              <a:t>They include:</a:t>
            </a:r>
          </a:p>
          <a:p>
            <a:pPr lvl="0"/>
            <a:r>
              <a:rPr dirty="0" lang="en-US"/>
              <a:t>Treating the infected person or animal with the appropriate antibiotics that destroy the disease causing-organism.</a:t>
            </a:r>
          </a:p>
          <a:p>
            <a:pPr lvl="0"/>
            <a:r>
              <a:rPr dirty="0" lang="en-US"/>
              <a:t>Treating the carriers and sub-clinical cases after carrying out screening tests among suspected individuals or groups.</a:t>
            </a:r>
          </a:p>
          <a:p>
            <a:pPr lvl="0"/>
            <a:r>
              <a:rPr dirty="0" lang="en-US"/>
              <a:t>Treating specific groups of persons who are at high risk of being infected(mass treatment). This is called chemoprophylaxis.</a:t>
            </a:r>
          </a:p>
          <a:p>
            <a:pPr lvl="0"/>
            <a:r>
              <a:rPr dirty="0" lang="en-US"/>
              <a:t>Isolating those persons who are infected with highly infectious diseases such as </a:t>
            </a:r>
            <a:r>
              <a:rPr dirty="0" lang="en-US" err="1"/>
              <a:t>ebola</a:t>
            </a:r>
            <a:r>
              <a:rPr dirty="0" lang="en-US"/>
              <a:t>, </a:t>
            </a:r>
            <a:r>
              <a:rPr dirty="0" lang="en-US" err="1"/>
              <a:t>marburg</a:t>
            </a:r>
            <a:r>
              <a:rPr dirty="0" lang="en-US"/>
              <a:t> fever, </a:t>
            </a:r>
            <a:r>
              <a:rPr dirty="0" lang="en-US" err="1"/>
              <a:t>lassa</a:t>
            </a:r>
            <a:r>
              <a:rPr dirty="0" lang="en-US"/>
              <a:t> fever; so as to prevent the spread of the organism to other healthy people.</a:t>
            </a:r>
          </a:p>
          <a:p>
            <a:r>
              <a:rPr dirty="0" lang="en-US"/>
              <a:t>Treating sick animals such as cattle suffering from brucellosis, </a:t>
            </a:r>
            <a:r>
              <a:rPr dirty="0" lang="en-US" err="1"/>
              <a:t>immunising</a:t>
            </a:r>
            <a:r>
              <a:rPr dirty="0" lang="en-US"/>
              <a:t> animals such as cows from anthrax, and dogs from rabies; killing sick animals such as rats to control plague and dogs to prevent rabies; separating humans from animals.</a:t>
            </a:r>
          </a:p>
        </p:txBody>
      </p:sp>
      <p:sp>
        <p:nvSpPr>
          <p:cNvPr id="1048657" name="Title 1"/>
          <p:cNvSpPr>
            <a:spLocks noGrp="1"/>
          </p:cNvSpPr>
          <p:nvPr>
            <p:ph type="title"/>
          </p:nvPr>
        </p:nvSpPr>
        <p:spPr/>
        <p:txBody>
          <a:bodyPr>
            <a:normAutofit fontScale="90000"/>
          </a:bodyPr>
          <a:p>
            <a:r>
              <a:rPr b="1" dirty="0" lang="en-US" smtClean="0"/>
              <a:t>1.Attacking </a:t>
            </a:r>
            <a:r>
              <a:rPr b="1" dirty="0" lang="en-US"/>
              <a:t>the Source</a:t>
            </a:r>
            <a:r>
              <a:rPr dirty="0" lang="en-US"/>
              <a:t> </a:t>
            </a:r>
            <a:br>
              <a:rPr dirty="0" lang="en-US"/>
            </a:br>
            <a:endParaRPr dirty="0" lang="en-US"/>
          </a:p>
        </p:txBody>
      </p:sp>
    </p:spTree>
  </p:cSld>
  <p:clrMapOvr>
    <a:masterClrMapping/>
  </p:clrMapOvr>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272" name=""/>
        <p:cNvGrpSpPr/>
        <p:nvPr/>
      </p:nvGrpSpPr>
      <p:grpSpPr>
        <a:xfrm>
          <a:off x="0" y="0"/>
          <a:ext cx="0" cy="0"/>
          <a:chOff x="0" y="0"/>
          <a:chExt cx="0" cy="0"/>
        </a:xfrm>
      </p:grpSpPr>
      <p:sp>
        <p:nvSpPr>
          <p:cNvPr id="1048658" name="Content Placeholder 2"/>
          <p:cNvSpPr>
            <a:spLocks noGrp="1"/>
          </p:cNvSpPr>
          <p:nvPr>
            <p:ph idx="1"/>
          </p:nvPr>
        </p:nvSpPr>
        <p:spPr/>
        <p:txBody>
          <a:bodyPr/>
          <a:p>
            <a:pPr lvl="0"/>
            <a:r>
              <a:rPr dirty="0" lang="en-US"/>
              <a:t>Notifying the local health authorities immediately you suspect a patient is suffering from an infectious disease. Though this does not directly affect the source, it is an essential way of keeping watch on the number of new cases and thereby monitoring the effectiveness of the control </a:t>
            </a:r>
            <a:r>
              <a:rPr dirty="0" lang="en-US" err="1"/>
              <a:t>programme</a:t>
            </a:r>
            <a:r>
              <a:rPr dirty="0" lang="en-US"/>
              <a:t>.</a:t>
            </a:r>
          </a:p>
          <a:p>
            <a:endParaRPr dirty="0" lang="en-US"/>
          </a:p>
        </p:txBody>
      </p:sp>
      <p:sp>
        <p:nvSpPr>
          <p:cNvPr id="1048659" name="Title 1"/>
          <p:cNvSpPr>
            <a:spLocks noGrp="1"/>
          </p:cNvSpPr>
          <p:nvPr>
            <p:ph type="title"/>
          </p:nvPr>
        </p:nvSpPr>
        <p:spPr/>
        <p:txBody>
          <a:bodyPr/>
          <a:p>
            <a:endParaRPr lang="en-US"/>
          </a:p>
        </p:txBody>
      </p:sp>
    </p:spTree>
  </p:cSld>
  <p:clrMapOvr>
    <a:masterClrMapping/>
  </p:clrMapOvr>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273" name=""/>
        <p:cNvGrpSpPr/>
        <p:nvPr/>
      </p:nvGrpSpPr>
      <p:grpSpPr>
        <a:xfrm>
          <a:off x="0" y="0"/>
          <a:ext cx="0" cy="0"/>
          <a:chOff x="0" y="0"/>
          <a:chExt cx="0" cy="0"/>
        </a:xfrm>
      </p:grpSpPr>
      <p:sp>
        <p:nvSpPr>
          <p:cNvPr id="1048660" name="Content Placeholder 2"/>
          <p:cNvSpPr>
            <a:spLocks noGrp="1"/>
          </p:cNvSpPr>
          <p:nvPr>
            <p:ph idx="1"/>
          </p:nvPr>
        </p:nvSpPr>
        <p:spPr/>
        <p:txBody>
          <a:bodyPr>
            <a:normAutofit/>
          </a:bodyPr>
          <a:p>
            <a:pPr lvl="0"/>
            <a:r>
              <a:rPr dirty="0" lang="en-US"/>
              <a:t>Treating the infected person/s</a:t>
            </a:r>
          </a:p>
          <a:p>
            <a:pPr lvl="0"/>
            <a:r>
              <a:rPr dirty="0" lang="en-US"/>
              <a:t>Treating the carrier</a:t>
            </a:r>
          </a:p>
          <a:p>
            <a:pPr lvl="0"/>
            <a:r>
              <a:rPr dirty="0" lang="en-US"/>
              <a:t>Mass treatment of persons at risk</a:t>
            </a:r>
          </a:p>
          <a:p>
            <a:pPr lvl="0"/>
            <a:r>
              <a:rPr dirty="0" lang="en-US"/>
              <a:t>Isolating the infected person/s</a:t>
            </a:r>
          </a:p>
          <a:p>
            <a:pPr lvl="0"/>
            <a:r>
              <a:rPr dirty="0" lang="en-US"/>
              <a:t>Treating the sick animal such as cows</a:t>
            </a:r>
          </a:p>
          <a:p>
            <a:pPr lvl="0"/>
            <a:r>
              <a:rPr dirty="0" lang="en-US" err="1"/>
              <a:t>Immunising</a:t>
            </a:r>
            <a:r>
              <a:rPr dirty="0" lang="en-US"/>
              <a:t> animals such as dogs and cattle</a:t>
            </a:r>
          </a:p>
          <a:p>
            <a:pPr lvl="0"/>
            <a:r>
              <a:rPr dirty="0" lang="en-US"/>
              <a:t>Killing the animal reservoir such as rats</a:t>
            </a:r>
          </a:p>
          <a:p>
            <a:pPr lvl="0"/>
            <a:r>
              <a:rPr dirty="0" lang="en-US"/>
              <a:t>Separating humans and animals</a:t>
            </a:r>
          </a:p>
          <a:p>
            <a:endParaRPr dirty="0" lang="en-US"/>
          </a:p>
        </p:txBody>
      </p:sp>
      <p:sp>
        <p:nvSpPr>
          <p:cNvPr id="1048661" name="Title 1"/>
          <p:cNvSpPr>
            <a:spLocks noGrp="1"/>
          </p:cNvSpPr>
          <p:nvPr>
            <p:ph type="title"/>
          </p:nvPr>
        </p:nvSpPr>
        <p:spPr/>
        <p:txBody>
          <a:bodyPr>
            <a:normAutofit fontScale="90000"/>
          </a:bodyPr>
          <a:p>
            <a:r>
              <a:rPr dirty="0" lang="en-US" smtClean="0"/>
              <a:t/>
            </a:r>
            <a:br>
              <a:rPr dirty="0" lang="en-US" smtClean="0"/>
            </a:br>
            <a:r>
              <a:rPr b="1" dirty="0" sz="3600" lang="en-US" smtClean="0"/>
              <a:t>In </a:t>
            </a:r>
            <a:r>
              <a:rPr b="1" dirty="0" sz="3600" lang="en-US"/>
              <a:t>summary you can state that the measures for attacking the source are:</a:t>
            </a:r>
            <a:r>
              <a:rPr b="1" dirty="0" lang="en-US"/>
              <a:t/>
            </a:r>
            <a:br>
              <a:rPr b="1" dirty="0" lang="en-US"/>
            </a:br>
            <a:endParaRPr b="1" dirty="0" lang="en-US"/>
          </a:p>
        </p:txBody>
      </p:sp>
    </p:spTree>
  </p:cSld>
  <p:clrMapOvr>
    <a:masterClrMapping/>
  </p:clrMapOvr>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274" name=""/>
        <p:cNvGrpSpPr/>
        <p:nvPr/>
      </p:nvGrpSpPr>
      <p:grpSpPr>
        <a:xfrm>
          <a:off x="0" y="0"/>
          <a:ext cx="0" cy="0"/>
          <a:chOff x="0" y="0"/>
          <a:chExt cx="0" cy="0"/>
        </a:xfrm>
      </p:grpSpPr>
      <p:sp>
        <p:nvSpPr>
          <p:cNvPr id="1048662" name="Content Placeholder 2"/>
          <p:cNvSpPr>
            <a:spLocks noGrp="1"/>
          </p:cNvSpPr>
          <p:nvPr>
            <p:ph idx="1"/>
          </p:nvPr>
        </p:nvSpPr>
        <p:spPr/>
        <p:txBody>
          <a:bodyPr>
            <a:normAutofit/>
          </a:bodyPr>
          <a:p>
            <a:pPr>
              <a:buNone/>
            </a:pPr>
            <a:r>
              <a:rPr dirty="0" lang="en-US" smtClean="0"/>
              <a:t>They include the following methods:</a:t>
            </a:r>
          </a:p>
          <a:p>
            <a:pPr lvl="0"/>
            <a:r>
              <a:rPr dirty="0" lang="en-US" smtClean="0"/>
              <a:t>Personal hygiene</a:t>
            </a:r>
          </a:p>
          <a:p>
            <a:pPr lvl="0"/>
            <a:r>
              <a:rPr dirty="0" lang="en-US" smtClean="0"/>
              <a:t>Environmental health</a:t>
            </a:r>
          </a:p>
          <a:p>
            <a:pPr lvl="0"/>
            <a:r>
              <a:rPr dirty="0" lang="en-US" smtClean="0"/>
              <a:t>Water and sanitation</a:t>
            </a:r>
          </a:p>
          <a:p>
            <a:pPr lvl="0"/>
            <a:r>
              <a:rPr dirty="0" lang="en-US" smtClean="0"/>
              <a:t>Vector control</a:t>
            </a:r>
          </a:p>
          <a:p>
            <a:pPr lvl="0"/>
            <a:r>
              <a:rPr dirty="0" lang="en-US" smtClean="0"/>
              <a:t>Good and adequate housing</a:t>
            </a:r>
          </a:p>
          <a:p>
            <a:pPr lvl="0"/>
            <a:r>
              <a:rPr dirty="0" lang="en-US" smtClean="0"/>
              <a:t>Effective food handling and adequate nutrition</a:t>
            </a:r>
          </a:p>
          <a:p>
            <a:endParaRPr dirty="0" lang="en-US"/>
          </a:p>
        </p:txBody>
      </p:sp>
      <p:sp>
        <p:nvSpPr>
          <p:cNvPr id="1048663" name="Title 1"/>
          <p:cNvSpPr>
            <a:spLocks noGrp="1"/>
          </p:cNvSpPr>
          <p:nvPr>
            <p:ph type="title"/>
          </p:nvPr>
        </p:nvSpPr>
        <p:spPr/>
        <p:txBody>
          <a:bodyPr>
            <a:normAutofit fontScale="90000"/>
          </a:bodyPr>
          <a:p>
            <a:r>
              <a:rPr b="1" dirty="0" lang="en-US" smtClean="0"/>
              <a:t>2.Interrupting the Transmission Cycle</a:t>
            </a:r>
            <a:r>
              <a:rPr dirty="0" lang="en-US" smtClean="0"/>
              <a:t> </a:t>
            </a:r>
            <a:br>
              <a:rPr dirty="0" lang="en-US" smtClean="0"/>
            </a:br>
            <a:endParaRPr dirty="0" lang="en-US"/>
          </a:p>
        </p:txBody>
      </p:sp>
    </p:spTree>
  </p:cSld>
  <p:clrMapOvr>
    <a:masterClrMapping/>
  </p:clrMapOvr>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275" name=""/>
        <p:cNvGrpSpPr/>
        <p:nvPr/>
      </p:nvGrpSpPr>
      <p:grpSpPr>
        <a:xfrm>
          <a:off x="0" y="0"/>
          <a:ext cx="0" cy="0"/>
          <a:chOff x="0" y="0"/>
          <a:chExt cx="0" cy="0"/>
        </a:xfrm>
      </p:grpSpPr>
      <p:sp>
        <p:nvSpPr>
          <p:cNvPr id="1048664" name="Content Placeholder 2"/>
          <p:cNvSpPr>
            <a:spLocks noGrp="1"/>
          </p:cNvSpPr>
          <p:nvPr>
            <p:ph idx="1"/>
          </p:nvPr>
        </p:nvSpPr>
        <p:spPr/>
        <p:txBody>
          <a:bodyPr/>
          <a:p>
            <a:r>
              <a:rPr dirty="0" lang="en-US" smtClean="0"/>
              <a:t>NB/=</a:t>
            </a:r>
            <a:r>
              <a:rPr b="1" dirty="0" i="1" lang="en-US" smtClean="0"/>
              <a:t>Remember: A clean environment and good personal hygiene are the most important measures in the primary prevention of diseases.</a:t>
            </a:r>
            <a:endParaRPr dirty="0" lang="en-US" smtClean="0"/>
          </a:p>
          <a:p>
            <a:endParaRPr dirty="0" lang="en-US"/>
          </a:p>
        </p:txBody>
      </p:sp>
      <p:sp>
        <p:nvSpPr>
          <p:cNvPr id="1048665" name="Title 1"/>
          <p:cNvSpPr>
            <a:spLocks noGrp="1"/>
          </p:cNvSpPr>
          <p:nvPr>
            <p:ph type="title"/>
          </p:nvPr>
        </p:nvSpPr>
        <p:spPr/>
        <p:txBody>
          <a:bodyPr/>
          <a:p>
            <a:endParaRPr lang="en-US"/>
          </a:p>
        </p:txBody>
      </p:sp>
    </p:spTree>
  </p:cSld>
  <p:clrMapOvr>
    <a:masterClrMapping/>
  </p:clrMapOvr>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276" name=""/>
        <p:cNvGrpSpPr/>
        <p:nvPr/>
      </p:nvGrpSpPr>
      <p:grpSpPr>
        <a:xfrm>
          <a:off x="0" y="0"/>
          <a:ext cx="0" cy="0"/>
          <a:chOff x="0" y="0"/>
          <a:chExt cx="0" cy="0"/>
        </a:xfrm>
      </p:grpSpPr>
      <p:sp>
        <p:nvSpPr>
          <p:cNvPr id="1048666" name="Content Placeholder 2"/>
          <p:cNvSpPr>
            <a:spLocks noGrp="1"/>
          </p:cNvSpPr>
          <p:nvPr>
            <p:ph idx="1"/>
          </p:nvPr>
        </p:nvSpPr>
        <p:spPr/>
        <p:txBody>
          <a:bodyPr/>
          <a:p>
            <a:pPr>
              <a:buNone/>
            </a:pPr>
            <a:r>
              <a:rPr b="1" dirty="0" lang="en-US" smtClean="0"/>
              <a:t>1.Specific Measures</a:t>
            </a:r>
            <a:r>
              <a:rPr dirty="0" lang="en-US" smtClean="0"/>
              <a:t> </a:t>
            </a:r>
          </a:p>
          <a:p>
            <a:pPr lvl="0"/>
            <a:r>
              <a:rPr dirty="0" lang="en-US" err="1" smtClean="0"/>
              <a:t>Immunisation</a:t>
            </a:r>
            <a:r>
              <a:rPr dirty="0" lang="en-US" smtClean="0"/>
              <a:t> using vaccines such as the KEPI vaccine</a:t>
            </a:r>
          </a:p>
          <a:p>
            <a:pPr lvl="0"/>
            <a:r>
              <a:rPr dirty="0" lang="en-US" smtClean="0"/>
              <a:t>Chemoprophylaxis using for example:</a:t>
            </a:r>
            <a:br>
              <a:rPr dirty="0" lang="en-US" smtClean="0"/>
            </a:br>
            <a:r>
              <a:rPr dirty="0" lang="en-US" smtClean="0"/>
              <a:t> - </a:t>
            </a:r>
            <a:r>
              <a:rPr dirty="0" lang="en-US" err="1" smtClean="0"/>
              <a:t>Proguanil</a:t>
            </a:r>
            <a:r>
              <a:rPr dirty="0" lang="en-US" smtClean="0"/>
              <a:t> (</a:t>
            </a:r>
            <a:r>
              <a:rPr dirty="0" lang="en-US" err="1" smtClean="0"/>
              <a:t>PaludrineR</a:t>
            </a:r>
            <a:r>
              <a:rPr dirty="0" lang="en-US" smtClean="0"/>
              <a:t>) to suppress malaria parasites</a:t>
            </a:r>
            <a:br>
              <a:rPr dirty="0" lang="en-US" smtClean="0"/>
            </a:br>
            <a:r>
              <a:rPr dirty="0" lang="en-US" smtClean="0"/>
              <a:t> - Tetracycline during cholera outbreaks</a:t>
            </a:r>
            <a:br>
              <a:rPr dirty="0" lang="en-US" smtClean="0"/>
            </a:br>
            <a:r>
              <a:rPr dirty="0" lang="en-US" smtClean="0"/>
              <a:t> - </a:t>
            </a:r>
            <a:r>
              <a:rPr dirty="0" lang="en-US" err="1" smtClean="0"/>
              <a:t>Cotrimoxazole</a:t>
            </a:r>
            <a:r>
              <a:rPr dirty="0" lang="en-US" smtClean="0"/>
              <a:t> during plague outbreaks</a:t>
            </a:r>
          </a:p>
          <a:p>
            <a:endParaRPr dirty="0" lang="en-US"/>
          </a:p>
        </p:txBody>
      </p:sp>
      <p:sp>
        <p:nvSpPr>
          <p:cNvPr id="1048667" name="Title 1"/>
          <p:cNvSpPr>
            <a:spLocks noGrp="1"/>
          </p:cNvSpPr>
          <p:nvPr>
            <p:ph type="title"/>
          </p:nvPr>
        </p:nvSpPr>
        <p:spPr/>
        <p:txBody>
          <a:bodyPr>
            <a:normAutofit fontScale="90000"/>
          </a:bodyPr>
          <a:p>
            <a:r>
              <a:rPr b="1" dirty="0" lang="en-US" smtClean="0"/>
              <a:t>3.Protecting the Host</a:t>
            </a:r>
            <a:r>
              <a:rPr dirty="0" lang="en-US" smtClean="0"/>
              <a:t> </a:t>
            </a:r>
            <a:br>
              <a:rPr dirty="0" lang="en-US" smtClean="0"/>
            </a:br>
            <a:endParaRPr dirty="0" lang="en-US"/>
          </a:p>
        </p:txBody>
      </p:sp>
    </p:spTree>
  </p:cSld>
  <p:clrMapOvr>
    <a:masterClrMapping/>
  </p:clrMapOvr>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250" name=""/>
        <p:cNvGrpSpPr/>
        <p:nvPr/>
      </p:nvGrpSpPr>
      <p:grpSpPr>
        <a:xfrm>
          <a:off x="0" y="0"/>
          <a:ext cx="0" cy="0"/>
          <a:chOff x="0" y="0"/>
          <a:chExt cx="0" cy="0"/>
        </a:xfrm>
      </p:grpSpPr>
      <p:sp>
        <p:nvSpPr>
          <p:cNvPr id="1048616" name="Content Placeholder 2"/>
          <p:cNvSpPr>
            <a:spLocks noGrp="1"/>
          </p:cNvSpPr>
          <p:nvPr>
            <p:ph idx="1"/>
          </p:nvPr>
        </p:nvSpPr>
        <p:spPr/>
        <p:txBody>
          <a:bodyPr>
            <a:normAutofit fontScale="96296" lnSpcReduction="10000"/>
          </a:bodyPr>
          <a:p>
            <a:pPr>
              <a:buNone/>
            </a:pPr>
            <a:r>
              <a:rPr dirty="0" lang="en-US"/>
              <a:t>By the end of this unit you will be able to: </a:t>
            </a:r>
          </a:p>
          <a:p>
            <a:pPr lvl="0"/>
            <a:r>
              <a:rPr dirty="0" lang="en-US"/>
              <a:t>Describe the pattern of communicable diseases in </a:t>
            </a:r>
            <a:r>
              <a:rPr dirty="0" lang="en-US" smtClean="0"/>
              <a:t>a </a:t>
            </a:r>
            <a:r>
              <a:rPr dirty="0" lang="en-US"/>
              <a:t>community</a:t>
            </a:r>
          </a:p>
          <a:p>
            <a:pPr lvl="0"/>
            <a:r>
              <a:rPr dirty="0" lang="en-US"/>
              <a:t>Explain the principles of communicable diseases</a:t>
            </a:r>
          </a:p>
          <a:p>
            <a:pPr lvl="0"/>
            <a:r>
              <a:rPr dirty="0" lang="en-US"/>
              <a:t>Describe the causative factors of communicable diseases</a:t>
            </a:r>
          </a:p>
          <a:p>
            <a:pPr lvl="0"/>
            <a:r>
              <a:rPr dirty="0" lang="en-US"/>
              <a:t>Explain the mode of transmission of communicable diseases</a:t>
            </a:r>
          </a:p>
          <a:p>
            <a:pPr lvl="0"/>
            <a:r>
              <a:rPr dirty="0" lang="en-US"/>
              <a:t>Describe the management approaches for </a:t>
            </a:r>
            <a:br>
              <a:rPr dirty="0" lang="en-US"/>
            </a:br>
            <a:r>
              <a:rPr dirty="0" lang="en-US"/>
              <a:t>communicable diseases</a:t>
            </a:r>
          </a:p>
          <a:p>
            <a:pPr lvl="0"/>
            <a:r>
              <a:rPr dirty="0" lang="en-US"/>
              <a:t>Describe the preventive measures for </a:t>
            </a:r>
            <a:br>
              <a:rPr dirty="0" lang="en-US"/>
            </a:br>
            <a:r>
              <a:rPr dirty="0" lang="en-US"/>
              <a:t>communicable diseases</a:t>
            </a:r>
          </a:p>
          <a:p>
            <a:endParaRPr dirty="0" lang="en-US"/>
          </a:p>
        </p:txBody>
      </p:sp>
      <p:sp>
        <p:nvSpPr>
          <p:cNvPr id="1048617" name="Title 1"/>
          <p:cNvSpPr>
            <a:spLocks noGrp="1"/>
          </p:cNvSpPr>
          <p:nvPr>
            <p:ph type="title"/>
          </p:nvPr>
        </p:nvSpPr>
        <p:spPr/>
        <p:txBody>
          <a:bodyPr>
            <a:normAutofit fontScale="90000"/>
          </a:bodyPr>
          <a:p>
            <a:r>
              <a:rPr b="1" dirty="0" lang="en-US"/>
              <a:t>Unit Objectives</a:t>
            </a:r>
            <a:r>
              <a:rPr dirty="0" lang="en-US"/>
              <a:t/>
            </a:r>
            <a:br>
              <a:rPr dirty="0" lang="en-US"/>
            </a:br>
            <a:endParaRPr dirty="0" lang="en-US"/>
          </a:p>
        </p:txBody>
      </p:sp>
    </p:spTree>
  </p:cSld>
  <p:clrMapOvr>
    <a:masterClrMapping/>
  </p:clrMapOvr>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277" name=""/>
        <p:cNvGrpSpPr/>
        <p:nvPr/>
      </p:nvGrpSpPr>
      <p:grpSpPr>
        <a:xfrm>
          <a:off x="0" y="0"/>
          <a:ext cx="0" cy="0"/>
          <a:chOff x="0" y="0"/>
          <a:chExt cx="0" cy="0"/>
        </a:xfrm>
      </p:grpSpPr>
      <p:sp>
        <p:nvSpPr>
          <p:cNvPr id="1048668" name="Content Placeholder 2"/>
          <p:cNvSpPr>
            <a:spLocks noGrp="1"/>
          </p:cNvSpPr>
          <p:nvPr>
            <p:ph idx="1"/>
          </p:nvPr>
        </p:nvSpPr>
        <p:spPr/>
        <p:txBody>
          <a:bodyPr>
            <a:normAutofit fontScale="96296" lnSpcReduction="10000"/>
          </a:bodyPr>
          <a:p>
            <a:pPr lvl="0"/>
            <a:r>
              <a:rPr dirty="0" lang="en-US" smtClean="0"/>
              <a:t>Use of barriers such as bed nets, gowns, gloves to prevent insect  bites (especially mosquitoes)</a:t>
            </a:r>
          </a:p>
          <a:p>
            <a:pPr lvl="0"/>
            <a:r>
              <a:rPr dirty="0" lang="en-US" smtClean="0"/>
              <a:t>Use of chemicals for example insect repellents to prevent mosquito bites</a:t>
            </a:r>
          </a:p>
          <a:p>
            <a:pPr lvl="0"/>
            <a:r>
              <a:rPr dirty="0" lang="en-US" smtClean="0"/>
              <a:t>Wearing shoes to prevent penetration by hookworms </a:t>
            </a:r>
            <a:br>
              <a:rPr dirty="0" lang="en-US" smtClean="0"/>
            </a:br>
            <a:r>
              <a:rPr dirty="0" lang="en-US" smtClean="0"/>
              <a:t>from the soil</a:t>
            </a:r>
          </a:p>
          <a:p>
            <a:pPr lvl="0"/>
            <a:r>
              <a:rPr dirty="0" lang="en-US" smtClean="0"/>
              <a:t>Adequate housing to reduce overcrowding</a:t>
            </a:r>
          </a:p>
          <a:p>
            <a:pPr lvl="0"/>
            <a:r>
              <a:rPr dirty="0" lang="en-US" smtClean="0"/>
              <a:t>Improved nutrition</a:t>
            </a:r>
          </a:p>
          <a:p>
            <a:pPr lvl="0"/>
            <a:r>
              <a:rPr dirty="0" lang="en-US" smtClean="0"/>
              <a:t>Adequate ventilation</a:t>
            </a:r>
          </a:p>
          <a:p>
            <a:r>
              <a:rPr dirty="0" lang="en-US" smtClean="0"/>
              <a:t>Health education</a:t>
            </a:r>
            <a:endParaRPr dirty="0" lang="en-US"/>
          </a:p>
        </p:txBody>
      </p:sp>
      <p:sp>
        <p:nvSpPr>
          <p:cNvPr id="1048669" name="Title 1"/>
          <p:cNvSpPr>
            <a:spLocks noGrp="1"/>
          </p:cNvSpPr>
          <p:nvPr>
            <p:ph type="title"/>
          </p:nvPr>
        </p:nvSpPr>
        <p:spPr/>
        <p:txBody>
          <a:bodyPr>
            <a:normAutofit fontScale="90000"/>
          </a:bodyPr>
          <a:p>
            <a:r>
              <a:rPr b="1" dirty="0" lang="en-US" smtClean="0"/>
              <a:t>2.General Measures</a:t>
            </a:r>
            <a:r>
              <a:rPr dirty="0" lang="en-US" smtClean="0"/>
              <a:t> </a:t>
            </a:r>
            <a:br>
              <a:rPr dirty="0" lang="en-US" smtClean="0"/>
            </a:br>
            <a:endParaRPr dirty="0" lang="en-US"/>
          </a:p>
        </p:txBody>
      </p:sp>
    </p:spTree>
  </p:cSld>
  <p:clrMapOvr>
    <a:masterClrMapping/>
  </p:clrMapOvr>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278" name=""/>
        <p:cNvGrpSpPr/>
        <p:nvPr/>
      </p:nvGrpSpPr>
      <p:grpSpPr>
        <a:xfrm>
          <a:off x="0" y="0"/>
          <a:ext cx="0" cy="0"/>
          <a:chOff x="0" y="0"/>
          <a:chExt cx="0" cy="0"/>
        </a:xfrm>
      </p:grpSpPr>
      <p:sp>
        <p:nvSpPr>
          <p:cNvPr id="1048670" name="Content Placeholder 2"/>
          <p:cNvSpPr>
            <a:spLocks noGrp="1"/>
          </p:cNvSpPr>
          <p:nvPr>
            <p:ph idx="1"/>
          </p:nvPr>
        </p:nvSpPr>
        <p:spPr/>
        <p:txBody>
          <a:bodyPr/>
          <a:p>
            <a:r>
              <a:rPr dirty="0" lang="en-US" smtClean="0"/>
              <a:t>NB/=</a:t>
            </a:r>
            <a:r>
              <a:rPr b="1" dirty="0" i="1" lang="en-US" smtClean="0"/>
              <a:t>Remember: The most effective way of controlling communicable diseases is to use a combination of methods: attacking the source of the infecting organism, interrupting the route of transmission, and protecting the susceptible host.</a:t>
            </a:r>
            <a:endParaRPr dirty="0" lang="en-US" smtClean="0"/>
          </a:p>
          <a:p>
            <a:endParaRPr dirty="0" lang="en-US"/>
          </a:p>
        </p:txBody>
      </p:sp>
      <p:sp>
        <p:nvSpPr>
          <p:cNvPr id="1048671" name="Title 1"/>
          <p:cNvSpPr>
            <a:spLocks noGrp="1"/>
          </p:cNvSpPr>
          <p:nvPr>
            <p:ph type="title"/>
          </p:nvPr>
        </p:nvSpPr>
        <p:spPr/>
        <p:txBody>
          <a:bodyPr/>
          <a:p>
            <a:endParaRPr lang="en-US"/>
          </a:p>
        </p:txBody>
      </p:sp>
    </p:spTree>
  </p:cSld>
  <p:clrMapOvr>
    <a:masterClrMapping/>
  </p:clrMapOvr>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279" name=""/>
        <p:cNvGrpSpPr/>
        <p:nvPr/>
      </p:nvGrpSpPr>
      <p:grpSpPr>
        <a:xfrm>
          <a:off x="0" y="0"/>
          <a:ext cx="0" cy="0"/>
          <a:chOff x="0" y="0"/>
          <a:chExt cx="0" cy="0"/>
        </a:xfrm>
      </p:grpSpPr>
      <p:sp>
        <p:nvSpPr>
          <p:cNvPr id="1048672" name="Content Placeholder 2"/>
          <p:cNvSpPr>
            <a:spLocks noGrp="1"/>
          </p:cNvSpPr>
          <p:nvPr>
            <p:ph idx="1"/>
          </p:nvPr>
        </p:nvSpPr>
        <p:spPr>
          <a:xfrm>
            <a:off x="457200" y="1219200"/>
            <a:ext cx="8458200" cy="4906963"/>
          </a:xfrm>
        </p:spPr>
        <p:txBody>
          <a:bodyPr>
            <a:normAutofit fontScale="88889" lnSpcReduction="10000"/>
          </a:bodyPr>
          <a:p>
            <a:r>
              <a:rPr dirty="0" lang="en-US" smtClean="0"/>
              <a:t>There are other useful measures that can be taken to control the spread of communicable disease. Among these is the notification of disease. Notification requires you to keep watch (surveillance) on the number of new cases of communicable diseases in your area of work and to immediately inform the local health authority when you come across a patient suffering from an infectious disease. One of the main reasons for notification is to help the health authorities take measures to confirm your suspicion and to control the spread of the disease. Notification of infectious communicable diseases is the responsibility of all health care workers. It is also a legal requirement according to the Public Health Act, Chapter (cap) 242, section eight of the laws of Kenya.</a:t>
            </a:r>
          </a:p>
          <a:p>
            <a:endParaRPr dirty="0" lang="en-US"/>
          </a:p>
        </p:txBody>
      </p:sp>
      <p:sp>
        <p:nvSpPr>
          <p:cNvPr id="1048673" name="Title 1"/>
          <p:cNvSpPr>
            <a:spLocks noGrp="1"/>
          </p:cNvSpPr>
          <p:nvPr>
            <p:ph type="title"/>
          </p:nvPr>
        </p:nvSpPr>
        <p:spPr/>
        <p:txBody>
          <a:bodyPr>
            <a:normAutofit fontScale="90000"/>
          </a:bodyPr>
          <a:p>
            <a:r>
              <a:rPr b="1" dirty="0" lang="en-US" smtClean="0"/>
              <a:t>Other Control Measures</a:t>
            </a:r>
            <a:r>
              <a:rPr dirty="0" lang="en-US" smtClean="0"/>
              <a:t> </a:t>
            </a:r>
            <a:br>
              <a:rPr dirty="0" lang="en-US" smtClean="0"/>
            </a:br>
            <a:endParaRPr dirty="0" lang="en-US"/>
          </a:p>
        </p:txBody>
      </p:sp>
    </p:spTree>
  </p:cSld>
  <p:clrMapOvr>
    <a:masterClrMapping/>
  </p:clrMapOvr>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280" name=""/>
        <p:cNvGrpSpPr/>
        <p:nvPr/>
      </p:nvGrpSpPr>
      <p:grpSpPr>
        <a:xfrm>
          <a:off x="0" y="0"/>
          <a:ext cx="0" cy="0"/>
          <a:chOff x="0" y="0"/>
          <a:chExt cx="0" cy="0"/>
        </a:xfrm>
      </p:grpSpPr>
      <p:sp>
        <p:nvSpPr>
          <p:cNvPr id="1048674" name="Content Placeholder 2"/>
          <p:cNvSpPr>
            <a:spLocks noGrp="1"/>
          </p:cNvSpPr>
          <p:nvPr>
            <p:ph idx="1"/>
          </p:nvPr>
        </p:nvSpPr>
        <p:spPr/>
        <p:txBody>
          <a:bodyPr/>
          <a:p>
            <a:r>
              <a:rPr dirty="0" lang="en-US" smtClean="0"/>
              <a:t>NB/=</a:t>
            </a:r>
            <a:r>
              <a:rPr b="1" dirty="0" i="1" lang="en-US" smtClean="0"/>
              <a:t>Remember: It is your responsibility to notify your local health authority immediately should you suspect the presence of an infectious disease.</a:t>
            </a:r>
            <a:endParaRPr dirty="0" lang="en-US" smtClean="0"/>
          </a:p>
          <a:p>
            <a:endParaRPr dirty="0" lang="en-US"/>
          </a:p>
        </p:txBody>
      </p:sp>
      <p:sp>
        <p:nvSpPr>
          <p:cNvPr id="1048675" name="Title 1"/>
          <p:cNvSpPr>
            <a:spLocks noGrp="1"/>
          </p:cNvSpPr>
          <p:nvPr>
            <p:ph type="title"/>
          </p:nvPr>
        </p:nvSpPr>
        <p:spPr/>
        <p:txBody>
          <a:bodyPr/>
          <a:p>
            <a:endParaRPr lang="en-US"/>
          </a:p>
        </p:txBody>
      </p:sp>
    </p:spTree>
  </p:cSld>
  <p:clrMapOvr>
    <a:masterClrMapping/>
  </p:clrMapOvr>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281" name=""/>
        <p:cNvGrpSpPr/>
        <p:nvPr/>
      </p:nvGrpSpPr>
      <p:grpSpPr>
        <a:xfrm>
          <a:off x="0" y="0"/>
          <a:ext cx="0" cy="0"/>
          <a:chOff x="0" y="0"/>
          <a:chExt cx="0" cy="0"/>
        </a:xfrm>
      </p:grpSpPr>
      <p:sp>
        <p:nvSpPr>
          <p:cNvPr id="1048676" name="Content Placeholder 2"/>
          <p:cNvSpPr>
            <a:spLocks noGrp="1"/>
          </p:cNvSpPr>
          <p:nvPr>
            <p:ph idx="1"/>
          </p:nvPr>
        </p:nvSpPr>
        <p:spPr/>
        <p:txBody>
          <a:bodyPr>
            <a:normAutofit fontScale="92593" lnSpcReduction="20000"/>
          </a:bodyPr>
          <a:p>
            <a:pPr>
              <a:buNone/>
            </a:pPr>
            <a:r>
              <a:rPr b="1" dirty="0" lang="en-US" err="1" smtClean="0"/>
              <a:t>Notifiable</a:t>
            </a:r>
            <a:r>
              <a:rPr b="1" dirty="0" lang="en-US" smtClean="0"/>
              <a:t> Diseases in Kenya</a:t>
            </a:r>
            <a:r>
              <a:rPr dirty="0" lang="en-US" smtClean="0"/>
              <a:t> </a:t>
            </a:r>
          </a:p>
          <a:p>
            <a:pPr lvl="0"/>
            <a:r>
              <a:rPr b="1" dirty="0" lang="en-US" smtClean="0"/>
              <a:t>Plague</a:t>
            </a:r>
            <a:endParaRPr dirty="0" lang="en-US" smtClean="0"/>
          </a:p>
          <a:p>
            <a:pPr lvl="0"/>
            <a:r>
              <a:rPr b="1" dirty="0" lang="en-US" smtClean="0"/>
              <a:t>Cholera</a:t>
            </a:r>
            <a:endParaRPr dirty="0" lang="en-US" smtClean="0"/>
          </a:p>
          <a:p>
            <a:pPr lvl="0"/>
            <a:r>
              <a:rPr dirty="0" lang="en-US" smtClean="0"/>
              <a:t>Measles</a:t>
            </a:r>
          </a:p>
          <a:p>
            <a:pPr lvl="0"/>
            <a:r>
              <a:rPr dirty="0" lang="en-US" smtClean="0"/>
              <a:t>Poliomyelitis</a:t>
            </a:r>
          </a:p>
          <a:p>
            <a:pPr lvl="0"/>
            <a:r>
              <a:rPr dirty="0" lang="en-US" smtClean="0"/>
              <a:t>Diphtheria</a:t>
            </a:r>
          </a:p>
          <a:p>
            <a:pPr lvl="0"/>
            <a:r>
              <a:rPr dirty="0" lang="en-US" smtClean="0"/>
              <a:t>Tuberculosis</a:t>
            </a:r>
          </a:p>
          <a:p>
            <a:pPr lvl="0"/>
            <a:r>
              <a:rPr dirty="0" lang="en-US" smtClean="0"/>
              <a:t>Anthrax</a:t>
            </a:r>
          </a:p>
          <a:p>
            <a:pPr lvl="0"/>
            <a:r>
              <a:rPr dirty="0" lang="en-US" err="1" smtClean="0"/>
              <a:t>Trypanasomiasis</a:t>
            </a:r>
            <a:endParaRPr dirty="0" lang="en-US" smtClean="0"/>
          </a:p>
          <a:p>
            <a:pPr lvl="0"/>
            <a:r>
              <a:rPr dirty="0" lang="en-US" smtClean="0"/>
              <a:t>Typhoid fever</a:t>
            </a:r>
          </a:p>
          <a:p>
            <a:pPr lvl="0"/>
            <a:r>
              <a:rPr dirty="0" lang="en-US" smtClean="0"/>
              <a:t>Whooping cough</a:t>
            </a:r>
          </a:p>
          <a:p>
            <a:pPr lvl="0"/>
            <a:r>
              <a:rPr dirty="0" lang="en-US" smtClean="0"/>
              <a:t>Meningococcal meningitis</a:t>
            </a:r>
          </a:p>
          <a:p>
            <a:pPr lvl="0"/>
            <a:r>
              <a:rPr dirty="0" lang="en-US" smtClean="0"/>
              <a:t>Rabies</a:t>
            </a:r>
          </a:p>
          <a:p>
            <a:endParaRPr dirty="0" lang="en-US"/>
          </a:p>
        </p:txBody>
      </p:sp>
      <p:sp>
        <p:nvSpPr>
          <p:cNvPr id="1048677" name="Title 1"/>
          <p:cNvSpPr>
            <a:spLocks noGrp="1"/>
          </p:cNvSpPr>
          <p:nvPr>
            <p:ph type="title"/>
          </p:nvPr>
        </p:nvSpPr>
        <p:spPr/>
        <p:txBody>
          <a:bodyPr>
            <a:normAutofit fontScale="90000"/>
          </a:bodyPr>
          <a:p>
            <a:r>
              <a:rPr b="1" dirty="0" lang="en-US" smtClean="0"/>
              <a:t/>
            </a:r>
            <a:br>
              <a:rPr b="1" dirty="0" lang="en-US" smtClean="0"/>
            </a:br>
            <a:r>
              <a:rPr b="1" dirty="0" lang="en-US" smtClean="0"/>
              <a:t>List any six </a:t>
            </a:r>
            <a:r>
              <a:rPr b="1" dirty="0" lang="en-US" err="1" smtClean="0"/>
              <a:t>notifiable</a:t>
            </a:r>
            <a:r>
              <a:rPr b="1" dirty="0" lang="en-US" smtClean="0"/>
              <a:t> diseases found in Kenya.</a:t>
            </a:r>
            <a:r>
              <a:rPr dirty="0" lang="en-US" smtClean="0"/>
              <a:t> </a:t>
            </a:r>
            <a:br>
              <a:rPr dirty="0" lang="en-US" smtClean="0"/>
            </a:br>
            <a:endParaRPr dirty="0" lang="en-US"/>
          </a:p>
        </p:txBody>
      </p:sp>
    </p:spTree>
  </p:cSld>
  <p:clrMapOvr>
    <a:masterClrMapping/>
  </p:clrMapOvr>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282" name=""/>
        <p:cNvGrpSpPr/>
        <p:nvPr/>
      </p:nvGrpSpPr>
      <p:grpSpPr>
        <a:xfrm>
          <a:off x="0" y="0"/>
          <a:ext cx="0" cy="0"/>
          <a:chOff x="0" y="0"/>
          <a:chExt cx="0" cy="0"/>
        </a:xfrm>
      </p:grpSpPr>
      <p:sp>
        <p:nvSpPr>
          <p:cNvPr id="1048678" name="Content Placeholder 2"/>
          <p:cNvSpPr>
            <a:spLocks noGrp="1"/>
          </p:cNvSpPr>
          <p:nvPr>
            <p:ph idx="1"/>
          </p:nvPr>
        </p:nvSpPr>
        <p:spPr>
          <a:xfrm>
            <a:off x="457200" y="838200"/>
            <a:ext cx="8229600" cy="5287963"/>
          </a:xfrm>
        </p:spPr>
        <p:txBody>
          <a:bodyPr/>
          <a:p>
            <a:pPr>
              <a:buNone/>
            </a:pPr>
            <a:r>
              <a:rPr b="1" dirty="0" lang="en-US" smtClean="0"/>
              <a:t>Yellow fever</a:t>
            </a:r>
            <a:endParaRPr dirty="0" lang="en-US" smtClean="0"/>
          </a:p>
          <a:p>
            <a:r>
              <a:rPr dirty="0" lang="en-US" smtClean="0"/>
              <a:t>The diseases in bold spread so quickly that they need international control measures. These diseases are reported by the Ministry of Health to the World Health Organization (WHO).</a:t>
            </a:r>
          </a:p>
          <a:p>
            <a:pPr>
              <a:buNone/>
            </a:pPr>
            <a:endParaRPr dirty="0" lang="en-US"/>
          </a:p>
        </p:txBody>
      </p:sp>
      <p:sp>
        <p:nvSpPr>
          <p:cNvPr id="1048679" name="Title 1"/>
          <p:cNvSpPr>
            <a:spLocks noGrp="1"/>
          </p:cNvSpPr>
          <p:nvPr>
            <p:ph type="title"/>
          </p:nvPr>
        </p:nvSpPr>
        <p:spPr/>
        <p:txBody>
          <a:bodyPr/>
          <a:p>
            <a:endParaRPr lang="en-US"/>
          </a:p>
        </p:txBody>
      </p:sp>
    </p:spTree>
  </p:cSld>
  <p:clrMapOvr>
    <a:masterClrMapping/>
  </p:clrMapOvr>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283" name=""/>
        <p:cNvGrpSpPr/>
        <p:nvPr/>
      </p:nvGrpSpPr>
      <p:grpSpPr>
        <a:xfrm>
          <a:off x="0" y="0"/>
          <a:ext cx="0" cy="0"/>
          <a:chOff x="0" y="0"/>
          <a:chExt cx="0" cy="0"/>
        </a:xfrm>
      </p:grpSpPr>
      <p:sp>
        <p:nvSpPr>
          <p:cNvPr id="1048680" name="Content Placeholder 2"/>
          <p:cNvSpPr>
            <a:spLocks noGrp="1"/>
          </p:cNvSpPr>
          <p:nvPr>
            <p:ph idx="1"/>
          </p:nvPr>
        </p:nvSpPr>
        <p:spPr/>
        <p:txBody>
          <a:bodyPr>
            <a:normAutofit fontScale="81481" lnSpcReduction="20000"/>
          </a:bodyPr>
          <a:p>
            <a:pPr>
              <a:buNone/>
            </a:pPr>
            <a:r>
              <a:rPr b="1" dirty="0" lang="en-US" smtClean="0"/>
              <a:t>1.Control Measures at Individual and Village Level</a:t>
            </a:r>
            <a:r>
              <a:rPr dirty="0" lang="en-US" smtClean="0"/>
              <a:t> </a:t>
            </a:r>
          </a:p>
          <a:p>
            <a:r>
              <a:rPr dirty="0" lang="en-US" smtClean="0"/>
              <a:t>At this level, each person and indeed every member of the village is responsible for:</a:t>
            </a:r>
          </a:p>
          <a:p>
            <a:pPr lvl="0"/>
            <a:r>
              <a:rPr dirty="0" lang="en-US" smtClean="0"/>
              <a:t>Completing the immunization</a:t>
            </a:r>
          </a:p>
          <a:p>
            <a:pPr lvl="0"/>
            <a:r>
              <a:rPr dirty="0" lang="en-US" smtClean="0"/>
              <a:t>Personal and environmental hygiene</a:t>
            </a:r>
          </a:p>
          <a:p>
            <a:pPr lvl="0"/>
            <a:r>
              <a:rPr dirty="0" lang="en-US" smtClean="0"/>
              <a:t>Food hygiene and adequate nutrition</a:t>
            </a:r>
          </a:p>
          <a:p>
            <a:pPr lvl="0"/>
            <a:r>
              <a:rPr dirty="0" lang="en-US" smtClean="0"/>
              <a:t>Using bed nets and protective wear</a:t>
            </a:r>
          </a:p>
          <a:p>
            <a:pPr lvl="0"/>
            <a:r>
              <a:rPr dirty="0" lang="en-US" smtClean="0"/>
              <a:t>Abstaining from casual sex, being faithful to one sexual partner or using condoms</a:t>
            </a:r>
          </a:p>
          <a:p>
            <a:pPr lvl="0"/>
            <a:r>
              <a:rPr dirty="0" lang="en-US" smtClean="0"/>
              <a:t>Protecting water supply and using clean water</a:t>
            </a:r>
          </a:p>
          <a:p>
            <a:pPr lvl="0"/>
            <a:r>
              <a:rPr dirty="0" lang="en-US" smtClean="0"/>
              <a:t>Digging and using pit latrines</a:t>
            </a:r>
          </a:p>
          <a:p>
            <a:pPr lvl="0"/>
            <a:r>
              <a:rPr dirty="0" lang="en-US" smtClean="0"/>
              <a:t>Controlling vectors</a:t>
            </a:r>
          </a:p>
          <a:p>
            <a:pPr lvl="0"/>
            <a:r>
              <a:rPr dirty="0" lang="en-US" smtClean="0"/>
              <a:t>Healthy habits, for example not smoking, consuming alcohol and abuse of drugs</a:t>
            </a:r>
          </a:p>
          <a:p>
            <a:pPr>
              <a:buNone/>
            </a:pPr>
            <a:r>
              <a:rPr b="1" dirty="0" lang="en-US" smtClean="0"/>
              <a:t> </a:t>
            </a:r>
            <a:endParaRPr dirty="0" lang="en-US" smtClean="0"/>
          </a:p>
          <a:p>
            <a:endParaRPr dirty="0" lang="en-US"/>
          </a:p>
        </p:txBody>
      </p:sp>
      <p:sp>
        <p:nvSpPr>
          <p:cNvPr id="1048681" name="Title 1"/>
          <p:cNvSpPr>
            <a:spLocks noGrp="1"/>
          </p:cNvSpPr>
          <p:nvPr>
            <p:ph type="title"/>
          </p:nvPr>
        </p:nvSpPr>
        <p:spPr/>
        <p:txBody>
          <a:bodyPr>
            <a:normAutofit fontScale="90000"/>
          </a:bodyPr>
          <a:p>
            <a:r>
              <a:rPr b="1" dirty="0" lang="en-US" smtClean="0"/>
              <a:t/>
            </a:r>
            <a:br>
              <a:rPr b="1" dirty="0" lang="en-US" smtClean="0"/>
            </a:br>
            <a:r>
              <a:rPr b="1" dirty="0" lang="en-US" smtClean="0"/>
              <a:t>Application of Communicable Disease Control Measures </a:t>
            </a:r>
            <a:r>
              <a:rPr dirty="0" lang="en-US" smtClean="0"/>
              <a:t/>
            </a:r>
            <a:br>
              <a:rPr dirty="0" lang="en-US" smtClean="0"/>
            </a:br>
            <a:endParaRPr dirty="0" lang="en-US"/>
          </a:p>
        </p:txBody>
      </p:sp>
    </p:spTree>
  </p:cSld>
  <p:clrMapOvr>
    <a:masterClrMapping/>
  </p:clrMapOvr>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284" name=""/>
        <p:cNvGrpSpPr/>
        <p:nvPr/>
      </p:nvGrpSpPr>
      <p:grpSpPr>
        <a:xfrm>
          <a:off x="0" y="0"/>
          <a:ext cx="0" cy="0"/>
          <a:chOff x="0" y="0"/>
          <a:chExt cx="0" cy="0"/>
        </a:xfrm>
      </p:grpSpPr>
      <p:sp>
        <p:nvSpPr>
          <p:cNvPr id="1048682" name="Content Placeholder 2"/>
          <p:cNvSpPr>
            <a:spLocks noGrp="1"/>
          </p:cNvSpPr>
          <p:nvPr>
            <p:ph idx="1"/>
          </p:nvPr>
        </p:nvSpPr>
        <p:spPr>
          <a:xfrm>
            <a:off x="457200" y="381000"/>
            <a:ext cx="8229600" cy="5745163"/>
          </a:xfrm>
        </p:spPr>
        <p:txBody>
          <a:bodyPr>
            <a:normAutofit fontScale="96296" lnSpcReduction="10000"/>
          </a:bodyPr>
          <a:p>
            <a:pPr>
              <a:buNone/>
            </a:pPr>
            <a:r>
              <a:rPr b="1" dirty="0" lang="en-US" smtClean="0"/>
              <a:t>2.Control Measures at Dispensary and Health </a:t>
            </a:r>
            <a:br>
              <a:rPr b="1" dirty="0" lang="en-US" smtClean="0"/>
            </a:br>
            <a:r>
              <a:rPr b="1" dirty="0" lang="en-US" smtClean="0"/>
              <a:t>Centre Level</a:t>
            </a:r>
            <a:r>
              <a:rPr dirty="0" lang="en-US" smtClean="0"/>
              <a:t> </a:t>
            </a:r>
          </a:p>
          <a:p>
            <a:r>
              <a:rPr dirty="0" lang="en-US" smtClean="0"/>
              <a:t>The health care workers should support and encourage their clients and community to establish and sustain community based disease control programs. In addition, the health care workers should:</a:t>
            </a:r>
          </a:p>
          <a:p>
            <a:pPr lvl="0"/>
            <a:r>
              <a:rPr dirty="0" lang="en-US" smtClean="0"/>
              <a:t>Increase immunization coverage</a:t>
            </a:r>
          </a:p>
          <a:p>
            <a:pPr lvl="0"/>
            <a:r>
              <a:rPr dirty="0" lang="en-US" smtClean="0"/>
              <a:t>Participate in vector and reservoir control</a:t>
            </a:r>
          </a:p>
          <a:p>
            <a:pPr lvl="0"/>
            <a:r>
              <a:rPr dirty="0" lang="en-US" smtClean="0"/>
              <a:t>Emphasize water protection and purification</a:t>
            </a:r>
          </a:p>
          <a:p>
            <a:pPr lvl="0"/>
            <a:r>
              <a:rPr dirty="0" lang="en-US" smtClean="0"/>
              <a:t>Inspect food, markets and eating places</a:t>
            </a:r>
          </a:p>
          <a:p>
            <a:pPr lvl="0"/>
            <a:r>
              <a:rPr dirty="0" lang="en-US" smtClean="0"/>
              <a:t>Encourage sanitation and refuse disposal</a:t>
            </a:r>
          </a:p>
          <a:p>
            <a:pPr lvl="0"/>
            <a:r>
              <a:rPr dirty="0" lang="en-US" smtClean="0"/>
              <a:t>Promote health and prevent diseases using Information, Education and Communication (IEC)</a:t>
            </a:r>
          </a:p>
          <a:p>
            <a:pPr lvl="0"/>
            <a:r>
              <a:rPr dirty="0" lang="en-US" smtClean="0"/>
              <a:t>Notify diseases</a:t>
            </a:r>
          </a:p>
          <a:p>
            <a:endParaRPr dirty="0" lang="en-US"/>
          </a:p>
        </p:txBody>
      </p:sp>
      <p:sp>
        <p:nvSpPr>
          <p:cNvPr id="1048683" name="Title 1"/>
          <p:cNvSpPr>
            <a:spLocks noGrp="1"/>
          </p:cNvSpPr>
          <p:nvPr>
            <p:ph type="title"/>
          </p:nvPr>
        </p:nvSpPr>
        <p:spPr/>
        <p:txBody>
          <a:bodyPr/>
          <a:p>
            <a:endParaRPr lang="en-US"/>
          </a:p>
        </p:txBody>
      </p:sp>
    </p:spTree>
  </p:cSld>
  <p:clrMapOvr>
    <a:masterClrMapping/>
  </p:clrMapOvr>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285" name=""/>
        <p:cNvGrpSpPr/>
        <p:nvPr/>
      </p:nvGrpSpPr>
      <p:grpSpPr>
        <a:xfrm>
          <a:off x="0" y="0"/>
          <a:ext cx="0" cy="0"/>
          <a:chOff x="0" y="0"/>
          <a:chExt cx="0" cy="0"/>
        </a:xfrm>
      </p:grpSpPr>
      <p:sp>
        <p:nvSpPr>
          <p:cNvPr id="1048684" name="Content Placeholder 2"/>
          <p:cNvSpPr>
            <a:spLocks noGrp="1"/>
          </p:cNvSpPr>
          <p:nvPr>
            <p:ph idx="1"/>
          </p:nvPr>
        </p:nvSpPr>
        <p:spPr>
          <a:xfrm>
            <a:off x="457200" y="457200"/>
            <a:ext cx="8229600" cy="5668963"/>
          </a:xfrm>
        </p:spPr>
        <p:txBody>
          <a:bodyPr>
            <a:normAutofit fontScale="96296" lnSpcReduction="10000"/>
          </a:bodyPr>
          <a:p>
            <a:pPr>
              <a:buNone/>
            </a:pPr>
            <a:r>
              <a:rPr b="1" dirty="0" lang="en-US" smtClean="0"/>
              <a:t>3.Control Measures at District, Regional and National Level</a:t>
            </a:r>
            <a:r>
              <a:rPr dirty="0" lang="en-US" smtClean="0"/>
              <a:t> </a:t>
            </a:r>
          </a:p>
          <a:p>
            <a:r>
              <a:rPr dirty="0" lang="en-US" smtClean="0"/>
              <a:t>At these higher levels, health care workers are responsible for:</a:t>
            </a:r>
          </a:p>
          <a:p>
            <a:pPr lvl="0"/>
            <a:r>
              <a:rPr dirty="0" lang="en-US" smtClean="0"/>
              <a:t>Vector control schemes</a:t>
            </a:r>
          </a:p>
          <a:p>
            <a:pPr lvl="0"/>
            <a:r>
              <a:rPr dirty="0" lang="en-US" smtClean="0"/>
              <a:t>Mass immunization campaigns</a:t>
            </a:r>
          </a:p>
          <a:p>
            <a:pPr lvl="0"/>
            <a:r>
              <a:rPr dirty="0" lang="en-US" smtClean="0"/>
              <a:t>Mass treatment and chemoprophylaxis</a:t>
            </a:r>
          </a:p>
          <a:p>
            <a:pPr lvl="0"/>
            <a:r>
              <a:rPr dirty="0" lang="en-US" smtClean="0"/>
              <a:t>Mass media IEC </a:t>
            </a:r>
            <a:r>
              <a:rPr dirty="0" lang="en-US" err="1" smtClean="0"/>
              <a:t>programmes</a:t>
            </a:r>
            <a:endParaRPr dirty="0" lang="en-US" smtClean="0"/>
          </a:p>
          <a:p>
            <a:pPr lvl="0"/>
            <a:r>
              <a:rPr dirty="0" lang="en-US" smtClean="0"/>
              <a:t>Health statistics registration</a:t>
            </a:r>
          </a:p>
          <a:p>
            <a:pPr lvl="0"/>
            <a:r>
              <a:rPr dirty="0" lang="en-US" smtClean="0"/>
              <a:t>Research on disease control methods</a:t>
            </a:r>
          </a:p>
          <a:p>
            <a:pPr lvl="0"/>
            <a:r>
              <a:rPr dirty="0" lang="en-US" smtClean="0"/>
              <a:t>Emergency, epidemiology and control teams</a:t>
            </a:r>
          </a:p>
          <a:p>
            <a:pPr lvl="0"/>
            <a:r>
              <a:rPr dirty="0" lang="en-US" smtClean="0"/>
              <a:t>Manpower training and continuing education </a:t>
            </a:r>
            <a:br>
              <a:rPr dirty="0" lang="en-US" smtClean="0"/>
            </a:br>
            <a:r>
              <a:rPr dirty="0" lang="en-US" smtClean="0"/>
              <a:t>for staff</a:t>
            </a:r>
          </a:p>
          <a:p>
            <a:endParaRPr dirty="0" lang="en-US"/>
          </a:p>
        </p:txBody>
      </p:sp>
      <p:sp>
        <p:nvSpPr>
          <p:cNvPr id="1048685" name="Title 1"/>
          <p:cNvSpPr>
            <a:spLocks noGrp="1"/>
          </p:cNvSpPr>
          <p:nvPr>
            <p:ph type="title"/>
          </p:nvPr>
        </p:nvSpPr>
        <p:spPr/>
        <p:txBody>
          <a:bodyPr/>
          <a:p>
            <a:endParaRPr lang="en-US"/>
          </a:p>
        </p:txBody>
      </p:sp>
    </p:spTree>
  </p:cSld>
  <p:clrMapOvr>
    <a:masterClrMapping/>
  </p:clrMapOvr>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286" name=""/>
        <p:cNvGrpSpPr/>
        <p:nvPr/>
      </p:nvGrpSpPr>
      <p:grpSpPr>
        <a:xfrm>
          <a:off x="0" y="0"/>
          <a:ext cx="0" cy="0"/>
          <a:chOff x="0" y="0"/>
          <a:chExt cx="0" cy="0"/>
        </a:xfrm>
      </p:grpSpPr>
      <p:sp>
        <p:nvSpPr>
          <p:cNvPr id="1048686" name="Content Placeholder 2"/>
          <p:cNvSpPr>
            <a:spLocks noGrp="1"/>
          </p:cNvSpPr>
          <p:nvPr>
            <p:ph idx="1"/>
          </p:nvPr>
        </p:nvSpPr>
        <p:spPr/>
        <p:txBody>
          <a:bodyPr>
            <a:normAutofit lnSpcReduction="10000"/>
          </a:bodyPr>
          <a:p>
            <a:pPr>
              <a:buNone/>
            </a:pPr>
            <a:r>
              <a:rPr b="1" dirty="0" lang="en-US" smtClean="0"/>
              <a:t>Objectives </a:t>
            </a:r>
            <a:endParaRPr dirty="0" lang="en-US" smtClean="0"/>
          </a:p>
          <a:p>
            <a:pPr>
              <a:buNone/>
            </a:pPr>
            <a:r>
              <a:rPr dirty="0" lang="en-US" smtClean="0"/>
              <a:t>By the end of this section you will be able to: </a:t>
            </a:r>
          </a:p>
          <a:p>
            <a:pPr lvl="0"/>
            <a:r>
              <a:rPr dirty="0" lang="en-US" smtClean="0"/>
              <a:t>List factors that </a:t>
            </a:r>
            <a:r>
              <a:rPr dirty="0" lang="en-US" err="1" smtClean="0"/>
              <a:t>favour</a:t>
            </a:r>
            <a:r>
              <a:rPr dirty="0" lang="en-US" smtClean="0"/>
              <a:t> the transmission of contact (contagious) diseases</a:t>
            </a:r>
          </a:p>
          <a:p>
            <a:pPr lvl="0"/>
            <a:r>
              <a:rPr dirty="0" lang="en-US" smtClean="0"/>
              <a:t>Identify signs and symptoms of infections, namely; scabies, fungal skin infections and trachoma</a:t>
            </a:r>
          </a:p>
          <a:p>
            <a:pPr lvl="0"/>
            <a:r>
              <a:rPr dirty="0" lang="en-US" smtClean="0"/>
              <a:t>Describe the management of contagious diseases </a:t>
            </a:r>
          </a:p>
          <a:p>
            <a:pPr lvl="0"/>
            <a:r>
              <a:rPr dirty="0" lang="en-US" smtClean="0"/>
              <a:t>Describe the control measures of contagious diseases</a:t>
            </a:r>
          </a:p>
          <a:p>
            <a:endParaRPr dirty="0" lang="en-US"/>
          </a:p>
        </p:txBody>
      </p:sp>
      <p:sp>
        <p:nvSpPr>
          <p:cNvPr id="1048687" name="Title 1"/>
          <p:cNvSpPr>
            <a:spLocks noGrp="1"/>
          </p:cNvSpPr>
          <p:nvPr>
            <p:ph type="title"/>
          </p:nvPr>
        </p:nvSpPr>
        <p:spPr/>
        <p:txBody>
          <a:bodyPr>
            <a:normAutofit fontScale="90000"/>
          </a:bodyPr>
          <a:p>
            <a:r>
              <a:rPr b="1" dirty="0" lang="en-US" smtClean="0"/>
              <a:t>SECTION 3: CONTACT DISEASES</a:t>
            </a:r>
            <a:r>
              <a:rPr dirty="0" lang="en-US" smtClean="0"/>
              <a:t/>
            </a:r>
            <a:br>
              <a:rPr dirty="0" lang="en-US" smtClean="0"/>
            </a:br>
            <a:endParaRPr dirty="0" lang="en-US"/>
          </a:p>
        </p:txBody>
      </p: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251" name=""/>
        <p:cNvGrpSpPr/>
        <p:nvPr/>
      </p:nvGrpSpPr>
      <p:grpSpPr>
        <a:xfrm>
          <a:off x="0" y="0"/>
          <a:ext cx="0" cy="0"/>
          <a:chOff x="0" y="0"/>
          <a:chExt cx="0" cy="0"/>
        </a:xfrm>
      </p:grpSpPr>
      <p:sp>
        <p:nvSpPr>
          <p:cNvPr id="1048618" name="Content Placeholder 2"/>
          <p:cNvSpPr>
            <a:spLocks noGrp="1"/>
          </p:cNvSpPr>
          <p:nvPr>
            <p:ph idx="1"/>
          </p:nvPr>
        </p:nvSpPr>
        <p:spPr/>
        <p:txBody>
          <a:bodyPr>
            <a:normAutofit/>
          </a:bodyPr>
          <a:p>
            <a:pPr>
              <a:buNone/>
            </a:pPr>
            <a:r>
              <a:rPr dirty="0" lang="en-US"/>
              <a:t>Communicable diseases are among the most important diseases in this country. They are important because:</a:t>
            </a:r>
          </a:p>
          <a:p>
            <a:pPr lvl="0"/>
            <a:r>
              <a:rPr dirty="0" lang="en-US"/>
              <a:t>Many of them are common</a:t>
            </a:r>
          </a:p>
          <a:p>
            <a:pPr lvl="0"/>
            <a:r>
              <a:rPr dirty="0" lang="en-US"/>
              <a:t>Some of them are very serious and cause death and disability</a:t>
            </a:r>
          </a:p>
          <a:p>
            <a:pPr lvl="0"/>
            <a:r>
              <a:rPr dirty="0" lang="en-US"/>
              <a:t>Some of them cause widespread outbreaks of disease – epidemics</a:t>
            </a:r>
          </a:p>
          <a:p>
            <a:pPr lvl="0"/>
            <a:r>
              <a:rPr dirty="0" lang="en-US"/>
              <a:t>Most of them can be prevented by fairly simple means</a:t>
            </a:r>
          </a:p>
          <a:p>
            <a:endParaRPr dirty="0" lang="en-US"/>
          </a:p>
        </p:txBody>
      </p:sp>
      <p:sp>
        <p:nvSpPr>
          <p:cNvPr id="1048619" name="Title 1"/>
          <p:cNvSpPr>
            <a:spLocks noGrp="1"/>
          </p:cNvSpPr>
          <p:nvPr>
            <p:ph type="title"/>
          </p:nvPr>
        </p:nvSpPr>
        <p:spPr/>
        <p:txBody>
          <a:bodyPr/>
          <a:p>
            <a:endParaRPr lang="en-US"/>
          </a:p>
        </p:txBody>
      </p:sp>
    </p:spTree>
  </p:cSld>
  <p:clrMapOvr>
    <a:masterClrMapping/>
  </p:clrMapOvr>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287" name=""/>
        <p:cNvGrpSpPr/>
        <p:nvPr/>
      </p:nvGrpSpPr>
      <p:grpSpPr>
        <a:xfrm>
          <a:off x="0" y="0"/>
          <a:ext cx="0" cy="0"/>
          <a:chOff x="0" y="0"/>
          <a:chExt cx="0" cy="0"/>
        </a:xfrm>
      </p:grpSpPr>
      <p:sp>
        <p:nvSpPr>
          <p:cNvPr id="1048688" name="Content Placeholder 2"/>
          <p:cNvSpPr>
            <a:spLocks noGrp="1"/>
          </p:cNvSpPr>
          <p:nvPr>
            <p:ph idx="1"/>
          </p:nvPr>
        </p:nvSpPr>
        <p:spPr/>
        <p:txBody>
          <a:bodyPr/>
          <a:p>
            <a:r>
              <a:rPr dirty="0" lang="en-US" smtClean="0"/>
              <a:t>Contact diseases tend to occur in clusters within households, children’s play groups, schools and workplaces. They are passed from one person to another either directly by skin-to-skin contact or indirectly by handling contaminated objects such as clothing, bedding or combs. Such groups of infected people are known as clusters.</a:t>
            </a:r>
          </a:p>
          <a:p>
            <a:endParaRPr dirty="0" lang="en-US"/>
          </a:p>
        </p:txBody>
      </p:sp>
      <p:sp>
        <p:nvSpPr>
          <p:cNvPr id="1048689" name="Title 1"/>
          <p:cNvSpPr>
            <a:spLocks noGrp="1"/>
          </p:cNvSpPr>
          <p:nvPr>
            <p:ph type="title"/>
          </p:nvPr>
        </p:nvSpPr>
        <p:spPr/>
        <p:txBody>
          <a:bodyPr>
            <a:normAutofit fontScale="90000"/>
          </a:bodyPr>
          <a:p>
            <a:r>
              <a:rPr b="1" dirty="0" lang="en-US" smtClean="0"/>
              <a:t>Transmission of Contact Diseases </a:t>
            </a:r>
            <a:r>
              <a:rPr dirty="0" lang="en-US" smtClean="0"/>
              <a:t/>
            </a:r>
            <a:br>
              <a:rPr dirty="0" lang="en-US" smtClean="0"/>
            </a:br>
            <a:endParaRPr dirty="0" lang="en-US"/>
          </a:p>
        </p:txBody>
      </p:sp>
    </p:spTree>
  </p:cSld>
  <p:clrMapOvr>
    <a:masterClrMapping/>
  </p:clrMapOvr>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288" name=""/>
        <p:cNvGrpSpPr/>
        <p:nvPr/>
      </p:nvGrpSpPr>
      <p:grpSpPr>
        <a:xfrm>
          <a:off x="0" y="0"/>
          <a:ext cx="0" cy="0"/>
          <a:chOff x="0" y="0"/>
          <a:chExt cx="0" cy="0"/>
        </a:xfrm>
      </p:grpSpPr>
      <p:pic>
        <p:nvPicPr>
          <p:cNvPr id="2097154" name="ia_el_16_innerEl" descr="Transmission of contagious diseases (Adapted from Communicable Diseases Manual, 1999, Transmission of Contagious Diseases.)"/>
          <p:cNvPicPr>
            <a:picLocks noGrp="1"/>
          </p:cNvPicPr>
          <p:nvPr>
            <p:ph idx="1"/>
          </p:nvPr>
        </p:nvPicPr>
        <p:blipFill>
          <a:blip xmlns:r="http://schemas.openxmlformats.org/officeDocument/2006/relationships" r:embed="rId1"/>
          <a:srcRect/>
          <a:stretch>
            <a:fillRect/>
          </a:stretch>
        </p:blipFill>
        <p:spPr bwMode="auto">
          <a:xfrm>
            <a:off x="457200" y="457200"/>
            <a:ext cx="8229600" cy="5791200"/>
          </a:xfrm>
          <a:prstGeom prst="rect"/>
          <a:noFill/>
          <a:ln w="9525">
            <a:noFill/>
            <a:miter lim="800000"/>
            <a:headEnd/>
            <a:tailEnd/>
          </a:ln>
        </p:spPr>
      </p:pic>
      <p:sp>
        <p:nvSpPr>
          <p:cNvPr id="1048690" name="Title 1"/>
          <p:cNvSpPr>
            <a:spLocks noGrp="1"/>
          </p:cNvSpPr>
          <p:nvPr>
            <p:ph type="title"/>
          </p:nvPr>
        </p:nvSpPr>
        <p:spPr/>
        <p:txBody>
          <a:bodyPr/>
          <a:p>
            <a:endParaRPr lang="en-US"/>
          </a:p>
        </p:txBody>
      </p:sp>
    </p:spTree>
  </p:cSld>
  <p:clrMapOvr>
    <a:masterClrMapping/>
  </p:clrMapOvr>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289" name=""/>
        <p:cNvGrpSpPr/>
        <p:nvPr/>
      </p:nvGrpSpPr>
      <p:grpSpPr>
        <a:xfrm>
          <a:off x="0" y="0"/>
          <a:ext cx="0" cy="0"/>
          <a:chOff x="0" y="0"/>
          <a:chExt cx="0" cy="0"/>
        </a:xfrm>
      </p:grpSpPr>
      <p:sp>
        <p:nvSpPr>
          <p:cNvPr id="1048691" name="Content Placeholder 2"/>
          <p:cNvSpPr>
            <a:spLocks noGrp="1"/>
          </p:cNvSpPr>
          <p:nvPr>
            <p:ph idx="1"/>
          </p:nvPr>
        </p:nvSpPr>
        <p:spPr/>
        <p:txBody>
          <a:bodyPr/>
          <a:p>
            <a:pPr lvl="0"/>
            <a:r>
              <a:rPr dirty="0" lang="en-US" smtClean="0"/>
              <a:t>Close personal contact (for example:</a:t>
            </a:r>
            <a:br>
              <a:rPr dirty="0" lang="en-US" smtClean="0"/>
            </a:br>
            <a:r>
              <a:rPr dirty="0" lang="en-US" smtClean="0"/>
              <a:t>sexual intercourse)</a:t>
            </a:r>
          </a:p>
          <a:p>
            <a:pPr lvl="0"/>
            <a:r>
              <a:rPr dirty="0" lang="en-US" smtClean="0"/>
              <a:t>Inadequate housing leading to overcrowding</a:t>
            </a:r>
          </a:p>
          <a:p>
            <a:pPr lvl="0"/>
            <a:r>
              <a:rPr dirty="0" lang="en-US" smtClean="0"/>
              <a:t>Poor personal hygiene usually due to inadequate water supply</a:t>
            </a:r>
          </a:p>
          <a:p>
            <a:pPr lvl="0"/>
            <a:r>
              <a:rPr dirty="0" lang="en-US" smtClean="0"/>
              <a:t>High population density as in urban </a:t>
            </a:r>
            <a:br>
              <a:rPr dirty="0" lang="en-US" smtClean="0"/>
            </a:br>
            <a:r>
              <a:rPr dirty="0" lang="en-US" smtClean="0"/>
              <a:t>(slums) areas</a:t>
            </a:r>
          </a:p>
          <a:p>
            <a:endParaRPr dirty="0" lang="en-US"/>
          </a:p>
        </p:txBody>
      </p:sp>
      <p:sp>
        <p:nvSpPr>
          <p:cNvPr id="1048692" name="Title 1"/>
          <p:cNvSpPr>
            <a:spLocks noGrp="1"/>
          </p:cNvSpPr>
          <p:nvPr>
            <p:ph type="title"/>
          </p:nvPr>
        </p:nvSpPr>
        <p:spPr/>
        <p:txBody>
          <a:bodyPr>
            <a:normAutofit fontScale="90000"/>
          </a:bodyPr>
          <a:p>
            <a:r>
              <a:rPr b="1" dirty="0" lang="en-US" smtClean="0"/>
              <a:t/>
            </a:r>
            <a:br>
              <a:rPr b="1" dirty="0" lang="en-US" smtClean="0"/>
            </a:br>
            <a:r>
              <a:rPr b="1" dirty="0" lang="en-US" smtClean="0"/>
              <a:t>Factors Increasing the Transmission of </a:t>
            </a:r>
            <a:br>
              <a:rPr b="1" dirty="0" lang="en-US" smtClean="0"/>
            </a:br>
            <a:r>
              <a:rPr b="1" dirty="0" lang="en-US" smtClean="0"/>
              <a:t>Contact Diseases.</a:t>
            </a:r>
            <a:r>
              <a:rPr dirty="0" lang="en-US" smtClean="0"/>
              <a:t> </a:t>
            </a:r>
            <a:br>
              <a:rPr dirty="0" lang="en-US" smtClean="0"/>
            </a:br>
            <a:endParaRPr dirty="0" lang="en-US"/>
          </a:p>
        </p:txBody>
      </p:sp>
    </p:spTree>
  </p:cSld>
  <p:clrMapOvr>
    <a:masterClrMapping/>
  </p:clrMapOvr>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290" name=""/>
        <p:cNvGrpSpPr/>
        <p:nvPr/>
      </p:nvGrpSpPr>
      <p:grpSpPr>
        <a:xfrm>
          <a:off x="0" y="0"/>
          <a:ext cx="0" cy="0"/>
          <a:chOff x="0" y="0"/>
          <a:chExt cx="0" cy="0"/>
        </a:xfrm>
      </p:grpSpPr>
      <p:sp>
        <p:nvSpPr>
          <p:cNvPr id="1048693" name="Content Placeholder 2"/>
          <p:cNvSpPr>
            <a:spLocks noGrp="1"/>
          </p:cNvSpPr>
          <p:nvPr>
            <p:ph idx="1"/>
          </p:nvPr>
        </p:nvSpPr>
        <p:spPr>
          <a:xfrm>
            <a:off x="457200" y="1143000"/>
            <a:ext cx="8229600" cy="4983163"/>
          </a:xfrm>
        </p:spPr>
        <p:txBody>
          <a:bodyPr>
            <a:normAutofit lnSpcReduction="10000"/>
          </a:bodyPr>
          <a:p>
            <a:r>
              <a:rPr dirty="0" lang="en-US" smtClean="0"/>
              <a:t>This is a parasitic infection of the superficial layer of the skin </a:t>
            </a:r>
            <a:r>
              <a:rPr dirty="0" lang="en-US" err="1" smtClean="0"/>
              <a:t>characterised</a:t>
            </a:r>
            <a:r>
              <a:rPr dirty="0" lang="en-US" smtClean="0"/>
              <a:t> by severe itching. It is caused by the female of an insect called </a:t>
            </a:r>
            <a:r>
              <a:rPr dirty="0" lang="en-US" err="1" smtClean="0"/>
              <a:t>Sarcoptes</a:t>
            </a:r>
            <a:r>
              <a:rPr dirty="0" lang="en-US" smtClean="0"/>
              <a:t> </a:t>
            </a:r>
            <a:r>
              <a:rPr dirty="0" lang="en-US" err="1" smtClean="0"/>
              <a:t>Scabiei</a:t>
            </a:r>
            <a:r>
              <a:rPr dirty="0" lang="en-US" smtClean="0"/>
              <a:t> (itch mite). The female mite burrows in to  the skin and makes a small tunnel. Within the tunnel, the insect deposits its eggs and </a:t>
            </a:r>
            <a:r>
              <a:rPr dirty="0" lang="en-US" err="1" smtClean="0"/>
              <a:t>faeces</a:t>
            </a:r>
            <a:r>
              <a:rPr dirty="0" lang="en-US" smtClean="0"/>
              <a:t>. The eggs hatch in four to five days and the larvae leave the mother's tunnel and bury themselves in the skin and in other places. The larvae do not make tunnels. </a:t>
            </a:r>
          </a:p>
          <a:p>
            <a:pPr>
              <a:buNone/>
            </a:pPr>
            <a:r>
              <a:rPr b="1" dirty="0" lang="en-US" smtClean="0"/>
              <a:t> </a:t>
            </a:r>
            <a:endParaRPr dirty="0" lang="en-US" smtClean="0"/>
          </a:p>
          <a:p>
            <a:endParaRPr dirty="0" lang="en-US"/>
          </a:p>
        </p:txBody>
      </p:sp>
      <p:sp>
        <p:nvSpPr>
          <p:cNvPr id="1048694" name="Title 1"/>
          <p:cNvSpPr>
            <a:spLocks noGrp="1"/>
          </p:cNvSpPr>
          <p:nvPr>
            <p:ph type="title"/>
          </p:nvPr>
        </p:nvSpPr>
        <p:spPr/>
        <p:txBody>
          <a:bodyPr>
            <a:normAutofit fontScale="90000"/>
          </a:bodyPr>
          <a:p>
            <a:r>
              <a:rPr b="1" dirty="0" lang="en-US" smtClean="0"/>
              <a:t>Scabies </a:t>
            </a:r>
            <a:r>
              <a:rPr dirty="0" lang="en-US" smtClean="0"/>
              <a:t/>
            </a:r>
            <a:br>
              <a:rPr dirty="0" lang="en-US" smtClean="0"/>
            </a:br>
            <a:endParaRPr dirty="0" lang="en-US"/>
          </a:p>
        </p:txBody>
      </p:sp>
    </p:spTree>
  </p:cSld>
  <p:clrMapOvr>
    <a:masterClrMapping/>
  </p:clrMapOvr>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291" name=""/>
        <p:cNvGrpSpPr/>
        <p:nvPr/>
      </p:nvGrpSpPr>
      <p:grpSpPr>
        <a:xfrm>
          <a:off x="0" y="0"/>
          <a:ext cx="0" cy="0"/>
          <a:chOff x="0" y="0"/>
          <a:chExt cx="0" cy="0"/>
        </a:xfrm>
      </p:grpSpPr>
      <p:sp>
        <p:nvSpPr>
          <p:cNvPr id="1048695" name="Content Placeholder 2"/>
          <p:cNvSpPr>
            <a:spLocks noGrp="1"/>
          </p:cNvSpPr>
          <p:nvPr>
            <p:ph idx="1"/>
          </p:nvPr>
        </p:nvSpPr>
        <p:spPr>
          <a:xfrm>
            <a:off x="457200" y="990600"/>
            <a:ext cx="8229600" cy="5135563"/>
          </a:xfrm>
        </p:spPr>
        <p:txBody>
          <a:bodyPr/>
          <a:p>
            <a:r>
              <a:rPr dirty="0" lang="en-US" smtClean="0"/>
              <a:t>Scabies is spread through direct close body contact, as in bed, or through contact between parents and children or among children playing together in schools. Transmission of scabies can also occur indirectly through clothing or bedclothes. Poor living conditions and poor hygiene promotes the spread of scabies.</a:t>
            </a:r>
          </a:p>
          <a:p>
            <a:endParaRPr dirty="0" lang="en-US"/>
          </a:p>
        </p:txBody>
      </p:sp>
      <p:sp>
        <p:nvSpPr>
          <p:cNvPr id="1048696" name="Title 1"/>
          <p:cNvSpPr>
            <a:spLocks noGrp="1"/>
          </p:cNvSpPr>
          <p:nvPr>
            <p:ph type="title"/>
          </p:nvPr>
        </p:nvSpPr>
        <p:spPr/>
        <p:txBody>
          <a:bodyPr>
            <a:normAutofit fontScale="90000"/>
          </a:bodyPr>
          <a:p>
            <a:r>
              <a:rPr b="1" dirty="0" lang="en-US" smtClean="0"/>
              <a:t>Mode of Transmission</a:t>
            </a:r>
            <a:r>
              <a:rPr dirty="0" lang="en-US" smtClean="0"/>
              <a:t/>
            </a:r>
            <a:br>
              <a:rPr dirty="0" lang="en-US" smtClean="0"/>
            </a:br>
            <a:endParaRPr dirty="0" lang="en-US"/>
          </a:p>
        </p:txBody>
      </p:sp>
    </p:spTree>
  </p:cSld>
  <p:clrMapOvr>
    <a:masterClrMapping/>
  </p:clrMapOvr>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292" name=""/>
        <p:cNvGrpSpPr/>
        <p:nvPr/>
      </p:nvGrpSpPr>
      <p:grpSpPr>
        <a:xfrm>
          <a:off x="0" y="0"/>
          <a:ext cx="0" cy="0"/>
          <a:chOff x="0" y="0"/>
          <a:chExt cx="0" cy="0"/>
        </a:xfrm>
      </p:grpSpPr>
      <p:sp>
        <p:nvSpPr>
          <p:cNvPr id="1048697" name="Content Placeholder 2"/>
          <p:cNvSpPr>
            <a:spLocks noGrp="1"/>
          </p:cNvSpPr>
          <p:nvPr>
            <p:ph idx="1"/>
          </p:nvPr>
        </p:nvSpPr>
        <p:spPr>
          <a:xfrm>
            <a:off x="457200" y="914400"/>
            <a:ext cx="8229600" cy="5211763"/>
          </a:xfrm>
        </p:spPr>
        <p:txBody>
          <a:bodyPr>
            <a:normAutofit/>
          </a:bodyPr>
          <a:p>
            <a:r>
              <a:rPr dirty="0" lang="en-US" smtClean="0"/>
              <a:t>The patient presents with intense itching, especially at night, and eczema-like signs. You will also find an itchy rash with typical distribution especially where the skin is curved (between fingers, elbows, buttocks, etc). Because it is very itchy, you might also find that the skin is torn </a:t>
            </a:r>
            <a:br>
              <a:rPr dirty="0" lang="en-US" smtClean="0"/>
            </a:br>
            <a:r>
              <a:rPr dirty="0" lang="en-US" smtClean="0"/>
              <a:t>with scratches and thus secondary infection </a:t>
            </a:r>
            <a:br>
              <a:rPr dirty="0" lang="en-US" smtClean="0"/>
            </a:br>
            <a:r>
              <a:rPr dirty="0" lang="en-US" smtClean="0"/>
              <a:t>often follows.</a:t>
            </a:r>
          </a:p>
          <a:p>
            <a:pPr>
              <a:buNone/>
            </a:pPr>
            <a:r>
              <a:rPr b="1" dirty="0" i="1" lang="en-US" smtClean="0"/>
              <a:t>NB/=Remember: Severe itching accompanied by typical distribution especially at the folds is suggestive of scabies</a:t>
            </a:r>
            <a:endParaRPr dirty="0" lang="en-US" smtClean="0"/>
          </a:p>
          <a:p>
            <a:endParaRPr dirty="0" lang="en-US"/>
          </a:p>
        </p:txBody>
      </p:sp>
      <p:sp>
        <p:nvSpPr>
          <p:cNvPr id="1048698" name="Title 1"/>
          <p:cNvSpPr>
            <a:spLocks noGrp="1"/>
          </p:cNvSpPr>
          <p:nvPr>
            <p:ph type="title"/>
          </p:nvPr>
        </p:nvSpPr>
        <p:spPr/>
        <p:txBody>
          <a:bodyPr>
            <a:normAutofit fontScale="90000"/>
          </a:bodyPr>
          <a:p>
            <a:r>
              <a:rPr b="1" dirty="0" lang="en-US" smtClean="0"/>
              <a:t>Clinical Picture</a:t>
            </a:r>
            <a:r>
              <a:rPr dirty="0" lang="en-US" smtClean="0"/>
              <a:t> </a:t>
            </a:r>
            <a:br>
              <a:rPr dirty="0" lang="en-US" smtClean="0"/>
            </a:br>
            <a:endParaRPr dirty="0" lang="en-US"/>
          </a:p>
        </p:txBody>
      </p:sp>
    </p:spTree>
  </p:cSld>
  <p:clrMapOvr>
    <a:masterClrMapping/>
  </p:clrMapOvr>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293" name=""/>
        <p:cNvGrpSpPr/>
        <p:nvPr/>
      </p:nvGrpSpPr>
      <p:grpSpPr>
        <a:xfrm>
          <a:off x="0" y="0"/>
          <a:ext cx="0" cy="0"/>
          <a:chOff x="0" y="0"/>
          <a:chExt cx="0" cy="0"/>
        </a:xfrm>
      </p:grpSpPr>
      <p:sp>
        <p:nvSpPr>
          <p:cNvPr id="1048699" name="Content Placeholder 2"/>
          <p:cNvSpPr>
            <a:spLocks noGrp="1"/>
          </p:cNvSpPr>
          <p:nvPr>
            <p:ph idx="1"/>
          </p:nvPr>
        </p:nvSpPr>
        <p:spPr>
          <a:xfrm>
            <a:off x="457200" y="1143000"/>
            <a:ext cx="8229600" cy="4983163"/>
          </a:xfrm>
        </p:spPr>
        <p:txBody>
          <a:bodyPr>
            <a:normAutofit fontScale="96296" lnSpcReduction="20000"/>
          </a:bodyPr>
          <a:p>
            <a:pPr>
              <a:buNone/>
            </a:pPr>
            <a:r>
              <a:rPr dirty="0" lang="en-US" smtClean="0"/>
              <a:t>The whole family should be treated together with the patient to prevent re-infection. The management of scabies is as follows:</a:t>
            </a:r>
          </a:p>
          <a:p>
            <a:pPr lvl="0"/>
            <a:r>
              <a:rPr dirty="0" lang="en-US" smtClean="0"/>
              <a:t>The patient should take a warm bath.</a:t>
            </a:r>
          </a:p>
          <a:p>
            <a:pPr lvl="0"/>
            <a:r>
              <a:rPr dirty="0" lang="en-US" smtClean="0"/>
              <a:t>Rub a handful of 10% Benzyl Benzoate Emulsion (BBE) all over the body.</a:t>
            </a:r>
          </a:p>
          <a:p>
            <a:pPr lvl="0"/>
            <a:r>
              <a:rPr dirty="0" lang="en-US" smtClean="0"/>
              <a:t>After 24 hours, the patient should bathe again and put on clean clothes.</a:t>
            </a:r>
          </a:p>
          <a:p>
            <a:pPr lvl="0"/>
            <a:r>
              <a:rPr dirty="0" lang="en-US" smtClean="0"/>
              <a:t>BBE does not kill the eggs of </a:t>
            </a:r>
            <a:r>
              <a:rPr dirty="0" lang="en-US" err="1" smtClean="0"/>
              <a:t>Sarcoptes</a:t>
            </a:r>
            <a:r>
              <a:rPr dirty="0" lang="en-US" smtClean="0"/>
              <a:t> </a:t>
            </a:r>
            <a:r>
              <a:rPr dirty="0" lang="en-US" err="1" smtClean="0"/>
              <a:t>Scabiei</a:t>
            </a:r>
            <a:r>
              <a:rPr dirty="0" lang="en-US" smtClean="0"/>
              <a:t> and therefore the treatment must be repeated after </a:t>
            </a:r>
            <a:r>
              <a:rPr dirty="0" lang="en-US" smtClean="0">
                <a:solidFill>
                  <a:srgbClr val="FF0000"/>
                </a:solidFill>
              </a:rPr>
              <a:t>four</a:t>
            </a:r>
            <a:r>
              <a:rPr dirty="0" lang="en-US" smtClean="0"/>
              <a:t> to </a:t>
            </a:r>
            <a:r>
              <a:rPr dirty="0" lang="en-US" smtClean="0">
                <a:solidFill>
                  <a:srgbClr val="FF0000"/>
                </a:solidFill>
              </a:rPr>
              <a:t>seven days </a:t>
            </a:r>
            <a:r>
              <a:rPr dirty="0" lang="en-US" smtClean="0"/>
              <a:t>to kill those larvae which have hatched since the first treatment.</a:t>
            </a:r>
          </a:p>
          <a:p>
            <a:pPr lvl="0"/>
            <a:r>
              <a:rPr dirty="0" lang="en-US" smtClean="0"/>
              <a:t>If itching is severe treat it symptomatically with calamine lotion.</a:t>
            </a:r>
          </a:p>
          <a:p>
            <a:endParaRPr dirty="0" lang="en-US"/>
          </a:p>
        </p:txBody>
      </p:sp>
      <p:sp>
        <p:nvSpPr>
          <p:cNvPr id="1048700" name="Title 1"/>
          <p:cNvSpPr>
            <a:spLocks noGrp="1"/>
          </p:cNvSpPr>
          <p:nvPr>
            <p:ph type="title"/>
          </p:nvPr>
        </p:nvSpPr>
        <p:spPr/>
        <p:txBody>
          <a:bodyPr>
            <a:normAutofit fontScale="90000"/>
          </a:bodyPr>
          <a:p>
            <a:r>
              <a:rPr b="1" dirty="0" lang="en-US" smtClean="0"/>
              <a:t>Management</a:t>
            </a:r>
            <a:r>
              <a:rPr dirty="0" lang="en-US" smtClean="0"/>
              <a:t> </a:t>
            </a:r>
            <a:br>
              <a:rPr dirty="0" lang="en-US" smtClean="0"/>
            </a:br>
            <a:endParaRPr dirty="0" lang="en-US"/>
          </a:p>
        </p:txBody>
      </p:sp>
    </p:spTree>
  </p:cSld>
  <p:clrMapOvr>
    <a:masterClrMapping/>
  </p:clrMapOvr>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294" name=""/>
        <p:cNvGrpSpPr/>
        <p:nvPr/>
      </p:nvGrpSpPr>
      <p:grpSpPr>
        <a:xfrm>
          <a:off x="0" y="0"/>
          <a:ext cx="0" cy="0"/>
          <a:chOff x="0" y="0"/>
          <a:chExt cx="0" cy="0"/>
        </a:xfrm>
      </p:grpSpPr>
      <p:sp>
        <p:nvSpPr>
          <p:cNvPr id="1048701" name="Content Placeholder 2"/>
          <p:cNvSpPr>
            <a:spLocks noGrp="1"/>
          </p:cNvSpPr>
          <p:nvPr>
            <p:ph idx="1"/>
          </p:nvPr>
        </p:nvSpPr>
        <p:spPr>
          <a:xfrm>
            <a:off x="457200" y="1219200"/>
            <a:ext cx="8229600" cy="4906963"/>
          </a:xfrm>
        </p:spPr>
        <p:txBody>
          <a:bodyPr/>
          <a:p>
            <a:r>
              <a:rPr dirty="0" lang="en-US" smtClean="0"/>
              <a:t>The best way of preventing and treating scabies is good personal hygiene. Regular firm bathing, washing of clothes and frequent use of soap will control scabies.</a:t>
            </a:r>
            <a:r>
              <a:rPr b="1" dirty="0" i="1" lang="en-US" smtClean="0"/>
              <a:t> </a:t>
            </a:r>
            <a:endParaRPr dirty="0" lang="en-US" smtClean="0"/>
          </a:p>
          <a:p>
            <a:pPr>
              <a:buNone/>
            </a:pPr>
            <a:r>
              <a:rPr b="1" dirty="0" i="1" lang="en-US" smtClean="0"/>
              <a:t>NB/=Remember: All these activities require regular supply of water.</a:t>
            </a:r>
            <a:endParaRPr dirty="0" lang="en-US" smtClean="0"/>
          </a:p>
          <a:p>
            <a:endParaRPr dirty="0" lang="en-US"/>
          </a:p>
        </p:txBody>
      </p:sp>
      <p:sp>
        <p:nvSpPr>
          <p:cNvPr id="1048702" name="Title 1"/>
          <p:cNvSpPr>
            <a:spLocks noGrp="1"/>
          </p:cNvSpPr>
          <p:nvPr>
            <p:ph type="title"/>
          </p:nvPr>
        </p:nvSpPr>
        <p:spPr/>
        <p:txBody>
          <a:bodyPr>
            <a:normAutofit fontScale="90000"/>
          </a:bodyPr>
          <a:p>
            <a:r>
              <a:rPr b="1" dirty="0" lang="en-US" smtClean="0"/>
              <a:t>Prevention of Scabies</a:t>
            </a:r>
            <a:r>
              <a:rPr dirty="0" lang="en-US" smtClean="0"/>
              <a:t/>
            </a:r>
            <a:br>
              <a:rPr dirty="0" lang="en-US" smtClean="0"/>
            </a:br>
            <a:endParaRPr dirty="0" lang="en-US"/>
          </a:p>
        </p:txBody>
      </p:sp>
    </p:spTree>
  </p:cSld>
  <p:clrMapOvr>
    <a:masterClrMapping/>
  </p:clrMapOvr>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295" name=""/>
        <p:cNvGrpSpPr/>
        <p:nvPr/>
      </p:nvGrpSpPr>
      <p:grpSpPr>
        <a:xfrm>
          <a:off x="0" y="0"/>
          <a:ext cx="0" cy="0"/>
          <a:chOff x="0" y="0"/>
          <a:chExt cx="0" cy="0"/>
        </a:xfrm>
      </p:grpSpPr>
      <p:sp>
        <p:nvSpPr>
          <p:cNvPr id="1048703" name="Content Placeholder 2"/>
          <p:cNvSpPr>
            <a:spLocks noGrp="1"/>
          </p:cNvSpPr>
          <p:nvPr>
            <p:ph idx="1"/>
          </p:nvPr>
        </p:nvSpPr>
        <p:spPr>
          <a:xfrm>
            <a:off x="457200" y="1295400"/>
            <a:ext cx="8229600" cy="4830763"/>
          </a:xfrm>
        </p:spPr>
        <p:txBody>
          <a:bodyPr/>
          <a:p>
            <a:r>
              <a:rPr dirty="0" lang="en-US" smtClean="0"/>
              <a:t>The term </a:t>
            </a:r>
            <a:r>
              <a:rPr dirty="0" lang="en-US" err="1" smtClean="0"/>
              <a:t>dermatomycosis</a:t>
            </a:r>
            <a:r>
              <a:rPr dirty="0" lang="en-US" smtClean="0"/>
              <a:t> means fungal infections of the skin and mucous membranes. Fungal skin infections are mainly a problem of personal appearance rather than illness, but it is important to distinguish them from leprosy and syphilis. Also, fungal skin and mucous membrane infections are sometimes indicators of </a:t>
            </a:r>
            <a:r>
              <a:rPr dirty="0" lang="en-US" err="1" smtClean="0"/>
              <a:t>immunosuppression</a:t>
            </a:r>
            <a:r>
              <a:rPr dirty="0" lang="en-US" smtClean="0"/>
              <a:t> as occurs in AIDS, cancer and tuberculosis. </a:t>
            </a:r>
          </a:p>
          <a:p>
            <a:endParaRPr dirty="0" lang="en-US"/>
          </a:p>
        </p:txBody>
      </p:sp>
      <p:sp>
        <p:nvSpPr>
          <p:cNvPr id="1048704" name="Title 1"/>
          <p:cNvSpPr>
            <a:spLocks noGrp="1"/>
          </p:cNvSpPr>
          <p:nvPr>
            <p:ph type="title"/>
          </p:nvPr>
        </p:nvSpPr>
        <p:spPr/>
        <p:txBody>
          <a:bodyPr/>
          <a:p>
            <a:r>
              <a:rPr b="1" dirty="0" lang="en-US" err="1" smtClean="0"/>
              <a:t>Dermatomycosis</a:t>
            </a:r>
            <a:endParaRPr dirty="0" lang="en-US"/>
          </a:p>
        </p:txBody>
      </p:sp>
    </p:spTree>
  </p:cSld>
  <p:clrMapOvr>
    <a:masterClrMapping/>
  </p:clrMapOvr>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296" name=""/>
        <p:cNvGrpSpPr/>
        <p:nvPr/>
      </p:nvGrpSpPr>
      <p:grpSpPr>
        <a:xfrm>
          <a:off x="0" y="0"/>
          <a:ext cx="0" cy="0"/>
          <a:chOff x="0" y="0"/>
          <a:chExt cx="0" cy="0"/>
        </a:xfrm>
      </p:grpSpPr>
      <p:sp>
        <p:nvSpPr>
          <p:cNvPr id="1048705" name="Content Placeholder 2"/>
          <p:cNvSpPr>
            <a:spLocks noGrp="1"/>
          </p:cNvSpPr>
          <p:nvPr>
            <p:ph idx="1"/>
          </p:nvPr>
        </p:nvSpPr>
        <p:spPr/>
        <p:txBody>
          <a:bodyPr/>
          <a:p>
            <a:r>
              <a:rPr dirty="0" lang="en-US" smtClean="0"/>
              <a:t>Fungal infections are usually spread by direct and indirect contact. Genital infections such as </a:t>
            </a:r>
            <a:r>
              <a:rPr dirty="0" lang="en-US" err="1" smtClean="0"/>
              <a:t>vulvo-vaginitis</a:t>
            </a:r>
            <a:r>
              <a:rPr dirty="0" lang="en-US" smtClean="0"/>
              <a:t> may be spread during sexual intercourse.</a:t>
            </a:r>
          </a:p>
          <a:p>
            <a:endParaRPr dirty="0" lang="en-US"/>
          </a:p>
        </p:txBody>
      </p:sp>
      <p:sp>
        <p:nvSpPr>
          <p:cNvPr id="1048706" name="Title 1"/>
          <p:cNvSpPr>
            <a:spLocks noGrp="1"/>
          </p:cNvSpPr>
          <p:nvPr>
            <p:ph type="title"/>
          </p:nvPr>
        </p:nvSpPr>
        <p:spPr/>
        <p:txBody>
          <a:bodyPr>
            <a:normAutofit fontScale="90000"/>
          </a:bodyPr>
          <a:p>
            <a:r>
              <a:rPr b="1" dirty="0" lang="en-US" smtClean="0"/>
              <a:t>Mode of Transmission</a:t>
            </a:r>
            <a:r>
              <a:rPr dirty="0" lang="en-US" smtClean="0"/>
              <a:t/>
            </a:r>
            <a:br>
              <a:rPr dirty="0" lang="en-US" smtClean="0"/>
            </a:br>
            <a:endParaRPr dirty="0" lang="en-US"/>
          </a:p>
        </p:txBody>
      </p: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252" name=""/>
        <p:cNvGrpSpPr/>
        <p:nvPr/>
      </p:nvGrpSpPr>
      <p:grpSpPr>
        <a:xfrm>
          <a:off x="0" y="0"/>
          <a:ext cx="0" cy="0"/>
          <a:chOff x="0" y="0"/>
          <a:chExt cx="0" cy="0"/>
        </a:xfrm>
      </p:grpSpPr>
      <p:sp>
        <p:nvSpPr>
          <p:cNvPr id="1048620" name="Content Placeholder 2"/>
          <p:cNvSpPr>
            <a:spLocks noGrp="1"/>
          </p:cNvSpPr>
          <p:nvPr>
            <p:ph idx="1"/>
          </p:nvPr>
        </p:nvSpPr>
        <p:spPr/>
        <p:txBody>
          <a:bodyPr/>
          <a:p>
            <a:r>
              <a:rPr dirty="0" lang="en-US"/>
              <a:t>In this section you will cover disease patterns in the community, the </a:t>
            </a:r>
            <a:r>
              <a:rPr dirty="0" lang="en-US" smtClean="0"/>
              <a:t>meaning </a:t>
            </a:r>
            <a:r>
              <a:rPr dirty="0" lang="en-US"/>
              <a:t>of host and infection, as well as the transmission cycle of communicable diseases.</a:t>
            </a:r>
          </a:p>
          <a:p>
            <a:pPr>
              <a:buNone/>
            </a:pPr>
            <a:endParaRPr dirty="0" lang="en-US"/>
          </a:p>
        </p:txBody>
      </p:sp>
      <p:sp>
        <p:nvSpPr>
          <p:cNvPr id="1048621" name="Title 1"/>
          <p:cNvSpPr>
            <a:spLocks noGrp="1"/>
          </p:cNvSpPr>
          <p:nvPr>
            <p:ph type="title"/>
          </p:nvPr>
        </p:nvSpPr>
        <p:spPr/>
        <p:txBody>
          <a:bodyPr>
            <a:normAutofit fontScale="90000"/>
          </a:bodyPr>
          <a:p>
            <a:r>
              <a:rPr dirty="0" lang="en-US"/>
              <a:t> </a:t>
            </a:r>
            <a:r>
              <a:rPr dirty="0" lang="en-US" smtClean="0"/>
              <a:t/>
            </a:r>
            <a:br>
              <a:rPr dirty="0" lang="en-US" smtClean="0"/>
            </a:br>
            <a:r>
              <a:rPr b="1" dirty="0" lang="en-US" smtClean="0"/>
              <a:t>SECTION </a:t>
            </a:r>
            <a:r>
              <a:rPr b="1" dirty="0" lang="en-US"/>
              <a:t>1: PATTERNS OF COMMUNICABLE DISEASES</a:t>
            </a:r>
            <a:r>
              <a:rPr dirty="0" lang="en-US"/>
              <a:t/>
            </a:r>
            <a:br>
              <a:rPr dirty="0" lang="en-US"/>
            </a:br>
            <a:endParaRPr dirty="0" lang="en-US"/>
          </a:p>
        </p:txBody>
      </p:sp>
    </p:spTree>
  </p:cSld>
  <p:clrMapOvr>
    <a:masterClrMapping/>
  </p:clrMapOvr>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297" name=""/>
        <p:cNvGrpSpPr/>
        <p:nvPr/>
      </p:nvGrpSpPr>
      <p:grpSpPr>
        <a:xfrm>
          <a:off x="0" y="0"/>
          <a:ext cx="0" cy="0"/>
          <a:chOff x="0" y="0"/>
          <a:chExt cx="0" cy="0"/>
        </a:xfrm>
      </p:grpSpPr>
      <p:sp>
        <p:nvSpPr>
          <p:cNvPr id="1048707" name="Content Placeholder 2"/>
          <p:cNvSpPr>
            <a:spLocks noGrp="1"/>
          </p:cNvSpPr>
          <p:nvPr>
            <p:ph idx="1"/>
          </p:nvPr>
        </p:nvSpPr>
        <p:spPr>
          <a:xfrm>
            <a:off x="457200" y="1371600"/>
            <a:ext cx="8229600" cy="4754563"/>
          </a:xfrm>
        </p:spPr>
        <p:txBody>
          <a:bodyPr>
            <a:normAutofit/>
          </a:bodyPr>
          <a:p>
            <a:r>
              <a:rPr dirty="0" lang="en-US" smtClean="0"/>
              <a:t>A fungal infection typically produces a flat patch or </a:t>
            </a:r>
            <a:r>
              <a:rPr dirty="0" lang="en-US" err="1" smtClean="0"/>
              <a:t>shamba</a:t>
            </a:r>
            <a:r>
              <a:rPr dirty="0" lang="en-US" smtClean="0"/>
              <a:t>-like growth on the human skin. </a:t>
            </a:r>
          </a:p>
          <a:p>
            <a:r>
              <a:rPr dirty="0" lang="en-US" smtClean="0"/>
              <a:t>This patch may be found on the head, on dry exposed body skin, between the toes, or in moist places like the mouth or private parts. </a:t>
            </a:r>
          </a:p>
          <a:p>
            <a:r>
              <a:rPr dirty="0" lang="en-US" smtClean="0"/>
              <a:t>Each of these patches (depending on where they are found) looks slightly different and has a different name, but they are all fungi. Fungal infections can be divided into two groups: ringworms and </a:t>
            </a:r>
            <a:r>
              <a:rPr dirty="0" lang="en-US" err="1" smtClean="0"/>
              <a:t>candiadiasis</a:t>
            </a:r>
            <a:r>
              <a:rPr dirty="0" lang="en-US" smtClean="0"/>
              <a:t>.</a:t>
            </a:r>
          </a:p>
          <a:p>
            <a:endParaRPr dirty="0" lang="en-US"/>
          </a:p>
        </p:txBody>
      </p:sp>
      <p:sp>
        <p:nvSpPr>
          <p:cNvPr id="1048708" name="Title 1"/>
          <p:cNvSpPr>
            <a:spLocks noGrp="1"/>
          </p:cNvSpPr>
          <p:nvPr>
            <p:ph type="title"/>
          </p:nvPr>
        </p:nvSpPr>
        <p:spPr/>
        <p:txBody>
          <a:bodyPr>
            <a:normAutofit fontScale="90000"/>
          </a:bodyPr>
          <a:p>
            <a:r>
              <a:rPr b="1" dirty="0" lang="en-US" smtClean="0"/>
              <a:t>Clinical Picture</a:t>
            </a:r>
            <a:r>
              <a:rPr dirty="0" lang="en-US" smtClean="0"/>
              <a:t> </a:t>
            </a:r>
            <a:br>
              <a:rPr dirty="0" lang="en-US" smtClean="0"/>
            </a:br>
            <a:endParaRPr dirty="0" lang="en-US"/>
          </a:p>
        </p:txBody>
      </p:sp>
    </p:spTree>
  </p:cSld>
  <p:clrMapOvr>
    <a:masterClrMapping/>
  </p:clrMapOvr>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298" name=""/>
        <p:cNvGrpSpPr/>
        <p:nvPr/>
      </p:nvGrpSpPr>
      <p:grpSpPr>
        <a:xfrm>
          <a:off x="0" y="0"/>
          <a:ext cx="0" cy="0"/>
          <a:chOff x="0" y="0"/>
          <a:chExt cx="0" cy="0"/>
        </a:xfrm>
      </p:grpSpPr>
      <p:sp>
        <p:nvSpPr>
          <p:cNvPr id="1048709" name="Content Placeholder 2"/>
          <p:cNvSpPr>
            <a:spLocks noGrp="1"/>
          </p:cNvSpPr>
          <p:nvPr>
            <p:ph idx="1"/>
          </p:nvPr>
        </p:nvSpPr>
        <p:spPr>
          <a:xfrm>
            <a:off x="228600" y="1219200"/>
            <a:ext cx="8686800" cy="4906963"/>
          </a:xfrm>
        </p:spPr>
        <p:txBody>
          <a:bodyPr/>
          <a:p>
            <a:pPr>
              <a:buNone/>
            </a:pPr>
            <a:r>
              <a:rPr dirty="0" lang="en-US" smtClean="0"/>
              <a:t>Ringworm manifestations are described in Latin after the areas of the body they commonly affect:</a:t>
            </a:r>
          </a:p>
          <a:p>
            <a:pPr lvl="0"/>
            <a:r>
              <a:rPr dirty="0" lang="en-US" err="1" smtClean="0"/>
              <a:t>Tinea</a:t>
            </a:r>
            <a:r>
              <a:rPr dirty="0" lang="en-US" smtClean="0"/>
              <a:t> </a:t>
            </a:r>
            <a:r>
              <a:rPr dirty="0" lang="en-US" err="1" smtClean="0"/>
              <a:t>capitis</a:t>
            </a:r>
            <a:r>
              <a:rPr dirty="0" lang="en-US" smtClean="0"/>
              <a:t> (ringworm of the scalp)</a:t>
            </a:r>
          </a:p>
          <a:p>
            <a:pPr lvl="0"/>
            <a:r>
              <a:rPr dirty="0" lang="en-US" err="1" smtClean="0"/>
              <a:t>Tinea</a:t>
            </a:r>
            <a:r>
              <a:rPr dirty="0" lang="en-US" smtClean="0"/>
              <a:t> </a:t>
            </a:r>
            <a:r>
              <a:rPr dirty="0" lang="en-US" err="1" smtClean="0"/>
              <a:t>corporis</a:t>
            </a:r>
            <a:r>
              <a:rPr dirty="0" lang="en-US" smtClean="0"/>
              <a:t> (ringworm of the body)</a:t>
            </a:r>
          </a:p>
          <a:p>
            <a:pPr lvl="0"/>
            <a:r>
              <a:rPr dirty="0" lang="en-US" err="1" smtClean="0"/>
              <a:t>Tinea</a:t>
            </a:r>
            <a:r>
              <a:rPr dirty="0" lang="en-US" smtClean="0"/>
              <a:t> </a:t>
            </a:r>
            <a:r>
              <a:rPr dirty="0" lang="en-US" err="1" smtClean="0"/>
              <a:t>pedis</a:t>
            </a:r>
            <a:r>
              <a:rPr dirty="0" lang="en-US" smtClean="0"/>
              <a:t> (ringworm of the foot)</a:t>
            </a:r>
          </a:p>
          <a:p>
            <a:pPr lvl="0"/>
            <a:r>
              <a:rPr dirty="0" lang="en-US" err="1" smtClean="0"/>
              <a:t>Tinea</a:t>
            </a:r>
            <a:r>
              <a:rPr dirty="0" lang="en-US" smtClean="0"/>
              <a:t> </a:t>
            </a:r>
            <a:r>
              <a:rPr dirty="0" lang="en-US" err="1" smtClean="0"/>
              <a:t>unguium</a:t>
            </a:r>
            <a:r>
              <a:rPr dirty="0" lang="en-US" smtClean="0"/>
              <a:t> (ringworm of the nails)</a:t>
            </a:r>
          </a:p>
          <a:p>
            <a:pPr lvl="0"/>
            <a:r>
              <a:rPr dirty="0" lang="en-US" err="1" smtClean="0"/>
              <a:t>Tinea</a:t>
            </a:r>
            <a:r>
              <a:rPr dirty="0" lang="en-US" smtClean="0"/>
              <a:t> </a:t>
            </a:r>
            <a:r>
              <a:rPr dirty="0" lang="en-US" err="1" smtClean="0"/>
              <a:t>versicolor</a:t>
            </a:r>
            <a:r>
              <a:rPr dirty="0" lang="en-US" smtClean="0"/>
              <a:t> or </a:t>
            </a:r>
            <a:r>
              <a:rPr dirty="0" lang="en-US" err="1" smtClean="0"/>
              <a:t>pityriasis</a:t>
            </a:r>
            <a:endParaRPr dirty="0" lang="en-US" smtClean="0"/>
          </a:p>
          <a:p>
            <a:endParaRPr dirty="0" lang="en-US"/>
          </a:p>
        </p:txBody>
      </p:sp>
      <p:sp>
        <p:nvSpPr>
          <p:cNvPr id="1048710" name="Title 1"/>
          <p:cNvSpPr>
            <a:spLocks noGrp="1"/>
          </p:cNvSpPr>
          <p:nvPr>
            <p:ph type="title"/>
          </p:nvPr>
        </p:nvSpPr>
        <p:spPr/>
        <p:txBody>
          <a:bodyPr>
            <a:normAutofit fontScale="90000"/>
          </a:bodyPr>
          <a:p>
            <a:r>
              <a:rPr b="1" dirty="0" lang="en-US" smtClean="0"/>
              <a:t>RINGWORMS</a:t>
            </a:r>
            <a:r>
              <a:rPr dirty="0" lang="en-US" smtClean="0"/>
              <a:t> </a:t>
            </a:r>
            <a:br>
              <a:rPr dirty="0" lang="en-US" smtClean="0"/>
            </a:br>
            <a:endParaRPr dirty="0" lang="en-US"/>
          </a:p>
        </p:txBody>
      </p:sp>
    </p:spTree>
  </p:cSld>
  <p:clrMapOvr>
    <a:masterClrMapping/>
  </p:clrMapOvr>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299" name=""/>
        <p:cNvGrpSpPr/>
        <p:nvPr/>
      </p:nvGrpSpPr>
      <p:grpSpPr>
        <a:xfrm>
          <a:off x="0" y="0"/>
          <a:ext cx="0" cy="0"/>
          <a:chOff x="0" y="0"/>
          <a:chExt cx="0" cy="0"/>
        </a:xfrm>
      </p:grpSpPr>
      <p:pic>
        <p:nvPicPr>
          <p:cNvPr id="2097155" name="ia_el_16_innerEl" descr="Ringworm Diseases"/>
          <p:cNvPicPr>
            <a:picLocks noGrp="1"/>
          </p:cNvPicPr>
          <p:nvPr>
            <p:ph idx="1"/>
          </p:nvPr>
        </p:nvPicPr>
        <p:blipFill>
          <a:blip xmlns:r="http://schemas.openxmlformats.org/officeDocument/2006/relationships" r:embed="rId1"/>
          <a:srcRect/>
          <a:stretch>
            <a:fillRect/>
          </a:stretch>
        </p:blipFill>
        <p:spPr bwMode="auto">
          <a:xfrm>
            <a:off x="381000" y="1066800"/>
            <a:ext cx="8229600" cy="5257800"/>
          </a:xfrm>
          <a:prstGeom prst="rect"/>
          <a:noFill/>
          <a:ln w="9525">
            <a:noFill/>
            <a:miter lim="800000"/>
            <a:headEnd/>
            <a:tailEnd/>
          </a:ln>
        </p:spPr>
      </p:pic>
      <p:sp>
        <p:nvSpPr>
          <p:cNvPr id="1048711" name="Title 1"/>
          <p:cNvSpPr>
            <a:spLocks noGrp="1"/>
          </p:cNvSpPr>
          <p:nvPr>
            <p:ph type="title"/>
          </p:nvPr>
        </p:nvSpPr>
        <p:spPr/>
        <p:txBody>
          <a:bodyPr>
            <a:normAutofit fontScale="90000"/>
          </a:bodyPr>
          <a:p>
            <a:r>
              <a:rPr b="1" dirty="0" lang="en-US" smtClean="0"/>
              <a:t>Characteristics of Ringworm Diseases</a:t>
            </a:r>
            <a:r>
              <a:rPr dirty="0" lang="en-US" smtClean="0"/>
              <a:t> </a:t>
            </a:r>
            <a:br>
              <a:rPr dirty="0" lang="en-US" smtClean="0"/>
            </a:br>
            <a:endParaRPr dirty="0" lang="en-US"/>
          </a:p>
        </p:txBody>
      </p:sp>
    </p:spTree>
  </p:cSld>
  <p:clrMapOvr>
    <a:masterClrMapping/>
  </p:clrMapOvr>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300" name=""/>
        <p:cNvGrpSpPr/>
        <p:nvPr/>
      </p:nvGrpSpPr>
      <p:grpSpPr>
        <a:xfrm>
          <a:off x="0" y="0"/>
          <a:ext cx="0" cy="0"/>
          <a:chOff x="0" y="0"/>
          <a:chExt cx="0" cy="0"/>
        </a:xfrm>
      </p:grpSpPr>
      <p:sp>
        <p:nvSpPr>
          <p:cNvPr id="1048712" name="Content Placeholder 2"/>
          <p:cNvSpPr>
            <a:spLocks noGrp="1"/>
          </p:cNvSpPr>
          <p:nvPr>
            <p:ph idx="1"/>
          </p:nvPr>
        </p:nvSpPr>
        <p:spPr/>
        <p:txBody>
          <a:bodyPr/>
          <a:p>
            <a:pPr>
              <a:buNone/>
            </a:pPr>
            <a:r>
              <a:rPr dirty="0" lang="en-US" err="1" smtClean="0"/>
              <a:t>Candiadiasis</a:t>
            </a:r>
            <a:r>
              <a:rPr dirty="0" lang="en-US" smtClean="0"/>
              <a:t> which is also known as </a:t>
            </a:r>
            <a:r>
              <a:rPr dirty="0" lang="en-US" err="1" smtClean="0"/>
              <a:t>moniliasis</a:t>
            </a:r>
            <a:r>
              <a:rPr dirty="0" lang="en-US" smtClean="0"/>
              <a:t> or yeast infection manifests in the following ways:</a:t>
            </a:r>
          </a:p>
          <a:p>
            <a:pPr lvl="0"/>
            <a:r>
              <a:rPr dirty="0" lang="en-US" smtClean="0"/>
              <a:t>Oral thrush – patchy white dots which appear on the mucous membrane of the mouth</a:t>
            </a:r>
          </a:p>
          <a:p>
            <a:pPr lvl="0"/>
            <a:r>
              <a:rPr dirty="0" lang="en-US" err="1" smtClean="0"/>
              <a:t>Vulvo-vaginitis</a:t>
            </a:r>
            <a:endParaRPr dirty="0" lang="en-US" smtClean="0"/>
          </a:p>
          <a:p>
            <a:pPr lvl="0"/>
            <a:r>
              <a:rPr dirty="0" lang="en-US" err="1" smtClean="0"/>
              <a:t>Balanitis</a:t>
            </a:r>
            <a:endParaRPr dirty="0" lang="en-US" smtClean="0"/>
          </a:p>
          <a:p>
            <a:pPr lvl="0"/>
            <a:r>
              <a:rPr dirty="0" lang="en-US" err="1" smtClean="0"/>
              <a:t>Intertrigo</a:t>
            </a:r>
            <a:endParaRPr dirty="0" lang="en-US" smtClean="0"/>
          </a:p>
          <a:p>
            <a:endParaRPr dirty="0" lang="en-US"/>
          </a:p>
        </p:txBody>
      </p:sp>
      <p:sp>
        <p:nvSpPr>
          <p:cNvPr id="1048713" name="Title 1"/>
          <p:cNvSpPr>
            <a:spLocks noGrp="1"/>
          </p:cNvSpPr>
          <p:nvPr>
            <p:ph type="title"/>
          </p:nvPr>
        </p:nvSpPr>
        <p:spPr/>
        <p:txBody>
          <a:bodyPr>
            <a:normAutofit fontScale="90000"/>
          </a:bodyPr>
          <a:p>
            <a:r>
              <a:rPr b="1" dirty="0" lang="en-US" smtClean="0"/>
              <a:t>CANDIDIASIS</a:t>
            </a:r>
            <a:r>
              <a:rPr dirty="0" lang="en-US" smtClean="0"/>
              <a:t> </a:t>
            </a:r>
            <a:br>
              <a:rPr dirty="0" lang="en-US" smtClean="0"/>
            </a:br>
            <a:endParaRPr dirty="0" lang="en-US"/>
          </a:p>
        </p:txBody>
      </p:sp>
    </p:spTree>
  </p:cSld>
  <p:clrMapOvr>
    <a:masterClrMapping/>
  </p:clrMapOvr>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301" name=""/>
        <p:cNvGrpSpPr/>
        <p:nvPr/>
      </p:nvGrpSpPr>
      <p:grpSpPr>
        <a:xfrm>
          <a:off x="0" y="0"/>
          <a:ext cx="0" cy="0"/>
          <a:chOff x="0" y="0"/>
          <a:chExt cx="0" cy="0"/>
        </a:xfrm>
      </p:grpSpPr>
      <p:pic>
        <p:nvPicPr>
          <p:cNvPr id="2097156" name="ia_el_13_innerEl" descr="Characteristics of Candiadiasis Diseases"/>
          <p:cNvPicPr>
            <a:picLocks noGrp="1"/>
          </p:cNvPicPr>
          <p:nvPr>
            <p:ph idx="1"/>
          </p:nvPr>
        </p:nvPicPr>
        <p:blipFill>
          <a:blip xmlns:r="http://schemas.openxmlformats.org/officeDocument/2006/relationships" r:embed="rId1"/>
          <a:srcRect/>
          <a:stretch>
            <a:fillRect/>
          </a:stretch>
        </p:blipFill>
        <p:spPr bwMode="auto">
          <a:xfrm>
            <a:off x="381000" y="1600200"/>
            <a:ext cx="8153400" cy="4648200"/>
          </a:xfrm>
          <a:prstGeom prst="rect"/>
          <a:noFill/>
          <a:ln w="9525">
            <a:noFill/>
            <a:miter lim="800000"/>
            <a:headEnd/>
            <a:tailEnd/>
          </a:ln>
        </p:spPr>
      </p:pic>
      <p:sp>
        <p:nvSpPr>
          <p:cNvPr id="1048714" name="Title 1"/>
          <p:cNvSpPr>
            <a:spLocks noGrp="1"/>
          </p:cNvSpPr>
          <p:nvPr>
            <p:ph type="title"/>
          </p:nvPr>
        </p:nvSpPr>
        <p:spPr/>
        <p:txBody>
          <a:bodyPr>
            <a:normAutofit fontScale="90000"/>
          </a:bodyPr>
          <a:p>
            <a:r>
              <a:rPr b="1" dirty="0" lang="en-US" smtClean="0"/>
              <a:t/>
            </a:r>
            <a:br>
              <a:rPr b="1" dirty="0" lang="en-US" smtClean="0"/>
            </a:br>
            <a:r>
              <a:rPr b="1" dirty="0" lang="en-US" smtClean="0"/>
              <a:t>Characteristics of </a:t>
            </a:r>
            <a:r>
              <a:rPr b="1" dirty="0" lang="en-US" err="1" smtClean="0"/>
              <a:t>Candiadiasis</a:t>
            </a:r>
            <a:r>
              <a:rPr b="1" dirty="0" lang="en-US" smtClean="0"/>
              <a:t> Diseases</a:t>
            </a:r>
            <a:r>
              <a:rPr dirty="0" lang="en-US" smtClean="0"/>
              <a:t> </a:t>
            </a:r>
            <a:br>
              <a:rPr dirty="0" lang="en-US" smtClean="0"/>
            </a:br>
            <a:endParaRPr dirty="0" lang="en-US"/>
          </a:p>
        </p:txBody>
      </p:sp>
    </p:spTree>
  </p:cSld>
  <p:clrMapOvr>
    <a:masterClrMapping/>
  </p:clrMapOvr>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302" name=""/>
        <p:cNvGrpSpPr/>
        <p:nvPr/>
      </p:nvGrpSpPr>
      <p:grpSpPr>
        <a:xfrm>
          <a:off x="0" y="0"/>
          <a:ext cx="0" cy="0"/>
          <a:chOff x="0" y="0"/>
          <a:chExt cx="0" cy="0"/>
        </a:xfrm>
      </p:grpSpPr>
      <p:sp>
        <p:nvSpPr>
          <p:cNvPr id="1048715" name="Content Placeholder 2"/>
          <p:cNvSpPr>
            <a:spLocks noGrp="1"/>
          </p:cNvSpPr>
          <p:nvPr>
            <p:ph idx="1"/>
          </p:nvPr>
        </p:nvSpPr>
        <p:spPr>
          <a:xfrm>
            <a:off x="228600" y="914400"/>
            <a:ext cx="8686800" cy="5211763"/>
          </a:xfrm>
        </p:spPr>
        <p:txBody>
          <a:bodyPr>
            <a:normAutofit fontScale="88889" lnSpcReduction="20000"/>
          </a:bodyPr>
          <a:p>
            <a:r>
              <a:rPr b="1" dirty="0" lang="en-US" smtClean="0"/>
              <a:t>Objectives </a:t>
            </a:r>
            <a:endParaRPr dirty="0" lang="en-US" smtClean="0"/>
          </a:p>
          <a:p>
            <a:r>
              <a:rPr dirty="0" lang="en-US" smtClean="0"/>
              <a:t>By the end of this section you will be able to: </a:t>
            </a:r>
          </a:p>
          <a:p>
            <a:pPr lvl="0"/>
            <a:r>
              <a:rPr dirty="0" lang="en-US" smtClean="0"/>
              <a:t>List at least nine common vector-borne diseases</a:t>
            </a:r>
          </a:p>
          <a:p>
            <a:pPr lvl="0"/>
            <a:r>
              <a:rPr dirty="0" lang="en-US" smtClean="0"/>
              <a:t>Describe the clinical features of vector-borne diseases</a:t>
            </a:r>
          </a:p>
          <a:p>
            <a:pPr lvl="0"/>
            <a:r>
              <a:rPr dirty="0" lang="en-US" smtClean="0"/>
              <a:t>Describe the transmission cycle of vector-borne diseases</a:t>
            </a:r>
          </a:p>
          <a:p>
            <a:pPr lvl="0"/>
            <a:r>
              <a:rPr dirty="0" lang="en-US" smtClean="0"/>
              <a:t>Explain the management of vector-borne diseases</a:t>
            </a:r>
          </a:p>
          <a:p>
            <a:pPr lvl="0"/>
            <a:r>
              <a:rPr dirty="0" lang="en-US" smtClean="0"/>
              <a:t>Discuss the preventive measures of vector-borne </a:t>
            </a:r>
            <a:br>
              <a:rPr dirty="0" lang="en-US" smtClean="0"/>
            </a:br>
            <a:r>
              <a:rPr dirty="0" lang="en-US" smtClean="0"/>
              <a:t>diseases namely: </a:t>
            </a:r>
            <a:br>
              <a:rPr dirty="0" lang="en-US" smtClean="0"/>
            </a:br>
            <a:r>
              <a:rPr dirty="0" lang="en-US" smtClean="0"/>
              <a:t> - Malaria</a:t>
            </a:r>
            <a:br>
              <a:rPr dirty="0" lang="en-US" smtClean="0"/>
            </a:br>
            <a:r>
              <a:rPr dirty="0" lang="en-US" smtClean="0"/>
              <a:t> - </a:t>
            </a:r>
            <a:r>
              <a:rPr dirty="0" lang="en-US" err="1" smtClean="0"/>
              <a:t>Filariasis</a:t>
            </a:r>
            <a:r>
              <a:rPr dirty="0" lang="en-US" smtClean="0"/>
              <a:t/>
            </a:r>
            <a:br>
              <a:rPr dirty="0" lang="en-US" smtClean="0"/>
            </a:br>
            <a:r>
              <a:rPr dirty="0" lang="en-US" smtClean="0"/>
              <a:t> - </a:t>
            </a:r>
            <a:r>
              <a:rPr dirty="0" lang="en-US" err="1" smtClean="0"/>
              <a:t>Yellowfever</a:t>
            </a:r>
            <a:r>
              <a:rPr dirty="0" lang="en-US" smtClean="0"/>
              <a:t/>
            </a:r>
            <a:br>
              <a:rPr dirty="0" lang="en-US" smtClean="0"/>
            </a:br>
            <a:r>
              <a:rPr dirty="0" lang="en-US" smtClean="0"/>
              <a:t> - </a:t>
            </a:r>
            <a:r>
              <a:rPr dirty="0" lang="en-US" err="1" smtClean="0"/>
              <a:t>Trypanosomiasis</a:t>
            </a:r>
            <a:r>
              <a:rPr dirty="0" lang="en-US" smtClean="0"/>
              <a:t/>
            </a:r>
            <a:br>
              <a:rPr dirty="0" lang="en-US" smtClean="0"/>
            </a:br>
            <a:r>
              <a:rPr dirty="0" lang="en-US" smtClean="0"/>
              <a:t> - </a:t>
            </a:r>
            <a:r>
              <a:rPr dirty="0" lang="en-US" err="1" smtClean="0"/>
              <a:t>Schistosomiasis</a:t>
            </a:r>
            <a:r>
              <a:rPr dirty="0" lang="en-US" smtClean="0"/>
              <a:t/>
            </a:r>
            <a:br>
              <a:rPr dirty="0" lang="en-US" smtClean="0"/>
            </a:br>
            <a:r>
              <a:rPr dirty="0" lang="en-US" smtClean="0"/>
              <a:t> - </a:t>
            </a:r>
            <a:r>
              <a:rPr dirty="0" lang="en-US" err="1" smtClean="0"/>
              <a:t>Leishmaniasis</a:t>
            </a:r>
            <a:r>
              <a:rPr dirty="0" lang="en-US" smtClean="0"/>
              <a:t/>
            </a:r>
            <a:br>
              <a:rPr dirty="0" lang="en-US" smtClean="0"/>
            </a:br>
            <a:r>
              <a:rPr dirty="0" lang="en-US" smtClean="0"/>
              <a:t> - Plague</a:t>
            </a:r>
            <a:br>
              <a:rPr dirty="0" lang="en-US" smtClean="0"/>
            </a:br>
            <a:r>
              <a:rPr dirty="0" lang="en-US" smtClean="0"/>
              <a:t> - </a:t>
            </a:r>
            <a:r>
              <a:rPr dirty="0" lang="en-US" err="1" smtClean="0"/>
              <a:t>Relapsingfever</a:t>
            </a:r>
            <a:r>
              <a:rPr dirty="0" lang="en-US" smtClean="0"/>
              <a:t/>
            </a:r>
            <a:br>
              <a:rPr dirty="0" lang="en-US" smtClean="0"/>
            </a:br>
            <a:r>
              <a:rPr dirty="0" lang="en-US" smtClean="0"/>
              <a:t>  - </a:t>
            </a:r>
            <a:r>
              <a:rPr dirty="0" lang="en-US" err="1" smtClean="0"/>
              <a:t>Onchocerciasis</a:t>
            </a:r>
            <a:endParaRPr dirty="0" lang="en-US" smtClean="0"/>
          </a:p>
          <a:p>
            <a:endParaRPr dirty="0" lang="en-US"/>
          </a:p>
        </p:txBody>
      </p:sp>
      <p:sp>
        <p:nvSpPr>
          <p:cNvPr id="1048716" name="Title 1"/>
          <p:cNvSpPr>
            <a:spLocks noGrp="1"/>
          </p:cNvSpPr>
          <p:nvPr>
            <p:ph type="title"/>
          </p:nvPr>
        </p:nvSpPr>
        <p:spPr/>
        <p:txBody>
          <a:bodyPr>
            <a:normAutofit fontScale="90000"/>
          </a:bodyPr>
          <a:p>
            <a:r>
              <a:rPr b="1" dirty="0" lang="en-US" smtClean="0"/>
              <a:t>SECTION 4: VECTOR-BORNE DISEASES</a:t>
            </a:r>
            <a:r>
              <a:rPr dirty="0" lang="en-US" smtClean="0"/>
              <a:t/>
            </a:r>
            <a:br>
              <a:rPr dirty="0" lang="en-US" smtClean="0"/>
            </a:br>
            <a:endParaRPr dirty="0" lang="en-US"/>
          </a:p>
        </p:txBody>
      </p:sp>
    </p:spTree>
  </p:cSld>
  <p:clrMapOvr>
    <a:masterClrMapping/>
  </p:clrMapOvr>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303" name=""/>
        <p:cNvGrpSpPr/>
        <p:nvPr/>
      </p:nvGrpSpPr>
      <p:grpSpPr>
        <a:xfrm>
          <a:off x="0" y="0"/>
          <a:ext cx="0" cy="0"/>
          <a:chOff x="0" y="0"/>
          <a:chExt cx="0" cy="0"/>
        </a:xfrm>
      </p:grpSpPr>
      <p:sp>
        <p:nvSpPr>
          <p:cNvPr id="1048717" name="Content Placeholder 2"/>
          <p:cNvSpPr>
            <a:spLocks noGrp="1"/>
          </p:cNvSpPr>
          <p:nvPr>
            <p:ph idx="1"/>
          </p:nvPr>
        </p:nvSpPr>
        <p:spPr>
          <a:xfrm>
            <a:off x="457200" y="1447800"/>
            <a:ext cx="8229600" cy="4876800"/>
          </a:xfrm>
        </p:spPr>
        <p:txBody>
          <a:bodyPr>
            <a:normAutofit fontScale="88889" lnSpcReduction="20000"/>
          </a:bodyPr>
          <a:p>
            <a:r>
              <a:rPr dirty="0" lang="en-US" smtClean="0"/>
              <a:t>The organisms which cause vector-borne diseases usually undergo part of their development inside the vectors themselves. </a:t>
            </a:r>
          </a:p>
          <a:p>
            <a:r>
              <a:rPr dirty="0" lang="en-US" smtClean="0"/>
              <a:t>The time taken by the disease-causing organism to develop inside the vector is called the extrinsic incubation period. </a:t>
            </a:r>
          </a:p>
          <a:p>
            <a:r>
              <a:rPr dirty="0" lang="en-US" smtClean="0"/>
              <a:t>Although the housefly is an insect that is known to carry bacteria and </a:t>
            </a:r>
            <a:r>
              <a:rPr dirty="0" lang="en-US" err="1" smtClean="0"/>
              <a:t>chlamydia</a:t>
            </a:r>
            <a:r>
              <a:rPr dirty="0" lang="en-US" smtClean="0"/>
              <a:t>, it is not considered a vector.</a:t>
            </a:r>
          </a:p>
          <a:p>
            <a:r>
              <a:rPr dirty="0" lang="en-US" smtClean="0"/>
              <a:t> This is because it is merely a mechanical transmitter of disease; the organisms do not develop inside its body. </a:t>
            </a:r>
          </a:p>
          <a:p>
            <a:r>
              <a:rPr dirty="0" lang="en-US" smtClean="0"/>
              <a:t>The majority of vectors are insects with the mosquito being the most common. This is because the mosquito is responsible for transmitting more diseases than any other vector.</a:t>
            </a:r>
            <a:endParaRPr dirty="0" lang="en-US"/>
          </a:p>
        </p:txBody>
      </p:sp>
      <p:sp>
        <p:nvSpPr>
          <p:cNvPr id="1048718" name="Title 1"/>
          <p:cNvSpPr>
            <a:spLocks noGrp="1"/>
          </p:cNvSpPr>
          <p:nvPr>
            <p:ph type="title"/>
          </p:nvPr>
        </p:nvSpPr>
        <p:spPr/>
        <p:txBody>
          <a:bodyPr>
            <a:normAutofit fontScale="90000"/>
          </a:bodyPr>
          <a:p>
            <a:r>
              <a:rPr b="1" dirty="0" lang="en-US" smtClean="0"/>
              <a:t>VECTOR-BORNE DISEASES </a:t>
            </a:r>
            <a:r>
              <a:rPr dirty="0" lang="en-US" smtClean="0"/>
              <a:t/>
            </a:r>
            <a:br>
              <a:rPr dirty="0" lang="en-US" smtClean="0"/>
            </a:br>
            <a:endParaRPr dirty="0" lang="en-US"/>
          </a:p>
        </p:txBody>
      </p:sp>
    </p:spTree>
  </p:cSld>
  <p:clrMapOvr>
    <a:masterClrMapping/>
  </p:clrMapOvr>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304" name=""/>
        <p:cNvGrpSpPr/>
        <p:nvPr/>
      </p:nvGrpSpPr>
      <p:grpSpPr>
        <a:xfrm>
          <a:off x="0" y="0"/>
          <a:ext cx="0" cy="0"/>
          <a:chOff x="0" y="0"/>
          <a:chExt cx="0" cy="0"/>
        </a:xfrm>
      </p:grpSpPr>
      <p:sp>
        <p:nvSpPr>
          <p:cNvPr id="1048719" name="Content Placeholder 2"/>
          <p:cNvSpPr>
            <a:spLocks noGrp="1"/>
          </p:cNvSpPr>
          <p:nvPr>
            <p:ph idx="1"/>
          </p:nvPr>
        </p:nvSpPr>
        <p:spPr>
          <a:xfrm>
            <a:off x="457200" y="533400"/>
            <a:ext cx="8229600" cy="5592763"/>
          </a:xfrm>
        </p:spPr>
        <p:txBody>
          <a:bodyPr>
            <a:normAutofit fontScale="96296" lnSpcReduction="10000"/>
          </a:bodyPr>
          <a:p>
            <a:r>
              <a:rPr dirty="0" lang="en-US" smtClean="0"/>
              <a:t>Insect vectors usually acquire disease organisms by sucking blood from infected persons. </a:t>
            </a:r>
          </a:p>
          <a:p>
            <a:r>
              <a:rPr dirty="0" lang="en-US" smtClean="0"/>
              <a:t>They then transmit the infection by depositing infected </a:t>
            </a:r>
            <a:r>
              <a:rPr dirty="0" lang="en-US" err="1" smtClean="0"/>
              <a:t>faeces</a:t>
            </a:r>
            <a:r>
              <a:rPr dirty="0" lang="en-US" smtClean="0"/>
              <a:t> or body fluids in skin cracks or abrasions. Most vectors have quite specific breeding, feeding and attacking </a:t>
            </a:r>
            <a:r>
              <a:rPr dirty="0" lang="en-US" err="1" smtClean="0"/>
              <a:t>behaviour</a:t>
            </a:r>
            <a:r>
              <a:rPr dirty="0" lang="en-US" smtClean="0"/>
              <a:t>. </a:t>
            </a:r>
          </a:p>
          <a:p>
            <a:r>
              <a:rPr dirty="0" lang="en-US" smtClean="0"/>
              <a:t>They therefore only thrive in areas where suitable conditions exist for their survival. </a:t>
            </a:r>
          </a:p>
          <a:p>
            <a:r>
              <a:rPr dirty="0" lang="en-US" smtClean="0"/>
              <a:t>As a result, vector-borne diseases tend to be present all the time (endemic) in a given geographical area or population.</a:t>
            </a:r>
          </a:p>
          <a:p>
            <a:r>
              <a:rPr dirty="0" lang="en-US" smtClean="0"/>
              <a:t>Many of the diseases transmitted by vectors can also become epidemic, especially when there are environmental or other changes leading to increased transmission</a:t>
            </a:r>
            <a:endParaRPr dirty="0" lang="en-US"/>
          </a:p>
        </p:txBody>
      </p:sp>
      <p:sp>
        <p:nvSpPr>
          <p:cNvPr id="1048720" name="Title 1"/>
          <p:cNvSpPr>
            <a:spLocks noGrp="1"/>
          </p:cNvSpPr>
          <p:nvPr>
            <p:ph type="title"/>
          </p:nvPr>
        </p:nvSpPr>
        <p:spPr/>
        <p:txBody>
          <a:bodyPr/>
          <a:p>
            <a:endParaRPr lang="en-US"/>
          </a:p>
        </p:txBody>
      </p:sp>
    </p:spTree>
  </p:cSld>
  <p:clrMapOvr>
    <a:masterClrMapping/>
  </p:clrMapOvr>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305" name=""/>
        <p:cNvGrpSpPr/>
        <p:nvPr/>
      </p:nvGrpSpPr>
      <p:grpSpPr>
        <a:xfrm>
          <a:off x="0" y="0"/>
          <a:ext cx="0" cy="0"/>
          <a:chOff x="0" y="0"/>
          <a:chExt cx="0" cy="0"/>
        </a:xfrm>
      </p:grpSpPr>
      <p:sp>
        <p:nvSpPr>
          <p:cNvPr id="1048721" name="Content Placeholder 2"/>
          <p:cNvSpPr>
            <a:spLocks noGrp="1"/>
          </p:cNvSpPr>
          <p:nvPr>
            <p:ph idx="1"/>
          </p:nvPr>
        </p:nvSpPr>
        <p:spPr>
          <a:xfrm>
            <a:off x="457200" y="457200"/>
            <a:ext cx="8229600" cy="5668963"/>
          </a:xfrm>
        </p:spPr>
        <p:txBody>
          <a:bodyPr>
            <a:normAutofit lnSpcReduction="10000"/>
          </a:bodyPr>
          <a:p>
            <a:pPr>
              <a:buNone/>
            </a:pPr>
            <a:r>
              <a:rPr dirty="0" lang="en-US" smtClean="0"/>
              <a:t>Some serious epidemics which have occurred in Africa have been as follows: </a:t>
            </a:r>
          </a:p>
          <a:p>
            <a:pPr lvl="0"/>
            <a:r>
              <a:rPr dirty="0" lang="en-US" smtClean="0"/>
              <a:t>Yellow fever: Ethiopia, Sudan, Nigeria, Ghana</a:t>
            </a:r>
          </a:p>
          <a:p>
            <a:pPr lvl="0"/>
            <a:r>
              <a:rPr dirty="0" lang="en-US" err="1" smtClean="0"/>
              <a:t>Trypanosomiasis</a:t>
            </a:r>
            <a:r>
              <a:rPr dirty="0" lang="en-US" smtClean="0"/>
              <a:t>: Uganda</a:t>
            </a:r>
          </a:p>
          <a:p>
            <a:pPr lvl="0"/>
            <a:r>
              <a:rPr dirty="0" lang="en-US" smtClean="0"/>
              <a:t>Kala </a:t>
            </a:r>
            <a:r>
              <a:rPr dirty="0" lang="en-US" err="1" smtClean="0"/>
              <a:t>Azar</a:t>
            </a:r>
            <a:r>
              <a:rPr dirty="0" lang="en-US" smtClean="0"/>
              <a:t>: Kenya, Sudan</a:t>
            </a:r>
          </a:p>
          <a:p>
            <a:pPr lvl="0"/>
            <a:r>
              <a:rPr dirty="0" lang="en-US" smtClean="0"/>
              <a:t>Plague: Uganda, Kenya, Tanzania</a:t>
            </a:r>
          </a:p>
          <a:p>
            <a:pPr lvl="0"/>
            <a:r>
              <a:rPr dirty="0" lang="en-US" smtClean="0"/>
              <a:t>Typhus fever: Burundi, Rwanda, Ethiopia</a:t>
            </a:r>
          </a:p>
          <a:p>
            <a:pPr>
              <a:buNone/>
            </a:pPr>
            <a:endParaRPr dirty="0" lang="en-US" smtClean="0"/>
          </a:p>
          <a:p>
            <a:pPr>
              <a:buNone/>
            </a:pPr>
            <a:r>
              <a:rPr dirty="0" lang="en-US" smtClean="0"/>
              <a:t>When communicable diseases are present in animals all the time, such as the case of yellow fever in monkeys and plague in rats, the disease is said to be enzootic (epidemic in animals).</a:t>
            </a:r>
          </a:p>
          <a:p>
            <a:endParaRPr dirty="0" lang="en-US"/>
          </a:p>
        </p:txBody>
      </p:sp>
      <p:sp>
        <p:nvSpPr>
          <p:cNvPr id="1048722" name="Title 1"/>
          <p:cNvSpPr>
            <a:spLocks noGrp="1"/>
          </p:cNvSpPr>
          <p:nvPr>
            <p:ph type="title"/>
          </p:nvPr>
        </p:nvSpPr>
        <p:spPr/>
        <p:txBody>
          <a:bodyPr/>
          <a:p>
            <a:endParaRPr dirty="0" lang="en-US"/>
          </a:p>
        </p:txBody>
      </p:sp>
    </p:spTree>
  </p:cSld>
  <p:clrMapOvr>
    <a:masterClrMapping/>
  </p:clrMapOvr>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306" name=""/>
        <p:cNvGrpSpPr/>
        <p:nvPr/>
      </p:nvGrpSpPr>
      <p:grpSpPr>
        <a:xfrm>
          <a:off x="0" y="0"/>
          <a:ext cx="0" cy="0"/>
          <a:chOff x="0" y="0"/>
          <a:chExt cx="0" cy="0"/>
        </a:xfrm>
      </p:grpSpPr>
      <p:pic>
        <p:nvPicPr>
          <p:cNvPr id="2097157" name="ia_el_6_innerEl" descr="Vector-borne Diseases Table"/>
          <p:cNvPicPr>
            <a:picLocks noGrp="1"/>
          </p:cNvPicPr>
          <p:nvPr>
            <p:ph idx="1"/>
          </p:nvPr>
        </p:nvPicPr>
        <p:blipFill>
          <a:blip xmlns:r="http://schemas.openxmlformats.org/officeDocument/2006/relationships" r:embed="rId1"/>
          <a:srcRect/>
          <a:stretch>
            <a:fillRect/>
          </a:stretch>
        </p:blipFill>
        <p:spPr bwMode="auto">
          <a:xfrm>
            <a:off x="685800" y="1295400"/>
            <a:ext cx="7620000" cy="4724399"/>
          </a:xfrm>
          <a:prstGeom prst="rect"/>
          <a:noFill/>
          <a:ln w="9525">
            <a:noFill/>
            <a:miter lim="800000"/>
            <a:headEnd/>
            <a:tailEnd/>
          </a:ln>
        </p:spPr>
      </p:pic>
      <p:sp>
        <p:nvSpPr>
          <p:cNvPr id="1048723" name="Title 1"/>
          <p:cNvSpPr>
            <a:spLocks noGrp="1"/>
          </p:cNvSpPr>
          <p:nvPr>
            <p:ph type="title"/>
          </p:nvPr>
        </p:nvSpPr>
        <p:spPr/>
        <p:txBody>
          <a:bodyPr>
            <a:normAutofit fontScale="90000"/>
          </a:bodyPr>
          <a:p>
            <a:r>
              <a:rPr b="1" dirty="0" lang="en-US" smtClean="0"/>
              <a:t>Some Diseases and Their Vectors</a:t>
            </a:r>
            <a:r>
              <a:rPr dirty="0" lang="en-US" smtClean="0"/>
              <a:t/>
            </a:r>
            <a:br>
              <a:rPr dirty="0" lang="en-US" smtClean="0"/>
            </a:br>
            <a:endParaRPr dirty="0" lang="en-US"/>
          </a:p>
        </p:txBody>
      </p:sp>
    </p:spTree>
  </p:cSld>
  <p:clrMapOvr>
    <a:masterClrMapping/>
  </p:clrMapOvr>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253" name=""/>
        <p:cNvGrpSpPr/>
        <p:nvPr/>
      </p:nvGrpSpPr>
      <p:grpSpPr>
        <a:xfrm>
          <a:off x="0" y="0"/>
          <a:ext cx="0" cy="0"/>
          <a:chOff x="0" y="0"/>
          <a:chExt cx="0" cy="0"/>
        </a:xfrm>
      </p:grpSpPr>
      <p:sp>
        <p:nvSpPr>
          <p:cNvPr id="1048622" name="Content Placeholder 2"/>
          <p:cNvSpPr>
            <a:spLocks noGrp="1"/>
          </p:cNvSpPr>
          <p:nvPr>
            <p:ph idx="1"/>
          </p:nvPr>
        </p:nvSpPr>
        <p:spPr/>
        <p:txBody>
          <a:bodyPr/>
          <a:p>
            <a:pPr>
              <a:buNone/>
            </a:pPr>
            <a:r>
              <a:rPr dirty="0" lang="en-US"/>
              <a:t>By the end of this section you will be able to: </a:t>
            </a:r>
          </a:p>
          <a:p>
            <a:pPr lvl="0"/>
            <a:r>
              <a:rPr dirty="0" lang="en-US"/>
              <a:t>Describe the patterns of diseases in the community</a:t>
            </a:r>
          </a:p>
          <a:p>
            <a:pPr lvl="0"/>
            <a:r>
              <a:rPr dirty="0" lang="en-US"/>
              <a:t>Describe the interaction between the host and the </a:t>
            </a:r>
            <a:r>
              <a:rPr dirty="0" lang="en-US" smtClean="0"/>
              <a:t>infecting </a:t>
            </a:r>
            <a:r>
              <a:rPr dirty="0" lang="en-US"/>
              <a:t>agent</a:t>
            </a:r>
          </a:p>
          <a:p>
            <a:pPr lvl="0"/>
            <a:r>
              <a:rPr dirty="0" lang="en-US"/>
              <a:t>Describe a typical transmission cycle</a:t>
            </a:r>
          </a:p>
          <a:p>
            <a:pPr>
              <a:buNone/>
            </a:pPr>
            <a:endParaRPr dirty="0" lang="en-US"/>
          </a:p>
        </p:txBody>
      </p:sp>
      <p:sp>
        <p:nvSpPr>
          <p:cNvPr id="1048623" name="Title 1"/>
          <p:cNvSpPr>
            <a:spLocks noGrp="1"/>
          </p:cNvSpPr>
          <p:nvPr>
            <p:ph type="title"/>
          </p:nvPr>
        </p:nvSpPr>
        <p:spPr/>
        <p:txBody>
          <a:bodyPr>
            <a:normAutofit fontScale="90000"/>
          </a:bodyPr>
          <a:p>
            <a:r>
              <a:rPr b="1" dirty="0" lang="en-US"/>
              <a:t>Objectives</a:t>
            </a:r>
            <a:r>
              <a:rPr dirty="0" lang="en-US"/>
              <a:t/>
            </a:r>
            <a:br>
              <a:rPr dirty="0" lang="en-US"/>
            </a:br>
            <a:endParaRPr dirty="0" lang="en-US"/>
          </a:p>
        </p:txBody>
      </p:sp>
    </p:spTree>
  </p:cSld>
  <p:clrMapOvr>
    <a:masterClrMapping/>
  </p:clrMapOvr>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307" name=""/>
        <p:cNvGrpSpPr/>
        <p:nvPr/>
      </p:nvGrpSpPr>
      <p:grpSpPr>
        <a:xfrm>
          <a:off x="0" y="0"/>
          <a:ext cx="0" cy="0"/>
          <a:chOff x="0" y="0"/>
          <a:chExt cx="0" cy="0"/>
        </a:xfrm>
      </p:grpSpPr>
      <p:sp>
        <p:nvSpPr>
          <p:cNvPr id="1048724" name="Content Placeholder 2"/>
          <p:cNvSpPr>
            <a:spLocks noGrp="1"/>
          </p:cNvSpPr>
          <p:nvPr>
            <p:ph idx="1"/>
          </p:nvPr>
        </p:nvSpPr>
        <p:spPr>
          <a:xfrm>
            <a:off x="228600" y="990600"/>
            <a:ext cx="8458200" cy="5562600"/>
          </a:xfrm>
        </p:spPr>
        <p:txBody>
          <a:bodyPr>
            <a:normAutofit fontScale="81481" lnSpcReduction="20000"/>
          </a:bodyPr>
          <a:p>
            <a:r>
              <a:rPr dirty="0" lang="en-US" smtClean="0"/>
              <a:t>Malaria is an acute infection of the blood caused by protozoa of the genus plasmodium. </a:t>
            </a:r>
          </a:p>
          <a:p>
            <a:r>
              <a:rPr dirty="0" lang="en-US" smtClean="0"/>
              <a:t>For a long time in Kenya, it was found mainly in humid low-lying areas of the coastal plains and the shores of Lake Victoria. </a:t>
            </a:r>
          </a:p>
          <a:p>
            <a:r>
              <a:rPr dirty="0" lang="en-US" smtClean="0"/>
              <a:t>However, these days it is also common in the highlands.</a:t>
            </a:r>
          </a:p>
          <a:p>
            <a:r>
              <a:rPr dirty="0" lang="en-US" smtClean="0"/>
              <a:t> Malaria is directly or indirectly responsible for much ill-health and death, especially of children. </a:t>
            </a:r>
          </a:p>
          <a:p>
            <a:r>
              <a:rPr dirty="0" lang="en-US" smtClean="0"/>
              <a:t>The vector responsible for the transmission of malaria is the </a:t>
            </a:r>
            <a:r>
              <a:rPr dirty="0" lang="en-US" err="1" smtClean="0"/>
              <a:t>anopheline</a:t>
            </a:r>
            <a:r>
              <a:rPr dirty="0" lang="en-US" smtClean="0"/>
              <a:t> mosquito (anopheles </a:t>
            </a:r>
            <a:r>
              <a:rPr dirty="0" lang="en-US" err="1" smtClean="0"/>
              <a:t>gambiae</a:t>
            </a:r>
            <a:r>
              <a:rPr dirty="0" lang="en-US" smtClean="0"/>
              <a:t> and anopheles </a:t>
            </a:r>
            <a:r>
              <a:rPr dirty="0" lang="en-US" err="1" smtClean="0"/>
              <a:t>funestus</a:t>
            </a:r>
            <a:r>
              <a:rPr dirty="0" lang="en-US" smtClean="0"/>
              <a:t>), which thrive in humid, warm climates where water is available. </a:t>
            </a:r>
          </a:p>
          <a:p>
            <a:r>
              <a:rPr dirty="0" lang="en-US" smtClean="0"/>
              <a:t>The parasites develop properly in the mosquito in places where the mean temperature is 16 - 32°C. The cooler the environmental temperature the longer it takes for the parasites to develop in the mosquito. </a:t>
            </a:r>
          </a:p>
          <a:p>
            <a:r>
              <a:rPr dirty="0" lang="en-US" smtClean="0"/>
              <a:t>The parasite takes about 35 - 36 days to develop at a mean daily temperature of 16°C, and nine days when the mean daily temperature is 30°C or above. Mosquitoes have an average life span of two to four months.</a:t>
            </a:r>
          </a:p>
          <a:p>
            <a:endParaRPr dirty="0" lang="en-US"/>
          </a:p>
        </p:txBody>
      </p:sp>
      <p:sp>
        <p:nvSpPr>
          <p:cNvPr id="1048725" name="Title 1"/>
          <p:cNvSpPr>
            <a:spLocks noGrp="1"/>
          </p:cNvSpPr>
          <p:nvPr>
            <p:ph type="title"/>
          </p:nvPr>
        </p:nvSpPr>
        <p:spPr/>
        <p:txBody>
          <a:bodyPr>
            <a:normAutofit fontScale="90000"/>
          </a:bodyPr>
          <a:p>
            <a:r>
              <a:rPr b="1" dirty="0" lang="en-US" smtClean="0"/>
              <a:t>MALARIA </a:t>
            </a:r>
            <a:r>
              <a:rPr dirty="0" lang="en-US" smtClean="0"/>
              <a:t/>
            </a:r>
            <a:br>
              <a:rPr dirty="0" lang="en-US" smtClean="0"/>
            </a:br>
            <a:endParaRPr dirty="0" lang="en-US"/>
          </a:p>
        </p:txBody>
      </p:sp>
    </p:spTree>
  </p:cSld>
  <p:clrMapOvr>
    <a:masterClrMapping/>
  </p:clrMapOvr>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308" name=""/>
        <p:cNvGrpSpPr/>
        <p:nvPr/>
      </p:nvGrpSpPr>
      <p:grpSpPr>
        <a:xfrm>
          <a:off x="0" y="0"/>
          <a:ext cx="0" cy="0"/>
          <a:chOff x="0" y="0"/>
          <a:chExt cx="0" cy="0"/>
        </a:xfrm>
      </p:grpSpPr>
      <p:sp>
        <p:nvSpPr>
          <p:cNvPr id="1048726" name="Content Placeholder 2"/>
          <p:cNvSpPr>
            <a:spLocks noGrp="1"/>
          </p:cNvSpPr>
          <p:nvPr>
            <p:ph idx="1"/>
          </p:nvPr>
        </p:nvSpPr>
        <p:spPr>
          <a:xfrm>
            <a:off x="457200" y="1143000"/>
            <a:ext cx="8229600" cy="5105400"/>
          </a:xfrm>
        </p:spPr>
        <p:txBody>
          <a:bodyPr>
            <a:normAutofit fontScale="88889" lnSpcReduction="20000"/>
          </a:bodyPr>
          <a:p>
            <a:pPr>
              <a:buNone/>
            </a:pPr>
            <a:r>
              <a:rPr dirty="0" lang="en-US" smtClean="0"/>
              <a:t>Malaria is caused by the plasmodium (parasite) that is transmitted to human beings by the bite of the infected female anopheles mosquito. There are four plasmodium species and any of them</a:t>
            </a:r>
            <a:br>
              <a:rPr dirty="0" lang="en-US" smtClean="0"/>
            </a:br>
            <a:r>
              <a:rPr dirty="0" lang="en-US" smtClean="0"/>
              <a:t>can cause malaria. They are:</a:t>
            </a:r>
          </a:p>
          <a:p>
            <a:pPr lvl="0"/>
            <a:r>
              <a:rPr dirty="0" lang="en-US" smtClean="0"/>
              <a:t>Plasmodium </a:t>
            </a:r>
            <a:r>
              <a:rPr dirty="0" lang="en-US" err="1" smtClean="0"/>
              <a:t>falciparum</a:t>
            </a:r>
            <a:endParaRPr dirty="0" lang="en-US" smtClean="0"/>
          </a:p>
          <a:p>
            <a:pPr lvl="0"/>
            <a:r>
              <a:rPr dirty="0" lang="en-US" smtClean="0"/>
              <a:t>Plasmodium </a:t>
            </a:r>
            <a:r>
              <a:rPr dirty="0" lang="en-US" err="1" smtClean="0"/>
              <a:t>malariae</a:t>
            </a:r>
            <a:endParaRPr dirty="0" lang="en-US" smtClean="0"/>
          </a:p>
          <a:p>
            <a:pPr lvl="0"/>
            <a:r>
              <a:rPr dirty="0" lang="en-US" smtClean="0"/>
              <a:t>Plasmodium </a:t>
            </a:r>
            <a:r>
              <a:rPr dirty="0" lang="en-US" err="1" smtClean="0"/>
              <a:t>ovale</a:t>
            </a:r>
            <a:endParaRPr dirty="0" lang="en-US" smtClean="0"/>
          </a:p>
          <a:p>
            <a:pPr lvl="0"/>
            <a:r>
              <a:rPr dirty="0" lang="en-US" smtClean="0"/>
              <a:t>Plasmodium </a:t>
            </a:r>
            <a:r>
              <a:rPr dirty="0" lang="en-US" err="1" smtClean="0"/>
              <a:t>vivax</a:t>
            </a:r>
            <a:endParaRPr dirty="0" lang="en-US" smtClean="0"/>
          </a:p>
          <a:p>
            <a:pPr>
              <a:buNone/>
            </a:pPr>
            <a:r>
              <a:rPr dirty="0" lang="en-US" smtClean="0"/>
              <a:t>In Kenya 98% of malaria is caused by plasmodium </a:t>
            </a:r>
            <a:r>
              <a:rPr dirty="0" lang="en-US" err="1" smtClean="0"/>
              <a:t>falciparum</a:t>
            </a:r>
            <a:r>
              <a:rPr dirty="0" lang="en-US" smtClean="0"/>
              <a:t>. The other 2% of the cases are caused by plasmodium </a:t>
            </a:r>
            <a:r>
              <a:rPr dirty="0" lang="en-US" err="1" smtClean="0"/>
              <a:t>malariae</a:t>
            </a:r>
            <a:r>
              <a:rPr dirty="0" lang="en-US" smtClean="0"/>
              <a:t> and plasmodium </a:t>
            </a:r>
            <a:r>
              <a:rPr dirty="0" lang="en-US" err="1" smtClean="0"/>
              <a:t>ovale</a:t>
            </a:r>
            <a:r>
              <a:rPr dirty="0" lang="en-US" smtClean="0"/>
              <a:t>. Malaria caused by plasmodium </a:t>
            </a:r>
            <a:r>
              <a:rPr dirty="0" lang="en-US" err="1" smtClean="0"/>
              <a:t>vivax</a:t>
            </a:r>
            <a:r>
              <a:rPr dirty="0" lang="en-US" smtClean="0"/>
              <a:t> is very rare. Malaria due to plasmodium </a:t>
            </a:r>
            <a:r>
              <a:rPr dirty="0" lang="en-US" err="1" smtClean="0"/>
              <a:t>falciparum</a:t>
            </a:r>
            <a:r>
              <a:rPr dirty="0" lang="en-US" smtClean="0"/>
              <a:t> is usually the most severe form of malaria and is called malignant malaria. The mortality rate due to malaria is highest in children under five years of age.</a:t>
            </a:r>
          </a:p>
          <a:p>
            <a:pPr>
              <a:buNone/>
            </a:pPr>
            <a:endParaRPr dirty="0" lang="en-US" smtClean="0"/>
          </a:p>
          <a:p>
            <a:endParaRPr dirty="0" lang="en-US"/>
          </a:p>
        </p:txBody>
      </p:sp>
      <p:sp>
        <p:nvSpPr>
          <p:cNvPr id="1048727" name="Title 1"/>
          <p:cNvSpPr>
            <a:spLocks noGrp="1"/>
          </p:cNvSpPr>
          <p:nvPr>
            <p:ph type="title"/>
          </p:nvPr>
        </p:nvSpPr>
        <p:spPr/>
        <p:txBody>
          <a:bodyPr>
            <a:normAutofit fontScale="90000"/>
          </a:bodyPr>
          <a:p>
            <a:r>
              <a:rPr b="1" dirty="0" lang="en-US" smtClean="0"/>
              <a:t>Malaria Epidemiology</a:t>
            </a:r>
            <a:r>
              <a:rPr dirty="0" lang="en-US" smtClean="0"/>
              <a:t> </a:t>
            </a:r>
            <a:br>
              <a:rPr dirty="0" lang="en-US" smtClean="0"/>
            </a:br>
            <a:endParaRPr dirty="0" lang="en-US"/>
          </a:p>
        </p:txBody>
      </p:sp>
    </p:spTree>
  </p:cSld>
  <p:clrMapOvr>
    <a:masterClrMapping/>
  </p:clrMapOvr>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309" name=""/>
        <p:cNvGrpSpPr/>
        <p:nvPr/>
      </p:nvGrpSpPr>
      <p:grpSpPr>
        <a:xfrm>
          <a:off x="0" y="0"/>
          <a:ext cx="0" cy="0"/>
          <a:chOff x="0" y="0"/>
          <a:chExt cx="0" cy="0"/>
        </a:xfrm>
      </p:grpSpPr>
      <p:sp>
        <p:nvSpPr>
          <p:cNvPr id="1048728" name="Content Placeholder 2"/>
          <p:cNvSpPr>
            <a:spLocks noGrp="1"/>
          </p:cNvSpPr>
          <p:nvPr>
            <p:ph idx="1"/>
          </p:nvPr>
        </p:nvSpPr>
        <p:spPr>
          <a:xfrm>
            <a:off x="457200" y="1295400"/>
            <a:ext cx="8229600" cy="4830763"/>
          </a:xfrm>
        </p:spPr>
        <p:txBody>
          <a:bodyPr>
            <a:normAutofit fontScale="96296" lnSpcReduction="10000"/>
          </a:bodyPr>
          <a:p>
            <a:pPr>
              <a:buNone/>
            </a:pPr>
            <a:r>
              <a:rPr b="1" dirty="0" lang="en-US" smtClean="0"/>
              <a:t>1.Endemic Malaria</a:t>
            </a:r>
            <a:r>
              <a:rPr dirty="0" lang="en-US" smtClean="0"/>
              <a:t> </a:t>
            </a:r>
          </a:p>
          <a:p>
            <a:r>
              <a:rPr dirty="0" lang="en-US" smtClean="0"/>
              <a:t>Endemic malaria (also called ‘stable malaria’) is transmitted all the year round. This type of malaria is found around Lake Victoria and the coastal region of Kenya. Endemic malaria causes severe infection in children under five years of age and in pregnant mothers. The mortality rate is high among infected children. After repeated bites by infected mosquitoes older children and adults develop partial immunity to malaria.</a:t>
            </a:r>
            <a:r>
              <a:rPr b="1" dirty="0" i="1" lang="en-US" smtClean="0"/>
              <a:t> </a:t>
            </a:r>
            <a:endParaRPr dirty="0" lang="en-US" smtClean="0"/>
          </a:p>
          <a:p>
            <a:pPr>
              <a:buNone/>
            </a:pPr>
            <a:r>
              <a:rPr b="1" dirty="0" i="1" lang="en-US" smtClean="0"/>
              <a:t>NB/=Remember: Endemic malaria is transmitted all the year and severely affects children under five years old and pregnant mothers.</a:t>
            </a:r>
            <a:endParaRPr dirty="0" lang="en-US" smtClean="0"/>
          </a:p>
          <a:p>
            <a:pPr>
              <a:buNone/>
            </a:pPr>
            <a:endParaRPr dirty="0" lang="en-US"/>
          </a:p>
        </p:txBody>
      </p:sp>
      <p:sp>
        <p:nvSpPr>
          <p:cNvPr id="1048729" name="Title 1"/>
          <p:cNvSpPr>
            <a:spLocks noGrp="1"/>
          </p:cNvSpPr>
          <p:nvPr>
            <p:ph type="title"/>
          </p:nvPr>
        </p:nvSpPr>
        <p:spPr/>
        <p:txBody>
          <a:bodyPr/>
          <a:p>
            <a:r>
              <a:rPr dirty="0" lang="en-US" smtClean="0"/>
              <a:t>MALARIA PATTERNS</a:t>
            </a:r>
            <a:endParaRPr dirty="0" lang="en-US"/>
          </a:p>
        </p:txBody>
      </p:sp>
    </p:spTree>
  </p:cSld>
  <p:clrMapOvr>
    <a:masterClrMapping/>
  </p:clrMapOvr>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310" name=""/>
        <p:cNvGrpSpPr/>
        <p:nvPr/>
      </p:nvGrpSpPr>
      <p:grpSpPr>
        <a:xfrm>
          <a:off x="0" y="0"/>
          <a:ext cx="0" cy="0"/>
          <a:chOff x="0" y="0"/>
          <a:chExt cx="0" cy="0"/>
        </a:xfrm>
      </p:grpSpPr>
      <p:sp>
        <p:nvSpPr>
          <p:cNvPr id="1048730" name="Content Placeholder 2"/>
          <p:cNvSpPr>
            <a:spLocks noGrp="1"/>
          </p:cNvSpPr>
          <p:nvPr>
            <p:ph idx="1"/>
          </p:nvPr>
        </p:nvSpPr>
        <p:spPr>
          <a:xfrm>
            <a:off x="457200" y="1066800"/>
            <a:ext cx="8229600" cy="5059363"/>
          </a:xfrm>
        </p:spPr>
        <p:txBody>
          <a:bodyPr>
            <a:normAutofit fontScale="88889" lnSpcReduction="10000"/>
          </a:bodyPr>
          <a:p>
            <a:r>
              <a:rPr dirty="0" lang="en-US" smtClean="0"/>
              <a:t>Epidemic malaria (also called ‘unstable malaria’) occurs seasonally and affects people of all ages. Seasonal malaria occurs in </a:t>
            </a:r>
            <a:r>
              <a:rPr dirty="0" lang="en-US" err="1" smtClean="0"/>
              <a:t>Machakos</a:t>
            </a:r>
            <a:r>
              <a:rPr dirty="0" lang="en-US" smtClean="0"/>
              <a:t>, </a:t>
            </a:r>
            <a:r>
              <a:rPr dirty="0" lang="en-US" err="1" smtClean="0"/>
              <a:t>Embu</a:t>
            </a:r>
            <a:r>
              <a:rPr dirty="0" lang="en-US" smtClean="0"/>
              <a:t>, </a:t>
            </a:r>
            <a:r>
              <a:rPr dirty="0" lang="en-US" err="1" smtClean="0"/>
              <a:t>Kitui</a:t>
            </a:r>
            <a:r>
              <a:rPr dirty="0" lang="en-US" smtClean="0"/>
              <a:t>, </a:t>
            </a:r>
            <a:r>
              <a:rPr dirty="0" lang="en-US" err="1" smtClean="0"/>
              <a:t>Tharaka</a:t>
            </a:r>
            <a:r>
              <a:rPr dirty="0" lang="en-US" smtClean="0"/>
              <a:t> and </a:t>
            </a:r>
            <a:r>
              <a:rPr dirty="0" lang="en-US" err="1" smtClean="0"/>
              <a:t>Marigat</a:t>
            </a:r>
            <a:r>
              <a:rPr dirty="0" lang="en-US" smtClean="0"/>
              <a:t> in </a:t>
            </a:r>
            <a:r>
              <a:rPr dirty="0" lang="en-US" err="1" smtClean="0"/>
              <a:t>Baringo</a:t>
            </a:r>
            <a:r>
              <a:rPr dirty="0" lang="en-US" smtClean="0"/>
              <a:t>.</a:t>
            </a:r>
          </a:p>
          <a:p>
            <a:r>
              <a:rPr dirty="0" lang="en-US" smtClean="0"/>
              <a:t>Another form of epidemic malaria occurs in the highlands and those areas bordering endemic zones. </a:t>
            </a:r>
          </a:p>
          <a:p>
            <a:r>
              <a:rPr dirty="0" lang="en-US" smtClean="0"/>
              <a:t>This type of malaria is called highland malaria and is seen seasonally and affects all people severely. Highland malaria epidemics have had high mortality rates. </a:t>
            </a:r>
          </a:p>
          <a:p>
            <a:r>
              <a:rPr dirty="0" lang="en-US" smtClean="0"/>
              <a:t>The areas in Kenya which have been affected by highland malaria include </a:t>
            </a:r>
            <a:r>
              <a:rPr dirty="0" lang="en-US" err="1" smtClean="0"/>
              <a:t>Kisii</a:t>
            </a:r>
            <a:r>
              <a:rPr dirty="0" lang="en-US" smtClean="0"/>
              <a:t>, </a:t>
            </a:r>
            <a:r>
              <a:rPr dirty="0" lang="en-US" err="1" smtClean="0"/>
              <a:t>Nyamira</a:t>
            </a:r>
            <a:r>
              <a:rPr dirty="0" lang="en-US" smtClean="0"/>
              <a:t>, </a:t>
            </a:r>
            <a:r>
              <a:rPr dirty="0" lang="en-US" err="1" smtClean="0"/>
              <a:t>Kericho</a:t>
            </a:r>
            <a:r>
              <a:rPr dirty="0" lang="en-US" smtClean="0"/>
              <a:t>, Turkana and </a:t>
            </a:r>
            <a:r>
              <a:rPr dirty="0" lang="en-US" err="1" smtClean="0"/>
              <a:t>Narok</a:t>
            </a:r>
            <a:r>
              <a:rPr dirty="0" lang="en-US" smtClean="0"/>
              <a:t>.</a:t>
            </a:r>
          </a:p>
          <a:p>
            <a:pPr>
              <a:buNone/>
            </a:pPr>
            <a:r>
              <a:rPr dirty="0" lang="en-US" smtClean="0"/>
              <a:t>NB/=</a:t>
            </a:r>
            <a:r>
              <a:rPr b="1" dirty="0" i="1" lang="en-US" smtClean="0"/>
              <a:t>Remember: Epidemic malaria occurs seasonally and affects people of all ages.</a:t>
            </a:r>
            <a:endParaRPr dirty="0" lang="en-US" smtClean="0"/>
          </a:p>
          <a:p>
            <a:endParaRPr dirty="0" lang="en-US"/>
          </a:p>
        </p:txBody>
      </p:sp>
      <p:sp>
        <p:nvSpPr>
          <p:cNvPr id="1048731" name="Title 1"/>
          <p:cNvSpPr>
            <a:spLocks noGrp="1"/>
          </p:cNvSpPr>
          <p:nvPr>
            <p:ph type="title"/>
          </p:nvPr>
        </p:nvSpPr>
        <p:spPr/>
        <p:txBody>
          <a:bodyPr>
            <a:normAutofit fontScale="90000"/>
          </a:bodyPr>
          <a:p>
            <a:r>
              <a:rPr b="1" dirty="0" lang="en-US" smtClean="0"/>
              <a:t>2.Epidemic Malaria</a:t>
            </a:r>
            <a:r>
              <a:rPr dirty="0" lang="en-US" smtClean="0"/>
              <a:t> </a:t>
            </a:r>
            <a:br>
              <a:rPr dirty="0" lang="en-US" smtClean="0"/>
            </a:br>
            <a:endParaRPr dirty="0" lang="en-US"/>
          </a:p>
        </p:txBody>
      </p:sp>
    </p:spTree>
  </p:cSld>
  <p:clrMapOvr>
    <a:masterClrMapping/>
  </p:clrMapOvr>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311" name=""/>
        <p:cNvGrpSpPr/>
        <p:nvPr/>
      </p:nvGrpSpPr>
      <p:grpSpPr>
        <a:xfrm>
          <a:off x="0" y="0"/>
          <a:ext cx="0" cy="0"/>
          <a:chOff x="0" y="0"/>
          <a:chExt cx="0" cy="0"/>
        </a:xfrm>
      </p:grpSpPr>
      <p:sp>
        <p:nvSpPr>
          <p:cNvPr id="1048732" name="Content Placeholder 2"/>
          <p:cNvSpPr>
            <a:spLocks noGrp="1"/>
          </p:cNvSpPr>
          <p:nvPr>
            <p:ph idx="1"/>
          </p:nvPr>
        </p:nvSpPr>
        <p:spPr/>
        <p:txBody>
          <a:bodyPr>
            <a:normAutofit/>
          </a:bodyPr>
          <a:p>
            <a:pPr>
              <a:buNone/>
            </a:pPr>
            <a:r>
              <a:rPr dirty="0" lang="en-US" smtClean="0"/>
              <a:t>Malaria parasites develop in two cycles: </a:t>
            </a:r>
          </a:p>
          <a:p>
            <a:r>
              <a:rPr dirty="0" lang="en-US" smtClean="0"/>
              <a:t>The first cycle takes place in the mosquito and the other cycle in the infected human being.</a:t>
            </a:r>
          </a:p>
          <a:p>
            <a:r>
              <a:rPr dirty="0" lang="en-US" smtClean="0"/>
              <a:t>The first cycle which takes place in the mosquito is called the sexual cycle, while that which takes place in the human being is called the asexual cycle. </a:t>
            </a:r>
          </a:p>
          <a:p>
            <a:pPr>
              <a:buNone/>
            </a:pPr>
            <a:endParaRPr dirty="0" lang="en-US"/>
          </a:p>
        </p:txBody>
      </p:sp>
      <p:sp>
        <p:nvSpPr>
          <p:cNvPr id="1048733" name="Title 1"/>
          <p:cNvSpPr>
            <a:spLocks noGrp="1"/>
          </p:cNvSpPr>
          <p:nvPr>
            <p:ph type="title"/>
          </p:nvPr>
        </p:nvSpPr>
        <p:spPr/>
        <p:txBody>
          <a:bodyPr>
            <a:normAutofit fontScale="90000"/>
          </a:bodyPr>
          <a:p>
            <a:r>
              <a:rPr b="1" dirty="0" lang="en-US" smtClean="0"/>
              <a:t>Transmission and Life Cycle of Malaria</a:t>
            </a:r>
            <a:r>
              <a:rPr dirty="0" lang="en-US" smtClean="0"/>
              <a:t> </a:t>
            </a:r>
            <a:br>
              <a:rPr dirty="0" lang="en-US" smtClean="0"/>
            </a:br>
            <a:endParaRPr dirty="0" lang="en-US"/>
          </a:p>
        </p:txBody>
      </p:sp>
    </p:spTree>
  </p:cSld>
  <p:clrMapOvr>
    <a:masterClrMapping/>
  </p:clrMapOvr>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312" name=""/>
        <p:cNvGrpSpPr/>
        <p:nvPr/>
      </p:nvGrpSpPr>
      <p:grpSpPr>
        <a:xfrm>
          <a:off x="0" y="0"/>
          <a:ext cx="0" cy="0"/>
          <a:chOff x="0" y="0"/>
          <a:chExt cx="0" cy="0"/>
        </a:xfrm>
      </p:grpSpPr>
      <p:sp>
        <p:nvSpPr>
          <p:cNvPr id="1048734" name="Content Placeholder 2"/>
          <p:cNvSpPr>
            <a:spLocks noGrp="1"/>
          </p:cNvSpPr>
          <p:nvPr>
            <p:ph idx="1"/>
          </p:nvPr>
        </p:nvSpPr>
        <p:spPr>
          <a:xfrm>
            <a:off x="457200" y="990600"/>
            <a:ext cx="8229600" cy="5410200"/>
          </a:xfrm>
        </p:spPr>
        <p:txBody>
          <a:bodyPr>
            <a:normAutofit fontScale="96296" lnSpcReduction="20000"/>
          </a:bodyPr>
          <a:p>
            <a:r>
              <a:rPr dirty="0" lang="en-US" smtClean="0"/>
              <a:t>The asexual cycle of transmission takes place in the body of the infected human being and starts when the infected female anopheles mosquito bites a person.</a:t>
            </a:r>
          </a:p>
          <a:p>
            <a:r>
              <a:rPr dirty="0" lang="en-US" smtClean="0"/>
              <a:t>Upon biting humans, the infected female mosquito injects </a:t>
            </a:r>
            <a:r>
              <a:rPr dirty="0" lang="en-US" err="1" smtClean="0"/>
              <a:t>sporozoites</a:t>
            </a:r>
            <a:r>
              <a:rPr dirty="0" lang="en-US" smtClean="0"/>
              <a:t> via its proboscis into the blood stream . </a:t>
            </a:r>
          </a:p>
          <a:p>
            <a:r>
              <a:rPr dirty="0" lang="en-US" smtClean="0"/>
              <a:t>The </a:t>
            </a:r>
            <a:r>
              <a:rPr dirty="0" lang="en-US" err="1" smtClean="0"/>
              <a:t>sporozoites</a:t>
            </a:r>
            <a:r>
              <a:rPr dirty="0" lang="en-US" smtClean="0"/>
              <a:t> circulate in the blood for about one hour and then they enter the liver cells . </a:t>
            </a:r>
          </a:p>
          <a:p>
            <a:r>
              <a:rPr dirty="0" lang="en-US" smtClean="0"/>
              <a:t>In 10 - 14 days the </a:t>
            </a:r>
            <a:r>
              <a:rPr dirty="0" lang="en-US" err="1" smtClean="0"/>
              <a:t>sporozoites</a:t>
            </a:r>
            <a:r>
              <a:rPr dirty="0" lang="en-US" smtClean="0"/>
              <a:t> develop into liver </a:t>
            </a:r>
            <a:r>
              <a:rPr dirty="0" lang="en-US" err="1" smtClean="0"/>
              <a:t>schizonts</a:t>
            </a:r>
            <a:r>
              <a:rPr dirty="0" lang="en-US" smtClean="0"/>
              <a:t> while still in the liver . </a:t>
            </a:r>
          </a:p>
          <a:p>
            <a:r>
              <a:rPr dirty="0" lang="en-US" smtClean="0"/>
              <a:t>The liver </a:t>
            </a:r>
            <a:r>
              <a:rPr dirty="0" lang="en-US" err="1" smtClean="0"/>
              <a:t>schizonts</a:t>
            </a:r>
            <a:r>
              <a:rPr dirty="0" lang="en-US" smtClean="0"/>
              <a:t> later burst releasing large numbers of </a:t>
            </a:r>
            <a:r>
              <a:rPr dirty="0" lang="en-US" err="1" smtClean="0"/>
              <a:t>merozoites</a:t>
            </a:r>
            <a:r>
              <a:rPr dirty="0" lang="en-US" smtClean="0"/>
              <a:t>. The </a:t>
            </a:r>
            <a:r>
              <a:rPr dirty="0" lang="en-US" err="1" smtClean="0"/>
              <a:t>merozoites</a:t>
            </a:r>
            <a:r>
              <a:rPr dirty="0" lang="en-US" smtClean="0"/>
              <a:t> leave the liver and enter the blood stream  where they penetrate the red blood cells. </a:t>
            </a:r>
          </a:p>
          <a:p>
            <a:endParaRPr dirty="0" lang="en-US"/>
          </a:p>
        </p:txBody>
      </p:sp>
      <p:sp>
        <p:nvSpPr>
          <p:cNvPr id="1048735" name="Title 1"/>
          <p:cNvSpPr>
            <a:spLocks noGrp="1"/>
          </p:cNvSpPr>
          <p:nvPr>
            <p:ph type="title"/>
          </p:nvPr>
        </p:nvSpPr>
        <p:spPr/>
        <p:txBody>
          <a:bodyPr>
            <a:normAutofit fontScale="90000"/>
          </a:bodyPr>
          <a:p>
            <a:r>
              <a:rPr b="1" dirty="0" lang="en-US" smtClean="0"/>
              <a:t>1.Asexual Cycle</a:t>
            </a:r>
            <a:r>
              <a:rPr dirty="0" lang="en-US" smtClean="0"/>
              <a:t> </a:t>
            </a:r>
            <a:br>
              <a:rPr dirty="0" lang="en-US" smtClean="0"/>
            </a:br>
            <a:endParaRPr dirty="0" lang="en-US"/>
          </a:p>
        </p:txBody>
      </p:sp>
    </p:spTree>
  </p:cSld>
  <p:clrMapOvr>
    <a:masterClrMapping/>
  </p:clrMapOvr>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313" name=""/>
        <p:cNvGrpSpPr/>
        <p:nvPr/>
      </p:nvGrpSpPr>
      <p:grpSpPr>
        <a:xfrm>
          <a:off x="0" y="0"/>
          <a:ext cx="0" cy="0"/>
          <a:chOff x="0" y="0"/>
          <a:chExt cx="0" cy="0"/>
        </a:xfrm>
      </p:grpSpPr>
      <p:sp>
        <p:nvSpPr>
          <p:cNvPr id="1048736" name="Content Placeholder 2"/>
          <p:cNvSpPr>
            <a:spLocks noGrp="1"/>
          </p:cNvSpPr>
          <p:nvPr>
            <p:ph idx="1"/>
          </p:nvPr>
        </p:nvSpPr>
        <p:spPr>
          <a:xfrm>
            <a:off x="457200" y="381000"/>
            <a:ext cx="8229600" cy="5745163"/>
          </a:xfrm>
        </p:spPr>
        <p:txBody>
          <a:bodyPr>
            <a:normAutofit/>
          </a:bodyPr>
          <a:p>
            <a:r>
              <a:rPr dirty="0" lang="en-US" smtClean="0"/>
              <a:t>Inside the red blood cells, the </a:t>
            </a:r>
            <a:r>
              <a:rPr dirty="0" lang="en-US" err="1" smtClean="0"/>
              <a:t>merozoites</a:t>
            </a:r>
            <a:r>
              <a:rPr dirty="0" lang="en-US" smtClean="0"/>
              <a:t> develop into </a:t>
            </a:r>
            <a:r>
              <a:rPr dirty="0" lang="en-US" err="1" smtClean="0"/>
              <a:t>trophozoites</a:t>
            </a:r>
            <a:r>
              <a:rPr dirty="0" lang="en-US" smtClean="0"/>
              <a:t>. </a:t>
            </a:r>
          </a:p>
          <a:p>
            <a:r>
              <a:rPr dirty="0" lang="en-US" smtClean="0"/>
              <a:t>The </a:t>
            </a:r>
            <a:r>
              <a:rPr dirty="0" lang="en-US" err="1" smtClean="0"/>
              <a:t>trophozoites</a:t>
            </a:r>
            <a:r>
              <a:rPr dirty="0" lang="en-US" smtClean="0"/>
              <a:t> then develop into </a:t>
            </a:r>
            <a:r>
              <a:rPr dirty="0" lang="en-US" err="1" smtClean="0"/>
              <a:t>erythrocytic</a:t>
            </a:r>
            <a:r>
              <a:rPr dirty="0" lang="en-US" smtClean="0"/>
              <a:t> </a:t>
            </a:r>
            <a:r>
              <a:rPr dirty="0" lang="en-US" err="1" smtClean="0"/>
              <a:t>schizonts</a:t>
            </a:r>
            <a:r>
              <a:rPr dirty="0" lang="en-US" smtClean="0"/>
              <a:t>. </a:t>
            </a:r>
          </a:p>
          <a:p>
            <a:r>
              <a:rPr dirty="0" lang="en-US" smtClean="0"/>
              <a:t>These </a:t>
            </a:r>
            <a:r>
              <a:rPr dirty="0" lang="en-US" err="1" smtClean="0"/>
              <a:t>erythrocytic</a:t>
            </a:r>
            <a:r>
              <a:rPr dirty="0" lang="en-US" smtClean="0"/>
              <a:t> </a:t>
            </a:r>
            <a:r>
              <a:rPr dirty="0" lang="en-US" err="1" smtClean="0"/>
              <a:t>schizonts</a:t>
            </a:r>
            <a:r>
              <a:rPr dirty="0" lang="en-US" smtClean="0"/>
              <a:t> burst releasing a shower of </a:t>
            </a:r>
            <a:r>
              <a:rPr dirty="0" lang="en-US" err="1" smtClean="0"/>
              <a:t>merozoites</a:t>
            </a:r>
            <a:r>
              <a:rPr dirty="0" lang="en-US" smtClean="0"/>
              <a:t>, which invade fresh erythrocytes .</a:t>
            </a:r>
          </a:p>
          <a:p>
            <a:r>
              <a:rPr dirty="0" lang="en-US" smtClean="0"/>
              <a:t> Some of the released </a:t>
            </a:r>
            <a:r>
              <a:rPr dirty="0" lang="en-US" err="1" smtClean="0"/>
              <a:t>erythrocytic</a:t>
            </a:r>
            <a:r>
              <a:rPr dirty="0" lang="en-US" smtClean="0"/>
              <a:t> </a:t>
            </a:r>
            <a:r>
              <a:rPr dirty="0" lang="en-US" err="1" smtClean="0"/>
              <a:t>merozoites</a:t>
            </a:r>
            <a:r>
              <a:rPr dirty="0" lang="en-US" smtClean="0"/>
              <a:t> form male and female gametocytes, which are sucked by the feeding mosquito.</a:t>
            </a:r>
          </a:p>
          <a:p>
            <a:endParaRPr dirty="0" lang="en-US"/>
          </a:p>
        </p:txBody>
      </p:sp>
      <p:sp>
        <p:nvSpPr>
          <p:cNvPr id="1048737" name="Title 1"/>
          <p:cNvSpPr>
            <a:spLocks noGrp="1"/>
          </p:cNvSpPr>
          <p:nvPr>
            <p:ph type="title"/>
          </p:nvPr>
        </p:nvSpPr>
        <p:spPr/>
        <p:txBody>
          <a:bodyPr/>
          <a:p>
            <a:endParaRPr lang="en-US"/>
          </a:p>
        </p:txBody>
      </p:sp>
    </p:spTree>
  </p:cSld>
  <p:clrMapOvr>
    <a:masterClrMapping/>
  </p:clrMapOvr>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314" name=""/>
        <p:cNvGrpSpPr/>
        <p:nvPr/>
      </p:nvGrpSpPr>
      <p:grpSpPr>
        <a:xfrm>
          <a:off x="0" y="0"/>
          <a:ext cx="0" cy="0"/>
          <a:chOff x="0" y="0"/>
          <a:chExt cx="0" cy="0"/>
        </a:xfrm>
      </p:grpSpPr>
      <p:pic>
        <p:nvPicPr>
          <p:cNvPr id="2097158" name="ia_el_14_innerEl" descr="The cycle of malaria transmission"/>
          <p:cNvPicPr>
            <a:picLocks noGrp="1"/>
          </p:cNvPicPr>
          <p:nvPr>
            <p:ph idx="1"/>
          </p:nvPr>
        </p:nvPicPr>
        <p:blipFill>
          <a:blip xmlns:r="http://schemas.openxmlformats.org/officeDocument/2006/relationships" r:embed="rId1"/>
          <a:srcRect/>
          <a:stretch>
            <a:fillRect/>
          </a:stretch>
        </p:blipFill>
        <p:spPr bwMode="auto">
          <a:xfrm>
            <a:off x="304800" y="457200"/>
            <a:ext cx="8458200" cy="5715000"/>
          </a:xfrm>
          <a:prstGeom prst="rect"/>
          <a:noFill/>
          <a:ln w="9525">
            <a:noFill/>
            <a:miter lim="800000"/>
            <a:headEnd/>
            <a:tailEnd/>
          </a:ln>
        </p:spPr>
      </p:pic>
      <p:sp>
        <p:nvSpPr>
          <p:cNvPr id="1048738" name="Title 1"/>
          <p:cNvSpPr>
            <a:spLocks noGrp="1"/>
          </p:cNvSpPr>
          <p:nvPr>
            <p:ph type="title"/>
          </p:nvPr>
        </p:nvSpPr>
        <p:spPr/>
        <p:txBody>
          <a:bodyPr/>
          <a:p>
            <a:endParaRPr lang="en-US"/>
          </a:p>
        </p:txBody>
      </p:sp>
    </p:spTree>
  </p:cSld>
  <p:clrMapOvr>
    <a:masterClrMapping/>
  </p:clrMapOvr>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315" name=""/>
        <p:cNvGrpSpPr/>
        <p:nvPr/>
      </p:nvGrpSpPr>
      <p:grpSpPr>
        <a:xfrm>
          <a:off x="0" y="0"/>
          <a:ext cx="0" cy="0"/>
          <a:chOff x="0" y="0"/>
          <a:chExt cx="0" cy="0"/>
        </a:xfrm>
      </p:grpSpPr>
      <p:sp>
        <p:nvSpPr>
          <p:cNvPr id="1048739" name="Content Placeholder 2"/>
          <p:cNvSpPr>
            <a:spLocks noGrp="1"/>
          </p:cNvSpPr>
          <p:nvPr>
            <p:ph idx="1"/>
          </p:nvPr>
        </p:nvSpPr>
        <p:spPr>
          <a:xfrm>
            <a:off x="457200" y="1143000"/>
            <a:ext cx="8229600" cy="4983163"/>
          </a:xfrm>
        </p:spPr>
        <p:txBody>
          <a:bodyPr>
            <a:normAutofit fontScale="96296" lnSpcReduction="20000"/>
          </a:bodyPr>
          <a:p>
            <a:r>
              <a:rPr dirty="0" lang="en-US" smtClean="0"/>
              <a:t>The sexual cycle of the malaria parasite takes place in the body of the female anopheles mosquito. </a:t>
            </a:r>
          </a:p>
          <a:p>
            <a:r>
              <a:rPr dirty="0" lang="en-US" smtClean="0"/>
              <a:t>This cycle begins when the feeding mosquito sucks blood containing the male and female gametocytes. </a:t>
            </a:r>
          </a:p>
          <a:p>
            <a:r>
              <a:rPr dirty="0" lang="en-US" smtClean="0"/>
              <a:t>In the stomach of the mosquito, the male gametocytes mate with the female gametocytes. </a:t>
            </a:r>
          </a:p>
          <a:p>
            <a:r>
              <a:rPr dirty="0" lang="en-US" smtClean="0"/>
              <a:t>The </a:t>
            </a:r>
            <a:r>
              <a:rPr dirty="0" lang="en-US" err="1" smtClean="0"/>
              <a:t>fertilised</a:t>
            </a:r>
            <a:r>
              <a:rPr dirty="0" lang="en-US" smtClean="0"/>
              <a:t> gametocyte is called the </a:t>
            </a:r>
            <a:r>
              <a:rPr dirty="0" lang="en-US" err="1" smtClean="0"/>
              <a:t>ookinete</a:t>
            </a:r>
            <a:r>
              <a:rPr dirty="0" lang="en-US" smtClean="0"/>
              <a:t> . The </a:t>
            </a:r>
            <a:r>
              <a:rPr dirty="0" lang="en-US" err="1" smtClean="0"/>
              <a:t>ookinete</a:t>
            </a:r>
            <a:r>
              <a:rPr dirty="0" lang="en-US" smtClean="0"/>
              <a:t> stays in the stomach of a mosquito for about 12 - 18 hours after which it penetrates the stomach wall. </a:t>
            </a:r>
          </a:p>
          <a:p>
            <a:endParaRPr dirty="0" lang="en-US"/>
          </a:p>
        </p:txBody>
      </p:sp>
      <p:sp>
        <p:nvSpPr>
          <p:cNvPr id="1048740" name="Title 1"/>
          <p:cNvSpPr>
            <a:spLocks noGrp="1"/>
          </p:cNvSpPr>
          <p:nvPr>
            <p:ph type="title"/>
          </p:nvPr>
        </p:nvSpPr>
        <p:spPr/>
        <p:txBody>
          <a:bodyPr>
            <a:normAutofit fontScale="90000"/>
          </a:bodyPr>
          <a:p>
            <a:r>
              <a:rPr b="1" dirty="0" lang="en-US" smtClean="0"/>
              <a:t>Sexual Cycle</a:t>
            </a:r>
            <a:r>
              <a:rPr dirty="0" lang="en-US" smtClean="0"/>
              <a:t> </a:t>
            </a:r>
            <a:br>
              <a:rPr dirty="0" lang="en-US" smtClean="0"/>
            </a:br>
            <a:endParaRPr dirty="0" lang="en-US"/>
          </a:p>
        </p:txBody>
      </p:sp>
    </p:spTree>
  </p:cSld>
  <p:clrMapOvr>
    <a:masterClrMapping/>
  </p:clrMapOvr>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316" name=""/>
        <p:cNvGrpSpPr/>
        <p:nvPr/>
      </p:nvGrpSpPr>
      <p:grpSpPr>
        <a:xfrm>
          <a:off x="0" y="0"/>
          <a:ext cx="0" cy="0"/>
          <a:chOff x="0" y="0"/>
          <a:chExt cx="0" cy="0"/>
        </a:xfrm>
      </p:grpSpPr>
      <p:sp>
        <p:nvSpPr>
          <p:cNvPr id="1048741" name="Content Placeholder 2"/>
          <p:cNvSpPr>
            <a:spLocks noGrp="1"/>
          </p:cNvSpPr>
          <p:nvPr>
            <p:ph idx="1"/>
          </p:nvPr>
        </p:nvSpPr>
        <p:spPr>
          <a:xfrm>
            <a:off x="457200" y="304800"/>
            <a:ext cx="8229600" cy="5821363"/>
          </a:xfrm>
        </p:spPr>
        <p:txBody>
          <a:bodyPr/>
          <a:p>
            <a:r>
              <a:rPr dirty="0" lang="en-US" smtClean="0"/>
              <a:t>Upon reaching the outer surface of the stomach wall, the </a:t>
            </a:r>
            <a:r>
              <a:rPr dirty="0" lang="en-US" err="1" smtClean="0"/>
              <a:t>ookinete</a:t>
            </a:r>
            <a:r>
              <a:rPr dirty="0" lang="en-US" smtClean="0"/>
              <a:t> changes into an </a:t>
            </a:r>
            <a:r>
              <a:rPr dirty="0" lang="en-US" err="1" smtClean="0"/>
              <a:t>oocyst</a:t>
            </a:r>
            <a:r>
              <a:rPr dirty="0" lang="en-US" smtClean="0"/>
              <a:t> . </a:t>
            </a:r>
          </a:p>
          <a:p>
            <a:r>
              <a:rPr dirty="0" lang="en-US" smtClean="0"/>
              <a:t>The </a:t>
            </a:r>
            <a:r>
              <a:rPr dirty="0" lang="en-US" err="1" smtClean="0"/>
              <a:t>oocysts</a:t>
            </a:r>
            <a:r>
              <a:rPr dirty="0" lang="en-US" smtClean="0"/>
              <a:t> grow rapidly and burst releasing large numbers of </a:t>
            </a:r>
            <a:r>
              <a:rPr dirty="0" lang="en-US" err="1" smtClean="0"/>
              <a:t>sporozoites</a:t>
            </a:r>
            <a:r>
              <a:rPr dirty="0" lang="en-US" smtClean="0"/>
              <a:t> into the body cavity of the mosquito. </a:t>
            </a:r>
          </a:p>
          <a:p>
            <a:r>
              <a:rPr dirty="0" lang="en-US" smtClean="0"/>
              <a:t>Many of the </a:t>
            </a:r>
            <a:r>
              <a:rPr dirty="0" lang="en-US" err="1" smtClean="0"/>
              <a:t>sporozoites</a:t>
            </a:r>
            <a:r>
              <a:rPr dirty="0" lang="en-US" smtClean="0"/>
              <a:t> move to the salivary glands of the mosquito  from where they are injected into the body of the next human being when the mosquito feeds.</a:t>
            </a:r>
          </a:p>
          <a:p>
            <a:endParaRPr dirty="0" lang="en-US"/>
          </a:p>
        </p:txBody>
      </p:sp>
      <p:sp>
        <p:nvSpPr>
          <p:cNvPr id="1048742" name="Title 1"/>
          <p:cNvSpPr>
            <a:spLocks noGrp="1"/>
          </p:cNvSpPr>
          <p:nvPr>
            <p:ph type="title"/>
          </p:nvPr>
        </p:nvSpPr>
        <p:spPr/>
        <p:txBody>
          <a:bodyPr/>
          <a:p>
            <a:endParaRPr lang="en-US"/>
          </a:p>
        </p:txBody>
      </p:sp>
    </p:spTree>
  </p:cSld>
  <p:clrMapOvr>
    <a:masterClrMapping/>
  </p:clrMapOvr>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254" name=""/>
        <p:cNvGrpSpPr/>
        <p:nvPr/>
      </p:nvGrpSpPr>
      <p:grpSpPr>
        <a:xfrm>
          <a:off x="0" y="0"/>
          <a:ext cx="0" cy="0"/>
          <a:chOff x="0" y="0"/>
          <a:chExt cx="0" cy="0"/>
        </a:xfrm>
      </p:grpSpPr>
      <p:sp>
        <p:nvSpPr>
          <p:cNvPr id="1048624" name="Content Placeholder 2"/>
          <p:cNvSpPr>
            <a:spLocks noGrp="1"/>
          </p:cNvSpPr>
          <p:nvPr>
            <p:ph idx="1"/>
          </p:nvPr>
        </p:nvSpPr>
        <p:spPr/>
        <p:txBody>
          <a:bodyPr>
            <a:normAutofit fontScale="92593" lnSpcReduction="10000"/>
          </a:bodyPr>
          <a:p>
            <a:r>
              <a:rPr dirty="0" lang="en-US"/>
              <a:t>Different diseases are common in different places and at different times. To understand why this happens, you need to </a:t>
            </a:r>
            <a:r>
              <a:rPr b="1" dirty="0" lang="en-US"/>
              <a:t>consider </a:t>
            </a:r>
            <a:r>
              <a:rPr b="1" dirty="0" lang="en-US" smtClean="0"/>
              <a:t>the </a:t>
            </a:r>
            <a:r>
              <a:rPr b="1" dirty="0" lang="en-US"/>
              <a:t>disease causative organisms (the agents); the people </a:t>
            </a:r>
            <a:r>
              <a:rPr b="1" dirty="0" lang="en-US" smtClean="0"/>
              <a:t>they </a:t>
            </a:r>
            <a:r>
              <a:rPr b="1" dirty="0" lang="en-US"/>
              <a:t>infect (the hosts); and the surroundings in which they live </a:t>
            </a:r>
            <a:br>
              <a:rPr b="1" dirty="0" lang="en-US"/>
            </a:br>
            <a:r>
              <a:rPr b="1" dirty="0" lang="en-US"/>
              <a:t>(the environment). </a:t>
            </a:r>
          </a:p>
          <a:p>
            <a:r>
              <a:rPr dirty="0" lang="en-US"/>
              <a:t>A delicate balance exists between the agent, the host and the environment and it can change in different ways. For instance, the agent needs a suitable environment in which to grow and multiply and thus be able to spread and infect other hosts. If the environment does not support the agent it dies or transforms to a dormant state.</a:t>
            </a:r>
          </a:p>
        </p:txBody>
      </p:sp>
      <p:sp>
        <p:nvSpPr>
          <p:cNvPr id="1048625" name="Title 1"/>
          <p:cNvSpPr>
            <a:spLocks noGrp="1"/>
          </p:cNvSpPr>
          <p:nvPr>
            <p:ph type="title"/>
          </p:nvPr>
        </p:nvSpPr>
        <p:spPr/>
        <p:txBody>
          <a:bodyPr>
            <a:normAutofit fontScale="90000"/>
          </a:bodyPr>
          <a:p>
            <a:r>
              <a:rPr b="1" dirty="0" lang="en-US" smtClean="0"/>
              <a:t/>
            </a:r>
            <a:br>
              <a:rPr b="1" dirty="0" lang="en-US" smtClean="0"/>
            </a:br>
            <a:r>
              <a:rPr b="1" dirty="0" lang="en-US" smtClean="0"/>
              <a:t>Patterns </a:t>
            </a:r>
            <a:r>
              <a:rPr b="1" dirty="0" lang="en-US"/>
              <a:t>of Communicable Diseases in the Community </a:t>
            </a:r>
            <a:r>
              <a:rPr dirty="0" lang="en-US"/>
              <a:t/>
            </a:r>
            <a:br>
              <a:rPr dirty="0" lang="en-US"/>
            </a:br>
            <a:endParaRPr dirty="0" lang="en-US"/>
          </a:p>
        </p:txBody>
      </p:sp>
    </p:spTree>
  </p:cSld>
  <p:clrMapOvr>
    <a:masterClrMapping/>
  </p:clrMapOvr>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317" name=""/>
        <p:cNvGrpSpPr/>
        <p:nvPr/>
      </p:nvGrpSpPr>
      <p:grpSpPr>
        <a:xfrm>
          <a:off x="0" y="0"/>
          <a:ext cx="0" cy="0"/>
          <a:chOff x="0" y="0"/>
          <a:chExt cx="0" cy="0"/>
        </a:xfrm>
      </p:grpSpPr>
      <p:pic>
        <p:nvPicPr>
          <p:cNvPr id="2097159" name="ia_el_22_innerEl" descr="The cycle of malaria transmission"/>
          <p:cNvPicPr>
            <a:picLocks noGrp="1"/>
          </p:cNvPicPr>
          <p:nvPr>
            <p:ph idx="1"/>
          </p:nvPr>
        </p:nvPicPr>
        <p:blipFill>
          <a:blip xmlns:r="http://schemas.openxmlformats.org/officeDocument/2006/relationships" r:embed="rId1"/>
          <a:srcRect/>
          <a:stretch>
            <a:fillRect/>
          </a:stretch>
        </p:blipFill>
        <p:spPr bwMode="auto">
          <a:xfrm>
            <a:off x="457200" y="304800"/>
            <a:ext cx="7620000" cy="5943600"/>
          </a:xfrm>
          <a:prstGeom prst="rect"/>
          <a:noFill/>
          <a:ln w="9525">
            <a:noFill/>
            <a:miter lim="800000"/>
            <a:headEnd/>
            <a:tailEnd/>
          </a:ln>
        </p:spPr>
      </p:pic>
      <p:sp>
        <p:nvSpPr>
          <p:cNvPr id="1048743" name="Title 1"/>
          <p:cNvSpPr>
            <a:spLocks noGrp="1"/>
          </p:cNvSpPr>
          <p:nvPr>
            <p:ph type="title"/>
          </p:nvPr>
        </p:nvSpPr>
        <p:spPr/>
        <p:txBody>
          <a:bodyPr/>
          <a:p>
            <a:endParaRPr lang="en-US"/>
          </a:p>
        </p:txBody>
      </p:sp>
    </p:spTree>
  </p:cSld>
  <p:clrMapOvr>
    <a:masterClrMapping/>
  </p:clrMapOvr>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318" name=""/>
        <p:cNvGrpSpPr/>
        <p:nvPr/>
      </p:nvGrpSpPr>
      <p:grpSpPr>
        <a:xfrm>
          <a:off x="0" y="0"/>
          <a:ext cx="0" cy="0"/>
          <a:chOff x="0" y="0"/>
          <a:chExt cx="0" cy="0"/>
        </a:xfrm>
      </p:grpSpPr>
      <p:sp>
        <p:nvSpPr>
          <p:cNvPr id="1048744" name="Content Placeholder 2"/>
          <p:cNvSpPr>
            <a:spLocks noGrp="1"/>
          </p:cNvSpPr>
          <p:nvPr>
            <p:ph idx="1"/>
          </p:nvPr>
        </p:nvSpPr>
        <p:spPr>
          <a:xfrm>
            <a:off x="457200" y="1219200"/>
            <a:ext cx="8229600" cy="4906963"/>
          </a:xfrm>
        </p:spPr>
        <p:txBody>
          <a:bodyPr>
            <a:normAutofit fontScale="81481" lnSpcReduction="20000"/>
          </a:bodyPr>
          <a:p>
            <a:pPr>
              <a:buNone/>
            </a:pPr>
            <a:r>
              <a:rPr dirty="0" lang="en-US" smtClean="0"/>
              <a:t>The incubation period of malaria is about 10 - 14 days after the infection. The symptoms appear once the invaded erythrocytes rupture to release new </a:t>
            </a:r>
            <a:r>
              <a:rPr dirty="0" lang="en-US" err="1" smtClean="0"/>
              <a:t>merozoites</a:t>
            </a:r>
            <a:r>
              <a:rPr dirty="0" lang="en-US" smtClean="0"/>
              <a:t>. This stimulates the body's immune system and the signs and symptoms of malaria then appear:</a:t>
            </a:r>
          </a:p>
          <a:p>
            <a:pPr lvl="0"/>
            <a:r>
              <a:rPr dirty="0" lang="en-US" smtClean="0"/>
              <a:t>Headache and dizziness</a:t>
            </a:r>
          </a:p>
          <a:p>
            <a:pPr lvl="0"/>
            <a:r>
              <a:rPr dirty="0" lang="en-US" smtClean="0"/>
              <a:t>Joint pains</a:t>
            </a:r>
          </a:p>
          <a:p>
            <a:pPr lvl="0"/>
            <a:r>
              <a:rPr dirty="0" lang="en-US" smtClean="0"/>
              <a:t>Backache</a:t>
            </a:r>
          </a:p>
          <a:p>
            <a:pPr lvl="0"/>
            <a:r>
              <a:rPr dirty="0" lang="en-US" smtClean="0"/>
              <a:t>Fever and chills (high body temperature, rigors)</a:t>
            </a:r>
          </a:p>
          <a:p>
            <a:pPr lvl="0"/>
            <a:r>
              <a:rPr dirty="0" lang="en-US" smtClean="0"/>
              <a:t>Nausea and vomiting</a:t>
            </a:r>
          </a:p>
          <a:p>
            <a:pPr lvl="0"/>
            <a:r>
              <a:rPr dirty="0" lang="en-US" err="1" smtClean="0"/>
              <a:t>Diarrhoea</a:t>
            </a:r>
            <a:endParaRPr dirty="0" lang="en-US" smtClean="0"/>
          </a:p>
          <a:p>
            <a:pPr lvl="0"/>
            <a:r>
              <a:rPr dirty="0" lang="en-US" smtClean="0"/>
              <a:t>Excessive sweating</a:t>
            </a:r>
          </a:p>
          <a:p>
            <a:pPr lvl="0"/>
            <a:r>
              <a:rPr dirty="0" lang="en-US" smtClean="0"/>
              <a:t>Jaundice</a:t>
            </a:r>
          </a:p>
          <a:p>
            <a:pPr lvl="0"/>
            <a:r>
              <a:rPr dirty="0" lang="en-US" smtClean="0"/>
              <a:t>Enlargement of spleen</a:t>
            </a:r>
          </a:p>
          <a:p>
            <a:pPr lvl="0"/>
            <a:r>
              <a:rPr dirty="0" lang="en-US" smtClean="0"/>
              <a:t>Convulsions</a:t>
            </a:r>
          </a:p>
          <a:p>
            <a:r>
              <a:rPr dirty="0" lang="en-US" err="1" smtClean="0"/>
              <a:t>Anaemia</a:t>
            </a:r>
            <a:endParaRPr dirty="0" lang="en-US"/>
          </a:p>
        </p:txBody>
      </p:sp>
      <p:sp>
        <p:nvSpPr>
          <p:cNvPr id="1048745" name="Title 1"/>
          <p:cNvSpPr>
            <a:spLocks noGrp="1"/>
          </p:cNvSpPr>
          <p:nvPr>
            <p:ph type="title"/>
          </p:nvPr>
        </p:nvSpPr>
        <p:spPr/>
        <p:txBody>
          <a:bodyPr>
            <a:normAutofit fontScale="90000"/>
          </a:bodyPr>
          <a:p>
            <a:r>
              <a:rPr b="1" dirty="0" lang="en-US" smtClean="0"/>
              <a:t>Clinical Features of Malaria</a:t>
            </a:r>
            <a:r>
              <a:rPr dirty="0" lang="en-US" smtClean="0"/>
              <a:t> </a:t>
            </a:r>
            <a:br>
              <a:rPr dirty="0" lang="en-US" smtClean="0"/>
            </a:br>
            <a:endParaRPr dirty="0" lang="en-US"/>
          </a:p>
        </p:txBody>
      </p:sp>
    </p:spTree>
  </p:cSld>
  <p:clrMapOvr>
    <a:masterClrMapping/>
  </p:clrMapOvr>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319" name=""/>
        <p:cNvGrpSpPr/>
        <p:nvPr/>
      </p:nvGrpSpPr>
      <p:grpSpPr>
        <a:xfrm>
          <a:off x="0" y="0"/>
          <a:ext cx="0" cy="0"/>
          <a:chOff x="0" y="0"/>
          <a:chExt cx="0" cy="0"/>
        </a:xfrm>
      </p:grpSpPr>
      <p:sp>
        <p:nvSpPr>
          <p:cNvPr id="1048746" name="Content Placeholder 2"/>
          <p:cNvSpPr>
            <a:spLocks noGrp="1"/>
          </p:cNvSpPr>
          <p:nvPr>
            <p:ph idx="1"/>
          </p:nvPr>
        </p:nvSpPr>
        <p:spPr/>
        <p:txBody>
          <a:bodyPr/>
          <a:p>
            <a:pPr>
              <a:buNone/>
            </a:pPr>
            <a:r>
              <a:rPr b="1" dirty="0" lang="en-US" smtClean="0"/>
              <a:t>1.The Cold Stage</a:t>
            </a:r>
            <a:r>
              <a:rPr dirty="0" lang="en-US" smtClean="0"/>
              <a:t> </a:t>
            </a:r>
          </a:p>
          <a:p>
            <a:r>
              <a:rPr dirty="0" lang="en-US" smtClean="0"/>
              <a:t>This stage starts suddenly and lasts for fifteen minutes to one hour. The patient's body temperature rises and they shiver. During this stage, the infected erythrocytes rupture releasing </a:t>
            </a:r>
            <a:r>
              <a:rPr dirty="0" lang="en-US" err="1" smtClean="0"/>
              <a:t>merozoites</a:t>
            </a:r>
            <a:r>
              <a:rPr dirty="0" lang="en-US" smtClean="0"/>
              <a:t> in the blood circulation.</a:t>
            </a:r>
          </a:p>
          <a:p>
            <a:endParaRPr dirty="0" lang="en-US"/>
          </a:p>
        </p:txBody>
      </p:sp>
      <p:sp>
        <p:nvSpPr>
          <p:cNvPr id="1048747" name="Title 1"/>
          <p:cNvSpPr>
            <a:spLocks noGrp="1"/>
          </p:cNvSpPr>
          <p:nvPr>
            <p:ph type="title"/>
          </p:nvPr>
        </p:nvSpPr>
        <p:spPr/>
        <p:txBody>
          <a:bodyPr>
            <a:normAutofit fontScale="90000"/>
          </a:bodyPr>
          <a:p>
            <a:r>
              <a:rPr dirty="0" lang="en-US" smtClean="0"/>
              <a:t/>
            </a:r>
            <a:br>
              <a:rPr dirty="0" lang="en-US" smtClean="0"/>
            </a:br>
            <a:r>
              <a:rPr b="1" dirty="0" lang="en-US" smtClean="0"/>
              <a:t>A typical attack of malaria progresses through the following three stages:</a:t>
            </a:r>
            <a:r>
              <a:rPr dirty="0" lang="en-US" smtClean="0"/>
              <a:t/>
            </a:r>
            <a:br>
              <a:rPr dirty="0" lang="en-US" smtClean="0"/>
            </a:br>
            <a:endParaRPr dirty="0" lang="en-US"/>
          </a:p>
        </p:txBody>
      </p:sp>
    </p:spTree>
  </p:cSld>
  <p:clrMapOvr>
    <a:masterClrMapping/>
  </p:clrMapOvr>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320" name=""/>
        <p:cNvGrpSpPr/>
        <p:nvPr/>
      </p:nvGrpSpPr>
      <p:grpSpPr>
        <a:xfrm>
          <a:off x="0" y="0"/>
          <a:ext cx="0" cy="0"/>
          <a:chOff x="0" y="0"/>
          <a:chExt cx="0" cy="0"/>
        </a:xfrm>
      </p:grpSpPr>
      <p:sp>
        <p:nvSpPr>
          <p:cNvPr id="1048748" name="Content Placeholder 2"/>
          <p:cNvSpPr>
            <a:spLocks noGrp="1"/>
          </p:cNvSpPr>
          <p:nvPr>
            <p:ph idx="1"/>
          </p:nvPr>
        </p:nvSpPr>
        <p:spPr>
          <a:xfrm>
            <a:off x="457200" y="304800"/>
            <a:ext cx="8229600" cy="5821363"/>
          </a:xfrm>
        </p:spPr>
        <p:txBody>
          <a:bodyPr>
            <a:normAutofit/>
          </a:bodyPr>
          <a:p>
            <a:pPr>
              <a:buNone/>
            </a:pPr>
            <a:r>
              <a:rPr b="1" dirty="0" lang="en-US" smtClean="0"/>
              <a:t>2.The Hot Stage</a:t>
            </a:r>
            <a:r>
              <a:rPr dirty="0" lang="en-US" smtClean="0"/>
              <a:t> </a:t>
            </a:r>
          </a:p>
          <a:p>
            <a:r>
              <a:rPr dirty="0" lang="en-US" smtClean="0"/>
              <a:t>The hot stage last for two to six hours. The body temperature is high (40 - 41°C) with severe headache, nausea and vomiting. </a:t>
            </a:r>
          </a:p>
          <a:p>
            <a:r>
              <a:rPr dirty="0" lang="en-US" smtClean="0"/>
              <a:t>The skin is hot and dry.</a:t>
            </a:r>
          </a:p>
          <a:p>
            <a:pPr>
              <a:buNone/>
            </a:pPr>
            <a:r>
              <a:rPr b="1" dirty="0" lang="en-US" smtClean="0"/>
              <a:t>3.The Sweating Stage</a:t>
            </a:r>
            <a:r>
              <a:rPr dirty="0" lang="en-US" smtClean="0"/>
              <a:t> </a:t>
            </a:r>
          </a:p>
          <a:p>
            <a:r>
              <a:rPr dirty="0" lang="en-US" smtClean="0"/>
              <a:t>The fever drops rapidly and the patient sweats profusely. </a:t>
            </a:r>
          </a:p>
          <a:p>
            <a:r>
              <a:rPr dirty="0" lang="en-US" smtClean="0"/>
              <a:t>This stage last for two to four hours.</a:t>
            </a:r>
          </a:p>
          <a:p>
            <a:endParaRPr dirty="0" lang="en-US"/>
          </a:p>
        </p:txBody>
      </p:sp>
      <p:sp>
        <p:nvSpPr>
          <p:cNvPr id="1048749" name="Title 1"/>
          <p:cNvSpPr>
            <a:spLocks noGrp="1"/>
          </p:cNvSpPr>
          <p:nvPr>
            <p:ph type="title"/>
          </p:nvPr>
        </p:nvSpPr>
        <p:spPr/>
        <p:txBody>
          <a:bodyPr/>
          <a:p>
            <a:endParaRPr lang="en-US"/>
          </a:p>
        </p:txBody>
      </p:sp>
    </p:spTree>
  </p:cSld>
  <p:clrMapOvr>
    <a:masterClrMapping/>
  </p:clrMapOvr>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321" name=""/>
        <p:cNvGrpSpPr/>
        <p:nvPr/>
      </p:nvGrpSpPr>
      <p:grpSpPr>
        <a:xfrm>
          <a:off x="0" y="0"/>
          <a:ext cx="0" cy="0"/>
          <a:chOff x="0" y="0"/>
          <a:chExt cx="0" cy="0"/>
        </a:xfrm>
      </p:grpSpPr>
      <p:sp>
        <p:nvSpPr>
          <p:cNvPr id="1048750" name="Content Placeholder 2"/>
          <p:cNvSpPr>
            <a:spLocks noGrp="1"/>
          </p:cNvSpPr>
          <p:nvPr>
            <p:ph idx="1"/>
          </p:nvPr>
        </p:nvSpPr>
        <p:spPr>
          <a:xfrm>
            <a:off x="457200" y="1066800"/>
            <a:ext cx="8229600" cy="5059363"/>
          </a:xfrm>
        </p:spPr>
        <p:txBody>
          <a:bodyPr>
            <a:normAutofit fontScale="81481" lnSpcReduction="20000"/>
          </a:bodyPr>
          <a:p>
            <a:r>
              <a:rPr dirty="0" lang="en-US" smtClean="0"/>
              <a:t>Severe malaria can cause serious complications and is life threatening.</a:t>
            </a:r>
          </a:p>
          <a:p>
            <a:pPr>
              <a:buNone/>
            </a:pPr>
            <a:r>
              <a:rPr b="1" dirty="0" lang="en-US" smtClean="0"/>
              <a:t>Shock</a:t>
            </a:r>
            <a:r>
              <a:rPr dirty="0" lang="en-US" smtClean="0"/>
              <a:t> </a:t>
            </a:r>
          </a:p>
          <a:p>
            <a:r>
              <a:rPr dirty="0" lang="en-US" smtClean="0"/>
              <a:t>Development of a shock syndrome probably caused by the amount of toxins produced (toxic shock).</a:t>
            </a:r>
          </a:p>
          <a:p>
            <a:pPr>
              <a:buNone/>
            </a:pPr>
            <a:r>
              <a:rPr b="1" dirty="0" lang="en-US" smtClean="0"/>
              <a:t>Liver</a:t>
            </a:r>
            <a:r>
              <a:rPr dirty="0" lang="en-US" smtClean="0"/>
              <a:t> </a:t>
            </a:r>
          </a:p>
          <a:p>
            <a:r>
              <a:rPr dirty="0" lang="en-US" smtClean="0"/>
              <a:t>Malarial hepatitis with </a:t>
            </a:r>
            <a:r>
              <a:rPr dirty="0" lang="en-US" err="1" smtClean="0"/>
              <a:t>hepatomegaly</a:t>
            </a:r>
            <a:r>
              <a:rPr dirty="0" lang="en-US" smtClean="0"/>
              <a:t> and jaundice.</a:t>
            </a:r>
          </a:p>
          <a:p>
            <a:pPr>
              <a:buNone/>
            </a:pPr>
            <a:r>
              <a:rPr b="1" dirty="0" lang="en-US" smtClean="0"/>
              <a:t>Spleen</a:t>
            </a:r>
            <a:r>
              <a:rPr dirty="0" lang="en-US" smtClean="0"/>
              <a:t> </a:t>
            </a:r>
          </a:p>
          <a:p>
            <a:r>
              <a:rPr dirty="0" lang="en-US" smtClean="0"/>
              <a:t>The normal function of the spleen is to take away old and abnormal erythrocytes. Due to the infection the spleen has to absorb a huge number of cells and increases in size. Therefore, </a:t>
            </a:r>
            <a:r>
              <a:rPr dirty="0" lang="en-US" err="1" smtClean="0"/>
              <a:t>splenic</a:t>
            </a:r>
            <a:r>
              <a:rPr dirty="0" lang="en-US" smtClean="0"/>
              <a:t> enlargement is a common finding in acute malaria.</a:t>
            </a:r>
          </a:p>
          <a:p>
            <a:pPr>
              <a:buNone/>
            </a:pPr>
            <a:r>
              <a:rPr b="1" dirty="0" lang="en-US" smtClean="0"/>
              <a:t>Kidney</a:t>
            </a:r>
            <a:r>
              <a:rPr dirty="0" lang="en-US" smtClean="0"/>
              <a:t> </a:t>
            </a:r>
          </a:p>
          <a:p>
            <a:r>
              <a:rPr dirty="0" lang="en-US" smtClean="0"/>
              <a:t>Acute tubular necrosis due to anoxia. Result: </a:t>
            </a:r>
            <a:r>
              <a:rPr dirty="0" lang="en-US" err="1" smtClean="0"/>
              <a:t>anuria</a:t>
            </a:r>
            <a:r>
              <a:rPr dirty="0" lang="en-US" smtClean="0"/>
              <a:t> with consequent </a:t>
            </a:r>
            <a:r>
              <a:rPr dirty="0" lang="en-US" err="1" smtClean="0"/>
              <a:t>uraemia</a:t>
            </a:r>
            <a:r>
              <a:rPr dirty="0" lang="en-US" smtClean="0"/>
              <a:t>.</a:t>
            </a:r>
          </a:p>
          <a:p>
            <a:pPr>
              <a:buNone/>
            </a:pPr>
            <a:r>
              <a:rPr b="1" dirty="0" lang="en-US" smtClean="0"/>
              <a:t>Brain</a:t>
            </a:r>
            <a:r>
              <a:rPr dirty="0" lang="en-US" smtClean="0"/>
              <a:t> </a:t>
            </a:r>
          </a:p>
          <a:p>
            <a:r>
              <a:rPr dirty="0" lang="en-US" smtClean="0"/>
              <a:t>Mental disturbance appearing as acute psychosis, meningitis-like symptoms and coma.</a:t>
            </a:r>
          </a:p>
          <a:p>
            <a:endParaRPr dirty="0" lang="en-US"/>
          </a:p>
        </p:txBody>
      </p:sp>
      <p:sp>
        <p:nvSpPr>
          <p:cNvPr id="1048751" name="Title 1"/>
          <p:cNvSpPr>
            <a:spLocks noGrp="1"/>
          </p:cNvSpPr>
          <p:nvPr>
            <p:ph type="title"/>
          </p:nvPr>
        </p:nvSpPr>
        <p:spPr/>
        <p:txBody>
          <a:bodyPr>
            <a:normAutofit fontScale="90000"/>
          </a:bodyPr>
          <a:p>
            <a:r>
              <a:rPr b="1" dirty="0" lang="en-US" smtClean="0"/>
              <a:t>Complications of Malaria</a:t>
            </a:r>
            <a:r>
              <a:rPr dirty="0" lang="en-US" smtClean="0"/>
              <a:t> </a:t>
            </a:r>
            <a:br>
              <a:rPr dirty="0" lang="en-US" smtClean="0"/>
            </a:br>
            <a:endParaRPr dirty="0" lang="en-US"/>
          </a:p>
        </p:txBody>
      </p:sp>
    </p:spTree>
  </p:cSld>
  <p:clrMapOvr>
    <a:masterClrMapping/>
  </p:clrMapOvr>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322" name=""/>
        <p:cNvGrpSpPr/>
        <p:nvPr/>
      </p:nvGrpSpPr>
      <p:grpSpPr>
        <a:xfrm>
          <a:off x="0" y="0"/>
          <a:ext cx="0" cy="0"/>
          <a:chOff x="0" y="0"/>
          <a:chExt cx="0" cy="0"/>
        </a:xfrm>
      </p:grpSpPr>
      <p:sp>
        <p:nvSpPr>
          <p:cNvPr id="1048752" name="Content Placeholder 2"/>
          <p:cNvSpPr>
            <a:spLocks noGrp="1"/>
          </p:cNvSpPr>
          <p:nvPr>
            <p:ph idx="1"/>
          </p:nvPr>
        </p:nvSpPr>
        <p:spPr/>
        <p:txBody>
          <a:bodyPr/>
          <a:p>
            <a:pPr>
              <a:buNone/>
            </a:pPr>
            <a:r>
              <a:rPr dirty="0" lang="en-US" smtClean="0"/>
              <a:t>Diagnosis is made through:</a:t>
            </a:r>
          </a:p>
          <a:p>
            <a:pPr lvl="0"/>
            <a:r>
              <a:rPr dirty="0" lang="en-US" smtClean="0"/>
              <a:t>Clinical symptoms</a:t>
            </a:r>
          </a:p>
          <a:p>
            <a:pPr lvl="0"/>
            <a:r>
              <a:rPr dirty="0" lang="en-US" smtClean="0"/>
              <a:t>Laboratory examination of thick and thin peripheral blood films/slides (smears) which demonstrate the parasites (</a:t>
            </a:r>
            <a:r>
              <a:rPr dirty="0" lang="en-US" err="1" smtClean="0"/>
              <a:t>Trophozoites</a:t>
            </a:r>
            <a:r>
              <a:rPr dirty="0" lang="en-US" smtClean="0"/>
              <a:t>)</a:t>
            </a:r>
          </a:p>
          <a:p>
            <a:endParaRPr dirty="0" lang="en-US"/>
          </a:p>
        </p:txBody>
      </p:sp>
      <p:sp>
        <p:nvSpPr>
          <p:cNvPr id="1048753" name="Title 1"/>
          <p:cNvSpPr>
            <a:spLocks noGrp="1"/>
          </p:cNvSpPr>
          <p:nvPr>
            <p:ph type="title"/>
          </p:nvPr>
        </p:nvSpPr>
        <p:spPr/>
        <p:txBody>
          <a:bodyPr>
            <a:normAutofit fontScale="90000"/>
          </a:bodyPr>
          <a:p>
            <a:r>
              <a:rPr b="1" dirty="0" lang="en-US" smtClean="0"/>
              <a:t>Diagnosis of Malaria</a:t>
            </a:r>
            <a:r>
              <a:rPr dirty="0" lang="en-US" smtClean="0"/>
              <a:t> </a:t>
            </a:r>
            <a:br>
              <a:rPr dirty="0" lang="en-US" smtClean="0"/>
            </a:br>
            <a:endParaRPr dirty="0" lang="en-US"/>
          </a:p>
        </p:txBody>
      </p:sp>
    </p:spTree>
  </p:cSld>
  <p:clrMapOvr>
    <a:masterClrMapping/>
  </p:clrMapOvr>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323" name=""/>
        <p:cNvGrpSpPr/>
        <p:nvPr/>
      </p:nvGrpSpPr>
      <p:grpSpPr>
        <a:xfrm>
          <a:off x="0" y="0"/>
          <a:ext cx="0" cy="0"/>
          <a:chOff x="0" y="0"/>
          <a:chExt cx="0" cy="0"/>
        </a:xfrm>
      </p:grpSpPr>
      <p:sp>
        <p:nvSpPr>
          <p:cNvPr id="1048754" name="Content Placeholder 2"/>
          <p:cNvSpPr>
            <a:spLocks noGrp="1"/>
          </p:cNvSpPr>
          <p:nvPr>
            <p:ph idx="1"/>
          </p:nvPr>
        </p:nvSpPr>
        <p:spPr/>
        <p:txBody>
          <a:bodyPr/>
          <a:p>
            <a:r>
              <a:rPr dirty="0" lang="en-US" smtClean="0"/>
              <a:t>The treatment of malaria depends on whether the disease is complicated malaria or uncomplicated malaria (severe malaria).  Uncomplicated malaria is usually treated on an outpatient basis.</a:t>
            </a:r>
          </a:p>
          <a:p>
            <a:pPr>
              <a:buNone/>
            </a:pPr>
            <a:endParaRPr dirty="0" lang="en-US"/>
          </a:p>
        </p:txBody>
      </p:sp>
      <p:sp>
        <p:nvSpPr>
          <p:cNvPr id="1048755" name="Title 1"/>
          <p:cNvSpPr>
            <a:spLocks noGrp="1"/>
          </p:cNvSpPr>
          <p:nvPr>
            <p:ph type="title"/>
          </p:nvPr>
        </p:nvSpPr>
        <p:spPr/>
        <p:txBody>
          <a:bodyPr>
            <a:normAutofit fontScale="90000"/>
          </a:bodyPr>
          <a:p>
            <a:r>
              <a:rPr b="1" dirty="0" lang="en-US" smtClean="0"/>
              <a:t>Management of Malaria</a:t>
            </a:r>
            <a:r>
              <a:rPr dirty="0" lang="en-US" smtClean="0"/>
              <a:t/>
            </a:r>
            <a:br>
              <a:rPr dirty="0" lang="en-US" smtClean="0"/>
            </a:br>
            <a:endParaRPr dirty="0" lang="en-US"/>
          </a:p>
        </p:txBody>
      </p:sp>
    </p:spTree>
  </p:cSld>
  <p:clrMapOvr>
    <a:masterClrMapping/>
  </p:clrMapOvr>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324" name=""/>
        <p:cNvGrpSpPr/>
        <p:nvPr/>
      </p:nvGrpSpPr>
      <p:grpSpPr>
        <a:xfrm>
          <a:off x="0" y="0"/>
          <a:ext cx="0" cy="0"/>
          <a:chOff x="0" y="0"/>
          <a:chExt cx="0" cy="0"/>
        </a:xfrm>
      </p:grpSpPr>
      <p:sp>
        <p:nvSpPr>
          <p:cNvPr id="1048756" name="Content Placeholder 2"/>
          <p:cNvSpPr>
            <a:spLocks noGrp="1"/>
          </p:cNvSpPr>
          <p:nvPr>
            <p:ph idx="1"/>
          </p:nvPr>
        </p:nvSpPr>
        <p:spPr>
          <a:xfrm>
            <a:off x="228600" y="914400"/>
            <a:ext cx="8915400" cy="5211763"/>
          </a:xfrm>
        </p:spPr>
        <p:txBody>
          <a:bodyPr/>
          <a:p>
            <a:r>
              <a:rPr dirty="0" lang="en-US" smtClean="0"/>
              <a:t>Dosage of tablets of </a:t>
            </a:r>
            <a:r>
              <a:rPr dirty="0" lang="en-US" err="1" smtClean="0"/>
              <a:t>sulfadoxine</a:t>
            </a:r>
            <a:r>
              <a:rPr dirty="0" lang="en-US" smtClean="0"/>
              <a:t> (500mg) plus </a:t>
            </a:r>
            <a:r>
              <a:rPr dirty="0" lang="en-US" err="1" smtClean="0"/>
              <a:t>pyramethamine</a:t>
            </a:r>
            <a:r>
              <a:rPr dirty="0" lang="en-US" smtClean="0"/>
              <a:t> (25mg) and </a:t>
            </a:r>
            <a:r>
              <a:rPr dirty="0" lang="en-US" err="1" smtClean="0"/>
              <a:t>paracetamol</a:t>
            </a:r>
            <a:r>
              <a:rPr dirty="0" lang="en-US" smtClean="0"/>
              <a:t> for all age groups.</a:t>
            </a:r>
          </a:p>
          <a:p>
            <a:endParaRPr dirty="0" lang="en-US"/>
          </a:p>
        </p:txBody>
      </p:sp>
      <p:sp>
        <p:nvSpPr>
          <p:cNvPr id="1048757" name="Title 1"/>
          <p:cNvSpPr>
            <a:spLocks noGrp="1"/>
          </p:cNvSpPr>
          <p:nvPr>
            <p:ph type="title"/>
          </p:nvPr>
        </p:nvSpPr>
        <p:spPr/>
        <p:txBody>
          <a:bodyPr>
            <a:normAutofit fontScale="90000"/>
          </a:bodyPr>
          <a:p>
            <a:r>
              <a:rPr b="1" dirty="0" lang="en-US" smtClean="0"/>
              <a:t>Treatment of Uncomplicated Malaria</a:t>
            </a:r>
            <a:r>
              <a:rPr dirty="0" lang="en-US" smtClean="0"/>
              <a:t> </a:t>
            </a:r>
            <a:br>
              <a:rPr dirty="0" lang="en-US" smtClean="0"/>
            </a:br>
            <a:endParaRPr dirty="0" lang="en-US"/>
          </a:p>
        </p:txBody>
      </p:sp>
      <p:pic>
        <p:nvPicPr>
          <p:cNvPr id="2097160" name="ia_el_17_innerEl" descr="Treatment of Uncomplicated Malaria (Adapted from the National guidelines for diagnosis, treatment and prevention of malaria for health workers, Ministry of Health, January, 1998, p34.)"/>
          <p:cNvPicPr>
            <a:picLocks/>
          </p:cNvPicPr>
          <p:nvPr/>
        </p:nvPicPr>
        <p:blipFill>
          <a:blip xmlns:r="http://schemas.openxmlformats.org/officeDocument/2006/relationships" r:embed="rId1"/>
          <a:srcRect/>
          <a:stretch>
            <a:fillRect/>
          </a:stretch>
        </p:blipFill>
        <p:spPr bwMode="auto">
          <a:xfrm>
            <a:off x="381000" y="2590800"/>
            <a:ext cx="8534400" cy="3962400"/>
          </a:xfrm>
          <a:prstGeom prst="rect"/>
          <a:noFill/>
          <a:ln w="9525">
            <a:noFill/>
            <a:miter lim="800000"/>
            <a:headEnd/>
            <a:tailEnd/>
          </a:ln>
        </p:spPr>
      </p:pic>
    </p:spTree>
  </p:cSld>
  <p:clrMapOvr>
    <a:masterClrMapping/>
  </p:clrMapOvr>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325" name=""/>
        <p:cNvGrpSpPr/>
        <p:nvPr/>
      </p:nvGrpSpPr>
      <p:grpSpPr>
        <a:xfrm>
          <a:off x="0" y="0"/>
          <a:ext cx="0" cy="0"/>
          <a:chOff x="0" y="0"/>
          <a:chExt cx="0" cy="0"/>
        </a:xfrm>
      </p:grpSpPr>
      <p:sp>
        <p:nvSpPr>
          <p:cNvPr id="1048758" name="Content Placeholder 2"/>
          <p:cNvSpPr>
            <a:spLocks noGrp="1"/>
          </p:cNvSpPr>
          <p:nvPr>
            <p:ph idx="1"/>
          </p:nvPr>
        </p:nvSpPr>
        <p:spPr>
          <a:xfrm>
            <a:off x="457200" y="914400"/>
            <a:ext cx="8229600" cy="5211763"/>
          </a:xfrm>
        </p:spPr>
        <p:txBody>
          <a:bodyPr/>
          <a:p>
            <a:pPr>
              <a:buNone/>
            </a:pPr>
            <a:r>
              <a:rPr b="1" dirty="0" lang="en-US" smtClean="0"/>
              <a:t>NB/=</a:t>
            </a:r>
            <a:r>
              <a:rPr dirty="0" lang="en-US" smtClean="0"/>
              <a:t>Patients presenting with coma, convulsions, respiratory distress, acute renal failure, jaundice, shock, </a:t>
            </a:r>
            <a:r>
              <a:rPr dirty="0" lang="en-US" err="1" smtClean="0"/>
              <a:t>hypoglycaemia</a:t>
            </a:r>
            <a:r>
              <a:rPr dirty="0" lang="en-US" smtClean="0"/>
              <a:t>, or acidosis due to malaria should be admitted into the ward for complicated malaria.</a:t>
            </a:r>
          </a:p>
          <a:p>
            <a:endParaRPr dirty="0" lang="en-US"/>
          </a:p>
        </p:txBody>
      </p:sp>
      <p:sp>
        <p:nvSpPr>
          <p:cNvPr id="1048759" name="Title 1"/>
          <p:cNvSpPr>
            <a:spLocks noGrp="1"/>
          </p:cNvSpPr>
          <p:nvPr>
            <p:ph type="title"/>
          </p:nvPr>
        </p:nvSpPr>
        <p:spPr/>
        <p:txBody>
          <a:bodyPr/>
          <a:p>
            <a:endParaRPr dirty="0" lang="en-US"/>
          </a:p>
        </p:txBody>
      </p:sp>
    </p:spTree>
  </p:cSld>
  <p:clrMapOvr>
    <a:masterClrMapping/>
  </p:clrMapOvr>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326" name=""/>
        <p:cNvGrpSpPr/>
        <p:nvPr/>
      </p:nvGrpSpPr>
      <p:grpSpPr>
        <a:xfrm>
          <a:off x="0" y="0"/>
          <a:ext cx="0" cy="0"/>
          <a:chOff x="0" y="0"/>
          <a:chExt cx="0" cy="0"/>
        </a:xfrm>
      </p:grpSpPr>
      <p:pic>
        <p:nvPicPr>
          <p:cNvPr id="2097161" name="ia_el_2_innerEl" descr="Treatment of Complicated Malaria (Adapted from the National guidelines for diagnosis, treatment and prevention of malaria for health workers, MoH, January 1998.)"/>
          <p:cNvPicPr>
            <a:picLocks noGrp="1"/>
          </p:cNvPicPr>
          <p:nvPr>
            <p:ph idx="1"/>
          </p:nvPr>
        </p:nvPicPr>
        <p:blipFill>
          <a:blip xmlns:r="http://schemas.openxmlformats.org/officeDocument/2006/relationships" r:embed="rId1"/>
          <a:srcRect/>
          <a:stretch>
            <a:fillRect/>
          </a:stretch>
        </p:blipFill>
        <p:spPr bwMode="auto">
          <a:xfrm>
            <a:off x="381000" y="1371600"/>
            <a:ext cx="8382000" cy="4953000"/>
          </a:xfrm>
          <a:prstGeom prst="rect"/>
          <a:noFill/>
          <a:ln w="9525">
            <a:noFill/>
            <a:miter lim="800000"/>
            <a:headEnd/>
            <a:tailEnd/>
          </a:ln>
        </p:spPr>
      </p:pic>
      <p:sp>
        <p:nvSpPr>
          <p:cNvPr id="1048760" name="Title 1"/>
          <p:cNvSpPr>
            <a:spLocks noGrp="1"/>
          </p:cNvSpPr>
          <p:nvPr>
            <p:ph type="title"/>
          </p:nvPr>
        </p:nvSpPr>
        <p:spPr/>
        <p:txBody>
          <a:bodyPr>
            <a:normAutofit fontScale="90000"/>
          </a:bodyPr>
          <a:p>
            <a:r>
              <a:rPr b="1" dirty="0" lang="en-US" smtClean="0"/>
              <a:t>Treatment of Complicated Malaria</a:t>
            </a:r>
            <a:r>
              <a:rPr dirty="0" lang="en-US" smtClean="0"/>
              <a:t/>
            </a:r>
            <a:br>
              <a:rPr dirty="0" lang="en-US" smtClean="0"/>
            </a:br>
            <a:endParaRPr dirty="0" lang="en-US"/>
          </a:p>
        </p:txBody>
      </p:sp>
    </p:spTree>
  </p:cSld>
  <p:clrMapOvr>
    <a:masterClrMapping/>
  </p:clrMapOvr>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255" name=""/>
        <p:cNvGrpSpPr/>
        <p:nvPr/>
      </p:nvGrpSpPr>
      <p:grpSpPr>
        <a:xfrm>
          <a:off x="0" y="0"/>
          <a:ext cx="0" cy="0"/>
          <a:chOff x="0" y="0"/>
          <a:chExt cx="0" cy="0"/>
        </a:xfrm>
      </p:grpSpPr>
      <p:sp>
        <p:nvSpPr>
          <p:cNvPr id="1048626" name="Content Placeholder 2"/>
          <p:cNvSpPr>
            <a:spLocks noGrp="1"/>
          </p:cNvSpPr>
          <p:nvPr>
            <p:ph idx="1"/>
          </p:nvPr>
        </p:nvSpPr>
        <p:spPr/>
        <p:txBody>
          <a:bodyPr>
            <a:normAutofit fontScale="96296" lnSpcReduction="20000"/>
          </a:bodyPr>
          <a:p>
            <a:r>
              <a:rPr b="1" dirty="0" lang="en-US"/>
              <a:t>The host </a:t>
            </a:r>
            <a:r>
              <a:rPr dirty="0" lang="en-US"/>
              <a:t>(person) is also affected by the environment. For example, a person may live in a hot, wet climate where there are many mosquitoes. However they can change this environment by draining swamps, clearing the vegetation and adding competing hosts such as animals. If the balance is shifted against the agent, the disease will be controlled and the number of cases will go down.</a:t>
            </a:r>
          </a:p>
          <a:p>
            <a:r>
              <a:rPr dirty="0" lang="en-US"/>
              <a:t>When the balance between the agent, the host and the environment is fairly constant, you tend to see approximately the same number of cases of the disease every month. </a:t>
            </a:r>
          </a:p>
        </p:txBody>
      </p:sp>
      <p:sp>
        <p:nvSpPr>
          <p:cNvPr id="1048627" name="Title 1"/>
          <p:cNvSpPr>
            <a:spLocks noGrp="1"/>
          </p:cNvSpPr>
          <p:nvPr>
            <p:ph type="title"/>
          </p:nvPr>
        </p:nvSpPr>
        <p:spPr/>
        <p:txBody>
          <a:bodyPr/>
          <a:p>
            <a:endParaRPr lang="en-US"/>
          </a:p>
        </p:txBody>
      </p:sp>
    </p:spTree>
  </p:cSld>
  <p:clrMapOvr>
    <a:masterClrMapping/>
  </p:clrMapOvr>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327" name=""/>
        <p:cNvGrpSpPr/>
        <p:nvPr/>
      </p:nvGrpSpPr>
      <p:grpSpPr>
        <a:xfrm>
          <a:off x="0" y="0"/>
          <a:ext cx="0" cy="0"/>
          <a:chOff x="0" y="0"/>
          <a:chExt cx="0" cy="0"/>
        </a:xfrm>
      </p:grpSpPr>
      <p:sp>
        <p:nvSpPr>
          <p:cNvPr id="1048761" name="Content Placeholder 2"/>
          <p:cNvSpPr>
            <a:spLocks noGrp="1"/>
          </p:cNvSpPr>
          <p:nvPr>
            <p:ph idx="1"/>
          </p:nvPr>
        </p:nvSpPr>
        <p:spPr>
          <a:xfrm>
            <a:off x="457200" y="457200"/>
            <a:ext cx="8229600" cy="5668963"/>
          </a:xfrm>
        </p:spPr>
        <p:txBody>
          <a:bodyPr/>
          <a:p>
            <a:r>
              <a:rPr dirty="0" lang="en-US" smtClean="0"/>
              <a:t>Intravenous quinine in dextrose is used in severe complicated Malaria where the patient presents with vomiting and coma.</a:t>
            </a:r>
          </a:p>
          <a:p>
            <a:pPr>
              <a:buNone/>
            </a:pPr>
            <a:r>
              <a:rPr b="1" dirty="0" i="1" lang="en-US" smtClean="0"/>
              <a:t>NB/=Remember: The treatment of malaria keeps changing depending on current research findings. Please check on the current treatment and adjust your notes accordingly.</a:t>
            </a:r>
            <a:endParaRPr dirty="0" lang="en-US" smtClean="0"/>
          </a:p>
          <a:p>
            <a:endParaRPr dirty="0" lang="en-US"/>
          </a:p>
        </p:txBody>
      </p:sp>
      <p:sp>
        <p:nvSpPr>
          <p:cNvPr id="1048762" name="Title 1"/>
          <p:cNvSpPr>
            <a:spLocks noGrp="1"/>
          </p:cNvSpPr>
          <p:nvPr>
            <p:ph type="title"/>
          </p:nvPr>
        </p:nvSpPr>
        <p:spPr/>
        <p:txBody>
          <a:bodyPr/>
          <a:p>
            <a:endParaRPr lang="en-US"/>
          </a:p>
        </p:txBody>
      </p:sp>
    </p:spTree>
  </p:cSld>
  <p:clrMapOvr>
    <a:masterClrMapping/>
  </p:clrMapOvr>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328" name=""/>
        <p:cNvGrpSpPr/>
        <p:nvPr/>
      </p:nvGrpSpPr>
      <p:grpSpPr>
        <a:xfrm>
          <a:off x="0" y="0"/>
          <a:ext cx="0" cy="0"/>
          <a:chOff x="0" y="0"/>
          <a:chExt cx="0" cy="0"/>
        </a:xfrm>
      </p:grpSpPr>
      <p:sp>
        <p:nvSpPr>
          <p:cNvPr id="1048763" name="Content Placeholder 2"/>
          <p:cNvSpPr>
            <a:spLocks noGrp="1"/>
          </p:cNvSpPr>
          <p:nvPr>
            <p:ph idx="1"/>
          </p:nvPr>
        </p:nvSpPr>
        <p:spPr>
          <a:xfrm>
            <a:off x="457200" y="914400"/>
            <a:ext cx="8229600" cy="5211763"/>
          </a:xfrm>
        </p:spPr>
        <p:txBody>
          <a:bodyPr>
            <a:normAutofit lnSpcReduction="10000"/>
          </a:bodyPr>
          <a:p>
            <a:pPr>
              <a:buNone/>
            </a:pPr>
            <a:r>
              <a:rPr b="1" dirty="0" lang="en-US" smtClean="0"/>
              <a:t>Chemoprophylaxis</a:t>
            </a:r>
            <a:r>
              <a:rPr dirty="0" lang="en-US" smtClean="0"/>
              <a:t> </a:t>
            </a:r>
          </a:p>
          <a:p>
            <a:pPr>
              <a:buNone/>
            </a:pPr>
            <a:r>
              <a:rPr dirty="0" lang="en-US" err="1" smtClean="0"/>
              <a:t>Antimalarial</a:t>
            </a:r>
            <a:r>
              <a:rPr dirty="0" lang="en-US" smtClean="0"/>
              <a:t> chemoprophylaxis using oral </a:t>
            </a:r>
            <a:r>
              <a:rPr dirty="0" lang="en-US" err="1" smtClean="0"/>
              <a:t>proguanil</a:t>
            </a:r>
            <a:r>
              <a:rPr dirty="0" lang="en-US" smtClean="0"/>
              <a:t> (</a:t>
            </a:r>
            <a:r>
              <a:rPr dirty="0" lang="en-US" err="1" smtClean="0"/>
              <a:t>PaludrineR</a:t>
            </a:r>
            <a:r>
              <a:rPr dirty="0" lang="en-US" smtClean="0"/>
              <a:t>) may be given according to the national guidelines for diagnosis, treatment and prevention of malaria for health workers. Individuals who will benefit from chemoprophylaxis include:</a:t>
            </a:r>
          </a:p>
          <a:p>
            <a:pPr lvl="0"/>
            <a:r>
              <a:rPr dirty="0" lang="en-US" smtClean="0"/>
              <a:t>Patients with </a:t>
            </a:r>
            <a:r>
              <a:rPr dirty="0" lang="en-US" err="1" smtClean="0"/>
              <a:t>leukaemia</a:t>
            </a:r>
            <a:r>
              <a:rPr dirty="0" lang="en-US" smtClean="0"/>
              <a:t> </a:t>
            </a:r>
            <a:br>
              <a:rPr dirty="0" lang="en-US" smtClean="0"/>
            </a:br>
            <a:r>
              <a:rPr dirty="0" lang="en-US" smtClean="0"/>
              <a:t>(lowered immunity)</a:t>
            </a:r>
          </a:p>
          <a:p>
            <a:pPr lvl="0"/>
            <a:r>
              <a:rPr dirty="0" lang="en-US" smtClean="0"/>
              <a:t>Patients with sickle cell disease</a:t>
            </a:r>
          </a:p>
          <a:p>
            <a:pPr lvl="0"/>
            <a:r>
              <a:rPr dirty="0" lang="en-US" smtClean="0"/>
              <a:t>Patients with tropical </a:t>
            </a:r>
            <a:r>
              <a:rPr dirty="0" lang="en-US" err="1" smtClean="0"/>
              <a:t>splenomegally</a:t>
            </a:r>
            <a:endParaRPr dirty="0" lang="en-US" smtClean="0"/>
          </a:p>
          <a:p>
            <a:pPr lvl="0"/>
            <a:r>
              <a:rPr dirty="0" lang="en-US" smtClean="0"/>
              <a:t>Non-immune visitors to malaria-endemic areas</a:t>
            </a:r>
          </a:p>
          <a:p>
            <a:pPr>
              <a:buNone/>
            </a:pPr>
            <a:endParaRPr dirty="0" lang="en-US"/>
          </a:p>
        </p:txBody>
      </p:sp>
      <p:sp>
        <p:nvSpPr>
          <p:cNvPr id="1048764" name="Title 1"/>
          <p:cNvSpPr>
            <a:spLocks noGrp="1"/>
          </p:cNvSpPr>
          <p:nvPr>
            <p:ph type="title"/>
          </p:nvPr>
        </p:nvSpPr>
        <p:spPr/>
        <p:txBody>
          <a:bodyPr>
            <a:normAutofit fontScale="90000"/>
          </a:bodyPr>
          <a:p>
            <a:r>
              <a:rPr b="1" dirty="0" lang="en-US" smtClean="0"/>
              <a:t>Prevention and Control of Malaria</a:t>
            </a:r>
            <a:r>
              <a:rPr dirty="0" lang="en-US" smtClean="0"/>
              <a:t/>
            </a:r>
            <a:br>
              <a:rPr dirty="0" lang="en-US" smtClean="0"/>
            </a:br>
            <a:endParaRPr dirty="0" lang="en-US"/>
          </a:p>
        </p:txBody>
      </p:sp>
    </p:spTree>
  </p:cSld>
  <p:clrMapOvr>
    <a:masterClrMapping/>
  </p:clrMapOvr>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329" name=""/>
        <p:cNvGrpSpPr/>
        <p:nvPr/>
      </p:nvGrpSpPr>
      <p:grpSpPr>
        <a:xfrm>
          <a:off x="0" y="0"/>
          <a:ext cx="0" cy="0"/>
          <a:chOff x="0" y="0"/>
          <a:chExt cx="0" cy="0"/>
        </a:xfrm>
      </p:grpSpPr>
      <p:sp>
        <p:nvSpPr>
          <p:cNvPr id="1048765" name="Content Placeholder 2"/>
          <p:cNvSpPr>
            <a:spLocks noGrp="1"/>
          </p:cNvSpPr>
          <p:nvPr>
            <p:ph idx="1"/>
          </p:nvPr>
        </p:nvSpPr>
        <p:spPr/>
        <p:txBody>
          <a:bodyPr>
            <a:normAutofit fontScale="96296" lnSpcReduction="10000"/>
          </a:bodyPr>
          <a:p>
            <a:r>
              <a:rPr dirty="0" lang="en-US" smtClean="0"/>
              <a:t>IPT is based on the assumption that the pregnant woman is infected with malaria. According to the Ministry of Health (</a:t>
            </a:r>
            <a:r>
              <a:rPr dirty="0" lang="en-US" err="1" smtClean="0"/>
              <a:t>MoH</a:t>
            </a:r>
            <a:r>
              <a:rPr dirty="0" lang="en-US" smtClean="0"/>
              <a:t>) guidelines, the drugs used for IPT are the ones that contain </a:t>
            </a:r>
            <a:r>
              <a:rPr dirty="0" lang="en-US" err="1" smtClean="0"/>
              <a:t>Sulfadoxine</a:t>
            </a:r>
            <a:r>
              <a:rPr dirty="0" lang="en-US" smtClean="0"/>
              <a:t> and </a:t>
            </a:r>
            <a:r>
              <a:rPr dirty="0" lang="en-US" err="1" smtClean="0"/>
              <a:t>Pyrimethamine</a:t>
            </a:r>
            <a:r>
              <a:rPr dirty="0" lang="en-US" smtClean="0"/>
              <a:t> (SP) such as </a:t>
            </a:r>
            <a:r>
              <a:rPr dirty="0" lang="en-US" err="1" smtClean="0"/>
              <a:t>FansidarR</a:t>
            </a:r>
            <a:r>
              <a:rPr dirty="0" lang="en-US" smtClean="0"/>
              <a:t>, </a:t>
            </a:r>
            <a:r>
              <a:rPr dirty="0" lang="en-US" err="1" smtClean="0"/>
              <a:t>MalaraxinR</a:t>
            </a:r>
            <a:r>
              <a:rPr dirty="0" lang="en-US" smtClean="0"/>
              <a:t>, </a:t>
            </a:r>
            <a:r>
              <a:rPr dirty="0" lang="en-US" err="1" smtClean="0"/>
              <a:t>FansidinR</a:t>
            </a:r>
            <a:r>
              <a:rPr dirty="0" lang="en-US" smtClean="0"/>
              <a:t>, </a:t>
            </a:r>
            <a:r>
              <a:rPr dirty="0" lang="en-US" err="1" smtClean="0"/>
              <a:t>MetakelfinR</a:t>
            </a:r>
            <a:r>
              <a:rPr dirty="0" lang="en-US" smtClean="0"/>
              <a:t>, </a:t>
            </a:r>
            <a:r>
              <a:rPr dirty="0" lang="en-US" err="1" smtClean="0"/>
              <a:t>OrodarR</a:t>
            </a:r>
            <a:r>
              <a:rPr dirty="0" lang="en-US" smtClean="0"/>
              <a:t>, and </a:t>
            </a:r>
            <a:r>
              <a:rPr dirty="0" lang="en-US" err="1" smtClean="0"/>
              <a:t>FalcidinR</a:t>
            </a:r>
            <a:r>
              <a:rPr dirty="0" lang="en-US" smtClean="0"/>
              <a:t>. </a:t>
            </a:r>
          </a:p>
          <a:p>
            <a:r>
              <a:rPr dirty="0" lang="en-US" smtClean="0"/>
              <a:t>The first single dose of three tablets of SP is given to the pregnant woman between 16 and 24 weeks of gestation; the second and last dose of three tablets of SP is given between 24 and 36 weeks of gestation.(</a:t>
            </a:r>
            <a:r>
              <a:rPr dirty="0" lang="en-US" err="1" smtClean="0"/>
              <a:t>MoH</a:t>
            </a:r>
            <a:r>
              <a:rPr dirty="0" lang="en-US" smtClean="0"/>
              <a:t>, 2002)</a:t>
            </a:r>
          </a:p>
          <a:p>
            <a:endParaRPr dirty="0" lang="en-US"/>
          </a:p>
        </p:txBody>
      </p:sp>
      <p:sp>
        <p:nvSpPr>
          <p:cNvPr id="1048766" name="Title 1"/>
          <p:cNvSpPr>
            <a:spLocks noGrp="1"/>
          </p:cNvSpPr>
          <p:nvPr>
            <p:ph type="title"/>
          </p:nvPr>
        </p:nvSpPr>
        <p:spPr/>
        <p:txBody>
          <a:bodyPr>
            <a:normAutofit fontScale="90000"/>
          </a:bodyPr>
          <a:p>
            <a:r>
              <a:rPr b="1" dirty="0" lang="en-US" smtClean="0"/>
              <a:t/>
            </a:r>
            <a:br>
              <a:rPr b="1" dirty="0" lang="en-US" smtClean="0"/>
            </a:br>
            <a:r>
              <a:rPr b="1" dirty="0" lang="en-US" smtClean="0"/>
              <a:t>Intermittent Preventive Treatment (IPT)</a:t>
            </a:r>
            <a:r>
              <a:rPr dirty="0" lang="en-US" smtClean="0"/>
              <a:t> </a:t>
            </a:r>
            <a:br>
              <a:rPr dirty="0" lang="en-US" smtClean="0"/>
            </a:br>
            <a:endParaRPr dirty="0" lang="en-US"/>
          </a:p>
        </p:txBody>
      </p:sp>
    </p:spTree>
  </p:cSld>
  <p:clrMapOvr>
    <a:masterClrMapping/>
  </p:clrMapOvr>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330" name=""/>
        <p:cNvGrpSpPr/>
        <p:nvPr/>
      </p:nvGrpSpPr>
      <p:grpSpPr>
        <a:xfrm>
          <a:off x="0" y="0"/>
          <a:ext cx="0" cy="0"/>
          <a:chOff x="0" y="0"/>
          <a:chExt cx="0" cy="0"/>
        </a:xfrm>
      </p:grpSpPr>
      <p:sp>
        <p:nvSpPr>
          <p:cNvPr id="1048767" name="Content Placeholder 2"/>
          <p:cNvSpPr>
            <a:spLocks noGrp="1"/>
          </p:cNvSpPr>
          <p:nvPr>
            <p:ph idx="1"/>
          </p:nvPr>
        </p:nvSpPr>
        <p:spPr>
          <a:xfrm>
            <a:off x="457200" y="1219200"/>
            <a:ext cx="8229600" cy="4906963"/>
          </a:xfrm>
        </p:spPr>
        <p:txBody>
          <a:bodyPr>
            <a:normAutofit/>
          </a:bodyPr>
          <a:p>
            <a:pPr>
              <a:buNone/>
            </a:pPr>
            <a:r>
              <a:rPr dirty="0" lang="en-US" smtClean="0"/>
              <a:t>Actions to reduce mosquito-breeding </a:t>
            </a:r>
            <a:br>
              <a:rPr dirty="0" lang="en-US" smtClean="0"/>
            </a:br>
            <a:r>
              <a:rPr dirty="0" lang="en-US" smtClean="0"/>
              <a:t>areas include:</a:t>
            </a:r>
          </a:p>
          <a:p>
            <a:pPr lvl="0"/>
            <a:r>
              <a:rPr dirty="0" lang="en-US" smtClean="0"/>
              <a:t>Using insecticide-treated bed nets</a:t>
            </a:r>
          </a:p>
          <a:p>
            <a:pPr lvl="0"/>
            <a:r>
              <a:rPr dirty="0" lang="en-US" smtClean="0"/>
              <a:t>Using mosquito screens in houses</a:t>
            </a:r>
          </a:p>
          <a:p>
            <a:pPr lvl="0"/>
            <a:r>
              <a:rPr dirty="0" lang="en-US" smtClean="0"/>
              <a:t>Using chemical mosquito repellents</a:t>
            </a:r>
          </a:p>
          <a:p>
            <a:pPr lvl="0"/>
            <a:r>
              <a:rPr dirty="0" lang="en-US" smtClean="0"/>
              <a:t>Cleaning drainages and water </a:t>
            </a:r>
            <a:br>
              <a:rPr dirty="0" lang="en-US" smtClean="0"/>
            </a:br>
            <a:r>
              <a:rPr dirty="0" lang="en-US" smtClean="0"/>
              <a:t>disposal systems</a:t>
            </a:r>
          </a:p>
          <a:p>
            <a:pPr lvl="0"/>
            <a:r>
              <a:rPr dirty="0" lang="en-US" smtClean="0"/>
              <a:t>Clearing bushes and burying or burning rubbish heaps</a:t>
            </a:r>
          </a:p>
          <a:p>
            <a:pPr lvl="0"/>
            <a:r>
              <a:rPr dirty="0" lang="en-US" smtClean="0"/>
              <a:t>Use of </a:t>
            </a:r>
            <a:r>
              <a:rPr dirty="0" lang="en-US" err="1" smtClean="0"/>
              <a:t>larvicides</a:t>
            </a:r>
            <a:r>
              <a:rPr dirty="0" lang="en-US" smtClean="0"/>
              <a:t> and insecticides</a:t>
            </a:r>
          </a:p>
          <a:p>
            <a:endParaRPr dirty="0" lang="en-US"/>
          </a:p>
        </p:txBody>
      </p:sp>
      <p:sp>
        <p:nvSpPr>
          <p:cNvPr id="1048768" name="Title 1"/>
          <p:cNvSpPr>
            <a:spLocks noGrp="1"/>
          </p:cNvSpPr>
          <p:nvPr>
            <p:ph type="title"/>
          </p:nvPr>
        </p:nvSpPr>
        <p:spPr/>
        <p:txBody>
          <a:bodyPr>
            <a:normAutofit fontScale="90000"/>
          </a:bodyPr>
          <a:p>
            <a:r>
              <a:rPr b="1" dirty="0" lang="en-US" smtClean="0"/>
              <a:t>Vector Control</a:t>
            </a:r>
            <a:r>
              <a:rPr dirty="0" lang="en-US" smtClean="0"/>
              <a:t> </a:t>
            </a:r>
            <a:br>
              <a:rPr dirty="0" lang="en-US" smtClean="0"/>
            </a:br>
            <a:endParaRPr dirty="0" lang="en-US"/>
          </a:p>
        </p:txBody>
      </p:sp>
    </p:spTree>
  </p:cSld>
  <p:clrMapOvr>
    <a:masterClrMapping/>
  </p:clrMapOvr>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331" name=""/>
        <p:cNvGrpSpPr/>
        <p:nvPr/>
      </p:nvGrpSpPr>
      <p:grpSpPr>
        <a:xfrm>
          <a:off x="0" y="0"/>
          <a:ext cx="0" cy="0"/>
          <a:chOff x="0" y="0"/>
          <a:chExt cx="0" cy="0"/>
        </a:xfrm>
      </p:grpSpPr>
      <p:sp>
        <p:nvSpPr>
          <p:cNvPr id="1048769" name="Content Placeholder 2"/>
          <p:cNvSpPr>
            <a:spLocks noGrp="1"/>
          </p:cNvSpPr>
          <p:nvPr>
            <p:ph idx="1"/>
          </p:nvPr>
        </p:nvSpPr>
        <p:spPr/>
        <p:txBody>
          <a:bodyPr/>
          <a:p>
            <a:r>
              <a:rPr dirty="0" lang="en-US" smtClean="0"/>
              <a:t>You should encourage community members to seek early diagnosis and prompt treatment for malaria and to use insecticide treated bed nets every night.</a:t>
            </a:r>
          </a:p>
          <a:p>
            <a:endParaRPr dirty="0" lang="en-US"/>
          </a:p>
        </p:txBody>
      </p:sp>
      <p:sp>
        <p:nvSpPr>
          <p:cNvPr id="1048770" name="Title 1"/>
          <p:cNvSpPr>
            <a:spLocks noGrp="1"/>
          </p:cNvSpPr>
          <p:nvPr>
            <p:ph type="title"/>
          </p:nvPr>
        </p:nvSpPr>
        <p:spPr/>
        <p:txBody>
          <a:bodyPr>
            <a:normAutofit fontScale="90000"/>
          </a:bodyPr>
          <a:p>
            <a:r>
              <a:rPr b="1" dirty="0" lang="en-US" smtClean="0"/>
              <a:t>Health Education</a:t>
            </a:r>
            <a:r>
              <a:rPr dirty="0" lang="en-US" smtClean="0"/>
              <a:t> </a:t>
            </a:r>
            <a:br>
              <a:rPr dirty="0" lang="en-US" smtClean="0"/>
            </a:br>
            <a:endParaRPr dirty="0" lang="en-US"/>
          </a:p>
        </p:txBody>
      </p:sp>
    </p:spTree>
  </p:cSld>
  <p:clrMapOvr>
    <a:masterClrMapping/>
  </p:clrMapOvr>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332" name=""/>
        <p:cNvGrpSpPr/>
        <p:nvPr/>
      </p:nvGrpSpPr>
      <p:grpSpPr>
        <a:xfrm>
          <a:off x="0" y="0"/>
          <a:ext cx="0" cy="0"/>
          <a:chOff x="0" y="0"/>
          <a:chExt cx="0" cy="0"/>
        </a:xfrm>
      </p:grpSpPr>
      <p:sp>
        <p:nvSpPr>
          <p:cNvPr id="1048771" name="Content Placeholder 2"/>
          <p:cNvSpPr>
            <a:spLocks noGrp="1"/>
          </p:cNvSpPr>
          <p:nvPr>
            <p:ph idx="1"/>
          </p:nvPr>
        </p:nvSpPr>
        <p:spPr>
          <a:xfrm>
            <a:off x="457200" y="1066800"/>
            <a:ext cx="8458200" cy="5334000"/>
          </a:xfrm>
        </p:spPr>
        <p:txBody>
          <a:bodyPr>
            <a:normAutofit fontScale="96296" lnSpcReduction="20000"/>
          </a:bodyPr>
          <a:p>
            <a:r>
              <a:rPr dirty="0" lang="en-US" smtClean="0"/>
              <a:t>This is a disfiguring disease caused by a tiny worm (nematode) called </a:t>
            </a:r>
            <a:r>
              <a:rPr dirty="0" lang="en-US" err="1" smtClean="0"/>
              <a:t>wuchereria</a:t>
            </a:r>
            <a:r>
              <a:rPr dirty="0" lang="en-US" smtClean="0"/>
              <a:t> </a:t>
            </a:r>
            <a:r>
              <a:rPr dirty="0" lang="en-US" err="1" smtClean="0"/>
              <a:t>bancrofti</a:t>
            </a:r>
            <a:r>
              <a:rPr dirty="0" lang="en-US" smtClean="0"/>
              <a:t>. </a:t>
            </a:r>
          </a:p>
          <a:p>
            <a:r>
              <a:rPr dirty="0" lang="en-US" smtClean="0"/>
              <a:t>It is mainly transmitted by mosquitoes; the </a:t>
            </a:r>
            <a:r>
              <a:rPr dirty="0" lang="en-US" err="1" smtClean="0"/>
              <a:t>culex</a:t>
            </a:r>
            <a:r>
              <a:rPr dirty="0" lang="en-US" smtClean="0"/>
              <a:t> </a:t>
            </a:r>
            <a:r>
              <a:rPr dirty="0" lang="en-US" err="1" smtClean="0"/>
              <a:t>quinquefasciatus</a:t>
            </a:r>
            <a:r>
              <a:rPr dirty="0" lang="en-US" smtClean="0"/>
              <a:t> found in heavily contaminated water especially in the urban areas and the </a:t>
            </a:r>
            <a:r>
              <a:rPr dirty="0" lang="en-US" err="1" smtClean="0"/>
              <a:t>culex</a:t>
            </a:r>
            <a:r>
              <a:rPr dirty="0" lang="en-US" smtClean="0"/>
              <a:t> </a:t>
            </a:r>
            <a:r>
              <a:rPr dirty="0" lang="en-US" err="1" smtClean="0"/>
              <a:t>pipiens</a:t>
            </a:r>
            <a:r>
              <a:rPr dirty="0" lang="en-US" smtClean="0"/>
              <a:t> and the anopheles mosquito in rural areas. </a:t>
            </a:r>
          </a:p>
          <a:p>
            <a:r>
              <a:rPr dirty="0" lang="en-US" smtClean="0"/>
              <a:t>These mosquitoes transmit the worm from person to person in the same way as malaria. </a:t>
            </a:r>
          </a:p>
          <a:p>
            <a:r>
              <a:rPr dirty="0" lang="en-US" smtClean="0"/>
              <a:t>The parasitic worm lives in the lymphatic system of the patient causing inflammation of the lymphatic vessels and lymph glands (</a:t>
            </a:r>
            <a:r>
              <a:rPr dirty="0" lang="en-US" err="1" smtClean="0"/>
              <a:t>lymphangitis</a:t>
            </a:r>
            <a:r>
              <a:rPr dirty="0" lang="en-US" smtClean="0"/>
              <a:t>, lymphadenitis), filarial fever, and eventually elephantiasis of the arms, legs and genitals. </a:t>
            </a:r>
          </a:p>
          <a:p>
            <a:r>
              <a:rPr dirty="0" lang="en-US" smtClean="0"/>
              <a:t>The disease is most frequent in the tropical coastal belts and the lake region.</a:t>
            </a:r>
          </a:p>
          <a:p>
            <a:endParaRPr dirty="0" lang="en-US"/>
          </a:p>
        </p:txBody>
      </p:sp>
      <p:sp>
        <p:nvSpPr>
          <p:cNvPr id="1048772" name="Title 1"/>
          <p:cNvSpPr>
            <a:spLocks noGrp="1"/>
          </p:cNvSpPr>
          <p:nvPr>
            <p:ph type="title"/>
          </p:nvPr>
        </p:nvSpPr>
        <p:spPr/>
        <p:txBody>
          <a:bodyPr>
            <a:normAutofit fontScale="90000"/>
          </a:bodyPr>
          <a:p>
            <a:r>
              <a:rPr b="1" dirty="0" lang="en-US" err="1" smtClean="0"/>
              <a:t>Filariasis</a:t>
            </a:r>
            <a:r>
              <a:rPr b="1" dirty="0" lang="en-US" smtClean="0"/>
              <a:t> (Elephantiasis) </a:t>
            </a:r>
            <a:r>
              <a:rPr dirty="0" lang="en-US" smtClean="0"/>
              <a:t/>
            </a:r>
            <a:br>
              <a:rPr dirty="0" lang="en-US" smtClean="0"/>
            </a:br>
            <a:endParaRPr dirty="0" lang="en-US"/>
          </a:p>
        </p:txBody>
      </p:sp>
    </p:spTree>
  </p:cSld>
  <p:clrMapOvr>
    <a:masterClrMapping/>
  </p:clrMapOvr>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333" name=""/>
        <p:cNvGrpSpPr/>
        <p:nvPr/>
      </p:nvGrpSpPr>
      <p:grpSpPr>
        <a:xfrm>
          <a:off x="0" y="0"/>
          <a:ext cx="0" cy="0"/>
          <a:chOff x="0" y="0"/>
          <a:chExt cx="0" cy="0"/>
        </a:xfrm>
      </p:grpSpPr>
      <p:sp>
        <p:nvSpPr>
          <p:cNvPr id="1048773" name="Content Placeholder 2"/>
          <p:cNvSpPr>
            <a:spLocks noGrp="1"/>
          </p:cNvSpPr>
          <p:nvPr>
            <p:ph idx="1"/>
          </p:nvPr>
        </p:nvSpPr>
        <p:spPr>
          <a:xfrm>
            <a:off x="457200" y="1066800"/>
            <a:ext cx="8229600" cy="5059363"/>
          </a:xfrm>
        </p:spPr>
        <p:txBody>
          <a:bodyPr>
            <a:normAutofit/>
          </a:bodyPr>
          <a:p>
            <a:r>
              <a:rPr dirty="0" lang="en-US" smtClean="0"/>
              <a:t>The </a:t>
            </a:r>
            <a:r>
              <a:rPr dirty="0" lang="en-US" err="1" smtClean="0"/>
              <a:t>microfilariae</a:t>
            </a:r>
            <a:r>
              <a:rPr dirty="0" lang="en-US" smtClean="0"/>
              <a:t> ingested by the feeding mosquito </a:t>
            </a:r>
            <a:r>
              <a:rPr dirty="0" lang="en-US" err="1" smtClean="0"/>
              <a:t>exsheath</a:t>
            </a:r>
            <a:r>
              <a:rPr dirty="0" lang="en-US" smtClean="0"/>
              <a:t> in the stomach and become first stage larva. </a:t>
            </a:r>
          </a:p>
          <a:p>
            <a:r>
              <a:rPr dirty="0" lang="en-US" smtClean="0"/>
              <a:t>They then penetrate the mosquito stomach wall and migrate to the thorax muscles where they </a:t>
            </a:r>
            <a:r>
              <a:rPr dirty="0" lang="en-US" err="1" smtClean="0"/>
              <a:t>moult</a:t>
            </a:r>
            <a:r>
              <a:rPr dirty="0" lang="en-US" smtClean="0"/>
              <a:t> twice and develop into the infective stage. </a:t>
            </a:r>
          </a:p>
          <a:p>
            <a:r>
              <a:rPr dirty="0" lang="en-US" smtClean="0"/>
              <a:t>Mature infective </a:t>
            </a:r>
            <a:r>
              <a:rPr dirty="0" lang="en-US" err="1" smtClean="0"/>
              <a:t>microfilariae</a:t>
            </a:r>
            <a:r>
              <a:rPr dirty="0" lang="en-US" smtClean="0"/>
              <a:t> migrate to the mouthparts of the mosquito. The extrinsic </a:t>
            </a:r>
            <a:br>
              <a:rPr dirty="0" lang="en-US" smtClean="0"/>
            </a:br>
            <a:r>
              <a:rPr dirty="0" lang="en-US" smtClean="0"/>
              <a:t>incubation period takes 10 -12 days.</a:t>
            </a:r>
          </a:p>
          <a:p>
            <a:endParaRPr dirty="0" lang="en-US"/>
          </a:p>
        </p:txBody>
      </p:sp>
      <p:sp>
        <p:nvSpPr>
          <p:cNvPr id="1048774"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334" name=""/>
        <p:cNvGrpSpPr/>
        <p:nvPr/>
      </p:nvGrpSpPr>
      <p:grpSpPr>
        <a:xfrm>
          <a:off x="0" y="0"/>
          <a:ext cx="0" cy="0"/>
          <a:chOff x="0" y="0"/>
          <a:chExt cx="0" cy="0"/>
        </a:xfrm>
      </p:grpSpPr>
      <p:pic>
        <p:nvPicPr>
          <p:cNvPr id="2097162" name="ia_el_11_innerEl" descr="Life cycle of wuchereria bancrofti"/>
          <p:cNvPicPr>
            <a:picLocks noGrp="1"/>
          </p:cNvPicPr>
          <p:nvPr>
            <p:ph idx="1"/>
          </p:nvPr>
        </p:nvPicPr>
        <p:blipFill>
          <a:blip xmlns:r="http://schemas.openxmlformats.org/officeDocument/2006/relationships" r:embed="rId1"/>
          <a:srcRect/>
          <a:stretch>
            <a:fillRect/>
          </a:stretch>
        </p:blipFill>
        <p:spPr bwMode="auto">
          <a:xfrm>
            <a:off x="381000" y="609600"/>
            <a:ext cx="8305800" cy="5257800"/>
          </a:xfrm>
          <a:prstGeom prst="rect"/>
          <a:noFill/>
          <a:ln w="9525">
            <a:noFill/>
            <a:miter lim="800000"/>
            <a:headEnd/>
            <a:tailEnd/>
          </a:ln>
        </p:spPr>
      </p:pic>
      <p:sp>
        <p:nvSpPr>
          <p:cNvPr id="1048775" name="Title 1"/>
          <p:cNvSpPr>
            <a:spLocks noGrp="1"/>
          </p:cNvSpPr>
          <p:nvPr>
            <p:ph type="title"/>
          </p:nvPr>
        </p:nvSpPr>
        <p:spPr/>
        <p:txBody>
          <a:bodyPr/>
          <a:p>
            <a:endParaRPr lang="en-US"/>
          </a:p>
        </p:txBody>
      </p:sp>
    </p:spTree>
  </p:cSld>
  <p:clrMapOvr>
    <a:masterClrMapping/>
  </p:clrMapOvr>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335" name=""/>
        <p:cNvGrpSpPr/>
        <p:nvPr/>
      </p:nvGrpSpPr>
      <p:grpSpPr>
        <a:xfrm>
          <a:off x="0" y="0"/>
          <a:ext cx="0" cy="0"/>
          <a:chOff x="0" y="0"/>
          <a:chExt cx="0" cy="0"/>
        </a:xfrm>
      </p:grpSpPr>
      <p:sp>
        <p:nvSpPr>
          <p:cNvPr id="1048776" name="Content Placeholder 2"/>
          <p:cNvSpPr>
            <a:spLocks noGrp="1"/>
          </p:cNvSpPr>
          <p:nvPr>
            <p:ph idx="1"/>
          </p:nvPr>
        </p:nvSpPr>
        <p:spPr>
          <a:xfrm>
            <a:off x="457200" y="1143000"/>
            <a:ext cx="8229600" cy="4983163"/>
          </a:xfrm>
        </p:spPr>
        <p:txBody>
          <a:bodyPr>
            <a:normAutofit/>
          </a:bodyPr>
          <a:p>
            <a:r>
              <a:rPr dirty="0" lang="en-US" smtClean="0"/>
              <a:t>The presence of mature filarial worms in the lymphatic vessels triggers an inflammatory reaction in the walls of these vessels. </a:t>
            </a:r>
          </a:p>
          <a:p>
            <a:r>
              <a:rPr dirty="0" lang="en-US" smtClean="0"/>
              <a:t>When the worms die, more foreign proteins are released causing calcification of the lymphatic walls which eventually leads to obstruction of the flow of lymph fluid. </a:t>
            </a:r>
          </a:p>
          <a:p>
            <a:r>
              <a:rPr dirty="0" lang="en-US" smtClean="0"/>
              <a:t>If the obstruction of the lymph flow is extensive, chronic </a:t>
            </a:r>
            <a:r>
              <a:rPr dirty="0" lang="en-US" err="1" smtClean="0"/>
              <a:t>oedema</a:t>
            </a:r>
            <a:r>
              <a:rPr dirty="0" lang="en-US" smtClean="0"/>
              <a:t> develops in the affected areas of the body.</a:t>
            </a:r>
            <a:endParaRPr dirty="0" lang="en-US"/>
          </a:p>
        </p:txBody>
      </p:sp>
      <p:sp>
        <p:nvSpPr>
          <p:cNvPr id="1048777" name="Title 1"/>
          <p:cNvSpPr>
            <a:spLocks noGrp="1"/>
          </p:cNvSpPr>
          <p:nvPr>
            <p:ph type="title"/>
          </p:nvPr>
        </p:nvSpPr>
        <p:spPr/>
        <p:txBody>
          <a:bodyPr>
            <a:normAutofit fontScale="90000"/>
          </a:bodyPr>
          <a:p>
            <a:r>
              <a:rPr b="1" dirty="0" lang="en-US" smtClean="0"/>
              <a:t>Clinical Features</a:t>
            </a:r>
            <a:r>
              <a:rPr dirty="0" lang="en-US" smtClean="0"/>
              <a:t> </a:t>
            </a:r>
            <a:br>
              <a:rPr dirty="0" lang="en-US" smtClean="0"/>
            </a:br>
            <a:endParaRPr dirty="0" lang="en-US"/>
          </a:p>
        </p:txBody>
      </p:sp>
    </p:spTree>
  </p:cSld>
  <p:clrMapOvr>
    <a:masterClrMapping/>
  </p:clrMapOvr>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336" name=""/>
        <p:cNvGrpSpPr/>
        <p:nvPr/>
      </p:nvGrpSpPr>
      <p:grpSpPr>
        <a:xfrm>
          <a:off x="0" y="0"/>
          <a:ext cx="0" cy="0"/>
          <a:chOff x="0" y="0"/>
          <a:chExt cx="0" cy="0"/>
        </a:xfrm>
      </p:grpSpPr>
      <p:sp>
        <p:nvSpPr>
          <p:cNvPr id="1048778" name="Content Placeholder 2"/>
          <p:cNvSpPr>
            <a:spLocks noGrp="1"/>
          </p:cNvSpPr>
          <p:nvPr>
            <p:ph idx="1"/>
          </p:nvPr>
        </p:nvSpPr>
        <p:spPr>
          <a:xfrm>
            <a:off x="304800" y="1371600"/>
            <a:ext cx="8610600" cy="5181600"/>
          </a:xfrm>
        </p:spPr>
        <p:txBody>
          <a:bodyPr>
            <a:normAutofit fontScale="77778" lnSpcReduction="20000"/>
          </a:bodyPr>
          <a:p>
            <a:pPr>
              <a:buNone/>
            </a:pPr>
            <a:r>
              <a:rPr b="1" dirty="0" lang="en-US" smtClean="0"/>
              <a:t>Acute Phase</a:t>
            </a:r>
            <a:r>
              <a:rPr dirty="0" lang="en-US" smtClean="0"/>
              <a:t> </a:t>
            </a:r>
          </a:p>
          <a:p>
            <a:pPr lvl="0"/>
            <a:r>
              <a:rPr dirty="0" lang="en-US" smtClean="0"/>
              <a:t>Fever</a:t>
            </a:r>
          </a:p>
          <a:p>
            <a:pPr lvl="0"/>
            <a:r>
              <a:rPr dirty="0" lang="en-US" err="1" smtClean="0"/>
              <a:t>Eosinophilia</a:t>
            </a:r>
            <a:endParaRPr dirty="0" lang="en-US" smtClean="0"/>
          </a:p>
          <a:p>
            <a:pPr lvl="0"/>
            <a:r>
              <a:rPr dirty="0" lang="en-US" smtClean="0"/>
              <a:t>Enlarged lymph nodes</a:t>
            </a:r>
          </a:p>
          <a:p>
            <a:pPr lvl="0"/>
            <a:r>
              <a:rPr dirty="0" lang="en-US" smtClean="0"/>
              <a:t>Inflamed lymph vessels (</a:t>
            </a:r>
            <a:r>
              <a:rPr dirty="0" lang="en-US" err="1" smtClean="0"/>
              <a:t>lymphangitis</a:t>
            </a:r>
            <a:r>
              <a:rPr dirty="0" lang="en-US" smtClean="0"/>
              <a:t>)</a:t>
            </a:r>
            <a:r>
              <a:rPr b="1" dirty="0" lang="en-US" smtClean="0"/>
              <a:t> </a:t>
            </a:r>
            <a:endParaRPr dirty="0" lang="en-US" smtClean="0"/>
          </a:p>
          <a:p>
            <a:r>
              <a:rPr b="1" dirty="0" lang="en-US" smtClean="0"/>
              <a:t>Sub Acute Phase</a:t>
            </a:r>
            <a:r>
              <a:rPr dirty="0" lang="en-US" smtClean="0"/>
              <a:t> </a:t>
            </a:r>
          </a:p>
          <a:p>
            <a:pPr lvl="0"/>
            <a:r>
              <a:rPr dirty="0" lang="en-US" smtClean="0"/>
              <a:t>Fever</a:t>
            </a:r>
          </a:p>
          <a:p>
            <a:pPr lvl="0"/>
            <a:r>
              <a:rPr dirty="0" lang="en-US" err="1" smtClean="0"/>
              <a:t>Eosinophilia</a:t>
            </a:r>
            <a:r>
              <a:rPr dirty="0" lang="en-US" smtClean="0"/>
              <a:t> (severe)</a:t>
            </a:r>
          </a:p>
          <a:p>
            <a:pPr lvl="0"/>
            <a:r>
              <a:rPr dirty="0" lang="en-US" smtClean="0"/>
              <a:t>Attacks of </a:t>
            </a:r>
            <a:r>
              <a:rPr dirty="0" lang="en-US" err="1" smtClean="0"/>
              <a:t>dyspnoea</a:t>
            </a:r>
            <a:r>
              <a:rPr dirty="0" lang="en-US" smtClean="0"/>
              <a:t> (asthma-like)</a:t>
            </a:r>
          </a:p>
          <a:p>
            <a:pPr lvl="0"/>
            <a:r>
              <a:rPr dirty="0" lang="en-US" err="1" smtClean="0"/>
              <a:t>Funiculitis</a:t>
            </a:r>
            <a:r>
              <a:rPr dirty="0" lang="en-US" smtClean="0"/>
              <a:t> (pain and swelling of the spermatic cord/s)</a:t>
            </a:r>
          </a:p>
          <a:p>
            <a:pPr lvl="0"/>
            <a:r>
              <a:rPr dirty="0" lang="en-US" err="1" smtClean="0"/>
              <a:t>Epididymitis</a:t>
            </a:r>
            <a:endParaRPr dirty="0" lang="en-US" smtClean="0"/>
          </a:p>
          <a:p>
            <a:pPr lvl="0"/>
            <a:r>
              <a:rPr dirty="0" lang="en-US" err="1" smtClean="0"/>
              <a:t>Hydrocele</a:t>
            </a:r>
            <a:endParaRPr dirty="0" lang="en-US" smtClean="0"/>
          </a:p>
          <a:p>
            <a:pPr lvl="0"/>
            <a:r>
              <a:rPr dirty="0" lang="en-US" smtClean="0"/>
              <a:t>Lymphadenitis (tender lymph nodes)</a:t>
            </a:r>
            <a:r>
              <a:rPr b="1" dirty="0" lang="en-US" smtClean="0"/>
              <a:t> </a:t>
            </a:r>
            <a:endParaRPr dirty="0" lang="en-US" smtClean="0"/>
          </a:p>
          <a:p>
            <a:r>
              <a:rPr b="1" dirty="0" lang="en-US" smtClean="0"/>
              <a:t>Chronic Phase</a:t>
            </a:r>
            <a:r>
              <a:rPr dirty="0" lang="en-US" smtClean="0"/>
              <a:t> </a:t>
            </a:r>
          </a:p>
          <a:p>
            <a:pPr lvl="0"/>
            <a:r>
              <a:rPr dirty="0" lang="en-US" err="1" smtClean="0"/>
              <a:t>Lymphoedema</a:t>
            </a:r>
            <a:endParaRPr dirty="0" lang="en-US" smtClean="0"/>
          </a:p>
          <a:p>
            <a:pPr lvl="0"/>
            <a:r>
              <a:rPr dirty="0" lang="en-US" smtClean="0"/>
              <a:t>Elephantiasis</a:t>
            </a:r>
          </a:p>
          <a:p>
            <a:pPr lvl="0"/>
            <a:r>
              <a:rPr dirty="0" lang="en-US" err="1" smtClean="0"/>
              <a:t>Chyluria</a:t>
            </a:r>
            <a:endParaRPr dirty="0" lang="en-US" smtClean="0"/>
          </a:p>
          <a:p>
            <a:pPr lvl="0"/>
            <a:r>
              <a:rPr dirty="0" lang="en-US" err="1" smtClean="0"/>
              <a:t>Hydrocele</a:t>
            </a:r>
            <a:endParaRPr dirty="0" lang="en-US" smtClean="0"/>
          </a:p>
          <a:p>
            <a:endParaRPr dirty="0" lang="en-US"/>
          </a:p>
        </p:txBody>
      </p:sp>
      <p:sp>
        <p:nvSpPr>
          <p:cNvPr id="1048779" name="Title 1"/>
          <p:cNvSpPr>
            <a:spLocks noGrp="1"/>
          </p:cNvSpPr>
          <p:nvPr>
            <p:ph type="title"/>
          </p:nvPr>
        </p:nvSpPr>
        <p:spPr/>
        <p:txBody>
          <a:bodyPr>
            <a:normAutofit fontScale="90000"/>
          </a:bodyPr>
          <a:p>
            <a:r>
              <a:rPr dirty="0" lang="en-US" smtClean="0"/>
              <a:t>.</a:t>
            </a:r>
            <a:br>
              <a:rPr dirty="0" lang="en-US" smtClean="0"/>
            </a:br>
            <a:r>
              <a:rPr b="1" dirty="0" lang="en-US" err="1" smtClean="0"/>
              <a:t>Filariasis</a:t>
            </a:r>
            <a:r>
              <a:rPr b="1" dirty="0" lang="en-US" smtClean="0"/>
              <a:t> progresses through three stages.</a:t>
            </a:r>
            <a:r>
              <a:rPr dirty="0" lang="en-US" smtClean="0"/>
              <a:t/>
            </a:r>
            <a:br>
              <a:rPr dirty="0" lang="en-US" smtClean="0"/>
            </a:br>
            <a:endParaRPr dirty="0" lang="en-US"/>
          </a:p>
        </p:txBody>
      </p:sp>
    </p:spTree>
  </p:cSld>
  <p:clrMapOvr>
    <a:masterClrMapping/>
  </p:clrMapOvr>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256" name=""/>
        <p:cNvGrpSpPr/>
        <p:nvPr/>
      </p:nvGrpSpPr>
      <p:grpSpPr>
        <a:xfrm>
          <a:off x="0" y="0"/>
          <a:ext cx="0" cy="0"/>
          <a:chOff x="0" y="0"/>
          <a:chExt cx="0" cy="0"/>
        </a:xfrm>
      </p:grpSpPr>
      <p:sp>
        <p:nvSpPr>
          <p:cNvPr id="1048628" name="Content Placeholder 2"/>
          <p:cNvSpPr>
            <a:spLocks noGrp="1"/>
          </p:cNvSpPr>
          <p:nvPr>
            <p:ph idx="1"/>
          </p:nvPr>
        </p:nvSpPr>
        <p:spPr/>
        <p:txBody>
          <a:bodyPr>
            <a:normAutofit fontScale="92593" lnSpcReduction="20000"/>
          </a:bodyPr>
          <a:p>
            <a:r>
              <a:rPr dirty="0" lang="en-US"/>
              <a:t>When this happens the disease is said to be endemic. When the balance is shifted in </a:t>
            </a:r>
            <a:r>
              <a:rPr dirty="0" lang="en-US" err="1"/>
              <a:t>favour</a:t>
            </a:r>
            <a:r>
              <a:rPr dirty="0" lang="en-US"/>
              <a:t> of the agent (organism), for example, when many non-immune children have been born in an area since the last measles epidemic, a large number of cases of measles may occur in a short time. This is called an epidemic. Epidemic diseases occur during certain periods or seasons and cause sudden deaths and much suffering in the community. </a:t>
            </a:r>
          </a:p>
          <a:p>
            <a:r>
              <a:rPr dirty="0" lang="en-US"/>
              <a:t>An endemic disease can be termed as that which occurs in a given population at a constant rate over a period of several years. An epidemic disease is that which occurs in a population at a higher rate than is usually the normal for that population over a given time interval. </a:t>
            </a:r>
          </a:p>
          <a:p>
            <a:endParaRPr dirty="0" lang="en-US"/>
          </a:p>
        </p:txBody>
      </p:sp>
      <p:sp>
        <p:nvSpPr>
          <p:cNvPr id="1048629" name="Title 1"/>
          <p:cNvSpPr>
            <a:spLocks noGrp="1"/>
          </p:cNvSpPr>
          <p:nvPr>
            <p:ph type="title"/>
          </p:nvPr>
        </p:nvSpPr>
        <p:spPr/>
        <p:txBody>
          <a:bodyPr/>
          <a:p>
            <a:endParaRPr lang="en-US"/>
          </a:p>
        </p:txBody>
      </p:sp>
    </p:spTree>
  </p:cSld>
  <p:clrMapOvr>
    <a:masterClrMapping/>
  </p:clrMapOvr>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337" name=""/>
        <p:cNvGrpSpPr/>
        <p:nvPr/>
      </p:nvGrpSpPr>
      <p:grpSpPr>
        <a:xfrm>
          <a:off x="0" y="0"/>
          <a:ext cx="0" cy="0"/>
          <a:chOff x="0" y="0"/>
          <a:chExt cx="0" cy="0"/>
        </a:xfrm>
      </p:grpSpPr>
      <p:sp>
        <p:nvSpPr>
          <p:cNvPr id="1048780" name="Content Placeholder 2"/>
          <p:cNvSpPr>
            <a:spLocks noGrp="1"/>
          </p:cNvSpPr>
          <p:nvPr>
            <p:ph idx="1"/>
          </p:nvPr>
        </p:nvSpPr>
        <p:spPr>
          <a:xfrm>
            <a:off x="457200" y="1295400"/>
            <a:ext cx="8229600" cy="4830763"/>
          </a:xfrm>
        </p:spPr>
        <p:txBody>
          <a:bodyPr>
            <a:normAutofit/>
          </a:bodyPr>
          <a:p>
            <a:pPr lvl="0"/>
            <a:r>
              <a:rPr dirty="0" lang="en-US" smtClean="0"/>
              <a:t>Fluid aspirated from swollen lymph glands or from </a:t>
            </a:r>
            <a:r>
              <a:rPr dirty="0" lang="en-US" err="1" smtClean="0"/>
              <a:t>hydrocele</a:t>
            </a:r>
            <a:r>
              <a:rPr dirty="0" lang="en-US" smtClean="0"/>
              <a:t> can be examined under a microscope to show the </a:t>
            </a:r>
            <a:r>
              <a:rPr dirty="0" lang="en-US" err="1" smtClean="0"/>
              <a:t>microfilariae</a:t>
            </a:r>
            <a:r>
              <a:rPr dirty="0" lang="en-US" smtClean="0"/>
              <a:t>.</a:t>
            </a:r>
          </a:p>
          <a:p>
            <a:pPr lvl="0"/>
            <a:r>
              <a:rPr dirty="0" lang="en-US" smtClean="0"/>
              <a:t>Thick blood slides for </a:t>
            </a:r>
            <a:r>
              <a:rPr dirty="0" lang="en-US" err="1" smtClean="0"/>
              <a:t>microfilariae</a:t>
            </a:r>
            <a:r>
              <a:rPr dirty="0" lang="en-US" smtClean="0"/>
              <a:t> should be taken between 10:00pm and 2:00am. This is because </a:t>
            </a:r>
            <a:r>
              <a:rPr dirty="0" lang="en-US" err="1" smtClean="0"/>
              <a:t>microfilariae</a:t>
            </a:r>
            <a:r>
              <a:rPr dirty="0" lang="en-US" smtClean="0"/>
              <a:t> are not present in the peripheral blood during the day.</a:t>
            </a:r>
          </a:p>
          <a:p>
            <a:pPr lvl="0"/>
            <a:r>
              <a:rPr dirty="0" lang="en-US" smtClean="0"/>
              <a:t>Blood slides for </a:t>
            </a:r>
            <a:r>
              <a:rPr dirty="0" lang="en-US" err="1" smtClean="0"/>
              <a:t>microfilariae</a:t>
            </a:r>
            <a:r>
              <a:rPr dirty="0" lang="en-US" smtClean="0"/>
              <a:t> may be taken 45 minutes after administration of a provocative dose of </a:t>
            </a:r>
            <a:r>
              <a:rPr dirty="0" lang="en-US" err="1" smtClean="0"/>
              <a:t>diethylcarbamazine</a:t>
            </a:r>
            <a:r>
              <a:rPr dirty="0" lang="en-US" smtClean="0"/>
              <a:t> 100mg.</a:t>
            </a:r>
          </a:p>
          <a:p>
            <a:endParaRPr dirty="0" lang="en-US"/>
          </a:p>
        </p:txBody>
      </p:sp>
      <p:sp>
        <p:nvSpPr>
          <p:cNvPr id="1048781" name="Title 1"/>
          <p:cNvSpPr>
            <a:spLocks noGrp="1"/>
          </p:cNvSpPr>
          <p:nvPr>
            <p:ph type="title"/>
          </p:nvPr>
        </p:nvSpPr>
        <p:spPr/>
        <p:txBody>
          <a:bodyPr>
            <a:normAutofit fontScale="90000"/>
          </a:bodyPr>
          <a:p>
            <a:r>
              <a:rPr b="1" dirty="0" lang="en-US" smtClean="0"/>
              <a:t>Diagnosis</a:t>
            </a:r>
            <a:r>
              <a:rPr dirty="0" lang="en-US" smtClean="0"/>
              <a:t> </a:t>
            </a:r>
            <a:br>
              <a:rPr dirty="0" lang="en-US" smtClean="0"/>
            </a:br>
            <a:endParaRPr dirty="0" lang="en-US"/>
          </a:p>
        </p:txBody>
      </p:sp>
    </p:spTree>
  </p:cSld>
  <p:clrMapOvr>
    <a:masterClrMapping/>
  </p:clrMapOvr>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338" name=""/>
        <p:cNvGrpSpPr/>
        <p:nvPr/>
      </p:nvGrpSpPr>
      <p:grpSpPr>
        <a:xfrm>
          <a:off x="0" y="0"/>
          <a:ext cx="0" cy="0"/>
          <a:chOff x="0" y="0"/>
          <a:chExt cx="0" cy="0"/>
        </a:xfrm>
      </p:grpSpPr>
      <p:sp>
        <p:nvSpPr>
          <p:cNvPr id="1048782" name="Content Placeholder 2"/>
          <p:cNvSpPr>
            <a:spLocks noGrp="1"/>
          </p:cNvSpPr>
          <p:nvPr>
            <p:ph idx="1"/>
          </p:nvPr>
        </p:nvSpPr>
        <p:spPr>
          <a:xfrm>
            <a:off x="457200" y="1219200"/>
            <a:ext cx="8534400" cy="4906963"/>
          </a:xfrm>
        </p:spPr>
        <p:txBody>
          <a:bodyPr>
            <a:normAutofit/>
          </a:bodyPr>
          <a:p>
            <a:r>
              <a:rPr dirty="0" lang="en-US" smtClean="0"/>
              <a:t>The drug of choice for </a:t>
            </a:r>
            <a:r>
              <a:rPr dirty="0" lang="en-US" err="1" smtClean="0"/>
              <a:t>filariasis</a:t>
            </a:r>
            <a:r>
              <a:rPr dirty="0" lang="en-US" smtClean="0"/>
              <a:t> (adult worms and </a:t>
            </a:r>
            <a:r>
              <a:rPr dirty="0" lang="en-US" err="1" smtClean="0"/>
              <a:t>microfilariae</a:t>
            </a:r>
            <a:r>
              <a:rPr dirty="0" lang="en-US" smtClean="0"/>
              <a:t>) is </a:t>
            </a:r>
            <a:r>
              <a:rPr dirty="0" lang="en-US" err="1" smtClean="0"/>
              <a:t>diethylcarbamazine</a:t>
            </a:r>
            <a:r>
              <a:rPr dirty="0" lang="en-US" smtClean="0"/>
              <a:t> (DEC, </a:t>
            </a:r>
            <a:r>
              <a:rPr dirty="0" lang="en-US" err="1" smtClean="0"/>
              <a:t>hetrazan</a:t>
            </a:r>
            <a:r>
              <a:rPr dirty="0" lang="en-US" smtClean="0"/>
              <a:t>, </a:t>
            </a:r>
            <a:r>
              <a:rPr dirty="0" lang="en-US" err="1" smtClean="0"/>
              <a:t>benocide</a:t>
            </a:r>
            <a:r>
              <a:rPr dirty="0" lang="en-US" smtClean="0"/>
              <a:t>, </a:t>
            </a:r>
            <a:r>
              <a:rPr dirty="0" lang="en-US" err="1" smtClean="0"/>
              <a:t>notezine</a:t>
            </a:r>
            <a:r>
              <a:rPr dirty="0" lang="en-US" smtClean="0"/>
              <a:t>) 6mg/kg body weight daily in divided doses (150mg) eight hourly for 12 days for an adult. </a:t>
            </a:r>
          </a:p>
          <a:p>
            <a:r>
              <a:rPr dirty="0" lang="en-US" err="1" smtClean="0"/>
              <a:t>Diethylcarbamazine</a:t>
            </a:r>
            <a:r>
              <a:rPr dirty="0" lang="en-US" smtClean="0"/>
              <a:t> may be combined with </a:t>
            </a:r>
            <a:r>
              <a:rPr dirty="0" lang="en-US" err="1" smtClean="0"/>
              <a:t>levamisole</a:t>
            </a:r>
            <a:r>
              <a:rPr dirty="0" lang="en-US" smtClean="0"/>
              <a:t>. </a:t>
            </a:r>
          </a:p>
          <a:p>
            <a:r>
              <a:rPr dirty="0" lang="en-US" smtClean="0"/>
              <a:t>This combination kills </a:t>
            </a:r>
            <a:r>
              <a:rPr dirty="0" lang="en-US" err="1" smtClean="0"/>
              <a:t>microfilariae</a:t>
            </a:r>
            <a:r>
              <a:rPr dirty="0" lang="en-US" smtClean="0"/>
              <a:t> and reduces the parasite worm count in the body more rapidly.</a:t>
            </a:r>
          </a:p>
          <a:p>
            <a:endParaRPr dirty="0" lang="en-US"/>
          </a:p>
        </p:txBody>
      </p:sp>
      <p:sp>
        <p:nvSpPr>
          <p:cNvPr id="1048783" name="Title 1"/>
          <p:cNvSpPr>
            <a:spLocks noGrp="1"/>
          </p:cNvSpPr>
          <p:nvPr>
            <p:ph type="title"/>
          </p:nvPr>
        </p:nvSpPr>
        <p:spPr/>
        <p:txBody>
          <a:bodyPr>
            <a:normAutofit fontScale="90000"/>
          </a:bodyPr>
          <a:p>
            <a:r>
              <a:rPr b="1" dirty="0" lang="en-US" smtClean="0"/>
              <a:t>Management</a:t>
            </a:r>
            <a:r>
              <a:rPr dirty="0" lang="en-US" smtClean="0"/>
              <a:t> </a:t>
            </a:r>
            <a:br>
              <a:rPr dirty="0" lang="en-US" smtClean="0"/>
            </a:br>
            <a:endParaRPr dirty="0" lang="en-US"/>
          </a:p>
        </p:txBody>
      </p:sp>
    </p:spTree>
  </p:cSld>
  <p:clrMapOvr>
    <a:masterClrMapping/>
  </p:clrMapOvr>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339" name=""/>
        <p:cNvGrpSpPr/>
        <p:nvPr/>
      </p:nvGrpSpPr>
      <p:grpSpPr>
        <a:xfrm>
          <a:off x="0" y="0"/>
          <a:ext cx="0" cy="0"/>
          <a:chOff x="0" y="0"/>
          <a:chExt cx="0" cy="0"/>
        </a:xfrm>
      </p:grpSpPr>
      <p:sp>
        <p:nvSpPr>
          <p:cNvPr id="1048784" name="Content Placeholder 2"/>
          <p:cNvSpPr>
            <a:spLocks noGrp="1"/>
          </p:cNvSpPr>
          <p:nvPr>
            <p:ph idx="1"/>
          </p:nvPr>
        </p:nvSpPr>
        <p:spPr/>
        <p:txBody>
          <a:bodyPr>
            <a:normAutofit/>
          </a:bodyPr>
          <a:p>
            <a:pPr>
              <a:buNone/>
            </a:pPr>
            <a:r>
              <a:rPr dirty="0" lang="en-US" smtClean="0"/>
              <a:t>The prevention and control of </a:t>
            </a:r>
            <a:r>
              <a:rPr dirty="0" lang="en-US" err="1" smtClean="0"/>
              <a:t>filiariasis</a:t>
            </a:r>
            <a:r>
              <a:rPr dirty="0" lang="en-US" smtClean="0"/>
              <a:t> includes:</a:t>
            </a:r>
          </a:p>
          <a:p>
            <a:pPr lvl="0"/>
            <a:r>
              <a:rPr dirty="0" lang="en-US" smtClean="0"/>
              <a:t>Anti-mosquito measures; the same as those used for control and prevention of malaria</a:t>
            </a:r>
          </a:p>
          <a:p>
            <a:pPr lvl="0"/>
            <a:r>
              <a:rPr dirty="0" lang="en-US" smtClean="0"/>
              <a:t>Use of </a:t>
            </a:r>
            <a:r>
              <a:rPr dirty="0" lang="en-US" err="1" smtClean="0"/>
              <a:t>larvicides</a:t>
            </a:r>
            <a:r>
              <a:rPr dirty="0" lang="en-US" smtClean="0"/>
              <a:t> such as polystyrene powder in the pit latrine</a:t>
            </a:r>
          </a:p>
          <a:p>
            <a:pPr lvl="0"/>
            <a:r>
              <a:rPr dirty="0" lang="en-US" smtClean="0"/>
              <a:t>Reduction of human-mosquito contact including the use of insecticide treated bed nets and screening of houses</a:t>
            </a:r>
          </a:p>
          <a:p>
            <a:endParaRPr dirty="0" lang="en-US"/>
          </a:p>
        </p:txBody>
      </p:sp>
      <p:sp>
        <p:nvSpPr>
          <p:cNvPr id="1048785" name="Title 1"/>
          <p:cNvSpPr>
            <a:spLocks noGrp="1"/>
          </p:cNvSpPr>
          <p:nvPr>
            <p:ph type="title"/>
          </p:nvPr>
        </p:nvSpPr>
        <p:spPr/>
        <p:txBody>
          <a:bodyPr>
            <a:normAutofit fontScale="90000"/>
          </a:bodyPr>
          <a:p>
            <a:r>
              <a:rPr b="1" dirty="0" lang="en-US" smtClean="0"/>
              <a:t>Prevention and Control</a:t>
            </a:r>
            <a:r>
              <a:rPr dirty="0" lang="en-US" smtClean="0"/>
              <a:t/>
            </a:r>
            <a:br>
              <a:rPr dirty="0" lang="en-US" smtClean="0"/>
            </a:br>
            <a:endParaRPr dirty="0" lang="en-US"/>
          </a:p>
        </p:txBody>
      </p:sp>
    </p:spTree>
  </p:cSld>
  <p:clrMapOvr>
    <a:masterClrMapping/>
  </p:clrMapOvr>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340" name=""/>
        <p:cNvGrpSpPr/>
        <p:nvPr/>
      </p:nvGrpSpPr>
      <p:grpSpPr>
        <a:xfrm>
          <a:off x="0" y="0"/>
          <a:ext cx="0" cy="0"/>
          <a:chOff x="0" y="0"/>
          <a:chExt cx="0" cy="0"/>
        </a:xfrm>
      </p:grpSpPr>
      <p:sp>
        <p:nvSpPr>
          <p:cNvPr id="1048786" name="Content Placeholder 2"/>
          <p:cNvSpPr>
            <a:spLocks noGrp="1"/>
          </p:cNvSpPr>
          <p:nvPr>
            <p:ph idx="1"/>
          </p:nvPr>
        </p:nvSpPr>
        <p:spPr>
          <a:xfrm>
            <a:off x="457200" y="1219200"/>
            <a:ext cx="8458200" cy="4906963"/>
          </a:xfrm>
        </p:spPr>
        <p:txBody>
          <a:bodyPr>
            <a:normAutofit fontScale="96296" lnSpcReduction="20000"/>
          </a:bodyPr>
          <a:p>
            <a:r>
              <a:rPr dirty="0" lang="en-US" smtClean="0"/>
              <a:t>Yellow fever is an acute viral disease transmitted to human being by the </a:t>
            </a:r>
            <a:r>
              <a:rPr dirty="0" lang="en-US" err="1" smtClean="0"/>
              <a:t>aedes</a:t>
            </a:r>
            <a:r>
              <a:rPr dirty="0" lang="en-US" smtClean="0"/>
              <a:t> </a:t>
            </a:r>
            <a:r>
              <a:rPr dirty="0" lang="en-US" err="1" smtClean="0"/>
              <a:t>aegypti</a:t>
            </a:r>
            <a:r>
              <a:rPr dirty="0" lang="en-US" smtClean="0"/>
              <a:t> mosquito. </a:t>
            </a:r>
          </a:p>
          <a:p>
            <a:r>
              <a:rPr dirty="0" lang="en-US" smtClean="0"/>
              <a:t>Yellow fever can spread rapidly, and case fatality rate may reach as high as 30% in non-immune populations. </a:t>
            </a:r>
          </a:p>
          <a:p>
            <a:r>
              <a:rPr dirty="0" lang="en-US" smtClean="0"/>
              <a:t>Yellow fever is a disease of forest monkeys </a:t>
            </a:r>
            <a:r>
              <a:rPr b="1" dirty="0" lang="en-US" smtClean="0"/>
              <a:t>(</a:t>
            </a:r>
            <a:r>
              <a:rPr b="1" dirty="0" lang="en-US" err="1" smtClean="0"/>
              <a:t>zoonoses</a:t>
            </a:r>
            <a:r>
              <a:rPr b="1" dirty="0" lang="en-US" smtClean="0"/>
              <a:t>) </a:t>
            </a:r>
            <a:r>
              <a:rPr dirty="0" lang="en-US" smtClean="0"/>
              <a:t>and is transmitted among them by the </a:t>
            </a:r>
            <a:r>
              <a:rPr b="1" dirty="0" lang="en-US" err="1" smtClean="0"/>
              <a:t>aedes</a:t>
            </a:r>
            <a:r>
              <a:rPr b="1" dirty="0" lang="en-US" smtClean="0"/>
              <a:t> </a:t>
            </a:r>
            <a:r>
              <a:rPr b="1" dirty="0" lang="en-US" err="1" smtClean="0"/>
              <a:t>africanus</a:t>
            </a:r>
            <a:r>
              <a:rPr b="1" dirty="0" lang="en-US" smtClean="0"/>
              <a:t> mosquito. </a:t>
            </a:r>
          </a:p>
          <a:p>
            <a:r>
              <a:rPr dirty="0" lang="en-US" smtClean="0"/>
              <a:t>Humans may be bitten outside the forest by mosquitoes which have acquired the disease from monkeys feeding on bananas and other agricultural plantations. </a:t>
            </a:r>
          </a:p>
          <a:p>
            <a:r>
              <a:rPr dirty="0" lang="en-US" smtClean="0"/>
              <a:t>In urban areas, yellow fever is transmitted by </a:t>
            </a:r>
            <a:r>
              <a:rPr b="1" dirty="0" lang="en-US" smtClean="0"/>
              <a:t>the </a:t>
            </a:r>
            <a:r>
              <a:rPr b="1" dirty="0" lang="en-US" err="1" smtClean="0"/>
              <a:t>aedes</a:t>
            </a:r>
            <a:r>
              <a:rPr b="1" dirty="0" lang="en-US" smtClean="0"/>
              <a:t> </a:t>
            </a:r>
            <a:r>
              <a:rPr b="1" dirty="0" lang="en-US" err="1" smtClean="0"/>
              <a:t>aegypti</a:t>
            </a:r>
            <a:r>
              <a:rPr b="1" dirty="0" lang="en-US" smtClean="0"/>
              <a:t>. </a:t>
            </a:r>
          </a:p>
          <a:p>
            <a:r>
              <a:rPr dirty="0" lang="en-US" smtClean="0"/>
              <a:t>Yellow fever is a disease of tropical African countries, especially in the rain forests.</a:t>
            </a:r>
          </a:p>
          <a:p>
            <a:endParaRPr dirty="0" lang="en-US"/>
          </a:p>
        </p:txBody>
      </p:sp>
      <p:sp>
        <p:nvSpPr>
          <p:cNvPr id="1048787" name="Title 1"/>
          <p:cNvSpPr>
            <a:spLocks noGrp="1"/>
          </p:cNvSpPr>
          <p:nvPr>
            <p:ph type="title"/>
          </p:nvPr>
        </p:nvSpPr>
        <p:spPr/>
        <p:txBody>
          <a:bodyPr>
            <a:normAutofit fontScale="90000"/>
          </a:bodyPr>
          <a:p>
            <a:r>
              <a:rPr b="1" dirty="0" lang="en-US" smtClean="0"/>
              <a:t>YELLOW FEVER </a:t>
            </a:r>
            <a:r>
              <a:rPr dirty="0" lang="en-US" smtClean="0"/>
              <a:t/>
            </a:r>
            <a:br>
              <a:rPr dirty="0" lang="en-US" smtClean="0"/>
            </a:br>
            <a:endParaRPr dirty="0" lang="en-US"/>
          </a:p>
        </p:txBody>
      </p:sp>
    </p:spTree>
  </p:cSld>
  <p:clrMapOvr>
    <a:masterClrMapping/>
  </p:clrMapOvr>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341" name=""/>
        <p:cNvGrpSpPr/>
        <p:nvPr/>
      </p:nvGrpSpPr>
      <p:grpSpPr>
        <a:xfrm>
          <a:off x="0" y="0"/>
          <a:ext cx="0" cy="0"/>
          <a:chOff x="0" y="0"/>
          <a:chExt cx="0" cy="0"/>
        </a:xfrm>
      </p:grpSpPr>
      <p:sp>
        <p:nvSpPr>
          <p:cNvPr id="1048788" name="Content Placeholder 2"/>
          <p:cNvSpPr>
            <a:spLocks noGrp="1"/>
          </p:cNvSpPr>
          <p:nvPr>
            <p:ph idx="1"/>
          </p:nvPr>
        </p:nvSpPr>
        <p:spPr>
          <a:xfrm>
            <a:off x="457200" y="1219200"/>
            <a:ext cx="8458200" cy="5181600"/>
          </a:xfrm>
        </p:spPr>
        <p:txBody>
          <a:bodyPr>
            <a:normAutofit fontScale="96296" lnSpcReduction="20000"/>
          </a:bodyPr>
          <a:p>
            <a:r>
              <a:rPr dirty="0" lang="en-US" smtClean="0"/>
              <a:t>The mosquito becomes infected after feeding on the blood of an infected monkey or person on the third day of fever. </a:t>
            </a:r>
          </a:p>
          <a:p>
            <a:r>
              <a:rPr dirty="0" lang="en-US" smtClean="0"/>
              <a:t>The incubation period takes 18 days at a daily temperature of 18°C and four days at 37°C. </a:t>
            </a:r>
          </a:p>
          <a:p>
            <a:r>
              <a:rPr dirty="0" lang="en-US" smtClean="0"/>
              <a:t>The cycle takes four days and once infected, the mosquito remains infected and infective for its entire life (about two to four months).</a:t>
            </a:r>
          </a:p>
          <a:p>
            <a:r>
              <a:rPr dirty="0" lang="en-US" smtClean="0"/>
              <a:t>A person may also become infected with yellow fever through handling of blood from an infected individual in the first three days of the disease or handling infected monkeys in the early stages of </a:t>
            </a:r>
            <a:r>
              <a:rPr dirty="0" lang="en-US" err="1" smtClean="0"/>
              <a:t>viraemia</a:t>
            </a:r>
            <a:r>
              <a:rPr dirty="0" lang="en-US" smtClean="0"/>
              <a:t>.</a:t>
            </a:r>
          </a:p>
          <a:p>
            <a:r>
              <a:rPr dirty="0" lang="en-US" smtClean="0"/>
              <a:t> Laboratory staff may become infected when working on infected monkeys or infected mosquitoes.</a:t>
            </a:r>
          </a:p>
          <a:p>
            <a:endParaRPr dirty="0" lang="en-US"/>
          </a:p>
        </p:txBody>
      </p:sp>
      <p:sp>
        <p:nvSpPr>
          <p:cNvPr id="1048789" name="Title 1"/>
          <p:cNvSpPr>
            <a:spLocks noGrp="1"/>
          </p:cNvSpPr>
          <p:nvPr>
            <p:ph type="title"/>
          </p:nvPr>
        </p:nvSpPr>
        <p:spPr/>
        <p:txBody>
          <a:bodyPr>
            <a:normAutofit fontScale="90000"/>
          </a:bodyPr>
          <a:p>
            <a:r>
              <a:rPr b="1" dirty="0" lang="en-US" smtClean="0"/>
              <a:t>Mode of Transmission</a:t>
            </a:r>
            <a:r>
              <a:rPr dirty="0" lang="en-US" smtClean="0"/>
              <a:t> </a:t>
            </a:r>
            <a:br>
              <a:rPr dirty="0" lang="en-US" smtClean="0"/>
            </a:br>
            <a:endParaRPr dirty="0" lang="en-US"/>
          </a:p>
        </p:txBody>
      </p:sp>
    </p:spTree>
  </p:cSld>
  <p:clrMapOvr>
    <a:masterClrMapping/>
  </p:clrMapOvr>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342" name=""/>
        <p:cNvGrpSpPr/>
        <p:nvPr/>
      </p:nvGrpSpPr>
      <p:grpSpPr>
        <a:xfrm>
          <a:off x="0" y="0"/>
          <a:ext cx="0" cy="0"/>
          <a:chOff x="0" y="0"/>
          <a:chExt cx="0" cy="0"/>
        </a:xfrm>
      </p:grpSpPr>
      <p:sp>
        <p:nvSpPr>
          <p:cNvPr id="1048790" name="Content Placeholder 2"/>
          <p:cNvSpPr>
            <a:spLocks noGrp="1"/>
          </p:cNvSpPr>
          <p:nvPr>
            <p:ph idx="1"/>
          </p:nvPr>
        </p:nvSpPr>
        <p:spPr>
          <a:xfrm>
            <a:off x="457200" y="1066800"/>
            <a:ext cx="8382000" cy="5410200"/>
          </a:xfrm>
        </p:spPr>
        <p:txBody>
          <a:bodyPr>
            <a:normAutofit/>
          </a:bodyPr>
          <a:p>
            <a:pPr>
              <a:buNone/>
            </a:pPr>
            <a:r>
              <a:rPr dirty="0" lang="en-US" smtClean="0"/>
              <a:t>The onset is sudden with the following signs and symptoms:</a:t>
            </a:r>
          </a:p>
          <a:p>
            <a:pPr lvl="0"/>
            <a:r>
              <a:rPr dirty="0" lang="en-US" smtClean="0"/>
              <a:t>Fever</a:t>
            </a:r>
          </a:p>
          <a:p>
            <a:pPr lvl="0"/>
            <a:r>
              <a:rPr dirty="0" lang="en-US" smtClean="0"/>
              <a:t>Headache</a:t>
            </a:r>
          </a:p>
          <a:p>
            <a:pPr lvl="0"/>
            <a:r>
              <a:rPr dirty="0" lang="en-US" smtClean="0"/>
              <a:t>Backache</a:t>
            </a:r>
          </a:p>
          <a:p>
            <a:pPr lvl="0"/>
            <a:r>
              <a:rPr dirty="0" lang="en-US" smtClean="0"/>
              <a:t>Nausea and vomiting</a:t>
            </a:r>
          </a:p>
          <a:p>
            <a:pPr lvl="0"/>
            <a:r>
              <a:rPr dirty="0" lang="en-US" smtClean="0"/>
              <a:t>A bleeding tendency (</a:t>
            </a:r>
            <a:r>
              <a:rPr dirty="0" lang="en-US" err="1" smtClean="0"/>
              <a:t>epistaxis</a:t>
            </a:r>
            <a:r>
              <a:rPr dirty="0" lang="en-US" smtClean="0"/>
              <a:t>, bleeding gums, </a:t>
            </a:r>
            <a:r>
              <a:rPr dirty="0" lang="en-US" err="1" smtClean="0"/>
              <a:t>haematemesis</a:t>
            </a:r>
            <a:r>
              <a:rPr dirty="0" lang="en-US" smtClean="0"/>
              <a:t>, </a:t>
            </a:r>
            <a:r>
              <a:rPr dirty="0" lang="en-US" err="1" smtClean="0"/>
              <a:t>malaena</a:t>
            </a:r>
            <a:r>
              <a:rPr dirty="0" lang="en-US" smtClean="0"/>
              <a:t>)</a:t>
            </a:r>
          </a:p>
          <a:p>
            <a:pPr lvl="0"/>
            <a:r>
              <a:rPr dirty="0" lang="en-US" smtClean="0"/>
              <a:t>Liver cell necrosis (in severe illness) resulting in jaundice</a:t>
            </a:r>
          </a:p>
          <a:p>
            <a:pPr lvl="0"/>
            <a:r>
              <a:rPr dirty="0" lang="en-US" smtClean="0"/>
              <a:t>Nephritis leading to </a:t>
            </a:r>
            <a:r>
              <a:rPr dirty="0" lang="en-US" err="1" smtClean="0"/>
              <a:t>albuminuria</a:t>
            </a:r>
            <a:r>
              <a:rPr dirty="0" lang="en-US" smtClean="0"/>
              <a:t> which may proceed to </a:t>
            </a:r>
            <a:r>
              <a:rPr dirty="0" lang="en-US" err="1" smtClean="0"/>
              <a:t>anuria</a:t>
            </a:r>
            <a:r>
              <a:rPr dirty="0" lang="en-US" smtClean="0"/>
              <a:t> and renal failure</a:t>
            </a:r>
          </a:p>
          <a:p>
            <a:endParaRPr dirty="0" lang="en-US"/>
          </a:p>
        </p:txBody>
      </p:sp>
      <p:sp>
        <p:nvSpPr>
          <p:cNvPr id="1048791" name="Title 1"/>
          <p:cNvSpPr>
            <a:spLocks noGrp="1"/>
          </p:cNvSpPr>
          <p:nvPr>
            <p:ph type="title"/>
          </p:nvPr>
        </p:nvSpPr>
        <p:spPr/>
        <p:txBody>
          <a:bodyPr>
            <a:normAutofit fontScale="90000"/>
          </a:bodyPr>
          <a:p>
            <a:r>
              <a:rPr b="1" dirty="0" lang="en-US" smtClean="0"/>
              <a:t>Clinical Picture</a:t>
            </a:r>
            <a:r>
              <a:rPr dirty="0" lang="en-US" smtClean="0"/>
              <a:t> </a:t>
            </a:r>
            <a:br>
              <a:rPr dirty="0" lang="en-US" smtClean="0"/>
            </a:br>
            <a:endParaRPr dirty="0" lang="en-US"/>
          </a:p>
        </p:txBody>
      </p:sp>
    </p:spTree>
  </p:cSld>
  <p:clrMapOvr>
    <a:masterClrMapping/>
  </p:clrMapOvr>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343" name=""/>
        <p:cNvGrpSpPr/>
        <p:nvPr/>
      </p:nvGrpSpPr>
      <p:grpSpPr>
        <a:xfrm>
          <a:off x="0" y="0"/>
          <a:ext cx="0" cy="0"/>
          <a:chOff x="0" y="0"/>
          <a:chExt cx="0" cy="0"/>
        </a:xfrm>
      </p:grpSpPr>
      <p:sp>
        <p:nvSpPr>
          <p:cNvPr id="1048792" name="Content Placeholder 2"/>
          <p:cNvSpPr>
            <a:spLocks noGrp="1"/>
          </p:cNvSpPr>
          <p:nvPr>
            <p:ph idx="1"/>
          </p:nvPr>
        </p:nvSpPr>
        <p:spPr>
          <a:xfrm>
            <a:off x="457200" y="990600"/>
            <a:ext cx="8229600" cy="5486400"/>
          </a:xfrm>
        </p:spPr>
        <p:txBody>
          <a:bodyPr>
            <a:normAutofit lnSpcReduction="10000"/>
          </a:bodyPr>
          <a:p>
            <a:r>
              <a:rPr dirty="0" lang="en-US" smtClean="0"/>
              <a:t>Yellow fever like most other viral </a:t>
            </a:r>
            <a:r>
              <a:rPr dirty="0" lang="en-US" err="1" smtClean="0"/>
              <a:t>haemorrhagic</a:t>
            </a:r>
            <a:r>
              <a:rPr dirty="0" lang="en-US" smtClean="0"/>
              <a:t> diseases has no specific drug for treatment. </a:t>
            </a:r>
          </a:p>
          <a:p>
            <a:r>
              <a:rPr dirty="0" lang="en-US" smtClean="0"/>
              <a:t>You only give supportive treatment and ensure that the patient is nursed in strict isolation using ordinary barrier nursing techniques. </a:t>
            </a:r>
          </a:p>
          <a:p>
            <a:r>
              <a:rPr dirty="0" lang="en-US" smtClean="0"/>
              <a:t>You also ensure that the patient has no further contact with the mosquitoes through the use of insecticide treated bed nets and ensuring that the room is well screened. </a:t>
            </a:r>
          </a:p>
          <a:p>
            <a:r>
              <a:rPr dirty="0" lang="en-US" smtClean="0"/>
              <a:t>This is to prevent further spread of the disease from the patient to other healthy people.</a:t>
            </a:r>
          </a:p>
          <a:p>
            <a:endParaRPr dirty="0" lang="en-US"/>
          </a:p>
        </p:txBody>
      </p:sp>
      <p:sp>
        <p:nvSpPr>
          <p:cNvPr id="1048793" name="Title 1"/>
          <p:cNvSpPr>
            <a:spLocks noGrp="1"/>
          </p:cNvSpPr>
          <p:nvPr>
            <p:ph type="title"/>
          </p:nvPr>
        </p:nvSpPr>
        <p:spPr/>
        <p:txBody>
          <a:bodyPr>
            <a:normAutofit fontScale="90000"/>
          </a:bodyPr>
          <a:p>
            <a:r>
              <a:rPr b="1" dirty="0" lang="en-US" smtClean="0"/>
              <a:t>Management</a:t>
            </a:r>
            <a:r>
              <a:rPr dirty="0" lang="en-US" smtClean="0"/>
              <a:t> </a:t>
            </a:r>
            <a:br>
              <a:rPr dirty="0" lang="en-US" smtClean="0"/>
            </a:br>
            <a:endParaRPr dirty="0" lang="en-US"/>
          </a:p>
        </p:txBody>
      </p:sp>
    </p:spTree>
  </p:cSld>
  <p:clrMapOvr>
    <a:masterClrMapping/>
  </p:clrMapOvr>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344" name=""/>
        <p:cNvGrpSpPr/>
        <p:nvPr/>
      </p:nvGrpSpPr>
      <p:grpSpPr>
        <a:xfrm>
          <a:off x="0" y="0"/>
          <a:ext cx="0" cy="0"/>
          <a:chOff x="0" y="0"/>
          <a:chExt cx="0" cy="0"/>
        </a:xfrm>
      </p:grpSpPr>
      <p:sp>
        <p:nvSpPr>
          <p:cNvPr id="1048794" name="Content Placeholder 2"/>
          <p:cNvSpPr>
            <a:spLocks noGrp="1"/>
          </p:cNvSpPr>
          <p:nvPr>
            <p:ph idx="1"/>
          </p:nvPr>
        </p:nvSpPr>
        <p:spPr>
          <a:xfrm>
            <a:off x="457200" y="1143000"/>
            <a:ext cx="8229600" cy="5257800"/>
          </a:xfrm>
        </p:spPr>
        <p:txBody>
          <a:bodyPr>
            <a:normAutofit fontScale="96296" lnSpcReduction="20000"/>
          </a:bodyPr>
          <a:p>
            <a:pPr lvl="0"/>
            <a:r>
              <a:rPr dirty="0" lang="en-US" smtClean="0"/>
              <a:t>Administering yellow fever vaccine to all </a:t>
            </a:r>
            <a:r>
              <a:rPr dirty="0" lang="en-US" err="1" smtClean="0"/>
              <a:t>travellers</a:t>
            </a:r>
            <a:r>
              <a:rPr dirty="0" lang="en-US" smtClean="0"/>
              <a:t> coming from or going to yellow fever endemic areas.</a:t>
            </a:r>
          </a:p>
          <a:p>
            <a:pPr lvl="0"/>
            <a:r>
              <a:rPr dirty="0" lang="en-US" smtClean="0"/>
              <a:t>Spraying aircraft coming in from yellow fever endemic </a:t>
            </a:r>
            <a:br>
              <a:rPr dirty="0" lang="en-US" smtClean="0"/>
            </a:br>
            <a:r>
              <a:rPr dirty="0" lang="en-US" smtClean="0"/>
              <a:t>areas with insecticides to kill imported mosquitoes, which may be infected.</a:t>
            </a:r>
          </a:p>
          <a:p>
            <a:pPr lvl="0"/>
            <a:r>
              <a:rPr dirty="0" lang="en-US" smtClean="0"/>
              <a:t>Isolating all persons who have been in contact with the infected persons. Such individuals should be quarantined in screened houses for seven days.</a:t>
            </a:r>
          </a:p>
          <a:p>
            <a:pPr lvl="0"/>
            <a:r>
              <a:rPr dirty="0" lang="en-US" smtClean="0"/>
              <a:t>Mass </a:t>
            </a:r>
            <a:r>
              <a:rPr dirty="0" lang="en-US" err="1" smtClean="0"/>
              <a:t>immunisation</a:t>
            </a:r>
            <a:r>
              <a:rPr dirty="0" lang="en-US" smtClean="0"/>
              <a:t> campaign for the community in areas infested with the </a:t>
            </a:r>
            <a:r>
              <a:rPr dirty="0" lang="en-US" err="1" smtClean="0"/>
              <a:t>aedes</a:t>
            </a:r>
            <a:r>
              <a:rPr dirty="0" lang="en-US" smtClean="0"/>
              <a:t> </a:t>
            </a:r>
            <a:r>
              <a:rPr dirty="0" lang="en-US" err="1" smtClean="0"/>
              <a:t>aegypti</a:t>
            </a:r>
            <a:r>
              <a:rPr dirty="0" lang="en-US" smtClean="0"/>
              <a:t> mosquito.</a:t>
            </a:r>
          </a:p>
          <a:p>
            <a:pPr lvl="0"/>
            <a:r>
              <a:rPr dirty="0" lang="en-US" smtClean="0"/>
              <a:t>Spraying of </a:t>
            </a:r>
            <a:r>
              <a:rPr dirty="0" lang="en-US" err="1" smtClean="0"/>
              <a:t>larvicides</a:t>
            </a:r>
            <a:r>
              <a:rPr dirty="0" lang="en-US" smtClean="0"/>
              <a:t> in all possible mosquito breeding places including water holding plants.</a:t>
            </a:r>
          </a:p>
          <a:p>
            <a:pPr>
              <a:buNone/>
            </a:pPr>
            <a:endParaRPr dirty="0" lang="en-US" smtClean="0"/>
          </a:p>
          <a:p>
            <a:endParaRPr dirty="0" lang="en-US"/>
          </a:p>
        </p:txBody>
      </p:sp>
      <p:sp>
        <p:nvSpPr>
          <p:cNvPr id="1048795" name="Title 1"/>
          <p:cNvSpPr>
            <a:spLocks noGrp="1"/>
          </p:cNvSpPr>
          <p:nvPr>
            <p:ph type="title"/>
          </p:nvPr>
        </p:nvSpPr>
        <p:spPr/>
        <p:txBody>
          <a:bodyPr>
            <a:normAutofit fontScale="90000"/>
          </a:bodyPr>
          <a:p>
            <a:r>
              <a:rPr b="1" dirty="0" lang="en-US" smtClean="0"/>
              <a:t>Prevention and Control</a:t>
            </a:r>
            <a:r>
              <a:rPr dirty="0" lang="en-US" smtClean="0"/>
              <a:t> </a:t>
            </a:r>
            <a:br>
              <a:rPr dirty="0" lang="en-US" smtClean="0"/>
            </a:br>
            <a:endParaRPr dirty="0" lang="en-US"/>
          </a:p>
        </p:txBody>
      </p:sp>
    </p:spTree>
  </p:cSld>
  <p:clrMapOvr>
    <a:masterClrMapping/>
  </p:clrMapOvr>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345" name=""/>
        <p:cNvGrpSpPr/>
        <p:nvPr/>
      </p:nvGrpSpPr>
      <p:grpSpPr>
        <a:xfrm>
          <a:off x="0" y="0"/>
          <a:ext cx="0" cy="0"/>
          <a:chOff x="0" y="0"/>
          <a:chExt cx="0" cy="0"/>
        </a:xfrm>
      </p:grpSpPr>
      <p:sp>
        <p:nvSpPr>
          <p:cNvPr id="1048796" name="Content Placeholder 2"/>
          <p:cNvSpPr>
            <a:spLocks noGrp="1"/>
          </p:cNvSpPr>
          <p:nvPr>
            <p:ph idx="1"/>
          </p:nvPr>
        </p:nvSpPr>
        <p:spPr>
          <a:xfrm>
            <a:off x="228600" y="914400"/>
            <a:ext cx="8763000" cy="5943600"/>
          </a:xfrm>
        </p:spPr>
        <p:txBody>
          <a:bodyPr>
            <a:normAutofit/>
          </a:bodyPr>
          <a:p>
            <a:r>
              <a:rPr dirty="0" lang="en-US" err="1" smtClean="0"/>
              <a:t>Trypanosomiasis</a:t>
            </a:r>
            <a:r>
              <a:rPr dirty="0" lang="en-US" smtClean="0"/>
              <a:t> is a tropical disease caused by protozoa called </a:t>
            </a:r>
            <a:r>
              <a:rPr dirty="0" lang="en-US" err="1" smtClean="0"/>
              <a:t>Trypanosoma</a:t>
            </a:r>
            <a:r>
              <a:rPr dirty="0" lang="en-US" smtClean="0"/>
              <a:t> </a:t>
            </a:r>
            <a:r>
              <a:rPr dirty="0" lang="en-US" err="1" smtClean="0"/>
              <a:t>brucei</a:t>
            </a:r>
            <a:r>
              <a:rPr dirty="0" lang="en-US" smtClean="0"/>
              <a:t> </a:t>
            </a:r>
            <a:r>
              <a:rPr dirty="0" lang="en-US" err="1" smtClean="0"/>
              <a:t>gambiense</a:t>
            </a:r>
            <a:r>
              <a:rPr dirty="0" lang="en-US" smtClean="0"/>
              <a:t> (</a:t>
            </a:r>
            <a:r>
              <a:rPr dirty="0" lang="en-US" err="1" smtClean="0"/>
              <a:t>Tbg</a:t>
            </a:r>
            <a:r>
              <a:rPr dirty="0" lang="en-US" smtClean="0"/>
              <a:t>) and </a:t>
            </a:r>
            <a:r>
              <a:rPr dirty="0" lang="en-US" err="1" smtClean="0"/>
              <a:t>Trypanosoma</a:t>
            </a:r>
            <a:r>
              <a:rPr dirty="0" lang="en-US" smtClean="0"/>
              <a:t> </a:t>
            </a:r>
            <a:r>
              <a:rPr dirty="0" lang="en-US" err="1" smtClean="0"/>
              <a:t>brucei</a:t>
            </a:r>
            <a:r>
              <a:rPr dirty="0" lang="en-US" smtClean="0"/>
              <a:t> </a:t>
            </a:r>
            <a:r>
              <a:rPr dirty="0" lang="en-US" err="1" smtClean="0"/>
              <a:t>rhodesiense</a:t>
            </a:r>
            <a:r>
              <a:rPr dirty="0" lang="en-US" smtClean="0"/>
              <a:t> (</a:t>
            </a:r>
            <a:r>
              <a:rPr dirty="0" lang="en-US" err="1" smtClean="0"/>
              <a:t>Tbr</a:t>
            </a:r>
            <a:r>
              <a:rPr dirty="0" lang="en-US" smtClean="0"/>
              <a:t>). </a:t>
            </a:r>
          </a:p>
          <a:p>
            <a:r>
              <a:rPr dirty="0" lang="en-US" smtClean="0"/>
              <a:t>The important reservoir of </a:t>
            </a:r>
            <a:r>
              <a:rPr dirty="0" lang="en-US" err="1" smtClean="0"/>
              <a:t>Tbr</a:t>
            </a:r>
            <a:r>
              <a:rPr dirty="0" lang="en-US" smtClean="0"/>
              <a:t> in the wild is the bushbuck. </a:t>
            </a:r>
          </a:p>
          <a:p>
            <a:r>
              <a:rPr dirty="0" lang="en-US" err="1" smtClean="0"/>
              <a:t>Trypanosomiasis</a:t>
            </a:r>
            <a:r>
              <a:rPr dirty="0" lang="en-US" smtClean="0"/>
              <a:t> affects both humans and cattle and is invariably fatal over varying periods of time if not treated. </a:t>
            </a:r>
          </a:p>
          <a:p>
            <a:r>
              <a:rPr dirty="0" lang="en-US" err="1" smtClean="0"/>
              <a:t>Trypanosoma</a:t>
            </a:r>
            <a:r>
              <a:rPr dirty="0" lang="en-US" smtClean="0"/>
              <a:t> </a:t>
            </a:r>
            <a:r>
              <a:rPr dirty="0" lang="en-US" err="1" smtClean="0"/>
              <a:t>brucei</a:t>
            </a:r>
            <a:r>
              <a:rPr dirty="0" lang="en-US" smtClean="0"/>
              <a:t> </a:t>
            </a:r>
            <a:r>
              <a:rPr dirty="0" lang="en-US" err="1" smtClean="0"/>
              <a:t>gambiense</a:t>
            </a:r>
            <a:r>
              <a:rPr dirty="0" lang="en-US" smtClean="0"/>
              <a:t> causes an acute, rapidly progressive illness with death from cardiac complications within several weeks or months.</a:t>
            </a:r>
          </a:p>
        </p:txBody>
      </p:sp>
      <p:sp>
        <p:nvSpPr>
          <p:cNvPr id="1048797" name="Title 1"/>
          <p:cNvSpPr>
            <a:spLocks noGrp="1"/>
          </p:cNvSpPr>
          <p:nvPr>
            <p:ph type="title"/>
          </p:nvPr>
        </p:nvSpPr>
        <p:spPr/>
        <p:txBody>
          <a:bodyPr>
            <a:normAutofit fontScale="90000"/>
          </a:bodyPr>
          <a:p>
            <a:r>
              <a:rPr b="1" dirty="0" lang="en-US" err="1" smtClean="0"/>
              <a:t>Trypanosomiasis</a:t>
            </a:r>
            <a:r>
              <a:rPr b="1" dirty="0" lang="en-US" smtClean="0"/>
              <a:t> (Sleeping Sickness) </a:t>
            </a:r>
            <a:r>
              <a:rPr dirty="0" lang="en-US" smtClean="0"/>
              <a:t/>
            </a:r>
            <a:br>
              <a:rPr dirty="0" lang="en-US" smtClean="0"/>
            </a:br>
            <a:endParaRPr dirty="0" lang="en-US"/>
          </a:p>
        </p:txBody>
      </p:sp>
    </p:spTree>
  </p:cSld>
  <p:clrMapOvr>
    <a:masterClrMapping/>
  </p:clrMapOvr>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346" name=""/>
        <p:cNvGrpSpPr/>
        <p:nvPr/>
      </p:nvGrpSpPr>
      <p:grpSpPr>
        <a:xfrm>
          <a:off x="0" y="0"/>
          <a:ext cx="0" cy="0"/>
          <a:chOff x="0" y="0"/>
          <a:chExt cx="0" cy="0"/>
        </a:xfrm>
      </p:grpSpPr>
      <p:sp>
        <p:nvSpPr>
          <p:cNvPr id="1048798" name="Content Placeholder 2"/>
          <p:cNvSpPr>
            <a:spLocks noGrp="1"/>
          </p:cNvSpPr>
          <p:nvPr>
            <p:ph idx="1"/>
          </p:nvPr>
        </p:nvSpPr>
        <p:spPr>
          <a:xfrm>
            <a:off x="457200" y="457200"/>
            <a:ext cx="8229600" cy="5668963"/>
          </a:xfrm>
        </p:spPr>
        <p:txBody>
          <a:bodyPr/>
          <a:p>
            <a:r>
              <a:rPr dirty="0" lang="en-US" smtClean="0"/>
              <a:t>Reservoirs include antelope and pigs. </a:t>
            </a:r>
            <a:r>
              <a:rPr dirty="0" lang="en-US" err="1" smtClean="0"/>
              <a:t>Tbr</a:t>
            </a:r>
            <a:r>
              <a:rPr dirty="0" lang="en-US" smtClean="0"/>
              <a:t> is found in eastern Africa, now mostly in south-east Uganda. </a:t>
            </a:r>
          </a:p>
          <a:p>
            <a:r>
              <a:rPr dirty="0" lang="en-US" err="1" smtClean="0"/>
              <a:t>Trypanasomiasis</a:t>
            </a:r>
            <a:r>
              <a:rPr dirty="0" lang="en-US" smtClean="0"/>
              <a:t> spreads very rapidly unless the source (the very first case) is identified early, isolated and treated properly. </a:t>
            </a:r>
          </a:p>
          <a:p>
            <a:r>
              <a:rPr dirty="0" lang="en-US" err="1" smtClean="0"/>
              <a:t>Trypanasomiasis</a:t>
            </a:r>
            <a:r>
              <a:rPr dirty="0" lang="en-US" smtClean="0"/>
              <a:t> is found in the same areas in Africa where yellow fever is found.</a:t>
            </a:r>
          </a:p>
          <a:p>
            <a:endParaRPr dirty="0" lang="en-US"/>
          </a:p>
        </p:txBody>
      </p:sp>
      <p:sp>
        <p:nvSpPr>
          <p:cNvPr id="1048799" name="Title 1"/>
          <p:cNvSpPr>
            <a:spLocks noGrp="1"/>
          </p:cNvSpPr>
          <p:nvPr>
            <p:ph type="title"/>
          </p:nvPr>
        </p:nvSpPr>
        <p:spPr/>
        <p:txBody>
          <a:bodyPr/>
          <a:p>
            <a:endParaRPr lang="en-US"/>
          </a:p>
        </p:txBody>
      </p:sp>
    </p:spTree>
  </p:cSld>
  <p:clrMapOvr>
    <a:masterClrMapping/>
  </p:clrMapOvr>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lastClr="000000" val="windowText"/>
      </a:dk1>
      <a:lt1>
        <a:sysClr lastClr="FFFFFF" val="window"/>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r="5400000" dist="38100" rotWithShape="0">
              <a:srgbClr val="000000">
                <a:alpha val="35000"/>
              </a:srgbClr>
            </a:outerShdw>
          </a:effectLst>
        </a:effectStyle>
        <a:effectStyle>
          <a:effectLst>
            <a:outerShdw blurRad="50800" dir="5400000" dist="38100" rotWithShape="0">
              <a:srgbClr val="000000">
                <a:alpha val="35000"/>
              </a:srgbClr>
            </a:outerShdw>
          </a:effectLst>
        </a:effectStyle>
        <a:effectStyle>
          <a:effectLst>
            <a:outerShdw blurRad="63500" dir="5400000" dist="38100" rotWithShape="0">
              <a:srgbClr val="000000">
                <a:alpha val="45000"/>
              </a:srgbClr>
            </a:outerShdw>
          </a:effectLst>
          <a:scene3d>
            <a:camera prst="orthographicFront" fov="0">
              <a:rot lat="0" lon="0" rev="0"/>
            </a:camera>
            <a:lightRig dir="t" rig="glow">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algn="tl" flip="none" sx="50000" sy="50000" tx="0" ty="0"/>
        </a:blip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COMMUNICABLE DISEASES</dc:title>
  <dc:creator>Hosea</dc:creator>
  <cp:lastModifiedBy>Hosea</cp:lastModifiedBy>
  <dcterms:created xsi:type="dcterms:W3CDTF">2015-02-02T13:03:35Z</dcterms:created>
  <dcterms:modified xsi:type="dcterms:W3CDTF">2021-06-28T14:37:18Z</dcterms:modified>
</cp:coreProperties>
</file>