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48" r:id="rId1"/>
  </p:sldMasterIdLst>
  <p:notesMasterIdLst>
    <p:notesMasterId r:id="rId202"/>
  </p:notesMasterIdLst>
  <p:handoutMasterIdLst>
    <p:handoutMasterId r:id="rId20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Lst>
  <p:sldSz cx="9144000" cy="6858000" type="screen4x3"/>
  <p:notesSz cx="6669088" cy="9926638"/>
  <p:defaultTex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heme" Target="theme/theme1.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notesMaster" Target="notesMasters/notesMaster1.xml"/><Relationship Id="rId207"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9400" name="Header Placeholder 1"/>
          <p:cNvSpPr>
            <a:spLocks noGrp="1"/>
          </p:cNvSpPr>
          <p:nvPr>
            <p:ph type="hdr" sz="quarter"/>
          </p:nvPr>
        </p:nvSpPr>
        <p:spPr>
          <a:xfrm>
            <a:off x="0" y="0"/>
            <a:ext cx="2889250" cy="496887"/>
          </a:xfrm>
          <a:prstGeom prst="rect">
            <a:avLst/>
          </a:prstGeom>
          <a:noFill/>
          <a:ln>
            <a:noFill/>
          </a:ln>
        </p:spPr>
        <p:txBody>
          <a:bodyPr vert="horz" lIns="91440" tIns="45720" rIns="91440" bIns="45720" anchor="t"/>
          <a:lstStyle/>
          <a:p>
            <a:pPr lvl="0"/>
            <a:endParaRPr lang="en-US" altLang="en-US" sz="1200"/>
          </a:p>
        </p:txBody>
      </p:sp>
      <p:sp>
        <p:nvSpPr>
          <p:cNvPr id="1049401" name="Date Placeholder 2"/>
          <p:cNvSpPr>
            <a:spLocks noGrp="1"/>
          </p:cNvSpPr>
          <p:nvPr>
            <p:ph type="dt" sz="quarter" idx="1"/>
          </p:nvPr>
        </p:nvSpPr>
        <p:spPr>
          <a:xfrm>
            <a:off x="3778250" y="0"/>
            <a:ext cx="2889250" cy="496887"/>
          </a:xfrm>
          <a:prstGeom prst="rect">
            <a:avLst/>
          </a:prstGeom>
          <a:noFill/>
          <a:ln>
            <a:noFill/>
          </a:ln>
        </p:spPr>
        <p:txBody>
          <a:bodyPr vert="horz" lIns="91440" tIns="45720" rIns="91440" bIns="45720" anchor="t"/>
          <a:lstStyle/>
          <a:p>
            <a:pPr lvl="0" algn="r"/>
            <a:fld id="{566ABCEB-ACFC-4714-9973-3DA970169C29}" type="datetime1">
              <a:rPr lang="en-US" altLang="en-US" sz="1200"/>
              <a:pPr lvl="0" algn="r"/>
              <a:t>11/29/2021</a:t>
            </a:fld>
            <a:endParaRPr lang="en-US" altLang="en-US" sz="1200"/>
          </a:p>
        </p:txBody>
      </p:sp>
      <p:sp>
        <p:nvSpPr>
          <p:cNvPr id="1049402" name="Footer Placeholder 3"/>
          <p:cNvSpPr>
            <a:spLocks noGrp="1"/>
          </p:cNvSpPr>
          <p:nvPr>
            <p:ph type="ftr" sz="quarter" idx="2"/>
          </p:nvPr>
        </p:nvSpPr>
        <p:spPr>
          <a:xfrm>
            <a:off x="0" y="9429750"/>
            <a:ext cx="2889250" cy="496887"/>
          </a:xfrm>
          <a:prstGeom prst="rect">
            <a:avLst/>
          </a:prstGeom>
          <a:noFill/>
          <a:ln>
            <a:noFill/>
          </a:ln>
        </p:spPr>
        <p:txBody>
          <a:bodyPr vert="horz" lIns="91440" tIns="45720" rIns="91440" bIns="45720" anchor="b"/>
          <a:lstStyle/>
          <a:p>
            <a:pPr lvl="0"/>
            <a:endParaRPr lang="en-US" altLang="en-US" sz="1200"/>
          </a:p>
        </p:txBody>
      </p:sp>
      <p:sp>
        <p:nvSpPr>
          <p:cNvPr id="1049403" name="Slide Number Placeholder 4"/>
          <p:cNvSpPr>
            <a:spLocks noGrp="1"/>
          </p:cNvSpPr>
          <p:nvPr>
            <p:ph type="sldNum" sz="quarter" idx="3"/>
          </p:nvPr>
        </p:nvSpPr>
        <p:spPr>
          <a:xfrm>
            <a:off x="3778250" y="9429750"/>
            <a:ext cx="2889250" cy="496887"/>
          </a:xfrm>
          <a:prstGeom prst="rect">
            <a:avLst/>
          </a:prstGeom>
          <a:noFill/>
          <a:ln>
            <a:noFill/>
          </a:ln>
        </p:spPr>
        <p:txBody>
          <a:bodyPr vert="horz" lIns="91440" tIns="45720" rIns="91440" bIns="45720" anchor="b"/>
          <a:lstStyle/>
          <a:p>
            <a:pPr lvl="0" algn="r"/>
            <a:fld id="{566ABCEB-ACFC-4714-9973-3DA970169C29}" type="slidenum">
              <a:rPr lang="en-US" altLang="en-US" sz="1200"/>
              <a:pPr lvl="0" algn="r"/>
              <a:t>‹#›</a:t>
            </a:fld>
            <a:endParaRPr lang="en-US" altLang="en-US" sz="1200"/>
          </a:p>
        </p:txBody>
      </p:sp>
    </p:spTree>
    <p:extLst>
      <p:ext uri="{BB962C8B-B14F-4D97-AF65-F5344CB8AC3E}">
        <p14:creationId xmlns:p14="http://schemas.microsoft.com/office/powerpoint/2010/main" val="1"/>
      </p:ext>
    </p:extLst>
  </p:cSld>
  <p:clrMap bg1="dk1" tx1="dk1" bg2="dk1" tx2="dk1" accent1="dk1" accent2="dk1" accent3="dk1" accent4="dk1" accent5="dk1" accent6="dk1" hlink="dk1" folHlink="dk1"/>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394" name="Header Placeholder 1"/>
          <p:cNvSpPr>
            <a:spLocks noGrp="1"/>
          </p:cNvSpPr>
          <p:nvPr>
            <p:ph type="hdr" sz="quarter"/>
          </p:nvPr>
        </p:nvSpPr>
        <p:spPr>
          <a:xfrm>
            <a:off x="0" y="0"/>
            <a:ext cx="2889250" cy="496887"/>
          </a:xfrm>
          <a:prstGeom prst="rect">
            <a:avLst/>
          </a:prstGeom>
          <a:noFill/>
          <a:ln>
            <a:noFill/>
          </a:ln>
        </p:spPr>
        <p:txBody>
          <a:bodyPr vert="horz" lIns="91440" tIns="45720" rIns="91440" bIns="45720" anchor="t"/>
          <a:lstStyle/>
          <a:p>
            <a:pPr lvl="0" eaLnBrk="1" latinLnBrk="1" hangingPunct="1"/>
            <a:endParaRPr lang="en-US" altLang="en-US" sz="1200"/>
          </a:p>
        </p:txBody>
      </p:sp>
      <p:sp>
        <p:nvSpPr>
          <p:cNvPr id="1049395" name="Date Placeholder 2"/>
          <p:cNvSpPr>
            <a:spLocks noGrp="1"/>
          </p:cNvSpPr>
          <p:nvPr>
            <p:ph type="dt" idx="1"/>
          </p:nvPr>
        </p:nvSpPr>
        <p:spPr>
          <a:xfrm>
            <a:off x="3778250" y="0"/>
            <a:ext cx="2889250" cy="496887"/>
          </a:xfrm>
          <a:prstGeom prst="rect">
            <a:avLst/>
          </a:prstGeom>
          <a:noFill/>
          <a:ln>
            <a:noFill/>
          </a:ln>
        </p:spPr>
        <p:txBody>
          <a:bodyPr vert="horz" lIns="91440" tIns="45720" rIns="91440" bIns="45720" anchor="t"/>
          <a:lstStyle/>
          <a:p>
            <a:pPr lvl="0" algn="r" eaLnBrk="1" latinLnBrk="1" hangingPunct="1"/>
            <a:fld id="{566ABCEB-ACFC-4714-9973-3DA970169C29}" type="datetime1">
              <a:rPr lang="en-US" altLang="en-US" sz="1200"/>
              <a:pPr lvl="0" algn="r" eaLnBrk="1" latinLnBrk="1" hangingPunct="1"/>
              <a:t>11/29/2021</a:t>
            </a:fld>
            <a:endParaRPr lang="en-US" altLang="en-US" sz="1200"/>
          </a:p>
        </p:txBody>
      </p:sp>
      <p:sp>
        <p:nvSpPr>
          <p:cNvPr id="1049396" name="Slide Image Placeholder 3"/>
          <p:cNvSpPr>
            <a:spLocks noGrp="1" noRot="1" noChangeAspect="1"/>
          </p:cNvSpPr>
          <p:nvPr>
            <p:ph type="sldImg" idx="2"/>
          </p:nvPr>
        </p:nvSpPr>
        <p:spPr>
          <a:xfrm>
            <a:off x="854075" y="744537"/>
            <a:ext cx="4960937" cy="3722687"/>
          </a:xfrm>
          <a:prstGeom prst="rect">
            <a:avLst/>
          </a:prstGeom>
          <a:noFill/>
          <a:ln w="12700" cap="flat" cmpd="sng">
            <a:solidFill>
              <a:srgbClr val="000000">
                <a:alpha val="100000"/>
              </a:srgbClr>
            </a:solidFill>
            <a:prstDash val="solid"/>
            <a:round/>
          </a:ln>
        </p:spPr>
        <p:txBody>
          <a:bodyPr vert="horz" lIns="91440" tIns="45720" rIns="91440" bIns="45720" anchor="ctr"/>
          <a:lstStyle/>
          <a:p>
            <a:endParaRPr/>
          </a:p>
        </p:txBody>
      </p:sp>
      <p:sp>
        <p:nvSpPr>
          <p:cNvPr id="1049397" name="Notes Placeholder 4"/>
          <p:cNvSpPr>
            <a:spLocks noGrp="1"/>
          </p:cNvSpPr>
          <p:nvPr>
            <p:ph type="body" sz="quarter" idx="3"/>
          </p:nvPr>
        </p:nvSpPr>
        <p:spPr>
          <a:xfrm>
            <a:off x="666750" y="4714875"/>
            <a:ext cx="5335587" cy="4467225"/>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9398" name="Footer Placeholder 5"/>
          <p:cNvSpPr>
            <a:spLocks noGrp="1"/>
          </p:cNvSpPr>
          <p:nvPr>
            <p:ph type="ftr" sz="quarter" idx="4"/>
          </p:nvPr>
        </p:nvSpPr>
        <p:spPr>
          <a:xfrm>
            <a:off x="0" y="9428162"/>
            <a:ext cx="2889250" cy="496887"/>
          </a:xfrm>
          <a:prstGeom prst="rect">
            <a:avLst/>
          </a:prstGeom>
          <a:noFill/>
          <a:ln>
            <a:noFill/>
          </a:ln>
        </p:spPr>
        <p:txBody>
          <a:bodyPr vert="horz" lIns="91440" tIns="45720" rIns="91440" bIns="45720" anchor="b"/>
          <a:lstStyle/>
          <a:p>
            <a:pPr lvl="0" eaLnBrk="1" latinLnBrk="1" hangingPunct="1"/>
            <a:endParaRPr lang="en-US" altLang="en-US" sz="1200"/>
          </a:p>
        </p:txBody>
      </p:sp>
      <p:sp>
        <p:nvSpPr>
          <p:cNvPr id="1049399" name="Slide Number Placeholder 6"/>
          <p:cNvSpPr>
            <a:spLocks noGrp="1"/>
          </p:cNvSpPr>
          <p:nvPr>
            <p:ph type="sldNum" sz="quarter" idx="5"/>
          </p:nvPr>
        </p:nvSpPr>
        <p:spPr>
          <a:xfrm>
            <a:off x="3778250" y="9428162"/>
            <a:ext cx="2889250" cy="496887"/>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a:t>
            </a:fld>
            <a:endParaRPr lang="en-US" altLang="en-US" sz="1200"/>
          </a:p>
        </p:txBody>
      </p:sp>
    </p:spTree>
    <p:extLst>
      <p:ext uri="{BB962C8B-B14F-4D97-AF65-F5344CB8AC3E}">
        <p14:creationId xmlns:p14="http://schemas.microsoft.com/office/powerpoint/2010/main" val="263931552"/>
      </p:ext>
    </p:extLst>
  </p:cSld>
  <p:clrMap bg1="dk1" tx1="dk1" bg2="dk1" tx2="dk1" accent1="dk1" accent2="dk1" accent3="dk1" accent4="dk1" accent5="dk1" accent6="dk1" hlink="dk1" folHlink="dk1"/>
  <p:notesStyle>
    <a:lvl1pPr marL="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30000"/>
      </a:spcBef>
      <a:spcAft>
        <a:spcPct val="0"/>
      </a:spcAft>
      <a:buFontTx/>
      <a:buNone/>
      <a:defRPr sz="1200" b="0" i="0" u="none" baseline="0">
        <a:solidFill>
          <a:schemeClr val="dk1"/>
        </a:solidFill>
        <a:latin typeface="Calibri" pitchFamily="34" charset="0"/>
        <a:sym typeface="Calibri" pitchFamily="34"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3" name="Slide Image Placeholder 1"/>
          <p:cNvSpPr>
            <a:spLocks noGrp="1" noRot="1" noChangeAspect="1"/>
          </p:cNvSpPr>
          <p:nvPr>
            <p:ph type="sldImg"/>
          </p:nvPr>
        </p:nvSpPr>
        <p:spPr bwMode="auto">
          <a:xfrm>
            <a:off x="854075" y="744538"/>
            <a:ext cx="4960938" cy="3722687"/>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8944" name="Notes Placeholder 2"/>
          <p:cNvSpPr>
            <a:spLocks noGrp="1"/>
          </p:cNvSpPr>
          <p:nvPr>
            <p:ph type="body" idx="1"/>
          </p:nvPr>
        </p:nvSpPr>
        <p:spPr bwMode="auto">
          <a:xfrm>
            <a:off x="666750" y="4714875"/>
            <a:ext cx="5335587" cy="4467225"/>
          </a:xfrm>
          <a:prstGeom prst="rect">
            <a:avLst/>
          </a:prstGeom>
          <a:noFill/>
          <a:ln>
            <a:noFill/>
          </a:ln>
        </p:spPr>
        <p:txBody>
          <a:bodyPr vert="horz" lIns="91440" tIns="45720" rIns="91440" bIns="45720" anchor="t"/>
          <a:lstStyle/>
          <a:p>
            <a:endParaRPr lang="en-US" altLang="en-US"/>
          </a:p>
        </p:txBody>
      </p:sp>
      <p:sp>
        <p:nvSpPr>
          <p:cNvPr id="1048945" name="Slide Number Placeholder 3"/>
          <p:cNvSpPr txBox="1"/>
          <p:nvPr/>
        </p:nvSpPr>
        <p:spPr>
          <a:xfrm>
            <a:off x="3778250" y="9428162"/>
            <a:ext cx="2889250" cy="496887"/>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92</a:t>
            </a:fld>
            <a:endParaRPr lang="en-US" altLang="en-US" sz="1200"/>
          </a:p>
        </p:txBody>
      </p:sp>
    </p:spTree>
    <p:extLst>
      <p:ext uri="{BB962C8B-B14F-4D97-AF65-F5344CB8AC3E}">
        <p14:creationId xmlns:p14="http://schemas.microsoft.com/office/powerpoint/2010/main" val="105233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0" name="Slide Image Placeholder 1"/>
          <p:cNvSpPr>
            <a:spLocks noGrp="1" noRot="1" noChangeAspect="1"/>
          </p:cNvSpPr>
          <p:nvPr>
            <p:ph type="sldImg"/>
          </p:nvPr>
        </p:nvSpPr>
        <p:spPr bwMode="auto">
          <a:xfrm>
            <a:off x="854075" y="744538"/>
            <a:ext cx="4960938" cy="3722687"/>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9221" name="Notes Placeholder 2"/>
          <p:cNvSpPr>
            <a:spLocks noGrp="1"/>
          </p:cNvSpPr>
          <p:nvPr>
            <p:ph type="body" idx="1"/>
          </p:nvPr>
        </p:nvSpPr>
        <p:spPr bwMode="auto">
          <a:xfrm>
            <a:off x="666750" y="4714875"/>
            <a:ext cx="5335587" cy="4467225"/>
          </a:xfrm>
          <a:prstGeom prst="rect">
            <a:avLst/>
          </a:prstGeom>
          <a:noFill/>
          <a:ln>
            <a:noFill/>
          </a:ln>
        </p:spPr>
        <p:txBody>
          <a:bodyPr vert="horz" lIns="91440" tIns="45720" rIns="91440" bIns="45720" anchor="t"/>
          <a:lstStyle/>
          <a:p>
            <a:endParaRPr lang="en-US" altLang="en-US"/>
          </a:p>
        </p:txBody>
      </p:sp>
      <p:sp>
        <p:nvSpPr>
          <p:cNvPr id="1049222" name="Slide Number Placeholder 3"/>
          <p:cNvSpPr txBox="1"/>
          <p:nvPr/>
        </p:nvSpPr>
        <p:spPr>
          <a:xfrm>
            <a:off x="3778250" y="9428162"/>
            <a:ext cx="2889250" cy="496887"/>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162</a:t>
            </a:fld>
            <a:endParaRPr lang="en-US" altLang="en-US" sz="1200"/>
          </a:p>
        </p:txBody>
      </p:sp>
    </p:spTree>
    <p:extLst>
      <p:ext uri="{BB962C8B-B14F-4D97-AF65-F5344CB8AC3E}">
        <p14:creationId xmlns:p14="http://schemas.microsoft.com/office/powerpoint/2010/main" val="284571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0" name="Slide Image Placeholder 1"/>
          <p:cNvSpPr>
            <a:spLocks noGrp="1" noRot="1" noChangeAspect="1"/>
          </p:cNvSpPr>
          <p:nvPr>
            <p:ph type="sldImg"/>
          </p:nvPr>
        </p:nvSpPr>
        <p:spPr bwMode="auto">
          <a:xfrm>
            <a:off x="854075" y="744538"/>
            <a:ext cx="4960938" cy="3722687"/>
          </a:xfrm>
          <a:prstGeom prst="rect">
            <a:avLst/>
          </a:prstGeom>
          <a:noFill/>
          <a:ln w="9525" cap="flat" cmpd="sng">
            <a:solidFill>
              <a:srgbClr val="000000">
                <a:alpha val="100000"/>
              </a:srgbClr>
            </a:solidFill>
            <a:prstDash val="solid"/>
            <a:miter/>
          </a:ln>
        </p:spPr>
        <p:txBody>
          <a:bodyPr vert="horz" lIns="91440" tIns="45720" rIns="91440" bIns="45720" anchor="ctr"/>
          <a:lstStyle/>
          <a:p>
            <a:endParaRPr/>
          </a:p>
        </p:txBody>
      </p:sp>
      <p:sp>
        <p:nvSpPr>
          <p:cNvPr id="1049291" name="Notes Placeholder 2"/>
          <p:cNvSpPr>
            <a:spLocks noGrp="1"/>
          </p:cNvSpPr>
          <p:nvPr>
            <p:ph type="body" idx="1"/>
          </p:nvPr>
        </p:nvSpPr>
        <p:spPr bwMode="auto">
          <a:xfrm>
            <a:off x="666750" y="4714875"/>
            <a:ext cx="5335587" cy="4467225"/>
          </a:xfrm>
          <a:prstGeom prst="rect">
            <a:avLst/>
          </a:prstGeom>
          <a:noFill/>
          <a:ln>
            <a:noFill/>
          </a:ln>
        </p:spPr>
        <p:txBody>
          <a:bodyPr vert="horz" lIns="91440" tIns="45720" rIns="91440" bIns="45720" anchor="t"/>
          <a:lstStyle/>
          <a:p>
            <a:endParaRPr lang="en-US" altLang="en-US"/>
          </a:p>
        </p:txBody>
      </p:sp>
      <p:sp>
        <p:nvSpPr>
          <p:cNvPr id="1049292" name="Slide Number Placeholder 3"/>
          <p:cNvSpPr txBox="1"/>
          <p:nvPr/>
        </p:nvSpPr>
        <p:spPr>
          <a:xfrm>
            <a:off x="3778250" y="9428162"/>
            <a:ext cx="2889250" cy="496887"/>
          </a:xfrm>
          <a:prstGeom prst="rect">
            <a:avLst/>
          </a:prstGeom>
          <a:noFill/>
          <a:ln>
            <a:noFill/>
          </a:ln>
        </p:spPr>
        <p:txBody>
          <a:bodyPr vert="horz" lIns="91440" tIns="45720" rIns="91440" bIns="45720" anchor="b"/>
          <a:lstStyle/>
          <a:p>
            <a:pPr lvl="0" algn="r" eaLnBrk="1" latinLnBrk="1" hangingPunct="1"/>
            <a:fld id="{566ABCEB-ACFC-4714-9973-3DA970169C29}" type="slidenum">
              <a:rPr lang="en-US" altLang="en-US" sz="1200"/>
              <a:pPr lvl="0" algn="r" eaLnBrk="1" latinLnBrk="1" hangingPunct="1"/>
              <a:t>179</a:t>
            </a:fld>
            <a:endParaRPr lang="en-US" altLang="en-US" sz="1200"/>
          </a:p>
        </p:txBody>
      </p:sp>
    </p:spTree>
    <p:extLst>
      <p:ext uri="{BB962C8B-B14F-4D97-AF65-F5344CB8AC3E}">
        <p14:creationId xmlns:p14="http://schemas.microsoft.com/office/powerpoint/2010/main" val="18599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4"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58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latinLnBrk="1" hangingPunct="1"/>
            <a:fld id="{566ABCEB-ACFC-4714-9973-3DA970169C29}" type="datetime1">
              <a:rPr lang="en-US" altLang="en-US" sz="1200">
                <a:solidFill>
                  <a:srgbClr val="898989"/>
                </a:solidFill>
              </a:rPr>
              <a:pPr lvl="0" eaLnBrk="1" latinLnBrk="1" hangingPunct="1"/>
              <a:t>11/29/2021</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390" name="Title 1"/>
          <p:cNvSpPr>
            <a:spLocks noGrp="1"/>
          </p:cNvSpPr>
          <p:nvPr>
            <p:ph type="title"/>
          </p:nvPr>
        </p:nvSpPr>
        <p:spPr/>
        <p:txBody>
          <a:bodyPr/>
          <a:lstStyle/>
          <a:p>
            <a:r>
              <a:rPr lang="en-US"/>
              <a:t>Click to edit Master title style</a:t>
            </a:r>
          </a:p>
        </p:txBody>
      </p:sp>
      <p:sp>
        <p:nvSpPr>
          <p:cNvPr id="1049391"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latinLnBrk="1" hangingPunct="1"/>
            <a:fld id="{566ABCEB-ACFC-4714-9973-3DA970169C29}" type="datetime1">
              <a:rPr lang="en-US" altLang="en-US" sz="1200">
                <a:solidFill>
                  <a:srgbClr val="898989"/>
                </a:solidFill>
              </a:rPr>
              <a:pPr lvl="0" eaLnBrk="1" latinLnBrk="1" hangingPunct="1"/>
              <a:t>11/29/2021</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39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939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latinLnBrk="1" hangingPunct="1"/>
            <a:fld id="{566ABCEB-ACFC-4714-9973-3DA970169C29}" type="datetime1">
              <a:rPr lang="en-US" altLang="en-US" sz="1200">
                <a:solidFill>
                  <a:srgbClr val="898989"/>
                </a:solidFill>
              </a:rPr>
              <a:pPr lvl="0" eaLnBrk="1" latinLnBrk="1" hangingPunct="1"/>
              <a:t>11/29/2021</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0" name="Title 1"/>
          <p:cNvSpPr>
            <a:spLocks noGrp="1"/>
          </p:cNvSpPr>
          <p:nvPr>
            <p:ph type="title"/>
          </p:nvPr>
        </p:nvSpPr>
        <p:spPr/>
        <p:txBody>
          <a:bodyPr/>
          <a:lstStyle/>
          <a:p>
            <a:r>
              <a:rPr lang="en-US"/>
              <a:t>Click to edit Master title style</a:t>
            </a:r>
          </a:p>
        </p:txBody>
      </p:sp>
      <p:sp>
        <p:nvSpPr>
          <p:cNvPr id="1048591"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latinLnBrk="1" hangingPunct="1"/>
            <a:fld id="{566ABCEB-ACFC-4714-9973-3DA970169C29}" type="datetime1">
              <a:rPr lang="en-US" altLang="en-US" sz="1200">
                <a:solidFill>
                  <a:srgbClr val="898989"/>
                </a:solidFill>
              </a:rPr>
              <a:pPr lvl="0" eaLnBrk="1" latinLnBrk="1" hangingPunct="1"/>
              <a:t>11/29/2021</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373"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9374"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latinLnBrk="1" hangingPunct="1"/>
            <a:fld id="{566ABCEB-ACFC-4714-9973-3DA970169C29}" type="datetime1">
              <a:rPr lang="en-US" altLang="en-US" sz="1200">
                <a:solidFill>
                  <a:srgbClr val="898989"/>
                </a:solidFill>
              </a:rPr>
              <a:pPr lvl="0" eaLnBrk="1" latinLnBrk="1" hangingPunct="1"/>
              <a:t>11/29/2021</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375" name="Title 1"/>
          <p:cNvSpPr>
            <a:spLocks noGrp="1"/>
          </p:cNvSpPr>
          <p:nvPr>
            <p:ph type="title"/>
          </p:nvPr>
        </p:nvSpPr>
        <p:spPr/>
        <p:txBody>
          <a:bodyPr/>
          <a:lstStyle/>
          <a:p>
            <a:r>
              <a:rPr lang="en-US"/>
              <a:t>Click to edit Master title style</a:t>
            </a:r>
          </a:p>
        </p:txBody>
      </p:sp>
      <p:sp>
        <p:nvSpPr>
          <p:cNvPr id="1049376"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377"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latinLnBrk="1" hangingPunct="1"/>
            <a:fld id="{566ABCEB-ACFC-4714-9973-3DA970169C29}" type="datetime1">
              <a:rPr lang="en-US" altLang="en-US" sz="1200">
                <a:solidFill>
                  <a:srgbClr val="898989"/>
                </a:solidFill>
              </a:rPr>
              <a:pPr lvl="0" eaLnBrk="1" latinLnBrk="1" hangingPunct="1"/>
              <a:t>11/29/2021</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378" name="Title 1"/>
          <p:cNvSpPr>
            <a:spLocks noGrp="1"/>
          </p:cNvSpPr>
          <p:nvPr>
            <p:ph type="title"/>
          </p:nvPr>
        </p:nvSpPr>
        <p:spPr/>
        <p:txBody>
          <a:bodyPr/>
          <a:lstStyle/>
          <a:p>
            <a:r>
              <a:rPr lang="en-US"/>
              <a:t>Click to edit Master title style</a:t>
            </a:r>
          </a:p>
        </p:txBody>
      </p:sp>
      <p:sp>
        <p:nvSpPr>
          <p:cNvPr id="1049379"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380"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381"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382"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latinLnBrk="1" hangingPunct="1"/>
            <a:fld id="{566ABCEB-ACFC-4714-9973-3DA970169C29}" type="datetime1">
              <a:rPr lang="en-US" altLang="en-US" sz="1200">
                <a:solidFill>
                  <a:srgbClr val="898989"/>
                </a:solidFill>
              </a:rPr>
              <a:pPr lvl="0" eaLnBrk="1" latinLnBrk="1" hangingPunct="1"/>
              <a:t>11/29/2021</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383" name="Title 1"/>
          <p:cNvSpPr>
            <a:spLocks noGrp="1"/>
          </p:cNvSpPr>
          <p:nvPr>
            <p:ph type="title"/>
          </p:nvPr>
        </p:nvSpPr>
        <p:spPr/>
        <p:txBody>
          <a:bodyPr/>
          <a:lstStyle/>
          <a:p>
            <a:r>
              <a:rPr lang="en-US"/>
              <a:t>Click to edit Master title style</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latinLnBrk="1" hangingPunct="1"/>
            <a:fld id="{566ABCEB-ACFC-4714-9973-3DA970169C29}" type="datetime1">
              <a:rPr lang="en-US" altLang="en-US" sz="1200">
                <a:solidFill>
                  <a:srgbClr val="898989"/>
                </a:solidFill>
              </a:rPr>
              <a:pPr lvl="0" eaLnBrk="1" latinLnBrk="1" hangingPunct="1"/>
              <a:t>11/29/2021</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latinLnBrk="1" hangingPunct="1"/>
            <a:fld id="{566ABCEB-ACFC-4714-9973-3DA970169C29}" type="datetime1">
              <a:rPr lang="en-US" altLang="en-US" sz="1200">
                <a:solidFill>
                  <a:srgbClr val="898989"/>
                </a:solidFill>
              </a:rPr>
              <a:pPr lvl="0" eaLnBrk="1" latinLnBrk="1" hangingPunct="1"/>
              <a:t>11/29/2021</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384"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9385"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386"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latinLnBrk="1" hangingPunct="1"/>
            <a:fld id="{566ABCEB-ACFC-4714-9973-3DA970169C29}" type="datetime1">
              <a:rPr lang="en-US" altLang="en-US" sz="1200">
                <a:solidFill>
                  <a:srgbClr val="898989"/>
                </a:solidFill>
              </a:rPr>
              <a:pPr lvl="0" eaLnBrk="1" latinLnBrk="1" hangingPunct="1"/>
              <a:t>11/29/2021</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387"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9388"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49389"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latinLnBrk="1" hangingPunct="1"/>
            <a:fld id="{566ABCEB-ACFC-4714-9973-3DA970169C29}" type="datetime1">
              <a:rPr lang="en-US" altLang="en-US" sz="1200">
                <a:solidFill>
                  <a:srgbClr val="898989"/>
                </a:solidFill>
              </a:rPr>
              <a:pPr lvl="0" eaLnBrk="1" latinLnBrk="1" hangingPunct="1"/>
              <a:t>11/29/2021</a:t>
            </a:fld>
            <a:endParaRPr lang="en-US" altLang="en-US" sz="1200">
              <a:solidFill>
                <a:srgbClr val="898989"/>
              </a:solidFill>
            </a:endParaRP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p>
            <a:pPr lvl="0"/>
            <a:r>
              <a:rPr lang="en-US" altLang="en-US"/>
              <a:t>Click to edit Master title style</a:t>
            </a:r>
          </a:p>
        </p:txBody>
      </p:sp>
      <p:sp>
        <p:nvSpPr>
          <p:cNvPr id="1048577" name="Text Placeholder 2"/>
          <p:cNvSpPr>
            <a:spLocks noGrp="1"/>
          </p:cNvSpPr>
          <p:nvPr>
            <p:ph type="body" idx="1"/>
          </p:nvPr>
        </p:nvSpPr>
        <p:spPr>
          <a:xfrm>
            <a:off x="457200" y="1600200"/>
            <a:ext cx="8229600" cy="4525962"/>
          </a:xfrm>
          <a:prstGeom prst="rect">
            <a:avLst/>
          </a:prstGeom>
          <a:noFill/>
          <a:ln>
            <a:noFill/>
          </a:ln>
        </p:spPr>
        <p:txBody>
          <a:bodyPr vert="horz" lIns="91440" tIns="45720" rIns="91440" bIns="45720" anchor="t"/>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78" name="Date Placeholder 3"/>
          <p:cNvSpPr>
            <a:spLocks noGrp="1"/>
          </p:cNvSpPr>
          <p:nvPr>
            <p:ph type="dt" sz="half" idx="2"/>
          </p:nvPr>
        </p:nvSpPr>
        <p:spPr>
          <a:xfrm>
            <a:off x="457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eaLnBrk="1" latinLnBrk="1" hangingPunct="1"/>
            <a:fld id="{566ABCEB-ACFC-4714-9973-3DA970169C29}" type="datetime1">
              <a:rPr lang="en-US" altLang="en-US" sz="1200">
                <a:solidFill>
                  <a:srgbClr val="898989"/>
                </a:solidFill>
              </a:rPr>
              <a:pPr lvl="0" eaLnBrk="1" latinLnBrk="1" hangingPunct="1"/>
              <a:t>11/29/2021</a:t>
            </a:fld>
            <a:endParaRPr lang="en-US" altLang="en-US" sz="1200">
              <a:solidFill>
                <a:srgbClr val="898989"/>
              </a:solidFill>
            </a:endParaRPr>
          </a:p>
        </p:txBody>
      </p:sp>
      <p:sp>
        <p:nvSpPr>
          <p:cNvPr id="1048579" name="Footer Placeholder 4"/>
          <p:cNvSpPr>
            <a:spLocks noGrp="1"/>
          </p:cNvSpPr>
          <p:nvPr>
            <p:ph type="ftr" sz="quarter" idx="3"/>
          </p:nvPr>
        </p:nvSpPr>
        <p:spPr>
          <a:xfrm>
            <a:off x="3124200" y="6356350"/>
            <a:ext cx="2895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580" name="Slide Number Placeholder 5"/>
          <p:cNvSpPr>
            <a:spLocks noGrp="1"/>
          </p:cNvSpPr>
          <p:nvPr>
            <p:ph type="sldNum" sz="quarter" idx="4"/>
          </p:nvPr>
        </p:nvSpPr>
        <p:spPr>
          <a:xfrm>
            <a:off x="6553200" y="6356350"/>
            <a:ext cx="2133600" cy="365125"/>
          </a:xfrm>
          <a:prstGeom prst="rect">
            <a:avLst/>
          </a:prstGeom>
          <a:no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a:t>
            </a:fld>
            <a:endParaRPr lang="en-US" altLang="en-US" sz="1200">
              <a:solidFill>
                <a:srgbClr val="898989"/>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www.marketing91.com/marketing-mix-skype/"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blog.onrota.com/7-elements-of-non-verbal-communication/"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blog.onrota.com/7-elements-of-non-verbal-communi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hyperlink" Target="https://www.skillsyouneed.com/ips/nonverbal-communication.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hyperlink" Target="https://www.skillsyouneed.com/ips/listening-skill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Title 1"/>
          <p:cNvPicPr>
            <a:picLocks noGrp="1"/>
          </p:cNvPicPr>
          <p:nvPr>
            <p:ph type="ctrTitle"/>
          </p:nvPr>
        </p:nvPicPr>
        <p:blipFill>
          <a:blip r:embed="rId2"/>
          <a:srcRect/>
          <a:stretch>
            <a:fillRect/>
          </a:stretch>
        </p:blipFill>
        <p:spPr>
          <a:xfrm>
            <a:off x="682625" y="384175"/>
            <a:ext cx="7778750" cy="1066800"/>
          </a:xfrm>
          <a:prstGeom prst="rect">
            <a:avLst/>
          </a:prstGeom>
          <a:noFill/>
          <a:ln>
            <a:noFill/>
          </a:ln>
        </p:spPr>
      </p:pic>
      <p:sp>
        <p:nvSpPr>
          <p:cNvPr id="1048581" name="Subtitle 2"/>
          <p:cNvSpPr>
            <a:spLocks noGrp="1"/>
          </p:cNvSpPr>
          <p:nvPr>
            <p:ph type="subTitle" idx="1"/>
          </p:nvPr>
        </p:nvSpPr>
        <p:spPr>
          <a:xfrm>
            <a:off x="381000" y="1752600"/>
            <a:ext cx="8305800" cy="4968875"/>
          </a:xfrm>
          <a:prstGeom prst="rect">
            <a:avLst/>
          </a:prstGeom>
          <a:noFill/>
          <a:ln>
            <a:noFill/>
          </a:ln>
        </p:spPr>
        <p:txBody>
          <a:bodyPr vert="horz" lIns="91440" tIns="45720" rIns="91440" bIns="45720" anchor="t"/>
          <a:lstStyle>
            <a:lvl1pPr marL="0" algn="ctr">
              <a:buNone/>
              <a:defRPr sz="3200">
                <a:solidFill>
                  <a:schemeClr val="dk1"/>
                </a:solidFill>
              </a:defRPr>
            </a:lvl1pPr>
            <a:lvl2pPr marL="457200" algn="ctr">
              <a:buNone/>
            </a:lvl2pPr>
            <a:lvl3pPr marL="914400" algn="ctr">
              <a:buNone/>
            </a:lvl3pPr>
            <a:lvl4pPr marL="1371600" algn="ctr">
              <a:buNone/>
            </a:lvl4pPr>
            <a:lvl5pPr marL="1828800" algn="ctr">
              <a:buNone/>
            </a:lvl5pPr>
          </a:lstStyle>
          <a:p>
            <a:pPr lvl="0" eaLnBrk="1" latinLnBrk="1" hangingPunct="1"/>
            <a:r>
              <a:rPr lang="en-US" altLang="en-US" b="1" dirty="0">
                <a:solidFill>
                  <a:srgbClr val="FF0000"/>
                </a:solidFill>
                <a:latin typeface="David" pitchFamily="34" charset="0"/>
                <a:ea typeface="David" pitchFamily="34" charset="0"/>
              </a:rPr>
              <a:t>COMMUNICATION SKILLS COURSE </a:t>
            </a:r>
          </a:p>
          <a:p>
            <a:pPr lvl="0" eaLnBrk="1" latinLnBrk="1" hangingPunct="1"/>
            <a:endParaRPr lang="en-US" altLang="en-US" b="1" dirty="0">
              <a:solidFill>
                <a:srgbClr val="FF0000"/>
              </a:solidFill>
              <a:latin typeface="David" pitchFamily="34" charset="0"/>
              <a:ea typeface="David" pitchFamily="34" charset="0"/>
            </a:endParaRPr>
          </a:p>
          <a:p>
            <a:pPr lvl="0" eaLnBrk="1" latinLnBrk="1" hangingPunct="1"/>
            <a:r>
              <a:rPr lang="en-US" altLang="en-US" b="1" dirty="0">
                <a:solidFill>
                  <a:srgbClr val="FF0000"/>
                </a:solidFill>
                <a:latin typeface="David" pitchFamily="34" charset="0"/>
                <a:ea typeface="David" pitchFamily="34" charset="0"/>
              </a:rPr>
              <a:t>YEAR 1 SEMESTER 1</a:t>
            </a:r>
          </a:p>
          <a:p>
            <a:pPr lvl="0" eaLnBrk="1" latinLnBrk="1" hangingPunct="1"/>
            <a:endParaRPr lang="en-US" altLang="en-US" b="1" dirty="0">
              <a:solidFill>
                <a:srgbClr val="FF0000"/>
              </a:solidFill>
              <a:latin typeface="David" pitchFamily="34" charset="0"/>
              <a:ea typeface="David" pitchFamily="34" charset="0"/>
            </a:endParaRPr>
          </a:p>
          <a:p>
            <a:pPr lvl="0" eaLnBrk="1" latinLnBrk="1" hangingPunct="1"/>
            <a:r>
              <a:rPr lang="en-US" altLang="en-US" dirty="0">
                <a:solidFill>
                  <a:srgbClr val="FF0000"/>
                </a:solidFill>
                <a:latin typeface="David" pitchFamily="34" charset="0"/>
                <a:ea typeface="David" pitchFamily="34" charset="0"/>
              </a:rPr>
              <a:t>LECTURER</a:t>
            </a:r>
            <a:endParaRPr lang="zh-CN" altLang="en-US" dirty="0"/>
          </a:p>
        </p:txBody>
      </p:sp>
      <p:sp>
        <p:nvSpPr>
          <p:cNvPr id="1048582" name="Slide Number Placeholder 3"/>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a:t>
            </a:fld>
            <a:endParaRPr lang="en-US" altLang="en-US" sz="1200">
              <a:solidFill>
                <a:srgbClr val="898989"/>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a:xfrm>
            <a:off x="457200" y="274637"/>
            <a:ext cx="8229600" cy="7921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sz="3200">
                <a:solidFill>
                  <a:srgbClr val="00B050"/>
                </a:solidFill>
                <a:latin typeface="Times New Roman" pitchFamily="18" charset="0"/>
                <a:ea typeface="Times New Roman" pitchFamily="18" charset="0"/>
              </a:rPr>
              <a:t>Communication Theories And Models</a:t>
            </a:r>
            <a:br/>
            <a:endParaRPr lang="en-US" altLang="en-US" sz="3200">
              <a:solidFill>
                <a:srgbClr val="00B050"/>
              </a:solidFill>
              <a:latin typeface="Times New Roman" pitchFamily="18" charset="0"/>
              <a:ea typeface="Times New Roman" pitchFamily="18" charset="0"/>
            </a:endParaRPr>
          </a:p>
        </p:txBody>
      </p:sp>
      <p:sp>
        <p:nvSpPr>
          <p:cNvPr id="1048621" name="Content Placeholder 2"/>
          <p:cNvSpPr>
            <a:spLocks noGrp="1"/>
          </p:cNvSpPr>
          <p:nvPr>
            <p:ph idx="1"/>
          </p:nvPr>
        </p:nvSpPr>
        <p:spPr>
          <a:xfrm>
            <a:off x="457200" y="1066800"/>
            <a:ext cx="8229600" cy="5059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Models of communication are conceptual framework used to explain the human communication process. </a:t>
            </a:r>
          </a:p>
          <a:p>
            <a:pPr lvl="0" eaLnBrk="1" latinLnBrk="1" hangingPunct="1">
              <a:lnSpc>
                <a:spcPct val="150000"/>
              </a:lnSpc>
            </a:pPr>
            <a:r>
              <a:rPr lang="en-GB" altLang="en-US">
                <a:latin typeface="Times New Roman" pitchFamily="18" charset="0"/>
                <a:ea typeface="Times New Roman" pitchFamily="18" charset="0"/>
              </a:rPr>
              <a:t>The first major model for communication came in 1948 by Claude Elwood Shannon and published with an introduction by Warren Weaver for Bell telephone Laboratories. </a:t>
            </a:r>
          </a:p>
          <a:p>
            <a:pPr lvl="0" eaLnBrk="1" latinLnBrk="1" hangingPunct="1"/>
            <a:endParaRPr lang="en-US" altLang="en-US"/>
          </a:p>
        </p:txBody>
      </p:sp>
      <p:sp>
        <p:nvSpPr>
          <p:cNvPr id="104862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2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a:t>
            </a:fld>
            <a:endParaRPr lang="en-US" altLang="en-US" sz="1200">
              <a:solidFill>
                <a:srgbClr val="89898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2" name="Title 1"/>
          <p:cNvSpPr>
            <a:spLocks noGrp="1"/>
          </p:cNvSpPr>
          <p:nvPr>
            <p:ph type="title"/>
          </p:nvPr>
        </p:nvSpPr>
        <p:spPr>
          <a:xfrm>
            <a:off x="457200" y="76200"/>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a:solidFill>
                  <a:srgbClr val="FF0000"/>
                </a:solidFill>
                <a:latin typeface="Times New Roman" pitchFamily="18" charset="0"/>
                <a:ea typeface="Times New Roman" pitchFamily="18" charset="0"/>
              </a:rPr>
              <a:t>Example 1</a:t>
            </a:r>
          </a:p>
        </p:txBody>
      </p:sp>
      <p:sp>
        <p:nvSpPr>
          <p:cNvPr id="1048973" name="Content Placeholder 2"/>
          <p:cNvSpPr>
            <a:spLocks noGrp="1"/>
          </p:cNvSpPr>
          <p:nvPr>
            <p:ph idx="1"/>
          </p:nvPr>
        </p:nvSpPr>
        <p:spPr>
          <a:xfrm>
            <a:off x="152400" y="838200"/>
            <a:ext cx="8839200" cy="58832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You read on your cell phone screen that your friends are going to have dinner at your favourite restaurant. What comes to mind? Sights, sounds, and scents? Something special that happened the last time you were there? Do you contemplate joining them? Until the moment when you hit the “send” button, you are communicating with yourself.</a:t>
            </a:r>
          </a:p>
        </p:txBody>
      </p:sp>
      <p:sp>
        <p:nvSpPr>
          <p:cNvPr id="104897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7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100</a:t>
            </a:fld>
            <a:endParaRPr lang="en-US" altLang="en-US" sz="1200">
              <a:solidFill>
                <a:srgbClr val="898989"/>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6" name="Title 1"/>
          <p:cNvSpPr>
            <a:spLocks noGrp="1"/>
          </p:cNvSpPr>
          <p:nvPr>
            <p:ph type="title"/>
          </p:nvPr>
        </p:nvSpPr>
        <p:spPr>
          <a:xfrm>
            <a:off x="457200" y="-762000"/>
            <a:ext cx="8229600" cy="3048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977" name="Content Placeholder 2"/>
          <p:cNvSpPr>
            <a:spLocks noGrp="1"/>
          </p:cNvSpPr>
          <p:nvPr>
            <p:ph idx="1"/>
          </p:nvPr>
        </p:nvSpPr>
        <p:spPr>
          <a:xfrm>
            <a:off x="304800" y="457200"/>
            <a:ext cx="8686800" cy="5668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US" altLang="en-US">
                <a:latin typeface="Times New Roman" pitchFamily="18" charset="0"/>
                <a:ea typeface="Times New Roman" pitchFamily="18" charset="0"/>
              </a:rPr>
              <a:t>During intrapersonal communication all the interaction of the basic component of communication process </a:t>
            </a:r>
            <a:r>
              <a:rPr lang="en-GB" altLang="en-US">
                <a:latin typeface="Times New Roman" pitchFamily="18" charset="0"/>
                <a:ea typeface="Times New Roman" pitchFamily="18" charset="0"/>
              </a:rPr>
              <a:t>occurs within the individual</a:t>
            </a:r>
          </a:p>
          <a:p>
            <a:pPr lvl="0">
              <a:lnSpc>
                <a:spcPct val="150000"/>
              </a:lnSpc>
            </a:pPr>
            <a:r>
              <a:rPr lang="en-US" altLang="en-US">
                <a:latin typeface="Times New Roman" pitchFamily="18" charset="0"/>
                <a:ea typeface="Times New Roman" pitchFamily="18" charset="0"/>
              </a:rPr>
              <a:t> </a:t>
            </a:r>
            <a:r>
              <a:rPr lang="en-GB" altLang="en-US">
                <a:latin typeface="Times New Roman" pitchFamily="18" charset="0"/>
                <a:ea typeface="Times New Roman" pitchFamily="18" charset="0"/>
              </a:rPr>
              <a:t>i.e., source, receiver, message, channel, feedback, environment, context, and noise </a:t>
            </a:r>
          </a:p>
        </p:txBody>
      </p:sp>
      <p:sp>
        <p:nvSpPr>
          <p:cNvPr id="104897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97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101</a:t>
            </a:fld>
            <a:endParaRPr lang="en-US" altLang="en-US" sz="1200">
              <a:solidFill>
                <a:srgbClr val="898989"/>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0" name="Title 1"/>
          <p:cNvSpPr>
            <a:spLocks noGrp="1"/>
          </p:cNvSpPr>
          <p:nvPr>
            <p:ph type="title"/>
          </p:nvPr>
        </p:nvSpPr>
        <p:spPr>
          <a:xfrm>
            <a:off x="457200" y="152400"/>
            <a:ext cx="8229600" cy="6397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solidFill>
                  <a:srgbClr val="FF0000"/>
                </a:solidFill>
                <a:latin typeface="Times New Roman" pitchFamily="18" charset="0"/>
                <a:ea typeface="Times New Roman" pitchFamily="18" charset="0"/>
              </a:rPr>
              <a:t>Explanation</a:t>
            </a:r>
            <a:r>
              <a:rPr lang="en-US" altLang="en-US" sz="3200">
                <a:solidFill>
                  <a:srgbClr val="FF0000"/>
                </a:solidFill>
                <a:latin typeface="Times New Roman" pitchFamily="18" charset="0"/>
                <a:ea typeface="Times New Roman" pitchFamily="18" charset="0"/>
              </a:rPr>
              <a:t> </a:t>
            </a:r>
          </a:p>
        </p:txBody>
      </p:sp>
      <p:sp>
        <p:nvSpPr>
          <p:cNvPr id="1048981" name="Content Placeholder 2"/>
          <p:cNvSpPr>
            <a:spLocks noGrp="1"/>
          </p:cNvSpPr>
          <p:nvPr>
            <p:ph idx="1"/>
          </p:nvPr>
        </p:nvSpPr>
        <p:spPr>
          <a:xfrm>
            <a:off x="228600" y="792162"/>
            <a:ext cx="8763000" cy="592931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Perhaps, as you consider whether to leave your location &amp; join your friends (restaurant), you are aware of all the work that sits in front of you.</a:t>
            </a:r>
          </a:p>
          <a:p>
            <a:pPr lvl="0">
              <a:lnSpc>
                <a:spcPct val="150000"/>
              </a:lnSpc>
            </a:pPr>
            <a:r>
              <a:rPr lang="en-GB" altLang="en-US">
                <a:latin typeface="Times New Roman" pitchFamily="18" charset="0"/>
                <a:ea typeface="Times New Roman" pitchFamily="18" charset="0"/>
              </a:rPr>
              <a:t>You may hear the voice of your boss, admonishing you about responsibility and duty</a:t>
            </a:r>
          </a:p>
          <a:p>
            <a:pPr lvl="0">
              <a:lnSpc>
                <a:spcPct val="150000"/>
              </a:lnSpc>
            </a:pPr>
            <a:r>
              <a:rPr lang="en-GB" altLang="en-US">
                <a:latin typeface="Times New Roman" pitchFamily="18" charset="0"/>
                <a:ea typeface="Times New Roman" pitchFamily="18" charset="0"/>
              </a:rPr>
              <a:t>On the other hand, you may imagine the friends at the restaurant saying something to the effect of “you deserve some time off!”</a:t>
            </a:r>
          </a:p>
        </p:txBody>
      </p:sp>
      <p:sp>
        <p:nvSpPr>
          <p:cNvPr id="1048982" name="Footer Placeholder 3"/>
          <p:cNvSpPr txBox="1"/>
          <p:nvPr/>
        </p:nvSpPr>
        <p:spPr>
          <a:xfrm>
            <a:off x="5105400" y="640080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8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102</a:t>
            </a:fld>
            <a:endParaRPr lang="en-US" altLang="en-US" sz="1200">
              <a:solidFill>
                <a:srgbClr val="898989"/>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4" name="Title 1"/>
          <p:cNvSpPr>
            <a:spLocks noGrp="1"/>
          </p:cNvSpPr>
          <p:nvPr>
            <p:ph type="title"/>
          </p:nvPr>
        </p:nvSpPr>
        <p:spPr>
          <a:xfrm>
            <a:off x="457200" y="-533400"/>
            <a:ext cx="8229600" cy="228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985" name="Content Placeholder 2"/>
          <p:cNvSpPr>
            <a:spLocks noGrp="1"/>
          </p:cNvSpPr>
          <p:nvPr>
            <p:ph idx="1"/>
          </p:nvPr>
        </p:nvSpPr>
        <p:spPr>
          <a:xfrm>
            <a:off x="0" y="381000"/>
            <a:ext cx="9144000" cy="59753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US" altLang="en-US">
                <a:latin typeface="Times New Roman" pitchFamily="18" charset="0"/>
                <a:ea typeface="Times New Roman" pitchFamily="18" charset="0"/>
              </a:rPr>
              <a:t>From the illustration,  </a:t>
            </a:r>
            <a:r>
              <a:rPr lang="en-GB" altLang="en-US">
                <a:latin typeface="Times New Roman" pitchFamily="18" charset="0"/>
                <a:ea typeface="Times New Roman" pitchFamily="18" charset="0"/>
              </a:rPr>
              <a:t>from planning to problem solving, internal conflict resolution, evaluations &amp; judgments of self and others, we communicate with ourselves through intrapersonal communication.</a:t>
            </a:r>
          </a:p>
          <a:p>
            <a:pPr lvl="0">
              <a:lnSpc>
                <a:spcPct val="150000"/>
              </a:lnSpc>
            </a:pPr>
            <a:r>
              <a:rPr lang="en-GB" altLang="en-US">
                <a:latin typeface="Times New Roman" pitchFamily="18" charset="0"/>
                <a:ea typeface="Times New Roman" pitchFamily="18" charset="0"/>
              </a:rPr>
              <a:t>All this interaction takes place in the mind without externalization, and all of it relies on previous interaction with the external world.</a:t>
            </a:r>
          </a:p>
        </p:txBody>
      </p:sp>
      <p:sp>
        <p:nvSpPr>
          <p:cNvPr id="104898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8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103</a:t>
            </a:fld>
            <a:endParaRPr lang="en-US" altLang="en-US" sz="1200">
              <a:solidFill>
                <a:srgbClr val="898989"/>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88"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b="1">
                <a:solidFill>
                  <a:srgbClr val="00B050"/>
                </a:solidFill>
                <a:latin typeface="Times New Roman" pitchFamily="18" charset="0"/>
                <a:ea typeface="Times New Roman" pitchFamily="18" charset="0"/>
              </a:rPr>
              <a:t>Key Takeaway </a:t>
            </a:r>
          </a:p>
        </p:txBody>
      </p:sp>
      <p:sp>
        <p:nvSpPr>
          <p:cNvPr id="1048989"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gn="ctr"/>
            <a:endParaRPr lang="en-GB" altLang="en-US" b="1">
              <a:latin typeface="Times New Roman" pitchFamily="18" charset="0"/>
              <a:ea typeface="Times New Roman" pitchFamily="18" charset="0"/>
            </a:endParaRPr>
          </a:p>
          <a:p>
            <a:pPr lvl="0" algn="ctr"/>
            <a:endParaRPr lang="en-GB" altLang="en-US" b="1">
              <a:latin typeface="Times New Roman" pitchFamily="18" charset="0"/>
              <a:ea typeface="Times New Roman" pitchFamily="18" charset="0"/>
            </a:endParaRPr>
          </a:p>
          <a:p>
            <a:pPr lvl="0" algn="ctr"/>
            <a:r>
              <a:rPr lang="en-GB" altLang="en-US" b="1">
                <a:latin typeface="Times New Roman" pitchFamily="18" charset="0"/>
                <a:ea typeface="Times New Roman" pitchFamily="18" charset="0"/>
              </a:rPr>
              <a:t>In intrapersonal communication, we communicate with ourselves.</a:t>
            </a:r>
          </a:p>
        </p:txBody>
      </p:sp>
      <p:sp>
        <p:nvSpPr>
          <p:cNvPr id="104899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99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104</a:t>
            </a:fld>
            <a:endParaRPr lang="en-US" altLang="en-US" sz="1200">
              <a:solidFill>
                <a:srgbClr val="898989"/>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2" name="Title 1"/>
          <p:cNvSpPr>
            <a:spLocks noGrp="1"/>
          </p:cNvSpPr>
          <p:nvPr>
            <p:ph type="title"/>
          </p:nvPr>
        </p:nvSpPr>
        <p:spPr>
          <a:xfrm>
            <a:off x="457200" y="274637"/>
            <a:ext cx="8229600" cy="6397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br/>
            <a:r>
              <a:rPr lang="en-US" altLang="en-US" sz="3200" b="1">
                <a:solidFill>
                  <a:srgbClr val="00B050"/>
                </a:solidFill>
                <a:latin typeface="Times New Roman" pitchFamily="18" charset="0"/>
                <a:ea typeface="Times New Roman" pitchFamily="18" charset="0"/>
              </a:rPr>
              <a:t>Exercises</a:t>
            </a:r>
            <a:br/>
            <a:endParaRPr lang="en-US" altLang="en-US" sz="3200" b="1">
              <a:solidFill>
                <a:srgbClr val="00B050"/>
              </a:solidFill>
              <a:latin typeface="Times New Roman" pitchFamily="18" charset="0"/>
              <a:ea typeface="Times New Roman" pitchFamily="18" charset="0"/>
            </a:endParaRPr>
          </a:p>
        </p:txBody>
      </p:sp>
      <p:sp>
        <p:nvSpPr>
          <p:cNvPr id="1048993" name="Content Placeholder 2"/>
          <p:cNvSpPr>
            <a:spLocks noGrp="1"/>
          </p:cNvSpPr>
          <p:nvPr>
            <p:ph idx="1"/>
          </p:nvPr>
        </p:nvSpPr>
        <p:spPr>
          <a:xfrm>
            <a:off x="228600" y="914400"/>
            <a:ext cx="8763000" cy="5211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solidFill>
                  <a:srgbClr val="7030A0"/>
                </a:solidFill>
                <a:latin typeface="Times New Roman" pitchFamily="18" charset="0"/>
                <a:ea typeface="Times New Roman" pitchFamily="18" charset="0"/>
              </a:rPr>
              <a:t>1</a:t>
            </a:r>
            <a:r>
              <a:rPr lang="en-GB" altLang="en-US" b="1" baseline="30000">
                <a:solidFill>
                  <a:srgbClr val="7030A0"/>
                </a:solidFill>
                <a:latin typeface="Times New Roman" pitchFamily="18" charset="0"/>
                <a:ea typeface="Times New Roman" pitchFamily="18" charset="0"/>
              </a:rPr>
              <a:t>st</a:t>
            </a:r>
            <a:r>
              <a:rPr lang="en-GB" altLang="en-US" b="1">
                <a:solidFill>
                  <a:srgbClr val="7030A0"/>
                </a:solidFill>
                <a:latin typeface="Times New Roman" pitchFamily="18" charset="0"/>
                <a:ea typeface="Times New Roman" pitchFamily="18" charset="0"/>
              </a:rPr>
              <a:t> column </a:t>
            </a:r>
          </a:p>
          <a:p>
            <a:pPr marL="0" lvl="0" indent="0">
              <a:lnSpc>
                <a:spcPct val="150000"/>
              </a:lnSpc>
              <a:buFont typeface="Arial" pitchFamily="34" charset="0"/>
              <a:buAutoNum type="arabicParenR"/>
            </a:pPr>
            <a:r>
              <a:rPr lang="en-GB" altLang="en-US">
                <a:latin typeface="Times New Roman" pitchFamily="18" charset="0"/>
                <a:ea typeface="Times New Roman" pitchFamily="18" charset="0"/>
              </a:rPr>
              <a:t>Describe what you are doing, pretending you are another person observing yourself. Write your observations down. Discuss the exercise with your classmates.</a:t>
            </a:r>
          </a:p>
        </p:txBody>
      </p:sp>
      <p:sp>
        <p:nvSpPr>
          <p:cNvPr id="104899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9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105</a:t>
            </a:fld>
            <a:endParaRPr lang="en-US" altLang="en-US" sz="1200">
              <a:solidFill>
                <a:srgbClr val="898989"/>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6" name="Title 1"/>
          <p:cNvSpPr>
            <a:spLocks noGrp="1"/>
          </p:cNvSpPr>
          <p:nvPr>
            <p:ph type="title"/>
          </p:nvPr>
        </p:nvSpPr>
        <p:spPr>
          <a:xfrm>
            <a:off x="457200" y="-503237"/>
            <a:ext cx="8229600" cy="460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997" name="Content Placeholder 2"/>
          <p:cNvSpPr>
            <a:spLocks noGrp="1"/>
          </p:cNvSpPr>
          <p:nvPr>
            <p:ph idx="1"/>
          </p:nvPr>
        </p:nvSpPr>
        <p:spPr>
          <a:xfrm>
            <a:off x="457200" y="381000"/>
            <a:ext cx="8229600" cy="5745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buNone/>
            </a:pPr>
            <a:r>
              <a:rPr lang="en-GB" altLang="en-US" b="1">
                <a:solidFill>
                  <a:srgbClr val="7030A0"/>
                </a:solidFill>
                <a:latin typeface="Times New Roman" pitchFamily="18" charset="0"/>
                <a:ea typeface="Times New Roman" pitchFamily="18" charset="0"/>
              </a:rPr>
              <a:t>2</a:t>
            </a:r>
            <a:r>
              <a:rPr lang="en-GB" altLang="en-US" b="1" baseline="30000">
                <a:solidFill>
                  <a:srgbClr val="7030A0"/>
                </a:solidFill>
                <a:latin typeface="Times New Roman" pitchFamily="18" charset="0"/>
                <a:ea typeface="Times New Roman" pitchFamily="18" charset="0"/>
              </a:rPr>
              <a:t>nd</a:t>
            </a:r>
            <a:r>
              <a:rPr lang="en-GB" altLang="en-US" b="1">
                <a:solidFill>
                  <a:srgbClr val="7030A0"/>
                </a:solidFill>
                <a:latin typeface="Times New Roman" pitchFamily="18" charset="0"/>
                <a:ea typeface="Times New Roman" pitchFamily="18" charset="0"/>
              </a:rPr>
              <a:t> column</a:t>
            </a:r>
          </a:p>
          <a:p>
            <a:pPr marL="0" lvl="0" indent="0">
              <a:lnSpc>
                <a:spcPct val="150000"/>
              </a:lnSpc>
              <a:buNone/>
            </a:pPr>
            <a:r>
              <a:rPr lang="en-GB" altLang="en-US">
                <a:latin typeface="Times New Roman" pitchFamily="18" charset="0"/>
                <a:ea typeface="Times New Roman" pitchFamily="18" charset="0"/>
              </a:rPr>
              <a:t>2) Think of a time when you have used self-talk—for example, giving yourself “I can do this!” messages when you are striving to meet a challenge, or “what’s the use?” messages when you are discouraged. Did you purposely choose to use self-talk, or did it just happen? Discuss your thoughts with classmates.</a:t>
            </a:r>
            <a:r>
              <a:rPr lang="en-GB" altLang="en-US" b="1">
                <a:solidFill>
                  <a:srgbClr val="7030A0"/>
                </a:solidFill>
                <a:latin typeface="Times New Roman" pitchFamily="18" charset="0"/>
                <a:ea typeface="Times New Roman" pitchFamily="18" charset="0"/>
              </a:rPr>
              <a:t> </a:t>
            </a:r>
          </a:p>
          <a:p>
            <a:pPr marL="0" lvl="0" indent="0"/>
            <a:endParaRPr lang="en-US" altLang="en-US"/>
          </a:p>
        </p:txBody>
      </p:sp>
      <p:sp>
        <p:nvSpPr>
          <p:cNvPr id="104899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9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106</a:t>
            </a:fld>
            <a:endParaRPr lang="en-US" altLang="en-US" sz="1200">
              <a:solidFill>
                <a:srgbClr val="898989"/>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0" name="Title 1"/>
          <p:cNvSpPr>
            <a:spLocks noGrp="1"/>
          </p:cNvSpPr>
          <p:nvPr>
            <p:ph type="title"/>
          </p:nvPr>
        </p:nvSpPr>
        <p:spPr>
          <a:xfrm>
            <a:off x="457200" y="-838200"/>
            <a:ext cx="8229600" cy="533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01" name="Content Placeholder 2"/>
          <p:cNvSpPr>
            <a:spLocks noGrp="1"/>
          </p:cNvSpPr>
          <p:nvPr>
            <p:ph idx="1"/>
          </p:nvPr>
        </p:nvSpPr>
        <p:spPr>
          <a:xfrm>
            <a:off x="457200" y="381000"/>
            <a:ext cx="8229600" cy="5745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solidFill>
                  <a:srgbClr val="7030A0"/>
                </a:solidFill>
                <a:latin typeface="Times New Roman" pitchFamily="18" charset="0"/>
                <a:ea typeface="Times New Roman" pitchFamily="18" charset="0"/>
              </a:rPr>
              <a:t>2</a:t>
            </a:r>
            <a:r>
              <a:rPr lang="en-GB" altLang="en-US" b="1" baseline="30000">
                <a:solidFill>
                  <a:srgbClr val="7030A0"/>
                </a:solidFill>
                <a:latin typeface="Times New Roman" pitchFamily="18" charset="0"/>
                <a:ea typeface="Times New Roman" pitchFamily="18" charset="0"/>
              </a:rPr>
              <a:t>nd</a:t>
            </a:r>
            <a:r>
              <a:rPr lang="en-GB" altLang="en-US" b="1">
                <a:solidFill>
                  <a:srgbClr val="7030A0"/>
                </a:solidFill>
                <a:latin typeface="Times New Roman" pitchFamily="18" charset="0"/>
                <a:ea typeface="Times New Roman" pitchFamily="18" charset="0"/>
              </a:rPr>
              <a:t> column</a:t>
            </a:r>
          </a:p>
          <a:p>
            <a:pPr marL="0" lvl="0" indent="0">
              <a:lnSpc>
                <a:spcPct val="150000"/>
              </a:lnSpc>
              <a:buNone/>
            </a:pPr>
            <a:r>
              <a:rPr lang="en-US" altLang="en-US">
                <a:latin typeface="Times New Roman" pitchFamily="18" charset="0"/>
                <a:ea typeface="Times New Roman" pitchFamily="18" charset="0"/>
              </a:rPr>
              <a:t>3)</a:t>
            </a:r>
            <a:r>
              <a:rPr lang="en-GB" altLang="en-US">
                <a:latin typeface="Times New Roman" pitchFamily="18" charset="0"/>
                <a:ea typeface="Times New Roman" pitchFamily="18" charset="0"/>
              </a:rPr>
              <a:t> Take a few minutes and visualize what you would like your life to be like a year from now, or five years from now. Do you think this visualization exercise will influence your actions and decisions in the future? Compare your thoughts with those of your classmates.</a:t>
            </a:r>
            <a:r>
              <a:rPr lang="en-US" altLang="en-US">
                <a:latin typeface="Times New Roman" pitchFamily="18" charset="0"/>
                <a:ea typeface="Times New Roman" pitchFamily="18" charset="0"/>
              </a:rPr>
              <a:t> </a:t>
            </a:r>
          </a:p>
        </p:txBody>
      </p:sp>
      <p:sp>
        <p:nvSpPr>
          <p:cNvPr id="104900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00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107</a:t>
            </a:fld>
            <a:endParaRPr lang="en-US" altLang="en-US" sz="1200">
              <a:solidFill>
                <a:srgbClr val="898989"/>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4"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latin typeface="Times New Roman" pitchFamily="18" charset="0"/>
                <a:ea typeface="Times New Roman" pitchFamily="18" charset="0"/>
              </a:rPr>
              <a:t> </a:t>
            </a:r>
            <a:br/>
            <a:r>
              <a:rPr lang="en-US" altLang="en-US" sz="3200" b="1">
                <a:solidFill>
                  <a:srgbClr val="00B050"/>
                </a:solidFill>
                <a:latin typeface="Times New Roman" pitchFamily="18" charset="0"/>
                <a:ea typeface="Times New Roman" pitchFamily="18" charset="0"/>
              </a:rPr>
              <a:t>b) Interpersonal Mode</a:t>
            </a:r>
            <a:br/>
            <a:endParaRPr lang="en-US" altLang="en-US"/>
          </a:p>
        </p:txBody>
      </p:sp>
      <p:sp>
        <p:nvSpPr>
          <p:cNvPr id="1049005" name="Content Placeholder 2"/>
          <p:cNvSpPr>
            <a:spLocks noGrp="1"/>
          </p:cNvSpPr>
          <p:nvPr>
            <p:ph idx="1"/>
          </p:nvPr>
        </p:nvSpPr>
        <p:spPr>
          <a:xfrm>
            <a:off x="228600" y="609600"/>
            <a:ext cx="8763000" cy="61118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Two-way communication between individuals using receptive skills (listening and reading) and productive skills (speaking and writing). </a:t>
            </a:r>
          </a:p>
          <a:p>
            <a:pPr lvl="0">
              <a:lnSpc>
                <a:spcPct val="150000"/>
              </a:lnSpc>
              <a:buFont typeface="Wingdings" pitchFamily="2" charset="2"/>
              <a:buChar char="ü"/>
            </a:pPr>
            <a:r>
              <a:rPr lang="en-US" altLang="en-US">
                <a:latin typeface="Times New Roman" pitchFamily="18" charset="0"/>
                <a:ea typeface="Times New Roman" pitchFamily="18" charset="0"/>
              </a:rPr>
              <a:t>The Interpersonal Mode is characterized by active negotiation of meaning among individuals.</a:t>
            </a:r>
          </a:p>
          <a:p>
            <a:pPr lvl="0">
              <a:lnSpc>
                <a:spcPct val="150000"/>
              </a:lnSpc>
              <a:buFont typeface="Wingdings" pitchFamily="2" charset="2"/>
              <a:buChar char="ü"/>
            </a:pPr>
            <a:r>
              <a:rPr lang="en-US" altLang="en-US">
                <a:latin typeface="Times New Roman" pitchFamily="18" charset="0"/>
                <a:ea typeface="Times New Roman" pitchFamily="18" charset="0"/>
              </a:rPr>
              <a:t>Participants observe and monitor one another to see how their meaning and intentions are being communicated. </a:t>
            </a:r>
          </a:p>
        </p:txBody>
      </p:sp>
      <p:sp>
        <p:nvSpPr>
          <p:cNvPr id="104900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0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108</a:t>
            </a:fld>
            <a:endParaRPr lang="en-US" altLang="en-US" sz="1200">
              <a:solidFill>
                <a:srgbClr val="898989"/>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8" name="Title 1"/>
          <p:cNvSpPr>
            <a:spLocks noGrp="1"/>
          </p:cNvSpPr>
          <p:nvPr>
            <p:ph type="title"/>
          </p:nvPr>
        </p:nvSpPr>
        <p:spPr>
          <a:xfrm>
            <a:off x="457200" y="111125"/>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009" name="Content Placeholder 2"/>
          <p:cNvSpPr>
            <a:spLocks noGrp="1"/>
          </p:cNvSpPr>
          <p:nvPr>
            <p:ph idx="1"/>
          </p:nvPr>
        </p:nvSpPr>
        <p:spPr>
          <a:xfrm>
            <a:off x="304800" y="609600"/>
            <a:ext cx="8534400" cy="58832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a:latin typeface="Times New Roman" pitchFamily="18" charset="0"/>
                <a:ea typeface="Times New Roman" pitchFamily="18" charset="0"/>
              </a:rPr>
              <a:t>Adjustments and clarifications can be made accordingly. </a:t>
            </a:r>
          </a:p>
          <a:p>
            <a:pPr lvl="0">
              <a:lnSpc>
                <a:spcPct val="150000"/>
              </a:lnSpc>
              <a:buFont typeface="Wingdings" pitchFamily="2" charset="2"/>
              <a:buChar char="ü"/>
            </a:pPr>
            <a:r>
              <a:rPr lang="en-US" altLang="en-US">
                <a:latin typeface="Times New Roman" pitchFamily="18" charset="0"/>
                <a:ea typeface="Times New Roman" pitchFamily="18" charset="0"/>
              </a:rPr>
              <a:t>As a result, there is a higher probability of achieving the goal of successful communication in this mode than in the other two modes. </a:t>
            </a:r>
          </a:p>
          <a:p>
            <a:pPr lvl="0">
              <a:lnSpc>
                <a:spcPct val="150000"/>
              </a:lnSpc>
              <a:buFont typeface="Wingdings" pitchFamily="2" charset="2"/>
              <a:buChar char="ü"/>
            </a:pPr>
            <a:r>
              <a:rPr lang="en-GB" altLang="en-US">
                <a:latin typeface="Times New Roman" pitchFamily="18" charset="0"/>
                <a:ea typeface="Times New Roman" pitchFamily="18" charset="0"/>
              </a:rPr>
              <a:t>The interpersonal mode is most obvious in conversation</a:t>
            </a:r>
          </a:p>
          <a:p>
            <a:pPr lvl="0">
              <a:buNone/>
            </a:pPr>
            <a:endParaRPr lang="en-US" altLang="en-US" b="1">
              <a:latin typeface="Times New Roman" pitchFamily="18" charset="0"/>
              <a:ea typeface="Times New Roman" pitchFamily="18" charset="0"/>
            </a:endParaRPr>
          </a:p>
        </p:txBody>
      </p:sp>
      <p:sp>
        <p:nvSpPr>
          <p:cNvPr id="1049010" name="Footer Placeholder 3"/>
          <p:cNvSpPr txBox="1"/>
          <p:nvPr/>
        </p:nvSpPr>
        <p:spPr>
          <a:xfrm>
            <a:off x="5410200" y="6492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1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109</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625" name="Content Placeholder 2"/>
          <p:cNvSpPr>
            <a:spLocks noGrp="1"/>
          </p:cNvSpPr>
          <p:nvPr>
            <p:ph idx="1"/>
          </p:nvPr>
        </p:nvSpPr>
        <p:spPr>
          <a:xfrm>
            <a:off x="457200" y="1219200"/>
            <a:ext cx="8229600" cy="51371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 model was referred to as “A Mathematical Theory of Communication” and also called as “Shannon-Weaver model of communication”.</a:t>
            </a:r>
          </a:p>
          <a:p>
            <a:pPr lvl="0" eaLnBrk="1" latinLnBrk="1" hangingPunct="1">
              <a:lnSpc>
                <a:spcPct val="150000"/>
              </a:lnSpc>
            </a:pPr>
            <a:r>
              <a:rPr lang="en-GB" altLang="en-US">
                <a:latin typeface="Times New Roman" pitchFamily="18" charset="0"/>
                <a:ea typeface="Times New Roman" pitchFamily="18" charset="0"/>
              </a:rPr>
              <a:t>Following the  concept, communication is the process of sending and receiving messages or transferring information from one part (sender) to another (receiver).</a:t>
            </a:r>
          </a:p>
          <a:p>
            <a:pPr lvl="0" eaLnBrk="1" latinLnBrk="1" hangingPunct="1"/>
            <a:endParaRPr lang="en-US" altLang="en-US">
              <a:latin typeface="Times New Roman" pitchFamily="18" charset="0"/>
              <a:ea typeface="Times New Roman" pitchFamily="18" charset="0"/>
            </a:endParaRPr>
          </a:p>
        </p:txBody>
      </p:sp>
      <p:sp>
        <p:nvSpPr>
          <p:cNvPr id="104862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2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a:t>
            </a:fld>
            <a:endParaRPr lang="en-US" altLang="en-US" sz="1200">
              <a:solidFill>
                <a:srgbClr val="898989"/>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2" name="Title 1"/>
          <p:cNvSpPr>
            <a:spLocks noGrp="1"/>
          </p:cNvSpPr>
          <p:nvPr>
            <p:ph type="title"/>
          </p:nvPr>
        </p:nvSpPr>
        <p:spPr>
          <a:xfrm flipV="1">
            <a:off x="457200" y="-457200"/>
            <a:ext cx="8229600" cy="76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13" name="Content Placeholder 2"/>
          <p:cNvSpPr>
            <a:spLocks noGrp="1"/>
          </p:cNvSpPr>
          <p:nvPr>
            <p:ph idx="1"/>
          </p:nvPr>
        </p:nvSpPr>
        <p:spPr>
          <a:xfrm>
            <a:off x="457200" y="381000"/>
            <a:ext cx="8229600" cy="5745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However, both the interpersonal &amp; negotiated dimensions can be realized through reading &amp; writing, such as the exchange of personal letters or of electronic mail (e-mail) messages.</a:t>
            </a:r>
          </a:p>
          <a:p>
            <a:pPr lvl="0">
              <a:lnSpc>
                <a:spcPct val="150000"/>
              </a:lnSpc>
              <a:buNone/>
            </a:pPr>
            <a:br/>
            <a:endParaRPr lang="en-US" altLang="en-US">
              <a:latin typeface="Times New Roman" pitchFamily="18" charset="0"/>
              <a:ea typeface="Times New Roman" pitchFamily="18" charset="0"/>
            </a:endParaRPr>
          </a:p>
          <a:p>
            <a:pPr lvl="0"/>
            <a:endParaRPr lang="en-US" altLang="en-US"/>
          </a:p>
        </p:txBody>
      </p:sp>
      <p:sp>
        <p:nvSpPr>
          <p:cNvPr id="104901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01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110</a:t>
            </a:fld>
            <a:endParaRPr lang="en-US" altLang="en-US" sz="1200">
              <a:solidFill>
                <a:srgbClr val="898989"/>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6" name="Title 1"/>
          <p:cNvSpPr>
            <a:spLocks noGrp="1"/>
          </p:cNvSpPr>
          <p:nvPr>
            <p:ph type="title"/>
          </p:nvPr>
        </p:nvSpPr>
        <p:spPr>
          <a:xfrm>
            <a:off x="457200" y="152400"/>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Interpersonal communication </a:t>
            </a:r>
          </a:p>
        </p:txBody>
      </p:sp>
      <p:sp>
        <p:nvSpPr>
          <p:cNvPr id="104901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1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111</a:t>
            </a:fld>
            <a:endParaRPr lang="en-US" altLang="en-US" sz="1200">
              <a:solidFill>
                <a:srgbClr val="898989"/>
              </a:solidFill>
            </a:endParaRPr>
          </a:p>
        </p:txBody>
      </p:sp>
      <p:pic>
        <p:nvPicPr>
          <p:cNvPr id="2097164" name="Content Placeholder 9"/>
          <p:cNvPicPr>
            <a:picLocks noGrp="1"/>
          </p:cNvPicPr>
          <p:nvPr>
            <p:ph idx="1"/>
          </p:nvPr>
        </p:nvPicPr>
        <p:blipFill>
          <a:blip r:embed="rId2"/>
          <a:srcRect/>
          <a:stretch>
            <a:fillRect/>
          </a:stretch>
        </p:blipFill>
        <p:spPr>
          <a:xfrm>
            <a:off x="1219200" y="639762"/>
            <a:ext cx="6705600" cy="5716587"/>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9" name="Title 1"/>
          <p:cNvSpPr>
            <a:spLocks noGrp="1"/>
          </p:cNvSpPr>
          <p:nvPr>
            <p:ph type="title"/>
          </p:nvPr>
        </p:nvSpPr>
        <p:spPr>
          <a:xfrm>
            <a:off x="457200" y="38100"/>
            <a:ext cx="8229600" cy="457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solidFill>
                  <a:srgbClr val="00B050"/>
                </a:solidFill>
                <a:latin typeface="Times New Roman" pitchFamily="18" charset="0"/>
                <a:ea typeface="Times New Roman" pitchFamily="18" charset="0"/>
              </a:rPr>
              <a:t>C) Mass Communication </a:t>
            </a:r>
          </a:p>
        </p:txBody>
      </p:sp>
      <p:sp>
        <p:nvSpPr>
          <p:cNvPr id="1049020" name="Content Placeholder 2"/>
          <p:cNvSpPr>
            <a:spLocks noGrp="1"/>
          </p:cNvSpPr>
          <p:nvPr>
            <p:ph idx="1"/>
          </p:nvPr>
        </p:nvSpPr>
        <p:spPr>
          <a:xfrm>
            <a:off x="152400" y="495300"/>
            <a:ext cx="8763000" cy="62261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It is a process of transmitting message to a large number of scattered audiences. </a:t>
            </a:r>
          </a:p>
          <a:p>
            <a:pPr lvl="0">
              <a:lnSpc>
                <a:spcPct val="150000"/>
              </a:lnSpc>
              <a:buFont typeface="Wingdings" pitchFamily="2" charset="2"/>
              <a:buChar char="ü"/>
            </a:pPr>
            <a:r>
              <a:rPr lang="en-GB" altLang="en-US">
                <a:latin typeface="Times New Roman" pitchFamily="18" charset="0"/>
                <a:ea typeface="Times New Roman" pitchFamily="18" charset="0"/>
              </a:rPr>
              <a:t>Through mass communication, information can be transmitted quickly to a large number of people who generally stay far away from the sources of information.</a:t>
            </a:r>
          </a:p>
          <a:p>
            <a:pPr lvl="0">
              <a:lnSpc>
                <a:spcPct val="150000"/>
              </a:lnSpc>
              <a:buFont typeface="Wingdings" pitchFamily="2" charset="2"/>
              <a:buChar char="ü"/>
            </a:pPr>
            <a:r>
              <a:rPr lang="en-GB" altLang="en-US">
                <a:latin typeface="Times New Roman" pitchFamily="18" charset="0"/>
                <a:ea typeface="Times New Roman" pitchFamily="18" charset="0"/>
              </a:rPr>
              <a:t> Mass communication is done through radio, television, newspaper, magazine, leaflets etc. </a:t>
            </a:r>
          </a:p>
        </p:txBody>
      </p:sp>
      <p:sp>
        <p:nvSpPr>
          <p:cNvPr id="1049021" name="Footer Placeholder 3"/>
          <p:cNvSpPr txBox="1"/>
          <p:nvPr/>
        </p:nvSpPr>
        <p:spPr>
          <a:xfrm>
            <a:off x="5791200" y="648970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2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112</a:t>
            </a:fld>
            <a:endParaRPr lang="en-US" altLang="en-US" sz="1200">
              <a:solidFill>
                <a:srgbClr val="898989"/>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3" name="Title 1"/>
          <p:cNvSpPr>
            <a:spLocks noGrp="1"/>
          </p:cNvSpPr>
          <p:nvPr>
            <p:ph type="title"/>
          </p:nvPr>
        </p:nvSpPr>
        <p:spPr>
          <a:xfrm flipV="1">
            <a:off x="457200" y="-533400"/>
            <a:ext cx="8229600" cy="76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24" name="Content Placeholder 2"/>
          <p:cNvSpPr>
            <a:spLocks noGrp="1"/>
          </p:cNvSpPr>
          <p:nvPr>
            <p:ph idx="1"/>
          </p:nvPr>
        </p:nvSpPr>
        <p:spPr>
          <a:xfrm>
            <a:off x="152400" y="304800"/>
            <a:ext cx="8839200" cy="5821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a:latin typeface="Times New Roman" pitchFamily="18" charset="0"/>
                <a:ea typeface="Times New Roman" pitchFamily="18" charset="0"/>
              </a:rPr>
              <a:t>Therefore </a:t>
            </a:r>
            <a:r>
              <a:rPr lang="en-GB" altLang="en-US">
                <a:latin typeface="Times New Roman" pitchFamily="18" charset="0"/>
                <a:ea typeface="Times New Roman" pitchFamily="18" charset="0"/>
              </a:rPr>
              <a:t>Mass communication is a process of sending a message, thought and attitude through some media at a time to a large number of heterogeneous audiences</a:t>
            </a:r>
          </a:p>
        </p:txBody>
      </p:sp>
      <p:sp>
        <p:nvSpPr>
          <p:cNvPr id="104902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2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113</a:t>
            </a:fld>
            <a:endParaRPr lang="en-US" altLang="en-US" sz="1200">
              <a:solidFill>
                <a:srgbClr val="898989"/>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27" name="Title 1"/>
          <p:cNvSpPr>
            <a:spLocks noGrp="1"/>
          </p:cNvSpPr>
          <p:nvPr>
            <p:ph type="title"/>
          </p:nvPr>
        </p:nvSpPr>
        <p:spPr>
          <a:xfrm>
            <a:off x="457200" y="-457200"/>
            <a:ext cx="8229600" cy="228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28" name="Content Placeholder 2"/>
          <p:cNvSpPr>
            <a:spLocks noGrp="1"/>
          </p:cNvSpPr>
          <p:nvPr>
            <p:ph idx="1"/>
          </p:nvPr>
        </p:nvSpPr>
        <p:spPr>
          <a:xfrm>
            <a:off x="228600" y="152400"/>
            <a:ext cx="8915400" cy="6477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dirty="0">
                <a:latin typeface="Times New Roman" pitchFamily="18" charset="0"/>
                <a:ea typeface="Times New Roman" pitchFamily="18" charset="0"/>
              </a:rPr>
              <a:t>Mass communication must contains at least following five things:</a:t>
            </a:r>
          </a:p>
          <a:p>
            <a:pPr marL="914400" lvl="1" indent="-514350">
              <a:lnSpc>
                <a:spcPct val="150000"/>
              </a:lnSpc>
              <a:buFont typeface="Calibri" pitchFamily="34" charset="0"/>
              <a:buAutoNum type="alphaLcParenR"/>
            </a:pPr>
            <a:r>
              <a:rPr lang="en-GB" altLang="en-US" sz="3200" dirty="0">
                <a:latin typeface="Times New Roman" pitchFamily="18" charset="0"/>
                <a:ea typeface="Times New Roman" pitchFamily="18" charset="0"/>
              </a:rPr>
              <a:t>Large audience</a:t>
            </a:r>
          </a:p>
          <a:p>
            <a:pPr marL="914400" lvl="1" indent="-514350">
              <a:lnSpc>
                <a:spcPct val="150000"/>
              </a:lnSpc>
              <a:buFont typeface="Calibri" pitchFamily="34" charset="0"/>
              <a:buAutoNum type="alphaLcParenR"/>
            </a:pPr>
            <a:r>
              <a:rPr lang="en-GB" altLang="en-US" sz="3200" dirty="0">
                <a:latin typeface="Times New Roman" pitchFamily="18" charset="0"/>
                <a:ea typeface="Times New Roman" pitchFamily="18" charset="0"/>
              </a:rPr>
              <a:t>Similar audience exists</a:t>
            </a:r>
          </a:p>
          <a:p>
            <a:pPr marL="914400" lvl="1" indent="-514350">
              <a:lnSpc>
                <a:spcPct val="150000"/>
              </a:lnSpc>
              <a:buFont typeface="Calibri" pitchFamily="34" charset="0"/>
              <a:buAutoNum type="alphaLcParenR"/>
            </a:pPr>
            <a:r>
              <a:rPr lang="en-GB" altLang="en-US" sz="3200" dirty="0">
                <a:latin typeface="Times New Roman" pitchFamily="18" charset="0"/>
                <a:ea typeface="Times New Roman" pitchFamily="18" charset="0"/>
              </a:rPr>
              <a:t>Some form of message reproduction</a:t>
            </a:r>
          </a:p>
          <a:p>
            <a:pPr marL="914400" lvl="1" indent="-514350">
              <a:lnSpc>
                <a:spcPct val="150000"/>
              </a:lnSpc>
              <a:buFont typeface="Calibri" pitchFamily="34" charset="0"/>
              <a:buAutoNum type="alphaLcParenR"/>
            </a:pPr>
            <a:r>
              <a:rPr lang="en-GB" altLang="en-US" sz="3200" dirty="0">
                <a:latin typeface="Times New Roman" pitchFamily="18" charset="0"/>
                <a:ea typeface="Times New Roman" pitchFamily="18" charset="0"/>
              </a:rPr>
              <a:t>Quick distribution of message</a:t>
            </a:r>
          </a:p>
          <a:p>
            <a:pPr marL="914400" lvl="1" indent="-514350">
              <a:lnSpc>
                <a:spcPct val="150000"/>
              </a:lnSpc>
              <a:buFont typeface="Calibri" pitchFamily="34" charset="0"/>
              <a:buAutoNum type="alphaLcParenR"/>
            </a:pPr>
            <a:r>
              <a:rPr lang="en-GB" altLang="en-US" sz="3200" dirty="0">
                <a:latin typeface="Times New Roman" pitchFamily="18" charset="0"/>
                <a:ea typeface="Times New Roman" pitchFamily="18" charset="0"/>
              </a:rPr>
              <a:t>Low unit cost to the customers.</a:t>
            </a:r>
          </a:p>
          <a:p>
            <a:pPr marL="914400" lvl="1" indent="-514350">
              <a:lnSpc>
                <a:spcPct val="150000"/>
              </a:lnSpc>
              <a:buFont typeface="Calibri" pitchFamily="34" charset="0"/>
              <a:buAutoNum type="alphaLcParenR"/>
            </a:pPr>
            <a:r>
              <a:rPr lang="en-GB" altLang="en-US" sz="3200" dirty="0">
                <a:latin typeface="Times New Roman" pitchFamily="18" charset="0"/>
                <a:ea typeface="Times New Roman" pitchFamily="18" charset="0"/>
              </a:rPr>
              <a:t>The Flow Of Mass Communication</a:t>
            </a:r>
          </a:p>
          <a:p>
            <a:pPr lvl="0">
              <a:lnSpc>
                <a:spcPct val="150000"/>
              </a:lnSpc>
            </a:pPr>
            <a:endParaRPr lang="en-US" altLang="en-US" dirty="0">
              <a:latin typeface="Times New Roman" pitchFamily="18" charset="0"/>
              <a:ea typeface="Times New Roman" pitchFamily="18" charset="0"/>
            </a:endParaRPr>
          </a:p>
        </p:txBody>
      </p:sp>
      <p:sp>
        <p:nvSpPr>
          <p:cNvPr id="1049029" name="Footer Placeholder 3"/>
          <p:cNvSpPr txBox="1"/>
          <p:nvPr/>
        </p:nvSpPr>
        <p:spPr>
          <a:xfrm>
            <a:off x="5791200" y="6380162"/>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3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114</a:t>
            </a:fld>
            <a:endParaRPr lang="en-US" altLang="en-US" sz="1200">
              <a:solidFill>
                <a:srgbClr val="898989"/>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1" name="Title 1"/>
          <p:cNvSpPr>
            <a:spLocks noGrp="1"/>
          </p:cNvSpPr>
          <p:nvPr>
            <p:ph type="title"/>
          </p:nvPr>
        </p:nvSpPr>
        <p:spPr>
          <a:xfrm>
            <a:off x="457200" y="16033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solidFill>
                  <a:srgbClr val="00B050"/>
                </a:solidFill>
                <a:latin typeface="Times New Roman" pitchFamily="18" charset="0"/>
                <a:ea typeface="Times New Roman" pitchFamily="18" charset="0"/>
              </a:rPr>
              <a:t>Kinds/ Types Of Communication </a:t>
            </a:r>
          </a:p>
        </p:txBody>
      </p:sp>
      <p:sp>
        <p:nvSpPr>
          <p:cNvPr id="1049032" name="Content Placeholder 2"/>
          <p:cNvSpPr>
            <a:spLocks noGrp="1"/>
          </p:cNvSpPr>
          <p:nvPr>
            <p:ph idx="1"/>
          </p:nvPr>
        </p:nvSpPr>
        <p:spPr>
          <a:xfrm>
            <a:off x="457200" y="723900"/>
            <a:ext cx="8229600" cy="59975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a:t>a</a:t>
            </a:r>
            <a:r>
              <a:rPr lang="en-US" altLang="en-US">
                <a:latin typeface="Times New Roman" pitchFamily="18" charset="0"/>
                <a:ea typeface="Times New Roman" pitchFamily="18" charset="0"/>
              </a:rPr>
              <a:t>) </a:t>
            </a:r>
            <a:r>
              <a:rPr lang="en-US" altLang="en-US" b="1">
                <a:latin typeface="Times New Roman" pitchFamily="18" charset="0"/>
                <a:ea typeface="Times New Roman" pitchFamily="18" charset="0"/>
              </a:rPr>
              <a:t>Verbal Communication</a:t>
            </a:r>
          </a:p>
          <a:p>
            <a:pPr marL="0" lvl="0" indent="0">
              <a:lnSpc>
                <a:spcPct val="150000"/>
              </a:lnSpc>
              <a:buFont typeface="Wingdings" pitchFamily="2" charset="2"/>
              <a:buChar char="ü"/>
            </a:pPr>
            <a:r>
              <a:rPr lang="en-GB" altLang="en-US">
                <a:latin typeface="Times New Roman" pitchFamily="18" charset="0"/>
                <a:ea typeface="Times New Roman" pitchFamily="18" charset="0"/>
              </a:rPr>
              <a:t>Verbal communication can also be called as Oral communication. </a:t>
            </a:r>
          </a:p>
          <a:p>
            <a:pPr marL="0" lvl="0" indent="0">
              <a:lnSpc>
                <a:spcPct val="150000"/>
              </a:lnSpc>
              <a:buFont typeface="Wingdings" pitchFamily="2" charset="2"/>
              <a:buChar char="ü"/>
            </a:pPr>
            <a:r>
              <a:rPr lang="en-GB" altLang="en-US">
                <a:latin typeface="Times New Roman" pitchFamily="18" charset="0"/>
                <a:ea typeface="Times New Roman" pitchFamily="18" charset="0"/>
              </a:rPr>
              <a:t>In very simple terms, any communication that happens orally between people is known as verbal communication. </a:t>
            </a:r>
          </a:p>
        </p:txBody>
      </p:sp>
      <p:sp>
        <p:nvSpPr>
          <p:cNvPr id="104903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3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115</a:t>
            </a:fld>
            <a:endParaRPr lang="en-US" altLang="en-US" sz="1200">
              <a:solidFill>
                <a:srgbClr val="898989"/>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5" name="Title 1"/>
          <p:cNvSpPr>
            <a:spLocks noGrp="1"/>
          </p:cNvSpPr>
          <p:nvPr>
            <p:ph type="title"/>
          </p:nvPr>
        </p:nvSpPr>
        <p:spPr>
          <a:xfrm>
            <a:off x="457200" y="274637"/>
            <a:ext cx="8229600" cy="4111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Ct’</a:t>
            </a:r>
          </a:p>
        </p:txBody>
      </p:sp>
      <p:sp>
        <p:nvSpPr>
          <p:cNvPr id="1049036" name="Content Placeholder 2"/>
          <p:cNvSpPr>
            <a:spLocks noGrp="1"/>
          </p:cNvSpPr>
          <p:nvPr>
            <p:ph idx="1"/>
          </p:nvPr>
        </p:nvSpPr>
        <p:spPr>
          <a:xfrm>
            <a:off x="228600" y="685800"/>
            <a:ext cx="8763000" cy="58674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The objective of such communications is to ensure that people understand whatever you want to convey. </a:t>
            </a:r>
          </a:p>
          <a:p>
            <a:pPr lvl="0">
              <a:lnSpc>
                <a:spcPct val="150000"/>
              </a:lnSpc>
              <a:buFont typeface="Wingdings" pitchFamily="2" charset="2"/>
              <a:buChar char="ü"/>
            </a:pPr>
            <a:r>
              <a:rPr lang="en-GB" altLang="en-US">
                <a:latin typeface="Times New Roman" pitchFamily="18" charset="0"/>
                <a:ea typeface="Times New Roman" pitchFamily="18" charset="0"/>
              </a:rPr>
              <a:t>Because of its very nature, verbal communications is more quick and precise then email communication</a:t>
            </a:r>
          </a:p>
          <a:p>
            <a:pPr lvl="0">
              <a:lnSpc>
                <a:spcPct val="150000"/>
              </a:lnSpc>
            </a:pPr>
            <a:r>
              <a:rPr lang="en-GB" altLang="en-US">
                <a:latin typeface="Times New Roman" pitchFamily="18" charset="0"/>
                <a:ea typeface="Times New Roman" pitchFamily="18" charset="0"/>
              </a:rPr>
              <a:t>Normally, a verbal communication takes place in real time. </a:t>
            </a:r>
          </a:p>
          <a:p>
            <a:pPr lvl="0">
              <a:lnSpc>
                <a:spcPct val="150000"/>
              </a:lnSpc>
            </a:pPr>
            <a:endParaRPr lang="en-US" altLang="en-US"/>
          </a:p>
        </p:txBody>
      </p:sp>
      <p:sp>
        <p:nvSpPr>
          <p:cNvPr id="104903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03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116</a:t>
            </a:fld>
            <a:endParaRPr lang="en-US" altLang="en-US" sz="1200">
              <a:solidFill>
                <a:srgbClr val="898989"/>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9" name="Title 1"/>
          <p:cNvSpPr>
            <a:spLocks noGrp="1"/>
          </p:cNvSpPr>
          <p:nvPr>
            <p:ph type="title"/>
          </p:nvPr>
        </p:nvSpPr>
        <p:spPr>
          <a:xfrm>
            <a:off x="457200" y="49212"/>
            <a:ext cx="8229600" cy="6397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sp>
        <p:nvSpPr>
          <p:cNvPr id="1049040" name="Content Placeholder 2"/>
          <p:cNvSpPr>
            <a:spLocks noGrp="1"/>
          </p:cNvSpPr>
          <p:nvPr>
            <p:ph idx="1"/>
          </p:nvPr>
        </p:nvSpPr>
        <p:spPr>
          <a:xfrm>
            <a:off x="304800" y="688975"/>
            <a:ext cx="8610600" cy="60325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In the era of messaging people still prefer personal meetings or phone calls (</a:t>
            </a:r>
            <a:r>
              <a:rPr lang="en-GB" altLang="en-US">
                <a:latin typeface="Times New Roman" pitchFamily="18" charset="0"/>
                <a:ea typeface="Times New Roman" pitchFamily="18" charset="0"/>
                <a:hlinkClick r:id="rId2"/>
              </a:rPr>
              <a:t>skype</a:t>
            </a:r>
            <a:r>
              <a:rPr lang="en-GB" altLang="en-US">
                <a:latin typeface="Times New Roman" pitchFamily="18" charset="0"/>
                <a:ea typeface="Times New Roman" pitchFamily="18" charset="0"/>
              </a:rPr>
              <a:t> calls) because they are effective and convenient </a:t>
            </a:r>
          </a:p>
          <a:p>
            <a:pPr lvl="0">
              <a:lnSpc>
                <a:spcPct val="150000"/>
              </a:lnSpc>
              <a:buFont typeface="Wingdings" pitchFamily="2" charset="2"/>
              <a:buChar char="ü"/>
            </a:pPr>
            <a:r>
              <a:rPr lang="en-GB" altLang="en-US">
                <a:latin typeface="Times New Roman" pitchFamily="18" charset="0"/>
                <a:ea typeface="Times New Roman" pitchFamily="18" charset="0"/>
              </a:rPr>
              <a:t>The higher up an organization you go, the better should be the verbal skills that you have. </a:t>
            </a:r>
          </a:p>
          <a:p>
            <a:pPr lvl="0">
              <a:lnSpc>
                <a:spcPct val="150000"/>
              </a:lnSpc>
              <a:buFont typeface="Wingdings" pitchFamily="2" charset="2"/>
              <a:buChar char="ü"/>
            </a:pPr>
            <a:r>
              <a:rPr lang="en-GB" altLang="en-US">
                <a:latin typeface="Times New Roman" pitchFamily="18" charset="0"/>
                <a:ea typeface="Times New Roman" pitchFamily="18" charset="0"/>
              </a:rPr>
              <a:t>It is because you need to ensure speech is precise and does not leave any scope for any misunderstanding.</a:t>
            </a:r>
          </a:p>
        </p:txBody>
      </p:sp>
      <p:sp>
        <p:nvSpPr>
          <p:cNvPr id="1049041" name="Footer Placeholder 3"/>
          <p:cNvSpPr txBox="1"/>
          <p:nvPr/>
        </p:nvSpPr>
        <p:spPr>
          <a:xfrm>
            <a:off x="3962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4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117</a:t>
            </a:fld>
            <a:endParaRPr lang="en-US" altLang="en-US" sz="1200">
              <a:solidFill>
                <a:srgbClr val="898989"/>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43" name="Title 1"/>
          <p:cNvSpPr>
            <a:spLocks noGrp="1"/>
          </p:cNvSpPr>
          <p:nvPr>
            <p:ph type="title"/>
          </p:nvPr>
        </p:nvSpPr>
        <p:spPr>
          <a:xfrm>
            <a:off x="457200" y="-762000"/>
            <a:ext cx="8229600" cy="457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44" name="Content Placeholder 2"/>
          <p:cNvSpPr>
            <a:spLocks noGrp="1"/>
          </p:cNvSpPr>
          <p:nvPr>
            <p:ph idx="1"/>
          </p:nvPr>
        </p:nvSpPr>
        <p:spPr>
          <a:xfrm>
            <a:off x="228600" y="457200"/>
            <a:ext cx="8763000" cy="62642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An M.D may be giving a television interview which is being watched by stakeholders </a:t>
            </a:r>
          </a:p>
          <a:p>
            <a:pPr lvl="0">
              <a:lnSpc>
                <a:spcPct val="150000"/>
              </a:lnSpc>
              <a:buFont typeface="Wingdings" pitchFamily="2" charset="2"/>
              <a:buChar char="ü"/>
            </a:pPr>
            <a:r>
              <a:rPr lang="en-GB" altLang="en-US">
                <a:latin typeface="Times New Roman" pitchFamily="18" charset="0"/>
                <a:ea typeface="Times New Roman" pitchFamily="18" charset="0"/>
              </a:rPr>
              <a:t>Their speech and verbal communication need to be precise so that they are not misunderstood.</a:t>
            </a:r>
          </a:p>
          <a:p>
            <a:pPr lvl="0">
              <a:lnSpc>
                <a:spcPct val="150000"/>
              </a:lnSpc>
              <a:buFont typeface="Wingdings" pitchFamily="2" charset="2"/>
              <a:buChar char="ü"/>
            </a:pPr>
            <a:r>
              <a:rPr lang="en-GB" altLang="en-US">
                <a:latin typeface="Times New Roman" pitchFamily="18" charset="0"/>
                <a:ea typeface="Times New Roman" pitchFamily="18" charset="0"/>
              </a:rPr>
              <a:t> Even in tough times, the verbal communication skills of these leaders play a major part in consoling the crowd.</a:t>
            </a:r>
          </a:p>
          <a:p>
            <a:pPr lvl="0">
              <a:lnSpc>
                <a:spcPct val="150000"/>
              </a:lnSpc>
              <a:buFont typeface="Wingdings" pitchFamily="2" charset="2"/>
              <a:buChar char="ü"/>
            </a:pPr>
            <a:r>
              <a:rPr lang="en-GB" altLang="en-US">
                <a:latin typeface="Times New Roman" pitchFamily="18" charset="0"/>
                <a:ea typeface="Times New Roman" pitchFamily="18" charset="0"/>
              </a:rPr>
              <a:t>i.e Nelson Mandela, Mahatma Gandhi</a:t>
            </a:r>
          </a:p>
        </p:txBody>
      </p:sp>
      <p:sp>
        <p:nvSpPr>
          <p:cNvPr id="1049045" name="Footer Placeholder 3"/>
          <p:cNvSpPr txBox="1"/>
          <p:nvPr/>
        </p:nvSpPr>
        <p:spPr>
          <a:xfrm>
            <a:off x="5105400" y="649763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4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118</a:t>
            </a:fld>
            <a:endParaRPr lang="en-US" altLang="en-US" sz="1200">
              <a:solidFill>
                <a:srgbClr val="898989"/>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47" name="Title 1"/>
          <p:cNvSpPr>
            <a:spLocks noGrp="1"/>
          </p:cNvSpPr>
          <p:nvPr>
            <p:ph type="title"/>
          </p:nvPr>
        </p:nvSpPr>
        <p:spPr>
          <a:xfrm flipV="1">
            <a:off x="457200" y="-914400"/>
            <a:ext cx="8229600" cy="6858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5" name="Content Placeholder 5"/>
          <p:cNvPicPr>
            <a:picLocks noGrp="1"/>
          </p:cNvPicPr>
          <p:nvPr>
            <p:ph idx="1"/>
          </p:nvPr>
        </p:nvPicPr>
        <p:blipFill>
          <a:blip r:embed="rId2"/>
          <a:srcRect/>
          <a:stretch>
            <a:fillRect/>
          </a:stretch>
        </p:blipFill>
        <p:spPr>
          <a:xfrm>
            <a:off x="457200" y="457200"/>
            <a:ext cx="8229600" cy="5411787"/>
          </a:xfrm>
          <a:prstGeom prst="rect">
            <a:avLst/>
          </a:prstGeom>
          <a:noFill/>
          <a:ln>
            <a:noFill/>
          </a:ln>
        </p:spPr>
      </p:pic>
      <p:sp>
        <p:nvSpPr>
          <p:cNvPr id="104904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4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119</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a:xfrm>
            <a:off x="457200" y="274637"/>
            <a:ext cx="8229600" cy="5794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629" name="Content Placeholder 2"/>
          <p:cNvSpPr>
            <a:spLocks noGrp="1"/>
          </p:cNvSpPr>
          <p:nvPr>
            <p:ph idx="1"/>
          </p:nvPr>
        </p:nvSpPr>
        <p:spPr>
          <a:xfrm>
            <a:off x="454025" y="685800"/>
            <a:ext cx="8458200" cy="60356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This model is designed to develop the effective communication between sender and receiver. </a:t>
            </a:r>
          </a:p>
          <a:p>
            <a:pPr lvl="0" eaLnBrk="1" latinLnBrk="1" hangingPunct="1">
              <a:lnSpc>
                <a:spcPct val="150000"/>
              </a:lnSpc>
            </a:pPr>
            <a:r>
              <a:rPr lang="en-GB" altLang="en-US">
                <a:latin typeface="Times New Roman" pitchFamily="18" charset="0"/>
                <a:ea typeface="Times New Roman" pitchFamily="18" charset="0"/>
              </a:rPr>
              <a:t>Also they find factors  affecting the communication process called “Noise”. </a:t>
            </a:r>
          </a:p>
          <a:p>
            <a:pPr lvl="0" eaLnBrk="1" latinLnBrk="1" hangingPunct="1">
              <a:lnSpc>
                <a:spcPct val="150000"/>
              </a:lnSpc>
            </a:pPr>
            <a:r>
              <a:rPr lang="en-GB" altLang="en-US">
                <a:latin typeface="Times New Roman" pitchFamily="18" charset="0"/>
                <a:ea typeface="Times New Roman" pitchFamily="18" charset="0"/>
              </a:rPr>
              <a:t>At first the model was developed to improve the Technical communication.</a:t>
            </a:r>
          </a:p>
          <a:p>
            <a:pPr lvl="0" eaLnBrk="1" latinLnBrk="1" hangingPunct="1">
              <a:lnSpc>
                <a:spcPct val="150000"/>
              </a:lnSpc>
            </a:pPr>
            <a:r>
              <a:rPr lang="en-GB" altLang="en-US">
                <a:latin typeface="Times New Roman" pitchFamily="18" charset="0"/>
                <a:ea typeface="Times New Roman" pitchFamily="18" charset="0"/>
              </a:rPr>
              <a:t> Later it’s widely applied in the field of Communication.</a:t>
            </a:r>
          </a:p>
        </p:txBody>
      </p:sp>
      <p:sp>
        <p:nvSpPr>
          <p:cNvPr id="104863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3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a:t>
            </a:fld>
            <a:endParaRPr lang="en-US" altLang="en-US" sz="1200">
              <a:solidFill>
                <a:srgbClr val="898989"/>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0" name="Title 1"/>
          <p:cNvSpPr>
            <a:spLocks noGrp="1"/>
          </p:cNvSpPr>
          <p:nvPr>
            <p:ph type="title"/>
          </p:nvPr>
        </p:nvSpPr>
        <p:spPr>
          <a:xfrm>
            <a:off x="457200" y="-838200"/>
            <a:ext cx="8229600" cy="3048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51" name="Content Placeholder 2"/>
          <p:cNvSpPr>
            <a:spLocks noGrp="1"/>
          </p:cNvSpPr>
          <p:nvPr>
            <p:ph idx="1"/>
          </p:nvPr>
        </p:nvSpPr>
        <p:spPr>
          <a:xfrm>
            <a:off x="228600" y="381000"/>
            <a:ext cx="8763000" cy="63404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buNone/>
            </a:pPr>
            <a:r>
              <a:rPr lang="en-US" altLang="en-US" b="1">
                <a:latin typeface="Times New Roman" pitchFamily="18" charset="0"/>
                <a:ea typeface="Times New Roman" pitchFamily="18" charset="0"/>
              </a:rPr>
              <a:t>b)Written Communications</a:t>
            </a:r>
          </a:p>
          <a:p>
            <a:pPr marL="0" lvl="0" indent="0">
              <a:lnSpc>
                <a:spcPct val="150000"/>
              </a:lnSpc>
              <a:buFont typeface="Wingdings" pitchFamily="2" charset="2"/>
              <a:buChar char="ü"/>
            </a:pPr>
            <a:r>
              <a:rPr lang="en-GB" altLang="en-US">
                <a:latin typeface="Times New Roman" pitchFamily="18" charset="0"/>
                <a:ea typeface="Times New Roman" pitchFamily="18" charset="0"/>
              </a:rPr>
              <a:t>In contrast to verbal communications, written business communications are </a:t>
            </a:r>
            <a:r>
              <a:rPr lang="en-GB" altLang="en-US" i="1">
                <a:latin typeface="Times New Roman" pitchFamily="18" charset="0"/>
                <a:ea typeface="Times New Roman" pitchFamily="18" charset="0"/>
              </a:rPr>
              <a:t>printed messages</a:t>
            </a:r>
            <a:r>
              <a:rPr lang="en-GB" altLang="en-US">
                <a:latin typeface="Times New Roman" pitchFamily="18" charset="0"/>
                <a:ea typeface="Times New Roman" pitchFamily="18" charset="0"/>
              </a:rPr>
              <a:t>. </a:t>
            </a:r>
          </a:p>
          <a:p>
            <a:pPr marL="0" lvl="0" indent="0">
              <a:lnSpc>
                <a:spcPct val="150000"/>
              </a:lnSpc>
              <a:buFont typeface="Wingdings" pitchFamily="2" charset="2"/>
              <a:buChar char="ü"/>
            </a:pPr>
            <a:r>
              <a:rPr lang="en-GB" altLang="en-US">
                <a:latin typeface="Times New Roman" pitchFamily="18" charset="0"/>
                <a:ea typeface="Times New Roman" pitchFamily="18" charset="0"/>
              </a:rPr>
              <a:t>Examples of written communications include memos, proposals, e-mails, letters, training manuals, and operating policies. </a:t>
            </a:r>
          </a:p>
          <a:p>
            <a:pPr marL="0" lvl="0" indent="0">
              <a:lnSpc>
                <a:spcPct val="150000"/>
              </a:lnSpc>
              <a:buFont typeface="Wingdings" pitchFamily="2" charset="2"/>
              <a:buChar char="ü"/>
            </a:pPr>
            <a:r>
              <a:rPr lang="en-GB" altLang="en-US">
                <a:latin typeface="Times New Roman" pitchFamily="18" charset="0"/>
                <a:ea typeface="Times New Roman" pitchFamily="18" charset="0"/>
              </a:rPr>
              <a:t>They may be printed on paper, handwritten, or appear on the screen. </a:t>
            </a:r>
          </a:p>
        </p:txBody>
      </p:sp>
      <p:sp>
        <p:nvSpPr>
          <p:cNvPr id="104905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5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120</a:t>
            </a:fld>
            <a:endParaRPr lang="en-US" altLang="en-US" sz="1200">
              <a:solidFill>
                <a:srgbClr val="898989"/>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4" name="Title 1"/>
          <p:cNvSpPr>
            <a:spLocks noGrp="1"/>
          </p:cNvSpPr>
          <p:nvPr>
            <p:ph type="title"/>
          </p:nvPr>
        </p:nvSpPr>
        <p:spPr>
          <a:xfrm flipV="1">
            <a:off x="457200" y="-838200"/>
            <a:ext cx="8229600" cy="76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55" name="Content Placeholder 2"/>
          <p:cNvSpPr>
            <a:spLocks noGrp="1"/>
          </p:cNvSpPr>
          <p:nvPr>
            <p:ph idx="1"/>
          </p:nvPr>
        </p:nvSpPr>
        <p:spPr>
          <a:xfrm>
            <a:off x="457200" y="381000"/>
            <a:ext cx="8229600" cy="5745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Written communication, by contrast, can be constructed over a longer period of time. </a:t>
            </a:r>
          </a:p>
          <a:p>
            <a:pPr lvl="0">
              <a:lnSpc>
                <a:spcPct val="150000"/>
              </a:lnSpc>
              <a:buFont typeface="Wingdings" pitchFamily="2" charset="2"/>
              <a:buChar char="ü"/>
            </a:pPr>
            <a:r>
              <a:rPr lang="en-GB" altLang="en-US">
                <a:latin typeface="Times New Roman" pitchFamily="18" charset="0"/>
                <a:ea typeface="Times New Roman" pitchFamily="18" charset="0"/>
              </a:rPr>
              <a:t>Written communication is often asynchronous (occurring at different times).</a:t>
            </a:r>
          </a:p>
          <a:p>
            <a:pPr lvl="0">
              <a:lnSpc>
                <a:spcPct val="150000"/>
              </a:lnSpc>
            </a:pPr>
            <a:r>
              <a:rPr lang="en-GB" altLang="en-US">
                <a:latin typeface="Times New Roman" pitchFamily="18" charset="0"/>
                <a:ea typeface="Times New Roman" pitchFamily="18" charset="0"/>
              </a:rPr>
              <a:t> That is, the Sender can write a Message that the Receiver can read at any time, unlike a conversation that is carried on in real time. </a:t>
            </a:r>
          </a:p>
        </p:txBody>
      </p:sp>
      <p:sp>
        <p:nvSpPr>
          <p:cNvPr id="104905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05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121</a:t>
            </a:fld>
            <a:endParaRPr lang="en-US" altLang="en-US" sz="1200">
              <a:solidFill>
                <a:srgbClr val="898989"/>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8" name="Title 1"/>
          <p:cNvSpPr>
            <a:spLocks noGrp="1"/>
          </p:cNvSpPr>
          <p:nvPr>
            <p:ph type="title"/>
          </p:nvPr>
        </p:nvSpPr>
        <p:spPr>
          <a:xfrm>
            <a:off x="457200" y="-274637"/>
            <a:ext cx="8229600" cy="460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59" name="Content Placeholder 2"/>
          <p:cNvSpPr>
            <a:spLocks noGrp="1"/>
          </p:cNvSpPr>
          <p:nvPr>
            <p:ph idx="1"/>
          </p:nvPr>
        </p:nvSpPr>
        <p:spPr>
          <a:xfrm>
            <a:off x="228600" y="304800"/>
            <a:ext cx="8763000" cy="5821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A written communication can also be read by many people (such as all employees in a department or all customers). </a:t>
            </a:r>
          </a:p>
          <a:p>
            <a:pPr lvl="0">
              <a:lnSpc>
                <a:spcPct val="150000"/>
              </a:lnSpc>
              <a:buFont typeface="Wingdings" pitchFamily="2" charset="2"/>
              <a:buChar char="ü"/>
            </a:pPr>
            <a:r>
              <a:rPr lang="en-GB" altLang="en-US">
                <a:latin typeface="Times New Roman" pitchFamily="18" charset="0"/>
                <a:ea typeface="Times New Roman" pitchFamily="18" charset="0"/>
              </a:rPr>
              <a:t>It’s a “one-to-many” communication, as opposed to a one-to-one verbal conversation. </a:t>
            </a:r>
          </a:p>
          <a:p>
            <a:pPr lvl="0">
              <a:lnSpc>
                <a:spcPct val="150000"/>
              </a:lnSpc>
              <a:buFont typeface="Wingdings" pitchFamily="2" charset="2"/>
              <a:buChar char="ü"/>
            </a:pPr>
            <a:r>
              <a:rPr lang="en-GB" altLang="en-US">
                <a:latin typeface="Times New Roman" pitchFamily="18" charset="0"/>
                <a:ea typeface="Times New Roman" pitchFamily="18" charset="0"/>
              </a:rPr>
              <a:t>There are exceptions, of course: a voicemail is an oral Message that is asynchronous. </a:t>
            </a:r>
          </a:p>
        </p:txBody>
      </p:sp>
      <p:sp>
        <p:nvSpPr>
          <p:cNvPr id="104906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06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122</a:t>
            </a:fld>
            <a:endParaRPr lang="en-US" altLang="en-US" sz="1200">
              <a:solidFill>
                <a:srgbClr val="898989"/>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2" name="Title 1"/>
          <p:cNvSpPr>
            <a:spLocks noGrp="1"/>
          </p:cNvSpPr>
          <p:nvPr>
            <p:ph type="title"/>
          </p:nvPr>
        </p:nvSpPr>
        <p:spPr>
          <a:xfrm flipV="1">
            <a:off x="685800" y="-914400"/>
            <a:ext cx="8229600" cy="6556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63" name="Content Placeholder 2"/>
          <p:cNvSpPr>
            <a:spLocks noGrp="1"/>
          </p:cNvSpPr>
          <p:nvPr>
            <p:ph idx="1"/>
          </p:nvPr>
        </p:nvSpPr>
        <p:spPr>
          <a:xfrm>
            <a:off x="228600" y="228600"/>
            <a:ext cx="8686800" cy="64008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b="1">
                <a:latin typeface="Times New Roman" pitchFamily="18" charset="0"/>
                <a:ea typeface="Times New Roman" pitchFamily="18" charset="0"/>
              </a:rPr>
              <a:t>C) Non-verbal communication </a:t>
            </a:r>
          </a:p>
          <a:p>
            <a:pPr marL="0" lvl="0" indent="0">
              <a:lnSpc>
                <a:spcPct val="150000"/>
              </a:lnSpc>
              <a:buFont typeface="Wingdings" pitchFamily="2" charset="2"/>
              <a:buChar char="ü"/>
            </a:pPr>
            <a:r>
              <a:rPr lang="en-GB" altLang="en-US">
                <a:latin typeface="Times New Roman" pitchFamily="18" charset="0"/>
                <a:ea typeface="Times New Roman" pitchFamily="18" charset="0"/>
              </a:rPr>
              <a:t>What you say is a vital part of any communication. </a:t>
            </a:r>
          </a:p>
          <a:p>
            <a:pPr marL="0" lvl="0" indent="0">
              <a:lnSpc>
                <a:spcPct val="150000"/>
              </a:lnSpc>
              <a:buFont typeface="Wingdings" pitchFamily="2" charset="2"/>
              <a:buChar char="ü"/>
            </a:pPr>
            <a:r>
              <a:rPr lang="en-GB" altLang="en-US">
                <a:latin typeface="Times New Roman" pitchFamily="18" charset="0"/>
                <a:ea typeface="Times New Roman" pitchFamily="18" charset="0"/>
              </a:rPr>
              <a:t>But what you </a:t>
            </a:r>
            <a:r>
              <a:rPr lang="en-GB" altLang="en-US" i="1">
                <a:latin typeface="Times New Roman" pitchFamily="18" charset="0"/>
                <a:ea typeface="Times New Roman" pitchFamily="18" charset="0"/>
              </a:rPr>
              <a:t>don’t say</a:t>
            </a:r>
            <a:r>
              <a:rPr lang="en-GB" altLang="en-US">
                <a:latin typeface="Times New Roman" pitchFamily="18" charset="0"/>
                <a:ea typeface="Times New Roman" pitchFamily="18" charset="0"/>
              </a:rPr>
              <a:t> can be even more important</a:t>
            </a:r>
          </a:p>
          <a:p>
            <a:pPr marL="0" lvl="0" indent="0">
              <a:lnSpc>
                <a:spcPct val="150000"/>
              </a:lnSpc>
              <a:buFont typeface="Wingdings" pitchFamily="2" charset="2"/>
              <a:buChar char="ü"/>
            </a:pPr>
            <a:r>
              <a:rPr lang="en-GB" altLang="en-US">
                <a:latin typeface="Times New Roman" pitchFamily="18" charset="0"/>
                <a:ea typeface="Times New Roman" pitchFamily="18" charset="0"/>
              </a:rPr>
              <a:t>Research also shows that 55% of in-person communication comes from nonverbal cues like facial expressions, body stance, and tone of voice</a:t>
            </a:r>
          </a:p>
        </p:txBody>
      </p:sp>
      <p:sp>
        <p:nvSpPr>
          <p:cNvPr id="104906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6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123</a:t>
            </a:fld>
            <a:endParaRPr lang="en-US" altLang="en-US" sz="1200">
              <a:solidFill>
                <a:srgbClr val="898989"/>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6" name="Title 1"/>
          <p:cNvSpPr>
            <a:spLocks noGrp="1"/>
          </p:cNvSpPr>
          <p:nvPr>
            <p:ph type="title"/>
          </p:nvPr>
        </p:nvSpPr>
        <p:spPr>
          <a:xfrm>
            <a:off x="457200" y="-838200"/>
            <a:ext cx="8229600" cy="3048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67" name="Content Placeholder 2"/>
          <p:cNvSpPr>
            <a:spLocks noGrp="1"/>
          </p:cNvSpPr>
          <p:nvPr>
            <p:ph idx="1"/>
          </p:nvPr>
        </p:nvSpPr>
        <p:spPr>
          <a:xfrm>
            <a:off x="457200" y="457200"/>
            <a:ext cx="8686800" cy="5668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According to one study, only 7% of a Receiver’s comprehension of a Message is based on the Sender’s actual words; 38% is based on paralanguage (the tone, pace, and volume of speech), and 55% is based on </a:t>
            </a:r>
            <a:r>
              <a:rPr lang="en-GB" altLang="en-US" i="1">
                <a:latin typeface="Times New Roman" pitchFamily="18" charset="0"/>
                <a:ea typeface="Times New Roman" pitchFamily="18" charset="0"/>
              </a:rPr>
              <a:t>nonverbal cues</a:t>
            </a:r>
            <a:r>
              <a:rPr lang="en-US" altLang="en-US">
                <a:latin typeface="Times New Roman" pitchFamily="18" charset="0"/>
                <a:ea typeface="Times New Roman" pitchFamily="18" charset="0"/>
              </a:rPr>
              <a:t> (body language) (Mehrabian, 1981).</a:t>
            </a:r>
          </a:p>
        </p:txBody>
      </p:sp>
      <p:sp>
        <p:nvSpPr>
          <p:cNvPr id="104906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6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124</a:t>
            </a:fld>
            <a:endParaRPr lang="en-US" altLang="en-US" sz="1200">
              <a:solidFill>
                <a:srgbClr val="898989"/>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0" name="Title 1"/>
          <p:cNvSpPr>
            <a:spLocks noGrp="1"/>
          </p:cNvSpPr>
          <p:nvPr>
            <p:ph type="title"/>
          </p:nvPr>
        </p:nvSpPr>
        <p:spPr>
          <a:xfrm>
            <a:off x="457200" y="-838200"/>
            <a:ext cx="8229600" cy="609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71" name="Content Placeholder 2"/>
          <p:cNvSpPr>
            <a:spLocks noGrp="1"/>
          </p:cNvSpPr>
          <p:nvPr>
            <p:ph idx="1"/>
          </p:nvPr>
        </p:nvSpPr>
        <p:spPr>
          <a:xfrm>
            <a:off x="228600" y="304800"/>
            <a:ext cx="8686800" cy="64166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Research shows that nonverbal cues can also affect whether you get a job offer. </a:t>
            </a:r>
          </a:p>
          <a:p>
            <a:pPr lvl="0">
              <a:lnSpc>
                <a:spcPct val="150000"/>
              </a:lnSpc>
            </a:pPr>
            <a:r>
              <a:rPr lang="en-GB" altLang="en-US">
                <a:latin typeface="Times New Roman" pitchFamily="18" charset="0"/>
                <a:ea typeface="Times New Roman" pitchFamily="18" charset="0"/>
              </a:rPr>
              <a:t>Judges examining videotapes of actual applicants were able to assess the social skills of job candidates with the sound turned off. </a:t>
            </a:r>
          </a:p>
          <a:p>
            <a:pPr lvl="0">
              <a:lnSpc>
                <a:spcPct val="150000"/>
              </a:lnSpc>
            </a:pPr>
            <a:r>
              <a:rPr lang="en-GB" altLang="en-US">
                <a:latin typeface="Times New Roman" pitchFamily="18" charset="0"/>
                <a:ea typeface="Times New Roman" pitchFamily="18" charset="0"/>
              </a:rPr>
              <a:t>They watched the rate of gesturing, time spent talking, &amp;formality of dress to determine which candidates would be the most successful</a:t>
            </a:r>
          </a:p>
        </p:txBody>
      </p:sp>
      <p:sp>
        <p:nvSpPr>
          <p:cNvPr id="104907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7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125</a:t>
            </a:fld>
            <a:endParaRPr lang="en-US" altLang="en-US" sz="1200">
              <a:solidFill>
                <a:srgbClr val="898989"/>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4" name="Title 1"/>
          <p:cNvSpPr>
            <a:spLocks noGrp="1"/>
          </p:cNvSpPr>
          <p:nvPr>
            <p:ph type="title"/>
          </p:nvPr>
        </p:nvSpPr>
        <p:spPr>
          <a:xfrm flipV="1">
            <a:off x="457200" y="-609600"/>
            <a:ext cx="8229600" cy="457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75" name="Content Placeholder 2"/>
          <p:cNvSpPr>
            <a:spLocks noGrp="1"/>
          </p:cNvSpPr>
          <p:nvPr>
            <p:ph idx="1"/>
          </p:nvPr>
        </p:nvSpPr>
        <p:spPr>
          <a:xfrm>
            <a:off x="228600" y="304800"/>
            <a:ext cx="8763000" cy="60515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For this reason, it is important to consider how we appear in business as well as what we say.</a:t>
            </a:r>
          </a:p>
          <a:p>
            <a:pPr lvl="0">
              <a:lnSpc>
                <a:spcPct val="150000"/>
              </a:lnSpc>
              <a:buFont typeface="Wingdings" pitchFamily="2" charset="2"/>
              <a:buChar char="ü"/>
            </a:pPr>
            <a:r>
              <a:rPr lang="en-GB" altLang="en-US">
                <a:latin typeface="Times New Roman" pitchFamily="18" charset="0"/>
                <a:ea typeface="Times New Roman" pitchFamily="18" charset="0"/>
              </a:rPr>
              <a:t>The muscles of our faces convey our emotions. </a:t>
            </a:r>
          </a:p>
          <a:p>
            <a:pPr lvl="0">
              <a:lnSpc>
                <a:spcPct val="150000"/>
              </a:lnSpc>
              <a:buFont typeface="Wingdings" pitchFamily="2" charset="2"/>
              <a:buChar char="ü"/>
            </a:pPr>
            <a:r>
              <a:rPr lang="en-GB" altLang="en-US">
                <a:latin typeface="Times New Roman" pitchFamily="18" charset="0"/>
                <a:ea typeface="Times New Roman" pitchFamily="18" charset="0"/>
              </a:rPr>
              <a:t>We can send a silent message without saying a word. </a:t>
            </a:r>
          </a:p>
          <a:p>
            <a:pPr lvl="0">
              <a:lnSpc>
                <a:spcPct val="150000"/>
              </a:lnSpc>
              <a:buFont typeface="Wingdings" pitchFamily="2" charset="2"/>
              <a:buChar char="ü"/>
            </a:pPr>
            <a:r>
              <a:rPr lang="en-GB" altLang="en-US">
                <a:latin typeface="Times New Roman" pitchFamily="18" charset="0"/>
                <a:ea typeface="Times New Roman" pitchFamily="18" charset="0"/>
              </a:rPr>
              <a:t>change in expression can change emotional state. </a:t>
            </a:r>
          </a:p>
        </p:txBody>
      </p:sp>
      <p:sp>
        <p:nvSpPr>
          <p:cNvPr id="104907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7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126</a:t>
            </a:fld>
            <a:endParaRPr lang="en-US" altLang="en-US" sz="1200">
              <a:solidFill>
                <a:srgbClr val="898989"/>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8" name="Title 1"/>
          <p:cNvSpPr>
            <a:spLocks noGrp="1"/>
          </p:cNvSpPr>
          <p:nvPr>
            <p:ph type="title"/>
          </p:nvPr>
        </p:nvSpPr>
        <p:spPr>
          <a:xfrm>
            <a:off x="457200" y="-350837"/>
            <a:ext cx="8229600" cy="460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79" name="Content Placeholder 2"/>
          <p:cNvSpPr>
            <a:spLocks noGrp="1"/>
          </p:cNvSpPr>
          <p:nvPr>
            <p:ph idx="1"/>
          </p:nvPr>
        </p:nvSpPr>
        <p:spPr>
          <a:xfrm>
            <a:off x="457200" y="457200"/>
            <a:ext cx="8458200" cy="62642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Before an interview, for example, if we focus on feeling confident, our face will convey that confidence to an interviewer.</a:t>
            </a:r>
          </a:p>
          <a:p>
            <a:pPr lvl="0">
              <a:lnSpc>
                <a:spcPct val="150000"/>
              </a:lnSpc>
            </a:pPr>
            <a:r>
              <a:rPr lang="en-GB" altLang="en-US">
                <a:latin typeface="Times New Roman" pitchFamily="18" charset="0"/>
                <a:ea typeface="Times New Roman" pitchFamily="18" charset="0"/>
              </a:rPr>
              <a:t> Adopting a smile (even if we’re feeling stressed) can reduce the body’s stress levels.</a:t>
            </a:r>
          </a:p>
          <a:p>
            <a:pPr lvl="0">
              <a:lnSpc>
                <a:spcPct val="150000"/>
              </a:lnSpc>
            </a:pPr>
            <a:r>
              <a:rPr lang="en-GB" altLang="en-US">
                <a:latin typeface="Times New Roman" pitchFamily="18" charset="0"/>
                <a:ea typeface="Times New Roman" pitchFamily="18" charset="0"/>
              </a:rPr>
              <a:t>To be effective communicators, we need to align our body language, appearance, and tone with the words we’re trying to convey. </a:t>
            </a:r>
          </a:p>
          <a:p>
            <a:pPr lvl="0">
              <a:lnSpc>
                <a:spcPct val="150000"/>
              </a:lnSpc>
            </a:pPr>
            <a:endParaRPr lang="en-US" altLang="en-US">
              <a:latin typeface="Times New Roman" pitchFamily="18" charset="0"/>
              <a:ea typeface="Times New Roman" pitchFamily="18" charset="0"/>
            </a:endParaRPr>
          </a:p>
        </p:txBody>
      </p:sp>
      <p:sp>
        <p:nvSpPr>
          <p:cNvPr id="104908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8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127</a:t>
            </a:fld>
            <a:endParaRPr lang="en-US" altLang="en-US" sz="1200">
              <a:solidFill>
                <a:srgbClr val="898989"/>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2"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br/>
            <a:r>
              <a:rPr lang="en-US" altLang="en-US" sz="3200" u="sng">
                <a:solidFill>
                  <a:srgbClr val="0D0D0D"/>
                </a:solidFill>
                <a:latin typeface="Times New Roman" pitchFamily="18" charset="0"/>
                <a:ea typeface="Times New Roman" pitchFamily="18" charset="0"/>
                <a:hlinkClick r:id="rId2"/>
              </a:rPr>
              <a:t>Elements of Non-Verbal Communication</a:t>
            </a:r>
            <a:br/>
            <a:endParaRPr lang="en-US" altLang="en-US" sz="3200">
              <a:solidFill>
                <a:srgbClr val="0D0D0D"/>
              </a:solidFill>
              <a:latin typeface="Times New Roman" pitchFamily="18" charset="0"/>
              <a:ea typeface="Times New Roman" pitchFamily="18" charset="0"/>
            </a:endParaRPr>
          </a:p>
        </p:txBody>
      </p:sp>
      <p:sp>
        <p:nvSpPr>
          <p:cNvPr id="1049083" name="Content Placeholder 2"/>
          <p:cNvSpPr>
            <a:spLocks noGrp="1"/>
          </p:cNvSpPr>
          <p:nvPr>
            <p:ph idx="1"/>
          </p:nvPr>
        </p:nvSpPr>
        <p:spPr>
          <a:xfrm>
            <a:off x="457200" y="990600"/>
            <a:ext cx="8534400" cy="57308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gn="ctr">
              <a:lnSpc>
                <a:spcPct val="150000"/>
              </a:lnSpc>
              <a:buNone/>
            </a:pPr>
            <a:endParaRPr lang="en-US" altLang="en-US">
              <a:latin typeface="Times New Roman" pitchFamily="18" charset="0"/>
              <a:ea typeface="Times New Roman" pitchFamily="18" charset="0"/>
            </a:endParaRPr>
          </a:p>
          <a:p>
            <a:pPr marL="0" lvl="0" indent="0" algn="ctr">
              <a:lnSpc>
                <a:spcPct val="150000"/>
              </a:lnSpc>
              <a:buNone/>
            </a:pPr>
            <a:r>
              <a:rPr lang="en-US" altLang="en-US">
                <a:latin typeface="Times New Roman" pitchFamily="18" charset="0"/>
                <a:ea typeface="Times New Roman" pitchFamily="18" charset="0"/>
              </a:rPr>
              <a:t> </a:t>
            </a:r>
            <a:r>
              <a:rPr lang="en-US" altLang="en-US" b="1">
                <a:latin typeface="Times New Roman" pitchFamily="18" charset="0"/>
                <a:ea typeface="Times New Roman" pitchFamily="18" charset="0"/>
              </a:rPr>
              <a:t>“It’s not what you say, it’s how you say it”</a:t>
            </a:r>
          </a:p>
          <a:p>
            <a:pPr marL="0" lvl="0" indent="0" algn="ctr">
              <a:lnSpc>
                <a:spcPct val="150000"/>
              </a:lnSpc>
              <a:buNone/>
            </a:pPr>
            <a:endParaRPr lang="en-US" altLang="en-US" b="1">
              <a:latin typeface="Times New Roman" pitchFamily="18" charset="0"/>
              <a:ea typeface="Times New Roman" pitchFamily="18" charset="0"/>
            </a:endParaRPr>
          </a:p>
          <a:p>
            <a:pPr marL="0" lvl="0" indent="0">
              <a:lnSpc>
                <a:spcPct val="150000"/>
              </a:lnSpc>
              <a:buFont typeface="Wingdings" pitchFamily="2" charset="2"/>
              <a:buChar char="ü"/>
            </a:pPr>
            <a:r>
              <a:rPr lang="en-US" altLang="en-US">
                <a:latin typeface="Times New Roman" pitchFamily="18" charset="0"/>
                <a:ea typeface="Times New Roman" pitchFamily="18" charset="0"/>
              </a:rPr>
              <a:t> This  saying is given new meaning when you think about it in terms of body language.</a:t>
            </a:r>
          </a:p>
          <a:p>
            <a:pPr marL="0" lvl="0" indent="0">
              <a:lnSpc>
                <a:spcPct val="150000"/>
              </a:lnSpc>
              <a:buFont typeface="Wingdings" pitchFamily="2" charset="2"/>
              <a:buChar char="ü"/>
            </a:pPr>
            <a:r>
              <a:rPr lang="en-US" altLang="en-US">
                <a:latin typeface="Times New Roman" pitchFamily="18" charset="0"/>
                <a:ea typeface="Times New Roman" pitchFamily="18" charset="0"/>
              </a:rPr>
              <a:t> In addition to words spoken, you need to be aware of seven key things that convey messages.</a:t>
            </a:r>
          </a:p>
          <a:p>
            <a:pPr marL="0" lvl="0" indent="0"/>
            <a:endParaRPr lang="en-US" altLang="en-US"/>
          </a:p>
        </p:txBody>
      </p:sp>
      <p:sp>
        <p:nvSpPr>
          <p:cNvPr id="104908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8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128</a:t>
            </a:fld>
            <a:endParaRPr lang="en-US" altLang="en-US" sz="1200">
              <a:solidFill>
                <a:srgbClr val="898989"/>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6" name="Title 1"/>
          <p:cNvSpPr>
            <a:spLocks noGrp="1"/>
          </p:cNvSpPr>
          <p:nvPr>
            <p:ph type="title"/>
          </p:nvPr>
        </p:nvSpPr>
        <p:spPr>
          <a:xfrm>
            <a:off x="457200" y="274637"/>
            <a:ext cx="8229600" cy="6397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u="sng">
                <a:solidFill>
                  <a:srgbClr val="0D0D0D"/>
                </a:solidFill>
                <a:latin typeface="Times New Roman" pitchFamily="18" charset="0"/>
                <a:ea typeface="Times New Roman" pitchFamily="18" charset="0"/>
                <a:hlinkClick r:id="rId2"/>
              </a:rPr>
              <a:t>Elements of Non-Verbal Communication</a:t>
            </a:r>
            <a:br/>
            <a:endParaRPr lang="en-US" altLang="en-US" sz="3200">
              <a:solidFill>
                <a:srgbClr val="0D0D0D"/>
              </a:solidFill>
              <a:latin typeface="Times New Roman" pitchFamily="18" charset="0"/>
              <a:ea typeface="Times New Roman" pitchFamily="18" charset="0"/>
            </a:endParaRPr>
          </a:p>
        </p:txBody>
      </p:sp>
      <p:sp>
        <p:nvSpPr>
          <p:cNvPr id="1049087" name="Content Placeholder 2"/>
          <p:cNvSpPr>
            <a:spLocks noGrp="1"/>
          </p:cNvSpPr>
          <p:nvPr>
            <p:ph idx="1"/>
          </p:nvPr>
        </p:nvSpPr>
        <p:spPr>
          <a:xfrm>
            <a:off x="457200" y="533400"/>
            <a:ext cx="8229600" cy="61880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a:lnSpc>
                <a:spcPct val="150000"/>
              </a:lnSpc>
              <a:buFont typeface="Arial" pitchFamily="34" charset="0"/>
              <a:buAutoNum type="arabicParenR"/>
            </a:pPr>
            <a:r>
              <a:rPr lang="en-US" altLang="en-US" b="1" dirty="0">
                <a:latin typeface="Times New Roman" pitchFamily="18" charset="0"/>
                <a:ea typeface="Times New Roman" pitchFamily="18" charset="0"/>
              </a:rPr>
              <a:t>Facial Expressions.</a:t>
            </a:r>
            <a:r>
              <a:rPr lang="en-US" altLang="en-US" dirty="0">
                <a:latin typeface="Times New Roman" pitchFamily="18" charset="0"/>
                <a:ea typeface="Times New Roman" pitchFamily="18" charset="0"/>
              </a:rPr>
              <a:t> </a:t>
            </a:r>
          </a:p>
          <a:p>
            <a:pPr marL="514350" lvl="0" indent="-514350">
              <a:lnSpc>
                <a:spcPct val="150000"/>
              </a:lnSpc>
              <a:buFont typeface="Wingdings" pitchFamily="2" charset="2"/>
              <a:buChar char="ü"/>
            </a:pPr>
            <a:r>
              <a:rPr lang="en-US" altLang="en-US" dirty="0">
                <a:latin typeface="Times New Roman" pitchFamily="18" charset="0"/>
                <a:ea typeface="Times New Roman" pitchFamily="18" charset="0"/>
              </a:rPr>
              <a:t>Facial expressions are universal across all cultures and nationalities. </a:t>
            </a:r>
          </a:p>
          <a:p>
            <a:pPr marL="514350" lvl="0" indent="-514350">
              <a:lnSpc>
                <a:spcPct val="150000"/>
              </a:lnSpc>
              <a:buFont typeface="Wingdings" pitchFamily="2" charset="2"/>
              <a:buChar char="ü"/>
            </a:pPr>
            <a:r>
              <a:rPr lang="en-US" altLang="en-US" dirty="0">
                <a:latin typeface="Times New Roman" pitchFamily="18" charset="0"/>
                <a:ea typeface="Times New Roman" pitchFamily="18" charset="0"/>
              </a:rPr>
              <a:t>They express emotions: happiness, sadness, anger, surprise, fear &amp;disgust to name a few.</a:t>
            </a:r>
          </a:p>
          <a:p>
            <a:pPr marL="514350" lvl="0" indent="-514350">
              <a:lnSpc>
                <a:spcPct val="150000"/>
              </a:lnSpc>
              <a:buFont typeface="Wingdings" pitchFamily="2" charset="2"/>
              <a:buChar char="ü"/>
            </a:pPr>
            <a:r>
              <a:rPr lang="en-US" altLang="en-US" dirty="0">
                <a:latin typeface="Times New Roman" pitchFamily="18" charset="0"/>
                <a:ea typeface="Times New Roman" pitchFamily="18" charset="0"/>
              </a:rPr>
              <a:t>You do not have to understand the verbal language to understand the non-verbal expressions.</a:t>
            </a:r>
          </a:p>
          <a:p>
            <a:pPr marL="514350" lvl="0" indent="-514350"/>
            <a:endParaRPr lang="en-US" altLang="en-US" dirty="0"/>
          </a:p>
        </p:txBody>
      </p:sp>
      <p:sp>
        <p:nvSpPr>
          <p:cNvPr id="1049088" name="Footer Placeholder 3"/>
          <p:cNvSpPr txBox="1"/>
          <p:nvPr/>
        </p:nvSpPr>
        <p:spPr>
          <a:xfrm>
            <a:off x="5105400" y="640080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8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129</a:t>
            </a:fld>
            <a:endParaRPr lang="en-US" altLang="en-US" sz="120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228600" y="204787"/>
            <a:ext cx="8229600" cy="78581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br/>
            <a:r>
              <a:rPr lang="en-GB" altLang="en-US" sz="3200" b="1">
                <a:latin typeface="Times New Roman" pitchFamily="18" charset="0"/>
                <a:ea typeface="Times New Roman" pitchFamily="18" charset="0"/>
              </a:rPr>
              <a:t>Concepts in Shannon Weaver Model</a:t>
            </a:r>
            <a:br/>
            <a:endParaRPr lang="en-GB" altLang="en-US" b="1"/>
          </a:p>
        </p:txBody>
      </p:sp>
      <p:sp>
        <p:nvSpPr>
          <p:cNvPr id="1048633" name="Content Placeholder 2"/>
          <p:cNvSpPr>
            <a:spLocks noGrp="1"/>
          </p:cNvSpPr>
          <p:nvPr>
            <p:ph idx="1"/>
          </p:nvPr>
        </p:nvSpPr>
        <p:spPr>
          <a:xfrm>
            <a:off x="457200" y="990600"/>
            <a:ext cx="8534400" cy="53657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b="1" dirty="0">
                <a:latin typeface="Times New Roman" pitchFamily="18" charset="0"/>
                <a:ea typeface="Times New Roman" pitchFamily="18" charset="0"/>
              </a:rPr>
              <a:t>Sender (Information source)</a:t>
            </a:r>
            <a:r>
              <a:rPr lang="en-GB" altLang="en-US" dirty="0">
                <a:latin typeface="Times New Roman" pitchFamily="18" charset="0"/>
                <a:ea typeface="Times New Roman" pitchFamily="18" charset="0"/>
              </a:rPr>
              <a:t> – Sender is the person who makes the message, chooses the channel and sends the message.</a:t>
            </a:r>
          </a:p>
          <a:p>
            <a:pPr lvl="0" eaLnBrk="1" latinLnBrk="1" hangingPunct="1">
              <a:lnSpc>
                <a:spcPct val="150000"/>
              </a:lnSpc>
            </a:pPr>
            <a:r>
              <a:rPr lang="en-GB" altLang="en-US" b="1" dirty="0">
                <a:latin typeface="Times New Roman" pitchFamily="18" charset="0"/>
                <a:ea typeface="Times New Roman" pitchFamily="18" charset="0"/>
              </a:rPr>
              <a:t>Encoder (Transmitter)</a:t>
            </a:r>
            <a:r>
              <a:rPr lang="en-GB" altLang="en-US" dirty="0">
                <a:latin typeface="Times New Roman" pitchFamily="18" charset="0"/>
                <a:ea typeface="Times New Roman" pitchFamily="18" charset="0"/>
              </a:rPr>
              <a:t> –Encoder is the sender who uses machine, which converts message into signals or binary data.</a:t>
            </a:r>
          </a:p>
          <a:p>
            <a:pPr lvl="0" eaLnBrk="1" latinLnBrk="1" hangingPunct="1">
              <a:lnSpc>
                <a:spcPct val="150000"/>
              </a:lnSpc>
              <a:buNone/>
            </a:pPr>
            <a:r>
              <a:rPr lang="en-GB" altLang="en-US" dirty="0">
                <a:latin typeface="Times New Roman" pitchFamily="18" charset="0"/>
                <a:ea typeface="Times New Roman" pitchFamily="18" charset="0"/>
              </a:rPr>
              <a:t>- It might also directly refer to the machine.</a:t>
            </a:r>
          </a:p>
          <a:p>
            <a:pPr lvl="0" eaLnBrk="1" latinLnBrk="1" hangingPunct="1"/>
            <a:endParaRPr lang="en-US" altLang="en-US" dirty="0"/>
          </a:p>
        </p:txBody>
      </p:sp>
      <p:sp>
        <p:nvSpPr>
          <p:cNvPr id="104863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3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a:t>
            </a:fld>
            <a:endParaRPr lang="en-US" altLang="en-US" sz="1200">
              <a:solidFill>
                <a:srgbClr val="898989"/>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0" name="Title 1"/>
          <p:cNvSpPr>
            <a:spLocks noGrp="1"/>
          </p:cNvSpPr>
          <p:nvPr>
            <p:ph type="title"/>
          </p:nvPr>
        </p:nvSpPr>
        <p:spPr>
          <a:xfrm>
            <a:off x="457200" y="-762000"/>
            <a:ext cx="8229600" cy="381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091" name="Content Placeholder 2"/>
          <p:cNvSpPr>
            <a:spLocks noGrp="1"/>
          </p:cNvSpPr>
          <p:nvPr>
            <p:ph idx="1"/>
          </p:nvPr>
        </p:nvSpPr>
        <p:spPr>
          <a:xfrm>
            <a:off x="76200" y="-152400"/>
            <a:ext cx="9067800" cy="70104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b="1" dirty="0">
                <a:latin typeface="Times New Roman" pitchFamily="18" charset="0"/>
                <a:ea typeface="Times New Roman" pitchFamily="18" charset="0"/>
              </a:rPr>
              <a:t>2) Body Movements and Posture</a:t>
            </a:r>
          </a:p>
          <a:p>
            <a:pPr marL="0" lvl="0" indent="0">
              <a:lnSpc>
                <a:spcPct val="150000"/>
              </a:lnSpc>
              <a:buFont typeface="Wingdings" pitchFamily="2" charset="2"/>
              <a:buChar char="ü"/>
            </a:pPr>
            <a:r>
              <a:rPr lang="en-US" altLang="en-US" dirty="0">
                <a:latin typeface="Times New Roman" pitchFamily="18" charset="0"/>
                <a:ea typeface="Times New Roman" pitchFamily="18" charset="0"/>
              </a:rPr>
              <a:t>Your stance, posture, the way you walk, even subtleties such as the way you hold your head all convey an unspoken message.</a:t>
            </a:r>
          </a:p>
          <a:p>
            <a:pPr marL="0" lvl="0" indent="0">
              <a:lnSpc>
                <a:spcPct val="150000"/>
              </a:lnSpc>
              <a:buNone/>
            </a:pPr>
            <a:r>
              <a:rPr lang="en-US" altLang="en-US" b="1" dirty="0">
                <a:latin typeface="Times New Roman" pitchFamily="18" charset="0"/>
                <a:ea typeface="Times New Roman" pitchFamily="18" charset="0"/>
              </a:rPr>
              <a:t>3) Gestures</a:t>
            </a:r>
          </a:p>
          <a:p>
            <a:pPr marL="0" lvl="0" indent="0">
              <a:lnSpc>
                <a:spcPct val="150000"/>
              </a:lnSpc>
              <a:buFont typeface="Wingdings" pitchFamily="2" charset="2"/>
              <a:buChar char="ü"/>
            </a:pPr>
            <a:r>
              <a:rPr lang="en-US" altLang="en-US" dirty="0">
                <a:latin typeface="Times New Roman" pitchFamily="18" charset="0"/>
                <a:ea typeface="Times New Roman" pitchFamily="18" charset="0"/>
              </a:rPr>
              <a:t>We wave, point, beckon, and use our hands when we are arguing or speaking animatedly</a:t>
            </a:r>
          </a:p>
          <a:p>
            <a:pPr marL="0" lvl="0" indent="0">
              <a:lnSpc>
                <a:spcPct val="150000"/>
              </a:lnSpc>
              <a:buFont typeface="Wingdings" pitchFamily="2" charset="2"/>
              <a:buChar char="ü"/>
            </a:pPr>
            <a:r>
              <a:rPr lang="en-US" altLang="en-US" dirty="0">
                <a:latin typeface="Times New Roman" pitchFamily="18" charset="0"/>
                <a:ea typeface="Times New Roman" pitchFamily="18" charset="0"/>
              </a:rPr>
              <a:t>we express ourselves with gestures often without thinking. </a:t>
            </a:r>
          </a:p>
        </p:txBody>
      </p:sp>
      <p:sp>
        <p:nvSpPr>
          <p:cNvPr id="104909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09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130</a:t>
            </a:fld>
            <a:endParaRPr lang="en-US" altLang="en-US" sz="1200">
              <a:solidFill>
                <a:srgbClr val="898989"/>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4" name="Title 1"/>
          <p:cNvSpPr>
            <a:spLocks noGrp="1"/>
          </p:cNvSpPr>
          <p:nvPr>
            <p:ph type="title"/>
          </p:nvPr>
        </p:nvSpPr>
        <p:spPr>
          <a:xfrm>
            <a:off x="457200" y="274637"/>
            <a:ext cx="8229600" cy="4111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sp>
        <p:nvSpPr>
          <p:cNvPr id="1049095" name="Content Placeholder 2"/>
          <p:cNvSpPr>
            <a:spLocks noGrp="1"/>
          </p:cNvSpPr>
          <p:nvPr>
            <p:ph idx="1"/>
          </p:nvPr>
        </p:nvSpPr>
        <p:spPr>
          <a:xfrm>
            <a:off x="457200" y="685800"/>
            <a:ext cx="8229600" cy="60356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dirty="0">
                <a:latin typeface="Times New Roman" pitchFamily="18" charset="0"/>
                <a:ea typeface="Times New Roman" pitchFamily="18" charset="0"/>
              </a:rPr>
              <a:t>However, the meaning of gestures can be very different across cultures and regions</a:t>
            </a:r>
          </a:p>
          <a:p>
            <a:pPr lvl="0">
              <a:lnSpc>
                <a:spcPct val="150000"/>
              </a:lnSpc>
              <a:buFont typeface="Wingdings" pitchFamily="2" charset="2"/>
              <a:buChar char="ü"/>
            </a:pPr>
            <a:r>
              <a:rPr lang="en-US" altLang="en-US" dirty="0">
                <a:latin typeface="Times New Roman" pitchFamily="18" charset="0"/>
                <a:ea typeface="Times New Roman" pitchFamily="18" charset="0"/>
              </a:rPr>
              <a:t>so it is important to be careful to avoid misinterpretation.</a:t>
            </a:r>
          </a:p>
          <a:p>
            <a:pPr lvl="0">
              <a:lnSpc>
                <a:spcPct val="150000"/>
              </a:lnSpc>
              <a:buNone/>
            </a:pPr>
            <a:r>
              <a:rPr lang="en-US" altLang="en-US" b="1" dirty="0">
                <a:latin typeface="Times New Roman" pitchFamily="18" charset="0"/>
                <a:ea typeface="Times New Roman" pitchFamily="18" charset="0"/>
              </a:rPr>
              <a:t>4)Eye Contact.</a:t>
            </a:r>
            <a:r>
              <a:rPr lang="en-US" altLang="en-US" dirty="0">
                <a:latin typeface="Times New Roman" pitchFamily="18" charset="0"/>
                <a:ea typeface="Times New Roman" pitchFamily="18" charset="0"/>
              </a:rPr>
              <a:t> </a:t>
            </a:r>
          </a:p>
          <a:p>
            <a:pPr lvl="0">
              <a:lnSpc>
                <a:spcPct val="150000"/>
              </a:lnSpc>
              <a:buFont typeface="Wingdings" pitchFamily="2" charset="2"/>
              <a:buChar char="ü"/>
            </a:pPr>
            <a:r>
              <a:rPr lang="en-US" altLang="en-US" dirty="0">
                <a:latin typeface="Times New Roman" pitchFamily="18" charset="0"/>
                <a:ea typeface="Times New Roman" pitchFamily="18" charset="0"/>
              </a:rPr>
              <a:t>Eye contact is an important form of nonverbal communication. </a:t>
            </a:r>
          </a:p>
          <a:p>
            <a:pPr lvl="0">
              <a:lnSpc>
                <a:spcPct val="150000"/>
              </a:lnSpc>
              <a:buNone/>
            </a:pPr>
            <a:endParaRPr lang="en-US" altLang="en-US" dirty="0"/>
          </a:p>
        </p:txBody>
      </p:sp>
      <p:sp>
        <p:nvSpPr>
          <p:cNvPr id="1049096" name="Footer Placeholder 3"/>
          <p:cNvSpPr txBox="1"/>
          <p:nvPr/>
        </p:nvSpPr>
        <p:spPr>
          <a:xfrm>
            <a:off x="7646987" y="739140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09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131</a:t>
            </a:fld>
            <a:endParaRPr lang="en-US" altLang="en-US" sz="1200">
              <a:solidFill>
                <a:srgbClr val="898989"/>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8" name="Title 1"/>
          <p:cNvSpPr>
            <a:spLocks noGrp="1"/>
          </p:cNvSpPr>
          <p:nvPr>
            <p:ph type="title"/>
          </p:nvPr>
        </p:nvSpPr>
        <p:spPr>
          <a:xfrm>
            <a:off x="457200" y="61912"/>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r>
              <a:rPr lang="en-US" altLang="en-US"/>
              <a:t>’</a:t>
            </a:r>
          </a:p>
        </p:txBody>
      </p:sp>
      <p:sp>
        <p:nvSpPr>
          <p:cNvPr id="1049099" name="Content Placeholder 2"/>
          <p:cNvSpPr>
            <a:spLocks noGrp="1"/>
          </p:cNvSpPr>
          <p:nvPr>
            <p:ph idx="1"/>
          </p:nvPr>
        </p:nvSpPr>
        <p:spPr>
          <a:xfrm>
            <a:off x="228600" y="533400"/>
            <a:ext cx="86868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a:latin typeface="Times New Roman" pitchFamily="18" charset="0"/>
                <a:ea typeface="Times New Roman" pitchFamily="18" charset="0"/>
              </a:rPr>
              <a:t>The way you look at someone communicates interest, affection, hostility, or attraction.</a:t>
            </a:r>
          </a:p>
          <a:p>
            <a:pPr lvl="0">
              <a:lnSpc>
                <a:spcPct val="150000"/>
              </a:lnSpc>
              <a:buFont typeface="Wingdings" pitchFamily="2" charset="2"/>
              <a:buChar char="ü"/>
            </a:pPr>
            <a:r>
              <a:rPr lang="en-US" altLang="en-US">
                <a:latin typeface="Times New Roman" pitchFamily="18" charset="0"/>
                <a:ea typeface="Times New Roman" pitchFamily="18" charset="0"/>
              </a:rPr>
              <a:t> Eye contact is also important in maintaining the flow of conversation and for gauging the other person’s response.</a:t>
            </a:r>
          </a:p>
          <a:p>
            <a:pPr lvl="0"/>
            <a:endParaRPr lang="en-US" altLang="en-US"/>
          </a:p>
        </p:txBody>
      </p:sp>
      <p:sp>
        <p:nvSpPr>
          <p:cNvPr id="104910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0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132</a:t>
            </a:fld>
            <a:endParaRPr lang="en-US" altLang="en-US" sz="1200">
              <a:solidFill>
                <a:srgbClr val="898989"/>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2" name="Title 1"/>
          <p:cNvSpPr>
            <a:spLocks noGrp="1"/>
          </p:cNvSpPr>
          <p:nvPr>
            <p:ph type="title"/>
          </p:nvPr>
        </p:nvSpPr>
        <p:spPr>
          <a:xfrm>
            <a:off x="457200" y="0"/>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103" name="Content Placeholder 2"/>
          <p:cNvSpPr>
            <a:spLocks noGrp="1"/>
          </p:cNvSpPr>
          <p:nvPr>
            <p:ph idx="1"/>
          </p:nvPr>
        </p:nvSpPr>
        <p:spPr>
          <a:xfrm>
            <a:off x="76200" y="0"/>
            <a:ext cx="8915400" cy="67214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b="1" dirty="0">
                <a:latin typeface="Times New Roman" pitchFamily="18" charset="0"/>
                <a:ea typeface="Times New Roman" pitchFamily="18" charset="0"/>
              </a:rPr>
              <a:t>5)Touch.</a:t>
            </a:r>
            <a:r>
              <a:rPr lang="en-US" altLang="en-US" dirty="0">
                <a:latin typeface="Times New Roman" pitchFamily="18" charset="0"/>
                <a:ea typeface="Times New Roman" pitchFamily="18" charset="0"/>
              </a:rPr>
              <a:t> </a:t>
            </a:r>
          </a:p>
          <a:p>
            <a:pPr marL="0" lvl="0" indent="0">
              <a:lnSpc>
                <a:spcPct val="150000"/>
              </a:lnSpc>
              <a:buFont typeface="Wingdings" pitchFamily="2" charset="2"/>
              <a:buChar char="ü"/>
            </a:pPr>
            <a:r>
              <a:rPr lang="en-US" altLang="en-US" dirty="0">
                <a:latin typeface="Times New Roman" pitchFamily="18" charset="0"/>
                <a:ea typeface="Times New Roman" pitchFamily="18" charset="0"/>
              </a:rPr>
              <a:t>Touch is another important part of nonverbal com. </a:t>
            </a:r>
          </a:p>
          <a:p>
            <a:pPr marL="0" lvl="0" indent="0">
              <a:lnSpc>
                <a:spcPct val="150000"/>
              </a:lnSpc>
              <a:buFont typeface="Wingdings" pitchFamily="2" charset="2"/>
              <a:buChar char="ü"/>
            </a:pPr>
            <a:r>
              <a:rPr lang="en-US" altLang="en-US" dirty="0">
                <a:latin typeface="Times New Roman" pitchFamily="18" charset="0"/>
                <a:ea typeface="Times New Roman" pitchFamily="18" charset="0"/>
              </a:rPr>
              <a:t>Think about what the following conveys:</a:t>
            </a:r>
          </a:p>
          <a:p>
            <a:pPr lvl="1">
              <a:lnSpc>
                <a:spcPct val="150000"/>
              </a:lnSpc>
              <a:buFont typeface="Wingdings" pitchFamily="2" charset="2"/>
              <a:buChar char="§"/>
            </a:pPr>
            <a:r>
              <a:rPr lang="en-US" altLang="en-US" dirty="0">
                <a:latin typeface="Times New Roman" pitchFamily="18" charset="0"/>
                <a:ea typeface="Times New Roman" pitchFamily="18" charset="0"/>
              </a:rPr>
              <a:t>a firm handshake    </a:t>
            </a:r>
          </a:p>
          <a:p>
            <a:pPr lvl="1">
              <a:lnSpc>
                <a:spcPct val="150000"/>
              </a:lnSpc>
              <a:buFont typeface="Wingdings" pitchFamily="2" charset="2"/>
              <a:buChar char="§"/>
            </a:pPr>
            <a:r>
              <a:rPr lang="en-US" altLang="en-US" dirty="0">
                <a:latin typeface="Times New Roman" pitchFamily="18" charset="0"/>
                <a:ea typeface="Times New Roman" pitchFamily="18" charset="0"/>
              </a:rPr>
              <a:t>a timid tap on the shoulder </a:t>
            </a:r>
          </a:p>
          <a:p>
            <a:pPr lvl="1">
              <a:lnSpc>
                <a:spcPct val="150000"/>
              </a:lnSpc>
              <a:buFont typeface="Wingdings" pitchFamily="2" charset="2"/>
              <a:buChar char="§"/>
            </a:pPr>
            <a:r>
              <a:rPr lang="en-US" altLang="en-US" dirty="0">
                <a:latin typeface="Times New Roman" pitchFamily="18" charset="0"/>
                <a:ea typeface="Times New Roman" pitchFamily="18" charset="0"/>
              </a:rPr>
              <a:t>a warm bear hug,    </a:t>
            </a:r>
          </a:p>
          <a:p>
            <a:pPr lvl="1">
              <a:lnSpc>
                <a:spcPct val="150000"/>
              </a:lnSpc>
              <a:buFont typeface="Wingdings" pitchFamily="2" charset="2"/>
              <a:buChar char="§"/>
            </a:pPr>
            <a:r>
              <a:rPr lang="en-US" altLang="en-US" dirty="0">
                <a:latin typeface="Times New Roman" pitchFamily="18" charset="0"/>
                <a:ea typeface="Times New Roman" pitchFamily="18" charset="0"/>
              </a:rPr>
              <a:t>a reassuring pat on the back </a:t>
            </a:r>
          </a:p>
          <a:p>
            <a:pPr lvl="1">
              <a:lnSpc>
                <a:spcPct val="150000"/>
              </a:lnSpc>
              <a:buFont typeface="Wingdings" pitchFamily="2" charset="2"/>
              <a:buChar char="§"/>
            </a:pPr>
            <a:r>
              <a:rPr lang="en-US" altLang="en-US" dirty="0">
                <a:latin typeface="Times New Roman" pitchFamily="18" charset="0"/>
                <a:ea typeface="Times New Roman" pitchFamily="18" charset="0"/>
              </a:rPr>
              <a:t>a patronizing pat on the head</a:t>
            </a:r>
          </a:p>
          <a:p>
            <a:pPr lvl="1">
              <a:lnSpc>
                <a:spcPct val="150000"/>
              </a:lnSpc>
              <a:buFont typeface="Wingdings" pitchFamily="2" charset="2"/>
              <a:buChar char="§"/>
            </a:pPr>
            <a:r>
              <a:rPr lang="en-US" altLang="en-US" dirty="0">
                <a:latin typeface="Times New Roman" pitchFamily="18" charset="0"/>
                <a:ea typeface="Times New Roman" pitchFamily="18" charset="0"/>
              </a:rPr>
              <a:t> a controlling grip on your arm.</a:t>
            </a:r>
          </a:p>
          <a:p>
            <a:pPr marL="0" lvl="0" indent="0">
              <a:lnSpc>
                <a:spcPct val="150000"/>
              </a:lnSpc>
              <a:buFont typeface="Wingdings" pitchFamily="2" charset="2"/>
              <a:buChar char="§"/>
            </a:pPr>
            <a:endParaRPr lang="en-US" altLang="en-US" dirty="0">
              <a:latin typeface="Times New Roman" pitchFamily="18" charset="0"/>
              <a:ea typeface="Times New Roman" pitchFamily="18" charset="0"/>
            </a:endParaRPr>
          </a:p>
        </p:txBody>
      </p:sp>
      <p:sp>
        <p:nvSpPr>
          <p:cNvPr id="1049104" name="Footer Placeholder 3"/>
          <p:cNvSpPr txBox="1"/>
          <p:nvPr/>
        </p:nvSpPr>
        <p:spPr>
          <a:xfrm>
            <a:off x="5105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0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133</a:t>
            </a:fld>
            <a:endParaRPr lang="en-US" altLang="en-US" sz="1200">
              <a:solidFill>
                <a:srgbClr val="898989"/>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6" name="Title 1"/>
          <p:cNvSpPr>
            <a:spLocks noGrp="1"/>
          </p:cNvSpPr>
          <p:nvPr>
            <p:ph type="title"/>
          </p:nvPr>
        </p:nvSpPr>
        <p:spPr>
          <a:xfrm>
            <a:off x="457200" y="16033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107" name="Content Placeholder 2"/>
          <p:cNvSpPr>
            <a:spLocks noGrp="1"/>
          </p:cNvSpPr>
          <p:nvPr>
            <p:ph idx="1"/>
          </p:nvPr>
        </p:nvSpPr>
        <p:spPr>
          <a:xfrm>
            <a:off x="304800" y="609600"/>
            <a:ext cx="8686800" cy="5516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b="1" dirty="0">
                <a:latin typeface="Times New Roman" pitchFamily="18" charset="0"/>
                <a:ea typeface="Times New Roman" pitchFamily="18" charset="0"/>
              </a:rPr>
              <a:t>6) Space.</a:t>
            </a:r>
            <a:r>
              <a:rPr lang="en-US" altLang="en-US" dirty="0">
                <a:latin typeface="Times New Roman" pitchFamily="18" charset="0"/>
                <a:ea typeface="Times New Roman" pitchFamily="18" charset="0"/>
              </a:rPr>
              <a:t> </a:t>
            </a:r>
          </a:p>
          <a:p>
            <a:pPr marL="0" lvl="0" indent="0">
              <a:lnSpc>
                <a:spcPct val="150000"/>
              </a:lnSpc>
              <a:buFont typeface="Wingdings" pitchFamily="2" charset="2"/>
              <a:buChar char="ü"/>
            </a:pPr>
            <a:r>
              <a:rPr lang="en-US" altLang="en-US" dirty="0">
                <a:latin typeface="Times New Roman" pitchFamily="18" charset="0"/>
                <a:ea typeface="Times New Roman" pitchFamily="18" charset="0"/>
              </a:rPr>
              <a:t>We all have a need for physical space</a:t>
            </a:r>
          </a:p>
          <a:p>
            <a:pPr marL="0" lvl="0" indent="0">
              <a:lnSpc>
                <a:spcPct val="150000"/>
              </a:lnSpc>
              <a:buFont typeface="Wingdings" pitchFamily="2" charset="2"/>
              <a:buChar char="ü"/>
            </a:pPr>
            <a:r>
              <a:rPr lang="en-US" altLang="en-US" dirty="0">
                <a:latin typeface="Times New Roman" pitchFamily="18" charset="0"/>
                <a:ea typeface="Times New Roman" pitchFamily="18" charset="0"/>
              </a:rPr>
              <a:t>That need differs depending on the culture, the situation, and the closeness of the relationship. </a:t>
            </a:r>
          </a:p>
          <a:p>
            <a:pPr marL="0" lvl="0" indent="0">
              <a:lnSpc>
                <a:spcPct val="150000"/>
              </a:lnSpc>
              <a:buFont typeface="Wingdings" pitchFamily="2" charset="2"/>
              <a:buChar char="ü"/>
            </a:pPr>
            <a:r>
              <a:rPr lang="en-US" altLang="en-US" dirty="0">
                <a:latin typeface="Times New Roman" pitchFamily="18" charset="0"/>
                <a:ea typeface="Times New Roman" pitchFamily="18" charset="0"/>
              </a:rPr>
              <a:t>You can use physical space to communicate many different nonverbal messages, including signals of intimacy, aggression, dominance, or affection.</a:t>
            </a:r>
          </a:p>
          <a:p>
            <a:pPr marL="0" lvl="0" indent="0">
              <a:lnSpc>
                <a:spcPct val="150000"/>
              </a:lnSpc>
            </a:pPr>
            <a:endParaRPr lang="en-US" altLang="en-US" dirty="0">
              <a:latin typeface="Times New Roman" pitchFamily="18" charset="0"/>
              <a:ea typeface="Times New Roman" pitchFamily="18" charset="0"/>
            </a:endParaRPr>
          </a:p>
        </p:txBody>
      </p:sp>
      <p:sp>
        <p:nvSpPr>
          <p:cNvPr id="1049108" name="Footer Placeholder 3"/>
          <p:cNvSpPr txBox="1"/>
          <p:nvPr/>
        </p:nvSpPr>
        <p:spPr>
          <a:xfrm>
            <a:off x="4724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0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134</a:t>
            </a:fld>
            <a:endParaRPr lang="en-US" altLang="en-US" sz="1200">
              <a:solidFill>
                <a:srgbClr val="898989"/>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0" name="Title 1"/>
          <p:cNvSpPr>
            <a:spLocks noGrp="1"/>
          </p:cNvSpPr>
          <p:nvPr>
            <p:ph type="title"/>
          </p:nvPr>
        </p:nvSpPr>
        <p:spPr>
          <a:xfrm>
            <a:off x="457200" y="-609600"/>
            <a:ext cx="8229600" cy="381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11" name="Content Placeholder 2"/>
          <p:cNvSpPr>
            <a:spLocks noGrp="1"/>
          </p:cNvSpPr>
          <p:nvPr>
            <p:ph idx="1"/>
          </p:nvPr>
        </p:nvSpPr>
        <p:spPr>
          <a:xfrm>
            <a:off x="228600" y="76200"/>
            <a:ext cx="8686800" cy="67818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b="1" dirty="0">
                <a:latin typeface="Times New Roman" pitchFamily="18" charset="0"/>
                <a:ea typeface="Times New Roman" pitchFamily="18" charset="0"/>
              </a:rPr>
              <a:t>7) Voice. </a:t>
            </a:r>
          </a:p>
          <a:p>
            <a:pPr marL="0" lvl="0" indent="0">
              <a:lnSpc>
                <a:spcPct val="150000"/>
              </a:lnSpc>
              <a:buFont typeface="Wingdings" pitchFamily="2" charset="2"/>
              <a:buChar char="ü"/>
            </a:pPr>
            <a:r>
              <a:rPr lang="en-US" altLang="en-US" dirty="0">
                <a:latin typeface="Times New Roman" pitchFamily="18" charset="0"/>
                <a:ea typeface="Times New Roman" pitchFamily="18" charset="0"/>
              </a:rPr>
              <a:t>Nonverbal speech such as tone, pitch, volume, inflection, rhythm, and rate are important communication elements. </a:t>
            </a:r>
          </a:p>
          <a:p>
            <a:pPr marL="0" lvl="0" indent="0">
              <a:lnSpc>
                <a:spcPct val="150000"/>
              </a:lnSpc>
              <a:buFont typeface="Wingdings" pitchFamily="2" charset="2"/>
              <a:buChar char="ü"/>
            </a:pPr>
            <a:r>
              <a:rPr lang="en-US" altLang="en-US" dirty="0">
                <a:latin typeface="Times New Roman" pitchFamily="18" charset="0"/>
                <a:ea typeface="Times New Roman" pitchFamily="18" charset="0"/>
              </a:rPr>
              <a:t>When we speak, other people “read” our voices in addition to listening to our words.</a:t>
            </a:r>
          </a:p>
          <a:p>
            <a:pPr marL="0" lvl="0" indent="0">
              <a:lnSpc>
                <a:spcPct val="150000"/>
              </a:lnSpc>
              <a:buFont typeface="Wingdings" pitchFamily="2" charset="2"/>
              <a:buChar char="ü"/>
            </a:pPr>
            <a:r>
              <a:rPr lang="en-US" altLang="en-US" dirty="0">
                <a:latin typeface="Times New Roman" pitchFamily="18" charset="0"/>
                <a:ea typeface="Times New Roman" pitchFamily="18" charset="0"/>
              </a:rPr>
              <a:t> These nonverbal speech sounds provide subtle but powerful clues into our true feelings and what we really mean. </a:t>
            </a:r>
          </a:p>
        </p:txBody>
      </p:sp>
      <p:sp>
        <p:nvSpPr>
          <p:cNvPr id="1049112" name="Footer Placeholder 3"/>
          <p:cNvSpPr txBox="1"/>
          <p:nvPr/>
        </p:nvSpPr>
        <p:spPr>
          <a:xfrm>
            <a:off x="9144000" y="6356350"/>
            <a:ext cx="2700337"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1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135</a:t>
            </a:fld>
            <a:endParaRPr lang="en-US" altLang="en-US" sz="1200">
              <a:solidFill>
                <a:srgbClr val="898989"/>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4"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sp>
        <p:nvSpPr>
          <p:cNvPr id="1049115" name="Content Placeholder 2"/>
          <p:cNvSpPr>
            <a:spLocks noGrp="1"/>
          </p:cNvSpPr>
          <p:nvPr>
            <p:ph idx="1"/>
          </p:nvPr>
        </p:nvSpPr>
        <p:spPr>
          <a:xfrm>
            <a:off x="457200" y="990600"/>
            <a:ext cx="8229600" cy="5135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a:latin typeface="Times New Roman" pitchFamily="18" charset="0"/>
                <a:ea typeface="Times New Roman" pitchFamily="18" charset="0"/>
              </a:rPr>
              <a:t>Think about how tone of voice, for example, can indicate sarcasm, anger, affection, or confidence.</a:t>
            </a:r>
          </a:p>
          <a:p>
            <a:pPr lvl="0"/>
            <a:endParaRPr lang="en-US" altLang="en-US"/>
          </a:p>
        </p:txBody>
      </p:sp>
      <p:sp>
        <p:nvSpPr>
          <p:cNvPr id="104911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1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136</a:t>
            </a:fld>
            <a:endParaRPr lang="en-US" altLang="en-US" sz="1200">
              <a:solidFill>
                <a:srgbClr val="898989"/>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18" name="Title 1"/>
          <p:cNvSpPr>
            <a:spLocks noGrp="1"/>
          </p:cNvSpPr>
          <p:nvPr>
            <p:ph type="title"/>
          </p:nvPr>
        </p:nvSpPr>
        <p:spPr>
          <a:xfrm>
            <a:off x="457200" y="12223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summary </a:t>
            </a:r>
          </a:p>
        </p:txBody>
      </p:sp>
      <p:sp>
        <p:nvSpPr>
          <p:cNvPr id="1049119" name="Content Placeholder 2"/>
          <p:cNvSpPr>
            <a:spLocks noGrp="1"/>
          </p:cNvSpPr>
          <p:nvPr>
            <p:ph idx="1"/>
          </p:nvPr>
        </p:nvSpPr>
        <p:spPr>
          <a:xfrm>
            <a:off x="0" y="685800"/>
            <a:ext cx="9067800" cy="61722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a:latin typeface="Times New Roman" pitchFamily="18" charset="0"/>
                <a:ea typeface="Times New Roman" pitchFamily="18" charset="0"/>
              </a:rPr>
              <a:t>Successful nonverbal communication depends on self-awareness &amp; an understanding of the cues you are sending and reading the cues others are sending</a:t>
            </a:r>
          </a:p>
          <a:p>
            <a:pPr lvl="0">
              <a:lnSpc>
                <a:spcPct val="150000"/>
              </a:lnSpc>
              <a:buFont typeface="Wingdings" pitchFamily="2" charset="2"/>
              <a:buChar char="ü"/>
            </a:pPr>
            <a:r>
              <a:rPr lang="en-US" altLang="en-US">
                <a:latin typeface="Times New Roman" pitchFamily="18" charset="0"/>
                <a:ea typeface="Times New Roman" pitchFamily="18" charset="0"/>
              </a:rPr>
              <a:t>If you are planning what you are going to say next, daydreaming, or thinking about something else, you may miss nonverbal cues &amp; other subtleties </a:t>
            </a:r>
          </a:p>
          <a:p>
            <a:pPr lvl="0">
              <a:lnSpc>
                <a:spcPct val="150000"/>
              </a:lnSpc>
              <a:buFont typeface="Wingdings" pitchFamily="2" charset="2"/>
              <a:buChar char="ü"/>
            </a:pPr>
            <a:r>
              <a:rPr lang="en-US" altLang="en-US">
                <a:latin typeface="Times New Roman" pitchFamily="18" charset="0"/>
                <a:ea typeface="Times New Roman" pitchFamily="18" charset="0"/>
              </a:rPr>
              <a:t>You need to stay focused on the moment to fully understand what is going on.</a:t>
            </a:r>
          </a:p>
          <a:p>
            <a:pPr lvl="0"/>
            <a:endParaRPr lang="en-US" altLang="en-US"/>
          </a:p>
        </p:txBody>
      </p:sp>
      <p:sp>
        <p:nvSpPr>
          <p:cNvPr id="1049120" name="Footer Placeholder 3"/>
          <p:cNvSpPr txBox="1"/>
          <p:nvPr/>
        </p:nvSpPr>
        <p:spPr>
          <a:xfrm>
            <a:off x="4800600" y="632142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2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137</a:t>
            </a:fld>
            <a:endParaRPr lang="en-US" altLang="en-US" sz="1200">
              <a:solidFill>
                <a:srgbClr val="898989"/>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2" name="Title 1"/>
          <p:cNvSpPr>
            <a:spLocks noGrp="1"/>
          </p:cNvSpPr>
          <p:nvPr>
            <p:ph type="title"/>
          </p:nvPr>
        </p:nvSpPr>
        <p:spPr>
          <a:xfrm>
            <a:off x="457200" y="-762000"/>
            <a:ext cx="8229600" cy="457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6" name="Content Placeholder 5"/>
          <p:cNvPicPr>
            <a:picLocks noGrp="1"/>
          </p:cNvPicPr>
          <p:nvPr>
            <p:ph idx="1"/>
          </p:nvPr>
        </p:nvPicPr>
        <p:blipFill>
          <a:blip r:embed="rId2"/>
          <a:srcRect/>
          <a:stretch>
            <a:fillRect/>
          </a:stretch>
        </p:blipFill>
        <p:spPr>
          <a:xfrm>
            <a:off x="228600" y="228600"/>
            <a:ext cx="8686800" cy="6019800"/>
          </a:xfrm>
          <a:prstGeom prst="rect">
            <a:avLst/>
          </a:prstGeom>
          <a:noFill/>
          <a:ln>
            <a:noFill/>
          </a:ln>
        </p:spPr>
      </p:pic>
      <p:sp>
        <p:nvSpPr>
          <p:cNvPr id="104912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2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138</a:t>
            </a:fld>
            <a:endParaRPr lang="en-US" altLang="en-US" sz="1200">
              <a:solidFill>
                <a:srgbClr val="898989"/>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5" name="Title 1"/>
          <p:cNvSpPr>
            <a:spLocks noGrp="1"/>
          </p:cNvSpPr>
          <p:nvPr>
            <p:ph type="title"/>
          </p:nvPr>
        </p:nvSpPr>
        <p:spPr>
          <a:xfrm>
            <a:off x="457200" y="274637"/>
            <a:ext cx="8229600" cy="2587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br/>
            <a:r>
              <a:rPr lang="en-US" altLang="en-US" sz="3200" b="1">
                <a:latin typeface="Times New Roman" pitchFamily="18" charset="0"/>
                <a:ea typeface="Times New Roman" pitchFamily="18" charset="0"/>
              </a:rPr>
              <a:t>Importance of non-verbal communication</a:t>
            </a:r>
            <a:br/>
            <a:endParaRPr lang="en-US" altLang="en-US" b="1"/>
          </a:p>
        </p:txBody>
      </p:sp>
      <p:sp>
        <p:nvSpPr>
          <p:cNvPr id="1049126" name="Content Placeholder 2"/>
          <p:cNvSpPr>
            <a:spLocks noGrp="1"/>
          </p:cNvSpPr>
          <p:nvPr>
            <p:ph idx="1"/>
          </p:nvPr>
        </p:nvSpPr>
        <p:spPr>
          <a:xfrm>
            <a:off x="228600" y="533400"/>
            <a:ext cx="8763000" cy="63246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dirty="0">
                <a:latin typeface="Times New Roman" pitchFamily="18" charset="0"/>
                <a:ea typeface="Times New Roman" pitchFamily="18" charset="0"/>
              </a:rPr>
              <a:t>Important in expressing our emotions</a:t>
            </a:r>
          </a:p>
          <a:p>
            <a:pPr lvl="0">
              <a:lnSpc>
                <a:spcPct val="150000"/>
              </a:lnSpc>
              <a:buFont typeface="Wingdings" pitchFamily="2" charset="2"/>
              <a:buChar char="ü"/>
            </a:pPr>
            <a:r>
              <a:rPr lang="en-GB" altLang="en-US" dirty="0">
                <a:latin typeface="Times New Roman" pitchFamily="18" charset="0"/>
                <a:ea typeface="Times New Roman" pitchFamily="18" charset="0"/>
              </a:rPr>
              <a:t>Communicating interpersonal relationships</a:t>
            </a:r>
          </a:p>
          <a:p>
            <a:pPr lvl="0">
              <a:lnSpc>
                <a:spcPct val="150000"/>
              </a:lnSpc>
              <a:buFont typeface="Wingdings" pitchFamily="2" charset="2"/>
              <a:buChar char="ü"/>
            </a:pPr>
            <a:r>
              <a:rPr lang="en-US" altLang="en-US" dirty="0">
                <a:latin typeface="Times New Roman" pitchFamily="18" charset="0"/>
                <a:ea typeface="Times New Roman" pitchFamily="18" charset="0"/>
              </a:rPr>
              <a:t>Reflects individual’s personality.</a:t>
            </a:r>
          </a:p>
          <a:p>
            <a:pPr lvl="0">
              <a:lnSpc>
                <a:spcPct val="150000"/>
              </a:lnSpc>
              <a:buFont typeface="Wingdings" pitchFamily="2" charset="2"/>
              <a:buChar char="ü"/>
            </a:pPr>
            <a:r>
              <a:rPr lang="en-GB" altLang="en-US" dirty="0">
                <a:latin typeface="Times New Roman" pitchFamily="18" charset="0"/>
                <a:ea typeface="Times New Roman" pitchFamily="18" charset="0"/>
              </a:rPr>
              <a:t>non-verbal communication is main supporter of verbal interaction. In fact they supplement each other and give full meaning.</a:t>
            </a:r>
          </a:p>
          <a:p>
            <a:pPr lvl="0">
              <a:lnSpc>
                <a:spcPct val="150000"/>
              </a:lnSpc>
              <a:buFont typeface="Wingdings" pitchFamily="2" charset="2"/>
              <a:buChar char="ü"/>
            </a:pPr>
            <a:r>
              <a:rPr lang="en-GB" altLang="en-US" dirty="0">
                <a:latin typeface="Times New Roman" pitchFamily="18" charset="0"/>
                <a:ea typeface="Times New Roman" pitchFamily="18" charset="0"/>
              </a:rPr>
              <a:t>Plays greater role in performing rituals such as greetings and goodbyes. </a:t>
            </a:r>
          </a:p>
        </p:txBody>
      </p:sp>
      <p:sp>
        <p:nvSpPr>
          <p:cNvPr id="1049127" name="Footer Placeholder 3"/>
          <p:cNvSpPr txBox="1"/>
          <p:nvPr/>
        </p:nvSpPr>
        <p:spPr>
          <a:xfrm>
            <a:off x="4543425" y="6424612"/>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2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139</a:t>
            </a:fld>
            <a:endParaRPr lang="en-US" altLang="en-US"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a:xfrm>
            <a:off x="457200" y="274637"/>
            <a:ext cx="8229600" cy="714375"/>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37" name="Content Placeholder 2"/>
          <p:cNvSpPr>
            <a:spLocks noGrp="1"/>
          </p:cNvSpPr>
          <p:nvPr>
            <p:ph idx="1"/>
          </p:nvPr>
        </p:nvSpPr>
        <p:spPr>
          <a:xfrm>
            <a:off x="457200" y="989012"/>
            <a:ext cx="8229600" cy="51371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b="1" dirty="0">
                <a:latin typeface="Times New Roman" pitchFamily="18" charset="0"/>
                <a:ea typeface="Times New Roman" pitchFamily="18" charset="0"/>
              </a:rPr>
              <a:t>Channel</a:t>
            </a:r>
            <a:r>
              <a:rPr lang="en-GB" altLang="en-US" dirty="0">
                <a:latin typeface="Times New Roman" pitchFamily="18" charset="0"/>
                <a:ea typeface="Times New Roman" pitchFamily="18" charset="0"/>
              </a:rPr>
              <a:t> –Channel is the medium used to send message.</a:t>
            </a:r>
          </a:p>
          <a:p>
            <a:pPr lvl="0" eaLnBrk="1" latinLnBrk="1" hangingPunct="1">
              <a:lnSpc>
                <a:spcPct val="150000"/>
              </a:lnSpc>
            </a:pPr>
            <a:r>
              <a:rPr lang="en-GB" altLang="en-US" b="1" dirty="0">
                <a:latin typeface="Times New Roman" pitchFamily="18" charset="0"/>
                <a:ea typeface="Times New Roman" pitchFamily="18" charset="0"/>
              </a:rPr>
              <a:t>Decoder (Receiver)</a:t>
            </a:r>
            <a:r>
              <a:rPr lang="en-GB" altLang="en-US" dirty="0">
                <a:latin typeface="Times New Roman" pitchFamily="18" charset="0"/>
                <a:ea typeface="Times New Roman" pitchFamily="18" charset="0"/>
              </a:rPr>
              <a:t> – Decoder is the machine used to convert signals or binary data into message or the receiver who translates the message from signals.</a:t>
            </a:r>
          </a:p>
          <a:p>
            <a:pPr lvl="0" eaLnBrk="1" latinLnBrk="1" hangingPunct="1">
              <a:lnSpc>
                <a:spcPct val="150000"/>
              </a:lnSpc>
              <a:buNone/>
            </a:pPr>
            <a:endParaRPr lang="en-GB" altLang="en-US" dirty="0">
              <a:latin typeface="Times New Roman" pitchFamily="18" charset="0"/>
              <a:ea typeface="Times New Roman" pitchFamily="18" charset="0"/>
            </a:endParaRPr>
          </a:p>
          <a:p>
            <a:pPr lvl="0" eaLnBrk="1" latinLnBrk="1" hangingPunct="1">
              <a:lnSpc>
                <a:spcPct val="150000"/>
              </a:lnSpc>
            </a:pPr>
            <a:endParaRPr lang="en-US" altLang="en-US" dirty="0"/>
          </a:p>
        </p:txBody>
      </p:sp>
      <p:sp>
        <p:nvSpPr>
          <p:cNvPr id="104863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3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a:t>
            </a:fld>
            <a:endParaRPr lang="en-US" altLang="en-US" sz="1200">
              <a:solidFill>
                <a:srgbClr val="898989"/>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9" name="Title 1"/>
          <p:cNvSpPr>
            <a:spLocks noGrp="1"/>
          </p:cNvSpPr>
          <p:nvPr>
            <p:ph type="title"/>
          </p:nvPr>
        </p:nvSpPr>
        <p:spPr>
          <a:xfrm>
            <a:off x="457200" y="274637"/>
            <a:ext cx="8229600" cy="2587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latin typeface="Times New Roman" pitchFamily="18" charset="0"/>
                <a:ea typeface="Times New Roman" pitchFamily="18" charset="0"/>
              </a:rPr>
              <a:t>d) Interview </a:t>
            </a:r>
          </a:p>
        </p:txBody>
      </p:sp>
      <p:sp>
        <p:nvSpPr>
          <p:cNvPr id="1049130" name="Content Placeholder 2"/>
          <p:cNvSpPr>
            <a:spLocks noGrp="1"/>
          </p:cNvSpPr>
          <p:nvPr>
            <p:ph idx="1"/>
          </p:nvPr>
        </p:nvSpPr>
        <p:spPr>
          <a:xfrm>
            <a:off x="0" y="685800"/>
            <a:ext cx="8991600" cy="60356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It is a face-to-face interaction between interviewee and interviewer</a:t>
            </a:r>
          </a:p>
          <a:p>
            <a:pPr lvl="0">
              <a:lnSpc>
                <a:spcPct val="150000"/>
              </a:lnSpc>
            </a:pPr>
            <a:r>
              <a:rPr lang="en-GB" altLang="en-US">
                <a:latin typeface="Times New Roman" pitchFamily="18" charset="0"/>
                <a:ea typeface="Times New Roman" pitchFamily="18" charset="0"/>
              </a:rPr>
              <a:t>If handled carefully, it can be a powerful technique in having accurate information</a:t>
            </a:r>
          </a:p>
          <a:p>
            <a:pPr lvl="0">
              <a:lnSpc>
                <a:spcPct val="150000"/>
              </a:lnSpc>
            </a:pPr>
            <a:r>
              <a:rPr lang="en-GB" altLang="en-US">
                <a:latin typeface="Times New Roman" pitchFamily="18" charset="0"/>
                <a:ea typeface="Times New Roman" pitchFamily="18" charset="0"/>
              </a:rPr>
              <a:t>. At the same time, if the interview is not handled carefully, it can be a source of bias, restricting or distorting the flow of communication. </a:t>
            </a:r>
          </a:p>
        </p:txBody>
      </p:sp>
      <p:sp>
        <p:nvSpPr>
          <p:cNvPr id="104913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3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140</a:t>
            </a:fld>
            <a:endParaRPr lang="en-US" altLang="en-US" sz="1200">
              <a:solidFill>
                <a:srgbClr val="898989"/>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3"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br/>
            <a:r>
              <a:rPr lang="en-US" altLang="en-US" sz="3200" b="1">
                <a:latin typeface="Times New Roman" pitchFamily="18" charset="0"/>
                <a:ea typeface="Times New Roman" pitchFamily="18" charset="0"/>
              </a:rPr>
              <a:t>Objectives of Interview</a:t>
            </a:r>
            <a:br/>
            <a:endParaRPr lang="en-US" altLang="en-US" sz="3200" b="1">
              <a:latin typeface="Times New Roman" pitchFamily="18" charset="0"/>
              <a:ea typeface="Times New Roman" pitchFamily="18" charset="0"/>
            </a:endParaRPr>
          </a:p>
        </p:txBody>
      </p:sp>
      <p:sp>
        <p:nvSpPr>
          <p:cNvPr id="1049134" name="Content Placeholder 2"/>
          <p:cNvSpPr>
            <a:spLocks noGrp="1"/>
          </p:cNvSpPr>
          <p:nvPr>
            <p:ph idx="1"/>
          </p:nvPr>
        </p:nvSpPr>
        <p:spPr>
          <a:xfrm>
            <a:off x="152400" y="838200"/>
            <a:ext cx="8991600" cy="5287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a:lnSpc>
                <a:spcPct val="150000"/>
              </a:lnSpc>
              <a:buFont typeface="Calibri" pitchFamily="34" charset="0"/>
              <a:buAutoNum type="arabicParenR"/>
            </a:pPr>
            <a:r>
              <a:rPr lang="en-US" altLang="en-US" dirty="0">
                <a:latin typeface="Times New Roman" pitchFamily="18" charset="0"/>
                <a:ea typeface="Times New Roman" pitchFamily="18" charset="0"/>
              </a:rPr>
              <a:t>Verify the information </a:t>
            </a:r>
          </a:p>
          <a:p>
            <a:pPr marL="514350" lvl="0" indent="-514350">
              <a:lnSpc>
                <a:spcPct val="150000"/>
              </a:lnSpc>
              <a:buFont typeface="Calibri" pitchFamily="34" charset="0"/>
              <a:buAutoNum type="arabicParenR"/>
            </a:pPr>
            <a:r>
              <a:rPr lang="en-US" altLang="en-US" dirty="0">
                <a:latin typeface="Times New Roman" pitchFamily="18" charset="0"/>
                <a:ea typeface="Times New Roman" pitchFamily="18" charset="0"/>
              </a:rPr>
              <a:t>Obtain additional information</a:t>
            </a:r>
          </a:p>
          <a:p>
            <a:pPr marL="514350" lvl="0" indent="-514350">
              <a:lnSpc>
                <a:spcPct val="150000"/>
              </a:lnSpc>
              <a:buFont typeface="Calibri" pitchFamily="34" charset="0"/>
              <a:buAutoNum type="arabicParenR"/>
            </a:pPr>
            <a:r>
              <a:rPr lang="en-GB" altLang="en-US" dirty="0">
                <a:latin typeface="Times New Roman" pitchFamily="18" charset="0"/>
                <a:ea typeface="Times New Roman" pitchFamily="18" charset="0"/>
              </a:rPr>
              <a:t>Gives the candidate necessary facts &amp; information</a:t>
            </a:r>
          </a:p>
          <a:p>
            <a:pPr marL="514350" lvl="0" indent="-514350">
              <a:lnSpc>
                <a:spcPct val="150000"/>
              </a:lnSpc>
              <a:buFont typeface="Calibri" pitchFamily="34" charset="0"/>
              <a:buAutoNum type="arabicParenR"/>
            </a:pPr>
            <a:r>
              <a:rPr lang="en-US" altLang="en-US" dirty="0">
                <a:latin typeface="Times New Roman" pitchFamily="18" charset="0"/>
                <a:ea typeface="Times New Roman" pitchFamily="18" charset="0"/>
              </a:rPr>
              <a:t>Establish mutual understanding</a:t>
            </a:r>
          </a:p>
        </p:txBody>
      </p:sp>
      <p:sp>
        <p:nvSpPr>
          <p:cNvPr id="104913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13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141</a:t>
            </a:fld>
            <a:endParaRPr lang="en-US" altLang="en-US" sz="1200">
              <a:solidFill>
                <a:srgbClr val="898989"/>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7" name="Title 1"/>
          <p:cNvSpPr>
            <a:spLocks noGrp="1"/>
          </p:cNvSpPr>
          <p:nvPr>
            <p:ph type="title"/>
          </p:nvPr>
        </p:nvSpPr>
        <p:spPr>
          <a:xfrm>
            <a:off x="457200" y="160337"/>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latin typeface="Times New Roman" pitchFamily="18" charset="0"/>
                <a:ea typeface="Times New Roman" pitchFamily="18" charset="0"/>
              </a:rPr>
              <a:t>E) Public Speaking </a:t>
            </a:r>
          </a:p>
        </p:txBody>
      </p:sp>
      <p:sp>
        <p:nvSpPr>
          <p:cNvPr id="1049138" name="Content Placeholder 2"/>
          <p:cNvSpPr>
            <a:spLocks noGrp="1"/>
          </p:cNvSpPr>
          <p:nvPr>
            <p:ph idx="1"/>
          </p:nvPr>
        </p:nvSpPr>
        <p:spPr>
          <a:xfrm>
            <a:off x="152400" y="647700"/>
            <a:ext cx="8534400" cy="60737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It's a presentation  given live before an audience.</a:t>
            </a:r>
          </a:p>
          <a:p>
            <a:pPr lvl="0">
              <a:lnSpc>
                <a:spcPct val="150000"/>
              </a:lnSpc>
            </a:pPr>
            <a:r>
              <a:rPr lang="en-GB" altLang="en-US">
                <a:latin typeface="Times New Roman" pitchFamily="18" charset="0"/>
                <a:ea typeface="Times New Roman" pitchFamily="18" charset="0"/>
              </a:rPr>
              <a:t>Public speeches cover a wide variety of different topics</a:t>
            </a:r>
          </a:p>
          <a:p>
            <a:pPr lvl="0">
              <a:lnSpc>
                <a:spcPct val="150000"/>
              </a:lnSpc>
            </a:pPr>
            <a:r>
              <a:rPr lang="en-GB" altLang="en-US">
                <a:latin typeface="Times New Roman" pitchFamily="18" charset="0"/>
                <a:ea typeface="Times New Roman" pitchFamily="18" charset="0"/>
              </a:rPr>
              <a:t>The goal is to educate, entertain, influence listeners</a:t>
            </a:r>
          </a:p>
          <a:p>
            <a:pPr lvl="0">
              <a:lnSpc>
                <a:spcPct val="150000"/>
              </a:lnSpc>
            </a:pPr>
            <a:r>
              <a:rPr lang="en-GB" altLang="en-US">
                <a:latin typeface="Times New Roman" pitchFamily="18" charset="0"/>
                <a:ea typeface="Times New Roman" pitchFamily="18" charset="0"/>
              </a:rPr>
              <a:t>Often, visual aids such as slideshow are used to supplement the speech and make it interesting </a:t>
            </a:r>
          </a:p>
        </p:txBody>
      </p:sp>
      <p:sp>
        <p:nvSpPr>
          <p:cNvPr id="104913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4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142</a:t>
            </a:fld>
            <a:endParaRPr lang="en-US" altLang="en-US" sz="1200">
              <a:solidFill>
                <a:srgbClr val="898989"/>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1"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142" name="Content Placeholder 2"/>
          <p:cNvSpPr>
            <a:spLocks noGrp="1"/>
          </p:cNvSpPr>
          <p:nvPr>
            <p:ph idx="1"/>
          </p:nvPr>
        </p:nvSpPr>
        <p:spPr>
          <a:xfrm>
            <a:off x="152400" y="762000"/>
            <a:ext cx="8991600" cy="5364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A public speaking presentation is different from an online presentation</a:t>
            </a:r>
          </a:p>
          <a:p>
            <a:pPr lvl="0">
              <a:lnSpc>
                <a:spcPct val="150000"/>
              </a:lnSpc>
            </a:pPr>
            <a:r>
              <a:rPr lang="en-GB" altLang="en-US">
                <a:latin typeface="Times New Roman" pitchFamily="18" charset="0"/>
                <a:ea typeface="Times New Roman" pitchFamily="18" charset="0"/>
              </a:rPr>
              <a:t>online presentation may be viewed and/or listened to at the viewer's convenience, while a public speech is limited to a specific time or place.</a:t>
            </a:r>
          </a:p>
        </p:txBody>
      </p:sp>
      <p:sp>
        <p:nvSpPr>
          <p:cNvPr id="104914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14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143</a:t>
            </a:fld>
            <a:endParaRPr lang="en-US" altLang="en-US" sz="1200">
              <a:solidFill>
                <a:srgbClr val="898989"/>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5"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br/>
            <a:r>
              <a:rPr lang="en-GB" altLang="en-US" sz="3200" b="1">
                <a:latin typeface="Times New Roman" pitchFamily="18" charset="0"/>
                <a:ea typeface="Times New Roman" pitchFamily="18" charset="0"/>
              </a:rPr>
              <a:t>The Benefits  of Public Speaking</a:t>
            </a:r>
            <a:br/>
            <a:endParaRPr lang="en-GB" altLang="en-US" sz="3200" b="1">
              <a:latin typeface="Times New Roman" pitchFamily="18" charset="0"/>
              <a:ea typeface="Times New Roman" pitchFamily="18" charset="0"/>
            </a:endParaRPr>
          </a:p>
        </p:txBody>
      </p:sp>
      <p:sp>
        <p:nvSpPr>
          <p:cNvPr id="104914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4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144</a:t>
            </a:fld>
            <a:endParaRPr lang="en-US" altLang="en-US" sz="1200">
              <a:solidFill>
                <a:srgbClr val="898989"/>
              </a:solidFill>
            </a:endParaRPr>
          </a:p>
        </p:txBody>
      </p:sp>
      <p:sp>
        <p:nvSpPr>
          <p:cNvPr id="1049148" name="Rectangle 1"/>
          <p:cNvSpPr>
            <a:spLocks noGrp="1"/>
          </p:cNvSpPr>
          <p:nvPr>
            <p:ph idx="1"/>
          </p:nvPr>
        </p:nvSpPr>
        <p:spPr>
          <a:xfrm>
            <a:off x="457200" y="1412875"/>
            <a:ext cx="8229600" cy="4062412"/>
          </a:xfrm>
          <a:prstGeom prst="rect">
            <a:avLst/>
          </a:prstGeom>
          <a:noFill/>
          <a:ln>
            <a:noFill/>
          </a:ln>
        </p:spPr>
        <p:txBody>
          <a:bodyPr vert="horz" lIns="91440" tIns="45720" rIns="91440" bIns="45720" anchor="ctr">
            <a:sp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spcBef>
                <a:spcPct val="0"/>
              </a:spcBef>
              <a:buFontTx/>
              <a:buNone/>
            </a:pPr>
            <a:endParaRPr lang="en-US" altLang="en-US" sz="1800"/>
          </a:p>
          <a:p>
            <a:pPr marL="0" lvl="0" indent="0">
              <a:lnSpc>
                <a:spcPct val="150000"/>
              </a:lnSpc>
              <a:spcBef>
                <a:spcPct val="0"/>
              </a:spcBef>
              <a:buFontTx/>
              <a:buChar char="•"/>
            </a:pPr>
            <a:r>
              <a:rPr lang="en-US" altLang="en-US">
                <a:latin typeface="Times New Roman" pitchFamily="18" charset="0"/>
                <a:ea typeface="Times New Roman" pitchFamily="18" charset="0"/>
              </a:rPr>
              <a:t>Improves confidence  </a:t>
            </a:r>
          </a:p>
          <a:p>
            <a:pPr marL="0" lvl="0" indent="0">
              <a:lnSpc>
                <a:spcPct val="150000"/>
              </a:lnSpc>
              <a:spcBef>
                <a:spcPct val="0"/>
              </a:spcBef>
              <a:buFontTx/>
              <a:buChar char="•"/>
            </a:pPr>
            <a:r>
              <a:rPr lang="en-US" altLang="en-US">
                <a:latin typeface="Times New Roman" pitchFamily="18" charset="0"/>
                <a:ea typeface="Times New Roman" pitchFamily="18" charset="0"/>
              </a:rPr>
              <a:t>Better research skills </a:t>
            </a:r>
          </a:p>
          <a:p>
            <a:pPr marL="0" lvl="0" indent="0">
              <a:lnSpc>
                <a:spcPct val="150000"/>
              </a:lnSpc>
              <a:spcBef>
                <a:spcPct val="0"/>
              </a:spcBef>
              <a:buFontTx/>
              <a:buChar char="•"/>
            </a:pPr>
            <a:r>
              <a:rPr lang="en-US" altLang="en-US">
                <a:latin typeface="Times New Roman" pitchFamily="18" charset="0"/>
                <a:ea typeface="Times New Roman" pitchFamily="18" charset="0"/>
              </a:rPr>
              <a:t>Stronger deductive skills </a:t>
            </a:r>
          </a:p>
          <a:p>
            <a:pPr marL="0" lvl="0" indent="0">
              <a:lnSpc>
                <a:spcPct val="150000"/>
              </a:lnSpc>
              <a:spcBef>
                <a:spcPct val="0"/>
              </a:spcBef>
              <a:buFontTx/>
              <a:buChar char="•"/>
            </a:pPr>
            <a:r>
              <a:rPr lang="en-US" altLang="en-US">
                <a:latin typeface="Times New Roman" pitchFamily="18" charset="0"/>
                <a:ea typeface="Times New Roman" pitchFamily="18" charset="0"/>
              </a:rPr>
              <a:t>Ability to advocate for causes </a:t>
            </a:r>
          </a:p>
          <a:p>
            <a:pPr marL="0" lvl="0" indent="0">
              <a:lnSpc>
                <a:spcPct val="150000"/>
              </a:lnSpc>
              <a:spcBef>
                <a:spcPct val="0"/>
              </a:spcBef>
              <a:buNone/>
            </a:pPr>
            <a:endParaRPr lang="en-US" altLang="en-US">
              <a:latin typeface="Times New Roman" pitchFamily="18" charset="0"/>
              <a:ea typeface="Times New Roman"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9"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GB" altLang="en-US" sz="3200" b="1">
                <a:latin typeface="Times New Roman" pitchFamily="18" charset="0"/>
                <a:ea typeface="Times New Roman" pitchFamily="18" charset="0"/>
              </a:rPr>
              <a:t>How to Become Better at Public Speaking</a:t>
            </a:r>
            <a:br/>
            <a:endParaRPr lang="en-GB" altLang="en-US" sz="3200" b="1">
              <a:latin typeface="Times New Roman" pitchFamily="18" charset="0"/>
              <a:ea typeface="Times New Roman" pitchFamily="18" charset="0"/>
            </a:endParaRPr>
          </a:p>
        </p:txBody>
      </p:sp>
      <p:sp>
        <p:nvSpPr>
          <p:cNvPr id="1049150" name="Content Placeholder 2"/>
          <p:cNvSpPr>
            <a:spLocks noGrp="1"/>
          </p:cNvSpPr>
          <p:nvPr>
            <p:ph idx="1"/>
          </p:nvPr>
        </p:nvSpPr>
        <p:spPr>
          <a:xfrm>
            <a:off x="457200" y="914400"/>
            <a:ext cx="8229600" cy="5211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Public speaking is a skill &amp; it can be learned. </a:t>
            </a:r>
          </a:p>
          <a:p>
            <a:pPr lvl="0">
              <a:lnSpc>
                <a:spcPct val="150000"/>
              </a:lnSpc>
              <a:buFont typeface="Wingdings" pitchFamily="2" charset="2"/>
              <a:buChar char="ü"/>
            </a:pPr>
            <a:r>
              <a:rPr lang="en-GB" altLang="en-US">
                <a:latin typeface="Times New Roman" pitchFamily="18" charset="0"/>
                <a:ea typeface="Times New Roman" pitchFamily="18" charset="0"/>
              </a:rPr>
              <a:t>While some people may have more natural speaking ability than others, or a more pleasing voice, or are more charismatic—anyone who can speak can learn to be a better public speaker than they are right now.</a:t>
            </a:r>
          </a:p>
          <a:p>
            <a:pPr lvl="0">
              <a:lnSpc>
                <a:spcPct val="150000"/>
              </a:lnSpc>
              <a:buFont typeface="Wingdings" pitchFamily="2" charset="2"/>
              <a:buChar char="ü"/>
            </a:pPr>
            <a:r>
              <a:rPr lang="en-GB" altLang="en-US">
                <a:latin typeface="Times New Roman" pitchFamily="18" charset="0"/>
                <a:ea typeface="Times New Roman" pitchFamily="18" charset="0"/>
              </a:rPr>
              <a:t> It just takes some know-how and some effort.</a:t>
            </a:r>
          </a:p>
        </p:txBody>
      </p:sp>
      <p:sp>
        <p:nvSpPr>
          <p:cNvPr id="104915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5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145</a:t>
            </a:fld>
            <a:endParaRPr lang="en-US" altLang="en-US" sz="1200">
              <a:solidFill>
                <a:srgbClr val="898989"/>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3" name="Title 1"/>
          <p:cNvSpPr>
            <a:spLocks noGrp="1"/>
          </p:cNvSpPr>
          <p:nvPr>
            <p:ph type="title"/>
          </p:nvPr>
        </p:nvSpPr>
        <p:spPr>
          <a:xfrm>
            <a:off x="457200" y="160337"/>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sp>
        <p:nvSpPr>
          <p:cNvPr id="1049154" name="Content Placeholder 2"/>
          <p:cNvSpPr>
            <a:spLocks noGrp="1"/>
          </p:cNvSpPr>
          <p:nvPr>
            <p:ph idx="1"/>
          </p:nvPr>
        </p:nvSpPr>
        <p:spPr>
          <a:xfrm>
            <a:off x="304800" y="762000"/>
            <a:ext cx="8610600" cy="6096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To help you become better at public speaking, we'll take a look at these four areas:</a:t>
            </a:r>
          </a:p>
          <a:p>
            <a:pPr marL="1314450" lvl="2" indent="-514350">
              <a:lnSpc>
                <a:spcPct val="150000"/>
              </a:lnSpc>
              <a:buFont typeface="Calibri" pitchFamily="34" charset="0"/>
              <a:buAutoNum type="alphaLcParenR"/>
            </a:pPr>
            <a:r>
              <a:rPr lang="en-GB" altLang="en-US" sz="3200">
                <a:latin typeface="Times New Roman" pitchFamily="18" charset="0"/>
                <a:ea typeface="Times New Roman" pitchFamily="18" charset="0"/>
              </a:rPr>
              <a:t>Writing the speech</a:t>
            </a:r>
          </a:p>
          <a:p>
            <a:pPr marL="1314450" lvl="2" indent="-514350">
              <a:lnSpc>
                <a:spcPct val="150000"/>
              </a:lnSpc>
              <a:buFont typeface="Calibri" pitchFamily="34" charset="0"/>
              <a:buAutoNum type="alphaLcParenR"/>
            </a:pPr>
            <a:r>
              <a:rPr lang="en-GB" altLang="en-US" sz="3200">
                <a:latin typeface="Times New Roman" pitchFamily="18" charset="0"/>
                <a:ea typeface="Times New Roman" pitchFamily="18" charset="0"/>
              </a:rPr>
              <a:t>Overcoming a fear of speaking</a:t>
            </a:r>
          </a:p>
          <a:p>
            <a:pPr marL="1314450" lvl="2" indent="-514350">
              <a:lnSpc>
                <a:spcPct val="150000"/>
              </a:lnSpc>
              <a:buFont typeface="Calibri" pitchFamily="34" charset="0"/>
              <a:buAutoNum type="alphaLcParenR"/>
            </a:pPr>
            <a:r>
              <a:rPr lang="en-GB" altLang="en-US" sz="3200">
                <a:latin typeface="Times New Roman" pitchFamily="18" charset="0"/>
                <a:ea typeface="Times New Roman" pitchFamily="18" charset="0"/>
              </a:rPr>
              <a:t>Practicing the speech</a:t>
            </a:r>
          </a:p>
          <a:p>
            <a:pPr marL="1314450" lvl="2" indent="-514350">
              <a:lnSpc>
                <a:spcPct val="150000"/>
              </a:lnSpc>
              <a:buFont typeface="Calibri" pitchFamily="34" charset="0"/>
              <a:buAutoNum type="alphaLcParenR"/>
            </a:pPr>
            <a:r>
              <a:rPr lang="en-GB" altLang="en-US" sz="3200">
                <a:latin typeface="Times New Roman" pitchFamily="18" charset="0"/>
                <a:ea typeface="Times New Roman" pitchFamily="18" charset="0"/>
              </a:rPr>
              <a:t>Giving the speech</a:t>
            </a:r>
          </a:p>
          <a:p>
            <a:pPr lvl="0">
              <a:lnSpc>
                <a:spcPct val="150000"/>
              </a:lnSpc>
            </a:pPr>
            <a:endParaRPr lang="en-US" altLang="en-US">
              <a:latin typeface="Times New Roman" pitchFamily="18" charset="0"/>
              <a:ea typeface="Times New Roman" pitchFamily="18" charset="0"/>
            </a:endParaRPr>
          </a:p>
        </p:txBody>
      </p:sp>
      <p:sp>
        <p:nvSpPr>
          <p:cNvPr id="104915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5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146</a:t>
            </a:fld>
            <a:endParaRPr lang="en-US" altLang="en-US" sz="1200">
              <a:solidFill>
                <a:srgbClr val="898989"/>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7"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158" name="Content Placeholder 2"/>
          <p:cNvSpPr>
            <a:spLocks noGrp="1"/>
          </p:cNvSpPr>
          <p:nvPr>
            <p:ph idx="1"/>
          </p:nvPr>
        </p:nvSpPr>
        <p:spPr>
          <a:xfrm>
            <a:off x="152400" y="762000"/>
            <a:ext cx="8839200" cy="5364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1. Write an Effective Speech</a:t>
            </a:r>
          </a:p>
          <a:p>
            <a:pPr marL="0" lvl="0" indent="0">
              <a:lnSpc>
                <a:spcPct val="150000"/>
              </a:lnSpc>
              <a:buFont typeface="Wingdings" pitchFamily="2" charset="2"/>
              <a:buChar char="ü"/>
            </a:pPr>
            <a:r>
              <a:rPr lang="en-GB" altLang="en-US">
                <a:latin typeface="Times New Roman" pitchFamily="18" charset="0"/>
                <a:ea typeface="Times New Roman" pitchFamily="18" charset="0"/>
              </a:rPr>
              <a:t>The first thing you'll want to do is work on writing a well-organized, engaging speech. </a:t>
            </a:r>
          </a:p>
          <a:p>
            <a:pPr marL="0" lvl="0" indent="0">
              <a:lnSpc>
                <a:spcPct val="150000"/>
              </a:lnSpc>
              <a:buFont typeface="Wingdings" pitchFamily="2" charset="2"/>
              <a:buChar char="ü"/>
            </a:pPr>
            <a:r>
              <a:rPr lang="en-GB" altLang="en-US">
                <a:latin typeface="Times New Roman" pitchFamily="18" charset="0"/>
                <a:ea typeface="Times New Roman" pitchFamily="18" charset="0"/>
              </a:rPr>
              <a:t>Because even if you've got a great speaking voice or a great deal of charisma, you won't give a good speech if your material isn't any good. </a:t>
            </a:r>
          </a:p>
          <a:p>
            <a:pPr marL="0" lvl="0" indent="0">
              <a:lnSpc>
                <a:spcPct val="150000"/>
              </a:lnSpc>
            </a:pPr>
            <a:endParaRPr lang="en-US" altLang="en-US">
              <a:latin typeface="Times New Roman" pitchFamily="18" charset="0"/>
              <a:ea typeface="Times New Roman" pitchFamily="18" charset="0"/>
            </a:endParaRPr>
          </a:p>
        </p:txBody>
      </p:sp>
      <p:sp>
        <p:nvSpPr>
          <p:cNvPr id="104915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6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147</a:t>
            </a:fld>
            <a:endParaRPr lang="en-US" altLang="en-US" sz="1200">
              <a:solidFill>
                <a:srgbClr val="898989"/>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1" name="Title 1"/>
          <p:cNvSpPr>
            <a:spLocks noGrp="1"/>
          </p:cNvSpPr>
          <p:nvPr>
            <p:ph type="title"/>
          </p:nvPr>
        </p:nvSpPr>
        <p:spPr>
          <a:xfrm>
            <a:off x="457200" y="-762000"/>
            <a:ext cx="8229600" cy="228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62" name="Content Placeholder 2"/>
          <p:cNvSpPr>
            <a:spLocks noGrp="1"/>
          </p:cNvSpPr>
          <p:nvPr>
            <p:ph idx="1"/>
          </p:nvPr>
        </p:nvSpPr>
        <p:spPr>
          <a:xfrm>
            <a:off x="228600" y="152400"/>
            <a:ext cx="8686800" cy="65690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2. Overcome the Fear of Speaking</a:t>
            </a:r>
          </a:p>
          <a:p>
            <a:pPr marL="0" lvl="0" indent="0">
              <a:lnSpc>
                <a:spcPct val="150000"/>
              </a:lnSpc>
              <a:buFont typeface="Wingdings" pitchFamily="2" charset="2"/>
              <a:buChar char="ü"/>
            </a:pPr>
            <a:r>
              <a:rPr lang="en-GB" altLang="en-US">
                <a:latin typeface="Times New Roman" pitchFamily="18" charset="0"/>
                <a:ea typeface="Times New Roman" pitchFamily="18" charset="0"/>
              </a:rPr>
              <a:t>Fear of public speaking is very real and can hold you back. </a:t>
            </a:r>
          </a:p>
          <a:p>
            <a:pPr marL="0" lvl="0" indent="0">
              <a:lnSpc>
                <a:spcPct val="150000"/>
              </a:lnSpc>
              <a:buFont typeface="Wingdings" pitchFamily="2" charset="2"/>
              <a:buChar char="ü"/>
            </a:pPr>
            <a:r>
              <a:rPr lang="en-GB" altLang="en-US">
                <a:latin typeface="Times New Roman" pitchFamily="18" charset="0"/>
                <a:ea typeface="Times New Roman" pitchFamily="18" charset="0"/>
              </a:rPr>
              <a:t>If you don't feel confident when giving your speech, your listeners may pick up on that, making your presentation less effective.</a:t>
            </a:r>
          </a:p>
          <a:p>
            <a:pPr marL="0" lvl="0" indent="0">
              <a:lnSpc>
                <a:spcPct val="150000"/>
              </a:lnSpc>
              <a:buFont typeface="Wingdings" pitchFamily="2" charset="2"/>
              <a:buChar char="ü"/>
            </a:pPr>
            <a:r>
              <a:rPr lang="en-GB" altLang="en-US">
                <a:latin typeface="Times New Roman" pitchFamily="18" charset="0"/>
                <a:ea typeface="Times New Roman" pitchFamily="18" charset="0"/>
              </a:rPr>
              <a:t>Fortunately, there are some techniques that'll help most people manage their fear </a:t>
            </a:r>
          </a:p>
        </p:txBody>
      </p:sp>
      <p:sp>
        <p:nvSpPr>
          <p:cNvPr id="1049163" name="Footer Placeholder 3"/>
          <p:cNvSpPr txBox="1"/>
          <p:nvPr/>
        </p:nvSpPr>
        <p:spPr>
          <a:xfrm>
            <a:off x="5410200" y="634523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6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148</a:t>
            </a:fld>
            <a:endParaRPr lang="en-US" altLang="en-US" sz="1200">
              <a:solidFill>
                <a:srgbClr val="898989"/>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5" name="Title 1"/>
          <p:cNvSpPr>
            <a:spLocks noGrp="1"/>
          </p:cNvSpPr>
          <p:nvPr>
            <p:ph type="title"/>
          </p:nvPr>
        </p:nvSpPr>
        <p:spPr>
          <a:xfrm>
            <a:off x="457200" y="-762000"/>
            <a:ext cx="8229600" cy="381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66" name="Content Placeholder 2"/>
          <p:cNvSpPr>
            <a:spLocks noGrp="1"/>
          </p:cNvSpPr>
          <p:nvPr>
            <p:ph idx="1"/>
          </p:nvPr>
        </p:nvSpPr>
        <p:spPr>
          <a:xfrm>
            <a:off x="228600" y="152400"/>
            <a:ext cx="8686800" cy="65690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3. Practice the Speech</a:t>
            </a:r>
          </a:p>
          <a:p>
            <a:pPr marL="0" lvl="0" indent="0">
              <a:lnSpc>
                <a:spcPct val="150000"/>
              </a:lnSpc>
              <a:buFont typeface="Wingdings" pitchFamily="2" charset="2"/>
              <a:buChar char="ü"/>
            </a:pPr>
            <a:r>
              <a:rPr lang="en-GB" altLang="en-US">
                <a:latin typeface="Times New Roman" pitchFamily="18" charset="0"/>
                <a:ea typeface="Times New Roman" pitchFamily="18" charset="0"/>
              </a:rPr>
              <a:t>Even if not afraid of public speaking, practicing speech is still an important step to having an effective speech.</a:t>
            </a:r>
          </a:p>
          <a:p>
            <a:pPr marL="0" lvl="0" indent="0">
              <a:lnSpc>
                <a:spcPct val="150000"/>
              </a:lnSpc>
              <a:buFont typeface="Wingdings" pitchFamily="2" charset="2"/>
              <a:buChar char="ü"/>
            </a:pPr>
            <a:r>
              <a:rPr lang="en-GB" altLang="en-US">
                <a:latin typeface="Times New Roman" pitchFamily="18" charset="0"/>
                <a:ea typeface="Times New Roman" pitchFamily="18" charset="0"/>
              </a:rPr>
              <a:t> If you're in a rush, you may be tempted to skip practicing your speech to save time. </a:t>
            </a:r>
          </a:p>
          <a:p>
            <a:pPr marL="0" lvl="0" indent="0">
              <a:lnSpc>
                <a:spcPct val="150000"/>
              </a:lnSpc>
              <a:buFont typeface="Wingdings" pitchFamily="2" charset="2"/>
              <a:buChar char="ü"/>
            </a:pPr>
            <a:r>
              <a:rPr lang="en-GB" altLang="en-US">
                <a:latin typeface="Times New Roman" pitchFamily="18" charset="0"/>
                <a:ea typeface="Times New Roman" pitchFamily="18" charset="0"/>
              </a:rPr>
              <a:t>While skipping practice may seem like a good idea, it's really not.</a:t>
            </a:r>
          </a:p>
          <a:p>
            <a:pPr marL="0" lvl="0" indent="0"/>
            <a:endParaRPr lang="en-US" altLang="en-US"/>
          </a:p>
        </p:txBody>
      </p:sp>
      <p:sp>
        <p:nvSpPr>
          <p:cNvPr id="104916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6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149</a:t>
            </a:fld>
            <a:endParaRPr lang="en-US" altLang="en-US" sz="120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41"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b="1" dirty="0">
                <a:latin typeface="Times New Roman" pitchFamily="18" charset="0"/>
                <a:ea typeface="Times New Roman" pitchFamily="18" charset="0"/>
              </a:rPr>
              <a:t>Receiver (Destination)</a:t>
            </a:r>
            <a:r>
              <a:rPr lang="en-GB" altLang="en-US" dirty="0">
                <a:latin typeface="Times New Roman" pitchFamily="18" charset="0"/>
                <a:ea typeface="Times New Roman" pitchFamily="18" charset="0"/>
              </a:rPr>
              <a:t> –Receiver is the person who gets the message or the place where the message must reach. </a:t>
            </a:r>
          </a:p>
          <a:p>
            <a:pPr lvl="0" eaLnBrk="1" latinLnBrk="1" hangingPunct="1">
              <a:lnSpc>
                <a:spcPct val="150000"/>
              </a:lnSpc>
              <a:buNone/>
            </a:pPr>
            <a:r>
              <a:rPr lang="en-GB" altLang="en-US" dirty="0">
                <a:latin typeface="Times New Roman" pitchFamily="18" charset="0"/>
                <a:ea typeface="Times New Roman" pitchFamily="18" charset="0"/>
              </a:rPr>
              <a:t>-The receiver provides feedback according 	to       	the message.</a:t>
            </a:r>
          </a:p>
        </p:txBody>
      </p:sp>
      <p:sp>
        <p:nvSpPr>
          <p:cNvPr id="104864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4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a:t>
            </a:fld>
            <a:endParaRPr lang="en-US" altLang="en-US" sz="1200">
              <a:solidFill>
                <a:srgbClr val="898989"/>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69" name="Title 1"/>
          <p:cNvSpPr>
            <a:spLocks noGrp="1"/>
          </p:cNvSpPr>
          <p:nvPr>
            <p:ph type="title"/>
          </p:nvPr>
        </p:nvSpPr>
        <p:spPr>
          <a:xfrm>
            <a:off x="457200" y="-838200"/>
            <a:ext cx="8229600" cy="457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70" name="Content Placeholder 2"/>
          <p:cNvSpPr>
            <a:spLocks noGrp="1"/>
          </p:cNvSpPr>
          <p:nvPr>
            <p:ph idx="1"/>
          </p:nvPr>
        </p:nvSpPr>
        <p:spPr>
          <a:xfrm>
            <a:off x="190500" y="228600"/>
            <a:ext cx="87630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By practicing speech not only does it  improve public speaking skills, but it also increases familiarity with the presentation</a:t>
            </a:r>
          </a:p>
          <a:p>
            <a:pPr lvl="0">
              <a:lnSpc>
                <a:spcPct val="150000"/>
              </a:lnSpc>
            </a:pPr>
            <a:r>
              <a:rPr lang="en-GB" altLang="en-US">
                <a:latin typeface="Times New Roman" pitchFamily="18" charset="0"/>
                <a:ea typeface="Times New Roman" pitchFamily="18" charset="0"/>
              </a:rPr>
              <a:t>Thus making it more likely that your speech will go smoothly. </a:t>
            </a:r>
          </a:p>
          <a:p>
            <a:pPr lvl="0">
              <a:lnSpc>
                <a:spcPct val="150000"/>
              </a:lnSpc>
            </a:pPr>
            <a:r>
              <a:rPr lang="en-GB" altLang="en-US">
                <a:latin typeface="Times New Roman" pitchFamily="18" charset="0"/>
                <a:ea typeface="Times New Roman" pitchFamily="18" charset="0"/>
              </a:rPr>
              <a:t>Watch recordings of your speeches </a:t>
            </a:r>
          </a:p>
        </p:txBody>
      </p:sp>
      <p:sp>
        <p:nvSpPr>
          <p:cNvPr id="104917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7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150</a:t>
            </a:fld>
            <a:endParaRPr lang="en-US" altLang="en-US" sz="1200">
              <a:solidFill>
                <a:srgbClr val="898989"/>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3" name="Title 1"/>
          <p:cNvSpPr>
            <a:spLocks noGrp="1"/>
          </p:cNvSpPr>
          <p:nvPr>
            <p:ph type="title"/>
          </p:nvPr>
        </p:nvSpPr>
        <p:spPr>
          <a:xfrm>
            <a:off x="457200" y="-274637"/>
            <a:ext cx="8229600" cy="460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74" name="Content Placeholder 2"/>
          <p:cNvSpPr>
            <a:spLocks noGrp="1"/>
          </p:cNvSpPr>
          <p:nvPr>
            <p:ph idx="1"/>
          </p:nvPr>
        </p:nvSpPr>
        <p:spPr>
          <a:xfrm>
            <a:off x="457200" y="381000"/>
            <a:ext cx="8229600" cy="5745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US" altLang="en-US" b="1">
                <a:latin typeface="Times New Roman" pitchFamily="18" charset="0"/>
                <a:ea typeface="Times New Roman" pitchFamily="18" charset="0"/>
              </a:rPr>
              <a:t>4. Give the Speech</a:t>
            </a:r>
          </a:p>
          <a:p>
            <a:pPr lvl="0">
              <a:lnSpc>
                <a:spcPct val="150000"/>
              </a:lnSpc>
              <a:buFont typeface="Wingdings" pitchFamily="2" charset="2"/>
              <a:buChar char="ü"/>
            </a:pPr>
            <a:r>
              <a:rPr lang="en-US" altLang="en-US">
                <a:latin typeface="Times New Roman" pitchFamily="18" charset="0"/>
                <a:ea typeface="Times New Roman" pitchFamily="18" charset="0"/>
              </a:rPr>
              <a:t>Engage with your audience</a:t>
            </a:r>
          </a:p>
          <a:p>
            <a:pPr lvl="0">
              <a:lnSpc>
                <a:spcPct val="150000"/>
              </a:lnSpc>
              <a:buFont typeface="Wingdings" pitchFamily="2" charset="2"/>
              <a:buChar char="ü"/>
            </a:pPr>
            <a:r>
              <a:rPr lang="en-US" altLang="en-US">
                <a:latin typeface="Times New Roman" pitchFamily="18" charset="0"/>
                <a:ea typeface="Times New Roman" pitchFamily="18" charset="0"/>
              </a:rPr>
              <a:t>Pay attention to body language </a:t>
            </a:r>
          </a:p>
          <a:p>
            <a:pPr lvl="0">
              <a:lnSpc>
                <a:spcPct val="150000"/>
              </a:lnSpc>
              <a:buFont typeface="Wingdings" pitchFamily="2" charset="2"/>
              <a:buChar char="ü"/>
            </a:pPr>
            <a:r>
              <a:rPr lang="en-US" altLang="en-US">
                <a:latin typeface="Times New Roman" pitchFamily="18" charset="0"/>
                <a:ea typeface="Times New Roman" pitchFamily="18" charset="0"/>
              </a:rPr>
              <a:t>Think positively </a:t>
            </a:r>
          </a:p>
          <a:p>
            <a:pPr lvl="0">
              <a:lnSpc>
                <a:spcPct val="150000"/>
              </a:lnSpc>
              <a:buFont typeface="Wingdings" pitchFamily="2" charset="2"/>
              <a:buChar char="ü"/>
            </a:pPr>
            <a:endParaRPr lang="en-US" altLang="en-US">
              <a:latin typeface="Times New Roman" pitchFamily="18" charset="0"/>
              <a:ea typeface="Times New Roman" pitchFamily="18" charset="0"/>
            </a:endParaRPr>
          </a:p>
          <a:p>
            <a:pPr lvl="0">
              <a:buFont typeface="Wingdings" pitchFamily="2" charset="2"/>
              <a:buChar char="ü"/>
            </a:pPr>
            <a:endParaRPr lang="en-US" altLang="en-US"/>
          </a:p>
        </p:txBody>
      </p:sp>
      <p:sp>
        <p:nvSpPr>
          <p:cNvPr id="104917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7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151</a:t>
            </a:fld>
            <a:endParaRPr lang="en-US" altLang="en-US" sz="1200">
              <a:solidFill>
                <a:srgbClr val="898989"/>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7" name="Title 1"/>
          <p:cNvSpPr>
            <a:spLocks noGrp="1"/>
          </p:cNvSpPr>
          <p:nvPr>
            <p:ph type="title"/>
          </p:nvPr>
        </p:nvSpPr>
        <p:spPr>
          <a:xfrm>
            <a:off x="457200" y="-381000"/>
            <a:ext cx="8229600" cy="152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78" name="Content Placeholder 2"/>
          <p:cNvSpPr>
            <a:spLocks noGrp="1"/>
          </p:cNvSpPr>
          <p:nvPr>
            <p:ph idx="1"/>
          </p:nvPr>
        </p:nvSpPr>
        <p:spPr>
          <a:xfrm>
            <a:off x="457200" y="685800"/>
            <a:ext cx="8229600" cy="5440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endParaRPr lang="en-US" altLang="en-US"/>
          </a:p>
          <a:p>
            <a:pPr lvl="0"/>
            <a:endParaRPr lang="en-US" altLang="en-US"/>
          </a:p>
          <a:p>
            <a:pPr lvl="0">
              <a:buNone/>
            </a:pPr>
            <a:endParaRPr lang="en-US" altLang="en-US"/>
          </a:p>
          <a:p>
            <a:pPr lvl="0" algn="ctr"/>
            <a:r>
              <a:rPr lang="en-US" altLang="en-US" b="1">
                <a:solidFill>
                  <a:srgbClr val="00B050"/>
                </a:solidFill>
                <a:latin typeface="Times New Roman" pitchFamily="18" charset="0"/>
                <a:ea typeface="Times New Roman" pitchFamily="18" charset="0"/>
              </a:rPr>
              <a:t>Listening skills </a:t>
            </a:r>
          </a:p>
        </p:txBody>
      </p:sp>
      <p:sp>
        <p:nvSpPr>
          <p:cNvPr id="104917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8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152</a:t>
            </a:fld>
            <a:endParaRPr lang="en-US" altLang="en-US" sz="1200">
              <a:solidFill>
                <a:srgbClr val="898989"/>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1" name="Title 1"/>
          <p:cNvSpPr>
            <a:spLocks noGrp="1"/>
          </p:cNvSpPr>
          <p:nvPr>
            <p:ph type="title"/>
          </p:nvPr>
        </p:nvSpPr>
        <p:spPr>
          <a:xfrm>
            <a:off x="457200" y="-609600"/>
            <a:ext cx="8229600" cy="533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82" name="Content Placeholder 2"/>
          <p:cNvSpPr>
            <a:spLocks noGrp="1"/>
          </p:cNvSpPr>
          <p:nvPr>
            <p:ph idx="1"/>
          </p:nvPr>
        </p:nvSpPr>
        <p:spPr>
          <a:xfrm>
            <a:off x="0" y="533400"/>
            <a:ext cx="90678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endParaRPr lang="en-GB" altLang="en-US"/>
          </a:p>
          <a:p>
            <a:pPr lvl="0"/>
            <a:endParaRPr lang="en-GB" altLang="en-US"/>
          </a:p>
          <a:p>
            <a:pPr lvl="0" algn="ctr">
              <a:lnSpc>
                <a:spcPct val="150000"/>
              </a:lnSpc>
              <a:buNone/>
            </a:pPr>
            <a:r>
              <a:rPr lang="en-GB" altLang="en-US" b="1" i="1">
                <a:latin typeface="Times New Roman" pitchFamily="18" charset="0"/>
                <a:ea typeface="Times New Roman" pitchFamily="18" charset="0"/>
              </a:rPr>
              <a:t> “The most basic and powerful way to connect to another person is to listen. Just listen.  Perhaps the most important thing we ever give each other is our attention”</a:t>
            </a:r>
            <a:br/>
            <a:br/>
            <a:endParaRPr lang="en-GB" altLang="en-US" b="1" i="1">
              <a:latin typeface="Times New Roman" pitchFamily="18" charset="0"/>
              <a:ea typeface="Times New Roman" pitchFamily="18" charset="0"/>
            </a:endParaRPr>
          </a:p>
        </p:txBody>
      </p:sp>
      <p:sp>
        <p:nvSpPr>
          <p:cNvPr id="104918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18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153</a:t>
            </a:fld>
            <a:endParaRPr lang="en-US" altLang="en-US" sz="1200">
              <a:solidFill>
                <a:srgbClr val="898989"/>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5" name="Title 1"/>
          <p:cNvSpPr>
            <a:spLocks noGrp="1"/>
          </p:cNvSpPr>
          <p:nvPr>
            <p:ph type="title"/>
          </p:nvPr>
        </p:nvSpPr>
        <p:spPr>
          <a:xfrm>
            <a:off x="457200" y="152400"/>
            <a:ext cx="8229600" cy="533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b="1">
                <a:latin typeface="Times New Roman" pitchFamily="18" charset="0"/>
                <a:ea typeface="Times New Roman" pitchFamily="18" charset="0"/>
              </a:rPr>
              <a:t>Listening</a:t>
            </a:r>
          </a:p>
        </p:txBody>
      </p:sp>
      <p:sp>
        <p:nvSpPr>
          <p:cNvPr id="1049186" name="Content Placeholder 2"/>
          <p:cNvSpPr>
            <a:spLocks noGrp="1"/>
          </p:cNvSpPr>
          <p:nvPr>
            <p:ph idx="1"/>
          </p:nvPr>
        </p:nvSpPr>
        <p:spPr>
          <a:xfrm>
            <a:off x="152400" y="533400"/>
            <a:ext cx="8839200" cy="61880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Listening is the ability to accurately receive and interpret messages in the communication process.</a:t>
            </a:r>
          </a:p>
          <a:p>
            <a:pPr lvl="0">
              <a:lnSpc>
                <a:spcPct val="150000"/>
              </a:lnSpc>
              <a:buFont typeface="Wingdings" pitchFamily="2" charset="2"/>
              <a:buChar char="ü"/>
            </a:pPr>
            <a:r>
              <a:rPr lang="en-GB" altLang="en-US">
                <a:latin typeface="Times New Roman" pitchFamily="18" charset="0"/>
                <a:ea typeface="Times New Roman" pitchFamily="18" charset="0"/>
              </a:rPr>
              <a:t>Listening is key to effective communication. </a:t>
            </a:r>
          </a:p>
          <a:p>
            <a:pPr lvl="0">
              <a:lnSpc>
                <a:spcPct val="150000"/>
              </a:lnSpc>
              <a:buFont typeface="Wingdings" pitchFamily="2" charset="2"/>
              <a:buChar char="ü"/>
            </a:pPr>
            <a:r>
              <a:rPr lang="en-GB" altLang="en-US">
                <a:latin typeface="Times New Roman" pitchFamily="18" charset="0"/>
                <a:ea typeface="Times New Roman" pitchFamily="18" charset="0"/>
              </a:rPr>
              <a:t>Without the ability to listen effectively, messages are easily misunderstood</a:t>
            </a:r>
          </a:p>
          <a:p>
            <a:pPr lvl="0">
              <a:lnSpc>
                <a:spcPct val="150000"/>
              </a:lnSpc>
              <a:buFont typeface="Wingdings" pitchFamily="2" charset="2"/>
              <a:buChar char="ü"/>
            </a:pPr>
            <a:r>
              <a:rPr lang="en-GB" altLang="en-US">
                <a:latin typeface="Times New Roman" pitchFamily="18" charset="0"/>
                <a:ea typeface="Times New Roman" pitchFamily="18" charset="0"/>
              </a:rPr>
              <a:t>As a result, communication breaks down and the sender of the message can easily become frustrated or irritated.</a:t>
            </a:r>
            <a:br/>
            <a:br/>
            <a:br/>
            <a:br/>
            <a:endParaRPr lang="en-US" altLang="en-US">
              <a:latin typeface="Times New Roman" pitchFamily="18" charset="0"/>
              <a:ea typeface="Times New Roman" pitchFamily="18" charset="0"/>
            </a:endParaRPr>
          </a:p>
        </p:txBody>
      </p:sp>
      <p:sp>
        <p:nvSpPr>
          <p:cNvPr id="1049187" name="Footer Placeholder 3"/>
          <p:cNvSpPr txBox="1"/>
          <p:nvPr/>
        </p:nvSpPr>
        <p:spPr>
          <a:xfrm>
            <a:off x="5105400" y="6361112"/>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8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154</a:t>
            </a:fld>
            <a:endParaRPr lang="en-US" altLang="en-US" sz="1200">
              <a:solidFill>
                <a:srgbClr val="898989"/>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9" name="Title 1"/>
          <p:cNvSpPr>
            <a:spLocks noGrp="1"/>
          </p:cNvSpPr>
          <p:nvPr>
            <p:ph type="title"/>
          </p:nvPr>
        </p:nvSpPr>
        <p:spPr>
          <a:xfrm>
            <a:off x="457200" y="-304800"/>
            <a:ext cx="8229600" cy="76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90" name="Content Placeholder 2"/>
          <p:cNvSpPr>
            <a:spLocks noGrp="1"/>
          </p:cNvSpPr>
          <p:nvPr>
            <p:ph idx="1"/>
          </p:nvPr>
        </p:nvSpPr>
        <p:spPr>
          <a:xfrm>
            <a:off x="457200" y="228600"/>
            <a:ext cx="8229600" cy="5897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If there is one communication skill you should aim to master, then listening is it.</a:t>
            </a:r>
          </a:p>
          <a:p>
            <a:pPr lvl="0">
              <a:lnSpc>
                <a:spcPct val="150000"/>
              </a:lnSpc>
              <a:buFont typeface="Wingdings" pitchFamily="2" charset="2"/>
              <a:buChar char="ü"/>
            </a:pPr>
            <a:r>
              <a:rPr lang="en-GB" altLang="en-US">
                <a:latin typeface="Times New Roman" pitchFamily="18" charset="0"/>
                <a:ea typeface="Times New Roman" pitchFamily="18" charset="0"/>
              </a:rPr>
              <a:t>Good listening skills can lead to </a:t>
            </a:r>
          </a:p>
          <a:p>
            <a:pPr lvl="0">
              <a:lnSpc>
                <a:spcPct val="150000"/>
              </a:lnSpc>
              <a:buFont typeface="Wingdings" pitchFamily="2" charset="2"/>
              <a:buChar char="§"/>
            </a:pPr>
            <a:r>
              <a:rPr lang="en-GB" altLang="en-US">
                <a:latin typeface="Times New Roman" pitchFamily="18" charset="0"/>
                <a:ea typeface="Times New Roman" pitchFamily="18" charset="0"/>
              </a:rPr>
              <a:t>better customer satisfaction</a:t>
            </a:r>
          </a:p>
          <a:p>
            <a:pPr lvl="0">
              <a:lnSpc>
                <a:spcPct val="150000"/>
              </a:lnSpc>
              <a:buFont typeface="Wingdings" pitchFamily="2" charset="2"/>
              <a:buChar char="§"/>
            </a:pPr>
            <a:r>
              <a:rPr lang="en-GB" altLang="en-US">
                <a:latin typeface="Times New Roman" pitchFamily="18" charset="0"/>
                <a:ea typeface="Times New Roman" pitchFamily="18" charset="0"/>
              </a:rPr>
              <a:t>greater productivity with fewer mistakes</a:t>
            </a:r>
          </a:p>
          <a:p>
            <a:pPr lvl="0">
              <a:lnSpc>
                <a:spcPct val="150000"/>
              </a:lnSpc>
              <a:buFont typeface="Wingdings" pitchFamily="2" charset="2"/>
              <a:buChar char="§"/>
            </a:pPr>
            <a:r>
              <a:rPr lang="en-GB" altLang="en-US">
                <a:latin typeface="Times New Roman" pitchFamily="18" charset="0"/>
                <a:ea typeface="Times New Roman" pitchFamily="18" charset="0"/>
              </a:rPr>
              <a:t>increased sharing of information that in turn can lead to more creative and innovative work</a:t>
            </a:r>
            <a:br/>
            <a:br/>
            <a:br/>
            <a:endParaRPr lang="en-US" altLang="en-US">
              <a:latin typeface="Times New Roman" pitchFamily="18" charset="0"/>
              <a:ea typeface="Times New Roman" pitchFamily="18" charset="0"/>
            </a:endParaRPr>
          </a:p>
        </p:txBody>
      </p:sp>
      <p:sp>
        <p:nvSpPr>
          <p:cNvPr id="104919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19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155</a:t>
            </a:fld>
            <a:endParaRPr lang="en-US" altLang="en-US" sz="1200">
              <a:solidFill>
                <a:srgbClr val="898989"/>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3" name="Title 1"/>
          <p:cNvSpPr>
            <a:spLocks noGrp="1"/>
          </p:cNvSpPr>
          <p:nvPr>
            <p:ph type="title"/>
          </p:nvPr>
        </p:nvSpPr>
        <p:spPr>
          <a:xfrm>
            <a:off x="457200" y="152400"/>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br/>
            <a:br/>
            <a:r>
              <a:rPr lang="en-GB" altLang="en-US" sz="3200" b="1">
                <a:latin typeface="Times New Roman" pitchFamily="18" charset="0"/>
                <a:ea typeface="Times New Roman" pitchFamily="18" charset="0"/>
              </a:rPr>
              <a:t>Benefits In Our Personal Lives</a:t>
            </a:r>
            <a:br/>
            <a:br/>
            <a:endParaRPr lang="en-GB" altLang="en-US" sz="3200" b="1">
              <a:latin typeface="Times New Roman" pitchFamily="18" charset="0"/>
              <a:ea typeface="Times New Roman" pitchFamily="18" charset="0"/>
            </a:endParaRPr>
          </a:p>
        </p:txBody>
      </p:sp>
      <p:sp>
        <p:nvSpPr>
          <p:cNvPr id="1049194" name="Content Placeholder 2"/>
          <p:cNvSpPr>
            <a:spLocks noGrp="1"/>
          </p:cNvSpPr>
          <p:nvPr>
            <p:ph idx="1"/>
          </p:nvPr>
        </p:nvSpPr>
        <p:spPr>
          <a:xfrm>
            <a:off x="304800" y="715962"/>
            <a:ext cx="8686800" cy="6142037"/>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A greater number of friends and social networks</a:t>
            </a:r>
          </a:p>
          <a:p>
            <a:pPr lvl="0">
              <a:lnSpc>
                <a:spcPct val="150000"/>
              </a:lnSpc>
            </a:pPr>
            <a:r>
              <a:rPr lang="en-GB" altLang="en-US">
                <a:latin typeface="Times New Roman" pitchFamily="18" charset="0"/>
                <a:ea typeface="Times New Roman" pitchFamily="18" charset="0"/>
              </a:rPr>
              <a:t>Improved self-esteem and confidence</a:t>
            </a:r>
          </a:p>
          <a:p>
            <a:pPr lvl="0">
              <a:lnSpc>
                <a:spcPct val="150000"/>
              </a:lnSpc>
            </a:pPr>
            <a:r>
              <a:rPr lang="en-GB" altLang="en-US">
                <a:latin typeface="Times New Roman" pitchFamily="18" charset="0"/>
                <a:ea typeface="Times New Roman" pitchFamily="18" charset="0"/>
              </a:rPr>
              <a:t>Higher grades at school and in academic work</a:t>
            </a:r>
          </a:p>
          <a:p>
            <a:pPr lvl="0">
              <a:lnSpc>
                <a:spcPct val="150000"/>
              </a:lnSpc>
            </a:pPr>
            <a:r>
              <a:rPr lang="en-GB" altLang="en-US">
                <a:latin typeface="Times New Roman" pitchFamily="18" charset="0"/>
                <a:ea typeface="Times New Roman" pitchFamily="18" charset="0"/>
              </a:rPr>
              <a:t> Better health and general well-being.</a:t>
            </a:r>
          </a:p>
          <a:p>
            <a:pPr lvl="0">
              <a:lnSpc>
                <a:spcPct val="150000"/>
              </a:lnSpc>
            </a:pPr>
            <a:r>
              <a:rPr lang="en-GB" altLang="en-US">
                <a:latin typeface="Times New Roman" pitchFamily="18" charset="0"/>
                <a:ea typeface="Times New Roman" pitchFamily="18" charset="0"/>
              </a:rPr>
              <a:t>Studies have shown that, whereas speaking raises blood pressure, attentive listening can bring it down.</a:t>
            </a:r>
          </a:p>
          <a:p>
            <a:pPr lvl="0">
              <a:buNone/>
            </a:pPr>
            <a:br/>
            <a:br/>
            <a:endParaRPr lang="en-GB" altLang="en-US"/>
          </a:p>
        </p:txBody>
      </p:sp>
      <p:sp>
        <p:nvSpPr>
          <p:cNvPr id="1049195" name="Footer Placeholder 3"/>
          <p:cNvSpPr txBox="1"/>
          <p:nvPr/>
        </p:nvSpPr>
        <p:spPr>
          <a:xfrm>
            <a:off x="5257800" y="6492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19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156</a:t>
            </a:fld>
            <a:endParaRPr lang="en-US" altLang="en-US" sz="1200">
              <a:solidFill>
                <a:srgbClr val="898989"/>
              </a:solidFil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7" name="Title 1"/>
          <p:cNvSpPr>
            <a:spLocks noGrp="1"/>
          </p:cNvSpPr>
          <p:nvPr>
            <p:ph type="title"/>
          </p:nvPr>
        </p:nvSpPr>
        <p:spPr>
          <a:xfrm flipV="1">
            <a:off x="457200" y="-533400"/>
            <a:ext cx="8229600" cy="228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198" name="Content Placeholder 2"/>
          <p:cNvSpPr>
            <a:spLocks noGrp="1"/>
          </p:cNvSpPr>
          <p:nvPr>
            <p:ph idx="1"/>
          </p:nvPr>
        </p:nvSpPr>
        <p:spPr>
          <a:xfrm>
            <a:off x="457200" y="381000"/>
            <a:ext cx="8229600" cy="63404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US" altLang="en-US">
                <a:solidFill>
                  <a:srgbClr val="FF0000"/>
                </a:solidFill>
                <a:latin typeface="Times New Roman" pitchFamily="18" charset="0"/>
                <a:ea typeface="Times New Roman" pitchFamily="18" charset="0"/>
              </a:rPr>
              <a:t>Note!!!!</a:t>
            </a:r>
          </a:p>
          <a:p>
            <a:pPr lvl="0">
              <a:lnSpc>
                <a:spcPct val="150000"/>
              </a:lnSpc>
            </a:pPr>
            <a:r>
              <a:rPr lang="en-GB" altLang="en-US">
                <a:latin typeface="Times New Roman" pitchFamily="18" charset="0"/>
                <a:ea typeface="Times New Roman" pitchFamily="18" charset="0"/>
              </a:rPr>
              <a:t>Listening is Not the Same as Hearing</a:t>
            </a:r>
          </a:p>
          <a:p>
            <a:pPr lvl="0">
              <a:lnSpc>
                <a:spcPct val="150000"/>
              </a:lnSpc>
            </a:pPr>
            <a:r>
              <a:rPr lang="en-GB" altLang="en-US">
                <a:latin typeface="Times New Roman" pitchFamily="18" charset="0"/>
                <a:ea typeface="Times New Roman" pitchFamily="18" charset="0"/>
              </a:rPr>
              <a:t>Hearing refers to the sounds that enter your ears.</a:t>
            </a:r>
          </a:p>
          <a:p>
            <a:pPr lvl="0">
              <a:lnSpc>
                <a:spcPct val="150000"/>
              </a:lnSpc>
            </a:pPr>
            <a:r>
              <a:rPr lang="en-GB" altLang="en-US">
                <a:latin typeface="Times New Roman" pitchFamily="18" charset="0"/>
                <a:ea typeface="Times New Roman" pitchFamily="18" charset="0"/>
              </a:rPr>
              <a:t> It is a physical process that, provided you do not have any hearing problems, happens automatically.</a:t>
            </a:r>
            <a:br/>
            <a:br/>
            <a:endParaRPr lang="en-US" altLang="en-US"/>
          </a:p>
        </p:txBody>
      </p:sp>
      <p:sp>
        <p:nvSpPr>
          <p:cNvPr id="104919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0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157</a:t>
            </a:fld>
            <a:endParaRPr lang="en-US" altLang="en-US" sz="1200">
              <a:solidFill>
                <a:srgbClr val="898989"/>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1" name="Title 1"/>
          <p:cNvSpPr>
            <a:spLocks noGrp="1"/>
          </p:cNvSpPr>
          <p:nvPr>
            <p:ph type="title"/>
          </p:nvPr>
        </p:nvSpPr>
        <p:spPr>
          <a:xfrm>
            <a:off x="457200" y="-914400"/>
            <a:ext cx="8229600" cy="457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02" name="Content Placeholder 2"/>
          <p:cNvSpPr>
            <a:spLocks noGrp="1"/>
          </p:cNvSpPr>
          <p:nvPr>
            <p:ph idx="1"/>
          </p:nvPr>
        </p:nvSpPr>
        <p:spPr>
          <a:xfrm>
            <a:off x="228600" y="304800"/>
            <a:ext cx="8763000" cy="65532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b="1">
                <a:latin typeface="Times New Roman" pitchFamily="18" charset="0"/>
                <a:ea typeface="Times New Roman" pitchFamily="18" charset="0"/>
              </a:rPr>
              <a:t>Listening, however, requires more than that: it requires focus and concentrated effort, both mental and sometimes physical as well.</a:t>
            </a:r>
            <a:r>
              <a:rPr lang="en-GB" altLang="en-US">
                <a:latin typeface="Times New Roman" pitchFamily="18" charset="0"/>
                <a:ea typeface="Times New Roman" pitchFamily="18" charset="0"/>
              </a:rPr>
              <a:t>  </a:t>
            </a:r>
          </a:p>
          <a:p>
            <a:pPr lvl="0">
              <a:lnSpc>
                <a:spcPct val="150000"/>
              </a:lnSpc>
            </a:pPr>
            <a:r>
              <a:rPr lang="en-GB" altLang="en-US">
                <a:latin typeface="Times New Roman" pitchFamily="18" charset="0"/>
                <a:ea typeface="Times New Roman" pitchFamily="18" charset="0"/>
              </a:rPr>
              <a:t>Listening means paying attention not only to the story, but how it is told, the use of language and voice, and how the other person uses  their body. </a:t>
            </a:r>
          </a:p>
          <a:p>
            <a:pPr lvl="0">
              <a:lnSpc>
                <a:spcPct val="150000"/>
              </a:lnSpc>
            </a:pPr>
            <a:r>
              <a:rPr lang="en-GB" altLang="en-US">
                <a:latin typeface="Times New Roman" pitchFamily="18" charset="0"/>
                <a:ea typeface="Times New Roman" pitchFamily="18" charset="0"/>
              </a:rPr>
              <a:t>It means being aware of both verbal and non-verbal messages.</a:t>
            </a:r>
            <a:br/>
            <a:br/>
            <a:endParaRPr lang="en-GB" altLang="en-US"/>
          </a:p>
          <a:p>
            <a:pPr lvl="0"/>
            <a:endParaRPr lang="en-US" altLang="en-US"/>
          </a:p>
        </p:txBody>
      </p:sp>
      <p:sp>
        <p:nvSpPr>
          <p:cNvPr id="1049203" name="Footer Placeholder 3"/>
          <p:cNvSpPr txBox="1"/>
          <p:nvPr/>
        </p:nvSpPr>
        <p:spPr>
          <a:xfrm>
            <a:off x="5105400" y="634523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0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158</a:t>
            </a:fld>
            <a:endParaRPr lang="en-US" altLang="en-US" sz="1200">
              <a:solidFill>
                <a:srgbClr val="898989"/>
              </a:solidFill>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5" name="Title 1"/>
          <p:cNvSpPr>
            <a:spLocks noGrp="1"/>
          </p:cNvSpPr>
          <p:nvPr>
            <p:ph type="title"/>
          </p:nvPr>
        </p:nvSpPr>
        <p:spPr>
          <a:xfrm flipV="1">
            <a:off x="457200" y="-685800"/>
            <a:ext cx="8229600" cy="457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06" name="Content Placeholder 2"/>
          <p:cNvSpPr>
            <a:spLocks noGrp="1"/>
          </p:cNvSpPr>
          <p:nvPr>
            <p:ph idx="1"/>
          </p:nvPr>
        </p:nvSpPr>
        <p:spPr>
          <a:xfrm>
            <a:off x="152400" y="533400"/>
            <a:ext cx="8839200" cy="58229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Listening is not a passive process.</a:t>
            </a:r>
          </a:p>
          <a:p>
            <a:pPr lvl="0">
              <a:lnSpc>
                <a:spcPct val="150000"/>
              </a:lnSpc>
            </a:pPr>
            <a:r>
              <a:rPr lang="en-GB" altLang="en-US">
                <a:latin typeface="Times New Roman" pitchFamily="18" charset="0"/>
                <a:ea typeface="Times New Roman" pitchFamily="18" charset="0"/>
              </a:rPr>
              <a:t> In fact, the listener can, and should, be at least as engaged in the process as the speaker. </a:t>
            </a:r>
          </a:p>
          <a:p>
            <a:pPr lvl="0">
              <a:lnSpc>
                <a:spcPct val="150000"/>
              </a:lnSpc>
            </a:pPr>
            <a:r>
              <a:rPr lang="en-GB" altLang="en-US">
                <a:latin typeface="Times New Roman" pitchFamily="18" charset="0"/>
                <a:ea typeface="Times New Roman" pitchFamily="18" charset="0"/>
              </a:rPr>
              <a:t>The phrase ‘</a:t>
            </a:r>
            <a:r>
              <a:rPr lang="en-GB" altLang="en-US" b="1" i="1">
                <a:latin typeface="Times New Roman" pitchFamily="18" charset="0"/>
                <a:ea typeface="Times New Roman" pitchFamily="18" charset="0"/>
              </a:rPr>
              <a:t>active listening</a:t>
            </a:r>
            <a:r>
              <a:rPr lang="en-US" altLang="en-US">
                <a:latin typeface="Times New Roman" pitchFamily="18" charset="0"/>
                <a:ea typeface="Times New Roman" pitchFamily="18" charset="0"/>
              </a:rPr>
              <a:t>’ is used to describe this process of being fully involved.</a:t>
            </a:r>
            <a:br/>
            <a:br/>
            <a:endParaRPr lang="en-US" altLang="en-US">
              <a:latin typeface="Times New Roman" pitchFamily="18" charset="0"/>
              <a:ea typeface="Times New Roman" pitchFamily="18" charset="0"/>
            </a:endParaRPr>
          </a:p>
        </p:txBody>
      </p:sp>
      <p:sp>
        <p:nvSpPr>
          <p:cNvPr id="104920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0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159</a:t>
            </a:fld>
            <a:endParaRPr lang="en-US" altLang="en-US" sz="1200">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45"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b="1" dirty="0">
                <a:latin typeface="Times New Roman" pitchFamily="18" charset="0"/>
                <a:ea typeface="Times New Roman" pitchFamily="18" charset="0"/>
              </a:rPr>
              <a:t>Noise</a:t>
            </a:r>
            <a:r>
              <a:rPr lang="en-US" altLang="en-US" dirty="0">
                <a:latin typeface="Times New Roman" pitchFamily="18" charset="0"/>
                <a:ea typeface="Times New Roman" pitchFamily="18" charset="0"/>
              </a:rPr>
              <a:t> –Noise is the physical disturbances like environment, people, etc. which does not let the message get to the receiver as what is sent</a:t>
            </a:r>
          </a:p>
          <a:p>
            <a:pPr lvl="0" eaLnBrk="1" latinLnBrk="1" hangingPunct="1">
              <a:lnSpc>
                <a:spcPct val="150000"/>
              </a:lnSpc>
            </a:pPr>
            <a:endParaRPr lang="en-US" altLang="en-US" dirty="0">
              <a:latin typeface="Times New Roman" pitchFamily="18" charset="0"/>
              <a:ea typeface="Times New Roman" pitchFamily="18" charset="0"/>
            </a:endParaRPr>
          </a:p>
        </p:txBody>
      </p:sp>
      <p:sp>
        <p:nvSpPr>
          <p:cNvPr id="104864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4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a:t>
            </a:fld>
            <a:endParaRPr lang="en-US" altLang="en-US" sz="1200">
              <a:solidFill>
                <a:srgbClr val="898989"/>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09" name="Title 1"/>
          <p:cNvSpPr>
            <a:spLocks noGrp="1"/>
          </p:cNvSpPr>
          <p:nvPr>
            <p:ph type="title"/>
          </p:nvPr>
        </p:nvSpPr>
        <p:spPr>
          <a:xfrm>
            <a:off x="457200" y="-457200"/>
            <a:ext cx="8229600" cy="76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7" name="Content Placeholder 5"/>
          <p:cNvPicPr>
            <a:picLocks noGrp="1"/>
          </p:cNvPicPr>
          <p:nvPr>
            <p:ph idx="1"/>
          </p:nvPr>
        </p:nvPicPr>
        <p:blipFill>
          <a:blip r:embed="rId2"/>
          <a:srcRect/>
          <a:stretch>
            <a:fillRect/>
          </a:stretch>
        </p:blipFill>
        <p:spPr>
          <a:xfrm>
            <a:off x="457200" y="381000"/>
            <a:ext cx="8229600" cy="5791200"/>
          </a:xfrm>
          <a:prstGeom prst="rect">
            <a:avLst/>
          </a:prstGeom>
          <a:noFill/>
          <a:ln>
            <a:noFill/>
          </a:ln>
        </p:spPr>
      </p:pic>
      <p:sp>
        <p:nvSpPr>
          <p:cNvPr id="104921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1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160</a:t>
            </a:fld>
            <a:endParaRPr lang="en-US" altLang="en-US" sz="1200">
              <a:solidFill>
                <a:srgbClr val="898989"/>
              </a:solidFil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2" name="Title 1"/>
          <p:cNvSpPr>
            <a:spLocks noGrp="1"/>
          </p:cNvSpPr>
          <p:nvPr>
            <p:ph type="title"/>
          </p:nvPr>
        </p:nvSpPr>
        <p:spPr>
          <a:xfrm>
            <a:off x="457200" y="-762000"/>
            <a:ext cx="8229600" cy="457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13" name="Content Placeholder 2"/>
          <p:cNvSpPr>
            <a:spLocks noGrp="1"/>
          </p:cNvSpPr>
          <p:nvPr>
            <p:ph idx="1"/>
          </p:nvPr>
        </p:nvSpPr>
        <p:spPr>
          <a:xfrm>
            <a:off x="0" y="0"/>
            <a:ext cx="9144000" cy="63563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Adults spend an average of 70% of their time engaged in some sort of communication. </a:t>
            </a:r>
          </a:p>
          <a:p>
            <a:pPr lvl="0">
              <a:lnSpc>
                <a:spcPct val="150000"/>
              </a:lnSpc>
              <a:buFont typeface="Wingdings" pitchFamily="2" charset="2"/>
              <a:buChar char="ü"/>
            </a:pPr>
            <a:r>
              <a:rPr lang="en-GB" altLang="en-US">
                <a:latin typeface="Times New Roman" pitchFamily="18" charset="0"/>
                <a:ea typeface="Times New Roman" pitchFamily="18" charset="0"/>
              </a:rPr>
              <a:t>Of this, (45%) is spent listening compared to 30% speaking, 16% reading and 9% writing (Adler, R. et al. 2001). </a:t>
            </a:r>
          </a:p>
          <a:p>
            <a:pPr lvl="0">
              <a:lnSpc>
                <a:spcPct val="150000"/>
              </a:lnSpc>
              <a:buFont typeface="Wingdings" pitchFamily="2" charset="2"/>
              <a:buChar char="ü"/>
            </a:pPr>
            <a:r>
              <a:rPr lang="en-GB" altLang="en-US">
                <a:latin typeface="Times New Roman" pitchFamily="18" charset="0"/>
                <a:ea typeface="Times New Roman" pitchFamily="18" charset="0"/>
              </a:rPr>
              <a:t>That is, by any standards, a lot of time listening.</a:t>
            </a:r>
          </a:p>
          <a:p>
            <a:pPr lvl="0">
              <a:lnSpc>
                <a:spcPct val="150000"/>
              </a:lnSpc>
              <a:buFont typeface="Wingdings" pitchFamily="2" charset="2"/>
              <a:buChar char="ü"/>
            </a:pPr>
            <a:r>
              <a:rPr lang="en-GB" altLang="en-US">
                <a:latin typeface="Times New Roman" pitchFamily="18" charset="0"/>
                <a:ea typeface="Times New Roman" pitchFamily="18" charset="0"/>
              </a:rPr>
              <a:t> It is worthwhile, therefore, taking a bit of extra time to ensure that you listen effectively.</a:t>
            </a:r>
          </a:p>
          <a:p>
            <a:pPr lvl="0"/>
            <a:br/>
            <a:br/>
            <a:endParaRPr lang="en-US" altLang="en-US"/>
          </a:p>
        </p:txBody>
      </p:sp>
      <p:sp>
        <p:nvSpPr>
          <p:cNvPr id="104921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1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161</a:t>
            </a:fld>
            <a:endParaRPr lang="en-US" altLang="en-US" sz="1200">
              <a:solidFill>
                <a:srgbClr val="898989"/>
              </a:solidFil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6" name="Title 1"/>
          <p:cNvSpPr>
            <a:spLocks noGrp="1"/>
          </p:cNvSpPr>
          <p:nvPr>
            <p:ph type="title"/>
          </p:nvPr>
        </p:nvSpPr>
        <p:spPr>
          <a:xfrm>
            <a:off x="290512" y="3333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br/>
            <a:br/>
            <a:br/>
            <a:r>
              <a:rPr lang="en-GB" altLang="en-US" sz="3200" b="1">
                <a:solidFill>
                  <a:srgbClr val="0D0D0D"/>
                </a:solidFill>
                <a:latin typeface="Times New Roman" pitchFamily="18" charset="0"/>
                <a:ea typeface="Times New Roman" pitchFamily="18" charset="0"/>
              </a:rPr>
              <a:t>The Purpose of Listening</a:t>
            </a:r>
            <a:br/>
            <a:br/>
            <a:br/>
            <a:endParaRPr lang="en-GB" altLang="en-US"/>
          </a:p>
        </p:txBody>
      </p:sp>
      <p:sp>
        <p:nvSpPr>
          <p:cNvPr id="104921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1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162</a:t>
            </a:fld>
            <a:endParaRPr lang="en-US" altLang="en-US" sz="1200">
              <a:solidFill>
                <a:srgbClr val="898989"/>
              </a:solidFill>
            </a:endParaRPr>
          </a:p>
        </p:txBody>
      </p:sp>
      <p:sp>
        <p:nvSpPr>
          <p:cNvPr id="1049219" name="Rectangle 1"/>
          <p:cNvSpPr>
            <a:spLocks noGrp="1"/>
          </p:cNvSpPr>
          <p:nvPr>
            <p:ph idx="1"/>
          </p:nvPr>
        </p:nvSpPr>
        <p:spPr>
          <a:xfrm>
            <a:off x="290512" y="227012"/>
            <a:ext cx="8548688" cy="6740525"/>
          </a:xfrm>
          <a:prstGeom prst="rect">
            <a:avLst/>
          </a:prstGeom>
          <a:noFill/>
          <a:ln>
            <a:noFill/>
          </a:ln>
        </p:spPr>
        <p:txBody>
          <a:bodyPr vert="horz" lIns="91440" tIns="45720" rIns="91440" bIns="45720" anchor="ctr">
            <a:sp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spcBef>
                <a:spcPct val="0"/>
              </a:spcBef>
              <a:buNone/>
            </a:pPr>
            <a:endParaRPr lang="en-US" altLang="en-US" dirty="0">
              <a:latin typeface="Times New Roman" pitchFamily="18" charset="0"/>
              <a:ea typeface="Times New Roman" pitchFamily="18" charset="0"/>
            </a:endParaRPr>
          </a:p>
          <a:p>
            <a:pPr marL="0" lvl="0" indent="0">
              <a:lnSpc>
                <a:spcPct val="150000"/>
              </a:lnSpc>
              <a:spcBef>
                <a:spcPct val="0"/>
              </a:spcBef>
              <a:buFont typeface="Calibri" pitchFamily="34" charset="0"/>
              <a:buAutoNum type="arabicPeriod"/>
            </a:pPr>
            <a:r>
              <a:rPr lang="en-US" altLang="en-US" dirty="0">
                <a:latin typeface="Times New Roman" pitchFamily="18" charset="0"/>
                <a:ea typeface="Times New Roman" pitchFamily="18" charset="0"/>
              </a:rPr>
              <a:t>To gain a full and accurate understanding into the speakers point of view and ideas. </a:t>
            </a:r>
          </a:p>
          <a:p>
            <a:pPr marL="0" lvl="0" indent="0">
              <a:lnSpc>
                <a:spcPct val="150000"/>
              </a:lnSpc>
              <a:spcBef>
                <a:spcPct val="0"/>
              </a:spcBef>
              <a:buFont typeface="Calibri" pitchFamily="34" charset="0"/>
              <a:buAutoNum type="arabicPeriod"/>
            </a:pPr>
            <a:r>
              <a:rPr lang="en-US" altLang="en-US" dirty="0">
                <a:latin typeface="Times New Roman" pitchFamily="18" charset="0"/>
                <a:ea typeface="Times New Roman" pitchFamily="18" charset="0"/>
              </a:rPr>
              <a:t>To critically assess what is being said. </a:t>
            </a:r>
          </a:p>
          <a:p>
            <a:pPr marL="0" lvl="0" indent="0">
              <a:lnSpc>
                <a:spcPct val="150000"/>
              </a:lnSpc>
              <a:spcBef>
                <a:spcPct val="0"/>
              </a:spcBef>
              <a:buFont typeface="Calibri" pitchFamily="34" charset="0"/>
              <a:buAutoNum type="arabicPeriod"/>
            </a:pPr>
            <a:r>
              <a:rPr lang="en-US" altLang="en-US" dirty="0">
                <a:latin typeface="Times New Roman" pitchFamily="18" charset="0"/>
                <a:ea typeface="Times New Roman" pitchFamily="18" charset="0"/>
              </a:rPr>
              <a:t>To observe the </a:t>
            </a:r>
            <a:r>
              <a:rPr lang="en-US" altLang="en-US" b="1" dirty="0">
                <a:latin typeface="Times New Roman" pitchFamily="18" charset="0"/>
                <a:ea typeface="Times New Roman" pitchFamily="18" charset="0"/>
                <a:hlinkClick r:id="rId3"/>
              </a:rPr>
              <a:t>non-verbal signals</a:t>
            </a:r>
            <a:r>
              <a:rPr lang="en-US" altLang="en-US" dirty="0">
                <a:latin typeface="Times New Roman" pitchFamily="18" charset="0"/>
                <a:ea typeface="Times New Roman" pitchFamily="18" charset="0"/>
              </a:rPr>
              <a:t> accompanying what is being said to enhance understanding.</a:t>
            </a:r>
          </a:p>
          <a:p>
            <a:pPr marL="0" lvl="0" indent="0">
              <a:lnSpc>
                <a:spcPct val="150000"/>
              </a:lnSpc>
              <a:spcBef>
                <a:spcPct val="0"/>
              </a:spcBef>
              <a:buFont typeface="Calibri" pitchFamily="34" charset="0"/>
              <a:buAutoNum type="arabicPeriod"/>
            </a:pPr>
            <a:r>
              <a:rPr lang="en-US" altLang="en-US" dirty="0">
                <a:latin typeface="Times New Roman" pitchFamily="18" charset="0"/>
                <a:ea typeface="Times New Roman" pitchFamily="18" charset="0"/>
              </a:rPr>
              <a:t>To focus on the messages being communicated, avoiding distractions and preconceptions.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3" name="Title 1"/>
          <p:cNvSpPr>
            <a:spLocks noGrp="1"/>
          </p:cNvSpPr>
          <p:nvPr>
            <p:ph type="title"/>
          </p:nvPr>
        </p:nvSpPr>
        <p:spPr>
          <a:xfrm>
            <a:off x="457200" y="-762000"/>
            <a:ext cx="8229600" cy="228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2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2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163</a:t>
            </a:fld>
            <a:endParaRPr lang="en-US" altLang="en-US" sz="1200">
              <a:solidFill>
                <a:srgbClr val="898989"/>
              </a:solidFill>
            </a:endParaRPr>
          </a:p>
        </p:txBody>
      </p:sp>
      <p:sp>
        <p:nvSpPr>
          <p:cNvPr id="1049226" name="Rectangle 1"/>
          <p:cNvSpPr>
            <a:spLocks noGrp="1"/>
          </p:cNvSpPr>
          <p:nvPr>
            <p:ph idx="1"/>
          </p:nvPr>
        </p:nvSpPr>
        <p:spPr>
          <a:xfrm>
            <a:off x="457200" y="1093787"/>
            <a:ext cx="8382000" cy="5538787"/>
          </a:xfrm>
          <a:prstGeom prst="rect">
            <a:avLst/>
          </a:prstGeom>
          <a:noFill/>
          <a:ln>
            <a:noFill/>
          </a:ln>
        </p:spPr>
        <p:txBody>
          <a:bodyPr vert="horz" lIns="91440" tIns="45720" rIns="91440" bIns="45720" anchor="ctr">
            <a:sp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spcBef>
                <a:spcPct val="0"/>
              </a:spcBef>
              <a:buFontTx/>
              <a:buNone/>
            </a:pPr>
            <a:endParaRPr lang="en-US" altLang="en-US" sz="1800" dirty="0"/>
          </a:p>
          <a:p>
            <a:pPr marL="0" lvl="0" indent="0">
              <a:lnSpc>
                <a:spcPct val="150000"/>
              </a:lnSpc>
              <a:spcBef>
                <a:spcPct val="0"/>
              </a:spcBef>
              <a:buNone/>
            </a:pPr>
            <a:r>
              <a:rPr lang="en-US" altLang="en-US" dirty="0">
                <a:latin typeface="Times New Roman" pitchFamily="18" charset="0"/>
                <a:ea typeface="Times New Roman" pitchFamily="18" charset="0"/>
              </a:rPr>
              <a:t>5) To show interest, concern and concentration. </a:t>
            </a:r>
          </a:p>
          <a:p>
            <a:pPr marL="0" lvl="0" indent="0">
              <a:lnSpc>
                <a:spcPct val="150000"/>
              </a:lnSpc>
              <a:spcBef>
                <a:spcPct val="0"/>
              </a:spcBef>
              <a:buNone/>
            </a:pPr>
            <a:r>
              <a:rPr lang="en-US" altLang="en-US" dirty="0">
                <a:latin typeface="Times New Roman" pitchFamily="18" charset="0"/>
                <a:ea typeface="Times New Roman" pitchFamily="18" charset="0"/>
              </a:rPr>
              <a:t>6) To encourage the speaker to communicate fully, openly and honestly. </a:t>
            </a:r>
          </a:p>
          <a:p>
            <a:pPr marL="0" lvl="0" indent="0">
              <a:lnSpc>
                <a:spcPct val="150000"/>
              </a:lnSpc>
              <a:spcBef>
                <a:spcPct val="0"/>
              </a:spcBef>
              <a:buNone/>
            </a:pPr>
            <a:r>
              <a:rPr lang="en-US" altLang="en-US" dirty="0">
                <a:latin typeface="Times New Roman" pitchFamily="18" charset="0"/>
                <a:ea typeface="Times New Roman" pitchFamily="18" charset="0"/>
              </a:rPr>
              <a:t>7) To develop an selflessness approach, putting the speaker first.</a:t>
            </a:r>
            <a:br>
              <a:rPr dirty="0"/>
            </a:br>
            <a:br>
              <a:rPr dirty="0"/>
            </a:br>
            <a:endParaRPr lang="en-US" altLang="en-US" dirty="0">
              <a:latin typeface="Times New Roman" pitchFamily="18" charset="0"/>
              <a:ea typeface="Times New Roman" pitchFamily="18" charset="0"/>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7" name="Title 1"/>
          <p:cNvSpPr>
            <a:spLocks noGrp="1"/>
          </p:cNvSpPr>
          <p:nvPr>
            <p:ph type="title"/>
          </p:nvPr>
        </p:nvSpPr>
        <p:spPr>
          <a:xfrm>
            <a:off x="457200" y="274637"/>
            <a:ext cx="8229600" cy="6397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br/>
            <a:br/>
            <a:r>
              <a:rPr lang="en-GB" altLang="en-US" sz="3200" b="1">
                <a:latin typeface="Times New Roman" pitchFamily="18" charset="0"/>
                <a:ea typeface="Times New Roman" pitchFamily="18" charset="0"/>
              </a:rPr>
              <a:t>Barriers to Effective Listening</a:t>
            </a:r>
            <a:br/>
            <a:br/>
            <a:endParaRPr lang="en-US" altLang="en-US"/>
          </a:p>
        </p:txBody>
      </p:sp>
      <p:sp>
        <p:nvSpPr>
          <p:cNvPr id="1049228" name="Content Placeholder 2"/>
          <p:cNvSpPr>
            <a:spLocks noGrp="1"/>
          </p:cNvSpPr>
          <p:nvPr>
            <p:ph idx="1"/>
          </p:nvPr>
        </p:nvSpPr>
        <p:spPr>
          <a:xfrm>
            <a:off x="457200" y="914400"/>
            <a:ext cx="8229600" cy="5211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a:latin typeface="Times New Roman" pitchFamily="18" charset="0"/>
                <a:ea typeface="Times New Roman" pitchFamily="18" charset="0"/>
              </a:rPr>
              <a:t>1)Distractions </a:t>
            </a:r>
          </a:p>
          <a:p>
            <a:pPr marL="0" lvl="0" indent="0">
              <a:lnSpc>
                <a:spcPct val="150000"/>
              </a:lnSpc>
              <a:buNone/>
            </a:pPr>
            <a:r>
              <a:rPr lang="en-GB" altLang="en-US">
                <a:latin typeface="Times New Roman" pitchFamily="18" charset="0"/>
                <a:ea typeface="Times New Roman" pitchFamily="18" charset="0"/>
              </a:rPr>
              <a:t>2) Difference between average speech rate and average processing rate.</a:t>
            </a:r>
            <a:br/>
            <a:r>
              <a:rPr lang="en-GB" altLang="en-US">
                <a:latin typeface="Times New Roman" pitchFamily="18" charset="0"/>
                <a:ea typeface="Times New Roman" pitchFamily="18" charset="0"/>
              </a:rPr>
              <a:t>-Average speech rates are between 125 and 175 words a minute whereas we can process on average between 400 and 800 words a minute.</a:t>
            </a:r>
          </a:p>
          <a:p>
            <a:pPr marL="0" lvl="0" indent="0">
              <a:lnSpc>
                <a:spcPct val="150000"/>
              </a:lnSpc>
              <a:buNone/>
            </a:pPr>
            <a:r>
              <a:rPr lang="en-GB" altLang="en-US">
                <a:latin typeface="Times New Roman" pitchFamily="18" charset="0"/>
                <a:ea typeface="Times New Roman" pitchFamily="18" charset="0"/>
              </a:rPr>
              <a:t> </a:t>
            </a:r>
          </a:p>
        </p:txBody>
      </p:sp>
      <p:sp>
        <p:nvSpPr>
          <p:cNvPr id="104922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3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164</a:t>
            </a:fld>
            <a:endParaRPr lang="en-US" altLang="en-US" sz="1200">
              <a:solidFill>
                <a:srgbClr val="898989"/>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1" name="Title 1"/>
          <p:cNvSpPr>
            <a:spLocks noGrp="1"/>
          </p:cNvSpPr>
          <p:nvPr>
            <p:ph type="title"/>
          </p:nvPr>
        </p:nvSpPr>
        <p:spPr>
          <a:xfrm flipV="1">
            <a:off x="457200" y="-2133600"/>
            <a:ext cx="8229600" cy="1295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32" name="Content Placeholder 2"/>
          <p:cNvSpPr>
            <a:spLocks noGrp="1"/>
          </p:cNvSpPr>
          <p:nvPr>
            <p:ph idx="1"/>
          </p:nvPr>
        </p:nvSpPr>
        <p:spPr>
          <a:xfrm>
            <a:off x="152400" y="304800"/>
            <a:ext cx="8763000" cy="65532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a:latin typeface="Times New Roman" pitchFamily="18" charset="0"/>
                <a:ea typeface="Times New Roman" pitchFamily="18" charset="0"/>
              </a:rPr>
              <a:t>-It is a common habit for the listener to use the spare time while listening to daydream or think about other things, rather than focusing on what the speaker is saying. </a:t>
            </a:r>
            <a:br/>
            <a:r>
              <a:rPr lang="en-GB" altLang="en-US">
                <a:latin typeface="Times New Roman" pitchFamily="18" charset="0"/>
                <a:ea typeface="Times New Roman" pitchFamily="18" charset="0"/>
              </a:rPr>
              <a:t>4)Clarity of what the speaker is saying</a:t>
            </a:r>
            <a:br/>
            <a:r>
              <a:rPr lang="en-GB" altLang="en-US">
                <a:latin typeface="Times New Roman" pitchFamily="18" charset="0"/>
                <a:ea typeface="Times New Roman" pitchFamily="18" charset="0"/>
              </a:rPr>
              <a:t>-Generally it is easier to focus if the speaker is fluent in their speech, has a familiar accent, and speaks at an appropriate loudness for the situation. </a:t>
            </a:r>
          </a:p>
          <a:p>
            <a:pPr marL="0" lvl="0" indent="0">
              <a:lnSpc>
                <a:spcPct val="150000"/>
              </a:lnSpc>
              <a:buNone/>
            </a:pPr>
            <a:br/>
            <a:br/>
            <a:br/>
            <a:br/>
            <a:endParaRPr lang="en-US" altLang="en-US"/>
          </a:p>
        </p:txBody>
      </p:sp>
      <p:sp>
        <p:nvSpPr>
          <p:cNvPr id="104923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3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165</a:t>
            </a:fld>
            <a:endParaRPr lang="en-US" altLang="en-US" sz="1200">
              <a:solidFill>
                <a:srgbClr val="898989"/>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5" name="Title 1"/>
          <p:cNvSpPr>
            <a:spLocks noGrp="1"/>
          </p:cNvSpPr>
          <p:nvPr>
            <p:ph type="title"/>
          </p:nvPr>
        </p:nvSpPr>
        <p:spPr>
          <a:xfrm>
            <a:off x="457200" y="-381000"/>
            <a:ext cx="8229600" cy="76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36" name="Content Placeholder 2"/>
          <p:cNvSpPr>
            <a:spLocks noGrp="1"/>
          </p:cNvSpPr>
          <p:nvPr>
            <p:ph idx="1"/>
          </p:nvPr>
        </p:nvSpPr>
        <p:spPr>
          <a:xfrm>
            <a:off x="457200" y="381000"/>
            <a:ext cx="8229600" cy="59753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a:latin typeface="Times New Roman" pitchFamily="18" charset="0"/>
                <a:ea typeface="Times New Roman" pitchFamily="18" charset="0"/>
              </a:rPr>
              <a:t>-It is more difficult, for example, to focus on somebody who is speaking very fast and very quietly, especially if they are conveying complex information.</a:t>
            </a:r>
            <a:br/>
            <a:r>
              <a:rPr lang="en-GB" altLang="en-US">
                <a:latin typeface="Times New Roman" pitchFamily="18" charset="0"/>
                <a:ea typeface="Times New Roman" pitchFamily="18" charset="0"/>
              </a:rPr>
              <a:t>5) We may also get distracted by the speaker’s personal appearance or by what someone else is saying, which sounds more interesting.</a:t>
            </a:r>
            <a:br/>
            <a:br/>
            <a:endParaRPr lang="en-US" altLang="en-US"/>
          </a:p>
        </p:txBody>
      </p:sp>
      <p:sp>
        <p:nvSpPr>
          <p:cNvPr id="104923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3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166</a:t>
            </a:fld>
            <a:endParaRPr lang="en-US" altLang="en-US" sz="1200">
              <a:solidFill>
                <a:srgbClr val="898989"/>
              </a:solidFil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9"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solidFill>
                  <a:srgbClr val="00B050"/>
                </a:solidFill>
                <a:latin typeface="Times New Roman" pitchFamily="18" charset="0"/>
                <a:ea typeface="Times New Roman" pitchFamily="18" charset="0"/>
              </a:rPr>
              <a:t>Improving listening skills </a:t>
            </a:r>
          </a:p>
        </p:txBody>
      </p:sp>
      <p:sp>
        <p:nvSpPr>
          <p:cNvPr id="1049240" name="Content Placeholder 2"/>
          <p:cNvSpPr>
            <a:spLocks noGrp="1"/>
          </p:cNvSpPr>
          <p:nvPr>
            <p:ph idx="1"/>
          </p:nvPr>
        </p:nvSpPr>
        <p:spPr>
          <a:xfrm>
            <a:off x="304800" y="838200"/>
            <a:ext cx="8610600" cy="5287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The following ten guidelines, adapted from Thill and Bovee’s book, will help you become a better listener:</a:t>
            </a:r>
          </a:p>
        </p:txBody>
      </p:sp>
      <p:sp>
        <p:nvSpPr>
          <p:cNvPr id="104924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4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167</a:t>
            </a:fld>
            <a:endParaRPr lang="en-US" altLang="en-US" sz="1200">
              <a:solidFill>
                <a:srgbClr val="898989"/>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3" name="Title 1"/>
          <p:cNvSpPr>
            <a:spLocks noGrp="1"/>
          </p:cNvSpPr>
          <p:nvPr>
            <p:ph type="title"/>
          </p:nvPr>
        </p:nvSpPr>
        <p:spPr>
          <a:xfrm>
            <a:off x="457200" y="-914400"/>
            <a:ext cx="8229600" cy="381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44" name="Content Placeholder 2"/>
          <p:cNvSpPr>
            <a:spLocks noGrp="1"/>
          </p:cNvSpPr>
          <p:nvPr>
            <p:ph idx="1"/>
          </p:nvPr>
        </p:nvSpPr>
        <p:spPr>
          <a:xfrm>
            <a:off x="76200" y="0"/>
            <a:ext cx="8915400" cy="6126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a:lnSpc>
                <a:spcPct val="150000"/>
              </a:lnSpc>
              <a:buFont typeface="Arial" pitchFamily="34" charset="0"/>
              <a:buAutoNum type="arabicPeriod"/>
            </a:pPr>
            <a:r>
              <a:rPr lang="en-GB" altLang="en-US" b="1" dirty="0">
                <a:latin typeface="Times New Roman" pitchFamily="18" charset="0"/>
                <a:ea typeface="Times New Roman" pitchFamily="18" charset="0"/>
              </a:rPr>
              <a:t>Minimize both internal and external distractions.</a:t>
            </a:r>
            <a:r>
              <a:rPr lang="en-GB" altLang="en-US" dirty="0">
                <a:latin typeface="Times New Roman" pitchFamily="18" charset="0"/>
                <a:ea typeface="Times New Roman" pitchFamily="18" charset="0"/>
              </a:rPr>
              <a:t> </a:t>
            </a:r>
          </a:p>
          <a:p>
            <a:pPr marL="514350" lvl="0" indent="-514350">
              <a:lnSpc>
                <a:spcPct val="150000"/>
              </a:lnSpc>
              <a:buFont typeface="Arial" pitchFamily="34" charset="0"/>
              <a:buAutoNum type="arabicPeriod"/>
            </a:pPr>
            <a:r>
              <a:rPr lang="en-GB" altLang="en-US" b="1" dirty="0">
                <a:latin typeface="Times New Roman" pitchFamily="18" charset="0"/>
                <a:ea typeface="Times New Roman" pitchFamily="18" charset="0"/>
              </a:rPr>
              <a:t>Adjust your listening to the situation.</a:t>
            </a:r>
            <a:r>
              <a:rPr lang="en-GB" altLang="en-US" dirty="0">
                <a:latin typeface="Times New Roman" pitchFamily="18" charset="0"/>
                <a:ea typeface="Times New Roman" pitchFamily="18" charset="0"/>
              </a:rPr>
              <a:t> </a:t>
            </a:r>
          </a:p>
          <a:p>
            <a:pPr marL="514350" lvl="0" indent="-514350">
              <a:lnSpc>
                <a:spcPct val="150000"/>
              </a:lnSpc>
              <a:buFont typeface="Arial" pitchFamily="34" charset="0"/>
              <a:buAutoNum type="arabicPeriod"/>
            </a:pPr>
            <a:r>
              <a:rPr lang="en-GB" altLang="en-US" b="1" dirty="0">
                <a:latin typeface="Times New Roman" pitchFamily="18" charset="0"/>
                <a:ea typeface="Times New Roman" pitchFamily="18" charset="0"/>
              </a:rPr>
              <a:t>Show you’re listening by your nonverbal communication.</a:t>
            </a:r>
            <a:r>
              <a:rPr lang="en-GB" altLang="en-US" dirty="0">
                <a:latin typeface="Times New Roman" pitchFamily="18" charset="0"/>
                <a:ea typeface="Times New Roman" pitchFamily="18" charset="0"/>
              </a:rPr>
              <a:t>.</a:t>
            </a:r>
          </a:p>
          <a:p>
            <a:pPr marL="514350" lvl="0" indent="-514350">
              <a:lnSpc>
                <a:spcPct val="150000"/>
              </a:lnSpc>
              <a:buFont typeface="Arial" pitchFamily="34" charset="0"/>
              <a:buAutoNum type="arabicPeriod"/>
            </a:pPr>
            <a:r>
              <a:rPr lang="en-GB" altLang="en-US" dirty="0">
                <a:latin typeface="Times New Roman" pitchFamily="18" charset="0"/>
                <a:ea typeface="Times New Roman" pitchFamily="18" charset="0"/>
              </a:rPr>
              <a:t> If you’re listening to a speech or attending a business meeting, </a:t>
            </a:r>
            <a:r>
              <a:rPr lang="en-GB" altLang="en-US" b="1" dirty="0">
                <a:latin typeface="Times New Roman" pitchFamily="18" charset="0"/>
                <a:ea typeface="Times New Roman" pitchFamily="18" charset="0"/>
              </a:rPr>
              <a:t>determine the most important points and develop a method to remember them.</a:t>
            </a:r>
            <a:r>
              <a:rPr lang="en-GB" altLang="en-US" dirty="0">
                <a:latin typeface="Times New Roman" pitchFamily="18" charset="0"/>
                <a:ea typeface="Times New Roman" pitchFamily="18" charset="0"/>
              </a:rPr>
              <a:t> You might repeat them mentally or even jot them down briefly.</a:t>
            </a:r>
          </a:p>
          <a:p>
            <a:pPr marL="514350" lvl="0" indent="-514350"/>
            <a:endParaRPr lang="en-US" altLang="en-US" dirty="0"/>
          </a:p>
        </p:txBody>
      </p:sp>
      <p:sp>
        <p:nvSpPr>
          <p:cNvPr id="104924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4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168</a:t>
            </a:fld>
            <a:endParaRPr lang="en-US" altLang="en-US" sz="1200">
              <a:solidFill>
                <a:srgbClr val="898989"/>
              </a:solidFil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7" name="Title 1"/>
          <p:cNvSpPr>
            <a:spLocks noGrp="1"/>
          </p:cNvSpPr>
          <p:nvPr>
            <p:ph type="title"/>
          </p:nvPr>
        </p:nvSpPr>
        <p:spPr>
          <a:xfrm flipV="1">
            <a:off x="457200" y="-685800"/>
            <a:ext cx="8229600" cy="228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48" name="Content Placeholder 2"/>
          <p:cNvSpPr>
            <a:spLocks noGrp="1"/>
          </p:cNvSpPr>
          <p:nvPr>
            <p:ph idx="1"/>
          </p:nvPr>
        </p:nvSpPr>
        <p:spPr>
          <a:xfrm>
            <a:off x="93662" y="92075"/>
            <a:ext cx="9050338" cy="66294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dirty="0">
                <a:latin typeface="Times New Roman" pitchFamily="18" charset="0"/>
                <a:ea typeface="Times New Roman" pitchFamily="18" charset="0"/>
              </a:rPr>
              <a:t>5. When you’re listening to a friend with a problem, </a:t>
            </a:r>
            <a:r>
              <a:rPr lang="en-GB" altLang="en-US" b="1" dirty="0">
                <a:latin typeface="Times New Roman" pitchFamily="18" charset="0"/>
                <a:ea typeface="Times New Roman" pitchFamily="18" charset="0"/>
              </a:rPr>
              <a:t>demonstrate empathy.</a:t>
            </a:r>
            <a:r>
              <a:rPr lang="en-GB" altLang="en-US" dirty="0">
                <a:latin typeface="Times New Roman" pitchFamily="18" charset="0"/>
                <a:ea typeface="Times New Roman" pitchFamily="18" charset="0"/>
              </a:rPr>
              <a:t> Show her you understand what she is going through.</a:t>
            </a:r>
          </a:p>
          <a:p>
            <a:pPr marL="0" lvl="0" indent="0">
              <a:lnSpc>
                <a:spcPct val="150000"/>
              </a:lnSpc>
              <a:buNone/>
            </a:pPr>
            <a:r>
              <a:rPr lang="en-GB" altLang="en-US" dirty="0">
                <a:latin typeface="Times New Roman" pitchFamily="18" charset="0"/>
                <a:ea typeface="Times New Roman" pitchFamily="18" charset="0"/>
              </a:rPr>
              <a:t>6. Realize that people don’t necessarily want you to solve their problem. They may simply want to share how they are feeling. </a:t>
            </a:r>
            <a:r>
              <a:rPr lang="en-GB" altLang="en-US" b="1" dirty="0">
                <a:latin typeface="Times New Roman" pitchFamily="18" charset="0"/>
                <a:ea typeface="Times New Roman" pitchFamily="18" charset="0"/>
              </a:rPr>
              <a:t>Save advice for another time</a:t>
            </a:r>
            <a:r>
              <a:rPr lang="en-GB" altLang="en-US" dirty="0">
                <a:latin typeface="Times New Roman" pitchFamily="18" charset="0"/>
                <a:ea typeface="Times New Roman" pitchFamily="18" charset="0"/>
              </a:rPr>
              <a:t>, unless you’re asked for it.</a:t>
            </a:r>
          </a:p>
          <a:p>
            <a:pPr marL="0" lvl="0" indent="0"/>
            <a:endParaRPr lang="en-US" altLang="en-US" dirty="0"/>
          </a:p>
        </p:txBody>
      </p:sp>
      <p:sp>
        <p:nvSpPr>
          <p:cNvPr id="104924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5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169</a:t>
            </a:fld>
            <a:endParaRPr lang="en-US" altLang="en-US" sz="120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GB" altLang="en-US" sz="3200" b="1">
                <a:latin typeface="Times New Roman" pitchFamily="18" charset="0"/>
                <a:ea typeface="Times New Roman" pitchFamily="18" charset="0"/>
              </a:rPr>
              <a:t>Explanation of Shannon Weaver Model</a:t>
            </a:r>
            <a:br/>
            <a:endParaRPr lang="en-GB" altLang="en-US" sz="3200" b="1">
              <a:latin typeface="Times New Roman" pitchFamily="18" charset="0"/>
              <a:ea typeface="Times New Roman" pitchFamily="18" charset="0"/>
            </a:endParaRPr>
          </a:p>
        </p:txBody>
      </p:sp>
      <p:sp>
        <p:nvSpPr>
          <p:cNvPr id="1048649" name="Content Placeholder 2"/>
          <p:cNvSpPr>
            <a:spLocks noGrp="1"/>
          </p:cNvSpPr>
          <p:nvPr>
            <p:ph idx="1"/>
          </p:nvPr>
        </p:nvSpPr>
        <p:spPr>
          <a:xfrm>
            <a:off x="457200" y="1066800"/>
            <a:ext cx="8229600" cy="52895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 sender encodes the message and sends it to the receiver through a technological channel like telephone and telegraph. </a:t>
            </a:r>
          </a:p>
          <a:p>
            <a:pPr lvl="0" eaLnBrk="1" latinLnBrk="1" hangingPunct="1">
              <a:lnSpc>
                <a:spcPct val="150000"/>
              </a:lnSpc>
            </a:pPr>
            <a:r>
              <a:rPr lang="en-GB" altLang="en-US">
                <a:latin typeface="Times New Roman" pitchFamily="18" charset="0"/>
                <a:ea typeface="Times New Roman" pitchFamily="18" charset="0"/>
              </a:rPr>
              <a:t>The sender converts the message into codes understandable to the machine.</a:t>
            </a:r>
          </a:p>
          <a:p>
            <a:pPr lvl="0" eaLnBrk="1" latinLnBrk="1" hangingPunct="1">
              <a:lnSpc>
                <a:spcPct val="150000"/>
              </a:lnSpc>
            </a:pPr>
            <a:r>
              <a:rPr lang="en-GB" altLang="en-US">
                <a:latin typeface="Times New Roman" pitchFamily="18" charset="0"/>
                <a:ea typeface="Times New Roman" pitchFamily="18" charset="0"/>
              </a:rPr>
              <a:t> The message is sent in codes through a medium.</a:t>
            </a:r>
          </a:p>
          <a:p>
            <a:pPr lvl="0" eaLnBrk="1" latinLnBrk="1" hangingPunct="1">
              <a:lnSpc>
                <a:spcPct val="150000"/>
              </a:lnSpc>
            </a:pPr>
            <a:endParaRPr lang="en-US" altLang="en-US">
              <a:latin typeface="Times New Roman" pitchFamily="18" charset="0"/>
              <a:ea typeface="Times New Roman" pitchFamily="18" charset="0"/>
            </a:endParaRPr>
          </a:p>
        </p:txBody>
      </p:sp>
      <p:sp>
        <p:nvSpPr>
          <p:cNvPr id="104865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5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a:t>
            </a:fld>
            <a:endParaRPr lang="en-US" altLang="en-US" sz="1200">
              <a:solidFill>
                <a:srgbClr val="898989"/>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1" name="Title 1"/>
          <p:cNvSpPr>
            <a:spLocks noGrp="1"/>
          </p:cNvSpPr>
          <p:nvPr>
            <p:ph type="title"/>
          </p:nvPr>
        </p:nvSpPr>
        <p:spPr>
          <a:xfrm>
            <a:off x="422275" y="152400"/>
            <a:ext cx="8229600" cy="26511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252" name="Content Placeholder 2"/>
          <p:cNvSpPr>
            <a:spLocks noGrp="1"/>
          </p:cNvSpPr>
          <p:nvPr>
            <p:ph idx="1"/>
          </p:nvPr>
        </p:nvSpPr>
        <p:spPr>
          <a:xfrm>
            <a:off x="228600" y="647700"/>
            <a:ext cx="8763000" cy="57086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dirty="0">
                <a:latin typeface="Times New Roman" pitchFamily="18" charset="0"/>
                <a:ea typeface="Times New Roman" pitchFamily="18" charset="0"/>
              </a:rPr>
              <a:t>7. </a:t>
            </a:r>
            <a:r>
              <a:rPr lang="en-GB" altLang="en-US" b="1" dirty="0">
                <a:latin typeface="Times New Roman" pitchFamily="18" charset="0"/>
                <a:ea typeface="Times New Roman" pitchFamily="18" charset="0"/>
              </a:rPr>
              <a:t>Don’t interrupt.</a:t>
            </a:r>
            <a:r>
              <a:rPr lang="en-GB" altLang="en-US" dirty="0">
                <a:latin typeface="Times New Roman" pitchFamily="18" charset="0"/>
                <a:ea typeface="Times New Roman" pitchFamily="18" charset="0"/>
              </a:rPr>
              <a:t> Let the person finish what he is saying before you explain your point </a:t>
            </a:r>
          </a:p>
          <a:p>
            <a:pPr marL="0" lvl="0" indent="0">
              <a:lnSpc>
                <a:spcPct val="150000"/>
              </a:lnSpc>
              <a:buNone/>
            </a:pPr>
            <a:r>
              <a:rPr lang="en-GB" altLang="en-US" b="1" dirty="0">
                <a:latin typeface="Times New Roman" pitchFamily="18" charset="0"/>
                <a:ea typeface="Times New Roman" pitchFamily="18" charset="0"/>
              </a:rPr>
              <a:t>8. Don’t prejudge a person’s message by the way he looks.</a:t>
            </a:r>
            <a:r>
              <a:rPr lang="en-GB" altLang="en-US" dirty="0">
                <a:latin typeface="Times New Roman" pitchFamily="18" charset="0"/>
                <a:ea typeface="Times New Roman" pitchFamily="18" charset="0"/>
              </a:rPr>
              <a:t> You can learn something from anyone.</a:t>
            </a:r>
          </a:p>
          <a:p>
            <a:pPr marL="0" lvl="0" indent="0">
              <a:lnSpc>
                <a:spcPct val="150000"/>
              </a:lnSpc>
              <a:buNone/>
            </a:pPr>
            <a:r>
              <a:rPr lang="en-GB" altLang="en-US" dirty="0">
                <a:latin typeface="Times New Roman" pitchFamily="18" charset="0"/>
                <a:ea typeface="Times New Roman" pitchFamily="18" charset="0"/>
              </a:rPr>
              <a:t>9. </a:t>
            </a:r>
            <a:r>
              <a:rPr lang="en-GB" altLang="en-US" b="1" dirty="0">
                <a:latin typeface="Times New Roman" pitchFamily="18" charset="0"/>
                <a:ea typeface="Times New Roman" pitchFamily="18" charset="0"/>
              </a:rPr>
              <a:t>Stay focused on the subject.</a:t>
            </a:r>
            <a:r>
              <a:rPr lang="en-GB" altLang="en-US" dirty="0">
                <a:latin typeface="Times New Roman" pitchFamily="18" charset="0"/>
                <a:ea typeface="Times New Roman" pitchFamily="18" charset="0"/>
              </a:rPr>
              <a:t> It’s easy to let your mind wander, especially if the subject isn’t important to you. Train yourself to concentrate.</a:t>
            </a:r>
          </a:p>
          <a:p>
            <a:pPr marL="0" lvl="0" indent="0">
              <a:lnSpc>
                <a:spcPct val="150000"/>
              </a:lnSpc>
            </a:pPr>
            <a:endParaRPr lang="en-US" altLang="en-US" dirty="0">
              <a:latin typeface="Times New Roman" pitchFamily="18" charset="0"/>
              <a:ea typeface="Times New Roman" pitchFamily="18" charset="0"/>
            </a:endParaRPr>
          </a:p>
        </p:txBody>
      </p:sp>
      <p:sp>
        <p:nvSpPr>
          <p:cNvPr id="104925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5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170</a:t>
            </a:fld>
            <a:endParaRPr lang="en-US" altLang="en-US" sz="1200">
              <a:solidFill>
                <a:srgbClr val="898989"/>
              </a:solidFil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5" name="Title 1"/>
          <p:cNvSpPr>
            <a:spLocks noGrp="1"/>
          </p:cNvSpPr>
          <p:nvPr>
            <p:ph type="title"/>
          </p:nvPr>
        </p:nvSpPr>
        <p:spPr>
          <a:xfrm>
            <a:off x="457200" y="-533400"/>
            <a:ext cx="8229600" cy="228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56" name="Content Placeholder 2"/>
          <p:cNvSpPr>
            <a:spLocks noGrp="1"/>
          </p:cNvSpPr>
          <p:nvPr>
            <p:ph idx="1"/>
          </p:nvPr>
        </p:nvSpPr>
        <p:spPr>
          <a:xfrm>
            <a:off x="228600" y="152400"/>
            <a:ext cx="8763000" cy="5973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dirty="0">
                <a:latin typeface="Times New Roman" pitchFamily="18" charset="0"/>
                <a:ea typeface="Times New Roman" pitchFamily="18" charset="0"/>
              </a:rPr>
              <a:t>10. </a:t>
            </a:r>
            <a:r>
              <a:rPr lang="en-GB" altLang="en-US" b="1" dirty="0">
                <a:latin typeface="Times New Roman" pitchFamily="18" charset="0"/>
                <a:ea typeface="Times New Roman" pitchFamily="18" charset="0"/>
              </a:rPr>
              <a:t>Remain clearheaded, even if the topic is emotional.</a:t>
            </a:r>
            <a:r>
              <a:rPr lang="en-GB" altLang="en-US" dirty="0">
                <a:latin typeface="Times New Roman" pitchFamily="18" charset="0"/>
                <a:ea typeface="Times New Roman" pitchFamily="18" charset="0"/>
              </a:rPr>
              <a:t> </a:t>
            </a:r>
          </a:p>
          <a:p>
            <a:pPr marL="0" lvl="0" indent="0">
              <a:lnSpc>
                <a:spcPct val="150000"/>
              </a:lnSpc>
            </a:pPr>
            <a:r>
              <a:rPr lang="en-GB" altLang="en-US" dirty="0">
                <a:latin typeface="Times New Roman" pitchFamily="18" charset="0"/>
                <a:ea typeface="Times New Roman" pitchFamily="18" charset="0"/>
              </a:rPr>
              <a:t>When emotions become involved, you may end up in the middle of a shouting match, which will resolve nothing.</a:t>
            </a:r>
          </a:p>
          <a:p>
            <a:pPr marL="0" lvl="0" indent="0">
              <a:lnSpc>
                <a:spcPct val="150000"/>
              </a:lnSpc>
            </a:pPr>
            <a:r>
              <a:rPr lang="en-GB" altLang="en-US" dirty="0">
                <a:latin typeface="Times New Roman" pitchFamily="18" charset="0"/>
                <a:ea typeface="Times New Roman" pitchFamily="18" charset="0"/>
              </a:rPr>
              <a:t> Present your points calmly. You’ll gain credibility by doing so.</a:t>
            </a:r>
          </a:p>
          <a:p>
            <a:pPr marL="0" lvl="0" indent="0"/>
            <a:endParaRPr lang="en-US" altLang="en-US" dirty="0"/>
          </a:p>
        </p:txBody>
      </p:sp>
      <p:sp>
        <p:nvSpPr>
          <p:cNvPr id="104925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5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171</a:t>
            </a:fld>
            <a:endParaRPr lang="en-US" altLang="en-US" sz="1200">
              <a:solidFill>
                <a:srgbClr val="898989"/>
              </a:solidFil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9" name="Title 1"/>
          <p:cNvSpPr>
            <a:spLocks noGrp="1"/>
          </p:cNvSpPr>
          <p:nvPr>
            <p:ph type="title"/>
          </p:nvPr>
        </p:nvSpPr>
        <p:spPr>
          <a:xfrm>
            <a:off x="457200" y="-762000"/>
            <a:ext cx="8229600" cy="381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60" name="Content Placeholder 2"/>
          <p:cNvSpPr>
            <a:spLocks noGrp="1"/>
          </p:cNvSpPr>
          <p:nvPr>
            <p:ph idx="1"/>
          </p:nvPr>
        </p:nvSpPr>
        <p:spPr>
          <a:xfrm>
            <a:off x="228600" y="609600"/>
            <a:ext cx="8686800" cy="51054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914400" lvl="2" indent="-365760" algn="ctr">
              <a:buNone/>
            </a:pPr>
            <a:endParaRPr lang="en-US" altLang="en-US"/>
          </a:p>
          <a:p>
            <a:pPr marL="914400" lvl="2" indent="-365760" algn="ctr">
              <a:buNone/>
            </a:pPr>
            <a:endParaRPr lang="en-US" altLang="en-US" sz="3600" b="1">
              <a:solidFill>
                <a:srgbClr val="00B050"/>
              </a:solidFill>
              <a:latin typeface="Times New Roman" pitchFamily="18" charset="0"/>
              <a:ea typeface="Times New Roman" pitchFamily="18" charset="0"/>
            </a:endParaRPr>
          </a:p>
          <a:p>
            <a:pPr marL="914400" lvl="2" indent="-365760" algn="ctr">
              <a:buNone/>
            </a:pPr>
            <a:endParaRPr lang="en-US" altLang="en-US" sz="3600" b="1">
              <a:solidFill>
                <a:srgbClr val="00B050"/>
              </a:solidFill>
              <a:latin typeface="Times New Roman" pitchFamily="18" charset="0"/>
              <a:ea typeface="Times New Roman" pitchFamily="18" charset="0"/>
            </a:endParaRPr>
          </a:p>
          <a:p>
            <a:pPr marL="914400" lvl="2" indent="-365760" algn="ctr">
              <a:buNone/>
            </a:pPr>
            <a:endParaRPr lang="en-US" altLang="en-US" sz="3600" b="1">
              <a:solidFill>
                <a:srgbClr val="00B050"/>
              </a:solidFill>
              <a:latin typeface="Times New Roman" pitchFamily="18" charset="0"/>
              <a:ea typeface="Times New Roman" pitchFamily="18" charset="0"/>
            </a:endParaRPr>
          </a:p>
          <a:p>
            <a:pPr marL="914400" lvl="2" indent="-365760" algn="ctr">
              <a:buNone/>
            </a:pPr>
            <a:r>
              <a:rPr lang="en-US" altLang="en-US" sz="3600" b="1">
                <a:solidFill>
                  <a:srgbClr val="00B050"/>
                </a:solidFill>
                <a:latin typeface="Times New Roman" pitchFamily="18" charset="0"/>
                <a:ea typeface="Times New Roman" pitchFamily="18" charset="0"/>
              </a:rPr>
              <a:t>Patterns of communication </a:t>
            </a:r>
          </a:p>
        </p:txBody>
      </p:sp>
      <p:sp>
        <p:nvSpPr>
          <p:cNvPr id="1049261" name="Footer Placeholder 3"/>
          <p:cNvSpPr txBox="1"/>
          <p:nvPr/>
        </p:nvSpPr>
        <p:spPr>
          <a:xfrm>
            <a:off x="3124200" y="60007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6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172</a:t>
            </a:fld>
            <a:endParaRPr lang="en-US" altLang="en-US" sz="1200">
              <a:solidFill>
                <a:srgbClr val="898989"/>
              </a:solidFil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3" name="Title 1"/>
          <p:cNvSpPr>
            <a:spLocks noGrp="1"/>
          </p:cNvSpPr>
          <p:nvPr>
            <p:ph type="title"/>
          </p:nvPr>
        </p:nvSpPr>
        <p:spPr>
          <a:xfrm>
            <a:off x="457200" y="120650"/>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latin typeface="Times New Roman" pitchFamily="18" charset="0"/>
                <a:ea typeface="Times New Roman" pitchFamily="18" charset="0"/>
              </a:rPr>
              <a:t>Introduction </a:t>
            </a:r>
          </a:p>
        </p:txBody>
      </p:sp>
      <p:sp>
        <p:nvSpPr>
          <p:cNvPr id="1049264" name="Content Placeholder 2"/>
          <p:cNvSpPr>
            <a:spLocks noGrp="1"/>
          </p:cNvSpPr>
          <p:nvPr>
            <p:ph idx="1"/>
          </p:nvPr>
        </p:nvSpPr>
        <p:spPr>
          <a:xfrm>
            <a:off x="228600" y="457200"/>
            <a:ext cx="8686800" cy="62642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Communication means transferring messages from one to another</a:t>
            </a:r>
          </a:p>
          <a:p>
            <a:pPr lvl="0">
              <a:lnSpc>
                <a:spcPct val="150000"/>
              </a:lnSpc>
              <a:buFont typeface="Wingdings" pitchFamily="2" charset="2"/>
              <a:buChar char="ü"/>
            </a:pPr>
            <a:r>
              <a:rPr lang="en-GB" altLang="en-US">
                <a:latin typeface="Times New Roman" pitchFamily="18" charset="0"/>
                <a:ea typeface="Times New Roman" pitchFamily="18" charset="0"/>
              </a:rPr>
              <a:t>It is classified into verbal, non-verbal and written</a:t>
            </a:r>
          </a:p>
          <a:p>
            <a:pPr lvl="0">
              <a:lnSpc>
                <a:spcPct val="150000"/>
              </a:lnSpc>
              <a:buFont typeface="Wingdings" pitchFamily="2" charset="2"/>
              <a:buChar char="ü"/>
            </a:pPr>
            <a:r>
              <a:rPr lang="en-GB" altLang="en-US">
                <a:latin typeface="Times New Roman" pitchFamily="18" charset="0"/>
                <a:ea typeface="Times New Roman" pitchFamily="18" charset="0"/>
              </a:rPr>
              <a:t>  It has several forms such as intrapersonal, interpersonal, group and mass communication. </a:t>
            </a:r>
          </a:p>
          <a:p>
            <a:pPr lvl="0">
              <a:lnSpc>
                <a:spcPct val="150000"/>
              </a:lnSpc>
              <a:buFont typeface="Wingdings" pitchFamily="2" charset="2"/>
              <a:buChar char="ü"/>
            </a:pPr>
            <a:r>
              <a:rPr lang="en-GB" altLang="en-US">
                <a:latin typeface="Times New Roman" pitchFamily="18" charset="0"/>
                <a:ea typeface="Times New Roman" pitchFamily="18" charset="0"/>
              </a:rPr>
              <a:t>When it comes to group communication it has a certain patterns in its own. </a:t>
            </a:r>
          </a:p>
          <a:p>
            <a:pPr lvl="0">
              <a:lnSpc>
                <a:spcPct val="150000"/>
              </a:lnSpc>
              <a:buFont typeface="Wingdings" pitchFamily="2" charset="2"/>
              <a:buChar char="ü"/>
            </a:pPr>
            <a:r>
              <a:rPr lang="en-GB" altLang="en-US">
                <a:latin typeface="Times New Roman" pitchFamily="18" charset="0"/>
                <a:ea typeface="Times New Roman" pitchFamily="18" charset="0"/>
              </a:rPr>
              <a:t>it shows how comm. flows within a group</a:t>
            </a:r>
          </a:p>
        </p:txBody>
      </p:sp>
      <p:sp>
        <p:nvSpPr>
          <p:cNvPr id="1049265" name="Footer Placeholder 3"/>
          <p:cNvSpPr txBox="1"/>
          <p:nvPr/>
        </p:nvSpPr>
        <p:spPr>
          <a:xfrm>
            <a:off x="6781800" y="6492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6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173</a:t>
            </a:fld>
            <a:endParaRPr lang="en-US" altLang="en-US" sz="1200">
              <a:solidFill>
                <a:srgbClr val="898989"/>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7" name="Title 1"/>
          <p:cNvSpPr>
            <a:spLocks noGrp="1"/>
          </p:cNvSpPr>
          <p:nvPr>
            <p:ph type="title"/>
          </p:nvPr>
        </p:nvSpPr>
        <p:spPr>
          <a:xfrm flipV="1">
            <a:off x="457200" y="-838200"/>
            <a:ext cx="8229600" cy="381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68" name="Content Placeholder 2"/>
          <p:cNvSpPr>
            <a:spLocks noGrp="1"/>
          </p:cNvSpPr>
          <p:nvPr>
            <p:ph idx="1"/>
          </p:nvPr>
        </p:nvSpPr>
        <p:spPr>
          <a:xfrm>
            <a:off x="228600" y="304800"/>
            <a:ext cx="8763000" cy="60515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US" altLang="en-US">
                <a:latin typeface="Times New Roman" pitchFamily="18" charset="0"/>
                <a:ea typeface="Times New Roman" pitchFamily="18" charset="0"/>
              </a:rPr>
              <a:t>In other words, comm. Pattern a</a:t>
            </a:r>
            <a:r>
              <a:rPr lang="en-GB" altLang="en-US">
                <a:latin typeface="Times New Roman" pitchFamily="18" charset="0"/>
                <a:ea typeface="Times New Roman" pitchFamily="18" charset="0"/>
              </a:rPr>
              <a:t>re the communication links in work teams according to the organizational structures.</a:t>
            </a:r>
          </a:p>
          <a:p>
            <a:pPr lvl="0">
              <a:lnSpc>
                <a:spcPct val="150000"/>
              </a:lnSpc>
              <a:buFont typeface="Wingdings" pitchFamily="2" charset="2"/>
              <a:buChar char="ü"/>
            </a:pPr>
            <a:r>
              <a:rPr lang="en-GB" altLang="en-US">
                <a:latin typeface="Times New Roman" pitchFamily="18" charset="0"/>
                <a:ea typeface="Times New Roman" pitchFamily="18" charset="0"/>
              </a:rPr>
              <a:t>The patterns are related to </a:t>
            </a:r>
            <a:r>
              <a:rPr lang="en-GB" altLang="en-US" b="1">
                <a:latin typeface="Times New Roman" pitchFamily="18" charset="0"/>
                <a:ea typeface="Times New Roman" pitchFamily="18" charset="0"/>
              </a:rPr>
              <a:t>work efficiency </a:t>
            </a:r>
            <a:r>
              <a:rPr lang="en-GB" altLang="en-US">
                <a:latin typeface="Times New Roman" pitchFamily="18" charset="0"/>
                <a:ea typeface="Times New Roman" pitchFamily="18" charset="0"/>
              </a:rPr>
              <a:t>and </a:t>
            </a:r>
            <a:r>
              <a:rPr lang="en-GB" altLang="en-US" b="1">
                <a:latin typeface="Times New Roman" pitchFamily="18" charset="0"/>
                <a:ea typeface="Times New Roman" pitchFamily="18" charset="0"/>
              </a:rPr>
              <a:t>who is responsible towards whom </a:t>
            </a:r>
            <a:r>
              <a:rPr lang="en-US" altLang="en-US">
                <a:latin typeface="Times New Roman" pitchFamily="18" charset="0"/>
                <a:ea typeface="Times New Roman" pitchFamily="18" charset="0"/>
              </a:rPr>
              <a:t>or who talks to whom. </a:t>
            </a:r>
          </a:p>
          <a:p>
            <a:pPr lvl="0">
              <a:lnSpc>
                <a:spcPct val="150000"/>
              </a:lnSpc>
              <a:buFont typeface="Wingdings" pitchFamily="2" charset="2"/>
              <a:buChar char="ü"/>
            </a:pPr>
            <a:r>
              <a:rPr lang="en-US" altLang="en-US">
                <a:latin typeface="Times New Roman" pitchFamily="18" charset="0"/>
                <a:ea typeface="Times New Roman" pitchFamily="18" charset="0"/>
              </a:rPr>
              <a:t>It also relates to satisfaction of group members and decision-making process.</a:t>
            </a:r>
          </a:p>
        </p:txBody>
      </p:sp>
      <p:sp>
        <p:nvSpPr>
          <p:cNvPr id="1049269" name="Footer Placeholder 3"/>
          <p:cNvSpPr txBox="1"/>
          <p:nvPr/>
        </p:nvSpPr>
        <p:spPr>
          <a:xfrm>
            <a:off x="48768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7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174</a:t>
            </a:fld>
            <a:endParaRPr lang="en-US" altLang="en-US" sz="1200">
              <a:solidFill>
                <a:srgbClr val="898989"/>
              </a:solidFil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1" name="Title 1"/>
          <p:cNvSpPr>
            <a:spLocks noGrp="1"/>
          </p:cNvSpPr>
          <p:nvPr>
            <p:ph type="title"/>
          </p:nvPr>
        </p:nvSpPr>
        <p:spPr>
          <a:xfrm>
            <a:off x="457200" y="-990600"/>
            <a:ext cx="8229600" cy="533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72" name="Content Placeholder 2"/>
          <p:cNvSpPr>
            <a:spLocks noGrp="1"/>
          </p:cNvSpPr>
          <p:nvPr>
            <p:ph idx="1"/>
          </p:nvPr>
        </p:nvSpPr>
        <p:spPr>
          <a:xfrm>
            <a:off x="457200" y="304800"/>
            <a:ext cx="8229600" cy="67056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The communication patterns that have been given by Harold J. Leavitt for four-and-five member group are </a:t>
            </a:r>
          </a:p>
          <a:p>
            <a:pPr marL="1314450" lvl="2" indent="-514350">
              <a:lnSpc>
                <a:spcPct val="150000"/>
              </a:lnSpc>
              <a:buFont typeface="Calibri" pitchFamily="34" charset="0"/>
              <a:buAutoNum type="alphaLcParenR"/>
            </a:pPr>
            <a:r>
              <a:rPr lang="en-US" altLang="en-US" sz="3200">
                <a:latin typeface="Times New Roman" pitchFamily="18" charset="0"/>
                <a:ea typeface="Times New Roman" pitchFamily="18" charset="0"/>
              </a:rPr>
              <a:t>circle </a:t>
            </a:r>
          </a:p>
          <a:p>
            <a:pPr marL="1314450" lvl="2" indent="-514350">
              <a:lnSpc>
                <a:spcPct val="150000"/>
              </a:lnSpc>
              <a:buFont typeface="Calibri" pitchFamily="34" charset="0"/>
              <a:buAutoNum type="alphaLcParenR"/>
            </a:pPr>
            <a:r>
              <a:rPr lang="en-US" altLang="en-US" sz="3200">
                <a:latin typeface="Times New Roman" pitchFamily="18" charset="0"/>
                <a:ea typeface="Times New Roman" pitchFamily="18" charset="0"/>
              </a:rPr>
              <a:t>chain</a:t>
            </a:r>
          </a:p>
          <a:p>
            <a:pPr marL="1314450" lvl="2" indent="-514350">
              <a:lnSpc>
                <a:spcPct val="150000"/>
              </a:lnSpc>
              <a:buFont typeface="Calibri" pitchFamily="34" charset="0"/>
              <a:buAutoNum type="alphaLcParenR"/>
            </a:pPr>
            <a:r>
              <a:rPr lang="en-US" altLang="en-US" sz="3200">
                <a:latin typeface="Times New Roman" pitchFamily="18" charset="0"/>
                <a:ea typeface="Times New Roman" pitchFamily="18" charset="0"/>
              </a:rPr>
              <a:t> wheel</a:t>
            </a:r>
          </a:p>
          <a:p>
            <a:pPr marL="1314450" lvl="2" indent="-514350">
              <a:lnSpc>
                <a:spcPct val="150000"/>
              </a:lnSpc>
              <a:buFont typeface="Calibri" pitchFamily="34" charset="0"/>
              <a:buAutoNum type="alphaLcParenR"/>
            </a:pPr>
            <a:r>
              <a:rPr lang="en-US" altLang="en-US" sz="3200">
                <a:latin typeface="Times New Roman" pitchFamily="18" charset="0"/>
                <a:ea typeface="Times New Roman" pitchFamily="18" charset="0"/>
              </a:rPr>
              <a:t> Y</a:t>
            </a:r>
          </a:p>
          <a:p>
            <a:pPr marL="1314450" lvl="2" indent="-514350">
              <a:lnSpc>
                <a:spcPct val="150000"/>
              </a:lnSpc>
              <a:buFont typeface="Calibri" pitchFamily="34" charset="0"/>
              <a:buAutoNum type="alphaLcParenR"/>
            </a:pPr>
            <a:r>
              <a:rPr lang="en-US" altLang="en-US" sz="3200">
                <a:latin typeface="Times New Roman" pitchFamily="18" charset="0"/>
                <a:ea typeface="Times New Roman" pitchFamily="18" charset="0"/>
              </a:rPr>
              <a:t> network</a:t>
            </a:r>
          </a:p>
        </p:txBody>
      </p:sp>
      <p:sp>
        <p:nvSpPr>
          <p:cNvPr id="104927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7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175</a:t>
            </a:fld>
            <a:endParaRPr lang="en-US" altLang="en-US" sz="1200">
              <a:solidFill>
                <a:srgbClr val="898989"/>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5" name="Title 1"/>
          <p:cNvSpPr>
            <a:spLocks noGrp="1"/>
          </p:cNvSpPr>
          <p:nvPr>
            <p:ph type="title"/>
          </p:nvPr>
        </p:nvSpPr>
        <p:spPr>
          <a:xfrm>
            <a:off x="457200" y="152400"/>
            <a:ext cx="8229600" cy="533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br/>
            <a:r>
              <a:rPr lang="en-US" altLang="en-US" sz="3200" b="1">
                <a:latin typeface="Times New Roman" pitchFamily="18" charset="0"/>
                <a:ea typeface="Times New Roman" pitchFamily="18" charset="0"/>
              </a:rPr>
              <a:t>a) Circle</a:t>
            </a:r>
            <a:br/>
            <a:endParaRPr lang="en-US" altLang="en-US" sz="3200" b="1">
              <a:latin typeface="Times New Roman" pitchFamily="18" charset="0"/>
              <a:ea typeface="Times New Roman" pitchFamily="18" charset="0"/>
            </a:endParaRPr>
          </a:p>
        </p:txBody>
      </p:sp>
      <p:sp>
        <p:nvSpPr>
          <p:cNvPr id="1049276" name="Content Placeholder 2"/>
          <p:cNvSpPr>
            <a:spLocks noGrp="1"/>
          </p:cNvSpPr>
          <p:nvPr>
            <p:ph idx="1"/>
          </p:nvPr>
        </p:nvSpPr>
        <p:spPr>
          <a:xfrm>
            <a:off x="228600" y="685800"/>
            <a:ext cx="8686800" cy="5440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In circle communication pattern, there is a leader and hierarchies in the group members. </a:t>
            </a:r>
          </a:p>
          <a:p>
            <a:pPr lvl="0">
              <a:lnSpc>
                <a:spcPct val="150000"/>
              </a:lnSpc>
            </a:pPr>
            <a:r>
              <a:rPr lang="en-GB" altLang="en-US">
                <a:latin typeface="Times New Roman" pitchFamily="18" charset="0"/>
                <a:ea typeface="Times New Roman" pitchFamily="18" charset="0"/>
              </a:rPr>
              <a:t>Here, the leader can only communicate to the members who are next to him/her like their direct subordinates. </a:t>
            </a:r>
          </a:p>
          <a:p>
            <a:pPr lvl="0">
              <a:lnSpc>
                <a:spcPct val="150000"/>
              </a:lnSpc>
            </a:pPr>
            <a:r>
              <a:rPr lang="en-GB" altLang="en-US">
                <a:latin typeface="Times New Roman" pitchFamily="18" charset="0"/>
                <a:ea typeface="Times New Roman" pitchFamily="18" charset="0"/>
              </a:rPr>
              <a:t>He/she cannot talk with any other members too, like the lowest level of workers.</a:t>
            </a:r>
          </a:p>
        </p:txBody>
      </p:sp>
      <p:sp>
        <p:nvSpPr>
          <p:cNvPr id="104927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7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176</a:t>
            </a:fld>
            <a:endParaRPr lang="en-US" altLang="en-US" sz="1200">
              <a:solidFill>
                <a:srgbClr val="898989"/>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9" name="Title 1"/>
          <p:cNvSpPr>
            <a:spLocks noGrp="1"/>
          </p:cNvSpPr>
          <p:nvPr>
            <p:ph type="title"/>
          </p:nvPr>
        </p:nvSpPr>
        <p:spPr>
          <a:xfrm>
            <a:off x="457200" y="-685800"/>
            <a:ext cx="8229600" cy="381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8" name="Content Placeholder 5"/>
          <p:cNvPicPr>
            <a:picLocks noGrp="1"/>
          </p:cNvPicPr>
          <p:nvPr>
            <p:ph idx="1"/>
          </p:nvPr>
        </p:nvPicPr>
        <p:blipFill>
          <a:blip r:embed="rId2"/>
          <a:srcRect/>
          <a:stretch>
            <a:fillRect/>
          </a:stretch>
        </p:blipFill>
        <p:spPr>
          <a:xfrm>
            <a:off x="457200" y="381000"/>
            <a:ext cx="8001000" cy="5791200"/>
          </a:xfrm>
          <a:prstGeom prst="rect">
            <a:avLst/>
          </a:prstGeom>
          <a:noFill/>
          <a:ln>
            <a:noFill/>
          </a:ln>
        </p:spPr>
      </p:pic>
      <p:sp>
        <p:nvSpPr>
          <p:cNvPr id="104928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8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177</a:t>
            </a:fld>
            <a:endParaRPr lang="en-US" altLang="en-US" sz="1200">
              <a:solidFill>
                <a:srgbClr val="898989"/>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2" name="Title 1"/>
          <p:cNvSpPr>
            <a:spLocks noGrp="1"/>
          </p:cNvSpPr>
          <p:nvPr>
            <p:ph type="title"/>
          </p:nvPr>
        </p:nvSpPr>
        <p:spPr>
          <a:xfrm>
            <a:off x="457200" y="228600"/>
            <a:ext cx="8229600" cy="3349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br/>
            <a:r>
              <a:rPr lang="en-US" altLang="en-US" sz="3200" b="1">
                <a:latin typeface="Times New Roman" pitchFamily="18" charset="0"/>
                <a:ea typeface="Times New Roman" pitchFamily="18" charset="0"/>
              </a:rPr>
              <a:t>b) Chain (line)</a:t>
            </a:r>
            <a:br/>
            <a:endParaRPr lang="en-US" altLang="en-US" sz="3200" b="1">
              <a:latin typeface="Times New Roman" pitchFamily="18" charset="0"/>
              <a:ea typeface="Times New Roman" pitchFamily="18" charset="0"/>
            </a:endParaRPr>
          </a:p>
        </p:txBody>
      </p:sp>
      <p:sp>
        <p:nvSpPr>
          <p:cNvPr id="1049283" name="Content Placeholder 2"/>
          <p:cNvSpPr>
            <a:spLocks noGrp="1"/>
          </p:cNvSpPr>
          <p:nvPr>
            <p:ph idx="1"/>
          </p:nvPr>
        </p:nvSpPr>
        <p:spPr>
          <a:xfrm>
            <a:off x="228600" y="563562"/>
            <a:ext cx="8686800" cy="615632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Chain pattern of communication has similar problems as circle pattern as it also follows a certain chain of command.</a:t>
            </a:r>
          </a:p>
          <a:p>
            <a:pPr lvl="0">
              <a:lnSpc>
                <a:spcPct val="150000"/>
              </a:lnSpc>
            </a:pPr>
            <a:r>
              <a:rPr lang="en-GB" altLang="en-US">
                <a:latin typeface="Times New Roman" pitchFamily="18" charset="0"/>
                <a:ea typeface="Times New Roman" pitchFamily="18" charset="0"/>
              </a:rPr>
              <a:t>In the circle, a person can send a message that reaches all members of the group whereas, in the chain, it is either top to bottom level staffs or bottom to top level staffs. </a:t>
            </a:r>
          </a:p>
          <a:p>
            <a:pPr lvl="0">
              <a:lnSpc>
                <a:spcPct val="150000"/>
              </a:lnSpc>
            </a:pPr>
            <a:endParaRPr lang="en-GB" altLang="en-US">
              <a:latin typeface="Times New Roman" pitchFamily="18" charset="0"/>
              <a:ea typeface="Times New Roman" pitchFamily="18" charset="0"/>
            </a:endParaRPr>
          </a:p>
          <a:p>
            <a:pPr lvl="0"/>
            <a:endParaRPr lang="en-US" altLang="en-US"/>
          </a:p>
        </p:txBody>
      </p:sp>
      <p:sp>
        <p:nvSpPr>
          <p:cNvPr id="1049284" name="Footer Placeholder 3"/>
          <p:cNvSpPr txBox="1"/>
          <p:nvPr/>
        </p:nvSpPr>
        <p:spPr>
          <a:xfrm>
            <a:off x="4876800" y="6354762"/>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8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178</a:t>
            </a:fld>
            <a:endParaRPr lang="en-US" altLang="en-US" sz="1200">
              <a:solidFill>
                <a:srgbClr val="898989"/>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6" name="Title 1"/>
          <p:cNvSpPr>
            <a:spLocks noGrp="1"/>
          </p:cNvSpPr>
          <p:nvPr>
            <p:ph type="title"/>
          </p:nvPr>
        </p:nvSpPr>
        <p:spPr>
          <a:xfrm>
            <a:off x="457200" y="-838200"/>
            <a:ext cx="8229600" cy="3048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287" name="Content Placeholder 2"/>
          <p:cNvSpPr>
            <a:spLocks noGrp="1"/>
          </p:cNvSpPr>
          <p:nvPr>
            <p:ph idx="1"/>
          </p:nvPr>
        </p:nvSpPr>
        <p:spPr>
          <a:xfrm>
            <a:off x="152400" y="228600"/>
            <a:ext cx="8763000" cy="64928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It is a one-way flow of communication.</a:t>
            </a:r>
          </a:p>
          <a:p>
            <a:pPr lvl="0">
              <a:lnSpc>
                <a:spcPct val="150000"/>
              </a:lnSpc>
            </a:pPr>
            <a:r>
              <a:rPr lang="en-GB" altLang="en-US">
                <a:latin typeface="Times New Roman" pitchFamily="18" charset="0"/>
                <a:ea typeface="Times New Roman" pitchFamily="18" charset="0"/>
              </a:rPr>
              <a:t>all members cannot communicate with the leader of the group like in a circle.</a:t>
            </a:r>
          </a:p>
          <a:p>
            <a:pPr lvl="0">
              <a:lnSpc>
                <a:spcPct val="150000"/>
              </a:lnSpc>
            </a:pPr>
            <a:r>
              <a:rPr lang="en-GB" altLang="en-US">
                <a:latin typeface="Times New Roman" pitchFamily="18" charset="0"/>
                <a:ea typeface="Times New Roman" pitchFamily="18" charset="0"/>
              </a:rPr>
              <a:t>So, the members might not get the exact message sent by the leader but an altered version of it. </a:t>
            </a:r>
          </a:p>
          <a:p>
            <a:pPr lvl="0">
              <a:lnSpc>
                <a:spcPct val="150000"/>
              </a:lnSpc>
            </a:pPr>
            <a:r>
              <a:rPr lang="en-GB" altLang="en-US">
                <a:latin typeface="Times New Roman" pitchFamily="18" charset="0"/>
                <a:ea typeface="Times New Roman" pitchFamily="18" charset="0"/>
              </a:rPr>
              <a:t>The leader won’t even be aware what distorted message others lower in the command got.</a:t>
            </a:r>
          </a:p>
          <a:p>
            <a:pPr lvl="0">
              <a:lnSpc>
                <a:spcPct val="150000"/>
              </a:lnSpc>
            </a:pPr>
            <a:r>
              <a:rPr lang="en-GB" altLang="en-US">
                <a:latin typeface="Times New Roman" pitchFamily="18" charset="0"/>
                <a:ea typeface="Times New Roman" pitchFamily="18" charset="0"/>
              </a:rPr>
              <a:t>Feedbacks can also be distorted.</a:t>
            </a:r>
          </a:p>
          <a:p>
            <a:pPr lvl="0">
              <a:lnSpc>
                <a:spcPct val="150000"/>
              </a:lnSpc>
            </a:pPr>
            <a:endParaRPr lang="en-GB" altLang="en-US">
              <a:latin typeface="Times New Roman" pitchFamily="18" charset="0"/>
              <a:ea typeface="Times New Roman" pitchFamily="18" charset="0"/>
            </a:endParaRPr>
          </a:p>
        </p:txBody>
      </p:sp>
      <p:sp>
        <p:nvSpPr>
          <p:cNvPr id="1049288" name="Footer Placeholder 3"/>
          <p:cNvSpPr txBox="1"/>
          <p:nvPr/>
        </p:nvSpPr>
        <p:spPr>
          <a:xfrm>
            <a:off x="48768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28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179</a:t>
            </a:fld>
            <a:endParaRPr lang="en-US" altLang="en-US" sz="120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53" name="Content Placeholder 2"/>
          <p:cNvSpPr>
            <a:spLocks noGrp="1"/>
          </p:cNvSpPr>
          <p:nvPr>
            <p:ph idx="1"/>
          </p:nvPr>
        </p:nvSpPr>
        <p:spPr>
          <a:xfrm>
            <a:off x="457200" y="1219200"/>
            <a:ext cx="8534400" cy="5334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 receiver has to decode the message before understanding it and interpreting it. </a:t>
            </a:r>
          </a:p>
          <a:p>
            <a:pPr lvl="0" eaLnBrk="1" latinLnBrk="1" hangingPunct="1">
              <a:lnSpc>
                <a:spcPct val="150000"/>
              </a:lnSpc>
            </a:pPr>
            <a:r>
              <a:rPr lang="en-GB" altLang="en-US">
                <a:latin typeface="Times New Roman" pitchFamily="18" charset="0"/>
                <a:ea typeface="Times New Roman" pitchFamily="18" charset="0"/>
              </a:rPr>
              <a:t>The receptor machine can also act as a decoder in some cases. </a:t>
            </a:r>
          </a:p>
          <a:p>
            <a:pPr lvl="0" eaLnBrk="1" latinLnBrk="1" hangingPunct="1">
              <a:lnSpc>
                <a:spcPct val="150000"/>
              </a:lnSpc>
            </a:pPr>
            <a:r>
              <a:rPr lang="en-GB" altLang="en-US">
                <a:latin typeface="Times New Roman" pitchFamily="18" charset="0"/>
                <a:ea typeface="Times New Roman" pitchFamily="18" charset="0"/>
              </a:rPr>
              <a:t>The channel can have noise &amp; the receiver might not have the capacity to decode which might cause problems in communication process.</a:t>
            </a:r>
          </a:p>
          <a:p>
            <a:pPr lvl="0" eaLnBrk="1" latinLnBrk="1" hangingPunct="1"/>
            <a:endParaRPr lang="en-US" altLang="en-US"/>
          </a:p>
        </p:txBody>
      </p:sp>
      <p:sp>
        <p:nvSpPr>
          <p:cNvPr id="104865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5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a:t>
            </a:fld>
            <a:endParaRPr lang="en-US" altLang="en-US" sz="1200">
              <a:solidFill>
                <a:srgbClr val="898989"/>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3"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br/>
            <a:r>
              <a:rPr lang="en-US" altLang="en-US" sz="3200" b="1">
                <a:latin typeface="Times New Roman" pitchFamily="18" charset="0"/>
                <a:ea typeface="Times New Roman" pitchFamily="18" charset="0"/>
              </a:rPr>
              <a:t>c)Wheel (star)</a:t>
            </a:r>
            <a:br/>
            <a:endParaRPr lang="en-US" altLang="en-US" sz="3200" b="1">
              <a:latin typeface="Times New Roman" pitchFamily="18" charset="0"/>
              <a:ea typeface="Times New Roman" pitchFamily="18" charset="0"/>
            </a:endParaRPr>
          </a:p>
        </p:txBody>
      </p:sp>
      <p:sp>
        <p:nvSpPr>
          <p:cNvPr id="1049294" name="Content Placeholder 2"/>
          <p:cNvSpPr>
            <a:spLocks noGrp="1"/>
          </p:cNvSpPr>
          <p:nvPr>
            <p:ph idx="1"/>
          </p:nvPr>
        </p:nvSpPr>
        <p:spPr>
          <a:xfrm>
            <a:off x="152400" y="762000"/>
            <a:ext cx="8763000" cy="55943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In wheel pattern, there is a leader at the centre of all communication. </a:t>
            </a:r>
          </a:p>
          <a:p>
            <a:pPr lvl="0">
              <a:lnSpc>
                <a:spcPct val="150000"/>
              </a:lnSpc>
            </a:pPr>
            <a:r>
              <a:rPr lang="en-GB" altLang="en-US">
                <a:latin typeface="Times New Roman" pitchFamily="18" charset="0"/>
                <a:ea typeface="Times New Roman" pitchFamily="18" charset="0"/>
              </a:rPr>
              <a:t>All others are members that stand at the same level in the structure.</a:t>
            </a:r>
          </a:p>
          <a:p>
            <a:pPr lvl="0">
              <a:lnSpc>
                <a:spcPct val="150000"/>
              </a:lnSpc>
            </a:pPr>
            <a:r>
              <a:rPr lang="en-GB" altLang="en-US">
                <a:latin typeface="Times New Roman" pitchFamily="18" charset="0"/>
                <a:ea typeface="Times New Roman" pitchFamily="18" charset="0"/>
              </a:rPr>
              <a:t>Here, all members can communicate with the leader and vice versa. </a:t>
            </a:r>
          </a:p>
          <a:p>
            <a:pPr lvl="0"/>
            <a:endParaRPr lang="en-US" altLang="en-US"/>
          </a:p>
        </p:txBody>
      </p:sp>
      <p:sp>
        <p:nvSpPr>
          <p:cNvPr id="104929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29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180</a:t>
            </a:fld>
            <a:endParaRPr lang="en-US" altLang="en-US" sz="1200">
              <a:solidFill>
                <a:srgbClr val="898989"/>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7"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298" name="Content Placeholder 2"/>
          <p:cNvSpPr>
            <a:spLocks noGrp="1"/>
          </p:cNvSpPr>
          <p:nvPr>
            <p:ph idx="1"/>
          </p:nvPr>
        </p:nvSpPr>
        <p:spPr>
          <a:xfrm>
            <a:off x="342900" y="762000"/>
            <a:ext cx="8458200" cy="5364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But, members cannot interact with each other. Sometimes, members do not even know of the existence of other members of the same group.</a:t>
            </a:r>
          </a:p>
          <a:p>
            <a:pPr lvl="0">
              <a:lnSpc>
                <a:spcPct val="150000"/>
              </a:lnSpc>
            </a:pPr>
            <a:r>
              <a:rPr lang="en-GB" altLang="en-US">
                <a:latin typeface="Times New Roman" pitchFamily="18" charset="0"/>
                <a:ea typeface="Times New Roman" pitchFamily="18" charset="0"/>
              </a:rPr>
              <a:t>This pattern is taken as the best pattern of communication for any organization as a leader can have direct contact with all.</a:t>
            </a:r>
          </a:p>
          <a:p>
            <a:pPr lvl="0"/>
            <a:endParaRPr lang="en-US" altLang="en-US"/>
          </a:p>
        </p:txBody>
      </p:sp>
      <p:sp>
        <p:nvSpPr>
          <p:cNvPr id="104929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0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181</a:t>
            </a:fld>
            <a:endParaRPr lang="en-US" altLang="en-US" sz="1200">
              <a:solidFill>
                <a:srgbClr val="898989"/>
              </a:solidFil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1" name="Title 1"/>
          <p:cNvSpPr>
            <a:spLocks noGrp="1"/>
          </p:cNvSpPr>
          <p:nvPr>
            <p:ph type="title"/>
          </p:nvPr>
        </p:nvSpPr>
        <p:spPr>
          <a:xfrm>
            <a:off x="457200" y="-381000"/>
            <a:ext cx="8229600" cy="76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9" name="Content Placeholder 5"/>
          <p:cNvPicPr>
            <a:picLocks noGrp="1"/>
          </p:cNvPicPr>
          <p:nvPr>
            <p:ph idx="1"/>
          </p:nvPr>
        </p:nvPicPr>
        <p:blipFill>
          <a:blip r:embed="rId2"/>
          <a:srcRect/>
          <a:stretch>
            <a:fillRect/>
          </a:stretch>
        </p:blipFill>
        <p:spPr>
          <a:xfrm>
            <a:off x="914400" y="685800"/>
            <a:ext cx="7315200" cy="5257800"/>
          </a:xfrm>
          <a:prstGeom prst="rect">
            <a:avLst/>
          </a:prstGeom>
          <a:noFill/>
          <a:ln>
            <a:noFill/>
          </a:ln>
        </p:spPr>
      </p:pic>
      <p:sp>
        <p:nvSpPr>
          <p:cNvPr id="104930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0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182</a:t>
            </a:fld>
            <a:endParaRPr lang="en-US" altLang="en-US" sz="1200">
              <a:solidFill>
                <a:srgbClr val="898989"/>
              </a:solidFil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4" name="Title 1"/>
          <p:cNvSpPr>
            <a:spLocks noGrp="1"/>
          </p:cNvSpPr>
          <p:nvPr>
            <p:ph type="title"/>
          </p:nvPr>
        </p:nvSpPr>
        <p:spPr>
          <a:xfrm>
            <a:off x="457200" y="-533400"/>
            <a:ext cx="8229600" cy="3048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305"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US" altLang="en-US">
                <a:latin typeface="Times New Roman" pitchFamily="18" charset="0"/>
                <a:ea typeface="Times New Roman" pitchFamily="18" charset="0"/>
              </a:rPr>
              <a:t>Assignment Read and make notes on communication patterns </a:t>
            </a:r>
          </a:p>
          <a:p>
            <a:pPr marL="1314450" lvl="2" indent="-514350">
              <a:lnSpc>
                <a:spcPct val="150000"/>
              </a:lnSpc>
              <a:buFont typeface="Calibri" pitchFamily="34" charset="0"/>
              <a:buAutoNum type="alphaLcParenR"/>
            </a:pPr>
            <a:r>
              <a:rPr lang="en-GB" altLang="en-US" sz="3200">
                <a:latin typeface="Times New Roman" pitchFamily="18" charset="0"/>
                <a:ea typeface="Times New Roman" pitchFamily="18" charset="0"/>
              </a:rPr>
              <a:t>Y</a:t>
            </a:r>
          </a:p>
          <a:p>
            <a:pPr marL="1314450" lvl="2" indent="-514350">
              <a:lnSpc>
                <a:spcPct val="150000"/>
              </a:lnSpc>
              <a:buFont typeface="Calibri" pitchFamily="34" charset="0"/>
              <a:buAutoNum type="alphaLcParenR"/>
            </a:pPr>
            <a:r>
              <a:rPr lang="en-GB" altLang="en-US" sz="3200">
                <a:latin typeface="Times New Roman" pitchFamily="18" charset="0"/>
                <a:ea typeface="Times New Roman" pitchFamily="18" charset="0"/>
              </a:rPr>
              <a:t> network</a:t>
            </a:r>
          </a:p>
          <a:p>
            <a:pPr lvl="0"/>
            <a:endParaRPr lang="en-US" altLang="en-US"/>
          </a:p>
          <a:p>
            <a:pPr lvl="0"/>
            <a:endParaRPr lang="en-US" altLang="en-US"/>
          </a:p>
        </p:txBody>
      </p:sp>
      <p:sp>
        <p:nvSpPr>
          <p:cNvPr id="104930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0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183</a:t>
            </a:fld>
            <a:endParaRPr lang="en-US" altLang="en-US" sz="1200">
              <a:solidFill>
                <a:srgbClr val="898989"/>
              </a:solidFill>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08" name="Title 1"/>
          <p:cNvSpPr>
            <a:spLocks noGrp="1"/>
          </p:cNvSpPr>
          <p:nvPr>
            <p:ph type="title"/>
          </p:nvPr>
        </p:nvSpPr>
        <p:spPr>
          <a:xfrm>
            <a:off x="457200" y="-914400"/>
            <a:ext cx="8229600" cy="609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309" name="Content Placeholder 2"/>
          <p:cNvSpPr>
            <a:spLocks noGrp="1"/>
          </p:cNvSpPr>
          <p:nvPr>
            <p:ph idx="1"/>
          </p:nvPr>
        </p:nvSpPr>
        <p:spPr>
          <a:xfrm>
            <a:off x="457200" y="304800"/>
            <a:ext cx="8458200" cy="64166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fr-FR" altLang="en-US">
                <a:latin typeface="Times New Roman" pitchFamily="18" charset="0"/>
                <a:ea typeface="Times New Roman" pitchFamily="18" charset="0"/>
              </a:rPr>
              <a:t> Directions of communication include </a:t>
            </a:r>
          </a:p>
          <a:p>
            <a:pPr marL="1771650" lvl="3" indent="-514350">
              <a:lnSpc>
                <a:spcPct val="150000"/>
              </a:lnSpc>
              <a:buFont typeface="Calibri" pitchFamily="34" charset="0"/>
              <a:buAutoNum type="alphaLcParenR"/>
            </a:pPr>
            <a:r>
              <a:rPr lang="fr-FR" altLang="en-US" sz="3200">
                <a:latin typeface="Times New Roman" pitchFamily="18" charset="0"/>
                <a:ea typeface="Times New Roman" pitchFamily="18" charset="0"/>
              </a:rPr>
              <a:t>Vertical Communication</a:t>
            </a:r>
          </a:p>
          <a:p>
            <a:pPr marL="1771650" lvl="3" indent="-514350">
              <a:lnSpc>
                <a:spcPct val="150000"/>
              </a:lnSpc>
              <a:buFont typeface="Calibri" pitchFamily="34" charset="0"/>
              <a:buAutoNum type="alphaLcParenR"/>
            </a:pPr>
            <a:r>
              <a:rPr lang="fr-FR" altLang="en-US" sz="3200">
                <a:latin typeface="Times New Roman" pitchFamily="18" charset="0"/>
                <a:ea typeface="Times New Roman" pitchFamily="18" charset="0"/>
              </a:rPr>
              <a:t>Horizontal Communication</a:t>
            </a:r>
          </a:p>
          <a:p>
            <a:pPr marL="1771650" lvl="3" indent="-514350">
              <a:lnSpc>
                <a:spcPct val="150000"/>
              </a:lnSpc>
              <a:buFont typeface="Calibri" pitchFamily="34" charset="0"/>
              <a:buAutoNum type="alphaLcParenR"/>
            </a:pPr>
            <a:r>
              <a:rPr lang="fr-FR" altLang="en-US" sz="3200">
                <a:latin typeface="Times New Roman" pitchFamily="18" charset="0"/>
                <a:ea typeface="Times New Roman" pitchFamily="18" charset="0"/>
              </a:rPr>
              <a:t>Diagonal Communication</a:t>
            </a:r>
          </a:p>
          <a:p>
            <a:pPr marL="1771650" lvl="3" indent="-514350">
              <a:lnSpc>
                <a:spcPct val="150000"/>
              </a:lnSpc>
              <a:buFont typeface="Calibri" pitchFamily="34" charset="0"/>
              <a:buAutoNum type="alphaLcParenR"/>
            </a:pPr>
            <a:r>
              <a:rPr lang="fr-FR" altLang="en-US" sz="3200">
                <a:latin typeface="Times New Roman" pitchFamily="18" charset="0"/>
                <a:ea typeface="Times New Roman" pitchFamily="18" charset="0"/>
              </a:rPr>
              <a:t>Grapevine Communication</a:t>
            </a:r>
          </a:p>
          <a:p>
            <a:pPr lvl="0">
              <a:lnSpc>
                <a:spcPct val="150000"/>
              </a:lnSpc>
            </a:pPr>
            <a:r>
              <a:rPr lang="en-GB" altLang="en-US">
                <a:latin typeface="Times New Roman" pitchFamily="18" charset="0"/>
                <a:ea typeface="Times New Roman" pitchFamily="18" charset="0"/>
              </a:rPr>
              <a:t>While the first three channels of communication are formal ways, the last one is an informal way of communication.</a:t>
            </a:r>
          </a:p>
        </p:txBody>
      </p:sp>
      <p:sp>
        <p:nvSpPr>
          <p:cNvPr id="1049310" name="Footer Placeholder 3"/>
          <p:cNvSpPr txBox="1"/>
          <p:nvPr/>
        </p:nvSpPr>
        <p:spPr>
          <a:xfrm>
            <a:off x="4267200" y="63531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1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184</a:t>
            </a:fld>
            <a:endParaRPr lang="en-US" altLang="en-US" sz="1200">
              <a:solidFill>
                <a:srgbClr val="898989"/>
              </a:solidFil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12" name="Title 1"/>
          <p:cNvSpPr>
            <a:spLocks noGrp="1"/>
          </p:cNvSpPr>
          <p:nvPr>
            <p:ph type="title"/>
          </p:nvPr>
        </p:nvSpPr>
        <p:spPr>
          <a:xfrm>
            <a:off x="457200" y="228600"/>
            <a:ext cx="8229600" cy="457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u="sng">
                <a:latin typeface="Times New Roman" pitchFamily="18" charset="0"/>
                <a:ea typeface="Times New Roman" pitchFamily="18" charset="0"/>
              </a:rPr>
              <a:t>a)Vertical Communication</a:t>
            </a:r>
          </a:p>
        </p:txBody>
      </p:sp>
      <p:sp>
        <p:nvSpPr>
          <p:cNvPr id="1049313" name="Content Placeholder 2"/>
          <p:cNvSpPr>
            <a:spLocks noGrp="1"/>
          </p:cNvSpPr>
          <p:nvPr>
            <p:ph idx="1"/>
          </p:nvPr>
        </p:nvSpPr>
        <p:spPr>
          <a:xfrm>
            <a:off x="152400" y="609600"/>
            <a:ext cx="8839200" cy="57467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Vertical communication can be divided into two categories i.e. </a:t>
            </a:r>
            <a:r>
              <a:rPr lang="en-GB" altLang="en-US" b="1">
                <a:latin typeface="Times New Roman" pitchFamily="18" charset="0"/>
                <a:ea typeface="Times New Roman" pitchFamily="18" charset="0"/>
              </a:rPr>
              <a:t>upward communication </a:t>
            </a:r>
            <a:r>
              <a:rPr lang="en-GB" altLang="en-US">
                <a:latin typeface="Times New Roman" pitchFamily="18" charset="0"/>
                <a:ea typeface="Times New Roman" pitchFamily="18" charset="0"/>
              </a:rPr>
              <a:t>and </a:t>
            </a:r>
            <a:r>
              <a:rPr lang="en-GB" altLang="en-US" b="1">
                <a:latin typeface="Times New Roman" pitchFamily="18" charset="0"/>
                <a:ea typeface="Times New Roman" pitchFamily="18" charset="0"/>
              </a:rPr>
              <a:t>downward communication</a:t>
            </a:r>
            <a:r>
              <a:rPr lang="en-GB" altLang="en-US">
                <a:latin typeface="Times New Roman" pitchFamily="18" charset="0"/>
                <a:ea typeface="Times New Roman" pitchFamily="18" charset="0"/>
              </a:rPr>
              <a:t>.</a:t>
            </a:r>
          </a:p>
          <a:p>
            <a:pPr lvl="0">
              <a:lnSpc>
                <a:spcPct val="150000"/>
              </a:lnSpc>
            </a:pPr>
            <a:r>
              <a:rPr lang="en-GB" altLang="en-US">
                <a:latin typeface="Times New Roman" pitchFamily="18" charset="0"/>
                <a:ea typeface="Times New Roman" pitchFamily="18" charset="0"/>
              </a:rPr>
              <a:t>Downward communication refers to communication that flows from the superior authority to the subordinate authority or from the higher level to the lower level. </a:t>
            </a:r>
          </a:p>
        </p:txBody>
      </p:sp>
      <p:sp>
        <p:nvSpPr>
          <p:cNvPr id="104931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1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185</a:t>
            </a:fld>
            <a:endParaRPr lang="en-US" altLang="en-US" sz="1200">
              <a:solidFill>
                <a:srgbClr val="898989"/>
              </a:solidFil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16" name="Title 1"/>
          <p:cNvSpPr>
            <a:spLocks noGrp="1"/>
          </p:cNvSpPr>
          <p:nvPr>
            <p:ph type="title"/>
          </p:nvPr>
        </p:nvSpPr>
        <p:spPr>
          <a:xfrm>
            <a:off x="457200" y="274637"/>
            <a:ext cx="8229600" cy="3349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sp>
        <p:nvSpPr>
          <p:cNvPr id="1049317" name="Content Placeholder 2"/>
          <p:cNvSpPr>
            <a:spLocks noGrp="1"/>
          </p:cNvSpPr>
          <p:nvPr>
            <p:ph idx="1"/>
          </p:nvPr>
        </p:nvSpPr>
        <p:spPr>
          <a:xfrm>
            <a:off x="152400" y="685800"/>
            <a:ext cx="8763000" cy="56705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It is the most important direction of comm. and the very nature of the organisation. </a:t>
            </a:r>
          </a:p>
          <a:p>
            <a:pPr lvl="0">
              <a:lnSpc>
                <a:spcPct val="150000"/>
              </a:lnSpc>
            </a:pPr>
            <a:r>
              <a:rPr lang="en-GB" altLang="en-US">
                <a:latin typeface="Times New Roman" pitchFamily="18" charset="0"/>
                <a:ea typeface="Times New Roman" pitchFamily="18" charset="0"/>
              </a:rPr>
              <a:t>No organisation can function without it.</a:t>
            </a:r>
          </a:p>
          <a:p>
            <a:pPr lvl="0">
              <a:lnSpc>
                <a:spcPct val="150000"/>
              </a:lnSpc>
            </a:pPr>
            <a:r>
              <a:rPr lang="en-GB" altLang="en-US">
                <a:latin typeface="Times New Roman" pitchFamily="18" charset="0"/>
                <a:ea typeface="Times New Roman" pitchFamily="18" charset="0"/>
              </a:rPr>
              <a:t>Downward communication is mostly used give instructions - both written and spoken, letters, memorandum, policy matters, speeches, meeting, information etc.</a:t>
            </a:r>
            <a:br/>
            <a:endParaRPr lang="en-GB" altLang="en-US">
              <a:latin typeface="Times New Roman" pitchFamily="18" charset="0"/>
              <a:ea typeface="Times New Roman" pitchFamily="18" charset="0"/>
            </a:endParaRPr>
          </a:p>
          <a:p>
            <a:pPr lvl="0"/>
            <a:endParaRPr lang="en-US" altLang="en-US"/>
          </a:p>
          <a:p>
            <a:pPr lvl="0"/>
            <a:endParaRPr lang="en-US" altLang="en-US"/>
          </a:p>
        </p:txBody>
      </p:sp>
      <p:sp>
        <p:nvSpPr>
          <p:cNvPr id="104931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1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186</a:t>
            </a:fld>
            <a:endParaRPr lang="en-US" altLang="en-US" sz="1200">
              <a:solidFill>
                <a:srgbClr val="898989"/>
              </a:solidFil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20" name="Title 1"/>
          <p:cNvSpPr>
            <a:spLocks noGrp="1"/>
          </p:cNvSpPr>
          <p:nvPr>
            <p:ph type="title"/>
          </p:nvPr>
        </p:nvSpPr>
        <p:spPr>
          <a:xfrm>
            <a:off x="457200" y="274637"/>
            <a:ext cx="8229600" cy="4111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321" name="Content Placeholder 2"/>
          <p:cNvSpPr>
            <a:spLocks noGrp="1"/>
          </p:cNvSpPr>
          <p:nvPr>
            <p:ph idx="1"/>
          </p:nvPr>
        </p:nvSpPr>
        <p:spPr>
          <a:xfrm>
            <a:off x="304800" y="685800"/>
            <a:ext cx="8610600" cy="60356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Upward communication refers to communication that flows from the </a:t>
            </a:r>
            <a:r>
              <a:rPr lang="en-GB" altLang="en-US" b="1">
                <a:latin typeface="Times New Roman" pitchFamily="18" charset="0"/>
                <a:ea typeface="Times New Roman" pitchFamily="18" charset="0"/>
              </a:rPr>
              <a:t>subordinate</a:t>
            </a:r>
            <a:r>
              <a:rPr lang="en-GB" altLang="en-US">
                <a:latin typeface="Times New Roman" pitchFamily="18" charset="0"/>
                <a:ea typeface="Times New Roman" pitchFamily="18" charset="0"/>
              </a:rPr>
              <a:t> to the </a:t>
            </a:r>
            <a:r>
              <a:rPr lang="en-GB" altLang="en-US" b="1">
                <a:latin typeface="Times New Roman" pitchFamily="18" charset="0"/>
                <a:ea typeface="Times New Roman" pitchFamily="18" charset="0"/>
              </a:rPr>
              <a:t>superior </a:t>
            </a:r>
            <a:r>
              <a:rPr lang="en-GB" altLang="en-US">
                <a:latin typeface="Times New Roman" pitchFamily="18" charset="0"/>
                <a:ea typeface="Times New Roman" pitchFamily="18" charset="0"/>
              </a:rPr>
              <a:t>or from the lower level to the upper level.</a:t>
            </a:r>
          </a:p>
          <a:p>
            <a:pPr lvl="0">
              <a:lnSpc>
                <a:spcPct val="150000"/>
              </a:lnSpc>
            </a:pPr>
            <a:r>
              <a:rPr lang="en-GB" altLang="en-US">
                <a:latin typeface="Times New Roman" pitchFamily="18" charset="0"/>
                <a:ea typeface="Times New Roman" pitchFamily="18" charset="0"/>
              </a:rPr>
              <a:t> It is mainly used by employees to give </a:t>
            </a:r>
            <a:r>
              <a:rPr lang="en-GB" altLang="en-US" b="1">
                <a:latin typeface="Times New Roman" pitchFamily="18" charset="0"/>
                <a:ea typeface="Times New Roman" pitchFamily="18" charset="0"/>
              </a:rPr>
              <a:t>feedback</a:t>
            </a:r>
            <a:r>
              <a:rPr lang="en-GB" altLang="en-US">
                <a:latin typeface="Times New Roman" pitchFamily="18" charset="0"/>
                <a:ea typeface="Times New Roman" pitchFamily="18" charset="0"/>
              </a:rPr>
              <a:t> about various responsibilities also to give suggestion </a:t>
            </a:r>
          </a:p>
          <a:p>
            <a:pPr lvl="0">
              <a:lnSpc>
                <a:spcPct val="150000"/>
              </a:lnSpc>
            </a:pPr>
            <a:r>
              <a:rPr lang="en-GB" altLang="en-US">
                <a:latin typeface="Times New Roman" pitchFamily="18" charset="0"/>
                <a:ea typeface="Times New Roman" pitchFamily="18" charset="0"/>
              </a:rPr>
              <a:t>It includes reports, proposals, suggestions, grievances, etc</a:t>
            </a:r>
          </a:p>
          <a:p>
            <a:pPr lvl="0"/>
            <a:endParaRPr lang="en-US" altLang="en-US"/>
          </a:p>
        </p:txBody>
      </p:sp>
      <p:sp>
        <p:nvSpPr>
          <p:cNvPr id="1049322" name="Footer Placeholder 3"/>
          <p:cNvSpPr txBox="1"/>
          <p:nvPr/>
        </p:nvSpPr>
        <p:spPr>
          <a:xfrm>
            <a:off x="5562600" y="6399212"/>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23" name="Slide Number Placeholder 4"/>
          <p:cNvSpPr txBox="1"/>
          <p:nvPr/>
        </p:nvSpPr>
        <p:spPr>
          <a:xfrm>
            <a:off x="8077200" y="6243637"/>
            <a:ext cx="836612" cy="477837"/>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187</a:t>
            </a:fld>
            <a:endParaRPr lang="en-US" altLang="en-US" sz="1200">
              <a:solidFill>
                <a:srgbClr val="898989"/>
              </a:solidFill>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24" name="Title 1"/>
          <p:cNvSpPr>
            <a:spLocks noGrp="1"/>
          </p:cNvSpPr>
          <p:nvPr>
            <p:ph type="title"/>
          </p:nvPr>
        </p:nvSpPr>
        <p:spPr>
          <a:xfrm>
            <a:off x="457200" y="-762000"/>
            <a:ext cx="8229600" cy="533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70" name="Content Placeholder 5"/>
          <p:cNvPicPr>
            <a:picLocks noGrp="1"/>
          </p:cNvPicPr>
          <p:nvPr>
            <p:ph idx="1"/>
          </p:nvPr>
        </p:nvPicPr>
        <p:blipFill>
          <a:blip r:embed="rId2"/>
          <a:srcRect/>
          <a:stretch>
            <a:fillRect/>
          </a:stretch>
        </p:blipFill>
        <p:spPr>
          <a:xfrm>
            <a:off x="304800" y="533400"/>
            <a:ext cx="8382000" cy="5410200"/>
          </a:xfrm>
          <a:prstGeom prst="rect">
            <a:avLst/>
          </a:prstGeom>
          <a:noFill/>
          <a:ln>
            <a:noFill/>
          </a:ln>
        </p:spPr>
      </p:pic>
      <p:sp>
        <p:nvSpPr>
          <p:cNvPr id="104932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32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188</a:t>
            </a:fld>
            <a:endParaRPr lang="en-US" altLang="en-US" sz="1200">
              <a:solidFill>
                <a:srgbClr val="898989"/>
              </a:solidFil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27" name="Title 1"/>
          <p:cNvSpPr>
            <a:spLocks noGrp="1"/>
          </p:cNvSpPr>
          <p:nvPr>
            <p:ph type="title"/>
          </p:nvPr>
        </p:nvSpPr>
        <p:spPr>
          <a:xfrm>
            <a:off x="457200" y="127000"/>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u="sng">
                <a:latin typeface="Times New Roman" pitchFamily="18" charset="0"/>
                <a:ea typeface="Times New Roman" pitchFamily="18" charset="0"/>
              </a:rPr>
              <a:t>b) Horizontal Communication</a:t>
            </a:r>
          </a:p>
        </p:txBody>
      </p:sp>
      <p:sp>
        <p:nvSpPr>
          <p:cNvPr id="1049328" name="Content Placeholder 2"/>
          <p:cNvSpPr>
            <a:spLocks noGrp="1"/>
          </p:cNvSpPr>
          <p:nvPr>
            <p:ph idx="1"/>
          </p:nvPr>
        </p:nvSpPr>
        <p:spPr>
          <a:xfrm>
            <a:off x="152400" y="715962"/>
            <a:ext cx="8763000" cy="600551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Takes place between two or more persons who are subordinates working in the same section or dept.</a:t>
            </a:r>
          </a:p>
          <a:p>
            <a:pPr lvl="0">
              <a:lnSpc>
                <a:spcPct val="150000"/>
              </a:lnSpc>
              <a:buFont typeface="Wingdings" pitchFamily="2" charset="2"/>
              <a:buChar char="ü"/>
            </a:pPr>
            <a:r>
              <a:rPr lang="en-GB" altLang="en-US">
                <a:latin typeface="Times New Roman" pitchFamily="18" charset="0"/>
                <a:ea typeface="Times New Roman" pitchFamily="18" charset="0"/>
              </a:rPr>
              <a:t>It is a frequently used channels of communication to maintain coordination between people of the same level. </a:t>
            </a:r>
          </a:p>
          <a:p>
            <a:pPr lvl="0">
              <a:lnSpc>
                <a:spcPct val="150000"/>
              </a:lnSpc>
              <a:buFont typeface="Wingdings" pitchFamily="2" charset="2"/>
              <a:buChar char="ü"/>
            </a:pPr>
            <a:r>
              <a:rPr lang="en-GB" altLang="en-US">
                <a:latin typeface="Times New Roman" pitchFamily="18" charset="0"/>
                <a:ea typeface="Times New Roman" pitchFamily="18" charset="0"/>
              </a:rPr>
              <a:t>In this process message flows </a:t>
            </a:r>
            <a:r>
              <a:rPr lang="en-GB" altLang="en-US" b="1">
                <a:latin typeface="Times New Roman" pitchFamily="18" charset="0"/>
                <a:ea typeface="Times New Roman" pitchFamily="18" charset="0"/>
              </a:rPr>
              <a:t>not only up and down</a:t>
            </a:r>
            <a:r>
              <a:rPr lang="en-GB" altLang="en-US">
                <a:latin typeface="Times New Roman" pitchFamily="18" charset="0"/>
                <a:ea typeface="Times New Roman" pitchFamily="18" charset="0"/>
              </a:rPr>
              <a:t> but also </a:t>
            </a:r>
            <a:r>
              <a:rPr lang="en-GB" altLang="en-US" b="1">
                <a:latin typeface="Times New Roman" pitchFamily="18" charset="0"/>
                <a:ea typeface="Times New Roman" pitchFamily="18" charset="0"/>
              </a:rPr>
              <a:t>sideways</a:t>
            </a:r>
            <a:r>
              <a:rPr lang="en-US" altLang="en-US">
                <a:latin typeface="Times New Roman" pitchFamily="18" charset="0"/>
                <a:ea typeface="Times New Roman" pitchFamily="18" charset="0"/>
              </a:rPr>
              <a:t>. </a:t>
            </a:r>
          </a:p>
        </p:txBody>
      </p:sp>
      <p:sp>
        <p:nvSpPr>
          <p:cNvPr id="104932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3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189</a:t>
            </a:fld>
            <a:endParaRPr lang="en-US" altLang="en-US" sz="120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
          <p:cNvSpPr>
            <a:spLocks noGrp="1"/>
          </p:cNvSpPr>
          <p:nvPr>
            <p:ph type="title"/>
          </p:nvPr>
        </p:nvSpPr>
        <p:spPr>
          <a:xfrm>
            <a:off x="457200" y="214312"/>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sz="3200">
                <a:solidFill>
                  <a:srgbClr val="FF0000"/>
                </a:solidFill>
                <a:latin typeface="Times New Roman" pitchFamily="18" charset="0"/>
                <a:ea typeface="Times New Roman" pitchFamily="18" charset="0"/>
              </a:rPr>
              <a:t>Example 1 </a:t>
            </a:r>
          </a:p>
        </p:txBody>
      </p:sp>
      <p:sp>
        <p:nvSpPr>
          <p:cNvPr id="1048657"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Thomson made call to his assistant “come here I want to see you”.  </a:t>
            </a:r>
          </a:p>
          <a:p>
            <a:pPr lvl="0" eaLnBrk="1" latinLnBrk="1" hangingPunct="1">
              <a:lnSpc>
                <a:spcPct val="150000"/>
              </a:lnSpc>
            </a:pPr>
            <a:r>
              <a:rPr lang="en-GB" altLang="en-US">
                <a:latin typeface="Times New Roman" pitchFamily="18" charset="0"/>
                <a:ea typeface="Times New Roman" pitchFamily="18" charset="0"/>
              </a:rPr>
              <a:t>During his call, noise appeared (transmission error) and his assistant received “I want” only. </a:t>
            </a:r>
          </a:p>
          <a:p>
            <a:pPr lvl="0" eaLnBrk="1" latinLnBrk="1" hangingPunct="1">
              <a:lnSpc>
                <a:spcPct val="150000"/>
              </a:lnSpc>
            </a:pPr>
            <a:r>
              <a:rPr lang="en-GB" altLang="en-US">
                <a:latin typeface="Times New Roman" pitchFamily="18" charset="0"/>
                <a:ea typeface="Times New Roman" pitchFamily="18" charset="0"/>
              </a:rPr>
              <a:t>Again Assistant asked Thomson (feedback) “what do you want Thomson</a:t>
            </a:r>
            <a:r>
              <a:rPr lang="en-US" altLang="en-US"/>
              <a:t>”.</a:t>
            </a:r>
          </a:p>
        </p:txBody>
      </p:sp>
      <p:sp>
        <p:nvSpPr>
          <p:cNvPr id="104865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5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a:t>
            </a:fld>
            <a:endParaRPr lang="en-US" altLang="en-US" sz="1200">
              <a:solidFill>
                <a:srgbClr val="898989"/>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31" name="Title 1"/>
          <p:cNvSpPr>
            <a:spLocks noGrp="1"/>
          </p:cNvSpPr>
          <p:nvPr>
            <p:ph type="title"/>
          </p:nvPr>
        </p:nvSpPr>
        <p:spPr>
          <a:xfrm>
            <a:off x="457200" y="274637"/>
            <a:ext cx="8229600" cy="3349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9332" name="Content Placeholder 2"/>
          <p:cNvSpPr>
            <a:spLocks noGrp="1"/>
          </p:cNvSpPr>
          <p:nvPr>
            <p:ph idx="1"/>
          </p:nvPr>
        </p:nvSpPr>
        <p:spPr>
          <a:xfrm>
            <a:off x="228600" y="609600"/>
            <a:ext cx="8763000" cy="5516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During such interactions the views of each other are made known &amp; decisions are arrived quickly.</a:t>
            </a:r>
          </a:p>
          <a:p>
            <a:pPr lvl="0">
              <a:lnSpc>
                <a:spcPct val="150000"/>
              </a:lnSpc>
            </a:pPr>
            <a:r>
              <a:rPr lang="en-GB" altLang="en-US">
                <a:latin typeface="Times New Roman" pitchFamily="18" charset="0"/>
                <a:ea typeface="Times New Roman" pitchFamily="18" charset="0"/>
              </a:rPr>
              <a:t> Here there is no superior or subordinate relationship.</a:t>
            </a:r>
          </a:p>
        </p:txBody>
      </p:sp>
      <p:sp>
        <p:nvSpPr>
          <p:cNvPr id="104933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3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190</a:t>
            </a:fld>
            <a:endParaRPr lang="en-US" altLang="en-US" sz="1200">
              <a:solidFill>
                <a:srgbClr val="898989"/>
              </a:solidFil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35" name="Title 1"/>
          <p:cNvSpPr>
            <a:spLocks noGrp="1"/>
          </p:cNvSpPr>
          <p:nvPr>
            <p:ph type="title"/>
          </p:nvPr>
        </p:nvSpPr>
        <p:spPr>
          <a:xfrm>
            <a:off x="457200" y="-685800"/>
            <a:ext cx="8229600" cy="381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71" name="Content Placeholder 5"/>
          <p:cNvPicPr>
            <a:picLocks noGrp="1"/>
          </p:cNvPicPr>
          <p:nvPr>
            <p:ph idx="1"/>
          </p:nvPr>
        </p:nvPicPr>
        <p:blipFill>
          <a:blip r:embed="rId2"/>
          <a:srcRect/>
          <a:stretch>
            <a:fillRect/>
          </a:stretch>
        </p:blipFill>
        <p:spPr>
          <a:xfrm>
            <a:off x="457200" y="533400"/>
            <a:ext cx="8077200" cy="5592762"/>
          </a:xfrm>
          <a:prstGeom prst="rect">
            <a:avLst/>
          </a:prstGeom>
          <a:noFill/>
          <a:ln>
            <a:noFill/>
          </a:ln>
        </p:spPr>
      </p:pic>
      <p:sp>
        <p:nvSpPr>
          <p:cNvPr id="104933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3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191</a:t>
            </a:fld>
            <a:endParaRPr lang="en-US" altLang="en-US" sz="1200">
              <a:solidFill>
                <a:srgbClr val="898989"/>
              </a:solidFill>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38" name="Title 1"/>
          <p:cNvSpPr>
            <a:spLocks noGrp="1"/>
          </p:cNvSpPr>
          <p:nvPr>
            <p:ph type="title"/>
          </p:nvPr>
        </p:nvSpPr>
        <p:spPr>
          <a:xfrm>
            <a:off x="457200" y="160337"/>
            <a:ext cx="8229600" cy="6397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latin typeface="Times New Roman" pitchFamily="18" charset="0"/>
                <a:ea typeface="Times New Roman" pitchFamily="18" charset="0"/>
              </a:rPr>
              <a:t>c) </a:t>
            </a:r>
            <a:r>
              <a:rPr lang="en-US" altLang="en-US" sz="3200" b="1" u="sng">
                <a:latin typeface="Times New Roman" pitchFamily="18" charset="0"/>
                <a:ea typeface="Times New Roman" pitchFamily="18" charset="0"/>
              </a:rPr>
              <a:t>Diagonal Communication</a:t>
            </a:r>
          </a:p>
        </p:txBody>
      </p:sp>
      <p:sp>
        <p:nvSpPr>
          <p:cNvPr id="1049339" name="Content Placeholder 2"/>
          <p:cNvSpPr>
            <a:spLocks noGrp="1"/>
          </p:cNvSpPr>
          <p:nvPr>
            <p:ph idx="1"/>
          </p:nvPr>
        </p:nvSpPr>
        <p:spPr>
          <a:xfrm>
            <a:off x="228600" y="914400"/>
            <a:ext cx="8763000" cy="54419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It includes the </a:t>
            </a:r>
            <a:r>
              <a:rPr lang="en-GB" altLang="en-US" b="1">
                <a:latin typeface="Times New Roman" pitchFamily="18" charset="0"/>
                <a:ea typeface="Times New Roman" pitchFamily="18" charset="0"/>
              </a:rPr>
              <a:t>horizontal flow </a:t>
            </a:r>
            <a:r>
              <a:rPr lang="en-GB" altLang="en-US">
                <a:latin typeface="Times New Roman" pitchFamily="18" charset="0"/>
                <a:ea typeface="Times New Roman" pitchFamily="18" charset="0"/>
              </a:rPr>
              <a:t>of information as well as </a:t>
            </a:r>
            <a:r>
              <a:rPr lang="en-GB" altLang="en-US" b="1">
                <a:latin typeface="Times New Roman" pitchFamily="18" charset="0"/>
                <a:ea typeface="Times New Roman" pitchFamily="18" charset="0"/>
              </a:rPr>
              <a:t>interaction across different levels </a:t>
            </a:r>
            <a:r>
              <a:rPr lang="en-US" altLang="en-US">
                <a:latin typeface="Times New Roman" pitchFamily="18" charset="0"/>
                <a:ea typeface="Times New Roman" pitchFamily="18" charset="0"/>
              </a:rPr>
              <a:t>of an organisation's hierarchy. </a:t>
            </a:r>
          </a:p>
          <a:p>
            <a:pPr lvl="0">
              <a:lnSpc>
                <a:spcPct val="150000"/>
              </a:lnSpc>
              <a:buFont typeface="Wingdings" pitchFamily="2" charset="2"/>
              <a:buChar char="ü"/>
            </a:pPr>
            <a:r>
              <a:rPr lang="en-US" altLang="en-US">
                <a:latin typeface="Times New Roman" pitchFamily="18" charset="0"/>
                <a:ea typeface="Times New Roman" pitchFamily="18" charset="0"/>
              </a:rPr>
              <a:t>Diagonal communication is used to speed up the flow of communication.</a:t>
            </a:r>
          </a:p>
          <a:p>
            <a:pPr lvl="0">
              <a:lnSpc>
                <a:spcPct val="150000"/>
              </a:lnSpc>
              <a:buFont typeface="Wingdings" pitchFamily="2" charset="2"/>
              <a:buChar char="ü"/>
            </a:pPr>
            <a:r>
              <a:rPr lang="en-US" altLang="en-US">
                <a:latin typeface="Times New Roman" pitchFamily="18" charset="0"/>
                <a:ea typeface="Times New Roman" pitchFamily="18" charset="0"/>
              </a:rPr>
              <a:t> It makes effective efforts for achieving organisational goals.</a:t>
            </a:r>
          </a:p>
        </p:txBody>
      </p:sp>
      <p:sp>
        <p:nvSpPr>
          <p:cNvPr id="104934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4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192</a:t>
            </a:fld>
            <a:endParaRPr lang="en-US" altLang="en-US" sz="1200">
              <a:solidFill>
                <a:srgbClr val="898989"/>
              </a:solidFill>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42" name="Title 1"/>
          <p:cNvSpPr>
            <a:spLocks noGrp="1"/>
          </p:cNvSpPr>
          <p:nvPr>
            <p:ph type="title"/>
          </p:nvPr>
        </p:nvSpPr>
        <p:spPr>
          <a:xfrm>
            <a:off x="457200" y="-457200"/>
            <a:ext cx="8229600" cy="228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72" name="Content Placeholder 5"/>
          <p:cNvPicPr>
            <a:picLocks noGrp="1"/>
          </p:cNvPicPr>
          <p:nvPr>
            <p:ph idx="1"/>
          </p:nvPr>
        </p:nvPicPr>
        <p:blipFill>
          <a:blip r:embed="rId2"/>
          <a:srcRect/>
          <a:stretch>
            <a:fillRect/>
          </a:stretch>
        </p:blipFill>
        <p:spPr>
          <a:xfrm>
            <a:off x="457200" y="457200"/>
            <a:ext cx="8229600" cy="5715000"/>
          </a:xfrm>
          <a:prstGeom prst="rect">
            <a:avLst/>
          </a:prstGeom>
          <a:noFill/>
          <a:ln>
            <a:noFill/>
          </a:ln>
        </p:spPr>
      </p:pic>
      <p:sp>
        <p:nvSpPr>
          <p:cNvPr id="104934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4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193</a:t>
            </a:fld>
            <a:endParaRPr lang="en-US" altLang="en-US" sz="1200">
              <a:solidFill>
                <a:srgbClr val="898989"/>
              </a:solidFil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45" name="Title 1"/>
          <p:cNvSpPr>
            <a:spLocks noGrp="1"/>
          </p:cNvSpPr>
          <p:nvPr>
            <p:ph type="title"/>
          </p:nvPr>
        </p:nvSpPr>
        <p:spPr>
          <a:xfrm>
            <a:off x="457200" y="16033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br/>
            <a:br/>
            <a:br/>
            <a:r>
              <a:rPr lang="en-US" altLang="en-US" sz="3200" b="1" u="sng">
                <a:latin typeface="Times New Roman" pitchFamily="18" charset="0"/>
                <a:ea typeface="Times New Roman" pitchFamily="18" charset="0"/>
              </a:rPr>
              <a:t>d) Grapevine Communication</a:t>
            </a:r>
            <a:br/>
            <a:br/>
            <a:br/>
            <a:endParaRPr lang="en-US" altLang="en-US"/>
          </a:p>
        </p:txBody>
      </p:sp>
      <p:sp>
        <p:nvSpPr>
          <p:cNvPr id="1049346" name="Content Placeholder 2"/>
          <p:cNvSpPr>
            <a:spLocks noGrp="1"/>
          </p:cNvSpPr>
          <p:nvPr>
            <p:ph idx="1"/>
          </p:nvPr>
        </p:nvSpPr>
        <p:spPr>
          <a:xfrm>
            <a:off x="228600" y="723900"/>
            <a:ext cx="8610600" cy="56324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It is a type of informal business communications which develops within an organisation.</a:t>
            </a:r>
          </a:p>
          <a:p>
            <a:pPr lvl="0">
              <a:lnSpc>
                <a:spcPct val="150000"/>
              </a:lnSpc>
            </a:pPr>
            <a:r>
              <a:rPr lang="en-GB" altLang="en-US">
                <a:latin typeface="Times New Roman" pitchFamily="18" charset="0"/>
                <a:ea typeface="Times New Roman" pitchFamily="18" charset="0"/>
              </a:rPr>
              <a:t> It means gossip. </a:t>
            </a:r>
          </a:p>
          <a:p>
            <a:pPr lvl="0">
              <a:lnSpc>
                <a:spcPct val="150000"/>
              </a:lnSpc>
            </a:pPr>
            <a:r>
              <a:rPr lang="en-GB" altLang="en-US">
                <a:latin typeface="Times New Roman" pitchFamily="18" charset="0"/>
                <a:ea typeface="Times New Roman" pitchFamily="18" charset="0"/>
              </a:rPr>
              <a:t>Usually gossip that spreads and covers a lot of ground (a lot of people) like vines do.</a:t>
            </a:r>
          </a:p>
          <a:p>
            <a:pPr lvl="0">
              <a:lnSpc>
                <a:spcPct val="150000"/>
              </a:lnSpc>
            </a:pPr>
            <a:r>
              <a:rPr lang="en-GB" altLang="en-US">
                <a:latin typeface="Times New Roman" pitchFamily="18" charset="0"/>
                <a:ea typeface="Times New Roman" pitchFamily="18" charset="0"/>
              </a:rPr>
              <a:t> However there are disadvantages or limitations to grapevine communication. </a:t>
            </a:r>
          </a:p>
        </p:txBody>
      </p:sp>
      <p:sp>
        <p:nvSpPr>
          <p:cNvPr id="104934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4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194</a:t>
            </a:fld>
            <a:endParaRPr lang="en-US" altLang="en-US" sz="1200">
              <a:solidFill>
                <a:srgbClr val="898989"/>
              </a:solidFil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49" name="Title 1"/>
          <p:cNvSpPr>
            <a:spLocks noGrp="1"/>
          </p:cNvSpPr>
          <p:nvPr>
            <p:ph type="title"/>
          </p:nvPr>
        </p:nvSpPr>
        <p:spPr>
          <a:xfrm>
            <a:off x="457200" y="-457200"/>
            <a:ext cx="8229600" cy="228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350" name="Content Placeholder 2"/>
          <p:cNvSpPr>
            <a:spLocks noGrp="1"/>
          </p:cNvSpPr>
          <p:nvPr>
            <p:ph idx="1"/>
          </p:nvPr>
        </p:nvSpPr>
        <p:spPr>
          <a:xfrm>
            <a:off x="152400" y="0"/>
            <a:ext cx="8839200" cy="6858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It has the potential to spread unnecessary  gossips. </a:t>
            </a:r>
          </a:p>
          <a:p>
            <a:pPr lvl="0">
              <a:lnSpc>
                <a:spcPct val="150000"/>
              </a:lnSpc>
            </a:pPr>
            <a:r>
              <a:rPr lang="en-GB" altLang="en-US">
                <a:latin typeface="Times New Roman" pitchFamily="18" charset="0"/>
                <a:ea typeface="Times New Roman" pitchFamily="18" charset="0"/>
              </a:rPr>
              <a:t>It can be dangerous to the organisation if allowed to grow without monitoring. </a:t>
            </a:r>
          </a:p>
          <a:p>
            <a:pPr lvl="0">
              <a:lnSpc>
                <a:spcPct val="150000"/>
              </a:lnSpc>
            </a:pPr>
            <a:r>
              <a:rPr lang="en-GB" altLang="en-US">
                <a:latin typeface="Times New Roman" pitchFamily="18" charset="0"/>
                <a:ea typeface="Times New Roman" pitchFamily="18" charset="0"/>
              </a:rPr>
              <a:t>It may result in character assassination and personal vilification of individuals. </a:t>
            </a:r>
          </a:p>
          <a:p>
            <a:pPr lvl="0">
              <a:lnSpc>
                <a:spcPct val="150000"/>
              </a:lnSpc>
            </a:pPr>
            <a:r>
              <a:rPr lang="en-GB" altLang="en-US">
                <a:latin typeface="Times New Roman" pitchFamily="18" charset="0"/>
                <a:ea typeface="Times New Roman" pitchFamily="18" charset="0"/>
              </a:rPr>
              <a:t>It may provoke sudden unwanted and unexpected reactions from emotionally unstable people.</a:t>
            </a:r>
          </a:p>
          <a:p>
            <a:pPr lvl="0">
              <a:lnSpc>
                <a:spcPct val="150000"/>
              </a:lnSpc>
            </a:pPr>
            <a:r>
              <a:rPr lang="en-GB" altLang="en-US">
                <a:latin typeface="Times New Roman" pitchFamily="18" charset="0"/>
                <a:ea typeface="Times New Roman" pitchFamily="18" charset="0"/>
              </a:rPr>
              <a:t>Grapevine channel can be moderated but not eliminated</a:t>
            </a:r>
            <a:r>
              <a:rPr lang="en-US" altLang="en-US"/>
              <a:t>.</a:t>
            </a:r>
          </a:p>
        </p:txBody>
      </p:sp>
      <p:sp>
        <p:nvSpPr>
          <p:cNvPr id="1049351" name="Footer Placeholder 3"/>
          <p:cNvSpPr txBox="1"/>
          <p:nvPr/>
        </p:nvSpPr>
        <p:spPr>
          <a:xfrm>
            <a:off x="4741862" y="6492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5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195</a:t>
            </a:fld>
            <a:endParaRPr lang="en-US" altLang="en-US" sz="1200">
              <a:solidFill>
                <a:srgbClr val="898989"/>
              </a:solidFil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3" name="Title 1"/>
          <p:cNvSpPr>
            <a:spLocks noGrp="1"/>
          </p:cNvSpPr>
          <p:nvPr>
            <p:ph type="title"/>
          </p:nvPr>
        </p:nvSpPr>
        <p:spPr>
          <a:xfrm>
            <a:off x="457200" y="-685800"/>
            <a:ext cx="8229600" cy="460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73" name="Content Placeholder 5"/>
          <p:cNvPicPr>
            <a:picLocks noGrp="1"/>
          </p:cNvPicPr>
          <p:nvPr>
            <p:ph idx="1"/>
          </p:nvPr>
        </p:nvPicPr>
        <p:blipFill>
          <a:blip r:embed="rId2"/>
          <a:srcRect/>
          <a:stretch>
            <a:fillRect/>
          </a:stretch>
        </p:blipFill>
        <p:spPr>
          <a:xfrm>
            <a:off x="457200" y="533400"/>
            <a:ext cx="7772400" cy="5486400"/>
          </a:xfrm>
          <a:prstGeom prst="rect">
            <a:avLst/>
          </a:prstGeom>
          <a:noFill/>
          <a:ln>
            <a:noFill/>
          </a:ln>
        </p:spPr>
      </p:pic>
      <p:sp>
        <p:nvSpPr>
          <p:cNvPr id="104935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5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196</a:t>
            </a:fld>
            <a:endParaRPr lang="en-US" altLang="en-US" sz="1200">
              <a:solidFill>
                <a:srgbClr val="898989"/>
              </a:solidFill>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6" name="Title 1"/>
          <p:cNvSpPr>
            <a:spLocks noGrp="1"/>
          </p:cNvSpPr>
          <p:nvPr>
            <p:ph type="title"/>
          </p:nvPr>
        </p:nvSpPr>
        <p:spPr>
          <a:xfrm>
            <a:off x="457200" y="-381000"/>
            <a:ext cx="8229600" cy="152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35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935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197</a:t>
            </a:fld>
            <a:endParaRPr lang="en-US" altLang="en-US" sz="1200">
              <a:solidFill>
                <a:srgbClr val="898989"/>
              </a:solidFill>
            </a:endParaRPr>
          </a:p>
        </p:txBody>
      </p:sp>
      <p:pic>
        <p:nvPicPr>
          <p:cNvPr id="2097174" name="Content Placeholder 7"/>
          <p:cNvPicPr>
            <a:picLocks noGrp="1"/>
          </p:cNvPicPr>
          <p:nvPr>
            <p:ph idx="1"/>
          </p:nvPr>
        </p:nvPicPr>
        <p:blipFill>
          <a:blip r:embed="rId2"/>
          <a:srcRect/>
          <a:stretch>
            <a:fillRect/>
          </a:stretch>
        </p:blipFill>
        <p:spPr>
          <a:xfrm>
            <a:off x="381000" y="533400"/>
            <a:ext cx="8458200" cy="5486400"/>
          </a:xfrm>
          <a:prstGeom prst="rect">
            <a:avLst/>
          </a:prstGeom>
          <a:noFill/>
          <a:ln>
            <a:noFill/>
          </a:ln>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59" name="Title 1"/>
          <p:cNvSpPr>
            <a:spLocks noGrp="1"/>
          </p:cNvSpPr>
          <p:nvPr>
            <p:ph type="title"/>
          </p:nvPr>
        </p:nvSpPr>
        <p:spPr>
          <a:xfrm flipV="1">
            <a:off x="457200" y="-1143000"/>
            <a:ext cx="8229600" cy="6556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sz="4000"/>
          </a:p>
        </p:txBody>
      </p:sp>
      <p:sp>
        <p:nvSpPr>
          <p:cNvPr id="1049360" name="Content Placeholder 2"/>
          <p:cNvSpPr>
            <a:spLocks noGrp="1"/>
          </p:cNvSpPr>
          <p:nvPr>
            <p:ph idx="1"/>
          </p:nvPr>
        </p:nvSpPr>
        <p:spPr>
          <a:xfrm>
            <a:off x="457200" y="762000"/>
            <a:ext cx="8229600" cy="5364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r>
              <a:rPr lang="en-US" altLang="en-US">
                <a:latin typeface="Algerian" pitchFamily="82" charset="0"/>
              </a:rPr>
              <a:t>All the best in your studies.</a:t>
            </a:r>
          </a:p>
          <a:p>
            <a:pPr lvl="0" eaLnBrk="1" latinLnBrk="1" hangingPunct="1"/>
            <a:endParaRPr lang="en-US" altLang="en-US">
              <a:latin typeface="Algerian" pitchFamily="82" charset="0"/>
            </a:endParaRPr>
          </a:p>
        </p:txBody>
      </p:sp>
      <p:pic>
        <p:nvPicPr>
          <p:cNvPr id="2097175" name="Picture 4" descr="C:\My Documents\My Pictures\relaxed.jpg"/>
          <p:cNvPicPr>
            <a:picLocks/>
          </p:cNvPicPr>
          <p:nvPr/>
        </p:nvPicPr>
        <p:blipFill>
          <a:blip r:embed="rId2"/>
          <a:srcRect/>
          <a:stretch>
            <a:fillRect/>
          </a:stretch>
        </p:blipFill>
        <p:spPr>
          <a:xfrm>
            <a:off x="685800" y="1371600"/>
            <a:ext cx="7086600" cy="5105400"/>
          </a:xfrm>
          <a:prstGeom prst="rect">
            <a:avLst/>
          </a:prstGeom>
          <a:noFill/>
          <a:ln>
            <a:noFill/>
          </a:ln>
        </p:spPr>
      </p:pic>
      <p:pic>
        <p:nvPicPr>
          <p:cNvPr id="2097176" name="Picture 5"/>
          <p:cNvPicPr>
            <a:picLocks/>
          </p:cNvPicPr>
          <p:nvPr/>
        </p:nvPicPr>
        <p:blipFill>
          <a:blip r:embed="rId3"/>
          <a:srcRect/>
          <a:stretch>
            <a:fillRect/>
          </a:stretch>
        </p:blipFill>
        <p:spPr>
          <a:xfrm>
            <a:off x="2209800" y="5029200"/>
            <a:ext cx="1447800" cy="1258887"/>
          </a:xfrm>
          <a:prstGeom prst="rect">
            <a:avLst/>
          </a:prstGeom>
          <a:noFill/>
          <a:ln>
            <a:noFill/>
          </a:ln>
        </p:spPr>
      </p:pic>
      <p:sp>
        <p:nvSpPr>
          <p:cNvPr id="1049361" name="Slide Number Placeholder 5"/>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198</a:t>
            </a:fld>
            <a:endParaRPr lang="en-US" altLang="en-US" sz="1200">
              <a:solidFill>
                <a:srgbClr val="898989"/>
              </a:solidFill>
            </a:endParaRPr>
          </a:p>
        </p:txBody>
      </p:sp>
      <p:sp>
        <p:nvSpPr>
          <p:cNvPr id="1049362" name="Footer Placeholder 6"/>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63" name="Title 1"/>
          <p:cNvSpPr>
            <a:spLocks noGrp="1"/>
          </p:cNvSpPr>
          <p:nvPr>
            <p:ph type="title"/>
          </p:nvPr>
        </p:nvSpPr>
        <p:spPr>
          <a:xfrm flipV="1">
            <a:off x="457200" y="-533400"/>
            <a:ext cx="8229600" cy="152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9364" name="Content Placeholder 2"/>
          <p:cNvSpPr>
            <a:spLocks noGrp="1"/>
          </p:cNvSpPr>
          <p:nvPr>
            <p:ph idx="1"/>
          </p:nvPr>
        </p:nvSpPr>
        <p:spPr>
          <a:xfrm>
            <a:off x="457200" y="304800"/>
            <a:ext cx="8229600" cy="5821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spcBef>
                <a:spcPct val="0"/>
              </a:spcBef>
              <a:buNone/>
            </a:pPr>
            <a:r>
              <a:rPr lang="en-GB" altLang="en-US">
                <a:latin typeface="Times New Roman" pitchFamily="18" charset="0"/>
                <a:ea typeface="Times New Roman" pitchFamily="18" charset="0"/>
              </a:rPr>
              <a:t>5. To show interest, concern and concentration.</a:t>
            </a:r>
          </a:p>
          <a:p>
            <a:pPr marL="0" lvl="0" indent="0">
              <a:lnSpc>
                <a:spcPct val="150000"/>
              </a:lnSpc>
              <a:spcBef>
                <a:spcPct val="0"/>
              </a:spcBef>
              <a:buNone/>
            </a:pPr>
            <a:endParaRPr lang="en-US" altLang="en-US">
              <a:latin typeface="Times New Roman" pitchFamily="18" charset="0"/>
              <a:ea typeface="Times New Roman" pitchFamily="18" charset="0"/>
            </a:endParaRPr>
          </a:p>
          <a:p>
            <a:pPr marL="0" lvl="0" indent="0">
              <a:lnSpc>
                <a:spcPct val="150000"/>
              </a:lnSpc>
              <a:spcBef>
                <a:spcPct val="0"/>
              </a:spcBef>
              <a:buFont typeface="Calibri" pitchFamily="34" charset="0"/>
              <a:buAutoNum type="arabicPeriod"/>
            </a:pPr>
            <a:endParaRPr lang="en-US" altLang="en-US">
              <a:latin typeface="Times New Roman" pitchFamily="18" charset="0"/>
              <a:ea typeface="Times New Roman" pitchFamily="18" charset="0"/>
            </a:endParaRPr>
          </a:p>
          <a:p>
            <a:pPr marL="0" lvl="0" indent="0">
              <a:lnSpc>
                <a:spcPct val="150000"/>
              </a:lnSpc>
              <a:spcBef>
                <a:spcPct val="0"/>
              </a:spcBef>
              <a:buNone/>
            </a:pPr>
            <a:br/>
            <a:br/>
            <a:endParaRPr lang="en-GB" altLang="en-US">
              <a:latin typeface="Times New Roman" pitchFamily="18" charset="0"/>
              <a:ea typeface="Times New Roman" pitchFamily="18" charset="0"/>
            </a:endParaRPr>
          </a:p>
          <a:p>
            <a:pPr marL="0" lvl="0" indent="0">
              <a:lnSpc>
                <a:spcPct val="150000"/>
              </a:lnSpc>
              <a:spcBef>
                <a:spcPct val="0"/>
              </a:spcBef>
              <a:buNone/>
            </a:pPr>
            <a:br/>
            <a:endParaRPr lang="en-US" altLang="en-US">
              <a:latin typeface="Times New Roman" pitchFamily="18" charset="0"/>
              <a:ea typeface="Times New Roman" pitchFamily="18" charset="0"/>
            </a:endParaRPr>
          </a:p>
          <a:p>
            <a:pPr marL="0" lvl="0" indent="0"/>
            <a:endParaRPr lang="en-US" altLang="en-US"/>
          </a:p>
        </p:txBody>
      </p:sp>
      <p:sp>
        <p:nvSpPr>
          <p:cNvPr id="104936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936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199</a:t>
            </a:fld>
            <a:endParaRPr lang="en-US" altLang="en-US" sz="1200">
              <a:solidFill>
                <a:srgbClr val="898989"/>
              </a:solidFill>
            </a:endParaRPr>
          </a:p>
        </p:txBody>
      </p:sp>
      <p:sp>
        <p:nvSpPr>
          <p:cNvPr id="1049367" name="Rectangle 1"/>
          <p:cNvSpPr/>
          <p:nvPr/>
        </p:nvSpPr>
        <p:spPr>
          <a:xfrm>
            <a:off x="-669393216" y="0"/>
            <a:ext cx="9144000" cy="0"/>
          </a:xfrm>
          <a:prstGeom prst="rect">
            <a:avLst/>
          </a:prstGeom>
          <a:noFill/>
          <a:ln>
            <a:noFill/>
          </a:ln>
        </p:spPr>
        <p:txBody>
          <a:bodyPr vert="horz" wrap="none" lIns="91440" tIns="45720" rIns="91440" bIns="45720" anchor="ctr">
            <a:sp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spcBef>
                <a:spcPct val="0"/>
              </a:spcBef>
              <a:buFontTx/>
              <a:buNone/>
            </a:pPr>
            <a:endParaRPr lang="en-US" altLang="en-US" sz="1800"/>
          </a:p>
          <a:p>
            <a:pPr marL="0" lvl="0" indent="0">
              <a:spcBef>
                <a:spcPct val="0"/>
              </a:spcBef>
              <a:buFontTx/>
            </a:pPr>
            <a:r>
              <a:rPr lang="en-US" altLang="en-US" sz="1800"/>
              <a:t>To encourage the speaker to communicate fully, openly and honestly. </a:t>
            </a:r>
          </a:p>
          <a:p>
            <a:pPr marL="0" lvl="0" indent="0">
              <a:spcBef>
                <a:spcPct val="0"/>
              </a:spcBef>
              <a:buFontTx/>
            </a:pPr>
            <a:r>
              <a:rPr lang="en-US" altLang="en-US" sz="1800"/>
              <a:t>To develop an selflessness approach, putting the speaker first. </a:t>
            </a:r>
          </a:p>
          <a:p>
            <a:pPr marL="0" lvl="0" indent="0">
              <a:spcBef>
                <a:spcPct val="0"/>
              </a:spcBef>
              <a:buFontTx/>
            </a:pPr>
            <a:r>
              <a:rPr lang="en-US" altLang="en-US" sz="1800"/>
              <a:t>To arrive at a shared and agreed understanding and acceptance of both sides views. </a:t>
            </a:r>
            <a:br/>
            <a:br/>
            <a:r>
              <a:rPr lang="en-US" altLang="en-US" sz="1800"/>
              <a:t>Read more at: </a:t>
            </a:r>
            <a:r>
              <a:rPr lang="en-US" altLang="en-US" sz="1800">
                <a:hlinkClick r:id="rId2"/>
              </a:rPr>
              <a:t>https://www.skillsyouneed.com/ips/listening-skills.html</a:t>
            </a:r>
          </a:p>
        </p:txBody>
      </p:sp>
      <p:sp>
        <p:nvSpPr>
          <p:cNvPr id="1049368" name="Rectangle 2"/>
          <p:cNvSpPr/>
          <p:nvPr/>
        </p:nvSpPr>
        <p:spPr>
          <a:xfrm>
            <a:off x="-669240768" y="152400"/>
            <a:ext cx="9144000" cy="0"/>
          </a:xfrm>
          <a:prstGeom prst="rect">
            <a:avLst/>
          </a:prstGeom>
          <a:noFill/>
          <a:ln>
            <a:noFill/>
          </a:ln>
        </p:spPr>
        <p:txBody>
          <a:bodyPr vert="horz" wrap="none" lIns="91440" tIns="45720" rIns="91440" bIns="45720" anchor="ctr">
            <a:spAutoFit/>
          </a:bodyPr>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spcBef>
                <a:spcPct val="0"/>
              </a:spcBef>
              <a:buFontTx/>
              <a:buNone/>
            </a:pPr>
            <a:endParaRPr lang="en-US" altLang="en-US" sz="1800"/>
          </a:p>
          <a:p>
            <a:pPr marL="0" lvl="0" indent="0">
              <a:spcBef>
                <a:spcPct val="0"/>
              </a:spcBef>
              <a:buFontTx/>
            </a:pPr>
            <a:r>
              <a:rPr lang="en-US" altLang="en-US" sz="1800"/>
              <a:t>To encourage the speaker to communicate fully, openly and honestly. </a:t>
            </a:r>
          </a:p>
          <a:p>
            <a:pPr marL="0" lvl="0" indent="0">
              <a:spcBef>
                <a:spcPct val="0"/>
              </a:spcBef>
              <a:buFontTx/>
            </a:pPr>
            <a:r>
              <a:rPr lang="en-US" altLang="en-US" sz="1800"/>
              <a:t>To develop an selflessness approach, putting the speaker first. </a:t>
            </a:r>
          </a:p>
          <a:p>
            <a:pPr marL="0" lvl="0" indent="0">
              <a:spcBef>
                <a:spcPct val="0"/>
              </a:spcBef>
              <a:buFontTx/>
            </a:pPr>
            <a:r>
              <a:rPr lang="en-US" altLang="en-US" sz="1800"/>
              <a:t>To arrive at a shared and agreed understanding and acceptance of both sides views. </a:t>
            </a:r>
            <a:br/>
            <a:br/>
            <a:r>
              <a:rPr lang="en-US" altLang="en-US" sz="1800"/>
              <a:t>Read more at: </a:t>
            </a:r>
            <a:r>
              <a:rPr lang="en-US" altLang="en-US" sz="1800">
                <a:hlinkClick r:id="rId2"/>
              </a:rPr>
              <a:t>https://www.skillsyouneed.com/ips/listening-skills.html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sz="3200">
                <a:solidFill>
                  <a:srgbClr val="00B050"/>
                </a:solidFill>
                <a:latin typeface="Aharoni" pitchFamily="2" charset="0"/>
                <a:ea typeface="Aharoni" pitchFamily="2" charset="0"/>
              </a:rPr>
              <a:t>Course objective </a:t>
            </a:r>
          </a:p>
        </p:txBody>
      </p:sp>
      <p:sp>
        <p:nvSpPr>
          <p:cNvPr id="1048587" name="Content Placeholder 2"/>
          <p:cNvSpPr>
            <a:spLocks noGrp="1"/>
          </p:cNvSpPr>
          <p:nvPr>
            <p:ph idx="1"/>
          </p:nvPr>
        </p:nvSpPr>
        <p:spPr>
          <a:xfrm>
            <a:off x="457200" y="1600200"/>
            <a:ext cx="84582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buNone/>
            </a:pPr>
            <a:r>
              <a:rPr lang="en-US" altLang="en-US" b="1">
                <a:latin typeface="Times New Roman" pitchFamily="18" charset="0"/>
                <a:ea typeface="Times New Roman" pitchFamily="18" charset="0"/>
              </a:rPr>
              <a:t> </a:t>
            </a:r>
            <a:r>
              <a:rPr lang="en-US" altLang="en-US">
                <a:latin typeface="Times New Roman" pitchFamily="18" charset="0"/>
                <a:ea typeface="Times New Roman" pitchFamily="18" charset="0"/>
              </a:rPr>
              <a:t>By the end of the course;</a:t>
            </a:r>
          </a:p>
          <a:p>
            <a:pPr lvl="0" eaLnBrk="1" latinLnBrk="1" hangingPunct="1">
              <a:lnSpc>
                <a:spcPct val="150000"/>
              </a:lnSpc>
              <a:buNone/>
            </a:pPr>
            <a:r>
              <a:rPr lang="en-US" altLang="en-US">
                <a:latin typeface="Times New Roman" pitchFamily="18" charset="0"/>
                <a:ea typeface="Times New Roman" pitchFamily="18" charset="0"/>
              </a:rPr>
              <a:t>   The learner will be able to apply concepts  and principles of communication to enable him/her  communicate effectively in their respective profession </a:t>
            </a:r>
          </a:p>
        </p:txBody>
      </p:sp>
      <p:sp>
        <p:nvSpPr>
          <p:cNvPr id="1048588" name="Slide Number Placeholder 3"/>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a:t>
            </a:fld>
            <a:endParaRPr lang="en-US" altLang="en-US" sz="1200">
              <a:solidFill>
                <a:srgbClr val="898989"/>
              </a:solidFill>
            </a:endParaRPr>
          </a:p>
        </p:txBody>
      </p:sp>
      <p:sp>
        <p:nvSpPr>
          <p:cNvPr id="1048589" name="Footer Placeholder 4"/>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61" name="Content Placeholder 2"/>
          <p:cNvSpPr>
            <a:spLocks noGrp="1"/>
          </p:cNvSpPr>
          <p:nvPr>
            <p:ph idx="1"/>
          </p:nvPr>
        </p:nvSpPr>
        <p:spPr>
          <a:xfrm>
            <a:off x="457200" y="1143000"/>
            <a:ext cx="8229600" cy="4983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lnSpc>
                <a:spcPct val="150000"/>
              </a:lnSpc>
              <a:buNone/>
            </a:pPr>
            <a:r>
              <a:rPr lang="en-US" altLang="en-US">
                <a:latin typeface="Times New Roman" pitchFamily="18" charset="0"/>
                <a:ea typeface="Times New Roman" pitchFamily="18" charset="0"/>
              </a:rPr>
              <a:t>Sender       :   Thomson</a:t>
            </a:r>
          </a:p>
          <a:p>
            <a:pPr marL="0" lvl="0" indent="0" eaLnBrk="1" latinLnBrk="1" hangingPunct="1">
              <a:lnSpc>
                <a:spcPct val="150000"/>
              </a:lnSpc>
              <a:buNone/>
            </a:pPr>
            <a:r>
              <a:rPr lang="en-US" altLang="en-US">
                <a:latin typeface="Times New Roman" pitchFamily="18" charset="0"/>
                <a:ea typeface="Times New Roman" pitchFamily="18" charset="0"/>
              </a:rPr>
              <a:t>Encoder     :   Telephone (Thomson)</a:t>
            </a:r>
          </a:p>
          <a:p>
            <a:pPr marL="0" lvl="0" indent="0" eaLnBrk="1" latinLnBrk="1" hangingPunct="1">
              <a:lnSpc>
                <a:spcPct val="150000"/>
              </a:lnSpc>
              <a:buNone/>
            </a:pPr>
            <a:r>
              <a:rPr lang="en-US" altLang="en-US">
                <a:latin typeface="Times New Roman" pitchFamily="18" charset="0"/>
                <a:ea typeface="Times New Roman" pitchFamily="18" charset="0"/>
              </a:rPr>
              <a:t>Channel     :   Cable</a:t>
            </a:r>
          </a:p>
          <a:p>
            <a:pPr marL="0" lvl="0" indent="0" eaLnBrk="1" latinLnBrk="1" hangingPunct="1">
              <a:lnSpc>
                <a:spcPct val="150000"/>
              </a:lnSpc>
              <a:buNone/>
            </a:pPr>
            <a:r>
              <a:rPr lang="en-US" altLang="en-US">
                <a:latin typeface="Times New Roman" pitchFamily="18" charset="0"/>
                <a:ea typeface="Times New Roman" pitchFamily="18" charset="0"/>
              </a:rPr>
              <a:t>Noise          :   Distraction in voice</a:t>
            </a:r>
          </a:p>
          <a:p>
            <a:pPr marL="0" lvl="0" indent="0" eaLnBrk="1" latinLnBrk="1" hangingPunct="1">
              <a:lnSpc>
                <a:spcPct val="150000"/>
              </a:lnSpc>
              <a:buNone/>
            </a:pPr>
            <a:r>
              <a:rPr lang="en-US" altLang="en-US">
                <a:latin typeface="Times New Roman" pitchFamily="18" charset="0"/>
                <a:ea typeface="Times New Roman" pitchFamily="18" charset="0"/>
              </a:rPr>
              <a:t>Reception  :   Telephone (Assistant)</a:t>
            </a:r>
          </a:p>
          <a:p>
            <a:pPr marL="0" lvl="0" indent="0" eaLnBrk="1" latinLnBrk="1" hangingPunct="1">
              <a:lnSpc>
                <a:spcPct val="150000"/>
              </a:lnSpc>
              <a:buNone/>
            </a:pPr>
            <a:r>
              <a:rPr lang="en-US" altLang="en-US">
                <a:latin typeface="Times New Roman" pitchFamily="18" charset="0"/>
                <a:ea typeface="Times New Roman" pitchFamily="18" charset="0"/>
              </a:rPr>
              <a:t>Receiver     :   Assistant.</a:t>
            </a:r>
          </a:p>
          <a:p>
            <a:pPr marL="0" lvl="0" indent="0" eaLnBrk="1" latinLnBrk="1" hangingPunct="1"/>
            <a:endParaRPr lang="en-US" altLang="en-US"/>
          </a:p>
        </p:txBody>
      </p:sp>
      <p:sp>
        <p:nvSpPr>
          <p:cNvPr id="104866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6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20</a:t>
            </a:fld>
            <a:endParaRPr lang="en-US" altLang="en-US" sz="1200">
              <a:solidFill>
                <a:srgbClr val="898989"/>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369"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Notes </a:t>
            </a:r>
          </a:p>
        </p:txBody>
      </p:sp>
      <p:sp>
        <p:nvSpPr>
          <p:cNvPr id="1049370"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r>
              <a:rPr lang="en-US" altLang="en-US"/>
              <a:t>………………………………………………………………………………………………………………………………………………………………………………………………………………………………………………………………………………………………………………………………………………………………………………………………………………………………………………………………………………………………………………………………………………………………………………………………………………………………………………………………………</a:t>
            </a:r>
          </a:p>
        </p:txBody>
      </p:sp>
      <p:sp>
        <p:nvSpPr>
          <p:cNvPr id="1049371" name="Slide Number Placeholder 3"/>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200</a:t>
            </a:fld>
            <a:endParaRPr lang="en-US" altLang="en-US" sz="1200">
              <a:solidFill>
                <a:srgbClr val="898989"/>
              </a:solidFill>
            </a:endParaRPr>
          </a:p>
        </p:txBody>
      </p:sp>
      <p:sp>
        <p:nvSpPr>
          <p:cNvPr id="1049372" name="Footer Placeholder 4"/>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Title 1"/>
          <p:cNvSpPr>
            <a:spLocks noGrp="1"/>
          </p:cNvSpPr>
          <p:nvPr>
            <p:ph type="title"/>
          </p:nvPr>
        </p:nvSpPr>
        <p:spPr>
          <a:xfrm>
            <a:off x="457200" y="274637"/>
            <a:ext cx="8229600" cy="868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solidFill>
                  <a:srgbClr val="FF0000"/>
                </a:solidFill>
                <a:latin typeface="Aharoni" pitchFamily="2" charset="0"/>
                <a:ea typeface="Aharoni" pitchFamily="2" charset="0"/>
              </a:rPr>
              <a:t>Example 2</a:t>
            </a:r>
          </a:p>
        </p:txBody>
      </p:sp>
      <p:sp>
        <p:nvSpPr>
          <p:cNvPr id="1048665" name="Content Placeholder 2"/>
          <p:cNvSpPr>
            <a:spLocks noGrp="1"/>
          </p:cNvSpPr>
          <p:nvPr>
            <p:ph idx="1"/>
          </p:nvPr>
        </p:nvSpPr>
        <p:spPr>
          <a:xfrm>
            <a:off x="457200" y="914400"/>
            <a:ext cx="8229600" cy="58070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Brain might be the </a:t>
            </a:r>
            <a:r>
              <a:rPr lang="en-GB" altLang="en-US" b="1">
                <a:latin typeface="Times New Roman" pitchFamily="18" charset="0"/>
                <a:ea typeface="Times New Roman" pitchFamily="18" charset="0"/>
              </a:rPr>
              <a:t>sender</a:t>
            </a:r>
            <a:r>
              <a:rPr lang="en-GB" altLang="en-US">
                <a:latin typeface="Times New Roman" pitchFamily="18" charset="0"/>
                <a:ea typeface="Times New Roman" pitchFamily="18" charset="0"/>
              </a:rPr>
              <a:t>, mouth might be the </a:t>
            </a:r>
            <a:r>
              <a:rPr lang="en-GB" altLang="en-US" b="1">
                <a:latin typeface="Times New Roman" pitchFamily="18" charset="0"/>
                <a:ea typeface="Times New Roman" pitchFamily="18" charset="0"/>
              </a:rPr>
              <a:t>encoder </a:t>
            </a:r>
            <a:r>
              <a:rPr lang="en-GB" altLang="en-US">
                <a:latin typeface="Times New Roman" pitchFamily="18" charset="0"/>
                <a:ea typeface="Times New Roman" pitchFamily="18" charset="0"/>
              </a:rPr>
              <a:t>which encodes to a particular language, air might be the channel, another person’s ear might be the </a:t>
            </a:r>
            <a:r>
              <a:rPr lang="en-GB" altLang="en-US" b="1">
                <a:latin typeface="Times New Roman" pitchFamily="18" charset="0"/>
                <a:ea typeface="Times New Roman" pitchFamily="18" charset="0"/>
              </a:rPr>
              <a:t>receptor </a:t>
            </a:r>
            <a:r>
              <a:rPr lang="en-GB" altLang="en-US">
                <a:latin typeface="Times New Roman" pitchFamily="18" charset="0"/>
                <a:ea typeface="Times New Roman" pitchFamily="18" charset="0"/>
              </a:rPr>
              <a:t>and his brain might be the </a:t>
            </a:r>
            <a:r>
              <a:rPr lang="en-GB" altLang="en-US" b="1">
                <a:latin typeface="Times New Roman" pitchFamily="18" charset="0"/>
                <a:ea typeface="Times New Roman" pitchFamily="18" charset="0"/>
              </a:rPr>
              <a:t>decoder </a:t>
            </a:r>
            <a:r>
              <a:rPr lang="en-GB" altLang="en-US">
                <a:latin typeface="Times New Roman" pitchFamily="18" charset="0"/>
                <a:ea typeface="Times New Roman" pitchFamily="18" charset="0"/>
              </a:rPr>
              <a:t>and </a:t>
            </a:r>
            <a:r>
              <a:rPr lang="en-GB" altLang="en-US" b="1">
                <a:latin typeface="Times New Roman" pitchFamily="18" charset="0"/>
                <a:ea typeface="Times New Roman" pitchFamily="18" charset="0"/>
              </a:rPr>
              <a:t>receiver</a:t>
            </a:r>
            <a:r>
              <a:rPr lang="en-GB" altLang="en-US">
                <a:latin typeface="Times New Roman" pitchFamily="18" charset="0"/>
                <a:ea typeface="Times New Roman" pitchFamily="18" charset="0"/>
              </a:rPr>
              <a:t>.</a:t>
            </a:r>
          </a:p>
          <a:p>
            <a:pPr lvl="0" eaLnBrk="1" latinLnBrk="1" hangingPunct="1">
              <a:lnSpc>
                <a:spcPct val="150000"/>
              </a:lnSpc>
            </a:pPr>
            <a:r>
              <a:rPr lang="en-GB" altLang="en-US"/>
              <a:t>the noise present in his environment that disturbs them is the </a:t>
            </a:r>
            <a:r>
              <a:rPr lang="en-GB" altLang="en-US" b="1"/>
              <a:t>noise </a:t>
            </a:r>
            <a:r>
              <a:rPr lang="en-GB" altLang="en-US"/>
              <a:t>whereas his response is the </a:t>
            </a:r>
            <a:r>
              <a:rPr lang="en-GB" altLang="en-US" b="1"/>
              <a:t>feedback</a:t>
            </a:r>
          </a:p>
        </p:txBody>
      </p:sp>
      <p:sp>
        <p:nvSpPr>
          <p:cNvPr id="1048666" name="Footer Placeholder 3"/>
          <p:cNvSpPr txBox="1"/>
          <p:nvPr/>
        </p:nvSpPr>
        <p:spPr>
          <a:xfrm>
            <a:off x="48768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6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21</a:t>
            </a:fld>
            <a:endParaRPr lang="en-US" altLang="en-US" sz="1200">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
          <p:cNvSpPr>
            <a:spLocks noGrp="1"/>
          </p:cNvSpPr>
          <p:nvPr>
            <p:ph type="title"/>
          </p:nvPr>
        </p:nvSpPr>
        <p:spPr>
          <a:xfrm>
            <a:off x="457200" y="-762000"/>
            <a:ext cx="8229600" cy="76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pic>
        <p:nvPicPr>
          <p:cNvPr id="2097153" name="Content Placeholder 5"/>
          <p:cNvPicPr>
            <a:picLocks noGrp="1"/>
          </p:cNvPicPr>
          <p:nvPr>
            <p:ph idx="1"/>
          </p:nvPr>
        </p:nvPicPr>
        <p:blipFill>
          <a:blip r:embed="rId2"/>
          <a:srcRect/>
          <a:stretch>
            <a:fillRect/>
          </a:stretch>
        </p:blipFill>
        <p:spPr>
          <a:xfrm>
            <a:off x="457200" y="533400"/>
            <a:ext cx="8382000" cy="5592762"/>
          </a:xfrm>
          <a:prstGeom prst="rect">
            <a:avLst/>
          </a:prstGeom>
          <a:noFill/>
          <a:ln>
            <a:noFill/>
          </a:ln>
        </p:spPr>
      </p:pic>
      <p:sp>
        <p:nvSpPr>
          <p:cNvPr id="104866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7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22</a:t>
            </a:fld>
            <a:endParaRPr lang="en-US" altLang="en-US" sz="1200">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itle 1"/>
          <p:cNvSpPr>
            <a:spLocks noGrp="1"/>
          </p:cNvSpPr>
          <p:nvPr>
            <p:ph type="title"/>
          </p:nvPr>
        </p:nvSpPr>
        <p:spPr>
          <a:xfrm>
            <a:off x="457200" y="274637"/>
            <a:ext cx="8229600" cy="7159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br/>
            <a:r>
              <a:rPr lang="en-GB" altLang="en-US" sz="3200" b="1">
                <a:latin typeface="Times New Roman" pitchFamily="18" charset="0"/>
                <a:ea typeface="Times New Roman" pitchFamily="18" charset="0"/>
              </a:rPr>
              <a:t>Advantages of Shannon Weaver Model</a:t>
            </a:r>
            <a:br/>
            <a:endParaRPr lang="en-GB" altLang="en-US" b="1"/>
          </a:p>
        </p:txBody>
      </p:sp>
      <p:sp>
        <p:nvSpPr>
          <p:cNvPr id="1048672" name="Content Placeholder 2"/>
          <p:cNvSpPr>
            <a:spLocks noGrp="1"/>
          </p:cNvSpPr>
          <p:nvPr>
            <p:ph idx="1"/>
          </p:nvPr>
        </p:nvSpPr>
        <p:spPr>
          <a:xfrm>
            <a:off x="457200" y="838200"/>
            <a:ext cx="8229600" cy="58832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Concept of noise helps in making the communication effective by removing the noise or problem causing noise.</a:t>
            </a:r>
          </a:p>
          <a:p>
            <a:pPr lvl="0" eaLnBrk="1" latinLnBrk="1" hangingPunct="1">
              <a:lnSpc>
                <a:spcPct val="150000"/>
              </a:lnSpc>
            </a:pPr>
            <a:r>
              <a:rPr lang="en-GB" altLang="en-US">
                <a:latin typeface="Times New Roman" pitchFamily="18" charset="0"/>
                <a:ea typeface="Times New Roman" pitchFamily="18" charset="0"/>
              </a:rPr>
              <a:t>This model takes communication as a two way process. It makes the model applicable in general communication.</a:t>
            </a:r>
          </a:p>
          <a:p>
            <a:pPr lvl="0" eaLnBrk="1" latinLnBrk="1" hangingPunct="1">
              <a:lnSpc>
                <a:spcPct val="150000"/>
              </a:lnSpc>
            </a:pPr>
            <a:r>
              <a:rPr lang="en-GB" altLang="en-US">
                <a:latin typeface="Times New Roman" pitchFamily="18" charset="0"/>
                <a:ea typeface="Times New Roman" pitchFamily="18" charset="0"/>
              </a:rPr>
              <a:t>Communication is taken as quantifiable in Shannon Weaver model.</a:t>
            </a:r>
          </a:p>
          <a:p>
            <a:pPr lvl="0" eaLnBrk="1" latinLnBrk="1" hangingPunct="1"/>
            <a:endParaRPr lang="en-US" altLang="en-US"/>
          </a:p>
        </p:txBody>
      </p:sp>
      <p:sp>
        <p:nvSpPr>
          <p:cNvPr id="1048673" name="Footer Placeholder 3"/>
          <p:cNvSpPr txBox="1"/>
          <p:nvPr/>
        </p:nvSpPr>
        <p:spPr>
          <a:xfrm>
            <a:off x="5105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7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23</a:t>
            </a:fld>
            <a:endParaRPr lang="en-US" altLang="en-US" sz="1200">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sz="3200">
                <a:solidFill>
                  <a:srgbClr val="00B050"/>
                </a:solidFill>
                <a:latin typeface="Times New Roman" pitchFamily="18" charset="0"/>
                <a:ea typeface="Times New Roman" pitchFamily="18" charset="0"/>
              </a:rPr>
              <a:t>Elements Of The Communication Process </a:t>
            </a:r>
          </a:p>
        </p:txBody>
      </p:sp>
      <p:sp>
        <p:nvSpPr>
          <p:cNvPr id="1048676"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eaLnBrk="1" latinLnBrk="1" hangingPunct="1">
              <a:lnSpc>
                <a:spcPct val="150000"/>
              </a:lnSpc>
              <a:buFont typeface="Arial" pitchFamily="34" charset="0"/>
              <a:buAutoNum type="alphaLcParenR"/>
            </a:pPr>
            <a:r>
              <a:rPr lang="en-US" altLang="en-US" b="1">
                <a:latin typeface="Times New Roman" pitchFamily="18" charset="0"/>
                <a:ea typeface="Times New Roman" pitchFamily="18" charset="0"/>
              </a:rPr>
              <a:t>Encoding and Decoding</a:t>
            </a:r>
          </a:p>
          <a:p>
            <a:pPr marL="514350" lvl="0" indent="-514350" eaLnBrk="1" latinLnBrk="1" hangingPunct="1">
              <a:lnSpc>
                <a:spcPct val="150000"/>
              </a:lnSpc>
              <a:buFont typeface="Wingdings" pitchFamily="2" charset="2"/>
              <a:buChar char="ü"/>
            </a:pPr>
            <a:r>
              <a:rPr lang="en-GB" altLang="en-US" b="1">
                <a:latin typeface="Times New Roman" pitchFamily="18" charset="0"/>
                <a:ea typeface="Times New Roman" pitchFamily="18" charset="0"/>
              </a:rPr>
              <a:t>Encoding</a:t>
            </a:r>
            <a:r>
              <a:rPr lang="en-GB" altLang="en-US">
                <a:latin typeface="Times New Roman" pitchFamily="18" charset="0"/>
                <a:ea typeface="Times New Roman" pitchFamily="18" charset="0"/>
              </a:rPr>
              <a:t> refers to the process of taking an idea or mental image, associating that image with words, and then speaking those words in order to convey a message. </a:t>
            </a:r>
          </a:p>
          <a:p>
            <a:pPr marL="514350" lvl="0" indent="-514350" eaLnBrk="1" latinLnBrk="1" hangingPunct="1">
              <a:buNone/>
            </a:pPr>
            <a:endParaRPr lang="en-US" altLang="en-US">
              <a:latin typeface="Times New Roman" pitchFamily="18" charset="0"/>
              <a:ea typeface="Times New Roman" pitchFamily="18" charset="0"/>
            </a:endParaRPr>
          </a:p>
        </p:txBody>
      </p:sp>
      <p:sp>
        <p:nvSpPr>
          <p:cNvPr id="104867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67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24</a:t>
            </a:fld>
            <a:endParaRPr lang="en-US" altLang="en-US" sz="1200">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solidFill>
                  <a:srgbClr val="FF0000"/>
                </a:solidFill>
              </a:rPr>
              <a:t>Example </a:t>
            </a:r>
          </a:p>
        </p:txBody>
      </p:sp>
      <p:sp>
        <p:nvSpPr>
          <p:cNvPr id="1048680"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buFont typeface="Wingdings" pitchFamily="2" charset="2"/>
              <a:buChar char="ü"/>
            </a:pPr>
            <a:r>
              <a:rPr lang="en-GB" altLang="en-US">
                <a:latin typeface="Times New Roman" pitchFamily="18" charset="0"/>
                <a:ea typeface="Times New Roman" pitchFamily="18" charset="0"/>
              </a:rPr>
              <a:t>So, if you wanted to explain to your aunt the directions to your new apartment, you would picture in your mind the landscape, streets and buildings, and then you would select the best words that describe the route so your aunt could find you.</a:t>
            </a:r>
          </a:p>
          <a:p>
            <a:pPr lvl="0" eaLnBrk="1" latinLnBrk="1" hangingPunct="1">
              <a:lnSpc>
                <a:spcPct val="150000"/>
              </a:lnSpc>
            </a:pPr>
            <a:endParaRPr lang="en-US" altLang="en-US"/>
          </a:p>
        </p:txBody>
      </p:sp>
      <p:sp>
        <p:nvSpPr>
          <p:cNvPr id="104868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8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25</a:t>
            </a:fld>
            <a:endParaRPr lang="en-US" altLang="en-US" sz="1200">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84" name="Content Placeholder 2"/>
          <p:cNvSpPr>
            <a:spLocks noGrp="1"/>
          </p:cNvSpPr>
          <p:nvPr>
            <p:ph idx="1"/>
          </p:nvPr>
        </p:nvSpPr>
        <p:spPr>
          <a:xfrm>
            <a:off x="457200" y="1143000"/>
            <a:ext cx="8382000" cy="4983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buFont typeface="Wingdings" pitchFamily="2" charset="2"/>
              <a:buChar char="ü"/>
            </a:pPr>
            <a:r>
              <a:rPr lang="en-GB" altLang="en-US" b="1">
                <a:latin typeface="Times New Roman" pitchFamily="18" charset="0"/>
                <a:ea typeface="Times New Roman" pitchFamily="18" charset="0"/>
              </a:rPr>
              <a:t>Decoding</a:t>
            </a:r>
            <a:r>
              <a:rPr lang="en-GB" altLang="en-US">
                <a:latin typeface="Times New Roman" pitchFamily="18" charset="0"/>
                <a:ea typeface="Times New Roman" pitchFamily="18" charset="0"/>
              </a:rPr>
              <a:t> is the reverse process of </a:t>
            </a:r>
            <a:r>
              <a:rPr lang="en-GB" altLang="en-US" b="1">
                <a:latin typeface="Times New Roman" pitchFamily="18" charset="0"/>
                <a:ea typeface="Times New Roman" pitchFamily="18" charset="0"/>
              </a:rPr>
              <a:t>listening</a:t>
            </a:r>
            <a:r>
              <a:rPr lang="en-GB" altLang="en-US">
                <a:latin typeface="Times New Roman" pitchFamily="18" charset="0"/>
                <a:ea typeface="Times New Roman" pitchFamily="18" charset="0"/>
              </a:rPr>
              <a:t> to words, thinking about them, and turning those words into mental images. </a:t>
            </a:r>
          </a:p>
        </p:txBody>
      </p:sp>
      <p:sp>
        <p:nvSpPr>
          <p:cNvPr id="104868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8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26</a:t>
            </a:fld>
            <a:endParaRPr lang="en-US" altLang="en-US" sz="1200">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solidFill>
                  <a:srgbClr val="FF0000"/>
                </a:solidFill>
              </a:rPr>
              <a:t>Example </a:t>
            </a:r>
          </a:p>
        </p:txBody>
      </p:sp>
      <p:sp>
        <p:nvSpPr>
          <p:cNvPr id="1048688"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buFont typeface="Wingdings" pitchFamily="2" charset="2"/>
              <a:buChar char="ü"/>
            </a:pPr>
            <a:r>
              <a:rPr lang="en-GB" altLang="en-US">
                <a:latin typeface="Times New Roman" pitchFamily="18" charset="0"/>
                <a:ea typeface="Times New Roman" pitchFamily="18" charset="0"/>
              </a:rPr>
              <a:t>If your aunt were trying to find her way to your apartment, she would listen to your words, associate these words with streets and landmarks that she knows, and then she would form a mental map of the way to get to you. </a:t>
            </a:r>
          </a:p>
          <a:p>
            <a:pPr lvl="0" eaLnBrk="1" latinLnBrk="1" hangingPunct="1">
              <a:lnSpc>
                <a:spcPct val="150000"/>
              </a:lnSpc>
              <a:buFont typeface="Wingdings" pitchFamily="2" charset="2"/>
              <a:buChar char="ü"/>
            </a:pPr>
            <a:endParaRPr lang="en-US" altLang="en-US">
              <a:latin typeface="Times New Roman" pitchFamily="18" charset="0"/>
              <a:ea typeface="Times New Roman" pitchFamily="18" charset="0"/>
            </a:endParaRPr>
          </a:p>
        </p:txBody>
      </p:sp>
      <p:sp>
        <p:nvSpPr>
          <p:cNvPr id="104868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9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27</a:t>
            </a:fld>
            <a:endParaRPr lang="en-US" altLang="en-US" sz="1200">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itle 1"/>
          <p:cNvSpPr>
            <a:spLocks noGrp="1"/>
          </p:cNvSpPr>
          <p:nvPr>
            <p:ph type="title"/>
          </p:nvPr>
        </p:nvSpPr>
        <p:spPr>
          <a:xfrm>
            <a:off x="457200" y="-960437"/>
            <a:ext cx="8229600" cy="460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692" name="Content Placeholder 2"/>
          <p:cNvSpPr>
            <a:spLocks noGrp="1"/>
          </p:cNvSpPr>
          <p:nvPr>
            <p:ph idx="1"/>
          </p:nvPr>
        </p:nvSpPr>
        <p:spPr>
          <a:xfrm>
            <a:off x="457200" y="304800"/>
            <a:ext cx="8229600" cy="5821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buNone/>
            </a:pPr>
            <a:r>
              <a:rPr lang="en-US" altLang="en-US">
                <a:latin typeface="Times New Roman" pitchFamily="18" charset="0"/>
                <a:ea typeface="Times New Roman" pitchFamily="18" charset="0"/>
              </a:rPr>
              <a:t>B) </a:t>
            </a:r>
            <a:r>
              <a:rPr lang="en-US" altLang="en-US" b="1">
                <a:latin typeface="Times New Roman" pitchFamily="18" charset="0"/>
                <a:ea typeface="Times New Roman" pitchFamily="18" charset="0"/>
              </a:rPr>
              <a:t>Communicator</a:t>
            </a:r>
          </a:p>
          <a:p>
            <a:pPr marL="0" lvl="0" indent="0" eaLnBrk="1" latinLnBrk="1" hangingPunct="1">
              <a:lnSpc>
                <a:spcPct val="150000"/>
              </a:lnSpc>
            </a:pPr>
            <a:r>
              <a:rPr lang="en-GB" altLang="en-US">
                <a:latin typeface="Times New Roman" pitchFamily="18" charset="0"/>
                <a:ea typeface="Times New Roman" pitchFamily="18" charset="0"/>
              </a:rPr>
              <a:t>The term</a:t>
            </a:r>
            <a:r>
              <a:rPr lang="en-GB" altLang="en-US" b="1">
                <a:latin typeface="Times New Roman" pitchFamily="18" charset="0"/>
                <a:ea typeface="Times New Roman" pitchFamily="18" charset="0"/>
              </a:rPr>
              <a:t> communicator</a:t>
            </a:r>
            <a:r>
              <a:rPr lang="en-GB" altLang="en-US">
                <a:latin typeface="Times New Roman" pitchFamily="18" charset="0"/>
                <a:ea typeface="Times New Roman" pitchFamily="18" charset="0"/>
              </a:rPr>
              <a:t> refers to all of the people in the interaction or speech setting.</a:t>
            </a:r>
          </a:p>
          <a:p>
            <a:pPr marL="0" lvl="0" indent="0" eaLnBrk="1" latinLnBrk="1" hangingPunct="1">
              <a:lnSpc>
                <a:spcPct val="150000"/>
              </a:lnSpc>
            </a:pPr>
            <a:r>
              <a:rPr lang="en-GB" altLang="en-US">
                <a:latin typeface="Times New Roman" pitchFamily="18" charset="0"/>
                <a:ea typeface="Times New Roman" pitchFamily="18" charset="0"/>
              </a:rPr>
              <a:t> It is used instead of sender and receiver, because when we are communicating with other people we are not only sending a message, we are receiving messages from others simultaneously. </a:t>
            </a:r>
          </a:p>
          <a:p>
            <a:pPr marL="0" lvl="0" indent="0" eaLnBrk="1" latinLnBrk="1" hangingPunct="1">
              <a:lnSpc>
                <a:spcPct val="150000"/>
              </a:lnSpc>
            </a:pPr>
            <a:endParaRPr lang="en-US" altLang="en-US">
              <a:latin typeface="Times New Roman" pitchFamily="18" charset="0"/>
              <a:ea typeface="Times New Roman" pitchFamily="18" charset="0"/>
            </a:endParaRPr>
          </a:p>
        </p:txBody>
      </p:sp>
      <p:sp>
        <p:nvSpPr>
          <p:cNvPr id="104869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9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28</a:t>
            </a:fld>
            <a:endParaRPr lang="en-US" altLang="en-US" sz="120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Title 1"/>
          <p:cNvSpPr>
            <a:spLocks noGrp="1"/>
          </p:cNvSpPr>
          <p:nvPr>
            <p:ph type="title"/>
          </p:nvPr>
        </p:nvSpPr>
        <p:spPr>
          <a:xfrm>
            <a:off x="457200" y="138112"/>
            <a:ext cx="8229600" cy="7159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96" name="Content Placeholder 2"/>
          <p:cNvSpPr>
            <a:spLocks noGrp="1"/>
          </p:cNvSpPr>
          <p:nvPr>
            <p:ph idx="1"/>
          </p:nvPr>
        </p:nvSpPr>
        <p:spPr>
          <a:xfrm>
            <a:off x="457200" y="685800"/>
            <a:ext cx="8229600" cy="61722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When we speak, we observe others’ </a:t>
            </a:r>
            <a:r>
              <a:rPr lang="en-GB" altLang="en-US" b="1">
                <a:latin typeface="Times New Roman" pitchFamily="18" charset="0"/>
                <a:ea typeface="Times New Roman" pitchFamily="18" charset="0"/>
              </a:rPr>
              <a:t>nonverbal behaviour</a:t>
            </a:r>
            <a:r>
              <a:rPr lang="en-GB" altLang="en-US">
                <a:latin typeface="Times New Roman" pitchFamily="18" charset="0"/>
                <a:ea typeface="Times New Roman" pitchFamily="18" charset="0"/>
              </a:rPr>
              <a:t> to see if they understand us and we gauge their emotional state. </a:t>
            </a:r>
          </a:p>
          <a:p>
            <a:pPr lvl="0" eaLnBrk="1" latinLnBrk="1" hangingPunct="1">
              <a:lnSpc>
                <a:spcPct val="150000"/>
              </a:lnSpc>
            </a:pPr>
            <a:r>
              <a:rPr lang="en-GB" altLang="en-US">
                <a:latin typeface="Times New Roman" pitchFamily="18" charset="0"/>
                <a:ea typeface="Times New Roman" pitchFamily="18" charset="0"/>
              </a:rPr>
              <a:t>The information we gain from these observations is known as feedback. </a:t>
            </a:r>
          </a:p>
          <a:p>
            <a:pPr lvl="0" eaLnBrk="1" latinLnBrk="1" hangingPunct="1">
              <a:lnSpc>
                <a:spcPct val="150000"/>
              </a:lnSpc>
            </a:pPr>
            <a:r>
              <a:rPr lang="en-GB" altLang="en-US">
                <a:latin typeface="Times New Roman" pitchFamily="18" charset="0"/>
                <a:ea typeface="Times New Roman" pitchFamily="18" charset="0"/>
              </a:rPr>
              <a:t>Over the telephone, we listen to paralinguistic cues, such as pitch, tone, volume and fillers (i.e., “um,” “uh,” “er,” “like,” and so on).</a:t>
            </a:r>
          </a:p>
        </p:txBody>
      </p:sp>
      <p:sp>
        <p:nvSpPr>
          <p:cNvPr id="1048697" name="Footer Placeholder 3"/>
          <p:cNvSpPr txBox="1"/>
          <p:nvPr/>
        </p:nvSpPr>
        <p:spPr>
          <a:xfrm>
            <a:off x="6248400" y="656113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9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29</a:t>
            </a:fld>
            <a:endParaRPr lang="en-US" altLang="en-US" sz="120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sz="3200">
                <a:solidFill>
                  <a:srgbClr val="00B050"/>
                </a:solidFill>
                <a:latin typeface="Aharoni" pitchFamily="2" charset="0"/>
                <a:ea typeface="Aharoni" pitchFamily="2" charset="0"/>
              </a:rPr>
              <a:t>Module</a:t>
            </a:r>
            <a:r>
              <a:rPr lang="en-US" altLang="en-US" sz="3200">
                <a:solidFill>
                  <a:srgbClr val="92D050"/>
                </a:solidFill>
                <a:latin typeface="Aharoni" pitchFamily="2" charset="0"/>
                <a:ea typeface="Aharoni" pitchFamily="2" charset="0"/>
              </a:rPr>
              <a:t> </a:t>
            </a:r>
            <a:r>
              <a:rPr lang="en-US" altLang="en-US" sz="3200">
                <a:solidFill>
                  <a:srgbClr val="00B050"/>
                </a:solidFill>
                <a:latin typeface="Aharoni" pitchFamily="2" charset="0"/>
                <a:ea typeface="Aharoni" pitchFamily="2" charset="0"/>
              </a:rPr>
              <a:t>Units</a:t>
            </a:r>
            <a:r>
              <a:rPr lang="en-US" altLang="en-US" sz="3200">
                <a:solidFill>
                  <a:srgbClr val="92D050"/>
                </a:solidFill>
                <a:latin typeface="Aharoni" pitchFamily="2" charset="0"/>
                <a:ea typeface="Aharoni" pitchFamily="2" charset="0"/>
              </a:rPr>
              <a:t> </a:t>
            </a:r>
          </a:p>
        </p:txBody>
      </p:sp>
      <p:sp>
        <p:nvSpPr>
          <p:cNvPr id="1048593"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US" altLang="en-US">
                <a:latin typeface="Times New Roman" pitchFamily="18" charset="0"/>
                <a:ea typeface="Times New Roman" pitchFamily="18" charset="0"/>
              </a:rPr>
              <a:t>Introduction to communication  	4	 hrs.</a:t>
            </a:r>
          </a:p>
          <a:p>
            <a:pPr lvl="0" eaLnBrk="1" latinLnBrk="1" hangingPunct="1">
              <a:lnSpc>
                <a:spcPct val="150000"/>
              </a:lnSpc>
            </a:pPr>
            <a:r>
              <a:rPr lang="en-US" altLang="en-US">
                <a:latin typeface="Times New Roman" pitchFamily="18" charset="0"/>
                <a:ea typeface="Times New Roman" pitchFamily="18" charset="0"/>
              </a:rPr>
              <a:t>Modes of communication 		10 	hrs. </a:t>
            </a:r>
          </a:p>
          <a:p>
            <a:pPr lvl="0" eaLnBrk="1" latinLnBrk="1" hangingPunct="1">
              <a:lnSpc>
                <a:spcPct val="150000"/>
              </a:lnSpc>
            </a:pPr>
            <a:r>
              <a:rPr lang="en-US" altLang="en-US">
                <a:latin typeface="Times New Roman" pitchFamily="18" charset="0"/>
                <a:ea typeface="Times New Roman" pitchFamily="18" charset="0"/>
              </a:rPr>
              <a:t>Patterns of communication		4 	hrs. </a:t>
            </a:r>
          </a:p>
          <a:p>
            <a:pPr lvl="0" eaLnBrk="1" latinLnBrk="1" hangingPunct="1">
              <a:lnSpc>
                <a:spcPct val="150000"/>
              </a:lnSpc>
            </a:pPr>
            <a:r>
              <a:rPr lang="en-US" altLang="en-US">
                <a:latin typeface="Times New Roman" pitchFamily="18" charset="0"/>
                <a:ea typeface="Times New Roman" pitchFamily="18" charset="0"/>
              </a:rPr>
              <a:t>Listening skills 				4 	hrs. </a:t>
            </a:r>
          </a:p>
          <a:p>
            <a:pPr lvl="0" eaLnBrk="1" latinLnBrk="1" hangingPunct="1">
              <a:lnSpc>
                <a:spcPct val="150000"/>
              </a:lnSpc>
            </a:pPr>
            <a:r>
              <a:rPr lang="en-US" altLang="en-US">
                <a:latin typeface="Times New Roman" pitchFamily="18" charset="0"/>
                <a:ea typeface="Times New Roman" pitchFamily="18" charset="0"/>
              </a:rPr>
              <a:t>Reading and writing 			4  	hrs. </a:t>
            </a:r>
          </a:p>
          <a:p>
            <a:pPr lvl="0" eaLnBrk="1" latinLnBrk="1" hangingPunct="1"/>
            <a:endParaRPr lang="en-US" altLang="en-US">
              <a:latin typeface="Times New Roman" pitchFamily="18" charset="0"/>
              <a:ea typeface="Times New Roman" pitchFamily="18" charset="0"/>
            </a:endParaRPr>
          </a:p>
        </p:txBody>
      </p:sp>
      <p:sp>
        <p:nvSpPr>
          <p:cNvPr id="104859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59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a:t>
            </a:fld>
            <a:endParaRPr lang="en-US" altLang="en-US" sz="12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Title 1"/>
          <p:cNvSpPr>
            <a:spLocks noGrp="1"/>
          </p:cNvSpPr>
          <p:nvPr>
            <p:ph type="title"/>
          </p:nvPr>
        </p:nvSpPr>
        <p:spPr>
          <a:xfrm>
            <a:off x="457200" y="274637"/>
            <a:ext cx="8229600" cy="6397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700" name="Content Placeholder 2"/>
          <p:cNvSpPr>
            <a:spLocks noGrp="1"/>
          </p:cNvSpPr>
          <p:nvPr>
            <p:ph idx="1"/>
          </p:nvPr>
        </p:nvSpPr>
        <p:spPr>
          <a:xfrm>
            <a:off x="152400" y="914400"/>
            <a:ext cx="8839200" cy="58070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This means communication is not a one-way process. </a:t>
            </a:r>
          </a:p>
          <a:p>
            <a:pPr lvl="0" eaLnBrk="1" latinLnBrk="1" hangingPunct="1">
              <a:lnSpc>
                <a:spcPct val="150000"/>
              </a:lnSpc>
            </a:pPr>
            <a:r>
              <a:rPr lang="en-GB" altLang="en-US">
                <a:latin typeface="Times New Roman" pitchFamily="18" charset="0"/>
                <a:ea typeface="Times New Roman" pitchFamily="18" charset="0"/>
              </a:rPr>
              <a:t>Even in a public speaking situation, we watch and listen to audience members’ responses.</a:t>
            </a:r>
          </a:p>
          <a:p>
            <a:pPr lvl="0" eaLnBrk="1" latinLnBrk="1" hangingPunct="1">
              <a:lnSpc>
                <a:spcPct val="150000"/>
              </a:lnSpc>
            </a:pPr>
            <a:r>
              <a:rPr lang="en-GB" altLang="en-US">
                <a:latin typeface="Times New Roman" pitchFamily="18" charset="0"/>
                <a:ea typeface="Times New Roman" pitchFamily="18" charset="0"/>
              </a:rPr>
              <a:t> If audience members are interested, agree, and understand us, they may lean forward in their seats, nod their heads, have positive or neutral facial expressions</a:t>
            </a:r>
          </a:p>
        </p:txBody>
      </p:sp>
      <p:sp>
        <p:nvSpPr>
          <p:cNvPr id="104870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0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30</a:t>
            </a:fld>
            <a:endParaRPr lang="en-US" altLang="en-US" sz="1200">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Title 1"/>
          <p:cNvSpPr>
            <a:spLocks noGrp="1"/>
          </p:cNvSpPr>
          <p:nvPr>
            <p:ph type="title"/>
          </p:nvPr>
        </p:nvSpPr>
        <p:spPr>
          <a:xfrm>
            <a:off x="457200" y="169862"/>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04" name="Content Placeholder 2"/>
          <p:cNvSpPr>
            <a:spLocks noGrp="1"/>
          </p:cNvSpPr>
          <p:nvPr>
            <p:ph idx="1"/>
          </p:nvPr>
        </p:nvSpPr>
        <p:spPr>
          <a:xfrm>
            <a:off x="228600" y="733425"/>
            <a:ext cx="8686800" cy="61245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They may also provide favourable vocal cues ( laughter, “That’s right,” “Uh huh,” or “Amen!”). </a:t>
            </a:r>
          </a:p>
          <a:p>
            <a:pPr lvl="0" eaLnBrk="1" latinLnBrk="1" hangingPunct="1">
              <a:lnSpc>
                <a:spcPct val="150000"/>
              </a:lnSpc>
            </a:pPr>
            <a:r>
              <a:rPr lang="en-GB" altLang="en-US">
                <a:latin typeface="Times New Roman" pitchFamily="18" charset="0"/>
                <a:ea typeface="Times New Roman" pitchFamily="18" charset="0"/>
              </a:rPr>
              <a:t>If audience members are bored, disagree, or are confused by our message;</a:t>
            </a:r>
          </a:p>
          <a:p>
            <a:pPr lvl="0" eaLnBrk="1" latinLnBrk="1" hangingPunct="1">
              <a:lnSpc>
                <a:spcPct val="150000"/>
              </a:lnSpc>
            </a:pPr>
            <a:r>
              <a:rPr lang="en-GB" altLang="en-US">
                <a:latin typeface="Times New Roman" pitchFamily="18" charset="0"/>
                <a:ea typeface="Times New Roman" pitchFamily="18" charset="0"/>
              </a:rPr>
              <a:t> They may be texting or looking away from us, shake their heads, have unhappy or confused expressions on their faces, or present oppositional vocal cues (like groans, “I don’t think so,”</a:t>
            </a:r>
          </a:p>
        </p:txBody>
      </p:sp>
      <p:sp>
        <p:nvSpPr>
          <p:cNvPr id="1048705" name="Footer Placeholder 3"/>
          <p:cNvSpPr txBox="1"/>
          <p:nvPr/>
        </p:nvSpPr>
        <p:spPr>
          <a:xfrm>
            <a:off x="6261100" y="651192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0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31</a:t>
            </a:fld>
            <a:endParaRPr lang="en-US" altLang="en-US" sz="1200">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08"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Thus, communication is always a transactional process—a give and take of messages.</a:t>
            </a:r>
            <a:r>
              <a:rPr lang="en-GB" altLang="en-US" b="1">
                <a:latin typeface="Times New Roman" pitchFamily="18" charset="0"/>
                <a:ea typeface="Times New Roman" pitchFamily="18" charset="0"/>
              </a:rPr>
              <a:t> </a:t>
            </a:r>
          </a:p>
          <a:p>
            <a:pPr lvl="0" eaLnBrk="1" latinLnBrk="1" hangingPunct="1">
              <a:lnSpc>
                <a:spcPct val="150000"/>
              </a:lnSpc>
            </a:pPr>
            <a:endParaRPr lang="en-US" altLang="en-US"/>
          </a:p>
        </p:txBody>
      </p:sp>
      <p:sp>
        <p:nvSpPr>
          <p:cNvPr id="104870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1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32</a:t>
            </a:fld>
            <a:endParaRPr lang="en-US" altLang="en-US" sz="120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itle 1"/>
          <p:cNvSpPr>
            <a:spLocks noGrp="1"/>
          </p:cNvSpPr>
          <p:nvPr>
            <p:ph type="title"/>
          </p:nvPr>
        </p:nvSpPr>
        <p:spPr>
          <a:xfrm flipV="1">
            <a:off x="469900" y="-1981200"/>
            <a:ext cx="8229600" cy="11128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712" name="Content Placeholder 2"/>
          <p:cNvSpPr>
            <a:spLocks noGrp="1"/>
          </p:cNvSpPr>
          <p:nvPr>
            <p:ph idx="1"/>
          </p:nvPr>
        </p:nvSpPr>
        <p:spPr>
          <a:xfrm>
            <a:off x="304800" y="533400"/>
            <a:ext cx="86868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lnSpc>
                <a:spcPct val="150000"/>
              </a:lnSpc>
              <a:buNone/>
            </a:pPr>
            <a:r>
              <a:rPr lang="en-US" altLang="en-US" b="1">
                <a:latin typeface="Times New Roman" pitchFamily="18" charset="0"/>
                <a:ea typeface="Times New Roman" pitchFamily="18" charset="0"/>
              </a:rPr>
              <a:t>C) Message</a:t>
            </a:r>
          </a:p>
          <a:p>
            <a:pPr marL="0" lvl="0" indent="0" eaLnBrk="1" latinLnBrk="1" hangingPunct="1">
              <a:lnSpc>
                <a:spcPct val="150000"/>
              </a:lnSpc>
            </a:pPr>
            <a:r>
              <a:rPr lang="en-GB" altLang="en-US">
                <a:latin typeface="Times New Roman" pitchFamily="18" charset="0"/>
                <a:ea typeface="Times New Roman" pitchFamily="18" charset="0"/>
              </a:rPr>
              <a:t>The</a:t>
            </a:r>
            <a:r>
              <a:rPr lang="en-GB" altLang="en-US" b="1">
                <a:latin typeface="Times New Roman" pitchFamily="18" charset="0"/>
                <a:ea typeface="Times New Roman" pitchFamily="18" charset="0"/>
              </a:rPr>
              <a:t> message</a:t>
            </a:r>
            <a:r>
              <a:rPr lang="en-GB" altLang="en-US">
                <a:latin typeface="Times New Roman" pitchFamily="18" charset="0"/>
                <a:ea typeface="Times New Roman" pitchFamily="18" charset="0"/>
              </a:rPr>
              <a:t> involves those verbal and nonverbal behaviours, enacted by communicators, that are interpreted with meaning by others. </a:t>
            </a:r>
          </a:p>
          <a:p>
            <a:pPr marL="0" lvl="0" indent="0" eaLnBrk="1" latinLnBrk="1" hangingPunct="1">
              <a:lnSpc>
                <a:spcPct val="150000"/>
              </a:lnSpc>
            </a:pPr>
            <a:r>
              <a:rPr lang="en-GB" altLang="en-US">
                <a:latin typeface="Times New Roman" pitchFamily="18" charset="0"/>
                <a:ea typeface="Times New Roman" pitchFamily="18" charset="0"/>
              </a:rPr>
              <a:t>The verbal portion of the message refers to the words that we speak</a:t>
            </a:r>
          </a:p>
          <a:p>
            <a:pPr marL="0" lvl="0" indent="0" eaLnBrk="1" latinLnBrk="1" hangingPunct="1">
              <a:lnSpc>
                <a:spcPct val="150000"/>
              </a:lnSpc>
            </a:pPr>
            <a:endParaRPr lang="en-US" altLang="en-US">
              <a:latin typeface="Times New Roman" pitchFamily="18" charset="0"/>
              <a:ea typeface="Times New Roman" pitchFamily="18" charset="0"/>
            </a:endParaRPr>
          </a:p>
        </p:txBody>
      </p:sp>
      <p:sp>
        <p:nvSpPr>
          <p:cNvPr id="104871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1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33</a:t>
            </a:fld>
            <a:endParaRPr lang="en-US" altLang="en-US" sz="120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Title 1"/>
          <p:cNvSpPr>
            <a:spLocks noGrp="1"/>
          </p:cNvSpPr>
          <p:nvPr>
            <p:ph type="title"/>
          </p:nvPr>
        </p:nvSpPr>
        <p:spPr>
          <a:xfrm>
            <a:off x="457200" y="274637"/>
            <a:ext cx="8229600" cy="7921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716" name="Content Placeholder 2"/>
          <p:cNvSpPr>
            <a:spLocks noGrp="1"/>
          </p:cNvSpPr>
          <p:nvPr>
            <p:ph idx="1"/>
          </p:nvPr>
        </p:nvSpPr>
        <p:spPr>
          <a:xfrm>
            <a:off x="457200" y="1066800"/>
            <a:ext cx="8229600" cy="5059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 The nonverbal portion includes our tone of voice and other non-vocal components such as personal appearance, posture, gestures and body movements, eye behavior, the way we use space, and even the way that we smell.</a:t>
            </a:r>
          </a:p>
          <a:p>
            <a:pPr lvl="0" eaLnBrk="1" latinLnBrk="1" hangingPunct="1">
              <a:lnSpc>
                <a:spcPct val="150000"/>
              </a:lnSpc>
            </a:pPr>
            <a:endParaRPr lang="en-US" altLang="en-US"/>
          </a:p>
        </p:txBody>
      </p:sp>
      <p:sp>
        <p:nvSpPr>
          <p:cNvPr id="104871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1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34</a:t>
            </a:fld>
            <a:endParaRPr lang="en-US" altLang="en-US" sz="1200">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Title 1"/>
          <p:cNvSpPr>
            <a:spLocks noGrp="1"/>
          </p:cNvSpPr>
          <p:nvPr>
            <p:ph type="title"/>
          </p:nvPr>
        </p:nvSpPr>
        <p:spPr>
          <a:xfrm>
            <a:off x="457200" y="274637"/>
            <a:ext cx="8229600" cy="7159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a:solidFill>
                  <a:srgbClr val="FF0000"/>
                </a:solidFill>
              </a:rPr>
              <a:t>Example 1</a:t>
            </a:r>
          </a:p>
        </p:txBody>
      </p:sp>
      <p:sp>
        <p:nvSpPr>
          <p:cNvPr id="1048720" name="Content Placeholder 2"/>
          <p:cNvSpPr>
            <a:spLocks noGrp="1"/>
          </p:cNvSpPr>
          <p:nvPr>
            <p:ph idx="1"/>
          </p:nvPr>
        </p:nvSpPr>
        <p:spPr>
          <a:xfrm>
            <a:off x="457200" y="1219200"/>
            <a:ext cx="8229600" cy="4906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For instance, the person who gets up to speak wearing a nice suit will be interpreted more positively than a person giving the exact same speech wearing sweats and a graphic t-shirt. </a:t>
            </a:r>
          </a:p>
        </p:txBody>
      </p:sp>
      <p:sp>
        <p:nvSpPr>
          <p:cNvPr id="104872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2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35</a:t>
            </a:fld>
            <a:endParaRPr lang="en-US" altLang="en-US" sz="1200">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solidFill>
                  <a:srgbClr val="FF0000"/>
                </a:solidFill>
              </a:rPr>
              <a:t>Example 2 </a:t>
            </a:r>
          </a:p>
        </p:txBody>
      </p:sp>
      <p:sp>
        <p:nvSpPr>
          <p:cNvPr id="1048724"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 If a speaker tries to convince others to donate to a charity that builds wells in poor African villages using a monotone voice, she will not be as effective as the speaker who gives the same speech but speaks with a solemn tone of voice.</a:t>
            </a:r>
          </a:p>
          <a:p>
            <a:pPr lvl="0" eaLnBrk="1" latinLnBrk="1" hangingPunct="1"/>
            <a:endParaRPr lang="en-US" altLang="en-US"/>
          </a:p>
        </p:txBody>
      </p:sp>
      <p:sp>
        <p:nvSpPr>
          <p:cNvPr id="104872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2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36</a:t>
            </a:fld>
            <a:endParaRPr lang="en-US" altLang="en-US" sz="1200">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728" name="Content Placeholder 2"/>
          <p:cNvSpPr>
            <a:spLocks noGrp="1"/>
          </p:cNvSpPr>
          <p:nvPr>
            <p:ph idx="1"/>
          </p:nvPr>
        </p:nvSpPr>
        <p:spPr>
          <a:xfrm>
            <a:off x="228600" y="838200"/>
            <a:ext cx="8915400" cy="5287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 message can also be intentional or unintentional. </a:t>
            </a:r>
          </a:p>
          <a:p>
            <a:pPr lvl="0" eaLnBrk="1" latinLnBrk="1" hangingPunct="1">
              <a:lnSpc>
                <a:spcPct val="150000"/>
              </a:lnSpc>
            </a:pPr>
            <a:r>
              <a:rPr lang="en-GB" altLang="en-US" b="1">
                <a:latin typeface="Times New Roman" pitchFamily="18" charset="0"/>
                <a:ea typeface="Times New Roman" pitchFamily="18" charset="0"/>
              </a:rPr>
              <a:t>When the message is intentional</a:t>
            </a:r>
            <a:r>
              <a:rPr lang="en-US" altLang="en-US">
                <a:latin typeface="Times New Roman" pitchFamily="18" charset="0"/>
                <a:ea typeface="Times New Roman" pitchFamily="18" charset="0"/>
              </a:rPr>
              <a:t>, it  means we have an image in our mind that we wish to communicate and we can successfully convey the image from our mind to others’ minds with relative accuracy.</a:t>
            </a:r>
          </a:p>
        </p:txBody>
      </p:sp>
      <p:sp>
        <p:nvSpPr>
          <p:cNvPr id="104872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3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37</a:t>
            </a:fld>
            <a:endParaRPr lang="en-US" altLang="en-US" sz="1200">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Title 1"/>
          <p:cNvSpPr>
            <a:spLocks noGrp="1"/>
          </p:cNvSpPr>
          <p:nvPr>
            <p:ph type="title"/>
          </p:nvPr>
        </p:nvSpPr>
        <p:spPr>
          <a:xfrm>
            <a:off x="457200" y="274637"/>
            <a:ext cx="8229600" cy="7159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32" name="Content Placeholder 2"/>
          <p:cNvSpPr>
            <a:spLocks noGrp="1"/>
          </p:cNvSpPr>
          <p:nvPr>
            <p:ph idx="1"/>
          </p:nvPr>
        </p:nvSpPr>
        <p:spPr>
          <a:xfrm>
            <a:off x="457200" y="990600"/>
            <a:ext cx="8382000" cy="5135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 </a:t>
            </a:r>
            <a:r>
              <a:rPr lang="en-GB" altLang="en-US" b="1">
                <a:latin typeface="Times New Roman" pitchFamily="18" charset="0"/>
                <a:ea typeface="Times New Roman" pitchFamily="18" charset="0"/>
              </a:rPr>
              <a:t>An unintentional message </a:t>
            </a:r>
            <a:r>
              <a:rPr lang="en-GB" altLang="en-US">
                <a:latin typeface="Times New Roman" pitchFamily="18" charset="0"/>
                <a:ea typeface="Times New Roman" pitchFamily="18" charset="0"/>
              </a:rPr>
              <a:t>is sent when the message that we wish to convey is not the same as the message the other person receives.</a:t>
            </a:r>
          </a:p>
          <a:p>
            <a:pPr lvl="0" eaLnBrk="1" latinLnBrk="1" hangingPunct="1"/>
            <a:endParaRPr lang="en-US" altLang="en-US"/>
          </a:p>
        </p:txBody>
      </p:sp>
      <p:sp>
        <p:nvSpPr>
          <p:cNvPr id="104873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3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38</a:t>
            </a:fld>
            <a:endParaRPr lang="en-US" altLang="en-US" sz="1200">
              <a:solidFill>
                <a:srgbClr val="89898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sz="3200" b="1">
                <a:solidFill>
                  <a:srgbClr val="FF0000"/>
                </a:solidFill>
                <a:latin typeface="Times New Roman" pitchFamily="18" charset="0"/>
                <a:ea typeface="Times New Roman" pitchFamily="18" charset="0"/>
              </a:rPr>
              <a:t>Example 1 </a:t>
            </a:r>
          </a:p>
        </p:txBody>
      </p:sp>
      <p:sp>
        <p:nvSpPr>
          <p:cNvPr id="1048736" name="Content Placeholder 2"/>
          <p:cNvSpPr>
            <a:spLocks noGrp="1"/>
          </p:cNvSpPr>
          <p:nvPr>
            <p:ph idx="1"/>
          </p:nvPr>
        </p:nvSpPr>
        <p:spPr>
          <a:xfrm>
            <a:off x="457200" y="990600"/>
            <a:ext cx="8229600" cy="5135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 Let’s say you are returning from an outing with your significant other and she or he asks, “Did you have a good time?” </a:t>
            </a:r>
          </a:p>
          <a:p>
            <a:pPr lvl="0" eaLnBrk="1" latinLnBrk="1" hangingPunct="1">
              <a:lnSpc>
                <a:spcPct val="150000"/>
              </a:lnSpc>
            </a:pPr>
            <a:r>
              <a:rPr lang="en-GB" altLang="en-US">
                <a:latin typeface="Times New Roman" pitchFamily="18" charset="0"/>
                <a:ea typeface="Times New Roman" pitchFamily="18" charset="0"/>
              </a:rPr>
              <a:t>You</a:t>
            </a:r>
            <a:r>
              <a:rPr lang="en-GB" altLang="en-US" i="1">
                <a:latin typeface="Times New Roman" pitchFamily="18" charset="0"/>
                <a:ea typeface="Times New Roman" pitchFamily="18" charset="0"/>
              </a:rPr>
              <a:t> did</a:t>
            </a:r>
            <a:r>
              <a:rPr lang="en-GB" altLang="en-US">
                <a:latin typeface="Times New Roman" pitchFamily="18" charset="0"/>
                <a:ea typeface="Times New Roman" pitchFamily="18" charset="0"/>
              </a:rPr>
              <a:t> have a good time but are distracted by a TV commercial when asked, so you reply in a neutral tone, “Sure, I had fun.” </a:t>
            </a:r>
          </a:p>
          <a:p>
            <a:pPr lvl="0" eaLnBrk="1" latinLnBrk="1" hangingPunct="1">
              <a:buNone/>
            </a:pPr>
            <a:endParaRPr lang="en-US" altLang="en-US"/>
          </a:p>
        </p:txBody>
      </p:sp>
      <p:sp>
        <p:nvSpPr>
          <p:cNvPr id="104873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3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39</a:t>
            </a:fld>
            <a:endParaRPr lang="en-US" altLang="en-US" sz="120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a:xfrm>
            <a:off x="457200" y="-457200"/>
            <a:ext cx="8229600" cy="152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597"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endParaRPr lang="en-US" altLang="en-US" sz="3600">
              <a:solidFill>
                <a:srgbClr val="00B050"/>
              </a:solidFill>
              <a:latin typeface="Aharoni" pitchFamily="2" charset="0"/>
              <a:ea typeface="Aharoni" pitchFamily="2" charset="0"/>
            </a:endParaRPr>
          </a:p>
          <a:p>
            <a:pPr lvl="0" eaLnBrk="1" latinLnBrk="1" hangingPunct="1"/>
            <a:endParaRPr lang="en-US" altLang="en-US" sz="3600">
              <a:solidFill>
                <a:srgbClr val="00B050"/>
              </a:solidFill>
              <a:latin typeface="Aharoni" pitchFamily="2" charset="0"/>
              <a:ea typeface="Aharoni" pitchFamily="2" charset="0"/>
            </a:endParaRPr>
          </a:p>
          <a:p>
            <a:pPr lvl="0" eaLnBrk="1" latinLnBrk="1" hangingPunct="1"/>
            <a:r>
              <a:rPr lang="en-US" altLang="en-US" sz="3600">
                <a:solidFill>
                  <a:srgbClr val="00B050"/>
                </a:solidFill>
                <a:latin typeface="Aharoni" pitchFamily="2" charset="0"/>
                <a:ea typeface="Aharoni" pitchFamily="2" charset="0"/>
              </a:rPr>
              <a:t>Introduction to communication </a:t>
            </a:r>
          </a:p>
        </p:txBody>
      </p:sp>
      <p:sp>
        <p:nvSpPr>
          <p:cNvPr id="104859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59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a:t>
            </a:fld>
            <a:endParaRPr lang="en-US" altLang="en-US" sz="12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9" name="Title 1"/>
          <p:cNvSpPr>
            <a:spLocks noGrp="1"/>
          </p:cNvSpPr>
          <p:nvPr>
            <p:ph type="title"/>
          </p:nvPr>
        </p:nvSpPr>
        <p:spPr>
          <a:xfrm>
            <a:off x="457200" y="274637"/>
            <a:ext cx="8229600" cy="7159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sz="3200" b="1">
                <a:latin typeface="Times New Roman" pitchFamily="18" charset="0"/>
                <a:ea typeface="Times New Roman" pitchFamily="18" charset="0"/>
              </a:rPr>
              <a:t>Cont’ </a:t>
            </a:r>
          </a:p>
        </p:txBody>
      </p:sp>
      <p:sp>
        <p:nvSpPr>
          <p:cNvPr id="1048740" name="Content Placeholder 2"/>
          <p:cNvSpPr>
            <a:spLocks noGrp="1"/>
          </p:cNvSpPr>
          <p:nvPr>
            <p:ph idx="1"/>
          </p:nvPr>
        </p:nvSpPr>
        <p:spPr>
          <a:xfrm>
            <a:off x="457200" y="990600"/>
            <a:ext cx="8229600" cy="5135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Your significant other may interpret your apathetic tone of voice and lack of eye contact to mean that you did not enjoy the evening, when in fact you actually did. </a:t>
            </a:r>
          </a:p>
          <a:p>
            <a:pPr lvl="0" eaLnBrk="1" latinLnBrk="1" hangingPunct="1">
              <a:lnSpc>
                <a:spcPct val="150000"/>
              </a:lnSpc>
            </a:pPr>
            <a:r>
              <a:rPr lang="en-GB" altLang="en-US">
                <a:latin typeface="Times New Roman" pitchFamily="18" charset="0"/>
                <a:ea typeface="Times New Roman" pitchFamily="18" charset="0"/>
              </a:rPr>
              <a:t>Thus as communicators, we cannot always be sure that the message we wish to communicate is interpreted as we intended.</a:t>
            </a:r>
          </a:p>
          <a:p>
            <a:pPr lvl="0" eaLnBrk="1" latinLnBrk="1" hangingPunct="1"/>
            <a:endParaRPr lang="en-US" altLang="en-US"/>
          </a:p>
        </p:txBody>
      </p:sp>
      <p:sp>
        <p:nvSpPr>
          <p:cNvPr id="104874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4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40</a:t>
            </a:fld>
            <a:endParaRPr lang="en-US" altLang="en-US" sz="1200">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Title 1"/>
          <p:cNvSpPr>
            <a:spLocks noGrp="1"/>
          </p:cNvSpPr>
          <p:nvPr>
            <p:ph type="title"/>
          </p:nvPr>
        </p:nvSpPr>
        <p:spPr>
          <a:xfrm>
            <a:off x="457200" y="-304800"/>
            <a:ext cx="8229600" cy="76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744" name="Content Placeholder 2"/>
          <p:cNvSpPr>
            <a:spLocks noGrp="1"/>
          </p:cNvSpPr>
          <p:nvPr>
            <p:ph idx="1"/>
          </p:nvPr>
        </p:nvSpPr>
        <p:spPr>
          <a:xfrm>
            <a:off x="457200" y="533400"/>
            <a:ext cx="82296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buNone/>
            </a:pPr>
            <a:r>
              <a:rPr lang="en-US" altLang="en-US" b="1">
                <a:latin typeface="Times New Roman" pitchFamily="18" charset="0"/>
                <a:ea typeface="Times New Roman" pitchFamily="18" charset="0"/>
              </a:rPr>
              <a:t>d) Channel</a:t>
            </a:r>
          </a:p>
          <a:p>
            <a:pPr marL="0" lvl="0" indent="0" eaLnBrk="1" latinLnBrk="1" hangingPunct="1">
              <a:lnSpc>
                <a:spcPct val="150000"/>
              </a:lnSpc>
            </a:pPr>
            <a:r>
              <a:rPr lang="en-GB" altLang="en-US">
                <a:latin typeface="Times New Roman" pitchFamily="18" charset="0"/>
                <a:ea typeface="Times New Roman" pitchFamily="18" charset="0"/>
              </a:rPr>
              <a:t>The</a:t>
            </a:r>
            <a:r>
              <a:rPr lang="en-GB" altLang="en-US" b="1">
                <a:latin typeface="Times New Roman" pitchFamily="18" charset="0"/>
                <a:ea typeface="Times New Roman" pitchFamily="18" charset="0"/>
              </a:rPr>
              <a:t> channel</a:t>
            </a:r>
            <a:r>
              <a:rPr lang="en-GB" altLang="en-US">
                <a:latin typeface="Times New Roman" pitchFamily="18" charset="0"/>
                <a:ea typeface="Times New Roman" pitchFamily="18" charset="0"/>
              </a:rPr>
              <a:t> is very simply the means through which the message travels. </a:t>
            </a:r>
          </a:p>
          <a:p>
            <a:pPr marL="0" lvl="0" indent="0" eaLnBrk="1" latinLnBrk="1" hangingPunct="1">
              <a:lnSpc>
                <a:spcPct val="150000"/>
              </a:lnSpc>
            </a:pPr>
            <a:r>
              <a:rPr lang="en-GB" altLang="en-US">
                <a:latin typeface="Times New Roman" pitchFamily="18" charset="0"/>
                <a:ea typeface="Times New Roman" pitchFamily="18" charset="0"/>
              </a:rPr>
              <a:t>In face-to-face communication the channel involves all of our senses</a:t>
            </a:r>
          </a:p>
          <a:p>
            <a:pPr marL="0" lvl="0" indent="0" eaLnBrk="1" latinLnBrk="1" hangingPunct="1">
              <a:lnSpc>
                <a:spcPct val="150000"/>
              </a:lnSpc>
            </a:pPr>
            <a:r>
              <a:rPr lang="en-GB" altLang="en-US">
                <a:latin typeface="Times New Roman" pitchFamily="18" charset="0"/>
                <a:ea typeface="Times New Roman" pitchFamily="18" charset="0"/>
              </a:rPr>
              <a:t>so the channel is what we see, hear, touch, smell and perhaps what we taste. </a:t>
            </a:r>
          </a:p>
        </p:txBody>
      </p:sp>
      <p:sp>
        <p:nvSpPr>
          <p:cNvPr id="1048745" name="Footer Placeholder 3"/>
          <p:cNvSpPr txBox="1"/>
          <p:nvPr/>
        </p:nvSpPr>
        <p:spPr>
          <a:xfrm>
            <a:off x="5105400" y="648493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4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41</a:t>
            </a:fld>
            <a:endParaRPr lang="en-US" altLang="en-US" sz="1200">
              <a:solidFill>
                <a:srgbClr val="89898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7"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48" name="Content Placeholder 2"/>
          <p:cNvSpPr>
            <a:spLocks noGrp="1"/>
          </p:cNvSpPr>
          <p:nvPr>
            <p:ph idx="1"/>
          </p:nvPr>
        </p:nvSpPr>
        <p:spPr>
          <a:xfrm>
            <a:off x="457200" y="1219200"/>
            <a:ext cx="8229600" cy="5334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buFont typeface="Wingdings" pitchFamily="2" charset="2"/>
              <a:buChar char="ü"/>
            </a:pPr>
            <a:r>
              <a:rPr lang="en-GB" altLang="en-US">
                <a:latin typeface="Times New Roman" pitchFamily="18" charset="0"/>
                <a:ea typeface="Times New Roman" pitchFamily="18" charset="0"/>
              </a:rPr>
              <a:t>When we’re communicating with someone online, the channel is the computer; </a:t>
            </a:r>
          </a:p>
          <a:p>
            <a:pPr lvl="0" eaLnBrk="1" latinLnBrk="1" hangingPunct="1">
              <a:lnSpc>
                <a:spcPct val="150000"/>
              </a:lnSpc>
              <a:buFont typeface="Wingdings" pitchFamily="2" charset="2"/>
              <a:buChar char="ü"/>
            </a:pPr>
            <a:r>
              <a:rPr lang="en-GB" altLang="en-US">
                <a:latin typeface="Times New Roman" pitchFamily="18" charset="0"/>
                <a:ea typeface="Times New Roman" pitchFamily="18" charset="0"/>
              </a:rPr>
              <a:t>when texting the channel is the cell phone</a:t>
            </a:r>
          </a:p>
          <a:p>
            <a:pPr lvl="0" eaLnBrk="1" latinLnBrk="1" hangingPunct="1">
              <a:lnSpc>
                <a:spcPct val="150000"/>
              </a:lnSpc>
              <a:buFont typeface="Wingdings" pitchFamily="2" charset="2"/>
              <a:buChar char="ü"/>
            </a:pPr>
            <a:r>
              <a:rPr lang="en-GB" altLang="en-US">
                <a:latin typeface="Times New Roman" pitchFamily="18" charset="0"/>
                <a:ea typeface="Times New Roman" pitchFamily="18" charset="0"/>
              </a:rPr>
              <a:t>when watching a movie on cable, the channel is the TV. </a:t>
            </a:r>
          </a:p>
          <a:p>
            <a:pPr lvl="0" eaLnBrk="1" latinLnBrk="1" hangingPunct="1">
              <a:lnSpc>
                <a:spcPct val="150000"/>
              </a:lnSpc>
              <a:buFont typeface="Wingdings" pitchFamily="2" charset="2"/>
              <a:buChar char="ü"/>
            </a:pPr>
            <a:r>
              <a:rPr lang="en-GB" altLang="en-US">
                <a:latin typeface="Times New Roman" pitchFamily="18" charset="0"/>
                <a:ea typeface="Times New Roman" pitchFamily="18" charset="0"/>
              </a:rPr>
              <a:t>The channel can have a profound impact on the way a message is interpreted. </a:t>
            </a:r>
          </a:p>
          <a:p>
            <a:pPr lvl="0" eaLnBrk="1" latinLnBrk="1" hangingPunct="1"/>
            <a:endParaRPr lang="en-US" altLang="en-US"/>
          </a:p>
        </p:txBody>
      </p:sp>
      <p:sp>
        <p:nvSpPr>
          <p:cNvPr id="1048749" name="Footer Placeholder 3"/>
          <p:cNvSpPr txBox="1"/>
          <p:nvPr/>
        </p:nvSpPr>
        <p:spPr>
          <a:xfrm>
            <a:off x="5768975"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5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42</a:t>
            </a:fld>
            <a:endParaRPr lang="en-US" altLang="en-US" sz="1200">
              <a:solidFill>
                <a:srgbClr val="89898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1"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52"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Listening to a recording of a speaker does not have the same psychological impact as listening to the same speech in person or watching that person on television. </a:t>
            </a:r>
          </a:p>
          <a:p>
            <a:pPr lvl="0" eaLnBrk="1" latinLnBrk="1" hangingPunct="1">
              <a:lnSpc>
                <a:spcPct val="150000"/>
              </a:lnSpc>
            </a:pPr>
            <a:endParaRPr lang="en-US" altLang="en-US">
              <a:latin typeface="Times New Roman" pitchFamily="18" charset="0"/>
              <a:ea typeface="Times New Roman" pitchFamily="18" charset="0"/>
            </a:endParaRPr>
          </a:p>
        </p:txBody>
      </p:sp>
      <p:sp>
        <p:nvSpPr>
          <p:cNvPr id="104875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5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43</a:t>
            </a:fld>
            <a:endParaRPr lang="en-US" altLang="en-US" sz="1200">
              <a:solidFill>
                <a:srgbClr val="89898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Title 1"/>
          <p:cNvSpPr>
            <a:spLocks noGrp="1"/>
          </p:cNvSpPr>
          <p:nvPr>
            <p:ph type="title"/>
          </p:nvPr>
        </p:nvSpPr>
        <p:spPr>
          <a:xfrm>
            <a:off x="457200" y="-609600"/>
            <a:ext cx="8229600" cy="381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756" name="Content Placeholder 2"/>
          <p:cNvSpPr>
            <a:spLocks noGrp="1"/>
          </p:cNvSpPr>
          <p:nvPr>
            <p:ph idx="1"/>
          </p:nvPr>
        </p:nvSpPr>
        <p:spPr>
          <a:xfrm>
            <a:off x="457200" y="609600"/>
            <a:ext cx="8229600" cy="61118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lnSpc>
                <a:spcPct val="150000"/>
              </a:lnSpc>
              <a:buNone/>
            </a:pPr>
            <a:r>
              <a:rPr lang="en-US" altLang="en-US" b="1">
                <a:latin typeface="Times New Roman" pitchFamily="18" charset="0"/>
                <a:ea typeface="Times New Roman" pitchFamily="18" charset="0"/>
              </a:rPr>
              <a:t>E) Noise </a:t>
            </a:r>
          </a:p>
          <a:p>
            <a:pPr marL="0" lvl="0" indent="0" eaLnBrk="1" latinLnBrk="1" hangingPunct="1">
              <a:lnSpc>
                <a:spcPct val="150000"/>
              </a:lnSpc>
              <a:buFont typeface="Wingdings" pitchFamily="2" charset="2"/>
              <a:buChar char="ü"/>
            </a:pPr>
            <a:r>
              <a:rPr lang="en-GB" altLang="en-US" b="1">
                <a:latin typeface="Times New Roman" pitchFamily="18" charset="0"/>
                <a:ea typeface="Times New Roman" pitchFamily="18" charset="0"/>
              </a:rPr>
              <a:t>Noise</a:t>
            </a:r>
            <a:r>
              <a:rPr lang="en-GB" altLang="en-US">
                <a:latin typeface="Times New Roman" pitchFamily="18" charset="0"/>
                <a:ea typeface="Times New Roman" pitchFamily="18" charset="0"/>
              </a:rPr>
              <a:t> refers to anything that interferes with message transmission or reception (i.e., getting the image from your head into others’ heads). </a:t>
            </a:r>
          </a:p>
          <a:p>
            <a:pPr marL="0" lvl="0" indent="0" eaLnBrk="1" latinLnBrk="1" hangingPunct="1">
              <a:lnSpc>
                <a:spcPct val="150000"/>
              </a:lnSpc>
              <a:buFont typeface="Wingdings" pitchFamily="2" charset="2"/>
              <a:buChar char="ü"/>
            </a:pPr>
            <a:r>
              <a:rPr lang="en-GB" altLang="en-US">
                <a:latin typeface="Times New Roman" pitchFamily="18" charset="0"/>
                <a:ea typeface="Times New Roman" pitchFamily="18" charset="0"/>
              </a:rPr>
              <a:t>There are several different types of noise. </a:t>
            </a:r>
          </a:p>
          <a:p>
            <a:pPr marL="0" lvl="0" indent="0" eaLnBrk="1" latinLnBrk="1" hangingPunct="1">
              <a:lnSpc>
                <a:spcPct val="150000"/>
              </a:lnSpc>
              <a:buFont typeface="Calibri" pitchFamily="34" charset="0"/>
              <a:buAutoNum type="alphaLcParenR"/>
            </a:pPr>
            <a:r>
              <a:rPr lang="en-GB" altLang="en-US" b="1">
                <a:latin typeface="Times New Roman" pitchFamily="18" charset="0"/>
                <a:ea typeface="Times New Roman" pitchFamily="18" charset="0"/>
              </a:rPr>
              <a:t>Physiological		b) Psychological </a:t>
            </a:r>
          </a:p>
          <a:p>
            <a:pPr marL="0" lvl="0" indent="0" eaLnBrk="1" latinLnBrk="1" hangingPunct="1">
              <a:lnSpc>
                <a:spcPct val="150000"/>
              </a:lnSpc>
              <a:buNone/>
            </a:pPr>
            <a:r>
              <a:rPr lang="en-GB" altLang="en-US" b="1">
                <a:latin typeface="Times New Roman" pitchFamily="18" charset="0"/>
                <a:ea typeface="Times New Roman" pitchFamily="18" charset="0"/>
              </a:rPr>
              <a:t>c) Physical 			d) cultural </a:t>
            </a:r>
          </a:p>
        </p:txBody>
      </p:sp>
      <p:sp>
        <p:nvSpPr>
          <p:cNvPr id="1048757" name="Footer Placeholder 3"/>
          <p:cNvSpPr txBox="1"/>
          <p:nvPr/>
        </p:nvSpPr>
        <p:spPr>
          <a:xfrm>
            <a:off x="52578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5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44</a:t>
            </a:fld>
            <a:endParaRPr lang="en-US" altLang="en-US" sz="1200">
              <a:solidFill>
                <a:srgbClr val="89898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9"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60"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 first type of noise is</a:t>
            </a:r>
            <a:r>
              <a:rPr lang="en-GB" altLang="en-US" b="1">
                <a:latin typeface="Times New Roman" pitchFamily="18" charset="0"/>
                <a:ea typeface="Times New Roman" pitchFamily="18" charset="0"/>
              </a:rPr>
              <a:t> physiological noise</a:t>
            </a:r>
            <a:r>
              <a:rPr lang="en-GB" altLang="en-US">
                <a:latin typeface="Times New Roman" pitchFamily="18" charset="0"/>
                <a:ea typeface="Times New Roman" pitchFamily="18" charset="0"/>
              </a:rPr>
              <a:t>, and this refers to bodily processes and states that interfere with accuracy of a message.</a:t>
            </a:r>
          </a:p>
          <a:p>
            <a:pPr lvl="0" eaLnBrk="1" latinLnBrk="1" hangingPunct="1"/>
            <a:endParaRPr lang="en-US" altLang="en-US"/>
          </a:p>
        </p:txBody>
      </p:sp>
      <p:sp>
        <p:nvSpPr>
          <p:cNvPr id="104876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6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45</a:t>
            </a:fld>
            <a:endParaRPr lang="en-US" altLang="en-US" sz="1200">
              <a:solidFill>
                <a:srgbClr val="89898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3"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a:solidFill>
                  <a:srgbClr val="FF0000"/>
                </a:solidFill>
              </a:rPr>
              <a:t>Example 1</a:t>
            </a:r>
          </a:p>
        </p:txBody>
      </p:sp>
      <p:sp>
        <p:nvSpPr>
          <p:cNvPr id="1048764" name="Content Placeholder 2"/>
          <p:cNvSpPr>
            <a:spLocks noGrp="1"/>
          </p:cNvSpPr>
          <p:nvPr>
            <p:ph idx="1"/>
          </p:nvPr>
        </p:nvSpPr>
        <p:spPr>
          <a:xfrm>
            <a:off x="457200" y="1600200"/>
            <a:ext cx="83820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For instance, if a speaker has a headache or the flu, or if audience members are hot or they’re hungry, these conditions may interfere with message accuracy. </a:t>
            </a:r>
          </a:p>
        </p:txBody>
      </p:sp>
      <p:sp>
        <p:nvSpPr>
          <p:cNvPr id="104876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6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46</a:t>
            </a:fld>
            <a:endParaRPr lang="en-US" altLang="en-US" sz="1200">
              <a:solidFill>
                <a:srgbClr val="89898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768"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 second type of noise is psychological noise. </a:t>
            </a:r>
          </a:p>
          <a:p>
            <a:pPr lvl="0" eaLnBrk="1" latinLnBrk="1" hangingPunct="1">
              <a:lnSpc>
                <a:spcPct val="150000"/>
              </a:lnSpc>
            </a:pPr>
            <a:r>
              <a:rPr lang="en-GB" altLang="en-US" b="1">
                <a:latin typeface="Times New Roman" pitchFamily="18" charset="0"/>
                <a:ea typeface="Times New Roman" pitchFamily="18" charset="0"/>
              </a:rPr>
              <a:t>Psychological noise</a:t>
            </a:r>
            <a:r>
              <a:rPr lang="en-US" altLang="en-US">
                <a:latin typeface="Times New Roman" pitchFamily="18" charset="0"/>
                <a:ea typeface="Times New Roman" pitchFamily="18" charset="0"/>
              </a:rPr>
              <a:t> refers to mental states or emotional states that impede message transmission or reception. </a:t>
            </a:r>
          </a:p>
        </p:txBody>
      </p:sp>
      <p:sp>
        <p:nvSpPr>
          <p:cNvPr id="104876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7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47</a:t>
            </a:fld>
            <a:endParaRPr lang="en-US" altLang="en-US" sz="1200">
              <a:solidFill>
                <a:srgbClr val="89898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1"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a:solidFill>
                  <a:srgbClr val="FF0000"/>
                </a:solidFill>
              </a:rPr>
              <a:t>Example </a:t>
            </a:r>
          </a:p>
        </p:txBody>
      </p:sp>
      <p:sp>
        <p:nvSpPr>
          <p:cNvPr id="1048772"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if someone has just broken up with a significant other, or if they’re worried about their grandmother who is in the hospital, or if they are thinking about their shopping list, this may interfere with communication processes as well.</a:t>
            </a:r>
          </a:p>
        </p:txBody>
      </p:sp>
      <p:sp>
        <p:nvSpPr>
          <p:cNvPr id="104877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7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48</a:t>
            </a:fld>
            <a:endParaRPr lang="en-US" altLang="en-US" sz="1200">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5"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776" name="Content Placeholder 2"/>
          <p:cNvSpPr>
            <a:spLocks noGrp="1"/>
          </p:cNvSpPr>
          <p:nvPr>
            <p:ph idx="1"/>
          </p:nvPr>
        </p:nvSpPr>
        <p:spPr>
          <a:xfrm>
            <a:off x="457200" y="1600200"/>
            <a:ext cx="84582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 third type of noise is actual</a:t>
            </a:r>
            <a:r>
              <a:rPr lang="en-GB" altLang="en-US" b="1">
                <a:latin typeface="Times New Roman" pitchFamily="18" charset="0"/>
                <a:ea typeface="Times New Roman" pitchFamily="18" charset="0"/>
              </a:rPr>
              <a:t> physical noise,</a:t>
            </a:r>
            <a:r>
              <a:rPr lang="en-US" altLang="en-US">
                <a:latin typeface="Times New Roman" pitchFamily="18" charset="0"/>
                <a:ea typeface="Times New Roman" pitchFamily="18" charset="0"/>
              </a:rPr>
              <a:t> and this would be simply the actual sound level in a room. </a:t>
            </a:r>
          </a:p>
        </p:txBody>
      </p:sp>
      <p:sp>
        <p:nvSpPr>
          <p:cNvPr id="104877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7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49</a:t>
            </a:fld>
            <a:endParaRPr lang="en-US" altLang="en-US" sz="120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a:xfrm>
            <a:off x="457200" y="106362"/>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sz="2500">
                <a:solidFill>
                  <a:srgbClr val="00B050"/>
                </a:solidFill>
                <a:latin typeface="Aharoni" pitchFamily="2" charset="0"/>
                <a:ea typeface="Aharoni" pitchFamily="2" charset="0"/>
              </a:rPr>
              <a:t>Specific  objectives</a:t>
            </a:r>
          </a:p>
        </p:txBody>
      </p:sp>
      <p:sp>
        <p:nvSpPr>
          <p:cNvPr id="1048601" name="Content Placeholder 2"/>
          <p:cNvSpPr>
            <a:spLocks noGrp="1"/>
          </p:cNvSpPr>
          <p:nvPr>
            <p:ph idx="1"/>
          </p:nvPr>
        </p:nvSpPr>
        <p:spPr>
          <a:xfrm>
            <a:off x="457200" y="577850"/>
            <a:ext cx="8458200" cy="6096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eaLnBrk="1" latinLnBrk="1" hangingPunct="1">
              <a:lnSpc>
                <a:spcPct val="130000"/>
              </a:lnSpc>
              <a:buFont typeface="Comic Sans MS" pitchFamily="66" charset="0"/>
              <a:buAutoNum type="arabicPeriod"/>
            </a:pPr>
            <a:r>
              <a:rPr lang="en-US" altLang="en-US" sz="2800">
                <a:latin typeface="Times New Roman" pitchFamily="18" charset="0"/>
                <a:ea typeface="Times New Roman" pitchFamily="18" charset="0"/>
              </a:rPr>
              <a:t>Define communication </a:t>
            </a:r>
          </a:p>
          <a:p>
            <a:pPr marL="514350" lvl="0" indent="-514350" eaLnBrk="1" latinLnBrk="1" hangingPunct="1">
              <a:lnSpc>
                <a:spcPct val="130000"/>
              </a:lnSpc>
              <a:buFont typeface="Comic Sans MS" pitchFamily="66" charset="0"/>
              <a:buAutoNum type="arabicPeriod"/>
            </a:pPr>
            <a:r>
              <a:rPr lang="en-US" altLang="en-US" sz="2800">
                <a:latin typeface="Times New Roman" pitchFamily="18" charset="0"/>
                <a:ea typeface="Times New Roman" pitchFamily="18" charset="0"/>
              </a:rPr>
              <a:t>Discuss communication theories and models</a:t>
            </a:r>
          </a:p>
          <a:p>
            <a:pPr marL="514350" lvl="0" indent="-514350" eaLnBrk="1" latinLnBrk="1" hangingPunct="1">
              <a:lnSpc>
                <a:spcPct val="130000"/>
              </a:lnSpc>
              <a:buFont typeface="Comic Sans MS" pitchFamily="66" charset="0"/>
              <a:buAutoNum type="arabicPeriod"/>
            </a:pPr>
            <a:r>
              <a:rPr lang="en-US" altLang="en-US" sz="2800">
                <a:latin typeface="Times New Roman" pitchFamily="18" charset="0"/>
                <a:ea typeface="Times New Roman" pitchFamily="18" charset="0"/>
              </a:rPr>
              <a:t>State the elements of communication</a:t>
            </a:r>
          </a:p>
          <a:p>
            <a:pPr marL="514350" lvl="0" indent="-514350" eaLnBrk="1" latinLnBrk="1" hangingPunct="1">
              <a:lnSpc>
                <a:spcPct val="130000"/>
              </a:lnSpc>
              <a:buFont typeface="Comic Sans MS" pitchFamily="66" charset="0"/>
              <a:buAutoNum type="arabicPeriod"/>
            </a:pPr>
            <a:r>
              <a:rPr lang="en-US" altLang="en-US" sz="2800">
                <a:latin typeface="Times New Roman" pitchFamily="18" charset="0"/>
                <a:ea typeface="Times New Roman" pitchFamily="18" charset="0"/>
              </a:rPr>
              <a:t>Describe the communication process and Importance </a:t>
            </a:r>
          </a:p>
          <a:p>
            <a:pPr marL="514350" lvl="0" indent="-514350" eaLnBrk="1" latinLnBrk="1" hangingPunct="1">
              <a:lnSpc>
                <a:spcPct val="130000"/>
              </a:lnSpc>
              <a:buFont typeface="Comic Sans MS" pitchFamily="66" charset="0"/>
              <a:buAutoNum type="arabicPeriod"/>
            </a:pPr>
            <a:r>
              <a:rPr lang="en-US" altLang="en-US" sz="2800">
                <a:latin typeface="Times New Roman" pitchFamily="18" charset="0"/>
                <a:ea typeface="Times New Roman" pitchFamily="18" charset="0"/>
              </a:rPr>
              <a:t>Explain the one way two way communication </a:t>
            </a:r>
          </a:p>
          <a:p>
            <a:pPr marL="514350" lvl="0" indent="-514350" eaLnBrk="1" latinLnBrk="1" hangingPunct="1">
              <a:lnSpc>
                <a:spcPct val="130000"/>
              </a:lnSpc>
              <a:buFont typeface="Comic Sans MS" pitchFamily="66" charset="0"/>
              <a:buAutoNum type="arabicPeriod"/>
            </a:pPr>
            <a:r>
              <a:rPr lang="en-US" altLang="en-US" sz="2800">
                <a:latin typeface="Times New Roman" pitchFamily="18" charset="0"/>
                <a:ea typeface="Times New Roman" pitchFamily="18" charset="0"/>
              </a:rPr>
              <a:t>Explain the advantages and disadvantages of two way communication </a:t>
            </a:r>
          </a:p>
          <a:p>
            <a:pPr marL="514350" lvl="0" indent="-514350" eaLnBrk="1" latinLnBrk="1" hangingPunct="1">
              <a:lnSpc>
                <a:spcPct val="130000"/>
              </a:lnSpc>
              <a:buFont typeface="Comic Sans MS" pitchFamily="66" charset="0"/>
              <a:buAutoNum type="arabicPeriod"/>
            </a:pPr>
            <a:r>
              <a:rPr lang="en-US" altLang="en-US" sz="2800">
                <a:latin typeface="Times New Roman" pitchFamily="18" charset="0"/>
                <a:ea typeface="Times New Roman" pitchFamily="18" charset="0"/>
              </a:rPr>
              <a:t>Discuss characteristics of Effective communication </a:t>
            </a:r>
          </a:p>
          <a:p>
            <a:pPr marL="514350" lvl="0" indent="-514350" eaLnBrk="1" latinLnBrk="1" hangingPunct="1">
              <a:lnSpc>
                <a:spcPct val="130000"/>
              </a:lnSpc>
              <a:buFont typeface="Comic Sans MS" pitchFamily="66" charset="0"/>
              <a:buAutoNum type="arabicPeriod"/>
            </a:pPr>
            <a:r>
              <a:rPr lang="en-US" altLang="en-US" sz="2800">
                <a:latin typeface="Times New Roman" pitchFamily="18" charset="0"/>
                <a:ea typeface="Times New Roman" pitchFamily="18" charset="0"/>
              </a:rPr>
              <a:t>Explain barriers to effective communication </a:t>
            </a:r>
          </a:p>
          <a:p>
            <a:pPr marL="514350" lvl="0" indent="-514350" eaLnBrk="1" latinLnBrk="1" hangingPunct="1">
              <a:lnSpc>
                <a:spcPct val="80000"/>
              </a:lnSpc>
            </a:pPr>
            <a:endParaRPr lang="en-US" altLang="en-US" sz="2200">
              <a:latin typeface="Times New Roman" pitchFamily="18" charset="0"/>
              <a:ea typeface="Times New Roman" pitchFamily="18" charset="0"/>
            </a:endParaRPr>
          </a:p>
        </p:txBody>
      </p:sp>
      <p:sp>
        <p:nvSpPr>
          <p:cNvPr id="1048602" name="Slide Number Placeholder 3"/>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a:t>
            </a:fld>
            <a:endParaRPr lang="en-US" altLang="en-US" sz="1200">
              <a:solidFill>
                <a:srgbClr val="898989"/>
              </a:solidFill>
            </a:endParaRPr>
          </a:p>
        </p:txBody>
      </p:sp>
      <p:sp>
        <p:nvSpPr>
          <p:cNvPr id="1048603" name="Footer Placeholder 4"/>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Tree>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9"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a:solidFill>
                  <a:srgbClr val="FF0000"/>
                </a:solidFill>
              </a:rPr>
              <a:t>Example</a:t>
            </a:r>
            <a:r>
              <a:rPr lang="en-US" altLang="en-US"/>
              <a:t> </a:t>
            </a:r>
          </a:p>
        </p:txBody>
      </p:sp>
      <p:sp>
        <p:nvSpPr>
          <p:cNvPr id="1048780"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Loud music playing at a party, a number of voices of people talking excitedly, a lawnmower right outside the window, or anything that is overly loud will interfere with communication.</a:t>
            </a:r>
          </a:p>
        </p:txBody>
      </p:sp>
      <p:sp>
        <p:nvSpPr>
          <p:cNvPr id="104878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8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50</a:t>
            </a:fld>
            <a:endParaRPr lang="en-US" altLang="en-US" sz="1200">
              <a:solidFill>
                <a:srgbClr val="89898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3" name="Title 1"/>
          <p:cNvSpPr>
            <a:spLocks noGrp="1"/>
          </p:cNvSpPr>
          <p:nvPr>
            <p:ph type="title"/>
          </p:nvPr>
        </p:nvSpPr>
        <p:spPr>
          <a:xfrm>
            <a:off x="457200" y="274637"/>
            <a:ext cx="8229600" cy="7921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784" name="Content Placeholder 2"/>
          <p:cNvSpPr>
            <a:spLocks noGrp="1"/>
          </p:cNvSpPr>
          <p:nvPr>
            <p:ph idx="1"/>
          </p:nvPr>
        </p:nvSpPr>
        <p:spPr>
          <a:xfrm>
            <a:off x="457200" y="914400"/>
            <a:ext cx="8229600" cy="58959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 last type of noise is cultural noise. </a:t>
            </a:r>
            <a:r>
              <a:rPr lang="en-GB" altLang="en-US" b="1">
                <a:latin typeface="Times New Roman" pitchFamily="18" charset="0"/>
                <a:ea typeface="Times New Roman" pitchFamily="18" charset="0"/>
              </a:rPr>
              <a:t>Cultural noise</a:t>
            </a:r>
            <a:r>
              <a:rPr lang="en-GB" altLang="en-US">
                <a:latin typeface="Times New Roman" pitchFamily="18" charset="0"/>
                <a:ea typeface="Times New Roman" pitchFamily="18" charset="0"/>
              </a:rPr>
              <a:t> refers to message interference that results from differences in peoples’ worldviews (perspective). </a:t>
            </a:r>
          </a:p>
          <a:p>
            <a:pPr lvl="0" eaLnBrk="1" latinLnBrk="1" hangingPunct="1">
              <a:lnSpc>
                <a:spcPct val="150000"/>
              </a:lnSpc>
            </a:pPr>
            <a:r>
              <a:rPr lang="en-GB" altLang="en-US">
                <a:latin typeface="Times New Roman" pitchFamily="18" charset="0"/>
                <a:ea typeface="Times New Roman" pitchFamily="18" charset="0"/>
              </a:rPr>
              <a:t>Worldview is to say that the greater the difference in worldview, the more difficult it is to understand one another and communicate effectively.</a:t>
            </a:r>
            <a:r>
              <a:rPr lang="en-GB" altLang="en-US" b="1">
                <a:latin typeface="Times New Roman" pitchFamily="18" charset="0"/>
                <a:ea typeface="Times New Roman" pitchFamily="18" charset="0"/>
              </a:rPr>
              <a:t> </a:t>
            </a:r>
          </a:p>
        </p:txBody>
      </p:sp>
      <p:sp>
        <p:nvSpPr>
          <p:cNvPr id="1048785" name="Footer Placeholder 3"/>
          <p:cNvSpPr txBox="1"/>
          <p:nvPr/>
        </p:nvSpPr>
        <p:spPr>
          <a:xfrm>
            <a:off x="5105400" y="64452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8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51</a:t>
            </a:fld>
            <a:endParaRPr lang="en-US" altLang="en-US" sz="1200">
              <a:solidFill>
                <a:srgbClr val="898989"/>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7" name="Title 1"/>
          <p:cNvSpPr>
            <a:spLocks noGrp="1"/>
          </p:cNvSpPr>
          <p:nvPr>
            <p:ph type="title"/>
          </p:nvPr>
        </p:nvSpPr>
        <p:spPr>
          <a:xfrm>
            <a:off x="457200" y="-685800"/>
            <a:ext cx="8229600" cy="76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788" name="Content Placeholder 2"/>
          <p:cNvSpPr>
            <a:spLocks noGrp="1"/>
          </p:cNvSpPr>
          <p:nvPr>
            <p:ph idx="1"/>
          </p:nvPr>
        </p:nvSpPr>
        <p:spPr>
          <a:xfrm>
            <a:off x="0" y="0"/>
            <a:ext cx="9144000" cy="6126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buNone/>
            </a:pPr>
            <a:r>
              <a:rPr lang="en-US" altLang="en-US" b="1">
                <a:latin typeface="Times New Roman" pitchFamily="18" charset="0"/>
                <a:ea typeface="Times New Roman" pitchFamily="18" charset="0"/>
              </a:rPr>
              <a:t>F) Worldview </a:t>
            </a:r>
          </a:p>
          <a:p>
            <a:pPr marL="0" lvl="0" indent="0" eaLnBrk="1" latinLnBrk="1" hangingPunct="1">
              <a:lnSpc>
                <a:spcPct val="150000"/>
              </a:lnSpc>
              <a:buFont typeface="Wingdings" pitchFamily="2" charset="2"/>
              <a:buChar char="ü"/>
            </a:pPr>
            <a:r>
              <a:rPr lang="en-GB" altLang="en-US">
                <a:latin typeface="Times New Roman" pitchFamily="18" charset="0"/>
                <a:ea typeface="Times New Roman" pitchFamily="18" charset="0"/>
              </a:rPr>
              <a:t>Although the encoding &amp; decoding process may appear to be fairly straightforward, it is actually much more complicated than it seems. </a:t>
            </a:r>
          </a:p>
          <a:p>
            <a:pPr marL="0" lvl="0" indent="0" eaLnBrk="1" latinLnBrk="1" hangingPunct="1">
              <a:lnSpc>
                <a:spcPct val="150000"/>
              </a:lnSpc>
              <a:buFont typeface="Wingdings" pitchFamily="2" charset="2"/>
              <a:buChar char="ü"/>
            </a:pPr>
            <a:r>
              <a:rPr lang="en-GB" altLang="en-US">
                <a:latin typeface="Times New Roman" pitchFamily="18" charset="0"/>
                <a:ea typeface="Times New Roman" pitchFamily="18" charset="0"/>
              </a:rPr>
              <a:t>The reason is because of different worldviews.</a:t>
            </a:r>
            <a:r>
              <a:rPr lang="en-GB" altLang="en-US" b="1">
                <a:latin typeface="Times New Roman" pitchFamily="18" charset="0"/>
                <a:ea typeface="Times New Roman" pitchFamily="18" charset="0"/>
              </a:rPr>
              <a:t> </a:t>
            </a:r>
          </a:p>
          <a:p>
            <a:pPr marL="0" lvl="0" indent="0" eaLnBrk="1" latinLnBrk="1" hangingPunct="1">
              <a:lnSpc>
                <a:spcPct val="150000"/>
              </a:lnSpc>
              <a:buFont typeface="Wingdings" pitchFamily="2" charset="2"/>
              <a:buChar char="ü"/>
            </a:pPr>
            <a:r>
              <a:rPr lang="en-GB" altLang="en-US" b="1">
                <a:latin typeface="Times New Roman" pitchFamily="18" charset="0"/>
                <a:ea typeface="Times New Roman" pitchFamily="18" charset="0"/>
              </a:rPr>
              <a:t>Worldview </a:t>
            </a:r>
            <a:r>
              <a:rPr lang="en-GB" altLang="en-US">
                <a:latin typeface="Times New Roman" pitchFamily="18" charset="0"/>
                <a:ea typeface="Times New Roman" pitchFamily="18" charset="0"/>
              </a:rPr>
              <a:t>is the overall framework through which an individual sees, thinks about, and interprets the world and interacts with it. </a:t>
            </a:r>
          </a:p>
        </p:txBody>
      </p:sp>
      <p:sp>
        <p:nvSpPr>
          <p:cNvPr id="1048789" name="Footer Placeholder 3"/>
          <p:cNvSpPr txBox="1"/>
          <p:nvPr/>
        </p:nvSpPr>
        <p:spPr>
          <a:xfrm>
            <a:off x="4724400" y="639762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9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52</a:t>
            </a:fld>
            <a:endParaRPr lang="en-US" altLang="en-US" sz="1200">
              <a:solidFill>
                <a:srgbClr val="898989"/>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1" name="Title 1"/>
          <p:cNvSpPr>
            <a:spLocks noGrp="1"/>
          </p:cNvSpPr>
          <p:nvPr>
            <p:ph type="title"/>
          </p:nvPr>
        </p:nvSpPr>
        <p:spPr>
          <a:xfrm>
            <a:off x="457200" y="152400"/>
            <a:ext cx="8229600" cy="381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792" name="Content Placeholder 2"/>
          <p:cNvSpPr>
            <a:spLocks noGrp="1"/>
          </p:cNvSpPr>
          <p:nvPr>
            <p:ph idx="1"/>
          </p:nvPr>
        </p:nvSpPr>
        <p:spPr>
          <a:xfrm>
            <a:off x="228600" y="533400"/>
            <a:ext cx="8915400" cy="61880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There are five core components to our worldview.</a:t>
            </a:r>
          </a:p>
          <a:p>
            <a:pPr lvl="0" eaLnBrk="1" latinLnBrk="1" hangingPunct="1">
              <a:lnSpc>
                <a:spcPct val="150000"/>
              </a:lnSpc>
              <a:buFont typeface="Wingdings" pitchFamily="2" charset="2"/>
              <a:buChar char="v"/>
            </a:pPr>
            <a:r>
              <a:rPr lang="en-US" altLang="en-US" b="1">
                <a:latin typeface="Times New Roman" pitchFamily="18" charset="0"/>
                <a:ea typeface="Times New Roman" pitchFamily="18" charset="0"/>
              </a:rPr>
              <a:t>Epistemology-</a:t>
            </a:r>
            <a:r>
              <a:rPr lang="en-GB" altLang="en-US">
                <a:latin typeface="Times New Roman" pitchFamily="18" charset="0"/>
                <a:ea typeface="Times New Roman" pitchFamily="18" charset="0"/>
              </a:rPr>
              <a:t>the way that we acquire knowledge and/or what counts as knowledge</a:t>
            </a:r>
          </a:p>
          <a:p>
            <a:pPr lvl="0" eaLnBrk="1" latinLnBrk="1" hangingPunct="1">
              <a:lnSpc>
                <a:spcPct val="150000"/>
              </a:lnSpc>
              <a:buNone/>
            </a:pPr>
            <a:r>
              <a:rPr lang="en-GB" altLang="en-US">
                <a:latin typeface="Times New Roman" pitchFamily="18" charset="0"/>
                <a:ea typeface="Times New Roman" pitchFamily="18" charset="0"/>
              </a:rPr>
              <a:t>	-the philosophical study of the nature, origin, 	and limits of human knowledge</a:t>
            </a:r>
          </a:p>
          <a:p>
            <a:pPr lvl="0" eaLnBrk="1" latinLnBrk="1" hangingPunct="1">
              <a:lnSpc>
                <a:spcPct val="150000"/>
              </a:lnSpc>
              <a:buFont typeface="Wingdings" pitchFamily="2" charset="2"/>
              <a:buChar char="v"/>
            </a:pPr>
            <a:r>
              <a:rPr lang="en-GB" altLang="en-US" b="1">
                <a:latin typeface="Times New Roman" pitchFamily="18" charset="0"/>
                <a:ea typeface="Times New Roman" pitchFamily="18" charset="0"/>
              </a:rPr>
              <a:t>Ontology</a:t>
            </a:r>
            <a:r>
              <a:rPr lang="en-GB" altLang="en-US">
                <a:latin typeface="Times New Roman" pitchFamily="18" charset="0"/>
                <a:ea typeface="Times New Roman" pitchFamily="18" charset="0"/>
              </a:rPr>
              <a:t> refers to our belief system, how we see the nature of reality or what we see as true or false</a:t>
            </a:r>
          </a:p>
          <a:p>
            <a:pPr lvl="0" eaLnBrk="1" latinLnBrk="1" hangingPunct="1">
              <a:lnSpc>
                <a:spcPct val="150000"/>
              </a:lnSpc>
              <a:buNone/>
            </a:pPr>
            <a:endParaRPr lang="en-US" altLang="en-US" b="1">
              <a:latin typeface="Times New Roman" pitchFamily="18" charset="0"/>
              <a:ea typeface="Times New Roman" pitchFamily="18" charset="0"/>
            </a:endParaRPr>
          </a:p>
        </p:txBody>
      </p:sp>
      <p:sp>
        <p:nvSpPr>
          <p:cNvPr id="104879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9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53</a:t>
            </a:fld>
            <a:endParaRPr lang="en-US" altLang="en-US" sz="1200">
              <a:solidFill>
                <a:srgbClr val="89898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Title 1"/>
          <p:cNvSpPr>
            <a:spLocks noGrp="1"/>
          </p:cNvSpPr>
          <p:nvPr>
            <p:ph type="title"/>
          </p:nvPr>
        </p:nvSpPr>
        <p:spPr>
          <a:xfrm>
            <a:off x="457200" y="103187"/>
            <a:ext cx="8229600" cy="3349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796" name="Content Placeholder 2"/>
          <p:cNvSpPr>
            <a:spLocks noGrp="1"/>
          </p:cNvSpPr>
          <p:nvPr>
            <p:ph idx="1"/>
          </p:nvPr>
        </p:nvSpPr>
        <p:spPr>
          <a:xfrm>
            <a:off x="457200" y="609600"/>
            <a:ext cx="8458200" cy="61118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buFont typeface="Wingdings" pitchFamily="2" charset="2"/>
              <a:buChar char="v"/>
            </a:pPr>
            <a:r>
              <a:rPr lang="en-GB" altLang="en-US" b="1">
                <a:latin typeface="Times New Roman" pitchFamily="18" charset="0"/>
                <a:ea typeface="Times New Roman" pitchFamily="18" charset="0"/>
              </a:rPr>
              <a:t>Cosmology</a:t>
            </a:r>
            <a:r>
              <a:rPr lang="en-GB" altLang="en-US">
                <a:latin typeface="Times New Roman" pitchFamily="18" charset="0"/>
                <a:ea typeface="Times New Roman" pitchFamily="18" charset="0"/>
              </a:rPr>
              <a:t> signifies the way that we see our relationship to the universe(like universal health care and the death penalty)  and to other people.</a:t>
            </a:r>
          </a:p>
          <a:p>
            <a:pPr lvl="0" eaLnBrk="1" latinLnBrk="1" hangingPunct="1">
              <a:lnSpc>
                <a:spcPct val="150000"/>
              </a:lnSpc>
              <a:buFont typeface="Wingdings" pitchFamily="2" charset="2"/>
              <a:buChar char="v"/>
            </a:pPr>
            <a:r>
              <a:rPr lang="en-GB" altLang="en-US">
                <a:latin typeface="Times New Roman" pitchFamily="18" charset="0"/>
                <a:ea typeface="Times New Roman" pitchFamily="18" charset="0"/>
              </a:rPr>
              <a:t> </a:t>
            </a:r>
            <a:r>
              <a:rPr lang="en-GB" altLang="en-US" b="1">
                <a:latin typeface="Times New Roman" pitchFamily="18" charset="0"/>
                <a:ea typeface="Times New Roman" pitchFamily="18" charset="0"/>
              </a:rPr>
              <a:t>Praxeology</a:t>
            </a:r>
            <a:r>
              <a:rPr lang="en-GB" altLang="en-US">
                <a:latin typeface="Times New Roman" pitchFamily="18" charset="0"/>
                <a:ea typeface="Times New Roman" pitchFamily="18" charset="0"/>
              </a:rPr>
              <a:t> denotes our preferred method of completing everyday tasks or our approach to solving problems.  </a:t>
            </a:r>
          </a:p>
          <a:p>
            <a:pPr lvl="0" eaLnBrk="1" latinLnBrk="1" hangingPunct="1">
              <a:lnSpc>
                <a:spcPct val="150000"/>
              </a:lnSpc>
              <a:buFont typeface="Wingdings" pitchFamily="2" charset="2"/>
              <a:buChar char="v"/>
            </a:pPr>
            <a:r>
              <a:rPr lang="en-GB" altLang="en-US" b="1">
                <a:latin typeface="Times New Roman" pitchFamily="18" charset="0"/>
                <a:ea typeface="Times New Roman" pitchFamily="18" charset="0"/>
              </a:rPr>
              <a:t>Axiology</a:t>
            </a:r>
            <a:r>
              <a:rPr lang="en-US" altLang="en-US">
                <a:latin typeface="Times New Roman" pitchFamily="18" charset="0"/>
                <a:ea typeface="Times New Roman" pitchFamily="18" charset="0"/>
              </a:rPr>
              <a:t> represents our value system, or what we see as right or wrong, good or bad, and fair or unfair.</a:t>
            </a:r>
          </a:p>
        </p:txBody>
      </p:sp>
      <p:sp>
        <p:nvSpPr>
          <p:cNvPr id="1048797" name="Footer Placeholder 3"/>
          <p:cNvSpPr txBox="1"/>
          <p:nvPr/>
        </p:nvSpPr>
        <p:spPr>
          <a:xfrm>
            <a:off x="4191000" y="6365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79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54</a:t>
            </a:fld>
            <a:endParaRPr lang="en-US" altLang="en-US" sz="1200">
              <a:solidFill>
                <a:srgbClr val="898989"/>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9"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800" name="Content Placeholder 2"/>
          <p:cNvSpPr>
            <a:spLocks noGrp="1"/>
          </p:cNvSpPr>
          <p:nvPr>
            <p:ph idx="1"/>
          </p:nvPr>
        </p:nvSpPr>
        <p:spPr>
          <a:xfrm>
            <a:off x="0" y="1143000"/>
            <a:ext cx="8991600" cy="4983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i.e Some speech writers may begin working on their outlines as soon as they know they will need to give a speech, while others may wait until a few days before their speech to begin preparing</a:t>
            </a:r>
          </a:p>
          <a:p>
            <a:pPr lvl="0" eaLnBrk="1" latinLnBrk="1" hangingPunct="1">
              <a:lnSpc>
                <a:spcPct val="150000"/>
              </a:lnSpc>
            </a:pPr>
            <a:r>
              <a:rPr lang="en-GB" altLang="en-US">
                <a:latin typeface="Times New Roman" pitchFamily="18" charset="0"/>
                <a:ea typeface="Times New Roman" pitchFamily="18" charset="0"/>
              </a:rPr>
              <a:t>Praxeology may also have an impact on a speaker’s preference of delivery style, methods of arranging main points, and choice of slideware</a:t>
            </a:r>
          </a:p>
        </p:txBody>
      </p:sp>
      <p:sp>
        <p:nvSpPr>
          <p:cNvPr id="104880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0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55</a:t>
            </a:fld>
            <a:endParaRPr lang="en-US" altLang="en-US" sz="1200">
              <a:solidFill>
                <a:srgbClr val="898989"/>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3" name="Title 1"/>
          <p:cNvSpPr>
            <a:spLocks noGrp="1"/>
          </p:cNvSpPr>
          <p:nvPr>
            <p:ph type="title"/>
          </p:nvPr>
        </p:nvSpPr>
        <p:spPr>
          <a:xfrm>
            <a:off x="457200" y="-685800"/>
            <a:ext cx="8229600" cy="228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804" name="Content Placeholder 2"/>
          <p:cNvSpPr>
            <a:spLocks noGrp="1"/>
          </p:cNvSpPr>
          <p:nvPr>
            <p:ph idx="1"/>
          </p:nvPr>
        </p:nvSpPr>
        <p:spPr>
          <a:xfrm>
            <a:off x="457200" y="304800"/>
            <a:ext cx="8229600" cy="64166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buNone/>
            </a:pPr>
            <a:r>
              <a:rPr lang="en-US" altLang="en-US" b="1">
                <a:latin typeface="Times New Roman" pitchFamily="18" charset="0"/>
                <a:ea typeface="Times New Roman" pitchFamily="18" charset="0"/>
              </a:rPr>
              <a:t>g) Context</a:t>
            </a:r>
          </a:p>
          <a:p>
            <a:pPr marL="0" lvl="0" indent="0" eaLnBrk="1" latinLnBrk="1" hangingPunct="1">
              <a:lnSpc>
                <a:spcPct val="150000"/>
              </a:lnSpc>
              <a:buFont typeface="Wingdings" pitchFamily="2" charset="2"/>
              <a:buChar char="ü"/>
            </a:pPr>
            <a:r>
              <a:rPr lang="en-GB" altLang="en-US">
                <a:latin typeface="Times New Roman" pitchFamily="18" charset="0"/>
                <a:ea typeface="Times New Roman" pitchFamily="18" charset="0"/>
              </a:rPr>
              <a:t>The last element of the communication process is the</a:t>
            </a:r>
            <a:r>
              <a:rPr lang="en-GB" altLang="en-US" b="1">
                <a:latin typeface="Times New Roman" pitchFamily="18" charset="0"/>
                <a:ea typeface="Times New Roman" pitchFamily="18" charset="0"/>
              </a:rPr>
              <a:t> context </a:t>
            </a:r>
            <a:r>
              <a:rPr lang="en-GB" altLang="en-US">
                <a:latin typeface="Times New Roman" pitchFamily="18" charset="0"/>
                <a:ea typeface="Times New Roman" pitchFamily="18" charset="0"/>
              </a:rPr>
              <a:t>in which the speech or interaction takes place. </a:t>
            </a:r>
          </a:p>
          <a:p>
            <a:pPr marL="0" lvl="0" indent="0" eaLnBrk="1" latinLnBrk="1" hangingPunct="1">
              <a:lnSpc>
                <a:spcPct val="150000"/>
              </a:lnSpc>
              <a:buFont typeface="Wingdings" pitchFamily="2" charset="2"/>
              <a:buChar char="ü"/>
            </a:pPr>
            <a:r>
              <a:rPr lang="en-GB" altLang="en-US">
                <a:latin typeface="Times New Roman" pitchFamily="18" charset="0"/>
                <a:ea typeface="Times New Roman" pitchFamily="18" charset="0"/>
              </a:rPr>
              <a:t>In the 1980’s context was taught as the actual physical setting where communication occurred, such as in a place of worship, an apartment, a workplace, a noisy restaurant, or a grocery store. </a:t>
            </a:r>
          </a:p>
          <a:p>
            <a:pPr marL="0" lvl="0" indent="0" eaLnBrk="1" latinLnBrk="1" hangingPunct="1"/>
            <a:endParaRPr lang="en-US" altLang="en-US"/>
          </a:p>
        </p:txBody>
      </p:sp>
      <p:sp>
        <p:nvSpPr>
          <p:cNvPr id="104880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0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56</a:t>
            </a:fld>
            <a:endParaRPr lang="en-US" altLang="en-US" sz="1200">
              <a:solidFill>
                <a:srgbClr val="898989"/>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7" name="Title 1"/>
          <p:cNvSpPr>
            <a:spLocks noGrp="1"/>
          </p:cNvSpPr>
          <p:nvPr>
            <p:ph type="title"/>
          </p:nvPr>
        </p:nvSpPr>
        <p:spPr>
          <a:xfrm>
            <a:off x="457200" y="152400"/>
            <a:ext cx="8229600" cy="914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sz="3200" b="1">
                <a:latin typeface="Times New Roman" pitchFamily="18" charset="0"/>
                <a:ea typeface="Times New Roman" pitchFamily="18" charset="0"/>
              </a:rPr>
              <a:t>Cont’</a:t>
            </a:r>
          </a:p>
        </p:txBody>
      </p:sp>
      <p:sp>
        <p:nvSpPr>
          <p:cNvPr id="1048808" name="Content Placeholder 2"/>
          <p:cNvSpPr>
            <a:spLocks noGrp="1"/>
          </p:cNvSpPr>
          <p:nvPr>
            <p:ph idx="1"/>
          </p:nvPr>
        </p:nvSpPr>
        <p:spPr>
          <a:xfrm>
            <a:off x="228600" y="762000"/>
            <a:ext cx="8763000" cy="59594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People communicate differently in each one of these places as there are unwritten rules of communication (called</a:t>
            </a:r>
            <a:r>
              <a:rPr lang="en-GB" altLang="en-US" b="1">
                <a:latin typeface="Times New Roman" pitchFamily="18" charset="0"/>
                <a:ea typeface="Times New Roman" pitchFamily="18" charset="0"/>
              </a:rPr>
              <a:t> norms</a:t>
            </a:r>
            <a:r>
              <a:rPr lang="en-GB" altLang="en-US">
                <a:latin typeface="Times New Roman" pitchFamily="18" charset="0"/>
                <a:ea typeface="Times New Roman" pitchFamily="18" charset="0"/>
              </a:rPr>
              <a:t>) that govern these settings.</a:t>
            </a:r>
          </a:p>
          <a:p>
            <a:pPr lvl="0" eaLnBrk="1" latinLnBrk="1" hangingPunct="1">
              <a:lnSpc>
                <a:spcPct val="150000"/>
              </a:lnSpc>
            </a:pPr>
            <a:r>
              <a:rPr lang="en-GB" altLang="en-US">
                <a:latin typeface="Times New Roman" pitchFamily="18" charset="0"/>
                <a:ea typeface="Times New Roman" pitchFamily="18" charset="0"/>
              </a:rPr>
              <a:t> More recently the concept of context has evolved and expanded to include the type of relationships we have with others and the communicative rules that govern those relationships. </a:t>
            </a:r>
          </a:p>
          <a:p>
            <a:pPr lvl="0" eaLnBrk="1" latinLnBrk="1" hangingPunct="1">
              <a:lnSpc>
                <a:spcPct val="150000"/>
              </a:lnSpc>
            </a:pPr>
            <a:endParaRPr lang="en-US" altLang="en-US"/>
          </a:p>
        </p:txBody>
      </p:sp>
      <p:sp>
        <p:nvSpPr>
          <p:cNvPr id="1048809" name="Footer Placeholder 3"/>
          <p:cNvSpPr txBox="1"/>
          <p:nvPr/>
        </p:nvSpPr>
        <p:spPr>
          <a:xfrm>
            <a:off x="5410200" y="643413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1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57</a:t>
            </a:fld>
            <a:endParaRPr lang="en-US" altLang="en-US" sz="1200">
              <a:solidFill>
                <a:srgbClr val="898989"/>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1" name="Title 1"/>
          <p:cNvSpPr>
            <a:spLocks noGrp="1"/>
          </p:cNvSpPr>
          <p:nvPr>
            <p:ph type="title"/>
          </p:nvPr>
        </p:nvSpPr>
        <p:spPr>
          <a:xfrm>
            <a:off x="457200" y="274637"/>
            <a:ext cx="8229600" cy="7159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 </a:t>
            </a:r>
          </a:p>
        </p:txBody>
      </p:sp>
      <p:sp>
        <p:nvSpPr>
          <p:cNvPr id="1048812" name="Content Placeholder 2"/>
          <p:cNvSpPr>
            <a:spLocks noGrp="1"/>
          </p:cNvSpPr>
          <p:nvPr>
            <p:ph idx="1"/>
          </p:nvPr>
        </p:nvSpPr>
        <p:spPr>
          <a:xfrm>
            <a:off x="152400" y="838200"/>
            <a:ext cx="8763000" cy="60198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So you do not speak the same way to your best friend as you do to a small child, your parent, your boss, your doctor or a police officer. </a:t>
            </a:r>
          </a:p>
          <a:p>
            <a:pPr lvl="0" eaLnBrk="1" latinLnBrk="1" hangingPunct="1">
              <a:lnSpc>
                <a:spcPct val="150000"/>
              </a:lnSpc>
            </a:pPr>
            <a:r>
              <a:rPr lang="en-GB" altLang="en-US">
                <a:latin typeface="Times New Roman" pitchFamily="18" charset="0"/>
                <a:ea typeface="Times New Roman" pitchFamily="18" charset="0"/>
              </a:rPr>
              <a:t>And you may speak to your best friend differently in your apartment than you do in your parents’ home, and your communication may also change when you are both out with friends on the weekend. </a:t>
            </a:r>
          </a:p>
        </p:txBody>
      </p:sp>
      <p:sp>
        <p:nvSpPr>
          <p:cNvPr id="1048813" name="Footer Placeholder 3"/>
          <p:cNvSpPr txBox="1"/>
          <p:nvPr/>
        </p:nvSpPr>
        <p:spPr>
          <a:xfrm>
            <a:off x="4724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1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58</a:t>
            </a:fld>
            <a:endParaRPr lang="en-US" altLang="en-US" sz="1200">
              <a:solidFill>
                <a:srgbClr val="89898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5"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816"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In sum, the context refers to the norms that govern communication in different situations and relationships.</a:t>
            </a:r>
          </a:p>
        </p:txBody>
      </p:sp>
      <p:sp>
        <p:nvSpPr>
          <p:cNvPr id="104881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1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59</a:t>
            </a:fld>
            <a:endParaRPr lang="en-US" altLang="en-US" sz="120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a:xfrm>
            <a:off x="457200" y="152400"/>
            <a:ext cx="8229600" cy="868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eaLnBrk="1" latinLnBrk="1" hangingPunct="1"/>
            <a:r>
              <a:rPr lang="en-US" altLang="en-US" sz="3200" b="1">
                <a:solidFill>
                  <a:srgbClr val="00B050"/>
                </a:solidFill>
              </a:rPr>
              <a:t>What is communication ?</a:t>
            </a:r>
          </a:p>
        </p:txBody>
      </p:sp>
      <p:sp>
        <p:nvSpPr>
          <p:cNvPr id="1048605" name="Content Placeholder 2"/>
          <p:cNvSpPr>
            <a:spLocks noGrp="1"/>
          </p:cNvSpPr>
          <p:nvPr>
            <p:ph idx="1"/>
          </p:nvPr>
        </p:nvSpPr>
        <p:spPr>
          <a:xfrm>
            <a:off x="304800" y="914400"/>
            <a:ext cx="8610600" cy="58070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US" altLang="en-US">
                <a:latin typeface="Times New Roman" pitchFamily="18" charset="0"/>
                <a:ea typeface="Times New Roman" pitchFamily="18" charset="0"/>
              </a:rPr>
              <a:t>An interaction between two or more persons that involves the exchange of information between a sender and a receiver.</a:t>
            </a:r>
          </a:p>
          <a:p>
            <a:pPr lvl="0" eaLnBrk="1" latinLnBrk="1" hangingPunct="1">
              <a:lnSpc>
                <a:spcPct val="150000"/>
              </a:lnSpc>
            </a:pPr>
            <a:r>
              <a:rPr lang="en-GB" altLang="en-US">
                <a:latin typeface="Times New Roman" pitchFamily="18" charset="0"/>
                <a:ea typeface="Times New Roman" pitchFamily="18" charset="0"/>
              </a:rPr>
              <a:t>It is derived from the Latin word </a:t>
            </a:r>
            <a:r>
              <a:rPr lang="en-GB" altLang="en-US" i="1">
                <a:latin typeface="Times New Roman" pitchFamily="18" charset="0"/>
                <a:ea typeface="Times New Roman" pitchFamily="18" charset="0"/>
              </a:rPr>
              <a:t>communicare</a:t>
            </a:r>
            <a:r>
              <a:rPr lang="en-GB" altLang="en-US">
                <a:latin typeface="Times New Roman" pitchFamily="18" charset="0"/>
                <a:ea typeface="Times New Roman" pitchFamily="18" charset="0"/>
              </a:rPr>
              <a:t>, which means "to make common". </a:t>
            </a:r>
          </a:p>
          <a:p>
            <a:pPr lvl="0" eaLnBrk="1" latinLnBrk="1" hangingPunct="1">
              <a:lnSpc>
                <a:spcPct val="150000"/>
              </a:lnSpc>
            </a:pPr>
            <a:r>
              <a:rPr lang="en-GB" altLang="en-US">
                <a:latin typeface="Times New Roman" pitchFamily="18" charset="0"/>
                <a:ea typeface="Times New Roman" pitchFamily="18" charset="0"/>
              </a:rPr>
              <a:t>Generally it can also be defined as </a:t>
            </a:r>
            <a:r>
              <a:rPr lang="en-GB" altLang="en-US" b="1">
                <a:latin typeface="Times New Roman" pitchFamily="18" charset="0"/>
                <a:ea typeface="Times New Roman" pitchFamily="18" charset="0"/>
              </a:rPr>
              <a:t>the process of understanding and sharing meaning</a:t>
            </a:r>
            <a:r>
              <a:rPr lang="en-US" altLang="en-US">
                <a:latin typeface="Times New Roman" pitchFamily="18" charset="0"/>
                <a:ea typeface="Times New Roman" pitchFamily="18" charset="0"/>
              </a:rPr>
              <a:t>. </a:t>
            </a:r>
          </a:p>
          <a:p>
            <a:pPr lvl="0" eaLnBrk="1" latinLnBrk="1" hangingPunct="1"/>
            <a:endParaRPr lang="en-US" altLang="en-US">
              <a:latin typeface="Times New Roman" pitchFamily="18" charset="0"/>
              <a:ea typeface="Times New Roman" pitchFamily="18" charset="0"/>
            </a:endParaRPr>
          </a:p>
        </p:txBody>
      </p:sp>
      <p:sp>
        <p:nvSpPr>
          <p:cNvPr id="1048606" name="Slide Number Placeholder 3"/>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a:t>
            </a:fld>
            <a:endParaRPr lang="en-US" altLang="en-US" sz="1200">
              <a:solidFill>
                <a:srgbClr val="898989"/>
              </a:solidFill>
            </a:endParaRPr>
          </a:p>
        </p:txBody>
      </p:sp>
      <p:sp>
        <p:nvSpPr>
          <p:cNvPr id="1048607" name="Footer Placeholder 4"/>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dirty="0">
                <a:solidFill>
                  <a:srgbClr val="898989"/>
                </a:solidFill>
              </a:rPr>
              <a:t>communication skills 2018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9" name="Title 1"/>
          <p:cNvSpPr>
            <a:spLocks noGrp="1"/>
          </p:cNvSpPr>
          <p:nvPr>
            <p:ph type="title"/>
          </p:nvPr>
        </p:nvSpPr>
        <p:spPr>
          <a:xfrm>
            <a:off x="457200" y="-685800"/>
            <a:ext cx="8229600" cy="228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endParaRPr lang="en-US" altLang="en-US"/>
          </a:p>
        </p:txBody>
      </p:sp>
      <p:sp>
        <p:nvSpPr>
          <p:cNvPr id="1048820" name="Content Placeholder 2"/>
          <p:cNvSpPr>
            <a:spLocks noGrp="1"/>
          </p:cNvSpPr>
          <p:nvPr>
            <p:ph idx="1"/>
          </p:nvPr>
        </p:nvSpPr>
        <p:spPr>
          <a:xfrm>
            <a:off x="457200" y="533400"/>
            <a:ext cx="82296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eaLnBrk="1" latinLnBrk="1" hangingPunct="1">
              <a:lnSpc>
                <a:spcPct val="150000"/>
              </a:lnSpc>
              <a:buNone/>
            </a:pPr>
            <a:r>
              <a:rPr lang="en-US" altLang="en-US">
                <a:latin typeface="Times New Roman" pitchFamily="18" charset="0"/>
                <a:ea typeface="Times New Roman" pitchFamily="18" charset="0"/>
              </a:rPr>
              <a:t>H) </a:t>
            </a:r>
            <a:r>
              <a:rPr lang="en-US" altLang="en-US" b="1">
                <a:latin typeface="Times New Roman" pitchFamily="18" charset="0"/>
                <a:ea typeface="Times New Roman" pitchFamily="18" charset="0"/>
              </a:rPr>
              <a:t>Feedback</a:t>
            </a:r>
          </a:p>
          <a:p>
            <a:pPr marL="0" lvl="0" indent="0" eaLnBrk="1" latinLnBrk="1" hangingPunct="1">
              <a:lnSpc>
                <a:spcPct val="150000"/>
              </a:lnSpc>
            </a:pPr>
            <a:r>
              <a:rPr lang="en-GB" altLang="en-US">
                <a:latin typeface="Times New Roman" pitchFamily="18" charset="0"/>
                <a:ea typeface="Times New Roman" pitchFamily="18" charset="0"/>
              </a:rPr>
              <a:t>A better word might be “reaction” or “responses.”  </a:t>
            </a:r>
          </a:p>
          <a:p>
            <a:pPr marL="0" lvl="0" indent="0" eaLnBrk="1" latinLnBrk="1" hangingPunct="1">
              <a:lnSpc>
                <a:spcPct val="150000"/>
              </a:lnSpc>
            </a:pPr>
            <a:r>
              <a:rPr lang="en-GB" altLang="en-US">
                <a:latin typeface="Times New Roman" pitchFamily="18" charset="0"/>
                <a:ea typeface="Times New Roman" pitchFamily="18" charset="0"/>
              </a:rPr>
              <a:t>The source judges its success based on the feedback it receives, so pay close attention. </a:t>
            </a:r>
          </a:p>
        </p:txBody>
      </p:sp>
      <p:sp>
        <p:nvSpPr>
          <p:cNvPr id="1048821"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2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60</a:t>
            </a:fld>
            <a:endParaRPr lang="en-US" altLang="en-US" sz="1200">
              <a:solidFill>
                <a:srgbClr val="89898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sz="3200">
                <a:latin typeface="Times New Roman" pitchFamily="18" charset="0"/>
                <a:ea typeface="Times New Roman" pitchFamily="18" charset="0"/>
              </a:rPr>
              <a:t>Stages of communication </a:t>
            </a:r>
          </a:p>
        </p:txBody>
      </p:sp>
      <p:pic>
        <p:nvPicPr>
          <p:cNvPr id="2097154" name="Content Placeholder 5"/>
          <p:cNvPicPr>
            <a:picLocks noGrp="1"/>
          </p:cNvPicPr>
          <p:nvPr>
            <p:ph idx="1"/>
          </p:nvPr>
        </p:nvPicPr>
        <p:blipFill>
          <a:blip r:embed="rId2"/>
          <a:srcRect/>
          <a:stretch>
            <a:fillRect/>
          </a:stretch>
        </p:blipFill>
        <p:spPr>
          <a:xfrm>
            <a:off x="304800" y="1417637"/>
            <a:ext cx="8382000" cy="4754562"/>
          </a:xfrm>
          <a:prstGeom prst="rect">
            <a:avLst/>
          </a:prstGeom>
          <a:noFill/>
          <a:ln>
            <a:noFill/>
          </a:ln>
        </p:spPr>
      </p:pic>
      <p:sp>
        <p:nvSpPr>
          <p:cNvPr id="104882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2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61</a:t>
            </a:fld>
            <a:endParaRPr lang="en-US" altLang="en-US" sz="1200">
              <a:solidFill>
                <a:srgbClr val="898989"/>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6" name="Title 1"/>
          <p:cNvSpPr>
            <a:spLocks noGrp="1"/>
          </p:cNvSpPr>
          <p:nvPr>
            <p:ph type="title"/>
          </p:nvPr>
        </p:nvSpPr>
        <p:spPr>
          <a:xfrm>
            <a:off x="457200" y="152400"/>
            <a:ext cx="8229600" cy="714375"/>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solidFill>
                  <a:srgbClr val="00B050"/>
                </a:solidFill>
                <a:latin typeface="Aharoni" pitchFamily="2" charset="0"/>
                <a:ea typeface="Aharoni" pitchFamily="2" charset="0"/>
              </a:rPr>
              <a:t>One way-Two way communication</a:t>
            </a:r>
          </a:p>
        </p:txBody>
      </p:sp>
      <p:sp>
        <p:nvSpPr>
          <p:cNvPr id="1048827" name="Content Placeholder 2"/>
          <p:cNvSpPr>
            <a:spLocks noGrp="1"/>
          </p:cNvSpPr>
          <p:nvPr>
            <p:ph idx="1"/>
          </p:nvPr>
        </p:nvSpPr>
        <p:spPr>
          <a:xfrm>
            <a:off x="457200" y="685800"/>
            <a:ext cx="8229600" cy="61722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buFont typeface="Wingdings" pitchFamily="2" charset="2"/>
              <a:buChar char="ü"/>
            </a:pPr>
            <a:r>
              <a:rPr lang="en-GB" altLang="en-US">
                <a:latin typeface="Times New Roman" pitchFamily="18" charset="0"/>
                <a:ea typeface="Times New Roman" pitchFamily="18" charset="0"/>
              </a:rPr>
              <a:t>Communication can travel in two directions </a:t>
            </a:r>
          </a:p>
          <a:p>
            <a:pPr lvl="0">
              <a:lnSpc>
                <a:spcPct val="150000"/>
              </a:lnSpc>
              <a:buNone/>
            </a:pPr>
            <a:r>
              <a:rPr lang="en-GB" altLang="en-US">
                <a:latin typeface="Times New Roman" pitchFamily="18" charset="0"/>
                <a:ea typeface="Times New Roman" pitchFamily="18" charset="0"/>
              </a:rPr>
              <a:t>That is one-way and two way communication </a:t>
            </a:r>
          </a:p>
          <a:p>
            <a:pPr lvl="0">
              <a:lnSpc>
                <a:spcPct val="150000"/>
              </a:lnSpc>
              <a:buNone/>
            </a:pPr>
            <a:r>
              <a:rPr lang="en-GB" altLang="en-US" b="1">
                <a:latin typeface="Times New Roman" pitchFamily="18" charset="0"/>
                <a:ea typeface="Times New Roman" pitchFamily="18" charset="0"/>
              </a:rPr>
              <a:t>a) One-way Communication</a:t>
            </a:r>
          </a:p>
          <a:p>
            <a:pPr lvl="0">
              <a:lnSpc>
                <a:spcPct val="150000"/>
              </a:lnSpc>
            </a:pPr>
            <a:r>
              <a:rPr lang="en-GB" altLang="en-US">
                <a:latin typeface="Times New Roman" pitchFamily="18" charset="0"/>
                <a:ea typeface="Times New Roman" pitchFamily="18" charset="0"/>
              </a:rPr>
              <a:t>A </a:t>
            </a:r>
            <a:r>
              <a:rPr lang="en-GB" altLang="en-US" b="1">
                <a:latin typeface="Times New Roman" pitchFamily="18" charset="0"/>
                <a:ea typeface="Times New Roman" pitchFamily="18" charset="0"/>
              </a:rPr>
              <a:t>one-way communication</a:t>
            </a:r>
            <a:r>
              <a:rPr lang="en-GB" altLang="en-US">
                <a:latin typeface="Times New Roman" pitchFamily="18" charset="0"/>
                <a:ea typeface="Times New Roman" pitchFamily="18" charset="0"/>
              </a:rPr>
              <a:t> is where there is no facility and/or expectation of a reply or feedback. </a:t>
            </a:r>
          </a:p>
          <a:p>
            <a:pPr lvl="0">
              <a:lnSpc>
                <a:spcPct val="150000"/>
              </a:lnSpc>
            </a:pPr>
            <a:r>
              <a:rPr lang="en-GB" altLang="en-US">
                <a:latin typeface="Times New Roman" pitchFamily="18" charset="0"/>
                <a:ea typeface="Times New Roman" pitchFamily="18" charset="0"/>
              </a:rPr>
              <a:t>An advertisement or notice on a board is an example. </a:t>
            </a:r>
          </a:p>
        </p:txBody>
      </p:sp>
      <p:sp>
        <p:nvSpPr>
          <p:cNvPr id="104882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2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62</a:t>
            </a:fld>
            <a:endParaRPr lang="en-US" altLang="en-US" sz="1200">
              <a:solidFill>
                <a:srgbClr val="89898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0" name="Title 1"/>
          <p:cNvSpPr>
            <a:spLocks noGrp="1"/>
          </p:cNvSpPr>
          <p:nvPr>
            <p:ph type="title"/>
          </p:nvPr>
        </p:nvSpPr>
        <p:spPr>
          <a:xfrm>
            <a:off x="457200" y="-838200"/>
            <a:ext cx="8229600" cy="3048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831" name="Content Placeholder 2"/>
          <p:cNvSpPr>
            <a:spLocks noGrp="1"/>
          </p:cNvSpPr>
          <p:nvPr>
            <p:ph idx="1"/>
          </p:nvPr>
        </p:nvSpPr>
        <p:spPr>
          <a:xfrm>
            <a:off x="457200" y="609600"/>
            <a:ext cx="8229600" cy="5516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One-way communication is linear and limited because it occurs in a straight line from sender to receiver and serves to inform, persuade or command. </a:t>
            </a:r>
          </a:p>
        </p:txBody>
      </p:sp>
      <p:sp>
        <p:nvSpPr>
          <p:cNvPr id="104883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3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63</a:t>
            </a:fld>
            <a:endParaRPr lang="en-US" altLang="en-US" sz="1200">
              <a:solidFill>
                <a:srgbClr val="89898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4" name="Title 1"/>
          <p:cNvSpPr>
            <a:spLocks noGrp="1"/>
          </p:cNvSpPr>
          <p:nvPr>
            <p:ph type="title"/>
          </p:nvPr>
        </p:nvSpPr>
        <p:spPr>
          <a:xfrm flipV="1">
            <a:off x="493712" y="-1219200"/>
            <a:ext cx="8229600" cy="8080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55" name="Content Placeholder 5"/>
          <p:cNvPicPr>
            <a:picLocks noGrp="1"/>
          </p:cNvPicPr>
          <p:nvPr>
            <p:ph idx="1"/>
          </p:nvPr>
        </p:nvPicPr>
        <p:blipFill>
          <a:blip r:embed="rId2"/>
          <a:srcRect/>
          <a:stretch>
            <a:fillRect/>
          </a:stretch>
        </p:blipFill>
        <p:spPr>
          <a:xfrm>
            <a:off x="838200" y="762000"/>
            <a:ext cx="7620000" cy="4572000"/>
          </a:xfrm>
          <a:prstGeom prst="rect">
            <a:avLst/>
          </a:prstGeom>
          <a:noFill/>
          <a:ln>
            <a:noFill/>
          </a:ln>
        </p:spPr>
      </p:pic>
      <p:sp>
        <p:nvSpPr>
          <p:cNvPr id="104883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3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64</a:t>
            </a:fld>
            <a:endParaRPr lang="en-US" altLang="en-US" sz="1200">
              <a:solidFill>
                <a:srgbClr val="89898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7" name="Title 1"/>
          <p:cNvSpPr>
            <a:spLocks noGrp="1"/>
          </p:cNvSpPr>
          <p:nvPr>
            <p:ph type="title"/>
          </p:nvPr>
        </p:nvSpPr>
        <p:spPr>
          <a:xfrm>
            <a:off x="457200" y="-381000"/>
            <a:ext cx="8229600" cy="76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56" name="Content Placeholder 5"/>
          <p:cNvPicPr>
            <a:picLocks noGrp="1"/>
          </p:cNvPicPr>
          <p:nvPr>
            <p:ph idx="1"/>
          </p:nvPr>
        </p:nvPicPr>
        <p:blipFill>
          <a:blip r:embed="rId2"/>
          <a:srcRect/>
          <a:stretch>
            <a:fillRect/>
          </a:stretch>
        </p:blipFill>
        <p:spPr>
          <a:xfrm>
            <a:off x="685800" y="990600"/>
            <a:ext cx="8001000" cy="4953000"/>
          </a:xfrm>
          <a:prstGeom prst="rect">
            <a:avLst/>
          </a:prstGeom>
          <a:noFill/>
          <a:ln>
            <a:noFill/>
          </a:ln>
        </p:spPr>
      </p:pic>
      <p:sp>
        <p:nvSpPr>
          <p:cNvPr id="104883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3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65</a:t>
            </a:fld>
            <a:endParaRPr lang="en-US" altLang="en-US" sz="1200">
              <a:solidFill>
                <a:srgbClr val="898989"/>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0" name="Title 1"/>
          <p:cNvSpPr>
            <a:spLocks noGrp="1"/>
          </p:cNvSpPr>
          <p:nvPr>
            <p:ph type="title"/>
          </p:nvPr>
        </p:nvSpPr>
        <p:spPr>
          <a:xfrm>
            <a:off x="457200" y="-685800"/>
            <a:ext cx="8229600" cy="381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841" name="Content Placeholder 2"/>
          <p:cNvSpPr>
            <a:spLocks noGrp="1"/>
          </p:cNvSpPr>
          <p:nvPr>
            <p:ph idx="1"/>
          </p:nvPr>
        </p:nvSpPr>
        <p:spPr>
          <a:xfrm>
            <a:off x="838200" y="533400"/>
            <a:ext cx="75438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a:solidFill>
                  <a:srgbClr val="00B050"/>
                </a:solidFill>
                <a:latin typeface="Times New Roman" pitchFamily="18" charset="0"/>
                <a:ea typeface="Times New Roman" pitchFamily="18" charset="0"/>
              </a:rPr>
              <a:t>Advantage </a:t>
            </a:r>
          </a:p>
          <a:p>
            <a:pPr marL="0" lvl="0" indent="0">
              <a:lnSpc>
                <a:spcPct val="150000"/>
              </a:lnSpc>
              <a:buFont typeface="Wingdings" pitchFamily="2" charset="2"/>
              <a:buChar char="ü"/>
            </a:pPr>
            <a:r>
              <a:rPr lang="en-GB" altLang="en-US">
                <a:latin typeface="Times New Roman" pitchFamily="18" charset="0"/>
                <a:ea typeface="Times New Roman" pitchFamily="18" charset="0"/>
              </a:rPr>
              <a:t>It is simple</a:t>
            </a:r>
          </a:p>
          <a:p>
            <a:pPr marL="0" lvl="0" indent="0">
              <a:lnSpc>
                <a:spcPct val="150000"/>
              </a:lnSpc>
              <a:buFont typeface="Wingdings" pitchFamily="2" charset="2"/>
              <a:buChar char="ü"/>
            </a:pPr>
            <a:r>
              <a:rPr lang="en-GB" altLang="en-US">
                <a:latin typeface="Times New Roman" pitchFamily="18" charset="0"/>
                <a:ea typeface="Times New Roman" pitchFamily="18" charset="0"/>
              </a:rPr>
              <a:t>quick </a:t>
            </a:r>
          </a:p>
          <a:p>
            <a:pPr marL="0" lvl="0" indent="0">
              <a:lnSpc>
                <a:spcPct val="150000"/>
              </a:lnSpc>
              <a:buFont typeface="Wingdings" pitchFamily="2" charset="2"/>
              <a:buChar char="ü"/>
            </a:pPr>
            <a:r>
              <a:rPr lang="en-GB" altLang="en-US">
                <a:latin typeface="Times New Roman" pitchFamily="18" charset="0"/>
                <a:ea typeface="Times New Roman" pitchFamily="18" charset="0"/>
              </a:rPr>
              <a:t> cheap</a:t>
            </a:r>
          </a:p>
          <a:p>
            <a:pPr marL="0" lvl="0" indent="0">
              <a:lnSpc>
                <a:spcPct val="150000"/>
              </a:lnSpc>
              <a:buFont typeface="Wingdings" pitchFamily="2" charset="2"/>
              <a:buChar char="ü"/>
            </a:pPr>
            <a:r>
              <a:rPr lang="en-GB" altLang="en-US">
                <a:latin typeface="Times New Roman" pitchFamily="18" charset="0"/>
                <a:ea typeface="Times New Roman" pitchFamily="18" charset="0"/>
              </a:rPr>
              <a:t>Sender has no problem, they can carry on their work and not have to worry about anything </a:t>
            </a:r>
          </a:p>
        </p:txBody>
      </p:sp>
      <p:sp>
        <p:nvSpPr>
          <p:cNvPr id="104884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4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66</a:t>
            </a:fld>
            <a:endParaRPr lang="en-US" altLang="en-US" sz="1200">
              <a:solidFill>
                <a:srgbClr val="898989"/>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4" name="Title 1"/>
          <p:cNvSpPr>
            <a:spLocks noGrp="1"/>
          </p:cNvSpPr>
          <p:nvPr>
            <p:ph type="title"/>
          </p:nvPr>
        </p:nvSpPr>
        <p:spPr>
          <a:xfrm>
            <a:off x="457200" y="-685800"/>
            <a:ext cx="8229600" cy="3048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845" name="Content Placeholder 2"/>
          <p:cNvSpPr>
            <a:spLocks noGrp="1"/>
          </p:cNvSpPr>
          <p:nvPr>
            <p:ph idx="1"/>
          </p:nvPr>
        </p:nvSpPr>
        <p:spPr>
          <a:xfrm>
            <a:off x="457200" y="457200"/>
            <a:ext cx="8229600" cy="5668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a:solidFill>
                  <a:srgbClr val="00B050"/>
                </a:solidFill>
                <a:latin typeface="Times New Roman" pitchFamily="18" charset="0"/>
                <a:ea typeface="Times New Roman" pitchFamily="18" charset="0"/>
              </a:rPr>
              <a:t>Disadvantages </a:t>
            </a:r>
          </a:p>
          <a:p>
            <a:pPr marL="0" lvl="0" indent="0">
              <a:lnSpc>
                <a:spcPct val="150000"/>
              </a:lnSpc>
              <a:buFont typeface="Wingdings" pitchFamily="2" charset="2"/>
              <a:buChar char="ü"/>
            </a:pPr>
            <a:r>
              <a:rPr lang="en-US" altLang="en-US">
                <a:latin typeface="Times New Roman" pitchFamily="18" charset="0"/>
                <a:ea typeface="Times New Roman" pitchFamily="18" charset="0"/>
              </a:rPr>
              <a:t> It allows no clarification or opportunity to correct inaccuracies and this may cause frustration in the receiver. </a:t>
            </a:r>
          </a:p>
          <a:p>
            <a:pPr marL="0" lvl="0" indent="0">
              <a:lnSpc>
                <a:spcPct val="150000"/>
              </a:lnSpc>
              <a:buFont typeface="Wingdings" pitchFamily="2" charset="2"/>
              <a:buChar char="ü"/>
            </a:pPr>
            <a:r>
              <a:rPr lang="en-US" altLang="en-US">
                <a:latin typeface="Times New Roman" pitchFamily="18" charset="0"/>
                <a:ea typeface="Times New Roman" pitchFamily="18" charset="0"/>
              </a:rPr>
              <a:t>It is often associated with authoritarian leadership and downward channels of communication.</a:t>
            </a:r>
          </a:p>
          <a:p>
            <a:pPr marL="0" lvl="0" indent="0"/>
            <a:endParaRPr lang="en-US" altLang="en-US"/>
          </a:p>
        </p:txBody>
      </p:sp>
      <p:sp>
        <p:nvSpPr>
          <p:cNvPr id="104884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4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67</a:t>
            </a:fld>
            <a:endParaRPr lang="en-US" altLang="en-US" sz="1200">
              <a:solidFill>
                <a:srgbClr val="898989"/>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8" name="Title 1"/>
          <p:cNvSpPr>
            <a:spLocks noGrp="1"/>
          </p:cNvSpPr>
          <p:nvPr>
            <p:ph type="title"/>
          </p:nvPr>
        </p:nvSpPr>
        <p:spPr>
          <a:xfrm>
            <a:off x="457200" y="-838200"/>
            <a:ext cx="8229600" cy="152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849" name="Content Placeholder 2"/>
          <p:cNvSpPr>
            <a:spLocks noGrp="1"/>
          </p:cNvSpPr>
          <p:nvPr>
            <p:ph idx="1"/>
          </p:nvPr>
        </p:nvSpPr>
        <p:spPr>
          <a:xfrm>
            <a:off x="228600" y="228600"/>
            <a:ext cx="8686800" cy="60118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a:latin typeface="Times New Roman" pitchFamily="18" charset="0"/>
                <a:ea typeface="Times New Roman" pitchFamily="18" charset="0"/>
              </a:rPr>
              <a:t>b) </a:t>
            </a:r>
            <a:r>
              <a:rPr lang="en-GB" altLang="en-US">
                <a:solidFill>
                  <a:srgbClr val="00B050"/>
                </a:solidFill>
                <a:latin typeface="Times New Roman" pitchFamily="18" charset="0"/>
                <a:ea typeface="Times New Roman" pitchFamily="18" charset="0"/>
              </a:rPr>
              <a:t>Two-way Communication </a:t>
            </a:r>
          </a:p>
          <a:p>
            <a:pPr marL="0" lvl="0" indent="0">
              <a:lnSpc>
                <a:spcPct val="150000"/>
              </a:lnSpc>
            </a:pPr>
            <a:r>
              <a:rPr lang="en-GB" altLang="en-US">
                <a:latin typeface="Times New Roman" pitchFamily="18" charset="0"/>
                <a:ea typeface="Times New Roman" pitchFamily="18" charset="0"/>
              </a:rPr>
              <a:t>Two-way communication is more time-consuming because the receiver has the opportunity to feedback and to question what has been said or written. </a:t>
            </a:r>
          </a:p>
          <a:p>
            <a:pPr marL="0" lvl="0" indent="0">
              <a:lnSpc>
                <a:spcPct val="150000"/>
              </a:lnSpc>
            </a:pPr>
            <a:r>
              <a:rPr lang="en-GB" altLang="en-US">
                <a:latin typeface="Times New Roman" pitchFamily="18" charset="0"/>
                <a:ea typeface="Times New Roman" pitchFamily="18" charset="0"/>
              </a:rPr>
              <a:t>The receiver is invited to contribute to the process so this kind of communication is often associated with democratic forms of leadership. </a:t>
            </a:r>
          </a:p>
        </p:txBody>
      </p:sp>
      <p:sp>
        <p:nvSpPr>
          <p:cNvPr id="1048850" name="Footer Placeholder 3"/>
          <p:cNvSpPr txBox="1"/>
          <p:nvPr/>
        </p:nvSpPr>
        <p:spPr>
          <a:xfrm>
            <a:off x="5773737" y="6492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 </a:t>
            </a:r>
          </a:p>
        </p:txBody>
      </p:sp>
      <p:sp>
        <p:nvSpPr>
          <p:cNvPr id="1048851" name="Slide Number Placeholder 4"/>
          <p:cNvSpPr txBox="1"/>
          <p:nvPr/>
        </p:nvSpPr>
        <p:spPr>
          <a:xfrm>
            <a:off x="6172200" y="6365875"/>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68</a:t>
            </a:fld>
            <a:endParaRPr lang="en-US" altLang="en-US" sz="1200">
              <a:solidFill>
                <a:srgbClr val="898989"/>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2" name="Title 1"/>
          <p:cNvSpPr>
            <a:spLocks noGrp="1"/>
          </p:cNvSpPr>
          <p:nvPr>
            <p:ph type="title"/>
          </p:nvPr>
        </p:nvSpPr>
        <p:spPr>
          <a:xfrm>
            <a:off x="457200" y="-762000"/>
            <a:ext cx="8229600" cy="457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853" name="Content Placeholder 2"/>
          <p:cNvSpPr>
            <a:spLocks noGrp="1"/>
          </p:cNvSpPr>
          <p:nvPr>
            <p:ph idx="1"/>
          </p:nvPr>
        </p:nvSpPr>
        <p:spPr>
          <a:xfrm>
            <a:off x="304800" y="457200"/>
            <a:ext cx="8610600" cy="58991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If the message is complex, two-way communication is far more effective, and probably accurate, than one-way communication.</a:t>
            </a:r>
          </a:p>
          <a:p>
            <a:pPr lvl="0">
              <a:lnSpc>
                <a:spcPct val="150000"/>
              </a:lnSpc>
            </a:pPr>
            <a:r>
              <a:rPr lang="en-GB" altLang="en-US">
                <a:latin typeface="Times New Roman" pitchFamily="18" charset="0"/>
                <a:ea typeface="Times New Roman" pitchFamily="18" charset="0"/>
              </a:rPr>
              <a:t>Two-way communication always includes feedback from the receiver to the sender and lets the sender know the message has been received accurately.</a:t>
            </a:r>
          </a:p>
        </p:txBody>
      </p:sp>
      <p:sp>
        <p:nvSpPr>
          <p:cNvPr id="104885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5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69</a:t>
            </a:fld>
            <a:endParaRPr lang="en-US"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a:xfrm>
            <a:off x="457200" y="160337"/>
            <a:ext cx="8229600" cy="7159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09" name="Content Placeholder 2"/>
          <p:cNvSpPr>
            <a:spLocks noGrp="1"/>
          </p:cNvSpPr>
          <p:nvPr>
            <p:ph idx="1"/>
          </p:nvPr>
        </p:nvSpPr>
        <p:spPr>
          <a:xfrm>
            <a:off x="457200" y="762000"/>
            <a:ext cx="8458200" cy="60071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Communication is a </a:t>
            </a:r>
            <a:r>
              <a:rPr lang="en-GB" altLang="en-US" b="1">
                <a:latin typeface="Times New Roman" pitchFamily="18" charset="0"/>
                <a:ea typeface="Times New Roman" pitchFamily="18" charset="0"/>
              </a:rPr>
              <a:t>complicated</a:t>
            </a:r>
            <a:r>
              <a:rPr lang="en-GB" altLang="en-US">
                <a:latin typeface="Times New Roman" pitchFamily="18" charset="0"/>
                <a:ea typeface="Times New Roman" pitchFamily="18" charset="0"/>
              </a:rPr>
              <a:t> process. </a:t>
            </a:r>
          </a:p>
          <a:p>
            <a:pPr lvl="0" eaLnBrk="1" latinLnBrk="1" hangingPunct="1">
              <a:lnSpc>
                <a:spcPct val="150000"/>
              </a:lnSpc>
            </a:pPr>
            <a:r>
              <a:rPr lang="en-GB" altLang="en-US">
                <a:latin typeface="Times New Roman" pitchFamily="18" charset="0"/>
                <a:ea typeface="Times New Roman" pitchFamily="18" charset="0"/>
              </a:rPr>
              <a:t>It is </a:t>
            </a:r>
            <a:r>
              <a:rPr lang="en-GB" altLang="en-US" b="1">
                <a:latin typeface="Times New Roman" pitchFamily="18" charset="0"/>
                <a:ea typeface="Times New Roman" pitchFamily="18" charset="0"/>
              </a:rPr>
              <a:t>variable, active and dynamic</a:t>
            </a:r>
            <a:r>
              <a:rPr lang="en-GB" altLang="en-US">
                <a:latin typeface="Times New Roman" pitchFamily="18" charset="0"/>
                <a:ea typeface="Times New Roman" pitchFamily="18" charset="0"/>
              </a:rPr>
              <a:t>. </a:t>
            </a:r>
          </a:p>
          <a:p>
            <a:pPr lvl="0" eaLnBrk="1" latinLnBrk="1" hangingPunct="1">
              <a:lnSpc>
                <a:spcPct val="150000"/>
              </a:lnSpc>
            </a:pPr>
            <a:r>
              <a:rPr lang="en-GB" altLang="en-US">
                <a:latin typeface="Times New Roman" pitchFamily="18" charset="0"/>
                <a:ea typeface="Times New Roman" pitchFamily="18" charset="0"/>
              </a:rPr>
              <a:t>It starts long before the words begin to flow and can last long after the words stop.</a:t>
            </a:r>
          </a:p>
          <a:p>
            <a:pPr lvl="0" eaLnBrk="1" latinLnBrk="1" hangingPunct="1">
              <a:lnSpc>
                <a:spcPct val="150000"/>
              </a:lnSpc>
            </a:pPr>
            <a:r>
              <a:rPr lang="en-GB" altLang="en-US">
                <a:latin typeface="Times New Roman" pitchFamily="18" charset="0"/>
                <a:ea typeface="Times New Roman" pitchFamily="18" charset="0"/>
              </a:rPr>
              <a:t>Communication is a process that requires </a:t>
            </a:r>
            <a:r>
              <a:rPr lang="en-GB" altLang="en-US" b="1">
                <a:latin typeface="Times New Roman" pitchFamily="18" charset="0"/>
                <a:ea typeface="Times New Roman" pitchFamily="18" charset="0"/>
              </a:rPr>
              <a:t>understanding</a:t>
            </a:r>
            <a:r>
              <a:rPr lang="en-US" altLang="en-US">
                <a:latin typeface="Times New Roman" pitchFamily="18" charset="0"/>
                <a:ea typeface="Times New Roman" pitchFamily="18" charset="0"/>
              </a:rPr>
              <a:t> - perceiving, interpreting, and comprehending the meaning of the verbal and nonverbal behaviour of others.</a:t>
            </a:r>
          </a:p>
        </p:txBody>
      </p:sp>
      <p:sp>
        <p:nvSpPr>
          <p:cNvPr id="1048610" name="Footer Placeholder 3"/>
          <p:cNvSpPr txBox="1"/>
          <p:nvPr/>
        </p:nvSpPr>
        <p:spPr>
          <a:xfrm>
            <a:off x="5791200" y="64039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11" name="Slide Number Placeholder 4"/>
          <p:cNvSpPr txBox="1"/>
          <p:nvPr/>
        </p:nvSpPr>
        <p:spPr>
          <a:xfrm flipV="1">
            <a:off x="6553200" y="6721475"/>
            <a:ext cx="2133600" cy="9747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a:t>
            </a:fld>
            <a:endParaRPr lang="en-US" altLang="en-US" sz="1200">
              <a:solidFill>
                <a:srgbClr val="89898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6" name="Title 1"/>
          <p:cNvSpPr>
            <a:spLocks noGrp="1"/>
          </p:cNvSpPr>
          <p:nvPr>
            <p:ph type="title"/>
          </p:nvPr>
        </p:nvSpPr>
        <p:spPr>
          <a:xfrm>
            <a:off x="457200" y="-304800"/>
            <a:ext cx="8229600" cy="152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57" name="Content Placeholder 5"/>
          <p:cNvPicPr>
            <a:picLocks noGrp="1"/>
          </p:cNvPicPr>
          <p:nvPr>
            <p:ph idx="1"/>
          </p:nvPr>
        </p:nvPicPr>
        <p:blipFill>
          <a:blip r:embed="rId2"/>
          <a:srcRect/>
          <a:stretch>
            <a:fillRect/>
          </a:stretch>
        </p:blipFill>
        <p:spPr>
          <a:xfrm>
            <a:off x="457200" y="838200"/>
            <a:ext cx="8229600" cy="5029200"/>
          </a:xfrm>
          <a:prstGeom prst="rect">
            <a:avLst/>
          </a:prstGeom>
          <a:noFill/>
          <a:ln>
            <a:noFill/>
          </a:ln>
        </p:spPr>
      </p:pic>
      <p:sp>
        <p:nvSpPr>
          <p:cNvPr id="104885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5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70</a:t>
            </a:fld>
            <a:endParaRPr lang="en-US" altLang="en-US" sz="1200">
              <a:solidFill>
                <a:srgbClr val="898989"/>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9" name="Title 1"/>
          <p:cNvSpPr>
            <a:spLocks noGrp="1"/>
          </p:cNvSpPr>
          <p:nvPr>
            <p:ph type="title"/>
          </p:nvPr>
        </p:nvSpPr>
        <p:spPr>
          <a:xfrm>
            <a:off x="457200" y="-838200"/>
            <a:ext cx="8229600" cy="533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860" name="Content Placeholder 2"/>
          <p:cNvSpPr>
            <a:spLocks noGrp="1"/>
          </p:cNvSpPr>
          <p:nvPr>
            <p:ph idx="1"/>
          </p:nvPr>
        </p:nvSpPr>
        <p:spPr>
          <a:xfrm>
            <a:off x="457200" y="381000"/>
            <a:ext cx="8229600" cy="62484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Advantages</a:t>
            </a:r>
            <a:r>
              <a:rPr lang="en-GB" altLang="en-US">
                <a:latin typeface="Times New Roman" pitchFamily="18" charset="0"/>
                <a:ea typeface="Times New Roman" pitchFamily="18" charset="0"/>
              </a:rPr>
              <a:t> </a:t>
            </a:r>
          </a:p>
          <a:p>
            <a:pPr marL="0" lvl="0" indent="0">
              <a:lnSpc>
                <a:spcPct val="150000"/>
              </a:lnSpc>
            </a:pPr>
            <a:r>
              <a:rPr lang="en-GB" altLang="en-US">
                <a:latin typeface="Times New Roman" pitchFamily="18" charset="0"/>
                <a:ea typeface="Times New Roman" pitchFamily="18" charset="0"/>
              </a:rPr>
              <a:t>In two-way communication, communication is negotiated. </a:t>
            </a:r>
          </a:p>
          <a:p>
            <a:pPr marL="0" lvl="0" indent="0">
              <a:lnSpc>
                <a:spcPct val="150000"/>
              </a:lnSpc>
            </a:pPr>
            <a:r>
              <a:rPr lang="en-GB" altLang="en-US">
                <a:latin typeface="Times New Roman" pitchFamily="18" charset="0"/>
                <a:ea typeface="Times New Roman" pitchFamily="18" charset="0"/>
              </a:rPr>
              <a:t>Both sender and receiver listen to each other, gather information and are willing to make changes to work together in harmony. </a:t>
            </a:r>
          </a:p>
          <a:p>
            <a:pPr marL="0" lvl="0" indent="0">
              <a:lnSpc>
                <a:spcPct val="150000"/>
              </a:lnSpc>
            </a:pPr>
            <a:r>
              <a:rPr lang="en-GB" altLang="en-US">
                <a:latin typeface="Times New Roman" pitchFamily="18" charset="0"/>
                <a:ea typeface="Times New Roman" pitchFamily="18" charset="0"/>
              </a:rPr>
              <a:t>Their intent is to negotiate a mutually satisfactory situation. </a:t>
            </a:r>
          </a:p>
        </p:txBody>
      </p:sp>
      <p:sp>
        <p:nvSpPr>
          <p:cNvPr id="1048861" name="Footer Placeholder 3"/>
          <p:cNvSpPr txBox="1"/>
          <p:nvPr/>
        </p:nvSpPr>
        <p:spPr>
          <a:xfrm>
            <a:off x="3962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6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71</a:t>
            </a:fld>
            <a:endParaRPr lang="en-US" altLang="en-US" sz="1200">
              <a:solidFill>
                <a:srgbClr val="898989"/>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3" name="Title 1"/>
          <p:cNvSpPr>
            <a:spLocks noGrp="1"/>
          </p:cNvSpPr>
          <p:nvPr>
            <p:ph type="title"/>
          </p:nvPr>
        </p:nvSpPr>
        <p:spPr>
          <a:xfrm>
            <a:off x="457200" y="-762000"/>
            <a:ext cx="8229600" cy="3048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864" name="Content Placeholder 2"/>
          <p:cNvSpPr>
            <a:spLocks noGrp="1"/>
          </p:cNvSpPr>
          <p:nvPr>
            <p:ph idx="1"/>
          </p:nvPr>
        </p:nvSpPr>
        <p:spPr>
          <a:xfrm>
            <a:off x="457200" y="762000"/>
            <a:ext cx="8229600" cy="5364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b="1">
                <a:latin typeface="Times New Roman" pitchFamily="18" charset="0"/>
                <a:ea typeface="Times New Roman" pitchFamily="18" charset="0"/>
              </a:rPr>
              <a:t>Disadvantages </a:t>
            </a:r>
          </a:p>
          <a:p>
            <a:pPr marL="0" lvl="0" indent="0">
              <a:lnSpc>
                <a:spcPct val="150000"/>
              </a:lnSpc>
            </a:pPr>
            <a:r>
              <a:rPr lang="en-US" altLang="en-US">
                <a:latin typeface="Times New Roman" pitchFamily="18" charset="0"/>
                <a:ea typeface="Times New Roman" pitchFamily="18" charset="0"/>
              </a:rPr>
              <a:t>The sender gets bothered and has to focus on what receiver wants more than what he or she wants</a:t>
            </a:r>
          </a:p>
          <a:p>
            <a:pPr marL="0" lvl="0" indent="0">
              <a:lnSpc>
                <a:spcPct val="150000"/>
              </a:lnSpc>
            </a:pPr>
            <a:r>
              <a:rPr lang="en-US" altLang="en-US">
                <a:latin typeface="Times New Roman" pitchFamily="18" charset="0"/>
                <a:ea typeface="Times New Roman" pitchFamily="18" charset="0"/>
              </a:rPr>
              <a:t>Everyone has a different opinion and the sender has to work to make everyone happy </a:t>
            </a:r>
          </a:p>
        </p:txBody>
      </p:sp>
      <p:sp>
        <p:nvSpPr>
          <p:cNvPr id="104886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86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72</a:t>
            </a:fld>
            <a:endParaRPr lang="en-US" altLang="en-US" sz="1200">
              <a:solidFill>
                <a:srgbClr val="898989"/>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7"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b="1">
                <a:solidFill>
                  <a:srgbClr val="00B050"/>
                </a:solidFill>
                <a:latin typeface="Times New Roman" pitchFamily="18" charset="0"/>
                <a:ea typeface="Times New Roman" pitchFamily="18" charset="0"/>
              </a:rPr>
              <a:t>Effective communication </a:t>
            </a:r>
          </a:p>
        </p:txBody>
      </p:sp>
      <p:pic>
        <p:nvPicPr>
          <p:cNvPr id="2097158" name="Content Placeholder 5"/>
          <p:cNvPicPr>
            <a:picLocks noGrp="1"/>
          </p:cNvPicPr>
          <p:nvPr>
            <p:ph idx="1"/>
          </p:nvPr>
        </p:nvPicPr>
        <p:blipFill>
          <a:blip r:embed="rId2"/>
          <a:srcRect/>
          <a:stretch>
            <a:fillRect/>
          </a:stretch>
        </p:blipFill>
        <p:spPr>
          <a:xfrm>
            <a:off x="457200" y="1600200"/>
            <a:ext cx="8229600" cy="4525962"/>
          </a:xfrm>
          <a:prstGeom prst="rect">
            <a:avLst/>
          </a:prstGeom>
          <a:noFill/>
          <a:ln>
            <a:noFill/>
          </a:ln>
        </p:spPr>
      </p:pic>
      <p:sp>
        <p:nvSpPr>
          <p:cNvPr id="104886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86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73</a:t>
            </a:fld>
            <a:endParaRPr lang="en-US" altLang="en-US" sz="1200">
              <a:solidFill>
                <a:srgbClr val="898989"/>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0" name="Title 1"/>
          <p:cNvSpPr>
            <a:spLocks noGrp="1"/>
          </p:cNvSpPr>
          <p:nvPr>
            <p:ph type="title"/>
          </p:nvPr>
        </p:nvSpPr>
        <p:spPr>
          <a:xfrm>
            <a:off x="457200" y="274637"/>
            <a:ext cx="8229600" cy="485775"/>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solidFill>
                  <a:srgbClr val="00B050"/>
                </a:solidFill>
                <a:latin typeface="Times New Roman" pitchFamily="18" charset="0"/>
                <a:ea typeface="Times New Roman" pitchFamily="18" charset="0"/>
              </a:rPr>
              <a:t>Effective communication </a:t>
            </a:r>
          </a:p>
        </p:txBody>
      </p:sp>
      <p:sp>
        <p:nvSpPr>
          <p:cNvPr id="1048871" name="Content Placeholder 2"/>
          <p:cNvSpPr>
            <a:spLocks noGrp="1"/>
          </p:cNvSpPr>
          <p:nvPr>
            <p:ph idx="1"/>
          </p:nvPr>
        </p:nvSpPr>
        <p:spPr>
          <a:xfrm>
            <a:off x="304800" y="760412"/>
            <a:ext cx="8534400" cy="59610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Communication needs to be </a:t>
            </a:r>
            <a:r>
              <a:rPr lang="en-GB" altLang="en-US" b="1" u="sng">
                <a:latin typeface="Times New Roman" pitchFamily="18" charset="0"/>
                <a:ea typeface="Times New Roman" pitchFamily="18" charset="0"/>
              </a:rPr>
              <a:t>effective</a:t>
            </a:r>
            <a:r>
              <a:rPr lang="en-GB" altLang="en-US">
                <a:latin typeface="Times New Roman" pitchFamily="18" charset="0"/>
                <a:ea typeface="Times New Roman" pitchFamily="18" charset="0"/>
              </a:rPr>
              <a:t> and </a:t>
            </a:r>
            <a:r>
              <a:rPr lang="en-GB" altLang="en-US" b="1">
                <a:latin typeface="Times New Roman" pitchFamily="18" charset="0"/>
                <a:ea typeface="Times New Roman" pitchFamily="18" charset="0"/>
              </a:rPr>
              <a:t>efficient </a:t>
            </a:r>
            <a:r>
              <a:rPr lang="en-GB" altLang="en-US">
                <a:latin typeface="Times New Roman" pitchFamily="18" charset="0"/>
                <a:ea typeface="Times New Roman" pitchFamily="18" charset="0"/>
              </a:rPr>
              <a:t>for better and smooth functioning</a:t>
            </a:r>
          </a:p>
          <a:p>
            <a:pPr lvl="0">
              <a:lnSpc>
                <a:spcPct val="150000"/>
              </a:lnSpc>
            </a:pPr>
            <a:r>
              <a:rPr lang="en-GB" altLang="en-US">
                <a:latin typeface="Times New Roman" pitchFamily="18" charset="0"/>
                <a:ea typeface="Times New Roman" pitchFamily="18" charset="0"/>
              </a:rPr>
              <a:t>Effective communication is defined as:</a:t>
            </a:r>
          </a:p>
          <a:p>
            <a:pPr lvl="0">
              <a:lnSpc>
                <a:spcPct val="150000"/>
              </a:lnSpc>
              <a:buNone/>
            </a:pPr>
            <a:r>
              <a:rPr lang="en-GB" altLang="en-US">
                <a:latin typeface="Times New Roman" pitchFamily="18" charset="0"/>
                <a:ea typeface="Times New Roman" pitchFamily="18" charset="0"/>
              </a:rPr>
              <a:t>-</a:t>
            </a:r>
            <a:r>
              <a:rPr lang="en-GB" altLang="en-US" b="1" i="1">
                <a:latin typeface="Times New Roman" pitchFamily="18" charset="0"/>
                <a:ea typeface="Times New Roman" pitchFamily="18" charset="0"/>
              </a:rPr>
              <a:t>Communication between two or more persons in which the intended message is properly encoded, delivered through appropriate channel, received properly decoded &amp;understood by the recipient(s)</a:t>
            </a:r>
          </a:p>
          <a:p>
            <a:pPr lvl="0">
              <a:lnSpc>
                <a:spcPct val="150000"/>
              </a:lnSpc>
            </a:pPr>
            <a:endParaRPr lang="en-US" altLang="en-US">
              <a:latin typeface="Times New Roman" pitchFamily="18" charset="0"/>
              <a:ea typeface="Times New Roman" pitchFamily="18" charset="0"/>
            </a:endParaRPr>
          </a:p>
        </p:txBody>
      </p:sp>
      <p:sp>
        <p:nvSpPr>
          <p:cNvPr id="1048872" name="Footer Placeholder 3"/>
          <p:cNvSpPr txBox="1"/>
          <p:nvPr/>
        </p:nvSpPr>
        <p:spPr>
          <a:xfrm>
            <a:off x="5562600" y="6338887"/>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7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74</a:t>
            </a:fld>
            <a:endParaRPr lang="en-US" altLang="en-US" sz="1200">
              <a:solidFill>
                <a:srgbClr val="898989"/>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4" name="Title 1"/>
          <p:cNvSpPr>
            <a:spLocks noGrp="1"/>
          </p:cNvSpPr>
          <p:nvPr>
            <p:ph type="title"/>
          </p:nvPr>
        </p:nvSpPr>
        <p:spPr>
          <a:xfrm>
            <a:off x="433387" y="160337"/>
            <a:ext cx="8229600" cy="447675"/>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 </a:t>
            </a:r>
          </a:p>
        </p:txBody>
      </p:sp>
      <p:sp>
        <p:nvSpPr>
          <p:cNvPr id="1048875" name="Content Placeholder 2"/>
          <p:cNvSpPr>
            <a:spLocks noGrp="1"/>
          </p:cNvSpPr>
          <p:nvPr>
            <p:ph idx="1"/>
          </p:nvPr>
        </p:nvSpPr>
        <p:spPr>
          <a:xfrm>
            <a:off x="457200" y="838200"/>
            <a:ext cx="8229600" cy="54102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Therefore, it means that communication is not mere talking, chattering or blabbering in a nonsensical manner. </a:t>
            </a:r>
          </a:p>
          <a:p>
            <a:pPr lvl="0">
              <a:lnSpc>
                <a:spcPct val="150000"/>
              </a:lnSpc>
            </a:pPr>
            <a:r>
              <a:rPr lang="en-GB" altLang="en-US">
                <a:latin typeface="Times New Roman" pitchFamily="18" charset="0"/>
                <a:ea typeface="Times New Roman" pitchFamily="18" charset="0"/>
              </a:rPr>
              <a:t>But It is systematic process with an objective that a piece of communication aims to achieve.</a:t>
            </a:r>
          </a:p>
        </p:txBody>
      </p:sp>
      <p:sp>
        <p:nvSpPr>
          <p:cNvPr id="104887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7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75</a:t>
            </a:fld>
            <a:endParaRPr lang="en-US" altLang="en-US" sz="1200">
              <a:solidFill>
                <a:srgbClr val="898989"/>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8" name="Title 1"/>
          <p:cNvSpPr>
            <a:spLocks noGrp="1"/>
          </p:cNvSpPr>
          <p:nvPr>
            <p:ph type="title"/>
          </p:nvPr>
        </p:nvSpPr>
        <p:spPr>
          <a:xfrm>
            <a:off x="457200" y="274637"/>
            <a:ext cx="8229600" cy="4111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 </a:t>
            </a:r>
          </a:p>
        </p:txBody>
      </p:sp>
      <p:sp>
        <p:nvSpPr>
          <p:cNvPr id="1048879" name="Content Placeholder 2"/>
          <p:cNvSpPr>
            <a:spLocks noGrp="1"/>
          </p:cNvSpPr>
          <p:nvPr>
            <p:ph idx="1"/>
          </p:nvPr>
        </p:nvSpPr>
        <p:spPr>
          <a:xfrm>
            <a:off x="457200" y="838200"/>
            <a:ext cx="8229600" cy="5287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Hence , communication is said to be effective when all the parties (sender and receiver) in the communication,</a:t>
            </a:r>
          </a:p>
          <a:p>
            <a:pPr marL="914400" lvl="1" indent="-514350">
              <a:lnSpc>
                <a:spcPct val="150000"/>
              </a:lnSpc>
              <a:buFont typeface="Calibri" pitchFamily="34" charset="0"/>
              <a:buAutoNum type="alphaLcParenR"/>
            </a:pPr>
            <a:r>
              <a:rPr lang="en-US" altLang="en-US" sz="3200">
                <a:latin typeface="Times New Roman" pitchFamily="18" charset="0"/>
                <a:ea typeface="Times New Roman" pitchFamily="18" charset="0"/>
              </a:rPr>
              <a:t> Assign similar meanings to the message </a:t>
            </a:r>
          </a:p>
          <a:p>
            <a:pPr marL="914400" lvl="1" indent="-514350">
              <a:lnSpc>
                <a:spcPct val="150000"/>
              </a:lnSpc>
              <a:buFont typeface="Calibri" pitchFamily="34" charset="0"/>
              <a:buAutoNum type="alphaLcParenR"/>
            </a:pPr>
            <a:r>
              <a:rPr lang="en-US" altLang="en-US" sz="3200">
                <a:latin typeface="Times New Roman" pitchFamily="18" charset="0"/>
                <a:ea typeface="Times New Roman" pitchFamily="18" charset="0"/>
              </a:rPr>
              <a:t>listen carefully to what all have been said </a:t>
            </a:r>
          </a:p>
          <a:p>
            <a:pPr marL="914400" lvl="1" indent="-514350">
              <a:lnSpc>
                <a:spcPct val="150000"/>
              </a:lnSpc>
              <a:buFont typeface="Calibri" pitchFamily="34" charset="0"/>
              <a:buAutoNum type="alphaLcParenR"/>
            </a:pPr>
            <a:r>
              <a:rPr lang="en-US" altLang="en-US" sz="3200">
                <a:latin typeface="Times New Roman" pitchFamily="18" charset="0"/>
                <a:ea typeface="Times New Roman" pitchFamily="18" charset="0"/>
              </a:rPr>
              <a:t>make the sender feel heard and understood.</a:t>
            </a:r>
          </a:p>
          <a:p>
            <a:pPr lvl="0">
              <a:lnSpc>
                <a:spcPct val="150000"/>
              </a:lnSpc>
            </a:pPr>
            <a:endParaRPr lang="en-US" altLang="en-US">
              <a:latin typeface="Times New Roman" pitchFamily="18" charset="0"/>
              <a:ea typeface="Times New Roman" pitchFamily="18" charset="0"/>
            </a:endParaRPr>
          </a:p>
        </p:txBody>
      </p:sp>
      <p:sp>
        <p:nvSpPr>
          <p:cNvPr id="104888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8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76</a:t>
            </a:fld>
            <a:endParaRPr lang="en-US" altLang="en-US" sz="1200">
              <a:solidFill>
                <a:srgbClr val="898989"/>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2" name="Title 1"/>
          <p:cNvSpPr>
            <a:spLocks noGrp="1"/>
          </p:cNvSpPr>
          <p:nvPr>
            <p:ph type="title"/>
          </p:nvPr>
        </p:nvSpPr>
        <p:spPr>
          <a:xfrm>
            <a:off x="463550" y="158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br/>
            <a:r>
              <a:rPr lang="en-US" altLang="en-US" sz="3200" b="1">
                <a:solidFill>
                  <a:srgbClr val="00B050"/>
                </a:solidFill>
                <a:latin typeface="Times New Roman" pitchFamily="18" charset="0"/>
                <a:ea typeface="Times New Roman" pitchFamily="18" charset="0"/>
              </a:rPr>
              <a:t>Characteristics of Effective Communication</a:t>
            </a:r>
            <a:br/>
            <a:endParaRPr lang="en-US" altLang="en-US" b="1"/>
          </a:p>
        </p:txBody>
      </p:sp>
      <p:sp>
        <p:nvSpPr>
          <p:cNvPr id="1048883" name="Content Placeholder 2"/>
          <p:cNvSpPr>
            <a:spLocks noGrp="1"/>
          </p:cNvSpPr>
          <p:nvPr>
            <p:ph idx="1"/>
          </p:nvPr>
        </p:nvSpPr>
        <p:spPr>
          <a:xfrm>
            <a:off x="304800" y="304800"/>
            <a:ext cx="8610600" cy="64166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dirty="0">
                <a:latin typeface="Times New Roman" pitchFamily="18" charset="0"/>
                <a:ea typeface="Times New Roman" pitchFamily="18" charset="0"/>
              </a:rPr>
              <a:t>The major characteristics are as follows −</a:t>
            </a:r>
          </a:p>
          <a:p>
            <a:pPr lvl="0">
              <a:lnSpc>
                <a:spcPct val="150000"/>
              </a:lnSpc>
              <a:buFont typeface="Calibri" pitchFamily="34" charset="0"/>
              <a:buAutoNum type="alphaLcParenR"/>
            </a:pPr>
            <a:r>
              <a:rPr lang="en-US" altLang="en-US" dirty="0">
                <a:latin typeface="Times New Roman" pitchFamily="18" charset="0"/>
                <a:ea typeface="Times New Roman" pitchFamily="18" charset="0"/>
              </a:rPr>
              <a:t>Completeness of the Message</a:t>
            </a:r>
          </a:p>
          <a:p>
            <a:pPr lvl="0">
              <a:lnSpc>
                <a:spcPct val="150000"/>
              </a:lnSpc>
              <a:buFont typeface="Calibri" pitchFamily="34" charset="0"/>
              <a:buAutoNum type="alphaLcParenR"/>
            </a:pPr>
            <a:r>
              <a:rPr lang="en-US" altLang="en-US" dirty="0">
                <a:latin typeface="Times New Roman" pitchFamily="18" charset="0"/>
                <a:ea typeface="Times New Roman" pitchFamily="18" charset="0"/>
              </a:rPr>
              <a:t>Clearness and Integrity of the Message</a:t>
            </a:r>
          </a:p>
          <a:p>
            <a:pPr lvl="0">
              <a:lnSpc>
                <a:spcPct val="150000"/>
              </a:lnSpc>
              <a:buFont typeface="Calibri" pitchFamily="34" charset="0"/>
              <a:buAutoNum type="alphaLcParenR"/>
            </a:pPr>
            <a:r>
              <a:rPr lang="en-US" altLang="en-US" dirty="0">
                <a:latin typeface="Times New Roman" pitchFamily="18" charset="0"/>
                <a:ea typeface="Times New Roman" pitchFamily="18" charset="0"/>
              </a:rPr>
              <a:t>Conciseness of the Message</a:t>
            </a:r>
          </a:p>
          <a:p>
            <a:pPr lvl="0">
              <a:lnSpc>
                <a:spcPct val="150000"/>
              </a:lnSpc>
              <a:buFont typeface="Calibri" pitchFamily="34" charset="0"/>
              <a:buAutoNum type="alphaLcParenR"/>
            </a:pPr>
            <a:r>
              <a:rPr lang="en-GB" altLang="en-US" dirty="0">
                <a:latin typeface="Times New Roman" pitchFamily="18" charset="0"/>
                <a:ea typeface="Times New Roman" pitchFamily="18" charset="0"/>
              </a:rPr>
              <a:t>Consideration of Physical Setting &amp; recipient</a:t>
            </a:r>
          </a:p>
          <a:p>
            <a:pPr lvl="0">
              <a:lnSpc>
                <a:spcPct val="150000"/>
              </a:lnSpc>
              <a:buFont typeface="Calibri" pitchFamily="34" charset="0"/>
              <a:buAutoNum type="alphaLcParenR"/>
            </a:pPr>
            <a:r>
              <a:rPr lang="en-US" altLang="en-US" dirty="0">
                <a:latin typeface="Times New Roman" pitchFamily="18" charset="0"/>
                <a:ea typeface="Times New Roman" pitchFamily="18" charset="0"/>
              </a:rPr>
              <a:t>Clarity of the Message</a:t>
            </a:r>
          </a:p>
          <a:p>
            <a:pPr lvl="0">
              <a:lnSpc>
                <a:spcPct val="150000"/>
              </a:lnSpc>
              <a:buFont typeface="Calibri" pitchFamily="34" charset="0"/>
              <a:buAutoNum type="alphaLcParenR"/>
            </a:pPr>
            <a:r>
              <a:rPr lang="en-US" altLang="en-US" dirty="0">
                <a:latin typeface="Times New Roman" pitchFamily="18" charset="0"/>
                <a:ea typeface="Times New Roman" pitchFamily="18" charset="0"/>
              </a:rPr>
              <a:t>Courtesy to be Maintained</a:t>
            </a:r>
          </a:p>
          <a:p>
            <a:pPr lvl="0">
              <a:lnSpc>
                <a:spcPct val="150000"/>
              </a:lnSpc>
              <a:buFont typeface="Calibri" pitchFamily="34" charset="0"/>
              <a:buAutoNum type="alphaLcParenR"/>
            </a:pPr>
            <a:r>
              <a:rPr lang="en-US" altLang="en-US" dirty="0">
                <a:latin typeface="Times New Roman" pitchFamily="18" charset="0"/>
                <a:ea typeface="Times New Roman" pitchFamily="18" charset="0"/>
              </a:rPr>
              <a:t>Correctness of the Message</a:t>
            </a:r>
          </a:p>
          <a:p>
            <a:pPr lvl="0">
              <a:lnSpc>
                <a:spcPct val="150000"/>
              </a:lnSpc>
              <a:buNone/>
            </a:pPr>
            <a:endParaRPr lang="en-US" altLang="en-US" b="1" dirty="0"/>
          </a:p>
          <a:p>
            <a:pPr lvl="0">
              <a:lnSpc>
                <a:spcPct val="150000"/>
              </a:lnSpc>
              <a:buNone/>
            </a:pPr>
            <a:endParaRPr lang="en-GB" altLang="en-US" dirty="0">
              <a:latin typeface="Times New Roman" pitchFamily="18" charset="0"/>
              <a:ea typeface="Times New Roman" pitchFamily="18" charset="0"/>
            </a:endParaRPr>
          </a:p>
          <a:p>
            <a:pPr lvl="0">
              <a:lnSpc>
                <a:spcPct val="150000"/>
              </a:lnSpc>
            </a:pPr>
            <a:endParaRPr lang="en-GB" altLang="en-US" dirty="0">
              <a:latin typeface="Times New Roman" pitchFamily="18" charset="0"/>
              <a:ea typeface="Times New Roman" pitchFamily="18" charset="0"/>
            </a:endParaRPr>
          </a:p>
        </p:txBody>
      </p:sp>
      <p:sp>
        <p:nvSpPr>
          <p:cNvPr id="1048884" name="Footer Placeholder 3"/>
          <p:cNvSpPr txBox="1"/>
          <p:nvPr/>
        </p:nvSpPr>
        <p:spPr>
          <a:xfrm>
            <a:off x="53340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8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77</a:t>
            </a:fld>
            <a:endParaRPr lang="en-US" altLang="en-US" sz="1200">
              <a:solidFill>
                <a:srgbClr val="898989"/>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6" name="Title 1"/>
          <p:cNvSpPr>
            <a:spLocks noGrp="1"/>
          </p:cNvSpPr>
          <p:nvPr>
            <p:ph type="title"/>
          </p:nvPr>
        </p:nvSpPr>
        <p:spPr>
          <a:xfrm>
            <a:off x="457200" y="274637"/>
            <a:ext cx="8229600" cy="7159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sp>
        <p:nvSpPr>
          <p:cNvPr id="1048887" name="Content Placeholder 2"/>
          <p:cNvSpPr>
            <a:spLocks noGrp="1"/>
          </p:cNvSpPr>
          <p:nvPr>
            <p:ph idx="1"/>
          </p:nvPr>
        </p:nvSpPr>
        <p:spPr>
          <a:xfrm>
            <a:off x="457200" y="990600"/>
            <a:ext cx="8229600" cy="5135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a)Completeness of the Message- </a:t>
            </a:r>
            <a:r>
              <a:rPr lang="en-GB" altLang="en-US">
                <a:latin typeface="Times New Roman" pitchFamily="18" charset="0"/>
                <a:ea typeface="Times New Roman" pitchFamily="18" charset="0"/>
              </a:rPr>
              <a:t>must be complete so as not to baffle the recipient.</a:t>
            </a:r>
          </a:p>
          <a:p>
            <a:pPr marL="0" lvl="0" indent="0">
              <a:lnSpc>
                <a:spcPct val="150000"/>
              </a:lnSpc>
              <a:buNone/>
            </a:pPr>
            <a:r>
              <a:rPr lang="en-GB" altLang="en-US">
                <a:latin typeface="Times New Roman" pitchFamily="18" charset="0"/>
                <a:ea typeface="Times New Roman" pitchFamily="18" charset="0"/>
              </a:rPr>
              <a:t>- Better communication helps in better decision-making by the latter. </a:t>
            </a:r>
          </a:p>
          <a:p>
            <a:pPr marL="0" lvl="0" indent="0"/>
            <a:endParaRPr lang="en-US" altLang="en-US"/>
          </a:p>
          <a:p>
            <a:pPr marL="0" lvl="0" indent="0"/>
            <a:endParaRPr lang="en-US" altLang="en-US"/>
          </a:p>
        </p:txBody>
      </p:sp>
      <p:sp>
        <p:nvSpPr>
          <p:cNvPr id="104888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88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78</a:t>
            </a:fld>
            <a:endParaRPr lang="en-US" altLang="en-US" sz="1200">
              <a:solidFill>
                <a:srgbClr val="898989"/>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0"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 </a:t>
            </a:r>
          </a:p>
        </p:txBody>
      </p:sp>
      <p:sp>
        <p:nvSpPr>
          <p:cNvPr id="1048891" name="Content Placeholder 2"/>
          <p:cNvSpPr>
            <a:spLocks noGrp="1"/>
          </p:cNvSpPr>
          <p:nvPr>
            <p:ph idx="1"/>
          </p:nvPr>
        </p:nvSpPr>
        <p:spPr>
          <a:xfrm>
            <a:off x="457200" y="838200"/>
            <a:ext cx="8229600" cy="53340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b) Clearness and Integrity of the Message</a:t>
            </a:r>
          </a:p>
          <a:p>
            <a:pPr marL="0" lvl="0" indent="0">
              <a:lnSpc>
                <a:spcPct val="150000"/>
              </a:lnSpc>
            </a:pPr>
            <a:r>
              <a:rPr lang="en-GB" altLang="en-US">
                <a:latin typeface="Times New Roman" pitchFamily="18" charset="0"/>
                <a:ea typeface="Times New Roman" pitchFamily="18" charset="0"/>
              </a:rPr>
              <a:t>The message to be conveyed or sent must have clarity and integrity for better understanding. </a:t>
            </a:r>
          </a:p>
          <a:p>
            <a:pPr marL="0" lvl="0" indent="0">
              <a:lnSpc>
                <a:spcPct val="150000"/>
              </a:lnSpc>
            </a:pPr>
            <a:r>
              <a:rPr lang="en-GB" altLang="en-US">
                <a:latin typeface="Times New Roman" pitchFamily="18" charset="0"/>
                <a:ea typeface="Times New Roman" pitchFamily="18" charset="0"/>
              </a:rPr>
              <a:t>Clarity of thoughts and ideas enhances the meaning of the message. </a:t>
            </a:r>
          </a:p>
          <a:p>
            <a:pPr marL="0" lvl="0" indent="0">
              <a:lnSpc>
                <a:spcPct val="150000"/>
              </a:lnSpc>
            </a:pPr>
            <a:r>
              <a:rPr lang="en-GB" altLang="en-US">
                <a:latin typeface="Times New Roman" pitchFamily="18" charset="0"/>
                <a:ea typeface="Times New Roman" pitchFamily="18" charset="0"/>
              </a:rPr>
              <a:t>The pith and substance of the message should be based on honesty and accuracy.</a:t>
            </a:r>
          </a:p>
          <a:p>
            <a:pPr marL="0" lvl="0" indent="0"/>
            <a:endParaRPr lang="en-US" altLang="en-US"/>
          </a:p>
        </p:txBody>
      </p:sp>
      <p:sp>
        <p:nvSpPr>
          <p:cNvPr id="104889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9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79</a:t>
            </a:fld>
            <a:endParaRPr lang="en-US" altLang="en-US"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13" name="Content Placeholder 2"/>
          <p:cNvSpPr>
            <a:spLocks noGrp="1"/>
          </p:cNvSpPr>
          <p:nvPr>
            <p:ph idx="1"/>
          </p:nvPr>
        </p:nvSpPr>
        <p:spPr>
          <a:xfrm>
            <a:off x="457200" y="1600200"/>
            <a:ext cx="8229600" cy="4525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Communication is considered a process because it is an </a:t>
            </a:r>
            <a:r>
              <a:rPr lang="en-GB" altLang="en-US" b="1">
                <a:latin typeface="Times New Roman" pitchFamily="18" charset="0"/>
                <a:ea typeface="Times New Roman" pitchFamily="18" charset="0"/>
              </a:rPr>
              <a:t>activity</a:t>
            </a:r>
            <a:r>
              <a:rPr lang="en-US" altLang="en-US">
                <a:latin typeface="Times New Roman" pitchFamily="18" charset="0"/>
                <a:ea typeface="Times New Roman" pitchFamily="18" charset="0"/>
              </a:rPr>
              <a:t>, an exchange or a set of behaviours</a:t>
            </a:r>
          </a:p>
          <a:p>
            <a:pPr lvl="0" eaLnBrk="1" latinLnBrk="1" hangingPunct="1"/>
            <a:endParaRPr lang="en-US" altLang="en-US"/>
          </a:p>
        </p:txBody>
      </p:sp>
      <p:sp>
        <p:nvSpPr>
          <p:cNvPr id="104861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1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a:t>
            </a:fld>
            <a:endParaRPr lang="en-US" altLang="en-US" sz="1200">
              <a:solidFill>
                <a:srgbClr val="898989"/>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4" name="Title 1"/>
          <p:cNvSpPr>
            <a:spLocks noGrp="1"/>
          </p:cNvSpPr>
          <p:nvPr>
            <p:ph type="title"/>
          </p:nvPr>
        </p:nvSpPr>
        <p:spPr>
          <a:xfrm>
            <a:off x="457200" y="138112"/>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 </a:t>
            </a:r>
          </a:p>
        </p:txBody>
      </p:sp>
      <p:sp>
        <p:nvSpPr>
          <p:cNvPr id="1048895" name="Content Placeholder 2"/>
          <p:cNvSpPr>
            <a:spLocks noGrp="1"/>
          </p:cNvSpPr>
          <p:nvPr>
            <p:ph idx="1"/>
          </p:nvPr>
        </p:nvSpPr>
        <p:spPr>
          <a:xfrm>
            <a:off x="457200" y="609600"/>
            <a:ext cx="8229600" cy="62484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c) Conciseness of the Message</a:t>
            </a:r>
          </a:p>
          <a:p>
            <a:pPr marL="0" lvl="0" indent="0">
              <a:lnSpc>
                <a:spcPct val="150000"/>
              </a:lnSpc>
            </a:pPr>
            <a:r>
              <a:rPr lang="en-GB" altLang="en-US">
                <a:latin typeface="Times New Roman" pitchFamily="18" charset="0"/>
                <a:ea typeface="Times New Roman" pitchFamily="18" charset="0"/>
              </a:rPr>
              <a:t>The intended message must be free from verbosity and should be so written that it is intelligible at the first sight. </a:t>
            </a:r>
          </a:p>
          <a:p>
            <a:pPr marL="0" lvl="0" indent="0">
              <a:lnSpc>
                <a:spcPct val="150000"/>
              </a:lnSpc>
            </a:pPr>
            <a:r>
              <a:rPr lang="en-GB" altLang="en-US">
                <a:latin typeface="Times New Roman" pitchFamily="18" charset="0"/>
                <a:ea typeface="Times New Roman" pitchFamily="18" charset="0"/>
              </a:rPr>
              <a:t>Short and intelligible message sent to the receiver is ever appealing and comprehensible.</a:t>
            </a:r>
          </a:p>
          <a:p>
            <a:pPr marL="0" lvl="0" indent="0">
              <a:lnSpc>
                <a:spcPct val="150000"/>
              </a:lnSpc>
            </a:pPr>
            <a:r>
              <a:rPr lang="en-GB" altLang="en-US">
                <a:latin typeface="Times New Roman" pitchFamily="18" charset="0"/>
                <a:ea typeface="Times New Roman" pitchFamily="18" charset="0"/>
              </a:rPr>
              <a:t>It saves time and cost as it is understood at the first instance.</a:t>
            </a:r>
          </a:p>
          <a:p>
            <a:pPr marL="0" lvl="0" indent="0"/>
            <a:endParaRPr lang="en-US" altLang="en-US"/>
          </a:p>
        </p:txBody>
      </p:sp>
      <p:sp>
        <p:nvSpPr>
          <p:cNvPr id="104889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89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80</a:t>
            </a:fld>
            <a:endParaRPr lang="en-US" altLang="en-US" sz="1200">
              <a:solidFill>
                <a:srgbClr val="898989"/>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8" name="Title 1"/>
          <p:cNvSpPr>
            <a:spLocks noGrp="1"/>
          </p:cNvSpPr>
          <p:nvPr>
            <p:ph type="title"/>
          </p:nvPr>
        </p:nvSpPr>
        <p:spPr>
          <a:xfrm>
            <a:off x="457200" y="160337"/>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8899" name="Content Placeholder 2"/>
          <p:cNvSpPr>
            <a:spLocks noGrp="1"/>
          </p:cNvSpPr>
          <p:nvPr>
            <p:ph idx="1"/>
          </p:nvPr>
        </p:nvSpPr>
        <p:spPr>
          <a:xfrm>
            <a:off x="228600" y="647700"/>
            <a:ext cx="8686800" cy="60737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t>d) </a:t>
            </a:r>
            <a:r>
              <a:rPr lang="en-GB" altLang="en-US" b="1">
                <a:latin typeface="Times New Roman" pitchFamily="18" charset="0"/>
                <a:ea typeface="Times New Roman" pitchFamily="18" charset="0"/>
              </a:rPr>
              <a:t>Consideration of Physical Setting &amp; Recipient</a:t>
            </a:r>
          </a:p>
          <a:p>
            <a:pPr marL="0" lvl="0" indent="0">
              <a:lnSpc>
                <a:spcPct val="150000"/>
              </a:lnSpc>
            </a:pPr>
            <a:r>
              <a:rPr lang="en-GB" altLang="en-US">
                <a:latin typeface="Times New Roman" pitchFamily="18" charset="0"/>
                <a:ea typeface="Times New Roman" pitchFamily="18" charset="0"/>
              </a:rPr>
              <a:t>In order to make communication more effective, the overall physical setting, i.e., the media of communication and the work environment, must be considered. </a:t>
            </a:r>
          </a:p>
          <a:p>
            <a:pPr marL="0" lvl="0" indent="0">
              <a:lnSpc>
                <a:spcPct val="150000"/>
              </a:lnSpc>
            </a:pPr>
            <a:r>
              <a:rPr lang="en-GB" altLang="en-US">
                <a:latin typeface="Times New Roman" pitchFamily="18" charset="0"/>
                <a:ea typeface="Times New Roman" pitchFamily="18" charset="0"/>
              </a:rPr>
              <a:t>The content of the message must take into account the attitude, knowledge, and position of the recipient.</a:t>
            </a:r>
          </a:p>
          <a:p>
            <a:pPr marL="0" lvl="0" indent="0"/>
            <a:endParaRPr lang="en-US" altLang="en-US"/>
          </a:p>
        </p:txBody>
      </p:sp>
      <p:sp>
        <p:nvSpPr>
          <p:cNvPr id="104890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0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81</a:t>
            </a:fld>
            <a:endParaRPr lang="en-US" altLang="en-US" sz="1200">
              <a:solidFill>
                <a:srgbClr val="898989"/>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2" name="Title 1"/>
          <p:cNvSpPr>
            <a:spLocks noGrp="1"/>
          </p:cNvSpPr>
          <p:nvPr>
            <p:ph type="title"/>
          </p:nvPr>
        </p:nvSpPr>
        <p:spPr>
          <a:xfrm>
            <a:off x="457200" y="160337"/>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 </a:t>
            </a:r>
          </a:p>
        </p:txBody>
      </p:sp>
      <p:sp>
        <p:nvSpPr>
          <p:cNvPr id="1048903" name="Content Placeholder 2"/>
          <p:cNvSpPr>
            <a:spLocks noGrp="1"/>
          </p:cNvSpPr>
          <p:nvPr>
            <p:ph idx="1"/>
          </p:nvPr>
        </p:nvSpPr>
        <p:spPr>
          <a:xfrm>
            <a:off x="457200" y="533400"/>
            <a:ext cx="8229600" cy="55927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e) Clarity of the Message</a:t>
            </a:r>
          </a:p>
          <a:p>
            <a:pPr marL="0" lvl="0" indent="0">
              <a:lnSpc>
                <a:spcPct val="150000"/>
              </a:lnSpc>
            </a:pPr>
            <a:r>
              <a:rPr lang="en-GB" altLang="en-US">
                <a:latin typeface="Times New Roman" pitchFamily="18" charset="0"/>
                <a:ea typeface="Times New Roman" pitchFamily="18" charset="0"/>
              </a:rPr>
              <a:t>The message should have clarity of thoughts and ideas in order to be understood clearly. </a:t>
            </a:r>
          </a:p>
          <a:p>
            <a:pPr marL="0" lvl="0" indent="0">
              <a:lnSpc>
                <a:spcPct val="150000"/>
              </a:lnSpc>
            </a:pPr>
            <a:r>
              <a:rPr lang="en-GB" altLang="en-US">
                <a:latin typeface="Times New Roman" pitchFamily="18" charset="0"/>
                <a:ea typeface="Times New Roman" pitchFamily="18" charset="0"/>
              </a:rPr>
              <a:t>Clear message makes use of exact, appropriate and concrete words and symbols.</a:t>
            </a:r>
          </a:p>
          <a:p>
            <a:pPr marL="0" lvl="0" indent="0">
              <a:lnSpc>
                <a:spcPct val="150000"/>
              </a:lnSpc>
            </a:pPr>
            <a:endParaRPr lang="en-GB" altLang="en-US">
              <a:latin typeface="Times New Roman" pitchFamily="18" charset="0"/>
              <a:ea typeface="Times New Roman" pitchFamily="18" charset="0"/>
            </a:endParaRPr>
          </a:p>
          <a:p>
            <a:pPr marL="0" lvl="0" indent="0">
              <a:lnSpc>
                <a:spcPct val="150000"/>
              </a:lnSpc>
            </a:pPr>
            <a:endParaRPr lang="en-US" altLang="en-US">
              <a:latin typeface="Times New Roman" pitchFamily="18" charset="0"/>
              <a:ea typeface="Times New Roman" pitchFamily="18" charset="0"/>
            </a:endParaRPr>
          </a:p>
        </p:txBody>
      </p:sp>
      <p:sp>
        <p:nvSpPr>
          <p:cNvPr id="1048904" name="Footer Placeholder 3"/>
          <p:cNvSpPr txBox="1"/>
          <p:nvPr/>
        </p:nvSpPr>
        <p:spPr>
          <a:xfrm>
            <a:off x="51054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0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82</a:t>
            </a:fld>
            <a:endParaRPr lang="en-US" altLang="en-US" sz="1200">
              <a:solidFill>
                <a:srgbClr val="898989"/>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6" name="Title 1"/>
          <p:cNvSpPr>
            <a:spLocks noGrp="1"/>
          </p:cNvSpPr>
          <p:nvPr>
            <p:ph type="title"/>
          </p:nvPr>
        </p:nvSpPr>
        <p:spPr>
          <a:xfrm>
            <a:off x="457200" y="274637"/>
            <a:ext cx="8229600" cy="4111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a:latin typeface="Times New Roman" pitchFamily="18" charset="0"/>
                <a:ea typeface="Times New Roman" pitchFamily="18" charset="0"/>
              </a:rPr>
              <a:t>Cont.’</a:t>
            </a:r>
          </a:p>
        </p:txBody>
      </p:sp>
      <p:sp>
        <p:nvSpPr>
          <p:cNvPr id="1048907" name="Content Placeholder 2"/>
          <p:cNvSpPr>
            <a:spLocks noGrp="1"/>
          </p:cNvSpPr>
          <p:nvPr>
            <p:ph idx="1"/>
          </p:nvPr>
        </p:nvSpPr>
        <p:spPr>
          <a:xfrm>
            <a:off x="457200" y="685800"/>
            <a:ext cx="8229600" cy="54403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f) Courtesy to be Maintained</a:t>
            </a:r>
          </a:p>
          <a:p>
            <a:pPr marL="0" lvl="0" indent="0">
              <a:lnSpc>
                <a:spcPct val="150000"/>
              </a:lnSpc>
            </a:pPr>
            <a:r>
              <a:rPr lang="en-GB" altLang="en-US">
                <a:latin typeface="Times New Roman" pitchFamily="18" charset="0"/>
                <a:ea typeface="Times New Roman" pitchFamily="18" charset="0"/>
              </a:rPr>
              <a:t>The sender's message should be so drafted or prepared that it should be polite, reflective, and enthusiastic.</a:t>
            </a:r>
          </a:p>
          <a:p>
            <a:pPr marL="0" lvl="0" indent="0">
              <a:lnSpc>
                <a:spcPct val="150000"/>
              </a:lnSpc>
            </a:pPr>
            <a:r>
              <a:rPr lang="en-GB" altLang="en-US">
                <a:latin typeface="Times New Roman" pitchFamily="18" charset="0"/>
                <a:ea typeface="Times New Roman" pitchFamily="18" charset="0"/>
              </a:rPr>
              <a:t> It must show the sender's respect for the receiver and be positive and focused at the receiver.</a:t>
            </a:r>
          </a:p>
          <a:p>
            <a:pPr marL="0" lvl="0" indent="0"/>
            <a:endParaRPr lang="en-US" altLang="en-US"/>
          </a:p>
        </p:txBody>
      </p:sp>
      <p:sp>
        <p:nvSpPr>
          <p:cNvPr id="104890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90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83</a:t>
            </a:fld>
            <a:endParaRPr lang="en-US" altLang="en-US" sz="1200">
              <a:solidFill>
                <a:srgbClr val="898989"/>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0"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 </a:t>
            </a:r>
          </a:p>
        </p:txBody>
      </p:sp>
      <p:sp>
        <p:nvSpPr>
          <p:cNvPr id="1048911" name="Content Placeholder 2"/>
          <p:cNvSpPr>
            <a:spLocks noGrp="1"/>
          </p:cNvSpPr>
          <p:nvPr>
            <p:ph idx="1"/>
          </p:nvPr>
        </p:nvSpPr>
        <p:spPr>
          <a:xfrm>
            <a:off x="228600" y="762000"/>
            <a:ext cx="8763000" cy="5364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a:latin typeface="Times New Roman" pitchFamily="18" charset="0"/>
                <a:ea typeface="Times New Roman" pitchFamily="18" charset="0"/>
              </a:rPr>
              <a:t>g) Correctness of the Message</a:t>
            </a:r>
          </a:p>
          <a:p>
            <a:pPr marL="0" lvl="0" indent="0">
              <a:lnSpc>
                <a:spcPct val="150000"/>
              </a:lnSpc>
            </a:pPr>
            <a:r>
              <a:rPr lang="en-GB" altLang="en-US">
                <a:latin typeface="Times New Roman" pitchFamily="18" charset="0"/>
                <a:ea typeface="Times New Roman" pitchFamily="18" charset="0"/>
              </a:rPr>
              <a:t>The drafting of the message should be done in such a manner that the final message doesn't have any grammatical errors and repetitions of sentences. </a:t>
            </a:r>
          </a:p>
          <a:p>
            <a:pPr marL="0" lvl="0" indent="0">
              <a:lnSpc>
                <a:spcPct val="150000"/>
              </a:lnSpc>
            </a:pPr>
            <a:r>
              <a:rPr lang="en-GB" altLang="en-US">
                <a:latin typeface="Times New Roman" pitchFamily="18" charset="0"/>
                <a:ea typeface="Times New Roman" pitchFamily="18" charset="0"/>
              </a:rPr>
              <a:t>The message should be exact, correct and well-timed.</a:t>
            </a:r>
          </a:p>
          <a:p>
            <a:pPr marL="0" lvl="0" indent="0">
              <a:lnSpc>
                <a:spcPct val="150000"/>
              </a:lnSpc>
            </a:pPr>
            <a:endParaRPr lang="en-US" altLang="en-US">
              <a:latin typeface="Times New Roman" pitchFamily="18" charset="0"/>
              <a:ea typeface="Times New Roman" pitchFamily="18" charset="0"/>
            </a:endParaRPr>
          </a:p>
        </p:txBody>
      </p:sp>
      <p:sp>
        <p:nvSpPr>
          <p:cNvPr id="1048912"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1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84</a:t>
            </a:fld>
            <a:endParaRPr lang="en-US" altLang="en-US" sz="1200">
              <a:solidFill>
                <a:srgbClr val="898989"/>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4" name="Title 1"/>
          <p:cNvSpPr>
            <a:spLocks noGrp="1"/>
          </p:cNvSpPr>
          <p:nvPr>
            <p:ph type="title"/>
          </p:nvPr>
        </p:nvSpPr>
        <p:spPr>
          <a:xfrm>
            <a:off x="457200" y="274637"/>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r>
              <a:rPr lang="en-US" altLang="en-US"/>
              <a:t>Cont’</a:t>
            </a:r>
          </a:p>
        </p:txBody>
      </p:sp>
      <p:pic>
        <p:nvPicPr>
          <p:cNvPr id="2097159" name="Content Placeholder 5"/>
          <p:cNvPicPr>
            <a:picLocks noGrp="1"/>
          </p:cNvPicPr>
          <p:nvPr>
            <p:ph idx="1"/>
          </p:nvPr>
        </p:nvPicPr>
        <p:blipFill>
          <a:blip r:embed="rId2"/>
          <a:srcRect/>
          <a:stretch>
            <a:fillRect/>
          </a:stretch>
        </p:blipFill>
        <p:spPr>
          <a:xfrm>
            <a:off x="685800" y="762000"/>
            <a:ext cx="7848600" cy="5334000"/>
          </a:xfrm>
          <a:prstGeom prst="rect">
            <a:avLst/>
          </a:prstGeom>
          <a:noFill/>
          <a:ln>
            <a:noFill/>
          </a:ln>
        </p:spPr>
      </p:pic>
      <p:sp>
        <p:nvSpPr>
          <p:cNvPr id="1048915"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16"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85</a:t>
            </a:fld>
            <a:endParaRPr lang="en-US" altLang="en-US" sz="1200">
              <a:solidFill>
                <a:srgbClr val="898989"/>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7" name="Title 1"/>
          <p:cNvSpPr>
            <a:spLocks noGrp="1"/>
          </p:cNvSpPr>
          <p:nvPr>
            <p:ph type="title"/>
          </p:nvPr>
        </p:nvSpPr>
        <p:spPr>
          <a:xfrm>
            <a:off x="457200" y="17462"/>
            <a:ext cx="8229600" cy="4111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solidFill>
                  <a:srgbClr val="00B050"/>
                </a:solidFill>
                <a:latin typeface="Times New Roman" pitchFamily="18" charset="0"/>
                <a:ea typeface="Times New Roman" pitchFamily="18" charset="0"/>
              </a:rPr>
              <a:t>Advantages of Effective Communication </a:t>
            </a:r>
          </a:p>
        </p:txBody>
      </p:sp>
      <p:sp>
        <p:nvSpPr>
          <p:cNvPr id="1048918" name="Content Placeholder 2"/>
          <p:cNvSpPr>
            <a:spLocks noGrp="1"/>
          </p:cNvSpPr>
          <p:nvPr>
            <p:ph idx="1"/>
          </p:nvPr>
        </p:nvSpPr>
        <p:spPr>
          <a:xfrm>
            <a:off x="152400" y="533400"/>
            <a:ext cx="8763000" cy="61880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a:lnSpc>
                <a:spcPct val="150000"/>
              </a:lnSpc>
              <a:buFont typeface="Calibri" pitchFamily="34" charset="0"/>
              <a:buAutoNum type="arabicParenR"/>
            </a:pPr>
            <a:r>
              <a:rPr lang="en-GB" altLang="en-US" dirty="0">
                <a:latin typeface="Times New Roman" pitchFamily="18" charset="0"/>
                <a:ea typeface="Times New Roman" pitchFamily="18" charset="0"/>
              </a:rPr>
              <a:t>Excellent communication skills prevents misunderstanding. It gives clarity and direction.</a:t>
            </a:r>
          </a:p>
          <a:p>
            <a:pPr marL="514350" lvl="0" indent="-514350">
              <a:lnSpc>
                <a:spcPct val="150000"/>
              </a:lnSpc>
              <a:buFont typeface="Calibri" pitchFamily="34" charset="0"/>
              <a:buAutoNum type="arabicParenR"/>
            </a:pPr>
            <a:r>
              <a:rPr lang="en-GB" altLang="en-US" dirty="0">
                <a:latin typeface="Times New Roman" pitchFamily="18" charset="0"/>
                <a:ea typeface="Times New Roman" pitchFamily="18" charset="0"/>
              </a:rPr>
              <a:t>Effective communication skills provide clear and defined policies thus helps organization to be successful.</a:t>
            </a:r>
          </a:p>
          <a:p>
            <a:pPr marL="514350" lvl="0" indent="-514350">
              <a:lnSpc>
                <a:spcPct val="150000"/>
              </a:lnSpc>
              <a:buFont typeface="Calibri" pitchFamily="34" charset="0"/>
              <a:buAutoNum type="arabicParenR"/>
            </a:pPr>
            <a:r>
              <a:rPr lang="en-GB" altLang="en-US" dirty="0">
                <a:latin typeface="Times New Roman" pitchFamily="18" charset="0"/>
                <a:ea typeface="Times New Roman" pitchFamily="18" charset="0"/>
              </a:rPr>
              <a:t>Effective interpersonal communication skills such as listening skills, making eye contact gives boost to your personality.</a:t>
            </a:r>
          </a:p>
          <a:p>
            <a:pPr marL="514350" lvl="0" indent="-514350">
              <a:lnSpc>
                <a:spcPct val="150000"/>
              </a:lnSpc>
              <a:buNone/>
            </a:pPr>
            <a:endParaRPr lang="en-GB" altLang="en-US" dirty="0">
              <a:latin typeface="Times New Roman" pitchFamily="18" charset="0"/>
              <a:ea typeface="Times New Roman" pitchFamily="18" charset="0"/>
            </a:endParaRPr>
          </a:p>
          <a:p>
            <a:pPr marL="514350" lvl="0" indent="-514350">
              <a:buNone/>
            </a:pPr>
            <a:endParaRPr lang="en-US" altLang="en-US" dirty="0"/>
          </a:p>
        </p:txBody>
      </p:sp>
      <p:sp>
        <p:nvSpPr>
          <p:cNvPr id="1048919" name="Footer Placeholder 3"/>
          <p:cNvSpPr txBox="1"/>
          <p:nvPr/>
        </p:nvSpPr>
        <p:spPr>
          <a:xfrm>
            <a:off x="40386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2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86</a:t>
            </a:fld>
            <a:endParaRPr lang="en-US" altLang="en-US" sz="1200">
              <a:solidFill>
                <a:srgbClr val="898989"/>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1" name="Title 1"/>
          <p:cNvSpPr>
            <a:spLocks noGrp="1"/>
          </p:cNvSpPr>
          <p:nvPr>
            <p:ph type="title"/>
          </p:nvPr>
        </p:nvSpPr>
        <p:spPr>
          <a:xfrm flipV="1">
            <a:off x="457200" y="-533400"/>
            <a:ext cx="8229600" cy="762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922" name="Content Placeholder 2"/>
          <p:cNvSpPr>
            <a:spLocks noGrp="1"/>
          </p:cNvSpPr>
          <p:nvPr>
            <p:ph idx="1"/>
          </p:nvPr>
        </p:nvSpPr>
        <p:spPr>
          <a:xfrm>
            <a:off x="228600" y="304800"/>
            <a:ext cx="8763000" cy="65532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dirty="0">
                <a:latin typeface="Times New Roman" pitchFamily="18" charset="0"/>
                <a:ea typeface="Times New Roman" pitchFamily="18" charset="0"/>
              </a:rPr>
              <a:t>4)If you are an effective communicator helps to make understand and understood things. It gives self satisfaction</a:t>
            </a:r>
          </a:p>
          <a:p>
            <a:pPr marL="0" lvl="0" indent="0">
              <a:lnSpc>
                <a:spcPct val="150000"/>
              </a:lnSpc>
              <a:buNone/>
            </a:pPr>
            <a:r>
              <a:rPr lang="en-GB" altLang="en-US" dirty="0">
                <a:latin typeface="Times New Roman" pitchFamily="18" charset="0"/>
                <a:ea typeface="Times New Roman" pitchFamily="18" charset="0"/>
              </a:rPr>
              <a:t>5) If you have good communication skills you are able to communicate a goal in an organisation. The people you communicate will perform their jobs more effectively.</a:t>
            </a:r>
          </a:p>
          <a:p>
            <a:pPr marL="0" lvl="0" indent="0"/>
            <a:endParaRPr lang="en-US" altLang="en-US" dirty="0"/>
          </a:p>
        </p:txBody>
      </p:sp>
      <p:sp>
        <p:nvSpPr>
          <p:cNvPr id="104892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2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87</a:t>
            </a:fld>
            <a:endParaRPr lang="en-US" altLang="en-US" sz="1200">
              <a:solidFill>
                <a:srgbClr val="898989"/>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5" name="Title 1"/>
          <p:cNvSpPr>
            <a:spLocks noGrp="1"/>
          </p:cNvSpPr>
          <p:nvPr>
            <p:ph type="title"/>
          </p:nvPr>
        </p:nvSpPr>
        <p:spPr>
          <a:xfrm>
            <a:off x="457200" y="-503237"/>
            <a:ext cx="8229600" cy="460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0" name="Content Placeholder 5"/>
          <p:cNvPicPr>
            <a:picLocks noGrp="1"/>
          </p:cNvPicPr>
          <p:nvPr>
            <p:ph idx="1"/>
          </p:nvPr>
        </p:nvPicPr>
        <p:blipFill>
          <a:blip r:embed="rId2"/>
          <a:srcRect/>
          <a:stretch>
            <a:fillRect/>
          </a:stretch>
        </p:blipFill>
        <p:spPr>
          <a:xfrm>
            <a:off x="685800" y="457200"/>
            <a:ext cx="7848600" cy="5638800"/>
          </a:xfrm>
          <a:prstGeom prst="rect">
            <a:avLst/>
          </a:prstGeom>
          <a:noFill/>
          <a:ln>
            <a:noFill/>
          </a:ln>
        </p:spPr>
      </p:pic>
      <p:sp>
        <p:nvSpPr>
          <p:cNvPr id="1048926"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2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88</a:t>
            </a:fld>
            <a:endParaRPr lang="en-US" altLang="en-US" sz="1200">
              <a:solidFill>
                <a:srgbClr val="898989"/>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8"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br/>
            <a:r>
              <a:rPr lang="en-US" altLang="en-US" sz="3200" b="1">
                <a:solidFill>
                  <a:srgbClr val="00B050"/>
                </a:solidFill>
                <a:latin typeface="Times New Roman" pitchFamily="18" charset="0"/>
                <a:ea typeface="Times New Roman" pitchFamily="18" charset="0"/>
              </a:rPr>
              <a:t>Barriers To Effective Communication </a:t>
            </a:r>
            <a:br/>
            <a:endParaRPr lang="en-US" altLang="en-US" sz="3200" b="1">
              <a:latin typeface="Times New Roman" pitchFamily="18" charset="0"/>
              <a:ea typeface="Times New Roman" pitchFamily="18" charset="0"/>
            </a:endParaRPr>
          </a:p>
        </p:txBody>
      </p:sp>
      <p:sp>
        <p:nvSpPr>
          <p:cNvPr id="1048929" name="Content Placeholder 2"/>
          <p:cNvSpPr>
            <a:spLocks noGrp="1"/>
          </p:cNvSpPr>
          <p:nvPr>
            <p:ph idx="1"/>
          </p:nvPr>
        </p:nvSpPr>
        <p:spPr>
          <a:xfrm>
            <a:off x="457200" y="838200"/>
            <a:ext cx="8229600" cy="58832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a:lnSpc>
                <a:spcPct val="150000"/>
              </a:lnSpc>
              <a:buFont typeface="Calibri" pitchFamily="34" charset="0"/>
              <a:buAutoNum type="arabicParenR"/>
            </a:pPr>
            <a:r>
              <a:rPr lang="en-US" altLang="en-US" dirty="0">
                <a:latin typeface="Times New Roman" pitchFamily="18" charset="0"/>
                <a:ea typeface="Times New Roman" pitchFamily="18" charset="0"/>
              </a:rPr>
              <a:t>Semantic barriers </a:t>
            </a:r>
          </a:p>
          <a:p>
            <a:pPr marL="514350" lvl="0" indent="-514350">
              <a:lnSpc>
                <a:spcPct val="150000"/>
              </a:lnSpc>
              <a:buFont typeface="Calibri" pitchFamily="34" charset="0"/>
              <a:buAutoNum type="arabicParenR"/>
            </a:pPr>
            <a:r>
              <a:rPr lang="en-US" altLang="en-US" dirty="0">
                <a:latin typeface="Times New Roman" pitchFamily="18" charset="0"/>
                <a:ea typeface="Times New Roman" pitchFamily="18" charset="0"/>
              </a:rPr>
              <a:t>Organizational barriers </a:t>
            </a:r>
          </a:p>
          <a:p>
            <a:pPr marL="514350" lvl="0" indent="-514350">
              <a:lnSpc>
                <a:spcPct val="150000"/>
              </a:lnSpc>
              <a:buFont typeface="Calibri" pitchFamily="34" charset="0"/>
              <a:buAutoNum type="arabicParenR"/>
            </a:pPr>
            <a:r>
              <a:rPr lang="en-US" altLang="en-US" dirty="0">
                <a:latin typeface="Times New Roman" pitchFamily="18" charset="0"/>
                <a:ea typeface="Times New Roman" pitchFamily="18" charset="0"/>
              </a:rPr>
              <a:t>Psychological or emotional barriers </a:t>
            </a:r>
          </a:p>
          <a:p>
            <a:pPr marL="514350" lvl="0" indent="-514350">
              <a:lnSpc>
                <a:spcPct val="150000"/>
              </a:lnSpc>
              <a:buFont typeface="Calibri" pitchFamily="34" charset="0"/>
              <a:buAutoNum type="arabicParenR"/>
            </a:pPr>
            <a:r>
              <a:rPr lang="en-US" altLang="en-US" dirty="0">
                <a:latin typeface="Times New Roman" pitchFamily="18" charset="0"/>
                <a:ea typeface="Times New Roman" pitchFamily="18" charset="0"/>
              </a:rPr>
              <a:t>Personal barriers </a:t>
            </a:r>
          </a:p>
          <a:p>
            <a:pPr marL="514350" lvl="0" indent="-514350">
              <a:lnSpc>
                <a:spcPct val="150000"/>
              </a:lnSpc>
              <a:buFont typeface="Calibri" pitchFamily="34" charset="0"/>
              <a:buAutoNum type="arabicParenR"/>
            </a:pPr>
            <a:r>
              <a:rPr lang="en-US" altLang="en-US" dirty="0">
                <a:latin typeface="Times New Roman" pitchFamily="18" charset="0"/>
                <a:ea typeface="Times New Roman" pitchFamily="18" charset="0"/>
              </a:rPr>
              <a:t>Cultural barriers </a:t>
            </a:r>
          </a:p>
          <a:p>
            <a:pPr marL="514350" lvl="0" indent="-514350">
              <a:lnSpc>
                <a:spcPct val="150000"/>
              </a:lnSpc>
              <a:buFont typeface="Calibri" pitchFamily="34" charset="0"/>
              <a:buAutoNum type="arabicParenR"/>
            </a:pPr>
            <a:r>
              <a:rPr lang="en-US" altLang="en-US" dirty="0">
                <a:latin typeface="Times New Roman" pitchFamily="18" charset="0"/>
                <a:ea typeface="Times New Roman" pitchFamily="18" charset="0"/>
              </a:rPr>
              <a:t>Gender barriers </a:t>
            </a:r>
          </a:p>
          <a:p>
            <a:pPr marL="514350" lvl="0" indent="-514350">
              <a:lnSpc>
                <a:spcPct val="150000"/>
              </a:lnSpc>
              <a:buFont typeface="Calibri" pitchFamily="34" charset="0"/>
              <a:buAutoNum type="arabicParenR"/>
            </a:pPr>
            <a:r>
              <a:rPr lang="en-US" altLang="en-US" dirty="0">
                <a:latin typeface="Times New Roman" pitchFamily="18" charset="0"/>
                <a:ea typeface="Times New Roman" pitchFamily="18" charset="0"/>
              </a:rPr>
              <a:t>Perceptual barriers </a:t>
            </a:r>
          </a:p>
        </p:txBody>
      </p:sp>
      <p:sp>
        <p:nvSpPr>
          <p:cNvPr id="1048930" name="Footer Placeholder 3"/>
          <p:cNvSpPr txBox="1"/>
          <p:nvPr/>
        </p:nvSpPr>
        <p:spPr>
          <a:xfrm>
            <a:off x="4733925" y="614680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3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89</a:t>
            </a:fld>
            <a:endParaRPr lang="en-US" altLang="en-US"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a:xfrm>
            <a:off x="457200" y="274637"/>
            <a:ext cx="8229600" cy="1143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eaLnBrk="1" latinLnBrk="1" hangingPunct="1"/>
            <a:r>
              <a:rPr lang="en-US" altLang="en-US"/>
              <a:t>cont’</a:t>
            </a:r>
          </a:p>
        </p:txBody>
      </p:sp>
      <p:sp>
        <p:nvSpPr>
          <p:cNvPr id="1048617" name="Content Placeholder 2"/>
          <p:cNvSpPr>
            <a:spLocks noGrp="1"/>
          </p:cNvSpPr>
          <p:nvPr>
            <p:ph idx="1"/>
          </p:nvPr>
        </p:nvSpPr>
        <p:spPr>
          <a:xfrm>
            <a:off x="457200" y="1219200"/>
            <a:ext cx="8229600" cy="502920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eaLnBrk="1" latinLnBrk="1" hangingPunct="1">
              <a:lnSpc>
                <a:spcPct val="150000"/>
              </a:lnSpc>
            </a:pPr>
            <a:r>
              <a:rPr lang="en-GB" altLang="en-US">
                <a:latin typeface="Times New Roman" pitchFamily="18" charset="0"/>
                <a:ea typeface="Times New Roman" pitchFamily="18" charset="0"/>
              </a:rPr>
              <a:t>Understanding the meaning of another person's message does not occur unless the two communicators can </a:t>
            </a:r>
            <a:r>
              <a:rPr lang="en-GB" altLang="en-US" b="1">
                <a:latin typeface="Times New Roman" pitchFamily="18" charset="0"/>
                <a:ea typeface="Times New Roman" pitchFamily="18" charset="0"/>
              </a:rPr>
              <a:t>elicit common meanings</a:t>
            </a:r>
            <a:r>
              <a:rPr lang="en-GB" altLang="en-US">
                <a:latin typeface="Times New Roman" pitchFamily="18" charset="0"/>
                <a:ea typeface="Times New Roman" pitchFamily="18" charset="0"/>
              </a:rPr>
              <a:t> for words, phrases and non-verbal codes.</a:t>
            </a:r>
          </a:p>
          <a:p>
            <a:pPr lvl="0" eaLnBrk="1" latinLnBrk="1" hangingPunct="1">
              <a:lnSpc>
                <a:spcPct val="150000"/>
              </a:lnSpc>
            </a:pPr>
            <a:r>
              <a:rPr lang="en-GB" altLang="en-US"/>
              <a:t>In addition to understanding, communication involves </a:t>
            </a:r>
            <a:r>
              <a:rPr lang="en-GB" altLang="en-US" b="1"/>
              <a:t>sharing and interaction</a:t>
            </a:r>
            <a:r>
              <a:rPr lang="en-GB" altLang="en-US"/>
              <a:t> between people in order to exchange meaning. </a:t>
            </a:r>
          </a:p>
        </p:txBody>
      </p:sp>
      <p:sp>
        <p:nvSpPr>
          <p:cNvPr id="104861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61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a:t>
            </a:fld>
            <a:endParaRPr lang="en-US" altLang="en-US" sz="1200">
              <a:solidFill>
                <a:srgbClr val="898989"/>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2" name="Title 1"/>
          <p:cNvSpPr>
            <a:spLocks noGrp="1"/>
          </p:cNvSpPr>
          <p:nvPr>
            <p:ph type="title"/>
          </p:nvPr>
        </p:nvSpPr>
        <p:spPr>
          <a:xfrm>
            <a:off x="457200" y="274637"/>
            <a:ext cx="8229600" cy="5635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 </a:t>
            </a:r>
          </a:p>
        </p:txBody>
      </p:sp>
      <p:sp>
        <p:nvSpPr>
          <p:cNvPr id="1048933" name="Content Placeholder 2"/>
          <p:cNvSpPr>
            <a:spLocks noGrp="1"/>
          </p:cNvSpPr>
          <p:nvPr>
            <p:ph idx="1"/>
          </p:nvPr>
        </p:nvSpPr>
        <p:spPr>
          <a:xfrm>
            <a:off x="457200" y="838200"/>
            <a:ext cx="8229600" cy="52879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US" altLang="en-US" dirty="0">
                <a:latin typeface="Times New Roman" pitchFamily="18" charset="0"/>
                <a:ea typeface="Times New Roman" pitchFamily="18" charset="0"/>
              </a:rPr>
              <a:t>8) Language Barriers</a:t>
            </a:r>
          </a:p>
          <a:p>
            <a:pPr marL="0" lvl="0" indent="0">
              <a:lnSpc>
                <a:spcPct val="150000"/>
              </a:lnSpc>
              <a:buNone/>
            </a:pPr>
            <a:r>
              <a:rPr lang="en-US" altLang="en-US" dirty="0">
                <a:latin typeface="Times New Roman" pitchFamily="18" charset="0"/>
                <a:ea typeface="Times New Roman" pitchFamily="18" charset="0"/>
              </a:rPr>
              <a:t>9) Environmental barriers</a:t>
            </a:r>
          </a:p>
          <a:p>
            <a:pPr marL="0" lvl="0" indent="0">
              <a:lnSpc>
                <a:spcPct val="150000"/>
              </a:lnSpc>
              <a:buNone/>
            </a:pPr>
            <a:r>
              <a:rPr lang="en-US" altLang="en-US" dirty="0">
                <a:latin typeface="Times New Roman" pitchFamily="18" charset="0"/>
                <a:ea typeface="Times New Roman" pitchFamily="18" charset="0"/>
              </a:rPr>
              <a:t>10) Physical Barriers </a:t>
            </a:r>
          </a:p>
          <a:p>
            <a:pPr marL="0" lvl="0" indent="0">
              <a:lnSpc>
                <a:spcPct val="150000"/>
              </a:lnSpc>
              <a:buNone/>
            </a:pPr>
            <a:r>
              <a:rPr lang="en-US" altLang="en-US" dirty="0">
                <a:latin typeface="Times New Roman" pitchFamily="18" charset="0"/>
                <a:ea typeface="Times New Roman" pitchFamily="18" charset="0"/>
              </a:rPr>
              <a:t>11)Physiological Barriers  </a:t>
            </a:r>
          </a:p>
        </p:txBody>
      </p:sp>
      <p:sp>
        <p:nvSpPr>
          <p:cNvPr id="1048934"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35"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90</a:t>
            </a:fld>
            <a:endParaRPr lang="en-US" altLang="en-US" sz="1200">
              <a:solidFill>
                <a:srgbClr val="898989"/>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6" name="Title 1"/>
          <p:cNvSpPr>
            <a:spLocks noGrp="1"/>
          </p:cNvSpPr>
          <p:nvPr>
            <p:ph type="title"/>
          </p:nvPr>
        </p:nvSpPr>
        <p:spPr>
          <a:xfrm flipV="1">
            <a:off x="457200" y="-685800"/>
            <a:ext cx="8229600" cy="274637"/>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1" name="Content Placeholder 5"/>
          <p:cNvPicPr>
            <a:picLocks noGrp="1"/>
          </p:cNvPicPr>
          <p:nvPr>
            <p:ph idx="1"/>
          </p:nvPr>
        </p:nvPicPr>
        <p:blipFill>
          <a:blip r:embed="rId2"/>
          <a:srcRect/>
          <a:stretch>
            <a:fillRect/>
          </a:stretch>
        </p:blipFill>
        <p:spPr>
          <a:xfrm>
            <a:off x="381000" y="457200"/>
            <a:ext cx="8305800" cy="5791200"/>
          </a:xfrm>
          <a:prstGeom prst="rect">
            <a:avLst/>
          </a:prstGeom>
          <a:noFill/>
          <a:ln>
            <a:noFill/>
          </a:ln>
        </p:spPr>
      </p:pic>
      <p:sp>
        <p:nvSpPr>
          <p:cNvPr id="104893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3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91</a:t>
            </a:fld>
            <a:endParaRPr lang="en-US" altLang="en-US" sz="1200">
              <a:solidFill>
                <a:srgbClr val="898989"/>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9" name="Title 1"/>
          <p:cNvSpPr>
            <a:spLocks noGrp="1"/>
          </p:cNvSpPr>
          <p:nvPr>
            <p:ph type="title"/>
          </p:nvPr>
        </p:nvSpPr>
        <p:spPr>
          <a:xfrm>
            <a:off x="457200" y="-838200"/>
            <a:ext cx="8229600" cy="228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8940" name="Content Placeholder 2"/>
          <p:cNvSpPr>
            <a:spLocks noGrp="1"/>
          </p:cNvSpPr>
          <p:nvPr>
            <p:ph idx="1"/>
          </p:nvPr>
        </p:nvSpPr>
        <p:spPr>
          <a:xfrm>
            <a:off x="152400" y="152400"/>
            <a:ext cx="8839200" cy="65690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514350" lvl="0" indent="-514350">
              <a:lnSpc>
                <a:spcPct val="150000"/>
              </a:lnSpc>
              <a:buFont typeface="Arial" pitchFamily="34" charset="0"/>
              <a:buAutoNum type="alphaLcParenR"/>
            </a:pPr>
            <a:r>
              <a:rPr lang="en-GB" altLang="en-US" b="1" u="sng">
                <a:latin typeface="Times New Roman" pitchFamily="18" charset="0"/>
                <a:ea typeface="Times New Roman" pitchFamily="18" charset="0"/>
              </a:rPr>
              <a:t>Physical Barriers:</a:t>
            </a:r>
            <a:r>
              <a:rPr lang="en-GB" altLang="en-US">
                <a:latin typeface="Times New Roman" pitchFamily="18" charset="0"/>
                <a:ea typeface="Times New Roman" pitchFamily="18" charset="0"/>
              </a:rPr>
              <a:t> It  has to do with poor or outdated equipment used during communications, background noise, poor lighting, temperatures that are too hot or too cold.</a:t>
            </a:r>
          </a:p>
          <a:p>
            <a:pPr marL="514350" lvl="0" indent="-514350">
              <a:lnSpc>
                <a:spcPct val="150000"/>
              </a:lnSpc>
              <a:buFont typeface="Arial" pitchFamily="34" charset="0"/>
              <a:buAutoNum type="alphaLcParenR"/>
            </a:pPr>
            <a:r>
              <a:rPr lang="en-GB" altLang="en-US" b="1" u="sng">
                <a:latin typeface="Times New Roman" pitchFamily="18" charset="0"/>
                <a:ea typeface="Times New Roman" pitchFamily="18" charset="0"/>
              </a:rPr>
              <a:t>Emotional  Barriers :</a:t>
            </a:r>
            <a:r>
              <a:rPr lang="en-GB" altLang="en-US">
                <a:latin typeface="Times New Roman" pitchFamily="18" charset="0"/>
                <a:ea typeface="Times New Roman" pitchFamily="18" charset="0"/>
              </a:rPr>
              <a:t> emotions like anger or sadness can taint objectivity. </a:t>
            </a:r>
          </a:p>
          <a:p>
            <a:pPr marL="514350" lvl="0" indent="-514350">
              <a:lnSpc>
                <a:spcPct val="150000"/>
              </a:lnSpc>
              <a:buNone/>
            </a:pPr>
            <a:r>
              <a:rPr lang="en-GB" altLang="en-US">
                <a:latin typeface="Times New Roman" pitchFamily="18" charset="0"/>
                <a:ea typeface="Times New Roman" pitchFamily="18" charset="0"/>
              </a:rPr>
              <a:t>-Being extremely nervous, having a personal agenda or “needing to be right no matter what” can make communications less than effective. </a:t>
            </a:r>
          </a:p>
        </p:txBody>
      </p:sp>
      <p:sp>
        <p:nvSpPr>
          <p:cNvPr id="1048941" name="Footer Placeholder 3"/>
          <p:cNvSpPr txBox="1"/>
          <p:nvPr/>
        </p:nvSpPr>
        <p:spPr>
          <a:xfrm>
            <a:off x="5638800" y="64928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42"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92</a:t>
            </a:fld>
            <a:endParaRPr lang="en-US" altLang="en-US" sz="1200">
              <a:solidFill>
                <a:srgbClr val="898989"/>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6" name="Title 1"/>
          <p:cNvSpPr>
            <a:spLocks noGrp="1"/>
          </p:cNvSpPr>
          <p:nvPr>
            <p:ph type="title"/>
          </p:nvPr>
        </p:nvSpPr>
        <p:spPr>
          <a:xfrm>
            <a:off x="457200" y="-838200"/>
            <a:ext cx="8229600" cy="2286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947" name="Content Placeholder 2"/>
          <p:cNvSpPr>
            <a:spLocks noGrp="1"/>
          </p:cNvSpPr>
          <p:nvPr>
            <p:ph idx="1"/>
          </p:nvPr>
        </p:nvSpPr>
        <p:spPr>
          <a:xfrm>
            <a:off x="152400" y="228600"/>
            <a:ext cx="8839200" cy="61277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u="sng">
                <a:latin typeface="Times New Roman" pitchFamily="18" charset="0"/>
                <a:ea typeface="Times New Roman" pitchFamily="18" charset="0"/>
              </a:rPr>
              <a:t>c) Language:</a:t>
            </a:r>
            <a:r>
              <a:rPr lang="en-GB" altLang="en-US" u="sng">
                <a:latin typeface="Times New Roman" pitchFamily="18" charset="0"/>
                <a:ea typeface="Times New Roman" pitchFamily="18" charset="0"/>
              </a:rPr>
              <a:t> </a:t>
            </a:r>
          </a:p>
          <a:p>
            <a:pPr marL="0" lvl="0" indent="0">
              <a:lnSpc>
                <a:spcPct val="150000"/>
              </a:lnSpc>
              <a:buFont typeface="Wingdings" pitchFamily="2" charset="2"/>
              <a:buChar char="ü"/>
            </a:pPr>
            <a:r>
              <a:rPr lang="en-GB" altLang="en-US">
                <a:latin typeface="Times New Roman" pitchFamily="18" charset="0"/>
                <a:ea typeface="Times New Roman" pitchFamily="18" charset="0"/>
              </a:rPr>
              <a:t> Also people speaking the same language can have difficulty understanding each other if they are from different generations or from different regions of the same country. </a:t>
            </a:r>
          </a:p>
          <a:p>
            <a:pPr marL="0" lvl="0" indent="0">
              <a:lnSpc>
                <a:spcPct val="150000"/>
              </a:lnSpc>
              <a:buFont typeface="Wingdings" pitchFamily="2" charset="2"/>
              <a:buChar char="ü"/>
            </a:pPr>
            <a:r>
              <a:rPr lang="en-GB" altLang="en-US">
                <a:latin typeface="Times New Roman" pitchFamily="18" charset="0"/>
                <a:ea typeface="Times New Roman" pitchFamily="18" charset="0"/>
              </a:rPr>
              <a:t>Slang, professional jargon and regional colloquialisms can even hurt communicators with the best intentions.</a:t>
            </a:r>
          </a:p>
        </p:txBody>
      </p:sp>
      <p:sp>
        <p:nvSpPr>
          <p:cNvPr id="1048948"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49"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93</a:t>
            </a:fld>
            <a:endParaRPr lang="en-US" altLang="en-US" sz="1200">
              <a:solidFill>
                <a:srgbClr val="898989"/>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0" name="Title 1"/>
          <p:cNvSpPr>
            <a:spLocks noGrp="1"/>
          </p:cNvSpPr>
          <p:nvPr>
            <p:ph type="title"/>
          </p:nvPr>
        </p:nvSpPr>
        <p:spPr>
          <a:xfrm>
            <a:off x="457200" y="0"/>
            <a:ext cx="8229600" cy="487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r>
              <a:rPr lang="en-US" altLang="en-US" sz="3200">
                <a:latin typeface="Times New Roman" pitchFamily="18" charset="0"/>
                <a:ea typeface="Times New Roman" pitchFamily="18" charset="0"/>
              </a:rPr>
              <a:t>Cont.’</a:t>
            </a:r>
          </a:p>
        </p:txBody>
      </p:sp>
      <p:sp>
        <p:nvSpPr>
          <p:cNvPr id="1048951" name="Content Placeholder 2"/>
          <p:cNvSpPr>
            <a:spLocks noGrp="1"/>
          </p:cNvSpPr>
          <p:nvPr>
            <p:ph idx="1"/>
          </p:nvPr>
        </p:nvSpPr>
        <p:spPr>
          <a:xfrm>
            <a:off x="152400" y="457200"/>
            <a:ext cx="8839200" cy="6200775"/>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u="sng">
                <a:latin typeface="Times New Roman" pitchFamily="18" charset="0"/>
                <a:ea typeface="Times New Roman" pitchFamily="18" charset="0"/>
              </a:rPr>
              <a:t>d)Physiological Barriers:</a:t>
            </a:r>
            <a:r>
              <a:rPr lang="en-GB" altLang="en-US">
                <a:latin typeface="Times New Roman" pitchFamily="18" charset="0"/>
                <a:ea typeface="Times New Roman" pitchFamily="18" charset="0"/>
              </a:rPr>
              <a:t> ill health, poor eyesight or hearing difficulties, pain.</a:t>
            </a:r>
          </a:p>
          <a:p>
            <a:pPr marL="0" lvl="0" indent="0">
              <a:lnSpc>
                <a:spcPct val="150000"/>
              </a:lnSpc>
              <a:buNone/>
            </a:pPr>
            <a:r>
              <a:rPr lang="en-GB" altLang="en-US" b="1">
                <a:latin typeface="Times New Roman" pitchFamily="18" charset="0"/>
                <a:ea typeface="Times New Roman" pitchFamily="18" charset="0"/>
              </a:rPr>
              <a:t>e)</a:t>
            </a:r>
            <a:r>
              <a:rPr lang="en-GB" altLang="en-US" b="1" u="sng">
                <a:latin typeface="Times New Roman" pitchFamily="18" charset="0"/>
                <a:ea typeface="Times New Roman" pitchFamily="18" charset="0"/>
              </a:rPr>
              <a:t> Organisational Barrier :</a:t>
            </a:r>
            <a:r>
              <a:rPr lang="en-GB" altLang="en-US" b="1">
                <a:latin typeface="Times New Roman" pitchFamily="18" charset="0"/>
                <a:ea typeface="Times New Roman" pitchFamily="18" charset="0"/>
              </a:rPr>
              <a:t> </a:t>
            </a:r>
            <a:r>
              <a:rPr lang="en-GB" altLang="en-US">
                <a:latin typeface="Times New Roman" pitchFamily="18" charset="0"/>
                <a:ea typeface="Times New Roman" pitchFamily="18" charset="0"/>
              </a:rPr>
              <a:t>institutions can have organization structures that are not clear, which can make communications difficult. </a:t>
            </a:r>
          </a:p>
          <a:p>
            <a:pPr marL="0" lvl="0" indent="0">
              <a:lnSpc>
                <a:spcPct val="150000"/>
              </a:lnSpc>
              <a:buFont typeface="Wingdings" pitchFamily="2" charset="2"/>
              <a:buChar char="ü"/>
            </a:pPr>
            <a:r>
              <a:rPr lang="en-GB" altLang="en-US">
                <a:latin typeface="Times New Roman" pitchFamily="18" charset="0"/>
                <a:ea typeface="Times New Roman" pitchFamily="18" charset="0"/>
              </a:rPr>
              <a:t>Also to blame for faulty communications are bad information systems, and lack of supervision or training of the people involved.</a:t>
            </a:r>
          </a:p>
        </p:txBody>
      </p:sp>
      <p:sp>
        <p:nvSpPr>
          <p:cNvPr id="1048952" name="Footer Placeholder 3"/>
          <p:cNvSpPr txBox="1"/>
          <p:nvPr/>
        </p:nvSpPr>
        <p:spPr>
          <a:xfrm>
            <a:off x="5105400" y="62928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53"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94</a:t>
            </a:fld>
            <a:endParaRPr lang="en-US" altLang="en-US" sz="1200">
              <a:solidFill>
                <a:srgbClr val="898989"/>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4" name="Title 1"/>
          <p:cNvSpPr>
            <a:spLocks noGrp="1"/>
          </p:cNvSpPr>
          <p:nvPr>
            <p:ph type="title"/>
          </p:nvPr>
        </p:nvSpPr>
        <p:spPr>
          <a:xfrm>
            <a:off x="457200" y="-762000"/>
            <a:ext cx="8229600" cy="3810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955" name="Content Placeholder 2"/>
          <p:cNvSpPr>
            <a:spLocks noGrp="1"/>
          </p:cNvSpPr>
          <p:nvPr>
            <p:ph idx="1"/>
          </p:nvPr>
        </p:nvSpPr>
        <p:spPr>
          <a:xfrm>
            <a:off x="457200" y="304800"/>
            <a:ext cx="8534400" cy="6051550"/>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marL="0" lvl="0" indent="0">
              <a:lnSpc>
                <a:spcPct val="150000"/>
              </a:lnSpc>
              <a:buNone/>
            </a:pPr>
            <a:r>
              <a:rPr lang="en-GB" altLang="en-US" b="1" u="sng">
                <a:latin typeface="Times New Roman" pitchFamily="18" charset="0"/>
                <a:ea typeface="Times New Roman" pitchFamily="18" charset="0"/>
              </a:rPr>
              <a:t>f) Cultural Noise:</a:t>
            </a:r>
            <a:r>
              <a:rPr lang="en-GB" altLang="en-US">
                <a:latin typeface="Times New Roman" pitchFamily="18" charset="0"/>
                <a:ea typeface="Times New Roman" pitchFamily="18" charset="0"/>
              </a:rPr>
              <a:t> people sometimes make stereotypical assumptions about others based on their cultural background.</a:t>
            </a:r>
          </a:p>
          <a:p>
            <a:pPr marL="0" lvl="0" indent="0">
              <a:lnSpc>
                <a:spcPct val="150000"/>
              </a:lnSpc>
              <a:buNone/>
            </a:pPr>
            <a:r>
              <a:rPr lang="en-GB" altLang="en-US" b="1">
                <a:latin typeface="Times New Roman" pitchFamily="18" charset="0"/>
                <a:ea typeface="Times New Roman" pitchFamily="18" charset="0"/>
              </a:rPr>
              <a:t>g) Semantic Barriers</a:t>
            </a:r>
            <a:r>
              <a:rPr lang="en-US" altLang="en-US">
                <a:latin typeface="Times New Roman" pitchFamily="18" charset="0"/>
                <a:ea typeface="Times New Roman" pitchFamily="18" charset="0"/>
              </a:rPr>
              <a:t> refers to the misunderstanding between the sender and receiver arising due to the different meanings of words, and other symbols used in the communication.</a:t>
            </a:r>
          </a:p>
          <a:p>
            <a:pPr marL="0" lvl="0" indent="0">
              <a:lnSpc>
                <a:spcPct val="150000"/>
              </a:lnSpc>
              <a:buNone/>
            </a:pPr>
            <a:endParaRPr lang="en-US" altLang="en-US">
              <a:latin typeface="Times New Roman" pitchFamily="18" charset="0"/>
              <a:ea typeface="Times New Roman" pitchFamily="18" charset="0"/>
            </a:endParaRPr>
          </a:p>
        </p:txBody>
      </p:sp>
      <p:sp>
        <p:nvSpPr>
          <p:cNvPr id="1048956" name="Footer Placeholder 3"/>
          <p:cNvSpPr txBox="1"/>
          <p:nvPr/>
        </p:nvSpPr>
        <p:spPr>
          <a:xfrm>
            <a:off x="5257800" y="6353175"/>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57"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95</a:t>
            </a:fld>
            <a:endParaRPr lang="en-US" altLang="en-US" sz="1200">
              <a:solidFill>
                <a:srgbClr val="898989"/>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8" name="Title 1"/>
          <p:cNvSpPr>
            <a:spLocks noGrp="1"/>
          </p:cNvSpPr>
          <p:nvPr>
            <p:ph type="title"/>
          </p:nvPr>
        </p:nvSpPr>
        <p:spPr>
          <a:xfrm>
            <a:off x="457200" y="-762000"/>
            <a:ext cx="8229600" cy="533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2" name="Content Placeholder 5"/>
          <p:cNvPicPr>
            <a:picLocks noGrp="1"/>
          </p:cNvPicPr>
          <p:nvPr>
            <p:ph idx="1"/>
          </p:nvPr>
        </p:nvPicPr>
        <p:blipFill>
          <a:blip r:embed="rId2"/>
          <a:srcRect/>
          <a:stretch>
            <a:fillRect/>
          </a:stretch>
        </p:blipFill>
        <p:spPr>
          <a:xfrm>
            <a:off x="457200" y="685800"/>
            <a:ext cx="8001000" cy="5105400"/>
          </a:xfrm>
          <a:prstGeom prst="rect">
            <a:avLst/>
          </a:prstGeom>
          <a:noFill/>
          <a:ln>
            <a:noFill/>
          </a:ln>
        </p:spPr>
      </p:pic>
      <p:sp>
        <p:nvSpPr>
          <p:cNvPr id="1048959"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2015</a:t>
            </a:r>
          </a:p>
        </p:txBody>
      </p:sp>
      <p:sp>
        <p:nvSpPr>
          <p:cNvPr id="1048960"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96</a:t>
            </a:fld>
            <a:endParaRPr lang="en-US" altLang="en-US" sz="1200">
              <a:solidFill>
                <a:srgbClr val="898989"/>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1" name="Title 1"/>
          <p:cNvSpPr>
            <a:spLocks noGrp="1"/>
          </p:cNvSpPr>
          <p:nvPr>
            <p:ph type="title"/>
          </p:nvPr>
        </p:nvSpPr>
        <p:spPr>
          <a:xfrm>
            <a:off x="457200" y="-457200"/>
            <a:ext cx="8229600" cy="152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sp>
        <p:nvSpPr>
          <p:cNvPr id="1048962" name="Content Placeholder 2"/>
          <p:cNvSpPr>
            <a:spLocks noGrp="1"/>
          </p:cNvSpPr>
          <p:nvPr>
            <p:ph idx="1"/>
          </p:nvPr>
        </p:nvSpPr>
        <p:spPr>
          <a:xfrm>
            <a:off x="457200" y="609600"/>
            <a:ext cx="8229600" cy="55165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endParaRPr lang="en-US" altLang="en-US"/>
          </a:p>
          <a:p>
            <a:pPr lvl="0"/>
            <a:endParaRPr lang="en-US" altLang="en-US"/>
          </a:p>
          <a:p>
            <a:pPr lvl="0"/>
            <a:endParaRPr lang="en-US" altLang="en-US"/>
          </a:p>
          <a:p>
            <a:pPr lvl="0" algn="ctr">
              <a:buNone/>
            </a:pPr>
            <a:r>
              <a:rPr lang="en-US" altLang="en-US" b="1">
                <a:solidFill>
                  <a:srgbClr val="00B050"/>
                </a:solidFill>
                <a:latin typeface="Times New Roman" pitchFamily="18" charset="0"/>
                <a:ea typeface="Times New Roman" pitchFamily="18" charset="0"/>
              </a:rPr>
              <a:t>Modes of communication </a:t>
            </a:r>
          </a:p>
        </p:txBody>
      </p:sp>
      <p:sp>
        <p:nvSpPr>
          <p:cNvPr id="1048963"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64"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97</a:t>
            </a:fld>
            <a:endParaRPr lang="en-US" altLang="en-US" sz="1200">
              <a:solidFill>
                <a:srgbClr val="898989"/>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5" name="Title 1"/>
          <p:cNvSpPr>
            <a:spLocks noGrp="1"/>
          </p:cNvSpPr>
          <p:nvPr>
            <p:ph type="title"/>
          </p:nvPr>
        </p:nvSpPr>
        <p:spPr>
          <a:xfrm>
            <a:off x="457200" y="274637"/>
            <a:ext cx="8229600" cy="868362"/>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pPr lvl="0" algn="l"/>
            <a:r>
              <a:rPr lang="en-US" altLang="en-US" sz="3200" b="1">
                <a:solidFill>
                  <a:srgbClr val="00B050"/>
                </a:solidFill>
                <a:latin typeface="Times New Roman" pitchFamily="18" charset="0"/>
                <a:ea typeface="Times New Roman" pitchFamily="18" charset="0"/>
              </a:rPr>
              <a:t>a) Intrapersonal communication</a:t>
            </a:r>
          </a:p>
        </p:txBody>
      </p:sp>
      <p:sp>
        <p:nvSpPr>
          <p:cNvPr id="1048966" name="Content Placeholder 2"/>
          <p:cNvSpPr>
            <a:spLocks noGrp="1"/>
          </p:cNvSpPr>
          <p:nvPr>
            <p:ph idx="1"/>
          </p:nvPr>
        </p:nvSpPr>
        <p:spPr>
          <a:xfrm>
            <a:off x="457200" y="1143000"/>
            <a:ext cx="8686800" cy="4983162"/>
          </a:xfrm>
          <a:prstGeom prst="rect">
            <a:avLst/>
          </a:prstGeom>
          <a:noFill/>
          <a:ln>
            <a:noFill/>
          </a:ln>
        </p:spPr>
        <p:txBody>
          <a:bodyPr vert="horz" lIns="91440" tIns="45720" rIns="91440" bIns="45720" anchor="t"/>
          <a:lstStyle>
            <a:lvl1pPr marL="342900" indent="-342900" algn="l" rtl="0" fontAlgn="base" latinLnBrk="1">
              <a:lnSpc>
                <a:spcPct val="100000"/>
              </a:lnSpc>
              <a:spcBef>
                <a:spcPct val="20000"/>
              </a:spcBef>
              <a:spcAft>
                <a:spcPct val="0"/>
              </a:spcAft>
              <a:buSzPct val="100000"/>
              <a:buFont typeface="Arial" pitchFamily="34" charset="0"/>
              <a:buChar char="•"/>
              <a:defRPr sz="3200" b="0" i="0" u="none" baseline="0">
                <a:solidFill>
                  <a:schemeClr val="dk1"/>
                </a:solidFill>
                <a:latin typeface="Calibri" pitchFamily="34" charset="0"/>
                <a:sym typeface="Calibri" pitchFamily="34" charset="0"/>
              </a:defRPr>
            </a:lvl1pPr>
            <a:lvl2pPr marL="742950" indent="-285750" algn="l" rtl="0" fontAlgn="base" latinLnBrk="1">
              <a:lnSpc>
                <a:spcPct val="100000"/>
              </a:lnSpc>
              <a:spcBef>
                <a:spcPct val="20000"/>
              </a:spcBef>
              <a:spcAft>
                <a:spcPct val="0"/>
              </a:spcAft>
              <a:buSzPct val="100000"/>
              <a:buFont typeface="Arial" pitchFamily="34" charset="0"/>
              <a:buChar char="–"/>
              <a:defRPr sz="2800" b="0" i="0" u="none" baseline="0">
                <a:solidFill>
                  <a:schemeClr val="dk1"/>
                </a:solidFill>
                <a:latin typeface="Calibri" pitchFamily="34" charset="0"/>
                <a:sym typeface="Calibri" pitchFamily="34" charset="0"/>
              </a:defRPr>
            </a:lvl2pPr>
            <a:lvl3pPr marL="1143000" indent="-228600" algn="l" rtl="0" fontAlgn="base" latinLnBrk="1">
              <a:lnSpc>
                <a:spcPct val="100000"/>
              </a:lnSpc>
              <a:spcBef>
                <a:spcPct val="20000"/>
              </a:spcBef>
              <a:spcAft>
                <a:spcPct val="0"/>
              </a:spcAft>
              <a:buSzPct val="100000"/>
              <a:buFont typeface="Arial" pitchFamily="34" charset="0"/>
              <a:buChar char="•"/>
              <a:defRPr sz="2400" b="0" i="0" u="none" baseline="0">
                <a:solidFill>
                  <a:schemeClr val="dk1"/>
                </a:solidFill>
                <a:latin typeface="Calibri" pitchFamily="34" charset="0"/>
                <a:sym typeface="Calibri" pitchFamily="34" charset="0"/>
              </a:defRPr>
            </a:lvl3pPr>
            <a:lvl4pPr marL="16002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4pPr>
            <a:lvl5pPr marL="2057400" indent="-228600" algn="l" rtl="0" fontAlgn="base" latinLnBrk="1">
              <a:lnSpc>
                <a:spcPct val="100000"/>
              </a:lnSpc>
              <a:spcBef>
                <a:spcPct val="20000"/>
              </a:spcBef>
              <a:spcAft>
                <a:spcPct val="0"/>
              </a:spcAft>
              <a:buSzPct val="100000"/>
              <a:buFont typeface="Arial" pitchFamily="34" charset="0"/>
              <a:buChar char="»"/>
              <a:defRPr sz="2000" b="0" i="0" u="none" baseline="0">
                <a:solidFill>
                  <a:schemeClr val="dk1"/>
                </a:solidFill>
                <a:latin typeface="Calibri" pitchFamily="34" charset="0"/>
                <a:sym typeface="Calibri" pitchFamily="34" charset="0"/>
              </a:defRPr>
            </a:lvl5pPr>
          </a:lstStyle>
          <a:p>
            <a:pPr lvl="0">
              <a:lnSpc>
                <a:spcPct val="150000"/>
              </a:lnSpc>
            </a:pPr>
            <a:r>
              <a:rPr lang="en-GB" altLang="en-US">
                <a:latin typeface="Times New Roman" pitchFamily="18" charset="0"/>
                <a:ea typeface="Times New Roman" pitchFamily="18" charset="0"/>
              </a:rPr>
              <a:t>Can be defined as communication with one’s self</a:t>
            </a:r>
          </a:p>
          <a:p>
            <a:pPr lvl="0">
              <a:lnSpc>
                <a:spcPct val="150000"/>
              </a:lnSpc>
            </a:pPr>
            <a:r>
              <a:rPr lang="en-GB" altLang="en-US">
                <a:latin typeface="Times New Roman" pitchFamily="18" charset="0"/>
                <a:ea typeface="Times New Roman" pitchFamily="18" charset="0"/>
              </a:rPr>
              <a:t>It may include:</a:t>
            </a:r>
          </a:p>
          <a:p>
            <a:pPr lvl="0">
              <a:lnSpc>
                <a:spcPct val="150000"/>
              </a:lnSpc>
              <a:buFont typeface="Arial" pitchFamily="34" charset="0"/>
              <a:buAutoNum type="alphaLcParenR"/>
            </a:pPr>
            <a:r>
              <a:rPr lang="en-GB" altLang="en-US">
                <a:latin typeface="Times New Roman" pitchFamily="18" charset="0"/>
                <a:ea typeface="Times New Roman" pitchFamily="18" charset="0"/>
              </a:rPr>
              <a:t>self-talk</a:t>
            </a:r>
          </a:p>
          <a:p>
            <a:pPr lvl="0">
              <a:lnSpc>
                <a:spcPct val="150000"/>
              </a:lnSpc>
              <a:buFont typeface="Arial" pitchFamily="34" charset="0"/>
              <a:buAutoNum type="alphaLcParenR"/>
            </a:pPr>
            <a:r>
              <a:rPr lang="en-GB" altLang="en-US">
                <a:latin typeface="Times New Roman" pitchFamily="18" charset="0"/>
                <a:ea typeface="Times New Roman" pitchFamily="18" charset="0"/>
              </a:rPr>
              <a:t>acts of imagination </a:t>
            </a:r>
          </a:p>
          <a:p>
            <a:pPr lvl="0">
              <a:lnSpc>
                <a:spcPct val="150000"/>
              </a:lnSpc>
              <a:buFont typeface="Arial" pitchFamily="34" charset="0"/>
              <a:buAutoNum type="alphaLcParenR"/>
            </a:pPr>
            <a:r>
              <a:rPr lang="en-GB" altLang="en-US">
                <a:latin typeface="Times New Roman" pitchFamily="18" charset="0"/>
                <a:ea typeface="Times New Roman" pitchFamily="18" charset="0"/>
              </a:rPr>
              <a:t> visualization, </a:t>
            </a:r>
          </a:p>
          <a:p>
            <a:pPr lvl="0">
              <a:lnSpc>
                <a:spcPct val="150000"/>
              </a:lnSpc>
              <a:buFont typeface="Arial" pitchFamily="34" charset="0"/>
              <a:buAutoNum type="alphaLcParenR"/>
            </a:pPr>
            <a:r>
              <a:rPr lang="en-GB" altLang="en-US">
                <a:latin typeface="Times New Roman" pitchFamily="18" charset="0"/>
                <a:ea typeface="Times New Roman" pitchFamily="18" charset="0"/>
              </a:rPr>
              <a:t>even recall and memory</a:t>
            </a:r>
          </a:p>
        </p:txBody>
      </p:sp>
      <p:sp>
        <p:nvSpPr>
          <p:cNvPr id="1048967"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68"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98</a:t>
            </a:fld>
            <a:endParaRPr lang="en-US" altLang="en-US" sz="1200">
              <a:solidFill>
                <a:srgbClr val="898989"/>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1"/>
          <p:cNvSpPr>
            <a:spLocks noGrp="1"/>
          </p:cNvSpPr>
          <p:nvPr>
            <p:ph type="title"/>
          </p:nvPr>
        </p:nvSpPr>
        <p:spPr>
          <a:xfrm flipV="1">
            <a:off x="457200" y="-762000"/>
            <a:ext cx="8229600" cy="533400"/>
          </a:xfrm>
          <a:prstGeom prst="rect">
            <a:avLst/>
          </a:prstGeom>
          <a:noFill/>
          <a:ln>
            <a:noFill/>
          </a:ln>
        </p:spPr>
        <p:txBody>
          <a:bodyPr vert="horz" lIns="91440" tIns="45720" rIns="91440" bIns="45720" anchor="ctr"/>
          <a:lstStyle>
            <a:lvl1pPr marL="0" indent="0" algn="ctr" rtl="0" fontAlgn="base" latinLnBrk="1">
              <a:lnSpc>
                <a:spcPct val="100000"/>
              </a:lnSpc>
              <a:spcBef>
                <a:spcPct val="0"/>
              </a:spcBef>
              <a:spcAft>
                <a:spcPct val="0"/>
              </a:spcAft>
              <a:buFontTx/>
              <a:buNone/>
              <a:defRPr sz="4400" b="0" i="0" u="none" baseline="0">
                <a:solidFill>
                  <a:schemeClr val="dk1"/>
                </a:solidFill>
                <a:latin typeface="Calibri" pitchFamily="34" charset="0"/>
                <a:sym typeface="Calibri" pitchFamily="34" charset="0"/>
              </a:defRPr>
            </a:lvl1pPr>
          </a:lstStyle>
          <a:p>
            <a:endParaRPr lang="en-US" altLang="en-US"/>
          </a:p>
        </p:txBody>
      </p:sp>
      <p:pic>
        <p:nvPicPr>
          <p:cNvPr id="2097163" name="Content Placeholder 5"/>
          <p:cNvPicPr>
            <a:picLocks noGrp="1"/>
          </p:cNvPicPr>
          <p:nvPr>
            <p:ph idx="1"/>
          </p:nvPr>
        </p:nvPicPr>
        <p:blipFill>
          <a:blip r:embed="rId2"/>
          <a:srcRect/>
          <a:stretch>
            <a:fillRect/>
          </a:stretch>
        </p:blipFill>
        <p:spPr>
          <a:xfrm>
            <a:off x="457200" y="533400"/>
            <a:ext cx="8229600" cy="5638800"/>
          </a:xfrm>
          <a:prstGeom prst="rect">
            <a:avLst/>
          </a:prstGeom>
          <a:noFill/>
          <a:ln>
            <a:noFill/>
          </a:ln>
        </p:spPr>
      </p:pic>
      <p:sp>
        <p:nvSpPr>
          <p:cNvPr id="1048970" name="Footer Placeholder 3"/>
          <p:cNvSpPr txBox="1"/>
          <p:nvPr/>
        </p:nvSpPr>
        <p:spPr>
          <a:xfrm>
            <a:off x="3124200" y="6356350"/>
            <a:ext cx="2895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ctr" eaLnBrk="1" latinLnBrk="1" hangingPunct="1"/>
            <a:r>
              <a:rPr lang="en-US" altLang="en-US" sz="1200">
                <a:solidFill>
                  <a:srgbClr val="898989"/>
                </a:solidFill>
              </a:rPr>
              <a:t>communication skills 2018</a:t>
            </a:r>
          </a:p>
        </p:txBody>
      </p:sp>
      <p:sp>
        <p:nvSpPr>
          <p:cNvPr id="1048971" name="Slide Number Placeholder 4"/>
          <p:cNvSpPr txBox="1"/>
          <p:nvPr/>
        </p:nvSpPr>
        <p:spPr>
          <a:xfrm>
            <a:off x="6553200" y="6356350"/>
            <a:ext cx="2133600" cy="365125"/>
          </a:xfrm>
          <a:prstGeom prst="rect">
            <a:avLst/>
          </a:prstGeom>
          <a:noFill/>
          <a:ln>
            <a:noFill/>
          </a:ln>
        </p:spPr>
        <p:txBody>
          <a:bodyPr vert="horz" lIns="91440" tIns="45720" rIns="91440" bIns="45720" anchor="ctr"/>
          <a:lstStyle>
            <a:lvl1pPr marL="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1pPr>
            <a:lvl2pPr marL="4572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2pPr>
            <a:lvl3pPr marL="9144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3pPr>
            <a:lvl4pPr marL="13716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4pPr>
            <a:lvl5pPr marL="1828800" indent="0" algn="l" rtl="0" fontAlgn="base" latinLnBrk="1">
              <a:lnSpc>
                <a:spcPct val="100000"/>
              </a:lnSpc>
              <a:spcBef>
                <a:spcPct val="0"/>
              </a:spcBef>
              <a:spcAft>
                <a:spcPct val="0"/>
              </a:spcAft>
              <a:buFontTx/>
              <a:buNone/>
              <a:defRPr sz="1800" b="0" i="0" u="none" baseline="0">
                <a:solidFill>
                  <a:schemeClr val="dk1"/>
                </a:solidFill>
                <a:latin typeface="Calibri" pitchFamily="34" charset="0"/>
                <a:sym typeface="Calibri" pitchFamily="34" charset="0"/>
              </a:defRPr>
            </a:lvl5pPr>
          </a:lstStyle>
          <a:p>
            <a:pPr lvl="0" algn="r" eaLnBrk="1" latinLnBrk="1" hangingPunct="1"/>
            <a:fld id="{566ABCEB-ACFC-4714-9973-3DA970169C29}" type="slidenum">
              <a:rPr lang="en-US" altLang="en-US" sz="1200">
                <a:solidFill>
                  <a:srgbClr val="898989"/>
                </a:solidFill>
              </a:rPr>
              <a:pPr lvl="0" algn="r" eaLnBrk="1" latinLnBrk="1" hangingPunct="1"/>
              <a:t>99</a:t>
            </a:fld>
            <a:endParaRPr lang="en-US" altLang="en-US" sz="1200">
              <a:solidFill>
                <a:srgbClr val="898989"/>
              </a:solidFill>
            </a:endParaRPr>
          </a:p>
        </p:txBody>
      </p:sp>
    </p:spTree>
  </p:cSld>
  <p:clrMapOvr>
    <a:masterClrMapping/>
  </p:clrMapOvr>
</p:sld>
</file>

<file path=ppt/theme/theme1.xml><?xml version="1.0" encoding="utf-8"?>
<a:theme xmlns:a="http://schemas.openxmlformats.org/drawingml/2006/main" name="Office 主题">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E7E6E6"/>
      </a:dk2>
      <a:lt2>
        <a:srgbClr val="44546A"/>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9085</Words>
  <Application>Microsoft Office PowerPoint</Application>
  <PresentationFormat>On-screen Show (4:3)</PresentationFormat>
  <Paragraphs>1082</Paragraphs>
  <Slides>200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200</vt:i4>
      </vt:variant>
    </vt:vector>
  </HeadingPairs>
  <TitlesOfParts>
    <vt:vector size="210" baseType="lpstr">
      <vt:lpstr>Aharoni</vt:lpstr>
      <vt:lpstr>Algerian</vt:lpstr>
      <vt:lpstr>Arial</vt:lpstr>
      <vt:lpstr>Calibri</vt:lpstr>
      <vt:lpstr>Calibri Light</vt:lpstr>
      <vt:lpstr>Comic Sans MS</vt:lpstr>
      <vt:lpstr>David</vt:lpstr>
      <vt:lpstr>Times New Roman</vt:lpstr>
      <vt:lpstr>Wingdings</vt:lpstr>
      <vt:lpstr>Office 主题</vt:lpstr>
      <vt:lpstr>PowerPoint Presentation</vt:lpstr>
      <vt:lpstr>Course objective </vt:lpstr>
      <vt:lpstr>Module Units </vt:lpstr>
      <vt:lpstr>PowerPoint Presentation</vt:lpstr>
      <vt:lpstr>Specific  objectives</vt:lpstr>
      <vt:lpstr>What is communication ?</vt:lpstr>
      <vt:lpstr>Cont’</vt:lpstr>
      <vt:lpstr>Cont’</vt:lpstr>
      <vt:lpstr>cont’</vt:lpstr>
      <vt:lpstr>Communication Theories And Models </vt:lpstr>
      <vt:lpstr>Cont </vt:lpstr>
      <vt:lpstr>Cont’ </vt:lpstr>
      <vt:lpstr> Concepts in Shannon Weaver Model </vt:lpstr>
      <vt:lpstr>Cont’</vt:lpstr>
      <vt:lpstr>Cont’</vt:lpstr>
      <vt:lpstr>Cont’</vt:lpstr>
      <vt:lpstr>Explanation of Shannon Weaver Model </vt:lpstr>
      <vt:lpstr>Cont’</vt:lpstr>
      <vt:lpstr>Example 1 </vt:lpstr>
      <vt:lpstr>Cont’</vt:lpstr>
      <vt:lpstr>Example 2</vt:lpstr>
      <vt:lpstr>PowerPoint Presentation</vt:lpstr>
      <vt:lpstr> Advantages of Shannon Weaver Model </vt:lpstr>
      <vt:lpstr>Elements Of The Communication Process </vt:lpstr>
      <vt:lpstr>Example </vt:lpstr>
      <vt:lpstr>Cont’</vt:lpstr>
      <vt:lpstr>Example </vt:lpstr>
      <vt:lpstr>PowerPoint Presentation</vt:lpstr>
      <vt:lpstr>Cont’</vt:lpstr>
      <vt:lpstr>Cont’ </vt:lpstr>
      <vt:lpstr>Cont’</vt:lpstr>
      <vt:lpstr>Cont’</vt:lpstr>
      <vt:lpstr>PowerPoint Presentation</vt:lpstr>
      <vt:lpstr>Cont’ </vt:lpstr>
      <vt:lpstr>Example 1</vt:lpstr>
      <vt:lpstr>Example 2 </vt:lpstr>
      <vt:lpstr>Cont’ </vt:lpstr>
      <vt:lpstr>Cont’</vt:lpstr>
      <vt:lpstr>Example 1 </vt:lpstr>
      <vt:lpstr>Cont’ </vt:lpstr>
      <vt:lpstr>PowerPoint Presentation</vt:lpstr>
      <vt:lpstr>Cont,</vt:lpstr>
      <vt:lpstr>Cont’</vt:lpstr>
      <vt:lpstr>PowerPoint Presentation</vt:lpstr>
      <vt:lpstr>Cont’</vt:lpstr>
      <vt:lpstr>Example 1</vt:lpstr>
      <vt:lpstr>Cont’ </vt:lpstr>
      <vt:lpstr>Example </vt:lpstr>
      <vt:lpstr>Cont’ </vt:lpstr>
      <vt:lpstr>Example </vt:lpstr>
      <vt:lpstr>Cont’ </vt:lpstr>
      <vt:lpstr>PowerPoint Presentation</vt:lpstr>
      <vt:lpstr>Cont’</vt:lpstr>
      <vt:lpstr>Cont’ </vt:lpstr>
      <vt:lpstr>Cont’</vt:lpstr>
      <vt:lpstr>PowerPoint Presentation</vt:lpstr>
      <vt:lpstr>Cont’</vt:lpstr>
      <vt:lpstr>Cont’ </vt:lpstr>
      <vt:lpstr>Cont’</vt:lpstr>
      <vt:lpstr>PowerPoint Presentation</vt:lpstr>
      <vt:lpstr>Stages of communication </vt:lpstr>
      <vt:lpstr>One way-Two way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communication </vt:lpstr>
      <vt:lpstr>Effective communication </vt:lpstr>
      <vt:lpstr>Cont’ </vt:lpstr>
      <vt:lpstr>Cont’ </vt:lpstr>
      <vt:lpstr> Characteristics of Effective Communication </vt:lpstr>
      <vt:lpstr>Cont’</vt:lpstr>
      <vt:lpstr>Cont’ </vt:lpstr>
      <vt:lpstr>Cont’ </vt:lpstr>
      <vt:lpstr>Cont’</vt:lpstr>
      <vt:lpstr>Cont’ </vt:lpstr>
      <vt:lpstr>Cont.’</vt:lpstr>
      <vt:lpstr>Cont’ </vt:lpstr>
      <vt:lpstr>Cont’</vt:lpstr>
      <vt:lpstr>Advantages of Effective Communication </vt:lpstr>
      <vt:lpstr>PowerPoint Presentation</vt:lpstr>
      <vt:lpstr>PowerPoint Presentation</vt:lpstr>
      <vt:lpstr> Barriers To Effective Communication  </vt:lpstr>
      <vt:lpstr>Cont’ </vt:lpstr>
      <vt:lpstr>PowerPoint Presentation</vt:lpstr>
      <vt:lpstr>Cont’</vt:lpstr>
      <vt:lpstr>PowerPoint Presentation</vt:lpstr>
      <vt:lpstr>Cont.’</vt:lpstr>
      <vt:lpstr>PowerPoint Presentation</vt:lpstr>
      <vt:lpstr>PowerPoint Presentation</vt:lpstr>
      <vt:lpstr>PowerPoint Presentation</vt:lpstr>
      <vt:lpstr>a) Intrapersonal communication</vt:lpstr>
      <vt:lpstr>PowerPoint Presentation</vt:lpstr>
      <vt:lpstr>Example 1</vt:lpstr>
      <vt:lpstr>PowerPoint Presentation</vt:lpstr>
      <vt:lpstr>Explanation </vt:lpstr>
      <vt:lpstr>PowerPoint Presentation</vt:lpstr>
      <vt:lpstr>Key Takeaway </vt:lpstr>
      <vt:lpstr> Exercises </vt:lpstr>
      <vt:lpstr>PowerPoint Presentation</vt:lpstr>
      <vt:lpstr>PowerPoint Presentation</vt:lpstr>
      <vt:lpstr>  b) Interpersonal Mode </vt:lpstr>
      <vt:lpstr>Cont’</vt:lpstr>
      <vt:lpstr>PowerPoint Presentation</vt:lpstr>
      <vt:lpstr>Interpersonal communication </vt:lpstr>
      <vt:lpstr>C) Mass Communication </vt:lpstr>
      <vt:lpstr>PowerPoint Presentation</vt:lpstr>
      <vt:lpstr>PowerPoint Presentation</vt:lpstr>
      <vt:lpstr>Kinds/ Types Of Communication </vt:lpstr>
      <vt:lpstr>Ct’</vt:lpstr>
      <vt:lpstr>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Elements of Non-Verbal Communication </vt:lpstr>
      <vt:lpstr>Elements of Non-Verbal Communication </vt:lpstr>
      <vt:lpstr>PowerPoint Presentation</vt:lpstr>
      <vt:lpstr>Cont’</vt:lpstr>
      <vt:lpstr>Cont’</vt:lpstr>
      <vt:lpstr>Cont’</vt:lpstr>
      <vt:lpstr>cont</vt:lpstr>
      <vt:lpstr>PowerPoint Presentation</vt:lpstr>
      <vt:lpstr>Cont’</vt:lpstr>
      <vt:lpstr>summary </vt:lpstr>
      <vt:lpstr>PowerPoint Presentation</vt:lpstr>
      <vt:lpstr> Importance of non-verbal communication </vt:lpstr>
      <vt:lpstr>d) Interview </vt:lpstr>
      <vt:lpstr> Objectives of Interview </vt:lpstr>
      <vt:lpstr>E) Public Speaking </vt:lpstr>
      <vt:lpstr>Cont’</vt:lpstr>
      <vt:lpstr> The Benefits  of Public Speaking </vt:lpstr>
      <vt:lpstr>How to Become Better at Public Speaking </vt:lpstr>
      <vt:lpstr>Cont.’</vt:lpstr>
      <vt:lpstr>cont’</vt:lpstr>
      <vt:lpstr>PowerPoint Presentation</vt:lpstr>
      <vt:lpstr>PowerPoint Presentation</vt:lpstr>
      <vt:lpstr>PowerPoint Presentation</vt:lpstr>
      <vt:lpstr>PowerPoint Presentation</vt:lpstr>
      <vt:lpstr>PowerPoint Presentation</vt:lpstr>
      <vt:lpstr>PowerPoint Presentation</vt:lpstr>
      <vt:lpstr>Listening</vt:lpstr>
      <vt:lpstr>PowerPoint Presentation</vt:lpstr>
      <vt:lpstr>  Benefits In Our Personal Lives  </vt:lpstr>
      <vt:lpstr>PowerPoint Presentation</vt:lpstr>
      <vt:lpstr>PowerPoint Presentation</vt:lpstr>
      <vt:lpstr>PowerPoint Presentation</vt:lpstr>
      <vt:lpstr>PowerPoint Presentation</vt:lpstr>
      <vt:lpstr>PowerPoint Presentation</vt:lpstr>
      <vt:lpstr>   The Purpose of Listening   </vt:lpstr>
      <vt:lpstr>PowerPoint Presentation</vt:lpstr>
      <vt:lpstr>  Barriers to Effective Listening  </vt:lpstr>
      <vt:lpstr>PowerPoint Presentation</vt:lpstr>
      <vt:lpstr>PowerPoint Presentation</vt:lpstr>
      <vt:lpstr>Improving listening skills </vt:lpstr>
      <vt:lpstr>PowerPoint Presentation</vt:lpstr>
      <vt:lpstr>PowerPoint Presentation</vt:lpstr>
      <vt:lpstr>Cont’</vt:lpstr>
      <vt:lpstr>PowerPoint Presentation</vt:lpstr>
      <vt:lpstr>PowerPoint Presentation</vt:lpstr>
      <vt:lpstr>Introduction </vt:lpstr>
      <vt:lpstr>PowerPoint Presentation</vt:lpstr>
      <vt:lpstr>PowerPoint Presentation</vt:lpstr>
      <vt:lpstr> a) Circle </vt:lpstr>
      <vt:lpstr>PowerPoint Presentation</vt:lpstr>
      <vt:lpstr> b) Chain (line) </vt:lpstr>
      <vt:lpstr>PowerPoint Presentation</vt:lpstr>
      <vt:lpstr> c)Wheel (star) </vt:lpstr>
      <vt:lpstr>Cont’</vt:lpstr>
      <vt:lpstr>PowerPoint Presentation</vt:lpstr>
      <vt:lpstr>PowerPoint Presentation</vt:lpstr>
      <vt:lpstr>PowerPoint Presentation</vt:lpstr>
      <vt:lpstr>a)Vertical Communication</vt:lpstr>
      <vt:lpstr>Cont’</vt:lpstr>
      <vt:lpstr>Cont’</vt:lpstr>
      <vt:lpstr>PowerPoint Presentation</vt:lpstr>
      <vt:lpstr>b) Horizontal Communication</vt:lpstr>
      <vt:lpstr>Cont’</vt:lpstr>
      <vt:lpstr>PowerPoint Presentation</vt:lpstr>
      <vt:lpstr>c) Diagonal Communication</vt:lpstr>
      <vt:lpstr>PowerPoint Presentation</vt:lpstr>
      <vt:lpstr>   d) Grapevine Communication   </vt:lpstr>
      <vt:lpstr>PowerPoint Presentation</vt:lpstr>
      <vt:lpstr>PowerPoint Presentation</vt:lpstr>
      <vt:lpstr>PowerPoint Presentation</vt:lpstr>
      <vt:lpstr>PowerPoint Presentation</vt:lpstr>
      <vt:lpstr>PowerPoint Presentation</vt:lpstr>
      <vt:lpstr>Notes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fredrick mutinda</cp:lastModifiedBy>
  <cp:revision>5</cp:revision>
  <dcterms:created xsi:type="dcterms:W3CDTF">2015-10-18T08:27:32Z</dcterms:created>
  <dcterms:modified xsi:type="dcterms:W3CDTF">2021-11-29T13:04:43Z</dcterms:modified>
</cp:coreProperties>
</file>