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36" r:id="rId21"/>
    <p:sldMasterId id="2147483948" r:id="rId22"/>
    <p:sldMasterId id="2147483960" r:id="rId23"/>
  </p:sldMasterIdLst>
  <p:sldIdLst>
    <p:sldId id="949" r:id="rId24"/>
    <p:sldId id="677" r:id="rId25"/>
    <p:sldId id="260" r:id="rId26"/>
    <p:sldId id="745" r:id="rId27"/>
    <p:sldId id="261" r:id="rId28"/>
    <p:sldId id="262" r:id="rId29"/>
    <p:sldId id="263" r:id="rId30"/>
    <p:sldId id="264" r:id="rId31"/>
    <p:sldId id="947" r:id="rId32"/>
    <p:sldId id="948" r:id="rId33"/>
    <p:sldId id="951" r:id="rId34"/>
    <p:sldId id="952" r:id="rId35"/>
    <p:sldId id="265" r:id="rId36"/>
    <p:sldId id="266" r:id="rId37"/>
    <p:sldId id="295" r:id="rId38"/>
    <p:sldId id="922" r:id="rId39"/>
    <p:sldId id="923" r:id="rId40"/>
    <p:sldId id="909" r:id="rId41"/>
    <p:sldId id="910" r:id="rId42"/>
    <p:sldId id="911" r:id="rId43"/>
    <p:sldId id="912" r:id="rId44"/>
    <p:sldId id="913" r:id="rId45"/>
    <p:sldId id="914" r:id="rId46"/>
    <p:sldId id="915" r:id="rId47"/>
    <p:sldId id="918" r:id="rId48"/>
    <p:sldId id="919" r:id="rId49"/>
    <p:sldId id="269" r:id="rId50"/>
    <p:sldId id="296" r:id="rId51"/>
    <p:sldId id="270" r:id="rId52"/>
    <p:sldId id="275" r:id="rId53"/>
    <p:sldId id="280" r:id="rId54"/>
    <p:sldId id="297" r:id="rId55"/>
    <p:sldId id="680" r:id="rId56"/>
    <p:sldId id="691" r:id="rId57"/>
    <p:sldId id="693" r:id="rId58"/>
    <p:sldId id="695" r:id="rId59"/>
    <p:sldId id="697" r:id="rId60"/>
    <p:sldId id="699" r:id="rId61"/>
    <p:sldId id="700" r:id="rId62"/>
    <p:sldId id="957" r:id="rId63"/>
    <p:sldId id="683" r:id="rId64"/>
    <p:sldId id="684" r:id="rId65"/>
    <p:sldId id="687" r:id="rId66"/>
    <p:sldId id="688" r:id="rId67"/>
    <p:sldId id="272" r:id="rId68"/>
    <p:sldId id="273" r:id="rId69"/>
    <p:sldId id="702" r:id="rId70"/>
    <p:sldId id="274" r:id="rId71"/>
    <p:sldId id="276" r:id="rId72"/>
    <p:sldId id="298" r:id="rId73"/>
    <p:sldId id="277" r:id="rId74"/>
    <p:sldId id="278" r:id="rId75"/>
    <p:sldId id="279" r:id="rId76"/>
    <p:sldId id="313" r:id="rId77"/>
    <p:sldId id="306" r:id="rId78"/>
    <p:sldId id="303" r:id="rId79"/>
    <p:sldId id="304" r:id="rId80"/>
    <p:sldId id="305" r:id="rId81"/>
    <p:sldId id="307" r:id="rId82"/>
    <p:sldId id="284" r:id="rId83"/>
    <p:sldId id="308" r:id="rId84"/>
    <p:sldId id="310" r:id="rId85"/>
    <p:sldId id="286" r:id="rId86"/>
    <p:sldId id="287" r:id="rId87"/>
    <p:sldId id="309" r:id="rId88"/>
    <p:sldId id="288" r:id="rId89"/>
    <p:sldId id="289" r:id="rId90"/>
    <p:sldId id="311" r:id="rId91"/>
    <p:sldId id="312" r:id="rId92"/>
    <p:sldId id="294" r:id="rId93"/>
    <p:sldId id="707" r:id="rId94"/>
    <p:sldId id="724" r:id="rId95"/>
    <p:sldId id="726" r:id="rId96"/>
    <p:sldId id="727" r:id="rId97"/>
    <p:sldId id="728" r:id="rId98"/>
    <p:sldId id="729" r:id="rId99"/>
    <p:sldId id="730" r:id="rId100"/>
    <p:sldId id="731" r:id="rId101"/>
    <p:sldId id="732" r:id="rId102"/>
    <p:sldId id="733" r:id="rId103"/>
    <p:sldId id="734" r:id="rId104"/>
    <p:sldId id="735" r:id="rId105"/>
    <p:sldId id="736" r:id="rId106"/>
    <p:sldId id="737" r:id="rId107"/>
    <p:sldId id="738" r:id="rId108"/>
    <p:sldId id="739" r:id="rId109"/>
    <p:sldId id="740" r:id="rId110"/>
    <p:sldId id="741" r:id="rId111"/>
    <p:sldId id="742" r:id="rId112"/>
    <p:sldId id="743" r:id="rId113"/>
    <p:sldId id="320" r:id="rId114"/>
    <p:sldId id="349" r:id="rId115"/>
    <p:sldId id="322" r:id="rId116"/>
    <p:sldId id="323" r:id="rId117"/>
    <p:sldId id="324" r:id="rId118"/>
    <p:sldId id="325" r:id="rId119"/>
    <p:sldId id="327" r:id="rId120"/>
    <p:sldId id="328" r:id="rId121"/>
    <p:sldId id="329" r:id="rId122"/>
    <p:sldId id="326" r:id="rId123"/>
    <p:sldId id="332" r:id="rId124"/>
    <p:sldId id="335" r:id="rId125"/>
    <p:sldId id="336" r:id="rId126"/>
    <p:sldId id="337" r:id="rId127"/>
    <p:sldId id="338" r:id="rId128"/>
    <p:sldId id="339" r:id="rId129"/>
    <p:sldId id="353" r:id="rId130"/>
    <p:sldId id="340" r:id="rId131"/>
    <p:sldId id="341" r:id="rId132"/>
    <p:sldId id="343" r:id="rId133"/>
    <p:sldId id="342" r:id="rId134"/>
    <p:sldId id="344" r:id="rId135"/>
    <p:sldId id="345" r:id="rId136"/>
    <p:sldId id="346" r:id="rId137"/>
    <p:sldId id="347" r:id="rId138"/>
    <p:sldId id="348" r:id="rId139"/>
    <p:sldId id="350" r:id="rId140"/>
    <p:sldId id="351" r:id="rId141"/>
    <p:sldId id="352" r:id="rId142"/>
    <p:sldId id="354" r:id="rId143"/>
    <p:sldId id="355" r:id="rId144"/>
    <p:sldId id="356" r:id="rId145"/>
    <p:sldId id="357" r:id="rId146"/>
    <p:sldId id="358" r:id="rId147"/>
    <p:sldId id="361" r:id="rId148"/>
    <p:sldId id="362" r:id="rId149"/>
    <p:sldId id="359" r:id="rId150"/>
    <p:sldId id="360" r:id="rId151"/>
    <p:sldId id="367" r:id="rId152"/>
    <p:sldId id="363" r:id="rId153"/>
    <p:sldId id="364" r:id="rId154"/>
    <p:sldId id="365" r:id="rId155"/>
    <p:sldId id="366" r:id="rId156"/>
    <p:sldId id="368" r:id="rId157"/>
    <p:sldId id="369" r:id="rId158"/>
    <p:sldId id="370" r:id="rId159"/>
    <p:sldId id="371" r:id="rId160"/>
    <p:sldId id="372" r:id="rId161"/>
    <p:sldId id="373" r:id="rId162"/>
    <p:sldId id="388" r:id="rId163"/>
    <p:sldId id="387" r:id="rId164"/>
    <p:sldId id="374" r:id="rId165"/>
    <p:sldId id="375" r:id="rId166"/>
    <p:sldId id="376" r:id="rId167"/>
    <p:sldId id="377" r:id="rId168"/>
    <p:sldId id="378" r:id="rId169"/>
    <p:sldId id="379" r:id="rId170"/>
    <p:sldId id="386" r:id="rId171"/>
    <p:sldId id="380" r:id="rId172"/>
    <p:sldId id="381" r:id="rId173"/>
    <p:sldId id="382" r:id="rId174"/>
    <p:sldId id="383" r:id="rId175"/>
    <p:sldId id="385" r:id="rId176"/>
    <p:sldId id="396" r:id="rId177"/>
    <p:sldId id="389" r:id="rId178"/>
    <p:sldId id="390" r:id="rId179"/>
    <p:sldId id="395" r:id="rId180"/>
    <p:sldId id="391" r:id="rId181"/>
    <p:sldId id="397" r:id="rId182"/>
    <p:sldId id="398" r:id="rId183"/>
    <p:sldId id="400" r:id="rId184"/>
    <p:sldId id="401" r:id="rId185"/>
    <p:sldId id="392" r:id="rId186"/>
    <p:sldId id="393" r:id="rId187"/>
    <p:sldId id="394" r:id="rId188"/>
    <p:sldId id="403" r:id="rId189"/>
    <p:sldId id="404" r:id="rId190"/>
    <p:sldId id="405" r:id="rId191"/>
    <p:sldId id="428" r:id="rId192"/>
    <p:sldId id="409" r:id="rId193"/>
    <p:sldId id="407" r:id="rId194"/>
    <p:sldId id="408" r:id="rId195"/>
    <p:sldId id="410" r:id="rId196"/>
    <p:sldId id="413" r:id="rId197"/>
    <p:sldId id="414" r:id="rId198"/>
    <p:sldId id="406" r:id="rId199"/>
    <p:sldId id="412" r:id="rId200"/>
    <p:sldId id="411" r:id="rId201"/>
    <p:sldId id="415" r:id="rId202"/>
    <p:sldId id="416" r:id="rId203"/>
    <p:sldId id="417" r:id="rId204"/>
    <p:sldId id="418" r:id="rId205"/>
    <p:sldId id="420" r:id="rId206"/>
    <p:sldId id="419" r:id="rId207"/>
    <p:sldId id="421" r:id="rId208"/>
    <p:sldId id="422" r:id="rId209"/>
    <p:sldId id="423" r:id="rId210"/>
    <p:sldId id="425" r:id="rId211"/>
    <p:sldId id="449" r:id="rId212"/>
    <p:sldId id="442" r:id="rId213"/>
    <p:sldId id="435" r:id="rId214"/>
    <p:sldId id="447" r:id="rId215"/>
    <p:sldId id="436" r:id="rId216"/>
    <p:sldId id="437" r:id="rId217"/>
    <p:sldId id="438" r:id="rId218"/>
    <p:sldId id="439" r:id="rId219"/>
    <p:sldId id="440" r:id="rId220"/>
    <p:sldId id="441" r:id="rId221"/>
    <p:sldId id="443" r:id="rId222"/>
    <p:sldId id="444" r:id="rId223"/>
    <p:sldId id="445" r:id="rId224"/>
    <p:sldId id="446" r:id="rId225"/>
    <p:sldId id="448" r:id="rId226"/>
    <p:sldId id="450" r:id="rId227"/>
    <p:sldId id="451" r:id="rId228"/>
    <p:sldId id="471" r:id="rId229"/>
    <p:sldId id="454" r:id="rId230"/>
    <p:sldId id="455" r:id="rId231"/>
    <p:sldId id="456" r:id="rId232"/>
    <p:sldId id="457" r:id="rId233"/>
    <p:sldId id="458" r:id="rId234"/>
    <p:sldId id="459" r:id="rId235"/>
    <p:sldId id="460" r:id="rId236"/>
    <p:sldId id="462" r:id="rId237"/>
    <p:sldId id="464" r:id="rId238"/>
    <p:sldId id="463" r:id="rId239"/>
    <p:sldId id="461" r:id="rId240"/>
    <p:sldId id="465" r:id="rId241"/>
    <p:sldId id="466" r:id="rId242"/>
    <p:sldId id="467" r:id="rId243"/>
    <p:sldId id="468" r:id="rId244"/>
    <p:sldId id="469" r:id="rId245"/>
    <p:sldId id="470" r:id="rId246"/>
    <p:sldId id="472" r:id="rId247"/>
    <p:sldId id="476" r:id="rId248"/>
    <p:sldId id="473" r:id="rId249"/>
    <p:sldId id="474" r:id="rId250"/>
    <p:sldId id="475" r:id="rId251"/>
    <p:sldId id="477" r:id="rId252"/>
    <p:sldId id="478" r:id="rId253"/>
    <p:sldId id="491" r:id="rId254"/>
    <p:sldId id="479" r:id="rId255"/>
    <p:sldId id="480" r:id="rId256"/>
    <p:sldId id="481" r:id="rId257"/>
    <p:sldId id="482" r:id="rId258"/>
    <p:sldId id="483" r:id="rId259"/>
    <p:sldId id="484" r:id="rId260"/>
    <p:sldId id="485" r:id="rId261"/>
    <p:sldId id="486" r:id="rId262"/>
    <p:sldId id="487" r:id="rId263"/>
    <p:sldId id="488" r:id="rId264"/>
    <p:sldId id="489" r:id="rId265"/>
    <p:sldId id="490" r:id="rId266"/>
    <p:sldId id="495" r:id="rId267"/>
    <p:sldId id="492" r:id="rId268"/>
    <p:sldId id="493" r:id="rId269"/>
    <p:sldId id="494" r:id="rId270"/>
    <p:sldId id="496" r:id="rId271"/>
    <p:sldId id="512" r:id="rId272"/>
    <p:sldId id="499" r:id="rId273"/>
    <p:sldId id="500" r:id="rId274"/>
    <p:sldId id="501" r:id="rId275"/>
    <p:sldId id="502" r:id="rId276"/>
    <p:sldId id="503" r:id="rId277"/>
    <p:sldId id="504" r:id="rId278"/>
    <p:sldId id="506" r:id="rId279"/>
    <p:sldId id="507" r:id="rId280"/>
    <p:sldId id="509" r:id="rId281"/>
    <p:sldId id="505" r:id="rId282"/>
    <p:sldId id="510" r:id="rId283"/>
    <p:sldId id="511" r:id="rId284"/>
    <p:sldId id="513" r:id="rId285"/>
    <p:sldId id="954" r:id="rId286"/>
    <p:sldId id="514" r:id="rId287"/>
    <p:sldId id="515" r:id="rId288"/>
    <p:sldId id="516" r:id="rId289"/>
    <p:sldId id="525" r:id="rId290"/>
    <p:sldId id="521" r:id="rId291"/>
    <p:sldId id="518" r:id="rId292"/>
    <p:sldId id="519" r:id="rId293"/>
    <p:sldId id="520" r:id="rId294"/>
    <p:sldId id="522" r:id="rId295"/>
    <p:sldId id="523" r:id="rId296"/>
    <p:sldId id="526" r:id="rId297"/>
    <p:sldId id="529" r:id="rId298"/>
    <p:sldId id="530" r:id="rId299"/>
    <p:sldId id="527" r:id="rId300"/>
    <p:sldId id="528" r:id="rId301"/>
    <p:sldId id="531" r:id="rId302"/>
    <p:sldId id="532" r:id="rId303"/>
    <p:sldId id="533" r:id="rId304"/>
    <p:sldId id="534" r:id="rId305"/>
    <p:sldId id="535" r:id="rId306"/>
    <p:sldId id="536" r:id="rId307"/>
    <p:sldId id="537" r:id="rId308"/>
    <p:sldId id="538" r:id="rId309"/>
    <p:sldId id="539" r:id="rId310"/>
    <p:sldId id="546" r:id="rId311"/>
    <p:sldId id="547" r:id="rId312"/>
    <p:sldId id="548" r:id="rId313"/>
    <p:sldId id="540" r:id="rId314"/>
    <p:sldId id="541" r:id="rId315"/>
    <p:sldId id="542" r:id="rId316"/>
    <p:sldId id="543" r:id="rId317"/>
    <p:sldId id="544" r:id="rId318"/>
    <p:sldId id="545" r:id="rId319"/>
    <p:sldId id="549" r:id="rId320"/>
    <p:sldId id="550" r:id="rId321"/>
    <p:sldId id="552" r:id="rId322"/>
    <p:sldId id="556" r:id="rId323"/>
    <p:sldId id="557" r:id="rId324"/>
    <p:sldId id="558" r:id="rId325"/>
    <p:sldId id="559" r:id="rId326"/>
    <p:sldId id="560" r:id="rId327"/>
    <p:sldId id="561" r:id="rId328"/>
    <p:sldId id="562" r:id="rId329"/>
    <p:sldId id="563" r:id="rId330"/>
    <p:sldId id="565" r:id="rId331"/>
    <p:sldId id="567" r:id="rId332"/>
    <p:sldId id="566" r:id="rId333"/>
    <p:sldId id="568" r:id="rId334"/>
    <p:sldId id="569" r:id="rId335"/>
    <p:sldId id="564" r:id="rId336"/>
    <p:sldId id="570" r:id="rId337"/>
    <p:sldId id="571" r:id="rId338"/>
    <p:sldId id="572" r:id="rId339"/>
    <p:sldId id="586" r:id="rId340"/>
    <p:sldId id="587" r:id="rId341"/>
    <p:sldId id="573" r:id="rId342"/>
    <p:sldId id="574" r:id="rId343"/>
    <p:sldId id="575" r:id="rId344"/>
    <p:sldId id="576" r:id="rId345"/>
    <p:sldId id="577" r:id="rId346"/>
    <p:sldId id="578" r:id="rId347"/>
    <p:sldId id="585" r:id="rId348"/>
    <p:sldId id="588" r:id="rId349"/>
    <p:sldId id="589" r:id="rId350"/>
    <p:sldId id="591" r:id="rId351"/>
    <p:sldId id="590" r:id="rId352"/>
    <p:sldId id="592" r:id="rId353"/>
    <p:sldId id="593" r:id="rId354"/>
    <p:sldId id="594" r:id="rId355"/>
    <p:sldId id="595" r:id="rId356"/>
    <p:sldId id="596" r:id="rId357"/>
    <p:sldId id="597" r:id="rId358"/>
    <p:sldId id="650" r:id="rId359"/>
    <p:sldId id="598" r:id="rId360"/>
    <p:sldId id="617" r:id="rId361"/>
    <p:sldId id="618" r:id="rId362"/>
    <p:sldId id="619" r:id="rId363"/>
    <p:sldId id="620" r:id="rId364"/>
    <p:sldId id="622" r:id="rId365"/>
    <p:sldId id="623" r:id="rId366"/>
    <p:sldId id="621" r:id="rId367"/>
    <p:sldId id="624" r:id="rId368"/>
    <p:sldId id="626" r:id="rId369"/>
    <p:sldId id="625" r:id="rId370"/>
    <p:sldId id="627" r:id="rId371"/>
    <p:sldId id="628" r:id="rId372"/>
    <p:sldId id="629" r:id="rId373"/>
    <p:sldId id="630" r:id="rId374"/>
    <p:sldId id="609" r:id="rId375"/>
    <p:sldId id="611" r:id="rId376"/>
    <p:sldId id="613" r:id="rId377"/>
    <p:sldId id="615" r:id="rId378"/>
    <p:sldId id="599" r:id="rId379"/>
    <p:sldId id="600" r:id="rId380"/>
    <p:sldId id="601" r:id="rId381"/>
    <p:sldId id="602" r:id="rId382"/>
    <p:sldId id="603" r:id="rId383"/>
    <p:sldId id="604" r:id="rId384"/>
    <p:sldId id="605" r:id="rId385"/>
    <p:sldId id="606" r:id="rId386"/>
    <p:sldId id="608" r:id="rId387"/>
    <p:sldId id="747" r:id="rId388"/>
    <p:sldId id="748" r:id="rId389"/>
    <p:sldId id="749" r:id="rId390"/>
    <p:sldId id="750" r:id="rId391"/>
    <p:sldId id="631" r:id="rId392"/>
    <p:sldId id="953" r:id="rId393"/>
    <p:sldId id="632" r:id="rId394"/>
    <p:sldId id="651" r:id="rId395"/>
    <p:sldId id="652" r:id="rId396"/>
    <p:sldId id="634" r:id="rId397"/>
    <p:sldId id="653" r:id="rId398"/>
    <p:sldId id="654" r:id="rId399"/>
    <p:sldId id="655" r:id="rId400"/>
    <p:sldId id="656" r:id="rId401"/>
    <p:sldId id="657" r:id="rId402"/>
    <p:sldId id="660" r:id="rId403"/>
    <p:sldId id="636" r:id="rId404"/>
    <p:sldId id="658" r:id="rId405"/>
    <p:sldId id="659" r:id="rId406"/>
    <p:sldId id="638" r:id="rId407"/>
    <p:sldId id="639" r:id="rId408"/>
    <p:sldId id="640" r:id="rId409"/>
    <p:sldId id="641" r:id="rId410"/>
    <p:sldId id="642" r:id="rId411"/>
    <p:sldId id="643" r:id="rId412"/>
    <p:sldId id="644" r:id="rId413"/>
    <p:sldId id="645" r:id="rId414"/>
    <p:sldId id="646" r:id="rId415"/>
    <p:sldId id="754" r:id="rId416"/>
    <p:sldId id="755" r:id="rId417"/>
    <p:sldId id="756" r:id="rId418"/>
    <p:sldId id="757" r:id="rId419"/>
    <p:sldId id="758" r:id="rId420"/>
    <p:sldId id="759" r:id="rId421"/>
    <p:sldId id="760" r:id="rId422"/>
    <p:sldId id="761" r:id="rId423"/>
    <p:sldId id="762" r:id="rId424"/>
    <p:sldId id="763" r:id="rId425"/>
    <p:sldId id="764" r:id="rId426"/>
    <p:sldId id="765" r:id="rId427"/>
    <p:sldId id="766" r:id="rId428"/>
    <p:sldId id="767" r:id="rId429"/>
    <p:sldId id="768" r:id="rId430"/>
    <p:sldId id="769" r:id="rId431"/>
    <p:sldId id="770" r:id="rId432"/>
    <p:sldId id="771" r:id="rId433"/>
    <p:sldId id="772" r:id="rId434"/>
    <p:sldId id="773" r:id="rId435"/>
    <p:sldId id="774" r:id="rId436"/>
    <p:sldId id="775" r:id="rId437"/>
    <p:sldId id="776" r:id="rId438"/>
    <p:sldId id="777" r:id="rId439"/>
    <p:sldId id="778" r:id="rId440"/>
    <p:sldId id="779" r:id="rId441"/>
    <p:sldId id="780" r:id="rId442"/>
    <p:sldId id="781" r:id="rId443"/>
    <p:sldId id="782" r:id="rId444"/>
    <p:sldId id="783" r:id="rId445"/>
    <p:sldId id="784" r:id="rId446"/>
    <p:sldId id="785" r:id="rId447"/>
    <p:sldId id="786" r:id="rId448"/>
    <p:sldId id="787" r:id="rId449"/>
    <p:sldId id="788" r:id="rId450"/>
    <p:sldId id="789" r:id="rId451"/>
    <p:sldId id="790" r:id="rId452"/>
    <p:sldId id="791" r:id="rId453"/>
    <p:sldId id="792" r:id="rId454"/>
    <p:sldId id="793" r:id="rId455"/>
    <p:sldId id="794" r:id="rId456"/>
    <p:sldId id="795" r:id="rId457"/>
    <p:sldId id="796" r:id="rId458"/>
    <p:sldId id="797" r:id="rId459"/>
    <p:sldId id="798" r:id="rId460"/>
    <p:sldId id="799" r:id="rId461"/>
    <p:sldId id="800" r:id="rId462"/>
    <p:sldId id="801" r:id="rId463"/>
    <p:sldId id="802" r:id="rId464"/>
    <p:sldId id="803" r:id="rId465"/>
    <p:sldId id="804" r:id="rId466"/>
    <p:sldId id="805" r:id="rId467"/>
    <p:sldId id="806" r:id="rId468"/>
    <p:sldId id="807" r:id="rId469"/>
    <p:sldId id="808" r:id="rId470"/>
    <p:sldId id="809" r:id="rId471"/>
    <p:sldId id="810" r:id="rId472"/>
    <p:sldId id="811" r:id="rId473"/>
    <p:sldId id="812" r:id="rId474"/>
    <p:sldId id="813" r:id="rId475"/>
    <p:sldId id="814" r:id="rId476"/>
    <p:sldId id="815" r:id="rId477"/>
    <p:sldId id="816" r:id="rId478"/>
    <p:sldId id="818" r:id="rId479"/>
    <p:sldId id="819" r:id="rId480"/>
    <p:sldId id="820" r:id="rId481"/>
    <p:sldId id="821" r:id="rId482"/>
    <p:sldId id="822" r:id="rId483"/>
    <p:sldId id="823" r:id="rId484"/>
    <p:sldId id="824" r:id="rId485"/>
    <p:sldId id="825" r:id="rId486"/>
    <p:sldId id="826" r:id="rId487"/>
    <p:sldId id="827" r:id="rId488"/>
    <p:sldId id="828" r:id="rId489"/>
    <p:sldId id="830" r:id="rId490"/>
    <p:sldId id="924" r:id="rId491"/>
    <p:sldId id="831" r:id="rId492"/>
    <p:sldId id="832" r:id="rId493"/>
    <p:sldId id="833" r:id="rId494"/>
    <p:sldId id="834" r:id="rId495"/>
    <p:sldId id="835" r:id="rId496"/>
    <p:sldId id="836" r:id="rId497"/>
    <p:sldId id="837" r:id="rId498"/>
    <p:sldId id="838" r:id="rId499"/>
    <p:sldId id="839" r:id="rId500"/>
    <p:sldId id="840" r:id="rId501"/>
    <p:sldId id="841" r:id="rId502"/>
    <p:sldId id="842" r:id="rId503"/>
    <p:sldId id="843" r:id="rId504"/>
    <p:sldId id="844" r:id="rId505"/>
    <p:sldId id="845" r:id="rId506"/>
    <p:sldId id="846" r:id="rId507"/>
    <p:sldId id="847" r:id="rId508"/>
    <p:sldId id="848" r:id="rId509"/>
    <p:sldId id="849" r:id="rId510"/>
    <p:sldId id="850" r:id="rId511"/>
    <p:sldId id="851" r:id="rId512"/>
    <p:sldId id="852" r:id="rId513"/>
    <p:sldId id="853" r:id="rId514"/>
    <p:sldId id="855" r:id="rId515"/>
    <p:sldId id="926" r:id="rId516"/>
    <p:sldId id="856" r:id="rId517"/>
    <p:sldId id="857" r:id="rId518"/>
    <p:sldId id="858" r:id="rId519"/>
    <p:sldId id="927" r:id="rId520"/>
    <p:sldId id="859" r:id="rId521"/>
    <p:sldId id="928" r:id="rId522"/>
    <p:sldId id="929" r:id="rId523"/>
    <p:sldId id="930" r:id="rId524"/>
    <p:sldId id="931" r:id="rId525"/>
    <p:sldId id="932" r:id="rId526"/>
    <p:sldId id="860" r:id="rId527"/>
    <p:sldId id="861" r:id="rId528"/>
    <p:sldId id="862" r:id="rId529"/>
    <p:sldId id="863" r:id="rId530"/>
    <p:sldId id="864" r:id="rId531"/>
    <p:sldId id="865" r:id="rId532"/>
    <p:sldId id="866" r:id="rId533"/>
    <p:sldId id="867" r:id="rId534"/>
    <p:sldId id="868" r:id="rId535"/>
    <p:sldId id="869" r:id="rId536"/>
    <p:sldId id="870" r:id="rId537"/>
    <p:sldId id="871" r:id="rId538"/>
    <p:sldId id="872" r:id="rId539"/>
    <p:sldId id="873" r:id="rId540"/>
    <p:sldId id="874" r:id="rId541"/>
    <p:sldId id="875" r:id="rId542"/>
    <p:sldId id="876" r:id="rId543"/>
    <p:sldId id="877" r:id="rId544"/>
    <p:sldId id="878" r:id="rId545"/>
    <p:sldId id="647" r:id="rId546"/>
    <p:sldId id="673" r:id="rId547"/>
    <p:sldId id="674" r:id="rId548"/>
    <p:sldId id="675" r:id="rId549"/>
    <p:sldId id="676" r:id="rId550"/>
    <p:sldId id="668" r:id="rId551"/>
    <p:sldId id="669" r:id="rId552"/>
    <p:sldId id="670" r:id="rId553"/>
    <p:sldId id="671" r:id="rId554"/>
    <p:sldId id="672" r:id="rId555"/>
    <p:sldId id="879" r:id="rId556"/>
    <p:sldId id="933" r:id="rId557"/>
    <p:sldId id="882" r:id="rId558"/>
    <p:sldId id="883" r:id="rId559"/>
    <p:sldId id="885" r:id="rId560"/>
    <p:sldId id="886" r:id="rId561"/>
    <p:sldId id="934" r:id="rId562"/>
    <p:sldId id="938" r:id="rId563"/>
    <p:sldId id="939" r:id="rId564"/>
    <p:sldId id="937" r:id="rId565"/>
    <p:sldId id="940" r:id="rId566"/>
    <p:sldId id="941" r:id="rId567"/>
    <p:sldId id="943" r:id="rId568"/>
    <p:sldId id="944" r:id="rId569"/>
    <p:sldId id="945" r:id="rId570"/>
    <p:sldId id="942" r:id="rId571"/>
    <p:sldId id="955" r:id="rId572"/>
    <p:sldId id="888" r:id="rId573"/>
    <p:sldId id="889" r:id="rId574"/>
    <p:sldId id="890" r:id="rId575"/>
    <p:sldId id="891" r:id="rId576"/>
    <p:sldId id="892" r:id="rId577"/>
    <p:sldId id="893" r:id="rId578"/>
    <p:sldId id="894" r:id="rId579"/>
    <p:sldId id="895" r:id="rId580"/>
    <p:sldId id="896" r:id="rId581"/>
    <p:sldId id="897" r:id="rId582"/>
    <p:sldId id="898" r:id="rId5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74" d="100"/>
          <a:sy n="74" d="100"/>
        </p:scale>
        <p:origin x="54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4.xml"/><Relationship Id="rId299" Type="http://schemas.openxmlformats.org/officeDocument/2006/relationships/slide" Target="slides/slide276.xml"/><Relationship Id="rId21" Type="http://schemas.openxmlformats.org/officeDocument/2006/relationships/slideMaster" Target="slideMasters/slideMaster21.xml"/><Relationship Id="rId63" Type="http://schemas.openxmlformats.org/officeDocument/2006/relationships/slide" Target="slides/slide40.xml"/><Relationship Id="rId159" Type="http://schemas.openxmlformats.org/officeDocument/2006/relationships/slide" Target="slides/slide136.xml"/><Relationship Id="rId324" Type="http://schemas.openxmlformats.org/officeDocument/2006/relationships/slide" Target="slides/slide301.xml"/><Relationship Id="rId366" Type="http://schemas.openxmlformats.org/officeDocument/2006/relationships/slide" Target="slides/slide343.xml"/><Relationship Id="rId531" Type="http://schemas.openxmlformats.org/officeDocument/2006/relationships/slide" Target="slides/slide508.xml"/><Relationship Id="rId573" Type="http://schemas.openxmlformats.org/officeDocument/2006/relationships/slide" Target="slides/slide550.xml"/><Relationship Id="rId170" Type="http://schemas.openxmlformats.org/officeDocument/2006/relationships/slide" Target="slides/slide147.xml"/><Relationship Id="rId226" Type="http://schemas.openxmlformats.org/officeDocument/2006/relationships/slide" Target="slides/slide203.xml"/><Relationship Id="rId433" Type="http://schemas.openxmlformats.org/officeDocument/2006/relationships/slide" Target="slides/slide410.xml"/><Relationship Id="rId268" Type="http://schemas.openxmlformats.org/officeDocument/2006/relationships/slide" Target="slides/slide245.xml"/><Relationship Id="rId475" Type="http://schemas.openxmlformats.org/officeDocument/2006/relationships/slide" Target="slides/slide452.xml"/><Relationship Id="rId32" Type="http://schemas.openxmlformats.org/officeDocument/2006/relationships/slide" Target="slides/slide9.xml"/><Relationship Id="rId74" Type="http://schemas.openxmlformats.org/officeDocument/2006/relationships/slide" Target="slides/slide51.xml"/><Relationship Id="rId128" Type="http://schemas.openxmlformats.org/officeDocument/2006/relationships/slide" Target="slides/slide105.xml"/><Relationship Id="rId335" Type="http://schemas.openxmlformats.org/officeDocument/2006/relationships/slide" Target="slides/slide312.xml"/><Relationship Id="rId377" Type="http://schemas.openxmlformats.org/officeDocument/2006/relationships/slide" Target="slides/slide354.xml"/><Relationship Id="rId500" Type="http://schemas.openxmlformats.org/officeDocument/2006/relationships/slide" Target="slides/slide477.xml"/><Relationship Id="rId542" Type="http://schemas.openxmlformats.org/officeDocument/2006/relationships/slide" Target="slides/slide519.xml"/><Relationship Id="rId584" Type="http://schemas.openxmlformats.org/officeDocument/2006/relationships/presProps" Target="presProps.xml"/><Relationship Id="rId5" Type="http://schemas.openxmlformats.org/officeDocument/2006/relationships/slideMaster" Target="slideMasters/slideMaster5.xml"/><Relationship Id="rId181" Type="http://schemas.openxmlformats.org/officeDocument/2006/relationships/slide" Target="slides/slide158.xml"/><Relationship Id="rId237" Type="http://schemas.openxmlformats.org/officeDocument/2006/relationships/slide" Target="slides/slide214.xml"/><Relationship Id="rId402" Type="http://schemas.openxmlformats.org/officeDocument/2006/relationships/slide" Target="slides/slide379.xml"/><Relationship Id="rId279" Type="http://schemas.openxmlformats.org/officeDocument/2006/relationships/slide" Target="slides/slide256.xml"/><Relationship Id="rId444" Type="http://schemas.openxmlformats.org/officeDocument/2006/relationships/slide" Target="slides/slide421.xml"/><Relationship Id="rId486" Type="http://schemas.openxmlformats.org/officeDocument/2006/relationships/slide" Target="slides/slide463.xml"/><Relationship Id="rId43" Type="http://schemas.openxmlformats.org/officeDocument/2006/relationships/slide" Target="slides/slide20.xml"/><Relationship Id="rId139" Type="http://schemas.openxmlformats.org/officeDocument/2006/relationships/slide" Target="slides/slide116.xml"/><Relationship Id="rId290" Type="http://schemas.openxmlformats.org/officeDocument/2006/relationships/slide" Target="slides/slide267.xml"/><Relationship Id="rId304" Type="http://schemas.openxmlformats.org/officeDocument/2006/relationships/slide" Target="slides/slide281.xml"/><Relationship Id="rId346" Type="http://schemas.openxmlformats.org/officeDocument/2006/relationships/slide" Target="slides/slide323.xml"/><Relationship Id="rId388" Type="http://schemas.openxmlformats.org/officeDocument/2006/relationships/slide" Target="slides/slide365.xml"/><Relationship Id="rId511" Type="http://schemas.openxmlformats.org/officeDocument/2006/relationships/slide" Target="slides/slide488.xml"/><Relationship Id="rId553" Type="http://schemas.openxmlformats.org/officeDocument/2006/relationships/slide" Target="slides/slide530.xml"/><Relationship Id="rId85" Type="http://schemas.openxmlformats.org/officeDocument/2006/relationships/slide" Target="slides/slide62.xml"/><Relationship Id="rId150" Type="http://schemas.openxmlformats.org/officeDocument/2006/relationships/slide" Target="slides/slide127.xml"/><Relationship Id="rId192" Type="http://schemas.openxmlformats.org/officeDocument/2006/relationships/slide" Target="slides/slide169.xml"/><Relationship Id="rId206" Type="http://schemas.openxmlformats.org/officeDocument/2006/relationships/slide" Target="slides/slide183.xml"/><Relationship Id="rId413" Type="http://schemas.openxmlformats.org/officeDocument/2006/relationships/slide" Target="slides/slide390.xml"/><Relationship Id="rId248" Type="http://schemas.openxmlformats.org/officeDocument/2006/relationships/slide" Target="slides/slide225.xml"/><Relationship Id="rId455" Type="http://schemas.openxmlformats.org/officeDocument/2006/relationships/slide" Target="slides/slide432.xml"/><Relationship Id="rId497" Type="http://schemas.openxmlformats.org/officeDocument/2006/relationships/slide" Target="slides/slide474.xml"/><Relationship Id="rId12" Type="http://schemas.openxmlformats.org/officeDocument/2006/relationships/slideMaster" Target="slideMasters/slideMaster12.xml"/><Relationship Id="rId108" Type="http://schemas.openxmlformats.org/officeDocument/2006/relationships/slide" Target="slides/slide85.xml"/><Relationship Id="rId315" Type="http://schemas.openxmlformats.org/officeDocument/2006/relationships/slide" Target="slides/slide292.xml"/><Relationship Id="rId357" Type="http://schemas.openxmlformats.org/officeDocument/2006/relationships/slide" Target="slides/slide334.xml"/><Relationship Id="rId522" Type="http://schemas.openxmlformats.org/officeDocument/2006/relationships/slide" Target="slides/slide499.xml"/><Relationship Id="rId54" Type="http://schemas.openxmlformats.org/officeDocument/2006/relationships/slide" Target="slides/slide31.xml"/><Relationship Id="rId96" Type="http://schemas.openxmlformats.org/officeDocument/2006/relationships/slide" Target="slides/slide73.xml"/><Relationship Id="rId161" Type="http://schemas.openxmlformats.org/officeDocument/2006/relationships/slide" Target="slides/slide138.xml"/><Relationship Id="rId217" Type="http://schemas.openxmlformats.org/officeDocument/2006/relationships/slide" Target="slides/slide194.xml"/><Relationship Id="rId399" Type="http://schemas.openxmlformats.org/officeDocument/2006/relationships/slide" Target="slides/slide376.xml"/><Relationship Id="rId564" Type="http://schemas.openxmlformats.org/officeDocument/2006/relationships/slide" Target="slides/slide541.xml"/><Relationship Id="rId259" Type="http://schemas.openxmlformats.org/officeDocument/2006/relationships/slide" Target="slides/slide236.xml"/><Relationship Id="rId424" Type="http://schemas.openxmlformats.org/officeDocument/2006/relationships/slide" Target="slides/slide401.xml"/><Relationship Id="rId466" Type="http://schemas.openxmlformats.org/officeDocument/2006/relationships/slide" Target="slides/slide443.xml"/><Relationship Id="rId23" Type="http://schemas.openxmlformats.org/officeDocument/2006/relationships/slideMaster" Target="slideMasters/slideMaster23.xml"/><Relationship Id="rId119" Type="http://schemas.openxmlformats.org/officeDocument/2006/relationships/slide" Target="slides/slide96.xml"/><Relationship Id="rId270" Type="http://schemas.openxmlformats.org/officeDocument/2006/relationships/slide" Target="slides/slide247.xml"/><Relationship Id="rId326" Type="http://schemas.openxmlformats.org/officeDocument/2006/relationships/slide" Target="slides/slide303.xml"/><Relationship Id="rId533" Type="http://schemas.openxmlformats.org/officeDocument/2006/relationships/slide" Target="slides/slide510.xml"/><Relationship Id="rId65" Type="http://schemas.openxmlformats.org/officeDocument/2006/relationships/slide" Target="slides/slide42.xml"/><Relationship Id="rId130" Type="http://schemas.openxmlformats.org/officeDocument/2006/relationships/slide" Target="slides/slide107.xml"/><Relationship Id="rId368" Type="http://schemas.openxmlformats.org/officeDocument/2006/relationships/slide" Target="slides/slide345.xml"/><Relationship Id="rId575" Type="http://schemas.openxmlformats.org/officeDocument/2006/relationships/slide" Target="slides/slide552.xml"/><Relationship Id="rId172" Type="http://schemas.openxmlformats.org/officeDocument/2006/relationships/slide" Target="slides/slide149.xml"/><Relationship Id="rId228" Type="http://schemas.openxmlformats.org/officeDocument/2006/relationships/slide" Target="slides/slide205.xml"/><Relationship Id="rId435" Type="http://schemas.openxmlformats.org/officeDocument/2006/relationships/slide" Target="slides/slide412.xml"/><Relationship Id="rId477" Type="http://schemas.openxmlformats.org/officeDocument/2006/relationships/slide" Target="slides/slide454.xml"/><Relationship Id="rId281" Type="http://schemas.openxmlformats.org/officeDocument/2006/relationships/slide" Target="slides/slide258.xml"/><Relationship Id="rId337" Type="http://schemas.openxmlformats.org/officeDocument/2006/relationships/slide" Target="slides/slide314.xml"/><Relationship Id="rId502" Type="http://schemas.openxmlformats.org/officeDocument/2006/relationships/slide" Target="slides/slide479.xml"/><Relationship Id="rId34" Type="http://schemas.openxmlformats.org/officeDocument/2006/relationships/slide" Target="slides/slide11.xml"/><Relationship Id="rId76" Type="http://schemas.openxmlformats.org/officeDocument/2006/relationships/slide" Target="slides/slide53.xml"/><Relationship Id="rId141" Type="http://schemas.openxmlformats.org/officeDocument/2006/relationships/slide" Target="slides/slide118.xml"/><Relationship Id="rId379" Type="http://schemas.openxmlformats.org/officeDocument/2006/relationships/slide" Target="slides/slide356.xml"/><Relationship Id="rId544" Type="http://schemas.openxmlformats.org/officeDocument/2006/relationships/slide" Target="slides/slide521.xml"/><Relationship Id="rId586" Type="http://schemas.openxmlformats.org/officeDocument/2006/relationships/theme" Target="theme/theme1.xml"/><Relationship Id="rId7" Type="http://schemas.openxmlformats.org/officeDocument/2006/relationships/slideMaster" Target="slideMasters/slideMaster7.xml"/><Relationship Id="rId183" Type="http://schemas.openxmlformats.org/officeDocument/2006/relationships/slide" Target="slides/slide160.xml"/><Relationship Id="rId239" Type="http://schemas.openxmlformats.org/officeDocument/2006/relationships/slide" Target="slides/slide216.xml"/><Relationship Id="rId390" Type="http://schemas.openxmlformats.org/officeDocument/2006/relationships/slide" Target="slides/slide367.xml"/><Relationship Id="rId404" Type="http://schemas.openxmlformats.org/officeDocument/2006/relationships/slide" Target="slides/slide381.xml"/><Relationship Id="rId446" Type="http://schemas.openxmlformats.org/officeDocument/2006/relationships/slide" Target="slides/slide423.xml"/><Relationship Id="rId250" Type="http://schemas.openxmlformats.org/officeDocument/2006/relationships/slide" Target="slides/slide227.xml"/><Relationship Id="rId292" Type="http://schemas.openxmlformats.org/officeDocument/2006/relationships/slide" Target="slides/slide269.xml"/><Relationship Id="rId306" Type="http://schemas.openxmlformats.org/officeDocument/2006/relationships/slide" Target="slides/slide283.xml"/><Relationship Id="rId488" Type="http://schemas.openxmlformats.org/officeDocument/2006/relationships/slide" Target="slides/slide465.xml"/><Relationship Id="rId45" Type="http://schemas.openxmlformats.org/officeDocument/2006/relationships/slide" Target="slides/slide22.xml"/><Relationship Id="rId87" Type="http://schemas.openxmlformats.org/officeDocument/2006/relationships/slide" Target="slides/slide64.xml"/><Relationship Id="rId110" Type="http://schemas.openxmlformats.org/officeDocument/2006/relationships/slide" Target="slides/slide87.xml"/><Relationship Id="rId348" Type="http://schemas.openxmlformats.org/officeDocument/2006/relationships/slide" Target="slides/slide325.xml"/><Relationship Id="rId513" Type="http://schemas.openxmlformats.org/officeDocument/2006/relationships/slide" Target="slides/slide490.xml"/><Relationship Id="rId555" Type="http://schemas.openxmlformats.org/officeDocument/2006/relationships/slide" Target="slides/slide532.xml"/><Relationship Id="rId152" Type="http://schemas.openxmlformats.org/officeDocument/2006/relationships/slide" Target="slides/slide129.xml"/><Relationship Id="rId194" Type="http://schemas.openxmlformats.org/officeDocument/2006/relationships/slide" Target="slides/slide171.xml"/><Relationship Id="rId208" Type="http://schemas.openxmlformats.org/officeDocument/2006/relationships/slide" Target="slides/slide185.xml"/><Relationship Id="rId415" Type="http://schemas.openxmlformats.org/officeDocument/2006/relationships/slide" Target="slides/slide392.xml"/><Relationship Id="rId457" Type="http://schemas.openxmlformats.org/officeDocument/2006/relationships/slide" Target="slides/slide434.xml"/><Relationship Id="rId261" Type="http://schemas.openxmlformats.org/officeDocument/2006/relationships/slide" Target="slides/slide238.xml"/><Relationship Id="rId499" Type="http://schemas.openxmlformats.org/officeDocument/2006/relationships/slide" Target="slides/slide476.xml"/><Relationship Id="rId14" Type="http://schemas.openxmlformats.org/officeDocument/2006/relationships/slideMaster" Target="slideMasters/slideMaster14.xml"/><Relationship Id="rId56" Type="http://schemas.openxmlformats.org/officeDocument/2006/relationships/slide" Target="slides/slide33.xml"/><Relationship Id="rId317" Type="http://schemas.openxmlformats.org/officeDocument/2006/relationships/slide" Target="slides/slide294.xml"/><Relationship Id="rId359" Type="http://schemas.openxmlformats.org/officeDocument/2006/relationships/slide" Target="slides/slide336.xml"/><Relationship Id="rId524" Type="http://schemas.openxmlformats.org/officeDocument/2006/relationships/slide" Target="slides/slide501.xml"/><Relationship Id="rId566" Type="http://schemas.openxmlformats.org/officeDocument/2006/relationships/slide" Target="slides/slide543.xml"/><Relationship Id="rId98" Type="http://schemas.openxmlformats.org/officeDocument/2006/relationships/slide" Target="slides/slide75.xml"/><Relationship Id="rId121" Type="http://schemas.openxmlformats.org/officeDocument/2006/relationships/slide" Target="slides/slide98.xml"/><Relationship Id="rId163" Type="http://schemas.openxmlformats.org/officeDocument/2006/relationships/slide" Target="slides/slide140.xml"/><Relationship Id="rId219" Type="http://schemas.openxmlformats.org/officeDocument/2006/relationships/slide" Target="slides/slide196.xml"/><Relationship Id="rId370" Type="http://schemas.openxmlformats.org/officeDocument/2006/relationships/slide" Target="slides/slide347.xml"/><Relationship Id="rId426" Type="http://schemas.openxmlformats.org/officeDocument/2006/relationships/slide" Target="slides/slide403.xml"/><Relationship Id="rId230" Type="http://schemas.openxmlformats.org/officeDocument/2006/relationships/slide" Target="slides/slide207.xml"/><Relationship Id="rId468" Type="http://schemas.openxmlformats.org/officeDocument/2006/relationships/slide" Target="slides/slide445.xml"/><Relationship Id="rId25" Type="http://schemas.openxmlformats.org/officeDocument/2006/relationships/slide" Target="slides/slide2.xml"/><Relationship Id="rId67" Type="http://schemas.openxmlformats.org/officeDocument/2006/relationships/slide" Target="slides/slide44.xml"/><Relationship Id="rId272" Type="http://schemas.openxmlformats.org/officeDocument/2006/relationships/slide" Target="slides/slide249.xml"/><Relationship Id="rId328" Type="http://schemas.openxmlformats.org/officeDocument/2006/relationships/slide" Target="slides/slide305.xml"/><Relationship Id="rId535" Type="http://schemas.openxmlformats.org/officeDocument/2006/relationships/slide" Target="slides/slide512.xml"/><Relationship Id="rId577" Type="http://schemas.openxmlformats.org/officeDocument/2006/relationships/slide" Target="slides/slide554.xml"/><Relationship Id="rId132" Type="http://schemas.openxmlformats.org/officeDocument/2006/relationships/slide" Target="slides/slide109.xml"/><Relationship Id="rId174" Type="http://schemas.openxmlformats.org/officeDocument/2006/relationships/slide" Target="slides/slide151.xml"/><Relationship Id="rId381" Type="http://schemas.openxmlformats.org/officeDocument/2006/relationships/slide" Target="slides/slide358.xml"/><Relationship Id="rId241" Type="http://schemas.openxmlformats.org/officeDocument/2006/relationships/slide" Target="slides/slide218.xml"/><Relationship Id="rId437" Type="http://schemas.openxmlformats.org/officeDocument/2006/relationships/slide" Target="slides/slide414.xml"/><Relationship Id="rId479" Type="http://schemas.openxmlformats.org/officeDocument/2006/relationships/slide" Target="slides/slide456.xml"/><Relationship Id="rId36" Type="http://schemas.openxmlformats.org/officeDocument/2006/relationships/slide" Target="slides/slide13.xml"/><Relationship Id="rId283" Type="http://schemas.openxmlformats.org/officeDocument/2006/relationships/slide" Target="slides/slide260.xml"/><Relationship Id="rId339" Type="http://schemas.openxmlformats.org/officeDocument/2006/relationships/slide" Target="slides/slide316.xml"/><Relationship Id="rId490" Type="http://schemas.openxmlformats.org/officeDocument/2006/relationships/slide" Target="slides/slide467.xml"/><Relationship Id="rId504" Type="http://schemas.openxmlformats.org/officeDocument/2006/relationships/slide" Target="slides/slide481.xml"/><Relationship Id="rId546" Type="http://schemas.openxmlformats.org/officeDocument/2006/relationships/slide" Target="slides/slide523.xml"/><Relationship Id="rId78" Type="http://schemas.openxmlformats.org/officeDocument/2006/relationships/slide" Target="slides/slide55.xml"/><Relationship Id="rId101" Type="http://schemas.openxmlformats.org/officeDocument/2006/relationships/slide" Target="slides/slide78.xml"/><Relationship Id="rId143" Type="http://schemas.openxmlformats.org/officeDocument/2006/relationships/slide" Target="slides/slide120.xml"/><Relationship Id="rId185" Type="http://schemas.openxmlformats.org/officeDocument/2006/relationships/slide" Target="slides/slide162.xml"/><Relationship Id="rId350" Type="http://schemas.openxmlformats.org/officeDocument/2006/relationships/slide" Target="slides/slide327.xml"/><Relationship Id="rId406" Type="http://schemas.openxmlformats.org/officeDocument/2006/relationships/slide" Target="slides/slide383.xml"/><Relationship Id="rId9" Type="http://schemas.openxmlformats.org/officeDocument/2006/relationships/slideMaster" Target="slideMasters/slideMaster9.xml"/><Relationship Id="rId210" Type="http://schemas.openxmlformats.org/officeDocument/2006/relationships/slide" Target="slides/slide187.xml"/><Relationship Id="rId392" Type="http://schemas.openxmlformats.org/officeDocument/2006/relationships/slide" Target="slides/slide369.xml"/><Relationship Id="rId448" Type="http://schemas.openxmlformats.org/officeDocument/2006/relationships/slide" Target="slides/slide425.xml"/><Relationship Id="rId252" Type="http://schemas.openxmlformats.org/officeDocument/2006/relationships/slide" Target="slides/slide229.xml"/><Relationship Id="rId294" Type="http://schemas.openxmlformats.org/officeDocument/2006/relationships/slide" Target="slides/slide271.xml"/><Relationship Id="rId308" Type="http://schemas.openxmlformats.org/officeDocument/2006/relationships/slide" Target="slides/slide285.xml"/><Relationship Id="rId515" Type="http://schemas.openxmlformats.org/officeDocument/2006/relationships/slide" Target="slides/slide492.xml"/><Relationship Id="rId47" Type="http://schemas.openxmlformats.org/officeDocument/2006/relationships/slide" Target="slides/slide24.xml"/><Relationship Id="rId89" Type="http://schemas.openxmlformats.org/officeDocument/2006/relationships/slide" Target="slides/slide66.xml"/><Relationship Id="rId112" Type="http://schemas.openxmlformats.org/officeDocument/2006/relationships/slide" Target="slides/slide89.xml"/><Relationship Id="rId154" Type="http://schemas.openxmlformats.org/officeDocument/2006/relationships/slide" Target="slides/slide131.xml"/><Relationship Id="rId361" Type="http://schemas.openxmlformats.org/officeDocument/2006/relationships/slide" Target="slides/slide338.xml"/><Relationship Id="rId557" Type="http://schemas.openxmlformats.org/officeDocument/2006/relationships/slide" Target="slides/slide534.xml"/><Relationship Id="rId196" Type="http://schemas.openxmlformats.org/officeDocument/2006/relationships/slide" Target="slides/slide173.xml"/><Relationship Id="rId200" Type="http://schemas.openxmlformats.org/officeDocument/2006/relationships/slide" Target="slides/slide177.xml"/><Relationship Id="rId382" Type="http://schemas.openxmlformats.org/officeDocument/2006/relationships/slide" Target="slides/slide359.xml"/><Relationship Id="rId417" Type="http://schemas.openxmlformats.org/officeDocument/2006/relationships/slide" Target="slides/slide394.xml"/><Relationship Id="rId438" Type="http://schemas.openxmlformats.org/officeDocument/2006/relationships/slide" Target="slides/slide415.xml"/><Relationship Id="rId459" Type="http://schemas.openxmlformats.org/officeDocument/2006/relationships/slide" Target="slides/slide436.xml"/><Relationship Id="rId16" Type="http://schemas.openxmlformats.org/officeDocument/2006/relationships/slideMaster" Target="slideMasters/slideMaster16.xml"/><Relationship Id="rId221" Type="http://schemas.openxmlformats.org/officeDocument/2006/relationships/slide" Target="slides/slide198.xml"/><Relationship Id="rId242" Type="http://schemas.openxmlformats.org/officeDocument/2006/relationships/slide" Target="slides/slide219.xml"/><Relationship Id="rId263" Type="http://schemas.openxmlformats.org/officeDocument/2006/relationships/slide" Target="slides/slide240.xml"/><Relationship Id="rId284" Type="http://schemas.openxmlformats.org/officeDocument/2006/relationships/slide" Target="slides/slide261.xml"/><Relationship Id="rId319" Type="http://schemas.openxmlformats.org/officeDocument/2006/relationships/slide" Target="slides/slide296.xml"/><Relationship Id="rId470" Type="http://schemas.openxmlformats.org/officeDocument/2006/relationships/slide" Target="slides/slide447.xml"/><Relationship Id="rId491" Type="http://schemas.openxmlformats.org/officeDocument/2006/relationships/slide" Target="slides/slide468.xml"/><Relationship Id="rId505" Type="http://schemas.openxmlformats.org/officeDocument/2006/relationships/slide" Target="slides/slide482.xml"/><Relationship Id="rId526" Type="http://schemas.openxmlformats.org/officeDocument/2006/relationships/slide" Target="slides/slide503.xml"/><Relationship Id="rId37" Type="http://schemas.openxmlformats.org/officeDocument/2006/relationships/slide" Target="slides/slide14.xml"/><Relationship Id="rId58" Type="http://schemas.openxmlformats.org/officeDocument/2006/relationships/slide" Target="slides/slide35.xml"/><Relationship Id="rId79" Type="http://schemas.openxmlformats.org/officeDocument/2006/relationships/slide" Target="slides/slide56.xml"/><Relationship Id="rId102" Type="http://schemas.openxmlformats.org/officeDocument/2006/relationships/slide" Target="slides/slide79.xml"/><Relationship Id="rId123" Type="http://schemas.openxmlformats.org/officeDocument/2006/relationships/slide" Target="slides/slide100.xml"/><Relationship Id="rId144" Type="http://schemas.openxmlformats.org/officeDocument/2006/relationships/slide" Target="slides/slide121.xml"/><Relationship Id="rId330" Type="http://schemas.openxmlformats.org/officeDocument/2006/relationships/slide" Target="slides/slide307.xml"/><Relationship Id="rId547" Type="http://schemas.openxmlformats.org/officeDocument/2006/relationships/slide" Target="slides/slide524.xml"/><Relationship Id="rId568" Type="http://schemas.openxmlformats.org/officeDocument/2006/relationships/slide" Target="slides/slide545.xml"/><Relationship Id="rId90" Type="http://schemas.openxmlformats.org/officeDocument/2006/relationships/slide" Target="slides/slide67.xml"/><Relationship Id="rId165" Type="http://schemas.openxmlformats.org/officeDocument/2006/relationships/slide" Target="slides/slide142.xml"/><Relationship Id="rId186" Type="http://schemas.openxmlformats.org/officeDocument/2006/relationships/slide" Target="slides/slide163.xml"/><Relationship Id="rId351" Type="http://schemas.openxmlformats.org/officeDocument/2006/relationships/slide" Target="slides/slide328.xml"/><Relationship Id="rId372" Type="http://schemas.openxmlformats.org/officeDocument/2006/relationships/slide" Target="slides/slide349.xml"/><Relationship Id="rId393" Type="http://schemas.openxmlformats.org/officeDocument/2006/relationships/slide" Target="slides/slide370.xml"/><Relationship Id="rId407" Type="http://schemas.openxmlformats.org/officeDocument/2006/relationships/slide" Target="slides/slide384.xml"/><Relationship Id="rId428" Type="http://schemas.openxmlformats.org/officeDocument/2006/relationships/slide" Target="slides/slide405.xml"/><Relationship Id="rId449" Type="http://schemas.openxmlformats.org/officeDocument/2006/relationships/slide" Target="slides/slide426.xml"/><Relationship Id="rId211" Type="http://schemas.openxmlformats.org/officeDocument/2006/relationships/slide" Target="slides/slide188.xml"/><Relationship Id="rId232" Type="http://schemas.openxmlformats.org/officeDocument/2006/relationships/slide" Target="slides/slide209.xml"/><Relationship Id="rId253" Type="http://schemas.openxmlformats.org/officeDocument/2006/relationships/slide" Target="slides/slide230.xml"/><Relationship Id="rId274" Type="http://schemas.openxmlformats.org/officeDocument/2006/relationships/slide" Target="slides/slide251.xml"/><Relationship Id="rId295" Type="http://schemas.openxmlformats.org/officeDocument/2006/relationships/slide" Target="slides/slide272.xml"/><Relationship Id="rId309" Type="http://schemas.openxmlformats.org/officeDocument/2006/relationships/slide" Target="slides/slide286.xml"/><Relationship Id="rId460" Type="http://schemas.openxmlformats.org/officeDocument/2006/relationships/slide" Target="slides/slide437.xml"/><Relationship Id="rId481" Type="http://schemas.openxmlformats.org/officeDocument/2006/relationships/slide" Target="slides/slide458.xml"/><Relationship Id="rId516" Type="http://schemas.openxmlformats.org/officeDocument/2006/relationships/slide" Target="slides/slide493.xml"/><Relationship Id="rId27" Type="http://schemas.openxmlformats.org/officeDocument/2006/relationships/slide" Target="slides/slide4.xml"/><Relationship Id="rId48" Type="http://schemas.openxmlformats.org/officeDocument/2006/relationships/slide" Target="slides/slide25.xml"/><Relationship Id="rId69" Type="http://schemas.openxmlformats.org/officeDocument/2006/relationships/slide" Target="slides/slide46.xml"/><Relationship Id="rId113" Type="http://schemas.openxmlformats.org/officeDocument/2006/relationships/slide" Target="slides/slide90.xml"/><Relationship Id="rId134" Type="http://schemas.openxmlformats.org/officeDocument/2006/relationships/slide" Target="slides/slide111.xml"/><Relationship Id="rId320" Type="http://schemas.openxmlformats.org/officeDocument/2006/relationships/slide" Target="slides/slide297.xml"/><Relationship Id="rId537" Type="http://schemas.openxmlformats.org/officeDocument/2006/relationships/slide" Target="slides/slide514.xml"/><Relationship Id="rId558" Type="http://schemas.openxmlformats.org/officeDocument/2006/relationships/slide" Target="slides/slide535.xml"/><Relationship Id="rId579" Type="http://schemas.openxmlformats.org/officeDocument/2006/relationships/slide" Target="slides/slide556.xml"/><Relationship Id="rId80" Type="http://schemas.openxmlformats.org/officeDocument/2006/relationships/slide" Target="slides/slide57.xml"/><Relationship Id="rId155" Type="http://schemas.openxmlformats.org/officeDocument/2006/relationships/slide" Target="slides/slide132.xml"/><Relationship Id="rId176" Type="http://schemas.openxmlformats.org/officeDocument/2006/relationships/slide" Target="slides/slide153.xml"/><Relationship Id="rId197" Type="http://schemas.openxmlformats.org/officeDocument/2006/relationships/slide" Target="slides/slide174.xml"/><Relationship Id="rId341" Type="http://schemas.openxmlformats.org/officeDocument/2006/relationships/slide" Target="slides/slide318.xml"/><Relationship Id="rId362" Type="http://schemas.openxmlformats.org/officeDocument/2006/relationships/slide" Target="slides/slide339.xml"/><Relationship Id="rId383" Type="http://schemas.openxmlformats.org/officeDocument/2006/relationships/slide" Target="slides/slide360.xml"/><Relationship Id="rId418" Type="http://schemas.openxmlformats.org/officeDocument/2006/relationships/slide" Target="slides/slide395.xml"/><Relationship Id="rId439" Type="http://schemas.openxmlformats.org/officeDocument/2006/relationships/slide" Target="slides/slide416.xml"/><Relationship Id="rId201" Type="http://schemas.openxmlformats.org/officeDocument/2006/relationships/slide" Target="slides/slide178.xml"/><Relationship Id="rId222" Type="http://schemas.openxmlformats.org/officeDocument/2006/relationships/slide" Target="slides/slide199.xml"/><Relationship Id="rId243" Type="http://schemas.openxmlformats.org/officeDocument/2006/relationships/slide" Target="slides/slide220.xml"/><Relationship Id="rId264" Type="http://schemas.openxmlformats.org/officeDocument/2006/relationships/slide" Target="slides/slide241.xml"/><Relationship Id="rId285" Type="http://schemas.openxmlformats.org/officeDocument/2006/relationships/slide" Target="slides/slide262.xml"/><Relationship Id="rId450" Type="http://schemas.openxmlformats.org/officeDocument/2006/relationships/slide" Target="slides/slide427.xml"/><Relationship Id="rId471" Type="http://schemas.openxmlformats.org/officeDocument/2006/relationships/slide" Target="slides/slide448.xml"/><Relationship Id="rId506" Type="http://schemas.openxmlformats.org/officeDocument/2006/relationships/slide" Target="slides/slide483.xml"/><Relationship Id="rId17" Type="http://schemas.openxmlformats.org/officeDocument/2006/relationships/slideMaster" Target="slideMasters/slideMaster17.xml"/><Relationship Id="rId38" Type="http://schemas.openxmlformats.org/officeDocument/2006/relationships/slide" Target="slides/slide15.xml"/><Relationship Id="rId59" Type="http://schemas.openxmlformats.org/officeDocument/2006/relationships/slide" Target="slides/slide36.xml"/><Relationship Id="rId103" Type="http://schemas.openxmlformats.org/officeDocument/2006/relationships/slide" Target="slides/slide80.xml"/><Relationship Id="rId124" Type="http://schemas.openxmlformats.org/officeDocument/2006/relationships/slide" Target="slides/slide101.xml"/><Relationship Id="rId310" Type="http://schemas.openxmlformats.org/officeDocument/2006/relationships/slide" Target="slides/slide287.xml"/><Relationship Id="rId492" Type="http://schemas.openxmlformats.org/officeDocument/2006/relationships/slide" Target="slides/slide469.xml"/><Relationship Id="rId527" Type="http://schemas.openxmlformats.org/officeDocument/2006/relationships/slide" Target="slides/slide504.xml"/><Relationship Id="rId548" Type="http://schemas.openxmlformats.org/officeDocument/2006/relationships/slide" Target="slides/slide525.xml"/><Relationship Id="rId569" Type="http://schemas.openxmlformats.org/officeDocument/2006/relationships/slide" Target="slides/slide546.xml"/><Relationship Id="rId70" Type="http://schemas.openxmlformats.org/officeDocument/2006/relationships/slide" Target="slides/slide47.xml"/><Relationship Id="rId91" Type="http://schemas.openxmlformats.org/officeDocument/2006/relationships/slide" Target="slides/slide68.xml"/><Relationship Id="rId145" Type="http://schemas.openxmlformats.org/officeDocument/2006/relationships/slide" Target="slides/slide122.xml"/><Relationship Id="rId166" Type="http://schemas.openxmlformats.org/officeDocument/2006/relationships/slide" Target="slides/slide143.xml"/><Relationship Id="rId187" Type="http://schemas.openxmlformats.org/officeDocument/2006/relationships/slide" Target="slides/slide164.xml"/><Relationship Id="rId331" Type="http://schemas.openxmlformats.org/officeDocument/2006/relationships/slide" Target="slides/slide308.xml"/><Relationship Id="rId352" Type="http://schemas.openxmlformats.org/officeDocument/2006/relationships/slide" Target="slides/slide329.xml"/><Relationship Id="rId373" Type="http://schemas.openxmlformats.org/officeDocument/2006/relationships/slide" Target="slides/slide350.xml"/><Relationship Id="rId394" Type="http://schemas.openxmlformats.org/officeDocument/2006/relationships/slide" Target="slides/slide371.xml"/><Relationship Id="rId408" Type="http://schemas.openxmlformats.org/officeDocument/2006/relationships/slide" Target="slides/slide385.xml"/><Relationship Id="rId429" Type="http://schemas.openxmlformats.org/officeDocument/2006/relationships/slide" Target="slides/slide406.xml"/><Relationship Id="rId580" Type="http://schemas.openxmlformats.org/officeDocument/2006/relationships/slide" Target="slides/slide557.xml"/><Relationship Id="rId1" Type="http://schemas.openxmlformats.org/officeDocument/2006/relationships/slideMaster" Target="slideMasters/slideMaster1.xml"/><Relationship Id="rId212" Type="http://schemas.openxmlformats.org/officeDocument/2006/relationships/slide" Target="slides/slide189.xml"/><Relationship Id="rId233" Type="http://schemas.openxmlformats.org/officeDocument/2006/relationships/slide" Target="slides/slide210.xml"/><Relationship Id="rId254" Type="http://schemas.openxmlformats.org/officeDocument/2006/relationships/slide" Target="slides/slide231.xml"/><Relationship Id="rId440" Type="http://schemas.openxmlformats.org/officeDocument/2006/relationships/slide" Target="slides/slide417.xml"/><Relationship Id="rId28" Type="http://schemas.openxmlformats.org/officeDocument/2006/relationships/slide" Target="slides/slide5.xml"/><Relationship Id="rId49" Type="http://schemas.openxmlformats.org/officeDocument/2006/relationships/slide" Target="slides/slide26.xml"/><Relationship Id="rId114" Type="http://schemas.openxmlformats.org/officeDocument/2006/relationships/slide" Target="slides/slide91.xml"/><Relationship Id="rId275" Type="http://schemas.openxmlformats.org/officeDocument/2006/relationships/slide" Target="slides/slide252.xml"/><Relationship Id="rId296" Type="http://schemas.openxmlformats.org/officeDocument/2006/relationships/slide" Target="slides/slide273.xml"/><Relationship Id="rId300" Type="http://schemas.openxmlformats.org/officeDocument/2006/relationships/slide" Target="slides/slide277.xml"/><Relationship Id="rId461" Type="http://schemas.openxmlformats.org/officeDocument/2006/relationships/slide" Target="slides/slide438.xml"/><Relationship Id="rId482" Type="http://schemas.openxmlformats.org/officeDocument/2006/relationships/slide" Target="slides/slide459.xml"/><Relationship Id="rId517" Type="http://schemas.openxmlformats.org/officeDocument/2006/relationships/slide" Target="slides/slide494.xml"/><Relationship Id="rId538" Type="http://schemas.openxmlformats.org/officeDocument/2006/relationships/slide" Target="slides/slide515.xml"/><Relationship Id="rId559" Type="http://schemas.openxmlformats.org/officeDocument/2006/relationships/slide" Target="slides/slide536.xml"/><Relationship Id="rId60" Type="http://schemas.openxmlformats.org/officeDocument/2006/relationships/slide" Target="slides/slide37.xml"/><Relationship Id="rId81" Type="http://schemas.openxmlformats.org/officeDocument/2006/relationships/slide" Target="slides/slide58.xml"/><Relationship Id="rId135" Type="http://schemas.openxmlformats.org/officeDocument/2006/relationships/slide" Target="slides/slide112.xml"/><Relationship Id="rId156" Type="http://schemas.openxmlformats.org/officeDocument/2006/relationships/slide" Target="slides/slide133.xml"/><Relationship Id="rId177" Type="http://schemas.openxmlformats.org/officeDocument/2006/relationships/slide" Target="slides/slide154.xml"/><Relationship Id="rId198" Type="http://schemas.openxmlformats.org/officeDocument/2006/relationships/slide" Target="slides/slide175.xml"/><Relationship Id="rId321" Type="http://schemas.openxmlformats.org/officeDocument/2006/relationships/slide" Target="slides/slide298.xml"/><Relationship Id="rId342" Type="http://schemas.openxmlformats.org/officeDocument/2006/relationships/slide" Target="slides/slide319.xml"/><Relationship Id="rId363" Type="http://schemas.openxmlformats.org/officeDocument/2006/relationships/slide" Target="slides/slide340.xml"/><Relationship Id="rId384" Type="http://schemas.openxmlformats.org/officeDocument/2006/relationships/slide" Target="slides/slide361.xml"/><Relationship Id="rId419" Type="http://schemas.openxmlformats.org/officeDocument/2006/relationships/slide" Target="slides/slide396.xml"/><Relationship Id="rId570" Type="http://schemas.openxmlformats.org/officeDocument/2006/relationships/slide" Target="slides/slide547.xml"/><Relationship Id="rId202" Type="http://schemas.openxmlformats.org/officeDocument/2006/relationships/slide" Target="slides/slide179.xml"/><Relationship Id="rId223" Type="http://schemas.openxmlformats.org/officeDocument/2006/relationships/slide" Target="slides/slide200.xml"/><Relationship Id="rId244" Type="http://schemas.openxmlformats.org/officeDocument/2006/relationships/slide" Target="slides/slide221.xml"/><Relationship Id="rId430" Type="http://schemas.openxmlformats.org/officeDocument/2006/relationships/slide" Target="slides/slide407.xml"/><Relationship Id="rId18" Type="http://schemas.openxmlformats.org/officeDocument/2006/relationships/slideMaster" Target="slideMasters/slideMaster18.xml"/><Relationship Id="rId39" Type="http://schemas.openxmlformats.org/officeDocument/2006/relationships/slide" Target="slides/slide16.xml"/><Relationship Id="rId265" Type="http://schemas.openxmlformats.org/officeDocument/2006/relationships/slide" Target="slides/slide242.xml"/><Relationship Id="rId286" Type="http://schemas.openxmlformats.org/officeDocument/2006/relationships/slide" Target="slides/slide263.xml"/><Relationship Id="rId451" Type="http://schemas.openxmlformats.org/officeDocument/2006/relationships/slide" Target="slides/slide428.xml"/><Relationship Id="rId472" Type="http://schemas.openxmlformats.org/officeDocument/2006/relationships/slide" Target="slides/slide449.xml"/><Relationship Id="rId493" Type="http://schemas.openxmlformats.org/officeDocument/2006/relationships/slide" Target="slides/slide470.xml"/><Relationship Id="rId507" Type="http://schemas.openxmlformats.org/officeDocument/2006/relationships/slide" Target="slides/slide484.xml"/><Relationship Id="rId528" Type="http://schemas.openxmlformats.org/officeDocument/2006/relationships/slide" Target="slides/slide505.xml"/><Relationship Id="rId549" Type="http://schemas.openxmlformats.org/officeDocument/2006/relationships/slide" Target="slides/slide526.xml"/><Relationship Id="rId50" Type="http://schemas.openxmlformats.org/officeDocument/2006/relationships/slide" Target="slides/slide27.xml"/><Relationship Id="rId104" Type="http://schemas.openxmlformats.org/officeDocument/2006/relationships/slide" Target="slides/slide81.xml"/><Relationship Id="rId125" Type="http://schemas.openxmlformats.org/officeDocument/2006/relationships/slide" Target="slides/slide102.xml"/><Relationship Id="rId146" Type="http://schemas.openxmlformats.org/officeDocument/2006/relationships/slide" Target="slides/slide123.xml"/><Relationship Id="rId167" Type="http://schemas.openxmlformats.org/officeDocument/2006/relationships/slide" Target="slides/slide144.xml"/><Relationship Id="rId188" Type="http://schemas.openxmlformats.org/officeDocument/2006/relationships/slide" Target="slides/slide165.xml"/><Relationship Id="rId311" Type="http://schemas.openxmlformats.org/officeDocument/2006/relationships/slide" Target="slides/slide288.xml"/><Relationship Id="rId332" Type="http://schemas.openxmlformats.org/officeDocument/2006/relationships/slide" Target="slides/slide309.xml"/><Relationship Id="rId353" Type="http://schemas.openxmlformats.org/officeDocument/2006/relationships/slide" Target="slides/slide330.xml"/><Relationship Id="rId374" Type="http://schemas.openxmlformats.org/officeDocument/2006/relationships/slide" Target="slides/slide351.xml"/><Relationship Id="rId395" Type="http://schemas.openxmlformats.org/officeDocument/2006/relationships/slide" Target="slides/slide372.xml"/><Relationship Id="rId409" Type="http://schemas.openxmlformats.org/officeDocument/2006/relationships/slide" Target="slides/slide386.xml"/><Relationship Id="rId560" Type="http://schemas.openxmlformats.org/officeDocument/2006/relationships/slide" Target="slides/slide537.xml"/><Relationship Id="rId581" Type="http://schemas.openxmlformats.org/officeDocument/2006/relationships/slide" Target="slides/slide558.xml"/><Relationship Id="rId71" Type="http://schemas.openxmlformats.org/officeDocument/2006/relationships/slide" Target="slides/slide48.xml"/><Relationship Id="rId92" Type="http://schemas.openxmlformats.org/officeDocument/2006/relationships/slide" Target="slides/slide69.xml"/><Relationship Id="rId213" Type="http://schemas.openxmlformats.org/officeDocument/2006/relationships/slide" Target="slides/slide190.xml"/><Relationship Id="rId234" Type="http://schemas.openxmlformats.org/officeDocument/2006/relationships/slide" Target="slides/slide211.xml"/><Relationship Id="rId420" Type="http://schemas.openxmlformats.org/officeDocument/2006/relationships/slide" Target="slides/slide397.xml"/><Relationship Id="rId2" Type="http://schemas.openxmlformats.org/officeDocument/2006/relationships/slideMaster" Target="slideMasters/slideMaster2.xml"/><Relationship Id="rId29" Type="http://schemas.openxmlformats.org/officeDocument/2006/relationships/slide" Target="slides/slide6.xml"/><Relationship Id="rId255" Type="http://schemas.openxmlformats.org/officeDocument/2006/relationships/slide" Target="slides/slide232.xml"/><Relationship Id="rId276" Type="http://schemas.openxmlformats.org/officeDocument/2006/relationships/slide" Target="slides/slide253.xml"/><Relationship Id="rId297" Type="http://schemas.openxmlformats.org/officeDocument/2006/relationships/slide" Target="slides/slide274.xml"/><Relationship Id="rId441" Type="http://schemas.openxmlformats.org/officeDocument/2006/relationships/slide" Target="slides/slide418.xml"/><Relationship Id="rId462" Type="http://schemas.openxmlformats.org/officeDocument/2006/relationships/slide" Target="slides/slide439.xml"/><Relationship Id="rId483" Type="http://schemas.openxmlformats.org/officeDocument/2006/relationships/slide" Target="slides/slide460.xml"/><Relationship Id="rId518" Type="http://schemas.openxmlformats.org/officeDocument/2006/relationships/slide" Target="slides/slide495.xml"/><Relationship Id="rId539" Type="http://schemas.openxmlformats.org/officeDocument/2006/relationships/slide" Target="slides/slide516.xml"/><Relationship Id="rId40" Type="http://schemas.openxmlformats.org/officeDocument/2006/relationships/slide" Target="slides/slide17.xml"/><Relationship Id="rId115" Type="http://schemas.openxmlformats.org/officeDocument/2006/relationships/slide" Target="slides/slide92.xml"/><Relationship Id="rId136" Type="http://schemas.openxmlformats.org/officeDocument/2006/relationships/slide" Target="slides/slide113.xml"/><Relationship Id="rId157" Type="http://schemas.openxmlformats.org/officeDocument/2006/relationships/slide" Target="slides/slide134.xml"/><Relationship Id="rId178" Type="http://schemas.openxmlformats.org/officeDocument/2006/relationships/slide" Target="slides/slide155.xml"/><Relationship Id="rId301" Type="http://schemas.openxmlformats.org/officeDocument/2006/relationships/slide" Target="slides/slide278.xml"/><Relationship Id="rId322" Type="http://schemas.openxmlformats.org/officeDocument/2006/relationships/slide" Target="slides/slide299.xml"/><Relationship Id="rId343" Type="http://schemas.openxmlformats.org/officeDocument/2006/relationships/slide" Target="slides/slide320.xml"/><Relationship Id="rId364" Type="http://schemas.openxmlformats.org/officeDocument/2006/relationships/slide" Target="slides/slide341.xml"/><Relationship Id="rId550" Type="http://schemas.openxmlformats.org/officeDocument/2006/relationships/slide" Target="slides/slide527.xml"/><Relationship Id="rId61" Type="http://schemas.openxmlformats.org/officeDocument/2006/relationships/slide" Target="slides/slide38.xml"/><Relationship Id="rId82" Type="http://schemas.openxmlformats.org/officeDocument/2006/relationships/slide" Target="slides/slide59.xml"/><Relationship Id="rId199" Type="http://schemas.openxmlformats.org/officeDocument/2006/relationships/slide" Target="slides/slide176.xml"/><Relationship Id="rId203" Type="http://schemas.openxmlformats.org/officeDocument/2006/relationships/slide" Target="slides/slide180.xml"/><Relationship Id="rId385" Type="http://schemas.openxmlformats.org/officeDocument/2006/relationships/slide" Target="slides/slide362.xml"/><Relationship Id="rId571" Type="http://schemas.openxmlformats.org/officeDocument/2006/relationships/slide" Target="slides/slide548.xml"/><Relationship Id="rId19" Type="http://schemas.openxmlformats.org/officeDocument/2006/relationships/slideMaster" Target="slideMasters/slideMaster19.xml"/><Relationship Id="rId224" Type="http://schemas.openxmlformats.org/officeDocument/2006/relationships/slide" Target="slides/slide201.xml"/><Relationship Id="rId245" Type="http://schemas.openxmlformats.org/officeDocument/2006/relationships/slide" Target="slides/slide222.xml"/><Relationship Id="rId266" Type="http://schemas.openxmlformats.org/officeDocument/2006/relationships/slide" Target="slides/slide243.xml"/><Relationship Id="rId287" Type="http://schemas.openxmlformats.org/officeDocument/2006/relationships/slide" Target="slides/slide264.xml"/><Relationship Id="rId410" Type="http://schemas.openxmlformats.org/officeDocument/2006/relationships/slide" Target="slides/slide387.xml"/><Relationship Id="rId431" Type="http://schemas.openxmlformats.org/officeDocument/2006/relationships/slide" Target="slides/slide408.xml"/><Relationship Id="rId452" Type="http://schemas.openxmlformats.org/officeDocument/2006/relationships/slide" Target="slides/slide429.xml"/><Relationship Id="rId473" Type="http://schemas.openxmlformats.org/officeDocument/2006/relationships/slide" Target="slides/slide450.xml"/><Relationship Id="rId494" Type="http://schemas.openxmlformats.org/officeDocument/2006/relationships/slide" Target="slides/slide471.xml"/><Relationship Id="rId508" Type="http://schemas.openxmlformats.org/officeDocument/2006/relationships/slide" Target="slides/slide485.xml"/><Relationship Id="rId529" Type="http://schemas.openxmlformats.org/officeDocument/2006/relationships/slide" Target="slides/slide506.xml"/><Relationship Id="rId30" Type="http://schemas.openxmlformats.org/officeDocument/2006/relationships/slide" Target="slides/slide7.xml"/><Relationship Id="rId105" Type="http://schemas.openxmlformats.org/officeDocument/2006/relationships/slide" Target="slides/slide82.xml"/><Relationship Id="rId126" Type="http://schemas.openxmlformats.org/officeDocument/2006/relationships/slide" Target="slides/slide103.xml"/><Relationship Id="rId147" Type="http://schemas.openxmlformats.org/officeDocument/2006/relationships/slide" Target="slides/slide124.xml"/><Relationship Id="rId168" Type="http://schemas.openxmlformats.org/officeDocument/2006/relationships/slide" Target="slides/slide145.xml"/><Relationship Id="rId312" Type="http://schemas.openxmlformats.org/officeDocument/2006/relationships/slide" Target="slides/slide289.xml"/><Relationship Id="rId333" Type="http://schemas.openxmlformats.org/officeDocument/2006/relationships/slide" Target="slides/slide310.xml"/><Relationship Id="rId354" Type="http://schemas.openxmlformats.org/officeDocument/2006/relationships/slide" Target="slides/slide331.xml"/><Relationship Id="rId540" Type="http://schemas.openxmlformats.org/officeDocument/2006/relationships/slide" Target="slides/slide517.xml"/><Relationship Id="rId51" Type="http://schemas.openxmlformats.org/officeDocument/2006/relationships/slide" Target="slides/slide28.xml"/><Relationship Id="rId72" Type="http://schemas.openxmlformats.org/officeDocument/2006/relationships/slide" Target="slides/slide49.xml"/><Relationship Id="rId93" Type="http://schemas.openxmlformats.org/officeDocument/2006/relationships/slide" Target="slides/slide70.xml"/><Relationship Id="rId189" Type="http://schemas.openxmlformats.org/officeDocument/2006/relationships/slide" Target="slides/slide166.xml"/><Relationship Id="rId375" Type="http://schemas.openxmlformats.org/officeDocument/2006/relationships/slide" Target="slides/slide352.xml"/><Relationship Id="rId396" Type="http://schemas.openxmlformats.org/officeDocument/2006/relationships/slide" Target="slides/slide373.xml"/><Relationship Id="rId561" Type="http://schemas.openxmlformats.org/officeDocument/2006/relationships/slide" Target="slides/slide538.xml"/><Relationship Id="rId582" Type="http://schemas.openxmlformats.org/officeDocument/2006/relationships/slide" Target="slides/slide559.xml"/><Relationship Id="rId3" Type="http://schemas.openxmlformats.org/officeDocument/2006/relationships/slideMaster" Target="slideMasters/slideMaster3.xml"/><Relationship Id="rId214" Type="http://schemas.openxmlformats.org/officeDocument/2006/relationships/slide" Target="slides/slide191.xml"/><Relationship Id="rId235" Type="http://schemas.openxmlformats.org/officeDocument/2006/relationships/slide" Target="slides/slide212.xml"/><Relationship Id="rId256" Type="http://schemas.openxmlformats.org/officeDocument/2006/relationships/slide" Target="slides/slide233.xml"/><Relationship Id="rId277" Type="http://schemas.openxmlformats.org/officeDocument/2006/relationships/slide" Target="slides/slide254.xml"/><Relationship Id="rId298" Type="http://schemas.openxmlformats.org/officeDocument/2006/relationships/slide" Target="slides/slide275.xml"/><Relationship Id="rId400" Type="http://schemas.openxmlformats.org/officeDocument/2006/relationships/slide" Target="slides/slide377.xml"/><Relationship Id="rId421" Type="http://schemas.openxmlformats.org/officeDocument/2006/relationships/slide" Target="slides/slide398.xml"/><Relationship Id="rId442" Type="http://schemas.openxmlformats.org/officeDocument/2006/relationships/slide" Target="slides/slide419.xml"/><Relationship Id="rId463" Type="http://schemas.openxmlformats.org/officeDocument/2006/relationships/slide" Target="slides/slide440.xml"/><Relationship Id="rId484" Type="http://schemas.openxmlformats.org/officeDocument/2006/relationships/slide" Target="slides/slide461.xml"/><Relationship Id="rId519" Type="http://schemas.openxmlformats.org/officeDocument/2006/relationships/slide" Target="slides/slide496.xml"/><Relationship Id="rId116" Type="http://schemas.openxmlformats.org/officeDocument/2006/relationships/slide" Target="slides/slide93.xml"/><Relationship Id="rId137" Type="http://schemas.openxmlformats.org/officeDocument/2006/relationships/slide" Target="slides/slide114.xml"/><Relationship Id="rId158" Type="http://schemas.openxmlformats.org/officeDocument/2006/relationships/slide" Target="slides/slide135.xml"/><Relationship Id="rId302" Type="http://schemas.openxmlformats.org/officeDocument/2006/relationships/slide" Target="slides/slide279.xml"/><Relationship Id="rId323" Type="http://schemas.openxmlformats.org/officeDocument/2006/relationships/slide" Target="slides/slide300.xml"/><Relationship Id="rId344" Type="http://schemas.openxmlformats.org/officeDocument/2006/relationships/slide" Target="slides/slide321.xml"/><Relationship Id="rId530" Type="http://schemas.openxmlformats.org/officeDocument/2006/relationships/slide" Target="slides/slide507.xml"/><Relationship Id="rId20" Type="http://schemas.openxmlformats.org/officeDocument/2006/relationships/slideMaster" Target="slideMasters/slideMaster20.xml"/><Relationship Id="rId41" Type="http://schemas.openxmlformats.org/officeDocument/2006/relationships/slide" Target="slides/slide18.xml"/><Relationship Id="rId62" Type="http://schemas.openxmlformats.org/officeDocument/2006/relationships/slide" Target="slides/slide39.xml"/><Relationship Id="rId83" Type="http://schemas.openxmlformats.org/officeDocument/2006/relationships/slide" Target="slides/slide60.xml"/><Relationship Id="rId179" Type="http://schemas.openxmlformats.org/officeDocument/2006/relationships/slide" Target="slides/slide156.xml"/><Relationship Id="rId365" Type="http://schemas.openxmlformats.org/officeDocument/2006/relationships/slide" Target="slides/slide342.xml"/><Relationship Id="rId386" Type="http://schemas.openxmlformats.org/officeDocument/2006/relationships/slide" Target="slides/slide363.xml"/><Relationship Id="rId551" Type="http://schemas.openxmlformats.org/officeDocument/2006/relationships/slide" Target="slides/slide528.xml"/><Relationship Id="rId572" Type="http://schemas.openxmlformats.org/officeDocument/2006/relationships/slide" Target="slides/slide549.xml"/><Relationship Id="rId190" Type="http://schemas.openxmlformats.org/officeDocument/2006/relationships/slide" Target="slides/slide167.xml"/><Relationship Id="rId204" Type="http://schemas.openxmlformats.org/officeDocument/2006/relationships/slide" Target="slides/slide181.xml"/><Relationship Id="rId225" Type="http://schemas.openxmlformats.org/officeDocument/2006/relationships/slide" Target="slides/slide202.xml"/><Relationship Id="rId246" Type="http://schemas.openxmlformats.org/officeDocument/2006/relationships/slide" Target="slides/slide223.xml"/><Relationship Id="rId267" Type="http://schemas.openxmlformats.org/officeDocument/2006/relationships/slide" Target="slides/slide244.xml"/><Relationship Id="rId288" Type="http://schemas.openxmlformats.org/officeDocument/2006/relationships/slide" Target="slides/slide265.xml"/><Relationship Id="rId411" Type="http://schemas.openxmlformats.org/officeDocument/2006/relationships/slide" Target="slides/slide388.xml"/><Relationship Id="rId432" Type="http://schemas.openxmlformats.org/officeDocument/2006/relationships/slide" Target="slides/slide409.xml"/><Relationship Id="rId453" Type="http://schemas.openxmlformats.org/officeDocument/2006/relationships/slide" Target="slides/slide430.xml"/><Relationship Id="rId474" Type="http://schemas.openxmlformats.org/officeDocument/2006/relationships/slide" Target="slides/slide451.xml"/><Relationship Id="rId509" Type="http://schemas.openxmlformats.org/officeDocument/2006/relationships/slide" Target="slides/slide486.xml"/><Relationship Id="rId106" Type="http://schemas.openxmlformats.org/officeDocument/2006/relationships/slide" Target="slides/slide83.xml"/><Relationship Id="rId127" Type="http://schemas.openxmlformats.org/officeDocument/2006/relationships/slide" Target="slides/slide104.xml"/><Relationship Id="rId313" Type="http://schemas.openxmlformats.org/officeDocument/2006/relationships/slide" Target="slides/slide290.xml"/><Relationship Id="rId495" Type="http://schemas.openxmlformats.org/officeDocument/2006/relationships/slide" Target="slides/slide472.xml"/><Relationship Id="rId10" Type="http://schemas.openxmlformats.org/officeDocument/2006/relationships/slideMaster" Target="slideMasters/slideMaster10.xml"/><Relationship Id="rId31" Type="http://schemas.openxmlformats.org/officeDocument/2006/relationships/slide" Target="slides/slide8.xml"/><Relationship Id="rId52" Type="http://schemas.openxmlformats.org/officeDocument/2006/relationships/slide" Target="slides/slide29.xml"/><Relationship Id="rId73" Type="http://schemas.openxmlformats.org/officeDocument/2006/relationships/slide" Target="slides/slide50.xml"/><Relationship Id="rId94" Type="http://schemas.openxmlformats.org/officeDocument/2006/relationships/slide" Target="slides/slide71.xml"/><Relationship Id="rId148" Type="http://schemas.openxmlformats.org/officeDocument/2006/relationships/slide" Target="slides/slide125.xml"/><Relationship Id="rId169" Type="http://schemas.openxmlformats.org/officeDocument/2006/relationships/slide" Target="slides/slide146.xml"/><Relationship Id="rId334" Type="http://schemas.openxmlformats.org/officeDocument/2006/relationships/slide" Target="slides/slide311.xml"/><Relationship Id="rId355" Type="http://schemas.openxmlformats.org/officeDocument/2006/relationships/slide" Target="slides/slide332.xml"/><Relationship Id="rId376" Type="http://schemas.openxmlformats.org/officeDocument/2006/relationships/slide" Target="slides/slide353.xml"/><Relationship Id="rId397" Type="http://schemas.openxmlformats.org/officeDocument/2006/relationships/slide" Target="slides/slide374.xml"/><Relationship Id="rId520" Type="http://schemas.openxmlformats.org/officeDocument/2006/relationships/slide" Target="slides/slide497.xml"/><Relationship Id="rId541" Type="http://schemas.openxmlformats.org/officeDocument/2006/relationships/slide" Target="slides/slide518.xml"/><Relationship Id="rId562" Type="http://schemas.openxmlformats.org/officeDocument/2006/relationships/slide" Target="slides/slide539.xml"/><Relationship Id="rId583" Type="http://schemas.openxmlformats.org/officeDocument/2006/relationships/slide" Target="slides/slide560.xml"/><Relationship Id="rId4" Type="http://schemas.openxmlformats.org/officeDocument/2006/relationships/slideMaster" Target="slideMasters/slideMaster4.xml"/><Relationship Id="rId180" Type="http://schemas.openxmlformats.org/officeDocument/2006/relationships/slide" Target="slides/slide157.xml"/><Relationship Id="rId215" Type="http://schemas.openxmlformats.org/officeDocument/2006/relationships/slide" Target="slides/slide192.xml"/><Relationship Id="rId236" Type="http://schemas.openxmlformats.org/officeDocument/2006/relationships/slide" Target="slides/slide213.xml"/><Relationship Id="rId257" Type="http://schemas.openxmlformats.org/officeDocument/2006/relationships/slide" Target="slides/slide234.xml"/><Relationship Id="rId278" Type="http://schemas.openxmlformats.org/officeDocument/2006/relationships/slide" Target="slides/slide255.xml"/><Relationship Id="rId401" Type="http://schemas.openxmlformats.org/officeDocument/2006/relationships/slide" Target="slides/slide378.xml"/><Relationship Id="rId422" Type="http://schemas.openxmlformats.org/officeDocument/2006/relationships/slide" Target="slides/slide399.xml"/><Relationship Id="rId443" Type="http://schemas.openxmlformats.org/officeDocument/2006/relationships/slide" Target="slides/slide420.xml"/><Relationship Id="rId464" Type="http://schemas.openxmlformats.org/officeDocument/2006/relationships/slide" Target="slides/slide441.xml"/><Relationship Id="rId303" Type="http://schemas.openxmlformats.org/officeDocument/2006/relationships/slide" Target="slides/slide280.xml"/><Relationship Id="rId485" Type="http://schemas.openxmlformats.org/officeDocument/2006/relationships/slide" Target="slides/slide462.xml"/><Relationship Id="rId42" Type="http://schemas.openxmlformats.org/officeDocument/2006/relationships/slide" Target="slides/slide19.xml"/><Relationship Id="rId84" Type="http://schemas.openxmlformats.org/officeDocument/2006/relationships/slide" Target="slides/slide61.xml"/><Relationship Id="rId138" Type="http://schemas.openxmlformats.org/officeDocument/2006/relationships/slide" Target="slides/slide115.xml"/><Relationship Id="rId345" Type="http://schemas.openxmlformats.org/officeDocument/2006/relationships/slide" Target="slides/slide322.xml"/><Relationship Id="rId387" Type="http://schemas.openxmlformats.org/officeDocument/2006/relationships/slide" Target="slides/slide364.xml"/><Relationship Id="rId510" Type="http://schemas.openxmlformats.org/officeDocument/2006/relationships/slide" Target="slides/slide487.xml"/><Relationship Id="rId552" Type="http://schemas.openxmlformats.org/officeDocument/2006/relationships/slide" Target="slides/slide529.xml"/><Relationship Id="rId191" Type="http://schemas.openxmlformats.org/officeDocument/2006/relationships/slide" Target="slides/slide168.xml"/><Relationship Id="rId205" Type="http://schemas.openxmlformats.org/officeDocument/2006/relationships/slide" Target="slides/slide182.xml"/><Relationship Id="rId247" Type="http://schemas.openxmlformats.org/officeDocument/2006/relationships/slide" Target="slides/slide224.xml"/><Relationship Id="rId412" Type="http://schemas.openxmlformats.org/officeDocument/2006/relationships/slide" Target="slides/slide389.xml"/><Relationship Id="rId107" Type="http://schemas.openxmlformats.org/officeDocument/2006/relationships/slide" Target="slides/slide84.xml"/><Relationship Id="rId289" Type="http://schemas.openxmlformats.org/officeDocument/2006/relationships/slide" Target="slides/slide266.xml"/><Relationship Id="rId454" Type="http://schemas.openxmlformats.org/officeDocument/2006/relationships/slide" Target="slides/slide431.xml"/><Relationship Id="rId496" Type="http://schemas.openxmlformats.org/officeDocument/2006/relationships/slide" Target="slides/slide473.xml"/><Relationship Id="rId11" Type="http://schemas.openxmlformats.org/officeDocument/2006/relationships/slideMaster" Target="slideMasters/slideMaster11.xml"/><Relationship Id="rId53" Type="http://schemas.openxmlformats.org/officeDocument/2006/relationships/slide" Target="slides/slide30.xml"/><Relationship Id="rId149" Type="http://schemas.openxmlformats.org/officeDocument/2006/relationships/slide" Target="slides/slide126.xml"/><Relationship Id="rId314" Type="http://schemas.openxmlformats.org/officeDocument/2006/relationships/slide" Target="slides/slide291.xml"/><Relationship Id="rId356" Type="http://schemas.openxmlformats.org/officeDocument/2006/relationships/slide" Target="slides/slide333.xml"/><Relationship Id="rId398" Type="http://schemas.openxmlformats.org/officeDocument/2006/relationships/slide" Target="slides/slide375.xml"/><Relationship Id="rId521" Type="http://schemas.openxmlformats.org/officeDocument/2006/relationships/slide" Target="slides/slide498.xml"/><Relationship Id="rId563" Type="http://schemas.openxmlformats.org/officeDocument/2006/relationships/slide" Target="slides/slide540.xml"/><Relationship Id="rId95" Type="http://schemas.openxmlformats.org/officeDocument/2006/relationships/slide" Target="slides/slide72.xml"/><Relationship Id="rId160" Type="http://schemas.openxmlformats.org/officeDocument/2006/relationships/slide" Target="slides/slide137.xml"/><Relationship Id="rId216" Type="http://schemas.openxmlformats.org/officeDocument/2006/relationships/slide" Target="slides/slide193.xml"/><Relationship Id="rId423" Type="http://schemas.openxmlformats.org/officeDocument/2006/relationships/slide" Target="slides/slide400.xml"/><Relationship Id="rId258" Type="http://schemas.openxmlformats.org/officeDocument/2006/relationships/slide" Target="slides/slide235.xml"/><Relationship Id="rId465" Type="http://schemas.openxmlformats.org/officeDocument/2006/relationships/slide" Target="slides/slide442.xml"/><Relationship Id="rId22" Type="http://schemas.openxmlformats.org/officeDocument/2006/relationships/slideMaster" Target="slideMasters/slideMaster22.xml"/><Relationship Id="rId64" Type="http://schemas.openxmlformats.org/officeDocument/2006/relationships/slide" Target="slides/slide41.xml"/><Relationship Id="rId118" Type="http://schemas.openxmlformats.org/officeDocument/2006/relationships/slide" Target="slides/slide95.xml"/><Relationship Id="rId325" Type="http://schemas.openxmlformats.org/officeDocument/2006/relationships/slide" Target="slides/slide302.xml"/><Relationship Id="rId367" Type="http://schemas.openxmlformats.org/officeDocument/2006/relationships/slide" Target="slides/slide344.xml"/><Relationship Id="rId532" Type="http://schemas.openxmlformats.org/officeDocument/2006/relationships/slide" Target="slides/slide509.xml"/><Relationship Id="rId574" Type="http://schemas.openxmlformats.org/officeDocument/2006/relationships/slide" Target="slides/slide551.xml"/><Relationship Id="rId171" Type="http://schemas.openxmlformats.org/officeDocument/2006/relationships/slide" Target="slides/slide148.xml"/><Relationship Id="rId227" Type="http://schemas.openxmlformats.org/officeDocument/2006/relationships/slide" Target="slides/slide204.xml"/><Relationship Id="rId269" Type="http://schemas.openxmlformats.org/officeDocument/2006/relationships/slide" Target="slides/slide246.xml"/><Relationship Id="rId434" Type="http://schemas.openxmlformats.org/officeDocument/2006/relationships/slide" Target="slides/slide411.xml"/><Relationship Id="rId476" Type="http://schemas.openxmlformats.org/officeDocument/2006/relationships/slide" Target="slides/slide453.xml"/><Relationship Id="rId33" Type="http://schemas.openxmlformats.org/officeDocument/2006/relationships/slide" Target="slides/slide10.xml"/><Relationship Id="rId129" Type="http://schemas.openxmlformats.org/officeDocument/2006/relationships/slide" Target="slides/slide106.xml"/><Relationship Id="rId280" Type="http://schemas.openxmlformats.org/officeDocument/2006/relationships/slide" Target="slides/slide257.xml"/><Relationship Id="rId336" Type="http://schemas.openxmlformats.org/officeDocument/2006/relationships/slide" Target="slides/slide313.xml"/><Relationship Id="rId501" Type="http://schemas.openxmlformats.org/officeDocument/2006/relationships/slide" Target="slides/slide478.xml"/><Relationship Id="rId543" Type="http://schemas.openxmlformats.org/officeDocument/2006/relationships/slide" Target="slides/slide520.xml"/><Relationship Id="rId75" Type="http://schemas.openxmlformats.org/officeDocument/2006/relationships/slide" Target="slides/slide52.xml"/><Relationship Id="rId140" Type="http://schemas.openxmlformats.org/officeDocument/2006/relationships/slide" Target="slides/slide117.xml"/><Relationship Id="rId182" Type="http://schemas.openxmlformats.org/officeDocument/2006/relationships/slide" Target="slides/slide159.xml"/><Relationship Id="rId378" Type="http://schemas.openxmlformats.org/officeDocument/2006/relationships/slide" Target="slides/slide355.xml"/><Relationship Id="rId403" Type="http://schemas.openxmlformats.org/officeDocument/2006/relationships/slide" Target="slides/slide380.xml"/><Relationship Id="rId585" Type="http://schemas.openxmlformats.org/officeDocument/2006/relationships/viewProps" Target="viewProps.xml"/><Relationship Id="rId6" Type="http://schemas.openxmlformats.org/officeDocument/2006/relationships/slideMaster" Target="slideMasters/slideMaster6.xml"/><Relationship Id="rId238" Type="http://schemas.openxmlformats.org/officeDocument/2006/relationships/slide" Target="slides/slide215.xml"/><Relationship Id="rId445" Type="http://schemas.openxmlformats.org/officeDocument/2006/relationships/slide" Target="slides/slide422.xml"/><Relationship Id="rId487" Type="http://schemas.openxmlformats.org/officeDocument/2006/relationships/slide" Target="slides/slide464.xml"/><Relationship Id="rId291" Type="http://schemas.openxmlformats.org/officeDocument/2006/relationships/slide" Target="slides/slide268.xml"/><Relationship Id="rId305" Type="http://schemas.openxmlformats.org/officeDocument/2006/relationships/slide" Target="slides/slide282.xml"/><Relationship Id="rId347" Type="http://schemas.openxmlformats.org/officeDocument/2006/relationships/slide" Target="slides/slide324.xml"/><Relationship Id="rId512" Type="http://schemas.openxmlformats.org/officeDocument/2006/relationships/slide" Target="slides/slide489.xml"/><Relationship Id="rId44" Type="http://schemas.openxmlformats.org/officeDocument/2006/relationships/slide" Target="slides/slide21.xml"/><Relationship Id="rId86" Type="http://schemas.openxmlformats.org/officeDocument/2006/relationships/slide" Target="slides/slide63.xml"/><Relationship Id="rId151" Type="http://schemas.openxmlformats.org/officeDocument/2006/relationships/slide" Target="slides/slide128.xml"/><Relationship Id="rId389" Type="http://schemas.openxmlformats.org/officeDocument/2006/relationships/slide" Target="slides/slide366.xml"/><Relationship Id="rId554" Type="http://schemas.openxmlformats.org/officeDocument/2006/relationships/slide" Target="slides/slide531.xml"/><Relationship Id="rId193" Type="http://schemas.openxmlformats.org/officeDocument/2006/relationships/slide" Target="slides/slide170.xml"/><Relationship Id="rId207" Type="http://schemas.openxmlformats.org/officeDocument/2006/relationships/slide" Target="slides/slide184.xml"/><Relationship Id="rId249" Type="http://schemas.openxmlformats.org/officeDocument/2006/relationships/slide" Target="slides/slide226.xml"/><Relationship Id="rId414" Type="http://schemas.openxmlformats.org/officeDocument/2006/relationships/slide" Target="slides/slide391.xml"/><Relationship Id="rId456" Type="http://schemas.openxmlformats.org/officeDocument/2006/relationships/slide" Target="slides/slide433.xml"/><Relationship Id="rId498" Type="http://schemas.openxmlformats.org/officeDocument/2006/relationships/slide" Target="slides/slide475.xml"/><Relationship Id="rId13" Type="http://schemas.openxmlformats.org/officeDocument/2006/relationships/slideMaster" Target="slideMasters/slideMaster13.xml"/><Relationship Id="rId109" Type="http://schemas.openxmlformats.org/officeDocument/2006/relationships/slide" Target="slides/slide86.xml"/><Relationship Id="rId260" Type="http://schemas.openxmlformats.org/officeDocument/2006/relationships/slide" Target="slides/slide237.xml"/><Relationship Id="rId316" Type="http://schemas.openxmlformats.org/officeDocument/2006/relationships/slide" Target="slides/slide293.xml"/><Relationship Id="rId523" Type="http://schemas.openxmlformats.org/officeDocument/2006/relationships/slide" Target="slides/slide500.xml"/><Relationship Id="rId55" Type="http://schemas.openxmlformats.org/officeDocument/2006/relationships/slide" Target="slides/slide32.xml"/><Relationship Id="rId97" Type="http://schemas.openxmlformats.org/officeDocument/2006/relationships/slide" Target="slides/slide74.xml"/><Relationship Id="rId120" Type="http://schemas.openxmlformats.org/officeDocument/2006/relationships/slide" Target="slides/slide97.xml"/><Relationship Id="rId358" Type="http://schemas.openxmlformats.org/officeDocument/2006/relationships/slide" Target="slides/slide335.xml"/><Relationship Id="rId565" Type="http://schemas.openxmlformats.org/officeDocument/2006/relationships/slide" Target="slides/slide542.xml"/><Relationship Id="rId162" Type="http://schemas.openxmlformats.org/officeDocument/2006/relationships/slide" Target="slides/slide139.xml"/><Relationship Id="rId218" Type="http://schemas.openxmlformats.org/officeDocument/2006/relationships/slide" Target="slides/slide195.xml"/><Relationship Id="rId425" Type="http://schemas.openxmlformats.org/officeDocument/2006/relationships/slide" Target="slides/slide402.xml"/><Relationship Id="rId467" Type="http://schemas.openxmlformats.org/officeDocument/2006/relationships/slide" Target="slides/slide444.xml"/><Relationship Id="rId271" Type="http://schemas.openxmlformats.org/officeDocument/2006/relationships/slide" Target="slides/slide248.xml"/><Relationship Id="rId24" Type="http://schemas.openxmlformats.org/officeDocument/2006/relationships/slide" Target="slides/slide1.xml"/><Relationship Id="rId66" Type="http://schemas.openxmlformats.org/officeDocument/2006/relationships/slide" Target="slides/slide43.xml"/><Relationship Id="rId131" Type="http://schemas.openxmlformats.org/officeDocument/2006/relationships/slide" Target="slides/slide108.xml"/><Relationship Id="rId327" Type="http://schemas.openxmlformats.org/officeDocument/2006/relationships/slide" Target="slides/slide304.xml"/><Relationship Id="rId369" Type="http://schemas.openxmlformats.org/officeDocument/2006/relationships/slide" Target="slides/slide346.xml"/><Relationship Id="rId534" Type="http://schemas.openxmlformats.org/officeDocument/2006/relationships/slide" Target="slides/slide511.xml"/><Relationship Id="rId576" Type="http://schemas.openxmlformats.org/officeDocument/2006/relationships/slide" Target="slides/slide553.xml"/><Relationship Id="rId173" Type="http://schemas.openxmlformats.org/officeDocument/2006/relationships/slide" Target="slides/slide150.xml"/><Relationship Id="rId229" Type="http://schemas.openxmlformats.org/officeDocument/2006/relationships/slide" Target="slides/slide206.xml"/><Relationship Id="rId380" Type="http://schemas.openxmlformats.org/officeDocument/2006/relationships/slide" Target="slides/slide357.xml"/><Relationship Id="rId436" Type="http://schemas.openxmlformats.org/officeDocument/2006/relationships/slide" Target="slides/slide413.xml"/><Relationship Id="rId240" Type="http://schemas.openxmlformats.org/officeDocument/2006/relationships/slide" Target="slides/slide217.xml"/><Relationship Id="rId478" Type="http://schemas.openxmlformats.org/officeDocument/2006/relationships/slide" Target="slides/slide455.xml"/><Relationship Id="rId35" Type="http://schemas.openxmlformats.org/officeDocument/2006/relationships/slide" Target="slides/slide12.xml"/><Relationship Id="rId77" Type="http://schemas.openxmlformats.org/officeDocument/2006/relationships/slide" Target="slides/slide54.xml"/><Relationship Id="rId100" Type="http://schemas.openxmlformats.org/officeDocument/2006/relationships/slide" Target="slides/slide77.xml"/><Relationship Id="rId282" Type="http://schemas.openxmlformats.org/officeDocument/2006/relationships/slide" Target="slides/slide259.xml"/><Relationship Id="rId338" Type="http://schemas.openxmlformats.org/officeDocument/2006/relationships/slide" Target="slides/slide315.xml"/><Relationship Id="rId503" Type="http://schemas.openxmlformats.org/officeDocument/2006/relationships/slide" Target="slides/slide480.xml"/><Relationship Id="rId545" Type="http://schemas.openxmlformats.org/officeDocument/2006/relationships/slide" Target="slides/slide522.xml"/><Relationship Id="rId587" Type="http://schemas.openxmlformats.org/officeDocument/2006/relationships/tableStyles" Target="tableStyles.xml"/><Relationship Id="rId8" Type="http://schemas.openxmlformats.org/officeDocument/2006/relationships/slideMaster" Target="slideMasters/slideMaster8.xml"/><Relationship Id="rId142" Type="http://schemas.openxmlformats.org/officeDocument/2006/relationships/slide" Target="slides/slide119.xml"/><Relationship Id="rId184" Type="http://schemas.openxmlformats.org/officeDocument/2006/relationships/slide" Target="slides/slide161.xml"/><Relationship Id="rId391" Type="http://schemas.openxmlformats.org/officeDocument/2006/relationships/slide" Target="slides/slide368.xml"/><Relationship Id="rId405" Type="http://schemas.openxmlformats.org/officeDocument/2006/relationships/slide" Target="slides/slide382.xml"/><Relationship Id="rId447" Type="http://schemas.openxmlformats.org/officeDocument/2006/relationships/slide" Target="slides/slide424.xml"/><Relationship Id="rId251" Type="http://schemas.openxmlformats.org/officeDocument/2006/relationships/slide" Target="slides/slide228.xml"/><Relationship Id="rId489" Type="http://schemas.openxmlformats.org/officeDocument/2006/relationships/slide" Target="slides/slide466.xml"/><Relationship Id="rId46" Type="http://schemas.openxmlformats.org/officeDocument/2006/relationships/slide" Target="slides/slide23.xml"/><Relationship Id="rId293" Type="http://schemas.openxmlformats.org/officeDocument/2006/relationships/slide" Target="slides/slide270.xml"/><Relationship Id="rId307" Type="http://schemas.openxmlformats.org/officeDocument/2006/relationships/slide" Target="slides/slide284.xml"/><Relationship Id="rId349" Type="http://schemas.openxmlformats.org/officeDocument/2006/relationships/slide" Target="slides/slide326.xml"/><Relationship Id="rId514" Type="http://schemas.openxmlformats.org/officeDocument/2006/relationships/slide" Target="slides/slide491.xml"/><Relationship Id="rId556" Type="http://schemas.openxmlformats.org/officeDocument/2006/relationships/slide" Target="slides/slide533.xml"/><Relationship Id="rId88" Type="http://schemas.openxmlformats.org/officeDocument/2006/relationships/slide" Target="slides/slide65.xml"/><Relationship Id="rId111" Type="http://schemas.openxmlformats.org/officeDocument/2006/relationships/slide" Target="slides/slide88.xml"/><Relationship Id="rId153" Type="http://schemas.openxmlformats.org/officeDocument/2006/relationships/slide" Target="slides/slide130.xml"/><Relationship Id="rId195" Type="http://schemas.openxmlformats.org/officeDocument/2006/relationships/slide" Target="slides/slide172.xml"/><Relationship Id="rId209" Type="http://schemas.openxmlformats.org/officeDocument/2006/relationships/slide" Target="slides/slide186.xml"/><Relationship Id="rId360" Type="http://schemas.openxmlformats.org/officeDocument/2006/relationships/slide" Target="slides/slide337.xml"/><Relationship Id="rId416" Type="http://schemas.openxmlformats.org/officeDocument/2006/relationships/slide" Target="slides/slide393.xml"/><Relationship Id="rId220" Type="http://schemas.openxmlformats.org/officeDocument/2006/relationships/slide" Target="slides/slide197.xml"/><Relationship Id="rId458" Type="http://schemas.openxmlformats.org/officeDocument/2006/relationships/slide" Target="slides/slide435.xml"/><Relationship Id="rId15" Type="http://schemas.openxmlformats.org/officeDocument/2006/relationships/slideMaster" Target="slideMasters/slideMaster15.xml"/><Relationship Id="rId57" Type="http://schemas.openxmlformats.org/officeDocument/2006/relationships/slide" Target="slides/slide34.xml"/><Relationship Id="rId262" Type="http://schemas.openxmlformats.org/officeDocument/2006/relationships/slide" Target="slides/slide239.xml"/><Relationship Id="rId318" Type="http://schemas.openxmlformats.org/officeDocument/2006/relationships/slide" Target="slides/slide295.xml"/><Relationship Id="rId525" Type="http://schemas.openxmlformats.org/officeDocument/2006/relationships/slide" Target="slides/slide502.xml"/><Relationship Id="rId567" Type="http://schemas.openxmlformats.org/officeDocument/2006/relationships/slide" Target="slides/slide544.xml"/><Relationship Id="rId99" Type="http://schemas.openxmlformats.org/officeDocument/2006/relationships/slide" Target="slides/slide76.xml"/><Relationship Id="rId122" Type="http://schemas.openxmlformats.org/officeDocument/2006/relationships/slide" Target="slides/slide99.xml"/><Relationship Id="rId164" Type="http://schemas.openxmlformats.org/officeDocument/2006/relationships/slide" Target="slides/slide141.xml"/><Relationship Id="rId371" Type="http://schemas.openxmlformats.org/officeDocument/2006/relationships/slide" Target="slides/slide348.xml"/><Relationship Id="rId427" Type="http://schemas.openxmlformats.org/officeDocument/2006/relationships/slide" Target="slides/slide404.xml"/><Relationship Id="rId469" Type="http://schemas.openxmlformats.org/officeDocument/2006/relationships/slide" Target="slides/slide446.xml"/><Relationship Id="rId26" Type="http://schemas.openxmlformats.org/officeDocument/2006/relationships/slide" Target="slides/slide3.xml"/><Relationship Id="rId231" Type="http://schemas.openxmlformats.org/officeDocument/2006/relationships/slide" Target="slides/slide208.xml"/><Relationship Id="rId273" Type="http://schemas.openxmlformats.org/officeDocument/2006/relationships/slide" Target="slides/slide250.xml"/><Relationship Id="rId329" Type="http://schemas.openxmlformats.org/officeDocument/2006/relationships/slide" Target="slides/slide306.xml"/><Relationship Id="rId480" Type="http://schemas.openxmlformats.org/officeDocument/2006/relationships/slide" Target="slides/slide457.xml"/><Relationship Id="rId536" Type="http://schemas.openxmlformats.org/officeDocument/2006/relationships/slide" Target="slides/slide513.xml"/><Relationship Id="rId68" Type="http://schemas.openxmlformats.org/officeDocument/2006/relationships/slide" Target="slides/slide45.xml"/><Relationship Id="rId133" Type="http://schemas.openxmlformats.org/officeDocument/2006/relationships/slide" Target="slides/slide110.xml"/><Relationship Id="rId175" Type="http://schemas.openxmlformats.org/officeDocument/2006/relationships/slide" Target="slides/slide152.xml"/><Relationship Id="rId340" Type="http://schemas.openxmlformats.org/officeDocument/2006/relationships/slide" Target="slides/slide317.xml"/><Relationship Id="rId578" Type="http://schemas.openxmlformats.org/officeDocument/2006/relationships/slide" Target="slides/slide5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1AEAE8-BD36-40B3-A1C0-58B5F4F9A44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E1D1-E0CB-4863-BB66-7E633233A04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7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AEAE8-BD36-40B3-A1C0-58B5F4F9A44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5831680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116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816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60606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0575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29199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3856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342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7023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47553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500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AEAE8-BD36-40B3-A1C0-58B5F4F9A44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15082713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339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1358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0803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4437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86003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535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62506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82796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0532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4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0982881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50263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22122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114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66021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89711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29752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27927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5752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65090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8906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3396006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00547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92604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90700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95553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705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25759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83890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8979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84915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78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583277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60944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48645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22237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33031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2047847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287112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198756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19444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497211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52870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690495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9474332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3958778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136723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7813297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077757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532432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6725983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303593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4745295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32372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610166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452761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5637590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3853139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422308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3365176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7829471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96369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71800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8733738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92385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49876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842244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2234932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285657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922946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266558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3674355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8232809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0259805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300278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712655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5847145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5026442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2740561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304829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8091480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6134292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285387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5751932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7695635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5394874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2185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44070090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2497365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159728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6489662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942600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168920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101123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8954783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4350055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7784606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2392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AEAE8-BD36-40B3-A1C0-58B5F4F9A44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211516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5859699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6699098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3793621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9695635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632178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542236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2927250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6951459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2627086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216050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61220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627669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0209258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078915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0999813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3697746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7622085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921964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58569565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0634197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239335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928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986801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6924108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1750945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2113134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573987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228761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991394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369206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3857929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1487494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608331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95911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5072432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332440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9258533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9694414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9287458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28979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922929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7545800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607653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82416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2273024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2479033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7581108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9634941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48583" name="Date Placeholder 3"/>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584" name="Footer Placeholder 4"/>
          <p:cNvSpPr>
            <a:spLocks noGrp="1"/>
          </p:cNvSpPr>
          <p:nvPr>
            <p:ph type="ftr" sz="quarter" idx="11"/>
          </p:nvPr>
        </p:nvSpPr>
        <p:spPr/>
        <p:txBody>
          <a:bodyPr/>
          <a:lstStyle/>
          <a:p>
            <a:endParaRPr lang="en-GB">
              <a:solidFill>
                <a:prstClr val="black">
                  <a:tint val="75000"/>
                </a:prstClr>
              </a:solidFill>
            </a:endParaRPr>
          </a:p>
        </p:txBody>
      </p:sp>
      <p:sp>
        <p:nvSpPr>
          <p:cNvPr id="1048585" name="Slide Number Placeholder 5"/>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3325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endParaRPr lang="en-GB"/>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90" name="Date Placeholder 3"/>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591" name="Footer Placeholder 4"/>
          <p:cNvSpPr>
            <a:spLocks noGrp="1"/>
          </p:cNvSpPr>
          <p:nvPr>
            <p:ph type="ftr" sz="quarter" idx="11"/>
          </p:nvPr>
        </p:nvSpPr>
        <p:spPr/>
        <p:txBody>
          <a:bodyPr/>
          <a:lstStyle/>
          <a:p>
            <a:endParaRPr lang="en-GB">
              <a:solidFill>
                <a:prstClr val="black">
                  <a:tint val="75000"/>
                </a:prstClr>
              </a:solidFill>
            </a:endParaRPr>
          </a:p>
        </p:txBody>
      </p:sp>
      <p:sp>
        <p:nvSpPr>
          <p:cNvPr id="1048592" name="Slide Number Placeholder 5"/>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77970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7"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1048748"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49" name="Date Placeholder 3"/>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50" name="Footer Placeholder 4"/>
          <p:cNvSpPr>
            <a:spLocks noGrp="1"/>
          </p:cNvSpPr>
          <p:nvPr>
            <p:ph type="ftr" sz="quarter" idx="11"/>
          </p:nvPr>
        </p:nvSpPr>
        <p:spPr/>
        <p:txBody>
          <a:bodyPr/>
          <a:lstStyle/>
          <a:p>
            <a:endParaRPr lang="en-GB">
              <a:solidFill>
                <a:prstClr val="black">
                  <a:tint val="75000"/>
                </a:prstClr>
              </a:solidFill>
            </a:endParaRPr>
          </a:p>
        </p:txBody>
      </p:sp>
      <p:sp>
        <p:nvSpPr>
          <p:cNvPr id="1048751" name="Slide Number Placeholder 5"/>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8632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US"/>
              <a:t>Click to edit Master title style</a:t>
            </a:r>
            <a:endParaRPr lang="en-GB"/>
          </a:p>
        </p:txBody>
      </p:sp>
      <p:sp>
        <p:nvSpPr>
          <p:cNvPr id="104871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1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18" name="Date Placeholder 4"/>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19" name="Footer Placeholder 5"/>
          <p:cNvSpPr>
            <a:spLocks noGrp="1"/>
          </p:cNvSpPr>
          <p:nvPr>
            <p:ph type="ftr" sz="quarter" idx="11"/>
          </p:nvPr>
        </p:nvSpPr>
        <p:spPr/>
        <p:txBody>
          <a:bodyPr/>
          <a:lstStyle/>
          <a:p>
            <a:endParaRPr lang="en-GB">
              <a:solidFill>
                <a:prstClr val="black">
                  <a:tint val="75000"/>
                </a:prstClr>
              </a:solidFill>
            </a:endParaRPr>
          </a:p>
        </p:txBody>
      </p:sp>
      <p:sp>
        <p:nvSpPr>
          <p:cNvPr id="1048720" name="Slide Number Placeholder 6"/>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21681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1"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1048722"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23"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2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25"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26" name="Date Placeholder 6"/>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27" name="Footer Placeholder 7"/>
          <p:cNvSpPr>
            <a:spLocks noGrp="1"/>
          </p:cNvSpPr>
          <p:nvPr>
            <p:ph type="ftr" sz="quarter" idx="11"/>
          </p:nvPr>
        </p:nvSpPr>
        <p:spPr/>
        <p:txBody>
          <a:bodyPr/>
          <a:lstStyle/>
          <a:p>
            <a:endParaRPr lang="en-GB">
              <a:solidFill>
                <a:prstClr val="black">
                  <a:tint val="75000"/>
                </a:prstClr>
              </a:solidFill>
            </a:endParaRPr>
          </a:p>
        </p:txBody>
      </p:sp>
      <p:sp>
        <p:nvSpPr>
          <p:cNvPr id="1048728" name="Slide Number Placeholder 8"/>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09833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r>
              <a:rPr lang="en-US"/>
              <a:t>Click to edit Master title style</a:t>
            </a:r>
            <a:endParaRPr lang="en-GB"/>
          </a:p>
        </p:txBody>
      </p:sp>
      <p:sp>
        <p:nvSpPr>
          <p:cNvPr id="1048730" name="Date Placeholder 2"/>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31" name="Footer Placeholder 3"/>
          <p:cNvSpPr>
            <a:spLocks noGrp="1"/>
          </p:cNvSpPr>
          <p:nvPr>
            <p:ph type="ftr" sz="quarter" idx="11"/>
          </p:nvPr>
        </p:nvSpPr>
        <p:spPr/>
        <p:txBody>
          <a:bodyPr/>
          <a:lstStyle/>
          <a:p>
            <a:endParaRPr lang="en-GB">
              <a:solidFill>
                <a:prstClr val="black">
                  <a:tint val="75000"/>
                </a:prstClr>
              </a:solidFill>
            </a:endParaRPr>
          </a:p>
        </p:txBody>
      </p:sp>
      <p:sp>
        <p:nvSpPr>
          <p:cNvPr id="1048732" name="Slide Number Placeholder 4"/>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49480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38" name="Date Placeholder 1"/>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39" name="Footer Placeholder 2"/>
          <p:cNvSpPr>
            <a:spLocks noGrp="1"/>
          </p:cNvSpPr>
          <p:nvPr>
            <p:ph type="ftr" sz="quarter" idx="11"/>
          </p:nvPr>
        </p:nvSpPr>
        <p:spPr/>
        <p:txBody>
          <a:bodyPr/>
          <a:lstStyle/>
          <a:p>
            <a:endParaRPr lang="en-GB">
              <a:solidFill>
                <a:prstClr val="black">
                  <a:tint val="75000"/>
                </a:prstClr>
              </a:solidFill>
            </a:endParaRPr>
          </a:p>
        </p:txBody>
      </p:sp>
      <p:sp>
        <p:nvSpPr>
          <p:cNvPr id="1048740" name="Slide Number Placeholder 3"/>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057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205373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104875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5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60" name="Date Placeholder 4"/>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61" name="Footer Placeholder 5"/>
          <p:cNvSpPr>
            <a:spLocks noGrp="1"/>
          </p:cNvSpPr>
          <p:nvPr>
            <p:ph type="ftr" sz="quarter" idx="11"/>
          </p:nvPr>
        </p:nvSpPr>
        <p:spPr/>
        <p:txBody>
          <a:bodyPr/>
          <a:lstStyle/>
          <a:p>
            <a:endParaRPr lang="en-GB">
              <a:solidFill>
                <a:prstClr val="black">
                  <a:tint val="75000"/>
                </a:prstClr>
              </a:solidFill>
            </a:endParaRPr>
          </a:p>
        </p:txBody>
      </p:sp>
      <p:sp>
        <p:nvSpPr>
          <p:cNvPr id="1048762" name="Slide Number Placeholder 6"/>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1151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4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104874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74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44" name="Date Placeholder 4"/>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45" name="Footer Placeholder 5"/>
          <p:cNvSpPr>
            <a:spLocks noGrp="1"/>
          </p:cNvSpPr>
          <p:nvPr>
            <p:ph type="ftr" sz="quarter" idx="11"/>
          </p:nvPr>
        </p:nvSpPr>
        <p:spPr/>
        <p:txBody>
          <a:bodyPr/>
          <a:lstStyle/>
          <a:p>
            <a:endParaRPr lang="en-GB">
              <a:solidFill>
                <a:prstClr val="black">
                  <a:tint val="75000"/>
                </a:prstClr>
              </a:solidFill>
            </a:endParaRPr>
          </a:p>
        </p:txBody>
      </p:sp>
      <p:sp>
        <p:nvSpPr>
          <p:cNvPr id="1048746" name="Slide Number Placeholder 6"/>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17306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52" name="Title 1"/>
          <p:cNvSpPr>
            <a:spLocks noGrp="1"/>
          </p:cNvSpPr>
          <p:nvPr>
            <p:ph type="title"/>
          </p:nvPr>
        </p:nvSpPr>
        <p:spPr/>
        <p:txBody>
          <a:bodyPr/>
          <a:lstStyle/>
          <a:p>
            <a:r>
              <a:rPr lang="en-US"/>
              <a:t>Click to edit Master title style</a:t>
            </a:r>
            <a:endParaRPr lang="en-GB"/>
          </a:p>
        </p:txBody>
      </p:sp>
      <p:sp>
        <p:nvSpPr>
          <p:cNvPr id="104875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54" name="Date Placeholder 3"/>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55" name="Footer Placeholder 4"/>
          <p:cNvSpPr>
            <a:spLocks noGrp="1"/>
          </p:cNvSpPr>
          <p:nvPr>
            <p:ph type="ftr" sz="quarter" idx="11"/>
          </p:nvPr>
        </p:nvSpPr>
        <p:spPr/>
        <p:txBody>
          <a:bodyPr/>
          <a:lstStyle/>
          <a:p>
            <a:endParaRPr lang="en-GB">
              <a:solidFill>
                <a:prstClr val="black">
                  <a:tint val="75000"/>
                </a:prstClr>
              </a:solidFill>
            </a:endParaRPr>
          </a:p>
        </p:txBody>
      </p:sp>
      <p:sp>
        <p:nvSpPr>
          <p:cNvPr id="1048756" name="Slide Number Placeholder 5"/>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58489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3"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1048734"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35" name="Date Placeholder 3"/>
          <p:cNvSpPr>
            <a:spLocks noGrp="1"/>
          </p:cNvSpPr>
          <p:nvPr>
            <p:ph type="dt" sz="half" idx="10"/>
          </p:nvPr>
        </p:nvSpPr>
        <p:spPr/>
        <p:txBody>
          <a:body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736" name="Footer Placeholder 4"/>
          <p:cNvSpPr>
            <a:spLocks noGrp="1"/>
          </p:cNvSpPr>
          <p:nvPr>
            <p:ph type="ftr" sz="quarter" idx="11"/>
          </p:nvPr>
        </p:nvSpPr>
        <p:spPr/>
        <p:txBody>
          <a:bodyPr/>
          <a:lstStyle/>
          <a:p>
            <a:endParaRPr lang="en-GB">
              <a:solidFill>
                <a:prstClr val="black">
                  <a:tint val="75000"/>
                </a:prstClr>
              </a:solidFill>
            </a:endParaRPr>
          </a:p>
        </p:txBody>
      </p:sp>
      <p:sp>
        <p:nvSpPr>
          <p:cNvPr id="1048737" name="Slide Number Placeholder 5"/>
          <p:cNvSpPr>
            <a:spLocks noGrp="1"/>
          </p:cNvSpPr>
          <p:nvPr>
            <p:ph type="sldNum" sz="quarter" idx="12"/>
          </p:nvPr>
        </p:nvSpPr>
        <p:spPr/>
        <p:txBody>
          <a:body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01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6766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56847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98813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85995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AEAE8-BD36-40B3-A1C0-58B5F4F9A44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E1D1-E0CB-4863-BB66-7E633233A04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00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40457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11376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09272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59112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558614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95961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189147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70060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606463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48004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1AEAE8-BD36-40B3-A1C0-58B5F4F9A447}"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419674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181771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681476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572070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314927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60875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769828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12059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841025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69142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4787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AEAE8-BD36-40B3-A1C0-58B5F4F9A447}"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2552210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22769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45182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648221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402858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55012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237568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368082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412069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260787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6651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1AEAE8-BD36-40B3-A1C0-58B5F4F9A447}"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3800721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071093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477610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3726741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1966407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890368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144397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ABCEB-ACFC-4714-9973-3DA970169C29}" type="datetime1">
              <a:rPr lang="en-US" altLang="en-US" sz="1200" smtClean="0">
                <a:solidFill>
                  <a:srgbClr val="898989"/>
                </a:solidFill>
              </a:rPr>
              <a:pPr/>
              <a:t>3/23/2022</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r>
              <a:rPr lang="en-US" altLang="en-US" sz="1200" smtClean="0">
                <a:solidFill>
                  <a:srgbClr val="898989"/>
                </a:solidFill>
              </a:rPr>
              <a:t>communication skills 2015</a:t>
            </a: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fld id="{566ABCEB-ACFC-4714-9973-3DA970169C29}" type="slidenum">
              <a:rPr lang="en-US" altLang="en-US" sz="1200" smtClean="0">
                <a:solidFill>
                  <a:srgbClr val="898989"/>
                </a:solidFill>
              </a:rPr>
              <a:pPr/>
              <a:t>‹#›</a:t>
            </a:fld>
            <a:endParaRPr lang="en-US" altLang="en-US" sz="1200">
              <a:solidFill>
                <a:srgbClr val="898989"/>
              </a:solidFill>
            </a:endParaRPr>
          </a:p>
        </p:txBody>
      </p:sp>
    </p:spTree>
    <p:extLst>
      <p:ext uri="{BB962C8B-B14F-4D97-AF65-F5344CB8AC3E}">
        <p14:creationId xmlns:p14="http://schemas.microsoft.com/office/powerpoint/2010/main" val="213618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2717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4361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379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1AEAE8-BD36-40B3-A1C0-58B5F4F9A447}" type="datetimeFigureOut">
              <a:rPr lang="en-US" smtClean="0"/>
              <a:t>3/23/2022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2219165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5085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104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8103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5721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8172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3600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2025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6480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0381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049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1AEAE8-BD36-40B3-A1C0-58B5F4F9A447}" type="datetimeFigureOut">
              <a:rPr lang="en-US" smtClean="0"/>
              <a:t>3/23/2022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5FE1D1-E0CB-4863-BB66-7E633233A04C}" type="slidenum">
              <a:rPr lang="en-US" smtClean="0"/>
              <a:t>‹#›</a:t>
            </a:fld>
            <a:endParaRPr lang="en-US"/>
          </a:p>
        </p:txBody>
      </p:sp>
    </p:spTree>
    <p:extLst>
      <p:ext uri="{BB962C8B-B14F-4D97-AF65-F5344CB8AC3E}">
        <p14:creationId xmlns:p14="http://schemas.microsoft.com/office/powerpoint/2010/main" val="3951739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9180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9976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9252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3269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9189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2664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34221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39932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8994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FCB176-1C3C-4D87-90EF-4E411FB9607E}"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2C582226-C1C7-4756-A210-17281DA0E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625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AEAE8-BD36-40B3-A1C0-58B5F4F9A447}"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FE1D1-E0CB-4863-BB66-7E633233A04C}" type="slidenum">
              <a:rPr lang="en-US" smtClean="0"/>
              <a:t>‹#›</a:t>
            </a:fld>
            <a:endParaRPr lang="en-US"/>
          </a:p>
        </p:txBody>
      </p:sp>
    </p:spTree>
    <p:extLst>
      <p:ext uri="{BB962C8B-B14F-4D97-AF65-F5344CB8AC3E}">
        <p14:creationId xmlns:p14="http://schemas.microsoft.com/office/powerpoint/2010/main" val="12419900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EB593-7E93-4123-9139-3EAE49DF302D}"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E7407B2-84D8-400F-B1AF-93E1399008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213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B4CDD5-DADC-4B8F-B679-869DF9093631}"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34BAA6C3-948A-439C-8C7E-5C6916C18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78750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25395-3A0F-4C98-9D83-F0D397D9449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87D5BEAF-8DA6-4C3F-A956-3CDC2A704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42907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6F40B8-27CD-4B0A-825E-2A69A1C61D40}" type="datetime1">
              <a:rPr lang="en-US">
                <a:solidFill>
                  <a:prstClr val="black">
                    <a:tint val="75000"/>
                  </a:prstClr>
                </a:solidFill>
              </a:rPr>
              <a:pPr>
                <a:defRPr/>
              </a:pPr>
              <a:t>3/23/2022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9" name="Slide Number Placeholder 5"/>
          <p:cNvSpPr>
            <a:spLocks noGrp="1"/>
          </p:cNvSpPr>
          <p:nvPr>
            <p:ph type="sldNum" sz="quarter" idx="12"/>
          </p:nvPr>
        </p:nvSpPr>
        <p:spPr/>
        <p:txBody>
          <a:bodyPr/>
          <a:lstStyle>
            <a:lvl1pPr>
              <a:defRPr/>
            </a:lvl1pPr>
          </a:lstStyle>
          <a:p>
            <a:pPr>
              <a:defRPr/>
            </a:pPr>
            <a:fld id="{1C3E08FA-EEA2-4EDE-9F30-A0559D7AF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71183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11DD17-CDA5-43D2-830E-347764DBA90D}" type="datetime1">
              <a:rPr lang="en-US">
                <a:solidFill>
                  <a:prstClr val="black">
                    <a:tint val="75000"/>
                  </a:prstClr>
                </a:solidFill>
              </a:rPr>
              <a:pPr>
                <a:defRPr/>
              </a:pPr>
              <a:t>3/23/2022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5" name="Slide Number Placeholder 5"/>
          <p:cNvSpPr>
            <a:spLocks noGrp="1"/>
          </p:cNvSpPr>
          <p:nvPr>
            <p:ph type="sldNum" sz="quarter" idx="12"/>
          </p:nvPr>
        </p:nvSpPr>
        <p:spPr/>
        <p:txBody>
          <a:bodyPr/>
          <a:lstStyle>
            <a:lvl1pPr>
              <a:defRPr/>
            </a:lvl1pPr>
          </a:lstStyle>
          <a:p>
            <a:pPr>
              <a:defRPr/>
            </a:pPr>
            <a:fld id="{296009B4-4735-4C6D-B982-D38049F68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61773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8DEC5E-AC76-4176-B5F0-5DDBD73B884F}" type="datetime1">
              <a:rPr lang="en-US">
                <a:solidFill>
                  <a:prstClr val="black">
                    <a:tint val="75000"/>
                  </a:prstClr>
                </a:solidFill>
              </a:rPr>
              <a:pPr>
                <a:defRPr/>
              </a:pPr>
              <a:t>3/23/2022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4" name="Slide Number Placeholder 5"/>
          <p:cNvSpPr>
            <a:spLocks noGrp="1"/>
          </p:cNvSpPr>
          <p:nvPr>
            <p:ph type="sldNum" sz="quarter" idx="12"/>
          </p:nvPr>
        </p:nvSpPr>
        <p:spPr/>
        <p:txBody>
          <a:bodyPr/>
          <a:lstStyle>
            <a:lvl1pPr>
              <a:defRPr/>
            </a:lvl1pPr>
          </a:lstStyle>
          <a:p>
            <a:pPr>
              <a:defRPr/>
            </a:pPr>
            <a:fld id="{6638BCBE-FED6-45C2-A977-EBE47D860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6848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3BC72-FA29-45B2-A137-656B586F72F0}"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9A6BEA5E-2A96-4A19-A558-3A8FB3F412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28749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AE5-26CE-48B3-91DA-5D143FFBEFA2}" type="datetime1">
              <a:rPr lang="en-US">
                <a:solidFill>
                  <a:prstClr val="black">
                    <a:tint val="75000"/>
                  </a:prstClr>
                </a:solidFill>
              </a:rPr>
              <a:pPr>
                <a:defRPr/>
              </a:pPr>
              <a:t>3/23/2022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7" name="Slide Number Placeholder 5"/>
          <p:cNvSpPr>
            <a:spLocks noGrp="1"/>
          </p:cNvSpPr>
          <p:nvPr>
            <p:ph type="sldNum" sz="quarter" idx="12"/>
          </p:nvPr>
        </p:nvSpPr>
        <p:spPr/>
        <p:txBody>
          <a:bodyPr/>
          <a:lstStyle>
            <a:lvl1pPr>
              <a:defRPr/>
            </a:lvl1pPr>
          </a:lstStyle>
          <a:p>
            <a:pPr>
              <a:defRPr/>
            </a:pPr>
            <a:fld id="{AC90C295-A8B1-47F5-BA7C-875A80D40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11761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095F99-20CD-46A0-B3DA-B0972A7DCA26}"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CCF7CD6A-ADEE-47F1-BCFE-9FBFB92DD1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9029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B6275-04F1-481B-8420-89E44A40111F}"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12"/>
          </p:nvPr>
        </p:nvSpPr>
        <p:spPr/>
        <p:txBody>
          <a:bodyPr/>
          <a:lstStyle>
            <a:lvl1pPr>
              <a:defRPr/>
            </a:lvl1pPr>
          </a:lstStyle>
          <a:p>
            <a:pPr>
              <a:defRPr/>
            </a:pPr>
            <a:fld id="{42415FE3-9761-41C9-A97B-D9BE9BD48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941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1AEAE8-BD36-40B3-A1C0-58B5F4F9A447}" type="datetimeFigureOut">
              <a:rPr lang="en-US" smtClean="0"/>
              <a:t>3/23/2022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5FE1D1-E0CB-4863-BB66-7E633233A04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78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00297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21252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02858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19736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652894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13390417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20946734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108198728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231230146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38442495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2891915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203204923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41681732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160366400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A8055-1E1C-44B2-BFA0-157FEFF66E4A}" type="datetimeFigureOut">
              <a:rPr lang="en-GB" smtClean="0">
                <a:solidFill>
                  <a:prstClr val="black">
                    <a:tint val="75000"/>
                  </a:prstClr>
                </a:solidFill>
              </a:rPr>
              <a:pPr/>
              <a:t>23/03/2022</a:t>
            </a:fld>
            <a:endParaRPr lang="en-GB">
              <a:solidFill>
                <a:prstClr val="black">
                  <a:tint val="75000"/>
                </a:prstClr>
              </a:solidFill>
            </a:endParaRPr>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832C-1937-471B-8791-8FEA43554A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944763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25315646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7562543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3158848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latinLnBrk="1">
              <a:spcBef>
                <a:spcPct val="0"/>
              </a:spcBef>
              <a:spcAft>
                <a:spcPct val="0"/>
              </a:spcAft>
            </a:pPr>
            <a:fld id="{566ABCEB-ACFC-4714-9973-3DA970169C29}" type="datetime1">
              <a:rPr lang="en-US" altLang="en-US" sz="1200" kern="0" smtClean="0">
                <a:solidFill>
                  <a:srgbClr val="898989"/>
                </a:solidFill>
                <a:sym typeface="Calibri" pitchFamily="34" charset="0"/>
              </a:rPr>
              <a:pPr fontAlgn="base" latinLnBrk="1">
                <a:spcBef>
                  <a:spcPct val="0"/>
                </a:spcBef>
                <a:spcAft>
                  <a:spcPct val="0"/>
                </a:spcAft>
              </a:pPr>
              <a:t>3/23/2022</a:t>
            </a:fld>
            <a:endParaRPr lang="en-US" altLang="en-US" sz="1200" kern="0">
              <a:solidFill>
                <a:srgbClr val="898989"/>
              </a:solidFill>
              <a:sym typeface="Calibri"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latinLnBrk="1">
              <a:spcBef>
                <a:spcPct val="0"/>
              </a:spcBef>
              <a:spcAft>
                <a:spcPct val="0"/>
              </a:spcAft>
            </a:pPr>
            <a:r>
              <a:rPr lang="en-US" altLang="en-US" sz="1200" kern="0" smtClean="0">
                <a:solidFill>
                  <a:srgbClr val="898989"/>
                </a:solidFill>
                <a:sym typeface="Calibri" pitchFamily="34" charset="0"/>
              </a:rPr>
              <a:t>communication skills 2015</a:t>
            </a:r>
            <a:endParaRPr lang="en-US" altLang="en-US" sz="1200" kern="0">
              <a:solidFill>
                <a:srgbClr val="898989"/>
              </a:solidFill>
              <a:sym typeface="Calibri"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latinLnBrk="1">
              <a:spcBef>
                <a:spcPct val="0"/>
              </a:spcBef>
              <a:spcAft>
                <a:spcPct val="0"/>
              </a:spcAft>
            </a:pPr>
            <a:fld id="{566ABCEB-ACFC-4714-9973-3DA970169C29}" type="slidenum">
              <a:rPr lang="en-US" altLang="en-US" sz="1200" kern="0" smtClean="0">
                <a:solidFill>
                  <a:srgbClr val="898989"/>
                </a:solidFill>
                <a:sym typeface="Calibri" pitchFamily="34" charset="0"/>
              </a:rPr>
              <a:pPr fontAlgn="base" latinLnBrk="1">
                <a:spcBef>
                  <a:spcPct val="0"/>
                </a:spcBef>
                <a:spcAft>
                  <a:spcPct val="0"/>
                </a:spcAft>
              </a:pPr>
              <a:t>‹#›</a:t>
            </a:fld>
            <a:endParaRPr lang="en-US" altLang="en-US" sz="1200" kern="0">
              <a:solidFill>
                <a:srgbClr val="898989"/>
              </a:solidFill>
              <a:sym typeface="Calibri" pitchFamily="34" charset="0"/>
            </a:endParaRPr>
          </a:p>
        </p:txBody>
      </p:sp>
    </p:spTree>
    <p:extLst>
      <p:ext uri="{BB962C8B-B14F-4D97-AF65-F5344CB8AC3E}">
        <p14:creationId xmlns:p14="http://schemas.microsoft.com/office/powerpoint/2010/main" val="667491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74555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7487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2452F2-1209-4D08-9923-341B0A795048}" type="datetime1">
              <a:rPr lang="en-US">
                <a:solidFill>
                  <a:prstClr val="black">
                    <a:tint val="75000"/>
                  </a:prstClr>
                </a:solidFill>
              </a:rPr>
              <a:pPr>
                <a:defRPr/>
              </a:pPr>
              <a:t>3/23/2022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communication skills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49387E-C1C9-42D7-AD7D-7064AF805E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97359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3" Type="http://schemas.openxmlformats.org/officeDocument/2006/relationships/hyperlink" Target="https://dictionary.cambridge.org/dictionary/english/listen" TargetMode="External"/><Relationship Id="rId7" Type="http://schemas.openxmlformats.org/officeDocument/2006/relationships/hyperlink" Target="https://dictionary.cambridge.org/dictionary/english/problem" TargetMode="External"/><Relationship Id="rId2" Type="http://schemas.openxmlformats.org/officeDocument/2006/relationships/hyperlink" Target="https://dictionary.cambridge.org/dictionary/english/trained"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their" TargetMode="External"/><Relationship Id="rId5" Type="http://schemas.openxmlformats.org/officeDocument/2006/relationships/hyperlink" Target="https://dictionary.cambridge.org/dictionary/english/advice" TargetMode="External"/><Relationship Id="rId4" Type="http://schemas.openxmlformats.org/officeDocument/2006/relationships/hyperlink" Target="https://dictionary.cambridge.org/dictionary/english/peop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4.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hyperlink" Target="https://www.edutopia.org/blog/deeper-learning-collaboration-key-rebecca-alb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Bahnschrift Condensed" panose="020B0502040204020203" pitchFamily="34" charset="0"/>
              </a:rPr>
              <a:t/>
            </a:r>
            <a:br>
              <a:rPr lang="en-US" sz="5400" dirty="0" smtClean="0">
                <a:latin typeface="Bahnschrift Condensed" panose="020B0502040204020203" pitchFamily="34" charset="0"/>
              </a:rPr>
            </a:br>
            <a:r>
              <a:rPr lang="en-US" sz="5400" dirty="0" smtClean="0">
                <a:latin typeface="Bahnschrift Condensed" panose="020B0502040204020203" pitchFamily="34" charset="0"/>
              </a:rPr>
              <a:t>Communication Skills</a:t>
            </a:r>
            <a:br>
              <a:rPr lang="en-US" sz="5400" dirty="0" smtClean="0">
                <a:latin typeface="Bahnschrift Condensed" panose="020B0502040204020203" pitchFamily="34" charset="0"/>
              </a:rPr>
            </a:br>
            <a:r>
              <a:rPr lang="en-US" sz="2400" dirty="0" smtClean="0">
                <a:latin typeface="Bahnschrift Condensed" panose="020B0502040204020203" pitchFamily="34" charset="0"/>
              </a:rPr>
              <a:t>Cohort : Year 1 Semester 1 </a:t>
            </a:r>
            <a:br>
              <a:rPr lang="en-US" sz="2400" dirty="0" smtClean="0">
                <a:latin typeface="Bahnschrift Condensed" panose="020B0502040204020203" pitchFamily="34" charset="0"/>
              </a:rPr>
            </a:br>
            <a:r>
              <a:rPr lang="en-US" sz="2400" dirty="0" smtClean="0">
                <a:latin typeface="Bahnschrift Condensed" panose="020B0502040204020203" pitchFamily="34" charset="0"/>
              </a:rPr>
              <a:t>Module :  NO. 1</a:t>
            </a:r>
            <a:br>
              <a:rPr lang="en-US" sz="2400" dirty="0" smtClean="0">
                <a:latin typeface="Bahnschrift Condensed" panose="020B0502040204020203" pitchFamily="34" charset="0"/>
              </a:rPr>
            </a:br>
            <a:r>
              <a:rPr lang="en-US" sz="2400" dirty="0" smtClean="0">
                <a:latin typeface="Bahnschrift Condensed" panose="020B0502040204020203" pitchFamily="34" charset="0"/>
              </a:rPr>
              <a:t>Code : COM 1103</a:t>
            </a:r>
            <a:br>
              <a:rPr lang="en-US" sz="2400" dirty="0" smtClean="0">
                <a:latin typeface="Bahnschrift Condensed" panose="020B0502040204020203" pitchFamily="34" charset="0"/>
              </a:rPr>
            </a:br>
            <a:r>
              <a:rPr lang="en-US" sz="2400" dirty="0" smtClean="0">
                <a:latin typeface="Bahnschrift Condensed" panose="020B0502040204020203" pitchFamily="34" charset="0"/>
              </a:rPr>
              <a:t>Hours : 30 </a:t>
            </a:r>
            <a:br>
              <a:rPr lang="en-US" sz="2400" dirty="0" smtClean="0">
                <a:latin typeface="Bahnschrift Condensed" panose="020B0502040204020203" pitchFamily="34" charset="0"/>
              </a:rPr>
            </a:br>
            <a:r>
              <a:rPr lang="en-US" sz="2400" dirty="0" smtClean="0">
                <a:latin typeface="Bahnschrift Condensed" panose="020B0502040204020203" pitchFamily="34" charset="0"/>
              </a:rPr>
              <a:t/>
            </a:r>
            <a:br>
              <a:rPr lang="en-US" sz="2400" dirty="0" smtClean="0">
                <a:latin typeface="Bahnschrift Condensed" panose="020B0502040204020203" pitchFamily="34" charset="0"/>
              </a:rPr>
            </a:br>
            <a:endParaRPr lang="en-US" sz="1400" b="1" i="1" dirty="0">
              <a:latin typeface="Bahnschrift SemiBold" panose="020B0502040204020203" pitchFamily="34" charset="0"/>
            </a:endParaRPr>
          </a:p>
        </p:txBody>
      </p:sp>
      <p:sp>
        <p:nvSpPr>
          <p:cNvPr id="3" name="Subtitle 2"/>
          <p:cNvSpPr>
            <a:spLocks noGrp="1"/>
          </p:cNvSpPr>
          <p:nvPr>
            <p:ph type="subTitle" idx="1"/>
          </p:nvPr>
        </p:nvSpPr>
        <p:spPr>
          <a:xfrm>
            <a:off x="1100051" y="4455619"/>
            <a:ext cx="10058400" cy="1661845"/>
          </a:xfrm>
        </p:spPr>
        <p:txBody>
          <a:bodyPr>
            <a:normAutofit fontScale="92500" lnSpcReduction="20000"/>
          </a:bodyPr>
          <a:lstStyle/>
          <a:p>
            <a:endParaRPr lang="en-US" dirty="0" smtClean="0"/>
          </a:p>
          <a:p>
            <a:r>
              <a:rPr lang="en-US" dirty="0" smtClean="0"/>
              <a:t>Mr. Ndegwa Mwanyoha </a:t>
            </a:r>
          </a:p>
          <a:p>
            <a:r>
              <a:rPr lang="en-US" dirty="0" smtClean="0"/>
              <a:t>SENIOR LECTURER</a:t>
            </a:r>
          </a:p>
          <a:p>
            <a:r>
              <a:rPr lang="en-US" dirty="0" smtClean="0"/>
              <a:t>KMTC-VOI CAMPUS</a:t>
            </a:r>
          </a:p>
          <a:p>
            <a:endParaRPr lang="en-US" dirty="0" smtClean="0"/>
          </a:p>
        </p:txBody>
      </p:sp>
    </p:spTree>
    <p:extLst>
      <p:ext uri="{BB962C8B-B14F-4D97-AF65-F5344CB8AC3E}">
        <p14:creationId xmlns:p14="http://schemas.microsoft.com/office/powerpoint/2010/main" val="2887200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spc="0" dirty="0">
                <a:solidFill>
                  <a:schemeClr val="tx1"/>
                </a:solidFill>
                <a:latin typeface="Candara" panose="020E0502030303020204" pitchFamily="34" charset="0"/>
                <a:ea typeface="Candara" panose="020E0502030303020204" pitchFamily="34" charset="0"/>
                <a:cs typeface="Candara" panose="020E0502030303020204" pitchFamily="34" charset="0"/>
              </a:rPr>
              <a:t>Course Assessment</a:t>
            </a:r>
            <a:endParaRPr lang="en-US" sz="4000" dirty="0">
              <a:solidFill>
                <a:schemeClr val="tx1"/>
              </a:solidFill>
            </a:endParaRPr>
          </a:p>
        </p:txBody>
      </p:sp>
      <p:sp>
        <p:nvSpPr>
          <p:cNvPr id="3" name="Content Placeholder 2"/>
          <p:cNvSpPr>
            <a:spLocks noGrp="1"/>
          </p:cNvSpPr>
          <p:nvPr>
            <p:ph idx="1"/>
          </p:nvPr>
        </p:nvSpPr>
        <p:spPr/>
        <p:txBody>
          <a:bodyPr/>
          <a:lstStyle/>
          <a:p>
            <a:pPr marL="0" marR="7620" algn="just">
              <a:lnSpc>
                <a:spcPct val="103000"/>
              </a:lnSpc>
              <a:spcBef>
                <a:spcPts val="0"/>
              </a:spcBef>
              <a:spcAft>
                <a:spcPts val="210"/>
              </a:spcAft>
            </a:pPr>
            <a:r>
              <a:rPr lang="en-GB" b="1" dirty="0">
                <a:solidFill>
                  <a:srgbClr val="0070C0"/>
                </a:solidFill>
                <a:latin typeface="Candara" panose="020E0502030303020204" pitchFamily="34" charset="0"/>
                <a:ea typeface="Candara" panose="020E0502030303020204" pitchFamily="34" charset="0"/>
                <a:cs typeface="Candara" panose="020E050203030302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7620" lvl="0" indent="-342900" algn="just">
              <a:lnSpc>
                <a:spcPct val="103000"/>
              </a:lnSpc>
              <a:spcBef>
                <a:spcPts val="0"/>
              </a:spcBef>
              <a:spcAft>
                <a:spcPts val="210"/>
              </a:spcAft>
              <a:buFont typeface="+mj-lt"/>
              <a:buAutoNum type="romanLcPeriod"/>
            </a:pPr>
            <a:r>
              <a:rPr lang="en-GB" sz="36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CATs= 30%</a:t>
            </a:r>
          </a:p>
          <a:p>
            <a:pPr marL="342900" marR="7620" lvl="0" indent="-342900" algn="just">
              <a:lnSpc>
                <a:spcPct val="103000"/>
              </a:lnSpc>
              <a:spcBef>
                <a:spcPts val="0"/>
              </a:spcBef>
              <a:spcAft>
                <a:spcPts val="210"/>
              </a:spcAft>
              <a:buFont typeface="+mj-lt"/>
              <a:buAutoNum type="romanLcPeriod"/>
            </a:pPr>
            <a:endParaRPr lang="en-GB" sz="3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342900" marR="7620" lvl="0" indent="-342900" algn="just">
              <a:lnSpc>
                <a:spcPct val="103000"/>
              </a:lnSpc>
              <a:spcBef>
                <a:spcPts val="0"/>
              </a:spcBef>
              <a:spcAft>
                <a:spcPts val="210"/>
              </a:spcAft>
              <a:buFont typeface="+mj-lt"/>
              <a:buAutoNum type="romanLcPeriod"/>
            </a:pPr>
            <a:r>
              <a:rPr lang="en-GB" sz="36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End of Semester Examination =70%</a:t>
            </a:r>
            <a:endParaRPr lang="en-US" sz="3600" dirty="0">
              <a:latin typeface="Calibri" panose="020F0502020204030204" pitchFamily="34" charset="0"/>
              <a:ea typeface="Candara" panose="020E0502030303020204" pitchFamily="34" charset="0"/>
              <a:cs typeface="Times New Roman" panose="02020603050405020304" pitchFamily="18" charset="0"/>
            </a:endParaRPr>
          </a:p>
          <a:p>
            <a:pPr marL="342900" marR="7620" lvl="0" indent="-342900" algn="just">
              <a:lnSpc>
                <a:spcPct val="103000"/>
              </a:lnSpc>
              <a:spcBef>
                <a:spcPts val="0"/>
              </a:spcBef>
              <a:spcAft>
                <a:spcPts val="210"/>
              </a:spcAft>
              <a:buFont typeface="+mj-lt"/>
              <a:buAutoNum type="romanLcPeriod"/>
            </a:pPr>
            <a:endParaRPr lang="en-US" sz="3600" dirty="0" smtClean="0">
              <a:solidFill>
                <a:srgbClr val="000000"/>
              </a:solidFill>
              <a:latin typeface="Calibri" panose="020F0502020204030204" pitchFamily="34" charset="0"/>
              <a:ea typeface="Candara" panose="020E0502030303020204" pitchFamily="34" charset="0"/>
              <a:cs typeface="Times New Roman" panose="02020603050405020304" pitchFamily="18" charset="0"/>
            </a:endParaRPr>
          </a:p>
          <a:p>
            <a:pPr marL="342900" marR="7620" lvl="0" indent="-342900" algn="just">
              <a:lnSpc>
                <a:spcPct val="103000"/>
              </a:lnSpc>
              <a:spcBef>
                <a:spcPts val="0"/>
              </a:spcBef>
              <a:spcAft>
                <a:spcPts val="210"/>
              </a:spcAft>
              <a:buFont typeface="+mj-lt"/>
              <a:buAutoNum type="romanLcPeriod"/>
            </a:pPr>
            <a:r>
              <a:rPr lang="en-US" sz="3600" dirty="0" smtClean="0">
                <a:solidFill>
                  <a:srgbClr val="000000"/>
                </a:solidFill>
                <a:latin typeface="Calibri" panose="020F0502020204030204" pitchFamily="34" charset="0"/>
                <a:ea typeface="Candara" panose="020E0502030303020204" pitchFamily="34" charset="0"/>
                <a:cs typeface="Times New Roman" panose="02020603050405020304" pitchFamily="18" charset="0"/>
              </a:rPr>
              <a:t>Total score=100%</a:t>
            </a:r>
            <a:r>
              <a:rPr lang="en-GB" dirty="0">
                <a:solidFill>
                  <a:srgbClr val="000000"/>
                </a:solidFill>
                <a:latin typeface="Candara" panose="020E0502030303020204" pitchFamily="34" charset="0"/>
                <a:ea typeface="Candara" panose="020E0502030303020204" pitchFamily="34" charset="0"/>
                <a:cs typeface="Candara" panose="020E050203030302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49629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3600" b="1" dirty="0" smtClean="0">
                <a:solidFill>
                  <a:prstClr val="black"/>
                </a:solidFill>
                <a:latin typeface="Bahnschrift Condensed" panose="020B0502040204020203" pitchFamily="34" charset="0"/>
                <a:cs typeface="Times New Roman" pitchFamily="18" charset="0"/>
              </a:rPr>
              <a:t>Preparation</a:t>
            </a:r>
            <a:r>
              <a:rPr lang="en-GB" sz="3600" dirty="0">
                <a:solidFill>
                  <a:prstClr val="black"/>
                </a:solidFill>
                <a:latin typeface="Bahnschrift Condensed" panose="020B0502040204020203" pitchFamily="34" charset="0"/>
                <a:cs typeface="Times New Roman" pitchFamily="18" charset="0"/>
              </a:rPr>
              <a:t>-</a:t>
            </a:r>
            <a:endParaRPr lang="en-US" sz="3600" dirty="0">
              <a:solidFill>
                <a:prstClr val="black"/>
              </a:solidFill>
              <a:latin typeface="Bahnschrift Condensed" panose="020B0502040204020203" pitchFamily="34" charset="0"/>
              <a:cs typeface="Times New Roman" pitchFamily="18" charset="0"/>
            </a:endParaRP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When </a:t>
            </a:r>
            <a:r>
              <a:rPr lang="en-GB" sz="3200" dirty="0">
                <a:solidFill>
                  <a:prstClr val="black"/>
                </a:solidFill>
                <a:latin typeface="Times New Roman" pitchFamily="18" charset="0"/>
                <a:cs typeface="Times New Roman" pitchFamily="18" charset="0"/>
              </a:rPr>
              <a:t>is the interview </a:t>
            </a:r>
            <a:r>
              <a:rPr lang="en-GB" sz="3200" dirty="0" smtClean="0">
                <a:solidFill>
                  <a:prstClr val="black"/>
                </a:solidFill>
                <a:latin typeface="Times New Roman" pitchFamily="18" charset="0"/>
                <a:cs typeface="Times New Roman" pitchFamily="18" charset="0"/>
              </a:rPr>
              <a:t>?</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How </a:t>
            </a:r>
            <a:r>
              <a:rPr lang="en-GB" sz="3200" dirty="0">
                <a:solidFill>
                  <a:prstClr val="black"/>
                </a:solidFill>
                <a:latin typeface="Times New Roman" pitchFamily="18" charset="0"/>
                <a:cs typeface="Times New Roman" pitchFamily="18" charset="0"/>
              </a:rPr>
              <a:t>much notice should be </a:t>
            </a:r>
            <a:r>
              <a:rPr lang="en-GB" sz="3200" dirty="0" smtClean="0">
                <a:solidFill>
                  <a:prstClr val="black"/>
                </a:solidFill>
                <a:latin typeface="Times New Roman" pitchFamily="18" charset="0"/>
                <a:cs typeface="Times New Roman" pitchFamily="18" charset="0"/>
              </a:rPr>
              <a:t>allowed?</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How </a:t>
            </a:r>
            <a:r>
              <a:rPr lang="en-GB" sz="3200" dirty="0">
                <a:solidFill>
                  <a:prstClr val="black"/>
                </a:solidFill>
                <a:latin typeface="Times New Roman" pitchFamily="18" charset="0"/>
                <a:cs typeface="Times New Roman" pitchFamily="18" charset="0"/>
              </a:rPr>
              <a:t>much time should be </a:t>
            </a:r>
            <a:r>
              <a:rPr lang="en-GB" sz="3200" dirty="0" smtClean="0">
                <a:solidFill>
                  <a:prstClr val="black"/>
                </a:solidFill>
                <a:latin typeface="Times New Roman" pitchFamily="18" charset="0"/>
                <a:cs typeface="Times New Roman" pitchFamily="18" charset="0"/>
              </a:rPr>
              <a:t>allowed?</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Who </a:t>
            </a:r>
            <a:r>
              <a:rPr lang="en-GB" sz="3200" dirty="0">
                <a:solidFill>
                  <a:prstClr val="black"/>
                </a:solidFill>
                <a:latin typeface="Times New Roman" pitchFamily="18" charset="0"/>
                <a:cs typeface="Times New Roman" pitchFamily="18" charset="0"/>
              </a:rPr>
              <a:t>should conduct the </a:t>
            </a:r>
            <a:r>
              <a:rPr lang="en-GB" sz="3200" dirty="0" smtClean="0">
                <a:solidFill>
                  <a:prstClr val="black"/>
                </a:solidFill>
                <a:latin typeface="Times New Roman" pitchFamily="18" charset="0"/>
                <a:cs typeface="Times New Roman" pitchFamily="18" charset="0"/>
              </a:rPr>
              <a:t>interview?</a:t>
            </a:r>
            <a:endParaRPr lang="en-GB"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245669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
            </a:pPr>
            <a:endParaRPr lang="en-GB" sz="3200" dirty="0" smtClean="0">
              <a:solidFill>
                <a:prstClr val="black"/>
              </a:solidFill>
              <a:latin typeface="Times New Roman" pitchFamily="18" charset="0"/>
              <a:cs typeface="Times New Roman" pitchFamily="18" charset="0"/>
            </a:endParaRPr>
          </a:p>
          <a:p>
            <a:pPr lvl="0">
              <a:buClr>
                <a:srgbClr val="E48312"/>
              </a:buClr>
              <a:buFont typeface="Wingdings" panose="05000000000000000000" pitchFamily="2" charset="2"/>
              <a:buChar char="§"/>
            </a:pPr>
            <a:r>
              <a:rPr lang="en-GB" sz="5100" dirty="0">
                <a:solidFill>
                  <a:prstClr val="black"/>
                </a:solidFill>
                <a:latin typeface="Times New Roman" pitchFamily="18" charset="0"/>
                <a:cs typeface="Times New Roman" pitchFamily="18" charset="0"/>
              </a:rPr>
              <a:t>Who should be the most suitable interviewee?</a:t>
            </a:r>
          </a:p>
          <a:p>
            <a:pPr lvl="0">
              <a:buClr>
                <a:srgbClr val="E48312"/>
              </a:buClr>
              <a:buFont typeface="Wingdings" panose="05000000000000000000" pitchFamily="2" charset="2"/>
              <a:buChar char="§"/>
            </a:pPr>
            <a:r>
              <a:rPr lang="en-GB" sz="5100" dirty="0">
                <a:solidFill>
                  <a:prstClr val="black"/>
                </a:solidFill>
                <a:latin typeface="Times New Roman" pitchFamily="18" charset="0"/>
                <a:cs typeface="Times New Roman" pitchFamily="18" charset="0"/>
              </a:rPr>
              <a:t>What questions need to be asked</a:t>
            </a:r>
            <a:r>
              <a:rPr lang="en-GB" sz="5100" dirty="0" smtClean="0">
                <a:solidFill>
                  <a:prstClr val="black"/>
                </a:solidFill>
                <a:latin typeface="Times New Roman" pitchFamily="18" charset="0"/>
                <a:cs typeface="Times New Roman" pitchFamily="18" charset="0"/>
              </a:rPr>
              <a:t>?</a:t>
            </a:r>
          </a:p>
          <a:p>
            <a:pPr>
              <a:buFont typeface="Wingdings" panose="05000000000000000000" pitchFamily="2" charset="2"/>
              <a:buChar char="§"/>
            </a:pPr>
            <a:r>
              <a:rPr lang="en-GB" sz="5100" dirty="0" smtClean="0">
                <a:solidFill>
                  <a:prstClr val="black"/>
                </a:solidFill>
                <a:latin typeface="Times New Roman" pitchFamily="18" charset="0"/>
                <a:cs typeface="Times New Roman" pitchFamily="18" charset="0"/>
              </a:rPr>
              <a:t>How </a:t>
            </a:r>
            <a:r>
              <a:rPr lang="en-GB" sz="5100" dirty="0">
                <a:solidFill>
                  <a:prstClr val="black"/>
                </a:solidFill>
                <a:latin typeface="Times New Roman" pitchFamily="18" charset="0"/>
                <a:cs typeface="Times New Roman" pitchFamily="18" charset="0"/>
              </a:rPr>
              <a:t>will the answers be recorded </a:t>
            </a:r>
            <a:r>
              <a:rPr lang="en-GB" sz="5100" dirty="0" smtClean="0">
                <a:solidFill>
                  <a:prstClr val="black"/>
                </a:solidFill>
                <a:latin typeface="Times New Roman" pitchFamily="18" charset="0"/>
                <a:cs typeface="Times New Roman" pitchFamily="18" charset="0"/>
              </a:rPr>
              <a:t>for future </a:t>
            </a:r>
            <a:r>
              <a:rPr lang="en-GB" sz="5100" dirty="0">
                <a:solidFill>
                  <a:prstClr val="black"/>
                </a:solidFill>
                <a:latin typeface="Times New Roman" pitchFamily="18" charset="0"/>
                <a:cs typeface="Times New Roman" pitchFamily="18" charset="0"/>
              </a:rPr>
              <a:t>reference? </a:t>
            </a:r>
            <a:endParaRPr lang="en-GB" sz="5100" dirty="0" smtClean="0">
              <a:solidFill>
                <a:prstClr val="black"/>
              </a:solidFill>
              <a:latin typeface="Times New Roman" pitchFamily="18" charset="0"/>
              <a:cs typeface="Times New Roman" pitchFamily="18" charset="0"/>
            </a:endParaRPr>
          </a:p>
          <a:p>
            <a:pPr>
              <a:buFont typeface="Wingdings" panose="05000000000000000000" pitchFamily="2" charset="2"/>
              <a:buChar char="§"/>
            </a:pPr>
            <a:r>
              <a:rPr lang="en-GB" sz="5100" dirty="0" smtClean="0">
                <a:solidFill>
                  <a:prstClr val="black"/>
                </a:solidFill>
                <a:latin typeface="Times New Roman" pitchFamily="18" charset="0"/>
                <a:cs typeface="Times New Roman" pitchFamily="18" charset="0"/>
              </a:rPr>
              <a:t>What </a:t>
            </a:r>
            <a:r>
              <a:rPr lang="en-GB" sz="5100" dirty="0">
                <a:solidFill>
                  <a:prstClr val="black"/>
                </a:solidFill>
                <a:latin typeface="Times New Roman" pitchFamily="18" charset="0"/>
                <a:cs typeface="Times New Roman" pitchFamily="18" charset="0"/>
              </a:rPr>
              <a:t>information will be given to the </a:t>
            </a:r>
            <a:r>
              <a:rPr lang="en-GB" sz="5100" dirty="0" smtClean="0">
                <a:solidFill>
                  <a:prstClr val="black"/>
                </a:solidFill>
                <a:latin typeface="Times New Roman" pitchFamily="18" charset="0"/>
                <a:cs typeface="Times New Roman" pitchFamily="18" charset="0"/>
              </a:rPr>
              <a:t>interviewee</a:t>
            </a:r>
            <a:r>
              <a:rPr lang="en-GB" sz="5100" dirty="0">
                <a:solidFill>
                  <a:prstClr val="black"/>
                </a:solidFill>
                <a:latin typeface="Times New Roman" pitchFamily="18" charset="0"/>
                <a:cs typeface="Times New Roman" pitchFamily="18" charset="0"/>
              </a:rPr>
              <a:t>?  </a:t>
            </a:r>
            <a:endParaRPr lang="en-GB" sz="5100" dirty="0" smtClean="0">
              <a:solidFill>
                <a:prstClr val="black"/>
              </a:solidFill>
              <a:latin typeface="Times New Roman" pitchFamily="18" charset="0"/>
              <a:cs typeface="Times New Roman" pitchFamily="18" charset="0"/>
            </a:endParaRPr>
          </a:p>
          <a:p>
            <a:pPr>
              <a:buFont typeface="Wingdings" panose="05000000000000000000" pitchFamily="2" charset="2"/>
              <a:buChar char="§"/>
            </a:pPr>
            <a:r>
              <a:rPr lang="en-GB" sz="5100" dirty="0" smtClean="0">
                <a:solidFill>
                  <a:prstClr val="black"/>
                </a:solidFill>
                <a:latin typeface="Times New Roman" pitchFamily="18" charset="0"/>
                <a:cs typeface="Times New Roman" pitchFamily="18" charset="0"/>
              </a:rPr>
              <a:t>What </a:t>
            </a:r>
            <a:r>
              <a:rPr lang="en-GB" sz="5100" dirty="0">
                <a:solidFill>
                  <a:prstClr val="black"/>
                </a:solidFill>
                <a:latin typeface="Times New Roman" pitchFamily="18" charset="0"/>
                <a:cs typeface="Times New Roman" pitchFamily="18" charset="0"/>
              </a:rPr>
              <a:t>information will be obtained </a:t>
            </a:r>
            <a:r>
              <a:rPr lang="en-GB" sz="5100" dirty="0" smtClean="0">
                <a:solidFill>
                  <a:prstClr val="black"/>
                </a:solidFill>
                <a:latin typeface="Times New Roman" pitchFamily="18" charset="0"/>
                <a:cs typeface="Times New Roman" pitchFamily="18" charset="0"/>
              </a:rPr>
              <a:t>from the </a:t>
            </a:r>
            <a:r>
              <a:rPr lang="en-GB" sz="5100" dirty="0">
                <a:solidFill>
                  <a:prstClr val="black"/>
                </a:solidFill>
                <a:latin typeface="Times New Roman" pitchFamily="18" charset="0"/>
                <a:cs typeface="Times New Roman" pitchFamily="18" charset="0"/>
              </a:rPr>
              <a:t>interviewee?</a:t>
            </a:r>
            <a:br>
              <a:rPr lang="en-GB" sz="5100" dirty="0">
                <a:solidFill>
                  <a:prstClr val="black"/>
                </a:solidFill>
                <a:latin typeface="Times New Roman" pitchFamily="18" charset="0"/>
                <a:cs typeface="Times New Roman" pitchFamily="18" charset="0"/>
              </a:rPr>
            </a:br>
            <a:r>
              <a:rPr lang="en-GB" sz="5100" dirty="0">
                <a:solidFill>
                  <a:prstClr val="black"/>
                </a:solidFill>
                <a:latin typeface="Calibri Light" panose="020F0302020204030204"/>
                <a:cs typeface="Times New Roman" pitchFamily="18" charset="0"/>
              </a:rPr>
              <a:t/>
            </a:r>
            <a:br>
              <a:rPr lang="en-GB" sz="5100" dirty="0">
                <a:solidFill>
                  <a:prstClr val="black"/>
                </a:solidFill>
                <a:latin typeface="Calibri Light" panose="020F0302020204030204"/>
                <a:cs typeface="Times New Roman" pitchFamily="18" charset="0"/>
              </a:rPr>
            </a:br>
            <a:endParaRPr lang="en-US" sz="5100" dirty="0"/>
          </a:p>
        </p:txBody>
      </p:sp>
    </p:spTree>
    <p:extLst>
      <p:ext uri="{BB962C8B-B14F-4D97-AF65-F5344CB8AC3E}">
        <p14:creationId xmlns:p14="http://schemas.microsoft.com/office/powerpoint/2010/main" val="14287980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q"/>
            </a:pPr>
            <a:r>
              <a:rPr lang="en-GB" sz="3600" b="1" dirty="0">
                <a:solidFill>
                  <a:prstClr val="black"/>
                </a:solidFill>
                <a:latin typeface="Bahnschrift SemiCondensed" panose="020B0502040204020203" pitchFamily="34" charset="0"/>
                <a:cs typeface="Times New Roman" pitchFamily="18" charset="0"/>
              </a:rPr>
              <a:t>Conducting the </a:t>
            </a:r>
            <a:r>
              <a:rPr lang="en-GB" sz="3600" b="1" dirty="0" smtClean="0">
                <a:solidFill>
                  <a:prstClr val="black"/>
                </a:solidFill>
                <a:latin typeface="Bahnschrift SemiCondensed" panose="020B0502040204020203" pitchFamily="34" charset="0"/>
                <a:cs typeface="Times New Roman" pitchFamily="18" charset="0"/>
              </a:rPr>
              <a:t>interview-</a:t>
            </a:r>
          </a:p>
          <a:p>
            <a:pPr>
              <a:buFont typeface="Wingdings" panose="05000000000000000000" pitchFamily="2" charset="2"/>
              <a:buChar char="§"/>
            </a:pPr>
            <a:r>
              <a:rPr lang="en-GB" sz="2800" dirty="0">
                <a:solidFill>
                  <a:prstClr val="black"/>
                </a:solidFill>
                <a:latin typeface="Times New Roman" pitchFamily="18" charset="0"/>
                <a:cs typeface="Times New Roman" pitchFamily="18" charset="0"/>
              </a:rPr>
              <a:t>Questioning </a:t>
            </a:r>
            <a:r>
              <a:rPr lang="en-GB" sz="2800" dirty="0" smtClean="0">
                <a:solidFill>
                  <a:prstClr val="black"/>
                </a:solidFill>
                <a:latin typeface="Times New Roman" pitchFamily="18" charset="0"/>
                <a:cs typeface="Times New Roman" pitchFamily="18" charset="0"/>
              </a:rPr>
              <a:t>Skills-open ended, closed questions</a:t>
            </a:r>
          </a:p>
          <a:p>
            <a:pPr>
              <a:buFont typeface="Wingdings" panose="05000000000000000000" pitchFamily="2" charset="2"/>
              <a:buChar char="§"/>
            </a:pPr>
            <a:r>
              <a:rPr lang="en-GB" sz="2800" dirty="0" smtClean="0">
                <a:solidFill>
                  <a:prstClr val="black"/>
                </a:solidFill>
                <a:latin typeface="Times New Roman" pitchFamily="18" charset="0"/>
                <a:cs typeface="Times New Roman" pitchFamily="18" charset="0"/>
              </a:rPr>
              <a:t>Apply probing questions.</a:t>
            </a:r>
            <a:r>
              <a:rPr lang="en-GB" sz="2800" dirty="0">
                <a:solidFill>
                  <a:prstClr val="black"/>
                </a:solidFill>
                <a:latin typeface="Times New Roman" pitchFamily="18" charset="0"/>
                <a:cs typeface="Times New Roman" pitchFamily="18" charset="0"/>
              </a:rPr>
              <a:t/>
            </a:r>
            <a:br>
              <a:rPr lang="en-GB" sz="2800" dirty="0">
                <a:solidFill>
                  <a:prstClr val="black"/>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162394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90000"/>
              </a:lnSpc>
              <a:spcBef>
                <a:spcPts val="1200"/>
              </a:spcBef>
              <a:spcAft>
                <a:spcPts val="200"/>
              </a:spcAft>
              <a:buClr>
                <a:srgbClr val="E48312"/>
              </a:buClr>
              <a:buSzPct val="100000"/>
            </a:pPr>
            <a:r>
              <a:rPr lang="en-US" sz="6000" b="1" spc="0" dirty="0">
                <a:solidFill>
                  <a:srgbClr val="000000">
                    <a:lumMod val="75000"/>
                    <a:lumOff val="25000"/>
                  </a:srgbClr>
                </a:solidFill>
                <a:latin typeface="Bahnschrift Condensed" panose="020B0502040204020203" pitchFamily="34" charset="0"/>
              </a:rPr>
              <a:t>Qualities </a:t>
            </a:r>
            <a:r>
              <a:rPr lang="en-US" sz="6000" b="1" spc="0" dirty="0" smtClean="0">
                <a:solidFill>
                  <a:srgbClr val="000000">
                    <a:lumMod val="75000"/>
                    <a:lumOff val="25000"/>
                  </a:srgbClr>
                </a:solidFill>
                <a:latin typeface="Bahnschrift Condensed" panose="020B0502040204020203" pitchFamily="34" charset="0"/>
              </a:rPr>
              <a:t>of an effective</a:t>
            </a:r>
            <a:r>
              <a:rPr lang="en-US" spc="0" dirty="0" smtClean="0">
                <a:solidFill>
                  <a:srgbClr val="000000">
                    <a:lumMod val="75000"/>
                    <a:lumOff val="25000"/>
                  </a:srgbClr>
                </a:solidFill>
                <a:latin typeface="Calibri" panose="020F0502020204030204"/>
              </a:rPr>
              <a:t> </a:t>
            </a:r>
            <a:r>
              <a:rPr lang="en-US" sz="5400" b="1" dirty="0" smtClean="0">
                <a:latin typeface="Bahnschrift Condensed" panose="020B0502040204020203" pitchFamily="34" charset="0"/>
              </a:rPr>
              <a:t>interviewer:</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Should have clear objectives</a:t>
            </a:r>
          </a:p>
          <a:p>
            <a:pPr>
              <a:buFont typeface="Wingdings" panose="05000000000000000000" pitchFamily="2" charset="2"/>
              <a:buChar char="§"/>
            </a:pPr>
            <a:r>
              <a:rPr lang="en-US" sz="3200" dirty="0" smtClean="0"/>
              <a:t>Knowledgeable about the subject matter</a:t>
            </a:r>
          </a:p>
          <a:p>
            <a:pPr>
              <a:buFont typeface="Wingdings" panose="05000000000000000000" pitchFamily="2" charset="2"/>
              <a:buChar char="§"/>
            </a:pPr>
            <a:r>
              <a:rPr lang="en-US" sz="3200" dirty="0" smtClean="0"/>
              <a:t>Should possess effective communication skills</a:t>
            </a:r>
          </a:p>
          <a:p>
            <a:pPr>
              <a:buFont typeface="Wingdings" panose="05000000000000000000" pitchFamily="2" charset="2"/>
              <a:buChar char="§"/>
            </a:pPr>
            <a:r>
              <a:rPr lang="en-US" sz="3200" dirty="0" smtClean="0"/>
              <a:t>Good time management</a:t>
            </a:r>
          </a:p>
          <a:p>
            <a:pPr>
              <a:buFont typeface="Wingdings" panose="05000000000000000000" pitchFamily="2" charset="2"/>
              <a:buChar char="§"/>
            </a:pPr>
            <a:r>
              <a:rPr lang="en-US" sz="3200" dirty="0" smtClean="0"/>
              <a:t>Good analytical skills</a:t>
            </a:r>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1735563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Interviewer</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lstStyle/>
          <a:p>
            <a:pPr marL="0" indent="0">
              <a:buNone/>
            </a:pPr>
            <a:r>
              <a:rPr lang="en-US" sz="3600" b="1" spc="-50" dirty="0" smtClean="0">
                <a:solidFill>
                  <a:srgbClr val="000000">
                    <a:lumMod val="75000"/>
                    <a:lumOff val="25000"/>
                  </a:srgbClr>
                </a:solidFill>
                <a:latin typeface="Bahnschrift Condensed" panose="020B0502040204020203" pitchFamily="34" charset="0"/>
              </a:rPr>
              <a:t>Preparation-</a:t>
            </a:r>
            <a:endParaRPr lang="en-US" sz="3600" dirty="0" smtClean="0"/>
          </a:p>
          <a:p>
            <a:pPr>
              <a:buFont typeface="Wingdings" panose="05000000000000000000" pitchFamily="2" charset="2"/>
              <a:buChar char="§"/>
            </a:pPr>
            <a:r>
              <a:rPr lang="en-US" sz="3200" dirty="0" smtClean="0"/>
              <a:t>Know the objective/vision of the organization and the nature of the post to be filled</a:t>
            </a:r>
          </a:p>
          <a:p>
            <a:pPr>
              <a:buFont typeface="Wingdings" panose="05000000000000000000" pitchFamily="2" charset="2"/>
              <a:buChar char="§"/>
            </a:pPr>
            <a:r>
              <a:rPr lang="en-US" sz="3200" dirty="0" smtClean="0"/>
              <a:t>Know the personality, character and temperament required for the job</a:t>
            </a:r>
          </a:p>
          <a:p>
            <a:pPr>
              <a:buFont typeface="Wingdings" panose="05000000000000000000" pitchFamily="2" charset="2"/>
              <a:buChar char="§"/>
            </a:pPr>
            <a:r>
              <a:rPr lang="en-US" sz="3200" dirty="0" smtClean="0"/>
              <a:t>Send interview letters well in advance</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536191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Preparation</a:t>
            </a:r>
            <a:r>
              <a:rPr lang="en-US" dirty="0" smtClean="0"/>
              <a:t>:</a:t>
            </a:r>
            <a:endParaRPr lang="en-US" dirty="0"/>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200" dirty="0">
                <a:solidFill>
                  <a:srgbClr val="000000">
                    <a:lumMod val="75000"/>
                    <a:lumOff val="25000"/>
                  </a:srgbClr>
                </a:solidFill>
              </a:rPr>
              <a:t>Make proper sitting arrangement for the candidates</a:t>
            </a:r>
          </a:p>
          <a:p>
            <a:pPr lvl="0">
              <a:buClr>
                <a:srgbClr val="E48312"/>
              </a:buClr>
              <a:buFont typeface="Wingdings" panose="05000000000000000000" pitchFamily="2" charset="2"/>
              <a:buChar char="§"/>
            </a:pPr>
            <a:r>
              <a:rPr lang="en-US" sz="3200" dirty="0">
                <a:solidFill>
                  <a:srgbClr val="000000">
                    <a:lumMod val="75000"/>
                    <a:lumOff val="25000"/>
                  </a:srgbClr>
                </a:solidFill>
              </a:rPr>
              <a:t>Conduct the interview in a quite room with less interruptions</a:t>
            </a:r>
          </a:p>
          <a:p>
            <a:pPr lvl="0">
              <a:buClr>
                <a:srgbClr val="E48312"/>
              </a:buClr>
              <a:buFont typeface="Wingdings" panose="05000000000000000000" pitchFamily="2" charset="2"/>
              <a:buChar char="§"/>
            </a:pPr>
            <a:r>
              <a:rPr lang="en-US" sz="3200" dirty="0">
                <a:solidFill>
                  <a:srgbClr val="000000">
                    <a:lumMod val="75000"/>
                    <a:lumOff val="25000"/>
                  </a:srgbClr>
                </a:solidFill>
              </a:rPr>
              <a:t>All panel members should have candidates bio-data</a:t>
            </a:r>
          </a:p>
          <a:p>
            <a:pPr lvl="0">
              <a:buClr>
                <a:srgbClr val="E48312"/>
              </a:buClr>
              <a:buFont typeface="Wingdings" panose="05000000000000000000" pitchFamily="2" charset="2"/>
              <a:buChar char="§"/>
            </a:pPr>
            <a:r>
              <a:rPr lang="en-US" sz="3200" dirty="0">
                <a:solidFill>
                  <a:srgbClr val="000000">
                    <a:lumMod val="75000"/>
                    <a:lumOff val="25000"/>
                  </a:srgbClr>
                </a:solidFill>
              </a:rPr>
              <a:t>Decide in advance who should initiate the interview</a:t>
            </a:r>
          </a:p>
          <a:p>
            <a:endParaRPr lang="en-US" sz="3200" dirty="0"/>
          </a:p>
        </p:txBody>
      </p:sp>
    </p:spTree>
    <p:extLst>
      <p:ext uri="{BB962C8B-B14F-4D97-AF65-F5344CB8AC3E}">
        <p14:creationId xmlns:p14="http://schemas.microsoft.com/office/powerpoint/2010/main" val="26585376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atin typeface="Bahnschrift Condensed" panose="020B0502040204020203" pitchFamily="34" charset="0"/>
              </a:rPr>
              <a:t>Roles of interviewer when</a:t>
            </a:r>
            <a:br>
              <a:rPr lang="en-US" sz="5400" b="1" dirty="0" smtClean="0">
                <a:latin typeface="Bahnschrift Condensed" panose="020B0502040204020203" pitchFamily="34" charset="0"/>
              </a:rPr>
            </a:br>
            <a:r>
              <a:rPr lang="en-US" sz="5400" b="1" dirty="0" smtClean="0">
                <a:latin typeface="Bahnschrift Condensed" panose="020B0502040204020203" pitchFamily="34" charset="0"/>
              </a:rPr>
              <a:t>conducting an interview:</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Welcome the candidate just like a friend who visits you</a:t>
            </a:r>
          </a:p>
          <a:p>
            <a:pPr>
              <a:buFont typeface="Wingdings" panose="05000000000000000000" pitchFamily="2" charset="2"/>
              <a:buChar char="§"/>
            </a:pPr>
            <a:r>
              <a:rPr lang="en-US" sz="3200" dirty="0" smtClean="0"/>
              <a:t>Start talking to the candidate on qualification, willingness</a:t>
            </a:r>
          </a:p>
          <a:p>
            <a:pPr>
              <a:buFont typeface="Wingdings" panose="05000000000000000000" pitchFamily="2" charset="2"/>
              <a:buChar char="§"/>
            </a:pPr>
            <a:r>
              <a:rPr lang="en-US" sz="3200" dirty="0" smtClean="0"/>
              <a:t>Talk on social issues, relationships, integrity, trustworthy</a:t>
            </a:r>
          </a:p>
          <a:p>
            <a:pPr>
              <a:buFont typeface="Wingdings" panose="05000000000000000000" pitchFamily="2" charset="2"/>
              <a:buChar char="§"/>
            </a:pPr>
            <a:r>
              <a:rPr lang="en-US" sz="3200" dirty="0" smtClean="0"/>
              <a:t>Give the candidate all the details about the organization including the salary attached to the job</a:t>
            </a:r>
          </a:p>
          <a:p>
            <a:pPr>
              <a:buFont typeface="Wingdings" panose="05000000000000000000" pitchFamily="2" charset="2"/>
              <a:buChar char="§"/>
            </a:pPr>
            <a:r>
              <a:rPr lang="en-US" sz="3200" dirty="0" smtClean="0"/>
              <a:t>When parting , thank the candidate</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3881715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000" b="1" dirty="0"/>
          </a:p>
        </p:txBody>
      </p:sp>
      <p:sp>
        <p:nvSpPr>
          <p:cNvPr id="3" name="Content Placeholder 2"/>
          <p:cNvSpPr>
            <a:spLocks noGrp="1"/>
          </p:cNvSpPr>
          <p:nvPr>
            <p:ph idx="1"/>
          </p:nvPr>
        </p:nvSpPr>
        <p:spPr/>
        <p:txBody>
          <a:bodyPr>
            <a:normAutofit/>
          </a:bodyPr>
          <a:lstStyle/>
          <a:p>
            <a:r>
              <a:rPr lang="en-US" sz="6000" b="1" spc="-50" dirty="0" smtClean="0">
                <a:solidFill>
                  <a:srgbClr val="000000">
                    <a:lumMod val="75000"/>
                    <a:lumOff val="25000"/>
                  </a:srgbClr>
                </a:solidFill>
                <a:latin typeface="Calibri Light" panose="020F0302020204030204"/>
              </a:rPr>
              <a:t>Interviewee:</a:t>
            </a:r>
          </a:p>
          <a:p>
            <a:pPr>
              <a:buFont typeface="Arial" panose="020B0604020202020204" pitchFamily="34" charset="0"/>
              <a:buChar char="•"/>
            </a:pPr>
            <a:r>
              <a:rPr lang="en-US" sz="4000" b="1" spc="-50" smtClean="0">
                <a:solidFill>
                  <a:srgbClr val="000000">
                    <a:lumMod val="75000"/>
                    <a:lumOff val="25000"/>
                  </a:srgbClr>
                </a:solidFill>
                <a:latin typeface="Calibri Light" panose="020F0302020204030204"/>
              </a:rPr>
              <a:t>Respondent</a:t>
            </a:r>
          </a:p>
          <a:p>
            <a:pPr>
              <a:buFont typeface="Arial" panose="020B0604020202020204" pitchFamily="34" charset="0"/>
              <a:buChar char="•"/>
            </a:pPr>
            <a:r>
              <a:rPr lang="en-US" sz="4000" b="1" spc="-50" smtClean="0">
                <a:solidFill>
                  <a:srgbClr val="000000">
                    <a:lumMod val="75000"/>
                    <a:lumOff val="25000"/>
                  </a:srgbClr>
                </a:solidFill>
                <a:latin typeface="Calibri Light" panose="020F0302020204030204"/>
              </a:rPr>
              <a:t>candidate</a:t>
            </a:r>
            <a:endParaRPr lang="en-US" sz="4000" dirty="0"/>
          </a:p>
        </p:txBody>
      </p:sp>
    </p:spTree>
    <p:extLst>
      <p:ext uri="{BB962C8B-B14F-4D97-AF65-F5344CB8AC3E}">
        <p14:creationId xmlns:p14="http://schemas.microsoft.com/office/powerpoint/2010/main" val="23677541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Interviewee:</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3600" b="1" dirty="0" smtClean="0">
                <a:latin typeface="Bahnschrift Condensed" panose="020B0502040204020203" pitchFamily="34" charset="0"/>
              </a:rPr>
              <a:t>Preparation:</a:t>
            </a:r>
          </a:p>
          <a:p>
            <a:pPr>
              <a:buFont typeface="Wingdings" panose="05000000000000000000" pitchFamily="2" charset="2"/>
              <a:buChar char="§"/>
            </a:pPr>
            <a:r>
              <a:rPr lang="en-US" sz="3200" dirty="0" smtClean="0"/>
              <a:t>Prepare your credentials well in advance.</a:t>
            </a:r>
          </a:p>
          <a:p>
            <a:pPr>
              <a:buFont typeface="Wingdings" panose="05000000000000000000" pitchFamily="2" charset="2"/>
              <a:buChar char="§"/>
            </a:pPr>
            <a:r>
              <a:rPr lang="en-US" sz="3200" dirty="0" smtClean="0"/>
              <a:t>Research on the organization (vision, values, post advertised)</a:t>
            </a:r>
          </a:p>
          <a:p>
            <a:pPr>
              <a:buFont typeface="Wingdings" panose="05000000000000000000" pitchFamily="2" charset="2"/>
              <a:buChar char="§"/>
            </a:pPr>
            <a:r>
              <a:rPr lang="en-US" sz="3200" dirty="0" smtClean="0"/>
              <a:t>Consider the dressing code (</a:t>
            </a:r>
            <a:r>
              <a:rPr lang="en-US" sz="3200" i="1" dirty="0" smtClean="0"/>
              <a:t>be formal</a:t>
            </a:r>
            <a:r>
              <a:rPr lang="en-US" sz="3200" dirty="0" smtClean="0"/>
              <a:t>)</a:t>
            </a:r>
          </a:p>
          <a:p>
            <a:pPr>
              <a:buFont typeface="Wingdings" panose="05000000000000000000" pitchFamily="2" charset="2"/>
              <a:buChar char="§"/>
            </a:pPr>
            <a:r>
              <a:rPr lang="en-US" sz="3200" dirty="0" smtClean="0"/>
              <a:t>Get to know the venue</a:t>
            </a:r>
          </a:p>
        </p:txBody>
      </p:sp>
    </p:spTree>
    <p:extLst>
      <p:ext uri="{BB962C8B-B14F-4D97-AF65-F5344CB8AC3E}">
        <p14:creationId xmlns:p14="http://schemas.microsoft.com/office/powerpoint/2010/main" val="12028309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Contact your referees</a:t>
            </a:r>
          </a:p>
          <a:p>
            <a:pPr>
              <a:buFont typeface="Wingdings" panose="05000000000000000000" pitchFamily="2" charset="2"/>
              <a:buChar char="§"/>
            </a:pPr>
            <a:r>
              <a:rPr lang="en-US" sz="3200" dirty="0" smtClean="0"/>
              <a:t>Keep abreast with current affairs</a:t>
            </a:r>
          </a:p>
          <a:p>
            <a:pPr>
              <a:buFont typeface="Wingdings" panose="05000000000000000000" pitchFamily="2" charset="2"/>
              <a:buChar char="§"/>
            </a:pPr>
            <a:r>
              <a:rPr lang="en-US" sz="3200" dirty="0" smtClean="0"/>
              <a:t>Rehearse for the day</a:t>
            </a:r>
          </a:p>
          <a:p>
            <a:pPr>
              <a:buFont typeface="Wingdings" panose="05000000000000000000" pitchFamily="2" charset="2"/>
              <a:buChar char="§"/>
            </a:pPr>
            <a:r>
              <a:rPr lang="en-US" sz="3200" dirty="0" smtClean="0"/>
              <a:t>Eat well</a:t>
            </a:r>
          </a:p>
          <a:p>
            <a:pPr>
              <a:buFont typeface="Wingdings" panose="05000000000000000000" pitchFamily="2" charset="2"/>
              <a:buChar char="§"/>
            </a:pPr>
            <a:r>
              <a:rPr lang="en-US" sz="3200" dirty="0" smtClean="0"/>
              <a:t>Have good sleep</a:t>
            </a:r>
          </a:p>
          <a:p>
            <a:endParaRPr lang="en-US" sz="3200" dirty="0"/>
          </a:p>
        </p:txBody>
      </p:sp>
    </p:spTree>
    <p:extLst>
      <p:ext uri="{BB962C8B-B14F-4D97-AF65-F5344CB8AC3E}">
        <p14:creationId xmlns:p14="http://schemas.microsoft.com/office/powerpoint/2010/main" val="170487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Materials for further reading:</a:t>
            </a:r>
            <a:endParaRPr lang="en-US" b="1" dirty="0"/>
          </a:p>
        </p:txBody>
      </p:sp>
      <p:sp>
        <p:nvSpPr>
          <p:cNvPr id="3" name="Content Placeholder 2"/>
          <p:cNvSpPr>
            <a:spLocks noGrp="1"/>
          </p:cNvSpPr>
          <p:nvPr>
            <p:ph idx="1"/>
          </p:nvPr>
        </p:nvSpPr>
        <p:spPr/>
        <p:txBody>
          <a:bodyPr/>
          <a:lstStyle/>
          <a:p>
            <a:pPr marL="0" indent="0">
              <a:buNone/>
            </a:pPr>
            <a:r>
              <a:rPr lang="en-US" dirty="0" smtClean="0"/>
              <a:t>1</a:t>
            </a:r>
            <a:r>
              <a:rPr lang="en-US" sz="3200" dirty="0" smtClean="0"/>
              <a:t>. </a:t>
            </a:r>
            <a:r>
              <a:rPr lang="en-US" sz="3200" dirty="0" err="1" smtClean="0"/>
              <a:t>Maina</a:t>
            </a:r>
            <a:r>
              <a:rPr lang="en-US" sz="3200" dirty="0" smtClean="0"/>
              <a:t>, S, (2014). </a:t>
            </a:r>
            <a:r>
              <a:rPr lang="en-US" sz="3200" i="1" dirty="0" smtClean="0"/>
              <a:t>Communication Skills edition for University and College Learners</a:t>
            </a:r>
            <a:r>
              <a:rPr lang="en-US" sz="3200" dirty="0" smtClean="0"/>
              <a:t>,</a:t>
            </a:r>
          </a:p>
          <a:p>
            <a:r>
              <a:rPr lang="en-US" sz="3200" dirty="0" smtClean="0"/>
              <a:t>Nairobi: The </a:t>
            </a:r>
            <a:r>
              <a:rPr lang="en-US" sz="3200" dirty="0" err="1" smtClean="0"/>
              <a:t>Mwituria</a:t>
            </a:r>
            <a:r>
              <a:rPr lang="en-US" sz="3200" dirty="0" smtClean="0"/>
              <a:t> Publishers</a:t>
            </a:r>
          </a:p>
          <a:p>
            <a:endParaRPr lang="en-US" sz="3200" dirty="0" smtClean="0"/>
          </a:p>
          <a:p>
            <a:pPr marL="0" indent="0">
              <a:buNone/>
            </a:pPr>
            <a:r>
              <a:rPr lang="en-US" sz="3200" dirty="0" smtClean="0"/>
              <a:t>2. </a:t>
            </a:r>
            <a:r>
              <a:rPr lang="en-US" sz="3200" dirty="0" err="1" smtClean="0"/>
              <a:t>Nyaga</a:t>
            </a:r>
            <a:r>
              <a:rPr lang="en-US" sz="3200" dirty="0" smtClean="0"/>
              <a:t>, R., D., &amp; </a:t>
            </a:r>
            <a:r>
              <a:rPr lang="en-US" sz="3200" dirty="0" err="1" smtClean="0"/>
              <a:t>Nyambuga</a:t>
            </a:r>
            <a:r>
              <a:rPr lang="en-US" sz="3200" dirty="0" smtClean="0"/>
              <a:t>, C.(2015). </a:t>
            </a:r>
            <a:r>
              <a:rPr lang="en-US" sz="3200" i="1" dirty="0" smtClean="0"/>
              <a:t>An Introduction to communication, </a:t>
            </a:r>
          </a:p>
          <a:p>
            <a:pPr marL="0" indent="0">
              <a:buNone/>
            </a:pPr>
            <a:r>
              <a:rPr lang="en-US" sz="3200" dirty="0" smtClean="0"/>
              <a:t>London: Oxford University Press</a:t>
            </a:r>
          </a:p>
          <a:p>
            <a:endParaRPr lang="en-US" sz="3200" dirty="0" smtClean="0"/>
          </a:p>
        </p:txBody>
      </p:sp>
    </p:spTree>
    <p:extLst>
      <p:ext uri="{BB962C8B-B14F-4D97-AF65-F5344CB8AC3E}">
        <p14:creationId xmlns:p14="http://schemas.microsoft.com/office/powerpoint/2010/main" val="27518135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ahnschrift Condensed" panose="020B0502040204020203" pitchFamily="34" charset="0"/>
              </a:rPr>
              <a:t>Interviewee </a:t>
            </a:r>
            <a:r>
              <a:rPr lang="en-US" sz="5400" b="1" i="1" dirty="0" smtClean="0">
                <a:latin typeface="Bahnschrift Condensed" panose="020B0502040204020203" pitchFamily="34" charset="0"/>
              </a:rPr>
              <a:t>dos</a:t>
            </a:r>
            <a:r>
              <a:rPr lang="en-US" sz="5400" b="1" dirty="0" smtClean="0">
                <a:latin typeface="Bahnschrift Condensed" panose="020B0502040204020203" pitchFamily="34" charset="0"/>
              </a:rPr>
              <a:t> /what you should do</a:t>
            </a:r>
            <a:br>
              <a:rPr lang="en-US" sz="5400" b="1" dirty="0" smtClean="0">
                <a:latin typeface="Bahnschrift Condensed" panose="020B0502040204020203" pitchFamily="34" charset="0"/>
              </a:rPr>
            </a:br>
            <a:r>
              <a:rPr lang="en-US" sz="5400" b="1" dirty="0" smtClean="0">
                <a:latin typeface="Bahnschrift Condensed" panose="020B0502040204020203" pitchFamily="34" charset="0"/>
              </a:rPr>
              <a:t>at the interview room:</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Greet the panelists</a:t>
            </a:r>
          </a:p>
          <a:p>
            <a:pPr>
              <a:buFont typeface="Wingdings" panose="05000000000000000000" pitchFamily="2" charset="2"/>
              <a:buChar char="§"/>
            </a:pPr>
            <a:r>
              <a:rPr lang="en-US" sz="3200" dirty="0" smtClean="0"/>
              <a:t>Maintain eye contact</a:t>
            </a:r>
          </a:p>
          <a:p>
            <a:pPr>
              <a:buFont typeface="Wingdings" panose="05000000000000000000" pitchFamily="2" charset="2"/>
              <a:buChar char="§"/>
            </a:pPr>
            <a:r>
              <a:rPr lang="en-US" sz="3200" dirty="0" smtClean="0"/>
              <a:t>Follow instructions</a:t>
            </a:r>
          </a:p>
          <a:p>
            <a:pPr>
              <a:buFont typeface="Wingdings" panose="05000000000000000000" pitchFamily="2" charset="2"/>
              <a:buChar char="§"/>
            </a:pPr>
            <a:r>
              <a:rPr lang="en-US" sz="3200" dirty="0" smtClean="0"/>
              <a:t>Be honest</a:t>
            </a:r>
            <a:endParaRPr lang="en-US" sz="3200" dirty="0"/>
          </a:p>
        </p:txBody>
      </p:sp>
    </p:spTree>
    <p:extLst>
      <p:ext uri="{BB962C8B-B14F-4D97-AF65-F5344CB8AC3E}">
        <p14:creationId xmlns:p14="http://schemas.microsoft.com/office/powerpoint/2010/main" val="42579638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Answer questions as they come</a:t>
            </a:r>
          </a:p>
          <a:p>
            <a:pPr>
              <a:buFont typeface="Wingdings" panose="05000000000000000000" pitchFamily="2" charset="2"/>
              <a:buChar char="§"/>
            </a:pPr>
            <a:r>
              <a:rPr lang="en-US" sz="3200" dirty="0" smtClean="0"/>
              <a:t>Be courteous</a:t>
            </a:r>
          </a:p>
          <a:p>
            <a:pPr>
              <a:buFont typeface="Wingdings" panose="05000000000000000000" pitchFamily="2" charset="2"/>
              <a:buChar char="§"/>
            </a:pPr>
            <a:r>
              <a:rPr lang="en-US" sz="3200" dirty="0" smtClean="0"/>
              <a:t>Be natural</a:t>
            </a:r>
          </a:p>
          <a:p>
            <a:pPr>
              <a:buFont typeface="Wingdings" panose="05000000000000000000" pitchFamily="2" charset="2"/>
              <a:buChar char="§"/>
            </a:pPr>
            <a:r>
              <a:rPr lang="en-US" sz="3200" dirty="0" smtClean="0"/>
              <a:t>Be concise to the point</a:t>
            </a:r>
          </a:p>
          <a:p>
            <a:endParaRPr lang="en-US" sz="3200" dirty="0"/>
          </a:p>
        </p:txBody>
      </p:sp>
    </p:spTree>
    <p:extLst>
      <p:ext uri="{BB962C8B-B14F-4D97-AF65-F5344CB8AC3E}">
        <p14:creationId xmlns:p14="http://schemas.microsoft.com/office/powerpoint/2010/main" val="36800104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0000">
                    <a:lumMod val="75000"/>
                    <a:lumOff val="25000"/>
                  </a:srgbClr>
                </a:solidFill>
                <a:latin typeface="Bahnschrift Condensed" panose="020B0502040204020203" pitchFamily="34" charset="0"/>
              </a:rPr>
              <a:t>Don'ts/avoid the following</a:t>
            </a:r>
            <a:endParaRPr lang="en-US" sz="54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Mannerism</a:t>
            </a:r>
          </a:p>
          <a:p>
            <a:pPr>
              <a:buFont typeface="Wingdings" panose="05000000000000000000" pitchFamily="2" charset="2"/>
              <a:buChar char="§"/>
            </a:pPr>
            <a:r>
              <a:rPr lang="en-US" sz="3200" dirty="0" smtClean="0"/>
              <a:t>Sit until offered a seat</a:t>
            </a:r>
          </a:p>
          <a:p>
            <a:pPr>
              <a:buFont typeface="Wingdings" panose="05000000000000000000" pitchFamily="2" charset="2"/>
              <a:buChar char="§"/>
            </a:pPr>
            <a:r>
              <a:rPr lang="en-US" sz="3200" dirty="0" smtClean="0"/>
              <a:t>Blow your own trumpet</a:t>
            </a:r>
          </a:p>
          <a:p>
            <a:pPr>
              <a:buFont typeface="Wingdings" panose="05000000000000000000" pitchFamily="2" charset="2"/>
              <a:buChar char="§"/>
            </a:pPr>
            <a:r>
              <a:rPr lang="en-US" sz="3200" dirty="0" smtClean="0"/>
              <a:t>Panic </a:t>
            </a:r>
          </a:p>
          <a:p>
            <a:pPr>
              <a:buFont typeface="Wingdings" panose="05000000000000000000" pitchFamily="2" charset="2"/>
              <a:buChar char="§"/>
            </a:pPr>
            <a:r>
              <a:rPr lang="en-US" sz="3200" dirty="0" smtClean="0"/>
              <a:t>Coming late</a:t>
            </a:r>
            <a:endParaRPr lang="en-US" sz="3200" dirty="0"/>
          </a:p>
        </p:txBody>
      </p:sp>
    </p:spTree>
    <p:extLst>
      <p:ext uri="{BB962C8B-B14F-4D97-AF65-F5344CB8AC3E}">
        <p14:creationId xmlns:p14="http://schemas.microsoft.com/office/powerpoint/2010/main" val="23215827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Talking too much/little</a:t>
            </a:r>
          </a:p>
          <a:p>
            <a:pPr>
              <a:buFont typeface="Wingdings" panose="05000000000000000000" pitchFamily="2" charset="2"/>
              <a:buChar char="§"/>
            </a:pPr>
            <a:r>
              <a:rPr lang="en-US" sz="3200" dirty="0" smtClean="0"/>
              <a:t>Use your phone</a:t>
            </a:r>
          </a:p>
          <a:p>
            <a:pPr>
              <a:buFont typeface="Wingdings" panose="05000000000000000000" pitchFamily="2" charset="2"/>
              <a:buChar char="§"/>
            </a:pPr>
            <a:r>
              <a:rPr lang="en-US" sz="3200" dirty="0" smtClean="0"/>
              <a:t>Refuse to answer questions</a:t>
            </a:r>
          </a:p>
          <a:p>
            <a:pPr>
              <a:buFont typeface="Wingdings" panose="05000000000000000000" pitchFamily="2" charset="2"/>
              <a:buChar char="§"/>
            </a:pPr>
            <a:r>
              <a:rPr lang="en-US" sz="3200" dirty="0" smtClean="0"/>
              <a:t>Being under the influence of drugs</a:t>
            </a:r>
          </a:p>
          <a:p>
            <a:pPr>
              <a:buFont typeface="Wingdings" panose="05000000000000000000" pitchFamily="2" charset="2"/>
              <a:buChar char="§"/>
            </a:pPr>
            <a:r>
              <a:rPr lang="en-US" sz="3200" dirty="0" smtClean="0"/>
              <a:t>Using indecisive phrases like “I think, I guess, probably”</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4229013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Limitations of interviews: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Inadequate time</a:t>
            </a:r>
          </a:p>
          <a:p>
            <a:pPr>
              <a:buFont typeface="Wingdings" panose="05000000000000000000" pitchFamily="2" charset="2"/>
              <a:buChar char="§"/>
            </a:pPr>
            <a:r>
              <a:rPr lang="en-US" sz="3200" dirty="0" smtClean="0"/>
              <a:t>Expensive</a:t>
            </a:r>
          </a:p>
          <a:p>
            <a:pPr>
              <a:buFont typeface="Wingdings" panose="05000000000000000000" pitchFamily="2" charset="2"/>
              <a:buChar char="§"/>
            </a:pPr>
            <a:r>
              <a:rPr lang="en-US" sz="3200" dirty="0" smtClean="0"/>
              <a:t>Requires expertise</a:t>
            </a:r>
          </a:p>
          <a:p>
            <a:pPr>
              <a:buFont typeface="Wingdings" panose="05000000000000000000" pitchFamily="2" charset="2"/>
              <a:buChar char="§"/>
            </a:pPr>
            <a:r>
              <a:rPr lang="en-US" sz="3200" dirty="0" smtClean="0"/>
              <a:t>External interference</a:t>
            </a:r>
          </a:p>
          <a:p>
            <a:pPr>
              <a:buFont typeface="Wingdings" panose="05000000000000000000" pitchFamily="2" charset="2"/>
              <a:buChar char="§"/>
            </a:pPr>
            <a:r>
              <a:rPr lang="en-US" sz="3200" dirty="0" smtClean="0"/>
              <a:t>Interviewees may not respond frankly and accurately</a:t>
            </a:r>
          </a:p>
          <a:p>
            <a:pPr>
              <a:buFont typeface="Wingdings" panose="05000000000000000000" pitchFamily="2" charset="2"/>
              <a:buChar char="§"/>
            </a:pPr>
            <a:endParaRPr lang="en-US" sz="3200" dirty="0" smtClean="0"/>
          </a:p>
          <a:p>
            <a:endParaRPr lang="en-US" sz="3200" dirty="0"/>
          </a:p>
        </p:txBody>
      </p:sp>
    </p:spTree>
    <p:extLst>
      <p:ext uri="{BB962C8B-B14F-4D97-AF65-F5344CB8AC3E}">
        <p14:creationId xmlns:p14="http://schemas.microsoft.com/office/powerpoint/2010/main" val="8723752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END</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21185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Bold" panose="020B0502040204020203" pitchFamily="34" charset="0"/>
              </a:rPr>
              <a:t> Meetings: </a:t>
            </a:r>
            <a:endParaRPr lang="en-US" sz="5400" b="1" dirty="0">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Bahnschrift SemiBold" panose="020B0502040204020203" pitchFamily="34" charset="0"/>
              </a:rPr>
              <a:t>Lesson objectives:</a:t>
            </a:r>
          </a:p>
          <a:p>
            <a:r>
              <a:rPr lang="en-US" sz="32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Define meeting</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State purpose </a:t>
            </a:r>
            <a:r>
              <a:rPr lang="en-US" sz="3200" smtClean="0">
                <a:latin typeface="Times New Roman" panose="02020603050405020304" pitchFamily="18" charset="0"/>
                <a:cs typeface="Times New Roman" panose="02020603050405020304" pitchFamily="18" charset="0"/>
              </a:rPr>
              <a:t>of meetings</a:t>
            </a:r>
            <a:endParaRPr lang="en-US" sz="3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State various types of meetings</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Explain how to conduct a valid meeting</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0626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Condensed" panose="020B0502040204020203" pitchFamily="34" charset="0"/>
              </a:rPr>
              <a:t>What is a meeting?</a:t>
            </a:r>
            <a:endParaRPr lang="en-US"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It is a group of people gathered together with a view of discussing issues or solving problems</a:t>
            </a:r>
          </a:p>
          <a:p>
            <a:pPr>
              <a:buFont typeface="Wingdings" panose="05000000000000000000" pitchFamily="2" charset="2"/>
              <a:buChar char="§"/>
            </a:pPr>
            <a:r>
              <a:rPr lang="en-US" sz="3200" dirty="0" smtClean="0"/>
              <a:t>Meeting may also be called to give some information</a:t>
            </a:r>
            <a:endParaRPr lang="en-US" sz="3200" dirty="0"/>
          </a:p>
        </p:txBody>
      </p:sp>
    </p:spTree>
    <p:extLst>
      <p:ext uri="{BB962C8B-B14F-4D97-AF65-F5344CB8AC3E}">
        <p14:creationId xmlns:p14="http://schemas.microsoft.com/office/powerpoint/2010/main" val="15551881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ahnschrift SemiBold" panose="020B0502040204020203" pitchFamily="34" charset="0"/>
              </a:rPr>
              <a:t>Purpose of a meeting</a:t>
            </a:r>
            <a:br>
              <a:rPr lang="en-US" sz="5400" b="1" dirty="0" smtClean="0">
                <a:latin typeface="Bahnschrift SemiBold" panose="020B0502040204020203" pitchFamily="34" charset="0"/>
              </a:rPr>
            </a:br>
            <a:r>
              <a:rPr lang="en-US" sz="5400" b="1" dirty="0" smtClean="0">
                <a:latin typeface="Bahnschrift SemiBold" panose="020B0502040204020203" pitchFamily="34" charset="0"/>
              </a:rPr>
              <a:t>why conduct  meetings?</a:t>
            </a:r>
            <a:endParaRPr lang="en-US" sz="5400" b="1" dirty="0">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3600" b="1" dirty="0" smtClean="0"/>
              <a:t>Meetings are conducted so as to-</a:t>
            </a:r>
          </a:p>
          <a:p>
            <a:pPr>
              <a:buFont typeface="Wingdings" panose="05000000000000000000" pitchFamily="2" charset="2"/>
              <a:buChar char="§"/>
            </a:pPr>
            <a:r>
              <a:rPr lang="en-US" sz="3600" dirty="0" smtClean="0"/>
              <a:t>Obtain information</a:t>
            </a:r>
          </a:p>
          <a:p>
            <a:pPr>
              <a:buFont typeface="Wingdings" panose="05000000000000000000" pitchFamily="2" charset="2"/>
              <a:buChar char="§"/>
            </a:pPr>
            <a:r>
              <a:rPr lang="en-US" sz="3600" dirty="0" smtClean="0"/>
              <a:t>Solve problems</a:t>
            </a:r>
          </a:p>
          <a:p>
            <a:pPr>
              <a:buFont typeface="Wingdings" panose="05000000000000000000" pitchFamily="2" charset="2"/>
              <a:buChar char="§"/>
            </a:pPr>
            <a:r>
              <a:rPr lang="en-US" sz="3600" dirty="0" smtClean="0"/>
              <a:t>Discus issues</a:t>
            </a:r>
          </a:p>
          <a:p>
            <a:pPr marL="0" indent="0">
              <a:buNone/>
            </a:pPr>
            <a:endParaRPr lang="en-US" sz="3600" dirty="0" smtClean="0"/>
          </a:p>
          <a:p>
            <a:pPr>
              <a:buFont typeface="Wingdings" panose="05000000000000000000" pitchFamily="2" charset="2"/>
              <a:buChar char="§"/>
            </a:pPr>
            <a:endParaRPr lang="en-US" sz="3600" dirty="0" smtClean="0"/>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16223701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Make decisions</a:t>
            </a:r>
          </a:p>
          <a:p>
            <a:pPr>
              <a:buFont typeface="Wingdings" panose="05000000000000000000" pitchFamily="2" charset="2"/>
              <a:buChar char="§"/>
            </a:pPr>
            <a:r>
              <a:rPr lang="en-US" sz="3200" dirty="0" smtClean="0"/>
              <a:t>Share new knowledge</a:t>
            </a:r>
          </a:p>
          <a:p>
            <a:pPr>
              <a:buFont typeface="Wingdings" panose="05000000000000000000" pitchFamily="2" charset="2"/>
              <a:buChar char="§"/>
            </a:pPr>
            <a:r>
              <a:rPr lang="en-US" sz="3200" dirty="0" smtClean="0"/>
              <a:t>Forum for members to air their views/grievances.</a:t>
            </a:r>
            <a:endParaRPr lang="en-US" sz="3200" dirty="0"/>
          </a:p>
        </p:txBody>
      </p:sp>
    </p:spTree>
    <p:extLst>
      <p:ext uri="{BB962C8B-B14F-4D97-AF65-F5344CB8AC3E}">
        <p14:creationId xmlns:p14="http://schemas.microsoft.com/office/powerpoint/2010/main" val="267033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smtClean="0"/>
              <a:t>1. Nursing </a:t>
            </a:r>
            <a:r>
              <a:rPr lang="en-US" dirty="0" smtClean="0"/>
              <a:t>Council of Kenya, (2009). </a:t>
            </a:r>
            <a:r>
              <a:rPr lang="en-US" i="1" dirty="0" smtClean="0"/>
              <a:t>Manual of clinical procedures, 3</a:t>
            </a:r>
            <a:r>
              <a:rPr lang="en-US" i="1" baseline="30000" dirty="0" smtClean="0"/>
              <a:t>rd</a:t>
            </a:r>
            <a:r>
              <a:rPr lang="en-US" i="1" dirty="0" smtClean="0"/>
              <a:t> edition, </a:t>
            </a:r>
          </a:p>
          <a:p>
            <a:r>
              <a:rPr lang="en-US" dirty="0" smtClean="0"/>
              <a:t>Nairobi: NCK.</a:t>
            </a:r>
          </a:p>
          <a:p>
            <a:endParaRPr lang="en-US" dirty="0"/>
          </a:p>
          <a:p>
            <a:endParaRPr lang="en-US" dirty="0" smtClean="0"/>
          </a:p>
          <a:p>
            <a:r>
              <a:rPr lang="en-US" dirty="0" smtClean="0"/>
              <a:t>2. Skills Lab </a:t>
            </a:r>
            <a:r>
              <a:rPr lang="en-US" dirty="0" err="1" smtClean="0"/>
              <a:t>Ntional</a:t>
            </a:r>
            <a:r>
              <a:rPr lang="en-US" dirty="0" smtClean="0"/>
              <a:t> Coordination Centre. (2006). </a:t>
            </a:r>
            <a:r>
              <a:rPr lang="en-US" i="1" dirty="0" smtClean="0"/>
              <a:t>KRCHN Procedure Manual, 2</a:t>
            </a:r>
            <a:r>
              <a:rPr lang="en-US" i="1" baseline="30000" dirty="0" smtClean="0"/>
              <a:t>nd</a:t>
            </a:r>
            <a:r>
              <a:rPr lang="en-US" i="1" dirty="0" smtClean="0"/>
              <a:t> edition,</a:t>
            </a:r>
          </a:p>
          <a:p>
            <a:r>
              <a:rPr lang="en-US" dirty="0" smtClean="0"/>
              <a:t>Nairobi: Regal Press Kenya</a:t>
            </a:r>
            <a:endParaRPr lang="en-US" dirty="0"/>
          </a:p>
        </p:txBody>
      </p:sp>
    </p:spTree>
    <p:extLst>
      <p:ext uri="{BB962C8B-B14F-4D97-AF65-F5344CB8AC3E}">
        <p14:creationId xmlns:p14="http://schemas.microsoft.com/office/powerpoint/2010/main" val="107732535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ahnschrift SemiBold" panose="020B0502040204020203" pitchFamily="34" charset="0"/>
              </a:rPr>
              <a:t>Types of meetings:</a:t>
            </a:r>
            <a:endParaRPr lang="en-US" sz="5400" dirty="0">
              <a:latin typeface="Bahnschrift SemiBold"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3200" dirty="0" smtClean="0"/>
              <a:t>Meetings may vary from formal into informal, very large in size or just between two people.</a:t>
            </a:r>
          </a:p>
          <a:p>
            <a:pPr marL="0" indent="0">
              <a:buNone/>
            </a:pPr>
            <a:r>
              <a:rPr lang="en-US" sz="3600" b="1" dirty="0" smtClean="0"/>
              <a:t>1. Executive meetings</a:t>
            </a:r>
            <a:r>
              <a:rPr lang="en-US" sz="3200" dirty="0" smtClean="0"/>
              <a:t>:</a:t>
            </a:r>
          </a:p>
          <a:p>
            <a:pPr>
              <a:buFont typeface="Wingdings" panose="05000000000000000000" pitchFamily="2" charset="2"/>
              <a:buChar char="§"/>
            </a:pPr>
            <a:r>
              <a:rPr lang="en-US" sz="3200" dirty="0" smtClean="0"/>
              <a:t>Are for discussions so as to make decision and implementation</a:t>
            </a:r>
          </a:p>
          <a:p>
            <a:pPr marL="0" indent="0">
              <a:buNone/>
            </a:pPr>
            <a:r>
              <a:rPr lang="en-US" sz="3600" b="1" dirty="0" smtClean="0"/>
              <a:t>2. Decision making meetings</a:t>
            </a:r>
            <a:r>
              <a:rPr lang="en-US" sz="3200" dirty="0" smtClean="0"/>
              <a:t>;</a:t>
            </a:r>
          </a:p>
          <a:p>
            <a:pPr>
              <a:buFont typeface="Wingdings" panose="05000000000000000000" pitchFamily="2" charset="2"/>
              <a:buChar char="§"/>
            </a:pPr>
            <a:r>
              <a:rPr lang="en-US" sz="3200" dirty="0" smtClean="0"/>
              <a:t>Are meetings for making decisions for the action to be taken</a:t>
            </a:r>
            <a:endParaRPr lang="en-US" sz="3200" dirty="0"/>
          </a:p>
        </p:txBody>
      </p:sp>
    </p:spTree>
    <p:extLst>
      <p:ext uri="{BB962C8B-B14F-4D97-AF65-F5344CB8AC3E}">
        <p14:creationId xmlns:p14="http://schemas.microsoft.com/office/powerpoint/2010/main" val="36047073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b="1" dirty="0" smtClean="0"/>
              <a:t>3. Discussion and Advisory meetings;</a:t>
            </a:r>
          </a:p>
          <a:p>
            <a:pPr>
              <a:buFont typeface="Wingdings" panose="05000000000000000000" pitchFamily="2" charset="2"/>
              <a:buChar char="§"/>
            </a:pPr>
            <a:r>
              <a:rPr lang="en-US" sz="3600" dirty="0" smtClean="0"/>
              <a:t>They discuss and give advise to the concerned people or authorities for necessary action</a:t>
            </a:r>
          </a:p>
          <a:p>
            <a:pPr marL="0" indent="0">
              <a:buNone/>
            </a:pPr>
            <a:r>
              <a:rPr lang="en-US" sz="3600" b="1" dirty="0" smtClean="0"/>
              <a:t>4. Problem solving meetings;</a:t>
            </a:r>
          </a:p>
          <a:p>
            <a:pPr>
              <a:buFont typeface="Wingdings" panose="05000000000000000000" pitchFamily="2" charset="2"/>
              <a:buChar char="§"/>
            </a:pPr>
            <a:r>
              <a:rPr lang="en-US" sz="3200" dirty="0" smtClean="0"/>
              <a:t>Are just to solve problems</a:t>
            </a:r>
          </a:p>
          <a:p>
            <a:pPr marL="0" indent="0">
              <a:buNone/>
            </a:pPr>
            <a:r>
              <a:rPr lang="en-US" sz="3600" b="1" dirty="0" smtClean="0"/>
              <a:t>5. Information giving meetings;</a:t>
            </a:r>
          </a:p>
          <a:p>
            <a:pPr>
              <a:buFont typeface="Wingdings" panose="05000000000000000000" pitchFamily="2" charset="2"/>
              <a:buChar char="§"/>
            </a:pPr>
            <a:r>
              <a:rPr lang="en-US" sz="3200" dirty="0" smtClean="0"/>
              <a:t>Meetings are for giving information</a:t>
            </a:r>
            <a:endParaRPr lang="en-US" sz="3200" dirty="0"/>
          </a:p>
        </p:txBody>
      </p:sp>
    </p:spTree>
    <p:extLst>
      <p:ext uri="{BB962C8B-B14F-4D97-AF65-F5344CB8AC3E}">
        <p14:creationId xmlns:p14="http://schemas.microsoft.com/office/powerpoint/2010/main" val="12776014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Bold" panose="020B0502040204020203" pitchFamily="34" charset="0"/>
              </a:rPr>
              <a:t>Preparing for a meeting:</a:t>
            </a:r>
            <a:endParaRPr lang="en-US" sz="5400" b="1" dirty="0">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t>1. </a:t>
            </a:r>
            <a:r>
              <a:rPr lang="en-US" sz="3200" b="1" dirty="0" smtClean="0"/>
              <a:t>Ascertain the objectives</a:t>
            </a:r>
            <a:r>
              <a:rPr lang="en-US" sz="3200" dirty="0" smtClean="0"/>
              <a:t>;</a:t>
            </a:r>
          </a:p>
          <a:p>
            <a:pPr>
              <a:buFont typeface="Wingdings" panose="05000000000000000000" pitchFamily="2" charset="2"/>
              <a:buChar char="§"/>
            </a:pPr>
            <a:r>
              <a:rPr lang="en-US" sz="3200" dirty="0" smtClean="0"/>
              <a:t>Identify the problem</a:t>
            </a:r>
          </a:p>
          <a:p>
            <a:pPr>
              <a:buFont typeface="Wingdings" panose="05000000000000000000" pitchFamily="2" charset="2"/>
              <a:buChar char="§"/>
            </a:pPr>
            <a:r>
              <a:rPr lang="en-US" sz="3200" dirty="0" smtClean="0"/>
              <a:t>Decide on what is intended to be achieved</a:t>
            </a:r>
          </a:p>
          <a:p>
            <a:pPr marL="0" indent="0">
              <a:buNone/>
            </a:pPr>
            <a:r>
              <a:rPr lang="en-US" sz="3200" dirty="0" smtClean="0"/>
              <a:t>2. </a:t>
            </a:r>
            <a:r>
              <a:rPr lang="en-US" sz="3200" b="1" dirty="0" smtClean="0"/>
              <a:t>Identify the invitees</a:t>
            </a:r>
            <a:r>
              <a:rPr lang="en-US" sz="3200" dirty="0" smtClean="0"/>
              <a:t>;</a:t>
            </a:r>
          </a:p>
          <a:p>
            <a:pPr>
              <a:buFont typeface="Wingdings" panose="05000000000000000000" pitchFamily="2" charset="2"/>
              <a:buChar char="§"/>
            </a:pPr>
            <a:r>
              <a:rPr lang="en-US" sz="3200" dirty="0" smtClean="0"/>
              <a:t>Select a few members to attend the meeting, invite only those who must attend</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1374005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3. </a:t>
            </a:r>
            <a:r>
              <a:rPr lang="en-US" sz="3200" b="1" dirty="0"/>
              <a:t>D</a:t>
            </a:r>
            <a:r>
              <a:rPr lang="en-US" sz="3200" b="1" dirty="0" smtClean="0"/>
              <a:t>istribute the agendas </a:t>
            </a:r>
            <a:r>
              <a:rPr lang="en-US" sz="3200" dirty="0" smtClean="0"/>
              <a:t>to members well in advance; indicate the –</a:t>
            </a:r>
          </a:p>
          <a:p>
            <a:pPr>
              <a:buFont typeface="Wingdings" panose="05000000000000000000" pitchFamily="2" charset="2"/>
              <a:buChar char="§"/>
            </a:pPr>
            <a:r>
              <a:rPr lang="en-US" sz="3200" dirty="0" smtClean="0"/>
              <a:t>Date of meeting, time, venue, any other relevant information</a:t>
            </a:r>
          </a:p>
          <a:p>
            <a:pPr marL="0" indent="0">
              <a:buNone/>
            </a:pPr>
            <a:r>
              <a:rPr lang="en-US" sz="3200" dirty="0" smtClean="0"/>
              <a:t>4. </a:t>
            </a:r>
            <a:r>
              <a:rPr lang="en-US" sz="3200" b="1" dirty="0" smtClean="0"/>
              <a:t>Prepare the venue- </a:t>
            </a:r>
            <a:r>
              <a:rPr lang="en-US" sz="3200" dirty="0" smtClean="0"/>
              <a:t>convenient, accessible, safe, </a:t>
            </a:r>
          </a:p>
          <a:p>
            <a:pPr marL="0" indent="0">
              <a:buNone/>
            </a:pPr>
            <a:r>
              <a:rPr lang="en-US" sz="3200" dirty="0" smtClean="0"/>
              <a:t>5. </a:t>
            </a:r>
            <a:r>
              <a:rPr lang="en-US" sz="3200" b="1" dirty="0" smtClean="0"/>
              <a:t>Gather public address system </a:t>
            </a:r>
            <a:r>
              <a:rPr lang="en-US" sz="3200" dirty="0" smtClean="0"/>
              <a:t>where the expected people is too big</a:t>
            </a:r>
          </a:p>
        </p:txBody>
      </p:sp>
    </p:spTree>
    <p:extLst>
      <p:ext uri="{BB962C8B-B14F-4D97-AF65-F5344CB8AC3E}">
        <p14:creationId xmlns:p14="http://schemas.microsoft.com/office/powerpoint/2010/main" val="16173439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Agenda:</a:t>
            </a:r>
            <a:endParaRPr lang="en-US" sz="54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Is a list of items to be discussed in a meeting.</a:t>
            </a:r>
          </a:p>
          <a:p>
            <a:pPr marL="0" indent="0">
              <a:buNone/>
            </a:pPr>
            <a:r>
              <a:rPr lang="en-US" sz="3600" b="1" dirty="0" smtClean="0"/>
              <a:t>Purpose of agenda</a:t>
            </a:r>
            <a:r>
              <a:rPr lang="en-US" sz="3200" dirty="0" smtClean="0"/>
              <a:t>:</a:t>
            </a:r>
          </a:p>
          <a:p>
            <a:pPr>
              <a:buFont typeface="Wingdings" panose="05000000000000000000" pitchFamily="2" charset="2"/>
              <a:buChar char="§"/>
            </a:pPr>
            <a:r>
              <a:rPr lang="en-US" sz="3200" dirty="0" smtClean="0"/>
              <a:t>Make members come prepared for the meeting</a:t>
            </a:r>
          </a:p>
          <a:p>
            <a:pPr>
              <a:buFont typeface="Wingdings" panose="05000000000000000000" pitchFamily="2" charset="2"/>
              <a:buChar char="§"/>
            </a:pPr>
            <a:r>
              <a:rPr lang="en-US" sz="3200" dirty="0" smtClean="0"/>
              <a:t>Help chairperson conduct meeting smoothly</a:t>
            </a:r>
          </a:p>
          <a:p>
            <a:pPr>
              <a:buFont typeface="Wingdings" panose="05000000000000000000" pitchFamily="2" charset="2"/>
              <a:buChar char="§"/>
            </a:pPr>
            <a:r>
              <a:rPr lang="en-US" sz="3200" dirty="0" smtClean="0"/>
              <a:t>Allow only relevant matters to be discussed</a:t>
            </a:r>
          </a:p>
          <a:p>
            <a:pPr>
              <a:buFont typeface="Wingdings" panose="05000000000000000000" pitchFamily="2" charset="2"/>
              <a:buChar char="§"/>
            </a:pPr>
            <a:r>
              <a:rPr lang="en-US" sz="3200" dirty="0" smtClean="0"/>
              <a:t>Facilitates preparation of minutes</a:t>
            </a:r>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36271470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ahnschrift SemiBold" panose="020B0502040204020203" pitchFamily="34" charset="0"/>
              </a:rPr>
              <a:t>Example of agenda</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Apologies for absence</a:t>
            </a:r>
          </a:p>
          <a:p>
            <a:pPr>
              <a:buFont typeface="Wingdings" panose="05000000000000000000" pitchFamily="2" charset="2"/>
              <a:buChar char="§"/>
            </a:pPr>
            <a:r>
              <a:rPr lang="en-US" sz="3200" dirty="0" smtClean="0"/>
              <a:t>Minutes of previous meeting</a:t>
            </a:r>
          </a:p>
          <a:p>
            <a:pPr>
              <a:buFont typeface="Wingdings" panose="05000000000000000000" pitchFamily="2" charset="2"/>
              <a:buChar char="§"/>
            </a:pPr>
            <a:r>
              <a:rPr lang="en-US" sz="3200" dirty="0" smtClean="0"/>
              <a:t>Matters arising from the previous minutes</a:t>
            </a:r>
          </a:p>
          <a:p>
            <a:pPr>
              <a:buFont typeface="Wingdings" panose="05000000000000000000" pitchFamily="2" charset="2"/>
              <a:buChar char="§"/>
            </a:pPr>
            <a:r>
              <a:rPr lang="en-US" sz="3200" dirty="0" smtClean="0"/>
              <a:t>Action taken following the previous minutes</a:t>
            </a:r>
          </a:p>
          <a:p>
            <a:pPr>
              <a:buFont typeface="Wingdings" panose="05000000000000000000" pitchFamily="2" charset="2"/>
              <a:buChar char="§"/>
            </a:pPr>
            <a:endParaRPr lang="en-US" sz="3200" b="1"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0629267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New items to be discussed</a:t>
            </a:r>
          </a:p>
          <a:p>
            <a:pPr>
              <a:buFont typeface="Wingdings" panose="05000000000000000000" pitchFamily="2" charset="2"/>
              <a:buChar char="§"/>
            </a:pPr>
            <a:r>
              <a:rPr lang="en-US" sz="3200" dirty="0" smtClean="0"/>
              <a:t>Any correspondences</a:t>
            </a:r>
          </a:p>
          <a:p>
            <a:pPr>
              <a:buFont typeface="Wingdings" panose="05000000000000000000" pitchFamily="2" charset="2"/>
              <a:buChar char="§"/>
            </a:pPr>
            <a:r>
              <a:rPr lang="en-US" sz="3200" dirty="0" smtClean="0"/>
              <a:t>AOB</a:t>
            </a:r>
          </a:p>
          <a:p>
            <a:pPr>
              <a:buFont typeface="Wingdings" panose="05000000000000000000" pitchFamily="2" charset="2"/>
              <a:buChar char="§"/>
            </a:pPr>
            <a:r>
              <a:rPr lang="en-US" sz="3200" dirty="0" smtClean="0"/>
              <a:t>Date of next meeting</a:t>
            </a:r>
            <a:endParaRPr lang="en-US" sz="3200" dirty="0"/>
          </a:p>
        </p:txBody>
      </p:sp>
    </p:spTree>
    <p:extLst>
      <p:ext uri="{BB962C8B-B14F-4D97-AF65-F5344CB8AC3E}">
        <p14:creationId xmlns:p14="http://schemas.microsoft.com/office/powerpoint/2010/main" val="16933414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Bold" panose="020B0502040204020203" pitchFamily="34" charset="0"/>
              </a:rPr>
              <a:t>Minutes: </a:t>
            </a:r>
            <a:endParaRPr lang="en-US" sz="5400" b="1" dirty="0">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These are brief records of the proceedings of the meeting</a:t>
            </a:r>
          </a:p>
          <a:p>
            <a:pPr>
              <a:buFont typeface="Wingdings" panose="05000000000000000000" pitchFamily="2" charset="2"/>
              <a:buChar char="§"/>
            </a:pPr>
            <a:r>
              <a:rPr lang="en-US" sz="3200" dirty="0" smtClean="0"/>
              <a:t>They are written as the meeting is going on, or as soon as  possible to avoid making mistakes</a:t>
            </a:r>
          </a:p>
          <a:p>
            <a:pPr>
              <a:buFont typeface="Wingdings" panose="05000000000000000000" pitchFamily="2" charset="2"/>
              <a:buChar char="§"/>
            </a:pPr>
            <a:r>
              <a:rPr lang="en-US" sz="3200" dirty="0" smtClean="0"/>
              <a:t>Minutes are normally taken by the secretary or any appointed member of those attending the meeting</a:t>
            </a:r>
            <a:endParaRPr lang="en-US" sz="3200" dirty="0"/>
          </a:p>
        </p:txBody>
      </p:sp>
    </p:spTree>
    <p:extLst>
      <p:ext uri="{BB962C8B-B14F-4D97-AF65-F5344CB8AC3E}">
        <p14:creationId xmlns:p14="http://schemas.microsoft.com/office/powerpoint/2010/main" val="53174621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Purpose of minutes/</a:t>
            </a:r>
            <a:br>
              <a:rPr lang="en-US" sz="5400" b="1" dirty="0" smtClean="0"/>
            </a:br>
            <a:r>
              <a:rPr lang="en-US" sz="5400" b="1" dirty="0" smtClean="0"/>
              <a:t>why take minutes ?</a:t>
            </a:r>
            <a:endParaRPr lang="en-US" sz="5400" b="1" dirty="0"/>
          </a:p>
        </p:txBody>
      </p:sp>
      <p:sp>
        <p:nvSpPr>
          <p:cNvPr id="3" name="Content Placeholder 2"/>
          <p:cNvSpPr>
            <a:spLocks noGrp="1"/>
          </p:cNvSpPr>
          <p:nvPr>
            <p:ph idx="1"/>
          </p:nvPr>
        </p:nvSpPr>
        <p:spPr/>
        <p:txBody>
          <a:bodyPr>
            <a:normAutofit/>
          </a:bodyPr>
          <a:lstStyle/>
          <a:p>
            <a:pPr marL="0" indent="0">
              <a:buNone/>
            </a:pPr>
            <a:endParaRPr lang="en-US" sz="3600" b="1" dirty="0" smtClean="0"/>
          </a:p>
          <a:p>
            <a:pPr>
              <a:buFont typeface="Wingdings" panose="05000000000000000000" pitchFamily="2" charset="2"/>
              <a:buChar char="q"/>
            </a:pPr>
            <a:r>
              <a:rPr lang="en-US" sz="3600" dirty="0" smtClean="0"/>
              <a:t>It’s a constitutional requirement;</a:t>
            </a:r>
          </a:p>
          <a:p>
            <a:pPr>
              <a:buFont typeface="Arial" panose="020B0604020202020204" pitchFamily="34" charset="0"/>
              <a:buChar char="•"/>
            </a:pPr>
            <a:r>
              <a:rPr lang="en-US" sz="3200" dirty="0" smtClean="0"/>
              <a:t>Minutes serve as a record of the proceedings of the meeting and may be required legally</a:t>
            </a:r>
          </a:p>
          <a:p>
            <a:pPr>
              <a:buFont typeface="Wingdings" panose="05000000000000000000" pitchFamily="2" charset="2"/>
              <a:buChar char="q"/>
            </a:pPr>
            <a:r>
              <a:rPr lang="en-US" sz="3200" dirty="0" smtClean="0"/>
              <a:t>Minutes provide basis for taking action</a:t>
            </a:r>
          </a:p>
          <a:p>
            <a:pPr>
              <a:buFont typeface="Arial" panose="020B0604020202020204" pitchFamily="34" charset="0"/>
              <a:buChar char="•"/>
            </a:pPr>
            <a:r>
              <a:rPr lang="en-US" sz="3200" dirty="0" smtClean="0"/>
              <a:t>Administration make decisions and take actions based on the minutes.</a:t>
            </a:r>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23716796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Why take minutes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Record for future reference</a:t>
            </a:r>
          </a:p>
          <a:p>
            <a:pPr>
              <a:buFont typeface="Wingdings" panose="05000000000000000000" pitchFamily="2" charset="2"/>
              <a:buChar char="§"/>
            </a:pPr>
            <a:r>
              <a:rPr lang="en-US" sz="3200" dirty="0" smtClean="0"/>
              <a:t>People can refer to minutes in the future</a:t>
            </a:r>
            <a:endParaRPr lang="en-US" sz="3200" dirty="0"/>
          </a:p>
          <a:p>
            <a:pPr>
              <a:buFont typeface="Wingdings" panose="05000000000000000000" pitchFamily="2" charset="2"/>
              <a:buChar char="q"/>
            </a:pPr>
            <a:r>
              <a:rPr lang="en-US" sz="3200" dirty="0" smtClean="0"/>
              <a:t>Minutes can be used for follow-up</a:t>
            </a:r>
          </a:p>
          <a:p>
            <a:pPr>
              <a:buFont typeface="Wingdings" panose="05000000000000000000" pitchFamily="2" charset="2"/>
              <a:buChar char="§"/>
            </a:pPr>
            <a:r>
              <a:rPr lang="en-US" sz="3200" dirty="0" smtClean="0"/>
              <a:t>Actions taken need to be tracked, this can only be possible by use of minutes</a:t>
            </a:r>
          </a:p>
          <a:p>
            <a:pPr>
              <a:buFont typeface="Wingdings" panose="05000000000000000000" pitchFamily="2" charset="2"/>
              <a:buChar char="§"/>
            </a:pPr>
            <a:endParaRPr lang="en-US" sz="3200" dirty="0" smtClean="0"/>
          </a:p>
          <a:p>
            <a:pPr marL="0" indent="0">
              <a:buNone/>
            </a:pPr>
            <a:endParaRPr lang="en-US" sz="3200" dirty="0"/>
          </a:p>
        </p:txBody>
      </p:sp>
    </p:spTree>
    <p:extLst>
      <p:ext uri="{BB962C8B-B14F-4D97-AF65-F5344CB8AC3E}">
        <p14:creationId xmlns:p14="http://schemas.microsoft.com/office/powerpoint/2010/main" val="103197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ahnschrift Condensed" panose="020B0502040204020203" pitchFamily="34" charset="0"/>
              </a:rPr>
              <a:t>What is communication </a:t>
            </a:r>
            <a:r>
              <a:rPr lang="en-US" sz="5400" dirty="0" smtClean="0"/>
              <a:t>?</a:t>
            </a:r>
            <a:endParaRPr lang="en-US" sz="5400" dirty="0"/>
          </a:p>
        </p:txBody>
      </p:sp>
      <p:sp>
        <p:nvSpPr>
          <p:cNvPr id="3" name="Content Placeholder 2"/>
          <p:cNvSpPr>
            <a:spLocks noGrp="1"/>
          </p:cNvSpPr>
          <p:nvPr>
            <p:ph idx="1"/>
          </p:nvPr>
        </p:nvSpPr>
        <p:spPr/>
        <p:txBody>
          <a:bodyPr>
            <a:normAutofit/>
          </a:bodyPr>
          <a:lstStyle/>
          <a:p>
            <a:r>
              <a:rPr lang="en-US" sz="3200" dirty="0" smtClean="0"/>
              <a:t>The word communication came from a </a:t>
            </a:r>
            <a:r>
              <a:rPr lang="en-US" sz="3200" dirty="0" err="1" smtClean="0"/>
              <a:t>latin</a:t>
            </a:r>
            <a:r>
              <a:rPr lang="en-US" sz="3200" dirty="0" smtClean="0"/>
              <a:t> word “</a:t>
            </a:r>
            <a:r>
              <a:rPr lang="en-US" sz="3200" dirty="0" err="1" smtClean="0"/>
              <a:t>communico”or</a:t>
            </a:r>
            <a:r>
              <a:rPr lang="en-US" sz="3200" dirty="0" smtClean="0"/>
              <a:t> ‘common’, </a:t>
            </a:r>
            <a:r>
              <a:rPr lang="en-US" sz="3200" dirty="0"/>
              <a:t>m</a:t>
            </a:r>
            <a:r>
              <a:rPr lang="en-US" sz="3200" dirty="0" smtClean="0"/>
              <a:t>eaning to: Share, impart, Join,,</a:t>
            </a:r>
          </a:p>
          <a:p>
            <a:pPr marL="514350" indent="-514350">
              <a:buFont typeface="+mj-lt"/>
              <a:buAutoNum type="arabicPeriod"/>
            </a:pPr>
            <a:r>
              <a:rPr lang="en-US" sz="3200" dirty="0"/>
              <a:t>P</a:t>
            </a:r>
            <a:r>
              <a:rPr lang="en-US" sz="3200" dirty="0" smtClean="0"/>
              <a:t>rocess of transmission </a:t>
            </a:r>
            <a:r>
              <a:rPr lang="en-US" sz="3200" dirty="0"/>
              <a:t>of information, ideas,  emotions and skills through the use of symbols, words, pictures, figures </a:t>
            </a:r>
            <a:r>
              <a:rPr lang="en-US" sz="3200" dirty="0" smtClean="0"/>
              <a:t>or graphs </a:t>
            </a:r>
            <a:r>
              <a:rPr lang="en-US" sz="1800" dirty="0" smtClean="0"/>
              <a:t>(</a:t>
            </a:r>
            <a:r>
              <a:rPr lang="en-US" sz="1800" dirty="0" err="1" smtClean="0"/>
              <a:t>Brelson</a:t>
            </a:r>
            <a:r>
              <a:rPr lang="en-US" sz="1800" dirty="0" smtClean="0"/>
              <a:t> </a:t>
            </a:r>
            <a:r>
              <a:rPr lang="en-US" sz="1800" dirty="0"/>
              <a:t>&amp;</a:t>
            </a:r>
            <a:r>
              <a:rPr lang="en-US" sz="1800" dirty="0" smtClean="0"/>
              <a:t> Steiner,,,,,).</a:t>
            </a:r>
            <a:endParaRPr lang="en-US" sz="1800" dirty="0"/>
          </a:p>
          <a:p>
            <a:pPr marL="514350" indent="-514350">
              <a:buFont typeface="+mj-lt"/>
              <a:buAutoNum type="arabicPeriod"/>
            </a:pPr>
            <a:r>
              <a:rPr lang="en-US" sz="3200" dirty="0"/>
              <a:t>P</a:t>
            </a:r>
            <a:r>
              <a:rPr lang="en-US" sz="3200" dirty="0" smtClean="0"/>
              <a:t>rocess </a:t>
            </a:r>
            <a:r>
              <a:rPr lang="en-US" sz="3200" dirty="0"/>
              <a:t>of transmitting ideas, information, and attitudes from the source to a receiver for the purpose of influencing with </a:t>
            </a:r>
            <a:r>
              <a:rPr lang="en-US" sz="3200" dirty="0" smtClean="0"/>
              <a:t>intent</a:t>
            </a:r>
            <a:r>
              <a:rPr lang="en-US" sz="3200" dirty="0"/>
              <a:t> </a:t>
            </a:r>
            <a:r>
              <a:rPr lang="en-US" sz="1800" dirty="0" smtClean="0"/>
              <a:t>(</a:t>
            </a:r>
            <a:r>
              <a:rPr lang="en-US" sz="1800" dirty="0" smtClean="0">
                <a:solidFill>
                  <a:srgbClr val="000000">
                    <a:lumMod val="75000"/>
                    <a:lumOff val="25000"/>
                  </a:srgbClr>
                </a:solidFill>
              </a:rPr>
              <a:t>Rogers,,,,,).</a:t>
            </a:r>
            <a:endParaRPr lang="en-US" sz="1800" dirty="0"/>
          </a:p>
          <a:p>
            <a:pPr marL="0" indent="0">
              <a:buNone/>
            </a:pPr>
            <a:endParaRPr lang="en-US" dirty="0"/>
          </a:p>
        </p:txBody>
      </p:sp>
    </p:spTree>
    <p:extLst>
      <p:ext uri="{BB962C8B-B14F-4D97-AF65-F5344CB8AC3E}">
        <p14:creationId xmlns:p14="http://schemas.microsoft.com/office/powerpoint/2010/main" val="1125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ahnschrift Condensed" panose="020B0502040204020203" pitchFamily="34" charset="0"/>
              </a:rPr>
              <a:t>Chairperson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600" b="1" dirty="0" smtClean="0">
                <a:latin typeface="Bahnschrift Condensed" panose="020B0502040204020203" pitchFamily="34" charset="0"/>
              </a:rPr>
              <a:t>Roles:</a:t>
            </a:r>
            <a:endParaRPr lang="en-US" sz="3600" b="1" dirty="0">
              <a:latin typeface="Bahnschrift Condensed" panose="020B0502040204020203" pitchFamily="34" charset="0"/>
            </a:endParaRP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Observe punctuality</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Define the purpose of the meeting</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Begin with a positive statement</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Make a brief opening remarks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96520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Break the initial silence by asking a question</a:t>
            </a:r>
          </a:p>
          <a:p>
            <a:pPr>
              <a:buFont typeface="Wingdings" panose="05000000000000000000" pitchFamily="2" charset="2"/>
              <a:buChar char="§"/>
            </a:pPr>
            <a:r>
              <a:rPr lang="en-US" sz="3200" dirty="0" smtClean="0"/>
              <a:t>Remain impartial, do not take sides</a:t>
            </a:r>
          </a:p>
          <a:p>
            <a:pPr>
              <a:buFont typeface="Wingdings" panose="05000000000000000000" pitchFamily="2" charset="2"/>
              <a:buChar char="§"/>
            </a:pPr>
            <a:r>
              <a:rPr lang="en-US" sz="3200" dirty="0" smtClean="0"/>
              <a:t>Control emotional build-ups</a:t>
            </a:r>
          </a:p>
          <a:p>
            <a:pPr>
              <a:buFont typeface="Wingdings" panose="05000000000000000000" pitchFamily="2" charset="2"/>
              <a:buChar char="§"/>
            </a:pPr>
            <a:r>
              <a:rPr lang="en-US" sz="3200" dirty="0" smtClean="0"/>
              <a:t>Draw contributions from all members</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9282675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Control the meeting, allow one person to talk at a time</a:t>
            </a:r>
            <a:endParaRPr lang="en-US" sz="3200" dirty="0"/>
          </a:p>
          <a:p>
            <a:pPr>
              <a:buFont typeface="Wingdings" panose="05000000000000000000" pitchFamily="2" charset="2"/>
              <a:buChar char="§"/>
            </a:pPr>
            <a:r>
              <a:rPr lang="en-US" sz="3200" dirty="0" smtClean="0"/>
              <a:t>Clarify contributions from the members</a:t>
            </a:r>
          </a:p>
          <a:p>
            <a:pPr>
              <a:buFont typeface="Wingdings" panose="05000000000000000000" pitchFamily="2" charset="2"/>
              <a:buChar char="§"/>
            </a:pPr>
            <a:r>
              <a:rPr lang="en-US" sz="3200" dirty="0" smtClean="0"/>
              <a:t>Make frequent summaries after every key point raised</a:t>
            </a:r>
          </a:p>
        </p:txBody>
      </p:sp>
    </p:spTree>
    <p:extLst>
      <p:ext uri="{BB962C8B-B14F-4D97-AF65-F5344CB8AC3E}">
        <p14:creationId xmlns:p14="http://schemas.microsoft.com/office/powerpoint/2010/main" val="16653781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200" dirty="0">
                <a:solidFill>
                  <a:srgbClr val="000000">
                    <a:lumMod val="75000"/>
                    <a:lumOff val="25000"/>
                  </a:srgbClr>
                </a:solidFill>
              </a:rPr>
              <a:t>Point out decisions made</a:t>
            </a:r>
          </a:p>
          <a:p>
            <a:pPr lvl="0">
              <a:buClr>
                <a:srgbClr val="E48312"/>
              </a:buClr>
              <a:buFont typeface="Wingdings" panose="05000000000000000000" pitchFamily="2" charset="2"/>
              <a:buChar char="§"/>
            </a:pPr>
            <a:r>
              <a:rPr lang="en-US" sz="3200" dirty="0">
                <a:solidFill>
                  <a:srgbClr val="000000">
                    <a:lumMod val="75000"/>
                    <a:lumOff val="25000"/>
                  </a:srgbClr>
                </a:solidFill>
              </a:rPr>
              <a:t>Point out course of action, and how it will be implemented</a:t>
            </a:r>
          </a:p>
          <a:p>
            <a:pPr lvl="0">
              <a:buClr>
                <a:srgbClr val="E48312"/>
              </a:buClr>
              <a:buFont typeface="Wingdings" panose="05000000000000000000" pitchFamily="2" charset="2"/>
              <a:buChar char="§"/>
            </a:pPr>
            <a:r>
              <a:rPr lang="en-US" sz="3200" dirty="0">
                <a:solidFill>
                  <a:srgbClr val="000000">
                    <a:lumMod val="75000"/>
                    <a:lumOff val="25000"/>
                  </a:srgbClr>
                </a:solidFill>
              </a:rPr>
              <a:t>Close the meeting in time (1-2 hours) </a:t>
            </a:r>
          </a:p>
          <a:p>
            <a:endParaRPr lang="en-US" dirty="0"/>
          </a:p>
        </p:txBody>
      </p:sp>
    </p:spTree>
    <p:extLst>
      <p:ext uri="{BB962C8B-B14F-4D97-AF65-F5344CB8AC3E}">
        <p14:creationId xmlns:p14="http://schemas.microsoft.com/office/powerpoint/2010/main" val="41806464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ahnschrift Condensed" panose="020B0502040204020203" pitchFamily="34" charset="0"/>
              </a:rPr>
              <a:t>Secretary</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600" dirty="0" smtClean="0">
                <a:latin typeface="Bahnschrift Condensed" panose="020B0502040204020203" pitchFamily="34" charset="0"/>
              </a:rPr>
              <a:t>Roles:</a:t>
            </a:r>
          </a:p>
          <a:p>
            <a:pP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onvenes the meeting, mobilizes the participants, sends invitation letters to members</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Prepares the necessary documents; files, writing materials</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Responsible for all the correspondences, reports from other organizations</a:t>
            </a:r>
          </a:p>
          <a:p>
            <a:pPr>
              <a:buFont typeface="Wingdings" panose="05000000000000000000" pitchFamily="2" charset="2"/>
              <a:buChar char="§"/>
            </a:pP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6800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200" dirty="0">
                <a:solidFill>
                  <a:srgbClr val="000000">
                    <a:lumMod val="75000"/>
                    <a:lumOff val="25000"/>
                  </a:srgbClr>
                </a:solidFill>
                <a:latin typeface="Times New Roman" panose="02020603050405020304" pitchFamily="18" charset="0"/>
                <a:cs typeface="Times New Roman" panose="02020603050405020304" pitchFamily="18" charset="0"/>
              </a:rPr>
              <a:t>Responsible for general administrative work; sitting arrangement, teas, etc. </a:t>
            </a:r>
            <a:endPar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rPr>
              <a:t>Responsible for any legal business</a:t>
            </a:r>
          </a:p>
          <a:p>
            <a:pPr lvl="0">
              <a:buClr>
                <a:srgbClr val="E48312"/>
              </a:buClr>
              <a:buFont typeface="Wingdings" panose="05000000000000000000" pitchFamily="2" charset="2"/>
              <a:buChar char="§"/>
            </a:pPr>
            <a:r>
              <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rPr>
              <a:t>Responsible for any financial matters unless there is a treasurer.</a:t>
            </a:r>
          </a:p>
          <a:p>
            <a:pPr lvl="0">
              <a:buClr>
                <a:srgbClr val="E48312"/>
              </a:buClr>
              <a:buFont typeface="Wingdings" panose="05000000000000000000" pitchFamily="2" charset="2"/>
              <a:buChar char="§"/>
            </a:pPr>
            <a:r>
              <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rPr>
              <a:t>Makes choice of the next date of the meeting</a:t>
            </a:r>
          </a:p>
          <a:p>
            <a:pPr lvl="0">
              <a:buClr>
                <a:srgbClr val="E48312"/>
              </a:buClr>
              <a:buFont typeface="Wingdings" panose="05000000000000000000" pitchFamily="2" charset="2"/>
              <a:buChar char="§"/>
            </a:pPr>
            <a:endParaRPr lang="en-US" sz="32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13756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Condensed" panose="020B0502040204020203" pitchFamily="34" charset="0"/>
              </a:rPr>
              <a:t>Requirements for a </a:t>
            </a:r>
            <a:r>
              <a:rPr lang="en-US" b="1" dirty="0" smtClean="0">
                <a:solidFill>
                  <a:schemeClr val="tx1"/>
                </a:solidFill>
                <a:latin typeface="Bahnschrift Condensed" panose="020B0502040204020203" pitchFamily="34" charset="0"/>
              </a:rPr>
              <a:t>valid</a:t>
            </a:r>
            <a:r>
              <a:rPr lang="en-US" b="1" dirty="0" smtClean="0">
                <a:solidFill>
                  <a:srgbClr val="00B0F0"/>
                </a:solidFill>
                <a:latin typeface="Bahnschrift Condensed" panose="020B0502040204020203" pitchFamily="34" charset="0"/>
              </a:rPr>
              <a:t> </a:t>
            </a:r>
            <a:r>
              <a:rPr lang="en-US" b="1" dirty="0" smtClean="0">
                <a:latin typeface="Bahnschrift Condensed" panose="020B0502040204020203" pitchFamily="34" charset="0"/>
              </a:rPr>
              <a:t>meeting:</a:t>
            </a:r>
            <a:endParaRPr lang="en-US"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3600" b="1" dirty="0" smtClean="0">
                <a:latin typeface="Bahnschrift Condensed" panose="020B0502040204020203" pitchFamily="34" charset="0"/>
              </a:rPr>
              <a:t>For a meeting to be considered validly conducted, it must be:</a:t>
            </a:r>
          </a:p>
          <a:p>
            <a:pPr marL="0" indent="0">
              <a:buNone/>
            </a:pPr>
            <a:r>
              <a:rPr lang="en-US" sz="3200" b="1" dirty="0" smtClean="0">
                <a:latin typeface="Bahnschrift Condensed" panose="020B0502040204020203" pitchFamily="34" charset="0"/>
              </a:rPr>
              <a:t>1. Properly convened;</a:t>
            </a:r>
          </a:p>
          <a:p>
            <a:pPr>
              <a:buFont typeface="Wingdings" panose="05000000000000000000" pitchFamily="2" charset="2"/>
              <a:buChar char="§"/>
            </a:pPr>
            <a:r>
              <a:rPr lang="en-US" sz="3200" dirty="0" smtClean="0">
                <a:latin typeface="Bahnschrift Condensed" panose="020B0502040204020203" pitchFamily="34" charset="0"/>
              </a:rPr>
              <a:t>Notice for the meeting to eligible members must be sent early enough , at    least 21 days in advance. </a:t>
            </a:r>
          </a:p>
          <a:p>
            <a:pPr>
              <a:buFont typeface="Wingdings" panose="05000000000000000000" pitchFamily="2" charset="2"/>
              <a:buChar char="§"/>
            </a:pPr>
            <a:r>
              <a:rPr lang="en-US" sz="3200" dirty="0" smtClean="0">
                <a:latin typeface="Bahnschrift Condensed" panose="020B0502040204020203" pitchFamily="34" charset="0"/>
              </a:rPr>
              <a:t>Agendas must accompany the invitation</a:t>
            </a:r>
          </a:p>
          <a:p>
            <a:pPr marL="0" indent="0">
              <a:buNone/>
            </a:pPr>
            <a:endParaRPr lang="en-US" sz="3200" b="1" dirty="0" smtClean="0">
              <a:latin typeface="Bahnschrift Condensed" panose="020B0502040204020203" pitchFamily="34" charset="0"/>
            </a:endParaRPr>
          </a:p>
          <a:p>
            <a:pPr marL="0" indent="0">
              <a:buNone/>
            </a:pPr>
            <a:endParaRPr lang="en-US" sz="3200" dirty="0">
              <a:latin typeface="Bahnschrift Condensed" panose="020B0502040204020203" pitchFamily="34" charset="0"/>
            </a:endParaRPr>
          </a:p>
        </p:txBody>
      </p:sp>
    </p:spTree>
    <p:extLst>
      <p:ext uri="{BB962C8B-B14F-4D97-AF65-F5344CB8AC3E}">
        <p14:creationId xmlns:p14="http://schemas.microsoft.com/office/powerpoint/2010/main" val="288339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Clr>
                <a:srgbClr val="E48312"/>
              </a:buClr>
              <a:buNone/>
            </a:pPr>
            <a:r>
              <a:rPr lang="en-US" sz="3200" dirty="0">
                <a:solidFill>
                  <a:srgbClr val="000000">
                    <a:lumMod val="75000"/>
                    <a:lumOff val="25000"/>
                  </a:srgbClr>
                </a:solidFill>
                <a:latin typeface="Bahnschrift Condensed" panose="020B0502040204020203" pitchFamily="34" charset="0"/>
              </a:rPr>
              <a:t>2. </a:t>
            </a:r>
            <a:r>
              <a:rPr lang="en-US" sz="3200" b="1" dirty="0">
                <a:solidFill>
                  <a:srgbClr val="000000">
                    <a:lumMod val="75000"/>
                    <a:lumOff val="25000"/>
                  </a:srgbClr>
                </a:solidFill>
                <a:latin typeface="Bahnschrift Condensed" panose="020B0502040204020203" pitchFamily="34" charset="0"/>
              </a:rPr>
              <a:t>Properly convened</a:t>
            </a:r>
            <a:r>
              <a:rPr lang="en-US" sz="3200" b="1" dirty="0" smtClean="0">
                <a:solidFill>
                  <a:srgbClr val="000000">
                    <a:lumMod val="75000"/>
                    <a:lumOff val="25000"/>
                  </a:srgbClr>
                </a:solidFill>
                <a:latin typeface="Bahnschrift Condensed" panose="020B0502040204020203" pitchFamily="34" charset="0"/>
              </a:rPr>
              <a:t>;</a:t>
            </a:r>
          </a:p>
          <a:p>
            <a:pPr lvl="0">
              <a:buClr>
                <a:srgbClr val="E48312"/>
              </a:buClr>
              <a:buFont typeface="Wingdings" panose="05000000000000000000" pitchFamily="2" charset="2"/>
              <a:buChar char="§"/>
            </a:pPr>
            <a:r>
              <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rPr>
              <a:t>Members attending the meeting must be the officials elected, or those recognized by the constitution of the organization</a:t>
            </a:r>
          </a:p>
          <a:p>
            <a:pPr lvl="0">
              <a:buClr>
                <a:srgbClr val="E48312"/>
              </a:buClr>
              <a:buFont typeface="Wingdings" panose="05000000000000000000" pitchFamily="2" charset="2"/>
              <a:buChar char="§"/>
            </a:pPr>
            <a:r>
              <a:rPr lang="en-US" sz="3200" dirty="0" smtClean="0">
                <a:solidFill>
                  <a:srgbClr val="000000">
                    <a:lumMod val="75000"/>
                    <a:lumOff val="25000"/>
                  </a:srgbClr>
                </a:solidFill>
                <a:latin typeface="Times New Roman" panose="02020603050405020304" pitchFamily="18" charset="0"/>
                <a:cs typeface="Times New Roman" panose="02020603050405020304" pitchFamily="18" charset="0"/>
              </a:rPr>
              <a:t>Non members should not be allowed to attend the meeting</a:t>
            </a:r>
          </a:p>
        </p:txBody>
      </p:sp>
    </p:spTree>
    <p:extLst>
      <p:ext uri="{BB962C8B-B14F-4D97-AF65-F5344CB8AC3E}">
        <p14:creationId xmlns:p14="http://schemas.microsoft.com/office/powerpoint/2010/main" val="7575179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latin typeface="Bahnschrift Condensed" panose="020B0502040204020203" pitchFamily="34" charset="0"/>
              </a:rPr>
              <a:t>3. </a:t>
            </a:r>
            <a:r>
              <a:rPr lang="en-US" sz="3600" b="1" dirty="0">
                <a:latin typeface="Bahnschrift Condensed" panose="020B0502040204020203" pitchFamily="34" charset="0"/>
              </a:rPr>
              <a:t>P</a:t>
            </a:r>
            <a:r>
              <a:rPr lang="en-US" sz="3600" b="1" dirty="0" smtClean="0">
                <a:latin typeface="Bahnschrift Condensed" panose="020B0502040204020203" pitchFamily="34" charset="0"/>
              </a:rPr>
              <a:t>roperly conducted;</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Quorum must be realized before conducting the meeting</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Rules and regulations must be observed based on the constitution of the organization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711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END</a:t>
            </a:r>
            <a:endParaRPr lang="en-US" sz="54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6467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Objectives of communication</a:t>
            </a:r>
            <a:endParaRPr lang="en-US" sz="5400" b="1" dirty="0"/>
          </a:p>
        </p:txBody>
      </p:sp>
      <p:sp>
        <p:nvSpPr>
          <p:cNvPr id="3" name="Content Placeholder 2"/>
          <p:cNvSpPr>
            <a:spLocks noGrp="1"/>
          </p:cNvSpPr>
          <p:nvPr>
            <p:ph idx="1"/>
          </p:nvPr>
        </p:nvSpPr>
        <p:spPr/>
        <p:txBody>
          <a:bodyPr>
            <a:noAutofit/>
          </a:bodyPr>
          <a:lstStyle/>
          <a:p>
            <a:pPr marL="0" indent="0">
              <a:buNone/>
            </a:pPr>
            <a:r>
              <a:rPr lang="en-US" sz="3200" b="1" dirty="0"/>
              <a:t>C</a:t>
            </a:r>
            <a:r>
              <a:rPr lang="en-US" sz="3200" b="1" dirty="0" smtClean="0"/>
              <a:t>ommunication is made in order to:</a:t>
            </a:r>
          </a:p>
          <a:p>
            <a:pPr>
              <a:buFont typeface="Wingdings" panose="05000000000000000000" pitchFamily="2" charset="2"/>
              <a:buChar char="§"/>
            </a:pPr>
            <a:r>
              <a:rPr lang="en-US" sz="3200" dirty="0" smtClean="0"/>
              <a:t>Pass or receive information</a:t>
            </a:r>
          </a:p>
          <a:p>
            <a:pPr>
              <a:buFont typeface="Wingdings" panose="05000000000000000000" pitchFamily="2" charset="2"/>
              <a:buChar char="§"/>
            </a:pPr>
            <a:r>
              <a:rPr lang="en-US" sz="3200" dirty="0" smtClean="0"/>
              <a:t>Motivate people</a:t>
            </a:r>
          </a:p>
          <a:p>
            <a:pPr>
              <a:buFont typeface="Wingdings" panose="05000000000000000000" pitchFamily="2" charset="2"/>
              <a:buChar char="§"/>
            </a:pPr>
            <a:r>
              <a:rPr lang="en-US" sz="3200" dirty="0" smtClean="0"/>
              <a:t>Advise </a:t>
            </a:r>
          </a:p>
          <a:p>
            <a:pPr>
              <a:buFont typeface="Wingdings" panose="05000000000000000000" pitchFamily="2" charset="2"/>
              <a:buChar char="§"/>
            </a:pPr>
            <a:r>
              <a:rPr lang="en-US" sz="3200" dirty="0" smtClean="0"/>
              <a:t>Order/ direct</a:t>
            </a:r>
          </a:p>
        </p:txBody>
      </p:sp>
    </p:spTree>
    <p:extLst>
      <p:ext uri="{BB962C8B-B14F-4D97-AF65-F5344CB8AC3E}">
        <p14:creationId xmlns:p14="http://schemas.microsoft.com/office/powerpoint/2010/main" val="11806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mtClean="0"/>
              <a:t>05/10/2021</a:t>
            </a:r>
            <a:endParaRPr lang="en-US" sz="6000" b="1" dirty="0"/>
          </a:p>
        </p:txBody>
      </p:sp>
      <p:sp>
        <p:nvSpPr>
          <p:cNvPr id="3" name="Content Placeholder 2"/>
          <p:cNvSpPr>
            <a:spLocks noGrp="1"/>
          </p:cNvSpPr>
          <p:nvPr>
            <p:ph idx="1"/>
          </p:nvPr>
        </p:nvSpPr>
        <p:spPr/>
        <p:txBody>
          <a:bodyPr>
            <a:normAutofit/>
          </a:bodyPr>
          <a:lstStyle/>
          <a:p>
            <a:r>
              <a:rPr lang="en-US" sz="6600" spc="-50" dirty="0">
                <a:solidFill>
                  <a:srgbClr val="000000">
                    <a:lumMod val="75000"/>
                    <a:lumOff val="25000"/>
                  </a:srgbClr>
                </a:solidFill>
                <a:latin typeface="Bahnschrift Condensed" panose="020B0502040204020203" pitchFamily="34" charset="0"/>
              </a:rPr>
              <a:t>Public </a:t>
            </a:r>
            <a:r>
              <a:rPr lang="en-US" sz="6600" spc="-50" dirty="0" smtClean="0">
                <a:solidFill>
                  <a:srgbClr val="000000">
                    <a:lumMod val="75000"/>
                    <a:lumOff val="25000"/>
                  </a:srgbClr>
                </a:solidFill>
                <a:latin typeface="Bahnschrift Condensed" panose="020B0502040204020203" pitchFamily="34" charset="0"/>
              </a:rPr>
              <a:t>speaking:</a:t>
            </a:r>
            <a:endParaRPr lang="en-US" sz="6600" dirty="0"/>
          </a:p>
        </p:txBody>
      </p:sp>
    </p:spTree>
    <p:extLst>
      <p:ext uri="{BB962C8B-B14F-4D97-AF65-F5344CB8AC3E}">
        <p14:creationId xmlns:p14="http://schemas.microsoft.com/office/powerpoint/2010/main" val="125004943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000000">
                    <a:lumMod val="75000"/>
                    <a:lumOff val="25000"/>
                  </a:srgbClr>
                </a:solidFill>
                <a:latin typeface="Bahnschrift Condensed" panose="020B0502040204020203" pitchFamily="34" charset="0"/>
              </a:rPr>
              <a:t>Public speaking</a:t>
            </a:r>
            <a:r>
              <a:rPr lang="en-US" sz="6000" dirty="0">
                <a:solidFill>
                  <a:srgbClr val="000000">
                    <a:lumMod val="75000"/>
                    <a:lumOff val="25000"/>
                  </a:srgbClr>
                </a:solidFill>
              </a:rPr>
              <a:t>.</a:t>
            </a:r>
            <a:endParaRPr lang="en-US" dirty="0"/>
          </a:p>
        </p:txBody>
      </p:sp>
      <p:sp>
        <p:nvSpPr>
          <p:cNvPr id="3" name="Content Placeholder 2"/>
          <p:cNvSpPr>
            <a:spLocks noGrp="1"/>
          </p:cNvSpPr>
          <p:nvPr>
            <p:ph idx="1"/>
          </p:nvPr>
        </p:nvSpPr>
        <p:spPr/>
        <p:txBody>
          <a:bodyPr>
            <a:normAutofit/>
          </a:bodyPr>
          <a:lstStyle/>
          <a:p>
            <a:r>
              <a:rPr lang="en-US" sz="4000" b="1" dirty="0" smtClean="0">
                <a:latin typeface="Agency FB" panose="020B0503020202020204" pitchFamily="34" charset="0"/>
              </a:rPr>
              <a:t>Lesson objectives</a:t>
            </a:r>
            <a:r>
              <a:rPr lang="en-US" sz="5400" b="1" dirty="0" smtClean="0">
                <a:latin typeface="Agency FB" panose="020B0503020202020204" pitchFamily="34" charset="0"/>
              </a:rPr>
              <a:t>;</a:t>
            </a:r>
          </a:p>
          <a:p>
            <a:r>
              <a:rPr lang="en-US" sz="3600" dirty="0" smtClean="0">
                <a:latin typeface="Agency FB" panose="020B0503020202020204" pitchFamily="34" charset="0"/>
              </a:rPr>
              <a:t>By the end of the lesson, students should be able to</a:t>
            </a:r>
            <a:r>
              <a:rPr lang="en-US" sz="3600" b="1" dirty="0" smtClean="0">
                <a:latin typeface="Agency FB" panose="020B0503020202020204" pitchFamily="34" charset="0"/>
              </a:rPr>
              <a:t>:</a:t>
            </a:r>
          </a:p>
          <a:p>
            <a:pPr>
              <a:buFont typeface="Wingdings" panose="05000000000000000000" pitchFamily="2" charset="2"/>
              <a:buChar char="§"/>
            </a:pPr>
            <a:r>
              <a:rPr lang="en-US" sz="3600" dirty="0" smtClean="0">
                <a:latin typeface="Agency FB" panose="020B0503020202020204" pitchFamily="34" charset="0"/>
              </a:rPr>
              <a:t>Define public speaking</a:t>
            </a:r>
          </a:p>
          <a:p>
            <a:pPr>
              <a:buFont typeface="Wingdings" panose="05000000000000000000" pitchFamily="2" charset="2"/>
              <a:buChar char="§"/>
            </a:pPr>
            <a:r>
              <a:rPr lang="en-US" sz="3600" dirty="0" smtClean="0">
                <a:latin typeface="Agency FB" panose="020B0503020202020204" pitchFamily="34" charset="0"/>
              </a:rPr>
              <a:t>State the qualities of effective speech/public speaker</a:t>
            </a:r>
          </a:p>
          <a:p>
            <a:pPr>
              <a:buFont typeface="Wingdings" panose="05000000000000000000" pitchFamily="2" charset="2"/>
              <a:buChar char="§"/>
            </a:pPr>
            <a:r>
              <a:rPr lang="en-US" sz="3600" dirty="0" smtClean="0">
                <a:latin typeface="Agency FB" panose="020B0503020202020204" pitchFamily="34" charset="0"/>
              </a:rPr>
              <a:t>Plan and give effective public speech</a:t>
            </a:r>
          </a:p>
          <a:p>
            <a:pPr>
              <a:buFont typeface="Wingdings" panose="05000000000000000000" pitchFamily="2" charset="2"/>
              <a:buChar char="§"/>
            </a:pPr>
            <a:endParaRPr lang="en-US" sz="3600" dirty="0" smtClean="0">
              <a:latin typeface="Agency FB" panose="020B0503020202020204" pitchFamily="34" charset="0"/>
            </a:endParaRPr>
          </a:p>
          <a:p>
            <a:pPr>
              <a:buFont typeface="Wingdings" panose="05000000000000000000" pitchFamily="2" charset="2"/>
              <a:buChar char="§"/>
            </a:pPr>
            <a:endParaRPr lang="en-US" sz="3600" dirty="0">
              <a:latin typeface="Agency FB" panose="020B0503020202020204" pitchFamily="34" charset="0"/>
            </a:endParaRPr>
          </a:p>
        </p:txBody>
      </p:sp>
    </p:spTree>
    <p:extLst>
      <p:ext uri="{BB962C8B-B14F-4D97-AF65-F5344CB8AC3E}">
        <p14:creationId xmlns:p14="http://schemas.microsoft.com/office/powerpoint/2010/main" val="138441786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Condensed" panose="020B0502040204020203" pitchFamily="34" charset="0"/>
              </a:rPr>
              <a:t>Public speaking</a:t>
            </a:r>
            <a:r>
              <a:rPr lang="en-US" sz="6000" dirty="0" smtClean="0"/>
              <a:t>.</a:t>
            </a:r>
            <a:endParaRPr lang="en-US" sz="6000" dirty="0"/>
          </a:p>
        </p:txBody>
      </p:sp>
      <p:sp>
        <p:nvSpPr>
          <p:cNvPr id="3" name="Content Placeholder 2"/>
          <p:cNvSpPr>
            <a:spLocks noGrp="1"/>
          </p:cNvSpPr>
          <p:nvPr>
            <p:ph idx="1"/>
          </p:nvPr>
        </p:nvSpPr>
        <p:spPr/>
        <p:txBody>
          <a:bodyPr>
            <a:normAutofit lnSpcReduction="10000"/>
          </a:bodyPr>
          <a:lstStyle/>
          <a:p>
            <a:pPr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This is transmission of message to the public, through words spoken or non verbal communication.</a:t>
            </a:r>
          </a:p>
          <a:p>
            <a:pPr marL="0" indent="0" algn="just">
              <a:buNone/>
            </a:pPr>
            <a:endParaRPr lang="en-US" sz="36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GB" altLang="en-US" sz="3200" dirty="0">
                <a:solidFill>
                  <a:prstClr val="black"/>
                </a:solidFill>
                <a:latin typeface="Times New Roman" panose="02020603050405020304" pitchFamily="18" charset="0"/>
                <a:cs typeface="Times New Roman" panose="02020603050405020304" pitchFamily="18" charset="0"/>
              </a:rPr>
              <a:t>It's a presentation  given live before an </a:t>
            </a:r>
            <a:r>
              <a:rPr lang="en-GB" altLang="en-US" sz="3200" dirty="0" smtClean="0">
                <a:solidFill>
                  <a:prstClr val="black"/>
                </a:solidFill>
                <a:latin typeface="Times New Roman" panose="02020603050405020304" pitchFamily="18" charset="0"/>
                <a:cs typeface="Times New Roman" panose="02020603050405020304" pitchFamily="18" charset="0"/>
              </a:rPr>
              <a:t>audience</a:t>
            </a:r>
          </a:p>
          <a:p>
            <a:pPr marL="0" indent="0" algn="just">
              <a:buNone/>
            </a:pPr>
            <a:endParaRPr lang="en-US" altLang="en-US" sz="36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GB" altLang="en-US" sz="3200" dirty="0" smtClean="0">
                <a:solidFill>
                  <a:prstClr val="black"/>
                </a:solidFill>
                <a:latin typeface="Times New Roman" panose="02020603050405020304" pitchFamily="18" charset="0"/>
                <a:cs typeface="Times New Roman" panose="02020603050405020304" pitchFamily="18" charset="0"/>
              </a:rPr>
              <a:t>The </a:t>
            </a:r>
            <a:r>
              <a:rPr lang="en-GB" altLang="en-US" sz="3200" dirty="0">
                <a:solidFill>
                  <a:prstClr val="black"/>
                </a:solidFill>
                <a:latin typeface="Times New Roman" panose="02020603050405020304" pitchFamily="18" charset="0"/>
                <a:cs typeface="Times New Roman" panose="02020603050405020304" pitchFamily="18" charset="0"/>
              </a:rPr>
              <a:t>goal is to </a:t>
            </a:r>
            <a:r>
              <a:rPr lang="en-GB" altLang="en-US" sz="3200" dirty="0" smtClean="0">
                <a:solidFill>
                  <a:prstClr val="black"/>
                </a:solidFill>
                <a:latin typeface="Times New Roman" panose="02020603050405020304" pitchFamily="18" charset="0"/>
                <a:cs typeface="Times New Roman" panose="02020603050405020304" pitchFamily="18" charset="0"/>
              </a:rPr>
              <a:t>either to educate</a:t>
            </a:r>
            <a:r>
              <a:rPr lang="en-GB" altLang="en-US" sz="3200" dirty="0">
                <a:solidFill>
                  <a:prstClr val="black"/>
                </a:solidFill>
                <a:latin typeface="Times New Roman" panose="02020603050405020304" pitchFamily="18" charset="0"/>
                <a:cs typeface="Times New Roman" panose="02020603050405020304" pitchFamily="18" charset="0"/>
              </a:rPr>
              <a:t>, </a:t>
            </a:r>
            <a:r>
              <a:rPr lang="en-GB" altLang="en-US" sz="3200" dirty="0" smtClean="0">
                <a:solidFill>
                  <a:prstClr val="black"/>
                </a:solidFill>
                <a:latin typeface="Times New Roman" panose="02020603050405020304" pitchFamily="18" charset="0"/>
                <a:cs typeface="Times New Roman" panose="02020603050405020304" pitchFamily="18" charset="0"/>
              </a:rPr>
              <a:t>entertain or </a:t>
            </a:r>
            <a:r>
              <a:rPr lang="en-GB" altLang="en-US" sz="3200" dirty="0">
                <a:solidFill>
                  <a:prstClr val="black"/>
                </a:solidFill>
                <a:latin typeface="Times New Roman" panose="02020603050405020304" pitchFamily="18" charset="0"/>
                <a:cs typeface="Times New Roman" panose="02020603050405020304" pitchFamily="18" charset="0"/>
              </a:rPr>
              <a:t>influence listeners</a:t>
            </a: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97658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Bahnschrift Condensed" panose="020B0502040204020203" pitchFamily="34" charset="0"/>
              </a:rPr>
              <a:t>Effective  speeches</a:t>
            </a:r>
            <a:r>
              <a:rPr lang="en-US" dirty="0" smtClean="0"/>
              <a:t>:</a:t>
            </a:r>
            <a:endParaRPr lang="en-US" dirty="0"/>
          </a:p>
        </p:txBody>
      </p:sp>
      <p:sp>
        <p:nvSpPr>
          <p:cNvPr id="3" name="Content Placeholder 2"/>
          <p:cNvSpPr>
            <a:spLocks noGrp="1"/>
          </p:cNvSpPr>
          <p:nvPr>
            <p:ph idx="1"/>
          </p:nvPr>
        </p:nvSpPr>
        <p:spPr/>
        <p:txBody>
          <a:bodyPr>
            <a:normAutofit/>
          </a:bodyPr>
          <a:lstStyle/>
          <a:p>
            <a:r>
              <a:rPr lang="en-US" sz="3600" b="1" dirty="0" smtClean="0"/>
              <a:t>Effective  speech should be</a:t>
            </a:r>
            <a:r>
              <a:rPr lang="en-US" sz="3600" dirty="0" smtClean="0"/>
              <a:t>:</a:t>
            </a:r>
          </a:p>
          <a:p>
            <a:pPr>
              <a:buFont typeface="Wingdings" panose="05000000000000000000" pitchFamily="2" charset="2"/>
              <a:buChar char="§"/>
            </a:pPr>
            <a:r>
              <a:rPr lang="en-US" sz="3600" dirty="0" smtClean="0"/>
              <a:t>Clear</a:t>
            </a:r>
          </a:p>
          <a:p>
            <a:pPr>
              <a:buFont typeface="Wingdings" panose="05000000000000000000" pitchFamily="2" charset="2"/>
              <a:buChar char="§"/>
            </a:pPr>
            <a:r>
              <a:rPr lang="en-US" sz="3600" dirty="0" smtClean="0"/>
              <a:t>Brief</a:t>
            </a:r>
          </a:p>
          <a:p>
            <a:pPr>
              <a:buFont typeface="Wingdings" panose="05000000000000000000" pitchFamily="2" charset="2"/>
              <a:buChar char="§"/>
            </a:pPr>
            <a:r>
              <a:rPr lang="en-US" sz="3600" dirty="0" smtClean="0"/>
              <a:t>Interesting</a:t>
            </a:r>
          </a:p>
          <a:p>
            <a:pPr>
              <a:buFont typeface="Wingdings" panose="05000000000000000000" pitchFamily="2" charset="2"/>
              <a:buChar char="§"/>
            </a:pPr>
            <a:r>
              <a:rPr lang="en-US" sz="3600" dirty="0" smtClean="0"/>
              <a:t>Relevant</a:t>
            </a:r>
          </a:p>
          <a:p>
            <a:pPr>
              <a:buFont typeface="Wingdings" panose="05000000000000000000" pitchFamily="2" charset="2"/>
              <a:buChar char="§"/>
            </a:pPr>
            <a:r>
              <a:rPr lang="en-US" sz="3600" dirty="0" smtClean="0"/>
              <a:t>Timely</a:t>
            </a:r>
          </a:p>
          <a:p>
            <a:pPr marL="0" indent="0">
              <a:buNone/>
            </a:pPr>
            <a:endParaRPr lang="en-US" sz="3600" dirty="0" smtClean="0"/>
          </a:p>
          <a:p>
            <a:pPr marL="0" indent="0">
              <a:buNone/>
            </a:pPr>
            <a:endParaRPr lang="en-US" sz="3600" dirty="0" smtClean="0"/>
          </a:p>
          <a:p>
            <a:pPr marL="0" indent="0">
              <a:buNone/>
            </a:pPr>
            <a:endParaRPr lang="en-US" sz="3600" dirty="0"/>
          </a:p>
        </p:txBody>
      </p:sp>
    </p:spTree>
    <p:extLst>
      <p:ext uri="{BB962C8B-B14F-4D97-AF65-F5344CB8AC3E}">
        <p14:creationId xmlns:p14="http://schemas.microsoft.com/office/powerpoint/2010/main" val="11621038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Bahnschrift Condensed" panose="020B0502040204020203" pitchFamily="34" charset="0"/>
              </a:rPr>
              <a:t>A</a:t>
            </a:r>
            <a:r>
              <a:rPr lang="en-US" sz="6000" b="1" dirty="0" smtClean="0">
                <a:latin typeface="Bahnschrift Condensed" panose="020B0502040204020203" pitchFamily="34" charset="0"/>
              </a:rPr>
              <a:t> good speaker.</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6000" b="1" spc="-50" dirty="0" smtClean="0">
                <a:solidFill>
                  <a:srgbClr val="000000">
                    <a:lumMod val="75000"/>
                    <a:lumOff val="25000"/>
                  </a:srgbClr>
                </a:solidFill>
                <a:latin typeface="Bahnschrift Condensed" panose="020B0502040204020203" pitchFamily="34" charset="0"/>
              </a:rPr>
              <a:t> </a:t>
            </a:r>
            <a:r>
              <a:rPr lang="en-US" sz="4800" b="1" spc="-50" dirty="0">
                <a:solidFill>
                  <a:srgbClr val="000000">
                    <a:lumMod val="75000"/>
                    <a:lumOff val="25000"/>
                  </a:srgbClr>
                </a:solidFill>
                <a:latin typeface="Bahnschrift Condensed" panose="020B0502040204020203" pitchFamily="34" charset="0"/>
              </a:rPr>
              <a:t>Characteristics /</a:t>
            </a:r>
            <a:r>
              <a:rPr lang="en-US" sz="4800" b="1" spc="-50" dirty="0" smtClean="0">
                <a:solidFill>
                  <a:srgbClr val="000000">
                    <a:lumMod val="75000"/>
                    <a:lumOff val="25000"/>
                  </a:srgbClr>
                </a:solidFill>
                <a:latin typeface="Bahnschrift Condensed" panose="020B0502040204020203" pitchFamily="34" charset="0"/>
              </a:rPr>
              <a:t> a good speaker should be:</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Lively</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Interesting</a:t>
            </a:r>
          </a:p>
          <a:p>
            <a:pPr>
              <a:buFont typeface="Wingdings" panose="05000000000000000000" pitchFamily="2" charset="2"/>
              <a:buChar char="§"/>
            </a:pPr>
            <a:r>
              <a:rPr lang="en-US" sz="3600" spc="-50" dirty="0">
                <a:solidFill>
                  <a:srgbClr val="000000">
                    <a:lumMod val="75000"/>
                    <a:lumOff val="25000"/>
                  </a:srgbClr>
                </a:solidFill>
                <a:latin typeface="Times New Roman" panose="02020603050405020304" pitchFamily="18" charset="0"/>
                <a:cs typeface="Times New Roman" panose="02020603050405020304" pitchFamily="18" charset="0"/>
              </a:rPr>
              <a:t>S</a:t>
            </a: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incere</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Knowledgeable on subject matter</a:t>
            </a:r>
          </a:p>
          <a:p>
            <a:pPr>
              <a:buFont typeface="Wingdings" panose="05000000000000000000" pitchFamily="2" charset="2"/>
              <a:buChar char="§"/>
            </a:pPr>
            <a:endParaRPr lang="en-US" sz="4800" spc="-50" dirty="0" smtClean="0">
              <a:solidFill>
                <a:srgbClr val="000000">
                  <a:lumMod val="75000"/>
                  <a:lumOff val="25000"/>
                </a:srgbClr>
              </a:solidFill>
              <a:latin typeface="Bahnschrift Condensed" panose="020B0502040204020203" pitchFamily="34" charset="0"/>
            </a:endParaRPr>
          </a:p>
          <a:p>
            <a:pPr>
              <a:buFont typeface="Wingdings" panose="05000000000000000000" pitchFamily="2" charset="2"/>
              <a:buChar char="§"/>
            </a:pPr>
            <a:endParaRPr lang="en-US" sz="4800" dirty="0" smtClean="0"/>
          </a:p>
          <a:p>
            <a:endParaRPr lang="en-US" dirty="0"/>
          </a:p>
        </p:txBody>
      </p:sp>
    </p:spTree>
    <p:extLst>
      <p:ext uri="{BB962C8B-B14F-4D97-AF65-F5344CB8AC3E}">
        <p14:creationId xmlns:p14="http://schemas.microsoft.com/office/powerpoint/2010/main" val="307173061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SemiCondensed" panose="020B0502040204020203" pitchFamily="34" charset="0"/>
              </a:rPr>
              <a:t>Characteristics of a good speaker</a:t>
            </a:r>
            <a:endParaRPr lang="en-US" sz="6000"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Time conscious</a:t>
            </a:r>
          </a:p>
          <a:p>
            <a:pPr>
              <a:buFont typeface="Wingdings" panose="05000000000000000000" pitchFamily="2" charset="2"/>
              <a:buChar char="§"/>
            </a:pPr>
            <a:r>
              <a:rPr lang="en-US" sz="3600" dirty="0" smtClean="0"/>
              <a:t>Respectful</a:t>
            </a:r>
          </a:p>
          <a:p>
            <a:pPr>
              <a:buFont typeface="Wingdings" panose="05000000000000000000" pitchFamily="2" charset="2"/>
              <a:buChar char="§"/>
            </a:pPr>
            <a:r>
              <a:rPr lang="en-US" sz="3600" dirty="0" smtClean="0"/>
              <a:t>Dress appropriately</a:t>
            </a:r>
          </a:p>
          <a:p>
            <a:pPr marL="0" indent="0">
              <a:buNone/>
            </a:pPr>
            <a:endParaRPr lang="en-US" sz="3600" dirty="0" smtClean="0"/>
          </a:p>
          <a:p>
            <a:pPr>
              <a:buFont typeface="Wingdings" panose="05000000000000000000" pitchFamily="2" charset="2"/>
              <a:buChar char="§"/>
            </a:pPr>
            <a:endParaRPr lang="en-US" sz="3600" dirty="0" smtClean="0"/>
          </a:p>
          <a:p>
            <a:pPr marL="0" indent="0">
              <a:buNone/>
            </a:pPr>
            <a:endParaRPr lang="en-US" sz="3600" dirty="0" smtClean="0"/>
          </a:p>
          <a:p>
            <a:pPr>
              <a:buFont typeface="Wingdings" panose="05000000000000000000" pitchFamily="2" charset="2"/>
              <a:buChar char="§"/>
            </a:pPr>
            <a:endParaRPr lang="en-US" sz="3600" dirty="0" smtClean="0"/>
          </a:p>
          <a:p>
            <a:endParaRPr lang="en-US" sz="3600" dirty="0"/>
          </a:p>
        </p:txBody>
      </p:sp>
    </p:spTree>
    <p:extLst>
      <p:ext uri="{BB962C8B-B14F-4D97-AF65-F5344CB8AC3E}">
        <p14:creationId xmlns:p14="http://schemas.microsoft.com/office/powerpoint/2010/main" val="8443627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Bahnschrift Condensed" panose="020B0502040204020203" pitchFamily="34" charset="0"/>
              </a:rPr>
              <a:t>Steps of public speaking</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800" dirty="0" smtClean="0">
                <a:latin typeface="Bahnschrift Condensed" panose="020B0502040204020203" pitchFamily="34" charset="0"/>
              </a:rPr>
              <a:t>1. Planning: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Know the topic well, research on the topic in advance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Know the purpose of the speech</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Know the audience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Know the time available,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Select suitable venue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84527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
            </a:r>
            <a:br>
              <a:rPr lang="en-US" sz="6000" b="1" dirty="0" smtClean="0"/>
            </a:br>
            <a:r>
              <a:rPr lang="en-US" sz="6000" b="1" dirty="0" smtClean="0"/>
              <a:t>cont.,</a:t>
            </a:r>
            <a:endParaRPr lang="en-US" sz="6000" b="1" dirty="0"/>
          </a:p>
        </p:txBody>
      </p:sp>
      <p:sp>
        <p:nvSpPr>
          <p:cNvPr id="3" name="Content Placeholder 2"/>
          <p:cNvSpPr>
            <a:spLocks noGrp="1"/>
          </p:cNvSpPr>
          <p:nvPr>
            <p:ph idx="1"/>
          </p:nvPr>
        </p:nvSpPr>
        <p:spPr/>
        <p:txBody>
          <a:bodyPr>
            <a:normAutofit/>
          </a:bodyPr>
          <a:lstStyle/>
          <a:p>
            <a:r>
              <a:rPr lang="en-US" sz="4800" dirty="0" smtClean="0">
                <a:latin typeface="Bahnschrift Condensed" panose="020B0502040204020203" pitchFamily="34" charset="0"/>
              </a:rPr>
              <a:t>2. Introduction: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This is aimed at attracting the audience and making the speaker at ease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should be brief to the point (5-10 minutes)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determines the success of the whole speech</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3577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Body language is important</a:t>
            </a:r>
          </a:p>
          <a:p>
            <a:pPr>
              <a:buFont typeface="Wingdings" panose="05000000000000000000" pitchFamily="2" charset="2"/>
              <a:buChar char="§"/>
            </a:pPr>
            <a:r>
              <a:rPr lang="en-US" sz="3600" dirty="0" smtClean="0"/>
              <a:t>Standing, walking around with appropriate hand gesture and facial expression is preferred</a:t>
            </a:r>
          </a:p>
          <a:p>
            <a:pPr>
              <a:buFont typeface="Wingdings" panose="05000000000000000000" pitchFamily="2" charset="2"/>
              <a:buChar char="§"/>
            </a:pPr>
            <a:r>
              <a:rPr lang="en-US" sz="3600" dirty="0" smtClean="0"/>
              <a:t>Be composed as you move around least you knock objects and fall.</a:t>
            </a:r>
          </a:p>
          <a:p>
            <a:pPr>
              <a:buFont typeface="Wingdings" panose="05000000000000000000" pitchFamily="2" charset="2"/>
              <a:buChar char="§"/>
            </a:pPr>
            <a:r>
              <a:rPr lang="en-US" sz="3600" dirty="0" smtClean="0"/>
              <a:t> Avoid sitting down or standing still with head down and reading from a prepared speech</a:t>
            </a:r>
            <a:endParaRPr lang="en-US" sz="3600" dirty="0"/>
          </a:p>
        </p:txBody>
      </p:sp>
    </p:spTree>
    <p:extLst>
      <p:ext uri="{BB962C8B-B14F-4D97-AF65-F5344CB8AC3E}">
        <p14:creationId xmlns:p14="http://schemas.microsoft.com/office/powerpoint/2010/main" val="212009911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Introduce your self</a:t>
            </a:r>
          </a:p>
          <a:p>
            <a:pPr>
              <a:buFont typeface="Wingdings" panose="05000000000000000000" pitchFamily="2" charset="2"/>
              <a:buChar char="§"/>
            </a:pPr>
            <a:r>
              <a:rPr lang="en-US" sz="3600" dirty="0" smtClean="0"/>
              <a:t>Introduce the topic</a:t>
            </a:r>
          </a:p>
          <a:p>
            <a:pPr>
              <a:buFont typeface="Wingdings" panose="05000000000000000000" pitchFamily="2" charset="2"/>
              <a:buChar char="§"/>
            </a:pPr>
            <a:r>
              <a:rPr lang="en-US" sz="3600" dirty="0" smtClean="0"/>
              <a:t>State the purpose/objectives</a:t>
            </a:r>
          </a:p>
          <a:p>
            <a:pPr>
              <a:buFont typeface="Wingdings" panose="05000000000000000000" pitchFamily="2" charset="2"/>
              <a:buChar char="§"/>
            </a:pPr>
            <a:r>
              <a:rPr lang="en-US" sz="3600" dirty="0" smtClean="0"/>
              <a:t>Mention the main points/state the burden</a:t>
            </a:r>
          </a:p>
          <a:p>
            <a:pPr>
              <a:buFont typeface="Wingdings" panose="05000000000000000000" pitchFamily="2" charset="2"/>
              <a:buChar char="§"/>
            </a:pPr>
            <a:r>
              <a:rPr lang="en-US" sz="3600" dirty="0" smtClean="0"/>
              <a:t>Be audible/use public address where necessary.</a:t>
            </a:r>
            <a:endParaRPr lang="en-US" sz="3600" dirty="0"/>
          </a:p>
        </p:txBody>
      </p:sp>
    </p:spTree>
    <p:extLst>
      <p:ext uri="{BB962C8B-B14F-4D97-AF65-F5344CB8AC3E}">
        <p14:creationId xmlns:p14="http://schemas.microsoft.com/office/powerpoint/2010/main" val="231658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rPr>
              <a:t>Objectives of communication</a:t>
            </a:r>
            <a:endParaRPr lang="en-US" dirty="0"/>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200" dirty="0">
                <a:solidFill>
                  <a:srgbClr val="000000">
                    <a:lumMod val="75000"/>
                    <a:lumOff val="25000"/>
                  </a:srgbClr>
                </a:solidFill>
              </a:rPr>
              <a:t>Give </a:t>
            </a:r>
            <a:r>
              <a:rPr lang="en-US" sz="3200" dirty="0" smtClean="0">
                <a:solidFill>
                  <a:srgbClr val="000000">
                    <a:lumMod val="75000"/>
                    <a:lumOff val="25000"/>
                  </a:srgbClr>
                </a:solidFill>
              </a:rPr>
              <a:t>suggestion</a:t>
            </a:r>
            <a:endParaRPr lang="en-US" sz="3200" dirty="0">
              <a:solidFill>
                <a:srgbClr val="000000">
                  <a:lumMod val="75000"/>
                  <a:lumOff val="25000"/>
                </a:srgbClr>
              </a:solidFill>
            </a:endParaRPr>
          </a:p>
          <a:p>
            <a:pPr lvl="0">
              <a:buClr>
                <a:srgbClr val="E48312"/>
              </a:buClr>
              <a:buFont typeface="Wingdings" panose="05000000000000000000" pitchFamily="2" charset="2"/>
              <a:buChar char="§"/>
            </a:pPr>
            <a:r>
              <a:rPr lang="en-US" sz="3200" dirty="0">
                <a:solidFill>
                  <a:srgbClr val="000000">
                    <a:lumMod val="75000"/>
                    <a:lumOff val="25000"/>
                  </a:srgbClr>
                </a:solidFill>
              </a:rPr>
              <a:t>Persuade</a:t>
            </a:r>
          </a:p>
          <a:p>
            <a:pPr lvl="0">
              <a:buClr>
                <a:srgbClr val="E48312"/>
              </a:buClr>
              <a:buFont typeface="Wingdings" panose="05000000000000000000" pitchFamily="2" charset="2"/>
              <a:buChar char="§"/>
            </a:pPr>
            <a:r>
              <a:rPr lang="en-US" sz="3200" dirty="0">
                <a:solidFill>
                  <a:srgbClr val="000000">
                    <a:lumMod val="75000"/>
                    <a:lumOff val="25000"/>
                  </a:srgbClr>
                </a:solidFill>
              </a:rPr>
              <a:t>Educate</a:t>
            </a:r>
          </a:p>
          <a:p>
            <a:pPr lvl="0">
              <a:buClr>
                <a:srgbClr val="E48312"/>
              </a:buClr>
              <a:buFont typeface="Wingdings" panose="05000000000000000000" pitchFamily="2" charset="2"/>
              <a:buChar char="§"/>
            </a:pPr>
            <a:r>
              <a:rPr lang="en-US" sz="3200" dirty="0" smtClean="0">
                <a:solidFill>
                  <a:srgbClr val="000000">
                    <a:lumMod val="75000"/>
                    <a:lumOff val="25000"/>
                  </a:srgbClr>
                </a:solidFill>
              </a:rPr>
              <a:t>Warn</a:t>
            </a:r>
            <a:endParaRPr lang="en-US" sz="3200" dirty="0">
              <a:solidFill>
                <a:srgbClr val="000000">
                  <a:lumMod val="75000"/>
                  <a:lumOff val="25000"/>
                </a:srgbClr>
              </a:solidFill>
            </a:endParaRPr>
          </a:p>
          <a:p>
            <a:endParaRPr lang="en-US" sz="3200" dirty="0"/>
          </a:p>
        </p:txBody>
      </p:sp>
    </p:spTree>
    <p:extLst>
      <p:ext uri="{BB962C8B-B14F-4D97-AF65-F5344CB8AC3E}">
        <p14:creationId xmlns:p14="http://schemas.microsoft.com/office/powerpoint/2010/main" val="36534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800" dirty="0" smtClean="0">
                <a:latin typeface="Bahnschrift Condensed" panose="020B0502040204020203" pitchFamily="34" charset="0"/>
              </a:rPr>
              <a:t>3. Body: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Divide it into sections for easy of the audience to follow</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Present the speech logically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Maintain eye contact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Pause in between the main points to allow for questions.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55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Use relevant audio-visual aids, makes the speech lively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Be confident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Be assertive.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55972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dirty="0" smtClean="0">
                <a:latin typeface="Bahnschrift Condensed" panose="020B0502040204020203" pitchFamily="34" charset="0"/>
              </a:rPr>
              <a:t>4.Conclusion:</a:t>
            </a:r>
          </a:p>
          <a:p>
            <a:pPr>
              <a:buFont typeface="Wingdings" panose="05000000000000000000" pitchFamily="2" charset="2"/>
              <a:buChar char="§"/>
            </a:pPr>
            <a:r>
              <a:rPr lang="en-US" sz="3600" dirty="0" smtClean="0"/>
              <a:t>Remind the audience the key points</a:t>
            </a:r>
          </a:p>
          <a:p>
            <a:pPr>
              <a:buFont typeface="Wingdings" panose="05000000000000000000" pitchFamily="2" charset="2"/>
              <a:buChar char="§"/>
            </a:pPr>
            <a:r>
              <a:rPr lang="en-US" sz="3600" dirty="0" smtClean="0"/>
              <a:t>Ask questions</a:t>
            </a:r>
          </a:p>
          <a:p>
            <a:pPr>
              <a:buFont typeface="Wingdings" panose="05000000000000000000" pitchFamily="2" charset="2"/>
              <a:buChar char="§"/>
            </a:pPr>
            <a:r>
              <a:rPr lang="en-US" sz="3600" dirty="0" smtClean="0"/>
              <a:t>End with a positive remark</a:t>
            </a:r>
          </a:p>
          <a:p>
            <a:pPr>
              <a:buFont typeface="Wingdings" panose="05000000000000000000" pitchFamily="2" charset="2"/>
              <a:buChar char="§"/>
            </a:pPr>
            <a:r>
              <a:rPr lang="en-US" sz="3600" dirty="0" smtClean="0"/>
              <a:t>Close the speech on time</a:t>
            </a:r>
            <a:endParaRPr lang="en-US" sz="3600" dirty="0"/>
          </a:p>
        </p:txBody>
      </p:sp>
    </p:spTree>
    <p:extLst>
      <p:ext uri="{BB962C8B-B14F-4D97-AF65-F5344CB8AC3E}">
        <p14:creationId xmlns:p14="http://schemas.microsoft.com/office/powerpoint/2010/main" val="1666999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Group exercise:</a:t>
            </a:r>
            <a:br>
              <a:rPr lang="en-US" sz="6000" b="1" dirty="0" smtClean="0"/>
            </a:br>
            <a:endParaRPr lang="en-US" sz="6000" b="1" dirty="0"/>
          </a:p>
        </p:txBody>
      </p:sp>
      <p:sp>
        <p:nvSpPr>
          <p:cNvPr id="3" name="Content Placeholder 2"/>
          <p:cNvSpPr>
            <a:spLocks noGrp="1"/>
          </p:cNvSpPr>
          <p:nvPr>
            <p:ph idx="1"/>
          </p:nvPr>
        </p:nvSpPr>
        <p:spPr/>
        <p:txBody>
          <a:bodyPr>
            <a:normAutofit/>
          </a:bodyPr>
          <a:lstStyle/>
          <a:p>
            <a:r>
              <a:rPr lang="en-US" sz="3600" dirty="0" smtClean="0">
                <a:latin typeface="Bahnschrift Condensed" panose="020B0502040204020203" pitchFamily="34" charset="0"/>
              </a:rPr>
              <a:t>The principal, </a:t>
            </a:r>
            <a:r>
              <a:rPr lang="en-US" sz="3600" dirty="0" err="1" smtClean="0">
                <a:latin typeface="Bahnschrift Condensed" panose="020B0502040204020203" pitchFamily="34" charset="0"/>
              </a:rPr>
              <a:t>Voi</a:t>
            </a:r>
            <a:r>
              <a:rPr lang="en-US" sz="3600" dirty="0" smtClean="0">
                <a:latin typeface="Bahnschrift Condensed" panose="020B0502040204020203" pitchFamily="34" charset="0"/>
              </a:rPr>
              <a:t> high school has invited you to give a speech to form four students on the dangers of alcohol consumption. </a:t>
            </a:r>
          </a:p>
          <a:p>
            <a:endParaRPr lang="en-US" sz="3600" dirty="0" smtClean="0">
              <a:latin typeface="Bahnschrift Condensed" panose="020B0502040204020203" pitchFamily="34" charset="0"/>
            </a:endParaRPr>
          </a:p>
          <a:p>
            <a:r>
              <a:rPr lang="en-US" sz="3600" dirty="0" smtClean="0">
                <a:latin typeface="Bahnschrift Light Condensed" panose="020B0502040204020203" pitchFamily="34" charset="0"/>
              </a:rPr>
              <a:t>Using your communication skills, prepare and give that speech (</a:t>
            </a:r>
            <a:r>
              <a:rPr lang="en-US" sz="3600" i="1" dirty="0" smtClean="0">
                <a:latin typeface="Bahnschrift Light Condensed" panose="020B0502040204020203" pitchFamily="34" charset="0"/>
              </a:rPr>
              <a:t>10minutes</a:t>
            </a:r>
            <a:r>
              <a:rPr lang="en-US" sz="3600" dirty="0" smtClean="0">
                <a:latin typeface="Bahnschrift Light Condensed" panose="020B0502040204020203" pitchFamily="34" charset="0"/>
              </a:rPr>
              <a:t>).</a:t>
            </a:r>
            <a:endParaRPr lang="en-US" sz="3600" dirty="0">
              <a:latin typeface="Bahnschrift Light Condensed" panose="020B0502040204020203" pitchFamily="34" charset="0"/>
            </a:endParaRPr>
          </a:p>
        </p:txBody>
      </p:sp>
    </p:spTree>
    <p:extLst>
      <p:ext uri="{BB962C8B-B14F-4D97-AF65-F5344CB8AC3E}">
        <p14:creationId xmlns:p14="http://schemas.microsoft.com/office/powerpoint/2010/main" val="47926945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8388509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panose="020B0502040204020203" pitchFamily="34" charset="0"/>
              </a:rPr>
              <a:t>Mass communication</a:t>
            </a:r>
            <a:endParaRPr lang="en-US" sz="6000" dirty="0">
              <a:latin typeface="Bahnschrift" panose="020B0502040204020203" pitchFamily="34" charset="0"/>
            </a:endParaRPr>
          </a:p>
        </p:txBody>
      </p:sp>
      <p:sp>
        <p:nvSpPr>
          <p:cNvPr id="3" name="Content Placeholder 2"/>
          <p:cNvSpPr>
            <a:spLocks noGrp="1"/>
          </p:cNvSpPr>
          <p:nvPr>
            <p:ph idx="1"/>
          </p:nvPr>
        </p:nvSpPr>
        <p:spPr/>
        <p:txBody>
          <a:bodyPr>
            <a:normAutofit fontScale="47500" lnSpcReduction="20000"/>
          </a:bodyPr>
          <a:lstStyle/>
          <a:p>
            <a:r>
              <a:rPr lang="en-US" sz="7600" b="1" dirty="0" smtClean="0">
                <a:latin typeface="Arial Unicode MS" panose="020B0604020202020204" pitchFamily="34" charset="-128"/>
                <a:ea typeface="Arial Unicode MS" panose="020B0604020202020204" pitchFamily="34" charset="-128"/>
                <a:cs typeface="Arial Unicode MS" panose="020B0604020202020204" pitchFamily="34" charset="-128"/>
              </a:rPr>
              <a:t>Lesson objectives</a:t>
            </a:r>
            <a:r>
              <a:rPr lang="en-US" sz="3600" b="1" dirty="0" smtClean="0"/>
              <a:t>:</a:t>
            </a:r>
          </a:p>
          <a:p>
            <a:r>
              <a:rPr lang="en-US" sz="4600" b="1" dirty="0" smtClean="0"/>
              <a:t>By the end of the lesson, students should be able to</a:t>
            </a:r>
            <a:r>
              <a:rPr lang="en-US" sz="3600" b="1" dirty="0" smtClean="0"/>
              <a:t>:</a:t>
            </a:r>
          </a:p>
          <a:p>
            <a:pPr>
              <a:buFont typeface="Wingdings" panose="05000000000000000000" pitchFamily="2" charset="2"/>
              <a:buChar char="§"/>
            </a:pPr>
            <a:r>
              <a:rPr lang="en-US" sz="5800" dirty="0" smtClean="0"/>
              <a:t>Define </a:t>
            </a:r>
            <a:r>
              <a:rPr lang="en-US" sz="5800" dirty="0"/>
              <a:t>mass communication</a:t>
            </a:r>
            <a:r>
              <a:rPr lang="en-US" sz="5800" dirty="0">
                <a:solidFill>
                  <a:srgbClr val="000000">
                    <a:lumMod val="75000"/>
                    <a:lumOff val="25000"/>
                  </a:srgbClr>
                </a:solidFill>
              </a:rPr>
              <a:t> </a:t>
            </a:r>
          </a:p>
          <a:p>
            <a:pPr>
              <a:buFont typeface="Wingdings" panose="05000000000000000000" pitchFamily="2" charset="2"/>
              <a:buChar char="§"/>
            </a:pPr>
            <a:r>
              <a:rPr lang="en-US" sz="5800" dirty="0" smtClean="0">
                <a:solidFill>
                  <a:srgbClr val="000000">
                    <a:lumMod val="75000"/>
                    <a:lumOff val="25000"/>
                  </a:srgbClr>
                </a:solidFill>
              </a:rPr>
              <a:t>Explain </a:t>
            </a:r>
            <a:r>
              <a:rPr lang="en-US" sz="5800" dirty="0">
                <a:solidFill>
                  <a:srgbClr val="000000">
                    <a:lumMod val="75000"/>
                    <a:lumOff val="25000"/>
                  </a:srgbClr>
                </a:solidFill>
              </a:rPr>
              <a:t>the functions of mass </a:t>
            </a:r>
            <a:r>
              <a:rPr lang="en-US" sz="5800" dirty="0" smtClean="0">
                <a:solidFill>
                  <a:srgbClr val="000000">
                    <a:lumMod val="75000"/>
                    <a:lumOff val="25000"/>
                  </a:srgbClr>
                </a:solidFill>
              </a:rPr>
              <a:t>communication</a:t>
            </a:r>
          </a:p>
          <a:p>
            <a:pPr lvl="0">
              <a:buClr>
                <a:srgbClr val="E48312"/>
              </a:buClr>
              <a:buFont typeface="Wingdings" panose="05000000000000000000" pitchFamily="2" charset="2"/>
              <a:buChar char="§"/>
            </a:pPr>
            <a:r>
              <a:rPr lang="en-US" sz="5800" dirty="0" smtClean="0">
                <a:solidFill>
                  <a:srgbClr val="000000"/>
                </a:solidFill>
              </a:rPr>
              <a:t>State </a:t>
            </a:r>
            <a:r>
              <a:rPr lang="en-US" sz="5800" dirty="0">
                <a:solidFill>
                  <a:srgbClr val="000000"/>
                </a:solidFill>
              </a:rPr>
              <a:t>the attributes of effective mass </a:t>
            </a:r>
            <a:r>
              <a:rPr lang="en-US" sz="5800" dirty="0" smtClean="0">
                <a:solidFill>
                  <a:srgbClr val="000000"/>
                </a:solidFill>
              </a:rPr>
              <a:t>communication</a:t>
            </a:r>
            <a:endParaRPr lang="en-US" sz="5800" dirty="0" smtClean="0">
              <a:solidFill>
                <a:srgbClr val="FF0000"/>
              </a:solidFill>
            </a:endParaRPr>
          </a:p>
          <a:p>
            <a:pPr>
              <a:buFont typeface="Wingdings" panose="05000000000000000000" pitchFamily="2" charset="2"/>
              <a:buChar char="§"/>
            </a:pPr>
            <a:r>
              <a:rPr lang="en-US" sz="5800" dirty="0" smtClean="0">
                <a:solidFill>
                  <a:srgbClr val="000000">
                    <a:lumMod val="75000"/>
                    <a:lumOff val="25000"/>
                  </a:srgbClr>
                </a:solidFill>
              </a:rPr>
              <a:t>Describe the different </a:t>
            </a:r>
            <a:r>
              <a:rPr lang="en-US" sz="5800" dirty="0">
                <a:solidFill>
                  <a:srgbClr val="000000">
                    <a:lumMod val="75000"/>
                    <a:lumOff val="25000"/>
                  </a:srgbClr>
                </a:solidFill>
              </a:rPr>
              <a:t>forms of mass </a:t>
            </a:r>
            <a:r>
              <a:rPr lang="en-US" sz="5800" dirty="0" smtClean="0">
                <a:solidFill>
                  <a:srgbClr val="000000">
                    <a:lumMod val="75000"/>
                    <a:lumOff val="25000"/>
                  </a:srgbClr>
                </a:solidFill>
              </a:rPr>
              <a:t>media</a:t>
            </a:r>
          </a:p>
          <a:p>
            <a:pPr>
              <a:buFont typeface="Wingdings" panose="05000000000000000000" pitchFamily="2" charset="2"/>
              <a:buChar char="§"/>
            </a:pPr>
            <a:r>
              <a:rPr lang="en-US" sz="5800" dirty="0" smtClean="0">
                <a:solidFill>
                  <a:srgbClr val="000000">
                    <a:lumMod val="75000"/>
                    <a:lumOff val="25000"/>
                  </a:srgbClr>
                </a:solidFill>
              </a:rPr>
              <a:t>How to conduct mass communication</a:t>
            </a:r>
            <a:endParaRPr lang="en-US" sz="5800" dirty="0" smtClean="0"/>
          </a:p>
          <a:p>
            <a:pPr marL="0" indent="0">
              <a:buNone/>
            </a:pPr>
            <a:endParaRPr lang="en-US" sz="3600" dirty="0"/>
          </a:p>
          <a:p>
            <a:pPr marL="0" indent="0">
              <a:buNone/>
            </a:pPr>
            <a:r>
              <a:rPr lang="en-US" sz="3200" b="1" dirty="0" smtClean="0"/>
              <a:t>.</a:t>
            </a:r>
            <a:endParaRPr lang="en-US" sz="3200" b="1" dirty="0"/>
          </a:p>
        </p:txBody>
      </p:sp>
    </p:spTree>
    <p:extLst>
      <p:ext uri="{BB962C8B-B14F-4D97-AF65-F5344CB8AC3E}">
        <p14:creationId xmlns:p14="http://schemas.microsoft.com/office/powerpoint/2010/main" val="173644755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lvl="0" indent="-91440">
              <a:lnSpc>
                <a:spcPct val="90000"/>
              </a:lnSpc>
              <a:spcBef>
                <a:spcPts val="1200"/>
              </a:spcBef>
              <a:spcAft>
                <a:spcPts val="200"/>
              </a:spcAft>
            </a:pPr>
            <a:r>
              <a:rPr lang="en-US" sz="6000" b="1" spc="0" dirty="0" smtClean="0">
                <a:solidFill>
                  <a:srgbClr val="000000">
                    <a:lumMod val="75000"/>
                    <a:lumOff val="25000"/>
                  </a:srgbClr>
                </a:solidFill>
                <a:latin typeface="Calibri" panose="020F0502020204030204"/>
              </a:rPr>
              <a:t>Mass </a:t>
            </a:r>
            <a:r>
              <a:rPr lang="en-US" sz="6000" b="1" spc="0" dirty="0">
                <a:solidFill>
                  <a:srgbClr val="000000">
                    <a:lumMod val="75000"/>
                    <a:lumOff val="25000"/>
                  </a:srgbClr>
                </a:solidFill>
                <a:latin typeface="Calibri" panose="020F0502020204030204"/>
              </a:rPr>
              <a:t>communication</a:t>
            </a:r>
            <a:br>
              <a:rPr lang="en-US" sz="6000" b="1" spc="0" dirty="0">
                <a:solidFill>
                  <a:srgbClr val="000000">
                    <a:lumMod val="75000"/>
                    <a:lumOff val="25000"/>
                  </a:srgbClr>
                </a:solidFill>
                <a:latin typeface="Calibri" panose="020F0502020204030204"/>
              </a:rPr>
            </a:br>
            <a:endParaRPr lang="en-US" sz="6000" b="1" dirty="0"/>
          </a:p>
        </p:txBody>
      </p:sp>
      <p:sp>
        <p:nvSpPr>
          <p:cNvPr id="3" name="Content Placeholder 2"/>
          <p:cNvSpPr>
            <a:spLocks noGrp="1"/>
          </p:cNvSpPr>
          <p:nvPr>
            <p:ph idx="1"/>
          </p:nvPr>
        </p:nvSpPr>
        <p:spPr/>
        <p:txBody>
          <a:bodyPr>
            <a:normAutofit/>
          </a:bodyPr>
          <a:lstStyle/>
          <a:p>
            <a:pPr marL="0" indent="0">
              <a:buNone/>
            </a:pPr>
            <a:r>
              <a:rPr lang="en-US" sz="3900" b="1" dirty="0" smtClean="0">
                <a:solidFill>
                  <a:srgbClr val="222222"/>
                </a:solidFill>
                <a:latin typeface="Arial" panose="020B0604020202020204" pitchFamily="34" charset="0"/>
              </a:rPr>
              <a:t>Mass communication is</a:t>
            </a:r>
            <a:r>
              <a:rPr lang="en-US" sz="3600" dirty="0" smtClean="0">
                <a:solidFill>
                  <a:srgbClr val="222222"/>
                </a:solidFill>
                <a:latin typeface="Arial" panose="020B0604020202020204" pitchFamily="34" charset="0"/>
              </a:rPr>
              <a:t>: </a:t>
            </a:r>
          </a:p>
          <a:p>
            <a:pPr>
              <a:buFont typeface="Wingdings" panose="05000000000000000000" pitchFamily="2" charset="2"/>
              <a:buChar char="§"/>
            </a:pPr>
            <a:r>
              <a:rPr lang="en-US" sz="3600" dirty="0" smtClean="0">
                <a:solidFill>
                  <a:srgbClr val="222222"/>
                </a:solidFill>
                <a:latin typeface="Arial" panose="020B0604020202020204" pitchFamily="34" charset="0"/>
              </a:rPr>
              <a:t>Process </a:t>
            </a:r>
            <a:r>
              <a:rPr lang="en-US" sz="3600" dirty="0">
                <a:solidFill>
                  <a:srgbClr val="222222"/>
                </a:solidFill>
                <a:latin typeface="Arial" panose="020B0604020202020204" pitchFamily="34" charset="0"/>
              </a:rPr>
              <a:t>through which a message is circulated extensively among </a:t>
            </a:r>
            <a:r>
              <a:rPr lang="en-US" sz="3600" dirty="0" smtClean="0">
                <a:solidFill>
                  <a:srgbClr val="222222"/>
                </a:solidFill>
                <a:latin typeface="Arial" panose="020B0604020202020204" pitchFamily="34" charset="0"/>
              </a:rPr>
              <a:t>many people </a:t>
            </a:r>
            <a:r>
              <a:rPr lang="en-US" sz="3600" dirty="0">
                <a:solidFill>
                  <a:srgbClr val="222222"/>
                </a:solidFill>
                <a:latin typeface="Arial" panose="020B0604020202020204" pitchFamily="34" charset="0"/>
              </a:rPr>
              <a:t>nearby and </a:t>
            </a:r>
            <a:r>
              <a:rPr lang="en-US" sz="3600" dirty="0" smtClean="0">
                <a:solidFill>
                  <a:srgbClr val="222222"/>
                </a:solidFill>
                <a:latin typeface="Arial" panose="020B0604020202020204" pitchFamily="34" charset="0"/>
              </a:rPr>
              <a:t>far away such </a:t>
            </a:r>
            <a:r>
              <a:rPr lang="en-US" sz="3600" dirty="0">
                <a:solidFill>
                  <a:srgbClr val="222222"/>
                </a:solidFill>
                <a:latin typeface="Arial" panose="020B0604020202020204" pitchFamily="34" charset="0"/>
              </a:rPr>
              <a:t>as entire </a:t>
            </a:r>
            <a:r>
              <a:rPr lang="en-US" sz="3600" dirty="0" smtClean="0">
                <a:solidFill>
                  <a:srgbClr val="222222"/>
                </a:solidFill>
                <a:latin typeface="Arial" panose="020B0604020202020204" pitchFamily="34" charset="0"/>
              </a:rPr>
              <a:t>country </a:t>
            </a:r>
            <a:r>
              <a:rPr lang="en-US" sz="3600" dirty="0">
                <a:solidFill>
                  <a:srgbClr val="222222"/>
                </a:solidFill>
                <a:latin typeface="Arial" panose="020B0604020202020204" pitchFamily="34" charset="0"/>
              </a:rPr>
              <a:t>or the globe. </a:t>
            </a:r>
            <a:endParaRPr lang="en-US" sz="3600" dirty="0" smtClean="0">
              <a:solidFill>
                <a:srgbClr val="222222"/>
              </a:solidFill>
              <a:latin typeface="Arial" panose="020B0604020202020204" pitchFamily="34" charset="0"/>
            </a:endParaRPr>
          </a:p>
          <a:p>
            <a:pPr>
              <a:buFont typeface="Wingdings" panose="05000000000000000000" pitchFamily="2" charset="2"/>
              <a:buChar char="§"/>
            </a:pPr>
            <a:r>
              <a:rPr lang="en-US" sz="3600" dirty="0">
                <a:solidFill>
                  <a:srgbClr val="222222"/>
                </a:solidFill>
                <a:latin typeface="Arial" panose="020B0604020202020204" pitchFamily="34" charset="0"/>
              </a:rPr>
              <a:t>P</a:t>
            </a:r>
            <a:r>
              <a:rPr lang="en-US" sz="3600" dirty="0" smtClean="0">
                <a:solidFill>
                  <a:srgbClr val="222222"/>
                </a:solidFill>
                <a:latin typeface="Arial" panose="020B0604020202020204" pitchFamily="34" charset="0"/>
              </a:rPr>
              <a:t>rocess </a:t>
            </a:r>
            <a:r>
              <a:rPr lang="en-US" sz="3600" dirty="0">
                <a:solidFill>
                  <a:srgbClr val="222222"/>
                </a:solidFill>
                <a:latin typeface="Arial" panose="020B0604020202020204" pitchFamily="34" charset="0"/>
              </a:rPr>
              <a:t>of transmitting messages to a large number of scattered audiences </a:t>
            </a:r>
            <a:r>
              <a:rPr lang="en-US" sz="3600" dirty="0" smtClean="0">
                <a:solidFill>
                  <a:srgbClr val="222222"/>
                </a:solidFill>
                <a:latin typeface="Arial" panose="020B0604020202020204" pitchFamily="34" charset="0"/>
              </a:rPr>
              <a:t>...</a:t>
            </a: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237703084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solidFill>
                  <a:srgbClr val="555555"/>
                </a:solidFill>
                <a:latin typeface="Open Sans"/>
              </a:rPr>
              <a:t>Process </a:t>
            </a:r>
            <a:r>
              <a:rPr lang="en-US" sz="3600" dirty="0">
                <a:solidFill>
                  <a:srgbClr val="555555"/>
                </a:solidFill>
                <a:latin typeface="Open Sans"/>
              </a:rPr>
              <a:t>in which a person, group of people, or an organization sends a message through a channel of communication to a large group of anonymous and heterogeneous people and organizations.</a:t>
            </a:r>
            <a:endParaRPr lang="en-US" sz="3600" dirty="0"/>
          </a:p>
        </p:txBody>
      </p:sp>
    </p:spTree>
    <p:extLst>
      <p:ext uri="{BB962C8B-B14F-4D97-AF65-F5344CB8AC3E}">
        <p14:creationId xmlns:p14="http://schemas.microsoft.com/office/powerpoint/2010/main" val="299302992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222222"/>
                </a:solidFill>
                <a:latin typeface="Arial" panose="020B0604020202020204" pitchFamily="34" charset="0"/>
              </a:rPr>
              <a:t>Through mass communication, information can be transmitted quickly to a large number of people who generally stay far away from the sources of </a:t>
            </a:r>
            <a:r>
              <a:rPr lang="en-US" sz="3600" dirty="0" smtClean="0">
                <a:solidFill>
                  <a:srgbClr val="222222"/>
                </a:solidFill>
                <a:latin typeface="Arial" panose="020B0604020202020204" pitchFamily="34" charset="0"/>
              </a:rPr>
              <a:t>information</a:t>
            </a:r>
          </a:p>
          <a:p>
            <a:pPr>
              <a:buFont typeface="Wingdings" panose="05000000000000000000" pitchFamily="2" charset="2"/>
              <a:buChar char="§"/>
            </a:pPr>
            <a:r>
              <a:rPr lang="en-US" sz="3600" dirty="0">
                <a:solidFill>
                  <a:srgbClr val="222222"/>
                </a:solidFill>
                <a:latin typeface="Arial" panose="020B0604020202020204" pitchFamily="34" charset="0"/>
              </a:rPr>
              <a:t>Mass communication is being done through many mediums, such as radio, television, social networking, billboards, and newspapers.</a:t>
            </a:r>
            <a:endParaRPr lang="en-US" sz="3600" dirty="0"/>
          </a:p>
        </p:txBody>
      </p:sp>
    </p:spTree>
    <p:extLst>
      <p:ext uri="{BB962C8B-B14F-4D97-AF65-F5344CB8AC3E}">
        <p14:creationId xmlns:p14="http://schemas.microsoft.com/office/powerpoint/2010/main" val="48959113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Light Condensed" panose="020B0502040204020203" pitchFamily="34" charset="0"/>
              </a:rPr>
              <a:t>Functions of mass communication:</a:t>
            </a:r>
            <a:endParaRPr lang="en-US" sz="6000" b="1" dirty="0">
              <a:latin typeface="Bahnschrift Light Condense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t>Mass communication primarily perform the following functions:</a:t>
            </a:r>
            <a:endParaRPr lang="en-US" dirty="0" smtClean="0"/>
          </a:p>
          <a:p>
            <a:r>
              <a:rPr lang="en-US" sz="4800" b="1" dirty="0" smtClean="0"/>
              <a:t>1. Inform</a:t>
            </a:r>
            <a:r>
              <a:rPr lang="en-US" sz="4800" dirty="0"/>
              <a:t>;</a:t>
            </a:r>
          </a:p>
          <a:p>
            <a:pPr>
              <a:buFont typeface="Wingdings" panose="05000000000000000000" pitchFamily="2" charset="2"/>
              <a:buChar char="§"/>
            </a:pPr>
            <a:r>
              <a:rPr lang="en-US" sz="3600" dirty="0" smtClean="0"/>
              <a:t>News may </a:t>
            </a:r>
            <a:r>
              <a:rPr lang="en-US" sz="3600" dirty="0"/>
              <a:t>inform </a:t>
            </a:r>
            <a:r>
              <a:rPr lang="en-US" sz="3600" dirty="0" smtClean="0"/>
              <a:t>you about an event, activity…… </a:t>
            </a:r>
            <a:r>
              <a:rPr lang="en-US" sz="3600" dirty="0" err="1" smtClean="0"/>
              <a:t>eg</a:t>
            </a:r>
            <a:r>
              <a:rPr lang="en-US" sz="3600" dirty="0" smtClean="0"/>
              <a:t>.</a:t>
            </a:r>
          </a:p>
          <a:p>
            <a:pPr marL="0" indent="0">
              <a:buNone/>
            </a:pPr>
            <a:r>
              <a:rPr lang="en-US" sz="3600" dirty="0" smtClean="0"/>
              <a:t>“All learning institutions are opening today the 10</a:t>
            </a:r>
            <a:r>
              <a:rPr lang="en-US" sz="3600" baseline="30000" dirty="0" smtClean="0"/>
              <a:t>th</a:t>
            </a:r>
            <a:r>
              <a:rPr lang="en-US" sz="3600" dirty="0" smtClean="0"/>
              <a:t> May 2021”</a:t>
            </a:r>
          </a:p>
          <a:p>
            <a:endParaRPr lang="en-US" sz="3200" dirty="0"/>
          </a:p>
          <a:p>
            <a:endParaRPr lang="en-US" dirty="0"/>
          </a:p>
        </p:txBody>
      </p:sp>
    </p:spTree>
    <p:extLst>
      <p:ext uri="{BB962C8B-B14F-4D97-AF65-F5344CB8AC3E}">
        <p14:creationId xmlns:p14="http://schemas.microsoft.com/office/powerpoint/2010/main" val="168713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Basic principles of communication</a:t>
            </a:r>
            <a:endParaRPr lang="en-US" sz="5400" b="1" dirty="0"/>
          </a:p>
        </p:txBody>
      </p:sp>
      <p:sp>
        <p:nvSpPr>
          <p:cNvPr id="3" name="Content Placeholder 2"/>
          <p:cNvSpPr>
            <a:spLocks noGrp="1"/>
          </p:cNvSpPr>
          <p:nvPr>
            <p:ph idx="1"/>
          </p:nvPr>
        </p:nvSpPr>
        <p:spPr/>
        <p:txBody>
          <a:bodyPr>
            <a:normAutofit/>
          </a:bodyPr>
          <a:lstStyle/>
          <a:p>
            <a:pPr marL="0" indent="0" algn="just">
              <a:buNone/>
            </a:pPr>
            <a:endParaRPr lang="en-US" sz="3200" dirty="0" smtClean="0"/>
          </a:p>
          <a:p>
            <a:pPr algn="just">
              <a:buFont typeface="Wingdings" panose="05000000000000000000" pitchFamily="2" charset="2"/>
              <a:buChar char="§"/>
            </a:pPr>
            <a:r>
              <a:rPr lang="en-US" sz="3200" dirty="0" smtClean="0"/>
              <a:t>Know </a:t>
            </a:r>
            <a:r>
              <a:rPr lang="en-US" sz="3200" dirty="0"/>
              <a:t>you </a:t>
            </a:r>
            <a:r>
              <a:rPr lang="en-US" sz="3200" dirty="0" smtClean="0"/>
              <a:t>audience</a:t>
            </a:r>
          </a:p>
          <a:p>
            <a:pPr algn="just">
              <a:buFont typeface="Wingdings" panose="05000000000000000000" pitchFamily="2" charset="2"/>
              <a:buChar char="§"/>
            </a:pPr>
            <a:r>
              <a:rPr lang="en-US" sz="3200" dirty="0" smtClean="0"/>
              <a:t>Know </a:t>
            </a:r>
            <a:r>
              <a:rPr lang="en-US" sz="3200" dirty="0"/>
              <a:t>your purpose  </a:t>
            </a:r>
            <a:endParaRPr lang="en-US" sz="3200" dirty="0" smtClean="0"/>
          </a:p>
          <a:p>
            <a:pPr lvl="0" algn="just">
              <a:buClr>
                <a:srgbClr val="E48312"/>
              </a:buClr>
              <a:buFont typeface="Wingdings" panose="05000000000000000000" pitchFamily="2" charset="2"/>
              <a:buChar char="§"/>
            </a:pPr>
            <a:r>
              <a:rPr lang="en-US" sz="3200" dirty="0" smtClean="0"/>
              <a:t>Know </a:t>
            </a:r>
            <a:r>
              <a:rPr lang="en-US" sz="3200" dirty="0"/>
              <a:t>your </a:t>
            </a:r>
            <a:r>
              <a:rPr lang="en-US" sz="3200" dirty="0" smtClean="0"/>
              <a:t>topic</a:t>
            </a:r>
          </a:p>
          <a:p>
            <a:pPr lvl="0" algn="just">
              <a:buClr>
                <a:srgbClr val="E48312"/>
              </a:buClr>
              <a:buFont typeface="Wingdings" panose="05000000000000000000" pitchFamily="2" charset="2"/>
              <a:buChar char="§"/>
            </a:pPr>
            <a:r>
              <a:rPr lang="en-US" sz="3200" dirty="0" smtClean="0">
                <a:solidFill>
                  <a:srgbClr val="000000">
                    <a:lumMod val="75000"/>
                    <a:lumOff val="25000"/>
                  </a:srgbClr>
                </a:solidFill>
              </a:rPr>
              <a:t>Have objectives </a:t>
            </a:r>
            <a:endParaRPr lang="en-US" sz="3200" dirty="0">
              <a:solidFill>
                <a:srgbClr val="000000">
                  <a:lumMod val="75000"/>
                  <a:lumOff val="25000"/>
                </a:srgbClr>
              </a:solidFill>
            </a:endParaRPr>
          </a:p>
          <a:p>
            <a:pPr algn="just">
              <a:buFont typeface="Wingdings" panose="05000000000000000000" pitchFamily="2" charset="2"/>
              <a:buChar char="§"/>
            </a:pPr>
            <a:endParaRPr lang="en-US" sz="3200" dirty="0"/>
          </a:p>
        </p:txBody>
      </p:sp>
    </p:spTree>
    <p:extLst>
      <p:ext uri="{BB962C8B-B14F-4D97-AF65-F5344CB8AC3E}">
        <p14:creationId xmlns:p14="http://schemas.microsoft.com/office/powerpoint/2010/main" val="17505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E48312"/>
              </a:buClr>
            </a:pPr>
            <a:r>
              <a:rPr lang="en-US" sz="4800" b="1" dirty="0" smtClean="0">
                <a:solidFill>
                  <a:srgbClr val="000000">
                    <a:lumMod val="75000"/>
                    <a:lumOff val="25000"/>
                  </a:srgbClr>
                </a:solidFill>
              </a:rPr>
              <a:t>2. Educate;</a:t>
            </a:r>
          </a:p>
          <a:p>
            <a:pPr lvl="0">
              <a:buClr>
                <a:srgbClr val="E48312"/>
              </a:buClr>
              <a:buFont typeface="Wingdings" panose="05000000000000000000" pitchFamily="2" charset="2"/>
              <a:buChar char="§"/>
            </a:pPr>
            <a:r>
              <a:rPr lang="en-US" sz="3600" dirty="0" smtClean="0">
                <a:solidFill>
                  <a:srgbClr val="000000">
                    <a:lumMod val="75000"/>
                    <a:lumOff val="25000"/>
                  </a:srgbClr>
                </a:solidFill>
              </a:rPr>
              <a:t>You can speak </a:t>
            </a:r>
            <a:r>
              <a:rPr lang="en-US" sz="3600" dirty="0">
                <a:solidFill>
                  <a:srgbClr val="000000">
                    <a:lumMod val="75000"/>
                    <a:lumOff val="25000"/>
                  </a:srgbClr>
                </a:solidFill>
              </a:rPr>
              <a:t>on radio or television or </a:t>
            </a:r>
            <a:r>
              <a:rPr lang="en-US" sz="3600" dirty="0" smtClean="0">
                <a:solidFill>
                  <a:srgbClr val="000000">
                    <a:lumMod val="75000"/>
                    <a:lumOff val="25000"/>
                  </a:srgbClr>
                </a:solidFill>
              </a:rPr>
              <a:t>write </a:t>
            </a:r>
            <a:r>
              <a:rPr lang="en-US" sz="3600" dirty="0">
                <a:solidFill>
                  <a:srgbClr val="000000">
                    <a:lumMod val="75000"/>
                    <a:lumOff val="25000"/>
                  </a:srgbClr>
                </a:solidFill>
              </a:rPr>
              <a:t>in a newspaper about how to prevent a </a:t>
            </a:r>
            <a:r>
              <a:rPr lang="en-US" sz="3600" dirty="0" smtClean="0">
                <a:solidFill>
                  <a:srgbClr val="000000">
                    <a:lumMod val="75000"/>
                    <a:lumOff val="25000"/>
                  </a:srgbClr>
                </a:solidFill>
              </a:rPr>
              <a:t>disease,</a:t>
            </a:r>
          </a:p>
          <a:p>
            <a:pPr marL="0" lvl="0" indent="0">
              <a:buClr>
                <a:srgbClr val="E48312"/>
              </a:buClr>
              <a:buNone/>
            </a:pPr>
            <a:r>
              <a:rPr lang="en-US" sz="3600" dirty="0" smtClean="0">
                <a:solidFill>
                  <a:srgbClr val="000000">
                    <a:lumMod val="75000"/>
                    <a:lumOff val="25000"/>
                  </a:srgbClr>
                </a:solidFill>
              </a:rPr>
              <a:t>“to prevent contracting corona virus, people should wear face masks, wash hands regularly and avoid crowding”</a:t>
            </a:r>
          </a:p>
          <a:p>
            <a:pPr lvl="0">
              <a:buClr>
                <a:srgbClr val="E48312"/>
              </a:buClr>
            </a:pPr>
            <a:endParaRPr lang="en-US" sz="3600" b="1" dirty="0">
              <a:solidFill>
                <a:srgbClr val="000000">
                  <a:lumMod val="75000"/>
                  <a:lumOff val="25000"/>
                </a:srgbClr>
              </a:solidFill>
            </a:endParaRPr>
          </a:p>
          <a:p>
            <a:pPr lvl="0">
              <a:buClr>
                <a:srgbClr val="E48312"/>
              </a:buClr>
            </a:pPr>
            <a:endParaRPr lang="en-US" dirty="0" smtClean="0">
              <a:solidFill>
                <a:srgbClr val="000000">
                  <a:lumMod val="75000"/>
                  <a:lumOff val="25000"/>
                </a:srgbClr>
              </a:solidFill>
            </a:endParaRPr>
          </a:p>
          <a:p>
            <a:pPr lvl="0">
              <a:buClr>
                <a:srgbClr val="E48312"/>
              </a:buClr>
            </a:pPr>
            <a:endParaRPr lang="en-US" dirty="0">
              <a:solidFill>
                <a:srgbClr val="000000">
                  <a:lumMod val="75000"/>
                  <a:lumOff val="25000"/>
                </a:srgbClr>
              </a:solidFill>
            </a:endParaRPr>
          </a:p>
        </p:txBody>
      </p:sp>
    </p:spTree>
    <p:extLst>
      <p:ext uri="{BB962C8B-B14F-4D97-AF65-F5344CB8AC3E}">
        <p14:creationId xmlns:p14="http://schemas.microsoft.com/office/powerpoint/2010/main" val="337008234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b="1" dirty="0" smtClean="0"/>
              <a:t>3. Entertain</a:t>
            </a:r>
            <a:r>
              <a:rPr lang="en-US" sz="3600" b="1" dirty="0" smtClean="0"/>
              <a:t>;</a:t>
            </a:r>
          </a:p>
          <a:p>
            <a:pPr>
              <a:buFont typeface="Wingdings" panose="05000000000000000000" pitchFamily="2" charset="2"/>
              <a:buChar char="§"/>
            </a:pPr>
            <a:r>
              <a:rPr lang="en-US" sz="3600" dirty="0"/>
              <a:t>All the commercial cinema, television serials and music </a:t>
            </a:r>
            <a:r>
              <a:rPr lang="en-US" sz="3600" dirty="0" smtClean="0"/>
              <a:t>programs  </a:t>
            </a:r>
            <a:r>
              <a:rPr lang="en-US" sz="3600" dirty="0"/>
              <a:t>are </a:t>
            </a:r>
            <a:r>
              <a:rPr lang="en-US" sz="3600" dirty="0" smtClean="0"/>
              <a:t>entertaining</a:t>
            </a:r>
          </a:p>
          <a:p>
            <a:pPr marL="0" indent="0">
              <a:buNone/>
            </a:pPr>
            <a:r>
              <a:rPr lang="en-US" sz="3600" dirty="0" smtClean="0"/>
              <a:t>“Churchill  show entertains many viewers every Sunday evening”</a:t>
            </a:r>
            <a:endParaRPr lang="en-US" sz="3600" dirty="0"/>
          </a:p>
        </p:txBody>
      </p:sp>
    </p:spTree>
    <p:extLst>
      <p:ext uri="{BB962C8B-B14F-4D97-AF65-F5344CB8AC3E}">
        <p14:creationId xmlns:p14="http://schemas.microsoft.com/office/powerpoint/2010/main" val="11362470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Bahnschrift Condensed" panose="020B0502040204020203" pitchFamily="34" charset="0"/>
              </a:rPr>
              <a:t>Attributes of effective mass communication.</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r>
              <a:rPr lang="en-US" sz="4400" b="1" dirty="0" smtClean="0"/>
              <a:t>Mass communication should be:</a:t>
            </a:r>
          </a:p>
          <a:p>
            <a:pPr>
              <a:buFont typeface="Wingdings" panose="05000000000000000000" pitchFamily="2" charset="2"/>
              <a:buChar char="§"/>
            </a:pPr>
            <a:r>
              <a:rPr lang="en-US" sz="4400" dirty="0" smtClean="0"/>
              <a:t>Clear</a:t>
            </a:r>
          </a:p>
          <a:p>
            <a:pPr>
              <a:buFont typeface="Wingdings" panose="05000000000000000000" pitchFamily="2" charset="2"/>
              <a:buChar char="§"/>
            </a:pPr>
            <a:r>
              <a:rPr lang="en-US" sz="4400" dirty="0" smtClean="0"/>
              <a:t>Timely</a:t>
            </a:r>
          </a:p>
          <a:p>
            <a:pPr>
              <a:buFont typeface="Wingdings" panose="05000000000000000000" pitchFamily="2" charset="2"/>
              <a:buChar char="§"/>
            </a:pPr>
            <a:r>
              <a:rPr lang="en-US" sz="4400" dirty="0" smtClean="0"/>
              <a:t>Sensitive to socio-cultural diversity </a:t>
            </a:r>
          </a:p>
          <a:p>
            <a:pPr>
              <a:buFont typeface="Wingdings" panose="05000000000000000000" pitchFamily="2" charset="2"/>
              <a:buChar char="§"/>
            </a:pPr>
            <a:r>
              <a:rPr lang="en-US" sz="4400" dirty="0" smtClean="0"/>
              <a:t>Factual </a:t>
            </a:r>
          </a:p>
          <a:p>
            <a:pPr>
              <a:buFont typeface="Wingdings" panose="05000000000000000000" pitchFamily="2" charset="2"/>
              <a:buChar char="§"/>
            </a:pPr>
            <a:endParaRPr lang="en-US" sz="4400" dirty="0" smtClean="0"/>
          </a:p>
          <a:p>
            <a:pPr>
              <a:buFont typeface="Wingdings" panose="05000000000000000000" pitchFamily="2" charset="2"/>
              <a:buChar char="§"/>
            </a:pPr>
            <a:endParaRPr lang="en-US" sz="4400" dirty="0" smtClean="0"/>
          </a:p>
          <a:p>
            <a:endParaRPr lang="en-US" dirty="0"/>
          </a:p>
        </p:txBody>
      </p:sp>
    </p:spTree>
    <p:extLst>
      <p:ext uri="{BB962C8B-B14F-4D97-AF65-F5344CB8AC3E}">
        <p14:creationId xmlns:p14="http://schemas.microsoft.com/office/powerpoint/2010/main" val="352275099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0" indent="-91440">
              <a:lnSpc>
                <a:spcPct val="90000"/>
              </a:lnSpc>
              <a:spcBef>
                <a:spcPts val="1200"/>
              </a:spcBef>
              <a:spcAft>
                <a:spcPts val="200"/>
              </a:spcAft>
            </a:pPr>
            <a:r>
              <a:rPr lang="en-US" sz="6000" b="1" spc="0" dirty="0">
                <a:solidFill>
                  <a:srgbClr val="555555"/>
                </a:solidFill>
                <a:latin typeface="Mongolian Baiti" panose="03000500000000000000" pitchFamily="66" charset="0"/>
                <a:cs typeface="Mongolian Baiti" panose="03000500000000000000" pitchFamily="66" charset="0"/>
              </a:rPr>
              <a:t>Channels of </a:t>
            </a:r>
            <a:r>
              <a:rPr lang="en-US" sz="6000" b="1" spc="0" dirty="0" smtClean="0">
                <a:solidFill>
                  <a:srgbClr val="555555"/>
                </a:solidFill>
                <a:latin typeface="Mongolian Baiti" panose="03000500000000000000" pitchFamily="66" charset="0"/>
                <a:cs typeface="Mongolian Baiti" panose="03000500000000000000" pitchFamily="66" charset="0"/>
              </a:rPr>
              <a:t>mass communication</a:t>
            </a:r>
            <a:r>
              <a:rPr lang="en-US" sz="3600" spc="0" dirty="0" smtClean="0">
                <a:solidFill>
                  <a:srgbClr val="555555"/>
                </a:solidFill>
                <a:latin typeface="Open Sans"/>
              </a:rPr>
              <a:t>: </a:t>
            </a:r>
            <a:r>
              <a:rPr lang="en-US" sz="3600" spc="0" dirty="0">
                <a:solidFill>
                  <a:srgbClr val="555555"/>
                </a:solidFill>
                <a:latin typeface="Open Sans"/>
              </a:rPr>
              <a:t/>
            </a:r>
            <a:br>
              <a:rPr lang="en-US" sz="3600" spc="0" dirty="0">
                <a:solidFill>
                  <a:srgbClr val="555555"/>
                </a:solidFill>
                <a:latin typeface="Open Sans"/>
              </a:rPr>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solidFill>
                  <a:srgbClr val="555555"/>
                </a:solidFill>
                <a:latin typeface="Open Sans"/>
              </a:rPr>
              <a:t>Broadcast (television</a:t>
            </a:r>
            <a:r>
              <a:rPr lang="en-US" sz="3600" dirty="0">
                <a:solidFill>
                  <a:srgbClr val="555555"/>
                </a:solidFill>
                <a:latin typeface="Open Sans"/>
              </a:rPr>
              <a:t>, </a:t>
            </a:r>
            <a:r>
              <a:rPr lang="en-US" sz="3600" dirty="0" smtClean="0">
                <a:solidFill>
                  <a:srgbClr val="555555"/>
                </a:solidFill>
                <a:latin typeface="Open Sans"/>
              </a:rPr>
              <a:t>films).</a:t>
            </a:r>
          </a:p>
          <a:p>
            <a:pPr>
              <a:buFont typeface="Wingdings" panose="05000000000000000000" pitchFamily="2" charset="2"/>
              <a:buChar char="§"/>
            </a:pPr>
            <a:r>
              <a:rPr lang="en-US" sz="3600" dirty="0" smtClean="0">
                <a:solidFill>
                  <a:srgbClr val="555555"/>
                </a:solidFill>
                <a:latin typeface="Open Sans"/>
              </a:rPr>
              <a:t>Radio </a:t>
            </a:r>
          </a:p>
          <a:p>
            <a:pPr lvl="0">
              <a:buClr>
                <a:srgbClr val="E48312"/>
              </a:buClr>
              <a:buFont typeface="Wingdings" panose="05000000000000000000" pitchFamily="2" charset="2"/>
              <a:buChar char="§"/>
            </a:pPr>
            <a:r>
              <a:rPr lang="en-US" sz="3600" dirty="0" smtClean="0">
                <a:solidFill>
                  <a:srgbClr val="555555"/>
                </a:solidFill>
                <a:latin typeface="Open Sans"/>
              </a:rPr>
              <a:t>Print media (news papers, magazines)</a:t>
            </a:r>
            <a:r>
              <a:rPr lang="en-US" sz="3600" dirty="0">
                <a:solidFill>
                  <a:srgbClr val="555555"/>
                </a:solidFill>
                <a:latin typeface="Open Sans"/>
              </a:rPr>
              <a:t> </a:t>
            </a:r>
            <a:endParaRPr lang="en-US" sz="3600" dirty="0" smtClean="0">
              <a:solidFill>
                <a:srgbClr val="555555"/>
              </a:solidFill>
              <a:latin typeface="Open Sans"/>
            </a:endParaRPr>
          </a:p>
          <a:p>
            <a:pPr lvl="0">
              <a:buClr>
                <a:srgbClr val="E48312"/>
              </a:buClr>
              <a:buFont typeface="Wingdings" panose="05000000000000000000" pitchFamily="2" charset="2"/>
              <a:buChar char="§"/>
            </a:pPr>
            <a:r>
              <a:rPr lang="en-US" sz="3600" dirty="0" smtClean="0">
                <a:solidFill>
                  <a:srgbClr val="555555"/>
                </a:solidFill>
                <a:latin typeface="Open Sans"/>
              </a:rPr>
              <a:t>Social </a:t>
            </a:r>
            <a:r>
              <a:rPr lang="en-US" sz="3600" dirty="0">
                <a:solidFill>
                  <a:srgbClr val="555555"/>
                </a:solidFill>
                <a:latin typeface="Open Sans"/>
              </a:rPr>
              <a:t>media (</a:t>
            </a:r>
            <a:r>
              <a:rPr lang="en-US" sz="3600" dirty="0" smtClean="0">
                <a:solidFill>
                  <a:srgbClr val="555555"/>
                </a:solidFill>
                <a:latin typeface="Open Sans"/>
              </a:rPr>
              <a:t>internet, face book, </a:t>
            </a:r>
            <a:r>
              <a:rPr lang="en-US" sz="3600" dirty="0" err="1" smtClean="0">
                <a:solidFill>
                  <a:srgbClr val="555555"/>
                </a:solidFill>
                <a:latin typeface="Open Sans"/>
              </a:rPr>
              <a:t>whattsap</a:t>
            </a:r>
            <a:r>
              <a:rPr lang="en-US" sz="3600" dirty="0" smtClean="0">
                <a:solidFill>
                  <a:srgbClr val="555555"/>
                </a:solidFill>
                <a:latin typeface="Open Sans"/>
              </a:rPr>
              <a:t>.. )</a:t>
            </a:r>
            <a:endParaRPr lang="en-US" sz="3600" dirty="0">
              <a:solidFill>
                <a:srgbClr val="555555"/>
              </a:solidFill>
              <a:latin typeface="Open Sans"/>
            </a:endParaRP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236451634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lvl="0" indent="-91440">
              <a:lnSpc>
                <a:spcPct val="90000"/>
              </a:lnSpc>
              <a:spcBef>
                <a:spcPts val="1200"/>
              </a:spcBef>
              <a:spcAft>
                <a:spcPts val="200"/>
              </a:spcAft>
            </a:pPr>
            <a:r>
              <a:rPr lang="en-US" b="1" spc="0" dirty="0">
                <a:solidFill>
                  <a:srgbClr val="555555"/>
                </a:solidFill>
                <a:latin typeface="&amp;quot"/>
              </a:rPr>
              <a:t>T</a:t>
            </a:r>
            <a:r>
              <a:rPr lang="en-US" b="1" spc="0" dirty="0" smtClean="0">
                <a:solidFill>
                  <a:srgbClr val="555555"/>
                </a:solidFill>
                <a:latin typeface="&amp;quot"/>
              </a:rPr>
              <a:t>ypes </a:t>
            </a:r>
            <a:r>
              <a:rPr lang="en-US" b="1" spc="0" dirty="0">
                <a:solidFill>
                  <a:srgbClr val="555555"/>
                </a:solidFill>
                <a:latin typeface="&amp;quot"/>
              </a:rPr>
              <a:t>of mass communication</a:t>
            </a:r>
            <a:r>
              <a:rPr lang="en-US" spc="0" dirty="0">
                <a:solidFill>
                  <a:srgbClr val="555555"/>
                </a:solidFill>
                <a:latin typeface="&amp;quot"/>
              </a:rPr>
              <a:t>: </a:t>
            </a:r>
            <a:br>
              <a:rPr lang="en-US" spc="0" dirty="0">
                <a:solidFill>
                  <a:srgbClr val="555555"/>
                </a:solidFill>
                <a:latin typeface="&amp;quot"/>
              </a:rPr>
            </a:b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dirty="0" smtClean="0">
                <a:solidFill>
                  <a:srgbClr val="555555"/>
                </a:solidFill>
                <a:latin typeface="&amp;quot"/>
              </a:rPr>
              <a:t>Advertising</a:t>
            </a:r>
            <a:r>
              <a:rPr lang="en-US" sz="3600" dirty="0">
                <a:solidFill>
                  <a:srgbClr val="555555"/>
                </a:solidFill>
                <a:latin typeface="&amp;quot"/>
              </a:rPr>
              <a:t>, which consists of communications attempting to induce purchasing behavior </a:t>
            </a:r>
          </a:p>
          <a:p>
            <a:pPr>
              <a:buFont typeface="Arial" panose="020B0604020202020204" pitchFamily="34" charset="0"/>
              <a:buChar char="•"/>
            </a:pPr>
            <a:r>
              <a:rPr lang="en-US" sz="3600" dirty="0">
                <a:solidFill>
                  <a:srgbClr val="555555"/>
                </a:solidFill>
                <a:latin typeface="&amp;quot"/>
              </a:rPr>
              <a:t>Journalism, such as news </a:t>
            </a:r>
          </a:p>
          <a:p>
            <a:pPr>
              <a:buFont typeface="Arial" panose="020B0604020202020204" pitchFamily="34" charset="0"/>
              <a:buChar char="•"/>
            </a:pPr>
            <a:r>
              <a:rPr lang="en-US" sz="3600" dirty="0">
                <a:solidFill>
                  <a:srgbClr val="555555"/>
                </a:solidFill>
                <a:latin typeface="&amp;quot"/>
              </a:rPr>
              <a:t>Public relations, which is communication intended to influence public opinion on a product or organization </a:t>
            </a:r>
          </a:p>
          <a:p>
            <a:pPr>
              <a:buFont typeface="Arial" panose="020B0604020202020204" pitchFamily="34" charset="0"/>
              <a:buChar char="•"/>
            </a:pPr>
            <a:r>
              <a:rPr lang="en-US" sz="3600" dirty="0">
                <a:solidFill>
                  <a:srgbClr val="555555"/>
                </a:solidFill>
                <a:latin typeface="&amp;quot"/>
              </a:rPr>
              <a:t>Politics (for example, campaigning) </a:t>
            </a:r>
          </a:p>
          <a:p>
            <a:endParaRPr lang="en-US" dirty="0"/>
          </a:p>
        </p:txBody>
      </p:sp>
    </p:spTree>
    <p:extLst>
      <p:ext uri="{BB962C8B-B14F-4D97-AF65-F5344CB8AC3E}">
        <p14:creationId xmlns:p14="http://schemas.microsoft.com/office/powerpoint/2010/main" val="131438753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How to conduct mass communication</a:t>
            </a:r>
            <a:endParaRPr lang="en-US" sz="6000" b="1" dirty="0"/>
          </a:p>
        </p:txBody>
      </p:sp>
      <p:sp>
        <p:nvSpPr>
          <p:cNvPr id="3" name="Content Placeholder 2"/>
          <p:cNvSpPr>
            <a:spLocks noGrp="1"/>
          </p:cNvSpPr>
          <p:nvPr>
            <p:ph idx="1"/>
          </p:nvPr>
        </p:nvSpPr>
        <p:spPr/>
        <p:txBody>
          <a:bodyPr>
            <a:normAutofit/>
          </a:bodyPr>
          <a:lstStyle/>
          <a:p>
            <a:r>
              <a:rPr lang="en-US" sz="3600" b="1" dirty="0" smtClean="0"/>
              <a:t>Steps are the same as those of public speaking:</a:t>
            </a:r>
          </a:p>
          <a:p>
            <a:pPr marL="457200" indent="-457200">
              <a:buFont typeface="+mj-lt"/>
              <a:buAutoNum type="arabicPeriod"/>
            </a:pPr>
            <a:r>
              <a:rPr lang="en-US" sz="3600" dirty="0" smtClean="0"/>
              <a:t>Planning………………….</a:t>
            </a:r>
          </a:p>
          <a:p>
            <a:pPr marL="457200" indent="-457200">
              <a:buFont typeface="+mj-lt"/>
              <a:buAutoNum type="arabicPeriod"/>
            </a:pPr>
            <a:r>
              <a:rPr lang="en-US" sz="3600" dirty="0" smtClean="0"/>
              <a:t>Introduction……………</a:t>
            </a:r>
          </a:p>
          <a:p>
            <a:pPr marL="457200" indent="-457200">
              <a:buFont typeface="+mj-lt"/>
              <a:buAutoNum type="arabicPeriod"/>
            </a:pPr>
            <a:r>
              <a:rPr lang="en-US" sz="3600" dirty="0" smtClean="0"/>
              <a:t>Body……………………….</a:t>
            </a:r>
          </a:p>
          <a:p>
            <a:pPr marL="457200" indent="-457200">
              <a:buFont typeface="+mj-lt"/>
              <a:buAutoNum type="arabicPeriod"/>
            </a:pPr>
            <a:r>
              <a:rPr lang="en-US" sz="3600" dirty="0" smtClean="0"/>
              <a:t>Conclusion……………..</a:t>
            </a:r>
            <a:endParaRPr lang="en-US" sz="3600" dirty="0"/>
          </a:p>
        </p:txBody>
      </p:sp>
    </p:spTree>
    <p:extLst>
      <p:ext uri="{BB962C8B-B14F-4D97-AF65-F5344CB8AC3E}">
        <p14:creationId xmlns:p14="http://schemas.microsoft.com/office/powerpoint/2010/main" val="6482111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Group exercise:1</a:t>
            </a:r>
            <a:endParaRPr lang="en-US" sz="6000"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t>Confirmed reports from the community members within the county indicate that there is an outbreak of corona virus, with several deaths reported at the house holds level.</a:t>
            </a:r>
          </a:p>
          <a:p>
            <a:pPr>
              <a:buFont typeface="Wingdings" panose="05000000000000000000" pitchFamily="2" charset="2"/>
              <a:buChar char="§"/>
            </a:pPr>
            <a:r>
              <a:rPr lang="en-US" sz="3600" dirty="0" smtClean="0"/>
              <a:t>Using your communication skills, prepare a speech to educate the community members on how to prevent </a:t>
            </a:r>
            <a:r>
              <a:rPr lang="en-US" sz="3600" dirty="0"/>
              <a:t>t</a:t>
            </a:r>
            <a:r>
              <a:rPr lang="en-US" sz="3600" dirty="0" smtClean="0"/>
              <a:t>his disease through the local radio station </a:t>
            </a:r>
          </a:p>
          <a:p>
            <a:pPr marL="0" indent="0">
              <a:buNone/>
            </a:pPr>
            <a:r>
              <a:rPr lang="en-US" sz="3600" dirty="0" smtClean="0"/>
              <a:t>(</a:t>
            </a:r>
            <a:r>
              <a:rPr lang="en-US" sz="3600" dirty="0"/>
              <a:t>6</a:t>
            </a:r>
            <a:r>
              <a:rPr lang="en-US" sz="3600" dirty="0" smtClean="0"/>
              <a:t> minutes)</a:t>
            </a:r>
          </a:p>
          <a:p>
            <a:endParaRPr lang="en-US" dirty="0"/>
          </a:p>
        </p:txBody>
      </p:sp>
    </p:spTree>
    <p:extLst>
      <p:ext uri="{BB962C8B-B14F-4D97-AF65-F5344CB8AC3E}">
        <p14:creationId xmlns:p14="http://schemas.microsoft.com/office/powerpoint/2010/main" val="58270939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0000">
                    <a:lumMod val="75000"/>
                    <a:lumOff val="25000"/>
                  </a:srgbClr>
                </a:solidFill>
              </a:rPr>
              <a:t>Group </a:t>
            </a:r>
            <a:r>
              <a:rPr lang="en-US" sz="6000" b="1" dirty="0" smtClean="0">
                <a:solidFill>
                  <a:srgbClr val="000000">
                    <a:lumMod val="75000"/>
                    <a:lumOff val="25000"/>
                  </a:srgbClr>
                </a:solidFill>
              </a:rPr>
              <a:t>exercise:2</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t>KMTC-</a:t>
            </a:r>
            <a:r>
              <a:rPr lang="en-US" sz="3600" dirty="0" err="1" smtClean="0"/>
              <a:t>Voi</a:t>
            </a:r>
            <a:r>
              <a:rPr lang="en-US" sz="3600" dirty="0" smtClean="0"/>
              <a:t> campus has officially commenced a course on ‘Diploma in Health Records and Information’ with effect from September 2021. </a:t>
            </a:r>
          </a:p>
          <a:p>
            <a:pPr>
              <a:buFont typeface="Wingdings" panose="05000000000000000000" pitchFamily="2" charset="2"/>
              <a:buChar char="§"/>
            </a:pPr>
            <a:r>
              <a:rPr lang="en-US" sz="3600" dirty="0" smtClean="0"/>
              <a:t>Using your communication skills, prepare a speech to inform the public about this through a national television station.</a:t>
            </a:r>
          </a:p>
          <a:p>
            <a:r>
              <a:rPr lang="en-US" sz="3600" dirty="0" smtClean="0"/>
              <a:t>(6 minutes)</a:t>
            </a:r>
          </a:p>
          <a:p>
            <a:endParaRPr lang="en-US" dirty="0"/>
          </a:p>
        </p:txBody>
      </p:sp>
    </p:spTree>
    <p:extLst>
      <p:ext uri="{BB962C8B-B14F-4D97-AF65-F5344CB8AC3E}">
        <p14:creationId xmlns:p14="http://schemas.microsoft.com/office/powerpoint/2010/main" val="340519777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0188655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hnschrift SemiBold" panose="020B0502040204020203" pitchFamily="34" charset="0"/>
              </a:rPr>
              <a:t>Business correspondence</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This is official communication through use of written messages.</a:t>
            </a:r>
          </a:p>
          <a:p>
            <a:pPr marL="0" indent="0">
              <a:buNone/>
            </a:pPr>
            <a:r>
              <a:rPr lang="en-US" sz="3600" b="1" dirty="0" smtClean="0">
                <a:latin typeface="Bahnschrift SemiBold" panose="020B0502040204020203" pitchFamily="34" charset="0"/>
              </a:rPr>
              <a:t>This include</a:t>
            </a:r>
            <a:r>
              <a:rPr lang="en-US" sz="3600" dirty="0" smtClean="0"/>
              <a:t>:</a:t>
            </a:r>
            <a:endParaRPr lang="en-US" sz="3600" dirty="0"/>
          </a:p>
          <a:p>
            <a:pPr marL="457200" lvl="0" indent="-457200">
              <a:buClr>
                <a:srgbClr val="E48312"/>
              </a:buClr>
              <a:buFont typeface="+mj-lt"/>
              <a:buAutoNum type="arabicPeriod"/>
            </a:pPr>
            <a:r>
              <a:rPr lang="en-US" sz="3600" dirty="0">
                <a:solidFill>
                  <a:srgbClr val="000000">
                    <a:lumMod val="75000"/>
                    <a:lumOff val="25000"/>
                  </a:srgbClr>
                </a:solidFill>
              </a:rPr>
              <a:t>Business </a:t>
            </a:r>
            <a:r>
              <a:rPr lang="en-US" sz="3600" dirty="0" smtClean="0">
                <a:solidFill>
                  <a:srgbClr val="000000">
                    <a:lumMod val="75000"/>
                    <a:lumOff val="25000"/>
                  </a:srgbClr>
                </a:solidFill>
              </a:rPr>
              <a:t>Letters</a:t>
            </a:r>
            <a:endParaRPr lang="en-US" sz="3600" dirty="0" smtClean="0"/>
          </a:p>
          <a:p>
            <a:pPr marL="457200" indent="-457200">
              <a:buFont typeface="+mj-lt"/>
              <a:buAutoNum type="arabicPeriod"/>
            </a:pPr>
            <a:r>
              <a:rPr lang="en-US" sz="3600" dirty="0" smtClean="0"/>
              <a:t>Report writing </a:t>
            </a:r>
          </a:p>
          <a:p>
            <a:pPr marL="457200" indent="-457200">
              <a:buFont typeface="+mj-lt"/>
              <a:buAutoNum type="arabicPeriod"/>
            </a:pPr>
            <a:r>
              <a:rPr lang="en-US" sz="3600" i="1" dirty="0" smtClean="0"/>
              <a:t>‘Speaking on the telephone’</a:t>
            </a:r>
            <a:endParaRPr lang="en-US" sz="3600" i="1" dirty="0"/>
          </a:p>
        </p:txBody>
      </p:sp>
    </p:spTree>
    <p:extLst>
      <p:ext uri="{BB962C8B-B14F-4D97-AF65-F5344CB8AC3E}">
        <p14:creationId xmlns:p14="http://schemas.microsoft.com/office/powerpoint/2010/main" val="13358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rPr>
              <a:t>Basic principles of communication</a:t>
            </a:r>
            <a:endParaRPr lang="en-US" dirty="0"/>
          </a:p>
        </p:txBody>
      </p:sp>
      <p:sp>
        <p:nvSpPr>
          <p:cNvPr id="3" name="Content Placeholder 2"/>
          <p:cNvSpPr>
            <a:spLocks noGrp="1"/>
          </p:cNvSpPr>
          <p:nvPr>
            <p:ph idx="1"/>
          </p:nvPr>
        </p:nvSpPr>
        <p:spPr/>
        <p:txBody>
          <a:bodyPr/>
          <a:lstStyle/>
          <a:p>
            <a:pPr lvl="0" algn="just">
              <a:buClr>
                <a:srgbClr val="E48312"/>
              </a:buClr>
              <a:buFont typeface="Wingdings" panose="05000000000000000000" pitchFamily="2" charset="2"/>
              <a:buChar char="§"/>
            </a:pPr>
            <a:endParaRPr lang="en-US" sz="1500" dirty="0">
              <a:solidFill>
                <a:srgbClr val="000000">
                  <a:lumMod val="75000"/>
                  <a:lumOff val="25000"/>
                </a:srgbClr>
              </a:solidFill>
            </a:endParaRPr>
          </a:p>
          <a:p>
            <a:pPr lvl="0" algn="just">
              <a:buClr>
                <a:srgbClr val="E48312"/>
              </a:buClr>
              <a:buFont typeface="Wingdings" panose="05000000000000000000" pitchFamily="2" charset="2"/>
              <a:buChar char="§"/>
            </a:pPr>
            <a:r>
              <a:rPr lang="en-US" sz="3200" dirty="0" smtClean="0">
                <a:solidFill>
                  <a:srgbClr val="000000">
                    <a:lumMod val="75000"/>
                    <a:lumOff val="25000"/>
                  </a:srgbClr>
                </a:solidFill>
              </a:rPr>
              <a:t>Communicate </a:t>
            </a:r>
            <a:r>
              <a:rPr lang="en-US" sz="3200" dirty="0">
                <a:solidFill>
                  <a:srgbClr val="000000">
                    <a:lumMod val="75000"/>
                    <a:lumOff val="25000"/>
                  </a:srgbClr>
                </a:solidFill>
              </a:rPr>
              <a:t>a little at a time  </a:t>
            </a:r>
          </a:p>
          <a:p>
            <a:pPr lvl="0" algn="just">
              <a:buClr>
                <a:srgbClr val="E48312"/>
              </a:buClr>
              <a:buFont typeface="Wingdings" panose="05000000000000000000" pitchFamily="2" charset="2"/>
              <a:buChar char="§"/>
            </a:pPr>
            <a:r>
              <a:rPr lang="en-US" sz="3200" dirty="0">
                <a:solidFill>
                  <a:srgbClr val="000000">
                    <a:lumMod val="75000"/>
                    <a:lumOff val="25000"/>
                  </a:srgbClr>
                </a:solidFill>
              </a:rPr>
              <a:t>Present information in several ways  </a:t>
            </a:r>
          </a:p>
          <a:p>
            <a:pPr lvl="0" algn="just">
              <a:buClr>
                <a:srgbClr val="E48312"/>
              </a:buClr>
              <a:buFont typeface="Wingdings" panose="05000000000000000000" pitchFamily="2" charset="2"/>
              <a:buChar char="§"/>
            </a:pPr>
            <a:r>
              <a:rPr lang="en-US" sz="3200" dirty="0">
                <a:solidFill>
                  <a:srgbClr val="000000">
                    <a:lumMod val="75000"/>
                    <a:lumOff val="25000"/>
                  </a:srgbClr>
                </a:solidFill>
              </a:rPr>
              <a:t>Develop a practical useful way to get a feedback  </a:t>
            </a:r>
          </a:p>
          <a:p>
            <a:pPr lvl="0" algn="just">
              <a:buClr>
                <a:srgbClr val="E48312"/>
              </a:buClr>
              <a:buFont typeface="Wingdings" panose="05000000000000000000" pitchFamily="2" charset="2"/>
              <a:buChar char="§"/>
            </a:pPr>
            <a:r>
              <a:rPr lang="en-US" sz="3200" dirty="0" smtClean="0">
                <a:solidFill>
                  <a:srgbClr val="000000">
                    <a:lumMod val="75000"/>
                    <a:lumOff val="25000"/>
                  </a:srgbClr>
                </a:solidFill>
              </a:rPr>
              <a:t>Apply multiple </a:t>
            </a:r>
            <a:r>
              <a:rPr lang="en-US" sz="3200" dirty="0">
                <a:solidFill>
                  <a:srgbClr val="000000">
                    <a:lumMod val="75000"/>
                    <a:lumOff val="25000"/>
                  </a:srgbClr>
                </a:solidFill>
              </a:rPr>
              <a:t>communication techniques </a:t>
            </a:r>
          </a:p>
          <a:p>
            <a:endParaRPr lang="en-US" dirty="0"/>
          </a:p>
        </p:txBody>
      </p:sp>
    </p:spTree>
    <p:extLst>
      <p:ext uri="{BB962C8B-B14F-4D97-AF65-F5344CB8AC3E}">
        <p14:creationId xmlns:p14="http://schemas.microsoft.com/office/powerpoint/2010/main" val="19821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Business letters.</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sz="4000" b="1" dirty="0" smtClean="0">
                <a:latin typeface="Bahnschrift Condensed" panose="020B0502040204020203" pitchFamily="34" charset="0"/>
              </a:rPr>
              <a:t>Lesson objectives,</a:t>
            </a:r>
          </a:p>
          <a:p>
            <a:r>
              <a:rPr lang="en-US" sz="4000" dirty="0" smtClean="0">
                <a:latin typeface="Bahnschrift Condensed" panose="020B0502040204020203" pitchFamily="34" charset="0"/>
              </a:rPr>
              <a:t>By the end of the lesson, students should be able to:</a:t>
            </a:r>
          </a:p>
          <a:p>
            <a:pPr>
              <a:buFont typeface="Wingdings" panose="05000000000000000000" pitchFamily="2" charset="2"/>
              <a:buChar char="§"/>
            </a:pPr>
            <a:r>
              <a:rPr lang="en-US" sz="4000" dirty="0" smtClean="0">
                <a:latin typeface="Bahnschrift Condensed" panose="020B0502040204020203" pitchFamily="34" charset="0"/>
              </a:rPr>
              <a:t>Define business letter</a:t>
            </a:r>
          </a:p>
          <a:p>
            <a:pPr>
              <a:buFont typeface="Wingdings" panose="05000000000000000000" pitchFamily="2" charset="2"/>
              <a:buChar char="§"/>
            </a:pPr>
            <a:r>
              <a:rPr lang="en-US" sz="4000" dirty="0" smtClean="0">
                <a:latin typeface="Bahnschrift Condensed" panose="020B0502040204020203" pitchFamily="34" charset="0"/>
              </a:rPr>
              <a:t>State purpose of business letter</a:t>
            </a:r>
          </a:p>
          <a:p>
            <a:pPr>
              <a:buFont typeface="Wingdings" panose="05000000000000000000" pitchFamily="2" charset="2"/>
              <a:buChar char="§"/>
            </a:pPr>
            <a:r>
              <a:rPr lang="en-US" sz="4000" dirty="0" smtClean="0">
                <a:latin typeface="Bahnschrift Condensed" panose="020B0502040204020203" pitchFamily="34" charset="0"/>
              </a:rPr>
              <a:t>State qualities of business letter</a:t>
            </a:r>
          </a:p>
          <a:p>
            <a:pPr>
              <a:buFont typeface="Wingdings" panose="05000000000000000000" pitchFamily="2" charset="2"/>
              <a:buChar char="§"/>
            </a:pPr>
            <a:r>
              <a:rPr lang="en-US" sz="4000" dirty="0" smtClean="0">
                <a:latin typeface="Bahnschrift Condensed" panose="020B0502040204020203" pitchFamily="34" charset="0"/>
              </a:rPr>
              <a:t>Describe various types of business letters</a:t>
            </a:r>
          </a:p>
          <a:p>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14941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anose="020B0606020202030204" pitchFamily="34" charset="0"/>
              </a:rPr>
              <a:t>Business letter.</a:t>
            </a:r>
            <a:endParaRPr lang="en-US" b="1"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It is a form of written communication by an authorized person of an organization.</a:t>
            </a:r>
            <a:endParaRPr lang="en-US" sz="3600" dirty="0"/>
          </a:p>
          <a:p>
            <a:pPr marL="0" indent="0">
              <a:buNone/>
            </a:pPr>
            <a:endParaRPr lang="en-US" sz="3600" dirty="0"/>
          </a:p>
        </p:txBody>
      </p:sp>
    </p:spTree>
    <p:extLst>
      <p:ext uri="{BB962C8B-B14F-4D97-AF65-F5344CB8AC3E}">
        <p14:creationId xmlns:p14="http://schemas.microsoft.com/office/powerpoint/2010/main" val="14002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ahnschrift Condensed" panose="020B0502040204020203" pitchFamily="34" charset="0"/>
              </a:rPr>
              <a:t>Purpose of business letters.</a:t>
            </a:r>
            <a:endParaRPr lang="en-US" sz="54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4000" b="1" dirty="0" smtClean="0"/>
              <a:t>There are 4 main reasons for writing business letters:</a:t>
            </a:r>
          </a:p>
          <a:p>
            <a:pPr marL="0" indent="0">
              <a:buNone/>
            </a:pPr>
            <a:r>
              <a:rPr lang="en-US" sz="4000" dirty="0" smtClean="0"/>
              <a:t>1. To provide convenient means of communication without personal contact</a:t>
            </a:r>
          </a:p>
          <a:p>
            <a:pPr marL="0" indent="0">
              <a:buNone/>
            </a:pPr>
            <a:r>
              <a:rPr lang="en-US" sz="4000" dirty="0" smtClean="0"/>
              <a:t>2. To obtain/give  information as an evidence of a transaction.</a:t>
            </a:r>
          </a:p>
          <a:p>
            <a:pPr marL="742950" indent="-742950">
              <a:buFont typeface="+mj-lt"/>
              <a:buAutoNum type="arabicPeriod"/>
            </a:pPr>
            <a:endParaRPr lang="en-US" sz="4000" dirty="0" smtClean="0"/>
          </a:p>
        </p:txBody>
      </p:sp>
    </p:spTree>
    <p:extLst>
      <p:ext uri="{BB962C8B-B14F-4D97-AF65-F5344CB8AC3E}">
        <p14:creationId xmlns:p14="http://schemas.microsoft.com/office/powerpoint/2010/main" val="18326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3. To provide a record for future reference</a:t>
            </a:r>
          </a:p>
          <a:p>
            <a:r>
              <a:rPr lang="en-US" sz="3600" dirty="0" smtClean="0"/>
              <a:t>4. To make a lasting impression</a:t>
            </a:r>
          </a:p>
          <a:p>
            <a:r>
              <a:rPr lang="en-US" sz="3600" dirty="0" smtClean="0"/>
              <a:t>5. To widen approach of communication</a:t>
            </a:r>
          </a:p>
          <a:p>
            <a:endParaRPr lang="en-US" sz="3600" b="1" dirty="0"/>
          </a:p>
        </p:txBody>
      </p:sp>
    </p:spTree>
    <p:extLst>
      <p:ext uri="{BB962C8B-B14F-4D97-AF65-F5344CB8AC3E}">
        <p14:creationId xmlns:p14="http://schemas.microsoft.com/office/powerpoint/2010/main" val="280928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Condensed" panose="020B0502040204020203" pitchFamily="34" charset="0"/>
              </a:rPr>
              <a:t>Qualities of business letters.</a:t>
            </a:r>
            <a:endParaRPr lang="en-US"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Clear objectives</a:t>
            </a:r>
          </a:p>
          <a:p>
            <a:pPr lvl="0">
              <a:buClr>
                <a:srgbClr val="E48312"/>
              </a:buClr>
              <a:buFont typeface="Wingdings" panose="05000000000000000000" pitchFamily="2" charset="2"/>
              <a:buChar char="§"/>
            </a:pPr>
            <a:r>
              <a:rPr lang="en-US" sz="3600" dirty="0">
                <a:solidFill>
                  <a:srgbClr val="000000">
                    <a:lumMod val="75000"/>
                    <a:lumOff val="25000"/>
                  </a:srgbClr>
                </a:solidFill>
              </a:rPr>
              <a:t>Promptness-timeliness</a:t>
            </a:r>
          </a:p>
          <a:p>
            <a:pPr>
              <a:buFont typeface="Wingdings" panose="05000000000000000000" pitchFamily="2" charset="2"/>
              <a:buChar char="§"/>
            </a:pPr>
            <a:r>
              <a:rPr lang="en-US" sz="3600" dirty="0" smtClean="0"/>
              <a:t>Accuracy</a:t>
            </a:r>
          </a:p>
          <a:p>
            <a:pPr>
              <a:buFont typeface="Wingdings" panose="05000000000000000000" pitchFamily="2" charset="2"/>
              <a:buChar char="§"/>
            </a:pPr>
            <a:r>
              <a:rPr lang="en-US" sz="3600" dirty="0" smtClean="0"/>
              <a:t>Completeness</a:t>
            </a:r>
          </a:p>
          <a:p>
            <a:pPr marL="0" indent="0">
              <a:buNone/>
            </a:pPr>
            <a:endParaRPr lang="en-US" sz="3600" dirty="0" smtClean="0"/>
          </a:p>
          <a:p>
            <a:pPr>
              <a:buFont typeface="Wingdings" panose="05000000000000000000" pitchFamily="2" charset="2"/>
              <a:buChar char="§"/>
            </a:pPr>
            <a:endParaRPr lang="en-US" sz="3600" dirty="0" smtClean="0"/>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39521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lumMod val="75000"/>
                    <a:lumOff val="25000"/>
                  </a:srgbClr>
                </a:solidFill>
                <a:latin typeface="Bahnschrift Condensed" panose="020B0502040204020203" pitchFamily="34" charset="0"/>
              </a:rPr>
              <a:t>Qualities of business </a:t>
            </a:r>
            <a:r>
              <a:rPr lang="en-US" b="1" dirty="0" smtClean="0">
                <a:solidFill>
                  <a:srgbClr val="000000">
                    <a:lumMod val="75000"/>
                    <a:lumOff val="25000"/>
                  </a:srgbClr>
                </a:solidFill>
                <a:latin typeface="Bahnschrift Condensed" panose="020B0502040204020203" pitchFamily="34" charset="0"/>
              </a:rPr>
              <a:t>letters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Conciseness</a:t>
            </a:r>
          </a:p>
          <a:p>
            <a:pPr>
              <a:buFont typeface="Wingdings" panose="05000000000000000000" pitchFamily="2" charset="2"/>
              <a:buChar char="§"/>
            </a:pPr>
            <a:r>
              <a:rPr lang="en-US" sz="3600" dirty="0" smtClean="0"/>
              <a:t>Courtesy</a:t>
            </a:r>
          </a:p>
          <a:p>
            <a:pPr>
              <a:buFont typeface="Wingdings" panose="05000000000000000000" pitchFamily="2" charset="2"/>
              <a:buChar char="§"/>
            </a:pPr>
            <a:r>
              <a:rPr lang="en-US" sz="3600" dirty="0" smtClean="0"/>
              <a:t>Clarity</a:t>
            </a:r>
          </a:p>
          <a:p>
            <a:pPr>
              <a:buFont typeface="Wingdings" panose="05000000000000000000" pitchFamily="2" charset="2"/>
              <a:buChar char="§"/>
            </a:pPr>
            <a:r>
              <a:rPr lang="en-US" sz="3600" dirty="0" smtClean="0"/>
              <a:t>Persuasive</a:t>
            </a:r>
          </a:p>
          <a:p>
            <a:pPr marL="0" indent="0">
              <a:buNone/>
            </a:pPr>
            <a:endParaRPr lang="en-US" sz="3600" dirty="0" smtClean="0"/>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379473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90000"/>
              </a:lnSpc>
              <a:spcBef>
                <a:spcPts val="1200"/>
              </a:spcBef>
              <a:spcAft>
                <a:spcPts val="200"/>
              </a:spcAft>
            </a:pPr>
            <a:r>
              <a:rPr lang="en-US" sz="3600" b="1" spc="0" dirty="0">
                <a:solidFill>
                  <a:srgbClr val="000000">
                    <a:lumMod val="75000"/>
                    <a:lumOff val="25000"/>
                  </a:srgbClr>
                </a:solidFill>
                <a:latin typeface="Calibri" panose="020F0502020204030204"/>
              </a:rPr>
              <a:t/>
            </a:r>
            <a:br>
              <a:rPr lang="en-US" sz="3600" b="1" spc="0" dirty="0">
                <a:solidFill>
                  <a:srgbClr val="000000">
                    <a:lumMod val="75000"/>
                    <a:lumOff val="25000"/>
                  </a:srgbClr>
                </a:solidFill>
                <a:latin typeface="Calibri" panose="020F0502020204030204"/>
              </a:rPr>
            </a:br>
            <a:r>
              <a:rPr lang="en-US" sz="5400" b="1" spc="0" dirty="0">
                <a:solidFill>
                  <a:srgbClr val="000000">
                    <a:lumMod val="75000"/>
                    <a:lumOff val="25000"/>
                  </a:srgbClr>
                </a:solidFill>
                <a:latin typeface="Bahnschrift Condensed" panose="020B0502040204020203" pitchFamily="34" charset="0"/>
              </a:rPr>
              <a:t>T</a:t>
            </a:r>
            <a:r>
              <a:rPr lang="en-US" sz="5400" b="1" spc="0" dirty="0" smtClean="0">
                <a:solidFill>
                  <a:srgbClr val="000000">
                    <a:lumMod val="75000"/>
                    <a:lumOff val="25000"/>
                  </a:srgbClr>
                </a:solidFill>
                <a:latin typeface="Bahnschrift Condensed" panose="020B0502040204020203" pitchFamily="34" charset="0"/>
              </a:rPr>
              <a:t>ypes of business letters</a:t>
            </a:r>
            <a:r>
              <a:rPr lang="en-US" sz="3600" b="1" spc="0" dirty="0" smtClean="0">
                <a:solidFill>
                  <a:srgbClr val="000000">
                    <a:lumMod val="75000"/>
                    <a:lumOff val="25000"/>
                  </a:srgbClr>
                </a:solidFill>
                <a:latin typeface="Calibri" panose="020F0502020204030204"/>
              </a:rPr>
              <a:t>:</a:t>
            </a:r>
            <a:endParaRPr lang="en-US" sz="5400" b="1" dirty="0"/>
          </a:p>
        </p:txBody>
      </p:sp>
      <p:sp>
        <p:nvSpPr>
          <p:cNvPr id="3" name="Content Placeholder 2"/>
          <p:cNvSpPr>
            <a:spLocks noGrp="1"/>
          </p:cNvSpPr>
          <p:nvPr>
            <p:ph idx="1"/>
          </p:nvPr>
        </p:nvSpPr>
        <p:spPr/>
        <p:txBody>
          <a:bodyPr>
            <a:normAutofit/>
          </a:bodyPr>
          <a:lstStyle/>
          <a:p>
            <a:r>
              <a:rPr lang="en-US" sz="3600" dirty="0" smtClean="0"/>
              <a:t>1. Letters of enquiry</a:t>
            </a:r>
          </a:p>
          <a:p>
            <a:r>
              <a:rPr lang="en-US" sz="3600" dirty="0" smtClean="0"/>
              <a:t>2. Advertisement letters</a:t>
            </a:r>
          </a:p>
          <a:p>
            <a:r>
              <a:rPr lang="en-US" sz="3600" dirty="0" smtClean="0"/>
              <a:t>3. Sales letters</a:t>
            </a:r>
          </a:p>
          <a:p>
            <a:r>
              <a:rPr lang="en-US" sz="3600" dirty="0" smtClean="0"/>
              <a:t>4. Credit letters</a:t>
            </a:r>
          </a:p>
          <a:p>
            <a:endParaRPr lang="en-US" sz="3600" dirty="0"/>
          </a:p>
        </p:txBody>
      </p:sp>
    </p:spTree>
    <p:extLst>
      <p:ext uri="{BB962C8B-B14F-4D97-AF65-F5344CB8AC3E}">
        <p14:creationId xmlns:p14="http://schemas.microsoft.com/office/powerpoint/2010/main" val="19172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spc="0" dirty="0">
                <a:solidFill>
                  <a:srgbClr val="000000">
                    <a:lumMod val="75000"/>
                    <a:lumOff val="25000"/>
                  </a:srgbClr>
                </a:solidFill>
                <a:latin typeface="Bahnschrift Condensed" panose="020B0502040204020203" pitchFamily="34" charset="0"/>
              </a:rPr>
              <a:t>Types of business letters</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r>
              <a:rPr lang="en-US" sz="3600" dirty="0" smtClean="0"/>
              <a:t>5. Collection letters</a:t>
            </a:r>
            <a:r>
              <a:rPr lang="en-US" sz="2800" i="1" dirty="0" smtClean="0"/>
              <a:t>-</a:t>
            </a:r>
          </a:p>
          <a:p>
            <a:pPr>
              <a:buFont typeface="Wingdings" panose="05000000000000000000" pitchFamily="2" charset="2"/>
              <a:buChar char="§"/>
            </a:pPr>
            <a:r>
              <a:rPr lang="en-US" sz="2800" dirty="0"/>
              <a:t>R</a:t>
            </a:r>
            <a:r>
              <a:rPr lang="en-US" sz="2800" dirty="0" smtClean="0"/>
              <a:t>eminding debtors to pay</a:t>
            </a:r>
          </a:p>
          <a:p>
            <a:r>
              <a:rPr lang="en-US" sz="3600" dirty="0" smtClean="0"/>
              <a:t>6. Social letters</a:t>
            </a:r>
            <a:r>
              <a:rPr lang="en-US" sz="2400" i="1" dirty="0" smtClean="0"/>
              <a:t>-</a:t>
            </a:r>
          </a:p>
          <a:p>
            <a:pPr>
              <a:buFont typeface="Wingdings" panose="05000000000000000000" pitchFamily="2" charset="2"/>
              <a:buChar char="§"/>
            </a:pPr>
            <a:r>
              <a:rPr lang="en-US" sz="2400" dirty="0"/>
              <a:t>I</a:t>
            </a:r>
            <a:r>
              <a:rPr lang="en-US" sz="2400" dirty="0" smtClean="0"/>
              <a:t>nteracting with other organizations, invitation for a common function</a:t>
            </a:r>
          </a:p>
          <a:p>
            <a:r>
              <a:rPr lang="en-US" sz="3600" dirty="0" smtClean="0"/>
              <a:t>7. Employment </a:t>
            </a:r>
            <a:r>
              <a:rPr lang="en-US" sz="3900" dirty="0" smtClean="0"/>
              <a:t>letters</a:t>
            </a:r>
            <a:r>
              <a:rPr lang="en-US" sz="2400" dirty="0" smtClean="0"/>
              <a:t>-</a:t>
            </a:r>
          </a:p>
          <a:p>
            <a:pPr>
              <a:buFont typeface="Wingdings" panose="05000000000000000000" pitchFamily="2" charset="2"/>
              <a:buChar char="§"/>
            </a:pPr>
            <a:r>
              <a:rPr lang="en-US" sz="2400" dirty="0"/>
              <a:t>A</a:t>
            </a:r>
            <a:r>
              <a:rPr lang="en-US" sz="2400" dirty="0" smtClean="0"/>
              <a:t>pplication letters,</a:t>
            </a:r>
          </a:p>
          <a:p>
            <a:pPr>
              <a:buFont typeface="Wingdings" panose="05000000000000000000" pitchFamily="2" charset="2"/>
              <a:buChar char="§"/>
            </a:pPr>
            <a:r>
              <a:rPr lang="en-US" sz="2400" dirty="0"/>
              <a:t>R</a:t>
            </a:r>
            <a:r>
              <a:rPr lang="en-US" sz="2400" dirty="0" smtClean="0"/>
              <a:t>esignation letters,</a:t>
            </a:r>
          </a:p>
          <a:p>
            <a:pPr>
              <a:buFont typeface="Wingdings" panose="05000000000000000000" pitchFamily="2" charset="2"/>
              <a:buChar char="§"/>
            </a:pPr>
            <a:r>
              <a:rPr lang="en-US" sz="2400" dirty="0"/>
              <a:t>A</a:t>
            </a:r>
            <a:r>
              <a:rPr lang="en-US" sz="2400" dirty="0" smtClean="0"/>
              <a:t>ppointment letters</a:t>
            </a:r>
            <a:endParaRPr lang="en-US" sz="2400" dirty="0"/>
          </a:p>
        </p:txBody>
      </p:sp>
    </p:spTree>
    <p:extLst>
      <p:ext uri="{BB962C8B-B14F-4D97-AF65-F5344CB8AC3E}">
        <p14:creationId xmlns:p14="http://schemas.microsoft.com/office/powerpoint/2010/main" val="15405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Condensed" panose="020B0502040204020203" pitchFamily="34" charset="0"/>
              </a:rPr>
              <a:t>Parts of business letter</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t>1</a:t>
            </a:r>
            <a:r>
              <a:rPr lang="en-US" sz="4000" b="1" dirty="0" smtClean="0"/>
              <a:t>.Heading</a:t>
            </a:r>
            <a:r>
              <a:rPr lang="en-US" sz="3200" b="1" dirty="0" smtClean="0"/>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Includes the name and address of the sender and sometimes, his telephone and email address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Many organizations/companies use printed letter-heads for this purpose.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heading is normally printed or typed in the middle of the page just below the top margin</a:t>
            </a:r>
          </a:p>
          <a:p>
            <a:endParaRPr lang="en-US" sz="3600" dirty="0">
              <a:latin typeface="Bahnschrift Condensed" panose="020B0502040204020203" pitchFamily="34" charset="0"/>
            </a:endParaRPr>
          </a:p>
        </p:txBody>
      </p:sp>
    </p:spTree>
    <p:extLst>
      <p:ext uri="{BB962C8B-B14F-4D97-AF65-F5344CB8AC3E}">
        <p14:creationId xmlns:p14="http://schemas.microsoft.com/office/powerpoint/2010/main" val="31549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t>2. Date:</a:t>
            </a:r>
          </a:p>
          <a:p>
            <a:pPr>
              <a:buFont typeface="Wingdings" panose="05000000000000000000" pitchFamily="2" charset="2"/>
              <a:buChar char="§"/>
            </a:pPr>
            <a:r>
              <a:rPr lang="en-US" sz="3600" dirty="0" smtClean="0"/>
              <a:t>The date is written or typed flush with the right-hand margin of the letter, for example:</a:t>
            </a:r>
          </a:p>
          <a:p>
            <a:pPr marL="0" indent="0">
              <a:buNone/>
            </a:pPr>
            <a:r>
              <a:rPr lang="en-US" sz="3600" dirty="0"/>
              <a:t> </a:t>
            </a:r>
            <a:r>
              <a:rPr lang="en-US" sz="3600" dirty="0" smtClean="0"/>
              <a:t>                                                                        </a:t>
            </a:r>
          </a:p>
          <a:p>
            <a:pPr marL="0" indent="0">
              <a:buNone/>
            </a:pPr>
            <a:r>
              <a:rPr lang="en-US" sz="3600" dirty="0"/>
              <a:t> </a:t>
            </a:r>
            <a:r>
              <a:rPr lang="en-US" sz="3600" dirty="0" smtClean="0"/>
              <a:t>                                                                        16 April,2019</a:t>
            </a:r>
          </a:p>
        </p:txBody>
      </p:sp>
    </p:spTree>
    <p:extLst>
      <p:ext uri="{BB962C8B-B14F-4D97-AF65-F5344CB8AC3E}">
        <p14:creationId xmlns:p14="http://schemas.microsoft.com/office/powerpoint/2010/main" val="11960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1981200" y="274637"/>
            <a:ext cx="8229600" cy="792162"/>
          </a:xfrm>
          <a:prstGeom prst="rect">
            <a:avLst/>
          </a:prstGeom>
          <a:noFill/>
          <a:ln>
            <a:noFill/>
          </a:ln>
        </p:spPr>
        <p:txBody>
          <a:bodyPr vert="horz" lIns="91440" tIns="45720" rIns="91440" bIns="45720" rtlCol="0" anchor="ctr">
            <a:no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4000" b="1" dirty="0" smtClean="0">
                <a:solidFill>
                  <a:schemeClr val="tx1"/>
                </a:solidFill>
                <a:latin typeface="Bahnschrift Light Condensed" panose="020B0502040204020203" pitchFamily="34" charset="0"/>
                <a:ea typeface="Times New Roman" pitchFamily="18" charset="0"/>
              </a:rPr>
              <a:t/>
            </a:r>
            <a:br>
              <a:rPr lang="en-US" altLang="en-US" sz="4000" b="1" dirty="0" smtClean="0">
                <a:solidFill>
                  <a:schemeClr val="tx1"/>
                </a:solidFill>
                <a:latin typeface="Bahnschrift Light Condensed" panose="020B0502040204020203" pitchFamily="34" charset="0"/>
                <a:ea typeface="Times New Roman" pitchFamily="18" charset="0"/>
              </a:rPr>
            </a:br>
            <a:r>
              <a:rPr lang="en-US" altLang="en-US" b="1" dirty="0" smtClean="0">
                <a:solidFill>
                  <a:schemeClr val="tx1"/>
                </a:solidFill>
                <a:latin typeface="Bahnschrift Condensed" panose="020B0502040204020203" pitchFamily="34" charset="0"/>
                <a:ea typeface="Times New Roman" pitchFamily="18" charset="0"/>
              </a:rPr>
              <a:t>Communication </a:t>
            </a:r>
            <a:r>
              <a:rPr lang="en-US" altLang="en-US" b="1" dirty="0">
                <a:solidFill>
                  <a:schemeClr val="tx1"/>
                </a:solidFill>
                <a:latin typeface="Bahnschrift Condensed" panose="020B0502040204020203" pitchFamily="34" charset="0"/>
                <a:ea typeface="Times New Roman" pitchFamily="18" charset="0"/>
              </a:rPr>
              <a:t>Theories &amp;</a:t>
            </a:r>
            <a:r>
              <a:rPr lang="en-US" altLang="en-US" b="1" dirty="0" smtClean="0">
                <a:solidFill>
                  <a:schemeClr val="tx1"/>
                </a:solidFill>
                <a:latin typeface="Bahnschrift Condensed" panose="020B0502040204020203" pitchFamily="34" charset="0"/>
                <a:ea typeface="Times New Roman" pitchFamily="18" charset="0"/>
              </a:rPr>
              <a:t> </a:t>
            </a:r>
            <a:r>
              <a:rPr lang="en-US" altLang="en-US" b="1" dirty="0">
                <a:solidFill>
                  <a:schemeClr val="tx1"/>
                </a:solidFill>
                <a:latin typeface="Bahnschrift Condensed" panose="020B0502040204020203" pitchFamily="34" charset="0"/>
                <a:ea typeface="Times New Roman" pitchFamily="18" charset="0"/>
              </a:rPr>
              <a:t>Models</a:t>
            </a:r>
            <a:r>
              <a:rPr b="1" dirty="0">
                <a:solidFill>
                  <a:schemeClr val="tx1"/>
                </a:solidFill>
                <a:latin typeface="Bahnschrift Condensed" panose="020B0502040204020203" pitchFamily="34" charset="0"/>
              </a:rPr>
              <a:t/>
            </a:r>
            <a:br>
              <a:rPr b="1" dirty="0">
                <a:solidFill>
                  <a:schemeClr val="tx1"/>
                </a:solidFill>
                <a:latin typeface="Bahnschrift Condensed" panose="020B0502040204020203" pitchFamily="34" charset="0"/>
              </a:rPr>
            </a:br>
            <a:endParaRPr lang="en-US" altLang="en-US" b="1" dirty="0">
              <a:solidFill>
                <a:schemeClr val="tx1"/>
              </a:solidFill>
              <a:latin typeface="Bahnschrift Condensed" panose="020B0502040204020203" pitchFamily="34" charset="0"/>
              <a:ea typeface="Times New Roman" pitchFamily="18" charset="0"/>
            </a:endParaRPr>
          </a:p>
        </p:txBody>
      </p:sp>
      <p:sp>
        <p:nvSpPr>
          <p:cNvPr id="1048621" name="Content Placeholder 2"/>
          <p:cNvSpPr>
            <a:spLocks noGrp="1"/>
          </p:cNvSpPr>
          <p:nvPr>
            <p:ph idx="1"/>
          </p:nvPr>
        </p:nvSpPr>
        <p:spPr>
          <a:xfrm>
            <a:off x="1981200" y="1066800"/>
            <a:ext cx="8229600" cy="5059362"/>
          </a:xfrm>
          <a:prstGeom prst="rect">
            <a:avLst/>
          </a:prstGeom>
          <a:noFill/>
          <a:ln>
            <a:noFill/>
          </a:ln>
        </p:spPr>
        <p:txBody>
          <a:bodyPr vert="horz" lIns="91440" tIns="45720" rIns="91440" bIns="45720" rtlCol="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gn="just" eaLnBrk="1" latinLnBrk="1" hangingPunct="1">
              <a:lnSpc>
                <a:spcPct val="150000"/>
              </a:lnSpc>
            </a:pPr>
            <a:r>
              <a:rPr lang="en-GB" altLang="en-US" dirty="0">
                <a:latin typeface="Times New Roman" pitchFamily="18" charset="0"/>
                <a:ea typeface="Times New Roman" pitchFamily="18" charset="0"/>
              </a:rPr>
              <a:t>Models of communication are conceptual </a:t>
            </a:r>
            <a:r>
              <a:rPr lang="en-GB" altLang="en-US" dirty="0" smtClean="0">
                <a:latin typeface="Times New Roman" pitchFamily="18" charset="0"/>
                <a:ea typeface="Times New Roman" pitchFamily="18" charset="0"/>
              </a:rPr>
              <a:t>framework</a:t>
            </a:r>
            <a:r>
              <a:rPr lang="en-GB" altLang="en-US" dirty="0">
                <a:latin typeface="Times New Roman" pitchFamily="18" charset="0"/>
                <a:ea typeface="Times New Roman" pitchFamily="18" charset="0"/>
              </a:rPr>
              <a:t> used to explain the human communication process. </a:t>
            </a:r>
          </a:p>
          <a:p>
            <a:pPr lvl="0" algn="just" eaLnBrk="1" latinLnBrk="1" hangingPunct="1">
              <a:lnSpc>
                <a:spcPct val="150000"/>
              </a:lnSpc>
            </a:pPr>
            <a:r>
              <a:rPr lang="en-GB" altLang="en-US" dirty="0">
                <a:latin typeface="Times New Roman" pitchFamily="18" charset="0"/>
                <a:ea typeface="Times New Roman" pitchFamily="18" charset="0"/>
              </a:rPr>
              <a:t>The first major model for communication came in 1948 by Claude Elwood Shannon and published with an introduction by Warren Weaver for Bell telephone Laboratories. </a:t>
            </a:r>
          </a:p>
          <a:p>
            <a:pPr lvl="0" eaLnBrk="1" latinLnBrk="1" hangingPunct="1"/>
            <a:endParaRPr lang="en-US" altLang="en-US" dirty="0"/>
          </a:p>
        </p:txBody>
      </p:sp>
      <p:sp>
        <p:nvSpPr>
          <p:cNvPr id="1048622"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23"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18</a:t>
            </a:fld>
            <a:endParaRPr lang="en-US" altLang="en-US" sz="1200" kern="0">
              <a:solidFill>
                <a:srgbClr val="898989"/>
              </a:solidFill>
            </a:endParaRPr>
          </a:p>
        </p:txBody>
      </p:sp>
    </p:spTree>
    <p:extLst>
      <p:ext uri="{BB962C8B-B14F-4D97-AF65-F5344CB8AC3E}">
        <p14:creationId xmlns:p14="http://schemas.microsoft.com/office/powerpoint/2010/main" val="24072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1">
                                            <p:txEl>
                                              <p:pRg st="0" end="0"/>
                                            </p:txEl>
                                          </p:spTgt>
                                        </p:tgtEl>
                                        <p:attrNameLst>
                                          <p:attrName>style.visibility</p:attrName>
                                        </p:attrNameLst>
                                      </p:cBhvr>
                                      <p:to>
                                        <p:strVal val="visible"/>
                                      </p:to>
                                    </p:set>
                                    <p:anim calcmode="lin" valueType="num">
                                      <p:cBhvr additive="base">
                                        <p:cTn id="7" dur="500" fill="hold"/>
                                        <p:tgtEl>
                                          <p:spTgt spid="10486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1">
                                            <p:txEl>
                                              <p:pRg st="1" end="1"/>
                                            </p:txEl>
                                          </p:spTgt>
                                        </p:tgtEl>
                                        <p:attrNameLst>
                                          <p:attrName>style.visibility</p:attrName>
                                        </p:attrNameLst>
                                      </p:cBhvr>
                                      <p:to>
                                        <p:strVal val="visible"/>
                                      </p:to>
                                    </p:set>
                                    <p:anim calcmode="lin" valueType="num">
                                      <p:cBhvr additive="base">
                                        <p:cTn id="13" dur="500" fill="hold"/>
                                        <p:tgtEl>
                                          <p:spTgt spid="10486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t>3. Inside- address</a:t>
            </a:r>
          </a:p>
          <a:p>
            <a:pPr>
              <a:buFont typeface="Wingdings" panose="05000000000000000000" pitchFamily="2" charset="2"/>
              <a:buChar char="§"/>
            </a:pPr>
            <a:r>
              <a:rPr lang="en-US" sz="3600" dirty="0" smtClean="0"/>
              <a:t>Contains the full name /designation and business address  of the person the letter is written to, just as it would appear on the envelop</a:t>
            </a:r>
          </a:p>
          <a:p>
            <a:pPr>
              <a:buFont typeface="Wingdings" panose="05000000000000000000" pitchFamily="2" charset="2"/>
              <a:buChar char="§"/>
            </a:pPr>
            <a:r>
              <a:rPr lang="en-US" sz="3600" dirty="0" smtClean="0"/>
              <a:t>It should be flush with the left –hand margin of the letter </a:t>
            </a:r>
          </a:p>
          <a:p>
            <a:pPr marL="0" indent="0">
              <a:buNone/>
            </a:pPr>
            <a:endParaRPr lang="en-US" sz="3600" dirty="0" smtClean="0"/>
          </a:p>
          <a:p>
            <a:pPr>
              <a:buFont typeface="Wingdings" panose="05000000000000000000" pitchFamily="2" charset="2"/>
              <a:buChar char="§"/>
            </a:pPr>
            <a:endParaRPr lang="en-US" sz="3600" b="1" dirty="0"/>
          </a:p>
        </p:txBody>
      </p:sp>
    </p:spTree>
    <p:extLst>
      <p:ext uri="{BB962C8B-B14F-4D97-AF65-F5344CB8AC3E}">
        <p14:creationId xmlns:p14="http://schemas.microsoft.com/office/powerpoint/2010/main" val="16352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t>4. Salutation</a:t>
            </a:r>
          </a:p>
          <a:p>
            <a:pPr>
              <a:buFont typeface="Wingdings" panose="05000000000000000000" pitchFamily="2" charset="2"/>
              <a:buChar char="§"/>
            </a:pPr>
            <a:r>
              <a:rPr lang="en-US" sz="3600" dirty="0" smtClean="0"/>
              <a:t>Is located two spaces below the last line of the inside address and flush with the left –hand margin.</a:t>
            </a:r>
          </a:p>
          <a:p>
            <a:pPr>
              <a:buFont typeface="Wingdings" panose="05000000000000000000" pitchFamily="2" charset="2"/>
              <a:buChar char="§"/>
            </a:pPr>
            <a:r>
              <a:rPr lang="en-US" sz="3600" dirty="0" smtClean="0"/>
              <a:t>The choice of the salutation would depend upon your relationship with the receiver and the form of inside-address. </a:t>
            </a:r>
            <a:endParaRPr lang="en-US" sz="3600" dirty="0"/>
          </a:p>
        </p:txBody>
      </p:sp>
    </p:spTree>
    <p:extLst>
      <p:ext uri="{BB962C8B-B14F-4D97-AF65-F5344CB8AC3E}">
        <p14:creationId xmlns:p14="http://schemas.microsoft.com/office/powerpoint/2010/main" val="25834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t>If addressing an organization, use     ‘Dear Sirs’</a:t>
            </a:r>
          </a:p>
          <a:p>
            <a:pPr>
              <a:buFont typeface="Wingdings" panose="05000000000000000000" pitchFamily="2" charset="2"/>
              <a:buChar char="§"/>
            </a:pPr>
            <a:r>
              <a:rPr lang="en-US" sz="3600" dirty="0" smtClean="0"/>
              <a:t>How ever, if addressing an officer of the organization by designation, use     ‘ Dear Sir or Sir’</a:t>
            </a:r>
          </a:p>
          <a:p>
            <a:pPr>
              <a:buFont typeface="Wingdings" panose="05000000000000000000" pitchFamily="2" charset="2"/>
              <a:buChar char="§"/>
            </a:pPr>
            <a:r>
              <a:rPr lang="en-US" sz="3600" dirty="0" smtClean="0"/>
              <a:t>If addressing an officer by name, you may use any of the following salutations:</a:t>
            </a:r>
          </a:p>
          <a:p>
            <a:pPr>
              <a:buFont typeface="Arial" panose="020B0604020202020204" pitchFamily="34" charset="0"/>
              <a:buChar char="•"/>
            </a:pPr>
            <a:r>
              <a:rPr lang="en-US" sz="3600" dirty="0" smtClean="0"/>
              <a:t>Dear David </a:t>
            </a:r>
            <a:r>
              <a:rPr lang="en-US" sz="3600" dirty="0" err="1" smtClean="0"/>
              <a:t>Charo</a:t>
            </a:r>
            <a:r>
              <a:rPr lang="en-US" sz="3600" dirty="0" smtClean="0"/>
              <a:t> </a:t>
            </a:r>
            <a:r>
              <a:rPr lang="en-US" sz="2400" dirty="0" smtClean="0"/>
              <a:t>(formal)</a:t>
            </a:r>
          </a:p>
          <a:p>
            <a:pPr>
              <a:buFont typeface="Arial" panose="020B0604020202020204" pitchFamily="34" charset="0"/>
              <a:buChar char="•"/>
            </a:pPr>
            <a:r>
              <a:rPr lang="en-US" sz="3600" dirty="0" smtClean="0"/>
              <a:t>Dear Alice </a:t>
            </a:r>
            <a:r>
              <a:rPr lang="en-US" sz="2400" dirty="0" smtClean="0"/>
              <a:t>(informal)</a:t>
            </a:r>
          </a:p>
          <a:p>
            <a:pPr marL="0" indent="0">
              <a:buNone/>
            </a:pPr>
            <a:endParaRPr lang="en-US" sz="3600" dirty="0" smtClean="0"/>
          </a:p>
          <a:p>
            <a:pPr>
              <a:buFont typeface="Wingdings" panose="05000000000000000000" pitchFamily="2" charset="2"/>
              <a:buChar char="§"/>
            </a:pPr>
            <a:endParaRPr lang="en-US" sz="3600" dirty="0" smtClean="0"/>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138311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ahnschrift Condensed" panose="020B0502040204020203" pitchFamily="34" charset="0"/>
              </a:rPr>
              <a:t>5. Body.</a:t>
            </a:r>
            <a:endParaRPr lang="en-US" sz="36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marL="201168" lvl="1" indent="0">
              <a:buNone/>
            </a:pPr>
            <a:r>
              <a:rPr lang="en-US" sz="3400" dirty="0" smtClean="0"/>
              <a:t>It contains the message of the letter, and is generally made up of three parts:</a:t>
            </a:r>
          </a:p>
          <a:p>
            <a:pPr marL="514350" indent="-514350">
              <a:buFont typeface="+mj-lt"/>
              <a:buAutoNum type="romanLcPeriod"/>
            </a:pPr>
            <a:r>
              <a:rPr lang="en-US" sz="3600" dirty="0" smtClean="0"/>
              <a:t>Introductory statement, specifying the nature of the business or the occasion of the letter</a:t>
            </a:r>
          </a:p>
          <a:p>
            <a:pPr marL="514350" indent="-514350">
              <a:buFont typeface="+mj-lt"/>
              <a:buAutoNum type="romanLcPeriod"/>
            </a:pPr>
            <a:r>
              <a:rPr lang="en-US" sz="3600" dirty="0" smtClean="0"/>
              <a:t>The message that you are conveying</a:t>
            </a:r>
          </a:p>
          <a:p>
            <a:pPr marL="514350" indent="-514350">
              <a:buFont typeface="+mj-lt"/>
              <a:buAutoNum type="romanLcPeriod"/>
            </a:pPr>
            <a:r>
              <a:rPr lang="en-US" sz="3600" dirty="0" smtClean="0"/>
              <a:t>Concluding remarks, includes the action you expect from the addressee, </a:t>
            </a:r>
            <a:endParaRPr lang="en-US" sz="3600" dirty="0"/>
          </a:p>
        </p:txBody>
      </p:sp>
    </p:spTree>
    <p:extLst>
      <p:ext uri="{BB962C8B-B14F-4D97-AF65-F5344CB8AC3E}">
        <p14:creationId xmlns:p14="http://schemas.microsoft.com/office/powerpoint/2010/main" val="4317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gency FB" panose="020B0503020202020204" pitchFamily="34" charset="0"/>
              </a:rPr>
              <a:t>6.</a:t>
            </a:r>
            <a:r>
              <a:rPr lang="en-US" dirty="0" smtClean="0"/>
              <a:t> </a:t>
            </a:r>
            <a:r>
              <a:rPr lang="en-US" b="1" dirty="0" smtClean="0">
                <a:latin typeface="Bahnschrift Condensed" panose="020B0502040204020203" pitchFamily="34" charset="0"/>
              </a:rPr>
              <a:t>Complementing close. </a:t>
            </a:r>
            <a:endParaRPr lang="en-US"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t>It is a formal, polite way of signaling the end of the letter</a:t>
            </a:r>
          </a:p>
          <a:p>
            <a:pPr>
              <a:buFont typeface="Wingdings" panose="05000000000000000000" pitchFamily="2" charset="2"/>
              <a:buChar char="§"/>
            </a:pPr>
            <a:r>
              <a:rPr lang="en-US" sz="3600" dirty="0" smtClean="0"/>
              <a:t>Depending on the salutation, complementing close could be:</a:t>
            </a:r>
          </a:p>
          <a:p>
            <a:pPr marL="742950" indent="-742950">
              <a:buAutoNum type="arabicPeriod"/>
            </a:pPr>
            <a:r>
              <a:rPr lang="en-US" sz="3600" dirty="0" smtClean="0"/>
              <a:t>Dear David </a:t>
            </a:r>
            <a:r>
              <a:rPr lang="en-US" sz="3600" dirty="0" err="1" smtClean="0"/>
              <a:t>Charo</a:t>
            </a:r>
            <a:r>
              <a:rPr lang="en-US" sz="3600" dirty="0" smtClean="0"/>
              <a:t>-------------yours sincerely</a:t>
            </a:r>
          </a:p>
          <a:p>
            <a:pPr marL="742950" indent="-742950">
              <a:buAutoNum type="arabicPeriod"/>
            </a:pPr>
            <a:r>
              <a:rPr lang="en-US" sz="3600" dirty="0" smtClean="0"/>
              <a:t>Dear sir--------------yours faithfully</a:t>
            </a:r>
          </a:p>
          <a:p>
            <a:pPr marL="742950" indent="-742950">
              <a:buAutoNum type="arabicPeriod"/>
            </a:pPr>
            <a:r>
              <a:rPr lang="en-US" sz="3600" dirty="0" smtClean="0"/>
              <a:t>Dear reader/customer/member----yours sincerely</a:t>
            </a: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326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Condensed" panose="020B0502040204020203" pitchFamily="34" charset="0"/>
              </a:rPr>
              <a:t>7.Optional Elements</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4000" b="1" dirty="0" smtClean="0"/>
              <a:t>Reference number</a:t>
            </a:r>
            <a:r>
              <a:rPr lang="en-US" sz="3600" dirty="0" smtClean="0"/>
              <a:t>:</a:t>
            </a:r>
          </a:p>
          <a:p>
            <a:pPr>
              <a:buFont typeface="Wingdings" panose="05000000000000000000" pitchFamily="2" charset="2"/>
              <a:buChar char="§"/>
            </a:pPr>
            <a:r>
              <a:rPr lang="en-US" sz="3600" dirty="0" smtClean="0"/>
              <a:t>The office copy of every letter is put in a file. To ensure that this is properly done, an identification number is given in the letter against ‘our Reference’</a:t>
            </a:r>
          </a:p>
          <a:p>
            <a:pPr>
              <a:buFont typeface="Wingdings" panose="05000000000000000000" pitchFamily="2" charset="2"/>
              <a:buChar char="§"/>
            </a:pPr>
            <a:r>
              <a:rPr lang="en-US" sz="3600" dirty="0" smtClean="0"/>
              <a:t>If you are writing in reply to a letter from other organizations, write the correspondent’s reference number with date against  your reference.</a:t>
            </a:r>
            <a:endParaRPr lang="en-US" sz="3600" dirty="0"/>
          </a:p>
        </p:txBody>
      </p:sp>
    </p:spTree>
    <p:extLst>
      <p:ext uri="{BB962C8B-B14F-4D97-AF65-F5344CB8AC3E}">
        <p14:creationId xmlns:p14="http://schemas.microsoft.com/office/powerpoint/2010/main" val="28803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Condensed" panose="020B0502040204020203" pitchFamily="34" charset="0"/>
              </a:rPr>
              <a:t>Attention</a:t>
            </a:r>
            <a:r>
              <a:rPr lang="en-US" dirty="0" smtClean="0"/>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When a letter is written to an organization but is directed to a specific person, his name or designation, attention is made.</a:t>
            </a:r>
          </a:p>
          <a:p>
            <a:pPr>
              <a:buFont typeface="Wingdings" panose="05000000000000000000" pitchFamily="2" charset="2"/>
              <a:buChar char="§"/>
            </a:pPr>
            <a:r>
              <a:rPr lang="en-US" sz="3600" dirty="0" smtClean="0"/>
              <a:t>It is placed between the inside address and the salutation and two spaces are left both above and beneath it.</a:t>
            </a:r>
          </a:p>
          <a:p>
            <a:endParaRPr lang="en-US" sz="3600" dirty="0"/>
          </a:p>
          <a:p>
            <a:pPr marL="0" indent="0">
              <a:buNone/>
            </a:pPr>
            <a:endParaRPr lang="en-US" sz="3600" dirty="0"/>
          </a:p>
        </p:txBody>
      </p:sp>
    </p:spTree>
    <p:extLst>
      <p:ext uri="{BB962C8B-B14F-4D97-AF65-F5344CB8AC3E}">
        <p14:creationId xmlns:p14="http://schemas.microsoft.com/office/powerpoint/2010/main" val="19531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Condensed" panose="020B0502040204020203" pitchFamily="34" charset="0"/>
              </a:rPr>
              <a:t>Subject </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t>Usually it is typed and double spaced between the salutation and the first line of the body of the letter.</a:t>
            </a:r>
            <a:endParaRPr lang="en-US" sz="3600" dirty="0"/>
          </a:p>
        </p:txBody>
      </p:sp>
    </p:spTree>
    <p:extLst>
      <p:ext uri="{BB962C8B-B14F-4D97-AF65-F5344CB8AC3E}">
        <p14:creationId xmlns:p14="http://schemas.microsoft.com/office/powerpoint/2010/main" val="35656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16019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SPEAKING ON TELEPHONE</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US" sz="3600" b="1" dirty="0" smtClean="0"/>
              <a:t>LESSON OBJECTIVES,</a:t>
            </a:r>
          </a:p>
          <a:p>
            <a:r>
              <a:rPr lang="en-US" sz="3600" b="1" dirty="0" smtClean="0"/>
              <a:t>By the end of the lesson, students should be able to:</a:t>
            </a:r>
          </a:p>
          <a:p>
            <a:pPr>
              <a:buFont typeface="Wingdings" panose="05000000000000000000" pitchFamily="2" charset="2"/>
              <a:buChar char="§"/>
            </a:pPr>
            <a:r>
              <a:rPr lang="en-US" sz="3600" dirty="0" smtClean="0"/>
              <a:t>State the key elements of speaking on telephone</a:t>
            </a:r>
          </a:p>
          <a:p>
            <a:pPr>
              <a:buFont typeface="Wingdings" panose="05000000000000000000" pitchFamily="2" charset="2"/>
              <a:buChar char="§"/>
            </a:pPr>
            <a:r>
              <a:rPr lang="en-US" sz="3600" dirty="0" smtClean="0"/>
              <a:t>Appreciate the role of speaking on the phone in healthcare service delivery</a:t>
            </a:r>
          </a:p>
          <a:p>
            <a:pPr>
              <a:buFont typeface="Wingdings" panose="05000000000000000000" pitchFamily="2" charset="2"/>
              <a:buChar char="§"/>
            </a:pPr>
            <a:endParaRPr lang="en-US" sz="3600" b="1" dirty="0"/>
          </a:p>
        </p:txBody>
      </p:sp>
    </p:spTree>
    <p:extLst>
      <p:ext uri="{BB962C8B-B14F-4D97-AF65-F5344CB8AC3E}">
        <p14:creationId xmlns:p14="http://schemas.microsoft.com/office/powerpoint/2010/main" val="245884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prstGeom prst="rect">
            <a:avLst/>
          </a:prstGeom>
          <a:noFill/>
          <a:ln>
            <a:noFill/>
          </a:ln>
        </p:spPr>
        <p:txBody>
          <a:bodyPr vert="horz" lIns="91440" tIns="45720" rIns="91440" bIns="45720" rtlCol="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625" name="Content Placeholder 2"/>
          <p:cNvSpPr>
            <a:spLocks noGrp="1"/>
          </p:cNvSpPr>
          <p:nvPr>
            <p:ph idx="1"/>
          </p:nvPr>
        </p:nvSpPr>
        <p:spPr>
          <a:xfrm>
            <a:off x="1981200" y="1219200"/>
            <a:ext cx="8229600" cy="5137150"/>
          </a:xfrm>
          <a:prstGeom prst="rect">
            <a:avLst/>
          </a:prstGeom>
          <a:noFill/>
          <a:ln>
            <a:noFill/>
          </a:ln>
        </p:spPr>
        <p:txBody>
          <a:bodyPr vert="horz" lIns="91440" tIns="45720" rIns="91440" bIns="45720" rtlCol="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The model was referred to as “A Mathematical Theory of Communication” and also called as “</a:t>
            </a:r>
            <a:r>
              <a:rPr lang="en-GB" altLang="en-US" b="1" dirty="0">
                <a:latin typeface="Times New Roman" pitchFamily="18" charset="0"/>
                <a:ea typeface="Times New Roman" pitchFamily="18" charset="0"/>
              </a:rPr>
              <a:t>Shannon-Weaver model of communication</a:t>
            </a:r>
            <a:r>
              <a:rPr lang="en-GB" altLang="en-US" dirty="0">
                <a:latin typeface="Times New Roman" pitchFamily="18" charset="0"/>
                <a:ea typeface="Times New Roman" pitchFamily="18" charset="0"/>
              </a:rPr>
              <a:t>”.</a:t>
            </a:r>
          </a:p>
          <a:p>
            <a:pPr lvl="0" eaLnBrk="1" latinLnBrk="1" hangingPunct="1">
              <a:lnSpc>
                <a:spcPct val="150000"/>
              </a:lnSpc>
            </a:pPr>
            <a:r>
              <a:rPr lang="en-GB" altLang="en-US" dirty="0">
                <a:latin typeface="Times New Roman" pitchFamily="18" charset="0"/>
                <a:ea typeface="Times New Roman" pitchFamily="18" charset="0"/>
              </a:rPr>
              <a:t>Following the  concept, communication is the process of sending and receiving messages or transferring information from one part (sender) to another (receiver).</a:t>
            </a:r>
          </a:p>
          <a:p>
            <a:pPr lvl="0" eaLnBrk="1" latinLnBrk="1" hangingPunct="1"/>
            <a:endParaRPr lang="en-US" altLang="en-US" dirty="0">
              <a:latin typeface="Times New Roman" pitchFamily="18" charset="0"/>
              <a:ea typeface="Times New Roman" pitchFamily="18" charset="0"/>
            </a:endParaRPr>
          </a:p>
        </p:txBody>
      </p:sp>
      <p:sp>
        <p:nvSpPr>
          <p:cNvPr id="1048626"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27"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19</a:t>
            </a:fld>
            <a:endParaRPr lang="en-US" altLang="en-US" sz="1200" kern="0">
              <a:solidFill>
                <a:srgbClr val="898989"/>
              </a:solidFill>
            </a:endParaRPr>
          </a:p>
        </p:txBody>
      </p:sp>
    </p:spTree>
    <p:extLst>
      <p:ext uri="{BB962C8B-B14F-4D97-AF65-F5344CB8AC3E}">
        <p14:creationId xmlns:p14="http://schemas.microsoft.com/office/powerpoint/2010/main" val="28713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5">
                                            <p:txEl>
                                              <p:pRg st="0" end="0"/>
                                            </p:txEl>
                                          </p:spTgt>
                                        </p:tgtEl>
                                        <p:attrNameLst>
                                          <p:attrName>style.visibility</p:attrName>
                                        </p:attrNameLst>
                                      </p:cBhvr>
                                      <p:to>
                                        <p:strVal val="visible"/>
                                      </p:to>
                                    </p:set>
                                    <p:anim calcmode="lin" valueType="num">
                                      <p:cBhvr additive="base">
                                        <p:cTn id="7" dur="500" fill="hold"/>
                                        <p:tgtEl>
                                          <p:spTgt spid="10486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5">
                                            <p:txEl>
                                              <p:pRg st="1" end="1"/>
                                            </p:txEl>
                                          </p:spTgt>
                                        </p:tgtEl>
                                        <p:attrNameLst>
                                          <p:attrName>style.visibility</p:attrName>
                                        </p:attrNameLst>
                                      </p:cBhvr>
                                      <p:to>
                                        <p:strVal val="visible"/>
                                      </p:to>
                                    </p:set>
                                    <p:anim calcmode="lin" valueType="num">
                                      <p:cBhvr additive="base">
                                        <p:cTn id="13" dur="500" fill="hold"/>
                                        <p:tgtEl>
                                          <p:spTgt spid="10486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spc="-50" dirty="0">
                <a:solidFill>
                  <a:srgbClr val="323436"/>
                </a:solidFill>
                <a:latin typeface="Palatino Linotype" panose="02040502050505030304" pitchFamily="18" charset="0"/>
              </a:rPr>
              <a:t>10 Essential Business Telephone Skills</a:t>
            </a:r>
            <a:endParaRPr lang="en-US" sz="6000" dirty="0"/>
          </a:p>
        </p:txBody>
      </p:sp>
    </p:spTree>
    <p:extLst>
      <p:ext uri="{BB962C8B-B14F-4D97-AF65-F5344CB8AC3E}">
        <p14:creationId xmlns:p14="http://schemas.microsoft.com/office/powerpoint/2010/main" val="332694778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solidFill>
                  <a:srgbClr val="323436"/>
                </a:solidFill>
                <a:latin typeface="Palatino Linotype" panose="02040502050505030304" pitchFamily="18" charset="0"/>
              </a:rPr>
              <a:t/>
            </a:r>
            <a:br>
              <a:rPr lang="en-US" dirty="0">
                <a:solidFill>
                  <a:srgbClr val="323436"/>
                </a:solidFill>
                <a:latin typeface="Palatino Linotype" panose="02040502050505030304" pitchFamily="18" charset="0"/>
              </a:rPr>
            </a:br>
            <a:r>
              <a:rPr lang="en-US" sz="5400" spc="0" dirty="0">
                <a:solidFill>
                  <a:srgbClr val="000000">
                    <a:lumMod val="75000"/>
                    <a:lumOff val="25000"/>
                  </a:srgbClr>
                </a:solidFill>
                <a:latin typeface="Calibri" panose="020F0502020204030204"/>
              </a:rPr>
              <a:t>1.</a:t>
            </a:r>
            <a:r>
              <a:rPr lang="en-US" sz="4400" spc="0" dirty="0">
                <a:solidFill>
                  <a:srgbClr val="000000">
                    <a:lumMod val="75000"/>
                    <a:lumOff val="25000"/>
                  </a:srgbClr>
                </a:solidFill>
                <a:latin typeface="Calibri" panose="020F0502020204030204"/>
              </a:rPr>
              <a:t> </a:t>
            </a:r>
            <a:r>
              <a:rPr lang="en-US" sz="4400" b="1" spc="0" dirty="0">
                <a:solidFill>
                  <a:srgbClr val="454545"/>
                </a:solidFill>
                <a:latin typeface="Roboto"/>
              </a:rPr>
              <a:t>Pleasant </a:t>
            </a:r>
            <a:r>
              <a:rPr lang="en-US" sz="4400" b="1" spc="0" dirty="0" smtClean="0">
                <a:solidFill>
                  <a:srgbClr val="454545"/>
                </a:solidFill>
                <a:latin typeface="Roboto"/>
              </a:rPr>
              <a:t>greeting.</a:t>
            </a:r>
            <a:endParaRPr lang="en-US"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600" dirty="0" smtClean="0">
                <a:solidFill>
                  <a:srgbClr val="4A4A4A"/>
                </a:solidFill>
                <a:latin typeface="proxima-nova"/>
              </a:rPr>
              <a:t>First stop </a:t>
            </a:r>
            <a:r>
              <a:rPr lang="en-US" sz="3600" dirty="0">
                <a:solidFill>
                  <a:srgbClr val="4A4A4A"/>
                </a:solidFill>
                <a:latin typeface="proxima-nova"/>
              </a:rPr>
              <a:t>what you are doing before you pick </a:t>
            </a:r>
            <a:r>
              <a:rPr lang="en-US" sz="3600" dirty="0" smtClean="0">
                <a:solidFill>
                  <a:srgbClr val="4A4A4A"/>
                </a:solidFill>
                <a:latin typeface="proxima-nova"/>
              </a:rPr>
              <a:t>the call </a:t>
            </a:r>
            <a:r>
              <a:rPr lang="en-US" sz="3600" dirty="0">
                <a:solidFill>
                  <a:srgbClr val="4A4A4A"/>
                </a:solidFill>
                <a:latin typeface="Agency FB" panose="020B0503020202020204" pitchFamily="34" charset="0"/>
              </a:rPr>
              <a:t>(talking to co-workers, </a:t>
            </a:r>
            <a:r>
              <a:rPr lang="en-US" sz="3600" dirty="0" smtClean="0">
                <a:solidFill>
                  <a:srgbClr val="4A4A4A"/>
                </a:solidFill>
                <a:latin typeface="Agency FB" panose="020B0503020202020204" pitchFamily="34" charset="0"/>
              </a:rPr>
              <a:t>laughing..</a:t>
            </a:r>
            <a:r>
              <a:rPr lang="en-US" sz="3600" dirty="0" err="1" smtClean="0">
                <a:solidFill>
                  <a:srgbClr val="4A4A4A"/>
                </a:solidFill>
                <a:latin typeface="Agency FB" panose="020B0503020202020204" pitchFamily="34" charset="0"/>
              </a:rPr>
              <a:t>etc</a:t>
            </a:r>
            <a:r>
              <a:rPr lang="en-US" sz="3600" dirty="0" smtClean="0">
                <a:solidFill>
                  <a:srgbClr val="4A4A4A"/>
                </a:solidFill>
                <a:latin typeface="Agency FB" panose="020B0503020202020204" pitchFamily="34" charset="0"/>
              </a:rPr>
              <a:t>).</a:t>
            </a:r>
            <a:r>
              <a:rPr lang="en-US" sz="3600" dirty="0" smtClean="0">
                <a:solidFill>
                  <a:srgbClr val="454545"/>
                </a:solidFill>
                <a:latin typeface="Agency FB" panose="020B0503020202020204" pitchFamily="34" charset="0"/>
              </a:rPr>
              <a:t> </a:t>
            </a:r>
          </a:p>
          <a:p>
            <a:pPr lvl="0">
              <a:buClr>
                <a:srgbClr val="E48312"/>
              </a:buClr>
              <a:buFont typeface="Wingdings" panose="05000000000000000000" pitchFamily="2" charset="2"/>
              <a:buChar char="§"/>
            </a:pPr>
            <a:r>
              <a:rPr lang="en-US" sz="3600" dirty="0" smtClean="0">
                <a:solidFill>
                  <a:srgbClr val="454545"/>
                </a:solidFill>
                <a:latin typeface="Roboto"/>
              </a:rPr>
              <a:t>Start </a:t>
            </a:r>
            <a:r>
              <a:rPr lang="en-US" sz="3600" dirty="0">
                <a:solidFill>
                  <a:srgbClr val="454545"/>
                </a:solidFill>
                <a:latin typeface="Roboto"/>
              </a:rPr>
              <a:t>your call conversation by a pleasant </a:t>
            </a:r>
            <a:r>
              <a:rPr lang="en-US" sz="3600" dirty="0" smtClean="0">
                <a:solidFill>
                  <a:srgbClr val="454545"/>
                </a:solidFill>
                <a:latin typeface="Roboto"/>
              </a:rPr>
              <a:t>greeting </a:t>
            </a:r>
            <a:r>
              <a:rPr lang="en-US" sz="3600" dirty="0" smtClean="0">
                <a:solidFill>
                  <a:srgbClr val="454545"/>
                </a:solidFill>
                <a:latin typeface="Agency FB" panose="020B0503020202020204" pitchFamily="34" charset="0"/>
              </a:rPr>
              <a:t>(</a:t>
            </a:r>
            <a:r>
              <a:rPr lang="en-US" sz="3600" dirty="0">
                <a:solidFill>
                  <a:srgbClr val="454545"/>
                </a:solidFill>
                <a:latin typeface="Agency FB" panose="020B0503020202020204" pitchFamily="34" charset="0"/>
              </a:rPr>
              <a:t>Hello, good </a:t>
            </a:r>
            <a:r>
              <a:rPr lang="en-US" sz="3600" dirty="0" smtClean="0">
                <a:solidFill>
                  <a:srgbClr val="454545"/>
                </a:solidFill>
                <a:latin typeface="Agency FB" panose="020B0503020202020204" pitchFamily="34" charset="0"/>
              </a:rPr>
              <a:t>morning, thank </a:t>
            </a:r>
            <a:r>
              <a:rPr lang="en-US" sz="3600" dirty="0">
                <a:solidFill>
                  <a:srgbClr val="454545"/>
                </a:solidFill>
                <a:latin typeface="Agency FB" panose="020B0503020202020204" pitchFamily="34" charset="0"/>
              </a:rPr>
              <a:t>you for </a:t>
            </a:r>
            <a:r>
              <a:rPr lang="en-US" sz="3600" dirty="0" smtClean="0">
                <a:solidFill>
                  <a:srgbClr val="454545"/>
                </a:solidFill>
                <a:latin typeface="Agency FB" panose="020B0503020202020204" pitchFamily="34" charset="0"/>
              </a:rPr>
              <a:t>calling, Am Mary’</a:t>
            </a:r>
            <a:r>
              <a:rPr lang="en-US" sz="3600" dirty="0" smtClean="0">
                <a:solidFill>
                  <a:srgbClr val="4A4A4A"/>
                </a:solidFill>
                <a:latin typeface="Agency FB" panose="020B0503020202020204" pitchFamily="34" charset="0"/>
              </a:rPr>
              <a:t> </a:t>
            </a:r>
            <a:endParaRPr lang="en-US" sz="3600" dirty="0">
              <a:solidFill>
                <a:srgbClr val="4A4A4A"/>
              </a:solidFill>
              <a:latin typeface="Agency FB" panose="020B0503020202020204" pitchFamily="34" charset="0"/>
            </a:endParaRPr>
          </a:p>
          <a:p>
            <a:pPr marL="0" lvl="0" indent="0">
              <a:buClr>
                <a:srgbClr val="E48312"/>
              </a:buClr>
              <a:buNone/>
            </a:pPr>
            <a:endParaRPr lang="en-US" sz="3600" dirty="0" smtClean="0">
              <a:solidFill>
                <a:srgbClr val="454545"/>
              </a:solidFill>
              <a:latin typeface="Roboto"/>
            </a:endParaRPr>
          </a:p>
          <a:p>
            <a:pPr>
              <a:buFont typeface="Wingdings" panose="05000000000000000000" pitchFamily="2" charset="2"/>
              <a:buChar char="§"/>
            </a:pPr>
            <a:endParaRPr lang="en-US" sz="3600" dirty="0" smtClean="0">
              <a:solidFill>
                <a:srgbClr val="454545"/>
              </a:solidFill>
              <a:latin typeface="Roboto"/>
            </a:endParaRPr>
          </a:p>
          <a:p>
            <a:pPr>
              <a:buFont typeface="Wingdings" panose="05000000000000000000" pitchFamily="2" charset="2"/>
              <a:buChar char="§"/>
            </a:pPr>
            <a:endParaRPr lang="en-US" sz="3600" dirty="0" smtClean="0">
              <a:solidFill>
                <a:srgbClr val="454545"/>
              </a:solidFill>
              <a:latin typeface="Roboto"/>
            </a:endParaRPr>
          </a:p>
        </p:txBody>
      </p:sp>
    </p:spTree>
    <p:extLst>
      <p:ext uri="{BB962C8B-B14F-4D97-AF65-F5344CB8AC3E}">
        <p14:creationId xmlns:p14="http://schemas.microsoft.com/office/powerpoint/2010/main" val="72804039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endParaRPr lang="en-US" sz="3600" b="1" dirty="0" smtClean="0">
              <a:solidFill>
                <a:srgbClr val="454545"/>
              </a:solidFill>
              <a:latin typeface="Roboto"/>
            </a:endParaRPr>
          </a:p>
          <a:p>
            <a:pPr lvl="0">
              <a:buClr>
                <a:srgbClr val="E48312"/>
              </a:buClr>
              <a:buFont typeface="Wingdings" panose="05000000000000000000" pitchFamily="2" charset="2"/>
              <a:buChar char="§"/>
            </a:pPr>
            <a:r>
              <a:rPr lang="en-US" sz="3100" dirty="0">
                <a:solidFill>
                  <a:srgbClr val="4A4A4A"/>
                </a:solidFill>
                <a:latin typeface="proxima-nova"/>
              </a:rPr>
              <a:t>Be a good listener; don’t interrupt and periodically respond with acknowledgement </a:t>
            </a:r>
            <a:r>
              <a:rPr lang="en-US" sz="3100" dirty="0" smtClean="0">
                <a:solidFill>
                  <a:srgbClr val="4A4A4A"/>
                </a:solidFill>
                <a:latin typeface="proxima-nova"/>
              </a:rPr>
              <a:t>like </a:t>
            </a:r>
            <a:r>
              <a:rPr lang="en-US" sz="3100" dirty="0" smtClean="0">
                <a:solidFill>
                  <a:srgbClr val="4A4A4A"/>
                </a:solidFill>
                <a:latin typeface="Agency FB" panose="020B0503020202020204" pitchFamily="34" charset="0"/>
              </a:rPr>
              <a:t>(okay</a:t>
            </a:r>
            <a:r>
              <a:rPr lang="en-US" sz="3100" dirty="0">
                <a:solidFill>
                  <a:srgbClr val="4A4A4A"/>
                </a:solidFill>
                <a:latin typeface="Agency FB" panose="020B0503020202020204" pitchFamily="34" charset="0"/>
              </a:rPr>
              <a:t>, uh-huh, I see</a:t>
            </a:r>
            <a:r>
              <a:rPr lang="en-US" sz="3100" dirty="0" smtClean="0">
                <a:solidFill>
                  <a:srgbClr val="4A4A4A"/>
                </a:solidFill>
                <a:latin typeface="Agency FB" panose="020B0503020202020204" pitchFamily="34" charset="0"/>
              </a:rPr>
              <a:t>).</a:t>
            </a:r>
            <a:endParaRPr lang="en-US" sz="3600" b="1" dirty="0">
              <a:solidFill>
                <a:srgbClr val="454545"/>
              </a:solidFill>
              <a:latin typeface="Agency FB" panose="020B0503020202020204" pitchFamily="34" charset="0"/>
            </a:endParaRPr>
          </a:p>
          <a:p>
            <a:pPr lvl="0">
              <a:buClr>
                <a:srgbClr val="E48312"/>
              </a:buClr>
              <a:buFont typeface="Wingdings" panose="05000000000000000000" pitchFamily="2" charset="2"/>
              <a:buChar char="§"/>
            </a:pPr>
            <a:r>
              <a:rPr lang="en-US" sz="3600" b="1" dirty="0" smtClean="0">
                <a:solidFill>
                  <a:srgbClr val="454545"/>
                </a:solidFill>
                <a:latin typeface="Roboto"/>
              </a:rPr>
              <a:t>Avoid</a:t>
            </a:r>
            <a:r>
              <a:rPr lang="en-US" sz="3600" dirty="0" smtClean="0">
                <a:solidFill>
                  <a:srgbClr val="454545"/>
                </a:solidFill>
                <a:latin typeface="Roboto"/>
              </a:rPr>
              <a:t> </a:t>
            </a:r>
            <a:r>
              <a:rPr lang="en-US" sz="3600" dirty="0">
                <a:solidFill>
                  <a:srgbClr val="454545"/>
                </a:solidFill>
                <a:latin typeface="Roboto"/>
              </a:rPr>
              <a:t>remarks like </a:t>
            </a:r>
            <a:r>
              <a:rPr lang="en-US" sz="3600" dirty="0">
                <a:solidFill>
                  <a:srgbClr val="454545"/>
                </a:solidFill>
                <a:latin typeface="Agency FB" panose="020B0503020202020204" pitchFamily="34" charset="0"/>
              </a:rPr>
              <a:t>‘who are you ?, what do you want ?, am </a:t>
            </a:r>
            <a:r>
              <a:rPr lang="en-US" sz="3600" dirty="0" smtClean="0">
                <a:solidFill>
                  <a:srgbClr val="454545"/>
                </a:solidFill>
                <a:latin typeface="Agency FB" panose="020B0503020202020204" pitchFamily="34" charset="0"/>
              </a:rPr>
              <a:t>busy </a:t>
            </a:r>
            <a:r>
              <a:rPr lang="en-US" sz="3600" dirty="0">
                <a:solidFill>
                  <a:srgbClr val="454545"/>
                </a:solidFill>
                <a:latin typeface="Agency FB" panose="020B0503020202020204" pitchFamily="34" charset="0"/>
              </a:rPr>
              <a:t>call later’</a:t>
            </a:r>
            <a:endParaRPr lang="en-US" sz="3600" dirty="0">
              <a:solidFill>
                <a:srgbClr val="000000">
                  <a:lumMod val="75000"/>
                  <a:lumOff val="25000"/>
                </a:srgbClr>
              </a:solidFill>
              <a:latin typeface="Agency FB" panose="020B0503020202020204" pitchFamily="34" charset="0"/>
            </a:endParaRPr>
          </a:p>
          <a:p>
            <a:endParaRPr lang="en-US" sz="3600" dirty="0"/>
          </a:p>
        </p:txBody>
      </p:sp>
    </p:spTree>
    <p:extLst>
      <p:ext uri="{BB962C8B-B14F-4D97-AF65-F5344CB8AC3E}">
        <p14:creationId xmlns:p14="http://schemas.microsoft.com/office/powerpoint/2010/main" val="293280135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nSpc>
                <a:spcPct val="90000"/>
              </a:lnSpc>
              <a:spcBef>
                <a:spcPts val="1200"/>
              </a:spcBef>
              <a:spcAft>
                <a:spcPts val="200"/>
              </a:spcAft>
            </a:pPr>
            <a:r>
              <a:rPr lang="en-US" b="1" spc="0" dirty="0">
                <a:solidFill>
                  <a:srgbClr val="000000">
                    <a:lumMod val="75000"/>
                    <a:lumOff val="25000"/>
                  </a:srgbClr>
                </a:solidFill>
                <a:latin typeface="Calibri" panose="020F0502020204030204"/>
              </a:rPr>
              <a:t>2.</a:t>
            </a:r>
            <a:r>
              <a:rPr lang="en-US" b="1" spc="0" dirty="0">
                <a:solidFill>
                  <a:srgbClr val="454545"/>
                </a:solidFill>
                <a:latin typeface="Roboto"/>
              </a:rPr>
              <a:t>  Putting a caller on hold,</a:t>
            </a:r>
            <a:br>
              <a:rPr lang="en-US" b="1" spc="0" dirty="0">
                <a:solidFill>
                  <a:srgbClr val="454545"/>
                </a:solidFill>
                <a:latin typeface="Roboto"/>
              </a:rPr>
            </a:b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solidFill>
                  <a:srgbClr val="454545"/>
                </a:solidFill>
                <a:latin typeface="Roboto"/>
              </a:rPr>
              <a:t>Be </a:t>
            </a:r>
            <a:r>
              <a:rPr lang="en-US" sz="3600" dirty="0">
                <a:solidFill>
                  <a:srgbClr val="454545"/>
                </a:solidFill>
                <a:latin typeface="Roboto"/>
              </a:rPr>
              <a:t>sure to let the caller know why you need to put </a:t>
            </a:r>
            <a:r>
              <a:rPr lang="en-US" sz="3600" dirty="0" smtClean="0">
                <a:solidFill>
                  <a:srgbClr val="454545"/>
                </a:solidFill>
                <a:latin typeface="Roboto"/>
              </a:rPr>
              <a:t>him/her </a:t>
            </a:r>
            <a:r>
              <a:rPr lang="en-US" sz="3600" dirty="0">
                <a:solidFill>
                  <a:srgbClr val="454545"/>
                </a:solidFill>
                <a:latin typeface="Roboto"/>
              </a:rPr>
              <a:t>on hold, ask if </a:t>
            </a:r>
            <a:r>
              <a:rPr lang="en-US" sz="3600" dirty="0" smtClean="0">
                <a:solidFill>
                  <a:srgbClr val="454545"/>
                </a:solidFill>
                <a:latin typeface="Roboto"/>
              </a:rPr>
              <a:t>he/she is able </a:t>
            </a:r>
            <a:r>
              <a:rPr lang="en-US" sz="3600" dirty="0">
                <a:solidFill>
                  <a:srgbClr val="454545"/>
                </a:solidFill>
                <a:latin typeface="Roboto"/>
              </a:rPr>
              <a:t>to hold and then wait for a </a:t>
            </a:r>
            <a:r>
              <a:rPr lang="en-US" sz="3600" dirty="0" smtClean="0">
                <a:solidFill>
                  <a:srgbClr val="454545"/>
                </a:solidFill>
                <a:latin typeface="Roboto"/>
              </a:rPr>
              <a:t>response, you can say…………..</a:t>
            </a:r>
          </a:p>
          <a:p>
            <a:pPr>
              <a:buFont typeface="Wingdings" panose="05000000000000000000" pitchFamily="2" charset="2"/>
              <a:buChar char="§"/>
            </a:pPr>
            <a:r>
              <a:rPr lang="en-US" sz="3500" dirty="0" smtClean="0">
                <a:solidFill>
                  <a:srgbClr val="454545"/>
                </a:solidFill>
                <a:latin typeface="Agency FB" panose="020B0503020202020204" pitchFamily="34" charset="0"/>
              </a:rPr>
              <a:t>‘I will </a:t>
            </a:r>
            <a:r>
              <a:rPr lang="en-US" sz="3500" dirty="0">
                <a:solidFill>
                  <a:srgbClr val="454545"/>
                </a:solidFill>
                <a:latin typeface="Agency FB" panose="020B0503020202020204" pitchFamily="34" charset="0"/>
              </a:rPr>
              <a:t>need to </a:t>
            </a:r>
            <a:r>
              <a:rPr lang="en-US" sz="3500" dirty="0" smtClean="0">
                <a:solidFill>
                  <a:srgbClr val="454545"/>
                </a:solidFill>
                <a:latin typeface="Agency FB" panose="020B0503020202020204" pitchFamily="34" charset="0"/>
              </a:rPr>
              <a:t>retrieve </a:t>
            </a:r>
            <a:r>
              <a:rPr lang="en-US" sz="3500" dirty="0">
                <a:solidFill>
                  <a:srgbClr val="454545"/>
                </a:solidFill>
                <a:latin typeface="Agency FB" panose="020B0503020202020204" pitchFamily="34" charset="0"/>
              </a:rPr>
              <a:t>that information from the </a:t>
            </a:r>
            <a:r>
              <a:rPr lang="en-US" sz="3500" dirty="0" smtClean="0">
                <a:solidFill>
                  <a:srgbClr val="454545"/>
                </a:solidFill>
                <a:latin typeface="Agency FB" panose="020B0503020202020204" pitchFamily="34" charset="0"/>
              </a:rPr>
              <a:t>computer. </a:t>
            </a:r>
            <a:r>
              <a:rPr lang="en-US" sz="3500" dirty="0">
                <a:solidFill>
                  <a:srgbClr val="454545"/>
                </a:solidFill>
                <a:latin typeface="Agency FB" panose="020B0503020202020204" pitchFamily="34" charset="0"/>
              </a:rPr>
              <a:t>It might take me a few minutes. Are you able to hold?”</a:t>
            </a:r>
            <a:endParaRPr lang="en-US" sz="3500" dirty="0" smtClean="0">
              <a:solidFill>
                <a:srgbClr val="454545"/>
              </a:solidFill>
              <a:latin typeface="Agency FB" panose="020B0503020202020204" pitchFamily="34" charset="0"/>
            </a:endParaRPr>
          </a:p>
          <a:p>
            <a:pPr>
              <a:buFont typeface="Wingdings" panose="05000000000000000000" pitchFamily="2" charset="2"/>
              <a:buChar char="§"/>
            </a:pPr>
            <a:r>
              <a:rPr lang="en-US" sz="3600" dirty="0">
                <a:solidFill>
                  <a:srgbClr val="454545"/>
                </a:solidFill>
                <a:latin typeface="Roboto"/>
              </a:rPr>
              <a:t>If the caller is not able to hold, handle </a:t>
            </a:r>
            <a:r>
              <a:rPr lang="en-US" sz="3600" dirty="0" smtClean="0">
                <a:solidFill>
                  <a:srgbClr val="454545"/>
                </a:solidFill>
                <a:latin typeface="Roboto"/>
              </a:rPr>
              <a:t>his/her </a:t>
            </a:r>
            <a:r>
              <a:rPr lang="en-US" sz="3600" dirty="0">
                <a:solidFill>
                  <a:srgbClr val="454545"/>
                </a:solidFill>
                <a:latin typeface="Roboto"/>
              </a:rPr>
              <a:t>needs by offering options, such as a call back.</a:t>
            </a:r>
            <a:endParaRPr lang="en-US" sz="3600" dirty="0"/>
          </a:p>
        </p:txBody>
      </p:sp>
    </p:spTree>
    <p:extLst>
      <p:ext uri="{BB962C8B-B14F-4D97-AF65-F5344CB8AC3E}">
        <p14:creationId xmlns:p14="http://schemas.microsoft.com/office/powerpoint/2010/main" val="303545515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90000"/>
              </a:lnSpc>
              <a:spcBef>
                <a:spcPts val="1200"/>
              </a:spcBef>
              <a:spcAft>
                <a:spcPts val="200"/>
              </a:spcAft>
            </a:pPr>
            <a:r>
              <a:rPr lang="en-US" b="1" spc="0" dirty="0">
                <a:solidFill>
                  <a:srgbClr val="000000">
                    <a:lumMod val="75000"/>
                    <a:lumOff val="25000"/>
                  </a:srgbClr>
                </a:solidFill>
                <a:latin typeface="Calibri" panose="020F0502020204030204"/>
              </a:rPr>
              <a:t>3.Thanking the caller when you call back</a:t>
            </a:r>
            <a:r>
              <a:rPr lang="en-US" sz="4400" b="1" spc="0" dirty="0">
                <a:solidFill>
                  <a:srgbClr val="000000">
                    <a:lumMod val="75000"/>
                    <a:lumOff val="25000"/>
                  </a:srgbClr>
                </a:solidFill>
                <a:latin typeface="Calibri" panose="020F0502020204030204"/>
              </a:rPr>
              <a:t/>
            </a:r>
            <a:br>
              <a:rPr lang="en-US" sz="4400" b="1" spc="0" dirty="0">
                <a:solidFill>
                  <a:srgbClr val="000000">
                    <a:lumMod val="75000"/>
                    <a:lumOff val="25000"/>
                  </a:srgbClr>
                </a:solidFill>
                <a:latin typeface="Calibri" panose="020F0502020204030204"/>
              </a:rPr>
            </a:br>
            <a:endParaRPr lang="en-US" sz="4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solidFill>
                  <a:srgbClr val="454545"/>
                </a:solidFill>
                <a:latin typeface="Palatino Linotype" panose="02040502050505030304" pitchFamily="18" charset="0"/>
              </a:rPr>
              <a:t>To be put on hold can be frustrating to the caller, so reassure him/her if it is necessary.</a:t>
            </a:r>
          </a:p>
          <a:p>
            <a:pPr>
              <a:buFont typeface="Wingdings" panose="05000000000000000000" pitchFamily="2" charset="2"/>
              <a:buChar char="§"/>
            </a:pPr>
            <a:r>
              <a:rPr lang="en-US" sz="3600" dirty="0" smtClean="0">
                <a:solidFill>
                  <a:srgbClr val="454545"/>
                </a:solidFill>
                <a:latin typeface="Palatino Linotype" panose="02040502050505030304" pitchFamily="18" charset="0"/>
              </a:rPr>
              <a:t>Explain why he/she should hold on</a:t>
            </a:r>
          </a:p>
          <a:p>
            <a:pPr lvl="0">
              <a:buClr>
                <a:srgbClr val="E48312"/>
              </a:buClr>
              <a:buFont typeface="Wingdings" panose="05000000000000000000" pitchFamily="2" charset="2"/>
              <a:buChar char="§"/>
            </a:pPr>
            <a:r>
              <a:rPr lang="en-US" sz="3600" dirty="0" smtClean="0">
                <a:solidFill>
                  <a:srgbClr val="454545"/>
                </a:solidFill>
                <a:latin typeface="Roboto"/>
              </a:rPr>
              <a:t>Then say </a:t>
            </a:r>
            <a:r>
              <a:rPr lang="en-US" sz="3600" i="1" dirty="0" smtClean="0">
                <a:solidFill>
                  <a:srgbClr val="454545"/>
                </a:solidFill>
                <a:latin typeface="Roboto"/>
              </a:rPr>
              <a:t>‘</a:t>
            </a:r>
            <a:r>
              <a:rPr lang="en-US" sz="3600" dirty="0" smtClean="0">
                <a:solidFill>
                  <a:srgbClr val="454545"/>
                </a:solidFill>
                <a:latin typeface="Agency FB" panose="020B0503020202020204" pitchFamily="34" charset="0"/>
              </a:rPr>
              <a:t>Thank </a:t>
            </a:r>
            <a:r>
              <a:rPr lang="en-US" sz="3600" dirty="0">
                <a:solidFill>
                  <a:srgbClr val="454545"/>
                </a:solidFill>
                <a:latin typeface="Agency FB" panose="020B0503020202020204" pitchFamily="34" charset="0"/>
              </a:rPr>
              <a:t>you for holding</a:t>
            </a:r>
            <a:r>
              <a:rPr lang="en-US" sz="3600" dirty="0">
                <a:solidFill>
                  <a:srgbClr val="454545"/>
                </a:solidFill>
                <a:latin typeface="Palatino Linotype" panose="02040502050505030304" pitchFamily="18" charset="0"/>
              </a:rPr>
              <a:t>’</a:t>
            </a:r>
          </a:p>
          <a:p>
            <a:pPr>
              <a:buFont typeface="Wingdings" panose="05000000000000000000" pitchFamily="2" charset="2"/>
              <a:buChar char="§"/>
            </a:pPr>
            <a:endParaRPr lang="en-US" sz="3600" dirty="0">
              <a:latin typeface="Palatino Linotype" panose="02040502050505030304" pitchFamily="18" charset="0"/>
            </a:endParaRPr>
          </a:p>
        </p:txBody>
      </p:sp>
    </p:spTree>
    <p:extLst>
      <p:ext uri="{BB962C8B-B14F-4D97-AF65-F5344CB8AC3E}">
        <p14:creationId xmlns:p14="http://schemas.microsoft.com/office/powerpoint/2010/main" val="6196716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lvl="0" indent="-91440">
              <a:lnSpc>
                <a:spcPct val="90000"/>
              </a:lnSpc>
              <a:spcBef>
                <a:spcPts val="1200"/>
              </a:spcBef>
              <a:spcAft>
                <a:spcPts val="200"/>
              </a:spcAft>
            </a:pPr>
            <a:r>
              <a:rPr lang="en-US" sz="5400" b="1" spc="0" dirty="0">
                <a:solidFill>
                  <a:srgbClr val="000000">
                    <a:lumMod val="75000"/>
                    <a:lumOff val="25000"/>
                  </a:srgbClr>
                </a:solidFill>
                <a:latin typeface="Calibri" panose="020F0502020204030204"/>
              </a:rPr>
              <a:t>4. Monogramming the call.</a:t>
            </a:r>
            <a:br>
              <a:rPr lang="en-US" sz="5400" b="1" spc="0" dirty="0">
                <a:solidFill>
                  <a:srgbClr val="000000">
                    <a:lumMod val="75000"/>
                    <a:lumOff val="25000"/>
                  </a:srgbClr>
                </a:solidFill>
                <a:latin typeface="Calibri" panose="020F0502020204030204"/>
              </a:rPr>
            </a:br>
            <a:endParaRPr lang="en-US" sz="5400"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3600" dirty="0" smtClean="0">
                <a:solidFill>
                  <a:srgbClr val="454545"/>
                </a:solidFill>
                <a:latin typeface="Roboto"/>
              </a:rPr>
              <a:t>People </a:t>
            </a:r>
            <a:r>
              <a:rPr lang="en-US" sz="3600" dirty="0">
                <a:solidFill>
                  <a:srgbClr val="454545"/>
                </a:solidFill>
                <a:latin typeface="Roboto"/>
              </a:rPr>
              <a:t>enjoy hearing their </a:t>
            </a:r>
            <a:r>
              <a:rPr lang="en-US" sz="3600" dirty="0" smtClean="0">
                <a:solidFill>
                  <a:srgbClr val="454545"/>
                </a:solidFill>
                <a:latin typeface="Roboto"/>
              </a:rPr>
              <a:t>name or title in a conversation, </a:t>
            </a:r>
            <a:r>
              <a:rPr lang="en-US" sz="3600" dirty="0">
                <a:solidFill>
                  <a:srgbClr val="454545"/>
                </a:solidFill>
                <a:latin typeface="Roboto"/>
              </a:rPr>
              <a:t>so using it helps set </a:t>
            </a:r>
            <a:r>
              <a:rPr lang="en-US" sz="3600" dirty="0" smtClean="0">
                <a:solidFill>
                  <a:srgbClr val="454545"/>
                </a:solidFill>
                <a:latin typeface="Roboto"/>
              </a:rPr>
              <a:t>positive </a:t>
            </a:r>
            <a:r>
              <a:rPr lang="en-US" sz="3600" dirty="0">
                <a:solidFill>
                  <a:srgbClr val="454545"/>
                </a:solidFill>
                <a:latin typeface="Roboto"/>
              </a:rPr>
              <a:t>tone for the </a:t>
            </a:r>
            <a:r>
              <a:rPr lang="en-US" sz="3600" dirty="0" smtClean="0">
                <a:solidFill>
                  <a:srgbClr val="454545"/>
                </a:solidFill>
                <a:latin typeface="Roboto"/>
              </a:rPr>
              <a:t>call.eg,</a:t>
            </a:r>
          </a:p>
          <a:p>
            <a:pPr>
              <a:buFont typeface="Wingdings" panose="05000000000000000000" pitchFamily="2" charset="2"/>
              <a:buChar char="§"/>
            </a:pPr>
            <a:r>
              <a:rPr lang="en-US" sz="3600" dirty="0" smtClean="0">
                <a:solidFill>
                  <a:srgbClr val="454545"/>
                </a:solidFill>
                <a:latin typeface="Roboto"/>
              </a:rPr>
              <a:t> </a:t>
            </a:r>
            <a:r>
              <a:rPr lang="en-US" sz="3600" dirty="0">
                <a:solidFill>
                  <a:srgbClr val="454545"/>
                </a:solidFill>
                <a:latin typeface="Roboto"/>
              </a:rPr>
              <a:t>“</a:t>
            </a:r>
            <a:r>
              <a:rPr lang="en-US" sz="3600" dirty="0">
                <a:solidFill>
                  <a:srgbClr val="454545"/>
                </a:solidFill>
                <a:latin typeface="Agency FB" panose="020B0503020202020204" pitchFamily="34" charset="0"/>
              </a:rPr>
              <a:t>Hi. </a:t>
            </a:r>
            <a:r>
              <a:rPr lang="en-US" sz="3600" dirty="0" smtClean="0">
                <a:solidFill>
                  <a:srgbClr val="454545"/>
                </a:solidFill>
                <a:latin typeface="Agency FB" panose="020B0503020202020204" pitchFamily="34" charset="0"/>
              </a:rPr>
              <a:t>my </a:t>
            </a:r>
            <a:r>
              <a:rPr lang="en-US" sz="3600" dirty="0">
                <a:solidFill>
                  <a:srgbClr val="454545"/>
                </a:solidFill>
                <a:latin typeface="Agency FB" panose="020B0503020202020204" pitchFamily="34" charset="0"/>
              </a:rPr>
              <a:t>name is </a:t>
            </a:r>
            <a:r>
              <a:rPr lang="en-US" sz="3600" dirty="0" err="1" smtClean="0">
                <a:solidFill>
                  <a:srgbClr val="454545"/>
                </a:solidFill>
                <a:latin typeface="Agency FB" panose="020B0503020202020204" pitchFamily="34" charset="0"/>
              </a:rPr>
              <a:t>Prof.Chris</a:t>
            </a:r>
            <a:r>
              <a:rPr lang="en-US" sz="3600" dirty="0" smtClean="0">
                <a:solidFill>
                  <a:srgbClr val="454545"/>
                </a:solidFill>
                <a:latin typeface="Agency FB" panose="020B0503020202020204" pitchFamily="34" charset="0"/>
              </a:rPr>
              <a:t> </a:t>
            </a:r>
            <a:r>
              <a:rPr lang="en-US" sz="3600" dirty="0" err="1" smtClean="0">
                <a:solidFill>
                  <a:srgbClr val="454545"/>
                </a:solidFill>
                <a:latin typeface="Agency FB" panose="020B0503020202020204" pitchFamily="34" charset="0"/>
              </a:rPr>
              <a:t>Wanyama</a:t>
            </a:r>
            <a:r>
              <a:rPr lang="en-US" sz="3600" dirty="0" smtClean="0">
                <a:solidFill>
                  <a:srgbClr val="454545"/>
                </a:solidFill>
                <a:latin typeface="Agency FB" panose="020B0503020202020204" pitchFamily="34" charset="0"/>
              </a:rPr>
              <a:t>, </a:t>
            </a:r>
            <a:r>
              <a:rPr lang="en-US" sz="3600" dirty="0">
                <a:solidFill>
                  <a:srgbClr val="454545"/>
                </a:solidFill>
                <a:latin typeface="Agency FB" panose="020B0503020202020204" pitchFamily="34" charset="0"/>
              </a:rPr>
              <a:t>and I need to change an </a:t>
            </a:r>
            <a:r>
              <a:rPr lang="en-US" sz="3600" dirty="0" smtClean="0">
                <a:solidFill>
                  <a:srgbClr val="454545"/>
                </a:solidFill>
                <a:latin typeface="Agency FB" panose="020B0503020202020204" pitchFamily="34" charset="0"/>
              </a:rPr>
              <a:t>appointment date you gave me yesterday.”</a:t>
            </a:r>
          </a:p>
          <a:p>
            <a:pPr>
              <a:buFont typeface="Wingdings" panose="05000000000000000000" pitchFamily="2" charset="2"/>
              <a:buChar char="§"/>
            </a:pPr>
            <a:r>
              <a:rPr lang="en-US" sz="3600" dirty="0">
                <a:solidFill>
                  <a:srgbClr val="454545"/>
                </a:solidFill>
                <a:latin typeface="Roboto"/>
              </a:rPr>
              <a:t>“</a:t>
            </a:r>
            <a:r>
              <a:rPr lang="en-US" sz="3600" dirty="0">
                <a:solidFill>
                  <a:srgbClr val="454545"/>
                </a:solidFill>
                <a:latin typeface="Agency FB" panose="020B0503020202020204" pitchFamily="34" charset="0"/>
              </a:rPr>
              <a:t>Sure, </a:t>
            </a:r>
            <a:r>
              <a:rPr lang="en-US" sz="3600" dirty="0" smtClean="0">
                <a:solidFill>
                  <a:srgbClr val="454545"/>
                </a:solidFill>
                <a:latin typeface="Agency FB" panose="020B0503020202020204" pitchFamily="34" charset="0"/>
              </a:rPr>
              <a:t>Prof. </a:t>
            </a:r>
            <a:r>
              <a:rPr lang="en-US" sz="3600" dirty="0">
                <a:solidFill>
                  <a:srgbClr val="454545"/>
                </a:solidFill>
                <a:latin typeface="Agency FB" panose="020B0503020202020204" pitchFamily="34" charset="0"/>
              </a:rPr>
              <a:t>I’ll be happy to help. My name is Karen. What do you need changed</a:t>
            </a:r>
            <a:r>
              <a:rPr lang="en-US" sz="3600" dirty="0" smtClean="0">
                <a:solidFill>
                  <a:srgbClr val="454545"/>
                </a:solidFill>
                <a:latin typeface="Agency FB" panose="020B0503020202020204" pitchFamily="34" charset="0"/>
              </a:rPr>
              <a:t>?”</a:t>
            </a:r>
          </a:p>
          <a:p>
            <a:pPr>
              <a:buFont typeface="Wingdings" panose="05000000000000000000" pitchFamily="2" charset="2"/>
              <a:buChar char="§"/>
            </a:pPr>
            <a:r>
              <a:rPr lang="en-US" sz="3600" dirty="0" smtClean="0">
                <a:solidFill>
                  <a:srgbClr val="454545"/>
                </a:solidFill>
                <a:latin typeface="Roboto"/>
              </a:rPr>
              <a:t>Ask </a:t>
            </a:r>
            <a:r>
              <a:rPr lang="en-US" sz="3600" dirty="0">
                <a:solidFill>
                  <a:srgbClr val="454545"/>
                </a:solidFill>
                <a:latin typeface="Roboto"/>
              </a:rPr>
              <a:t>for help with </a:t>
            </a:r>
            <a:r>
              <a:rPr lang="en-US" sz="3600" dirty="0" smtClean="0">
                <a:solidFill>
                  <a:srgbClr val="454545"/>
                </a:solidFill>
                <a:latin typeface="Roboto"/>
              </a:rPr>
              <a:t>the correct pronunciation </a:t>
            </a:r>
            <a:r>
              <a:rPr lang="en-US" sz="3600" dirty="0">
                <a:solidFill>
                  <a:srgbClr val="454545"/>
                </a:solidFill>
                <a:latin typeface="Roboto"/>
              </a:rPr>
              <a:t>and </a:t>
            </a:r>
            <a:r>
              <a:rPr lang="en-US" sz="3600" dirty="0" smtClean="0">
                <a:solidFill>
                  <a:srgbClr val="454545"/>
                </a:solidFill>
                <a:latin typeface="Roboto"/>
              </a:rPr>
              <a:t>spelling of the name least you offend the caller.</a:t>
            </a:r>
            <a:endParaRPr lang="en-US" sz="3600" b="1" dirty="0">
              <a:latin typeface="Agency FB" panose="020B0503020202020204" pitchFamily="34" charset="0"/>
            </a:endParaRPr>
          </a:p>
        </p:txBody>
      </p:sp>
    </p:spTree>
    <p:extLst>
      <p:ext uri="{BB962C8B-B14F-4D97-AF65-F5344CB8AC3E}">
        <p14:creationId xmlns:p14="http://schemas.microsoft.com/office/powerpoint/2010/main" val="353401541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5</a:t>
            </a:r>
            <a:r>
              <a:rPr lang="en-US" dirty="0" smtClean="0"/>
              <a:t>. </a:t>
            </a:r>
            <a:r>
              <a:rPr lang="en-US" b="1" dirty="0" smtClean="0">
                <a:solidFill>
                  <a:srgbClr val="454545"/>
                </a:solidFill>
                <a:latin typeface="Roboto"/>
              </a:rPr>
              <a:t>Avoid excuses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3600" dirty="0" smtClean="0">
                <a:solidFill>
                  <a:srgbClr val="454545"/>
                </a:solidFill>
                <a:latin typeface="Roboto"/>
              </a:rPr>
              <a:t>Callers </a:t>
            </a:r>
            <a:r>
              <a:rPr lang="en-US" sz="3600" dirty="0">
                <a:solidFill>
                  <a:srgbClr val="454545"/>
                </a:solidFill>
                <a:latin typeface="Roboto"/>
              </a:rPr>
              <a:t>want solutions, not excuses</a:t>
            </a:r>
            <a:r>
              <a:rPr lang="en-US" sz="3600" dirty="0" smtClean="0">
                <a:solidFill>
                  <a:srgbClr val="454545"/>
                </a:solidFill>
                <a:latin typeface="Roboto"/>
              </a:rPr>
              <a:t>.</a:t>
            </a:r>
          </a:p>
          <a:p>
            <a:pPr>
              <a:buFont typeface="Wingdings" panose="05000000000000000000" pitchFamily="2" charset="2"/>
              <a:buChar char="q"/>
            </a:pPr>
            <a:r>
              <a:rPr lang="en-US" sz="3600" dirty="0" smtClean="0">
                <a:solidFill>
                  <a:srgbClr val="454545"/>
                </a:solidFill>
                <a:latin typeface="Roboto"/>
              </a:rPr>
              <a:t>Excuses annoy </a:t>
            </a:r>
            <a:r>
              <a:rPr lang="en-US" sz="3600" dirty="0">
                <a:solidFill>
                  <a:srgbClr val="454545"/>
                </a:solidFill>
                <a:latin typeface="Roboto"/>
              </a:rPr>
              <a:t>customers the </a:t>
            </a:r>
            <a:r>
              <a:rPr lang="en-US" sz="3600" dirty="0" smtClean="0">
                <a:solidFill>
                  <a:srgbClr val="454545"/>
                </a:solidFill>
                <a:latin typeface="Roboto"/>
              </a:rPr>
              <a:t>most, these include:</a:t>
            </a:r>
          </a:p>
          <a:p>
            <a:pPr>
              <a:buFont typeface="Wingdings" panose="05000000000000000000" pitchFamily="2" charset="2"/>
              <a:buChar char="§"/>
            </a:pPr>
            <a:r>
              <a:rPr lang="en-US" sz="3600" dirty="0" smtClean="0">
                <a:solidFill>
                  <a:srgbClr val="454545"/>
                </a:solidFill>
                <a:latin typeface="Roboto"/>
              </a:rPr>
              <a:t>‘Our </a:t>
            </a:r>
            <a:r>
              <a:rPr lang="en-US" sz="3600" dirty="0">
                <a:solidFill>
                  <a:srgbClr val="454545"/>
                </a:solidFill>
                <a:latin typeface="Roboto"/>
              </a:rPr>
              <a:t>computers are </a:t>
            </a:r>
            <a:r>
              <a:rPr lang="en-US" sz="3600" dirty="0" smtClean="0">
                <a:solidFill>
                  <a:srgbClr val="454545"/>
                </a:solidFill>
                <a:latin typeface="Roboto"/>
              </a:rPr>
              <a:t>down’</a:t>
            </a:r>
          </a:p>
          <a:p>
            <a:pPr>
              <a:buFont typeface="Wingdings" panose="05000000000000000000" pitchFamily="2" charset="2"/>
              <a:buChar char="§"/>
            </a:pPr>
            <a:r>
              <a:rPr lang="en-US" sz="3600" dirty="0" smtClean="0">
                <a:solidFill>
                  <a:srgbClr val="454545"/>
                </a:solidFill>
                <a:latin typeface="Roboto"/>
              </a:rPr>
              <a:t>‘Sorry </a:t>
            </a:r>
            <a:r>
              <a:rPr lang="en-US" sz="3600" dirty="0">
                <a:solidFill>
                  <a:srgbClr val="454545"/>
                </a:solidFill>
                <a:latin typeface="Roboto"/>
              </a:rPr>
              <a:t>but that’s </a:t>
            </a:r>
            <a:r>
              <a:rPr lang="en-US" sz="3600" dirty="0" smtClean="0">
                <a:solidFill>
                  <a:srgbClr val="454545"/>
                </a:solidFill>
                <a:latin typeface="Roboto"/>
              </a:rPr>
              <a:t>how we work’</a:t>
            </a:r>
          </a:p>
          <a:p>
            <a:pPr>
              <a:buFont typeface="Wingdings" panose="05000000000000000000" pitchFamily="2" charset="2"/>
              <a:buChar char="§"/>
            </a:pPr>
            <a:r>
              <a:rPr lang="en-US" sz="3600" dirty="0" smtClean="0">
                <a:solidFill>
                  <a:srgbClr val="454545"/>
                </a:solidFill>
                <a:latin typeface="Roboto"/>
              </a:rPr>
              <a:t>‘That’s </a:t>
            </a:r>
            <a:r>
              <a:rPr lang="en-US" sz="3600" dirty="0">
                <a:solidFill>
                  <a:srgbClr val="454545"/>
                </a:solidFill>
                <a:latin typeface="Roboto"/>
              </a:rPr>
              <a:t>not my </a:t>
            </a:r>
            <a:r>
              <a:rPr lang="en-US" sz="3600" dirty="0" smtClean="0">
                <a:solidFill>
                  <a:srgbClr val="454545"/>
                </a:solidFill>
                <a:latin typeface="Roboto"/>
              </a:rPr>
              <a:t>work’</a:t>
            </a:r>
          </a:p>
          <a:p>
            <a:pPr>
              <a:buFont typeface="Wingdings" panose="05000000000000000000" pitchFamily="2" charset="2"/>
              <a:buChar char="q"/>
            </a:pPr>
            <a:r>
              <a:rPr lang="en-US" sz="3600" dirty="0" smtClean="0">
                <a:solidFill>
                  <a:srgbClr val="454545"/>
                </a:solidFill>
                <a:latin typeface="Roboto"/>
              </a:rPr>
              <a:t>Instead guide </a:t>
            </a:r>
            <a:r>
              <a:rPr lang="en-US" sz="3600" dirty="0">
                <a:solidFill>
                  <a:srgbClr val="454545"/>
                </a:solidFill>
                <a:latin typeface="Roboto"/>
              </a:rPr>
              <a:t>the caller to a place where there will be a </a:t>
            </a:r>
            <a:r>
              <a:rPr lang="en-US" sz="3600" dirty="0" smtClean="0">
                <a:solidFill>
                  <a:srgbClr val="454545"/>
                </a:solidFill>
                <a:latin typeface="Roboto"/>
              </a:rPr>
              <a:t>solution/assistance he/she needs.</a:t>
            </a:r>
            <a:endParaRPr lang="en-US" sz="3600" dirty="0"/>
          </a:p>
        </p:txBody>
      </p:sp>
    </p:spTree>
    <p:extLst>
      <p:ext uri="{BB962C8B-B14F-4D97-AF65-F5344CB8AC3E}">
        <p14:creationId xmlns:p14="http://schemas.microsoft.com/office/powerpoint/2010/main" val="29294326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panose="020B0502040204020203" pitchFamily="34" charset="0"/>
              </a:rPr>
              <a:t>6</a:t>
            </a:r>
            <a:r>
              <a:rPr lang="en-US" dirty="0" smtClean="0">
                <a:latin typeface="Bahnschrift" panose="020B0502040204020203" pitchFamily="34" charset="0"/>
              </a:rPr>
              <a:t>.</a:t>
            </a:r>
            <a:r>
              <a:rPr lang="en-US" b="1" dirty="0" smtClean="0">
                <a:solidFill>
                  <a:srgbClr val="454545"/>
                </a:solidFill>
                <a:latin typeface="Roboto"/>
              </a:rPr>
              <a:t>Giving spoken feedback.</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solidFill>
                  <a:srgbClr val="454545"/>
                </a:solidFill>
                <a:latin typeface="Roboto"/>
              </a:rPr>
              <a:t>Use a combination of different words and short phrases to acknowledge that you heard and </a:t>
            </a:r>
            <a:r>
              <a:rPr lang="en-US" sz="3600" dirty="0" smtClean="0">
                <a:solidFill>
                  <a:srgbClr val="454545"/>
                </a:solidFill>
                <a:latin typeface="Roboto"/>
              </a:rPr>
              <a:t>understood </a:t>
            </a:r>
            <a:r>
              <a:rPr lang="en-US" sz="3600" dirty="0">
                <a:solidFill>
                  <a:srgbClr val="454545"/>
                </a:solidFill>
                <a:latin typeface="Roboto"/>
              </a:rPr>
              <a:t>what the caller has said. </a:t>
            </a:r>
            <a:endParaRPr lang="en-US" sz="3600" dirty="0" smtClean="0">
              <a:solidFill>
                <a:srgbClr val="454545"/>
              </a:solidFill>
              <a:latin typeface="Roboto"/>
            </a:endParaRPr>
          </a:p>
          <a:p>
            <a:pPr>
              <a:buFont typeface="Wingdings" panose="05000000000000000000" pitchFamily="2" charset="2"/>
              <a:buChar char="q"/>
            </a:pPr>
            <a:r>
              <a:rPr lang="en-US" sz="3600" dirty="0" smtClean="0">
                <a:solidFill>
                  <a:srgbClr val="454545"/>
                </a:solidFill>
                <a:latin typeface="Roboto"/>
              </a:rPr>
              <a:t>Some examples are:</a:t>
            </a:r>
          </a:p>
          <a:p>
            <a:pPr>
              <a:buFont typeface="Wingdings" panose="05000000000000000000" pitchFamily="2" charset="2"/>
              <a:buChar char="§"/>
            </a:pPr>
            <a:r>
              <a:rPr lang="en-US" sz="3600" dirty="0" smtClean="0">
                <a:solidFill>
                  <a:srgbClr val="454545"/>
                </a:solidFill>
                <a:latin typeface="Agency FB" panose="020B0503020202020204" pitchFamily="34" charset="0"/>
              </a:rPr>
              <a:t>‘I got you well’ , </a:t>
            </a:r>
          </a:p>
          <a:p>
            <a:pPr>
              <a:buFont typeface="Wingdings" panose="05000000000000000000" pitchFamily="2" charset="2"/>
              <a:buChar char="§"/>
            </a:pPr>
            <a:r>
              <a:rPr lang="en-US" sz="3600" dirty="0" smtClean="0">
                <a:solidFill>
                  <a:srgbClr val="454545"/>
                </a:solidFill>
                <a:latin typeface="Agency FB" panose="020B0503020202020204" pitchFamily="34" charset="0"/>
              </a:rPr>
              <a:t>‘I have understood you well</a:t>
            </a:r>
            <a:r>
              <a:rPr lang="en-US" sz="3600" dirty="0" smtClean="0">
                <a:solidFill>
                  <a:srgbClr val="454545"/>
                </a:solidFill>
                <a:latin typeface="Roboto"/>
              </a:rPr>
              <a:t>’</a:t>
            </a:r>
            <a:endParaRPr lang="en-US" sz="3600" dirty="0"/>
          </a:p>
        </p:txBody>
      </p:sp>
    </p:spTree>
    <p:extLst>
      <p:ext uri="{BB962C8B-B14F-4D97-AF65-F5344CB8AC3E}">
        <p14:creationId xmlns:p14="http://schemas.microsoft.com/office/powerpoint/2010/main" val="280352959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54545"/>
                </a:solidFill>
                <a:latin typeface="Roboto"/>
              </a:rPr>
              <a:t> </a:t>
            </a:r>
            <a:r>
              <a:rPr lang="en-US" b="1" dirty="0" smtClean="0">
                <a:solidFill>
                  <a:srgbClr val="454545"/>
                </a:solidFill>
                <a:latin typeface="Roboto"/>
              </a:rPr>
              <a:t>7. Being Prepared.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454545"/>
                </a:solidFill>
                <a:latin typeface="Roboto"/>
              </a:rPr>
              <a:t>Keep </a:t>
            </a:r>
            <a:r>
              <a:rPr lang="en-US" sz="3600" dirty="0" smtClean="0">
                <a:solidFill>
                  <a:srgbClr val="454545"/>
                </a:solidFill>
                <a:latin typeface="Roboto"/>
              </a:rPr>
              <a:t>piece of paper </a:t>
            </a:r>
            <a:r>
              <a:rPr lang="en-US" sz="3600" dirty="0">
                <a:solidFill>
                  <a:srgbClr val="454545"/>
                </a:solidFill>
                <a:latin typeface="Roboto"/>
              </a:rPr>
              <a:t>and a </a:t>
            </a:r>
            <a:r>
              <a:rPr lang="en-US" sz="3600" dirty="0" smtClean="0">
                <a:solidFill>
                  <a:srgbClr val="454545"/>
                </a:solidFill>
                <a:latin typeface="Roboto"/>
              </a:rPr>
              <a:t>pen next </a:t>
            </a:r>
            <a:r>
              <a:rPr lang="en-US" sz="3600" dirty="0">
                <a:solidFill>
                  <a:srgbClr val="454545"/>
                </a:solidFill>
                <a:latin typeface="Roboto"/>
              </a:rPr>
              <a:t>to your phone at all times. </a:t>
            </a:r>
            <a:endParaRPr lang="en-US" sz="3600" dirty="0" smtClean="0">
              <a:solidFill>
                <a:srgbClr val="454545"/>
              </a:solidFill>
              <a:latin typeface="Roboto"/>
            </a:endParaRPr>
          </a:p>
          <a:p>
            <a:pPr>
              <a:buFont typeface="Wingdings" panose="05000000000000000000" pitchFamily="2" charset="2"/>
              <a:buChar char="§"/>
            </a:pPr>
            <a:r>
              <a:rPr lang="en-US" sz="3600" dirty="0" smtClean="0">
                <a:solidFill>
                  <a:srgbClr val="454545"/>
                </a:solidFill>
                <a:latin typeface="Roboto"/>
              </a:rPr>
              <a:t>Writing </a:t>
            </a:r>
            <a:r>
              <a:rPr lang="en-US" sz="3600" dirty="0">
                <a:solidFill>
                  <a:srgbClr val="454545"/>
                </a:solidFill>
                <a:latin typeface="Roboto"/>
              </a:rPr>
              <a:t>a message word-for-word is the best way to make sure you don’t </a:t>
            </a:r>
            <a:r>
              <a:rPr lang="en-US" sz="3600" dirty="0" smtClean="0">
                <a:solidFill>
                  <a:srgbClr val="454545"/>
                </a:solidFill>
                <a:latin typeface="Roboto"/>
              </a:rPr>
              <a:t>alter </a:t>
            </a:r>
            <a:r>
              <a:rPr lang="en-US" sz="3600" dirty="0">
                <a:solidFill>
                  <a:srgbClr val="454545"/>
                </a:solidFill>
                <a:latin typeface="Roboto"/>
              </a:rPr>
              <a:t>it.</a:t>
            </a:r>
            <a:endParaRPr lang="en-US" sz="3600" dirty="0"/>
          </a:p>
        </p:txBody>
      </p:sp>
    </p:spTree>
    <p:extLst>
      <p:ext uri="{BB962C8B-B14F-4D97-AF65-F5344CB8AC3E}">
        <p14:creationId xmlns:p14="http://schemas.microsoft.com/office/powerpoint/2010/main" val="289704851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54545"/>
                </a:solidFill>
                <a:latin typeface="Roboto"/>
              </a:rPr>
              <a:t> </a:t>
            </a:r>
            <a:r>
              <a:rPr lang="en-US" b="1" dirty="0" smtClean="0">
                <a:solidFill>
                  <a:srgbClr val="454545"/>
                </a:solidFill>
                <a:latin typeface="Roboto"/>
              </a:rPr>
              <a:t>8. Controlling </a:t>
            </a:r>
            <a:r>
              <a:rPr lang="en-US" b="1" dirty="0">
                <a:solidFill>
                  <a:srgbClr val="454545"/>
                </a:solidFill>
                <a:latin typeface="Roboto"/>
              </a:rPr>
              <a:t>the Conversation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454545"/>
                </a:solidFill>
                <a:latin typeface="Roboto"/>
              </a:rPr>
              <a:t>If </a:t>
            </a:r>
            <a:r>
              <a:rPr lang="en-US" sz="3600" dirty="0" smtClean="0">
                <a:solidFill>
                  <a:srgbClr val="454545"/>
                </a:solidFill>
                <a:latin typeface="Roboto"/>
              </a:rPr>
              <a:t>a </a:t>
            </a:r>
            <a:r>
              <a:rPr lang="en-US" sz="3600" dirty="0">
                <a:solidFill>
                  <a:srgbClr val="454545"/>
                </a:solidFill>
                <a:latin typeface="Roboto"/>
              </a:rPr>
              <a:t>caller gets off subject, take control of the </a:t>
            </a:r>
            <a:r>
              <a:rPr lang="en-US" sz="3600" dirty="0" smtClean="0">
                <a:solidFill>
                  <a:srgbClr val="454545"/>
                </a:solidFill>
                <a:latin typeface="Roboto"/>
              </a:rPr>
              <a:t>conversation</a:t>
            </a:r>
          </a:p>
          <a:p>
            <a:pPr>
              <a:buFont typeface="Wingdings" panose="05000000000000000000" pitchFamily="2" charset="2"/>
              <a:buChar char="§"/>
            </a:pPr>
            <a:r>
              <a:rPr lang="en-US" sz="3600" dirty="0" smtClean="0">
                <a:solidFill>
                  <a:srgbClr val="454545"/>
                </a:solidFill>
                <a:latin typeface="Roboto"/>
              </a:rPr>
              <a:t>Bring back the caller with respect</a:t>
            </a:r>
            <a:endParaRPr lang="en-US" sz="3600" dirty="0">
              <a:solidFill>
                <a:srgbClr val="454545"/>
              </a:solidFill>
              <a:latin typeface="Roboto"/>
            </a:endParaRPr>
          </a:p>
          <a:p>
            <a:pPr>
              <a:buFont typeface="Wingdings" panose="05000000000000000000" pitchFamily="2" charset="2"/>
              <a:buChar char="§"/>
            </a:pPr>
            <a:r>
              <a:rPr lang="en-US" sz="3600" dirty="0" smtClean="0">
                <a:solidFill>
                  <a:srgbClr val="454545"/>
                </a:solidFill>
                <a:latin typeface="Roboto"/>
              </a:rPr>
              <a:t>Ask </a:t>
            </a:r>
            <a:r>
              <a:rPr lang="en-US" sz="3600" dirty="0">
                <a:solidFill>
                  <a:srgbClr val="454545"/>
                </a:solidFill>
                <a:latin typeface="Roboto"/>
              </a:rPr>
              <a:t>a question related to the purpose of the call as </a:t>
            </a:r>
            <a:r>
              <a:rPr lang="en-US" sz="3600" dirty="0" smtClean="0">
                <a:solidFill>
                  <a:srgbClr val="454545"/>
                </a:solidFill>
                <a:latin typeface="Roboto"/>
              </a:rPr>
              <a:t>away of getting the caller back </a:t>
            </a:r>
            <a:r>
              <a:rPr lang="en-US" sz="3600" dirty="0">
                <a:solidFill>
                  <a:srgbClr val="454545"/>
                </a:solidFill>
                <a:latin typeface="Roboto"/>
              </a:rPr>
              <a:t>on track.</a:t>
            </a:r>
            <a:endParaRPr lang="en-US" sz="3600" dirty="0"/>
          </a:p>
        </p:txBody>
      </p:sp>
    </p:spTree>
    <p:extLst>
      <p:ext uri="{BB962C8B-B14F-4D97-AF65-F5344CB8AC3E}">
        <p14:creationId xmlns:p14="http://schemas.microsoft.com/office/powerpoint/2010/main" val="2762571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panose="020B0502040204020203" pitchFamily="34" charset="0"/>
              </a:rPr>
              <a:t>Module Outcome:</a:t>
            </a:r>
            <a:endParaRPr lang="en-US" sz="5400" b="1" dirty="0">
              <a:latin typeface="Bahnschrift" panose="020B0502040204020203" pitchFamily="34" charset="0"/>
            </a:endParaRPr>
          </a:p>
        </p:txBody>
      </p:sp>
      <p:sp>
        <p:nvSpPr>
          <p:cNvPr id="3" name="Content Placeholder 2"/>
          <p:cNvSpPr>
            <a:spLocks noGrp="1"/>
          </p:cNvSpPr>
          <p:nvPr>
            <p:ph idx="1"/>
          </p:nvPr>
        </p:nvSpPr>
        <p:spPr/>
        <p:txBody>
          <a:bodyPr>
            <a:normAutofit fontScale="70000" lnSpcReduction="20000"/>
          </a:bodyPr>
          <a:lstStyle/>
          <a:p>
            <a:pPr marL="171450" lvl="0" indent="-171450" algn="just" defTabSz="685800" latinLnBrk="1">
              <a:lnSpc>
                <a:spcPct val="150000"/>
              </a:lnSpc>
              <a:spcBef>
                <a:spcPts val="750"/>
              </a:spcBef>
              <a:spcAft>
                <a:spcPts val="0"/>
              </a:spcAft>
              <a:buClrTx/>
              <a:buSzTx/>
              <a:buNone/>
            </a:pPr>
            <a:r>
              <a:rPr lang="en-US" altLang="en-US" sz="3200" b="1" dirty="0">
                <a:solidFill>
                  <a:prstClr val="black"/>
                </a:solidFill>
                <a:latin typeface="Calibri" panose="020F0502020204030204" pitchFamily="34" charset="0"/>
                <a:ea typeface="Times New Roman" pitchFamily="18" charset="0"/>
                <a:cs typeface="Calibri" panose="020F0502020204030204" pitchFamily="34" charset="0"/>
              </a:rPr>
              <a:t>By the end of the </a:t>
            </a:r>
            <a:r>
              <a:rPr lang="en-US" altLang="en-US" sz="3200" b="1" dirty="0" smtClean="0">
                <a:solidFill>
                  <a:prstClr val="black"/>
                </a:solidFill>
                <a:latin typeface="Calibri" panose="020F0502020204030204" pitchFamily="34" charset="0"/>
                <a:ea typeface="Times New Roman" pitchFamily="18" charset="0"/>
                <a:cs typeface="Calibri" panose="020F0502020204030204" pitchFamily="34" charset="0"/>
              </a:rPr>
              <a:t>module, the learner should be to:</a:t>
            </a:r>
            <a:endPar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Apply the various theories and models in the process of</a:t>
            </a: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communication </a:t>
            </a:r>
            <a:endPar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Apply different modes of communication for effective communication</a:t>
            </a: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Implement the different patterns of communication</a:t>
            </a: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Listen actively</a:t>
            </a:r>
          </a:p>
          <a:p>
            <a:pPr marL="0" indent="0" algn="just" defTabSz="685800" latinLnBrk="1">
              <a:lnSpc>
                <a:spcPct val="150000"/>
              </a:lnSpc>
              <a:spcBef>
                <a:spcPts val="750"/>
              </a:spcBef>
              <a:spcAft>
                <a:spcPts val="0"/>
              </a:spcAft>
              <a:buClrTx/>
              <a:buSzTx/>
              <a:buNone/>
            </a:pPr>
            <a:r>
              <a:rPr lang="en-US" alt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Write quality reports</a:t>
            </a:r>
          </a:p>
          <a:p>
            <a:pPr marL="0" indent="0" algn="just" defTabSz="685800" latinLnBrk="1">
              <a:lnSpc>
                <a:spcPct val="150000"/>
              </a:lnSpc>
              <a:spcBef>
                <a:spcPts val="750"/>
              </a:spcBef>
              <a:spcAft>
                <a:spcPts val="0"/>
              </a:spcAft>
              <a:buClrTx/>
              <a:buSzTx/>
              <a:buNone/>
            </a:pPr>
            <a:endParaRPr lang="en-US" dirty="0"/>
          </a:p>
        </p:txBody>
      </p:sp>
    </p:spTree>
    <p:extLst>
      <p:ext uri="{BB962C8B-B14F-4D97-AF65-F5344CB8AC3E}">
        <p14:creationId xmlns:p14="http://schemas.microsoft.com/office/powerpoint/2010/main" val="2283028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1981200" y="274638"/>
            <a:ext cx="8229600" cy="579437"/>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629" name="Content Placeholder 2"/>
          <p:cNvSpPr>
            <a:spLocks noGrp="1"/>
          </p:cNvSpPr>
          <p:nvPr>
            <p:ph idx="1"/>
          </p:nvPr>
        </p:nvSpPr>
        <p:spPr>
          <a:xfrm>
            <a:off x="1978025" y="685801"/>
            <a:ext cx="8458200" cy="6035675"/>
          </a:xfrm>
          <a:prstGeom prst="rect">
            <a:avLst/>
          </a:prstGeom>
          <a:noFill/>
          <a:ln>
            <a:noFill/>
          </a:ln>
        </p:spPr>
        <p:txBody>
          <a:bodyPr vert="horz" lIns="91440" tIns="45720" rIns="91440" bIns="45720" rtlCol="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This model is designed to develop the effective communication between sender and receiver. </a:t>
            </a:r>
          </a:p>
          <a:p>
            <a:pPr lvl="0" eaLnBrk="1" latinLnBrk="1" hangingPunct="1">
              <a:lnSpc>
                <a:spcPct val="150000"/>
              </a:lnSpc>
            </a:pPr>
            <a:r>
              <a:rPr lang="en-GB" altLang="en-US" dirty="0">
                <a:latin typeface="Times New Roman" pitchFamily="18" charset="0"/>
                <a:ea typeface="Times New Roman" pitchFamily="18" charset="0"/>
              </a:rPr>
              <a:t>Also they find factors  affecting the communication process called “Noise”. </a:t>
            </a:r>
          </a:p>
          <a:p>
            <a:pPr lvl="0" eaLnBrk="1" latinLnBrk="1" hangingPunct="1">
              <a:lnSpc>
                <a:spcPct val="150000"/>
              </a:lnSpc>
            </a:pPr>
            <a:r>
              <a:rPr lang="en-GB" altLang="en-US" dirty="0">
                <a:latin typeface="Times New Roman" pitchFamily="18" charset="0"/>
                <a:ea typeface="Times New Roman" pitchFamily="18" charset="0"/>
              </a:rPr>
              <a:t>At first the model was developed to improve the Technical communication.</a:t>
            </a:r>
          </a:p>
          <a:p>
            <a:pPr lvl="0" eaLnBrk="1" latinLnBrk="1" hangingPunct="1">
              <a:lnSpc>
                <a:spcPct val="150000"/>
              </a:lnSpc>
            </a:pPr>
            <a:r>
              <a:rPr lang="en-GB" altLang="en-US" dirty="0">
                <a:latin typeface="Times New Roman" pitchFamily="18" charset="0"/>
                <a:ea typeface="Times New Roman" pitchFamily="18" charset="0"/>
              </a:rPr>
              <a:t> Later it’s widely applied in the field of Communication.</a:t>
            </a:r>
          </a:p>
        </p:txBody>
      </p:sp>
      <p:sp>
        <p:nvSpPr>
          <p:cNvPr id="1048630"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31"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20</a:t>
            </a:fld>
            <a:endParaRPr lang="en-US" altLang="en-US" sz="1200" kern="0">
              <a:solidFill>
                <a:srgbClr val="898989"/>
              </a:solidFill>
            </a:endParaRPr>
          </a:p>
        </p:txBody>
      </p:sp>
    </p:spTree>
    <p:extLst>
      <p:ext uri="{BB962C8B-B14F-4D97-AF65-F5344CB8AC3E}">
        <p14:creationId xmlns:p14="http://schemas.microsoft.com/office/powerpoint/2010/main" val="7297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9">
                                            <p:txEl>
                                              <p:pRg st="0" end="0"/>
                                            </p:txEl>
                                          </p:spTgt>
                                        </p:tgtEl>
                                        <p:attrNameLst>
                                          <p:attrName>style.visibility</p:attrName>
                                        </p:attrNameLst>
                                      </p:cBhvr>
                                      <p:to>
                                        <p:strVal val="visible"/>
                                      </p:to>
                                    </p:set>
                                    <p:anim calcmode="lin" valueType="num">
                                      <p:cBhvr additive="base">
                                        <p:cTn id="7" dur="500" fill="hold"/>
                                        <p:tgtEl>
                                          <p:spTgt spid="1048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9">
                                            <p:txEl>
                                              <p:pRg st="1" end="1"/>
                                            </p:txEl>
                                          </p:spTgt>
                                        </p:tgtEl>
                                        <p:attrNameLst>
                                          <p:attrName>style.visibility</p:attrName>
                                        </p:attrNameLst>
                                      </p:cBhvr>
                                      <p:to>
                                        <p:strVal val="visible"/>
                                      </p:to>
                                    </p:set>
                                    <p:anim calcmode="lin" valueType="num">
                                      <p:cBhvr additive="base">
                                        <p:cTn id="13" dur="500" fill="hold"/>
                                        <p:tgtEl>
                                          <p:spTgt spid="10486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29">
                                            <p:txEl>
                                              <p:pRg st="2" end="2"/>
                                            </p:txEl>
                                          </p:spTgt>
                                        </p:tgtEl>
                                        <p:attrNameLst>
                                          <p:attrName>style.visibility</p:attrName>
                                        </p:attrNameLst>
                                      </p:cBhvr>
                                      <p:to>
                                        <p:strVal val="visible"/>
                                      </p:to>
                                    </p:set>
                                    <p:anim calcmode="lin" valueType="num">
                                      <p:cBhvr additive="base">
                                        <p:cTn id="19" dur="500" fill="hold"/>
                                        <p:tgtEl>
                                          <p:spTgt spid="10486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29">
                                            <p:txEl>
                                              <p:pRg st="3" end="3"/>
                                            </p:txEl>
                                          </p:spTgt>
                                        </p:tgtEl>
                                        <p:attrNameLst>
                                          <p:attrName>style.visibility</p:attrName>
                                        </p:attrNameLst>
                                      </p:cBhvr>
                                      <p:to>
                                        <p:strVal val="visible"/>
                                      </p:to>
                                    </p:set>
                                    <p:anim calcmode="lin" valueType="num">
                                      <p:cBhvr additive="base">
                                        <p:cTn id="25" dur="500" fill="hold"/>
                                        <p:tgtEl>
                                          <p:spTgt spid="10486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54545"/>
                </a:solidFill>
                <a:latin typeface="Roboto"/>
              </a:rPr>
              <a:t>9.Avoid mouth noises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454545"/>
                </a:solidFill>
                <a:latin typeface="Roboto"/>
              </a:rPr>
              <a:t>Mouth noises </a:t>
            </a:r>
            <a:r>
              <a:rPr lang="en-US" sz="3600" dirty="0" smtClean="0">
                <a:solidFill>
                  <a:srgbClr val="454545"/>
                </a:solidFill>
                <a:latin typeface="Roboto"/>
              </a:rPr>
              <a:t>annoy the </a:t>
            </a:r>
            <a:r>
              <a:rPr lang="en-US" sz="3600" dirty="0">
                <a:solidFill>
                  <a:srgbClr val="454545"/>
                </a:solidFill>
                <a:latin typeface="Roboto"/>
              </a:rPr>
              <a:t>other person. </a:t>
            </a:r>
            <a:endParaRPr lang="en-US" sz="3600" dirty="0" smtClean="0">
              <a:solidFill>
                <a:srgbClr val="454545"/>
              </a:solidFill>
              <a:latin typeface="Roboto"/>
            </a:endParaRPr>
          </a:p>
          <a:p>
            <a:pPr>
              <a:buFont typeface="Wingdings" panose="05000000000000000000" pitchFamily="2" charset="2"/>
              <a:buChar char="§"/>
            </a:pPr>
            <a:r>
              <a:rPr lang="en-US" sz="3600" dirty="0" smtClean="0">
                <a:solidFill>
                  <a:srgbClr val="454545"/>
                </a:solidFill>
                <a:latin typeface="Roboto"/>
              </a:rPr>
              <a:t>The </a:t>
            </a:r>
            <a:r>
              <a:rPr lang="en-US" sz="3600" dirty="0">
                <a:solidFill>
                  <a:srgbClr val="454545"/>
                </a:solidFill>
                <a:latin typeface="Roboto"/>
              </a:rPr>
              <a:t>mouthpiece of a telephone is a microphone that amplifies sounds on the receiving end. </a:t>
            </a:r>
            <a:endParaRPr lang="en-US" sz="3600" dirty="0" smtClean="0">
              <a:solidFill>
                <a:srgbClr val="454545"/>
              </a:solidFill>
              <a:latin typeface="Roboto"/>
            </a:endParaRPr>
          </a:p>
          <a:p>
            <a:pPr>
              <a:buFont typeface="Wingdings" panose="05000000000000000000" pitchFamily="2" charset="2"/>
              <a:buChar char="§"/>
            </a:pPr>
            <a:r>
              <a:rPr lang="en-US" sz="3600" dirty="0" smtClean="0">
                <a:solidFill>
                  <a:srgbClr val="454545"/>
                </a:solidFill>
                <a:latin typeface="Roboto"/>
              </a:rPr>
              <a:t>While </a:t>
            </a:r>
            <a:r>
              <a:rPr lang="en-US" sz="3600" dirty="0">
                <a:solidFill>
                  <a:srgbClr val="454545"/>
                </a:solidFill>
                <a:latin typeface="Roboto"/>
              </a:rPr>
              <a:t>on a call, don’t eat, drink, </a:t>
            </a:r>
            <a:r>
              <a:rPr lang="en-US" sz="3600" dirty="0" smtClean="0">
                <a:solidFill>
                  <a:srgbClr val="454545"/>
                </a:solidFill>
                <a:latin typeface="Roboto"/>
              </a:rPr>
              <a:t>sing </a:t>
            </a:r>
            <a:r>
              <a:rPr lang="en-US" sz="3600" dirty="0">
                <a:solidFill>
                  <a:srgbClr val="454545"/>
                </a:solidFill>
                <a:latin typeface="Roboto"/>
              </a:rPr>
              <a:t>or chew gum.</a:t>
            </a:r>
            <a:endParaRPr lang="en-US" sz="3600" dirty="0"/>
          </a:p>
        </p:txBody>
      </p:sp>
    </p:spTree>
    <p:extLst>
      <p:ext uri="{BB962C8B-B14F-4D97-AF65-F5344CB8AC3E}">
        <p14:creationId xmlns:p14="http://schemas.microsoft.com/office/powerpoint/2010/main" val="164079249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54545"/>
                </a:solidFill>
                <a:latin typeface="Roboto"/>
              </a:rPr>
              <a:t>10.Leaving </a:t>
            </a:r>
            <a:r>
              <a:rPr lang="en-US" b="1" dirty="0">
                <a:solidFill>
                  <a:srgbClr val="454545"/>
                </a:solidFill>
                <a:latin typeface="Roboto"/>
              </a:rPr>
              <a:t>a </a:t>
            </a:r>
            <a:r>
              <a:rPr lang="en-US" b="1" dirty="0" smtClean="0">
                <a:solidFill>
                  <a:srgbClr val="454545"/>
                </a:solidFill>
                <a:latin typeface="Roboto"/>
              </a:rPr>
              <a:t>positive lasting impression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454545"/>
                </a:solidFill>
                <a:latin typeface="Roboto"/>
              </a:rPr>
              <a:t>A positive </a:t>
            </a:r>
            <a:r>
              <a:rPr lang="en-US" sz="3600" dirty="0" smtClean="0">
                <a:solidFill>
                  <a:srgbClr val="454545"/>
                </a:solidFill>
                <a:latin typeface="Roboto"/>
              </a:rPr>
              <a:t>lasting </a:t>
            </a:r>
            <a:r>
              <a:rPr lang="en-US" sz="3600" dirty="0">
                <a:solidFill>
                  <a:srgbClr val="454545"/>
                </a:solidFill>
                <a:latin typeface="Roboto"/>
              </a:rPr>
              <a:t>impression counts as much as a good first impression. </a:t>
            </a:r>
            <a:endParaRPr lang="en-US" sz="3600" dirty="0" smtClean="0">
              <a:solidFill>
                <a:srgbClr val="454545"/>
              </a:solidFill>
              <a:latin typeface="Roboto"/>
            </a:endParaRPr>
          </a:p>
          <a:p>
            <a:pPr>
              <a:buFont typeface="Wingdings" panose="05000000000000000000" pitchFamily="2" charset="2"/>
              <a:buChar char="§"/>
            </a:pPr>
            <a:r>
              <a:rPr lang="en-US" sz="3600" dirty="0" smtClean="0">
                <a:solidFill>
                  <a:srgbClr val="454545"/>
                </a:solidFill>
                <a:latin typeface="Roboto"/>
              </a:rPr>
              <a:t>End </a:t>
            </a:r>
            <a:r>
              <a:rPr lang="en-US" sz="3600" dirty="0">
                <a:solidFill>
                  <a:srgbClr val="454545"/>
                </a:solidFill>
                <a:latin typeface="Roboto"/>
              </a:rPr>
              <a:t>your conversation on a positive note. Let </a:t>
            </a:r>
            <a:r>
              <a:rPr lang="en-US" sz="3600" dirty="0" smtClean="0">
                <a:solidFill>
                  <a:srgbClr val="454545"/>
                </a:solidFill>
                <a:latin typeface="Roboto"/>
              </a:rPr>
              <a:t>caller </a:t>
            </a:r>
            <a:r>
              <a:rPr lang="en-US" sz="3600" dirty="0">
                <a:solidFill>
                  <a:srgbClr val="454545"/>
                </a:solidFill>
                <a:latin typeface="Roboto"/>
              </a:rPr>
              <a:t>know you are glad </a:t>
            </a:r>
            <a:r>
              <a:rPr lang="en-US" sz="3600" dirty="0" smtClean="0">
                <a:solidFill>
                  <a:srgbClr val="454545"/>
                </a:solidFill>
                <a:latin typeface="Roboto"/>
              </a:rPr>
              <a:t>he/she </a:t>
            </a:r>
            <a:r>
              <a:rPr lang="en-US" sz="3600" dirty="0">
                <a:solidFill>
                  <a:srgbClr val="454545"/>
                </a:solidFill>
                <a:latin typeface="Roboto"/>
              </a:rPr>
              <a:t>called and that you look forward to hearing from </a:t>
            </a:r>
            <a:r>
              <a:rPr lang="en-US" sz="3600" dirty="0" smtClean="0">
                <a:solidFill>
                  <a:srgbClr val="454545"/>
                </a:solidFill>
                <a:latin typeface="Roboto"/>
              </a:rPr>
              <a:t>him/her again.</a:t>
            </a:r>
          </a:p>
          <a:p>
            <a:pPr>
              <a:buFont typeface="Wingdings" panose="05000000000000000000" pitchFamily="2" charset="2"/>
              <a:buChar char="§"/>
            </a:pPr>
            <a:r>
              <a:rPr lang="en-US" sz="3600" dirty="0" smtClean="0">
                <a:solidFill>
                  <a:srgbClr val="454545"/>
                </a:solidFill>
                <a:latin typeface="Roboto"/>
              </a:rPr>
              <a:t>This </a:t>
            </a:r>
            <a:r>
              <a:rPr lang="en-US" sz="3600" dirty="0">
                <a:solidFill>
                  <a:srgbClr val="454545"/>
                </a:solidFill>
                <a:latin typeface="Roboto"/>
              </a:rPr>
              <a:t>last impression is often </a:t>
            </a:r>
            <a:r>
              <a:rPr lang="en-US" sz="3600" dirty="0" smtClean="0">
                <a:solidFill>
                  <a:srgbClr val="454545"/>
                </a:solidFill>
                <a:latin typeface="Roboto"/>
              </a:rPr>
              <a:t>remembered in the entire call.</a:t>
            </a:r>
            <a:endParaRPr lang="en-US" sz="3600" dirty="0"/>
          </a:p>
        </p:txBody>
      </p:sp>
    </p:spTree>
    <p:extLst>
      <p:ext uri="{BB962C8B-B14F-4D97-AF65-F5344CB8AC3E}">
        <p14:creationId xmlns:p14="http://schemas.microsoft.com/office/powerpoint/2010/main" val="257616456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latin typeface="Bahnschrift" panose="020B0502040204020203" pitchFamily="34" charset="0"/>
              </a:rPr>
              <a:t>Example of positive lasting impression:</a:t>
            </a:r>
            <a:endParaRPr lang="en-US" sz="5400" dirty="0">
              <a:latin typeface="Bahnschrift"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000" dirty="0" smtClean="0">
                <a:solidFill>
                  <a:srgbClr val="454545"/>
                </a:solidFill>
                <a:latin typeface="Agency FB" panose="020B0503020202020204" pitchFamily="34" charset="0"/>
              </a:rPr>
              <a:t>Thank you for calling’</a:t>
            </a:r>
          </a:p>
          <a:p>
            <a:pPr>
              <a:buFont typeface="Wingdings" panose="05000000000000000000" pitchFamily="2" charset="2"/>
              <a:buChar char="§"/>
            </a:pPr>
            <a:r>
              <a:rPr lang="en-US" sz="4000" dirty="0" smtClean="0">
                <a:solidFill>
                  <a:srgbClr val="454545"/>
                </a:solidFill>
                <a:latin typeface="Agency FB" panose="020B0503020202020204" pitchFamily="34" charset="0"/>
              </a:rPr>
              <a:t>‘You’re welcome</a:t>
            </a:r>
            <a:r>
              <a:rPr lang="en-US" sz="3600" dirty="0" smtClean="0">
                <a:solidFill>
                  <a:srgbClr val="454545"/>
                </a:solidFill>
                <a:latin typeface="Agency FB" panose="020B0503020202020204" pitchFamily="34" charset="0"/>
              </a:rPr>
              <a:t>’</a:t>
            </a:r>
            <a:endParaRPr lang="en-US" sz="3600" dirty="0">
              <a:latin typeface="Agency FB" panose="020B0503020202020204" pitchFamily="34" charset="0"/>
            </a:endParaRPr>
          </a:p>
        </p:txBody>
      </p:sp>
    </p:spTree>
    <p:extLst>
      <p:ext uri="{BB962C8B-B14F-4D97-AF65-F5344CB8AC3E}">
        <p14:creationId xmlns:p14="http://schemas.microsoft.com/office/powerpoint/2010/main" val="156404747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2236821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Light Condensed" panose="020B0502040204020203" pitchFamily="34" charset="0"/>
              </a:rPr>
              <a:t>Listening skills</a:t>
            </a:r>
            <a:endParaRPr lang="en-US" sz="6000" b="1" dirty="0">
              <a:latin typeface="Bahnschrift Ligh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b="1" dirty="0" smtClean="0">
                <a:latin typeface="Bahnschrift Condensed" panose="020B0502040204020203" pitchFamily="34" charset="0"/>
              </a:rPr>
              <a:t>Lesson objectives</a:t>
            </a:r>
            <a:r>
              <a:rPr lang="en-US" sz="3600" b="1" dirty="0" smtClean="0">
                <a:latin typeface="Bahnschrift Light Condensed" panose="020B0502040204020203" pitchFamily="34" charset="0"/>
              </a:rPr>
              <a:t>;</a:t>
            </a:r>
          </a:p>
          <a:p>
            <a:r>
              <a:rPr lang="en-US" sz="3600" dirty="0" smtClean="0">
                <a:latin typeface="Bahnschrift Light Condensed" panose="020B0502040204020203" pitchFamily="34" charset="0"/>
              </a:rPr>
              <a:t>By the end of the session, students should be able to:</a:t>
            </a:r>
          </a:p>
          <a:p>
            <a:pPr>
              <a:buFont typeface="Wingdings" panose="05000000000000000000" pitchFamily="2" charset="2"/>
              <a:buChar char="§"/>
            </a:pPr>
            <a:r>
              <a:rPr lang="en-US" sz="3600" dirty="0" smtClean="0">
                <a:latin typeface="Bahnschrift Light Condensed" panose="020B0502040204020203" pitchFamily="34" charset="0"/>
              </a:rPr>
              <a:t>Define listening</a:t>
            </a:r>
          </a:p>
          <a:p>
            <a:pPr>
              <a:buFont typeface="Wingdings" panose="05000000000000000000" pitchFamily="2" charset="2"/>
              <a:buChar char="§"/>
            </a:pPr>
            <a:r>
              <a:rPr lang="en-US" sz="3600" dirty="0" smtClean="0">
                <a:latin typeface="Bahnschrift Light Condensed" panose="020B0502040204020203" pitchFamily="34" charset="0"/>
              </a:rPr>
              <a:t>State the factors affecting listening</a:t>
            </a:r>
          </a:p>
          <a:p>
            <a:pPr>
              <a:buFont typeface="Wingdings" panose="05000000000000000000" pitchFamily="2" charset="2"/>
              <a:buChar char="§"/>
            </a:pPr>
            <a:r>
              <a:rPr lang="en-US" sz="3600" dirty="0" smtClean="0">
                <a:latin typeface="Bahnschrift Light Condensed" panose="020B0502040204020203" pitchFamily="34" charset="0"/>
              </a:rPr>
              <a:t>Identify skills for critical and </a:t>
            </a:r>
            <a:r>
              <a:rPr lang="en-US" sz="3600" smtClean="0">
                <a:latin typeface="Bahnschrift Light Condensed" panose="020B0502040204020203" pitchFamily="34" charset="0"/>
              </a:rPr>
              <a:t>active listening</a:t>
            </a:r>
            <a:endParaRPr lang="en-US" sz="3600" dirty="0" smtClean="0">
              <a:latin typeface="Bahnschrift Light Condensed" panose="020B0502040204020203" pitchFamily="34" charset="0"/>
            </a:endParaRPr>
          </a:p>
        </p:txBody>
      </p:sp>
    </p:spTree>
    <p:extLst>
      <p:ext uri="{BB962C8B-B14F-4D97-AF65-F5344CB8AC3E}">
        <p14:creationId xmlns:p14="http://schemas.microsoft.com/office/powerpoint/2010/main" val="49280842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Condensed" panose="020B0502040204020203" pitchFamily="34" charset="0"/>
              </a:rPr>
              <a:t>Listening,</a:t>
            </a:r>
            <a:r>
              <a:rPr lang="en-US" dirty="0" smtClean="0"/>
              <a:t> </a:t>
            </a:r>
            <a:endParaRPr lang="en-US" dirty="0"/>
          </a:p>
        </p:txBody>
      </p:sp>
      <p:sp>
        <p:nvSpPr>
          <p:cNvPr id="3" name="Content Placeholder 2"/>
          <p:cNvSpPr>
            <a:spLocks noGrp="1"/>
          </p:cNvSpPr>
          <p:nvPr>
            <p:ph idx="1"/>
          </p:nvPr>
        </p:nvSpPr>
        <p:spPr/>
        <p:txBody>
          <a:bodyPr>
            <a:normAutofit/>
          </a:bodyPr>
          <a:lstStyle/>
          <a:p>
            <a:endParaRPr lang="en-US" sz="6000" dirty="0" smtClean="0">
              <a:latin typeface="Bahnschrift SemiBold SemiConden" panose="020B0502040204020203" pitchFamily="34" charset="0"/>
            </a:endParaRPr>
          </a:p>
          <a:p>
            <a:r>
              <a:rPr lang="en-US" sz="5400" dirty="0" smtClean="0">
                <a:latin typeface="Bahnschrift Condensed" panose="020B0502040204020203" pitchFamily="34" charset="0"/>
              </a:rPr>
              <a:t>Listening is NOT = hearing</a:t>
            </a:r>
            <a:endParaRPr lang="en-US" sz="5400" dirty="0">
              <a:latin typeface="Bahnschrift Condensed" panose="020B0502040204020203" pitchFamily="34" charset="0"/>
            </a:endParaRPr>
          </a:p>
        </p:txBody>
      </p:sp>
    </p:spTree>
    <p:extLst>
      <p:ext uri="{BB962C8B-B14F-4D97-AF65-F5344CB8AC3E}">
        <p14:creationId xmlns:p14="http://schemas.microsoft.com/office/powerpoint/2010/main" val="371723098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q"/>
            </a:pPr>
            <a:endParaRPr lang="en-US" sz="3600" b="1" dirty="0" smtClean="0">
              <a:solidFill>
                <a:srgbClr val="000000">
                  <a:lumMod val="75000"/>
                  <a:lumOff val="25000"/>
                </a:srgbClr>
              </a:solidFill>
            </a:endParaRPr>
          </a:p>
          <a:p>
            <a:pPr lvl="0">
              <a:buClr>
                <a:srgbClr val="E48312"/>
              </a:buClr>
              <a:buFont typeface="Wingdings" panose="05000000000000000000" pitchFamily="2" charset="2"/>
              <a:buChar char="q"/>
            </a:pPr>
            <a:r>
              <a:rPr lang="en-US" sz="3600" b="1" dirty="0" smtClean="0">
                <a:solidFill>
                  <a:srgbClr val="000000">
                    <a:lumMod val="75000"/>
                    <a:lumOff val="25000"/>
                  </a:srgbClr>
                </a:solidFill>
              </a:rPr>
              <a:t>Hearing</a:t>
            </a:r>
            <a:r>
              <a:rPr lang="en-US" sz="3600" dirty="0" smtClean="0">
                <a:solidFill>
                  <a:srgbClr val="000000">
                    <a:lumMod val="75000"/>
                    <a:lumOff val="25000"/>
                  </a:srgbClr>
                </a:solidFill>
              </a:rPr>
              <a:t> </a:t>
            </a:r>
            <a:r>
              <a:rPr lang="en-US" sz="3600" dirty="0">
                <a:solidFill>
                  <a:srgbClr val="000000">
                    <a:lumMod val="75000"/>
                    <a:lumOff val="25000"/>
                  </a:srgbClr>
                </a:solidFill>
              </a:rPr>
              <a:t>is the ability to detect sounds </a:t>
            </a:r>
          </a:p>
          <a:p>
            <a:endParaRPr lang="en-US" dirty="0"/>
          </a:p>
        </p:txBody>
      </p:sp>
    </p:spTree>
    <p:extLst>
      <p:ext uri="{BB962C8B-B14F-4D97-AF65-F5344CB8AC3E}">
        <p14:creationId xmlns:p14="http://schemas.microsoft.com/office/powerpoint/2010/main" val="404351727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smtClean="0"/>
              <a:t>Listening</a:t>
            </a:r>
            <a:r>
              <a:rPr lang="en-US" sz="3600" dirty="0" smtClean="0"/>
              <a:t>: It is the process of…….</a:t>
            </a:r>
          </a:p>
          <a:p>
            <a:pPr>
              <a:buFont typeface="Arial" panose="020B0604020202020204" pitchFamily="34" charset="0"/>
              <a:buChar char="•"/>
            </a:pPr>
            <a:r>
              <a:rPr lang="en-US" sz="3600" dirty="0" smtClean="0"/>
              <a:t>Getting meaning from sounds that are heard.</a:t>
            </a:r>
          </a:p>
          <a:p>
            <a:pPr>
              <a:buFont typeface="Arial" panose="020B0604020202020204" pitchFamily="34" charset="0"/>
              <a:buChar char="•"/>
            </a:pPr>
            <a:r>
              <a:rPr lang="en-US" sz="3600" dirty="0" smtClean="0"/>
              <a:t>It is a valuable skill</a:t>
            </a:r>
          </a:p>
          <a:p>
            <a:pPr>
              <a:buFont typeface="Arial" panose="020B0604020202020204" pitchFamily="34" charset="0"/>
              <a:buChar char="•"/>
            </a:pPr>
            <a:r>
              <a:rPr lang="en-US" sz="3600" dirty="0" smtClean="0"/>
              <a:t>Good listeners are attentive and receptive</a:t>
            </a:r>
          </a:p>
          <a:p>
            <a:pPr>
              <a:buFont typeface="Arial" panose="020B0604020202020204" pitchFamily="34" charset="0"/>
              <a:buChar char="•"/>
            </a:pPr>
            <a:r>
              <a:rPr lang="en-US" sz="3600" dirty="0" smtClean="0"/>
              <a:t>They actively seek information, evaluate and respond.</a:t>
            </a: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143701714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90" y="394977"/>
            <a:ext cx="10058400" cy="1450757"/>
          </a:xfrm>
        </p:spPr>
        <p:txBody>
          <a:bodyPr>
            <a:normAutofit/>
          </a:bodyPr>
          <a:lstStyle/>
          <a:p>
            <a:r>
              <a:rPr lang="en-US" sz="5400" b="1" dirty="0" smtClean="0">
                <a:latin typeface="Bahnschrift Condensed" panose="020B0502040204020203" pitchFamily="34" charset="0"/>
              </a:rPr>
              <a:t>Factors affecting listening.</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600" dirty="0" smtClean="0"/>
              <a:t>The  ability to listen depends on many factors</a:t>
            </a:r>
          </a:p>
          <a:p>
            <a:pPr>
              <a:buFont typeface="Wingdings" panose="05000000000000000000" pitchFamily="2" charset="2"/>
              <a:buChar char="§"/>
            </a:pPr>
            <a:r>
              <a:rPr lang="en-US" sz="3600" dirty="0" smtClean="0"/>
              <a:t>Recognizing these factors, is the first step towards becoming a good listener</a:t>
            </a:r>
          </a:p>
          <a:p>
            <a:pPr>
              <a:buFont typeface="Wingdings" panose="05000000000000000000" pitchFamily="2" charset="2"/>
              <a:buChar char="§"/>
            </a:pPr>
            <a:r>
              <a:rPr lang="en-US" sz="3600" dirty="0" smtClean="0"/>
              <a:t>Each of these factors is a potential obstacle to good listening</a:t>
            </a:r>
          </a:p>
          <a:p>
            <a:pPr>
              <a:buFont typeface="Wingdings" panose="05000000000000000000" pitchFamily="2" charset="2"/>
              <a:buChar char="§"/>
            </a:pPr>
            <a:r>
              <a:rPr lang="en-US" sz="3600" dirty="0" smtClean="0"/>
              <a:t>However one can learn how to control these obstacles. </a:t>
            </a:r>
            <a:endParaRPr lang="en-US" sz="3600" dirty="0"/>
          </a:p>
        </p:txBody>
      </p:sp>
    </p:spTree>
    <p:extLst>
      <p:ext uri="{BB962C8B-B14F-4D97-AF65-F5344CB8AC3E}">
        <p14:creationId xmlns:p14="http://schemas.microsoft.com/office/powerpoint/2010/main" val="252227846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latin typeface="Bahnschrift Condensed" panose="020B0502040204020203" pitchFamily="34" charset="0"/>
              </a:rPr>
              <a:t>Factors affecting </a:t>
            </a:r>
            <a:r>
              <a:rPr lang="en-US" sz="5400" b="1" dirty="0" smtClean="0">
                <a:solidFill>
                  <a:srgbClr val="000000">
                    <a:lumMod val="75000"/>
                    <a:lumOff val="25000"/>
                  </a:srgbClr>
                </a:solidFill>
                <a:latin typeface="Bahnschrift Condensed" panose="020B0502040204020203" pitchFamily="34" charset="0"/>
              </a:rPr>
              <a:t>listening.</a:t>
            </a:r>
            <a:endParaRPr lang="en-US" dirty="0"/>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Physical and mental state</a:t>
            </a:r>
            <a:r>
              <a:rPr lang="en-US" sz="3600" dirty="0" smtClean="0">
                <a:latin typeface="Bahnschrift Condensed" panose="020B0502040204020203" pitchFamily="34" charset="0"/>
              </a:rPr>
              <a:t>,</a:t>
            </a:r>
          </a:p>
          <a:p>
            <a:pPr>
              <a:buFont typeface="Wingdings" panose="05000000000000000000" pitchFamily="2" charset="2"/>
              <a:buChar char="§"/>
            </a:pPr>
            <a:r>
              <a:rPr lang="en-US" sz="3600" dirty="0" smtClean="0"/>
              <a:t>Attentive listening requires energy and focus</a:t>
            </a:r>
          </a:p>
          <a:p>
            <a:pPr>
              <a:buFont typeface="Wingdings" panose="05000000000000000000" pitchFamily="2" charset="2"/>
              <a:buChar char="§"/>
            </a:pPr>
            <a:r>
              <a:rPr lang="en-US" sz="3600" dirty="0" smtClean="0"/>
              <a:t>Energy levels are affected by fatigue and hunger</a:t>
            </a:r>
          </a:p>
          <a:p>
            <a:pPr>
              <a:buFont typeface="Wingdings" panose="05000000000000000000" pitchFamily="2" charset="2"/>
              <a:buChar char="§"/>
            </a:pPr>
            <a:r>
              <a:rPr lang="en-US" sz="3600" dirty="0" smtClean="0"/>
              <a:t>One need to be a good physical and mental state to listen effectively.</a:t>
            </a: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3961557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1752600" y="204787"/>
            <a:ext cx="8229600" cy="785812"/>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dirty="0"/>
              <a:t/>
            </a:r>
            <a:br>
              <a:rPr dirty="0"/>
            </a:br>
            <a:r>
              <a:rPr lang="en-GB" altLang="en-US" sz="3200" b="1" dirty="0">
                <a:latin typeface="Times New Roman" pitchFamily="18" charset="0"/>
                <a:ea typeface="Times New Roman" pitchFamily="18" charset="0"/>
              </a:rPr>
              <a:t>Concepts in Shannon Weaver </a:t>
            </a:r>
            <a:r>
              <a:rPr lang="en-GB" altLang="en-US" sz="3200" b="1" dirty="0" err="1" smtClean="0">
                <a:latin typeface="Times New Roman" pitchFamily="18" charset="0"/>
                <a:ea typeface="Times New Roman" pitchFamily="18" charset="0"/>
              </a:rPr>
              <a:t>Model..</a:t>
            </a:r>
            <a:r>
              <a:rPr lang="en-GB" altLang="en-US" sz="1300" dirty="0" err="1" smtClean="0">
                <a:latin typeface="Times New Roman" pitchFamily="18" charset="0"/>
                <a:ea typeface="Times New Roman" pitchFamily="18" charset="0"/>
              </a:rPr>
              <a:t>slide</a:t>
            </a:r>
            <a:r>
              <a:rPr lang="en-GB" altLang="en-US" sz="1300" dirty="0" smtClean="0">
                <a:latin typeface="Times New Roman" pitchFamily="18" charset="0"/>
                <a:ea typeface="Times New Roman" pitchFamily="18" charset="0"/>
              </a:rPr>
              <a:t> 28</a:t>
            </a:r>
            <a:r>
              <a:rPr sz="1300" dirty="0"/>
              <a:t/>
            </a:r>
            <a:br>
              <a:rPr sz="1300" dirty="0"/>
            </a:br>
            <a:endParaRPr lang="en-GB" altLang="en-US" sz="1300" dirty="0"/>
          </a:p>
        </p:txBody>
      </p:sp>
      <p:sp>
        <p:nvSpPr>
          <p:cNvPr id="1048633" name="Content Placeholder 2"/>
          <p:cNvSpPr>
            <a:spLocks noGrp="1"/>
          </p:cNvSpPr>
          <p:nvPr>
            <p:ph idx="1"/>
          </p:nvPr>
        </p:nvSpPr>
        <p:spPr>
          <a:xfrm>
            <a:off x="1981200" y="990600"/>
            <a:ext cx="8534400" cy="5365750"/>
          </a:xfrm>
          <a:prstGeom prst="rect">
            <a:avLst/>
          </a:prstGeom>
          <a:noFill/>
          <a:ln>
            <a:noFill/>
          </a:ln>
        </p:spPr>
        <p:txBody>
          <a:bodyPr vert="horz" lIns="91440" tIns="45720" rIns="91440" bIns="45720" rtlCol="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Sender (Information source)</a:t>
            </a:r>
            <a:r>
              <a:rPr lang="en-GB" altLang="en-US" dirty="0">
                <a:latin typeface="Times New Roman" pitchFamily="18" charset="0"/>
                <a:ea typeface="Times New Roman" pitchFamily="18" charset="0"/>
              </a:rPr>
              <a:t> – Sender is the person who makes the message, chooses the channel and sends the message.</a:t>
            </a:r>
          </a:p>
          <a:p>
            <a:pPr lvl="0" eaLnBrk="1" latinLnBrk="1" hangingPunct="1">
              <a:lnSpc>
                <a:spcPct val="150000"/>
              </a:lnSpc>
            </a:pPr>
            <a:r>
              <a:rPr lang="en-GB" altLang="en-US" b="1" dirty="0">
                <a:latin typeface="Times New Roman" pitchFamily="18" charset="0"/>
                <a:ea typeface="Times New Roman" pitchFamily="18" charset="0"/>
              </a:rPr>
              <a:t>Encoder (Transmitter)</a:t>
            </a:r>
            <a:r>
              <a:rPr lang="en-GB" altLang="en-US" dirty="0">
                <a:latin typeface="Times New Roman" pitchFamily="18" charset="0"/>
                <a:ea typeface="Times New Roman" pitchFamily="18" charset="0"/>
              </a:rPr>
              <a:t> –Encoder is the sender who uses machine, which converts message into signals or binary data.</a:t>
            </a:r>
          </a:p>
          <a:p>
            <a:pPr lvl="0" eaLnBrk="1" latinLnBrk="1" hangingPunct="1">
              <a:lnSpc>
                <a:spcPct val="150000"/>
              </a:lnSpc>
              <a:buNone/>
            </a:pPr>
            <a:r>
              <a:rPr lang="en-GB" altLang="en-US" dirty="0">
                <a:latin typeface="Times New Roman" pitchFamily="18" charset="0"/>
                <a:ea typeface="Times New Roman" pitchFamily="18" charset="0"/>
              </a:rPr>
              <a:t>- It might also directly refer to the machine.</a:t>
            </a:r>
          </a:p>
          <a:p>
            <a:pPr lvl="0" eaLnBrk="1" latinLnBrk="1" hangingPunct="1"/>
            <a:endParaRPr lang="en-US" altLang="en-US" dirty="0"/>
          </a:p>
        </p:txBody>
      </p:sp>
      <p:sp>
        <p:nvSpPr>
          <p:cNvPr id="1048634"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35"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21</a:t>
            </a:fld>
            <a:endParaRPr lang="en-US" altLang="en-US" sz="1200" kern="0">
              <a:solidFill>
                <a:srgbClr val="898989"/>
              </a:solidFill>
            </a:endParaRPr>
          </a:p>
        </p:txBody>
      </p:sp>
    </p:spTree>
    <p:extLst>
      <p:ext uri="{BB962C8B-B14F-4D97-AF65-F5344CB8AC3E}">
        <p14:creationId xmlns:p14="http://schemas.microsoft.com/office/powerpoint/2010/main" val="7063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33">
                                            <p:txEl>
                                              <p:pRg st="0" end="0"/>
                                            </p:txEl>
                                          </p:spTgt>
                                        </p:tgtEl>
                                        <p:attrNameLst>
                                          <p:attrName>style.visibility</p:attrName>
                                        </p:attrNameLst>
                                      </p:cBhvr>
                                      <p:to>
                                        <p:strVal val="visible"/>
                                      </p:to>
                                    </p:set>
                                    <p:anim calcmode="lin" valueType="num">
                                      <p:cBhvr additive="base">
                                        <p:cTn id="7" dur="500" fill="hold"/>
                                        <p:tgtEl>
                                          <p:spTgt spid="10486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33">
                                            <p:txEl>
                                              <p:pRg st="1" end="1"/>
                                            </p:txEl>
                                          </p:spTgt>
                                        </p:tgtEl>
                                        <p:attrNameLst>
                                          <p:attrName>style.visibility</p:attrName>
                                        </p:attrNameLst>
                                      </p:cBhvr>
                                      <p:to>
                                        <p:strVal val="visible"/>
                                      </p:to>
                                    </p:set>
                                    <p:anim calcmode="lin" valueType="num">
                                      <p:cBhvr additive="base">
                                        <p:cTn id="13" dur="500" fill="hold"/>
                                        <p:tgtEl>
                                          <p:spTgt spid="10486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33">
                                            <p:txEl>
                                              <p:pRg st="2" end="2"/>
                                            </p:txEl>
                                          </p:spTgt>
                                        </p:tgtEl>
                                        <p:attrNameLst>
                                          <p:attrName>style.visibility</p:attrName>
                                        </p:attrNameLst>
                                      </p:cBhvr>
                                      <p:to>
                                        <p:strVal val="visible"/>
                                      </p:to>
                                    </p:set>
                                    <p:anim calcmode="lin" valueType="num">
                                      <p:cBhvr additive="base">
                                        <p:cTn id="19" dur="500" fill="hold"/>
                                        <p:tgtEl>
                                          <p:spTgt spid="10486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2. The speaker,</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People listen if the speaker has positive attitudes, habits and personality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If the speaker is abusive, unclear or too low, there be no effective listening</a:t>
            </a:r>
          </a:p>
          <a:p>
            <a:pPr>
              <a:buFont typeface="Wingdings" panose="05000000000000000000" pitchFamily="2" charset="2"/>
              <a:buChar char="§"/>
            </a:pPr>
            <a:endParaRPr lang="en-US" sz="3600" dirty="0">
              <a:latin typeface="Bahnschrift Condensed" panose="020B0502040204020203" pitchFamily="34" charset="0"/>
            </a:endParaRPr>
          </a:p>
        </p:txBody>
      </p:sp>
    </p:spTree>
    <p:extLst>
      <p:ext uri="{BB962C8B-B14F-4D97-AF65-F5344CB8AC3E}">
        <p14:creationId xmlns:p14="http://schemas.microsoft.com/office/powerpoint/2010/main" val="306531694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3. Your prejudice,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Prejudice is a ‘prejudgment’ or bias or a belief formed and not grounded on facts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Some listeners have fixed mind and not ready to absorb the message being transmitted.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06533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4. </a:t>
            </a:r>
            <a:r>
              <a:rPr lang="en-US" sz="4000" b="1" dirty="0">
                <a:latin typeface="Bahnschrift Condensed" panose="020B0502040204020203" pitchFamily="34" charset="0"/>
              </a:rPr>
              <a:t>T</a:t>
            </a:r>
            <a:r>
              <a:rPr lang="en-US" sz="4000" b="1" dirty="0" smtClean="0">
                <a:latin typeface="Bahnschrift Condensed" panose="020B0502040204020203" pitchFamily="34" charset="0"/>
              </a:rPr>
              <a:t>he environment</a:t>
            </a:r>
            <a:r>
              <a:rPr lang="en-US" sz="4000"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physical setting affects how well you can listen</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Environmental factors include-temperature, light, noise….</a:t>
            </a:r>
            <a:r>
              <a:rPr lang="en-US" sz="3600" dirty="0" err="1" smtClean="0">
                <a:latin typeface="Times New Roman" panose="02020603050405020304" pitchFamily="18" charset="0"/>
                <a:cs typeface="Times New Roman" panose="02020603050405020304" pitchFamily="18" charset="0"/>
              </a:rPr>
              <a:t>etc</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4239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Light Condensed" panose="020B0502040204020203" pitchFamily="34" charset="0"/>
              </a:rPr>
              <a:t>How to control factors affecting listening,</a:t>
            </a:r>
            <a:endParaRPr lang="en-US" sz="5400" b="1" dirty="0">
              <a:latin typeface="Bahnschrift Ligh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Be energetic and focused,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When required to listen well, you should eat and sleep well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As you listen , push a side distracting thoughts, plans or worries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8288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dirty="0" smtClean="0">
                <a:latin typeface="Bahnschrift Condensed" panose="020B0502040204020203" pitchFamily="34" charset="0"/>
              </a:rPr>
              <a:t>2. Focus on the message,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Listen to what is being said</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Overlook distracting mannerisms or annoying qualities the speaker may have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90777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3. keep an open mind,</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Do not shut down the topic or message </a:t>
            </a:r>
          </a:p>
          <a:p>
            <a:pPr>
              <a:buFont typeface="Wingdings" panose="05000000000000000000" pitchFamily="2" charset="2"/>
              <a:buChar char="§"/>
            </a:pPr>
            <a:r>
              <a:rPr lang="en-US" sz="3200" dirty="0" smtClean="0">
                <a:latin typeface="Times New Roman" panose="02020603050405020304" pitchFamily="18" charset="0"/>
                <a:cs typeface="Times New Roman" panose="02020603050405020304" pitchFamily="18" charset="0"/>
              </a:rPr>
              <a:t>Be ready to learn something new or improve your knowledge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60771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4. Adjust the physical environment,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Adjust the environmental factors such as temperature, improve lighting, avoid noises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62361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Critical listening,</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Critical listening means, not only comprehending what is being said but also testing the strength of the ideas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Critical listeners are active, not passive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19062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Condensed" panose="020B0502040204020203" pitchFamily="34" charset="0"/>
              </a:rPr>
              <a:t>Skills for critical listening, </a:t>
            </a:r>
            <a:endParaRPr lang="en-US"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Identifying the speaker’s goal,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Good listeners are careful to identify the speaker’s objectives, and how they can be achieved.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speaker may state his/her objectives at the very beginning of the speech, sometimes he/she builds towards it and state it only at the conclusion.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23232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2. Identifying the main ideas,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Main ideas are the speaker’s most important points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When the speaker state the ideas vaguely, you need to analyze them to identify what you believe are the main ideas.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245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1981200" y="274638"/>
            <a:ext cx="8229600" cy="714375"/>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37" name="Content Placeholder 2"/>
          <p:cNvSpPr>
            <a:spLocks noGrp="1"/>
          </p:cNvSpPr>
          <p:nvPr>
            <p:ph idx="1"/>
          </p:nvPr>
        </p:nvSpPr>
        <p:spPr>
          <a:xfrm>
            <a:off x="1981200" y="989012"/>
            <a:ext cx="8229600" cy="5137150"/>
          </a:xfrm>
          <a:prstGeom prst="rect">
            <a:avLst/>
          </a:prstGeom>
          <a:noFill/>
          <a:ln>
            <a:noFill/>
          </a:ln>
        </p:spPr>
        <p:txBody>
          <a:bodyPr vert="horz" lIns="91440" tIns="45720" rIns="91440" bIns="45720" rtlCol="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Channel</a:t>
            </a:r>
            <a:r>
              <a:rPr lang="en-GB" altLang="en-US" dirty="0">
                <a:latin typeface="Times New Roman" pitchFamily="18" charset="0"/>
                <a:ea typeface="Times New Roman" pitchFamily="18" charset="0"/>
              </a:rPr>
              <a:t> –Channel is the medium used to send message.</a:t>
            </a:r>
          </a:p>
          <a:p>
            <a:pPr lvl="0" eaLnBrk="1" latinLnBrk="1" hangingPunct="1">
              <a:lnSpc>
                <a:spcPct val="150000"/>
              </a:lnSpc>
            </a:pPr>
            <a:r>
              <a:rPr lang="en-GB" altLang="en-US" b="1" dirty="0">
                <a:latin typeface="Times New Roman" pitchFamily="18" charset="0"/>
                <a:ea typeface="Times New Roman" pitchFamily="18" charset="0"/>
              </a:rPr>
              <a:t>Decoder (Receiver)</a:t>
            </a:r>
            <a:r>
              <a:rPr lang="en-GB" altLang="en-US" dirty="0">
                <a:latin typeface="Times New Roman" pitchFamily="18" charset="0"/>
                <a:ea typeface="Times New Roman" pitchFamily="18" charset="0"/>
              </a:rPr>
              <a:t> – Decoder is the machine used to convert signals or binary data into message or the receiver who translates the message from signals.</a:t>
            </a:r>
          </a:p>
          <a:p>
            <a:pPr lvl="0" eaLnBrk="1" latinLnBrk="1" hangingPunct="1">
              <a:lnSpc>
                <a:spcPct val="150000"/>
              </a:lnSpc>
              <a:buNone/>
            </a:pPr>
            <a:endParaRPr lang="en-GB" altLang="en-US" dirty="0">
              <a:latin typeface="Times New Roman" pitchFamily="18" charset="0"/>
              <a:ea typeface="Times New Roman" pitchFamily="18" charset="0"/>
            </a:endParaRPr>
          </a:p>
          <a:p>
            <a:pPr lvl="0" eaLnBrk="1" latinLnBrk="1" hangingPunct="1">
              <a:lnSpc>
                <a:spcPct val="150000"/>
              </a:lnSpc>
            </a:pPr>
            <a:endParaRPr lang="en-US" altLang="en-US" dirty="0"/>
          </a:p>
        </p:txBody>
      </p:sp>
      <p:sp>
        <p:nvSpPr>
          <p:cNvPr id="1048638"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39"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22</a:t>
            </a:fld>
            <a:endParaRPr lang="en-US" altLang="en-US" sz="1200" kern="0">
              <a:solidFill>
                <a:srgbClr val="898989"/>
              </a:solidFill>
            </a:endParaRPr>
          </a:p>
        </p:txBody>
      </p:sp>
    </p:spTree>
    <p:extLst>
      <p:ext uri="{BB962C8B-B14F-4D97-AF65-F5344CB8AC3E}">
        <p14:creationId xmlns:p14="http://schemas.microsoft.com/office/powerpoint/2010/main" val="13309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37">
                                            <p:txEl>
                                              <p:pRg st="0" end="0"/>
                                            </p:txEl>
                                          </p:spTgt>
                                        </p:tgtEl>
                                        <p:attrNameLst>
                                          <p:attrName>style.visibility</p:attrName>
                                        </p:attrNameLst>
                                      </p:cBhvr>
                                      <p:to>
                                        <p:strVal val="visible"/>
                                      </p:to>
                                    </p:set>
                                    <p:anim calcmode="lin" valueType="num">
                                      <p:cBhvr additive="base">
                                        <p:cTn id="7" dur="500" fill="hold"/>
                                        <p:tgtEl>
                                          <p:spTgt spid="10486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37">
                                            <p:txEl>
                                              <p:pRg st="1" end="1"/>
                                            </p:txEl>
                                          </p:spTgt>
                                        </p:tgtEl>
                                        <p:attrNameLst>
                                          <p:attrName>style.visibility</p:attrName>
                                        </p:attrNameLst>
                                      </p:cBhvr>
                                      <p:to>
                                        <p:strVal val="visible"/>
                                      </p:to>
                                    </p:set>
                                    <p:anim calcmode="lin" valueType="num">
                                      <p:cBhvr additive="base">
                                        <p:cTn id="13" dur="500" fill="hold"/>
                                        <p:tgtEl>
                                          <p:spTgt spid="10486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3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3. Identify supporting detail,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Supporting detail are the facts, examples, statistics or expert testimony the speaker uses to back up the main points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Supporting detail help to evaluate whether or not the evidence sufficiently supports the speaker’s ideas.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77992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4. Using context clues,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when using words or technical terms which are unfamiliar, the speaker normally provides meaning clues for such words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Good listener looks for such context clues and what they mean as used.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18578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4561866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MEMO.</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t>Lesson objectives</a:t>
            </a:r>
          </a:p>
          <a:p>
            <a:r>
              <a:rPr lang="en-US" sz="3600" dirty="0" smtClean="0"/>
              <a:t>By the end of the lesson, students should be able to;</a:t>
            </a:r>
          </a:p>
          <a:p>
            <a:pPr>
              <a:buFont typeface="Wingdings" panose="05000000000000000000" pitchFamily="2" charset="2"/>
              <a:buChar char="§"/>
            </a:pPr>
            <a:r>
              <a:rPr lang="en-US" sz="3600" dirty="0" smtClean="0"/>
              <a:t>Define a memo</a:t>
            </a:r>
          </a:p>
          <a:p>
            <a:pPr>
              <a:buFont typeface="Wingdings" panose="05000000000000000000" pitchFamily="2" charset="2"/>
              <a:buChar char="§"/>
            </a:pPr>
            <a:r>
              <a:rPr lang="en-US" sz="3600" dirty="0" smtClean="0"/>
              <a:t>State the roles of a memo</a:t>
            </a:r>
          </a:p>
          <a:p>
            <a:pPr>
              <a:buFont typeface="Wingdings" panose="05000000000000000000" pitchFamily="2" charset="2"/>
              <a:buChar char="§"/>
            </a:pPr>
            <a:r>
              <a:rPr lang="en-US" sz="3600" dirty="0" smtClean="0"/>
              <a:t>Be able to draft a memo.</a:t>
            </a:r>
          </a:p>
          <a:p>
            <a:pPr>
              <a:buFont typeface="Wingdings" panose="05000000000000000000" pitchFamily="2" charset="2"/>
              <a:buChar char="§"/>
            </a:pPr>
            <a:endParaRPr lang="en-US" sz="3600" dirty="0" smtClean="0"/>
          </a:p>
          <a:p>
            <a:pPr>
              <a:buFont typeface="Wingdings" panose="05000000000000000000" pitchFamily="2" charset="2"/>
              <a:buChar char="§"/>
            </a:pPr>
            <a:endParaRPr lang="en-US" sz="3600" dirty="0" smtClean="0"/>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54905915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MEMO</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derived from the word ‘</a:t>
            </a:r>
            <a:r>
              <a:rPr lang="en-US" sz="3600" b="1" dirty="0" smtClean="0">
                <a:latin typeface="Agency FB" panose="020B0503020202020204" pitchFamily="34" charset="0"/>
                <a:cs typeface="Times New Roman" panose="02020603050405020304" pitchFamily="18" charset="0"/>
              </a:rPr>
              <a:t>memorandum</a:t>
            </a:r>
            <a:r>
              <a:rPr lang="en-US"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meaning a note to assist memory (</a:t>
            </a:r>
            <a:r>
              <a:rPr lang="en-US" sz="3600" dirty="0" smtClean="0">
                <a:latin typeface="Agency FB" panose="020B0503020202020204" pitchFamily="34" charset="0"/>
                <a:cs typeface="Times New Roman" panose="02020603050405020304" pitchFamily="18" charset="0"/>
              </a:rPr>
              <a:t>reminder</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memo is used for internal communication between the executive and the junior staff, or between staff of the same level,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Memo therefore refers to </a:t>
            </a:r>
            <a:r>
              <a:rPr lang="en-US" sz="3600" b="1" dirty="0" smtClean="0">
                <a:latin typeface="Agency FB" panose="020B0503020202020204" pitchFamily="34" charset="0"/>
                <a:cs typeface="Times New Roman" panose="02020603050405020304" pitchFamily="18" charset="0"/>
              </a:rPr>
              <a:t>internal communication</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42530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We use memo for purposes of sharing information when we are not able / not comfortable to interact face-to-face.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Therefore, memo should not be used to communicate information which is highly confidential in nature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70192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Role of Memo.</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4800" b="1" spc="-50" dirty="0" smtClean="0">
                <a:solidFill>
                  <a:srgbClr val="000000">
                    <a:lumMod val="75000"/>
                    <a:lumOff val="25000"/>
                  </a:srgbClr>
                </a:solidFill>
                <a:latin typeface="Bahnschrift Condensed" panose="020B0502040204020203" pitchFamily="34" charset="0"/>
              </a:rPr>
              <a:t>A memo </a:t>
            </a:r>
            <a:r>
              <a:rPr lang="en-US" sz="4800" b="1" spc="-50" dirty="0">
                <a:solidFill>
                  <a:srgbClr val="000000">
                    <a:lumMod val="75000"/>
                    <a:lumOff val="25000"/>
                  </a:srgbClr>
                </a:solidFill>
                <a:latin typeface="Bahnschrift Condensed" panose="020B0502040204020203" pitchFamily="34" charset="0"/>
              </a:rPr>
              <a:t>can be used to</a:t>
            </a:r>
            <a:r>
              <a:rPr lang="en-US" sz="4800" spc="-50" dirty="0">
                <a:solidFill>
                  <a:srgbClr val="000000">
                    <a:lumMod val="75000"/>
                    <a:lumOff val="25000"/>
                  </a:srgbClr>
                </a:solidFill>
                <a:latin typeface="Calibri Light" panose="020F0302020204030204"/>
              </a:rPr>
              <a:t>:</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Issue instructions to the staff</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Communicate policy changes to the staff</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Give/seek suggestions to the staff</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Request for help or information from staff</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Confirm a decision arrived at by the executive</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85698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Condensed" panose="020B0502040204020203" pitchFamily="34" charset="0"/>
              </a:rPr>
              <a:t>Format of a memo</a:t>
            </a:r>
            <a:r>
              <a:rPr lang="en-US" dirty="0" smtClean="0"/>
              <a:t>.</a:t>
            </a:r>
            <a:endParaRPr lang="en-US" dirty="0"/>
          </a:p>
        </p:txBody>
      </p:sp>
      <p:sp>
        <p:nvSpPr>
          <p:cNvPr id="3" name="Content Placeholder 2"/>
          <p:cNvSpPr>
            <a:spLocks noGrp="1"/>
          </p:cNvSpPr>
          <p:nvPr>
            <p:ph idx="1"/>
          </p:nvPr>
        </p:nvSpPr>
        <p:spPr/>
        <p:txBody>
          <a:bodyPr>
            <a:normAutofit/>
          </a:bodyPr>
          <a:lstStyle/>
          <a:p>
            <a:r>
              <a:rPr lang="en-US" sz="4000" dirty="0" smtClean="0">
                <a:latin typeface="Bahnschrift Condensed" panose="020B0502040204020203" pitchFamily="34" charset="0"/>
              </a:rPr>
              <a:t>A memo should contain the following components</a:t>
            </a:r>
            <a:r>
              <a:rPr lang="en-US" sz="4800" dirty="0" smtClean="0">
                <a:latin typeface="Bahnschrift Condensed" panose="020B0502040204020203" pitchFamily="34" charset="0"/>
              </a:rPr>
              <a:t>:</a:t>
            </a:r>
            <a:endParaRPr lang="en-US" sz="4800" dirty="0">
              <a:latin typeface="Bahnschrift Condensed" panose="020B0502040204020203" pitchFamily="34" charset="0"/>
            </a:endParaRPr>
          </a:p>
          <a:p>
            <a:r>
              <a:rPr lang="en-US" sz="3600" dirty="0" smtClean="0">
                <a:latin typeface="Times New Roman" panose="02020603050405020304" pitchFamily="18" charset="0"/>
                <a:cs typeface="Times New Roman" panose="02020603050405020304" pitchFamily="18" charset="0"/>
              </a:rPr>
              <a:t>1. Name of the receiver</a:t>
            </a:r>
          </a:p>
          <a:p>
            <a:r>
              <a:rPr lang="en-US" sz="3600" dirty="0" smtClean="0">
                <a:latin typeface="Times New Roman" panose="02020603050405020304" pitchFamily="18" charset="0"/>
                <a:cs typeface="Times New Roman" panose="02020603050405020304" pitchFamily="18" charset="0"/>
              </a:rPr>
              <a:t>2. Name of the sender</a:t>
            </a:r>
          </a:p>
          <a:p>
            <a:r>
              <a:rPr lang="en-US" sz="3600" dirty="0" smtClean="0">
                <a:latin typeface="Times New Roman" panose="02020603050405020304" pitchFamily="18" charset="0"/>
                <a:cs typeface="Times New Roman" panose="02020603050405020304" pitchFamily="18" charset="0"/>
              </a:rPr>
              <a:t>3. </a:t>
            </a: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esignation or department of both the receiver and                  sender</a:t>
            </a:r>
          </a:p>
          <a:p>
            <a:pPr lvl="0">
              <a:buClr>
                <a:srgbClr val="E48312"/>
              </a:buClr>
            </a:pPr>
            <a:r>
              <a:rPr lang="en-US" sz="3600" dirty="0" smtClean="0">
                <a:latin typeface="Times New Roman" panose="02020603050405020304" pitchFamily="18" charset="0"/>
                <a:cs typeface="Times New Roman" panose="02020603050405020304" pitchFamily="18" charset="0"/>
              </a:rPr>
              <a:t>4.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R</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eference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numbers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76965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5. The words ‘to’ and ‘from’</a:t>
            </a:r>
          </a:p>
          <a:p>
            <a:r>
              <a:rPr lang="en-US" sz="3600" dirty="0" smtClean="0">
                <a:latin typeface="Times New Roman" panose="02020603050405020304" pitchFamily="18" charset="0"/>
                <a:cs typeface="Times New Roman" panose="02020603050405020304" pitchFamily="18" charset="0"/>
              </a:rPr>
              <a:t>6. Dates , </a:t>
            </a:r>
            <a:r>
              <a:rPr lang="en-US" sz="3600" dirty="0" err="1" smtClean="0">
                <a:latin typeface="Times New Roman" panose="02020603050405020304" pitchFamily="18" charset="0"/>
                <a:cs typeface="Times New Roman" panose="02020603050405020304" pitchFamily="18" charset="0"/>
              </a:rPr>
              <a:t>eg</a:t>
            </a:r>
            <a:r>
              <a:rPr lang="en-US" sz="3600" dirty="0" smtClean="0">
                <a:latin typeface="Times New Roman" panose="02020603050405020304" pitchFamily="18" charset="0"/>
                <a:cs typeface="Times New Roman" panose="02020603050405020304" pitchFamily="18" charset="0"/>
              </a:rPr>
              <a:t>    23 April 2019</a:t>
            </a:r>
          </a:p>
          <a:p>
            <a:r>
              <a:rPr lang="en-US" sz="3600" dirty="0" smtClean="0">
                <a:latin typeface="Times New Roman" panose="02020603050405020304" pitchFamily="18" charset="0"/>
                <a:cs typeface="Times New Roman" panose="02020603050405020304" pitchFamily="18" charset="0"/>
              </a:rPr>
              <a:t>7. Do not put salutation or signature, put your names</a:t>
            </a:r>
          </a:p>
          <a:p>
            <a:r>
              <a:rPr lang="en-US" sz="3600" dirty="0" smtClean="0">
                <a:latin typeface="Times New Roman" panose="02020603050405020304" pitchFamily="18" charset="0"/>
                <a:cs typeface="Times New Roman" panose="02020603050405020304" pitchFamily="18" charset="0"/>
              </a:rPr>
              <a:t>8. Put initials of the typist (</a:t>
            </a:r>
            <a:r>
              <a:rPr lang="en-US" sz="3600" dirty="0" smtClean="0">
                <a:latin typeface="Agency FB" panose="020B0503020202020204" pitchFamily="34" charset="0"/>
                <a:cs typeface="Times New Roman" panose="02020603050405020304" pitchFamily="18" charset="0"/>
              </a:rPr>
              <a:t>optional</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85806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hnschrift Condensed" panose="020B0502040204020203" pitchFamily="34" charset="0"/>
              </a:rPr>
              <a:t>Kenya Medical </a:t>
            </a:r>
            <a:r>
              <a:rPr lang="en-US" dirty="0">
                <a:latin typeface="Bahnschrift Condensed" panose="020B0502040204020203" pitchFamily="34" charset="0"/>
              </a:rPr>
              <a:t>T</a:t>
            </a:r>
            <a:r>
              <a:rPr lang="en-US" dirty="0" smtClean="0">
                <a:latin typeface="Bahnschrift Condensed" panose="020B0502040204020203" pitchFamily="34" charset="0"/>
              </a:rPr>
              <a:t>raining College</a:t>
            </a:r>
            <a:r>
              <a:rPr lang="en-US" dirty="0">
                <a:latin typeface="Bahnschrift Condensed" panose="020B0502040204020203" pitchFamily="34" charset="0"/>
              </a:rPr>
              <a:t/>
            </a:r>
            <a:br>
              <a:rPr lang="en-US" dirty="0">
                <a:latin typeface="Bahnschrift Condensed" panose="020B0502040204020203" pitchFamily="34" charset="0"/>
              </a:rPr>
            </a:br>
            <a:r>
              <a:rPr lang="en-US" dirty="0" err="1" smtClean="0">
                <a:latin typeface="Bahnschrift Condensed" panose="020B0502040204020203" pitchFamily="34" charset="0"/>
              </a:rPr>
              <a:t>Voi</a:t>
            </a:r>
            <a:r>
              <a:rPr lang="en-US" dirty="0" smtClean="0">
                <a:latin typeface="Bahnschrift Condensed" panose="020B0502040204020203" pitchFamily="34" charset="0"/>
              </a:rPr>
              <a:t> Campus</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sz="2400" b="1" dirty="0" smtClean="0"/>
              <a:t>To</a:t>
            </a:r>
            <a:r>
              <a:rPr lang="en-US" sz="2400" dirty="0" smtClean="0"/>
              <a:t>: All students</a:t>
            </a:r>
          </a:p>
          <a:p>
            <a:r>
              <a:rPr lang="en-US" sz="2400" b="1" dirty="0" smtClean="0"/>
              <a:t>From</a:t>
            </a:r>
            <a:r>
              <a:rPr lang="en-US" sz="2400" dirty="0" smtClean="0"/>
              <a:t>: Head of examinations</a:t>
            </a:r>
          </a:p>
          <a:p>
            <a:r>
              <a:rPr lang="en-US" sz="2400" b="1" dirty="0" smtClean="0"/>
              <a:t>Date</a:t>
            </a:r>
            <a:r>
              <a:rPr lang="en-US" sz="2400" dirty="0" smtClean="0"/>
              <a:t>: 23 April 2019</a:t>
            </a:r>
          </a:p>
          <a:p>
            <a:r>
              <a:rPr lang="en-US" sz="2400" b="1" dirty="0" smtClean="0"/>
              <a:t>Ref</a:t>
            </a:r>
            <a:r>
              <a:rPr lang="en-US" sz="2400" dirty="0" smtClean="0"/>
              <a:t>: KMTC/VOI/EXAM/vol.1/2019</a:t>
            </a:r>
          </a:p>
          <a:p>
            <a:r>
              <a:rPr lang="en-US" sz="2400" b="1" dirty="0" smtClean="0"/>
              <a:t>Subject</a:t>
            </a:r>
            <a:r>
              <a:rPr lang="en-US" sz="2400" dirty="0" smtClean="0"/>
              <a:t>: </a:t>
            </a:r>
            <a:r>
              <a:rPr lang="en-US" sz="2400" b="1" dirty="0"/>
              <a:t>P</a:t>
            </a:r>
            <a:r>
              <a:rPr lang="en-US" sz="2400" b="1" dirty="0" smtClean="0"/>
              <a:t>reparation for end of semester examinations</a:t>
            </a:r>
            <a:endParaRPr lang="en-US" sz="2400" b="1" dirty="0"/>
          </a:p>
          <a:p>
            <a:r>
              <a:rPr lang="en-US" sz="2400" dirty="0" smtClean="0"/>
              <a:t>This is to bring to your attention that end of semester examinations shall start from Monday the 29</a:t>
            </a:r>
            <a:r>
              <a:rPr lang="en-US" sz="2400" baseline="30000" dirty="0" smtClean="0"/>
              <a:t>th</a:t>
            </a:r>
            <a:r>
              <a:rPr lang="en-US" sz="2400" dirty="0" smtClean="0"/>
              <a:t> April 2019, you are therefore required to prepare accordingly. </a:t>
            </a:r>
          </a:p>
          <a:p>
            <a:r>
              <a:rPr lang="en-US" sz="2400" b="1" dirty="0" smtClean="0">
                <a:latin typeface="Agency FB" panose="020B0503020202020204" pitchFamily="34" charset="0"/>
              </a:rPr>
              <a:t>J. </a:t>
            </a:r>
            <a:r>
              <a:rPr lang="en-US" sz="2400" b="1" dirty="0" err="1" smtClean="0">
                <a:latin typeface="Agency FB" panose="020B0503020202020204" pitchFamily="34" charset="0"/>
              </a:rPr>
              <a:t>Odhiambo</a:t>
            </a:r>
            <a:endParaRPr lang="en-US" sz="2400" b="1" dirty="0">
              <a:latin typeface="Agency FB" panose="020B0503020202020204" pitchFamily="34" charset="0"/>
            </a:endParaRPr>
          </a:p>
        </p:txBody>
      </p:sp>
    </p:spTree>
    <p:extLst>
      <p:ext uri="{BB962C8B-B14F-4D97-AF65-F5344CB8AC3E}">
        <p14:creationId xmlns:p14="http://schemas.microsoft.com/office/powerpoint/2010/main" val="3954237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prstGeom prst="rect">
            <a:avLst/>
          </a:prstGeom>
          <a:noFill/>
          <a:ln>
            <a:noFill/>
          </a:ln>
        </p:spPr>
        <p:txBody>
          <a:bodyPr vert="horz" lIns="91440" tIns="45720" rIns="91440" bIns="45720" rtlCol="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41" name="Content Placeholder 2"/>
          <p:cNvSpPr>
            <a:spLocks noGrp="1"/>
          </p:cNvSpPr>
          <p:nvPr>
            <p:ph idx="1"/>
          </p:nvPr>
        </p:nvSpPr>
        <p:spPr>
          <a:prstGeom prst="rect">
            <a:avLst/>
          </a:prstGeom>
          <a:noFill/>
          <a:ln>
            <a:noFill/>
          </a:ln>
        </p:spPr>
        <p:txBody>
          <a:bodyPr vert="horz" lIns="91440" tIns="45720" rIns="91440" bIns="45720" rtlCol="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Receiver (Destination)</a:t>
            </a:r>
            <a:r>
              <a:rPr lang="en-GB" altLang="en-US" dirty="0">
                <a:latin typeface="Times New Roman" pitchFamily="18" charset="0"/>
                <a:ea typeface="Times New Roman" pitchFamily="18" charset="0"/>
              </a:rPr>
              <a:t> –Receiver is the person who gets the message or the place where the message must reach. </a:t>
            </a:r>
          </a:p>
          <a:p>
            <a:pPr lvl="0" eaLnBrk="1" latinLnBrk="1" hangingPunct="1">
              <a:lnSpc>
                <a:spcPct val="150000"/>
              </a:lnSpc>
              <a:buNone/>
            </a:pPr>
            <a:r>
              <a:rPr lang="en-GB" altLang="en-US" dirty="0">
                <a:latin typeface="Times New Roman" pitchFamily="18" charset="0"/>
                <a:ea typeface="Times New Roman" pitchFamily="18" charset="0"/>
              </a:rPr>
              <a:t>-The receiver provides feedback according 	to       	the message.</a:t>
            </a:r>
          </a:p>
        </p:txBody>
      </p:sp>
      <p:sp>
        <p:nvSpPr>
          <p:cNvPr id="1048642"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43"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23</a:t>
            </a:fld>
            <a:endParaRPr lang="en-US" altLang="en-US" sz="1200" kern="0">
              <a:solidFill>
                <a:srgbClr val="898989"/>
              </a:solidFill>
            </a:endParaRPr>
          </a:p>
        </p:txBody>
      </p:sp>
    </p:spTree>
    <p:extLst>
      <p:ext uri="{BB962C8B-B14F-4D97-AF65-F5344CB8AC3E}">
        <p14:creationId xmlns:p14="http://schemas.microsoft.com/office/powerpoint/2010/main" val="21501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1">
                                            <p:txEl>
                                              <p:pRg st="0" end="0"/>
                                            </p:txEl>
                                          </p:spTgt>
                                        </p:tgtEl>
                                        <p:attrNameLst>
                                          <p:attrName>style.visibility</p:attrName>
                                        </p:attrNameLst>
                                      </p:cBhvr>
                                      <p:to>
                                        <p:strVal val="visible"/>
                                      </p:to>
                                    </p:set>
                                    <p:anim calcmode="lin" valueType="num">
                                      <p:cBhvr additive="base">
                                        <p:cTn id="7" dur="500" fill="hold"/>
                                        <p:tgtEl>
                                          <p:spTgt spid="10486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41">
                                            <p:txEl>
                                              <p:pRg st="1" end="1"/>
                                            </p:txEl>
                                          </p:spTgt>
                                        </p:tgtEl>
                                        <p:attrNameLst>
                                          <p:attrName>style.visibility</p:attrName>
                                        </p:attrNameLst>
                                      </p:cBhvr>
                                      <p:to>
                                        <p:strVal val="visible"/>
                                      </p:to>
                                    </p:set>
                                    <p:anim calcmode="lin" valueType="num">
                                      <p:cBhvr additive="base">
                                        <p:cTn id="13" dur="500" fill="hold"/>
                                        <p:tgtEl>
                                          <p:spTgt spid="10486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1"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END</a:t>
            </a:r>
            <a:endParaRPr lang="en-US" sz="60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4905844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spc="0" dirty="0">
                <a:solidFill>
                  <a:prstClr val="black"/>
                </a:solidFill>
                <a:latin typeface="Bahnschrift Condensed" panose="020B0502040204020203" pitchFamily="34" charset="0"/>
              </a:rPr>
              <a:t>Interpersonal Communication</a:t>
            </a:r>
            <a:endParaRPr lang="en-US" dirty="0"/>
          </a:p>
        </p:txBody>
      </p:sp>
      <p:sp>
        <p:nvSpPr>
          <p:cNvPr id="3" name="Content Placeholder 2"/>
          <p:cNvSpPr>
            <a:spLocks noGrp="1"/>
          </p:cNvSpPr>
          <p:nvPr>
            <p:ph idx="1"/>
          </p:nvPr>
        </p:nvSpPr>
        <p:spPr/>
        <p:txBody>
          <a:bodyPr>
            <a:normAutofit lnSpcReduction="10000"/>
          </a:bodyPr>
          <a:lstStyle/>
          <a:p>
            <a:r>
              <a:rPr lang="en-US" sz="4000" b="1" dirty="0" smtClean="0">
                <a:latin typeface="Bahnschrift Condensed" panose="020B0502040204020203" pitchFamily="34" charset="0"/>
              </a:rPr>
              <a:t>Lesson objectives.</a:t>
            </a:r>
          </a:p>
          <a:p>
            <a:r>
              <a:rPr lang="en-US" sz="36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interpersonal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importance/uses of interpersonal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Describe various styles of interpersonal communication</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253128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0" dirty="0">
                <a:solidFill>
                  <a:prstClr val="black"/>
                </a:solidFill>
                <a:latin typeface="Bahnschrift Condensed" panose="020B0502040204020203" pitchFamily="34" charset="0"/>
              </a:rPr>
              <a:t>Interpersonal Communication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lvl="0" defTabSz="457200">
              <a:lnSpc>
                <a:spcPct val="150000"/>
              </a:lnSpc>
              <a:spcBef>
                <a:spcPts val="0"/>
              </a:spcBef>
              <a:spcAft>
                <a:spcPts val="0"/>
              </a:spcAft>
              <a:buClrTx/>
              <a:buSzTx/>
              <a:buFont typeface="Wingdings" panose="05000000000000000000" pitchFamily="2" charset="2"/>
              <a:buChar char="§"/>
            </a:pPr>
            <a:r>
              <a:rPr lang="en-GB" sz="3600" dirty="0" smtClean="0">
                <a:solidFill>
                  <a:srgbClr val="000000"/>
                </a:solidFill>
                <a:latin typeface="Times New Roman" panose="02020603050405020304" pitchFamily="18" charset="0"/>
                <a:ea typeface="Times New Roman"/>
                <a:cs typeface="Times New Roman" panose="02020603050405020304" pitchFamily="18" charset="0"/>
              </a:rPr>
              <a:t>It is </a:t>
            </a:r>
            <a:r>
              <a:rPr lang="en-GB" sz="3600" dirty="0">
                <a:solidFill>
                  <a:srgbClr val="000000"/>
                </a:solidFill>
                <a:latin typeface="Times New Roman" panose="02020603050405020304" pitchFamily="18" charset="0"/>
                <a:ea typeface="Times New Roman"/>
                <a:cs typeface="Times New Roman" panose="02020603050405020304" pitchFamily="18" charset="0"/>
              </a:rPr>
              <a:t>the process of sending and receiving information between two or more people who are </a:t>
            </a:r>
            <a:r>
              <a:rPr lang="en-GB" sz="3600" b="1" dirty="0">
                <a:solidFill>
                  <a:srgbClr val="000000"/>
                </a:solidFill>
                <a:latin typeface="Agency FB" panose="020B0503020202020204" pitchFamily="34" charset="0"/>
                <a:ea typeface="Times New Roman"/>
                <a:cs typeface="Times New Roman"/>
              </a:rPr>
              <a:t>interdependent</a:t>
            </a:r>
            <a:r>
              <a:rPr lang="en-GB" sz="3600" dirty="0">
                <a:solidFill>
                  <a:srgbClr val="000000"/>
                </a:solidFill>
                <a:latin typeface="Tahoma"/>
                <a:ea typeface="Times New Roman"/>
                <a:cs typeface="Times New Roman"/>
              </a:rPr>
              <a:t> </a:t>
            </a:r>
            <a:r>
              <a:rPr lang="en-GB" sz="3600" dirty="0">
                <a:solidFill>
                  <a:srgbClr val="000000"/>
                </a:solidFill>
                <a:latin typeface="Times New Roman" panose="02020603050405020304" pitchFamily="18" charset="0"/>
                <a:ea typeface="Times New Roman"/>
                <a:cs typeface="Times New Roman" panose="02020603050405020304" pitchFamily="18" charset="0"/>
              </a:rPr>
              <a:t>on one another, and have </a:t>
            </a:r>
            <a:r>
              <a:rPr lang="en-GB" sz="3600" b="1" dirty="0">
                <a:solidFill>
                  <a:srgbClr val="000000"/>
                </a:solidFill>
                <a:latin typeface="Agency FB" panose="020B0503020202020204" pitchFamily="34" charset="0"/>
                <a:ea typeface="Times New Roman"/>
                <a:cs typeface="Times New Roman"/>
              </a:rPr>
              <a:t>shared experiences</a:t>
            </a:r>
            <a:r>
              <a:rPr lang="en-GB" sz="3600" dirty="0" smtClean="0">
                <a:solidFill>
                  <a:srgbClr val="000000"/>
                </a:solidFill>
                <a:latin typeface="Tahoma"/>
                <a:ea typeface="Times New Roman"/>
                <a:cs typeface="Times New Roman"/>
              </a:rPr>
              <a:t>.  </a:t>
            </a:r>
            <a:endParaRPr lang="en-US" sz="3600" dirty="0">
              <a:solidFill>
                <a:prstClr val="black"/>
              </a:solidFill>
              <a:latin typeface="Arial"/>
              <a:ea typeface="Calibri"/>
              <a:cs typeface="Times New Roman"/>
            </a:endParaRPr>
          </a:p>
          <a:p>
            <a:endParaRPr lang="en-US" sz="3600" dirty="0"/>
          </a:p>
        </p:txBody>
      </p:sp>
    </p:spTree>
    <p:extLst>
      <p:ext uri="{BB962C8B-B14F-4D97-AF65-F5344CB8AC3E}">
        <p14:creationId xmlns:p14="http://schemas.microsoft.com/office/powerpoint/2010/main" val="25493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Interpersonal communication goes beyond the basic interactions. It occurs when you treat the other person as a unique human being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may be in writing, verbal or non verbal.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based on emotional intelligence, </a:t>
            </a:r>
            <a:r>
              <a:rPr lang="en-US" sz="3600" dirty="0" err="1" smtClean="0">
                <a:latin typeface="Times New Roman" panose="02020603050405020304" pitchFamily="18" charset="0"/>
                <a:cs typeface="Times New Roman" panose="02020603050405020304" pitchFamily="18" charset="0"/>
              </a:rPr>
              <a:t>ie</a:t>
            </a:r>
            <a:r>
              <a:rPr lang="en-US" sz="3600" dirty="0" smtClean="0">
                <a:latin typeface="Times New Roman" panose="02020603050405020304" pitchFamily="18" charset="0"/>
                <a:cs typeface="Times New Roman" panose="02020603050405020304" pitchFamily="18" charset="0"/>
              </a:rPr>
              <a:t> ability to understand somebody's emotions.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8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latin typeface="Bahnschrift Condensed" panose="020B0502040204020203" pitchFamily="34" charset="0"/>
              </a:rPr>
              <a:t>Why bother about interpersonal communication ?</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Strong interpersonal communication and team work is the most important factor for success in any organization/institution.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Processes in organizations are based on complex network of interrelated social relationships which must be perceived through interpersonal communication.</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0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Bahnschrift Condensed" panose="020B0502040204020203" pitchFamily="34" charset="0"/>
              </a:rPr>
              <a:t>Specific uses of interpersonal communication.</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Interpersonal communication is used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Gather and transmit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Build trust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Make decisions and solve problems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Influence action and general behavior of others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7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pPr>
            <a:r>
              <a:rPr lang="en-US" sz="4000" b="1" dirty="0">
                <a:solidFill>
                  <a:srgbClr val="000000">
                    <a:lumMod val="75000"/>
                    <a:lumOff val="25000"/>
                  </a:srgbClr>
                </a:solidFill>
                <a:latin typeface="Bahnschrift Condensed" panose="020B0502040204020203" pitchFamily="34" charset="0"/>
              </a:rPr>
              <a:t>Interpersonal communication is used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Improve emotional intelligence and health</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Build and preserve functional relationships and teams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Enhance quality of working life </a:t>
            </a:r>
            <a:r>
              <a:rPr lang="en-US" sz="3600" dirty="0" smtClean="0">
                <a:latin typeface="Agency FB" panose="020B0503020202020204" pitchFamily="34" charset="0"/>
                <a:cs typeface="Times New Roman" panose="02020603050405020304" pitchFamily="18" charset="0"/>
              </a:rPr>
              <a:t>(majority of workers’ life is spent in the work-place). </a:t>
            </a:r>
            <a:endParaRPr lang="en-US" sz="3600" dirty="0">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365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Condensed" panose="020B0502040204020203" pitchFamily="34" charset="0"/>
              </a:rPr>
              <a:t>Styles of interpersonal communication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a:t>
            </a:r>
            <a:r>
              <a:rPr lang="en-US" sz="4000" b="1" dirty="0">
                <a:latin typeface="Bahnschrift Condensed" panose="020B0502040204020203" pitchFamily="34" charset="0"/>
              </a:rPr>
              <a:t>P</a:t>
            </a:r>
            <a:r>
              <a:rPr lang="en-US" sz="4000" b="1" dirty="0" smtClean="0">
                <a:latin typeface="Bahnschrift Condensed" panose="020B0502040204020203" pitchFamily="34" charset="0"/>
              </a:rPr>
              <a:t>assive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 passive communication, there is unwillingness to express thoughts and feelings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Passive communicators will do something they don’t want or give excuses rather than say how they feel.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4000" b="1" spc="-50" dirty="0" smtClean="0">
                <a:solidFill>
                  <a:srgbClr val="000000">
                    <a:lumMod val="75000"/>
                    <a:lumOff val="25000"/>
                  </a:srgbClr>
                </a:solidFill>
                <a:latin typeface="Bahnschrift Condensed" panose="020B0502040204020203" pitchFamily="34" charset="0"/>
              </a:rPr>
              <a:t>2. Aggressive communication:</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It involves pursuit of one’s interests at all costs</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It may involve overreacting, blaming and criticizing others</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Aggressive communicators get their way by bullying, intimidation or use of physical violence</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They grossly violate other people’s rights.</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4000" b="1" spc="-50" dirty="0" smtClean="0">
                <a:solidFill>
                  <a:srgbClr val="000000">
                    <a:lumMod val="75000"/>
                    <a:lumOff val="25000"/>
                  </a:srgbClr>
                </a:solidFill>
                <a:latin typeface="Bahnschrift Condensed" panose="020B0502040204020203" pitchFamily="34" charset="0"/>
              </a:rPr>
              <a:t>3. Passive-Aggressive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 hybrid style (</a:t>
            </a:r>
            <a:r>
              <a:rPr lang="en-US" sz="3600" b="1" dirty="0" smtClean="0">
                <a:latin typeface="Agency FB" panose="020B0503020202020204" pitchFamily="34" charset="0"/>
                <a:cs typeface="Times New Roman" panose="02020603050405020304" pitchFamily="18" charset="0"/>
              </a:rPr>
              <a:t>Passive + Aggressive</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One avoids confrontation but is still manipulative/ aggressive to get what they want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These people will sometimes use facial expressions that contradict their feelings, </a:t>
            </a:r>
            <a:r>
              <a:rPr lang="en-US" sz="3600" dirty="0" err="1" smtClean="0">
                <a:latin typeface="Times New Roman" panose="02020603050405020304" pitchFamily="18" charset="0"/>
                <a:cs typeface="Times New Roman" panose="02020603050405020304" pitchFamily="18" charset="0"/>
              </a:rPr>
              <a:t>eg</a:t>
            </a:r>
            <a:r>
              <a:rPr lang="en-US" sz="3600" dirty="0" smtClean="0">
                <a:latin typeface="Times New Roman" panose="02020603050405020304" pitchFamily="18" charset="0"/>
                <a:cs typeface="Times New Roman" panose="02020603050405020304" pitchFamily="18" charset="0"/>
              </a:rPr>
              <a:t> smiling when annoyed.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61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prstGeom prst="rect">
            <a:avLst/>
          </a:prstGeom>
          <a:noFill/>
          <a:ln>
            <a:noFill/>
          </a:ln>
        </p:spPr>
        <p:txBody>
          <a:bodyPr vert="horz" lIns="91440" tIns="45720" rIns="91440" bIns="45720" rtlCol="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45" name="Content Placeholder 2"/>
          <p:cNvSpPr>
            <a:spLocks noGrp="1"/>
          </p:cNvSpPr>
          <p:nvPr>
            <p:ph idx="1"/>
          </p:nvPr>
        </p:nvSpPr>
        <p:spPr>
          <a:prstGeom prst="rect">
            <a:avLst/>
          </a:prstGeom>
          <a:noFill/>
          <a:ln>
            <a:noFill/>
          </a:ln>
        </p:spPr>
        <p:txBody>
          <a:bodyPr vert="horz" lIns="91440" tIns="45720" rIns="91440" bIns="45720" rtlCol="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Noise</a:t>
            </a:r>
            <a:r>
              <a:rPr lang="en-US" altLang="en-US" dirty="0">
                <a:latin typeface="Times New Roman" pitchFamily="18" charset="0"/>
                <a:ea typeface="Times New Roman" pitchFamily="18" charset="0"/>
              </a:rPr>
              <a:t> –Noise is the physical disturbances like environment, people, etc. which does not let the message get to the receiver as what is sent</a:t>
            </a:r>
          </a:p>
          <a:p>
            <a:pPr lvl="0" eaLnBrk="1" latinLnBrk="1" hangingPunct="1">
              <a:lnSpc>
                <a:spcPct val="150000"/>
              </a:lnSpc>
            </a:pPr>
            <a:endParaRPr lang="en-US" altLang="en-US" dirty="0">
              <a:latin typeface="Times New Roman" pitchFamily="18" charset="0"/>
              <a:ea typeface="Times New Roman" pitchFamily="18" charset="0"/>
            </a:endParaRPr>
          </a:p>
        </p:txBody>
      </p:sp>
      <p:sp>
        <p:nvSpPr>
          <p:cNvPr id="1048646"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47"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24</a:t>
            </a:fld>
            <a:endParaRPr lang="en-US" altLang="en-US" sz="1200" kern="0">
              <a:solidFill>
                <a:srgbClr val="898989"/>
              </a:solidFill>
            </a:endParaRPr>
          </a:p>
        </p:txBody>
      </p:sp>
    </p:spTree>
    <p:extLst>
      <p:ext uri="{BB962C8B-B14F-4D97-AF65-F5344CB8AC3E}">
        <p14:creationId xmlns:p14="http://schemas.microsoft.com/office/powerpoint/2010/main" val="36745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5">
                                            <p:txEl>
                                              <p:pRg st="0" end="0"/>
                                            </p:txEl>
                                          </p:spTgt>
                                        </p:tgtEl>
                                        <p:attrNameLst>
                                          <p:attrName>style.visibility</p:attrName>
                                        </p:attrNameLst>
                                      </p:cBhvr>
                                      <p:to>
                                        <p:strVal val="visible"/>
                                      </p:to>
                                    </p:set>
                                    <p:anim calcmode="lin" valueType="num">
                                      <p:cBhvr additive="base">
                                        <p:cTn id="7" dur="500" fill="hold"/>
                                        <p:tgtEl>
                                          <p:spTgt spid="1048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4300" b="1" dirty="0" smtClean="0">
                <a:latin typeface="Bahnschrift Condensed" panose="020B0502040204020203" pitchFamily="34" charset="0"/>
              </a:rPr>
              <a:t>4. Assertive communication</a:t>
            </a:r>
            <a:r>
              <a:rPr lang="en-US" sz="4000" b="1"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Making </a:t>
            </a:r>
            <a:r>
              <a:rPr lang="en-US" sz="3600" b="1" dirty="0" smtClean="0">
                <a:latin typeface="Agency FB" panose="020B0503020202020204" pitchFamily="34" charset="0"/>
                <a:cs typeface="Times New Roman" panose="02020603050405020304" pitchFamily="18" charset="0"/>
              </a:rPr>
              <a:t>explicit</a:t>
            </a:r>
            <a:r>
              <a:rPr lang="en-US" sz="3600" dirty="0" smtClean="0">
                <a:latin typeface="Times New Roman" panose="02020603050405020304" pitchFamily="18" charset="0"/>
                <a:cs typeface="Times New Roman" panose="02020603050405020304" pitchFamily="18" charset="0"/>
              </a:rPr>
              <a:t> what you think about or want from another person without intimidating or being intimidated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Ability to speak your mind freely but with respect and dignity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Assertive communicators are careful not to hurt others as they pursue their interests.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2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latin typeface="Bahnschrift Condensed" panose="020B0502040204020203" pitchFamily="34" charset="0"/>
              </a:rPr>
              <a:t>S</a:t>
            </a:r>
            <a:r>
              <a:rPr lang="en-US" sz="6000" b="1" dirty="0" smtClean="0">
                <a:latin typeface="Bahnschrift Condensed" panose="020B0502040204020203" pitchFamily="34" charset="0"/>
              </a:rPr>
              <a:t>ummary</a:t>
            </a:r>
            <a:r>
              <a:rPr lang="en-US" dirty="0" smtClean="0"/>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Effective interpersonal communication is highly receptive to the ideas of other people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involves communicating with a high sense of respect and understand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involves treating people as individual sand appreciating diversity and people rights</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95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1080007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Condensed" panose="020B0502040204020203" pitchFamily="34" charset="0"/>
              </a:rPr>
              <a:t>Intrapersonal communication.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lstStyle/>
          <a:p>
            <a:r>
              <a:rPr lang="en-US" sz="4000" b="1" dirty="0" smtClean="0">
                <a:latin typeface="Bahnschrift Condensed" panose="020B0502040204020203" pitchFamily="34" charset="0"/>
              </a:rPr>
              <a:t>Lesson objectives</a:t>
            </a:r>
            <a:r>
              <a:rPr lang="en-US" dirty="0" smtClean="0"/>
              <a:t>:</a:t>
            </a:r>
          </a:p>
          <a:p>
            <a:r>
              <a:rPr lang="en-US" sz="36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intrapersonal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importance of intrapersonal communication</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2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000000">
                    <a:lumMod val="75000"/>
                    <a:lumOff val="25000"/>
                  </a:srgbClr>
                </a:solidFill>
                <a:latin typeface="Bahnschrift Condensed" panose="020B0502040204020203" pitchFamily="34" charset="0"/>
              </a:rPr>
              <a:t>Intrapersonal communication</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refers to ‘</a:t>
            </a:r>
            <a:r>
              <a:rPr lang="en-US" sz="3600" b="1" dirty="0" smtClean="0">
                <a:latin typeface="Agency FB" panose="020B0503020202020204" pitchFamily="34" charset="0"/>
                <a:cs typeface="Times New Roman" panose="02020603050405020304" pitchFamily="18" charset="0"/>
              </a:rPr>
              <a:t>self talk</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Communication does not only take place between you and others, but you probably spend  great part of your time talking with your self.</a:t>
            </a:r>
          </a:p>
        </p:txBody>
      </p:sp>
    </p:spTree>
    <p:extLst>
      <p:ext uri="{BB962C8B-B14F-4D97-AF65-F5344CB8AC3E}">
        <p14:creationId xmlns:p14="http://schemas.microsoft.com/office/powerpoint/2010/main" val="22724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0" dirty="0">
                <a:solidFill>
                  <a:srgbClr val="000000">
                    <a:lumMod val="75000"/>
                    <a:lumOff val="25000"/>
                  </a:srgbClr>
                </a:solidFill>
                <a:latin typeface="Bahnschrift Condensed" panose="020B0502040204020203" pitchFamily="34" charset="0"/>
              </a:rPr>
              <a:t>Intrapersonal communication</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pPr marL="0" lvl="0" indent="0" defTabSz="457200">
              <a:lnSpc>
                <a:spcPct val="100000"/>
              </a:lnSpc>
              <a:spcBef>
                <a:spcPct val="20000"/>
              </a:spcBef>
              <a:spcAft>
                <a:spcPts val="0"/>
              </a:spcAft>
              <a:buClrTx/>
              <a:buSzTx/>
              <a:buNone/>
            </a:pPr>
            <a:endParaRPr lang="en-US" sz="3200" i="1" dirty="0" smtClean="0">
              <a:solidFill>
                <a:prstClr val="black"/>
              </a:solidFill>
              <a:latin typeface="Arial"/>
            </a:endParaRPr>
          </a:p>
          <a:p>
            <a:pPr marL="0" lvl="0" indent="0" defTabSz="457200">
              <a:lnSpc>
                <a:spcPct val="100000"/>
              </a:lnSpc>
              <a:spcBef>
                <a:spcPct val="20000"/>
              </a:spcBef>
              <a:spcAft>
                <a:spcPts val="0"/>
              </a:spcAft>
              <a:buClrTx/>
              <a:buSzTx/>
              <a:buNone/>
            </a:pPr>
            <a:r>
              <a:rPr lang="en-US" sz="3200" i="1" dirty="0" smtClean="0">
                <a:solidFill>
                  <a:prstClr val="black"/>
                </a:solidFill>
                <a:latin typeface="Arial"/>
              </a:rPr>
              <a:t>‘ </a:t>
            </a:r>
            <a:r>
              <a:rPr lang="en-US" sz="4000" dirty="0" smtClean="0">
                <a:solidFill>
                  <a:prstClr val="black"/>
                </a:solidFill>
                <a:latin typeface="Bahnschrift Condensed" panose="020B0502040204020203" pitchFamily="34" charset="0"/>
              </a:rPr>
              <a:t>He </a:t>
            </a:r>
            <a:r>
              <a:rPr lang="en-US" sz="4000" dirty="0">
                <a:solidFill>
                  <a:prstClr val="black"/>
                </a:solidFill>
                <a:latin typeface="Bahnschrift Condensed" panose="020B0502040204020203" pitchFamily="34" charset="0"/>
              </a:rPr>
              <a:t>who knows others is </a:t>
            </a:r>
            <a:r>
              <a:rPr lang="en-US" sz="4000" dirty="0" smtClean="0">
                <a:solidFill>
                  <a:prstClr val="black"/>
                </a:solidFill>
                <a:latin typeface="Bahnschrift Condensed" panose="020B0502040204020203" pitchFamily="34" charset="0"/>
              </a:rPr>
              <a:t>wise, </a:t>
            </a:r>
            <a:r>
              <a:rPr lang="en-US" sz="4000" dirty="0">
                <a:solidFill>
                  <a:prstClr val="black"/>
                </a:solidFill>
                <a:latin typeface="Bahnschrift Condensed" panose="020B0502040204020203" pitchFamily="34" charset="0"/>
              </a:rPr>
              <a:t>b</a:t>
            </a:r>
            <a:r>
              <a:rPr lang="en-US" sz="4000" dirty="0" smtClean="0">
                <a:solidFill>
                  <a:prstClr val="black"/>
                </a:solidFill>
                <a:latin typeface="Bahnschrift Condensed" panose="020B0502040204020203" pitchFamily="34" charset="0"/>
              </a:rPr>
              <a:t>ut he </a:t>
            </a:r>
            <a:r>
              <a:rPr lang="en-US" sz="4000" dirty="0">
                <a:solidFill>
                  <a:prstClr val="black"/>
                </a:solidFill>
                <a:latin typeface="Bahnschrift Condensed" panose="020B0502040204020203" pitchFamily="34" charset="0"/>
              </a:rPr>
              <a:t>who knows himself is </a:t>
            </a:r>
            <a:r>
              <a:rPr lang="en-US" sz="4000" dirty="0" smtClean="0">
                <a:solidFill>
                  <a:prstClr val="black"/>
                </a:solidFill>
                <a:latin typeface="Bahnschrift Condensed" panose="020B0502040204020203" pitchFamily="34" charset="0"/>
              </a:rPr>
              <a:t>enlightened ‘</a:t>
            </a:r>
          </a:p>
          <a:p>
            <a:pPr marL="0" lvl="0" indent="0" defTabSz="457200">
              <a:lnSpc>
                <a:spcPct val="100000"/>
              </a:lnSpc>
              <a:spcBef>
                <a:spcPct val="20000"/>
              </a:spcBef>
              <a:spcAft>
                <a:spcPts val="0"/>
              </a:spcAft>
              <a:buClrTx/>
              <a:buSzTx/>
              <a:buNone/>
            </a:pPr>
            <a:endParaRPr lang="en-US" sz="4000" dirty="0">
              <a:solidFill>
                <a:prstClr val="black"/>
              </a:solidFill>
              <a:latin typeface="Bahnschrift Condensed" panose="020B0502040204020203" pitchFamily="34" charset="0"/>
            </a:endParaRPr>
          </a:p>
          <a:p>
            <a:pPr marL="0" lvl="0" indent="0" defTabSz="457200">
              <a:lnSpc>
                <a:spcPct val="100000"/>
              </a:lnSpc>
              <a:spcBef>
                <a:spcPct val="20000"/>
              </a:spcBef>
              <a:spcAft>
                <a:spcPts val="0"/>
              </a:spcAft>
              <a:buClrTx/>
              <a:buSzTx/>
              <a:buNone/>
            </a:pPr>
            <a:endParaRPr lang="en-US" sz="4000" dirty="0">
              <a:solidFill>
                <a:prstClr val="black"/>
              </a:solidFill>
              <a:latin typeface="Bahnschrift Condensed" panose="020B0502040204020203" pitchFamily="34" charset="0"/>
            </a:endParaRPr>
          </a:p>
          <a:p>
            <a:pPr marL="0" lvl="0" indent="0" defTabSz="457200">
              <a:lnSpc>
                <a:spcPct val="100000"/>
              </a:lnSpc>
              <a:spcBef>
                <a:spcPct val="20000"/>
              </a:spcBef>
              <a:spcAft>
                <a:spcPts val="0"/>
              </a:spcAft>
              <a:buClrTx/>
              <a:buSzTx/>
              <a:buNone/>
            </a:pPr>
            <a:r>
              <a:rPr lang="en-US" sz="3200" dirty="0">
                <a:solidFill>
                  <a:prstClr val="black"/>
                </a:solidFill>
                <a:latin typeface="Arial"/>
              </a:rPr>
              <a:t>		-</a:t>
            </a:r>
            <a:r>
              <a:rPr lang="en-US" sz="3200" dirty="0">
                <a:solidFill>
                  <a:prstClr val="black"/>
                </a:solidFill>
                <a:latin typeface="Agency FB" panose="020B0503020202020204" pitchFamily="34" charset="0"/>
              </a:rPr>
              <a:t>Lao Tzu</a:t>
            </a:r>
          </a:p>
          <a:p>
            <a:endParaRPr lang="en-US" dirty="0"/>
          </a:p>
        </p:txBody>
      </p:sp>
    </p:spTree>
    <p:extLst>
      <p:ext uri="{BB962C8B-B14F-4D97-AF65-F5344CB8AC3E}">
        <p14:creationId xmlns:p14="http://schemas.microsoft.com/office/powerpoint/2010/main" val="38759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Intrapersonal communication helps you determine what you think and how you behave. </a:t>
            </a:r>
            <a:endPar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Your perceptions affect the way you feel about yourself, your attitudes toward communicating, and your ability to make predictions about others</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9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Condensed" panose="020B0502040204020203" pitchFamily="34" charset="0"/>
              </a:rPr>
              <a:t>Perception</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an active process of giving meaning to information you receive from your senses.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When your perception of the world, yourself and others are accurate, your communication with yourself and others is likely to be accurate as well.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2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4145418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FF0000"/>
                </a:solidFill>
                <a:latin typeface="Bahnschrift Condensed" panose="020B0502040204020203" pitchFamily="34" charset="0"/>
              </a:rPr>
              <a:t>Patterns of communication</a:t>
            </a:r>
            <a:endParaRPr lang="en-US" dirty="0">
              <a:solidFill>
                <a:srgbClr val="FF0000"/>
              </a:solidFill>
            </a:endParaRPr>
          </a:p>
        </p:txBody>
      </p:sp>
      <p:sp>
        <p:nvSpPr>
          <p:cNvPr id="3" name="Content Placeholder 2"/>
          <p:cNvSpPr>
            <a:spLocks noGrp="1"/>
          </p:cNvSpPr>
          <p:nvPr>
            <p:ph idx="1"/>
          </p:nvPr>
        </p:nvSpPr>
        <p:spPr/>
        <p:txBody>
          <a:bodyPr/>
          <a:lstStyle/>
          <a:p>
            <a:r>
              <a:rPr lang="en-US" sz="4000" b="1" dirty="0" smtClean="0">
                <a:latin typeface="Bahnschrift Condensed" panose="020B0502040204020203" pitchFamily="34" charset="0"/>
              </a:rPr>
              <a:t>Lesson objectives;</a:t>
            </a:r>
          </a:p>
          <a:p>
            <a:r>
              <a:rPr lang="en-US" sz="36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Describe horizontal/ and vertical communication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Describe the role/functions of communication in an organization</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88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prstGeom prst="rect">
            <a:avLst/>
          </a:prstGeom>
          <a:noFill/>
          <a:ln>
            <a:noFill/>
          </a:ln>
        </p:spPr>
        <p:txBody>
          <a:bodyPr vert="horz" lIns="91440" tIns="45720" rIns="91440" bIns="45720" rtlCol="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GB" altLang="en-US" sz="3200" b="1">
                <a:latin typeface="Times New Roman" pitchFamily="18" charset="0"/>
                <a:ea typeface="Times New Roman" pitchFamily="18" charset="0"/>
              </a:rPr>
              <a:t>Explanation of Shannon Weaver Model</a:t>
            </a:r>
            <a:r>
              <a:t/>
            </a:r>
            <a:br/>
            <a:endParaRPr lang="en-GB" altLang="en-US" sz="3200" b="1">
              <a:latin typeface="Times New Roman" pitchFamily="18" charset="0"/>
              <a:ea typeface="Times New Roman" pitchFamily="18" charset="0"/>
            </a:endParaRPr>
          </a:p>
        </p:txBody>
      </p:sp>
      <p:sp>
        <p:nvSpPr>
          <p:cNvPr id="1048649" name="Content Placeholder 2"/>
          <p:cNvSpPr>
            <a:spLocks noGrp="1"/>
          </p:cNvSpPr>
          <p:nvPr>
            <p:ph idx="1"/>
          </p:nvPr>
        </p:nvSpPr>
        <p:spPr>
          <a:xfrm>
            <a:off x="1981200" y="1066800"/>
            <a:ext cx="8229600" cy="5289550"/>
          </a:xfrm>
          <a:prstGeom prst="rect">
            <a:avLst/>
          </a:prstGeom>
          <a:noFill/>
          <a:ln>
            <a:noFill/>
          </a:ln>
        </p:spPr>
        <p:txBody>
          <a:bodyPr vert="horz" lIns="91440" tIns="45720" rIns="91440" bIns="45720" rtlCol="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The sender encodes the message and sends it to the receiver through a technological channel like telephone and telegraph. </a:t>
            </a:r>
          </a:p>
          <a:p>
            <a:pPr lvl="0" eaLnBrk="1" latinLnBrk="1" hangingPunct="1">
              <a:lnSpc>
                <a:spcPct val="150000"/>
              </a:lnSpc>
            </a:pPr>
            <a:r>
              <a:rPr lang="en-GB" altLang="en-US" dirty="0">
                <a:latin typeface="Times New Roman" pitchFamily="18" charset="0"/>
                <a:ea typeface="Times New Roman" pitchFamily="18" charset="0"/>
              </a:rPr>
              <a:t>The sender converts the message into codes understandable to the machine.</a:t>
            </a:r>
          </a:p>
          <a:p>
            <a:pPr lvl="0" eaLnBrk="1" latinLnBrk="1" hangingPunct="1">
              <a:lnSpc>
                <a:spcPct val="150000"/>
              </a:lnSpc>
            </a:pPr>
            <a:r>
              <a:rPr lang="en-GB" altLang="en-US" dirty="0">
                <a:latin typeface="Times New Roman" pitchFamily="18" charset="0"/>
                <a:ea typeface="Times New Roman" pitchFamily="18" charset="0"/>
              </a:rPr>
              <a:t> The message is sent in codes through a medium.</a:t>
            </a:r>
          </a:p>
          <a:p>
            <a:pPr lvl="0" eaLnBrk="1" latinLnBrk="1" hangingPunct="1">
              <a:lnSpc>
                <a:spcPct val="150000"/>
              </a:lnSpc>
            </a:pPr>
            <a:endParaRPr lang="en-US" altLang="en-US" dirty="0">
              <a:latin typeface="Times New Roman" pitchFamily="18" charset="0"/>
              <a:ea typeface="Times New Roman" pitchFamily="18" charset="0"/>
            </a:endParaRPr>
          </a:p>
        </p:txBody>
      </p:sp>
      <p:sp>
        <p:nvSpPr>
          <p:cNvPr id="1048650"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51"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25</a:t>
            </a:fld>
            <a:endParaRPr lang="en-US" altLang="en-US" sz="1200" kern="0">
              <a:solidFill>
                <a:srgbClr val="898989"/>
              </a:solidFill>
            </a:endParaRPr>
          </a:p>
        </p:txBody>
      </p:sp>
    </p:spTree>
    <p:extLst>
      <p:ext uri="{BB962C8B-B14F-4D97-AF65-F5344CB8AC3E}">
        <p14:creationId xmlns:p14="http://schemas.microsoft.com/office/powerpoint/2010/main" val="16466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9">
                                            <p:txEl>
                                              <p:pRg st="0" end="0"/>
                                            </p:txEl>
                                          </p:spTgt>
                                        </p:tgtEl>
                                        <p:attrNameLst>
                                          <p:attrName>style.visibility</p:attrName>
                                        </p:attrNameLst>
                                      </p:cBhvr>
                                      <p:to>
                                        <p:strVal val="visible"/>
                                      </p:to>
                                    </p:set>
                                    <p:anim calcmode="lin" valueType="num">
                                      <p:cBhvr additive="base">
                                        <p:cTn id="7" dur="500" fill="hold"/>
                                        <p:tgtEl>
                                          <p:spTgt spid="10486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49">
                                            <p:txEl>
                                              <p:pRg st="1" end="1"/>
                                            </p:txEl>
                                          </p:spTgt>
                                        </p:tgtEl>
                                        <p:attrNameLst>
                                          <p:attrName>style.visibility</p:attrName>
                                        </p:attrNameLst>
                                      </p:cBhvr>
                                      <p:to>
                                        <p:strVal val="visible"/>
                                      </p:to>
                                    </p:set>
                                    <p:anim calcmode="lin" valueType="num">
                                      <p:cBhvr additive="base">
                                        <p:cTn id="13" dur="500" fill="hold"/>
                                        <p:tgtEl>
                                          <p:spTgt spid="10486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49">
                                            <p:txEl>
                                              <p:pRg st="2" end="2"/>
                                            </p:txEl>
                                          </p:spTgt>
                                        </p:tgtEl>
                                        <p:attrNameLst>
                                          <p:attrName>style.visibility</p:attrName>
                                        </p:attrNameLst>
                                      </p:cBhvr>
                                      <p:to>
                                        <p:strVal val="visible"/>
                                      </p:to>
                                    </p:set>
                                    <p:anim calcmode="lin" valueType="num">
                                      <p:cBhvr additive="base">
                                        <p:cTn id="19" dur="500" fill="hold"/>
                                        <p:tgtEl>
                                          <p:spTgt spid="10486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Patterns of communication</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An organization is a body of people working for a well-defined goal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achieve this goal, each member has to be in a state of constant touch with the others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This calls for both horizontal and vertical movement of information from one source to another.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36654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horizontal communication keeps individuals of the same status and peer groups informed of what others are doing and what is expected of them.</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commonality of interest towards the achievement of the organization’s goal sustains the flow of the information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12522"/>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vertical communication is both downward and upward flow of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top management keeps on sending information to the employees and also devises ways of eliciting information from them and thus the lines of communication are kept in a healthy state.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14628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Effective communication is essentially interactive in nature, demanding the interchange of roles of the sender and the receiver</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emphasizes on ‘two-way’ communication</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13733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latin typeface="Bahnschrift Condensed" panose="020B0502040204020203" pitchFamily="34" charset="0"/>
              </a:rPr>
              <a:t>Roles of communication in a hospital.</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Communication plays a number of functions and roles in the running and growth of a hospital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These functions can be classified as follows: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67352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1. Internal functions.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These are functions performed by communication within the hospital: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generate and disseminate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direct and instruct employees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maintain and improve morale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cultivate a sense of belonging</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098806"/>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Information needed by the employees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lstStyle/>
          <a:p>
            <a:r>
              <a:rPr lang="en-US" sz="4000" dirty="0" smtClean="0">
                <a:latin typeface="Bahnschrift Condensed" panose="020B0502040204020203" pitchFamily="34" charset="0"/>
              </a:rPr>
              <a:t>Employees of a hospital normally need the following information</a:t>
            </a:r>
            <a:r>
              <a:rPr lang="en-US" dirty="0" smtClean="0"/>
              <a:t>:</a:t>
            </a:r>
          </a:p>
          <a:p>
            <a:r>
              <a:rPr lang="en-US" sz="3600" dirty="0" smtClean="0">
                <a:latin typeface="Times New Roman" panose="02020603050405020304" pitchFamily="18" charset="0"/>
                <a:cs typeface="Times New Roman" panose="02020603050405020304" pitchFamily="18" charset="0"/>
              </a:rPr>
              <a:t>1. </a:t>
            </a: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nformation of immediate concern such as: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Working procedure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Skills required for the job</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Opportunities for professional growth.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39203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2. Working environment related information such as: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 Rules for safety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Facilities for recreational clubs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Societies/unions</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96502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latin typeface="Times New Roman" panose="02020603050405020304" pitchFamily="18" charset="0"/>
                <a:cs typeface="Times New Roman" panose="02020603050405020304" pitchFamily="18" charset="0"/>
              </a:rPr>
              <a:t>3. Information about personal benefits such as: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Pay and allowances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Health and insurance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Holidays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Other benefits if any</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618152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2. External functions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These are functions of communication outside the hospital;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offer healthcare services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liaise with other hospital</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create goodwill</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618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prstGeom prst="rect">
            <a:avLst/>
          </a:prstGeom>
          <a:noFill/>
          <a:ln>
            <a:noFill/>
          </a:ln>
        </p:spPr>
        <p:txBody>
          <a:bodyPr vert="horz" lIns="91440" tIns="45720" rIns="91440" bIns="45720" rtlCol="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53" name="Content Placeholder 2"/>
          <p:cNvSpPr>
            <a:spLocks noGrp="1"/>
          </p:cNvSpPr>
          <p:nvPr>
            <p:ph idx="1"/>
          </p:nvPr>
        </p:nvSpPr>
        <p:spPr>
          <a:xfrm>
            <a:off x="1981200" y="1219200"/>
            <a:ext cx="8534400" cy="5334000"/>
          </a:xfrm>
          <a:prstGeom prst="rect">
            <a:avLst/>
          </a:prstGeom>
          <a:noFill/>
          <a:ln>
            <a:noFill/>
          </a:ln>
        </p:spPr>
        <p:txBody>
          <a:bodyPr vert="horz" lIns="91440" tIns="45720" rIns="91440" bIns="45720" rtlCol="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The receiver has to decode the message before understanding it and interpreting it. </a:t>
            </a:r>
          </a:p>
          <a:p>
            <a:pPr lvl="0" eaLnBrk="1" latinLnBrk="1" hangingPunct="1">
              <a:lnSpc>
                <a:spcPct val="150000"/>
              </a:lnSpc>
            </a:pPr>
            <a:r>
              <a:rPr lang="en-GB" altLang="en-US" dirty="0">
                <a:latin typeface="Times New Roman" pitchFamily="18" charset="0"/>
                <a:ea typeface="Times New Roman" pitchFamily="18" charset="0"/>
              </a:rPr>
              <a:t>The receptor machine can also act as a decoder in some cases. </a:t>
            </a:r>
          </a:p>
          <a:p>
            <a:pPr lvl="0" eaLnBrk="1" latinLnBrk="1" hangingPunct="1">
              <a:lnSpc>
                <a:spcPct val="150000"/>
              </a:lnSpc>
            </a:pPr>
            <a:r>
              <a:rPr lang="en-GB" altLang="en-US" dirty="0">
                <a:latin typeface="Times New Roman" pitchFamily="18" charset="0"/>
                <a:ea typeface="Times New Roman" pitchFamily="18" charset="0"/>
              </a:rPr>
              <a:t>The channel can have noise &amp; the receiver might not have the capacity to decode which might cause problems in communication process.</a:t>
            </a:r>
          </a:p>
          <a:p>
            <a:pPr lvl="0" eaLnBrk="1" latinLnBrk="1" hangingPunct="1"/>
            <a:endParaRPr lang="en-US" altLang="en-US" dirty="0"/>
          </a:p>
        </p:txBody>
      </p:sp>
      <p:sp>
        <p:nvSpPr>
          <p:cNvPr id="1048654"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655"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26</a:t>
            </a:fld>
            <a:endParaRPr lang="en-US" altLang="en-US" sz="1200" kern="0">
              <a:solidFill>
                <a:srgbClr val="898989"/>
              </a:solidFill>
            </a:endParaRPr>
          </a:p>
        </p:txBody>
      </p:sp>
    </p:spTree>
    <p:extLst>
      <p:ext uri="{BB962C8B-B14F-4D97-AF65-F5344CB8AC3E}">
        <p14:creationId xmlns:p14="http://schemas.microsoft.com/office/powerpoint/2010/main" val="30493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53">
                                            <p:txEl>
                                              <p:pRg st="0" end="0"/>
                                            </p:txEl>
                                          </p:spTgt>
                                        </p:tgtEl>
                                        <p:attrNameLst>
                                          <p:attrName>style.visibility</p:attrName>
                                        </p:attrNameLst>
                                      </p:cBhvr>
                                      <p:to>
                                        <p:strVal val="visible"/>
                                      </p:to>
                                    </p:set>
                                    <p:anim calcmode="lin" valueType="num">
                                      <p:cBhvr additive="base">
                                        <p:cTn id="7" dur="500" fill="hold"/>
                                        <p:tgtEl>
                                          <p:spTgt spid="10486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53">
                                            <p:txEl>
                                              <p:pRg st="1" end="1"/>
                                            </p:txEl>
                                          </p:spTgt>
                                        </p:tgtEl>
                                        <p:attrNameLst>
                                          <p:attrName>style.visibility</p:attrName>
                                        </p:attrNameLst>
                                      </p:cBhvr>
                                      <p:to>
                                        <p:strVal val="visible"/>
                                      </p:to>
                                    </p:set>
                                    <p:anim calcmode="lin" valueType="num">
                                      <p:cBhvr additive="base">
                                        <p:cTn id="13" dur="500" fill="hold"/>
                                        <p:tgtEl>
                                          <p:spTgt spid="10486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53">
                                            <p:txEl>
                                              <p:pRg st="2" end="2"/>
                                            </p:txEl>
                                          </p:spTgt>
                                        </p:tgtEl>
                                        <p:attrNameLst>
                                          <p:attrName>style.visibility</p:attrName>
                                        </p:attrNameLst>
                                      </p:cBhvr>
                                      <p:to>
                                        <p:strVal val="visible"/>
                                      </p:to>
                                    </p:set>
                                    <p:anim calcmode="lin" valueType="num">
                                      <p:cBhvr additive="base">
                                        <p:cTn id="19" dur="500" fill="hold"/>
                                        <p:tgtEl>
                                          <p:spTgt spid="10486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ahnschrift Condensed" panose="020B0502040204020203" pitchFamily="34" charset="0"/>
              </a:rPr>
              <a:t/>
            </a:r>
            <a:br>
              <a:rPr lang="en-US" sz="5400" b="1" dirty="0" smtClean="0">
                <a:latin typeface="Bahnschrift Condensed" panose="020B0502040204020203" pitchFamily="34" charset="0"/>
              </a:rPr>
            </a:br>
            <a:r>
              <a:rPr lang="en-US" sz="5400" b="1" dirty="0">
                <a:latin typeface="Bahnschrift Condensed" panose="020B0502040204020203" pitchFamily="34" charset="0"/>
              </a:rPr>
              <a:t/>
            </a:r>
            <a:br>
              <a:rPr lang="en-US" sz="5400" b="1" dirty="0">
                <a:latin typeface="Bahnschrift Condensed" panose="020B0502040204020203" pitchFamily="34" charset="0"/>
              </a:rPr>
            </a:br>
            <a:r>
              <a:rPr lang="en-US" sz="5400" b="1" dirty="0" smtClean="0">
                <a:latin typeface="Bahnschrift Condensed" panose="020B0502040204020203" pitchFamily="34" charset="0"/>
              </a:rPr>
              <a:t>Summary</a:t>
            </a:r>
            <a:br>
              <a:rPr lang="en-US" sz="5400" b="1" dirty="0" smtClean="0">
                <a:latin typeface="Bahnschrift Condensed" panose="020B0502040204020203" pitchFamily="34" charset="0"/>
              </a:rPr>
            </a:b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3600" dirty="0" smtClean="0">
                <a:latin typeface="Times New Roman" panose="02020603050405020304" pitchFamily="18" charset="0"/>
                <a:cs typeface="Times New Roman" panose="02020603050405020304" pitchFamily="18" charset="0"/>
              </a:rPr>
              <a:t>For proper functioning of communication system in the hospital, the following questions should be addressed:</a:t>
            </a:r>
          </a:p>
          <a:p>
            <a:pPr marL="857250" indent="-857250">
              <a:buFont typeface="+mj-lt"/>
              <a:buAutoNum type="romanLcPeriod"/>
            </a:pPr>
            <a:r>
              <a:rPr lang="en-US" sz="3600" dirty="0" smtClean="0">
                <a:latin typeface="Times New Roman" panose="02020603050405020304" pitchFamily="18" charset="0"/>
                <a:cs typeface="Times New Roman" panose="02020603050405020304" pitchFamily="18" charset="0"/>
              </a:rPr>
              <a:t>What information is to be conveyed ?</a:t>
            </a:r>
          </a:p>
          <a:p>
            <a:pPr marL="857250" indent="-857250">
              <a:buFont typeface="+mj-lt"/>
              <a:buAutoNum type="romanLcPeriod"/>
            </a:pPr>
            <a:r>
              <a:rPr lang="en-US" sz="3600" dirty="0" smtClean="0">
                <a:latin typeface="Times New Roman" panose="02020603050405020304" pitchFamily="18" charset="0"/>
                <a:cs typeface="Times New Roman" panose="02020603050405020304" pitchFamily="18" charset="0"/>
              </a:rPr>
              <a:t>Who requires it ?</a:t>
            </a:r>
          </a:p>
          <a:p>
            <a:pPr marL="857250" indent="-857250">
              <a:buFont typeface="+mj-lt"/>
              <a:buAutoNum type="romanLcPeriod"/>
            </a:pPr>
            <a:r>
              <a:rPr lang="en-US" sz="3600" dirty="0" smtClean="0">
                <a:latin typeface="Times New Roman" panose="02020603050405020304" pitchFamily="18" charset="0"/>
                <a:cs typeface="Times New Roman" panose="02020603050405020304" pitchFamily="18" charset="0"/>
              </a:rPr>
              <a:t>What should be its form ?</a:t>
            </a:r>
          </a:p>
          <a:p>
            <a:pPr marL="857250" indent="-857250">
              <a:buFont typeface="+mj-lt"/>
              <a:buAutoNum type="romanLcPeriod"/>
            </a:pPr>
            <a:r>
              <a:rPr lang="en-US" sz="3600" dirty="0" smtClean="0">
                <a:latin typeface="Times New Roman" panose="02020603050405020304" pitchFamily="18" charset="0"/>
                <a:cs typeface="Times New Roman" panose="02020603050405020304" pitchFamily="18" charset="0"/>
              </a:rPr>
              <a:t>How should it be disseminated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51248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0084601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Reports Writing:</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smtClean="0"/>
          </a:p>
          <a:p>
            <a:r>
              <a:rPr lang="en-US" dirty="0"/>
              <a:t> </a:t>
            </a:r>
          </a:p>
        </p:txBody>
      </p:sp>
    </p:spTree>
    <p:extLst>
      <p:ext uri="{BB962C8B-B14F-4D97-AF65-F5344CB8AC3E}">
        <p14:creationId xmlns:p14="http://schemas.microsoft.com/office/powerpoint/2010/main" val="244834127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Formal reports</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fontScale="47500" lnSpcReduction="20000"/>
          </a:bodyPr>
          <a:lstStyle/>
          <a:p>
            <a:r>
              <a:rPr lang="en-US" sz="8400" b="1" dirty="0" smtClean="0">
                <a:latin typeface="Bahnschrift Condensed" panose="020B0502040204020203" pitchFamily="34" charset="0"/>
              </a:rPr>
              <a:t>Lesson objectives</a:t>
            </a:r>
            <a:r>
              <a:rPr lang="en-US" dirty="0" smtClean="0"/>
              <a:t>.</a:t>
            </a:r>
          </a:p>
          <a:p>
            <a:r>
              <a:rPr lang="en-US" sz="5800" dirty="0" smtClean="0">
                <a:latin typeface="Times New Roman" panose="02020603050405020304" pitchFamily="18" charset="0"/>
                <a:cs typeface="Times New Roman" panose="02020603050405020304" pitchFamily="18" charset="0"/>
              </a:rPr>
              <a:t>By the end of the lesson, students should be able to</a:t>
            </a:r>
            <a:r>
              <a:rPr lang="en-US" sz="5800" dirty="0" smtClean="0"/>
              <a:t>:</a:t>
            </a:r>
          </a:p>
          <a:p>
            <a:pPr>
              <a:buFont typeface="Wingdings" panose="05000000000000000000" pitchFamily="2" charset="2"/>
              <a:buChar char="§"/>
            </a:pPr>
            <a:r>
              <a:rPr lang="en-US" sz="5800" dirty="0" smtClean="0">
                <a:latin typeface="Times New Roman" panose="02020603050405020304" pitchFamily="18" charset="0"/>
                <a:cs typeface="Times New Roman" panose="02020603050405020304" pitchFamily="18" charset="0"/>
              </a:rPr>
              <a:t>Define a report</a:t>
            </a:r>
          </a:p>
          <a:p>
            <a:pPr>
              <a:buFont typeface="Wingdings" panose="05000000000000000000" pitchFamily="2" charset="2"/>
              <a:buChar char="§"/>
            </a:pPr>
            <a:r>
              <a:rPr lang="en-US" sz="5800" dirty="0" smtClean="0">
                <a:latin typeface="Times New Roman" panose="02020603050405020304" pitchFamily="18" charset="0"/>
                <a:cs typeface="Times New Roman" panose="02020603050405020304" pitchFamily="18" charset="0"/>
              </a:rPr>
              <a:t>State the various types of reports</a:t>
            </a:r>
          </a:p>
          <a:p>
            <a:pPr>
              <a:buFont typeface="Wingdings" panose="05000000000000000000" pitchFamily="2" charset="2"/>
              <a:buChar char="§"/>
            </a:pPr>
            <a:r>
              <a:rPr lang="en-US" sz="5800" dirty="0" smtClean="0">
                <a:latin typeface="Times New Roman" panose="02020603050405020304" pitchFamily="18" charset="0"/>
                <a:cs typeface="Times New Roman" panose="02020603050405020304" pitchFamily="18" charset="0"/>
              </a:rPr>
              <a:t>Describe the format of report writing</a:t>
            </a:r>
          </a:p>
          <a:p>
            <a:pPr>
              <a:buFont typeface="Wingdings" panose="05000000000000000000" pitchFamily="2" charset="2"/>
              <a:buChar char="§"/>
            </a:pPr>
            <a:endParaRPr lang="en-US" sz="5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smtClean="0"/>
          </a:p>
          <a:p>
            <a:r>
              <a:rPr lang="en-US" dirty="0"/>
              <a:t> </a:t>
            </a:r>
          </a:p>
        </p:txBody>
      </p:sp>
    </p:spTree>
    <p:extLst>
      <p:ext uri="{BB962C8B-B14F-4D97-AF65-F5344CB8AC3E}">
        <p14:creationId xmlns:p14="http://schemas.microsoft.com/office/powerpoint/2010/main" val="237499251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Bahnschrift Condensed" panose="020B0502040204020203" pitchFamily="34" charset="0"/>
              </a:rPr>
              <a:t>R</a:t>
            </a:r>
            <a:r>
              <a:rPr lang="en-US" sz="6000" b="1" dirty="0" smtClean="0">
                <a:latin typeface="Bahnschrift Condensed" panose="020B0502040204020203" pitchFamily="34" charset="0"/>
              </a:rPr>
              <a:t>eport</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 major form of professional communication, used extensively by the governments, businesses as well as professions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report is written to convey authentic information to a well-defined audience in a completely impartial and objective manner.</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60115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0000">
                    <a:lumMod val="75000"/>
                    <a:lumOff val="25000"/>
                  </a:srgbClr>
                </a:solidFill>
                <a:latin typeface="Bahnschrift Condensed" panose="020B0502040204020203" pitchFamily="34" charset="0"/>
              </a:rPr>
              <a:t>Report</a:t>
            </a:r>
            <a:endParaRPr lang="en-US" dirty="0"/>
          </a:p>
        </p:txBody>
      </p:sp>
      <p:sp>
        <p:nvSpPr>
          <p:cNvPr id="3" name="Content Placeholder 2"/>
          <p:cNvSpPr>
            <a:spLocks noGrp="1"/>
          </p:cNvSpPr>
          <p:nvPr>
            <p:ph idx="1"/>
          </p:nvPr>
        </p:nvSpPr>
        <p:spPr/>
        <p:txBody>
          <a:bodyPr>
            <a:normAutofit fontScale="92500" lnSpcReduction="10000"/>
          </a:bodyPr>
          <a:lstStyle/>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It facilitates decision-making and acts as an instrument for nurturing the health of an organization and promoting its growth</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report is also used for the study of existing procedures and practices as well as for launching new projects and assessing the progress of on-going projects.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report is written to meet a demand or to fulfill a requirement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34767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0000">
                    <a:lumMod val="75000"/>
                    <a:lumOff val="25000"/>
                  </a:srgbClr>
                </a:solidFill>
                <a:latin typeface="Bahnschrift Condensed" panose="020B0502040204020203" pitchFamily="34" charset="0"/>
              </a:rPr>
              <a:t>Report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By its very nature therefore, a report has to convey information and ideas accurately and efficiently.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Its primary qualities are:</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Usefulness</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Clarity</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Timely.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65272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latin typeface="Bahnschrift Condensed" panose="020B0502040204020203" pitchFamily="34" charset="0"/>
              </a:rPr>
              <a:t>Types of </a:t>
            </a:r>
            <a:r>
              <a:rPr lang="en-US" sz="5400" b="1" dirty="0" smtClean="0">
                <a:solidFill>
                  <a:srgbClr val="000000">
                    <a:lumMod val="75000"/>
                    <a:lumOff val="25000"/>
                  </a:srgbClr>
                </a:solidFill>
                <a:latin typeface="Bahnschrift Condensed" panose="020B0502040204020203" pitchFamily="34" charset="0"/>
              </a:rPr>
              <a:t>reports.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There are different types of reports depending on needs of the organization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 most cases, data has to be collected, analyzed and interpretation made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Generally report can be: informational, recommendatory or interpretive.</a:t>
            </a:r>
          </a:p>
          <a:p>
            <a:pPr marL="0" indent="0">
              <a:buNone/>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9372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a:t>
            </a:r>
            <a:r>
              <a:rPr lang="en-US" sz="4000" b="1" dirty="0">
                <a:latin typeface="Bahnschrift Condensed" panose="020B0502040204020203" pitchFamily="34" charset="0"/>
              </a:rPr>
              <a:t>P</a:t>
            </a:r>
            <a:r>
              <a:rPr lang="en-US" sz="4000" b="1" dirty="0" smtClean="0">
                <a:latin typeface="Bahnschrift Condensed" panose="020B0502040204020203" pitchFamily="34" charset="0"/>
              </a:rPr>
              <a:t>reliminary report: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Also called interim report or a draft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the initial report about an activity, however it is subject to change with the findings as they come.</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32124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2. </a:t>
            </a:r>
            <a:r>
              <a:rPr lang="en-US" sz="4000" b="1" dirty="0">
                <a:latin typeface="Bahnschrift Condensed" panose="020B0502040204020203" pitchFamily="34" charset="0"/>
              </a:rPr>
              <a:t>I</a:t>
            </a:r>
            <a:r>
              <a:rPr lang="en-US" sz="4000" b="1" dirty="0" smtClean="0">
                <a:latin typeface="Bahnschrift Condensed" panose="020B0502040204020203" pitchFamily="34" charset="0"/>
              </a:rPr>
              <a:t>nspection report: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Report on the current status of project/activity/goods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gives information on current position of the activity/project/goods</a:t>
            </a:r>
          </a:p>
          <a:p>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2544451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Elements of communication</a:t>
            </a:r>
            <a:endParaRPr lang="en-US" sz="5400" b="1" dirty="0"/>
          </a:p>
        </p:txBody>
      </p:sp>
      <p:sp>
        <p:nvSpPr>
          <p:cNvPr id="3" name="Content Placeholder 2"/>
          <p:cNvSpPr>
            <a:spLocks noGrp="1"/>
          </p:cNvSpPr>
          <p:nvPr>
            <p:ph idx="1"/>
          </p:nvPr>
        </p:nvSpPr>
        <p:spPr>
          <a:xfrm>
            <a:off x="1097280" y="1845734"/>
            <a:ext cx="10058400" cy="4194458"/>
          </a:xfrm>
        </p:spPr>
        <p:txBody>
          <a:bodyPr>
            <a:noAutofit/>
          </a:bodyPr>
          <a:lstStyle/>
          <a:p>
            <a:pPr>
              <a:buFont typeface="Wingdings" panose="05000000000000000000" pitchFamily="2" charset="2"/>
              <a:buChar char="§"/>
            </a:pPr>
            <a:endParaRPr lang="en-US" sz="3200" dirty="0" smtClean="0"/>
          </a:p>
          <a:p>
            <a:pPr>
              <a:buFont typeface="Wingdings" panose="05000000000000000000" pitchFamily="2" charset="2"/>
              <a:buChar char="§"/>
            </a:pPr>
            <a:r>
              <a:rPr lang="en-US" sz="3200" dirty="0" smtClean="0"/>
              <a:t>Sender – originator/source of the information</a:t>
            </a:r>
          </a:p>
          <a:p>
            <a:pPr>
              <a:buFont typeface="Wingdings" panose="05000000000000000000" pitchFamily="2" charset="2"/>
              <a:buChar char="§"/>
            </a:pPr>
            <a:r>
              <a:rPr lang="en-US" sz="3200" dirty="0" smtClean="0"/>
              <a:t>Message-content of the communication</a:t>
            </a:r>
          </a:p>
          <a:p>
            <a:pPr>
              <a:buFont typeface="Wingdings" panose="05000000000000000000" pitchFamily="2" charset="2"/>
              <a:buChar char="§"/>
            </a:pPr>
            <a:r>
              <a:rPr lang="en-US" sz="3200" dirty="0" smtClean="0"/>
              <a:t>Communication process-method used </a:t>
            </a:r>
            <a:r>
              <a:rPr lang="en-US" sz="3200" dirty="0" err="1" smtClean="0"/>
              <a:t>eg</a:t>
            </a:r>
            <a:r>
              <a:rPr lang="en-US" sz="3200" dirty="0" smtClean="0"/>
              <a:t>. dictation, typing</a:t>
            </a:r>
          </a:p>
        </p:txBody>
      </p:sp>
    </p:spTree>
    <p:extLst>
      <p:ext uri="{BB962C8B-B14F-4D97-AF65-F5344CB8AC3E}">
        <p14:creationId xmlns:p14="http://schemas.microsoft.com/office/powerpoint/2010/main" val="105295709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3. Completion report:</a:t>
            </a:r>
          </a:p>
          <a:p>
            <a:pPr>
              <a:buFont typeface="Wingdings" panose="05000000000000000000" pitchFamily="2" charset="2"/>
              <a:buChar char="§"/>
            </a:pPr>
            <a:r>
              <a:rPr lang="en-US" sz="4000" dirty="0" smtClean="0">
                <a:latin typeface="Times New Roman" panose="02020603050405020304" pitchFamily="18" charset="0"/>
                <a:cs typeface="Times New Roman" panose="02020603050405020304" pitchFamily="18" charset="0"/>
              </a:rPr>
              <a:t>Report written to establish the level or state of a project</a:t>
            </a:r>
          </a:p>
          <a:p>
            <a:pPr>
              <a:buFont typeface="Wingdings" panose="05000000000000000000" pitchFamily="2" charset="2"/>
              <a:buChar char="§"/>
            </a:pPr>
            <a:r>
              <a:rPr lang="en-US" sz="4000" dirty="0" smtClean="0">
                <a:latin typeface="Times New Roman" panose="02020603050405020304" pitchFamily="18" charset="0"/>
                <a:cs typeface="Times New Roman" panose="02020603050405020304" pitchFamily="18" charset="0"/>
              </a:rPr>
              <a:t>It shows how much work has been done, and what remains to be done in a project.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81982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4. Incidence report:</a:t>
            </a:r>
          </a:p>
          <a:p>
            <a:pPr>
              <a:buFont typeface="Wingdings" panose="05000000000000000000" pitchFamily="2" charset="2"/>
              <a:buChar char="§"/>
            </a:pPr>
            <a:r>
              <a:rPr lang="en-US" sz="4000" dirty="0" smtClean="0">
                <a:latin typeface="Times New Roman" panose="02020603050405020304" pitchFamily="18" charset="0"/>
                <a:cs typeface="Times New Roman" panose="02020603050405020304" pitchFamily="18" charset="0"/>
              </a:rPr>
              <a:t>Report written about an incidence which has happened</a:t>
            </a:r>
          </a:p>
          <a:p>
            <a:pPr>
              <a:buFont typeface="Wingdings" panose="05000000000000000000" pitchFamily="2" charset="2"/>
              <a:buChar char="§"/>
            </a:pPr>
            <a:r>
              <a:rPr lang="en-US" sz="4000" dirty="0" smtClean="0">
                <a:latin typeface="Times New Roman" panose="02020603050405020304" pitchFamily="18" charset="0"/>
                <a:cs typeface="Times New Roman" panose="02020603050405020304" pitchFamily="18" charset="0"/>
              </a:rPr>
              <a:t>It states what happened, to who, when, by who, and why……….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43363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Format of a report.</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 Cover:</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To protect the manuscript against damage, a report is usually bound in a hard cover</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It should contain only the essential information such as; </a:t>
            </a:r>
          </a:p>
          <a:p>
            <a:pP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eport number</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06782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Name of the organization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Title of the report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Name of the author/s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Date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cover is optional for a report which has only a few pages.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21257763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b="1" spc="-50" dirty="0">
                <a:solidFill>
                  <a:srgbClr val="000000">
                    <a:lumMod val="75000"/>
                    <a:lumOff val="25000"/>
                  </a:srgbClr>
                </a:solidFill>
                <a:latin typeface="Bahnschrift Condensed" panose="020B0502040204020203" pitchFamily="34" charset="0"/>
              </a:rPr>
              <a:t>2. Title </a:t>
            </a:r>
            <a:r>
              <a:rPr lang="en-US" sz="4000" b="1" spc="-50" dirty="0" smtClean="0">
                <a:solidFill>
                  <a:srgbClr val="000000">
                    <a:lumMod val="75000"/>
                    <a:lumOff val="25000"/>
                  </a:srgbClr>
                </a:solidFill>
                <a:latin typeface="Bahnschrift Condensed" panose="020B0502040204020203" pitchFamily="34" charset="0"/>
              </a:rPr>
              <a:t>page:</a:t>
            </a:r>
          </a:p>
          <a:p>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In addition to all the information in the cover page, it contains the following:</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Project or job number</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Name and designation of the primary recipient</a:t>
            </a:r>
          </a:p>
          <a:p>
            <a:pPr>
              <a:buFont typeface="Wingdings" panose="05000000000000000000" pitchFamily="2" charset="2"/>
              <a:buChar char="§"/>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Approval by a senior officer before submission.</a:t>
            </a:r>
          </a:p>
          <a:p>
            <a:pPr>
              <a:buFont typeface="Wingdings" panose="05000000000000000000" pitchFamily="2" charset="2"/>
              <a:buChar char="§"/>
            </a:pPr>
            <a:endParaRPr lang="en-US" sz="4000" b="1" spc="-50" dirty="0" smtClean="0">
              <a:solidFill>
                <a:srgbClr val="000000">
                  <a:lumMod val="75000"/>
                  <a:lumOff val="25000"/>
                </a:srgbClr>
              </a:solidFill>
              <a:latin typeface="Bahnschrift Condensed" panose="020B0502040204020203" pitchFamily="34" charset="0"/>
            </a:endParaRPr>
          </a:p>
          <a:p>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1885534919"/>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dirty="0" smtClean="0">
                <a:latin typeface="Bahnschrift Condensed" panose="020B0502040204020203" pitchFamily="34" charset="0"/>
              </a:rPr>
              <a:t>3. </a:t>
            </a:r>
            <a:r>
              <a:rPr lang="en-US" sz="4000" b="1" dirty="0">
                <a:latin typeface="Bahnschrift Condensed" panose="020B0502040204020203" pitchFamily="34" charset="0"/>
              </a:rPr>
              <a:t>A</a:t>
            </a:r>
            <a:r>
              <a:rPr lang="en-US" sz="4000" b="1" dirty="0" smtClean="0">
                <a:latin typeface="Bahnschrift Condensed" panose="020B0502040204020203" pitchFamily="34" charset="0"/>
              </a:rPr>
              <a:t>cknowledgement</a:t>
            </a:r>
            <a:r>
              <a:rPr lang="en-US" dirty="0" smtClean="0"/>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necessary to acknowledge any help or guidance received from different persons or organizations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few commonly used expressions are: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 thank….</a:t>
            </a:r>
          </a:p>
          <a:p>
            <a:pP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m grateful….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617671"/>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000" b="1" dirty="0" smtClean="0">
                <a:latin typeface="Bahnschrift Condensed" panose="020B0502040204020203" pitchFamily="34" charset="0"/>
              </a:rPr>
              <a:t>4. Table of contents: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main function of table of contents is to help the reader locate specific material/information in the report with ease.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enables the reader get an overall picture of what the report contains.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optional for short reports </a:t>
            </a:r>
            <a:r>
              <a:rPr lang="en-US" sz="2800" dirty="0" smtClean="0">
                <a:latin typeface="Agency FB" panose="020B0503020202020204" pitchFamily="34" charset="0"/>
                <a:cs typeface="Times New Roman" panose="02020603050405020304" pitchFamily="18" charset="0"/>
              </a:rPr>
              <a:t>(&lt;1500 words)</a:t>
            </a:r>
            <a:endParaRPr lang="en-US" sz="2800" dirty="0">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7376489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a:latin typeface="Bahnschrift Condensed" panose="020B0502040204020203" pitchFamily="34" charset="0"/>
              </a:rPr>
              <a:t>5</a:t>
            </a:r>
            <a:r>
              <a:rPr lang="en-US" sz="4000" b="1" dirty="0" smtClean="0">
                <a:latin typeface="Bahnschrift Condensed" panose="020B0502040204020203" pitchFamily="34" charset="0"/>
              </a:rPr>
              <a:t>. Abstract/Summary: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 clear, concise condensation of the purpose and the most important results of the project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states what the report is all about, what has been accomplished and the significance of the achievement</a:t>
            </a:r>
          </a:p>
          <a:p>
            <a:pP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It is the entire report in a nutshell</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298122"/>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b="1" dirty="0">
                <a:latin typeface="Bahnschrift Condensed" panose="020B0502040204020203" pitchFamily="34" charset="0"/>
              </a:rPr>
              <a:t>6</a:t>
            </a:r>
            <a:r>
              <a:rPr lang="en-US" sz="4000" b="1" dirty="0" smtClean="0">
                <a:latin typeface="Bahnschrift Condensed" panose="020B0502040204020203" pitchFamily="34" charset="0"/>
              </a:rPr>
              <a:t>. Introduction: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prepares the reader for the content of the report and is a good starting point for one who is not familiar with the subject/topic.</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 snap short of the topic/subject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3608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latin typeface="Bahnschrift Condensed" panose="020B0502040204020203" pitchFamily="34" charset="0"/>
              </a:rPr>
              <a:t>7. Discussion</a:t>
            </a:r>
            <a:r>
              <a:rPr lang="en-US" dirty="0" smtClean="0"/>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Discuss or describe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the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main business of the report</a:t>
            </a:r>
          </a:p>
          <a:p>
            <a:pP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It contains the data in an organized form, often in tables, graphs and charts</a:t>
            </a:r>
          </a:p>
          <a:p>
            <a:pPr marL="0" indent="0">
              <a:buNone/>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31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rPr>
              <a:t>Elements of </a:t>
            </a:r>
            <a:r>
              <a:rPr lang="en-US" sz="5400" b="1" dirty="0" smtClean="0">
                <a:solidFill>
                  <a:srgbClr val="000000">
                    <a:lumMod val="75000"/>
                    <a:lumOff val="25000"/>
                  </a:srgbClr>
                </a:solidFill>
              </a:rPr>
              <a:t>communication</a:t>
            </a:r>
            <a:endParaRPr lang="en-US" dirty="0"/>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200" dirty="0">
                <a:solidFill>
                  <a:srgbClr val="000000">
                    <a:lumMod val="75000"/>
                    <a:lumOff val="25000"/>
                  </a:srgbClr>
                </a:solidFill>
              </a:rPr>
              <a:t>Communication procedure-</a:t>
            </a:r>
            <a:r>
              <a:rPr lang="en-US" sz="3200" dirty="0" err="1">
                <a:solidFill>
                  <a:srgbClr val="000000">
                    <a:lumMod val="75000"/>
                    <a:lumOff val="25000"/>
                  </a:srgbClr>
                </a:solidFill>
              </a:rPr>
              <a:t>eg</a:t>
            </a:r>
            <a:r>
              <a:rPr lang="en-US" sz="3200" dirty="0">
                <a:solidFill>
                  <a:srgbClr val="000000">
                    <a:lumMod val="75000"/>
                    <a:lumOff val="25000"/>
                  </a:srgbClr>
                </a:solidFill>
              </a:rPr>
              <a:t> mailing</a:t>
            </a:r>
          </a:p>
          <a:p>
            <a:pPr>
              <a:buClr>
                <a:srgbClr val="E48312"/>
              </a:buClr>
              <a:buFont typeface="Wingdings" panose="05000000000000000000" pitchFamily="2" charset="2"/>
              <a:buChar char="§"/>
            </a:pPr>
            <a:r>
              <a:rPr lang="en-US" sz="3200" dirty="0">
                <a:solidFill>
                  <a:srgbClr val="000000">
                    <a:lumMod val="75000"/>
                    <a:lumOff val="25000"/>
                  </a:srgbClr>
                </a:solidFill>
              </a:rPr>
              <a:t>Channel/media-</a:t>
            </a:r>
          </a:p>
          <a:p>
            <a:pPr>
              <a:buClr>
                <a:srgbClr val="E48312"/>
              </a:buClr>
              <a:buFont typeface="Wingdings" panose="05000000000000000000" pitchFamily="2" charset="2"/>
              <a:buChar char="§"/>
            </a:pPr>
            <a:r>
              <a:rPr lang="en-US" sz="3200" dirty="0">
                <a:solidFill>
                  <a:srgbClr val="000000">
                    <a:lumMod val="75000"/>
                    <a:lumOff val="25000"/>
                  </a:srgbClr>
                </a:solidFill>
              </a:rPr>
              <a:t>Receiver-recipient, destination</a:t>
            </a:r>
          </a:p>
          <a:p>
            <a:pPr lvl="0">
              <a:buClr>
                <a:srgbClr val="E48312"/>
              </a:buClr>
              <a:buFont typeface="Wingdings" panose="05000000000000000000" pitchFamily="2" charset="2"/>
              <a:buChar char="§"/>
            </a:pPr>
            <a:r>
              <a:rPr lang="en-US" sz="3200" dirty="0">
                <a:solidFill>
                  <a:srgbClr val="000000">
                    <a:lumMod val="75000"/>
                    <a:lumOff val="25000"/>
                  </a:srgbClr>
                </a:solidFill>
              </a:rPr>
              <a:t>Response-reply, reaction, effect</a:t>
            </a:r>
          </a:p>
          <a:p>
            <a:endParaRPr lang="en-US" dirty="0"/>
          </a:p>
        </p:txBody>
      </p:sp>
    </p:spTree>
    <p:extLst>
      <p:ext uri="{BB962C8B-B14F-4D97-AF65-F5344CB8AC3E}">
        <p14:creationId xmlns:p14="http://schemas.microsoft.com/office/powerpoint/2010/main" val="192888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000" b="1" dirty="0" smtClean="0">
                <a:latin typeface="Bahnschrift Condensed" panose="020B0502040204020203" pitchFamily="34" charset="0"/>
              </a:rPr>
              <a:t>8. Conclusion: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These are remarks at the end of the report, intended to bring the discussion smoothly to a close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conclusion is of great value to a busy manager or a person reaching the literature of a subject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 fact it may be the first part to be ready by the busy manager to arrive at a decision.  </a:t>
            </a:r>
            <a:endParaRPr lang="en-US" sz="4000" dirty="0" smtClean="0">
              <a:latin typeface="Bahnschrift Condensed" panose="020B0502040204020203" pitchFamily="34" charset="0"/>
            </a:endParaRPr>
          </a:p>
          <a:p>
            <a:endParaRPr lang="en-US" sz="4000" dirty="0" smtClean="0">
              <a:latin typeface="Bahnschrift Condensed" panose="020B0502040204020203" pitchFamily="34" charset="0"/>
            </a:endParaRPr>
          </a:p>
          <a:p>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356624701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9. Recommendations: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They are derived from the conclusions and indicate future actions needed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They should be specific and realistic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11011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10. Appendix:</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contains the materials that need to be included in the report but not very essential and integral part of the main presentations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relieves the main body from voluminous , detailed information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10054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11. References: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If you have used or quoted in your report from any published or unpublished source, you should give credit to the authors by citing them in the text and listing them at the end of your report.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465910"/>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4787372"/>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SemiLight Condensed" panose="020B0502040204020203" pitchFamily="34" charset="0"/>
              </a:rPr>
              <a:t>Small group </a:t>
            </a:r>
            <a:r>
              <a:rPr lang="en-US" b="1" dirty="0">
                <a:latin typeface="Bahnschrift SemiLight Condensed" panose="020B0502040204020203" pitchFamily="34" charset="0"/>
              </a:rPr>
              <a:t>d</a:t>
            </a:r>
            <a:r>
              <a:rPr lang="en-US" b="1" dirty="0" smtClean="0">
                <a:latin typeface="Bahnschrift SemiLight Condensed" panose="020B0502040204020203" pitchFamily="34" charset="0"/>
              </a:rPr>
              <a:t>iscussion.</a:t>
            </a:r>
            <a:endParaRPr lang="en-US"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Lesson objectives</a:t>
            </a:r>
            <a:r>
              <a:rPr lang="en-US" dirty="0"/>
              <a:t>:</a:t>
            </a:r>
            <a:endParaRPr lang="en-US" dirty="0" smtClean="0"/>
          </a:p>
          <a:p>
            <a:r>
              <a:rPr lang="en-US" sz="3600" dirty="0" smtClean="0">
                <a:latin typeface="Times New Roman" panose="02020603050405020304" pitchFamily="18" charset="0"/>
                <a:cs typeface="Times New Roman" panose="02020603050405020304" pitchFamily="18" charset="0"/>
              </a:rPr>
              <a:t>By the end of the lesson, students should be able to</a:t>
            </a:r>
            <a:r>
              <a:rPr lang="en-US" dirty="0" smtClean="0"/>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small group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advantages/disadvantages of small group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Plan a group discussion using the correct format</a:t>
            </a:r>
          </a:p>
        </p:txBody>
      </p:sp>
    </p:spTree>
    <p:extLst>
      <p:ext uri="{BB962C8B-B14F-4D97-AF65-F5344CB8AC3E}">
        <p14:creationId xmlns:p14="http://schemas.microsoft.com/office/powerpoint/2010/main" val="284512271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buClr>
                <a:srgbClr val="E48312"/>
              </a:buCl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Understand the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roles of the leader, secretary and participant in a group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discussion</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Understand how to resolve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conflict in a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group discussion</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State how to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r</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each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group decision by decree, voting or consensus</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Evaluate a group discussion</a:t>
            </a:r>
          </a:p>
          <a:p>
            <a:endParaRPr lang="en-US" dirty="0"/>
          </a:p>
        </p:txBody>
      </p:sp>
    </p:spTree>
    <p:extLst>
      <p:ext uri="{BB962C8B-B14F-4D97-AF65-F5344CB8AC3E}">
        <p14:creationId xmlns:p14="http://schemas.microsoft.com/office/powerpoint/2010/main" val="194766037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b="1" dirty="0" smtClean="0">
                <a:solidFill>
                  <a:srgbClr val="000000">
                    <a:lumMod val="75000"/>
                    <a:lumOff val="25000"/>
                  </a:srgbClr>
                </a:solidFill>
                <a:latin typeface="Bahnschrift SemiLight Condensed" panose="020B0502040204020203" pitchFamily="34" charset="0"/>
              </a:rPr>
              <a:t>Small group </a:t>
            </a:r>
            <a:r>
              <a:rPr lang="en-US" b="1" dirty="0">
                <a:solidFill>
                  <a:srgbClr val="000000">
                    <a:lumMod val="75000"/>
                    <a:lumOff val="25000"/>
                  </a:srgbClr>
                </a:solidFill>
                <a:latin typeface="Bahnschrift SemiLight Condensed" panose="020B0502040204020203" pitchFamily="34" charset="0"/>
              </a:rPr>
              <a:t>d</a:t>
            </a:r>
            <a:r>
              <a:rPr lang="en-US" b="1" dirty="0" smtClean="0">
                <a:solidFill>
                  <a:srgbClr val="000000">
                    <a:lumMod val="75000"/>
                    <a:lumOff val="25000"/>
                  </a:srgbClr>
                </a:solidFill>
                <a:latin typeface="Bahnschrift SemiLight Condensed" panose="020B0502040204020203" pitchFamily="34" charset="0"/>
              </a:rPr>
              <a:t>iscussion,</a:t>
            </a:r>
            <a:endParaRPr lang="en-US" dirty="0"/>
          </a:p>
        </p:txBody>
      </p:sp>
      <p:sp>
        <p:nvSpPr>
          <p:cNvPr id="3" name="Content Placeholder 2"/>
          <p:cNvSpPr>
            <a:spLocks noGrp="1"/>
          </p:cNvSpPr>
          <p:nvPr>
            <p:ph idx="1"/>
          </p:nvPr>
        </p:nvSpPr>
        <p:spPr>
          <a:xfrm>
            <a:off x="1112735" y="1858613"/>
            <a:ext cx="10058400" cy="4023360"/>
          </a:xfrm>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 goal-oriented form of communication</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 face-to-face communication of a small number of people who meet for a specific purpose, such as to arrive at a decision, share information or solve a problem.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9107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0000">
                    <a:lumMod val="75000"/>
                    <a:lumOff val="25000"/>
                  </a:srgbClr>
                </a:solidFill>
                <a:latin typeface="Bahnschrift SemiLight Condensed" panose="020B0502040204020203" pitchFamily="34" charset="0"/>
              </a:rPr>
              <a:t>Planning for a group </a:t>
            </a:r>
            <a:r>
              <a:rPr lang="en-US" sz="6000" b="1" dirty="0" smtClean="0">
                <a:solidFill>
                  <a:srgbClr val="000000">
                    <a:lumMod val="75000"/>
                    <a:lumOff val="25000"/>
                  </a:srgbClr>
                </a:solidFill>
                <a:latin typeface="Bahnschrift SemiLight Condensed" panose="020B0502040204020203" pitchFamily="34" charset="0"/>
              </a:rPr>
              <a:t>discussion,</a:t>
            </a:r>
            <a:endParaRPr lang="en-US" dirty="0"/>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1. Determine purpose of the group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Group members conduct discussion for a reason, to accomplish a certain goal and purpose.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For a successful group discussion, there should be not only be a goal, but an appropriate discussion format.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73564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2. Choosing a topic:</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Without a topic, there is nothing to discuss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 discussion can be held on almost any topic, often the topic is chosen for the group</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389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Communication Cycle </a:t>
            </a:r>
            <a:r>
              <a:rPr lang="en-US" sz="2000" b="1" dirty="0" smtClean="0"/>
              <a:t>(Shannon &amp; Weaver)</a:t>
            </a:r>
            <a:endParaRPr lang="en-US" sz="2000" b="1" dirty="0"/>
          </a:p>
        </p:txBody>
      </p:sp>
      <p:sp>
        <p:nvSpPr>
          <p:cNvPr id="3" name="Content Placeholder 2"/>
          <p:cNvSpPr>
            <a:spLocks noGrp="1"/>
          </p:cNvSpPr>
          <p:nvPr>
            <p:ph idx="1"/>
          </p:nvPr>
        </p:nvSpPr>
        <p:spPr>
          <a:xfrm>
            <a:off x="695459" y="1845733"/>
            <a:ext cx="10460221" cy="4387641"/>
          </a:xfrm>
        </p:spPr>
        <p:style>
          <a:lnRef idx="2">
            <a:schemeClr val="accent6"/>
          </a:lnRef>
          <a:fillRef idx="1">
            <a:schemeClr val="lt1"/>
          </a:fillRef>
          <a:effectRef idx="0">
            <a:schemeClr val="accent6"/>
          </a:effectRef>
          <a:fontRef idx="minor">
            <a:schemeClr val="dk1"/>
          </a:fontRef>
        </p:style>
        <p:txBody>
          <a:bodyPr/>
          <a:lstStyle/>
          <a:p>
            <a:endParaRPr lang="en-US" dirty="0"/>
          </a:p>
        </p:txBody>
      </p:sp>
      <p:sp>
        <p:nvSpPr>
          <p:cNvPr id="4" name="Rectangle 3"/>
          <p:cNvSpPr/>
          <p:nvPr/>
        </p:nvSpPr>
        <p:spPr>
          <a:xfrm>
            <a:off x="1227357" y="3361386"/>
            <a:ext cx="1863574" cy="8628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00B0F0"/>
                </a:solidFill>
              </a:rPr>
              <a:t>Sender</a:t>
            </a:r>
          </a:p>
          <a:p>
            <a:pPr marL="285750" indent="-285750" algn="ctr">
              <a:buFont typeface="Wingdings" panose="05000000000000000000" pitchFamily="2" charset="2"/>
              <a:buChar char="§"/>
            </a:pPr>
            <a:r>
              <a:rPr lang="en-US" sz="1400" b="1" dirty="0" smtClean="0">
                <a:solidFill>
                  <a:schemeClr val="tx1"/>
                </a:solidFill>
              </a:rPr>
              <a:t>Originator/Source</a:t>
            </a:r>
            <a:endParaRPr lang="en-US" sz="1400" b="1" dirty="0">
              <a:solidFill>
                <a:schemeClr val="tx1"/>
              </a:solidFill>
            </a:endParaRPr>
          </a:p>
        </p:txBody>
      </p:sp>
      <p:sp>
        <p:nvSpPr>
          <p:cNvPr id="5" name="Rectangle 4"/>
          <p:cNvSpPr/>
          <p:nvPr/>
        </p:nvSpPr>
        <p:spPr>
          <a:xfrm>
            <a:off x="3090931" y="2034861"/>
            <a:ext cx="1716754" cy="1094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Message</a:t>
            </a:r>
          </a:p>
          <a:p>
            <a:pPr marL="285750" indent="-285750" algn="ctr">
              <a:buFont typeface="Wingdings" panose="05000000000000000000" pitchFamily="2" charset="2"/>
              <a:buChar char="§"/>
            </a:pPr>
            <a:r>
              <a:rPr lang="en-US" sz="1400" b="1" dirty="0" smtClean="0"/>
              <a:t>Content</a:t>
            </a:r>
            <a:endParaRPr lang="en-US" sz="1400" b="1" dirty="0"/>
          </a:p>
        </p:txBody>
      </p:sp>
      <p:sp>
        <p:nvSpPr>
          <p:cNvPr id="6" name="Rectangle 5"/>
          <p:cNvSpPr/>
          <p:nvPr/>
        </p:nvSpPr>
        <p:spPr>
          <a:xfrm>
            <a:off x="5812239" y="2034861"/>
            <a:ext cx="1640764" cy="1094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smtClean="0"/>
          </a:p>
          <a:p>
            <a:pPr algn="ctr"/>
            <a:r>
              <a:rPr lang="en-US" sz="3200" dirty="0" smtClean="0"/>
              <a:t>Encode</a:t>
            </a:r>
          </a:p>
          <a:p>
            <a:pPr marL="285750" indent="-285750" algn="ctr">
              <a:buFont typeface="Wingdings" panose="05000000000000000000" pitchFamily="2" charset="2"/>
              <a:buChar char="§"/>
            </a:pPr>
            <a:r>
              <a:rPr lang="en-US" sz="1600" b="1" dirty="0" smtClean="0"/>
              <a:t>Refine</a:t>
            </a:r>
          </a:p>
          <a:p>
            <a:pPr marL="285750" indent="-285750" algn="ctr">
              <a:buFont typeface="Wingdings" panose="05000000000000000000" pitchFamily="2" charset="2"/>
              <a:buChar char="§"/>
            </a:pPr>
            <a:r>
              <a:rPr lang="en-US" sz="1600" b="1" dirty="0" smtClean="0"/>
              <a:t>convert</a:t>
            </a:r>
          </a:p>
          <a:p>
            <a:pPr algn="ctr"/>
            <a:endParaRPr lang="en-US" sz="3200" dirty="0"/>
          </a:p>
        </p:txBody>
      </p:sp>
      <p:sp>
        <p:nvSpPr>
          <p:cNvPr id="7" name="Rectangle 6"/>
          <p:cNvSpPr/>
          <p:nvPr/>
        </p:nvSpPr>
        <p:spPr>
          <a:xfrm>
            <a:off x="8454980" y="2163651"/>
            <a:ext cx="1822361" cy="8628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Media</a:t>
            </a:r>
          </a:p>
          <a:p>
            <a:pPr marL="285750" indent="-285750" algn="ctr">
              <a:buFont typeface="Wingdings" panose="05000000000000000000" pitchFamily="2" charset="2"/>
              <a:buChar char="§"/>
            </a:pPr>
            <a:r>
              <a:rPr lang="en-US" sz="1600" b="1" dirty="0" smtClean="0"/>
              <a:t>Channel/means</a:t>
            </a:r>
            <a:endParaRPr lang="en-US" sz="1600" b="1" dirty="0"/>
          </a:p>
        </p:txBody>
      </p:sp>
      <p:sp>
        <p:nvSpPr>
          <p:cNvPr id="8" name="Rectangle 7"/>
          <p:cNvSpPr/>
          <p:nvPr/>
        </p:nvSpPr>
        <p:spPr>
          <a:xfrm>
            <a:off x="8454980" y="3773510"/>
            <a:ext cx="2700699" cy="94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00B0F0"/>
                </a:solidFill>
              </a:rPr>
              <a:t>Receiver</a:t>
            </a:r>
          </a:p>
          <a:p>
            <a:pPr marL="285750" indent="-285750" algn="ctr">
              <a:buFont typeface="Wingdings" panose="05000000000000000000" pitchFamily="2" charset="2"/>
              <a:buChar char="§"/>
            </a:pPr>
            <a:r>
              <a:rPr lang="en-US" sz="1600" b="1" dirty="0" smtClean="0">
                <a:solidFill>
                  <a:schemeClr val="tx1"/>
                </a:solidFill>
              </a:rPr>
              <a:t>Recipient/Audience/</a:t>
            </a:r>
          </a:p>
          <a:p>
            <a:pPr marL="285750" indent="-285750" algn="ctr">
              <a:buFont typeface="Wingdings" panose="05000000000000000000" pitchFamily="2" charset="2"/>
              <a:buChar char="§"/>
            </a:pPr>
            <a:r>
              <a:rPr lang="en-US" sz="1600" b="1" dirty="0" smtClean="0">
                <a:solidFill>
                  <a:schemeClr val="tx1"/>
                </a:solidFill>
              </a:rPr>
              <a:t>Destination</a:t>
            </a:r>
            <a:endParaRPr lang="en-US" sz="1600" b="1" dirty="0">
              <a:solidFill>
                <a:schemeClr val="tx1"/>
              </a:solidFill>
            </a:endParaRPr>
          </a:p>
        </p:txBody>
      </p:sp>
      <p:sp>
        <p:nvSpPr>
          <p:cNvPr id="9" name="Rectangle 8"/>
          <p:cNvSpPr/>
          <p:nvPr/>
        </p:nvSpPr>
        <p:spPr>
          <a:xfrm>
            <a:off x="6525490" y="4623515"/>
            <a:ext cx="1765927" cy="9659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Decode</a:t>
            </a:r>
          </a:p>
          <a:p>
            <a:pPr marL="285750" indent="-285750" algn="ctr">
              <a:buFont typeface="Wingdings" panose="05000000000000000000" pitchFamily="2" charset="2"/>
              <a:buChar char="§"/>
            </a:pPr>
            <a:r>
              <a:rPr lang="en-US" sz="1600" b="1" dirty="0" smtClean="0"/>
              <a:t>Understanding</a:t>
            </a:r>
          </a:p>
          <a:p>
            <a:pPr marL="285750" indent="-285750" algn="ctr">
              <a:buFont typeface="Wingdings" panose="05000000000000000000" pitchFamily="2" charset="2"/>
              <a:buChar char="§"/>
            </a:pPr>
            <a:r>
              <a:rPr lang="en-US" sz="1600" b="1" dirty="0" smtClean="0"/>
              <a:t>Translate</a:t>
            </a:r>
            <a:endParaRPr lang="en-US" sz="1600" b="1" dirty="0"/>
          </a:p>
        </p:txBody>
      </p:sp>
      <p:sp>
        <p:nvSpPr>
          <p:cNvPr id="10" name="Rectangle 9"/>
          <p:cNvSpPr/>
          <p:nvPr/>
        </p:nvSpPr>
        <p:spPr>
          <a:xfrm>
            <a:off x="3515931" y="4237148"/>
            <a:ext cx="1800467" cy="13651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Feedback</a:t>
            </a:r>
          </a:p>
          <a:p>
            <a:pPr marL="285750" indent="-285750" algn="ctr">
              <a:buFont typeface="Wingdings" panose="05000000000000000000" pitchFamily="2" charset="2"/>
              <a:buChar char="§"/>
            </a:pPr>
            <a:r>
              <a:rPr lang="en-US" sz="1600" b="1" dirty="0" smtClean="0"/>
              <a:t>Response/reply</a:t>
            </a:r>
          </a:p>
          <a:p>
            <a:pPr marL="285750" indent="-285750" algn="ctr">
              <a:buFont typeface="Wingdings" panose="05000000000000000000" pitchFamily="2" charset="2"/>
              <a:buChar char="§"/>
            </a:pPr>
            <a:r>
              <a:rPr lang="en-US" sz="1600" b="1" dirty="0" smtClean="0"/>
              <a:t>Reaction</a:t>
            </a:r>
          </a:p>
          <a:p>
            <a:pPr algn="ctr"/>
            <a:endParaRPr lang="en-US" sz="3200" dirty="0"/>
          </a:p>
        </p:txBody>
      </p:sp>
      <p:cxnSp>
        <p:nvCxnSpPr>
          <p:cNvPr id="17" name="Straight Arrow Connector 16"/>
          <p:cNvCxnSpPr>
            <a:stCxn id="6" idx="3"/>
            <a:endCxn id="7" idx="1"/>
          </p:cNvCxnSpPr>
          <p:nvPr/>
        </p:nvCxnSpPr>
        <p:spPr>
          <a:xfrm>
            <a:off x="7453003" y="2582213"/>
            <a:ext cx="1001977" cy="1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1"/>
          </p:cNvCxnSpPr>
          <p:nvPr/>
        </p:nvCxnSpPr>
        <p:spPr>
          <a:xfrm flipH="1" flipV="1">
            <a:off x="2305319" y="4237151"/>
            <a:ext cx="1210612" cy="6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 idx="1"/>
          </p:cNvCxnSpPr>
          <p:nvPr/>
        </p:nvCxnSpPr>
        <p:spPr>
          <a:xfrm flipV="1">
            <a:off x="2086377" y="2582213"/>
            <a:ext cx="1004554" cy="77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 idx="0"/>
          </p:cNvCxnSpPr>
          <p:nvPr/>
        </p:nvCxnSpPr>
        <p:spPr>
          <a:xfrm>
            <a:off x="9169758" y="3026535"/>
            <a:ext cx="635572" cy="746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8266440" y="4623515"/>
            <a:ext cx="1797736" cy="540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293216" y="5267459"/>
            <a:ext cx="1220917" cy="32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6" idx="1"/>
          </p:cNvCxnSpPr>
          <p:nvPr/>
        </p:nvCxnSpPr>
        <p:spPr>
          <a:xfrm>
            <a:off x="4807685" y="2582213"/>
            <a:ext cx="1004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60381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A good topic for a group discussion should be: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Interesting to members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Clear to members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Relevant and significant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Narrow enough for the time available</a:t>
            </a:r>
          </a:p>
          <a:p>
            <a:pPr>
              <a:buFont typeface="Wingdings" panose="05000000000000000000" pitchFamily="2" charset="2"/>
              <a:buChar char="§"/>
            </a:pPr>
            <a:endParaRPr lang="en-US" sz="4000" b="1" dirty="0" smtClean="0">
              <a:latin typeface="Bahnschrift SemiLight Condensed" panose="020B0502040204020203" pitchFamily="34" charset="0"/>
            </a:endParaRPr>
          </a:p>
          <a:p>
            <a:pPr>
              <a:buFont typeface="Wingdings" panose="05000000000000000000" pitchFamily="2" charset="2"/>
              <a:buChar char="§"/>
            </a:pPr>
            <a:endParaRPr lang="en-US" sz="4000" b="1" dirty="0">
              <a:latin typeface="Bahnschrift SemiLight Condensed" panose="020B0502040204020203" pitchFamily="34" charset="0"/>
            </a:endParaRPr>
          </a:p>
        </p:txBody>
      </p:sp>
    </p:spTree>
    <p:extLst>
      <p:ext uri="{BB962C8B-B14F-4D97-AF65-F5344CB8AC3E}">
        <p14:creationId xmlns:p14="http://schemas.microsoft.com/office/powerpoint/2010/main" val="647847807"/>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latin typeface="Bahnschrift SemiLight Condensed" panose="020B0502040204020203" pitchFamily="34" charset="0"/>
              </a:rPr>
              <a:t>3. Constitute an appropriate number of group members: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Five to seven members are enough for an effective group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Old numbers are appropriate to avoid tied votes, or deadlocks.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529651"/>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a:latin typeface="Bahnschrift SemiLight Condensed" panose="020B0502040204020203" pitchFamily="34" charset="0"/>
              </a:rPr>
              <a:t>4</a:t>
            </a:r>
            <a:r>
              <a:rPr lang="en-US" sz="4000" b="1" dirty="0" smtClean="0">
                <a:latin typeface="Bahnschrift SemiLight Condensed" panose="020B0502040204020203" pitchFamily="34" charset="0"/>
              </a:rPr>
              <a:t>. Choose a conducive venue:</a:t>
            </a:r>
          </a:p>
          <a:p>
            <a:pPr marL="0" indent="0">
              <a:buNone/>
            </a:pPr>
            <a:r>
              <a:rPr lang="en-US" sz="3600" dirty="0" smtClean="0">
                <a:latin typeface="Times New Roman" panose="02020603050405020304" pitchFamily="18" charset="0"/>
                <a:cs typeface="Times New Roman" panose="02020603050405020304" pitchFamily="18" charset="0"/>
              </a:rPr>
              <a:t>The venue for the group discussion should be</a:t>
            </a:r>
            <a:r>
              <a:rPr lang="en-US" sz="4000" b="1" dirty="0" smtClean="0">
                <a:latin typeface="Bahnschrift SemiLigh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Comfortable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Well-lighted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Having good seats, arranged in a circle</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5164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Roles and responsibilities:</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group members should agree on who should be the group leader, secretary, and ordinary members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This can be through voting, or any other method as long as it is acceptable/democratic to members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Every body should take his/her responsibility for the success of the group</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08402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Responsibilities.</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4000" b="1" spc="-50" dirty="0" smtClean="0">
                <a:solidFill>
                  <a:srgbClr val="000000">
                    <a:lumMod val="75000"/>
                    <a:lumOff val="25000"/>
                  </a:srgbClr>
                </a:solidFill>
                <a:latin typeface="Bahnschrift SemiLight Condensed" panose="020B0502040204020203" pitchFamily="34" charset="0"/>
              </a:rPr>
              <a:t>Group leader</a:t>
            </a:r>
            <a:r>
              <a:rPr lang="en-US" sz="5800" b="1" spc="-50" dirty="0" smtClean="0">
                <a:solidFill>
                  <a:srgbClr val="000000">
                    <a:lumMod val="75000"/>
                    <a:lumOff val="25000"/>
                  </a:srgbClr>
                </a:solidFill>
                <a:latin typeface="Bahnschrift SemiLight Condensed" panose="020B0502040204020203" pitchFamily="34" charset="0"/>
              </a:rPr>
              <a:t>,</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Selecting the time and place to meet</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Sharing the topic for discussion in advance to members</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During the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Introduce the discussion</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226061"/>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300" dirty="0">
                <a:solidFill>
                  <a:srgbClr val="000000">
                    <a:lumMod val="75000"/>
                    <a:lumOff val="25000"/>
                  </a:srgbClr>
                </a:solidFill>
                <a:latin typeface="Times New Roman" panose="02020603050405020304" pitchFamily="18" charset="0"/>
                <a:cs typeface="Times New Roman" panose="02020603050405020304" pitchFamily="18" charset="0"/>
              </a:rPr>
              <a:t>Keep the discussion </a:t>
            </a:r>
            <a:r>
              <a:rPr lang="en-US" sz="3300" dirty="0" smtClean="0">
                <a:solidFill>
                  <a:srgbClr val="000000">
                    <a:lumMod val="75000"/>
                    <a:lumOff val="25000"/>
                  </a:srgbClr>
                </a:solidFill>
                <a:latin typeface="Times New Roman" panose="02020603050405020304" pitchFamily="18" charset="0"/>
                <a:cs typeface="Times New Roman" panose="02020603050405020304" pitchFamily="18" charset="0"/>
              </a:rPr>
              <a:t>moving</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Moderate the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Keep the discussion on track</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Allow every member contribute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Conclude the discussion in time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366722"/>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dirty="0" smtClean="0">
                <a:latin typeface="Bahnschrift SemiLight Condensed" panose="020B0502040204020203" pitchFamily="34" charset="0"/>
              </a:rPr>
              <a:t>Secretary</a:t>
            </a:r>
            <a:r>
              <a:rPr lang="en-US" dirty="0" smtClean="0"/>
              <a:t>:</a:t>
            </a:r>
          </a:p>
          <a:p>
            <a:pPr marL="0" indent="0">
              <a:buNone/>
            </a:pPr>
            <a:r>
              <a:rPr lang="en-US" sz="3600" dirty="0" smtClean="0">
                <a:latin typeface="Times New Roman" panose="02020603050405020304" pitchFamily="18" charset="0"/>
                <a:cs typeface="Times New Roman" panose="02020603050405020304" pitchFamily="18" charset="0"/>
              </a:rPr>
              <a:t>Should record:</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Major points of agreement or decisions made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Definitions of key terms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Issues that the group wishes to return to at a later time.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818760"/>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Major points of disagreement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Issues that seem important during the discussion</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Summary of the discussion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99034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Ordinary members:</a:t>
            </a:r>
            <a:endParaRPr lang="en-US" sz="4000" b="1" dirty="0">
              <a:latin typeface="Bahnschrift SemiLight Condensed" panose="020B0502040204020203" pitchFamily="34" charset="0"/>
            </a:endParaRP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Participating in a discussion is more than just being present.</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Communicating effectively in a group discussion involves: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Preparing to participate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041278"/>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Taking an active role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Listening carefully and critically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Respecting all group members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Using an appropriate speaking voice</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4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smtClean="0"/>
              <a:t>Module Contents:</a:t>
            </a:r>
            <a:r>
              <a:rPr lang="en-US" b="1" smtClean="0"/>
              <a:t> </a:t>
            </a:r>
            <a:endParaRPr lang="en-US" b="1" dirty="0"/>
          </a:p>
        </p:txBody>
      </p:sp>
      <p:sp>
        <p:nvSpPr>
          <p:cNvPr id="3" name="Content Placeholder 2"/>
          <p:cNvSpPr>
            <a:spLocks noGrp="1"/>
          </p:cNvSpPr>
          <p:nvPr>
            <p:ph idx="1"/>
          </p:nvPr>
        </p:nvSpPr>
        <p:spPr/>
        <p:txBody>
          <a:bodyPr>
            <a:normAutofit/>
          </a:bodyPr>
          <a:lstStyle/>
          <a:p>
            <a:pPr marL="0" indent="0">
              <a:buNone/>
            </a:pPr>
            <a:endParaRPr lang="en-US" sz="2400" dirty="0" smtClean="0">
              <a:solidFill>
                <a:prstClr val="black"/>
              </a:solidFill>
              <a:latin typeface="Arial Narrow" panose="020B0606020202030204" pitchFamily="34" charset="0"/>
            </a:endParaRPr>
          </a:p>
          <a:p>
            <a:pPr marL="0" lvl="0" indent="0">
              <a:buNone/>
            </a:pPr>
            <a:endParaRPr lang="en-US" sz="2400" dirty="0" smtClean="0">
              <a:solidFill>
                <a:prstClr val="black"/>
              </a:solidFill>
            </a:endParaRPr>
          </a:p>
          <a:p>
            <a:pPr marL="571500" lvl="0" indent="-571500">
              <a:buFont typeface="+mj-lt"/>
              <a:buAutoNum type="romanLcPeriod"/>
            </a:pPr>
            <a:endParaRPr lang="en-US" sz="2600" dirty="0" smtClean="0">
              <a:solidFill>
                <a:prstClr val="black"/>
              </a:solidFill>
            </a:endParaRPr>
          </a:p>
          <a:p>
            <a:pPr marL="571500" lvl="0" indent="-571500">
              <a:buFont typeface="+mj-lt"/>
              <a:buAutoNum type="romanLcPeriod"/>
            </a:pPr>
            <a:endParaRPr lang="en-US" sz="2600" dirty="0">
              <a:solidFill>
                <a:prstClr val="black"/>
              </a:solidFill>
            </a:endParaRPr>
          </a:p>
          <a:p>
            <a:pPr marL="571500" indent="-571500">
              <a:buFont typeface="+mj-lt"/>
              <a:buAutoNum type="romanLcPeriod"/>
            </a:pPr>
            <a:endParaRPr lang="en-US" dirty="0" smtClean="0"/>
          </a:p>
          <a:p>
            <a:pPr marL="571500" indent="-571500">
              <a:buFont typeface="+mj-lt"/>
              <a:buAutoNum type="romanLcPeriod"/>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1276572"/>
              </p:ext>
            </p:extLst>
          </p:nvPr>
        </p:nvGraphicFramePr>
        <p:xfrm>
          <a:off x="875764" y="2176527"/>
          <a:ext cx="9284236" cy="3805140"/>
        </p:xfrm>
        <a:graphic>
          <a:graphicData uri="http://schemas.openxmlformats.org/drawingml/2006/table">
            <a:tbl>
              <a:tblPr firstRow="1" bandRow="1">
                <a:tableStyleId>{5C22544A-7EE6-4342-B048-85BDC9FD1C3A}</a:tableStyleId>
              </a:tblPr>
              <a:tblGrid>
                <a:gridCol w="694683"/>
                <a:gridCol w="6272787"/>
                <a:gridCol w="1146220"/>
                <a:gridCol w="1170546"/>
              </a:tblGrid>
              <a:tr h="527510">
                <a:tc>
                  <a:txBody>
                    <a:bodyPr/>
                    <a:lstStyle/>
                    <a:p>
                      <a:r>
                        <a:rPr lang="en-US" dirty="0" smtClean="0"/>
                        <a:t>No.</a:t>
                      </a:r>
                      <a:endParaRPr lang="en-US" dirty="0"/>
                    </a:p>
                  </a:txBody>
                  <a:tcPr/>
                </a:tc>
                <a:tc>
                  <a:txBody>
                    <a:bodyPr/>
                    <a:lstStyle/>
                    <a:p>
                      <a:r>
                        <a:rPr lang="en-US" dirty="0" smtClean="0"/>
                        <a:t>Name</a:t>
                      </a:r>
                      <a:endParaRPr lang="en-US" dirty="0"/>
                    </a:p>
                  </a:txBody>
                  <a:tcPr/>
                </a:tc>
                <a:tc>
                  <a:txBody>
                    <a:bodyPr/>
                    <a:lstStyle/>
                    <a:p>
                      <a:pPr algn="ctr"/>
                      <a:r>
                        <a:rPr lang="en-US" dirty="0" smtClean="0"/>
                        <a:t>Theory</a:t>
                      </a:r>
                    </a:p>
                    <a:p>
                      <a:pPr algn="ctr"/>
                      <a:r>
                        <a:rPr lang="en-US" dirty="0" smtClean="0"/>
                        <a:t>(Hours)</a:t>
                      </a:r>
                      <a:endParaRPr lang="en-US" dirty="0"/>
                    </a:p>
                  </a:txBody>
                  <a:tcPr/>
                </a:tc>
                <a:tc>
                  <a:txBody>
                    <a:bodyPr/>
                    <a:lstStyle/>
                    <a:p>
                      <a:pPr algn="ctr"/>
                      <a:r>
                        <a:rPr lang="en-US" dirty="0" smtClean="0"/>
                        <a:t>Practical</a:t>
                      </a:r>
                    </a:p>
                    <a:p>
                      <a:pPr algn="ctr"/>
                      <a:r>
                        <a:rPr lang="en-US" dirty="0" smtClean="0"/>
                        <a:t>(hours)</a:t>
                      </a:r>
                      <a:endParaRPr lang="en-US" dirty="0"/>
                    </a:p>
                  </a:txBody>
                  <a:tcPr/>
                </a:tc>
              </a:tr>
              <a:tr h="527510">
                <a:tc>
                  <a:txBody>
                    <a:bodyPr/>
                    <a:lstStyle/>
                    <a:p>
                      <a:r>
                        <a:rPr lang="en-US" sz="2800" dirty="0" smtClean="0"/>
                        <a:t>1</a:t>
                      </a:r>
                      <a:endParaRPr lang="en-US" sz="2800" dirty="0"/>
                    </a:p>
                  </a:txBody>
                  <a:tcPr/>
                </a:tc>
                <a:tc>
                  <a:txBody>
                    <a:bodyPr/>
                    <a:lstStyle/>
                    <a:p>
                      <a:r>
                        <a:rPr lang="en-US" sz="2800" dirty="0" smtClean="0"/>
                        <a:t>Introduction to Communication</a:t>
                      </a:r>
                      <a:endParaRPr lang="en-US" sz="2800" dirty="0"/>
                    </a:p>
                  </a:txBody>
                  <a:tcPr/>
                </a:tc>
                <a:tc>
                  <a:txBody>
                    <a:bodyPr/>
                    <a:lstStyle/>
                    <a:p>
                      <a:pPr algn="ctr"/>
                      <a:r>
                        <a:rPr lang="en-US" sz="2800" dirty="0" smtClean="0"/>
                        <a:t>4 </a:t>
                      </a:r>
                      <a:endParaRPr lang="en-US" sz="2800" dirty="0"/>
                    </a:p>
                  </a:txBody>
                  <a:tcPr/>
                </a:tc>
                <a:tc>
                  <a:txBody>
                    <a:bodyPr/>
                    <a:lstStyle/>
                    <a:p>
                      <a:pPr algn="ctr"/>
                      <a:r>
                        <a:rPr lang="en-US" sz="2800" dirty="0" smtClean="0"/>
                        <a:t>0 </a:t>
                      </a:r>
                      <a:endParaRPr lang="en-US" sz="2800" dirty="0"/>
                    </a:p>
                  </a:txBody>
                  <a:tcPr/>
                </a:tc>
              </a:tr>
              <a:tr h="527510">
                <a:tc>
                  <a:txBody>
                    <a:bodyPr/>
                    <a:lstStyle/>
                    <a:p>
                      <a:r>
                        <a:rPr lang="en-US" sz="2800" b="0" dirty="0" smtClean="0"/>
                        <a:t>2</a:t>
                      </a:r>
                      <a:endParaRPr lang="en-US" sz="2800" b="0" dirty="0"/>
                    </a:p>
                  </a:txBody>
                  <a:tcPr/>
                </a:tc>
                <a:tc>
                  <a:txBody>
                    <a:bodyPr/>
                    <a:lstStyle/>
                    <a:p>
                      <a:r>
                        <a:rPr lang="en-US" sz="2800" b="0" dirty="0" smtClean="0"/>
                        <a:t>Modes of Communication</a:t>
                      </a:r>
                      <a:endParaRPr lang="en-US" sz="2800" b="0" dirty="0"/>
                    </a:p>
                  </a:txBody>
                  <a:tcPr/>
                </a:tc>
                <a:tc>
                  <a:txBody>
                    <a:bodyPr/>
                    <a:lstStyle/>
                    <a:p>
                      <a:pPr algn="ctr"/>
                      <a:r>
                        <a:rPr lang="en-US" sz="2800" b="0" dirty="0" smtClean="0"/>
                        <a:t>10 </a:t>
                      </a:r>
                      <a:endParaRPr lang="en-US" sz="2800" b="0" dirty="0"/>
                    </a:p>
                  </a:txBody>
                  <a:tcPr/>
                </a:tc>
                <a:tc>
                  <a:txBody>
                    <a:bodyPr/>
                    <a:lstStyle/>
                    <a:p>
                      <a:pPr algn="ctr"/>
                      <a:r>
                        <a:rPr lang="en-US" sz="2800" b="0" dirty="0" smtClean="0"/>
                        <a:t>0</a:t>
                      </a:r>
                      <a:endParaRPr lang="en-US" sz="2800" b="0" dirty="0"/>
                    </a:p>
                  </a:txBody>
                  <a:tcPr/>
                </a:tc>
              </a:tr>
              <a:tr h="527510">
                <a:tc>
                  <a:txBody>
                    <a:bodyPr/>
                    <a:lstStyle/>
                    <a:p>
                      <a:r>
                        <a:rPr lang="en-US" sz="2800" dirty="0" smtClean="0"/>
                        <a:t>3</a:t>
                      </a:r>
                      <a:endParaRPr lang="en-US" sz="2800" dirty="0"/>
                    </a:p>
                  </a:txBody>
                  <a:tcPr/>
                </a:tc>
                <a:tc>
                  <a:txBody>
                    <a:bodyPr/>
                    <a:lstStyle/>
                    <a:p>
                      <a:r>
                        <a:rPr lang="en-US" sz="2800" dirty="0" smtClean="0"/>
                        <a:t>Patterns of Communication</a:t>
                      </a:r>
                      <a:endParaRPr lang="en-US" sz="2800" dirty="0"/>
                    </a:p>
                  </a:txBody>
                  <a:tcPr/>
                </a:tc>
                <a:tc>
                  <a:txBody>
                    <a:bodyPr/>
                    <a:lstStyle/>
                    <a:p>
                      <a:pPr algn="ctr"/>
                      <a:r>
                        <a:rPr lang="en-US" sz="2800" dirty="0" smtClean="0"/>
                        <a:t>4</a:t>
                      </a:r>
                      <a:endParaRPr lang="en-US" sz="2800" dirty="0"/>
                    </a:p>
                  </a:txBody>
                  <a:tcPr/>
                </a:tc>
                <a:tc>
                  <a:txBody>
                    <a:bodyPr/>
                    <a:lstStyle/>
                    <a:p>
                      <a:pPr algn="ctr"/>
                      <a:r>
                        <a:rPr lang="en-US" sz="2800" dirty="0" smtClean="0"/>
                        <a:t>2</a:t>
                      </a:r>
                      <a:endParaRPr lang="en-US" sz="2800" dirty="0"/>
                    </a:p>
                  </a:txBody>
                  <a:tcPr/>
                </a:tc>
              </a:tr>
              <a:tr h="527510">
                <a:tc>
                  <a:txBody>
                    <a:bodyPr/>
                    <a:lstStyle/>
                    <a:p>
                      <a:r>
                        <a:rPr lang="en-US" sz="2800" dirty="0" smtClean="0"/>
                        <a:t>4</a:t>
                      </a:r>
                      <a:endParaRPr lang="en-US" sz="2800" dirty="0"/>
                    </a:p>
                  </a:txBody>
                  <a:tcPr/>
                </a:tc>
                <a:tc>
                  <a:txBody>
                    <a:bodyPr/>
                    <a:lstStyle/>
                    <a:p>
                      <a:r>
                        <a:rPr lang="en-US" sz="2800" dirty="0" smtClean="0"/>
                        <a:t>Listening Skills</a:t>
                      </a:r>
                      <a:endParaRPr lang="en-US" sz="2800" dirty="0"/>
                    </a:p>
                  </a:txBody>
                  <a:tcPr/>
                </a:tc>
                <a:tc>
                  <a:txBody>
                    <a:bodyPr/>
                    <a:lstStyle/>
                    <a:p>
                      <a:pPr algn="ctr"/>
                      <a:r>
                        <a:rPr lang="en-US" sz="2800" dirty="0" smtClean="0"/>
                        <a:t>4</a:t>
                      </a:r>
                      <a:endParaRPr lang="en-US" sz="2800" dirty="0"/>
                    </a:p>
                  </a:txBody>
                  <a:tcPr/>
                </a:tc>
                <a:tc>
                  <a:txBody>
                    <a:bodyPr/>
                    <a:lstStyle/>
                    <a:p>
                      <a:pPr algn="ctr"/>
                      <a:endParaRPr lang="en-US" sz="2800" dirty="0"/>
                    </a:p>
                  </a:txBody>
                  <a:tcPr/>
                </a:tc>
              </a:tr>
              <a:tr h="527510">
                <a:tc>
                  <a:txBody>
                    <a:bodyPr/>
                    <a:lstStyle/>
                    <a:p>
                      <a:r>
                        <a:rPr lang="en-US" sz="2800" dirty="0" smtClean="0"/>
                        <a:t>5</a:t>
                      </a:r>
                      <a:endParaRPr lang="en-US" sz="2800" dirty="0"/>
                    </a:p>
                  </a:txBody>
                  <a:tcPr/>
                </a:tc>
                <a:tc>
                  <a:txBody>
                    <a:bodyPr/>
                    <a:lstStyle/>
                    <a:p>
                      <a:r>
                        <a:rPr lang="en-US" sz="2800" dirty="0" smtClean="0"/>
                        <a:t>Reading &amp; Writing Skills</a:t>
                      </a:r>
                      <a:endParaRPr lang="en-US" sz="2800" dirty="0"/>
                    </a:p>
                  </a:txBody>
                  <a:tcPr/>
                </a:tc>
                <a:tc>
                  <a:txBody>
                    <a:bodyPr/>
                    <a:lstStyle/>
                    <a:p>
                      <a:pPr algn="ctr"/>
                      <a:r>
                        <a:rPr lang="en-US" sz="2800" dirty="0" smtClean="0"/>
                        <a:t>4</a:t>
                      </a:r>
                      <a:endParaRPr lang="en-US" sz="2800" dirty="0"/>
                    </a:p>
                  </a:txBody>
                  <a:tcPr/>
                </a:tc>
                <a:tc>
                  <a:txBody>
                    <a:bodyPr/>
                    <a:lstStyle/>
                    <a:p>
                      <a:pPr algn="ctr"/>
                      <a:r>
                        <a:rPr lang="en-US" sz="2800" dirty="0" smtClean="0"/>
                        <a:t>2</a:t>
                      </a:r>
                      <a:endParaRPr lang="en-US" sz="2800" dirty="0"/>
                    </a:p>
                  </a:txBody>
                  <a:tcPr/>
                </a:tc>
              </a:tr>
              <a:tr h="527510">
                <a:tc>
                  <a:txBody>
                    <a:bodyPr/>
                    <a:lstStyle/>
                    <a:p>
                      <a:endParaRPr lang="en-US" sz="2800" b="1" dirty="0"/>
                    </a:p>
                  </a:txBody>
                  <a:tcPr/>
                </a:tc>
                <a:tc>
                  <a:txBody>
                    <a:bodyPr/>
                    <a:lstStyle/>
                    <a:p>
                      <a:r>
                        <a:rPr lang="en-US" sz="2800" b="1" dirty="0" smtClean="0"/>
                        <a:t>TOTAL </a:t>
                      </a:r>
                      <a:endParaRPr lang="en-US" sz="2800" b="1" dirty="0"/>
                    </a:p>
                  </a:txBody>
                  <a:tcPr/>
                </a:tc>
                <a:tc>
                  <a:txBody>
                    <a:bodyPr/>
                    <a:lstStyle/>
                    <a:p>
                      <a:pPr algn="ctr"/>
                      <a:r>
                        <a:rPr lang="en-US" sz="2800" b="1" dirty="0" smtClean="0"/>
                        <a:t>26</a:t>
                      </a:r>
                      <a:endParaRPr lang="en-US" sz="2800" b="1" dirty="0"/>
                    </a:p>
                  </a:txBody>
                  <a:tcPr/>
                </a:tc>
                <a:tc>
                  <a:txBody>
                    <a:bodyPr/>
                    <a:lstStyle/>
                    <a:p>
                      <a:pPr algn="ctr"/>
                      <a:r>
                        <a:rPr lang="en-US" sz="2800" b="1" dirty="0" smtClean="0"/>
                        <a:t>4</a:t>
                      </a:r>
                      <a:endParaRPr lang="en-US" sz="2800" b="1" dirty="0"/>
                    </a:p>
                  </a:txBody>
                  <a:tcPr/>
                </a:tc>
              </a:tr>
            </a:tbl>
          </a:graphicData>
        </a:graphic>
      </p:graphicFrame>
    </p:spTree>
    <p:extLst>
      <p:ext uri="{BB962C8B-B14F-4D97-AF65-F5344CB8AC3E}">
        <p14:creationId xmlns:p14="http://schemas.microsoft.com/office/powerpoint/2010/main" val="3970674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50"/>
                </a:solidFill>
              </a:rPr>
              <a:t>Communication channels/media</a:t>
            </a:r>
            <a:endParaRPr lang="en-US" sz="5400" b="1"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These are means through which message is passed </a:t>
            </a:r>
          </a:p>
          <a:p>
            <a:pPr>
              <a:buFont typeface="Wingdings" panose="05000000000000000000" pitchFamily="2" charset="2"/>
              <a:buChar char="§"/>
            </a:pPr>
            <a:r>
              <a:rPr lang="en-US" sz="3200" dirty="0" smtClean="0"/>
              <a:t>There are basically 4 channels/media (verbal/oral, written, visual, audio visual)</a:t>
            </a:r>
          </a:p>
          <a:p>
            <a:pPr>
              <a:buFont typeface="Wingdings" panose="05000000000000000000" pitchFamily="2" charset="2"/>
              <a:buChar char="§"/>
            </a:pPr>
            <a:endParaRPr lang="en-US" sz="3200" dirty="0"/>
          </a:p>
          <a:p>
            <a:pPr>
              <a:buFont typeface="Wingdings" panose="05000000000000000000" pitchFamily="2" charset="2"/>
              <a:buChar char="q"/>
            </a:pPr>
            <a:r>
              <a:rPr lang="en-US" sz="3200" dirty="0"/>
              <a:t>W</a:t>
            </a:r>
            <a:r>
              <a:rPr lang="en-US" sz="3200" dirty="0" smtClean="0"/>
              <a:t>e learn 11% through hearing, and retain 20%</a:t>
            </a:r>
          </a:p>
          <a:p>
            <a:pPr>
              <a:buFont typeface="Wingdings" panose="05000000000000000000" pitchFamily="2" charset="2"/>
              <a:buChar char="q"/>
            </a:pPr>
            <a:r>
              <a:rPr lang="en-US" sz="3200" dirty="0" smtClean="0"/>
              <a:t>We learn 83% through sight, and retain 50%</a:t>
            </a:r>
          </a:p>
        </p:txBody>
      </p:sp>
    </p:spTree>
    <p:extLst>
      <p:ext uri="{BB962C8B-B14F-4D97-AF65-F5344CB8AC3E}">
        <p14:creationId xmlns:p14="http://schemas.microsoft.com/office/powerpoint/2010/main" val="32890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Managing group conflict.</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Conflict is a form of disagreement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 any group discussion, conflict may arise between members of the group</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Some conflict is desirable because it leads the group members to put forward their best efforts and arguments.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90248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Too much conflict can prevent constructive  discussion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 prevent conflict from becoming disruptive, group members need to:</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Recognize when conflict is developing</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Defuse or resolve the conflict appropriately.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55022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SemiLight Condensed" panose="020B0502040204020203" pitchFamily="34" charset="0"/>
              </a:rPr>
              <a:t>Reaching a group decision</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Very often, the major goal of a group is to reach a decision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Groups usually arrive at a decision in one of the following 3 ways</a:t>
            </a:r>
            <a:r>
              <a:rPr lang="en-US" dirty="0" smtClean="0"/>
              <a:t>:</a:t>
            </a:r>
            <a:endParaRPr lang="en-US" dirty="0"/>
          </a:p>
        </p:txBody>
      </p:sp>
    </p:spTree>
    <p:extLst>
      <p:ext uri="{BB962C8B-B14F-4D97-AF65-F5344CB8AC3E}">
        <p14:creationId xmlns:p14="http://schemas.microsoft.com/office/powerpoint/2010/main" val="3197235132"/>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1. Decision by a decree (</a:t>
            </a:r>
            <a:r>
              <a:rPr lang="en-US" sz="4000" dirty="0" smtClean="0">
                <a:latin typeface="Agency FB" panose="020B0503020202020204" pitchFamily="34" charset="0"/>
              </a:rPr>
              <a:t>dictatorship</a:t>
            </a:r>
            <a:r>
              <a:rPr lang="en-US" sz="4000" b="1" dirty="0" smtClean="0">
                <a:latin typeface="Bahnschrift SemiLigh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Occurs when the group leader dictates the group’s decision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leader listens to comments from the members, then makes decision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3461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Decision by decree is quick and easy, but tends to be counterproductive because it lowers group morale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If the members of a group have no voice in decision making, then they are unlikely to work hard to carry out the decision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47453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2. Decision by voting: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There are times when group members just can’t agree on key points and yet the group must arrive at a decision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 such a situation, the group members should take a vote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844563"/>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SemiLight Condensed" panose="020B0502040204020203" pitchFamily="34" charset="0"/>
              </a:rPr>
              <a:t>3. Decision by consensus: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By far the best way of arriving at a decision is by consensus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Consensus is arrived at when the group’s decisions is made after all have agreed.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76508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Evaluating group discussion:</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This involves establishing the effectiveness of the group discussion</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This can be done by an observer/participant by looking at</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how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many participants </a:t>
            </a:r>
            <a:r>
              <a:rPr lang="en-US" sz="36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 Asked questions</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Paid attention</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Showed courtesy</a:t>
            </a:r>
          </a:p>
          <a:p>
            <a:pPr marL="0" indent="0">
              <a:buNone/>
            </a:pPr>
            <a:endParaRPr lang="en-US" sz="3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584398"/>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spcBef>
                <a:spcPts val="0"/>
              </a:spcBef>
            </a:pPr>
            <a:r>
              <a:rPr lang="en-GB" b="1" dirty="0" smtClean="0">
                <a:latin typeface="Bahnschrift SemiLight Condensed" panose="020B0502040204020203" pitchFamily="34" charset="0"/>
                <a:ea typeface="Times New Roman" panose="02020603050405020304" pitchFamily="18" charset="0"/>
                <a:cs typeface="Arial" panose="020B0604020202020204" pitchFamily="34" charset="0"/>
              </a:rPr>
              <a:t>Advantages of small group discussion:</a:t>
            </a:r>
            <a:endParaRPr lang="en-US" dirty="0">
              <a:effectLst/>
              <a:latin typeface="Bahnschrift SemiLight Condensed" panose="020B0502040204020203" pitchFamily="34" charset="0"/>
              <a:ea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Allows use of the resources of the members of the group; </a:t>
            </a:r>
            <a:endParaRPr lang="en-GB"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here </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is shared commitment to learning; </a:t>
            </a:r>
            <a:endParaRPr lang="en-GB"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Learners </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help each other with difficult </a:t>
            </a: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points</a:t>
            </a:r>
          </a:p>
          <a:p>
            <a:pPr marR="0" lvl="0" algn="just">
              <a:lnSpc>
                <a:spcPct val="150000"/>
              </a:lnSpc>
              <a:spcBef>
                <a:spcPts val="0"/>
              </a:spcBef>
              <a:spcAft>
                <a:spcPts val="0"/>
              </a:spcAft>
              <a:buFont typeface="Wingdings" panose="05000000000000000000" pitchFamily="2" charset="2"/>
              <a:buChar char="q"/>
              <a:tabLst>
                <a:tab pos="457200" algn="l"/>
              </a:tabLs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Provides learners with opportunities to interact with the instructor and fellow learners.</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98948"/>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R="0" lvl="0" algn="just">
              <a:lnSpc>
                <a:spcPct val="150000"/>
              </a:lnSpc>
              <a:spcBef>
                <a:spcPts val="0"/>
              </a:spcBef>
              <a:spcAft>
                <a:spcPts val="0"/>
              </a:spcAft>
              <a:buFont typeface="Wingdings" panose="05000000000000000000" pitchFamily="2" charset="2"/>
              <a:buChar char="q"/>
              <a:tabLst>
                <a:tab pos="457200" algn="l"/>
              </a:tabLs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Allows learners to become active participants in the learning process rather than passive recipients of information from one source. Work becomes more </a:t>
            </a: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motivational for learning</a:t>
            </a:r>
            <a:r>
              <a:rPr lang="en-GB" dirty="0" smtClean="0">
                <a:latin typeface="Maiandra GD" panose="020E0502030308020204" pitchFamily="34" charset="0"/>
                <a:ea typeface="Times New Roman" panose="02020603050405020304" pitchFamily="18" charset="0"/>
                <a:cs typeface="Arial" panose="020B0604020202020204" pitchFamily="34"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4793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Communication channels/media:</a:t>
            </a:r>
            <a:br>
              <a:rPr lang="en-US" sz="5400" b="1" dirty="0" smtClean="0"/>
            </a:br>
            <a:r>
              <a:rPr lang="en-US" sz="5400" b="1" dirty="0" smtClean="0"/>
              <a:t>cont., </a:t>
            </a:r>
            <a:endParaRPr lang="en-US" sz="5400" b="1" dirty="0"/>
          </a:p>
        </p:txBody>
      </p:sp>
      <p:sp>
        <p:nvSpPr>
          <p:cNvPr id="3" name="Content Placeholder 2"/>
          <p:cNvSpPr>
            <a:spLocks noGrp="1"/>
          </p:cNvSpPr>
          <p:nvPr>
            <p:ph idx="1"/>
          </p:nvPr>
        </p:nvSpPr>
        <p:spPr/>
        <p:txBody>
          <a:bodyPr>
            <a:noAutofit/>
          </a:bodyPr>
          <a:lstStyle/>
          <a:p>
            <a:r>
              <a:rPr lang="en-US" sz="3200" b="1" dirty="0" smtClean="0"/>
              <a:t>Factors to consider when choosing channel/media:</a:t>
            </a:r>
          </a:p>
          <a:p>
            <a:pPr marL="457200" indent="-457200">
              <a:buFont typeface="+mj-lt"/>
              <a:buAutoNum type="arabicPeriod"/>
            </a:pPr>
            <a:r>
              <a:rPr lang="en-US" sz="3200" dirty="0" smtClean="0"/>
              <a:t>Urgency of the message</a:t>
            </a:r>
          </a:p>
          <a:p>
            <a:pPr marL="457200" indent="-457200">
              <a:buFont typeface="+mj-lt"/>
              <a:buAutoNum type="arabicPeriod"/>
            </a:pPr>
            <a:r>
              <a:rPr lang="en-US" sz="3200" dirty="0" smtClean="0"/>
              <a:t>Time available</a:t>
            </a:r>
          </a:p>
          <a:p>
            <a:pPr marL="457200" indent="-457200">
              <a:buFont typeface="+mj-lt"/>
              <a:buAutoNum type="arabicPeriod"/>
            </a:pPr>
            <a:r>
              <a:rPr lang="en-US" sz="3200" dirty="0" smtClean="0"/>
              <a:t>Cost involved</a:t>
            </a:r>
          </a:p>
          <a:p>
            <a:pPr marL="457200" indent="-457200">
              <a:buFont typeface="+mj-lt"/>
              <a:buAutoNum type="arabicPeriod"/>
            </a:pPr>
            <a:r>
              <a:rPr lang="en-US" sz="3200" dirty="0" smtClean="0"/>
              <a:t>Intellectual level of receiver</a:t>
            </a:r>
          </a:p>
        </p:txBody>
      </p:sp>
    </p:spTree>
    <p:extLst>
      <p:ext uri="{BB962C8B-B14F-4D97-AF65-F5344CB8AC3E}">
        <p14:creationId xmlns:p14="http://schemas.microsoft.com/office/powerpoint/2010/main" val="34701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R="0" lvl="0">
              <a:lnSpc>
                <a:spcPct val="150000"/>
              </a:lnSpc>
              <a:spcBef>
                <a:spcPts val="0"/>
              </a:spcBef>
              <a:spcAft>
                <a:spcPts val="0"/>
              </a:spcAft>
              <a:buFont typeface="Wingdings" panose="05000000000000000000" pitchFamily="2" charset="2"/>
              <a:buChar char="q"/>
              <a:tabLst>
                <a:tab pos="457200" algn="l"/>
              </a:tabLs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Learners learn to evaluate the logic of and the evidence for their own and other’s positions, </a:t>
            </a:r>
            <a:endParaRPr lang="en-GB"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50000"/>
              </a:lnSpc>
              <a:spcBef>
                <a:spcPts val="0"/>
              </a:spcBef>
              <a:spcAft>
                <a:spcPts val="0"/>
              </a:spcAft>
              <a:buFont typeface="Arial" panose="020B0604020202020204" pitchFamily="34" charset="0"/>
              <a:buChar char="•"/>
              <a:tabLst>
                <a:tab pos="457200" algn="l"/>
              </a:tabLs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hat </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is, learning is through self-expression and intercommunication</a:t>
            </a:r>
            <a:r>
              <a:rPr lang="en-GB" sz="3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a:lnSpc>
                <a:spcPct val="150000"/>
              </a:lnSpc>
              <a:spcBef>
                <a:spcPts val="0"/>
              </a:spcBef>
              <a:spcAft>
                <a:spcPts val="0"/>
              </a:spcAft>
              <a:buFont typeface="Wingdings" panose="05000000000000000000" pitchFamily="2" charset="2"/>
              <a:buChar char="q"/>
              <a:tabLst>
                <a:tab pos="457200" algn="l"/>
              </a:tabLst>
            </a:pPr>
            <a:r>
              <a:rPr lang="en-GB" sz="3900" dirty="0">
                <a:latin typeface="Times New Roman" panose="02020603050405020304" pitchFamily="18" charset="0"/>
                <a:ea typeface="Times New Roman" panose="02020603050405020304" pitchFamily="18" charset="0"/>
                <a:cs typeface="Times New Roman" panose="02020603050405020304" pitchFamily="18" charset="0"/>
              </a:rPr>
              <a:t>The student grasps the idea of self-learning without fear of failure. </a:t>
            </a:r>
            <a:endParaRPr lang="en-US" sz="39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50000"/>
              </a:lnSpc>
              <a:spcBef>
                <a:spcPts val="0"/>
              </a:spcBef>
              <a:spcAft>
                <a:spcPts val="0"/>
              </a:spcAft>
              <a:buFont typeface="Arial" panose="020B0604020202020204" pitchFamily="34" charset="0"/>
              <a:buChar char="•"/>
              <a:tabLst>
                <a:tab pos="457200" algn="l"/>
              </a:tabLst>
            </a:pP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2771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spcBef>
                <a:spcPts val="0"/>
              </a:spcBef>
              <a:spcAft>
                <a:spcPts val="600"/>
              </a:spcAft>
            </a:pPr>
            <a:r>
              <a:rPr lang="en-GB" b="1" i="1" dirty="0" smtClean="0">
                <a:latin typeface="Maiandra GD" panose="020E0502030308020204" pitchFamily="34" charset="0"/>
                <a:ea typeface="Times New Roman" panose="02020603050405020304" pitchFamily="18" charset="0"/>
              </a:rPr>
              <a:t/>
            </a:r>
            <a:br>
              <a:rPr lang="en-GB" b="1" i="1" dirty="0" smtClean="0">
                <a:latin typeface="Maiandra GD" panose="020E0502030308020204" pitchFamily="34" charset="0"/>
                <a:ea typeface="Times New Roman" panose="02020603050405020304" pitchFamily="18" charset="0"/>
              </a:rPr>
            </a:br>
            <a:r>
              <a:rPr lang="en-GB" b="1" i="1" dirty="0">
                <a:latin typeface="Maiandra GD" panose="020E0502030308020204" pitchFamily="34" charset="0"/>
                <a:ea typeface="Times New Roman" panose="02020603050405020304" pitchFamily="18" charset="0"/>
              </a:rPr>
              <a:t/>
            </a:r>
            <a:br>
              <a:rPr lang="en-GB" b="1" i="1" dirty="0">
                <a:latin typeface="Maiandra GD" panose="020E0502030308020204" pitchFamily="34" charset="0"/>
                <a:ea typeface="Times New Roman" panose="02020603050405020304" pitchFamily="18" charset="0"/>
              </a:rPr>
            </a:br>
            <a:r>
              <a:rPr lang="en-GB" sz="6000" b="1" dirty="0">
                <a:latin typeface="Bahnschrift SemiLight Condensed" panose="020B0502040204020203" pitchFamily="34" charset="0"/>
                <a:ea typeface="Times New Roman" panose="02020603050405020304" pitchFamily="18" charset="0"/>
              </a:rPr>
              <a:t>D</a:t>
            </a:r>
            <a:r>
              <a:rPr lang="en-GB" sz="6000" b="1" dirty="0" smtClean="0">
                <a:latin typeface="Bahnschrift SemiLight Condensed" panose="020B0502040204020203" pitchFamily="34" charset="0"/>
                <a:ea typeface="Times New Roman" panose="02020603050405020304" pitchFamily="18" charset="0"/>
              </a:rPr>
              <a:t>isadvantages </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fontScale="77500" lnSpcReduction="20000"/>
          </a:bodyPr>
          <a:lstStyle/>
          <a:p>
            <a:pPr marR="0" lvl="0" algn="just">
              <a:lnSpc>
                <a:spcPct val="150000"/>
              </a:lnSpc>
              <a:spcBef>
                <a:spcPts val="0"/>
              </a:spcBef>
              <a:spcAft>
                <a:spcPts val="0"/>
              </a:spcAft>
              <a:buFont typeface="Wingdings" panose="05000000000000000000" pitchFamily="2" charset="2"/>
              <a:buChar char="q"/>
              <a:tabLst>
                <a:tab pos="457200" algn="l"/>
              </a:tabLst>
            </a:pPr>
            <a:r>
              <a:rPr lang="en-GB" sz="4600" dirty="0">
                <a:latin typeface="Times New Roman" panose="02020603050405020304" pitchFamily="18" charset="0"/>
                <a:ea typeface="Times New Roman" panose="02020603050405020304" pitchFamily="18" charset="0"/>
                <a:cs typeface="Times New Roman" panose="02020603050405020304" pitchFamily="18" charset="0"/>
              </a:rPr>
              <a:t>Dominance of vocal and aggressive members over others in a group may hinder equal growth of all members in the learning process.</a:t>
            </a:r>
            <a:endParaRPr lang="en-US" sz="46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buFont typeface="Wingdings" panose="05000000000000000000" pitchFamily="2" charset="2"/>
              <a:buChar char="q"/>
              <a:tabLst>
                <a:tab pos="457200" algn="l"/>
              </a:tabLst>
            </a:pPr>
            <a:r>
              <a:rPr lang="en-GB" sz="4600" dirty="0">
                <a:latin typeface="Times New Roman" panose="02020603050405020304" pitchFamily="18" charset="0"/>
                <a:ea typeface="Times New Roman" panose="02020603050405020304" pitchFamily="18" charset="0"/>
                <a:cs typeface="Times New Roman" panose="02020603050405020304" pitchFamily="18" charset="0"/>
              </a:rPr>
              <a:t>Group discussion does not guarantee that an objective will be accomplished within a fixed time.</a:t>
            </a:r>
            <a:endParaRPr lang="en-US" sz="4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388980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lgn="just">
              <a:lnSpc>
                <a:spcPct val="150000"/>
              </a:lnSpc>
              <a:spcBef>
                <a:spcPts val="0"/>
              </a:spcBef>
              <a:spcAft>
                <a:spcPts val="0"/>
              </a:spcAft>
              <a:buClr>
                <a:srgbClr val="E48312"/>
              </a:buClr>
              <a:buFont typeface="Wingdings" panose="05000000000000000000" pitchFamily="2" charset="2"/>
              <a:buChar char="q"/>
              <a:tabLst>
                <a:tab pos="457200" algn="l"/>
              </a:tabLst>
            </a:pPr>
            <a:r>
              <a:rPr lang="en-GB" sz="3600" dirty="0">
                <a:solidFill>
                  <a:srgbClr val="000000">
                    <a:lumMod val="75000"/>
                    <a:lumOff val="25000"/>
                  </a:srgbClr>
                </a:solidFill>
                <a:latin typeface="Times New Roman" panose="02020603050405020304" pitchFamily="18" charset="0"/>
                <a:ea typeface="Times New Roman" panose="02020603050405020304" pitchFamily="18" charset="0"/>
                <a:cs typeface="Times New Roman" panose="02020603050405020304" pitchFamily="18" charset="0"/>
              </a:rPr>
              <a:t>The members of the group must bring to the discussion a body of information that is sufficiently broad and deep</a:t>
            </a:r>
            <a:r>
              <a:rPr lang="en-GB" sz="3600" dirty="0" smtClean="0">
                <a:solidFill>
                  <a:srgbClr val="000000">
                    <a:lumMod val="75000"/>
                    <a:lumOff val="25000"/>
                  </a:srgbClr>
                </a:solidFill>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a:lnSpc>
                <a:spcPct val="150000"/>
              </a:lnSpc>
              <a:spcBef>
                <a:spcPts val="0"/>
              </a:spcBef>
              <a:spcAft>
                <a:spcPts val="0"/>
              </a:spcAft>
              <a:buFont typeface="Wingdings" panose="05000000000000000000" pitchFamily="2" charset="2"/>
              <a:buChar char="q"/>
              <a:tabLst>
                <a:tab pos="457200" algn="l"/>
              </a:tabLs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As the size of the group increases, the efficiency and effectiveness of the </a:t>
            </a:r>
            <a:r>
              <a:rPr lang="en-GB" sz="3600">
                <a:latin typeface="Times New Roman" panose="02020603050405020304" pitchFamily="18" charset="0"/>
                <a:ea typeface="Times New Roman" panose="02020603050405020304" pitchFamily="18" charset="0"/>
                <a:cs typeface="Times New Roman" panose="02020603050405020304" pitchFamily="18" charset="0"/>
              </a:rPr>
              <a:t>method </a:t>
            </a:r>
            <a:r>
              <a:rPr lang="en-GB" sz="3600" smtClean="0">
                <a:latin typeface="Times New Roman" panose="02020603050405020304" pitchFamily="18" charset="0"/>
                <a:ea typeface="Times New Roman" panose="02020603050405020304" pitchFamily="18" charset="0"/>
                <a:cs typeface="Times New Roman" panose="02020603050405020304" pitchFamily="18" charset="0"/>
              </a:rPr>
              <a:t>decrease</a:t>
            </a:r>
            <a:r>
              <a:rPr lang="en-GB" sz="3600" dirty="0">
                <a:latin typeface="Maiandra GD" panose="020E0502030308020204" pitchFamily="34" charset="0"/>
                <a:ea typeface="Times New Roman" panose="02020603050405020304" pitchFamily="18" charset="0"/>
                <a:cs typeface="Arial" panose="020B0604020202020204" pitchFamily="34" charset="0"/>
              </a:rPr>
              <a:t>.</a:t>
            </a:r>
            <a:endParaRPr lang="en-US" sz="3600" dirty="0">
              <a:latin typeface="Times New Roman" panose="02020603050405020304" pitchFamily="18" charset="0"/>
              <a:ea typeface="Times New Roman" panose="02020603050405020304" pitchFamily="18" charset="0"/>
            </a:endParaRPr>
          </a:p>
          <a:p>
            <a:pPr lvl="0" algn="just">
              <a:lnSpc>
                <a:spcPct val="150000"/>
              </a:lnSpc>
              <a:spcBef>
                <a:spcPts val="0"/>
              </a:spcBef>
              <a:spcAft>
                <a:spcPts val="0"/>
              </a:spcAft>
              <a:buClr>
                <a:srgbClr val="E48312"/>
              </a:buClr>
              <a:buFont typeface="Wingdings" panose="05000000000000000000" pitchFamily="2" charset="2"/>
              <a:buChar char="q"/>
              <a:tabLst>
                <a:tab pos="457200" algn="l"/>
              </a:tabLst>
            </a:pPr>
            <a:endParaRPr lang="en-US" sz="3600" dirty="0">
              <a:solidFill>
                <a:srgbClr val="000000">
                  <a:lumMod val="75000"/>
                  <a:lumOff val="25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3109108"/>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50619642"/>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F0"/>
                </a:solidFill>
                <a:latin typeface="Bahnschrift SemiLight Condensed" panose="020B0502040204020203" pitchFamily="34" charset="0"/>
              </a:rPr>
              <a:t>Reading skills</a:t>
            </a:r>
            <a:endParaRPr lang="en-US" sz="6000" b="1" dirty="0">
              <a:solidFill>
                <a:srgbClr val="00B0F0"/>
              </a:solidFill>
              <a:latin typeface="Bahnschrift SemiLight Condensed" panose="020B0502040204020203" pitchFamily="34" charset="0"/>
            </a:endParaRPr>
          </a:p>
        </p:txBody>
      </p:sp>
      <p:sp>
        <p:nvSpPr>
          <p:cNvPr id="3" name="Content Placeholder 2"/>
          <p:cNvSpPr>
            <a:spLocks noGrp="1"/>
          </p:cNvSpPr>
          <p:nvPr>
            <p:ph idx="1"/>
          </p:nvPr>
        </p:nvSpPr>
        <p:spPr/>
        <p:txBody>
          <a:bodyPr/>
          <a:lstStyle/>
          <a:p>
            <a:r>
              <a:rPr lang="en-US" sz="4000" b="1" dirty="0" smtClean="0">
                <a:latin typeface="Bahnschrift SemiLight Condensed" panose="020B0502040204020203" pitchFamily="34" charset="0"/>
              </a:rPr>
              <a:t>Lesson objectives:</a:t>
            </a:r>
          </a:p>
          <a:p>
            <a:r>
              <a:rPr lang="en-US" sz="36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reading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various reading techniques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importance of reading</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36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Condensed" panose="020B0502040204020203" pitchFamily="34" charset="0"/>
              </a:rPr>
              <a:t>Definition</a:t>
            </a:r>
            <a:r>
              <a:rPr lang="en-US" dirty="0" smtClean="0"/>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is a method of communication that enables a person to turn writing into meaning.</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It allows the reader to convert a written text into a meaningful language with independence, comprehension, and fluency, and </a:t>
            </a:r>
            <a:r>
              <a:rPr lang="en-US" sz="3600" dirty="0" smtClean="0">
                <a:solidFill>
                  <a:srgbClr val="151515"/>
                </a:solidFill>
                <a:latin typeface="Times New Roman" panose="02020603050405020304" pitchFamily="18" charset="0"/>
                <a:cs typeface="Times New Roman" panose="02020603050405020304" pitchFamily="18" charset="0"/>
              </a:rPr>
              <a:t>be able to </a:t>
            </a:r>
            <a:r>
              <a:rPr lang="en-US" sz="3600" dirty="0">
                <a:solidFill>
                  <a:srgbClr val="151515"/>
                </a:solidFill>
                <a:latin typeface="Times New Roman" panose="02020603050405020304" pitchFamily="18" charset="0"/>
                <a:cs typeface="Times New Roman" panose="02020603050405020304" pitchFamily="18" charset="0"/>
              </a:rPr>
              <a:t>interact with the message.</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3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is a great habit that can change human life significantly.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It </a:t>
            </a:r>
            <a:r>
              <a:rPr lang="en-US" sz="3600" dirty="0">
                <a:solidFill>
                  <a:srgbClr val="151515"/>
                </a:solidFill>
                <a:latin typeface="Times New Roman" panose="02020603050405020304" pitchFamily="18" charset="0"/>
                <a:cs typeface="Times New Roman" panose="02020603050405020304" pitchFamily="18" charset="0"/>
              </a:rPr>
              <a:t>can </a:t>
            </a:r>
            <a:r>
              <a:rPr lang="en-US" sz="3600" dirty="0" smtClean="0">
                <a:solidFill>
                  <a:srgbClr val="151515"/>
                </a:solidFill>
                <a:latin typeface="Times New Roman" panose="02020603050405020304" pitchFamily="18" charset="0"/>
                <a:cs typeface="Times New Roman" panose="02020603050405020304" pitchFamily="18" charset="0"/>
              </a:rPr>
              <a:t>entertain; </a:t>
            </a:r>
            <a:r>
              <a:rPr lang="en-US" sz="3600" dirty="0">
                <a:solidFill>
                  <a:srgbClr val="151515"/>
                </a:solidFill>
                <a:latin typeface="Times New Roman" panose="02020603050405020304" pitchFamily="18" charset="0"/>
                <a:cs typeface="Times New Roman" panose="02020603050405020304" pitchFamily="18" charset="0"/>
              </a:rPr>
              <a:t>amuse </a:t>
            </a:r>
            <a:r>
              <a:rPr lang="en-US" sz="3600" dirty="0" smtClean="0">
                <a:solidFill>
                  <a:srgbClr val="151515"/>
                </a:solidFill>
                <a:latin typeface="Times New Roman" panose="02020603050405020304" pitchFamily="18" charset="0"/>
                <a:cs typeface="Times New Roman" panose="02020603050405020304" pitchFamily="18" charset="0"/>
              </a:rPr>
              <a:t>and </a:t>
            </a:r>
            <a:r>
              <a:rPr lang="en-US" sz="3600" dirty="0">
                <a:solidFill>
                  <a:srgbClr val="151515"/>
                </a:solidFill>
                <a:latin typeface="Times New Roman" panose="02020603050405020304" pitchFamily="18" charset="0"/>
                <a:cs typeface="Times New Roman" panose="02020603050405020304" pitchFamily="18" charset="0"/>
              </a:rPr>
              <a:t>enrich </a:t>
            </a:r>
            <a:r>
              <a:rPr lang="en-US" sz="3600" dirty="0" smtClean="0">
                <a:solidFill>
                  <a:srgbClr val="151515"/>
                </a:solidFill>
                <a:latin typeface="Times New Roman" panose="02020603050405020304" pitchFamily="18" charset="0"/>
                <a:cs typeface="Times New Roman" panose="02020603050405020304" pitchFamily="18" charset="0"/>
              </a:rPr>
              <a:t>people </a:t>
            </a:r>
            <a:r>
              <a:rPr lang="en-US" sz="3600" dirty="0">
                <a:solidFill>
                  <a:srgbClr val="151515"/>
                </a:solidFill>
                <a:latin typeface="Times New Roman" panose="02020603050405020304" pitchFamily="18" charset="0"/>
                <a:cs typeface="Times New Roman" panose="02020603050405020304" pitchFamily="18" charset="0"/>
              </a:rPr>
              <a:t>with knowledge and experiences narrated.</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3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is the basic foundation on which academic skills of individuals are built.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As </a:t>
            </a:r>
            <a:r>
              <a:rPr lang="en-US" sz="3600" dirty="0">
                <a:solidFill>
                  <a:srgbClr val="151515"/>
                </a:solidFill>
                <a:latin typeface="Times New Roman" panose="02020603050405020304" pitchFamily="18" charset="0"/>
                <a:cs typeface="Times New Roman" panose="02020603050405020304" pitchFamily="18" charset="0"/>
              </a:rPr>
              <a:t>we know the paramount importance of reading, it is given the top priority </a:t>
            </a:r>
            <a:r>
              <a:rPr lang="en-US" sz="3600" dirty="0" smtClean="0">
                <a:solidFill>
                  <a:srgbClr val="151515"/>
                </a:solidFill>
                <a:latin typeface="Times New Roman" panose="02020603050405020304" pitchFamily="18" charset="0"/>
                <a:cs typeface="Times New Roman" panose="02020603050405020304" pitchFamily="18" charset="0"/>
              </a:rPr>
              <a:t>right from the primary education, all the way to the institutions of higher reading</a:t>
            </a:r>
            <a:endParaRPr lang="en-US" sz="3600" dirty="0">
              <a:solidFill>
                <a:srgbClr val="151515"/>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756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Many </a:t>
            </a:r>
            <a:r>
              <a:rPr lang="en-US" sz="3600" dirty="0" smtClean="0">
                <a:solidFill>
                  <a:srgbClr val="151515"/>
                </a:solidFill>
                <a:latin typeface="Times New Roman" panose="02020603050405020304" pitchFamily="18" charset="0"/>
                <a:cs typeface="Times New Roman" panose="02020603050405020304" pitchFamily="18" charset="0"/>
              </a:rPr>
              <a:t>people believe </a:t>
            </a:r>
            <a:r>
              <a:rPr lang="en-US" sz="3600" dirty="0">
                <a:solidFill>
                  <a:srgbClr val="151515"/>
                </a:solidFill>
                <a:latin typeface="Times New Roman" panose="02020603050405020304" pitchFamily="18" charset="0"/>
                <a:cs typeface="Times New Roman" panose="02020603050405020304" pitchFamily="18" charset="0"/>
              </a:rPr>
              <a:t>that reading is a true measure of a person’s success in academics. </a:t>
            </a:r>
            <a:endParaRPr lang="en-US" sz="3600" dirty="0" smtClean="0">
              <a:solidFill>
                <a:srgbClr val="151515"/>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Most </a:t>
            </a:r>
            <a:r>
              <a:rPr lang="en-US" sz="3600" dirty="0">
                <a:solidFill>
                  <a:srgbClr val="151515"/>
                </a:solidFill>
                <a:latin typeface="Times New Roman" panose="02020603050405020304" pitchFamily="18" charset="0"/>
                <a:cs typeface="Times New Roman" panose="02020603050405020304" pitchFamily="18" charset="0"/>
              </a:rPr>
              <a:t>of the subjects taught to us are based on a simple concept – read, understand, analyze, synthesize, and get information.</a:t>
            </a:r>
          </a:p>
        </p:txBody>
      </p:sp>
    </p:spTree>
    <p:extLst>
      <p:ext uri="{BB962C8B-B14F-4D97-AF65-F5344CB8AC3E}">
        <p14:creationId xmlns:p14="http://schemas.microsoft.com/office/powerpoint/2010/main" val="35709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Reading techniques</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There exist some reading techniques, which if mastered at a growing stage can help us, </a:t>
            </a:r>
            <a:r>
              <a:rPr lang="en-US" sz="3600" dirty="0" smtClean="0">
                <a:solidFill>
                  <a:srgbClr val="151515"/>
                </a:solidFill>
                <a:latin typeface="Times New Roman" panose="02020603050405020304" pitchFamily="18" charset="0"/>
                <a:cs typeface="Times New Roman" panose="02020603050405020304" pitchFamily="18" charset="0"/>
              </a:rPr>
              <a:t>be </a:t>
            </a:r>
            <a:r>
              <a:rPr lang="en-US" sz="3600" dirty="0">
                <a:solidFill>
                  <a:srgbClr val="151515"/>
                </a:solidFill>
                <a:latin typeface="Times New Roman" panose="02020603050405020304" pitchFamily="18" charset="0"/>
                <a:cs typeface="Times New Roman" panose="02020603050405020304" pitchFamily="18" charset="0"/>
              </a:rPr>
              <a:t>better and far more comprehensive readers</a:t>
            </a:r>
            <a:r>
              <a:rPr lang="en-US" sz="3600" dirty="0" smtClean="0">
                <a:solidFill>
                  <a:srgbClr val="151515"/>
                </a:solidFill>
                <a:latin typeface="Times New Roman" panose="02020603050405020304" pitchFamily="18" charset="0"/>
                <a:cs typeface="Times New Roman" panose="02020603050405020304" pitchFamily="18" charset="0"/>
              </a:rPr>
              <a:t>.</a:t>
            </a:r>
            <a:r>
              <a:rPr lang="en-US" sz="3600" dirty="0">
                <a:solidFill>
                  <a:srgbClr val="151515"/>
                </a:solidFill>
                <a:latin typeface="Times New Roman" panose="02020603050405020304" pitchFamily="18" charset="0"/>
                <a:cs typeface="Times New Roman" panose="02020603050405020304" pitchFamily="18" charset="0"/>
              </a:rPr>
              <a:t>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These </a:t>
            </a:r>
            <a:r>
              <a:rPr lang="en-US" sz="3600" dirty="0">
                <a:solidFill>
                  <a:srgbClr val="151515"/>
                </a:solidFill>
                <a:latin typeface="Times New Roman" panose="02020603050405020304" pitchFamily="18" charset="0"/>
                <a:cs typeface="Times New Roman" panose="02020603050405020304" pitchFamily="18" charset="0"/>
              </a:rPr>
              <a:t>skills might not necessarily be learned as rigid theories or rules but if understood well </a:t>
            </a:r>
            <a:r>
              <a:rPr lang="en-US" sz="3600" dirty="0" smtClean="0">
                <a:solidFill>
                  <a:srgbClr val="151515"/>
                </a:solidFill>
                <a:latin typeface="Times New Roman" panose="02020603050405020304" pitchFamily="18" charset="0"/>
                <a:cs typeface="Times New Roman" panose="02020603050405020304" pitchFamily="18" charset="0"/>
              </a:rPr>
              <a:t>can </a:t>
            </a:r>
            <a:r>
              <a:rPr lang="en-US" sz="3600" dirty="0">
                <a:solidFill>
                  <a:srgbClr val="151515"/>
                </a:solidFill>
                <a:latin typeface="Times New Roman" panose="02020603050405020304" pitchFamily="18" charset="0"/>
                <a:cs typeface="Times New Roman" panose="02020603050405020304" pitchFamily="18" charset="0"/>
              </a:rPr>
              <a:t>enhance the reading skills and increase the quality and quantity of output that we get from </a:t>
            </a:r>
            <a:r>
              <a:rPr lang="en-US" sz="3600" dirty="0" smtClean="0">
                <a:solidFill>
                  <a:srgbClr val="151515"/>
                </a:solidFill>
                <a:latin typeface="Times New Roman" panose="02020603050405020304" pitchFamily="18" charset="0"/>
                <a:cs typeface="Times New Roman" panose="02020603050405020304" pitchFamily="18" charset="0"/>
              </a:rPr>
              <a:t>reading</a:t>
            </a:r>
            <a:r>
              <a:rPr lang="en-US" sz="3600" dirty="0">
                <a:solidFill>
                  <a:srgbClr val="151515"/>
                </a:solidFill>
                <a:latin typeface="Times New Roman" panose="02020603050405020304" pitchFamily="18" charset="0"/>
                <a:cs typeface="Times New Roman" panose="02020603050405020304" pitchFamily="18" charset="0"/>
              </a:rPr>
              <a:t>.</a:t>
            </a:r>
            <a:endParaRPr lang="en-US" sz="3600" dirty="0" smtClean="0">
              <a:solidFill>
                <a:srgbClr val="151515"/>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496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Clr>
                <a:srgbClr val="E48312"/>
              </a:buClr>
              <a:buNone/>
            </a:pPr>
            <a:endParaRPr lang="en-US" sz="3200" dirty="0" smtClean="0">
              <a:solidFill>
                <a:srgbClr val="000000">
                  <a:lumMod val="75000"/>
                  <a:lumOff val="25000"/>
                </a:srgbClr>
              </a:solidFill>
            </a:endParaRPr>
          </a:p>
          <a:p>
            <a:pPr marL="0" lvl="0" indent="0">
              <a:buClr>
                <a:srgbClr val="E48312"/>
              </a:buClr>
              <a:buNone/>
            </a:pPr>
            <a:r>
              <a:rPr lang="en-US" sz="3200" dirty="0" smtClean="0">
                <a:solidFill>
                  <a:srgbClr val="000000">
                    <a:lumMod val="75000"/>
                    <a:lumOff val="25000"/>
                  </a:srgbClr>
                </a:solidFill>
              </a:rPr>
              <a:t>5. Availability </a:t>
            </a:r>
            <a:r>
              <a:rPr lang="en-US" sz="3200" dirty="0">
                <a:solidFill>
                  <a:srgbClr val="000000">
                    <a:lumMod val="75000"/>
                    <a:lumOff val="25000"/>
                  </a:srgbClr>
                </a:solidFill>
              </a:rPr>
              <a:t>of the channel</a:t>
            </a:r>
          </a:p>
          <a:p>
            <a:pPr marL="0" lvl="0" indent="0">
              <a:buClr>
                <a:srgbClr val="E48312"/>
              </a:buClr>
              <a:buNone/>
            </a:pPr>
            <a:r>
              <a:rPr lang="en-US" sz="3200" dirty="0" smtClean="0">
                <a:solidFill>
                  <a:srgbClr val="000000">
                    <a:lumMod val="75000"/>
                    <a:lumOff val="25000"/>
                  </a:srgbClr>
                </a:solidFill>
              </a:rPr>
              <a:t>6. Distance </a:t>
            </a:r>
            <a:r>
              <a:rPr lang="en-US" sz="3200" dirty="0">
                <a:solidFill>
                  <a:srgbClr val="000000">
                    <a:lumMod val="75000"/>
                    <a:lumOff val="25000"/>
                  </a:srgbClr>
                </a:solidFill>
              </a:rPr>
              <a:t>involved</a:t>
            </a:r>
          </a:p>
          <a:p>
            <a:pPr marL="0" lvl="0" indent="0">
              <a:buClr>
                <a:srgbClr val="E48312"/>
              </a:buClr>
              <a:buNone/>
            </a:pPr>
            <a:r>
              <a:rPr lang="en-US" sz="3200" dirty="0" smtClean="0">
                <a:solidFill>
                  <a:srgbClr val="000000">
                    <a:lumMod val="75000"/>
                    <a:lumOff val="25000"/>
                  </a:srgbClr>
                </a:solidFill>
              </a:rPr>
              <a:t>7. Popularity </a:t>
            </a:r>
            <a:r>
              <a:rPr lang="en-US" sz="3200" dirty="0">
                <a:solidFill>
                  <a:srgbClr val="000000">
                    <a:lumMod val="75000"/>
                    <a:lumOff val="25000"/>
                  </a:srgbClr>
                </a:solidFill>
              </a:rPr>
              <a:t>of the media</a:t>
            </a:r>
          </a:p>
          <a:p>
            <a:pPr marL="0" lvl="0" indent="0">
              <a:buClr>
                <a:srgbClr val="E48312"/>
              </a:buClr>
              <a:buNone/>
            </a:pPr>
            <a:r>
              <a:rPr lang="en-US" sz="3200" dirty="0" smtClean="0">
                <a:solidFill>
                  <a:srgbClr val="000000">
                    <a:lumMod val="75000"/>
                    <a:lumOff val="25000"/>
                  </a:srgbClr>
                </a:solidFill>
              </a:rPr>
              <a:t>8. Target </a:t>
            </a:r>
            <a:r>
              <a:rPr lang="en-US" sz="3200" dirty="0">
                <a:solidFill>
                  <a:srgbClr val="000000">
                    <a:lumMod val="75000"/>
                    <a:lumOff val="25000"/>
                  </a:srgbClr>
                </a:solidFill>
              </a:rPr>
              <a:t>audience</a:t>
            </a:r>
          </a:p>
          <a:p>
            <a:endParaRPr lang="en-US" dirty="0"/>
          </a:p>
        </p:txBody>
      </p:sp>
    </p:spTree>
    <p:extLst>
      <p:ext uri="{BB962C8B-B14F-4D97-AF65-F5344CB8AC3E}">
        <p14:creationId xmlns:p14="http://schemas.microsoft.com/office/powerpoint/2010/main" val="221908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1. Scanning </a:t>
            </a:r>
            <a:r>
              <a:rPr lang="en-US" sz="6000" dirty="0" smtClean="0">
                <a:latin typeface="Agency FB" panose="020B0503020202020204" pitchFamily="34" charset="0"/>
              </a:rPr>
              <a:t>reading technique</a:t>
            </a:r>
            <a:endParaRPr lang="en-US" sz="6000" dirty="0">
              <a:latin typeface="Agency FB" panose="020B0503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Scanning through the text is a reading </a:t>
            </a:r>
            <a:r>
              <a:rPr lang="en-US" sz="3600" dirty="0" smtClean="0">
                <a:solidFill>
                  <a:srgbClr val="151515"/>
                </a:solidFill>
                <a:latin typeface="Times New Roman" panose="02020603050405020304" pitchFamily="18" charset="0"/>
                <a:cs typeface="Times New Roman" panose="02020603050405020304" pitchFamily="18" charset="0"/>
              </a:rPr>
              <a:t>technique that </a:t>
            </a:r>
            <a:r>
              <a:rPr lang="en-US" sz="3600" dirty="0">
                <a:solidFill>
                  <a:srgbClr val="151515"/>
                </a:solidFill>
                <a:latin typeface="Times New Roman" panose="02020603050405020304" pitchFamily="18" charset="0"/>
                <a:cs typeface="Times New Roman" panose="02020603050405020304" pitchFamily="18" charset="0"/>
              </a:rPr>
              <a:t>is used for getting some specific points by looking at the whole text.</a:t>
            </a: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This involves highlighting </a:t>
            </a:r>
            <a:r>
              <a:rPr lang="en-US" sz="3600" dirty="0">
                <a:solidFill>
                  <a:srgbClr val="151515"/>
                </a:solidFill>
                <a:latin typeface="Times New Roman" panose="02020603050405020304" pitchFamily="18" charset="0"/>
                <a:cs typeface="Times New Roman" panose="02020603050405020304" pitchFamily="18" charset="0"/>
              </a:rPr>
              <a:t>the important points of a </a:t>
            </a:r>
            <a:r>
              <a:rPr lang="en-US" sz="3600" dirty="0" smtClean="0">
                <a:solidFill>
                  <a:srgbClr val="151515"/>
                </a:solidFill>
                <a:latin typeface="Times New Roman" panose="02020603050405020304" pitchFamily="18" charset="0"/>
                <a:cs typeface="Times New Roman" panose="02020603050405020304" pitchFamily="18" charset="0"/>
              </a:rPr>
              <a:t>text by going </a:t>
            </a:r>
            <a:r>
              <a:rPr lang="en-US" sz="3600" dirty="0">
                <a:solidFill>
                  <a:srgbClr val="151515"/>
                </a:solidFill>
                <a:latin typeface="Times New Roman" panose="02020603050405020304" pitchFamily="18" charset="0"/>
                <a:cs typeface="Times New Roman" panose="02020603050405020304" pitchFamily="18" charset="0"/>
              </a:rPr>
              <a:t>through </a:t>
            </a:r>
            <a:r>
              <a:rPr lang="en-US" sz="3600" dirty="0" smtClean="0">
                <a:solidFill>
                  <a:srgbClr val="151515"/>
                </a:solidFill>
                <a:latin typeface="Times New Roman" panose="02020603050405020304" pitchFamily="18" charset="0"/>
                <a:cs typeface="Times New Roman" panose="02020603050405020304" pitchFamily="18" charset="0"/>
              </a:rPr>
              <a:t>its  summary.</a:t>
            </a:r>
            <a:endParaRPr lang="en-US" sz="3600" dirty="0">
              <a:solidFill>
                <a:srgbClr val="151515"/>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8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151515"/>
                </a:solidFill>
                <a:latin typeface="Bahnschrift Condensed" panose="020B0502040204020203" pitchFamily="34" charset="0"/>
              </a:rPr>
              <a:t>2. Skimming </a:t>
            </a:r>
            <a:r>
              <a:rPr lang="en-US" sz="6000" dirty="0" smtClean="0">
                <a:solidFill>
                  <a:srgbClr val="151515"/>
                </a:solidFill>
                <a:latin typeface="Agency FB" panose="020B0503020202020204" pitchFamily="34" charset="0"/>
              </a:rPr>
              <a:t>reading technique</a:t>
            </a:r>
            <a:endParaRPr lang="en-US" sz="6000" dirty="0">
              <a:latin typeface="Agency FB" panose="020B0503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This reading technique is used for getting the </a:t>
            </a:r>
            <a:r>
              <a:rPr lang="en-US" sz="3600" dirty="0" smtClean="0">
                <a:solidFill>
                  <a:srgbClr val="151515"/>
                </a:solidFill>
                <a:latin typeface="Times New Roman" panose="02020603050405020304" pitchFamily="18" charset="0"/>
                <a:cs typeface="Times New Roman" panose="02020603050405020304" pitchFamily="18" charset="0"/>
              </a:rPr>
              <a:t>core content </a:t>
            </a:r>
            <a:r>
              <a:rPr lang="en-US" sz="3600" dirty="0">
                <a:solidFill>
                  <a:srgbClr val="151515"/>
                </a:solidFill>
                <a:latin typeface="Times New Roman" panose="02020603050405020304" pitchFamily="18" charset="0"/>
                <a:cs typeface="Times New Roman" panose="02020603050405020304" pitchFamily="18" charset="0"/>
              </a:rPr>
              <a:t>of the whole </a:t>
            </a:r>
            <a:r>
              <a:rPr lang="en-US" sz="3600" dirty="0" smtClean="0">
                <a:solidFill>
                  <a:srgbClr val="151515"/>
                </a:solidFill>
                <a:latin typeface="Times New Roman" panose="02020603050405020304" pitchFamily="18" charset="0"/>
                <a:cs typeface="Times New Roman" panose="02020603050405020304" pitchFamily="18" charset="0"/>
              </a:rPr>
              <a:t>text. </a:t>
            </a:r>
            <a:r>
              <a:rPr lang="en-US" sz="3600" dirty="0">
                <a:solidFill>
                  <a:srgbClr val="151515"/>
                </a:solidFill>
                <a:latin typeface="Times New Roman" panose="02020603050405020304" pitchFamily="18" charset="0"/>
                <a:cs typeface="Times New Roman" panose="02020603050405020304" pitchFamily="18" charset="0"/>
              </a:rPr>
              <a:t>We generally use this technique at the time of reading a newspaper or magazine.</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Under this technique, we read quickly to get the main points and skip over the detail.</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It is useful in getting a preview of a passage before reading it in detail or reviving understandings of a passage after reading it in detail.</a:t>
            </a:r>
          </a:p>
          <a:p>
            <a:endParaRPr lang="en-US" dirty="0"/>
          </a:p>
        </p:txBody>
      </p:sp>
    </p:spTree>
    <p:extLst>
      <p:ext uri="{BB962C8B-B14F-4D97-AF65-F5344CB8AC3E}">
        <p14:creationId xmlns:p14="http://schemas.microsoft.com/office/powerpoint/2010/main" val="18097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Condensed" panose="020B0502040204020203" pitchFamily="34" charset="0"/>
              </a:rPr>
              <a:t>3. </a:t>
            </a:r>
            <a:r>
              <a:rPr lang="en-US" sz="6000" b="1" dirty="0">
                <a:solidFill>
                  <a:srgbClr val="151515"/>
                </a:solidFill>
                <a:latin typeface="Bahnschrift Condensed" panose="020B0502040204020203" pitchFamily="34" charset="0"/>
              </a:rPr>
              <a:t>Active </a:t>
            </a:r>
            <a:r>
              <a:rPr lang="en-US" sz="6000" dirty="0" smtClean="0">
                <a:solidFill>
                  <a:srgbClr val="151515"/>
                </a:solidFill>
                <a:latin typeface="Agency FB" panose="020B0503020202020204" pitchFamily="34" charset="0"/>
              </a:rPr>
              <a:t>reading technique</a:t>
            </a:r>
            <a:endParaRPr lang="en-US" sz="6000" dirty="0">
              <a:latin typeface="Agency FB" panose="020B0503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Active reading aims to get an in-depth understanding of the text.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Under </a:t>
            </a:r>
            <a:r>
              <a:rPr lang="en-US" sz="3600" dirty="0">
                <a:solidFill>
                  <a:srgbClr val="151515"/>
                </a:solidFill>
                <a:latin typeface="Times New Roman" panose="02020603050405020304" pitchFamily="18" charset="0"/>
                <a:cs typeface="Times New Roman" panose="02020603050405020304" pitchFamily="18" charset="0"/>
              </a:rPr>
              <a:t>this technique, the reader </a:t>
            </a:r>
            <a:r>
              <a:rPr lang="en-US" sz="3600" dirty="0" smtClean="0">
                <a:solidFill>
                  <a:srgbClr val="151515"/>
                </a:solidFill>
                <a:latin typeface="Times New Roman" panose="02020603050405020304" pitchFamily="18" charset="0"/>
                <a:cs typeface="Times New Roman" panose="02020603050405020304" pitchFamily="18" charset="0"/>
              </a:rPr>
              <a:t>is actively </a:t>
            </a:r>
            <a:r>
              <a:rPr lang="en-US" sz="3600" dirty="0">
                <a:solidFill>
                  <a:srgbClr val="151515"/>
                </a:solidFill>
                <a:latin typeface="Times New Roman" panose="02020603050405020304" pitchFamily="18" charset="0"/>
                <a:cs typeface="Times New Roman" panose="02020603050405020304" pitchFamily="18" charset="0"/>
              </a:rPr>
              <a:t>involved with the text while reading it.</a:t>
            </a:r>
          </a:p>
          <a:p>
            <a:r>
              <a:rPr lang="en-US" sz="3600" dirty="0">
                <a:solidFill>
                  <a:srgbClr val="151515"/>
                </a:solidFill>
                <a:latin typeface="Times New Roman" panose="02020603050405020304" pitchFamily="18" charset="0"/>
                <a:cs typeface="Times New Roman" panose="02020603050405020304" pitchFamily="18" charset="0"/>
              </a:rPr>
              <a:t>Getting in-depth knowledge of the text at hand is not possible by reading to skim through or scan through the text.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51515"/>
                </a:solidFill>
                <a:latin typeface="Bahnschrift SemiLight Condensed" panose="020B0502040204020203" pitchFamily="34" charset="0"/>
              </a:rPr>
              <a:t>4. Detailed </a:t>
            </a:r>
            <a:r>
              <a:rPr lang="en-US" sz="6000" dirty="0">
                <a:solidFill>
                  <a:srgbClr val="151515"/>
                </a:solidFill>
                <a:latin typeface="Agency FB" panose="020B0503020202020204" pitchFamily="34" charset="0"/>
              </a:rPr>
              <a:t>r</a:t>
            </a:r>
            <a:r>
              <a:rPr lang="en-US" sz="6000" dirty="0" smtClean="0">
                <a:solidFill>
                  <a:srgbClr val="151515"/>
                </a:solidFill>
                <a:latin typeface="Agency FB" panose="020B0503020202020204" pitchFamily="34" charset="0"/>
              </a:rPr>
              <a:t>eading technique</a:t>
            </a:r>
            <a:endParaRPr lang="en-US" sz="6000" dirty="0">
              <a:latin typeface="Agency FB" panose="020B050302020202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This technique is used for extracting information accurately from the whole text.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Under </a:t>
            </a:r>
            <a:r>
              <a:rPr lang="en-US" sz="3600" dirty="0">
                <a:solidFill>
                  <a:srgbClr val="151515"/>
                </a:solidFill>
                <a:latin typeface="Times New Roman" panose="02020603050405020304" pitchFamily="18" charset="0"/>
                <a:cs typeface="Times New Roman" panose="02020603050405020304" pitchFamily="18" charset="0"/>
              </a:rPr>
              <a:t>this technique, we read every word for understanding the meaning of the text.</a:t>
            </a: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Reader  skims </a:t>
            </a:r>
            <a:r>
              <a:rPr lang="en-US" sz="3600" dirty="0">
                <a:solidFill>
                  <a:srgbClr val="151515"/>
                </a:solidFill>
                <a:latin typeface="Times New Roman" panose="02020603050405020304" pitchFamily="18" charset="0"/>
                <a:cs typeface="Times New Roman" panose="02020603050405020304" pitchFamily="18" charset="0"/>
              </a:rPr>
              <a:t>the text first </a:t>
            </a:r>
            <a:r>
              <a:rPr lang="en-US" sz="3600" dirty="0" smtClean="0">
                <a:solidFill>
                  <a:srgbClr val="151515"/>
                </a:solidFill>
                <a:latin typeface="Times New Roman" panose="02020603050405020304" pitchFamily="18" charset="0"/>
                <a:cs typeface="Times New Roman" panose="02020603050405020304" pitchFamily="18" charset="0"/>
              </a:rPr>
              <a:t>to get </a:t>
            </a:r>
            <a:r>
              <a:rPr lang="en-US" sz="3600" dirty="0">
                <a:solidFill>
                  <a:srgbClr val="151515"/>
                </a:solidFill>
                <a:latin typeface="Times New Roman" panose="02020603050405020304" pitchFamily="18" charset="0"/>
                <a:cs typeface="Times New Roman" panose="02020603050405020304" pitchFamily="18" charset="0"/>
              </a:rPr>
              <a:t>a general idea and then go back to read </a:t>
            </a:r>
            <a:r>
              <a:rPr lang="en-US" sz="3600" dirty="0" smtClean="0">
                <a:solidFill>
                  <a:srgbClr val="151515"/>
                </a:solidFill>
                <a:latin typeface="Times New Roman" panose="02020603050405020304" pitchFamily="18" charset="0"/>
                <a:cs typeface="Times New Roman" panose="02020603050405020304" pitchFamily="18" charset="0"/>
              </a:rPr>
              <a:t>the text in </a:t>
            </a:r>
            <a:r>
              <a:rPr lang="en-US" sz="3600" dirty="0">
                <a:solidFill>
                  <a:srgbClr val="151515"/>
                </a:solidFill>
                <a:latin typeface="Times New Roman" panose="02020603050405020304" pitchFamily="18" charset="0"/>
                <a:cs typeface="Times New Roman" panose="02020603050405020304" pitchFamily="18" charset="0"/>
              </a:rPr>
              <a:t>detail.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 Use dictionary </a:t>
            </a:r>
            <a:r>
              <a:rPr lang="en-US" sz="3600" dirty="0">
                <a:solidFill>
                  <a:srgbClr val="151515"/>
                </a:solidFill>
                <a:latin typeface="Times New Roman" panose="02020603050405020304" pitchFamily="18" charset="0"/>
                <a:cs typeface="Times New Roman" panose="02020603050405020304" pitchFamily="18" charset="0"/>
              </a:rPr>
              <a:t>to find </a:t>
            </a:r>
            <a:r>
              <a:rPr lang="en-US" sz="3600" dirty="0" smtClean="0">
                <a:solidFill>
                  <a:srgbClr val="151515"/>
                </a:solidFill>
                <a:latin typeface="Times New Roman" panose="02020603050405020304" pitchFamily="18" charset="0"/>
                <a:cs typeface="Times New Roman" panose="02020603050405020304" pitchFamily="18" charset="0"/>
              </a:rPr>
              <a:t>meaning of </a:t>
            </a:r>
            <a:r>
              <a:rPr lang="en-US" sz="3600" dirty="0">
                <a:solidFill>
                  <a:srgbClr val="151515"/>
                </a:solidFill>
                <a:latin typeface="Times New Roman" panose="02020603050405020304" pitchFamily="18" charset="0"/>
                <a:cs typeface="Times New Roman" panose="02020603050405020304" pitchFamily="18" charset="0"/>
              </a:rPr>
              <a:t>unfamiliar </a:t>
            </a:r>
            <a:r>
              <a:rPr lang="en-US" sz="3600" dirty="0" smtClean="0">
                <a:solidFill>
                  <a:srgbClr val="151515"/>
                </a:solidFill>
                <a:latin typeface="Times New Roman" panose="02020603050405020304" pitchFamily="18" charset="0"/>
                <a:cs typeface="Times New Roman" panose="02020603050405020304" pitchFamily="18" charset="0"/>
              </a:rPr>
              <a:t>words.</a:t>
            </a:r>
            <a:endParaRPr lang="en-US" sz="3600" dirty="0">
              <a:solidFill>
                <a:srgbClr val="151515"/>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5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51515"/>
                </a:solidFill>
                <a:latin typeface="Bahnschrift SemiBold" panose="020B0502040204020203" pitchFamily="34" charset="0"/>
              </a:rPr>
              <a:t>5. Speed </a:t>
            </a:r>
            <a:r>
              <a:rPr lang="en-US" sz="6000" dirty="0">
                <a:solidFill>
                  <a:srgbClr val="151515"/>
                </a:solidFill>
                <a:latin typeface="Agency FB" panose="020B0503020202020204" pitchFamily="34" charset="0"/>
              </a:rPr>
              <a:t>r</a:t>
            </a:r>
            <a:r>
              <a:rPr lang="en-US" sz="6000" dirty="0" smtClean="0">
                <a:solidFill>
                  <a:srgbClr val="151515"/>
                </a:solidFill>
                <a:latin typeface="Agency FB" panose="020B0503020202020204" pitchFamily="34" charset="0"/>
              </a:rPr>
              <a:t>eading technique</a:t>
            </a:r>
            <a:endParaRPr lang="en-US" sz="6000" dirty="0">
              <a:latin typeface="Agency FB" panose="020B0503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It is </a:t>
            </a:r>
            <a:r>
              <a:rPr lang="en-US" sz="3600" dirty="0">
                <a:solidFill>
                  <a:srgbClr val="151515"/>
                </a:solidFill>
                <a:latin typeface="Times New Roman" panose="02020603050405020304" pitchFamily="18" charset="0"/>
                <a:cs typeface="Times New Roman" panose="02020603050405020304" pitchFamily="18" charset="0"/>
              </a:rPr>
              <a:t>actually a combination of various reading methods.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The </a:t>
            </a:r>
            <a:r>
              <a:rPr lang="en-US" sz="3600" dirty="0">
                <a:solidFill>
                  <a:srgbClr val="151515"/>
                </a:solidFill>
                <a:latin typeface="Times New Roman" panose="02020603050405020304" pitchFamily="18" charset="0"/>
                <a:cs typeface="Times New Roman" panose="02020603050405020304" pitchFamily="18" charset="0"/>
              </a:rPr>
              <a:t>aim of speed-reading is basically to increase the reading speed without compromising the understanding of the text reading.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err="1" smtClean="0">
                <a:solidFill>
                  <a:srgbClr val="151515"/>
                </a:solidFill>
                <a:latin typeface="Times New Roman" panose="02020603050405020304" pitchFamily="18" charset="0"/>
                <a:cs typeface="Times New Roman" panose="02020603050405020304" pitchFamily="18" charset="0"/>
              </a:rPr>
              <a:t>eg</a:t>
            </a:r>
            <a:r>
              <a:rPr lang="en-US" sz="3600" dirty="0" smtClean="0">
                <a:solidFill>
                  <a:srgbClr val="151515"/>
                </a:solidFill>
                <a:latin typeface="Times New Roman" panose="02020603050405020304" pitchFamily="18" charset="0"/>
                <a:cs typeface="Times New Roman" panose="02020603050405020304" pitchFamily="18" charset="0"/>
              </a:rPr>
              <a:t>.,,Skimming </a:t>
            </a:r>
            <a:r>
              <a:rPr lang="en-US" sz="3600" dirty="0">
                <a:solidFill>
                  <a:srgbClr val="151515"/>
                </a:solidFill>
                <a:latin typeface="Times New Roman" panose="02020603050405020304" pitchFamily="18" charset="0"/>
                <a:cs typeface="Times New Roman" panose="02020603050405020304" pitchFamily="18" charset="0"/>
              </a:rPr>
              <a:t>small sections</a:t>
            </a:r>
            <a:endParaRPr lang="en-US" sz="3600" dirty="0" smtClean="0">
              <a:solidFill>
                <a:srgbClr val="1515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0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Bold" panose="020B0502040204020203" pitchFamily="34" charset="0"/>
              </a:rPr>
              <a:t>Benefits of reading</a:t>
            </a:r>
            <a:endParaRPr lang="en-US" sz="6000" b="1" dirty="0">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materials such as books, journals, magazines newspapers etc. are the most inexpensive source of knowledge and </a:t>
            </a:r>
            <a:r>
              <a:rPr lang="en-US" sz="3600" dirty="0" smtClean="0">
                <a:solidFill>
                  <a:srgbClr val="151515"/>
                </a:solidFill>
                <a:latin typeface="Times New Roman" panose="02020603050405020304" pitchFamily="18" charset="0"/>
                <a:cs typeface="Times New Roman" panose="02020603050405020304" pitchFamily="18" charset="0"/>
              </a:rPr>
              <a:t>entertainment</a:t>
            </a:r>
            <a:r>
              <a:rPr lang="en-US" sz="3600" dirty="0">
                <a:solidFill>
                  <a:srgbClr val="151515"/>
                </a:solidFill>
                <a:latin typeface="Times New Roman" panose="02020603050405020304" pitchFamily="18" charset="0"/>
                <a:cs typeface="Times New Roman" panose="02020603050405020304" pitchFamily="18" charset="0"/>
              </a:rPr>
              <a:t>.</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151515"/>
                </a:solidFill>
                <a:latin typeface="Times New Roman" panose="02020603050405020304" pitchFamily="18" charset="0"/>
                <a:cs typeface="Times New Roman" panose="02020603050405020304" pitchFamily="18" charset="0"/>
              </a:rPr>
              <a:t>However</a:t>
            </a:r>
            <a:r>
              <a:rPr lang="en-US" sz="3600" dirty="0">
                <a:solidFill>
                  <a:srgbClr val="151515"/>
                </a:solidFill>
                <a:latin typeface="Times New Roman" panose="02020603050405020304" pitchFamily="18" charset="0"/>
                <a:cs typeface="Times New Roman" panose="02020603050405020304" pitchFamily="18" charset="0"/>
              </a:rPr>
              <a:t>, the following points </a:t>
            </a:r>
            <a:r>
              <a:rPr lang="en-US" sz="3600" dirty="0" smtClean="0">
                <a:solidFill>
                  <a:srgbClr val="151515"/>
                </a:solidFill>
                <a:latin typeface="Times New Roman" panose="02020603050405020304" pitchFamily="18" charset="0"/>
                <a:cs typeface="Times New Roman" panose="02020603050405020304" pitchFamily="18" charset="0"/>
              </a:rPr>
              <a:t>highlight </a:t>
            </a:r>
            <a:r>
              <a:rPr lang="en-US" sz="3600" dirty="0">
                <a:solidFill>
                  <a:srgbClr val="151515"/>
                </a:solidFill>
                <a:latin typeface="Times New Roman" panose="02020603050405020304" pitchFamily="18" charset="0"/>
                <a:cs typeface="Times New Roman" panose="02020603050405020304" pitchFamily="18" charset="0"/>
              </a:rPr>
              <a:t>the benefits of </a:t>
            </a:r>
            <a:r>
              <a:rPr lang="en-US" sz="3600" dirty="0" smtClean="0">
                <a:solidFill>
                  <a:srgbClr val="151515"/>
                </a:solidFill>
                <a:latin typeface="Times New Roman" panose="02020603050405020304" pitchFamily="18" charset="0"/>
                <a:cs typeface="Times New Roman" panose="02020603050405020304" pitchFamily="18" charset="0"/>
              </a:rPr>
              <a:t>reading: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2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1. Giving </a:t>
            </a:r>
            <a:r>
              <a:rPr lang="en-US" sz="6000" b="1" dirty="0" smtClean="0">
                <a:solidFill>
                  <a:srgbClr val="151515"/>
                </a:solidFill>
                <a:latin typeface="Bahnschrift Condensed" panose="020B0502040204020203" pitchFamily="34" charset="0"/>
              </a:rPr>
              <a:t>satisfaction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gives great satisfaction to the readers. </a:t>
            </a:r>
            <a:endParaRPr lang="en-US" sz="3600" dirty="0" smtClean="0">
              <a:solidFill>
                <a:srgbClr val="1515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solidFill>
                  <a:srgbClr val="151515"/>
                </a:solidFill>
                <a:latin typeface="Times New Roman" panose="02020603050405020304" pitchFamily="18" charset="0"/>
                <a:cs typeface="Times New Roman" panose="02020603050405020304" pitchFamily="18" charset="0"/>
              </a:rPr>
              <a:t>A </a:t>
            </a:r>
            <a:r>
              <a:rPr lang="en-US" sz="3600" dirty="0">
                <a:solidFill>
                  <a:srgbClr val="151515"/>
                </a:solidFill>
                <a:latin typeface="Times New Roman" panose="02020603050405020304" pitchFamily="18" charset="0"/>
                <a:cs typeface="Times New Roman" panose="02020603050405020304" pitchFamily="18" charset="0"/>
              </a:rPr>
              <a:t>popular phrase “curling up with books” creates an image of a warm and close relationship with the </a:t>
            </a:r>
            <a:r>
              <a:rPr lang="en-US" sz="3600" dirty="0" smtClean="0">
                <a:solidFill>
                  <a:srgbClr val="151515"/>
                </a:solidFill>
                <a:latin typeface="Times New Roman" panose="02020603050405020304" pitchFamily="18" charset="0"/>
                <a:cs typeface="Times New Roman" panose="02020603050405020304" pitchFamily="18" charset="0"/>
              </a:rPr>
              <a:t>books, parents </a:t>
            </a:r>
            <a:r>
              <a:rPr lang="en-US" sz="3600" dirty="0">
                <a:solidFill>
                  <a:srgbClr val="151515"/>
                </a:solidFill>
                <a:latin typeface="Times New Roman" panose="02020603050405020304" pitchFamily="18" charset="0"/>
                <a:cs typeface="Times New Roman" panose="02020603050405020304" pitchFamily="18" charset="0"/>
              </a:rPr>
              <a:t>feel satisfied when they see their kids are reading books.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8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2. Enhancing </a:t>
            </a:r>
            <a:r>
              <a:rPr lang="en-US" sz="6000" b="1" dirty="0" smtClean="0">
                <a:solidFill>
                  <a:srgbClr val="151515"/>
                </a:solidFill>
                <a:latin typeface="Bahnschrift Condensed" panose="020B0502040204020203" pitchFamily="34" charset="0"/>
              </a:rPr>
              <a:t>concentration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For reading one needs to be focused for a longer duration and it requires mental exercise.</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For understanding the text or the whole story, the reader must concentrate his mind towards a particular matter.</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In this way, reading improves our concentration power and focus.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5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3. Imparting </a:t>
            </a:r>
            <a:r>
              <a:rPr lang="en-US" sz="6000" b="1" dirty="0" smtClean="0">
                <a:solidFill>
                  <a:srgbClr val="151515"/>
                </a:solidFill>
                <a:latin typeface="Bahnschrift Condensed" panose="020B0502040204020203" pitchFamily="34" charset="0"/>
              </a:rPr>
              <a:t>knowledge</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enhances the knowledge of the readers.</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By developing the reading skills, the readers can diversify their field of knowledge which provides them with the chances to participate in fruitful discussion and decision-making process.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4. Exercise of </a:t>
            </a:r>
            <a:r>
              <a:rPr lang="en-US" sz="6000" b="1" dirty="0" smtClean="0">
                <a:solidFill>
                  <a:srgbClr val="151515"/>
                </a:solidFill>
                <a:latin typeface="Bahnschrift Condensed" panose="020B0502040204020203" pitchFamily="34" charset="0"/>
              </a:rPr>
              <a:t>brain</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is regarded as an exercise of the brain.</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When we </a:t>
            </a:r>
            <a:r>
              <a:rPr lang="en-US" sz="3600" dirty="0" smtClean="0">
                <a:solidFill>
                  <a:srgbClr val="151515"/>
                </a:solidFill>
                <a:latin typeface="Times New Roman" panose="02020603050405020304" pitchFamily="18" charset="0"/>
                <a:cs typeface="Times New Roman" panose="02020603050405020304" pitchFamily="18" charset="0"/>
              </a:rPr>
              <a:t>are involved </a:t>
            </a:r>
            <a:r>
              <a:rPr lang="en-US" sz="3600" dirty="0">
                <a:solidFill>
                  <a:srgbClr val="151515"/>
                </a:solidFill>
                <a:latin typeface="Times New Roman" panose="02020603050405020304" pitchFamily="18" charset="0"/>
                <a:cs typeface="Times New Roman" panose="02020603050405020304" pitchFamily="18" charset="0"/>
              </a:rPr>
              <a:t>in reading our brain cells start to work for understanding the meaning of the text and try to relate various aspects of the matter read.</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Thus reading stimulates the brain and impels it to think about all possible aspects for realizing the meaning.</a:t>
            </a:r>
          </a:p>
          <a:p>
            <a:endParaRPr lang="en-US" dirty="0"/>
          </a:p>
        </p:txBody>
      </p:sp>
    </p:spTree>
    <p:extLst>
      <p:ext uri="{BB962C8B-B14F-4D97-AF65-F5344CB8AC3E}">
        <p14:creationId xmlns:p14="http://schemas.microsoft.com/office/powerpoint/2010/main" val="371271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4" name="Title 1"/>
          <p:cNvSpPr>
            <a:spLocks noGrp="1"/>
          </p:cNvSpPr>
          <p:nvPr>
            <p:ph type="title"/>
          </p:nvPr>
        </p:nvSpPr>
        <p:spPr>
          <a:xfrm>
            <a:off x="1981200" y="274637"/>
            <a:ext cx="8229600" cy="487362"/>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b="1" dirty="0" smtClean="0"/>
              <a:t>Effective communication</a:t>
            </a:r>
            <a:endParaRPr lang="en-US" altLang="en-US" b="1" dirty="0"/>
          </a:p>
        </p:txBody>
      </p:sp>
      <p:pic>
        <p:nvPicPr>
          <p:cNvPr id="2097159" name="Content Placeholder 5"/>
          <p:cNvPicPr>
            <a:picLocks noGrp="1"/>
          </p:cNvPicPr>
          <p:nvPr>
            <p:ph idx="1"/>
          </p:nvPr>
        </p:nvPicPr>
        <p:blipFill>
          <a:blip r:embed="rId2"/>
          <a:srcRect/>
          <a:stretch>
            <a:fillRect/>
          </a:stretch>
        </p:blipFill>
        <p:spPr>
          <a:xfrm>
            <a:off x="2209800" y="761999"/>
            <a:ext cx="7848600" cy="5334000"/>
          </a:xfrm>
          <a:prstGeom prst="rect">
            <a:avLst/>
          </a:prstGeom>
          <a:noFill/>
          <a:ln>
            <a:noFill/>
          </a:ln>
        </p:spPr>
      </p:pic>
      <p:sp>
        <p:nvSpPr>
          <p:cNvPr id="1048915"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916"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33</a:t>
            </a:fld>
            <a:endParaRPr lang="en-US" altLang="en-US" sz="1200" kern="0">
              <a:solidFill>
                <a:srgbClr val="898989"/>
              </a:solidFill>
            </a:endParaRPr>
          </a:p>
        </p:txBody>
      </p:sp>
    </p:spTree>
    <p:extLst>
      <p:ext uri="{BB962C8B-B14F-4D97-AF65-F5344CB8AC3E}">
        <p14:creationId xmlns:p14="http://schemas.microsoft.com/office/powerpoint/2010/main" val="150964109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5. Reducing </a:t>
            </a:r>
            <a:r>
              <a:rPr lang="en-US" sz="6000" b="1" dirty="0" smtClean="0">
                <a:solidFill>
                  <a:srgbClr val="151515"/>
                </a:solidFill>
                <a:latin typeface="Bahnschrift Condensed" panose="020B0502040204020203" pitchFamily="34" charset="0"/>
              </a:rPr>
              <a:t>stress</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is a great habit that can change human lives dramatically. It can entertain us; amuse us and enrich us with knowledge.</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It helps us reducing stress, relieving tensions and thus boosts our energy. It carries us to the realm of dream and amusement – far away from the real complex world.</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3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6. Enhancing </a:t>
            </a:r>
            <a:r>
              <a:rPr lang="en-US" sz="6000" b="1" dirty="0" smtClean="0">
                <a:solidFill>
                  <a:srgbClr val="151515"/>
                </a:solidFill>
                <a:latin typeface="Bahnschrift Condensed" panose="020B0502040204020203" pitchFamily="34" charset="0"/>
              </a:rPr>
              <a:t>analytical </a:t>
            </a:r>
            <a:r>
              <a:rPr lang="en-US" sz="6000" b="1" dirty="0">
                <a:solidFill>
                  <a:srgbClr val="151515"/>
                </a:solidFill>
                <a:latin typeface="Bahnschrift Condensed" panose="020B0502040204020203" pitchFamily="34" charset="0"/>
              </a:rPr>
              <a:t>t</a:t>
            </a:r>
            <a:r>
              <a:rPr lang="en-US" sz="6000" b="1" dirty="0" smtClean="0">
                <a:solidFill>
                  <a:srgbClr val="151515"/>
                </a:solidFill>
                <a:latin typeface="Bahnschrift Condensed" panose="020B0502040204020203" pitchFamily="34" charset="0"/>
              </a:rPr>
              <a:t>hinking</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a:t>
            </a:r>
            <a:r>
              <a:rPr lang="en-US" sz="3600" dirty="0" smtClean="0">
                <a:solidFill>
                  <a:srgbClr val="151515"/>
                </a:solidFill>
                <a:latin typeface="Times New Roman" panose="02020603050405020304" pitchFamily="18" charset="0"/>
                <a:cs typeface="Times New Roman" panose="02020603050405020304" pitchFamily="18" charset="0"/>
              </a:rPr>
              <a:t>eading </a:t>
            </a:r>
            <a:r>
              <a:rPr lang="en-US" sz="3600" dirty="0">
                <a:solidFill>
                  <a:srgbClr val="151515"/>
                </a:solidFill>
                <a:latin typeface="Times New Roman" panose="02020603050405020304" pitchFamily="18" charset="0"/>
                <a:cs typeface="Times New Roman" panose="02020603050405020304" pitchFamily="18" charset="0"/>
              </a:rPr>
              <a:t>not only enriches your knowledge but also makes it sharpen to analyze and evaluate things in a better way.</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In this way, reading enhances our analytical thinking.</a:t>
            </a:r>
          </a:p>
          <a:p>
            <a:endParaRPr lang="en-US" dirty="0"/>
          </a:p>
        </p:txBody>
      </p:sp>
    </p:spTree>
    <p:extLst>
      <p:ext uri="{BB962C8B-B14F-4D97-AF65-F5344CB8AC3E}">
        <p14:creationId xmlns:p14="http://schemas.microsoft.com/office/powerpoint/2010/main" val="39410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7. Improving </a:t>
            </a:r>
            <a:r>
              <a:rPr lang="en-US" sz="6000" b="1" dirty="0" smtClean="0">
                <a:solidFill>
                  <a:srgbClr val="151515"/>
                </a:solidFill>
                <a:latin typeface="Bahnschrift Condensed" panose="020B0502040204020203" pitchFamily="34" charset="0"/>
              </a:rPr>
              <a:t>vocabulary</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Skillful reading obviously increases the vocabulary of the readers by introducing them with the new and unfamiliar words and phrases regularly.</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It not only enriches our vocabulary but also teaches us the better way of expressing ourselves.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2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151515"/>
                </a:solidFill>
                <a:latin typeface="Bahnschrift Condensed" panose="020B0502040204020203" pitchFamily="34" charset="0"/>
              </a:rPr>
              <a:t>8. Improving </a:t>
            </a:r>
            <a:r>
              <a:rPr lang="en-US" sz="6000" b="1" dirty="0" smtClean="0">
                <a:solidFill>
                  <a:srgbClr val="151515"/>
                </a:solidFill>
                <a:latin typeface="Bahnschrift Condensed" panose="020B0502040204020203" pitchFamily="34" charset="0"/>
              </a:rPr>
              <a:t>writing </a:t>
            </a:r>
            <a:r>
              <a:rPr lang="en-US" sz="6000" b="1" dirty="0">
                <a:solidFill>
                  <a:srgbClr val="151515"/>
                </a:solidFill>
                <a:latin typeface="Bahnschrift Condensed" panose="020B0502040204020203" pitchFamily="34" charset="0"/>
              </a:rPr>
              <a:t>s</a:t>
            </a:r>
            <a:r>
              <a:rPr lang="en-US" sz="6000" b="1" dirty="0" smtClean="0">
                <a:solidFill>
                  <a:srgbClr val="151515"/>
                </a:solidFill>
                <a:latin typeface="Bahnschrift Condensed" panose="020B0502040204020203" pitchFamily="34" charset="0"/>
              </a:rPr>
              <a:t>kills</a:t>
            </a:r>
            <a:endParaRPr lang="en-US" sz="60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Reading helps gradual </a:t>
            </a:r>
            <a:r>
              <a:rPr lang="en-US" sz="3600" dirty="0" smtClean="0">
                <a:solidFill>
                  <a:srgbClr val="151515"/>
                </a:solidFill>
                <a:latin typeface="Times New Roman" panose="02020603050405020304" pitchFamily="18" charset="0"/>
                <a:cs typeface="Times New Roman" panose="02020603050405020304" pitchFamily="18" charset="0"/>
              </a:rPr>
              <a:t>improvement </a:t>
            </a:r>
            <a:r>
              <a:rPr lang="en-US" sz="3600" dirty="0">
                <a:solidFill>
                  <a:srgbClr val="151515"/>
                </a:solidFill>
                <a:latin typeface="Times New Roman" panose="02020603050405020304" pitchFamily="18" charset="0"/>
                <a:cs typeface="Times New Roman" panose="02020603050405020304" pitchFamily="18" charset="0"/>
              </a:rPr>
              <a:t>of vocabulary that in </a:t>
            </a:r>
            <a:r>
              <a:rPr lang="en-US" sz="3600" dirty="0" smtClean="0">
                <a:solidFill>
                  <a:srgbClr val="151515"/>
                </a:solidFill>
                <a:latin typeface="Times New Roman" panose="02020603050405020304" pitchFamily="18" charset="0"/>
                <a:cs typeface="Times New Roman" panose="02020603050405020304" pitchFamily="18" charset="0"/>
              </a:rPr>
              <a:t>turn </a:t>
            </a:r>
            <a:r>
              <a:rPr lang="en-US" sz="3600" dirty="0">
                <a:solidFill>
                  <a:srgbClr val="151515"/>
                </a:solidFill>
                <a:latin typeface="Times New Roman" panose="02020603050405020304" pitchFamily="18" charset="0"/>
                <a:cs typeface="Times New Roman" panose="02020603050405020304" pitchFamily="18" charset="0"/>
              </a:rPr>
              <a:t>enhances the reader’s writing skills.</a:t>
            </a:r>
          </a:p>
          <a:p>
            <a:pPr>
              <a:buFont typeface="Wingdings" panose="05000000000000000000" pitchFamily="2" charset="2"/>
              <a:buChar char="§"/>
            </a:pPr>
            <a:r>
              <a:rPr lang="en-US" sz="3600" dirty="0">
                <a:solidFill>
                  <a:srgbClr val="151515"/>
                </a:solidFill>
                <a:latin typeface="Times New Roman" panose="02020603050405020304" pitchFamily="18" charset="0"/>
                <a:cs typeface="Times New Roman" panose="02020603050405020304" pitchFamily="18" charset="0"/>
              </a:rPr>
              <a:t>As it boosts the ability to think, it also improves the written expression.</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0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930269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F0"/>
                </a:solidFill>
                <a:latin typeface="Bahnschrift Condensed" panose="020B0502040204020203" pitchFamily="34" charset="0"/>
              </a:rPr>
              <a:t>Writing skills</a:t>
            </a:r>
            <a:r>
              <a:rPr lang="en-US" sz="6000" b="1" dirty="0" smtClean="0">
                <a:latin typeface="Bahnschrift Condensed" panose="020B0502040204020203" pitchFamily="34" charset="0"/>
              </a:rPr>
              <a:t>.</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4000" b="1" dirty="0" smtClean="0">
                <a:latin typeface="Franklin Gothic Demi Cond" panose="020B0706030402020204" pitchFamily="34" charset="0"/>
                <a:cs typeface="Arial" panose="020B0604020202020204" pitchFamily="34" charset="0"/>
              </a:rPr>
              <a:t>Lesson objectives:</a:t>
            </a:r>
          </a:p>
          <a:p>
            <a:r>
              <a:rPr lang="en-US" sz="3600" dirty="0" smtClean="0">
                <a:latin typeface="Times New Roman" panose="02020603050405020304" pitchFamily="18" charset="0"/>
                <a:cs typeface="Times New Roman" panose="02020603050405020304" pitchFamily="18" charset="0"/>
              </a:rPr>
              <a:t>By the end of the lesson, students should be able to:</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writing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qualities of effective writing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different styles of writing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reasons why writing is important</a:t>
            </a:r>
          </a:p>
          <a:p>
            <a:endParaRPr lang="en-US" sz="4000" b="1" dirty="0" smtClean="0">
              <a:latin typeface="Franklin Gothic Demi Cond" panose="020B0706030402020204" pitchFamily="34" charset="0"/>
              <a:cs typeface="Arial" panose="020B0604020202020204" pitchFamily="34" charset="0"/>
            </a:endParaRPr>
          </a:p>
        </p:txBody>
      </p:sp>
    </p:spTree>
    <p:extLst>
      <p:ext uri="{BB962C8B-B14F-4D97-AF65-F5344CB8AC3E}">
        <p14:creationId xmlns:p14="http://schemas.microsoft.com/office/powerpoint/2010/main" val="290522086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What is writing ?</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72937463"/>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panose="020B0502040204020203" pitchFamily="34" charset="0"/>
              </a:rPr>
              <a:t>Writing.</a:t>
            </a:r>
            <a:endParaRPr lang="en-US" sz="6000" b="1" dirty="0">
              <a:latin typeface="Bahnschrift" panose="020B0502040204020203"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Writing is a form of communication that allows </a:t>
            </a:r>
            <a:r>
              <a:rPr lang="en-US" sz="3600" dirty="0" smtClean="0">
                <a:solidFill>
                  <a:srgbClr val="000000"/>
                </a:solidFill>
                <a:latin typeface="Times New Roman" panose="02020603050405020304" pitchFamily="18" charset="0"/>
                <a:cs typeface="Times New Roman" panose="02020603050405020304" pitchFamily="18" charset="0"/>
              </a:rPr>
              <a:t>people </a:t>
            </a:r>
            <a:r>
              <a:rPr lang="en-US" sz="3600" dirty="0">
                <a:solidFill>
                  <a:srgbClr val="000000"/>
                </a:solidFill>
                <a:latin typeface="Times New Roman" panose="02020603050405020304" pitchFamily="18" charset="0"/>
                <a:cs typeface="Times New Roman" panose="02020603050405020304" pitchFamily="18" charset="0"/>
              </a:rPr>
              <a:t>to put their feelings and ideas on paper, to organize their knowledge and beliefs into convincing arguments, and to convey meaning through well-constructed text</a:t>
            </a:r>
            <a:r>
              <a:rPr lang="en-US" sz="36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6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600" dirty="0">
                <a:solidFill>
                  <a:srgbClr val="333333"/>
                </a:solidFill>
                <a:latin typeface="Times New Roman" panose="02020603050405020304" pitchFamily="18" charset="0"/>
                <a:cs typeface="Times New Roman" panose="02020603050405020304" pitchFamily="18" charset="0"/>
              </a:rPr>
              <a:t>Good writing skills are essential for effective communication. </a:t>
            </a:r>
            <a:endParaRPr lang="en-US" sz="3600" dirty="0" smtClean="0">
              <a:solidFill>
                <a:srgbClr val="333333"/>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333333"/>
                </a:solidFill>
                <a:latin typeface="Times New Roman" panose="02020603050405020304" pitchFamily="18" charset="0"/>
                <a:cs typeface="Times New Roman" panose="02020603050405020304" pitchFamily="18" charset="0"/>
              </a:rPr>
              <a:t>The </a:t>
            </a:r>
            <a:r>
              <a:rPr lang="en-US" sz="3600" dirty="0">
                <a:solidFill>
                  <a:srgbClr val="333333"/>
                </a:solidFill>
                <a:latin typeface="Times New Roman" panose="02020603050405020304" pitchFamily="18" charset="0"/>
                <a:cs typeface="Times New Roman" panose="02020603050405020304" pitchFamily="18" charset="0"/>
              </a:rPr>
              <a:t>better you write, the more easily readers will understand you. </a:t>
            </a:r>
            <a:endParaRPr lang="en-US" sz="3600" dirty="0" smtClean="0">
              <a:solidFill>
                <a:srgbClr val="333333"/>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333333"/>
                </a:solidFill>
                <a:latin typeface="Times New Roman" panose="02020603050405020304" pitchFamily="18" charset="0"/>
                <a:cs typeface="Times New Roman" panose="02020603050405020304" pitchFamily="18" charset="0"/>
              </a:rPr>
              <a:t>Learning </a:t>
            </a:r>
            <a:r>
              <a:rPr lang="en-US" sz="3600" dirty="0">
                <a:solidFill>
                  <a:srgbClr val="333333"/>
                </a:solidFill>
                <a:latin typeface="Times New Roman" panose="02020603050405020304" pitchFamily="18" charset="0"/>
                <a:cs typeface="Times New Roman" panose="02020603050405020304" pitchFamily="18" charset="0"/>
              </a:rPr>
              <a:t>to write well takes time and practice.</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30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panose="020B0502040204020203" pitchFamily="34" charset="0"/>
              </a:rPr>
              <a:t>Qualities of effective writing.</a:t>
            </a:r>
            <a:endParaRPr lang="en-US" sz="6000" b="1" dirty="0">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4800" b="1" dirty="0" smtClean="0">
                <a:latin typeface="Bahnschrift" panose="020B0502040204020203" pitchFamily="34" charset="0"/>
              </a:rPr>
              <a:t>What do you think are the qualities of good writing ?</a:t>
            </a:r>
            <a:endParaRPr lang="en-US" sz="4800" b="1" dirty="0">
              <a:latin typeface="Bahnschrift" panose="020B0502040204020203" pitchFamily="34" charset="0"/>
            </a:endParaRPr>
          </a:p>
        </p:txBody>
      </p:sp>
    </p:spTree>
    <p:extLst>
      <p:ext uri="{BB962C8B-B14F-4D97-AF65-F5344CB8AC3E}">
        <p14:creationId xmlns:p14="http://schemas.microsoft.com/office/powerpoint/2010/main" val="3619780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981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p:cNvSpPr>
            <a:spLocks noGrp="1"/>
          </p:cNvSpPr>
          <p:nvPr>
            <p:ph idx="1"/>
          </p:nvPr>
        </p:nvSpPr>
        <p:spPr>
          <a:xfrm>
            <a:off x="1752600" y="762001"/>
            <a:ext cx="8763000" cy="5364163"/>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Correctness of the Message:</a:t>
            </a:r>
          </a:p>
          <a:p>
            <a:pPr>
              <a:lnSpc>
                <a:spcPct val="150000"/>
              </a:lnSpc>
              <a:defRPr/>
            </a:pPr>
            <a:r>
              <a:rPr lang="en-GB" dirty="0" smtClean="0">
                <a:latin typeface="Times New Roman" panose="02020603050405020304" pitchFamily="18" charset="0"/>
                <a:cs typeface="Times New Roman" panose="02020603050405020304" pitchFamily="18" charset="0"/>
              </a:rPr>
              <a:t>The drafting of the message should be done in such a manner that the final message doesn't have any grammatical errors and repetitions of sentences. </a:t>
            </a:r>
          </a:p>
          <a:p>
            <a:pPr>
              <a:lnSpc>
                <a:spcPct val="150000"/>
              </a:lnSpc>
              <a:defRPr/>
            </a:pPr>
            <a:r>
              <a:rPr lang="en-GB" dirty="0" smtClean="0">
                <a:latin typeface="Times New Roman" panose="02020603050405020304" pitchFamily="18" charset="0"/>
                <a:cs typeface="Times New Roman" panose="02020603050405020304" pitchFamily="18" charset="0"/>
              </a:rPr>
              <a:t>The message should be exact, correct and well-timed.</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373EA52-70A8-450E-80B0-5F2692A3E774}"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28877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737360"/>
          </a:xfrm>
        </p:spPr>
        <p:txBody>
          <a:bodyPr>
            <a:noAutofit/>
          </a:bodyPr>
          <a:lstStyle/>
          <a:p>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sz="6000" dirty="0" smtClean="0">
                <a:latin typeface="+mn-lt"/>
              </a:rPr>
              <a:t>1. </a:t>
            </a:r>
            <a:r>
              <a:rPr lang="en-US" sz="6000" b="1" dirty="0" smtClean="0">
                <a:solidFill>
                  <a:srgbClr val="1C1C1C"/>
                </a:solidFill>
                <a:latin typeface="+mn-lt"/>
              </a:rPr>
              <a:t>Simplicity</a:t>
            </a:r>
            <a:r>
              <a:rPr lang="en-US" sz="6000" b="1" dirty="0">
                <a:solidFill>
                  <a:srgbClr val="1C1C1C"/>
                </a:solidFill>
                <a:latin typeface="Bernard MT Condensed" panose="02050806060905020404" pitchFamily="18" charset="0"/>
              </a:rPr>
              <a:t/>
            </a:r>
            <a:br>
              <a:rPr lang="en-US" sz="6000" b="1" dirty="0">
                <a:solidFill>
                  <a:srgbClr val="1C1C1C"/>
                </a:solidFill>
                <a:latin typeface="Bernard MT Condensed" panose="02050806060905020404" pitchFamily="18" charset="0"/>
              </a:rPr>
            </a:br>
            <a:endParaRPr lang="en-US" sz="6000" dirty="0">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Good writing usually aligns with the saying ‘the simple, the better</a:t>
            </a:r>
            <a:r>
              <a:rPr lang="en-US" sz="3600" dirty="0" smtClean="0">
                <a:solidFill>
                  <a:srgbClr val="4C4C4C"/>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Many </a:t>
            </a:r>
            <a:r>
              <a:rPr lang="en-US" sz="3600" dirty="0">
                <a:solidFill>
                  <a:srgbClr val="4C4C4C"/>
                </a:solidFill>
                <a:latin typeface="Times New Roman" panose="02020603050405020304" pitchFamily="18" charset="0"/>
                <a:cs typeface="Times New Roman" panose="02020603050405020304" pitchFamily="18" charset="0"/>
              </a:rPr>
              <a:t>people think that good writing means using flowery language and uncommon words and expressions; however, that is not true at all. </a:t>
            </a:r>
            <a:endParaRPr lang="en-US" sz="3600" dirty="0" smtClean="0">
              <a:solidFill>
                <a:srgbClr val="4C4C4C"/>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9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Clr>
                <a:srgbClr val="E48312"/>
              </a:buClr>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 good text will always express things in the most direct and simple way. </a:t>
            </a:r>
          </a:p>
          <a:p>
            <a:pPr lvl="0" algn="just">
              <a:buClr>
                <a:srgbClr val="E48312"/>
              </a:buClr>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You should always aim for the simplest way to express your ideas.</a:t>
            </a:r>
          </a:p>
          <a:p>
            <a:pPr lvl="0" algn="just">
              <a:buClr>
                <a:srgbClr val="E48312"/>
              </a:buClr>
            </a:pPr>
            <a:r>
              <a:rPr lang="en-US" sz="3600" dirty="0">
                <a:solidFill>
                  <a:srgbClr val="4C4C4C"/>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2195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1C1C1C"/>
                </a:solidFill>
                <a:latin typeface="+mn-lt"/>
              </a:rPr>
              <a:t>2. Unity</a:t>
            </a:r>
            <a:r>
              <a:rPr lang="en-US" sz="6000" b="1" dirty="0">
                <a:solidFill>
                  <a:srgbClr val="1C1C1C"/>
                </a:solidFill>
                <a:latin typeface="+mn-lt"/>
              </a:rPr>
              <a:t/>
            </a:r>
            <a:br>
              <a:rPr lang="en-US" sz="6000" b="1" dirty="0">
                <a:solidFill>
                  <a:srgbClr val="1C1C1C"/>
                </a:solidFill>
                <a:latin typeface="+mn-lt"/>
              </a:rPr>
            </a:br>
            <a:endParaRPr lang="en-US" sz="6000" dirty="0">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If you’re writing about something, it is very likely you have much to say about it.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For </a:t>
            </a:r>
            <a:r>
              <a:rPr lang="en-US" sz="3600" dirty="0">
                <a:solidFill>
                  <a:srgbClr val="4C4C4C"/>
                </a:solidFill>
                <a:latin typeface="Times New Roman" panose="02020603050405020304" pitchFamily="18" charset="0"/>
                <a:cs typeface="Times New Roman" panose="02020603050405020304" pitchFamily="18" charset="0"/>
              </a:rPr>
              <a:t>your writing to be considered as good, you are required to state your ideas in a meaningful and logical manner so that they seem connected.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This </a:t>
            </a:r>
            <a:r>
              <a:rPr lang="en-US" sz="3600" dirty="0">
                <a:solidFill>
                  <a:srgbClr val="4C4C4C"/>
                </a:solidFill>
                <a:latin typeface="Times New Roman" panose="02020603050405020304" pitchFamily="18" charset="0"/>
                <a:cs typeface="Times New Roman" panose="02020603050405020304" pitchFamily="18" charset="0"/>
              </a:rPr>
              <a:t>trait is referred to as the </a:t>
            </a:r>
            <a:r>
              <a:rPr lang="en-US" sz="3600" dirty="0" smtClean="0">
                <a:solidFill>
                  <a:srgbClr val="4C4C4C"/>
                </a:solidFill>
                <a:latin typeface="Times New Roman" panose="02020603050405020304" pitchFamily="18" charset="0"/>
                <a:cs typeface="Times New Roman" panose="02020603050405020304" pitchFamily="18" charset="0"/>
              </a:rPr>
              <a:t>unity </a:t>
            </a:r>
            <a:r>
              <a:rPr lang="en-US" sz="3600" dirty="0">
                <a:solidFill>
                  <a:srgbClr val="4C4C4C"/>
                </a:solidFill>
                <a:latin typeface="Times New Roman" panose="02020603050405020304" pitchFamily="18" charset="0"/>
                <a:cs typeface="Times New Roman" panose="02020603050405020304" pitchFamily="18" charset="0"/>
              </a:rPr>
              <a:t>of your text.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5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3</a:t>
            </a:r>
            <a:r>
              <a:rPr lang="en-US" sz="6000" b="1" dirty="0" smtClean="0">
                <a:latin typeface="+mn-lt"/>
              </a:rPr>
              <a:t>. </a:t>
            </a:r>
            <a:r>
              <a:rPr lang="en-US" sz="6000" b="1" dirty="0">
                <a:solidFill>
                  <a:srgbClr val="1C1C1C"/>
                </a:solidFill>
                <a:latin typeface="+mn-lt"/>
              </a:rPr>
              <a:t>Focus</a:t>
            </a:r>
            <a:endParaRPr lang="en-US" sz="6000" b="1" i="0" dirty="0">
              <a:solidFill>
                <a:srgbClr val="1C1C1C"/>
              </a:solidFill>
              <a:effectLst/>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 good piece of writing does not bombard its readers with unnecessary information and ideas, </a:t>
            </a:r>
            <a:r>
              <a:rPr lang="en-US" sz="3600" dirty="0" smtClean="0">
                <a:solidFill>
                  <a:srgbClr val="4C4C4C"/>
                </a:solidFill>
                <a:latin typeface="Times New Roman" panose="02020603050405020304" pitchFamily="18" charset="0"/>
                <a:cs typeface="Times New Roman" panose="02020603050405020304" pitchFamily="18" charset="0"/>
              </a:rPr>
              <a:t>but </a:t>
            </a:r>
            <a:r>
              <a:rPr lang="en-US" sz="3600" dirty="0">
                <a:solidFill>
                  <a:srgbClr val="4C4C4C"/>
                </a:solidFill>
                <a:latin typeface="Times New Roman" panose="02020603050405020304" pitchFamily="18" charset="0"/>
                <a:cs typeface="Times New Roman" panose="02020603050405020304" pitchFamily="18" charset="0"/>
              </a:rPr>
              <a:t>is entirely focused on the central </a:t>
            </a:r>
            <a:r>
              <a:rPr lang="en-US" sz="3600" dirty="0" smtClean="0">
                <a:solidFill>
                  <a:srgbClr val="4C4C4C"/>
                </a:solidFill>
                <a:latin typeface="Times New Roman" panose="02020603050405020304" pitchFamily="18" charset="0"/>
                <a:cs typeface="Times New Roman" panose="02020603050405020304" pitchFamily="18" charset="0"/>
              </a:rPr>
              <a:t>idea of </a:t>
            </a:r>
            <a:r>
              <a:rPr lang="en-US" sz="3600" dirty="0">
                <a:solidFill>
                  <a:srgbClr val="4C4C4C"/>
                </a:solidFill>
                <a:latin typeface="Times New Roman" panose="02020603050405020304" pitchFamily="18" charset="0"/>
                <a:cs typeface="Times New Roman" panose="02020603050405020304" pitchFamily="18" charset="0"/>
              </a:rPr>
              <a:t>the writing.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It </a:t>
            </a:r>
            <a:r>
              <a:rPr lang="en-US" sz="3600" dirty="0">
                <a:solidFill>
                  <a:srgbClr val="4C4C4C"/>
                </a:solidFill>
                <a:latin typeface="Times New Roman" panose="02020603050405020304" pitchFamily="18" charset="0"/>
                <a:cs typeface="Times New Roman" panose="02020603050405020304" pitchFamily="18" charset="0"/>
              </a:rPr>
              <a:t>makes sure that the </a:t>
            </a:r>
            <a:r>
              <a:rPr lang="en-US" sz="3600" dirty="0" smtClean="0">
                <a:solidFill>
                  <a:srgbClr val="4C4C4C"/>
                </a:solidFill>
                <a:latin typeface="Times New Roman" panose="02020603050405020304" pitchFamily="18" charset="0"/>
                <a:cs typeface="Times New Roman" panose="02020603050405020304" pitchFamily="18" charset="0"/>
              </a:rPr>
              <a:t>reader </a:t>
            </a:r>
            <a:r>
              <a:rPr lang="en-US" sz="3600" dirty="0">
                <a:solidFill>
                  <a:srgbClr val="4C4C4C"/>
                </a:solidFill>
                <a:latin typeface="Times New Roman" panose="02020603050405020304" pitchFamily="18" charset="0"/>
                <a:cs typeface="Times New Roman" panose="02020603050405020304" pitchFamily="18" charset="0"/>
              </a:rPr>
              <a:t>follows along with ease; and does not have to </a:t>
            </a:r>
            <a:r>
              <a:rPr lang="en-US" sz="3600" dirty="0" smtClean="0">
                <a:solidFill>
                  <a:srgbClr val="4C4C4C"/>
                </a:solidFill>
                <a:latin typeface="Times New Roman" panose="02020603050405020304" pitchFamily="18" charset="0"/>
                <a:cs typeface="Times New Roman" panose="02020603050405020304" pitchFamily="18" charset="0"/>
              </a:rPr>
              <a:t>re-read </a:t>
            </a:r>
            <a:r>
              <a:rPr lang="en-US" sz="3600" dirty="0">
                <a:solidFill>
                  <a:srgbClr val="4C4C4C"/>
                </a:solidFill>
                <a:latin typeface="Times New Roman" panose="02020603050405020304" pitchFamily="18" charset="0"/>
                <a:cs typeface="Times New Roman" panose="02020603050405020304" pitchFamily="18" charset="0"/>
              </a:rPr>
              <a:t>a portion or get lost in the details.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1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5911"/>
            <a:ext cx="10058400" cy="1621450"/>
          </a:xfrm>
        </p:spPr>
        <p:txBody>
          <a:bodyPr>
            <a:noAutofit/>
          </a:bodyPr>
          <a:lstStyle/>
          <a:p>
            <a:r>
              <a:rPr lang="en-US" sz="6000" b="1" dirty="0" smtClean="0">
                <a:solidFill>
                  <a:srgbClr val="1C1C1C"/>
                </a:solidFill>
                <a:latin typeface="+mn-lt"/>
              </a:rPr>
              <a:t>4. Authority</a:t>
            </a:r>
            <a:r>
              <a:rPr lang="en-US" sz="6000" b="1" dirty="0">
                <a:solidFill>
                  <a:srgbClr val="1C1C1C"/>
                </a:solidFill>
                <a:latin typeface="+mn-lt"/>
              </a:rPr>
              <a:t/>
            </a:r>
            <a:br>
              <a:rPr lang="en-US" sz="6000" b="1" dirty="0">
                <a:solidFill>
                  <a:srgbClr val="1C1C1C"/>
                </a:solidFill>
                <a:latin typeface="+mn-lt"/>
              </a:rPr>
            </a:br>
            <a:endParaRPr lang="en-US" sz="6000" dirty="0">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 good piece of writing always incorporates a sense of authority, ensuring the reader </a:t>
            </a:r>
            <a:r>
              <a:rPr lang="en-US" sz="3600" dirty="0" smtClean="0">
                <a:solidFill>
                  <a:srgbClr val="4C4C4C"/>
                </a:solidFill>
                <a:latin typeface="Times New Roman" panose="02020603050405020304" pitchFamily="18" charset="0"/>
                <a:cs typeface="Times New Roman" panose="02020603050405020304" pitchFamily="18" charset="0"/>
              </a:rPr>
              <a:t>that the </a:t>
            </a:r>
            <a:r>
              <a:rPr lang="en-US" sz="3600" dirty="0">
                <a:solidFill>
                  <a:srgbClr val="4C4C4C"/>
                </a:solidFill>
                <a:latin typeface="Times New Roman" panose="02020603050405020304" pitchFamily="18" charset="0"/>
                <a:cs typeface="Times New Roman" panose="02020603050405020304" pitchFamily="18" charset="0"/>
              </a:rPr>
              <a:t>writer knows exactly what he’s talking about.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A text </a:t>
            </a:r>
            <a:r>
              <a:rPr lang="en-US" sz="3600" dirty="0">
                <a:solidFill>
                  <a:srgbClr val="4C4C4C"/>
                </a:solidFill>
                <a:latin typeface="Times New Roman" panose="02020603050405020304" pitchFamily="18" charset="0"/>
                <a:cs typeface="Times New Roman" panose="02020603050405020304" pitchFamily="18" charset="0"/>
              </a:rPr>
              <a:t>is good if the writer seems to be well-informed and credible about the subject that he’s discussing.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87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1C1C1C"/>
                </a:solidFill>
                <a:latin typeface="+mn-lt"/>
              </a:rPr>
              <a:t>5.Grammar</a:t>
            </a:r>
            <a:r>
              <a:rPr lang="en-US" sz="6000" b="1" dirty="0">
                <a:solidFill>
                  <a:srgbClr val="1C1C1C"/>
                </a:solidFill>
                <a:latin typeface="+mn-lt"/>
              </a:rPr>
              <a:t/>
            </a:r>
            <a:br>
              <a:rPr lang="en-US" sz="6000" b="1" dirty="0">
                <a:solidFill>
                  <a:srgbClr val="1C1C1C"/>
                </a:solidFill>
                <a:latin typeface="+mn-lt"/>
              </a:rPr>
            </a:br>
            <a:endParaRPr lang="en-US" sz="6000" dirty="0">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As a writer, you are supposed to follow the grammatical rules of </a:t>
            </a:r>
            <a:r>
              <a:rPr lang="en-US" sz="3600" dirty="0" smtClean="0">
                <a:solidFill>
                  <a:srgbClr val="4C4C4C"/>
                </a:solidFill>
                <a:latin typeface="Times New Roman" panose="02020603050405020304" pitchFamily="18" charset="0"/>
                <a:cs typeface="Times New Roman" panose="02020603050405020304" pitchFamily="18" charset="0"/>
              </a:rPr>
              <a:t>standard English </a:t>
            </a:r>
            <a:r>
              <a:rPr lang="en-US" sz="3600" dirty="0">
                <a:solidFill>
                  <a:srgbClr val="4C4C4C"/>
                </a:solidFill>
                <a:latin typeface="Times New Roman" panose="02020603050405020304" pitchFamily="18" charset="0"/>
                <a:cs typeface="Times New Roman" panose="02020603050405020304" pitchFamily="18" charset="0"/>
              </a:rPr>
              <a:t>precisely.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Grammatical </a:t>
            </a:r>
            <a:r>
              <a:rPr lang="en-US" sz="3600" dirty="0">
                <a:solidFill>
                  <a:srgbClr val="4C4C4C"/>
                </a:solidFill>
                <a:latin typeface="Times New Roman" panose="02020603050405020304" pitchFamily="18" charset="0"/>
                <a:cs typeface="Times New Roman" panose="02020603050405020304" pitchFamily="18" charset="0"/>
              </a:rPr>
              <a:t>mistakes, spelling errors, and a weak </a:t>
            </a:r>
            <a:r>
              <a:rPr lang="en-US" sz="3600" dirty="0" smtClean="0">
                <a:solidFill>
                  <a:srgbClr val="4C4C4C"/>
                </a:solidFill>
                <a:latin typeface="Times New Roman" panose="02020603050405020304" pitchFamily="18" charset="0"/>
                <a:cs typeface="Times New Roman" panose="02020603050405020304" pitchFamily="18" charset="0"/>
              </a:rPr>
              <a:t>proof-reading </a:t>
            </a:r>
            <a:r>
              <a:rPr lang="en-US" sz="3600" dirty="0">
                <a:solidFill>
                  <a:srgbClr val="4C4C4C"/>
                </a:solidFill>
                <a:latin typeface="Times New Roman" panose="02020603050405020304" pitchFamily="18" charset="0"/>
                <a:cs typeface="Times New Roman" panose="02020603050405020304" pitchFamily="18" charset="0"/>
              </a:rPr>
              <a:t>are very likely to have a negative impact on your readers.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Pay </a:t>
            </a:r>
            <a:r>
              <a:rPr lang="en-US" sz="3600" dirty="0">
                <a:solidFill>
                  <a:srgbClr val="4C4C4C"/>
                </a:solidFill>
                <a:latin typeface="Times New Roman" panose="02020603050405020304" pitchFamily="18" charset="0"/>
                <a:cs typeface="Times New Roman" panose="02020603050405020304" pitchFamily="18" charset="0"/>
              </a:rPr>
              <a:t>due attention to the grammatical correctness of your text.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0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1C1C1C"/>
                </a:solidFill>
                <a:latin typeface="+mn-lt"/>
              </a:rPr>
              <a:t>6. Choice of word</a:t>
            </a:r>
            <a:r>
              <a:rPr lang="en-US" b="1" dirty="0" smtClean="0">
                <a:solidFill>
                  <a:srgbClr val="1C1C1C"/>
                </a:solidFill>
                <a:latin typeface="Noto Serif"/>
              </a:rPr>
              <a:t>.</a:t>
            </a:r>
            <a:r>
              <a:rPr lang="en-US" b="1" dirty="0">
                <a:solidFill>
                  <a:srgbClr val="1C1C1C"/>
                </a:solidFill>
                <a:latin typeface="Noto Serif"/>
              </a:rPr>
              <a:t/>
            </a:r>
            <a:br>
              <a:rPr lang="en-US" b="1" dirty="0">
                <a:solidFill>
                  <a:srgbClr val="1C1C1C"/>
                </a:solidFill>
                <a:latin typeface="Noto Serif"/>
              </a:rPr>
            </a:br>
            <a:endParaRPr lang="en-US" dirty="0"/>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As a writer, you are supposed to </a:t>
            </a:r>
            <a:r>
              <a:rPr lang="en-US" sz="3600" dirty="0" smtClean="0">
                <a:solidFill>
                  <a:srgbClr val="4C4C4C"/>
                </a:solidFill>
                <a:latin typeface="Times New Roman" panose="02020603050405020304" pitchFamily="18" charset="0"/>
                <a:cs typeface="Times New Roman" panose="02020603050405020304" pitchFamily="18" charset="0"/>
              </a:rPr>
              <a:t>choose words appropriately </a:t>
            </a: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English </a:t>
            </a:r>
            <a:r>
              <a:rPr lang="en-US" sz="3600" dirty="0">
                <a:solidFill>
                  <a:srgbClr val="4C4C4C"/>
                </a:solidFill>
                <a:latin typeface="Times New Roman" panose="02020603050405020304" pitchFamily="18" charset="0"/>
                <a:cs typeface="Times New Roman" panose="02020603050405020304" pitchFamily="18" charset="0"/>
              </a:rPr>
              <a:t>happens to be one of the languages where there are multiple words for the same idea.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A good piece of writing will always incorporates the most suitable and accurate words. </a:t>
            </a: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Good choice of word greatly contributes to the clarity and readability of your text.</a:t>
            </a:r>
          </a:p>
          <a:p>
            <a:pPr marL="0" indent="0" algn="just">
              <a:buNone/>
            </a:pPr>
            <a:endParaRPr lang="en-US" sz="3600" dirty="0" smtClean="0">
              <a:solidFill>
                <a:srgbClr val="4C4C4C"/>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31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1C1C1C"/>
                </a:solidFill>
                <a:latin typeface="+mn-lt"/>
              </a:rPr>
              <a:t>7.Conciseness</a:t>
            </a:r>
            <a:r>
              <a:rPr lang="en-US" sz="6000" b="1" dirty="0">
                <a:solidFill>
                  <a:srgbClr val="1C1C1C"/>
                </a:solidFill>
                <a:latin typeface="+mn-lt"/>
              </a:rPr>
              <a:t/>
            </a:r>
            <a:br>
              <a:rPr lang="en-US" sz="6000" b="1" dirty="0">
                <a:solidFill>
                  <a:srgbClr val="1C1C1C"/>
                </a:solidFill>
                <a:latin typeface="+mn-lt"/>
              </a:rPr>
            </a:br>
            <a:endParaRPr lang="en-US" sz="6000" dirty="0">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To be concise means to avoid unnecessary words and fillers because they distract your readers.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Sometimes </a:t>
            </a:r>
            <a:r>
              <a:rPr lang="en-US" sz="3600" dirty="0">
                <a:solidFill>
                  <a:srgbClr val="4C4C4C"/>
                </a:solidFill>
                <a:latin typeface="Times New Roman" panose="02020603050405020304" pitchFamily="18" charset="0"/>
                <a:cs typeface="Times New Roman" panose="02020603050405020304" pitchFamily="18" charset="0"/>
              </a:rPr>
              <a:t>people may deliberately use unnecessary words</a:t>
            </a:r>
            <a:r>
              <a:rPr lang="en-US" sz="3600" dirty="0" smtClean="0">
                <a:solidFill>
                  <a:srgbClr val="4C4C4C"/>
                </a:solidFill>
                <a:latin typeface="Times New Roman" panose="02020603050405020304" pitchFamily="18" charset="0"/>
                <a:cs typeface="Times New Roman" panose="02020603050405020304" pitchFamily="18" charset="0"/>
              </a:rPr>
              <a:t>.</a:t>
            </a:r>
            <a:r>
              <a:rPr lang="en-US" sz="3600" dirty="0">
                <a:solidFill>
                  <a:srgbClr val="4C4C4C"/>
                </a:solidFill>
                <a:latin typeface="Times New Roman" panose="02020603050405020304" pitchFamily="18" charset="0"/>
                <a:cs typeface="Times New Roman" panose="02020603050405020304" pitchFamily="18" charset="0"/>
              </a:rPr>
              <a:t>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For example,, you </a:t>
            </a:r>
            <a:r>
              <a:rPr lang="en-US" sz="3600" dirty="0">
                <a:solidFill>
                  <a:srgbClr val="4C4C4C"/>
                </a:solidFill>
                <a:latin typeface="Times New Roman" panose="02020603050405020304" pitchFamily="18" charset="0"/>
                <a:cs typeface="Times New Roman" panose="02020603050405020304" pitchFamily="18" charset="0"/>
              </a:rPr>
              <a:t>should never write ‘due to the fact that’ when you can simply write ‘because’.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5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solidFill>
                  <a:srgbClr val="1C1C1C"/>
                </a:solidFill>
                <a:latin typeface="+mn-lt"/>
              </a:rPr>
              <a:t>8.Style</a:t>
            </a:r>
            <a:r>
              <a:rPr lang="en-US" b="1" dirty="0">
                <a:solidFill>
                  <a:srgbClr val="1C1C1C"/>
                </a:solidFill>
                <a:latin typeface="Noto Serif"/>
              </a:rPr>
              <a:t/>
            </a:r>
            <a:br>
              <a:rPr lang="en-US" b="1" dirty="0">
                <a:solidFill>
                  <a:srgbClr val="1C1C1C"/>
                </a:solidFill>
                <a:latin typeface="Noto Serif"/>
              </a:rPr>
            </a:b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Your writing style is what makes your writing unique and sets it apart from all the other writers out there.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Your </a:t>
            </a:r>
            <a:r>
              <a:rPr lang="en-US" sz="3600" dirty="0">
                <a:solidFill>
                  <a:srgbClr val="4C4C4C"/>
                </a:solidFill>
                <a:latin typeface="Times New Roman" panose="02020603050405020304" pitchFamily="18" charset="0"/>
                <a:cs typeface="Times New Roman" panose="02020603050405020304" pitchFamily="18" charset="0"/>
              </a:rPr>
              <a:t>writing style plays a great role in determining whether your writing is good or bad.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Writing </a:t>
            </a:r>
            <a:r>
              <a:rPr lang="en-US" sz="3600" dirty="0">
                <a:solidFill>
                  <a:srgbClr val="4C4C4C"/>
                </a:solidFill>
                <a:latin typeface="Times New Roman" panose="02020603050405020304" pitchFamily="18" charset="0"/>
                <a:cs typeface="Times New Roman" panose="02020603050405020304" pitchFamily="18" charset="0"/>
              </a:rPr>
              <a:t>style basically means the way </a:t>
            </a:r>
            <a:r>
              <a:rPr lang="en-US" sz="3600" dirty="0" smtClean="0">
                <a:solidFill>
                  <a:srgbClr val="4C4C4C"/>
                </a:solidFill>
                <a:latin typeface="Times New Roman" panose="02020603050405020304" pitchFamily="18" charset="0"/>
                <a:cs typeface="Times New Roman" panose="02020603050405020304" pitchFamily="18" charset="0"/>
              </a:rPr>
              <a:t>you </a:t>
            </a:r>
            <a:r>
              <a:rPr lang="en-US" sz="3600" dirty="0">
                <a:solidFill>
                  <a:srgbClr val="4C4C4C"/>
                </a:solidFill>
                <a:latin typeface="Times New Roman" panose="02020603050405020304" pitchFamily="18" charset="0"/>
                <a:cs typeface="Times New Roman" panose="02020603050405020304" pitchFamily="18" charset="0"/>
              </a:rPr>
              <a:t>present your text to the reader; your </a:t>
            </a:r>
            <a:r>
              <a:rPr lang="en-US" sz="3600" dirty="0" smtClean="0">
                <a:solidFill>
                  <a:srgbClr val="4C4C4C"/>
                </a:solidFill>
                <a:latin typeface="Times New Roman" panose="02020603050405020304" pitchFamily="18" charset="0"/>
                <a:cs typeface="Times New Roman" panose="02020603050405020304" pitchFamily="18" charset="0"/>
              </a:rPr>
              <a:t>choice of word, </a:t>
            </a:r>
            <a:r>
              <a:rPr lang="en-US" sz="3600" dirty="0">
                <a:solidFill>
                  <a:srgbClr val="4C4C4C"/>
                </a:solidFill>
                <a:latin typeface="Times New Roman" panose="02020603050405020304" pitchFamily="18" charset="0"/>
                <a:cs typeface="Times New Roman" panose="02020603050405020304" pitchFamily="18" charset="0"/>
              </a:rPr>
              <a:t>and </a:t>
            </a:r>
            <a:r>
              <a:rPr lang="en-US" sz="3600" dirty="0" smtClean="0">
                <a:solidFill>
                  <a:srgbClr val="4C4C4C"/>
                </a:solidFill>
                <a:latin typeface="Times New Roman" panose="02020603050405020304" pitchFamily="18" charset="0"/>
                <a:cs typeface="Times New Roman" panose="02020603050405020304" pitchFamily="18" charset="0"/>
              </a:rPr>
              <a:t>fluency.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8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1C1C1C"/>
                </a:solidFill>
                <a:latin typeface="+mn-lt"/>
              </a:rPr>
              <a:t>9. Writing </a:t>
            </a:r>
            <a:r>
              <a:rPr lang="en-US" sz="6000" b="1" dirty="0">
                <a:solidFill>
                  <a:srgbClr val="1C1C1C"/>
                </a:solidFill>
                <a:latin typeface="+mn-lt"/>
              </a:rPr>
              <a:t>Form</a:t>
            </a:r>
            <a:br>
              <a:rPr lang="en-US" sz="6000" b="1" dirty="0">
                <a:solidFill>
                  <a:srgbClr val="1C1C1C"/>
                </a:solidFill>
                <a:latin typeface="+mn-lt"/>
              </a:rPr>
            </a:br>
            <a:endParaRPr lang="en-US" sz="6000" dirty="0">
              <a:latin typeface="+mn-lt"/>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All writing is not the same and there are different forms of writing to which the writer needs to adapt his style and content.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A good academic writer is not necessarily a good short story </a:t>
            </a:r>
            <a:r>
              <a:rPr lang="en-US" sz="3600" dirty="0" smtClean="0">
                <a:solidFill>
                  <a:srgbClr val="4C4C4C"/>
                </a:solidFill>
                <a:latin typeface="Times New Roman" panose="02020603050405020304" pitchFamily="18" charset="0"/>
                <a:cs typeface="Times New Roman" panose="02020603050405020304" pitchFamily="18" charset="0"/>
              </a:rPr>
              <a:t>writer</a:t>
            </a:r>
          </a:p>
        </p:txBody>
      </p:sp>
    </p:spTree>
    <p:extLst>
      <p:ext uri="{BB962C8B-B14F-4D97-AF65-F5344CB8AC3E}">
        <p14:creationId xmlns:p14="http://schemas.microsoft.com/office/powerpoint/2010/main" val="37176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160338"/>
            <a:ext cx="8229600" cy="487362"/>
          </a:xfrm>
        </p:spPr>
        <p:txBody>
          <a:bodyPr/>
          <a:lstStyle/>
          <a:p>
            <a:r>
              <a:rPr lang="en-US" altLang="en-US" smtClean="0"/>
              <a:t>Cont’ </a:t>
            </a:r>
          </a:p>
        </p:txBody>
      </p:sp>
      <p:sp>
        <p:nvSpPr>
          <p:cNvPr id="3" name="Content Placeholder 2"/>
          <p:cNvSpPr>
            <a:spLocks noGrp="1"/>
          </p:cNvSpPr>
          <p:nvPr>
            <p:ph idx="1"/>
          </p:nvPr>
        </p:nvSpPr>
        <p:spPr>
          <a:xfrm>
            <a:off x="1981200" y="533401"/>
            <a:ext cx="8229600" cy="5592763"/>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Clarity of the Message</a:t>
            </a:r>
          </a:p>
          <a:p>
            <a:pPr>
              <a:lnSpc>
                <a:spcPct val="150000"/>
              </a:lnSpc>
              <a:defRPr/>
            </a:pPr>
            <a:r>
              <a:rPr lang="en-GB" dirty="0" smtClean="0">
                <a:latin typeface="Times New Roman" panose="02020603050405020304" pitchFamily="18" charset="0"/>
                <a:cs typeface="Times New Roman" panose="02020603050405020304" pitchFamily="18" charset="0"/>
              </a:rPr>
              <a:t>The message should have clarity of thoughts and ideas in order to be understood clearly. </a:t>
            </a:r>
          </a:p>
          <a:p>
            <a:pPr>
              <a:lnSpc>
                <a:spcPct val="150000"/>
              </a:lnSpc>
              <a:defRPr/>
            </a:pPr>
            <a:r>
              <a:rPr lang="en-GB" dirty="0" smtClean="0">
                <a:latin typeface="Times New Roman" panose="02020603050405020304" pitchFamily="18" charset="0"/>
                <a:cs typeface="Times New Roman" panose="02020603050405020304" pitchFamily="18" charset="0"/>
              </a:rPr>
              <a:t>Clear message makes use of exact, appropriate and concrete words and symbols.</a:t>
            </a:r>
          </a:p>
          <a:p>
            <a:pPr>
              <a:lnSpc>
                <a:spcPct val="150000"/>
              </a:lnSpc>
              <a:defRPr/>
            </a:pPr>
            <a:endParaRPr lang="en-GB" dirty="0" smtClean="0">
              <a:latin typeface="Times New Roman" panose="02020603050405020304" pitchFamily="18" charset="0"/>
              <a:cs typeface="Times New Roman" panose="02020603050405020304" pitchFamily="18" charset="0"/>
            </a:endParaRP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6629400" y="6356351"/>
            <a:ext cx="2895600" cy="365125"/>
          </a:xfrm>
        </p:spPr>
        <p:txBody>
          <a:bodyPr/>
          <a:lstStyle/>
          <a:p>
            <a:pPr>
              <a:defRPr/>
            </a:pPr>
            <a:r>
              <a:rPr lang="en-US" smtClean="0">
                <a:solidFill>
                  <a:prstClr val="black">
                    <a:tint val="75000"/>
                  </a:prstClr>
                </a:solidFill>
              </a:rPr>
              <a:t>communication skills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CD1C514-8A93-4022-B542-BE87AAE09261}"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194165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Clr>
                <a:srgbClr val="E48312"/>
              </a:buClr>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In order to produce good writing, you should understand </a:t>
            </a:r>
            <a:r>
              <a:rPr lang="en-US" sz="3600" dirty="0" smtClean="0">
                <a:solidFill>
                  <a:srgbClr val="4C4C4C"/>
                </a:solidFill>
                <a:latin typeface="Times New Roman" panose="02020603050405020304" pitchFamily="18" charset="0"/>
                <a:cs typeface="Times New Roman" panose="02020603050405020304" pitchFamily="18" charset="0"/>
              </a:rPr>
              <a:t>the </a:t>
            </a:r>
            <a:r>
              <a:rPr lang="en-US" sz="3600" dirty="0">
                <a:solidFill>
                  <a:srgbClr val="4C4C4C"/>
                </a:solidFill>
                <a:latin typeface="Times New Roman" panose="02020603050405020304" pitchFamily="18" charset="0"/>
                <a:cs typeface="Times New Roman" panose="02020603050405020304" pitchFamily="18" charset="0"/>
              </a:rPr>
              <a:t>varying requirements and craft your writing in accordance with the form you’re writing for.</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0274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solidFill>
                  <a:srgbClr val="1C1C1C"/>
                </a:solidFill>
                <a:latin typeface="+mn-lt"/>
              </a:rPr>
              <a:t>10. Reader-Oriented</a:t>
            </a:r>
            <a:r>
              <a:rPr lang="en-US" b="1" dirty="0">
                <a:solidFill>
                  <a:srgbClr val="1C1C1C"/>
                </a:solidFill>
                <a:latin typeface="Noto Serif"/>
              </a:rPr>
              <a:t/>
            </a:r>
            <a:br>
              <a:rPr lang="en-US" b="1" dirty="0">
                <a:solidFill>
                  <a:srgbClr val="1C1C1C"/>
                </a:solidFill>
                <a:latin typeface="Noto Serif"/>
              </a:rPr>
            </a:b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4C4C4C"/>
                </a:solidFill>
                <a:latin typeface="Times New Roman" panose="02020603050405020304" pitchFamily="18" charset="0"/>
                <a:cs typeface="Times New Roman" panose="02020603050405020304" pitchFamily="18" charset="0"/>
              </a:rPr>
              <a:t>It is important to know your audience and their needs and expectations from your writing. </a:t>
            </a:r>
            <a:endParaRPr lang="en-US" sz="3600" dirty="0" smtClean="0">
              <a:solidFill>
                <a:srgbClr val="4C4C4C"/>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4C4C4C"/>
                </a:solidFill>
                <a:latin typeface="Times New Roman" panose="02020603050405020304" pitchFamily="18" charset="0"/>
                <a:cs typeface="Times New Roman" panose="02020603050405020304" pitchFamily="18" charset="0"/>
              </a:rPr>
              <a:t>Whether </a:t>
            </a:r>
            <a:r>
              <a:rPr lang="en-US" sz="3600" dirty="0">
                <a:solidFill>
                  <a:srgbClr val="4C4C4C"/>
                </a:solidFill>
                <a:latin typeface="Times New Roman" panose="02020603050405020304" pitchFamily="18" charset="0"/>
                <a:cs typeface="Times New Roman" panose="02020603050405020304" pitchFamily="18" charset="0"/>
              </a:rPr>
              <a:t>your writing is to share an opinion, to educate your readers, or to provoke a thought; understanding your audience can greatly aid you in crafting a good </a:t>
            </a:r>
            <a:r>
              <a:rPr lang="en-US" sz="3600" dirty="0" smtClean="0">
                <a:solidFill>
                  <a:srgbClr val="4C4C4C"/>
                </a:solidFill>
                <a:latin typeface="Times New Roman" panose="02020603050405020304" pitchFamily="18" charset="0"/>
                <a:cs typeface="Times New Roman" panose="02020603050405020304" pitchFamily="18" charset="0"/>
              </a:rPr>
              <a:t>text.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9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Franklin Gothic Demi Cond" panose="020B0706030402020204" pitchFamily="34" charset="0"/>
              </a:rPr>
              <a:t>Types of writing styles</a:t>
            </a:r>
            <a:endParaRPr lang="en-US" sz="6000" b="1" dirty="0">
              <a:latin typeface="Franklin Gothic Demi Cond" panose="020B0706030402020204" pitchFamily="34" charset="0"/>
            </a:endParaRPr>
          </a:p>
        </p:txBody>
      </p:sp>
      <p:sp>
        <p:nvSpPr>
          <p:cNvPr id="3" name="Content Placeholder 2"/>
          <p:cNvSpPr>
            <a:spLocks noGrp="1"/>
          </p:cNvSpPr>
          <p:nvPr>
            <p:ph idx="1"/>
          </p:nvPr>
        </p:nvSpPr>
        <p:spPr/>
        <p:txBody>
          <a:bodyPr>
            <a:noAutofit/>
          </a:bodyPr>
          <a:lstStyle/>
          <a:p>
            <a:pPr marL="0" indent="0">
              <a:buNone/>
            </a:pPr>
            <a:r>
              <a:rPr lang="en-US" sz="4000" dirty="0" smtClean="0">
                <a:latin typeface="Bernard MT Condensed" panose="02050806060905020404" pitchFamily="18" charset="0"/>
                <a:cs typeface="Times New Roman" panose="02020603050405020304" pitchFamily="18" charset="0"/>
              </a:rPr>
              <a:t>1. </a:t>
            </a:r>
            <a:r>
              <a:rPr lang="en-US" sz="4000" b="1" dirty="0" smtClean="0">
                <a:latin typeface="Arial Black" panose="020B0A04020102020204" pitchFamily="34" charset="0"/>
                <a:cs typeface="Times New Roman" panose="02020603050405020304" pitchFamily="18" charset="0"/>
              </a:rPr>
              <a:t>Narrative writing</a:t>
            </a:r>
            <a:r>
              <a:rPr lang="en-US" sz="4000" dirty="0" smtClean="0">
                <a:latin typeface="Bernard MT Condensed" panose="02050806060905020404" pitchFamily="18" charset="0"/>
                <a:cs typeface="Times New Roman" panose="02020603050405020304" pitchFamily="18" charset="0"/>
              </a:rPr>
              <a:t>:</a:t>
            </a:r>
          </a:p>
          <a:p>
            <a:pPr algn="just">
              <a:buFont typeface="Wingdings" panose="05000000000000000000" pitchFamily="2" charset="2"/>
              <a:buChar char="§"/>
            </a:pPr>
            <a:r>
              <a:rPr lang="en-US" sz="4000" dirty="0" smtClean="0">
                <a:latin typeface="Times New Roman" panose="02020603050405020304" pitchFamily="18" charset="0"/>
                <a:cs typeface="Times New Roman" panose="02020603050405020304" pitchFamily="18" charset="0"/>
              </a:rPr>
              <a:t>It is </a:t>
            </a:r>
            <a:r>
              <a:rPr lang="en-US" sz="4000" dirty="0">
                <a:latin typeface="Times New Roman" panose="02020603050405020304" pitchFamily="18" charset="0"/>
                <a:cs typeface="Times New Roman" panose="02020603050405020304" pitchFamily="18" charset="0"/>
              </a:rPr>
              <a:t>a type of writing in which the author places himself as a </a:t>
            </a:r>
            <a:r>
              <a:rPr lang="en-US" sz="4000" dirty="0" smtClean="0">
                <a:latin typeface="Times New Roman" panose="02020603050405020304" pitchFamily="18" charset="0"/>
                <a:cs typeface="Times New Roman" panose="02020603050405020304" pitchFamily="18" charset="0"/>
              </a:rPr>
              <a:t>character, </a:t>
            </a:r>
            <a:r>
              <a:rPr lang="en-US" sz="4000" dirty="0">
                <a:latin typeface="Times New Roman" panose="02020603050405020304" pitchFamily="18" charset="0"/>
                <a:cs typeface="Times New Roman" panose="02020603050405020304" pitchFamily="18" charset="0"/>
              </a:rPr>
              <a:t>and narrates the </a:t>
            </a:r>
            <a:r>
              <a:rPr lang="en-US" sz="4000" dirty="0" smtClean="0">
                <a:latin typeface="Times New Roman" panose="02020603050405020304" pitchFamily="18" charset="0"/>
                <a:cs typeface="Times New Roman" panose="02020603050405020304" pitchFamily="18" charset="0"/>
              </a:rPr>
              <a:t>story.</a:t>
            </a:r>
          </a:p>
          <a:p>
            <a:pPr algn="just">
              <a:buFont typeface="Wingdings" panose="05000000000000000000" pitchFamily="2" charset="2"/>
              <a:buChar char="§"/>
            </a:pPr>
            <a:r>
              <a:rPr lang="en-US" sz="4000" dirty="0">
                <a:latin typeface="Times New Roman" panose="02020603050405020304" pitchFamily="18" charset="0"/>
                <a:cs typeface="Times New Roman" panose="02020603050405020304" pitchFamily="18" charset="0"/>
              </a:rPr>
              <a:t>Novels, short stories, poetry and biographies </a:t>
            </a:r>
            <a:r>
              <a:rPr lang="en-US" sz="4000" dirty="0" smtClean="0">
                <a:latin typeface="Times New Roman" panose="02020603050405020304" pitchFamily="18" charset="0"/>
                <a:cs typeface="Times New Roman" panose="02020603050405020304" pitchFamily="18" charset="0"/>
              </a:rPr>
              <a:t>all </a:t>
            </a:r>
            <a:r>
              <a:rPr lang="en-US" sz="4000" dirty="0">
                <a:latin typeface="Times New Roman" panose="02020603050405020304" pitchFamily="18" charset="0"/>
                <a:cs typeface="Times New Roman" panose="02020603050405020304" pitchFamily="18" charset="0"/>
              </a:rPr>
              <a:t>fall into the narrative writing category. </a:t>
            </a:r>
          </a:p>
          <a:p>
            <a:pPr marL="0" indent="0" algn="just">
              <a:buNone/>
            </a:pP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250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4000" dirty="0">
                <a:latin typeface="Bernard MT Condensed" panose="02050806060905020404" pitchFamily="18" charset="0"/>
              </a:rPr>
              <a:t>2. Descriptive </a:t>
            </a:r>
            <a:r>
              <a:rPr lang="en-US" sz="4000" dirty="0" smtClean="0">
                <a:latin typeface="Bernard MT Condensed" panose="02050806060905020404" pitchFamily="18" charset="0"/>
              </a:rPr>
              <a:t>Writing:</a:t>
            </a:r>
          </a:p>
          <a:p>
            <a:pPr algn="just">
              <a:buFont typeface="Wingdings" panose="05000000000000000000" pitchFamily="2" charset="2"/>
              <a:buChar char="§"/>
            </a:pPr>
            <a:r>
              <a:rPr lang="en-US" sz="4000" dirty="0">
                <a:latin typeface="Bernard MT Condensed" panose="02050806060905020404" pitchFamily="18" charset="0"/>
              </a:rPr>
              <a:t> </a:t>
            </a: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t is </a:t>
            </a:r>
            <a:r>
              <a:rPr lang="en-US" sz="3600" dirty="0">
                <a:latin typeface="Times New Roman" panose="02020603050405020304" pitchFamily="18" charset="0"/>
                <a:cs typeface="Times New Roman" panose="02020603050405020304" pitchFamily="18" charset="0"/>
              </a:rPr>
              <a:t>a style of writing which focuses on describing a character, an event or a place in great </a:t>
            </a:r>
            <a:r>
              <a:rPr lang="en-US" sz="3600" dirty="0" smtClean="0">
                <a:latin typeface="Times New Roman" panose="02020603050405020304" pitchFamily="18" charset="0"/>
                <a:cs typeface="Times New Roman" panose="02020603050405020304" pitchFamily="18" charset="0"/>
              </a:rPr>
              <a:t>detail</a:t>
            </a:r>
          </a:p>
          <a:p>
            <a:pPr algn="just">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is sometimes poetic in nature in which the author is specifying the details of the event rather than just the information of what happened.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The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author visualizes to you what he sees, hears, tastes, smells and feels (5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senses )</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2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4000" dirty="0">
                <a:latin typeface="Bernard MT Condensed" panose="02050806060905020404" pitchFamily="18" charset="0"/>
              </a:rPr>
              <a:t>3. Expository </a:t>
            </a:r>
            <a:r>
              <a:rPr lang="en-US" sz="4000" dirty="0" smtClean="0">
                <a:latin typeface="Bernard MT Condensed" panose="02050806060905020404" pitchFamily="18" charset="0"/>
              </a:rPr>
              <a:t>Writing:</a:t>
            </a:r>
          </a:p>
          <a:p>
            <a:pPr algn="just">
              <a:buFont typeface="Wingdings" panose="05000000000000000000" pitchFamily="2" charset="2"/>
              <a:buChar char="§"/>
            </a:pPr>
            <a:r>
              <a:rPr lang="en-US" sz="4000" dirty="0">
                <a:latin typeface="Bernard MT Condensed" panose="02050806060905020404" pitchFamily="18" charset="0"/>
              </a:rPr>
              <a:t> </a:t>
            </a:r>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a subject-oriented writing style, in which the main focus of the author is to tell you about a given topic or subject, and leaves out their opinions. </a:t>
            </a:r>
            <a:endParaRPr lang="en-US" sz="3600" dirty="0" smtClean="0">
              <a:latin typeface="Times New Roman" panose="02020603050405020304" pitchFamily="18" charset="0"/>
              <a:cs typeface="Times New Roman" panose="02020603050405020304" pitchFamily="18" charset="0"/>
            </a:endParaRPr>
          </a:p>
          <a:p>
            <a:pPr lvl="0" algn="just">
              <a:buClr>
                <a:srgbClr val="E48312"/>
              </a:buCl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is one of the most common types of writing styles, which you always see in textbooks </a:t>
            </a:r>
            <a:endParaRPr lang="en-US" sz="3600" dirty="0" smtClean="0">
              <a:latin typeface="Times New Roman" panose="02020603050405020304" pitchFamily="18" charset="0"/>
              <a:cs typeface="Times New Roman" panose="02020603050405020304" pitchFamily="18" charset="0"/>
            </a:endParaRPr>
          </a:p>
          <a:p>
            <a:pPr lvl="0" algn="just">
              <a:buClr>
                <a:srgbClr val="E48312"/>
              </a:buClr>
              <a:buFont typeface="Wingdings" panose="05000000000000000000" pitchFamily="2" charset="2"/>
              <a:buChar char="§"/>
            </a:pP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Expository </a:t>
            </a: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writing is usually in a logical order and sequence. </a:t>
            </a: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6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sz="10000" dirty="0" smtClean="0">
                <a:latin typeface="Bernard MT Condensed" panose="02050806060905020404" pitchFamily="18" charset="0"/>
              </a:rPr>
              <a:t> </a:t>
            </a:r>
          </a:p>
          <a:p>
            <a:r>
              <a:rPr lang="en-US" sz="16000" dirty="0" smtClean="0">
                <a:latin typeface="Bernard MT Condensed" panose="02050806060905020404" pitchFamily="18" charset="0"/>
              </a:rPr>
              <a:t>4. Persuasive Writing:</a:t>
            </a:r>
          </a:p>
          <a:p>
            <a:pPr lvl="0" algn="just">
              <a:buClr>
                <a:srgbClr val="E48312"/>
              </a:buClr>
              <a:buFont typeface="Wingdings" panose="05000000000000000000" pitchFamily="2" charset="2"/>
              <a:buChar char="§"/>
            </a:pPr>
            <a:r>
              <a:rPr lang="en-US" sz="14400" dirty="0" smtClean="0">
                <a:latin typeface="Times New Roman" panose="02020603050405020304" pitchFamily="18" charset="0"/>
                <a:cs typeface="Times New Roman" panose="02020603050405020304" pitchFamily="18" charset="0"/>
              </a:rPr>
              <a:t>It is </a:t>
            </a:r>
            <a:r>
              <a:rPr lang="en-US" sz="14400" dirty="0">
                <a:latin typeface="Times New Roman" panose="02020603050405020304" pitchFamily="18" charset="0"/>
                <a:cs typeface="Times New Roman" panose="02020603050405020304" pitchFamily="18" charset="0"/>
              </a:rPr>
              <a:t>a type of writing which contains justifications and reasons to make someone believe in what the author believes in. </a:t>
            </a:r>
            <a:endParaRPr lang="en-US" sz="14400" dirty="0" smtClean="0">
              <a:latin typeface="Times New Roman" panose="02020603050405020304" pitchFamily="18" charset="0"/>
              <a:cs typeface="Times New Roman" panose="02020603050405020304" pitchFamily="18" charset="0"/>
            </a:endParaRPr>
          </a:p>
          <a:p>
            <a:pPr lvl="0" algn="just">
              <a:buClr>
                <a:srgbClr val="E48312"/>
              </a:buClr>
              <a:buFont typeface="Wingdings" panose="05000000000000000000" pitchFamily="2" charset="2"/>
              <a:buChar char="§"/>
            </a:pPr>
            <a:r>
              <a:rPr lang="en-US" sz="14400" dirty="0" smtClean="0">
                <a:solidFill>
                  <a:srgbClr val="000000">
                    <a:lumMod val="75000"/>
                    <a:lumOff val="25000"/>
                  </a:srgbClr>
                </a:solidFill>
                <a:latin typeface="Times New Roman" panose="02020603050405020304" pitchFamily="18" charset="0"/>
                <a:cs typeface="Times New Roman" panose="02020603050405020304" pitchFamily="18" charset="0"/>
              </a:rPr>
              <a:t>It </a:t>
            </a:r>
            <a:r>
              <a:rPr lang="en-US" sz="14400" dirty="0">
                <a:solidFill>
                  <a:srgbClr val="000000">
                    <a:lumMod val="75000"/>
                    <a:lumOff val="25000"/>
                  </a:srgbClr>
                </a:solidFill>
                <a:latin typeface="Times New Roman" panose="02020603050405020304" pitchFamily="18" charset="0"/>
                <a:cs typeface="Times New Roman" panose="02020603050405020304" pitchFamily="18" charset="0"/>
              </a:rPr>
              <a:t>contains the opinions, biasness and justification of the author. </a:t>
            </a:r>
            <a:endParaRPr lang="en-US" sz="14400" dirty="0" smtClean="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endParaRPr lang="en-US" sz="144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sz="14400" dirty="0">
              <a:latin typeface="Times New Roman" panose="02020603050405020304" pitchFamily="18" charset="0"/>
              <a:cs typeface="Times New Roman" panose="02020603050405020304" pitchFamily="18" charset="0"/>
            </a:endParaRPr>
          </a:p>
          <a:p>
            <a:r>
              <a:rPr lang="en-US" sz="1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5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000000"/>
                </a:solidFill>
                <a:latin typeface="Microsoft Tai Le" panose="020B0502040204020203" pitchFamily="34" charset="0"/>
                <a:cs typeface="Microsoft Tai Le" panose="020B0502040204020203" pitchFamily="34" charset="0"/>
              </a:rPr>
              <a:t>Five </a:t>
            </a:r>
            <a:r>
              <a:rPr lang="en-US" sz="6000" b="1" dirty="0" smtClean="0">
                <a:solidFill>
                  <a:srgbClr val="000000"/>
                </a:solidFill>
                <a:latin typeface="Microsoft Tai Le" panose="020B0502040204020203" pitchFamily="34" charset="0"/>
                <a:cs typeface="Microsoft Tai Le" panose="020B0502040204020203" pitchFamily="34" charset="0"/>
              </a:rPr>
              <a:t>reasons </a:t>
            </a:r>
            <a:r>
              <a:rPr lang="en-US" sz="6000" b="1" dirty="0">
                <a:solidFill>
                  <a:srgbClr val="000000"/>
                </a:solidFill>
                <a:latin typeface="Microsoft Tai Le" panose="020B0502040204020203" pitchFamily="34" charset="0"/>
                <a:cs typeface="Microsoft Tai Le" panose="020B0502040204020203" pitchFamily="34" charset="0"/>
              </a:rPr>
              <a:t>w</a:t>
            </a:r>
            <a:r>
              <a:rPr lang="en-US" sz="6000" b="1" dirty="0" smtClean="0">
                <a:solidFill>
                  <a:srgbClr val="000000"/>
                </a:solidFill>
                <a:latin typeface="Microsoft Tai Le" panose="020B0502040204020203" pitchFamily="34" charset="0"/>
                <a:cs typeface="Microsoft Tai Le" panose="020B0502040204020203" pitchFamily="34" charset="0"/>
              </a:rPr>
              <a:t>hy </a:t>
            </a:r>
            <a:r>
              <a:rPr lang="en-US" sz="6000" b="1" dirty="0">
                <a:solidFill>
                  <a:srgbClr val="000000"/>
                </a:solidFill>
                <a:latin typeface="Microsoft Tai Le" panose="020B0502040204020203" pitchFamily="34" charset="0"/>
                <a:cs typeface="Microsoft Tai Le" panose="020B0502040204020203" pitchFamily="34" charset="0"/>
              </a:rPr>
              <a:t>w</a:t>
            </a:r>
            <a:r>
              <a:rPr lang="en-US" sz="6000" b="1" dirty="0" smtClean="0">
                <a:solidFill>
                  <a:srgbClr val="000000"/>
                </a:solidFill>
                <a:latin typeface="Microsoft Tai Le" panose="020B0502040204020203" pitchFamily="34" charset="0"/>
                <a:cs typeface="Microsoft Tai Le" panose="020B0502040204020203" pitchFamily="34" charset="0"/>
              </a:rPr>
              <a:t>riting </a:t>
            </a:r>
            <a:r>
              <a:rPr lang="en-US" sz="6000" b="1" dirty="0">
                <a:solidFill>
                  <a:srgbClr val="000000"/>
                </a:solidFill>
                <a:latin typeface="Microsoft Tai Le" panose="020B0502040204020203" pitchFamily="34" charset="0"/>
                <a:cs typeface="Microsoft Tai Le" panose="020B0502040204020203" pitchFamily="34" charset="0"/>
              </a:rPr>
              <a:t>is </a:t>
            </a:r>
            <a:r>
              <a:rPr lang="en-US" sz="6000" b="1" dirty="0" smtClean="0">
                <a:solidFill>
                  <a:srgbClr val="000000"/>
                </a:solidFill>
                <a:latin typeface="Microsoft Tai Le" panose="020B0502040204020203" pitchFamily="34" charset="0"/>
                <a:cs typeface="Microsoft Tai Le" panose="020B0502040204020203" pitchFamily="34" charset="0"/>
              </a:rPr>
              <a:t>important</a:t>
            </a:r>
            <a:endParaRPr lang="en-US" sz="6000" dirty="0">
              <a:latin typeface="Microsoft Tai Le" panose="020B0502040204020203" pitchFamily="34" charset="0"/>
              <a:cs typeface="Microsoft Tai Le" panose="020B0502040204020203" pitchFamily="34" charset="0"/>
            </a:endParaRPr>
          </a:p>
        </p:txBody>
      </p:sp>
      <p:sp>
        <p:nvSpPr>
          <p:cNvPr id="3" name="Content Placeholder 2"/>
          <p:cNvSpPr>
            <a:spLocks noGrp="1"/>
          </p:cNvSpPr>
          <p:nvPr>
            <p:ph idx="1"/>
          </p:nvPr>
        </p:nvSpPr>
        <p:spPr/>
        <p:txBody>
          <a:bodyPr>
            <a:normAutofit lnSpcReduction="10000"/>
          </a:bodyPr>
          <a:lstStyle/>
          <a:p>
            <a:pPr algn="just"/>
            <a:r>
              <a:rPr lang="en-US" sz="4000" dirty="0" smtClean="0">
                <a:solidFill>
                  <a:srgbClr val="000000"/>
                </a:solidFill>
                <a:latin typeface="Franklin Gothic Demi Cond" panose="020B0706030402020204" pitchFamily="34" charset="0"/>
              </a:rPr>
              <a:t>1</a:t>
            </a:r>
            <a:r>
              <a:rPr lang="en-US" sz="4000" dirty="0">
                <a:solidFill>
                  <a:srgbClr val="000000"/>
                </a:solidFill>
                <a:latin typeface="Franklin Gothic Demi Cond" panose="020B0706030402020204" pitchFamily="34" charset="0"/>
              </a:rPr>
              <a:t>) </a:t>
            </a:r>
            <a:r>
              <a:rPr lang="en-US" sz="4000" b="1" dirty="0">
                <a:solidFill>
                  <a:srgbClr val="000000"/>
                </a:solidFill>
                <a:latin typeface="Franklin Gothic Demi Cond" panose="020B0706030402020204" pitchFamily="34" charset="0"/>
              </a:rPr>
              <a:t>It is a pivotal form of communication in all walks of life</a:t>
            </a:r>
            <a:r>
              <a:rPr lang="en-US" sz="4000" dirty="0" smtClean="0">
                <a:solidFill>
                  <a:srgbClr val="000000"/>
                </a:solidFill>
                <a:latin typeface="Lucida Fax" panose="02060602050505020204" pitchFamily="18" charset="0"/>
              </a:rPr>
              <a:t>.</a:t>
            </a:r>
          </a:p>
          <a:p>
            <a:pPr algn="just">
              <a:buFont typeface="Wingdings" panose="05000000000000000000" pitchFamily="2" charset="2"/>
              <a:buChar char="§"/>
            </a:pPr>
            <a:r>
              <a:rPr lang="en-US" sz="4000" dirty="0" smtClean="0">
                <a:solidFill>
                  <a:srgbClr val="000000"/>
                </a:solidFill>
                <a:latin typeface="Fira Sans"/>
              </a:rPr>
              <a:t>Written communication </a:t>
            </a:r>
            <a:r>
              <a:rPr lang="en-US" sz="4000" dirty="0">
                <a:solidFill>
                  <a:srgbClr val="000000"/>
                </a:solidFill>
                <a:latin typeface="Fira Sans"/>
              </a:rPr>
              <a:t>is one of the most crucial aspects of the working world. </a:t>
            </a:r>
            <a:endParaRPr lang="en-US" sz="4000" dirty="0" smtClean="0">
              <a:solidFill>
                <a:srgbClr val="000000"/>
              </a:solidFill>
              <a:latin typeface="Fira Sans"/>
            </a:endParaRPr>
          </a:p>
          <a:p>
            <a:pPr algn="just">
              <a:buFont typeface="Wingdings" panose="05000000000000000000" pitchFamily="2" charset="2"/>
              <a:buChar char="§"/>
            </a:pPr>
            <a:r>
              <a:rPr lang="en-US" sz="4000" dirty="0" smtClean="0">
                <a:solidFill>
                  <a:srgbClr val="000000"/>
                </a:solidFill>
                <a:latin typeface="Fira Sans"/>
              </a:rPr>
              <a:t>It’s </a:t>
            </a:r>
            <a:r>
              <a:rPr lang="en-US" sz="4000" dirty="0">
                <a:solidFill>
                  <a:srgbClr val="000000"/>
                </a:solidFill>
                <a:latin typeface="Fira Sans"/>
              </a:rPr>
              <a:t>needed to form trusting relationships, close business deals, conduct interviews, draw in customers and retain clientele, etc</a:t>
            </a:r>
            <a:r>
              <a:rPr lang="en-US" sz="4000" dirty="0" smtClean="0">
                <a:solidFill>
                  <a:srgbClr val="000000"/>
                </a:solidFill>
                <a:latin typeface="Fira Sans"/>
              </a:rPr>
              <a:t>..</a:t>
            </a:r>
            <a:endParaRPr lang="en-US" sz="4000" dirty="0">
              <a:latin typeface="Lucida Fax" panose="02060602050505020204" pitchFamily="18" charset="0"/>
            </a:endParaRPr>
          </a:p>
        </p:txBody>
      </p:sp>
    </p:spTree>
    <p:extLst>
      <p:ext uri="{BB962C8B-B14F-4D97-AF65-F5344CB8AC3E}">
        <p14:creationId xmlns:p14="http://schemas.microsoft.com/office/powerpoint/2010/main" val="4080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4800" spc="-50" dirty="0" smtClean="0">
                <a:solidFill>
                  <a:srgbClr val="000000"/>
                </a:solidFill>
                <a:latin typeface="Franklin Gothic Demi Cond" panose="020B0706030402020204" pitchFamily="34" charset="0"/>
              </a:rPr>
              <a:t>2) </a:t>
            </a:r>
            <a:r>
              <a:rPr lang="en-US" sz="4800" spc="-50" dirty="0">
                <a:solidFill>
                  <a:srgbClr val="000000"/>
                </a:solidFill>
                <a:latin typeface="Franklin Gothic Demi Cond" panose="020B0706030402020204" pitchFamily="34" charset="0"/>
              </a:rPr>
              <a:t>Most jobs require one to write in some capacity.</a:t>
            </a:r>
            <a:endParaRPr lang="en-US" sz="3600" dirty="0" smtClean="0">
              <a:solidFill>
                <a:srgbClr val="000000"/>
              </a:solidFill>
              <a:latin typeface="Franklin Gothic Demi Cond" panose="020B0706030402020204" pitchFamily="34"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solidFill>
                <a:latin typeface="Times New Roman" panose="02020603050405020304" pitchFamily="18" charset="0"/>
                <a:cs typeface="Times New Roman" panose="02020603050405020304" pitchFamily="18" charset="0"/>
              </a:rPr>
              <a:t>Whether </a:t>
            </a:r>
            <a:r>
              <a:rPr lang="en-US" sz="3600" dirty="0">
                <a:solidFill>
                  <a:srgbClr val="000000"/>
                </a:solidFill>
                <a:latin typeface="Times New Roman" panose="02020603050405020304" pitchFamily="18" charset="0"/>
                <a:cs typeface="Times New Roman" panose="02020603050405020304" pitchFamily="18" charset="0"/>
              </a:rPr>
              <a:t>it is the law enforcement officer writing a crime report, a teacher drafting a lesson plan for the next day’s class, </a:t>
            </a:r>
            <a:r>
              <a:rPr lang="en-US" sz="3600" dirty="0" smtClean="0">
                <a:solidFill>
                  <a:srgbClr val="000000"/>
                </a:solidFill>
                <a:latin typeface="Times New Roman" panose="02020603050405020304" pitchFamily="18" charset="0"/>
                <a:cs typeface="Times New Roman" panose="02020603050405020304" pitchFamily="18" charset="0"/>
              </a:rPr>
              <a:t>a </a:t>
            </a:r>
            <a:r>
              <a:rPr lang="en-US" sz="3600" dirty="0">
                <a:solidFill>
                  <a:srgbClr val="000000"/>
                </a:solidFill>
                <a:latin typeface="Times New Roman" panose="02020603050405020304" pitchFamily="18" charset="0"/>
                <a:cs typeface="Times New Roman" panose="02020603050405020304" pitchFamily="18" charset="0"/>
              </a:rPr>
              <a:t>lawyer finalizing the legalities of a business deal, </a:t>
            </a:r>
            <a:r>
              <a:rPr lang="en-US" sz="3600" dirty="0" smtClean="0">
                <a:solidFill>
                  <a:srgbClr val="000000"/>
                </a:solidFill>
                <a:latin typeface="Times New Roman" panose="02020603050405020304" pitchFamily="18" charset="0"/>
                <a:cs typeface="Times New Roman" panose="02020603050405020304" pitchFamily="18" charset="0"/>
              </a:rPr>
              <a:t>or a student attending a class, writing </a:t>
            </a:r>
            <a:r>
              <a:rPr lang="en-US" sz="3600" dirty="0">
                <a:solidFill>
                  <a:srgbClr val="000000"/>
                </a:solidFill>
                <a:latin typeface="Times New Roman" panose="02020603050405020304" pitchFamily="18" charset="0"/>
                <a:cs typeface="Times New Roman" panose="02020603050405020304" pitchFamily="18" charset="0"/>
              </a:rPr>
              <a:t>is something most professionals are required to do</a:t>
            </a:r>
            <a:r>
              <a:rPr lang="en-US" sz="36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5463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Clr>
                <a:srgbClr val="E48312"/>
              </a:buClr>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M</a:t>
            </a:r>
            <a:r>
              <a:rPr lang="en-US" sz="3600" dirty="0" smtClean="0">
                <a:solidFill>
                  <a:srgbClr val="000000"/>
                </a:solidFill>
                <a:latin typeface="Times New Roman" panose="02020603050405020304" pitchFamily="18" charset="0"/>
                <a:cs typeface="Times New Roman" panose="02020603050405020304" pitchFamily="18" charset="0"/>
              </a:rPr>
              <a:t>any </a:t>
            </a:r>
            <a:r>
              <a:rPr lang="en-US" sz="3600" dirty="0">
                <a:solidFill>
                  <a:srgbClr val="000000"/>
                </a:solidFill>
                <a:latin typeface="Times New Roman" panose="02020603050405020304" pitchFamily="18" charset="0"/>
                <a:cs typeface="Times New Roman" panose="02020603050405020304" pitchFamily="18" charset="0"/>
              </a:rPr>
              <a:t>businesses and organizations require their employees to at least be somewhat competent in </a:t>
            </a:r>
            <a:r>
              <a:rPr lang="en-US" sz="3600" dirty="0" smtClean="0">
                <a:solidFill>
                  <a:srgbClr val="000000"/>
                </a:solidFill>
                <a:latin typeface="Times New Roman" panose="02020603050405020304" pitchFamily="18" charset="0"/>
                <a:cs typeface="Times New Roman" panose="02020603050405020304" pitchFamily="18" charset="0"/>
              </a:rPr>
              <a:t>writing </a:t>
            </a:r>
          </a:p>
          <a:p>
            <a:pPr lvl="0" algn="just">
              <a:buClr>
                <a:srgbClr val="E48312"/>
              </a:buClr>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P</a:t>
            </a:r>
            <a:r>
              <a:rPr lang="en-US" sz="3600" dirty="0" smtClean="0">
                <a:solidFill>
                  <a:srgbClr val="000000"/>
                </a:solidFill>
                <a:latin typeface="Times New Roman" panose="02020603050405020304" pitchFamily="18" charset="0"/>
                <a:cs typeface="Times New Roman" panose="02020603050405020304" pitchFamily="18" charset="0"/>
              </a:rPr>
              <a:t>eople </a:t>
            </a:r>
            <a:r>
              <a:rPr lang="en-US" sz="3600" dirty="0">
                <a:solidFill>
                  <a:srgbClr val="000000"/>
                </a:solidFill>
                <a:latin typeface="Times New Roman" panose="02020603050405020304" pitchFamily="18" charset="0"/>
                <a:cs typeface="Times New Roman" panose="02020603050405020304" pitchFamily="18" charset="0"/>
              </a:rPr>
              <a:t>are hired simply because their skill for writing is better than that of another </a:t>
            </a:r>
            <a:r>
              <a:rPr lang="en-US" sz="3600" dirty="0" smtClean="0">
                <a:solidFill>
                  <a:srgbClr val="000000"/>
                </a:solidFill>
                <a:latin typeface="Times New Roman" panose="02020603050405020304" pitchFamily="18" charset="0"/>
                <a:cs typeface="Times New Roman" panose="02020603050405020304" pitchFamily="18" charset="0"/>
              </a:rPr>
              <a:t>applicants.</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9226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sz="4000" b="1" dirty="0" smtClean="0">
                <a:solidFill>
                  <a:srgbClr val="000000"/>
                </a:solidFill>
                <a:latin typeface="Franklin Gothic Demi Cond" panose="020B0706030402020204" pitchFamily="34" charset="0"/>
              </a:rPr>
              <a:t>3) </a:t>
            </a:r>
            <a:r>
              <a:rPr lang="en-US" sz="4000" b="1" dirty="0">
                <a:solidFill>
                  <a:srgbClr val="000000"/>
                </a:solidFill>
                <a:latin typeface="Franklin Gothic Demi Cond" panose="020B0706030402020204" pitchFamily="34" charset="0"/>
              </a:rPr>
              <a:t>It utilizes one’s intelligence, education, and critical-thinking skills</a:t>
            </a:r>
            <a:r>
              <a:rPr lang="en-US" sz="4000" b="1" dirty="0" smtClean="0">
                <a:solidFill>
                  <a:srgbClr val="000000"/>
                </a:solidFill>
                <a:latin typeface="Franklin Gothic Demi Cond" panose="020B0706030402020204" pitchFamily="34" charset="0"/>
              </a:rPr>
              <a:t>.</a:t>
            </a:r>
          </a:p>
          <a:p>
            <a:pPr algn="just">
              <a:buFont typeface="Wingdings" panose="05000000000000000000" pitchFamily="2" charset="2"/>
              <a:buChar char="§"/>
            </a:pPr>
            <a:r>
              <a:rPr lang="en-US" sz="3900" dirty="0" smtClean="0">
                <a:solidFill>
                  <a:srgbClr val="000000"/>
                </a:solidFill>
                <a:latin typeface="Fira Sans"/>
              </a:rPr>
              <a:t>To </a:t>
            </a:r>
            <a:r>
              <a:rPr lang="en-US" sz="3900" dirty="0">
                <a:solidFill>
                  <a:srgbClr val="000000"/>
                </a:solidFill>
                <a:latin typeface="Fira Sans"/>
              </a:rPr>
              <a:t>be employable, people must have two things, generally: experience and an array of practical skills. </a:t>
            </a:r>
            <a:endParaRPr lang="en-US" sz="3900" dirty="0" smtClean="0">
              <a:solidFill>
                <a:srgbClr val="000000"/>
              </a:solidFill>
              <a:latin typeface="Fira Sans"/>
            </a:endParaRPr>
          </a:p>
          <a:p>
            <a:pPr algn="just">
              <a:buFont typeface="Wingdings" panose="05000000000000000000" pitchFamily="2" charset="2"/>
              <a:buChar char="§"/>
            </a:pPr>
            <a:r>
              <a:rPr lang="en-US" sz="3900" dirty="0" smtClean="0">
                <a:solidFill>
                  <a:srgbClr val="000000"/>
                </a:solidFill>
                <a:latin typeface="Fira Sans"/>
              </a:rPr>
              <a:t>Writing </a:t>
            </a:r>
            <a:r>
              <a:rPr lang="en-US" sz="3900" dirty="0">
                <a:solidFill>
                  <a:srgbClr val="000000"/>
                </a:solidFill>
                <a:latin typeface="Fira Sans"/>
              </a:rPr>
              <a:t>just so happens to be a much-needed and highly valued skill in the working world – especially in the corporate field and private sectors – not just because most jobs require people to do it daily and weekly</a:t>
            </a:r>
            <a:r>
              <a:rPr lang="en-US" sz="4000" dirty="0">
                <a:solidFill>
                  <a:srgbClr val="000000"/>
                </a:solidFill>
                <a:latin typeface="Fira Sans"/>
              </a:rPr>
              <a:t>.</a:t>
            </a:r>
            <a:endParaRPr lang="en-US" sz="4000" dirty="0">
              <a:latin typeface="Franklin Gothic Demi Cond" panose="020B0706030402020204" pitchFamily="34" charset="0"/>
            </a:endParaRPr>
          </a:p>
        </p:txBody>
      </p:sp>
    </p:spTree>
    <p:extLst>
      <p:ext uri="{BB962C8B-B14F-4D97-AF65-F5344CB8AC3E}">
        <p14:creationId xmlns:p14="http://schemas.microsoft.com/office/powerpoint/2010/main" val="37230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981200" y="138113"/>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p:cNvSpPr>
            <a:spLocks noGrp="1"/>
          </p:cNvSpPr>
          <p:nvPr>
            <p:ph idx="1"/>
          </p:nvPr>
        </p:nvSpPr>
        <p:spPr>
          <a:xfrm>
            <a:off x="1981200" y="609600"/>
            <a:ext cx="8229600" cy="6248400"/>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Conciseness of the Message</a:t>
            </a:r>
          </a:p>
          <a:p>
            <a:pPr>
              <a:lnSpc>
                <a:spcPct val="150000"/>
              </a:lnSpc>
              <a:defRPr/>
            </a:pPr>
            <a:r>
              <a:rPr lang="en-GB" dirty="0" smtClean="0">
                <a:latin typeface="Times New Roman" panose="02020603050405020304" pitchFamily="18" charset="0"/>
                <a:cs typeface="Times New Roman" panose="02020603050405020304" pitchFamily="18" charset="0"/>
              </a:rPr>
              <a:t>The intended message must be free from verbosity and should be so written that it is intelligible at the first sight. </a:t>
            </a:r>
          </a:p>
          <a:p>
            <a:pPr>
              <a:lnSpc>
                <a:spcPct val="150000"/>
              </a:lnSpc>
              <a:defRPr/>
            </a:pPr>
            <a:r>
              <a:rPr lang="en-GB" dirty="0" smtClean="0">
                <a:latin typeface="Times New Roman" panose="02020603050405020304" pitchFamily="18" charset="0"/>
                <a:cs typeface="Times New Roman" panose="02020603050405020304" pitchFamily="18" charset="0"/>
              </a:rPr>
              <a:t>Short and intelligible message sent to the receiver is ever appealing and comprehensible.</a:t>
            </a:r>
          </a:p>
          <a:p>
            <a:pPr>
              <a:lnSpc>
                <a:spcPct val="150000"/>
              </a:lnSpc>
              <a:defRPr/>
            </a:pPr>
            <a:r>
              <a:rPr lang="en-GB" dirty="0" smtClean="0">
                <a:latin typeface="Times New Roman" panose="02020603050405020304" pitchFamily="18" charset="0"/>
                <a:cs typeface="Times New Roman" panose="02020603050405020304" pitchFamily="18" charset="0"/>
              </a:rPr>
              <a:t>It saves time and cost as it is understood at the first instance.</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970D7AE-DE15-4B0E-B4E3-680AC6316291}"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1152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Those who write well are, in many ways, highly skilled individuals in their language.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solidFill>
                <a:latin typeface="Times New Roman" panose="02020603050405020304" pitchFamily="18" charset="0"/>
                <a:cs typeface="Times New Roman" panose="02020603050405020304" pitchFamily="18" charset="0"/>
              </a:rPr>
              <a:t>Writing </a:t>
            </a:r>
            <a:r>
              <a:rPr lang="en-US" sz="3600" dirty="0">
                <a:solidFill>
                  <a:srgbClr val="000000"/>
                </a:solidFill>
                <a:latin typeface="Times New Roman" panose="02020603050405020304" pitchFamily="18" charset="0"/>
                <a:cs typeface="Times New Roman" panose="02020603050405020304" pitchFamily="18" charset="0"/>
              </a:rPr>
              <a:t>is an extension of one’s speech, an ally of communication, one that indicates one’s intelligence, their level of education, among other things;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8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sz="4000" b="1" dirty="0">
                <a:solidFill>
                  <a:srgbClr val="000000"/>
                </a:solidFill>
                <a:latin typeface="Fira Sans"/>
              </a:rPr>
              <a:t>4) Those who write well are good for business</a:t>
            </a:r>
            <a:r>
              <a:rPr lang="en-US" b="1" dirty="0" smtClean="0">
                <a:solidFill>
                  <a:srgbClr val="000000"/>
                </a:solidFill>
                <a:latin typeface="Fira Sans"/>
              </a:rPr>
              <a:t>.</a:t>
            </a:r>
          </a:p>
          <a:p>
            <a:pPr algn="just">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People who are experts at writing their language are generally creative people with good ideas, a trait that can make writers excel in the advertising/marketing, publishing and journalism and even political arenas.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solidFill>
                <a:latin typeface="Times New Roman" panose="02020603050405020304" pitchFamily="18" charset="0"/>
                <a:cs typeface="Times New Roman" panose="02020603050405020304" pitchFamily="18" charset="0"/>
              </a:rPr>
              <a:t>They </a:t>
            </a:r>
            <a:r>
              <a:rPr lang="en-US" sz="3600" dirty="0">
                <a:solidFill>
                  <a:srgbClr val="000000"/>
                </a:solidFill>
                <a:latin typeface="Times New Roman" panose="02020603050405020304" pitchFamily="18" charset="0"/>
                <a:cs typeface="Times New Roman" panose="02020603050405020304" pitchFamily="18" charset="0"/>
              </a:rPr>
              <a:t>convey thoughts in the writing form, ideas that can ultimately entertain a reader, attract a client and woo a potential customer.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solidFill>
                <a:latin typeface="Times New Roman" panose="02020603050405020304" pitchFamily="18" charset="0"/>
                <a:cs typeface="Times New Roman" panose="02020603050405020304" pitchFamily="18" charset="0"/>
              </a:rPr>
              <a:t>In </a:t>
            </a:r>
            <a:r>
              <a:rPr lang="en-US" sz="3600" dirty="0">
                <a:solidFill>
                  <a:srgbClr val="000000"/>
                </a:solidFill>
                <a:latin typeface="Times New Roman" panose="02020603050405020304" pitchFamily="18" charset="0"/>
                <a:cs typeface="Times New Roman" panose="02020603050405020304" pitchFamily="18" charset="0"/>
              </a:rPr>
              <a:t>several real-world ways, people who are good writers can lead to an increase in revenue.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sz="3600" b="1" dirty="0">
                <a:solidFill>
                  <a:srgbClr val="000000"/>
                </a:solidFill>
                <a:latin typeface="Fira Sans"/>
              </a:rPr>
              <a:t>5) Language-oriented people make </a:t>
            </a:r>
            <a:r>
              <a:rPr lang="en-US" sz="3600" b="1" dirty="0" smtClean="0">
                <a:solidFill>
                  <a:srgbClr val="000000"/>
                </a:solidFill>
                <a:latin typeface="Fira Sans"/>
              </a:rPr>
              <a:t>other’s </a:t>
            </a:r>
            <a:r>
              <a:rPr lang="en-US" sz="3600" b="1" dirty="0">
                <a:solidFill>
                  <a:srgbClr val="000000"/>
                </a:solidFill>
                <a:latin typeface="Fira Sans"/>
              </a:rPr>
              <a:t>jobs easier</a:t>
            </a:r>
            <a:r>
              <a:rPr lang="en-US" sz="3600" b="1" dirty="0" smtClean="0">
                <a:solidFill>
                  <a:srgbClr val="000000"/>
                </a:solidFill>
                <a:latin typeface="Fira Sans"/>
              </a:rPr>
              <a:t>.</a:t>
            </a:r>
          </a:p>
          <a:p>
            <a:pPr lvl="0" algn="just">
              <a:buClr>
                <a:srgbClr val="E48312"/>
              </a:buClr>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To </a:t>
            </a:r>
            <a:r>
              <a:rPr lang="en-US" sz="3600" dirty="0" smtClean="0">
                <a:solidFill>
                  <a:srgbClr val="000000"/>
                </a:solidFill>
                <a:latin typeface="Times New Roman" panose="02020603050405020304" pitchFamily="18" charset="0"/>
                <a:cs typeface="Times New Roman" panose="02020603050405020304" pitchFamily="18" charset="0"/>
              </a:rPr>
              <a:t>most people, </a:t>
            </a:r>
            <a:r>
              <a:rPr lang="en-US" sz="3600" dirty="0">
                <a:solidFill>
                  <a:srgbClr val="000000"/>
                </a:solidFill>
                <a:latin typeface="Times New Roman" panose="02020603050405020304" pitchFamily="18" charset="0"/>
                <a:cs typeface="Times New Roman" panose="02020603050405020304" pitchFamily="18" charset="0"/>
              </a:rPr>
              <a:t>writing appears to be a very simple activity, just putting one word in front of another to make sentences. </a:t>
            </a:r>
          </a:p>
          <a:p>
            <a:pPr lvl="0" algn="just">
              <a:buClr>
                <a:srgbClr val="E48312"/>
              </a:buClr>
              <a:buFont typeface="Wingdings" panose="05000000000000000000" pitchFamily="2" charset="2"/>
              <a:buChar char="§"/>
            </a:pPr>
            <a:r>
              <a:rPr lang="en-US" sz="3600" dirty="0">
                <a:solidFill>
                  <a:srgbClr val="000000"/>
                </a:solidFill>
                <a:latin typeface="Times New Roman" panose="02020603050405020304" pitchFamily="18" charset="0"/>
                <a:cs typeface="Times New Roman" panose="02020603050405020304" pitchFamily="18" charset="0"/>
              </a:rPr>
              <a:t>But the craftsperson of words knows that’s far from the truth. They know that writing is never easy, and always a challenge … but mostly fun. </a:t>
            </a:r>
          </a:p>
          <a:p>
            <a:endParaRPr lang="en-US" sz="4000" dirty="0"/>
          </a:p>
        </p:txBody>
      </p:sp>
    </p:spTree>
    <p:extLst>
      <p:ext uri="{BB962C8B-B14F-4D97-AF65-F5344CB8AC3E}">
        <p14:creationId xmlns:p14="http://schemas.microsoft.com/office/powerpoint/2010/main" val="37860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solidFill>
                <a:srgbClr val="000000"/>
              </a:solidFill>
              <a:latin typeface="Fira Sans"/>
            </a:endParaRPr>
          </a:p>
          <a:p>
            <a:pPr lvl="0" algn="just">
              <a:buClr>
                <a:srgbClr val="E48312"/>
              </a:buClr>
              <a:buFont typeface="Wingdings" panose="05000000000000000000" pitchFamily="2" charset="2"/>
              <a:buChar char="§"/>
            </a:pPr>
            <a:r>
              <a:rPr lang="en-US" sz="3300" dirty="0" smtClean="0">
                <a:solidFill>
                  <a:srgbClr val="000000"/>
                </a:solidFill>
                <a:latin typeface="Times New Roman" panose="02020603050405020304" pitchFamily="18" charset="0"/>
                <a:cs typeface="Times New Roman" panose="02020603050405020304" pitchFamily="18" charset="0"/>
              </a:rPr>
              <a:t>It’s a very tedious, hair-pulling thing to be good at. </a:t>
            </a:r>
            <a:endParaRPr lang="en-US" sz="3300" dirty="0" smtClean="0">
              <a:solidFill>
                <a:srgbClr val="000000">
                  <a:lumMod val="75000"/>
                  <a:lumOff val="25000"/>
                </a:srgb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600" dirty="0" smtClean="0">
                <a:solidFill>
                  <a:srgbClr val="000000"/>
                </a:solidFill>
                <a:latin typeface="Times New Roman" panose="02020603050405020304" pitchFamily="18" charset="0"/>
                <a:cs typeface="Times New Roman" panose="02020603050405020304" pitchFamily="18" charset="0"/>
              </a:rPr>
              <a:t>And because of this, good writers can help others who aren’t good at writing.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1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END of Communication Skills</a:t>
            </a:r>
            <a:endParaRPr lang="en-US" b="1" i="1" dirty="0">
              <a:solidFill>
                <a:srgbClr val="FF0000"/>
              </a:solidFill>
            </a:endParaRPr>
          </a:p>
        </p:txBody>
      </p:sp>
      <p:sp>
        <p:nvSpPr>
          <p:cNvPr id="3" name="Content Placeholder 2"/>
          <p:cNvSpPr>
            <a:spLocks noGrp="1"/>
          </p:cNvSpPr>
          <p:nvPr>
            <p:ph idx="1"/>
          </p:nvPr>
        </p:nvSpPr>
        <p:spPr/>
        <p:txBody>
          <a:bodyPr/>
          <a:lstStyle/>
          <a:p>
            <a:r>
              <a:rPr lang="en-US" dirty="0" smtClean="0"/>
              <a:t>//////////////////////////////////////////////////////////////////////////////////////////////////////////////////////////////////////////////////////////////////////////////////////////////////////////////////////////////////////////////////////////////////////////////////////////////////////////////////////////////////////////////////////////////////////////////////////////////////////////////////////////////////////////////////////////////////////////////////////////////////////////////////////////////////////////////////////////////////////////////////////////////////////////////////////////////////////////////////////////////////////////////////////////////////////////////////////////////////////////////////////////////////////////////////////////////////////////////////////////////////////////////////////////////////////////////////////////////////////////////////////////////////////////////////////////////////////////////////////////////////////////////////////////////////////////////////////////////////////////////////////////////////////////////////////////////////////////////////////////////////////////////////////////////////////////////////////////////////////////////////////////////////////////////////////////////////////////////////////////////////////////////////////////////////////////////////////////////////////////////////////////////////////////////////////////////////////</a:t>
            </a:r>
            <a:endParaRPr lang="en-US" dirty="0"/>
          </a:p>
        </p:txBody>
      </p:sp>
    </p:spTree>
    <p:extLst>
      <p:ext uri="{BB962C8B-B14F-4D97-AF65-F5344CB8AC3E}">
        <p14:creationId xmlns:p14="http://schemas.microsoft.com/office/powerpoint/2010/main" val="401416764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Applied Communication in Nursing</a:t>
            </a:r>
            <a:endParaRPr lang="en-US" sz="5400" b="1" dirty="0"/>
          </a:p>
        </p:txBody>
      </p:sp>
      <p:sp>
        <p:nvSpPr>
          <p:cNvPr id="3" name="Content Placeholder 2"/>
          <p:cNvSpPr>
            <a:spLocks noGrp="1"/>
          </p:cNvSpPr>
          <p:nvPr>
            <p:ph idx="1"/>
          </p:nvPr>
        </p:nvSpPr>
        <p:spPr/>
        <p:txBody>
          <a:bodyPr/>
          <a:lstStyle/>
          <a:p>
            <a:endParaRPr lang="en-US" dirty="0" smtClean="0"/>
          </a:p>
          <a:p>
            <a:endParaRPr lang="en-US" dirty="0"/>
          </a:p>
          <a:p>
            <a:r>
              <a:rPr lang="en-US" sz="2400" spc="-50" dirty="0">
                <a:solidFill>
                  <a:srgbClr val="000000">
                    <a:lumMod val="85000"/>
                    <a:lumOff val="15000"/>
                  </a:srgbClr>
                </a:solidFill>
                <a:latin typeface="Bahnschrift Condensed" panose="020B0502040204020203" pitchFamily="34" charset="0"/>
              </a:rPr>
              <a:t>Cohort : Year 1 Semester 1 </a:t>
            </a:r>
            <a:br>
              <a:rPr lang="en-US" sz="2400" spc="-50" dirty="0">
                <a:solidFill>
                  <a:srgbClr val="000000">
                    <a:lumMod val="85000"/>
                    <a:lumOff val="15000"/>
                  </a:srgbClr>
                </a:solidFill>
                <a:latin typeface="Bahnschrift Condensed" panose="020B0502040204020203" pitchFamily="34" charset="0"/>
              </a:rPr>
            </a:br>
            <a:r>
              <a:rPr lang="en-US" sz="2400" spc="-50" dirty="0">
                <a:solidFill>
                  <a:srgbClr val="000000">
                    <a:lumMod val="85000"/>
                    <a:lumOff val="15000"/>
                  </a:srgbClr>
                </a:solidFill>
                <a:latin typeface="Bahnschrift Condensed" panose="020B0502040204020203" pitchFamily="34" charset="0"/>
              </a:rPr>
              <a:t>Module :  NO. </a:t>
            </a:r>
            <a:r>
              <a:rPr lang="en-US" sz="2400" spc="-50" dirty="0" smtClean="0">
                <a:solidFill>
                  <a:srgbClr val="000000">
                    <a:lumMod val="85000"/>
                    <a:lumOff val="15000"/>
                  </a:srgbClr>
                </a:solidFill>
                <a:latin typeface="Bahnschrift Condensed" panose="020B0502040204020203" pitchFamily="34" charset="0"/>
              </a:rPr>
              <a:t>2</a:t>
            </a:r>
            <a:r>
              <a:rPr lang="en-US" sz="2400" spc="-50" dirty="0">
                <a:solidFill>
                  <a:srgbClr val="000000">
                    <a:lumMod val="85000"/>
                    <a:lumOff val="15000"/>
                  </a:srgbClr>
                </a:solidFill>
                <a:latin typeface="Bahnschrift Condensed" panose="020B0502040204020203" pitchFamily="34" charset="0"/>
              </a:rPr>
              <a:t/>
            </a:r>
            <a:br>
              <a:rPr lang="en-US" sz="2400" spc="-50" dirty="0">
                <a:solidFill>
                  <a:srgbClr val="000000">
                    <a:lumMod val="85000"/>
                    <a:lumOff val="15000"/>
                  </a:srgbClr>
                </a:solidFill>
                <a:latin typeface="Bahnschrift Condensed" panose="020B0502040204020203" pitchFamily="34" charset="0"/>
              </a:rPr>
            </a:br>
            <a:r>
              <a:rPr lang="en-US" sz="2400" spc="-50" dirty="0">
                <a:solidFill>
                  <a:srgbClr val="000000">
                    <a:lumMod val="85000"/>
                    <a:lumOff val="15000"/>
                  </a:srgbClr>
                </a:solidFill>
                <a:latin typeface="Bahnschrift Condensed" panose="020B0502040204020203" pitchFamily="34" charset="0"/>
              </a:rPr>
              <a:t>Code : COM </a:t>
            </a:r>
            <a:r>
              <a:rPr lang="en-US" sz="2400" spc="-50" dirty="0" smtClean="0">
                <a:solidFill>
                  <a:srgbClr val="000000">
                    <a:lumMod val="85000"/>
                    <a:lumOff val="15000"/>
                  </a:srgbClr>
                </a:solidFill>
                <a:latin typeface="Bahnschrift Condensed" panose="020B0502040204020203" pitchFamily="34" charset="0"/>
              </a:rPr>
              <a:t>1102</a:t>
            </a:r>
            <a:r>
              <a:rPr lang="en-US" sz="2400" spc="-50" dirty="0">
                <a:solidFill>
                  <a:srgbClr val="000000">
                    <a:lumMod val="85000"/>
                    <a:lumOff val="15000"/>
                  </a:srgbClr>
                </a:solidFill>
                <a:latin typeface="Bahnschrift Condensed" panose="020B0502040204020203" pitchFamily="34" charset="0"/>
              </a:rPr>
              <a:t/>
            </a:r>
            <a:br>
              <a:rPr lang="en-US" sz="2400" spc="-50" dirty="0">
                <a:solidFill>
                  <a:srgbClr val="000000">
                    <a:lumMod val="85000"/>
                    <a:lumOff val="15000"/>
                  </a:srgbClr>
                </a:solidFill>
                <a:latin typeface="Bahnschrift Condensed" panose="020B0502040204020203" pitchFamily="34" charset="0"/>
              </a:rPr>
            </a:br>
            <a:r>
              <a:rPr lang="en-US" sz="2400" spc="-50" dirty="0">
                <a:solidFill>
                  <a:srgbClr val="000000">
                    <a:lumMod val="85000"/>
                    <a:lumOff val="15000"/>
                  </a:srgbClr>
                </a:solidFill>
                <a:latin typeface="Bahnschrift Condensed" panose="020B0502040204020203" pitchFamily="34" charset="0"/>
              </a:rPr>
              <a:t>Hours : </a:t>
            </a:r>
            <a:r>
              <a:rPr lang="en-US" sz="2400" spc="-50" dirty="0" smtClean="0">
                <a:solidFill>
                  <a:srgbClr val="000000">
                    <a:lumMod val="85000"/>
                    <a:lumOff val="15000"/>
                  </a:srgbClr>
                </a:solidFill>
                <a:latin typeface="Bahnschrift Condensed" panose="020B0502040204020203" pitchFamily="34" charset="0"/>
              </a:rPr>
              <a:t>22</a:t>
            </a:r>
            <a:r>
              <a:rPr lang="en-US" sz="2400" spc="-50" dirty="0">
                <a:solidFill>
                  <a:srgbClr val="000000">
                    <a:lumMod val="85000"/>
                    <a:lumOff val="15000"/>
                  </a:srgbClr>
                </a:solidFill>
                <a:latin typeface="Bahnschrift Condensed" panose="020B0502040204020203" pitchFamily="34" charset="0"/>
              </a:rPr>
              <a:t/>
            </a:r>
            <a:br>
              <a:rPr lang="en-US" sz="2400" spc="-50" dirty="0">
                <a:solidFill>
                  <a:srgbClr val="000000">
                    <a:lumMod val="85000"/>
                    <a:lumOff val="15000"/>
                  </a:srgbClr>
                </a:solidFill>
                <a:latin typeface="Bahnschrift Condensed" panose="020B0502040204020203" pitchFamily="34" charset="0"/>
              </a:rPr>
            </a:br>
            <a:endParaRPr lang="en-US" dirty="0" smtClean="0"/>
          </a:p>
          <a:p>
            <a:endParaRPr lang="en-US" dirty="0"/>
          </a:p>
        </p:txBody>
      </p:sp>
    </p:spTree>
    <p:extLst>
      <p:ext uri="{BB962C8B-B14F-4D97-AF65-F5344CB8AC3E}">
        <p14:creationId xmlns:p14="http://schemas.microsoft.com/office/powerpoint/2010/main" val="3311160132"/>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Competence</a:t>
            </a:r>
            <a:endParaRPr lang="en-US" b="1"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This module is designed to enable the learner counsel clients/patients and apply critical thinking skills in the provision of quality nursing care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63759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Outcomes.</a:t>
            </a:r>
            <a:endParaRPr lang="en-US" b="1" dirty="0"/>
          </a:p>
        </p:txBody>
      </p:sp>
      <p:sp>
        <p:nvSpPr>
          <p:cNvPr id="3" name="Content Placeholder 2"/>
          <p:cNvSpPr>
            <a:spLocks noGrp="1"/>
          </p:cNvSpPr>
          <p:nvPr>
            <p:ph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By the end of the module, the learner should be able to :</a:t>
            </a:r>
          </a:p>
          <a:p>
            <a:pPr marL="514350" indent="-514350" algn="just">
              <a:buFont typeface="+mj-lt"/>
              <a:buAutoNum type="romanLcPeriod"/>
            </a:pPr>
            <a:r>
              <a:rPr lang="en-US" sz="3600" dirty="0" smtClean="0">
                <a:latin typeface="Times New Roman" panose="02020603050405020304" pitchFamily="18" charset="0"/>
                <a:cs typeface="Times New Roman" panose="02020603050405020304" pitchFamily="18" charset="0"/>
              </a:rPr>
              <a:t>Apply critical thinking skills appropriately</a:t>
            </a:r>
          </a:p>
          <a:p>
            <a:pPr marL="514350" indent="-514350" algn="just">
              <a:buFont typeface="+mj-lt"/>
              <a:buAutoNum type="romanLcPeriod"/>
            </a:pPr>
            <a:r>
              <a:rPr lang="en-US" sz="3600" dirty="0" smtClean="0">
                <a:latin typeface="Times New Roman" panose="02020603050405020304" pitchFamily="18" charset="0"/>
                <a:cs typeface="Times New Roman" panose="02020603050405020304" pitchFamily="18" charset="0"/>
              </a:rPr>
              <a:t>Develop appropriate skills for counselling</a:t>
            </a:r>
          </a:p>
          <a:p>
            <a:pPr marL="514350" indent="-514350" algn="just">
              <a:buFont typeface="+mj-lt"/>
              <a:buAutoNum type="romanLcPeriod"/>
            </a:pPr>
            <a:r>
              <a:rPr lang="en-US" sz="3600" dirty="0" smtClean="0">
                <a:latin typeface="Times New Roman" panose="02020603050405020304" pitchFamily="18" charset="0"/>
                <a:cs typeface="Times New Roman" panose="02020603050405020304" pitchFamily="18" charset="0"/>
              </a:rPr>
              <a:t>Apply principles of student –centered learning for life long learning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308047"/>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mic Sans MS" panose="030F0702030302020204" pitchFamily="66" charset="0"/>
              </a:rPr>
              <a:t>Module Content:</a:t>
            </a:r>
            <a:endParaRPr lang="en-US" sz="3600" dirty="0">
              <a:latin typeface="Comic Sans MS" panose="030F0702030302020204" pitchFamily="66"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839058"/>
              </p:ext>
            </p:extLst>
          </p:nvPr>
        </p:nvGraphicFramePr>
        <p:xfrm>
          <a:off x="1096963" y="2240923"/>
          <a:ext cx="10058400" cy="3445576"/>
        </p:xfrm>
        <a:graphic>
          <a:graphicData uri="http://schemas.openxmlformats.org/drawingml/2006/table">
            <a:tbl>
              <a:tblPr firstRow="1" bandRow="1">
                <a:tableStyleId>{5C22544A-7EE6-4342-B048-85BDC9FD1C3A}</a:tableStyleId>
              </a:tblPr>
              <a:tblGrid>
                <a:gridCol w="603048"/>
                <a:gridCol w="7495504"/>
                <a:gridCol w="914400"/>
                <a:gridCol w="1045448"/>
              </a:tblGrid>
              <a:tr h="854776">
                <a:tc>
                  <a:txBody>
                    <a:bodyPr/>
                    <a:lstStyle/>
                    <a:p>
                      <a:r>
                        <a:rPr lang="en-US" dirty="0" smtClean="0"/>
                        <a:t>No</a:t>
                      </a:r>
                      <a:endParaRPr lang="en-US" dirty="0"/>
                    </a:p>
                  </a:txBody>
                  <a:tcPr/>
                </a:tc>
                <a:tc>
                  <a:txBody>
                    <a:bodyPr/>
                    <a:lstStyle/>
                    <a:p>
                      <a:r>
                        <a:rPr lang="en-US" dirty="0" smtClean="0"/>
                        <a:t>Name</a:t>
                      </a:r>
                      <a:endParaRPr lang="en-US" dirty="0"/>
                    </a:p>
                  </a:txBody>
                  <a:tcPr/>
                </a:tc>
                <a:tc>
                  <a:txBody>
                    <a:bodyPr/>
                    <a:lstStyle/>
                    <a:p>
                      <a:r>
                        <a:rPr lang="en-US" dirty="0" smtClean="0"/>
                        <a:t>Theory</a:t>
                      </a:r>
                    </a:p>
                    <a:p>
                      <a:r>
                        <a:rPr lang="en-US" dirty="0" smtClean="0"/>
                        <a:t>(Hours)</a:t>
                      </a:r>
                      <a:endParaRPr lang="en-US" dirty="0"/>
                    </a:p>
                  </a:txBody>
                  <a:tcPr/>
                </a:tc>
                <a:tc>
                  <a:txBody>
                    <a:bodyPr/>
                    <a:lstStyle/>
                    <a:p>
                      <a:r>
                        <a:rPr lang="en-US" dirty="0" smtClean="0"/>
                        <a:t>Practical</a:t>
                      </a:r>
                    </a:p>
                    <a:p>
                      <a:r>
                        <a:rPr lang="en-US" dirty="0" smtClean="0"/>
                        <a:t>(Hours)</a:t>
                      </a:r>
                      <a:endParaRPr lang="en-US" dirty="0"/>
                    </a:p>
                  </a:txBody>
                  <a:tcPr/>
                </a:tc>
              </a:tr>
              <a:tr h="488443">
                <a:tc>
                  <a:txBody>
                    <a:bodyPr/>
                    <a:lstStyle/>
                    <a:p>
                      <a:r>
                        <a:rPr lang="en-US" sz="2800" dirty="0" smtClean="0"/>
                        <a:t>1</a:t>
                      </a:r>
                      <a:endParaRPr lang="en-US" sz="2800" dirty="0"/>
                    </a:p>
                  </a:txBody>
                  <a:tcPr/>
                </a:tc>
                <a:tc>
                  <a:txBody>
                    <a:bodyPr/>
                    <a:lstStyle/>
                    <a:p>
                      <a:r>
                        <a:rPr lang="en-US" sz="2800" dirty="0" smtClean="0"/>
                        <a:t>Critical Thinking Skills &amp; Reflection</a:t>
                      </a:r>
                      <a:endParaRPr lang="en-US" sz="2800" dirty="0"/>
                    </a:p>
                  </a:txBody>
                  <a:tcPr/>
                </a:tc>
                <a:tc>
                  <a:txBody>
                    <a:bodyPr/>
                    <a:lstStyle/>
                    <a:p>
                      <a:r>
                        <a:rPr lang="en-US" sz="2800" dirty="0" smtClean="0"/>
                        <a:t>6</a:t>
                      </a:r>
                      <a:endParaRPr lang="en-US" sz="2800" dirty="0"/>
                    </a:p>
                  </a:txBody>
                  <a:tcPr/>
                </a:tc>
                <a:tc>
                  <a:txBody>
                    <a:bodyPr/>
                    <a:lstStyle/>
                    <a:p>
                      <a:r>
                        <a:rPr lang="en-US" sz="2800" dirty="0" smtClean="0"/>
                        <a:t>0</a:t>
                      </a:r>
                      <a:endParaRPr lang="en-US" sz="2800" dirty="0"/>
                    </a:p>
                  </a:txBody>
                  <a:tcPr/>
                </a:tc>
              </a:tr>
              <a:tr h="488443">
                <a:tc>
                  <a:txBody>
                    <a:bodyPr/>
                    <a:lstStyle/>
                    <a:p>
                      <a:r>
                        <a:rPr lang="en-US" sz="2800" dirty="0" smtClean="0"/>
                        <a:t>2</a:t>
                      </a:r>
                      <a:endParaRPr lang="en-US" sz="2800" dirty="0"/>
                    </a:p>
                  </a:txBody>
                  <a:tcPr/>
                </a:tc>
                <a:tc>
                  <a:txBody>
                    <a:bodyPr/>
                    <a:lstStyle/>
                    <a:p>
                      <a:r>
                        <a:rPr lang="en-US" sz="2800" dirty="0" smtClean="0"/>
                        <a:t>Counselling</a:t>
                      </a:r>
                      <a:endParaRPr lang="en-US" sz="2800" dirty="0"/>
                    </a:p>
                  </a:txBody>
                  <a:tcPr/>
                </a:tc>
                <a:tc>
                  <a:txBody>
                    <a:bodyPr/>
                    <a:lstStyle/>
                    <a:p>
                      <a:r>
                        <a:rPr lang="en-US" sz="2800" dirty="0" smtClean="0"/>
                        <a:t>4</a:t>
                      </a:r>
                      <a:endParaRPr lang="en-US" sz="2800" dirty="0"/>
                    </a:p>
                  </a:txBody>
                  <a:tcPr/>
                </a:tc>
                <a:tc>
                  <a:txBody>
                    <a:bodyPr/>
                    <a:lstStyle/>
                    <a:p>
                      <a:r>
                        <a:rPr lang="en-US" sz="2800" dirty="0" smtClean="0"/>
                        <a:t>0</a:t>
                      </a:r>
                      <a:endParaRPr lang="en-US" sz="2800" dirty="0"/>
                    </a:p>
                  </a:txBody>
                  <a:tcPr/>
                </a:tc>
              </a:tr>
              <a:tr h="488443">
                <a:tc>
                  <a:txBody>
                    <a:bodyPr/>
                    <a:lstStyle/>
                    <a:p>
                      <a:r>
                        <a:rPr lang="en-US" sz="2800" dirty="0" smtClean="0"/>
                        <a:t>3</a:t>
                      </a:r>
                      <a:endParaRPr lang="en-US" sz="2800" dirty="0"/>
                    </a:p>
                  </a:txBody>
                  <a:tcPr/>
                </a:tc>
                <a:tc>
                  <a:txBody>
                    <a:bodyPr/>
                    <a:lstStyle/>
                    <a:p>
                      <a:r>
                        <a:rPr lang="en-US" sz="2800" dirty="0" smtClean="0"/>
                        <a:t>Introduction</a:t>
                      </a:r>
                      <a:r>
                        <a:rPr lang="en-US" sz="2800" baseline="0" dirty="0" smtClean="0"/>
                        <a:t> to Student-Centered learning</a:t>
                      </a:r>
                      <a:endParaRPr lang="en-US" sz="2800" dirty="0"/>
                    </a:p>
                  </a:txBody>
                  <a:tcPr/>
                </a:tc>
                <a:tc>
                  <a:txBody>
                    <a:bodyPr/>
                    <a:lstStyle/>
                    <a:p>
                      <a:r>
                        <a:rPr lang="en-US" sz="2800" dirty="0" smtClean="0"/>
                        <a:t>2</a:t>
                      </a:r>
                      <a:endParaRPr lang="en-US" sz="2800" dirty="0"/>
                    </a:p>
                  </a:txBody>
                  <a:tcPr/>
                </a:tc>
                <a:tc>
                  <a:txBody>
                    <a:bodyPr/>
                    <a:lstStyle/>
                    <a:p>
                      <a:r>
                        <a:rPr lang="en-US" sz="2800" dirty="0" smtClean="0"/>
                        <a:t>0</a:t>
                      </a:r>
                      <a:endParaRPr lang="en-US" sz="2800" dirty="0"/>
                    </a:p>
                  </a:txBody>
                  <a:tcPr/>
                </a:tc>
              </a:tr>
              <a:tr h="488443">
                <a:tc>
                  <a:txBody>
                    <a:bodyPr/>
                    <a:lstStyle/>
                    <a:p>
                      <a:r>
                        <a:rPr lang="en-US" sz="2800" dirty="0" smtClean="0"/>
                        <a:t>4</a:t>
                      </a:r>
                      <a:endParaRPr lang="en-US" sz="2800" dirty="0"/>
                    </a:p>
                  </a:txBody>
                  <a:tcPr/>
                </a:tc>
                <a:tc>
                  <a:txBody>
                    <a:bodyPr/>
                    <a:lstStyle/>
                    <a:p>
                      <a:r>
                        <a:rPr lang="en-US" sz="2800" dirty="0" smtClean="0"/>
                        <a:t>Introduction to Information &amp; Technology </a:t>
                      </a:r>
                      <a:endParaRPr lang="en-US" sz="2800" dirty="0"/>
                    </a:p>
                  </a:txBody>
                  <a:tcPr/>
                </a:tc>
                <a:tc>
                  <a:txBody>
                    <a:bodyPr/>
                    <a:lstStyle/>
                    <a:p>
                      <a:r>
                        <a:rPr lang="en-US" sz="2800" dirty="0" smtClean="0"/>
                        <a:t>4</a:t>
                      </a:r>
                      <a:endParaRPr lang="en-US" sz="2800" dirty="0"/>
                    </a:p>
                  </a:txBody>
                  <a:tcPr/>
                </a:tc>
                <a:tc>
                  <a:txBody>
                    <a:bodyPr/>
                    <a:lstStyle/>
                    <a:p>
                      <a:r>
                        <a:rPr lang="en-US" sz="2800" dirty="0" smtClean="0"/>
                        <a:t>0</a:t>
                      </a:r>
                      <a:endParaRPr lang="en-US" sz="2800" dirty="0"/>
                    </a:p>
                  </a:txBody>
                  <a:tcPr/>
                </a:tc>
              </a:tr>
              <a:tr h="488443">
                <a:tc>
                  <a:txBody>
                    <a:bodyPr/>
                    <a:lstStyle/>
                    <a:p>
                      <a:r>
                        <a:rPr lang="en-US" sz="2800" dirty="0" smtClean="0"/>
                        <a:t>5 </a:t>
                      </a:r>
                      <a:endParaRPr lang="en-US" sz="2800" dirty="0"/>
                    </a:p>
                  </a:txBody>
                  <a:tcPr/>
                </a:tc>
                <a:tc>
                  <a:txBody>
                    <a:bodyPr/>
                    <a:lstStyle/>
                    <a:p>
                      <a:r>
                        <a:rPr lang="en-US" sz="2800" dirty="0" smtClean="0"/>
                        <a:t>Customer Care &amp; Public Relations</a:t>
                      </a:r>
                      <a:endParaRPr lang="en-US" sz="2800" dirty="0"/>
                    </a:p>
                  </a:txBody>
                  <a:tcPr/>
                </a:tc>
                <a:tc>
                  <a:txBody>
                    <a:bodyPr/>
                    <a:lstStyle/>
                    <a:p>
                      <a:r>
                        <a:rPr lang="en-US" sz="2800" dirty="0" smtClean="0"/>
                        <a:t>6</a:t>
                      </a:r>
                      <a:endParaRPr lang="en-US" sz="2800" dirty="0"/>
                    </a:p>
                  </a:txBody>
                  <a:tcPr/>
                </a:tc>
                <a:tc>
                  <a:txBody>
                    <a:bodyPr/>
                    <a:lstStyle/>
                    <a:p>
                      <a:r>
                        <a:rPr lang="en-US" sz="2800" dirty="0" smtClean="0"/>
                        <a:t>0</a:t>
                      </a:r>
                      <a:endParaRPr lang="en-US" sz="2800" dirty="0"/>
                    </a:p>
                  </a:txBody>
                  <a:tcPr/>
                </a:tc>
              </a:tr>
            </a:tbl>
          </a:graphicData>
        </a:graphic>
      </p:graphicFrame>
    </p:spTree>
    <p:extLst>
      <p:ext uri="{BB962C8B-B14F-4D97-AF65-F5344CB8AC3E}">
        <p14:creationId xmlns:p14="http://schemas.microsoft.com/office/powerpoint/2010/main" val="2543560001"/>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proxima-nova"/>
              </a:rPr>
              <a:t>Critical thinking Skills &amp; Reflection. </a:t>
            </a:r>
            <a:r>
              <a:rPr lang="en-US" sz="2200" b="1" dirty="0" smtClean="0">
                <a:latin typeface="proxima-nova"/>
              </a:rPr>
              <a:t>6 hours</a:t>
            </a:r>
            <a:endParaRPr lang="en-US" sz="2200" b="1" dirty="0">
              <a:latin typeface="proxima-nova"/>
            </a:endParaRPr>
          </a:p>
        </p:txBody>
      </p:sp>
      <p:sp>
        <p:nvSpPr>
          <p:cNvPr id="3" name="Content Placeholder 2"/>
          <p:cNvSpPr>
            <a:spLocks noGrp="1"/>
          </p:cNvSpPr>
          <p:nvPr>
            <p:ph idx="1"/>
          </p:nvPr>
        </p:nvSpPr>
        <p:spPr/>
        <p:txBody>
          <a:bodyPr>
            <a:normAutofit/>
          </a:bodyPr>
          <a:lstStyle/>
          <a:p>
            <a:r>
              <a:rPr lang="en-US" sz="3600" dirty="0">
                <a:solidFill>
                  <a:srgbClr val="233143"/>
                </a:solidFill>
                <a:latin typeface="Times New Roman" panose="02020603050405020304" pitchFamily="18" charset="0"/>
                <a:cs typeface="Times New Roman" panose="02020603050405020304" pitchFamily="18" charset="0"/>
              </a:rPr>
              <a:t> </a:t>
            </a:r>
            <a:endParaRPr lang="en-US" sz="3600" b="0" u="none" strike="noStrike" dirty="0">
              <a:solidFill>
                <a:srgbClr val="23314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12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274638"/>
            <a:ext cx="8229600" cy="715962"/>
          </a:xfrm>
        </p:spPr>
        <p:txBody>
          <a:bodyPr/>
          <a:lstStyle/>
          <a:p>
            <a:r>
              <a:rPr lang="en-US" altLang="en-US" smtClean="0"/>
              <a:t>Cont’</a:t>
            </a:r>
          </a:p>
        </p:txBody>
      </p:sp>
      <p:sp>
        <p:nvSpPr>
          <p:cNvPr id="3" name="Content Placeholder 2"/>
          <p:cNvSpPr>
            <a:spLocks noGrp="1"/>
          </p:cNvSpPr>
          <p:nvPr>
            <p:ph idx="1"/>
          </p:nvPr>
        </p:nvSpPr>
        <p:spPr>
          <a:xfrm>
            <a:off x="1981200" y="990601"/>
            <a:ext cx="8229600" cy="5135563"/>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Completeness of the Message- </a:t>
            </a:r>
            <a:r>
              <a:rPr lang="en-GB" dirty="0" smtClean="0">
                <a:latin typeface="Times New Roman" panose="02020603050405020304" pitchFamily="18" charset="0"/>
                <a:cs typeface="Times New Roman" panose="02020603050405020304" pitchFamily="18" charset="0"/>
              </a:rPr>
              <a:t>must be complete so as not to baffle the recipient.</a:t>
            </a:r>
          </a:p>
          <a:p>
            <a:pPr marL="0" indent="0">
              <a:lnSpc>
                <a:spcPct val="150000"/>
              </a:lnSpc>
              <a:buNone/>
              <a:defRPr/>
            </a:pPr>
            <a:r>
              <a:rPr lang="en-GB" dirty="0" smtClean="0">
                <a:latin typeface="Times New Roman" panose="02020603050405020304" pitchFamily="18" charset="0"/>
                <a:cs typeface="Times New Roman" panose="02020603050405020304" pitchFamily="18" charset="0"/>
              </a:rPr>
              <a:t>- Better communication helps in better decision-making by the latter. </a:t>
            </a: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0ED7734-56EF-4E6D-9174-98F4EC1D9221}"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322580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proxima-nova"/>
              </a:rPr>
              <a:t>Critical thinking Skills &amp; Reflection. </a:t>
            </a:r>
            <a:r>
              <a:rPr lang="en-US" sz="2200" b="1" dirty="0" smtClean="0">
                <a:latin typeface="proxima-nova"/>
              </a:rPr>
              <a:t>6 hours</a:t>
            </a:r>
            <a:endParaRPr lang="en-US" sz="2200" b="1" dirty="0">
              <a:latin typeface="proxima-nova"/>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233143"/>
                </a:solidFill>
                <a:latin typeface="Times New Roman" panose="02020603050405020304" pitchFamily="18" charset="0"/>
                <a:cs typeface="Times New Roman" panose="02020603050405020304" pitchFamily="18" charset="0"/>
              </a:rPr>
              <a:t>Critical thinking is the ability to think in an organized and rational manner in order to understand connections between ideas </a:t>
            </a:r>
            <a:r>
              <a:rPr lang="en-US" sz="3600" dirty="0" smtClean="0">
                <a:solidFill>
                  <a:srgbClr val="233143"/>
                </a:solidFill>
                <a:latin typeface="Times New Roman" panose="02020603050405020304" pitchFamily="18" charset="0"/>
                <a:cs typeface="Times New Roman" panose="02020603050405020304" pitchFamily="18" charset="0"/>
              </a:rPr>
              <a:t>and </a:t>
            </a:r>
            <a:r>
              <a:rPr lang="en-US" sz="3600" dirty="0">
                <a:solidFill>
                  <a:srgbClr val="233143"/>
                </a:solidFill>
                <a:latin typeface="Times New Roman" panose="02020603050405020304" pitchFamily="18" charset="0"/>
                <a:cs typeface="Times New Roman" panose="02020603050405020304" pitchFamily="18" charset="0"/>
              </a:rPr>
              <a:t>facts. </a:t>
            </a:r>
            <a:endParaRPr lang="en-US" sz="3600" dirty="0" smtClean="0">
              <a:solidFill>
                <a:srgbClr val="23314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233143"/>
                </a:solidFill>
                <a:latin typeface="Times New Roman" panose="02020603050405020304" pitchFamily="18" charset="0"/>
                <a:cs typeface="Times New Roman" panose="02020603050405020304" pitchFamily="18" charset="0"/>
              </a:rPr>
              <a:t>It </a:t>
            </a:r>
            <a:r>
              <a:rPr lang="en-US" sz="3600" dirty="0">
                <a:solidFill>
                  <a:srgbClr val="233143"/>
                </a:solidFill>
                <a:latin typeface="Times New Roman" panose="02020603050405020304" pitchFamily="18" charset="0"/>
                <a:cs typeface="Times New Roman" panose="02020603050405020304" pitchFamily="18" charset="0"/>
              </a:rPr>
              <a:t>helps you decide what to believe in. In other words, it’s “thinking about thinking”—identifying, analyzing, and then fixing flaws in the way we think.</a:t>
            </a:r>
          </a:p>
          <a:p>
            <a:r>
              <a:rPr lang="en-US" sz="3600" dirty="0">
                <a:solidFill>
                  <a:srgbClr val="233143"/>
                </a:solidFill>
                <a:latin typeface="Times New Roman" panose="02020603050405020304" pitchFamily="18" charset="0"/>
                <a:cs typeface="Times New Roman" panose="02020603050405020304" pitchFamily="18" charset="0"/>
              </a:rPr>
              <a:t> </a:t>
            </a:r>
            <a:endParaRPr lang="en-US" sz="3600" b="0" u="none" strike="noStrike" dirty="0">
              <a:solidFill>
                <a:srgbClr val="23314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481334"/>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dirty="0">
                <a:solidFill>
                  <a:srgbClr val="222222"/>
                </a:solidFill>
                <a:latin typeface="Times New Roman" panose="02020603050405020304" pitchFamily="18" charset="0"/>
                <a:cs typeface="Times New Roman" panose="02020603050405020304" pitchFamily="18" charset="0"/>
              </a:rPr>
              <a:t>Critical thinking is the ability to think clearly and rationally about what to do or what to believe</a:t>
            </a:r>
            <a:r>
              <a:rPr lang="en-US" sz="3600" b="1" dirty="0">
                <a:solidFill>
                  <a:srgbClr val="222222"/>
                </a:solidFill>
                <a:latin typeface="Times New Roman" panose="02020603050405020304" pitchFamily="18" charset="0"/>
                <a:cs typeface="Times New Roman" panose="02020603050405020304" pitchFamily="18" charset="0"/>
              </a:rPr>
              <a:t>.</a:t>
            </a:r>
            <a:r>
              <a:rPr lang="en-US" sz="3600" dirty="0">
                <a:solidFill>
                  <a:srgbClr val="222222"/>
                </a:solidFill>
                <a:latin typeface="Times New Roman" panose="02020603050405020304" pitchFamily="18" charset="0"/>
                <a:cs typeface="Times New Roman" panose="02020603050405020304" pitchFamily="18" charset="0"/>
              </a:rPr>
              <a:t>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222222"/>
                </a:solidFill>
                <a:latin typeface="Times New Roman" panose="02020603050405020304" pitchFamily="18" charset="0"/>
                <a:cs typeface="Times New Roman" panose="02020603050405020304" pitchFamily="18" charset="0"/>
              </a:rPr>
              <a:t>It </a:t>
            </a:r>
            <a:r>
              <a:rPr lang="en-US" sz="3600" dirty="0">
                <a:solidFill>
                  <a:srgbClr val="222222"/>
                </a:solidFill>
                <a:latin typeface="Times New Roman" panose="02020603050405020304" pitchFamily="18" charset="0"/>
                <a:cs typeface="Times New Roman" panose="02020603050405020304" pitchFamily="18" charset="0"/>
              </a:rPr>
              <a:t>includes the ability to engage in reflective and independent thinking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996685"/>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22222"/>
                </a:solidFill>
                <a:latin typeface="Bahnschrift SemiLight Condensed" panose="020B0502040204020203" pitchFamily="34" charset="0"/>
              </a:rPr>
              <a:t>Someone with critical thinking skills is able to do the following </a:t>
            </a:r>
            <a:r>
              <a:rPr lang="en-US" dirty="0">
                <a:solidFill>
                  <a:srgbClr val="222222"/>
                </a:solidFill>
                <a:latin typeface="Open Sans"/>
              </a:rPr>
              <a: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Understand </a:t>
            </a:r>
            <a:r>
              <a:rPr lang="en-US" sz="3600" dirty="0">
                <a:solidFill>
                  <a:srgbClr val="222222"/>
                </a:solidFill>
                <a:latin typeface="Times New Roman" panose="02020603050405020304" pitchFamily="18" charset="0"/>
                <a:cs typeface="Times New Roman" panose="02020603050405020304" pitchFamily="18" charset="0"/>
              </a:rPr>
              <a:t>the logical connections between ideas</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Identify</a:t>
            </a:r>
            <a:r>
              <a:rPr lang="en-US" sz="3600" dirty="0">
                <a:solidFill>
                  <a:srgbClr val="222222"/>
                </a:solidFill>
                <a:latin typeface="Times New Roman" panose="02020603050405020304" pitchFamily="18" charset="0"/>
                <a:cs typeface="Times New Roman" panose="02020603050405020304" pitchFamily="18" charset="0"/>
              </a:rPr>
              <a:t>, construct and evaluate arguments</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Detect </a:t>
            </a:r>
            <a:r>
              <a:rPr lang="en-US" sz="3600" dirty="0">
                <a:solidFill>
                  <a:srgbClr val="222222"/>
                </a:solidFill>
                <a:latin typeface="Times New Roman" panose="02020603050405020304" pitchFamily="18" charset="0"/>
                <a:cs typeface="Times New Roman" panose="02020603050405020304" pitchFamily="18" charset="0"/>
              </a:rPr>
              <a:t>inconsistencies and common mistakes in reasoning</a:t>
            </a:r>
          </a:p>
          <a:p>
            <a:endParaRPr lang="en-US" dirty="0"/>
          </a:p>
        </p:txBody>
      </p:sp>
    </p:spTree>
    <p:extLst>
      <p:ext uri="{BB962C8B-B14F-4D97-AF65-F5344CB8AC3E}">
        <p14:creationId xmlns:p14="http://schemas.microsoft.com/office/powerpoint/2010/main" val="2984664521"/>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Solve </a:t>
            </a:r>
            <a:r>
              <a:rPr lang="en-US" sz="3600" dirty="0">
                <a:solidFill>
                  <a:srgbClr val="222222"/>
                </a:solidFill>
                <a:latin typeface="Times New Roman" panose="02020603050405020304" pitchFamily="18" charset="0"/>
                <a:cs typeface="Times New Roman" panose="02020603050405020304" pitchFamily="18" charset="0"/>
              </a:rPr>
              <a:t>problems systematically</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Identify </a:t>
            </a:r>
            <a:r>
              <a:rPr lang="en-US" sz="3600" dirty="0">
                <a:solidFill>
                  <a:srgbClr val="222222"/>
                </a:solidFill>
                <a:latin typeface="Times New Roman" panose="02020603050405020304" pitchFamily="18" charset="0"/>
                <a:cs typeface="Times New Roman" panose="02020603050405020304" pitchFamily="18" charset="0"/>
              </a:rPr>
              <a:t>the relevance and importance of ideas</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Reflect </a:t>
            </a:r>
            <a:r>
              <a:rPr lang="en-US" sz="3600" dirty="0">
                <a:solidFill>
                  <a:srgbClr val="222222"/>
                </a:solidFill>
                <a:latin typeface="Times New Roman" panose="02020603050405020304" pitchFamily="18" charset="0"/>
                <a:cs typeface="Times New Roman" panose="02020603050405020304" pitchFamily="18" charset="0"/>
              </a:rPr>
              <a:t>on the justification of one's own beliefs and values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896077"/>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222222"/>
                </a:solidFill>
                <a:latin typeface="Nirmala UI Semilight" panose="020B0402040204020203" pitchFamily="34" charset="0"/>
                <a:cs typeface="Nirmala UI Semilight" panose="020B0402040204020203" pitchFamily="34" charset="0"/>
              </a:rPr>
              <a:t>The importance </a:t>
            </a:r>
            <a:br>
              <a:rPr lang="en-US" sz="6000" b="1" dirty="0">
                <a:solidFill>
                  <a:srgbClr val="222222"/>
                </a:solidFill>
                <a:latin typeface="Nirmala UI Semilight" panose="020B0402040204020203" pitchFamily="34" charset="0"/>
                <a:cs typeface="Nirmala UI Semilight" panose="020B0402040204020203" pitchFamily="34" charset="0"/>
              </a:rPr>
            </a:br>
            <a:r>
              <a:rPr lang="en-US" sz="6000" b="1" dirty="0">
                <a:solidFill>
                  <a:srgbClr val="222222"/>
                </a:solidFill>
                <a:latin typeface="Nirmala UI Semilight" panose="020B0402040204020203" pitchFamily="34" charset="0"/>
                <a:cs typeface="Nirmala UI Semilight" panose="020B0402040204020203" pitchFamily="34" charset="0"/>
              </a:rPr>
              <a:t>of critical thinking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a:solidFill>
                  <a:srgbClr val="222222"/>
                </a:solidFill>
                <a:latin typeface="Bahnschrift SemiLight Condensed" panose="020B0502040204020203" pitchFamily="34" charset="0"/>
              </a:rPr>
              <a:t>Critical thinking is </a:t>
            </a:r>
            <a:r>
              <a:rPr lang="en-US" sz="4000" b="1" dirty="0" smtClean="0">
                <a:solidFill>
                  <a:srgbClr val="222222"/>
                </a:solidFill>
                <a:latin typeface="Bahnschrift SemiLight Condensed" panose="020B0502040204020203" pitchFamily="34" charset="0"/>
              </a:rPr>
              <a:t>needed by every professional.</a:t>
            </a:r>
          </a:p>
          <a:p>
            <a:pPr>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The ability to think clearly and rationally is important </a:t>
            </a:r>
            <a:r>
              <a:rPr lang="en-US" sz="3600" dirty="0" smtClean="0">
                <a:solidFill>
                  <a:srgbClr val="222222"/>
                </a:solidFill>
                <a:latin typeface="Times New Roman" panose="02020603050405020304" pitchFamily="18" charset="0"/>
                <a:cs typeface="Times New Roman" panose="02020603050405020304" pitchFamily="18" charset="0"/>
              </a:rPr>
              <a:t>in every profession. </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Being </a:t>
            </a:r>
            <a:r>
              <a:rPr lang="en-US" sz="3600" dirty="0">
                <a:solidFill>
                  <a:srgbClr val="222222"/>
                </a:solidFill>
                <a:latin typeface="Times New Roman" panose="02020603050405020304" pitchFamily="18" charset="0"/>
                <a:cs typeface="Times New Roman" panose="02020603050405020304" pitchFamily="18" charset="0"/>
              </a:rPr>
              <a:t>able to think well and solve problems systematically is an asset for any </a:t>
            </a:r>
            <a:r>
              <a:rPr lang="en-US" sz="3600" dirty="0" smtClean="0">
                <a:solidFill>
                  <a:srgbClr val="222222"/>
                </a:solidFill>
                <a:latin typeface="Times New Roman" panose="02020603050405020304" pitchFamily="18" charset="0"/>
                <a:cs typeface="Times New Roman" panose="02020603050405020304" pitchFamily="18" charset="0"/>
              </a:rPr>
              <a:t>professional.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067747"/>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a:solidFill>
                  <a:srgbClr val="222222"/>
                </a:solidFill>
                <a:latin typeface="Bahnschrift SemiLight Condensed" panose="020B0502040204020203" pitchFamily="34" charset="0"/>
              </a:rPr>
              <a:t>C</a:t>
            </a:r>
            <a:r>
              <a:rPr lang="en-US" sz="4000" b="1" dirty="0" smtClean="0">
                <a:solidFill>
                  <a:srgbClr val="222222"/>
                </a:solidFill>
                <a:latin typeface="Bahnschrift SemiLight Condensed" panose="020B0502040204020203" pitchFamily="34" charset="0"/>
              </a:rPr>
              <a:t>ritical </a:t>
            </a:r>
            <a:r>
              <a:rPr lang="en-US" sz="4000" b="1" dirty="0">
                <a:solidFill>
                  <a:srgbClr val="222222"/>
                </a:solidFill>
                <a:latin typeface="Bahnschrift SemiLight Condensed" panose="020B0502040204020203" pitchFamily="34" charset="0"/>
              </a:rPr>
              <a:t>thinking </a:t>
            </a:r>
            <a:r>
              <a:rPr lang="en-US" sz="4000" b="1" dirty="0" smtClean="0">
                <a:solidFill>
                  <a:srgbClr val="222222"/>
                </a:solidFill>
                <a:latin typeface="Bahnschrift SemiLight Condensed" panose="020B0502040204020203" pitchFamily="34" charset="0"/>
              </a:rPr>
              <a:t>is important </a:t>
            </a:r>
            <a:r>
              <a:rPr lang="en-US" sz="4000" b="1" dirty="0">
                <a:solidFill>
                  <a:srgbClr val="222222"/>
                </a:solidFill>
                <a:latin typeface="Bahnschrift SemiLight Condensed" panose="020B0502040204020203" pitchFamily="34" charset="0"/>
              </a:rPr>
              <a:t>in the </a:t>
            </a:r>
            <a:r>
              <a:rPr lang="en-US" sz="4000" b="1" dirty="0" smtClean="0">
                <a:solidFill>
                  <a:srgbClr val="222222"/>
                </a:solidFill>
                <a:latin typeface="Bahnschrift SemiLight Condensed" panose="020B0502040204020203" pitchFamily="34" charset="0"/>
              </a:rPr>
              <a:t>growth of economy,</a:t>
            </a:r>
          </a:p>
          <a:p>
            <a:pPr>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E</a:t>
            </a:r>
            <a:r>
              <a:rPr lang="en-US" sz="3600" dirty="0" smtClean="0">
                <a:solidFill>
                  <a:srgbClr val="222222"/>
                </a:solidFill>
                <a:latin typeface="Times New Roman" panose="02020603050405020304" pitchFamily="18" charset="0"/>
                <a:cs typeface="Times New Roman" panose="02020603050405020304" pitchFamily="18" charset="0"/>
              </a:rPr>
              <a:t>conomies place </a:t>
            </a:r>
            <a:r>
              <a:rPr lang="en-US" sz="3600" dirty="0">
                <a:solidFill>
                  <a:srgbClr val="222222"/>
                </a:solidFill>
                <a:latin typeface="Times New Roman" panose="02020603050405020304" pitchFamily="18" charset="0"/>
                <a:cs typeface="Times New Roman" panose="02020603050405020304" pitchFamily="18" charset="0"/>
              </a:rPr>
              <a:t>increasing demands on flexible intellectual skills, </a:t>
            </a:r>
            <a:r>
              <a:rPr lang="en-US" sz="3600" dirty="0" smtClean="0">
                <a:solidFill>
                  <a:srgbClr val="222222"/>
                </a:solidFill>
                <a:latin typeface="Times New Roman" panose="02020603050405020304" pitchFamily="18" charset="0"/>
                <a:cs typeface="Times New Roman" panose="02020603050405020304" pitchFamily="18" charset="0"/>
              </a:rPr>
              <a:t>ability </a:t>
            </a:r>
            <a:r>
              <a:rPr lang="en-US" sz="3600" dirty="0">
                <a:solidFill>
                  <a:srgbClr val="222222"/>
                </a:solidFill>
                <a:latin typeface="Times New Roman" panose="02020603050405020304" pitchFamily="18" charset="0"/>
                <a:cs typeface="Times New Roman" panose="02020603050405020304" pitchFamily="18" charset="0"/>
              </a:rPr>
              <a:t>to </a:t>
            </a:r>
            <a:r>
              <a:rPr lang="en-US" sz="3600" dirty="0" smtClean="0">
                <a:solidFill>
                  <a:srgbClr val="222222"/>
                </a:solidFill>
                <a:latin typeface="Times New Roman" panose="02020603050405020304" pitchFamily="18" charset="0"/>
                <a:cs typeface="Times New Roman" panose="02020603050405020304" pitchFamily="18" charset="0"/>
              </a:rPr>
              <a:t>analyze </a:t>
            </a:r>
            <a:r>
              <a:rPr lang="en-US" sz="3600" dirty="0">
                <a:solidFill>
                  <a:srgbClr val="222222"/>
                </a:solidFill>
                <a:latin typeface="Times New Roman" panose="02020603050405020304" pitchFamily="18" charset="0"/>
                <a:cs typeface="Times New Roman" panose="02020603050405020304" pitchFamily="18" charset="0"/>
              </a:rPr>
              <a:t>information and integrate diverse sources of knowledge in solving problems.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Good </a:t>
            </a:r>
            <a:r>
              <a:rPr lang="en-US" sz="3600" dirty="0">
                <a:solidFill>
                  <a:srgbClr val="222222"/>
                </a:solidFill>
                <a:latin typeface="Times New Roman" panose="02020603050405020304" pitchFamily="18" charset="0"/>
                <a:cs typeface="Times New Roman" panose="02020603050405020304" pitchFamily="18" charset="0"/>
              </a:rPr>
              <a:t>critical thinking promotes such thinking skills, and is very important in the </a:t>
            </a:r>
            <a:r>
              <a:rPr lang="en-US" sz="3600" dirty="0" smtClean="0">
                <a:solidFill>
                  <a:srgbClr val="222222"/>
                </a:solidFill>
                <a:latin typeface="Times New Roman" panose="02020603050405020304" pitchFamily="18" charset="0"/>
                <a:cs typeface="Times New Roman" panose="02020603050405020304" pitchFamily="18" charset="0"/>
              </a:rPr>
              <a:t>growth of economies. </a:t>
            </a:r>
            <a:endParaRPr lang="en-US" sz="3600" b="1" dirty="0" smtClean="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4000" b="1" dirty="0">
              <a:latin typeface="Bahnschrift SemiLight Condensed" panose="020B0502040204020203" pitchFamily="34" charset="0"/>
            </a:endParaRPr>
          </a:p>
        </p:txBody>
      </p:sp>
    </p:spTree>
    <p:extLst>
      <p:ext uri="{BB962C8B-B14F-4D97-AF65-F5344CB8AC3E}">
        <p14:creationId xmlns:p14="http://schemas.microsoft.com/office/powerpoint/2010/main" val="1645988721"/>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a:solidFill>
                  <a:srgbClr val="222222"/>
                </a:solidFill>
                <a:latin typeface="Bahnschrift SemiLight Condensed" panose="020B0502040204020203" pitchFamily="34" charset="0"/>
              </a:rPr>
              <a:t>Critical thinking enhances language and presentation </a:t>
            </a:r>
            <a:r>
              <a:rPr lang="en-US" sz="4000" b="1" dirty="0" smtClean="0">
                <a:solidFill>
                  <a:srgbClr val="222222"/>
                </a:solidFill>
                <a:latin typeface="Bahnschrift SemiLight Condensed" panose="020B0502040204020203" pitchFamily="34" charset="0"/>
              </a:rPr>
              <a:t>skills</a:t>
            </a:r>
          </a:p>
          <a:p>
            <a:pPr>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Thinking clearly and systematically can improve the way we express our ideas.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In </a:t>
            </a:r>
            <a:r>
              <a:rPr lang="en-US" sz="3600" dirty="0">
                <a:solidFill>
                  <a:srgbClr val="222222"/>
                </a:solidFill>
                <a:latin typeface="Times New Roman" panose="02020603050405020304" pitchFamily="18" charset="0"/>
                <a:cs typeface="Times New Roman" panose="02020603050405020304" pitchFamily="18" charset="0"/>
              </a:rPr>
              <a:t>learning how to </a:t>
            </a:r>
            <a:r>
              <a:rPr lang="en-US" sz="3600" dirty="0" smtClean="0">
                <a:solidFill>
                  <a:srgbClr val="222222"/>
                </a:solidFill>
                <a:latin typeface="Times New Roman" panose="02020603050405020304" pitchFamily="18" charset="0"/>
                <a:cs typeface="Times New Roman" panose="02020603050405020304" pitchFamily="18" charset="0"/>
              </a:rPr>
              <a:t>analyze </a:t>
            </a:r>
            <a:r>
              <a:rPr lang="en-US" sz="3600" dirty="0">
                <a:solidFill>
                  <a:srgbClr val="222222"/>
                </a:solidFill>
                <a:latin typeface="Times New Roman" panose="02020603050405020304" pitchFamily="18" charset="0"/>
                <a:cs typeface="Times New Roman" panose="02020603050405020304" pitchFamily="18" charset="0"/>
              </a:rPr>
              <a:t>the logical structure of texts, critical thinking also improves comprehension abilities.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571154"/>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4300" b="1" dirty="0">
                <a:solidFill>
                  <a:srgbClr val="222222"/>
                </a:solidFill>
                <a:latin typeface="Bahnschrift SemiLight Condensed" panose="020B0502040204020203" pitchFamily="34" charset="0"/>
              </a:rPr>
              <a:t>Critical thinking promotes </a:t>
            </a:r>
            <a:r>
              <a:rPr lang="en-US" sz="4300" b="1" dirty="0" smtClean="0">
                <a:solidFill>
                  <a:srgbClr val="222222"/>
                </a:solidFill>
                <a:latin typeface="Bahnschrift SemiLight Condensed" panose="020B0502040204020203" pitchFamily="34" charset="0"/>
              </a:rPr>
              <a:t>creativity</a:t>
            </a:r>
            <a:r>
              <a:rPr lang="en-US" sz="4000" b="1" dirty="0" smtClean="0">
                <a:solidFill>
                  <a:srgbClr val="222222"/>
                </a:solidFill>
                <a:latin typeface="Bahnschrift SemiLight Condensed" panose="020B0502040204020203" pitchFamily="34" charset="0"/>
              </a:rPr>
              <a:t>.</a:t>
            </a:r>
          </a:p>
          <a:p>
            <a:pPr>
              <a:buFont typeface="Arial" panose="020B0604020202020204" pitchFamily="34" charset="0"/>
              <a:buChar char="•"/>
            </a:pPr>
            <a:r>
              <a:rPr lang="en-US" sz="3900" dirty="0">
                <a:solidFill>
                  <a:srgbClr val="222222"/>
                </a:solidFill>
                <a:latin typeface="Times New Roman" panose="02020603050405020304" pitchFamily="18" charset="0"/>
                <a:cs typeface="Times New Roman" panose="02020603050405020304" pitchFamily="18" charset="0"/>
              </a:rPr>
              <a:t>To come up with a creative solution to a problem involves not just having new ideas. </a:t>
            </a:r>
            <a:endParaRPr lang="en-US" sz="3900" dirty="0" smtClean="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900" dirty="0" smtClean="0">
                <a:solidFill>
                  <a:srgbClr val="222222"/>
                </a:solidFill>
                <a:latin typeface="Times New Roman" panose="02020603050405020304" pitchFamily="18" charset="0"/>
                <a:cs typeface="Times New Roman" panose="02020603050405020304" pitchFamily="18" charset="0"/>
              </a:rPr>
              <a:t>It </a:t>
            </a:r>
            <a:r>
              <a:rPr lang="en-US" sz="3900" dirty="0">
                <a:solidFill>
                  <a:srgbClr val="222222"/>
                </a:solidFill>
                <a:latin typeface="Times New Roman" panose="02020603050405020304" pitchFamily="18" charset="0"/>
                <a:cs typeface="Times New Roman" panose="02020603050405020304" pitchFamily="18" charset="0"/>
              </a:rPr>
              <a:t>must also be the case that the new ideas being generated are useful and relevant to the task at </a:t>
            </a:r>
            <a:r>
              <a:rPr lang="en-US" sz="3900" dirty="0" smtClean="0">
                <a:solidFill>
                  <a:srgbClr val="222222"/>
                </a:solidFill>
                <a:latin typeface="Times New Roman" panose="02020603050405020304" pitchFamily="18" charset="0"/>
                <a:cs typeface="Times New Roman" panose="02020603050405020304" pitchFamily="18" charset="0"/>
              </a:rPr>
              <a:t>hand.</a:t>
            </a:r>
          </a:p>
          <a:p>
            <a:pPr>
              <a:buFont typeface="Arial" panose="020B0604020202020204" pitchFamily="34" charset="0"/>
              <a:buChar char="•"/>
            </a:pPr>
            <a:r>
              <a:rPr lang="en-US" sz="3900" dirty="0" smtClean="0">
                <a:solidFill>
                  <a:srgbClr val="222222"/>
                </a:solidFill>
                <a:latin typeface="Times New Roman" panose="02020603050405020304" pitchFamily="18" charset="0"/>
                <a:cs typeface="Times New Roman" panose="02020603050405020304" pitchFamily="18" charset="0"/>
              </a:rPr>
              <a:t>Critical </a:t>
            </a:r>
            <a:r>
              <a:rPr lang="en-US" sz="3900" dirty="0">
                <a:solidFill>
                  <a:srgbClr val="222222"/>
                </a:solidFill>
                <a:latin typeface="Times New Roman" panose="02020603050405020304" pitchFamily="18" charset="0"/>
                <a:cs typeface="Times New Roman" panose="02020603050405020304" pitchFamily="18" charset="0"/>
              </a:rPr>
              <a:t>thinking plays a crucial role in evaluating new ideas, selecting the best ones and modifying them if necessary </a:t>
            </a:r>
            <a:endParaRPr lang="en-US" sz="3900" b="1" dirty="0" smtClean="0">
              <a:solidFill>
                <a:srgbClr val="222222"/>
              </a:solidFill>
              <a:latin typeface="Times New Roman" panose="02020603050405020304" pitchFamily="18" charset="0"/>
              <a:cs typeface="Times New Roman" panose="02020603050405020304" pitchFamily="18" charset="0"/>
            </a:endParaRPr>
          </a:p>
          <a:p>
            <a:pPr marL="0" indent="0">
              <a:buNone/>
            </a:pPr>
            <a:endParaRPr lang="en-US" sz="4000" b="1" dirty="0">
              <a:latin typeface="Bahnschrift SemiLight Condensed" panose="020B0502040204020203" pitchFamily="34" charset="0"/>
            </a:endParaRPr>
          </a:p>
        </p:txBody>
      </p:sp>
    </p:spTree>
    <p:extLst>
      <p:ext uri="{BB962C8B-B14F-4D97-AF65-F5344CB8AC3E}">
        <p14:creationId xmlns:p14="http://schemas.microsoft.com/office/powerpoint/2010/main" val="1402494088"/>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a:solidFill>
                  <a:srgbClr val="222222"/>
                </a:solidFill>
                <a:latin typeface="Bahnschrift SemiLight Condensed" panose="020B0502040204020203" pitchFamily="34" charset="0"/>
              </a:rPr>
              <a:t>Critical thinking is crucial for </a:t>
            </a:r>
            <a:r>
              <a:rPr lang="en-US" sz="4000" b="1" dirty="0" smtClean="0">
                <a:solidFill>
                  <a:srgbClr val="222222"/>
                </a:solidFill>
                <a:latin typeface="Bahnschrift SemiLight Condensed" panose="020B0502040204020203" pitchFamily="34" charset="0"/>
              </a:rPr>
              <a:t>self-reflection</a:t>
            </a:r>
            <a:r>
              <a:rPr lang="en-US" sz="4000" dirty="0" smtClean="0">
                <a:solidFill>
                  <a:srgbClr val="222222"/>
                </a:solidFill>
                <a:latin typeface="Bahnschrift SemiLight Condensed" panose="020B0502040204020203" pitchFamily="34" charset="0"/>
              </a:rPr>
              <a:t>.</a:t>
            </a:r>
          </a:p>
          <a:p>
            <a:pPr>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In order to live a meaningful life and to structure our lives accordingly, we need to justify and reflect on our values and decisions.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Critical </a:t>
            </a:r>
            <a:r>
              <a:rPr lang="en-US" sz="3600" dirty="0">
                <a:solidFill>
                  <a:srgbClr val="222222"/>
                </a:solidFill>
                <a:latin typeface="Times New Roman" panose="02020603050405020304" pitchFamily="18" charset="0"/>
                <a:cs typeface="Times New Roman" panose="02020603050405020304" pitchFamily="18" charset="0"/>
              </a:rPr>
              <a:t>thinking provides the tools for this process of self-evaluation</a:t>
            </a:r>
            <a:r>
              <a:rPr lang="en-US" sz="4000" dirty="0">
                <a:solidFill>
                  <a:srgbClr val="222222"/>
                </a:solidFill>
                <a:latin typeface="Open Sans"/>
              </a:rPr>
              <a:t>. </a:t>
            </a:r>
            <a:endParaRPr lang="en-US" sz="4000" dirty="0">
              <a:latin typeface="Bahnschrift SemiLight Condensed" panose="020B0502040204020203" pitchFamily="34" charset="0"/>
            </a:endParaRPr>
          </a:p>
        </p:txBody>
      </p:sp>
    </p:spTree>
    <p:extLst>
      <p:ext uri="{BB962C8B-B14F-4D97-AF65-F5344CB8AC3E}">
        <p14:creationId xmlns:p14="http://schemas.microsoft.com/office/powerpoint/2010/main" val="2473889622"/>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4000" b="1" dirty="0">
                <a:solidFill>
                  <a:srgbClr val="222222"/>
                </a:solidFill>
                <a:latin typeface="Bahnschrift SemiLight Condensed" panose="020B0502040204020203" pitchFamily="34" charset="0"/>
              </a:rPr>
              <a:t>Good critical thinking is the foundation of science and democracy</a:t>
            </a:r>
            <a:r>
              <a:rPr lang="en-US" dirty="0" smtClean="0">
                <a:solidFill>
                  <a:srgbClr val="222222"/>
                </a:solidFill>
                <a:latin typeface="Open Sans"/>
              </a:rPr>
              <a:t>.</a:t>
            </a:r>
          </a:p>
          <a:p>
            <a:pPr>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Science requires the critical use of reason in experimentation and theory confirmation.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The </a:t>
            </a:r>
            <a:r>
              <a:rPr lang="en-US" sz="3600" dirty="0">
                <a:solidFill>
                  <a:srgbClr val="222222"/>
                </a:solidFill>
                <a:latin typeface="Times New Roman" panose="02020603050405020304" pitchFamily="18" charset="0"/>
                <a:cs typeface="Times New Roman" panose="02020603050405020304" pitchFamily="18" charset="0"/>
              </a:rPr>
              <a:t>proper functioning of a liberal democracy requires citizens who can think critically about social issues to inform their judgments about proper governance and to overcome biases and prejudice.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047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81200" y="1603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752600" y="647701"/>
            <a:ext cx="8686800" cy="6073775"/>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Consideration of Physical Setting &amp; Recipient</a:t>
            </a:r>
          </a:p>
          <a:p>
            <a:pPr>
              <a:lnSpc>
                <a:spcPct val="150000"/>
              </a:lnSpc>
              <a:defRPr/>
            </a:pPr>
            <a:r>
              <a:rPr lang="en-GB" dirty="0" smtClean="0">
                <a:latin typeface="Times New Roman" panose="02020603050405020304" pitchFamily="18" charset="0"/>
                <a:cs typeface="Times New Roman" panose="02020603050405020304" pitchFamily="18" charset="0"/>
              </a:rPr>
              <a:t>In order to make communication more effective, the overall physical setting, i.e., the media of communication and the work environment, must be considered. </a:t>
            </a:r>
          </a:p>
          <a:p>
            <a:pPr>
              <a:lnSpc>
                <a:spcPct val="150000"/>
              </a:lnSpc>
              <a:defRPr/>
            </a:pPr>
            <a:r>
              <a:rPr lang="en-GB" dirty="0" smtClean="0">
                <a:latin typeface="Times New Roman" panose="02020603050405020304" pitchFamily="18" charset="0"/>
                <a:cs typeface="Times New Roman" panose="02020603050405020304" pitchFamily="18" charset="0"/>
              </a:rPr>
              <a:t>The content of the message must take into account the attitude, knowledge, and position of the recipient.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F35CD9B-B41A-4BE2-984E-63F6042B0F8C}"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14352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latin typeface="Bahnschrift Condensed" panose="020B0502040204020203" pitchFamily="34" charset="0"/>
              </a:rPr>
              <a:t>PROBLEM </a:t>
            </a:r>
            <a:r>
              <a:rPr lang="en-US" sz="6000" b="1" dirty="0" smtClean="0">
                <a:solidFill>
                  <a:srgbClr val="FF0000"/>
                </a:solidFill>
                <a:latin typeface="Bahnschrift Condensed" panose="020B0502040204020203" pitchFamily="34" charset="0"/>
              </a:rPr>
              <a:t>SOLVING Process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t>Lesson Objectives:</a:t>
            </a:r>
          </a:p>
          <a:p>
            <a:r>
              <a:rPr lang="en-US" sz="3600" dirty="0" smtClean="0"/>
              <a:t>By the end of the session, students should be able to:</a:t>
            </a:r>
          </a:p>
          <a:p>
            <a:pPr marL="514350" indent="-514350">
              <a:buFont typeface="+mj-lt"/>
              <a:buAutoNum type="romanUcPeriod"/>
            </a:pPr>
            <a:r>
              <a:rPr lang="en-US" sz="3600" dirty="0" smtClean="0"/>
              <a:t>Define Problem</a:t>
            </a:r>
          </a:p>
          <a:p>
            <a:pPr marL="514350" indent="-514350">
              <a:buFont typeface="+mj-lt"/>
              <a:buAutoNum type="romanUcPeriod"/>
            </a:pPr>
            <a:r>
              <a:rPr lang="en-US" sz="3600" dirty="0" smtClean="0"/>
              <a:t>State the steps of problem solving techniques</a:t>
            </a:r>
          </a:p>
          <a:p>
            <a:pPr marL="514350" indent="-514350">
              <a:buFont typeface="+mj-lt"/>
              <a:buAutoNum type="romanUcPeriod"/>
            </a:pPr>
            <a:r>
              <a:rPr lang="en-US" sz="3600" dirty="0" smtClean="0"/>
              <a:t> state the </a:t>
            </a:r>
            <a:r>
              <a:rPr lang="en-US" sz="3600" spc="-50" dirty="0">
                <a:solidFill>
                  <a:srgbClr val="000000">
                    <a:lumMod val="75000"/>
                    <a:lumOff val="25000"/>
                  </a:srgbClr>
                </a:solidFill>
                <a:latin typeface="Times New Roman" panose="02020603050405020304" pitchFamily="18" charset="0"/>
                <a:cs typeface="Times New Roman" panose="02020603050405020304" pitchFamily="18" charset="0"/>
              </a:rPr>
              <a:t>f</a:t>
            </a: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actors </a:t>
            </a:r>
            <a:r>
              <a:rPr lang="en-US" sz="3600" spc="-50" dirty="0">
                <a:solidFill>
                  <a:srgbClr val="000000">
                    <a:lumMod val="75000"/>
                    <a:lumOff val="25000"/>
                  </a:srgbClr>
                </a:solidFill>
                <a:latin typeface="Times New Roman" panose="02020603050405020304" pitchFamily="18" charset="0"/>
                <a:cs typeface="Times New Roman" panose="02020603050405020304" pitchFamily="18" charset="0"/>
              </a:rPr>
              <a:t>affecting </a:t>
            </a: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decision-making</a:t>
            </a:r>
          </a:p>
          <a:p>
            <a:pPr marL="514350" indent="-514350">
              <a:buFont typeface="+mj-lt"/>
              <a:buAutoNum type="romanUcPeriod"/>
            </a:pPr>
            <a:r>
              <a:rPr lang="en-US" sz="3600" spc="-50" dirty="0" smtClean="0">
                <a:solidFill>
                  <a:srgbClr val="000000">
                    <a:lumMod val="75000"/>
                    <a:lumOff val="25000"/>
                  </a:srgbClr>
                </a:solidFill>
                <a:latin typeface="Times New Roman" panose="02020603050405020304" pitchFamily="18" charset="0"/>
                <a:cs typeface="Times New Roman" panose="02020603050405020304" pitchFamily="18" charset="0"/>
              </a:rPr>
              <a:t>State the consequences of poor decision making</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endParaRPr lang="en-US" sz="3600" dirty="0"/>
          </a:p>
        </p:txBody>
      </p:sp>
    </p:spTree>
    <p:extLst>
      <p:ext uri="{BB962C8B-B14F-4D97-AF65-F5344CB8AC3E}">
        <p14:creationId xmlns:p14="http://schemas.microsoft.com/office/powerpoint/2010/main" val="528830426"/>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738648"/>
          </a:xfrm>
        </p:spPr>
        <p:txBody>
          <a:bodyPr>
            <a:noAutofit/>
          </a:bodyPr>
          <a:lstStyle/>
          <a:p>
            <a:pPr algn="ctr"/>
            <a:r>
              <a:rPr lang="en-US" sz="6000" b="1" dirty="0" smtClean="0">
                <a:latin typeface="Bahnschrift Condensed" panose="020B0502040204020203" pitchFamily="34" charset="0"/>
              </a:rPr>
              <a:t>PROBLEM SOLVING.</a:t>
            </a:r>
            <a:endParaRPr lang="en-US" sz="6000" b="1" dirty="0">
              <a:latin typeface="Bahnschrift Condensed" panose="020B0502040204020203" pitchFamily="34" charset="0"/>
            </a:endParaRPr>
          </a:p>
        </p:txBody>
      </p:sp>
      <p:sp>
        <p:nvSpPr>
          <p:cNvPr id="3" name="Content Placeholder 2"/>
          <p:cNvSpPr>
            <a:spLocks noGrp="1"/>
          </p:cNvSpPr>
          <p:nvPr>
            <p:ph idx="1"/>
          </p:nvPr>
        </p:nvSpPr>
        <p:spPr>
          <a:xfrm>
            <a:off x="1200310" y="2013160"/>
            <a:ext cx="10058400" cy="4023360"/>
          </a:xfrm>
        </p:spPr>
        <p:txBody>
          <a:bodyPr>
            <a:normAutofit fontScale="25000" lnSpcReduction="20000"/>
          </a:bodyPr>
          <a:lstStyle/>
          <a:p>
            <a:r>
              <a:rPr lang="en-US" sz="16000" b="1" dirty="0" smtClean="0">
                <a:solidFill>
                  <a:srgbClr val="6A6A6A"/>
                </a:solidFill>
                <a:latin typeface="Times New Roman" panose="02020603050405020304" pitchFamily="18" charset="0"/>
                <a:cs typeface="Times New Roman" panose="02020603050405020304" pitchFamily="18" charset="0"/>
              </a:rPr>
              <a:t>Problem.</a:t>
            </a:r>
            <a:endParaRPr lang="en-US" sz="16000" dirty="0" smtClean="0">
              <a:solidFill>
                <a:srgbClr val="545454"/>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14400" dirty="0" smtClean="0">
                <a:solidFill>
                  <a:srgbClr val="545454"/>
                </a:solidFill>
                <a:latin typeface="Times New Roman" panose="02020603050405020304" pitchFamily="18" charset="0"/>
                <a:cs typeface="Times New Roman" panose="02020603050405020304" pitchFamily="18" charset="0"/>
              </a:rPr>
              <a:t>The word comes from a Greek word meaning an "obstacle" (something that is in your way). </a:t>
            </a:r>
          </a:p>
          <a:p>
            <a:pPr lvl="0">
              <a:buClr>
                <a:srgbClr val="E48312"/>
              </a:buClr>
              <a:buFont typeface="Wingdings" panose="05000000000000000000" pitchFamily="2" charset="2"/>
              <a:buChar char="§"/>
            </a:pPr>
            <a:r>
              <a:rPr lang="en-US" sz="14400" dirty="0">
                <a:solidFill>
                  <a:srgbClr val="545454"/>
                </a:solidFill>
                <a:latin typeface="Times New Roman" panose="02020603050405020304" pitchFamily="18" charset="0"/>
                <a:cs typeface="Times New Roman" panose="02020603050405020304" pitchFamily="18" charset="0"/>
              </a:rPr>
              <a:t>It is a situation preventing something from being achieved. </a:t>
            </a:r>
            <a:endParaRPr lang="en-US" sz="14400" dirty="0" smtClean="0">
              <a:solidFill>
                <a:srgbClr val="545454"/>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14400" dirty="0" smtClean="0">
                <a:solidFill>
                  <a:srgbClr val="545454"/>
                </a:solidFill>
                <a:latin typeface="Times New Roman" panose="02020603050405020304" pitchFamily="18" charset="0"/>
                <a:cs typeface="Times New Roman" panose="02020603050405020304" pitchFamily="18" charset="0"/>
              </a:rPr>
              <a:t>It</a:t>
            </a:r>
            <a:r>
              <a:rPr lang="en-US" sz="14400" b="1" dirty="0" smtClean="0">
                <a:solidFill>
                  <a:srgbClr val="545454"/>
                </a:solidFill>
                <a:latin typeface="Times New Roman" panose="02020603050405020304" pitchFamily="18" charset="0"/>
                <a:cs typeface="Times New Roman" panose="02020603050405020304" pitchFamily="18" charset="0"/>
              </a:rPr>
              <a:t> </a:t>
            </a:r>
            <a:r>
              <a:rPr lang="en-US" sz="14400" dirty="0" smtClean="0">
                <a:solidFill>
                  <a:srgbClr val="545454"/>
                </a:solidFill>
                <a:latin typeface="Times New Roman" panose="02020603050405020304" pitchFamily="18" charset="0"/>
                <a:cs typeface="Times New Roman" panose="02020603050405020304" pitchFamily="18" charset="0"/>
              </a:rPr>
              <a:t>is </a:t>
            </a:r>
            <a:r>
              <a:rPr lang="en-US" sz="14400" dirty="0">
                <a:solidFill>
                  <a:srgbClr val="545454"/>
                </a:solidFill>
                <a:latin typeface="Times New Roman" panose="02020603050405020304" pitchFamily="18" charset="0"/>
                <a:cs typeface="Times New Roman" panose="02020603050405020304" pitchFamily="18" charset="0"/>
              </a:rPr>
              <a:t>also defined as a matter or situation regarded as unwelcome or harmful and needing to be dealt with and overcome.</a:t>
            </a:r>
          </a:p>
          <a:p>
            <a:pPr>
              <a:buFont typeface="Wingdings" panose="05000000000000000000" pitchFamily="2" charset="2"/>
              <a:buChar char="§"/>
            </a:pPr>
            <a:endParaRPr lang="en-US" sz="4200" dirty="0" smtClean="0">
              <a:solidFill>
                <a:srgbClr val="545454"/>
              </a:solidFill>
              <a:latin typeface="Times New Roman" panose="02020603050405020304" pitchFamily="18" charset="0"/>
              <a:cs typeface="Times New Roman" panose="02020603050405020304" pitchFamily="18" charset="0"/>
            </a:endParaRPr>
          </a:p>
          <a:p>
            <a:pPr marL="0" indent="0">
              <a:buNone/>
            </a:pPr>
            <a:endParaRPr lang="en-US" sz="4200" dirty="0" smtClean="0">
              <a:solidFill>
                <a:srgbClr val="545454"/>
              </a:solidFill>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 </a:t>
            </a:r>
            <a:r>
              <a:rPr lang="en-US" sz="4200" dirty="0">
                <a:solidFill>
                  <a:srgbClr val="222222"/>
                </a:solidFill>
                <a:latin typeface="Times New Roman" panose="02020603050405020304" pitchFamily="18" charset="0"/>
                <a:cs typeface="Times New Roman" panose="02020603050405020304" pitchFamily="18" charset="0"/>
              </a:rPr>
              <a:t/>
            </a:r>
            <a:br>
              <a:rPr lang="en-US" sz="4200" dirty="0">
                <a:solidFill>
                  <a:srgbClr val="222222"/>
                </a:solidFill>
                <a:latin typeface="Times New Roman" panose="02020603050405020304" pitchFamily="18" charset="0"/>
                <a:cs typeface="Times New Roman" panose="02020603050405020304" pitchFamily="18" charset="0"/>
              </a:rPr>
            </a:br>
            <a:endParaRPr 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87624"/>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
            </a:pPr>
            <a:r>
              <a:rPr lang="en-US" sz="3600" dirty="0" smtClean="0">
                <a:solidFill>
                  <a:srgbClr val="545454"/>
                </a:solidFill>
                <a:latin typeface="Times New Roman" panose="02020603050405020304" pitchFamily="18" charset="0"/>
                <a:cs typeface="Times New Roman" panose="02020603050405020304" pitchFamily="18" charset="0"/>
              </a:rPr>
              <a:t>Someone </a:t>
            </a:r>
            <a:r>
              <a:rPr lang="en-US" sz="3600" dirty="0">
                <a:solidFill>
                  <a:srgbClr val="545454"/>
                </a:solidFill>
                <a:latin typeface="Times New Roman" panose="02020603050405020304" pitchFamily="18" charset="0"/>
                <a:cs typeface="Times New Roman" panose="02020603050405020304" pitchFamily="18" charset="0"/>
              </a:rPr>
              <a:t>who has a </a:t>
            </a:r>
            <a:r>
              <a:rPr lang="en-US" sz="3600" b="1" dirty="0">
                <a:solidFill>
                  <a:srgbClr val="6A6A6A"/>
                </a:solidFill>
                <a:latin typeface="Times New Roman" panose="02020603050405020304" pitchFamily="18" charset="0"/>
                <a:cs typeface="Times New Roman" panose="02020603050405020304" pitchFamily="18" charset="0"/>
              </a:rPr>
              <a:t>problem</a:t>
            </a:r>
            <a:r>
              <a:rPr lang="en-US" sz="3600" dirty="0">
                <a:solidFill>
                  <a:srgbClr val="545454"/>
                </a:solidFill>
                <a:latin typeface="Times New Roman" panose="02020603050405020304" pitchFamily="18" charset="0"/>
                <a:cs typeface="Times New Roman" panose="02020603050405020304" pitchFamily="18" charset="0"/>
              </a:rPr>
              <a:t> must find a way of solving it. </a:t>
            </a:r>
            <a:endParaRPr lang="en-US" sz="3600" dirty="0" smtClean="0">
              <a:solidFill>
                <a:srgbClr val="545454"/>
              </a:solidFill>
              <a:latin typeface="Times New Roman" panose="02020603050405020304" pitchFamily="18" charset="0"/>
              <a:cs typeface="Times New Roman" panose="02020603050405020304" pitchFamily="18" charset="0"/>
            </a:endParaRPr>
          </a:p>
          <a:p>
            <a:pPr lvl="0">
              <a:buClr>
                <a:srgbClr val="E48312"/>
              </a:buClr>
              <a:buFont typeface="Wingdings" panose="05000000000000000000" pitchFamily="2" charset="2"/>
              <a:buChar char="§"/>
            </a:pPr>
            <a:r>
              <a:rPr lang="en-US" sz="3600" dirty="0" smtClean="0">
                <a:solidFill>
                  <a:srgbClr val="545454"/>
                </a:solidFill>
                <a:latin typeface="Times New Roman" panose="02020603050405020304" pitchFamily="18" charset="0"/>
                <a:cs typeface="Times New Roman" panose="02020603050405020304" pitchFamily="18" charset="0"/>
              </a:rPr>
              <a:t>The </a:t>
            </a:r>
            <a:r>
              <a:rPr lang="en-US" sz="3600" dirty="0">
                <a:solidFill>
                  <a:srgbClr val="545454"/>
                </a:solidFill>
                <a:latin typeface="Times New Roman" panose="02020603050405020304" pitchFamily="18" charset="0"/>
                <a:cs typeface="Times New Roman" panose="02020603050405020304" pitchFamily="18" charset="0"/>
              </a:rPr>
              <a:t>means of solving a </a:t>
            </a:r>
            <a:r>
              <a:rPr lang="en-US" sz="3600" b="1" dirty="0">
                <a:solidFill>
                  <a:srgbClr val="6A6A6A"/>
                </a:solidFill>
                <a:latin typeface="Times New Roman" panose="02020603050405020304" pitchFamily="18" charset="0"/>
                <a:cs typeface="Times New Roman" panose="02020603050405020304" pitchFamily="18" charset="0"/>
              </a:rPr>
              <a:t>problem</a:t>
            </a:r>
            <a:r>
              <a:rPr lang="en-US" sz="3600" dirty="0">
                <a:solidFill>
                  <a:srgbClr val="545454"/>
                </a:solidFill>
                <a:latin typeface="Times New Roman" panose="02020603050405020304" pitchFamily="18" charset="0"/>
                <a:cs typeface="Times New Roman" panose="02020603050405020304" pitchFamily="18" charset="0"/>
              </a:rPr>
              <a:t> is called a "solution</a:t>
            </a:r>
            <a:endParaRPr lang="en-US" sz="3600" dirty="0" smtClean="0">
              <a:solidFill>
                <a:srgbClr val="545454"/>
              </a:solidFill>
              <a:latin typeface="Times New Roman" panose="02020603050405020304" pitchFamily="18"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829836841"/>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Steps of solving a problem follow those of decision making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502152"/>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PROBLEM SOLVING PROCESS:</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sz="4000" b="1" dirty="0" smtClean="0">
                <a:latin typeface="Bahnschrift Condensed" panose="020B0502040204020203" pitchFamily="34" charset="0"/>
              </a:rPr>
              <a:t>1. Identify the problem,</a:t>
            </a:r>
          </a:p>
          <a:p>
            <a:pPr>
              <a:buFont typeface="Wingdings" panose="05000000000000000000" pitchFamily="2" charset="2"/>
              <a:buChar char="q"/>
            </a:pPr>
            <a:r>
              <a:rPr lang="en-US" sz="4000" dirty="0" smtClean="0">
                <a:latin typeface="Times New Roman" panose="02020603050405020304" pitchFamily="18" charset="0"/>
                <a:cs typeface="Times New Roman" panose="02020603050405020304" pitchFamily="18" charset="0"/>
              </a:rPr>
              <a:t>Identify the real cause of the problem and not the signs and symptoms.</a:t>
            </a:r>
          </a:p>
          <a:p>
            <a:pPr>
              <a:buFont typeface="Wingdings" panose="05000000000000000000" pitchFamily="2" charset="2"/>
              <a:buChar char="q"/>
            </a:pPr>
            <a:r>
              <a:rPr lang="en-US" sz="4000" dirty="0" smtClean="0">
                <a:latin typeface="Times New Roman" panose="02020603050405020304" pitchFamily="18" charset="0"/>
                <a:cs typeface="Times New Roman" panose="02020603050405020304" pitchFamily="18" charset="0"/>
              </a:rPr>
              <a:t>Use strategies like:</a:t>
            </a:r>
          </a:p>
          <a:p>
            <a:pPr>
              <a:buFont typeface="Arial" panose="020B0604020202020204" pitchFamily="34" charset="0"/>
              <a:buChar char="•"/>
            </a:pPr>
            <a:r>
              <a:rPr lang="en-US" sz="4000" dirty="0" smtClean="0">
                <a:latin typeface="Times New Roman" panose="02020603050405020304" pitchFamily="18" charset="0"/>
                <a:cs typeface="Times New Roman" panose="02020603050405020304" pitchFamily="18" charset="0"/>
              </a:rPr>
              <a:t>5 whys</a:t>
            </a:r>
          </a:p>
          <a:p>
            <a:pPr>
              <a:buFont typeface="Arial" panose="020B0604020202020204" pitchFamily="34" charset="0"/>
              <a:buChar char="•"/>
            </a:pPr>
            <a:r>
              <a:rPr lang="en-US" sz="4000" dirty="0" smtClean="0">
                <a:latin typeface="Times New Roman" panose="02020603050405020304" pitchFamily="18" charset="0"/>
                <a:cs typeface="Times New Roman" panose="02020603050405020304" pitchFamily="18" charset="0"/>
              </a:rPr>
              <a:t>Problem tree analysis</a:t>
            </a:r>
          </a:p>
          <a:p>
            <a:pPr>
              <a:buFont typeface="Arial" panose="020B0604020202020204" pitchFamily="34" charset="0"/>
              <a:buChar char="•"/>
            </a:pPr>
            <a:endParaRPr lang="en-US" sz="4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4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191456"/>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2. Develop and evaluate potential alternative courses of actions/solutions.</a:t>
            </a:r>
          </a:p>
          <a:p>
            <a:pPr>
              <a:buFont typeface="Wingdings" panose="05000000000000000000" pitchFamily="2" charset="2"/>
              <a:buChar char="q"/>
            </a:pPr>
            <a:r>
              <a:rPr lang="en-US" sz="4000" dirty="0" smtClean="0">
                <a:latin typeface="Times New Roman" panose="02020603050405020304" pitchFamily="18" charset="0"/>
                <a:cs typeface="Times New Roman" panose="02020603050405020304" pitchFamily="18" charset="0"/>
              </a:rPr>
              <a:t>Consider all the possible alternative solutions</a:t>
            </a:r>
            <a:r>
              <a:rPr lang="en-US" sz="4000" b="1" dirty="0" smtClean="0">
                <a:latin typeface="Bahnschrift Condensed" panose="020B0502040204020203" pitchFamily="34" charset="0"/>
              </a:rPr>
              <a:t>.</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This can be done through:</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Brain storming</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Group work</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001768"/>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3. Decide on the preferred course of action/solution.</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The best alternative/solution is that which produces the most advantages and fewest serious disadvantages</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The most preferred action/solution should be feasible and effective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424292"/>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4. Implement the decision.</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Involve everybody in the implementation for ownership</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Everybody must know their responsibility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928376"/>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latin typeface="Bahnschrift Condensed" panose="020B0502040204020203" pitchFamily="34" charset="0"/>
              </a:rPr>
              <a:t>5. Evaluate the results.</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Establish control and evaluation system</a:t>
            </a:r>
          </a:p>
          <a:p>
            <a:pPr>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Establish how well the decision is being implemented, what are the results.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561708"/>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Factors affecting decision-making</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Inadequate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Technological incompetency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Inadequate analytical skills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Inadequate resources</a:t>
            </a:r>
          </a:p>
          <a:p>
            <a:pPr marL="0" indent="0">
              <a:buNone/>
            </a:pPr>
            <a:endParaRPr lang="en-US" dirty="0"/>
          </a:p>
        </p:txBody>
      </p:sp>
    </p:spTree>
    <p:extLst>
      <p:ext uri="{BB962C8B-B14F-4D97-AF65-F5344CB8AC3E}">
        <p14:creationId xmlns:p14="http://schemas.microsoft.com/office/powerpoint/2010/main" val="153202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81200" y="274638"/>
            <a:ext cx="8229600" cy="411162"/>
          </a:xfrm>
        </p:spPr>
        <p:txBody>
          <a:bodyPr/>
          <a:lstStyle/>
          <a:p>
            <a:r>
              <a:rPr lang="en-US" altLang="en-US" smtClean="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981200" y="685801"/>
            <a:ext cx="8229600" cy="5440363"/>
          </a:xfrm>
        </p:spPr>
        <p:txBody>
          <a:bodyPr/>
          <a:lstStyle/>
          <a:p>
            <a:pPr marL="0" indent="0">
              <a:lnSpc>
                <a:spcPct val="150000"/>
              </a:lnSpc>
              <a:buNone/>
              <a:defRPr/>
            </a:pPr>
            <a:r>
              <a:rPr lang="en-GB" b="1" dirty="0" smtClean="0">
                <a:latin typeface="Times New Roman" panose="02020603050405020304" pitchFamily="18" charset="0"/>
                <a:cs typeface="Times New Roman" panose="02020603050405020304" pitchFamily="18" charset="0"/>
              </a:rPr>
              <a:t>Courtesy to be Maintained</a:t>
            </a:r>
          </a:p>
          <a:p>
            <a:pPr>
              <a:lnSpc>
                <a:spcPct val="150000"/>
              </a:lnSpc>
              <a:defRPr/>
            </a:pPr>
            <a:r>
              <a:rPr lang="en-GB" dirty="0" smtClean="0">
                <a:latin typeface="Times New Roman" panose="02020603050405020304" pitchFamily="18" charset="0"/>
                <a:cs typeface="Times New Roman" panose="02020603050405020304" pitchFamily="18" charset="0"/>
              </a:rPr>
              <a:t>The sender's message should be so drafted or prepared that it should be polite, reflective, and enthusiastic.</a:t>
            </a:r>
          </a:p>
          <a:p>
            <a:pPr>
              <a:lnSpc>
                <a:spcPct val="150000"/>
              </a:lnSpc>
              <a:defRPr/>
            </a:pPr>
            <a:r>
              <a:rPr lang="en-GB" dirty="0" smtClean="0">
                <a:latin typeface="Times New Roman" panose="02020603050405020304" pitchFamily="18" charset="0"/>
                <a:cs typeface="Times New Roman" panose="02020603050405020304" pitchFamily="18" charset="0"/>
              </a:rPr>
              <a:t> It must show the sender's respect for the receiver and be positive and focused at the receiver.</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1D227B9-3625-480A-8643-73C2337AEC92}"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5999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Political interference</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Resistance to change</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Corruption</a:t>
            </a:r>
          </a:p>
          <a:p>
            <a:endParaRPr lang="en-US" dirty="0"/>
          </a:p>
        </p:txBody>
      </p:sp>
    </p:spTree>
    <p:extLst>
      <p:ext uri="{BB962C8B-B14F-4D97-AF65-F5344CB8AC3E}">
        <p14:creationId xmlns:p14="http://schemas.microsoft.com/office/powerpoint/2010/main" val="1036240502"/>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Consequences of poor decision-making</a:t>
            </a:r>
            <a:endParaRPr lang="en-US" sz="6000" b="1" dirty="0">
              <a:latin typeface="Bahnschrift Condense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Demotivated workers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Inefficient use of resources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Poor public image</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Legal battles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70068083"/>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Poor productivity</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Ineffectiveness</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High staff turnover</a:t>
            </a:r>
          </a:p>
          <a:p>
            <a:pPr lvl="0">
              <a:buClr>
                <a:srgbClr val="E48312"/>
              </a:buClr>
              <a:buFont typeface="Wingdings" panose="05000000000000000000" pitchFamily="2" charset="2"/>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Industrial unres</a:t>
            </a:r>
            <a:r>
              <a:rPr lang="en-US" dirty="0">
                <a:solidFill>
                  <a:srgbClr val="000000">
                    <a:lumMod val="75000"/>
                    <a:lumOff val="25000"/>
                  </a:srgbClr>
                </a:solidFill>
              </a:rPr>
              <a:t>t</a:t>
            </a:r>
          </a:p>
          <a:p>
            <a:endParaRPr lang="en-US" dirty="0"/>
          </a:p>
        </p:txBody>
      </p:sp>
    </p:spTree>
    <p:extLst>
      <p:ext uri="{BB962C8B-B14F-4D97-AF65-F5344CB8AC3E}">
        <p14:creationId xmlns:p14="http://schemas.microsoft.com/office/powerpoint/2010/main" val="2325613708"/>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Bahnschrift SemiLight SemiConde" panose="020B0502040204020203" pitchFamily="34" charset="0"/>
              </a:rPr>
              <a:t>Counseling </a:t>
            </a:r>
            <a:r>
              <a:rPr lang="en-US" sz="2400" b="1" dirty="0" smtClean="0">
                <a:latin typeface="Bahnschrift SemiLight SemiConde" panose="020B0502040204020203" pitchFamily="34" charset="0"/>
              </a:rPr>
              <a:t>(4 </a:t>
            </a:r>
            <a:r>
              <a:rPr lang="en-US" sz="2400" b="1" smtClean="0">
                <a:latin typeface="Bahnschrift SemiLight SemiConde" panose="020B0502040204020203" pitchFamily="34" charset="0"/>
              </a:rPr>
              <a:t>hours</a:t>
            </a:r>
            <a:r>
              <a:rPr lang="en-US" sz="2400" smtClean="0"/>
              <a:t> </a:t>
            </a:r>
            <a:r>
              <a:rPr lang="en-US" sz="2400" b="1" smtClean="0"/>
              <a:t>).</a:t>
            </a:r>
            <a:endParaRPr lang="en-US" sz="2400" b="1" dirty="0"/>
          </a:p>
        </p:txBody>
      </p:sp>
      <p:sp>
        <p:nvSpPr>
          <p:cNvPr id="3" name="Subtitle 2"/>
          <p:cNvSpPr>
            <a:spLocks noGrp="1"/>
          </p:cNvSpPr>
          <p:nvPr>
            <p:ph type="subTitle" idx="1"/>
          </p:nvPr>
        </p:nvSpPr>
        <p:spPr/>
        <p:txBody>
          <a:bodyPr>
            <a:normAutofit lnSpcReduction="10000"/>
          </a:bodyPr>
          <a:lstStyle/>
          <a:p>
            <a:endParaRPr lang="en-US" b="1" dirty="0" smtClean="0"/>
          </a:p>
          <a:p>
            <a:r>
              <a:rPr lang="en-US" sz="4000" b="1" dirty="0" smtClean="0">
                <a:latin typeface="Bahnschrift SemiBold Condensed" panose="020B0502040204020203" pitchFamily="34" charset="0"/>
              </a:rPr>
              <a:t>In the context of healthcare service delivery</a:t>
            </a:r>
          </a:p>
          <a:p>
            <a:endParaRPr lang="en-US" sz="1400" b="1" dirty="0">
              <a:latin typeface="Bahnschrift SemiBold Condensed" panose="020B0502040204020203" pitchFamily="34" charset="0"/>
            </a:endParaRPr>
          </a:p>
        </p:txBody>
      </p:sp>
    </p:spTree>
    <p:extLst>
      <p:ext uri="{BB962C8B-B14F-4D97-AF65-F5344CB8AC3E}">
        <p14:creationId xmlns:p14="http://schemas.microsoft.com/office/powerpoint/2010/main" val="3838079318"/>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Broad objective</a:t>
            </a:r>
            <a:r>
              <a:rPr lang="en-US" dirty="0" smtClean="0"/>
              <a:t>:</a:t>
            </a:r>
            <a:endParaRPr lang="en-US" dirty="0"/>
          </a:p>
        </p:txBody>
      </p:sp>
      <p:sp>
        <p:nvSpPr>
          <p:cNvPr id="3" name="Content Placeholder 2"/>
          <p:cNvSpPr>
            <a:spLocks noGrp="1"/>
          </p:cNvSpPr>
          <p:nvPr>
            <p:ph idx="1"/>
          </p:nvPr>
        </p:nvSpPr>
        <p:spPr/>
        <p:txBody>
          <a:bodyPr>
            <a:normAutofit/>
          </a:bodyPr>
          <a:lstStyle/>
          <a:p>
            <a:pPr marL="0" lvl="0" indent="0" algn="just" defTabSz="457200">
              <a:lnSpc>
                <a:spcPct val="100000"/>
              </a:lnSpc>
              <a:spcBef>
                <a:spcPct val="20000"/>
              </a:spcBef>
              <a:buNone/>
            </a:pPr>
            <a:r>
              <a:rPr lang="en-US" sz="3600" dirty="0">
                <a:solidFill>
                  <a:prstClr val="black"/>
                </a:solidFill>
                <a:cs typeface="Times New Roman" pitchFamily="18" charset="0"/>
              </a:rPr>
              <a:t>By the end of this session, participants will be able to demonstrate the basic counseling skills </a:t>
            </a:r>
            <a:r>
              <a:rPr lang="en-US" sz="3600" dirty="0" smtClean="0">
                <a:solidFill>
                  <a:prstClr val="black"/>
                </a:solidFill>
                <a:cs typeface="Times New Roman" pitchFamily="18" charset="0"/>
              </a:rPr>
              <a:t>in the delivery of healthcare services</a:t>
            </a:r>
            <a:endParaRPr lang="en-US" sz="3600" dirty="0">
              <a:solidFill>
                <a:prstClr val="black"/>
              </a:solidFill>
            </a:endParaRPr>
          </a:p>
          <a:p>
            <a:endParaRPr lang="en-US" sz="3600" dirty="0"/>
          </a:p>
        </p:txBody>
      </p:sp>
    </p:spTree>
    <p:extLst>
      <p:ext uri="{BB962C8B-B14F-4D97-AF65-F5344CB8AC3E}">
        <p14:creationId xmlns:p14="http://schemas.microsoft.com/office/powerpoint/2010/main" val="1576539043"/>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Calibri"/>
              </a:rPr>
              <a:t>Specific o</a:t>
            </a:r>
            <a:r>
              <a:rPr lang="en-US" sz="6000" b="1" dirty="0" smtClean="0">
                <a:solidFill>
                  <a:prstClr val="black"/>
                </a:solidFill>
                <a:latin typeface="Calibri"/>
              </a:rPr>
              <a:t>bjectives:</a:t>
            </a:r>
            <a:endParaRPr lang="en-US" sz="6000" b="1"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By the end of the lesson, students should be able to:</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Define counseling/counsellor</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purpose of counseling</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State the qualities of effective counselor.</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endParaRPr lang="en-US" dirty="0"/>
          </a:p>
        </p:txBody>
      </p:sp>
    </p:spTree>
    <p:extLst>
      <p:ext uri="{BB962C8B-B14F-4D97-AF65-F5344CB8AC3E}">
        <p14:creationId xmlns:p14="http://schemas.microsoft.com/office/powerpoint/2010/main" val="4199255361"/>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prstClr val="black"/>
                </a:solidFill>
                <a:latin typeface="Calibri"/>
              </a:rPr>
              <a:t>Specific objectives:</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3600" dirty="0" smtClean="0">
                <a:solidFill>
                  <a:prstClr val="black"/>
                </a:solidFill>
                <a:latin typeface="Times New Roman" panose="02020603050405020304" pitchFamily="18" charset="0"/>
                <a:cs typeface="Times New Roman" panose="02020603050405020304" pitchFamily="18" charset="0"/>
              </a:rPr>
              <a:t>Outline </a:t>
            </a:r>
            <a:r>
              <a:rPr lang="en-US" sz="3600" dirty="0">
                <a:solidFill>
                  <a:prstClr val="black"/>
                </a:solidFill>
                <a:latin typeface="Times New Roman" panose="02020603050405020304" pitchFamily="18" charset="0"/>
                <a:cs typeface="Times New Roman" panose="02020603050405020304" pitchFamily="18" charset="0"/>
              </a:rPr>
              <a:t>the principles of </a:t>
            </a:r>
            <a:r>
              <a:rPr lang="en-US" sz="3600" dirty="0" smtClean="0">
                <a:solidFill>
                  <a:prstClr val="black"/>
                </a:solidFill>
                <a:latin typeface="Times New Roman" panose="02020603050405020304" pitchFamily="18" charset="0"/>
                <a:cs typeface="Times New Roman" panose="02020603050405020304" pitchFamily="18" charset="0"/>
              </a:rPr>
              <a:t>counseling</a:t>
            </a:r>
          </a:p>
          <a:p>
            <a:pPr lvl="0">
              <a:buFont typeface="Wingdings" panose="05000000000000000000" pitchFamily="2" charset="2"/>
              <a:buChar char="§"/>
            </a:pPr>
            <a:r>
              <a:rPr lang="en-US" sz="3600" dirty="0" smtClean="0">
                <a:solidFill>
                  <a:prstClr val="black"/>
                </a:solidFill>
                <a:latin typeface="Times New Roman" panose="02020603050405020304" pitchFamily="18" charset="0"/>
                <a:cs typeface="Times New Roman" panose="02020603050405020304" pitchFamily="18" charset="0"/>
              </a:rPr>
              <a:t>Outline the counselling skills</a:t>
            </a:r>
          </a:p>
          <a:p>
            <a:pPr lvl="0">
              <a:buFont typeface="Wingdings" panose="05000000000000000000" pitchFamily="2" charset="2"/>
              <a:buChar char="§"/>
            </a:pPr>
            <a:r>
              <a:rPr lang="en-US" sz="3600" dirty="0" smtClean="0">
                <a:solidFill>
                  <a:prstClr val="black"/>
                </a:solidFill>
                <a:latin typeface="Times New Roman" panose="02020603050405020304" pitchFamily="18" charset="0"/>
                <a:cs typeface="Times New Roman" panose="02020603050405020304" pitchFamily="18" charset="0"/>
              </a:rPr>
              <a:t>State the various models of counseling</a:t>
            </a:r>
            <a:endParaRPr lang="en-US" sz="3600" dirty="0">
              <a:solidFill>
                <a:prstClr val="black"/>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3600" dirty="0">
                <a:solidFill>
                  <a:prstClr val="black"/>
                </a:solidFill>
                <a:latin typeface="Times New Roman" panose="02020603050405020304" pitchFamily="18" charset="0"/>
                <a:cs typeface="Times New Roman" panose="02020603050405020304" pitchFamily="18" charset="0"/>
              </a:rPr>
              <a:t>State the barriers </a:t>
            </a:r>
            <a:r>
              <a:rPr lang="en-US" sz="3600" dirty="0" smtClean="0">
                <a:solidFill>
                  <a:prstClr val="black"/>
                </a:solidFill>
                <a:latin typeface="Times New Roman" panose="02020603050405020304" pitchFamily="18" charset="0"/>
                <a:cs typeface="Times New Roman" panose="02020603050405020304" pitchFamily="18" charset="0"/>
              </a:rPr>
              <a:t>to </a:t>
            </a:r>
            <a:r>
              <a:rPr lang="en-US" sz="3600" dirty="0">
                <a:solidFill>
                  <a:prstClr val="black"/>
                </a:solidFill>
                <a:latin typeface="Times New Roman" panose="02020603050405020304" pitchFamily="18" charset="0"/>
                <a:cs typeface="Times New Roman" panose="02020603050405020304" pitchFamily="18" charset="0"/>
              </a:rPr>
              <a:t>effective counseling</a:t>
            </a:r>
          </a:p>
          <a:p>
            <a:endParaRPr lang="en-US" dirty="0"/>
          </a:p>
        </p:txBody>
      </p:sp>
    </p:spTree>
    <p:extLst>
      <p:ext uri="{BB962C8B-B14F-4D97-AF65-F5344CB8AC3E}">
        <p14:creationId xmlns:p14="http://schemas.microsoft.com/office/powerpoint/2010/main" val="2605604420"/>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Bahnschrift SemiLight SemiConde" panose="020B0502040204020203" pitchFamily="34" charset="0"/>
              </a:rPr>
              <a:t>Definition of </a:t>
            </a:r>
            <a:r>
              <a:rPr lang="en-US" sz="6000" b="1" dirty="0" smtClean="0">
                <a:solidFill>
                  <a:prstClr val="black"/>
                </a:solidFill>
                <a:latin typeface="Bahnschrift SemiLight SemiConde" panose="020B0502040204020203" pitchFamily="34" charset="0"/>
              </a:rPr>
              <a:t>Counseling</a:t>
            </a:r>
            <a:r>
              <a:rPr lang="en-US" sz="4800" b="1" dirty="0" smtClean="0">
                <a:solidFill>
                  <a:prstClr val="black"/>
                </a:solidFill>
                <a:latin typeface="Calibri"/>
              </a:rPr>
              <a:t>: </a:t>
            </a:r>
            <a:endParaRPr lang="en-US" sz="4800" b="1" dirty="0"/>
          </a:p>
        </p:txBody>
      </p:sp>
      <p:sp>
        <p:nvSpPr>
          <p:cNvPr id="3" name="Content Placeholder 2"/>
          <p:cNvSpPr>
            <a:spLocks noGrp="1"/>
          </p:cNvSpPr>
          <p:nvPr>
            <p:ph idx="1"/>
          </p:nvPr>
        </p:nvSpPr>
        <p:spPr/>
        <p:txBody>
          <a:bodyPr>
            <a:noAutofit/>
          </a:bodyPr>
          <a:lstStyle/>
          <a:p>
            <a:pPr defTabSz="457200">
              <a:lnSpc>
                <a:spcPct val="100000"/>
              </a:lnSpc>
              <a:spcBef>
                <a:spcPct val="20000"/>
              </a:spcBef>
              <a:buFont typeface="Wingdings" panose="05000000000000000000" pitchFamily="2" charset="2"/>
              <a:buChar char="q"/>
            </a:pPr>
            <a:r>
              <a:rPr lang="en-US" sz="3600" dirty="0" smtClean="0">
                <a:solidFill>
                  <a:prstClr val="black"/>
                </a:solidFill>
              </a:rPr>
              <a:t>It is </a:t>
            </a:r>
            <a:r>
              <a:rPr lang="en-US" sz="3600" dirty="0">
                <a:solidFill>
                  <a:prstClr val="black"/>
                </a:solidFill>
              </a:rPr>
              <a:t>a person-to-person interaction in which </a:t>
            </a:r>
            <a:r>
              <a:rPr lang="en-US" sz="3600" dirty="0" smtClean="0">
                <a:solidFill>
                  <a:prstClr val="black"/>
                </a:solidFill>
              </a:rPr>
              <a:t>the</a:t>
            </a:r>
          </a:p>
          <a:p>
            <a:pPr marL="342900" lvl="0" indent="-342900" defTabSz="457200">
              <a:lnSpc>
                <a:spcPct val="100000"/>
              </a:lnSpc>
              <a:spcBef>
                <a:spcPct val="20000"/>
              </a:spcBef>
              <a:buNone/>
            </a:pPr>
            <a:r>
              <a:rPr lang="en-US" sz="3600" b="1" dirty="0" smtClean="0">
                <a:solidFill>
                  <a:prstClr val="black"/>
                </a:solidFill>
                <a:latin typeface="Agency FB" panose="020B0503020202020204" pitchFamily="34" charset="0"/>
              </a:rPr>
              <a:t>counselor</a:t>
            </a:r>
            <a:r>
              <a:rPr lang="en-US" sz="3600" dirty="0" smtClean="0">
                <a:solidFill>
                  <a:prstClr val="black"/>
                </a:solidFill>
              </a:rPr>
              <a:t> </a:t>
            </a:r>
            <a:r>
              <a:rPr lang="en-US" sz="3600" b="1" dirty="0">
                <a:solidFill>
                  <a:prstClr val="black"/>
                </a:solidFill>
                <a:latin typeface="Agency FB" panose="020B0503020202020204" pitchFamily="34" charset="0"/>
              </a:rPr>
              <a:t>provides</a:t>
            </a:r>
            <a:r>
              <a:rPr lang="en-US" sz="3600" dirty="0">
                <a:solidFill>
                  <a:srgbClr val="99FF33"/>
                </a:solidFill>
              </a:rPr>
              <a:t> </a:t>
            </a:r>
            <a:r>
              <a:rPr lang="en-US" sz="3600" b="1" dirty="0">
                <a:solidFill>
                  <a:prstClr val="black"/>
                </a:solidFill>
                <a:latin typeface="Agency FB" panose="020B0503020202020204" pitchFamily="34" charset="0"/>
              </a:rPr>
              <a:t>adequate information</a:t>
            </a:r>
            <a:r>
              <a:rPr lang="en-US" sz="3600" dirty="0">
                <a:solidFill>
                  <a:prstClr val="black"/>
                </a:solidFill>
                <a:latin typeface="Agency FB" panose="020B0503020202020204" pitchFamily="34" charset="0"/>
              </a:rPr>
              <a:t> </a:t>
            </a:r>
            <a:r>
              <a:rPr lang="en-US" sz="3600" dirty="0">
                <a:solidFill>
                  <a:prstClr val="black"/>
                </a:solidFill>
              </a:rPr>
              <a:t>to enable </a:t>
            </a:r>
            <a:r>
              <a:rPr lang="en-US" sz="3600" dirty="0" smtClean="0">
                <a:solidFill>
                  <a:prstClr val="black"/>
                </a:solidFill>
              </a:rPr>
              <a:t>the</a:t>
            </a:r>
          </a:p>
          <a:p>
            <a:pPr marL="342900" lvl="0" indent="-342900" defTabSz="457200">
              <a:lnSpc>
                <a:spcPct val="100000"/>
              </a:lnSpc>
              <a:spcBef>
                <a:spcPct val="20000"/>
              </a:spcBef>
              <a:buNone/>
            </a:pPr>
            <a:r>
              <a:rPr lang="en-US" sz="3600" dirty="0" smtClean="0">
                <a:solidFill>
                  <a:prstClr val="black"/>
                </a:solidFill>
              </a:rPr>
              <a:t>client to make </a:t>
            </a:r>
            <a:r>
              <a:rPr lang="en-US" sz="3600" b="1" dirty="0" smtClean="0">
                <a:solidFill>
                  <a:prstClr val="black"/>
                </a:solidFill>
                <a:latin typeface="Agency FB" panose="020B0503020202020204" pitchFamily="34" charset="0"/>
              </a:rPr>
              <a:t>an informed choice</a:t>
            </a:r>
            <a:r>
              <a:rPr lang="en-US" sz="3600" dirty="0" smtClean="0">
                <a:solidFill>
                  <a:prstClr val="black"/>
                </a:solidFill>
                <a:latin typeface="Agency FB" panose="020B0503020202020204" pitchFamily="34" charset="0"/>
              </a:rPr>
              <a:t> </a:t>
            </a:r>
            <a:r>
              <a:rPr lang="en-US" sz="3600" dirty="0">
                <a:solidFill>
                  <a:prstClr val="black"/>
                </a:solidFill>
              </a:rPr>
              <a:t>about the course </a:t>
            </a:r>
            <a:r>
              <a:rPr lang="en-US" sz="3600" dirty="0" smtClean="0">
                <a:solidFill>
                  <a:prstClr val="black"/>
                </a:solidFill>
              </a:rPr>
              <a:t>of</a:t>
            </a:r>
          </a:p>
          <a:p>
            <a:pPr marL="342900" lvl="0" indent="-342900" defTabSz="457200">
              <a:lnSpc>
                <a:spcPct val="100000"/>
              </a:lnSpc>
              <a:spcBef>
                <a:spcPct val="20000"/>
              </a:spcBef>
              <a:buNone/>
            </a:pPr>
            <a:r>
              <a:rPr lang="en-US" sz="3600" dirty="0" smtClean="0">
                <a:solidFill>
                  <a:prstClr val="black"/>
                </a:solidFill>
              </a:rPr>
              <a:t>action.</a:t>
            </a:r>
          </a:p>
          <a:p>
            <a:pPr marL="0" lvl="0" indent="0" defTabSz="457200">
              <a:lnSpc>
                <a:spcPct val="100000"/>
              </a:lnSpc>
              <a:spcBef>
                <a:spcPct val="20000"/>
              </a:spcBef>
              <a:buNone/>
            </a:pPr>
            <a:endParaRPr lang="en-US" sz="3600" dirty="0" smtClean="0">
              <a:solidFill>
                <a:prstClr val="black"/>
              </a:solidFill>
            </a:endParaRPr>
          </a:p>
          <a:p>
            <a:pPr marL="0" indent="0" algn="just" defTabSz="457200">
              <a:lnSpc>
                <a:spcPct val="100000"/>
              </a:lnSpc>
              <a:spcBef>
                <a:spcPct val="20000"/>
              </a:spcBef>
              <a:buNone/>
            </a:pPr>
            <a:endParaRPr lang="en-US" sz="3600" dirty="0">
              <a:solidFill>
                <a:prstClr val="black"/>
              </a:solidFill>
            </a:endParaRPr>
          </a:p>
        </p:txBody>
      </p:sp>
    </p:spTree>
    <p:extLst>
      <p:ext uri="{BB962C8B-B14F-4D97-AF65-F5344CB8AC3E}">
        <p14:creationId xmlns:p14="http://schemas.microsoft.com/office/powerpoint/2010/main" val="1010009367"/>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SemiLight SemiConde" panose="020B0502040204020203" pitchFamily="34" charset="0"/>
              </a:rPr>
              <a:t>Counselling is about</a:t>
            </a:r>
            <a:r>
              <a:rPr lang="en-US" dirty="0" smtClean="0"/>
              <a:t>,,,,,,</a:t>
            </a:r>
            <a:endParaRPr lang="en-US" dirty="0"/>
          </a:p>
        </p:txBody>
      </p:sp>
      <p:sp>
        <p:nvSpPr>
          <p:cNvPr id="3" name="Content Placeholder 2"/>
          <p:cNvSpPr>
            <a:spLocks noGrp="1"/>
          </p:cNvSpPr>
          <p:nvPr>
            <p:ph idx="1"/>
          </p:nvPr>
        </p:nvSpPr>
        <p:spPr>
          <a:xfrm>
            <a:off x="838200" y="1416676"/>
            <a:ext cx="10515600" cy="5885645"/>
          </a:xfrm>
        </p:spPr>
        <p:txBody>
          <a:bodyPr>
            <a:noAutofit/>
          </a:bodyPr>
          <a:lstStyle/>
          <a:p>
            <a:pPr marL="0" indent="0">
              <a:buNone/>
            </a:pPr>
            <a:r>
              <a:rPr lang="en-US" b="1" dirty="0" smtClean="0">
                <a:solidFill>
                  <a:srgbClr val="00B0F0"/>
                </a:solidFill>
              </a:rPr>
              <a:t>C</a:t>
            </a:r>
            <a:r>
              <a:rPr lang="en-US" dirty="0" smtClean="0"/>
              <a:t>onfidence </a:t>
            </a:r>
          </a:p>
          <a:p>
            <a:pPr marL="0" indent="0">
              <a:buNone/>
            </a:pPr>
            <a:r>
              <a:rPr lang="en-US" b="1" dirty="0" smtClean="0">
                <a:solidFill>
                  <a:srgbClr val="00B0F0"/>
                </a:solidFill>
              </a:rPr>
              <a:t>O</a:t>
            </a:r>
            <a:r>
              <a:rPr lang="en-US" dirty="0" smtClean="0"/>
              <a:t>penness</a:t>
            </a:r>
          </a:p>
          <a:p>
            <a:pPr marL="0" indent="0">
              <a:buNone/>
            </a:pPr>
            <a:r>
              <a:rPr lang="en-US" b="1" dirty="0" smtClean="0">
                <a:solidFill>
                  <a:srgbClr val="00B0F0"/>
                </a:solidFill>
              </a:rPr>
              <a:t>U</a:t>
            </a:r>
            <a:r>
              <a:rPr lang="en-US" dirty="0" smtClean="0"/>
              <a:t>nconditional positive regard</a:t>
            </a:r>
          </a:p>
          <a:p>
            <a:pPr marL="0" indent="0">
              <a:buNone/>
            </a:pPr>
            <a:r>
              <a:rPr lang="en-US" b="1" dirty="0" smtClean="0">
                <a:solidFill>
                  <a:srgbClr val="00B0F0"/>
                </a:solidFill>
              </a:rPr>
              <a:t>N</a:t>
            </a:r>
            <a:r>
              <a:rPr lang="en-US" dirty="0" smtClean="0"/>
              <a:t>on directive</a:t>
            </a:r>
          </a:p>
          <a:p>
            <a:pPr marL="0" indent="0">
              <a:buNone/>
            </a:pPr>
            <a:r>
              <a:rPr lang="en-US" b="1" dirty="0" smtClean="0">
                <a:solidFill>
                  <a:srgbClr val="00B0F0"/>
                </a:solidFill>
              </a:rPr>
              <a:t>S</a:t>
            </a:r>
            <a:r>
              <a:rPr lang="en-US" dirty="0" smtClean="0"/>
              <a:t>afety</a:t>
            </a:r>
          </a:p>
          <a:p>
            <a:pPr marL="0" indent="0">
              <a:buNone/>
            </a:pPr>
            <a:r>
              <a:rPr lang="en-US" b="1" dirty="0" smtClean="0">
                <a:solidFill>
                  <a:srgbClr val="00B0F0"/>
                </a:solidFill>
              </a:rPr>
              <a:t>E</a:t>
            </a:r>
            <a:r>
              <a:rPr lang="en-US" dirty="0" smtClean="0"/>
              <a:t>mpathy</a:t>
            </a:r>
          </a:p>
          <a:p>
            <a:pPr marL="0" indent="0">
              <a:buNone/>
            </a:pPr>
            <a:r>
              <a:rPr lang="en-US" b="1" dirty="0" smtClean="0">
                <a:solidFill>
                  <a:srgbClr val="00B0F0"/>
                </a:solidFill>
              </a:rPr>
              <a:t>L</a:t>
            </a:r>
            <a:r>
              <a:rPr lang="en-US" dirty="0" smtClean="0"/>
              <a:t>earning</a:t>
            </a:r>
          </a:p>
          <a:p>
            <a:pPr marL="0" indent="0">
              <a:buNone/>
            </a:pPr>
            <a:r>
              <a:rPr lang="en-US" b="1" dirty="0" smtClean="0">
                <a:solidFill>
                  <a:srgbClr val="00B0F0"/>
                </a:solidFill>
              </a:rPr>
              <a:t>L</a:t>
            </a:r>
            <a:r>
              <a:rPr lang="en-US" dirty="0" smtClean="0"/>
              <a:t>istening</a:t>
            </a:r>
          </a:p>
          <a:p>
            <a:pPr marL="0" indent="0">
              <a:buNone/>
            </a:pPr>
            <a:r>
              <a:rPr lang="en-US" b="1" dirty="0" smtClean="0">
                <a:solidFill>
                  <a:srgbClr val="00B0F0"/>
                </a:solidFill>
              </a:rPr>
              <a:t>I</a:t>
            </a:r>
            <a:r>
              <a:rPr lang="en-US" dirty="0" smtClean="0"/>
              <a:t>nner self</a:t>
            </a:r>
          </a:p>
          <a:p>
            <a:pPr marL="0" indent="0">
              <a:buNone/>
            </a:pPr>
            <a:r>
              <a:rPr lang="en-US" b="1" dirty="0" smtClean="0">
                <a:solidFill>
                  <a:srgbClr val="00B0F0"/>
                </a:solidFill>
              </a:rPr>
              <a:t>N</a:t>
            </a:r>
            <a:r>
              <a:rPr lang="en-US" dirty="0" smtClean="0"/>
              <a:t>on judgmental</a:t>
            </a:r>
          </a:p>
          <a:p>
            <a:pPr marL="0" indent="0">
              <a:buNone/>
            </a:pPr>
            <a:r>
              <a:rPr lang="en-US" dirty="0" smtClean="0">
                <a:solidFill>
                  <a:srgbClr val="00B0F0"/>
                </a:solidFill>
              </a:rPr>
              <a:t>G</a:t>
            </a:r>
            <a:r>
              <a:rPr lang="en-US" dirty="0" smtClean="0"/>
              <a:t>enuineness</a:t>
            </a:r>
            <a:endParaRPr lang="en-US" dirty="0"/>
          </a:p>
        </p:txBody>
      </p:sp>
    </p:spTree>
    <p:extLst>
      <p:ext uri="{BB962C8B-B14F-4D97-AF65-F5344CB8AC3E}">
        <p14:creationId xmlns:p14="http://schemas.microsoft.com/office/powerpoint/2010/main" val="2845535302"/>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763" y="1690688"/>
            <a:ext cx="10480963" cy="4668548"/>
          </a:xfrm>
        </p:spPr>
        <p:txBody>
          <a:bodyPr>
            <a:normAutofit fontScale="40000" lnSpcReduction="20000"/>
          </a:bodyPr>
          <a:lstStyle/>
          <a:p>
            <a:pPr marL="0" indent="0">
              <a:buNone/>
            </a:pPr>
            <a:endParaRPr lang="en-US" sz="4000" b="1" dirty="0" smtClean="0">
              <a:latin typeface="Bahnschrift SemiLight Condensed" panose="020B0502040204020203" pitchFamily="34" charset="0"/>
            </a:endParaRPr>
          </a:p>
          <a:p>
            <a:pPr marL="0" indent="0">
              <a:buNone/>
            </a:pPr>
            <a:endParaRPr lang="en-US" sz="4000" b="1" dirty="0">
              <a:latin typeface="Bahnschrift SemiLight Condensed" panose="020B0502040204020203" pitchFamily="34" charset="0"/>
            </a:endParaRPr>
          </a:p>
          <a:p>
            <a:pPr marL="0" indent="0">
              <a:buNone/>
            </a:pPr>
            <a:r>
              <a:rPr lang="en-US" sz="12600" b="1" dirty="0" smtClean="0">
                <a:latin typeface="Bahnschrift SemiLight Condensed" panose="020B0502040204020203" pitchFamily="34" charset="0"/>
              </a:rPr>
              <a:t>Counsellor:</a:t>
            </a:r>
          </a:p>
          <a:p>
            <a:pPr>
              <a:buFont typeface="Wingdings" panose="05000000000000000000" pitchFamily="2" charset="2"/>
              <a:buChar char="q"/>
            </a:pP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7600" dirty="0" smtClean="0">
                <a:solidFill>
                  <a:srgbClr val="222222"/>
                </a:solidFill>
                <a:latin typeface="Times New Roman" panose="02020603050405020304" pitchFamily="18" charset="0"/>
                <a:cs typeface="Times New Roman" panose="02020603050405020304" pitchFamily="18" charset="0"/>
              </a:rPr>
              <a:t>Person </a:t>
            </a:r>
            <a:r>
              <a:rPr lang="en-US" sz="7600" dirty="0">
                <a:solidFill>
                  <a:srgbClr val="222222"/>
                </a:solidFill>
                <a:latin typeface="Times New Roman" panose="02020603050405020304" pitchFamily="18" charset="0"/>
                <a:cs typeface="Times New Roman" panose="02020603050405020304" pitchFamily="18" charset="0"/>
              </a:rPr>
              <a:t>trained to give guidance on personal or psychological problems</a:t>
            </a:r>
            <a:r>
              <a:rPr lang="en-US" sz="7600" dirty="0" smtClean="0">
                <a:solidFill>
                  <a:srgbClr val="222222"/>
                </a:solidFill>
                <a:latin typeface="Times New Roman" panose="02020603050405020304" pitchFamily="18" charset="0"/>
                <a:cs typeface="Times New Roman" panose="02020603050405020304" pitchFamily="18" charset="0"/>
              </a:rPr>
              <a:t>.</a:t>
            </a:r>
            <a:r>
              <a:rPr lang="en-US" sz="7600" b="1" dirty="0">
                <a:solidFill>
                  <a:srgbClr val="292929"/>
                </a:solidFill>
                <a:latin typeface="Times New Roman" panose="02020603050405020304" pitchFamily="18" charset="0"/>
                <a:cs typeface="Times New Roman" panose="02020603050405020304" pitchFamily="18" charset="0"/>
              </a:rPr>
              <a:t> </a:t>
            </a:r>
            <a:endParaRPr lang="en-US" sz="7600" b="1" dirty="0" smtClean="0">
              <a:solidFill>
                <a:srgbClr val="292929"/>
              </a:solidFill>
              <a:latin typeface="Times New Roman" panose="02020603050405020304" pitchFamily="18" charset="0"/>
              <a:cs typeface="Times New Roman" panose="02020603050405020304" pitchFamily="18" charset="0"/>
            </a:endParaRPr>
          </a:p>
          <a:p>
            <a:pPr marL="0" indent="0">
              <a:buNone/>
            </a:pPr>
            <a:endParaRPr lang="en-US" sz="7600" b="1" dirty="0" smtClean="0">
              <a:solidFill>
                <a:srgbClr val="292929"/>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7600" dirty="0">
                <a:latin typeface="Times New Roman" panose="02020603050405020304" pitchFamily="18" charset="0"/>
                <a:cs typeface="Times New Roman" panose="02020603050405020304" pitchFamily="18" charset="0"/>
              </a:rPr>
              <a:t>S</a:t>
            </a:r>
            <a:r>
              <a:rPr lang="en-US" sz="7600" dirty="0" smtClean="0">
                <a:latin typeface="Times New Roman" panose="02020603050405020304" pitchFamily="18" charset="0"/>
                <a:cs typeface="Times New Roman" panose="02020603050405020304" pitchFamily="18" charset="0"/>
              </a:rPr>
              <a:t>omeone </a:t>
            </a:r>
            <a:r>
              <a:rPr lang="en-US" sz="7600" dirty="0">
                <a:latin typeface="Times New Roman" panose="02020603050405020304" pitchFamily="18" charset="0"/>
                <a:cs typeface="Times New Roman" panose="02020603050405020304" pitchFamily="18" charset="0"/>
              </a:rPr>
              <a:t>who is </a:t>
            </a:r>
            <a:r>
              <a:rPr lang="en-US" sz="7600" dirty="0">
                <a:latin typeface="Times New Roman" panose="02020603050405020304" pitchFamily="18" charset="0"/>
                <a:cs typeface="Times New Roman" panose="02020603050405020304" pitchFamily="18" charset="0"/>
                <a:hlinkClick r:id="rId2" tooltip="trained"/>
              </a:rPr>
              <a:t>trained</a:t>
            </a:r>
            <a:r>
              <a:rPr lang="en-US" sz="7600" dirty="0">
                <a:latin typeface="Times New Roman" panose="02020603050405020304" pitchFamily="18" charset="0"/>
                <a:cs typeface="Times New Roman" panose="02020603050405020304" pitchFamily="18" charset="0"/>
              </a:rPr>
              <a:t> to </a:t>
            </a:r>
            <a:r>
              <a:rPr lang="en-US" sz="7600" dirty="0">
                <a:latin typeface="Times New Roman" panose="02020603050405020304" pitchFamily="18" charset="0"/>
                <a:cs typeface="Times New Roman" panose="02020603050405020304" pitchFamily="18" charset="0"/>
                <a:hlinkClick r:id="rId3" tooltip="listen"/>
              </a:rPr>
              <a:t>listen</a:t>
            </a:r>
            <a:r>
              <a:rPr lang="en-US" sz="7600" dirty="0">
                <a:latin typeface="Times New Roman" panose="02020603050405020304" pitchFamily="18" charset="0"/>
                <a:cs typeface="Times New Roman" panose="02020603050405020304" pitchFamily="18" charset="0"/>
              </a:rPr>
              <a:t> to </a:t>
            </a:r>
            <a:r>
              <a:rPr lang="en-US" sz="7600" dirty="0">
                <a:latin typeface="Times New Roman" panose="02020603050405020304" pitchFamily="18" charset="0"/>
                <a:cs typeface="Times New Roman" panose="02020603050405020304" pitchFamily="18" charset="0"/>
                <a:hlinkClick r:id="rId4" tooltip="people"/>
              </a:rPr>
              <a:t>people</a:t>
            </a:r>
            <a:r>
              <a:rPr lang="en-US" sz="7600" dirty="0">
                <a:latin typeface="Times New Roman" panose="02020603050405020304" pitchFamily="18" charset="0"/>
                <a:cs typeface="Times New Roman" panose="02020603050405020304" pitchFamily="18" charset="0"/>
              </a:rPr>
              <a:t> and give them </a:t>
            </a:r>
            <a:r>
              <a:rPr lang="en-US" sz="7600" dirty="0">
                <a:latin typeface="Times New Roman" panose="02020603050405020304" pitchFamily="18" charset="0"/>
                <a:cs typeface="Times New Roman" panose="02020603050405020304" pitchFamily="18" charset="0"/>
                <a:hlinkClick r:id="rId5" tooltip="advice"/>
              </a:rPr>
              <a:t>advice</a:t>
            </a:r>
            <a:r>
              <a:rPr lang="en-US" sz="7600" dirty="0">
                <a:latin typeface="Times New Roman" panose="02020603050405020304" pitchFamily="18" charset="0"/>
                <a:cs typeface="Times New Roman" panose="02020603050405020304" pitchFamily="18" charset="0"/>
              </a:rPr>
              <a:t> about </a:t>
            </a:r>
            <a:r>
              <a:rPr lang="en-US" sz="7600" dirty="0" smtClean="0">
                <a:latin typeface="Times New Roman" panose="02020603050405020304" pitchFamily="18" charset="0"/>
                <a:cs typeface="Times New Roman" panose="02020603050405020304" pitchFamily="18" charset="0"/>
                <a:hlinkClick r:id="rId6" tooltip="their"/>
              </a:rPr>
              <a:t>their</a:t>
            </a:r>
            <a:r>
              <a:rPr lang="en-US" sz="7600" dirty="0" smtClean="0">
                <a:latin typeface="Times New Roman" panose="02020603050405020304" pitchFamily="18" charset="0"/>
                <a:cs typeface="Times New Roman" panose="02020603050405020304" pitchFamily="18" charset="0"/>
              </a:rPr>
              <a:t> </a:t>
            </a:r>
            <a:r>
              <a:rPr lang="en-US" sz="7600" dirty="0" smtClean="0">
                <a:latin typeface="Times New Roman" panose="02020603050405020304" pitchFamily="18" charset="0"/>
                <a:cs typeface="Times New Roman" panose="02020603050405020304" pitchFamily="18" charset="0"/>
                <a:hlinkClick r:id="rId7" tooltip="problems"/>
              </a:rPr>
              <a:t>problems</a:t>
            </a:r>
            <a:r>
              <a:rPr lang="en-US" sz="7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0" indent="0">
              <a:buNone/>
            </a:pPr>
            <a:endParaRPr lang="en-US" sz="4000" dirty="0">
              <a:solidFill>
                <a:srgbClr val="878787"/>
              </a:solidFill>
              <a:latin typeface="arial" panose="020B0604020202020204" pitchFamily="34" charset="0"/>
            </a:endParaRPr>
          </a:p>
          <a:p>
            <a:pPr marL="0" indent="0">
              <a:buNone/>
            </a:pPr>
            <a:endParaRPr lang="en-US" sz="4000" b="1" dirty="0">
              <a:latin typeface="Bahnschrift SemiLight Condensed" panose="020B0502040204020203" pitchFamily="34" charset="0"/>
            </a:endParaRPr>
          </a:p>
        </p:txBody>
      </p:sp>
    </p:spTree>
    <p:extLst>
      <p:ext uri="{BB962C8B-B14F-4D97-AF65-F5344CB8AC3E}">
        <p14:creationId xmlns:p14="http://schemas.microsoft.com/office/powerpoint/2010/main" val="299474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90000"/>
              </a:lnSpc>
              <a:spcBef>
                <a:spcPts val="1200"/>
              </a:spcBef>
              <a:spcAft>
                <a:spcPts val="200"/>
              </a:spcAft>
              <a:buClr>
                <a:srgbClr val="E48312"/>
              </a:buClr>
              <a:buSzPct val="100000"/>
            </a:pPr>
            <a:r>
              <a:rPr lang="en-US" b="1" dirty="0" smtClean="0"/>
              <a:t> </a:t>
            </a:r>
            <a:br>
              <a:rPr lang="en-US" b="1" dirty="0" smtClean="0"/>
            </a:br>
            <a:r>
              <a:rPr lang="en-US" sz="2700" b="1" dirty="0" smtClean="0"/>
              <a:t>1</a:t>
            </a:r>
            <a:r>
              <a:rPr lang="en-US" b="1" dirty="0" smtClean="0"/>
              <a:t>. </a:t>
            </a:r>
            <a:r>
              <a:rPr lang="en-US" sz="2700" b="1" spc="0" dirty="0" smtClean="0">
                <a:solidFill>
                  <a:srgbClr val="000000">
                    <a:lumMod val="75000"/>
                    <a:lumOff val="25000"/>
                  </a:srgbClr>
                </a:solidFill>
                <a:latin typeface="Calibri" panose="020F0502020204030204"/>
              </a:rPr>
              <a:t>Introduction </a:t>
            </a:r>
            <a:r>
              <a:rPr lang="en-US" sz="2700" b="1" spc="0" dirty="0">
                <a:solidFill>
                  <a:srgbClr val="000000">
                    <a:lumMod val="75000"/>
                    <a:lumOff val="25000"/>
                  </a:srgbClr>
                </a:solidFill>
                <a:latin typeface="Calibri" panose="020F0502020204030204"/>
              </a:rPr>
              <a:t>to Communication </a:t>
            </a:r>
            <a:r>
              <a:rPr lang="en-US" sz="2700" spc="0" dirty="0">
                <a:solidFill>
                  <a:srgbClr val="000000">
                    <a:lumMod val="75000"/>
                    <a:lumOff val="25000"/>
                  </a:srgbClr>
                </a:solidFill>
                <a:latin typeface="Calibri" panose="020F0502020204030204"/>
              </a:rPr>
              <a:t>(</a:t>
            </a:r>
            <a:r>
              <a:rPr lang="en-US" sz="2700" i="1" spc="0" dirty="0">
                <a:solidFill>
                  <a:srgbClr val="000000"/>
                </a:solidFill>
                <a:latin typeface="Calibri" panose="020F0502020204030204"/>
              </a:rPr>
              <a:t>4 hours</a:t>
            </a:r>
            <a:r>
              <a:rPr lang="en-US" sz="2700" spc="0" dirty="0" smtClean="0">
                <a:solidFill>
                  <a:srgbClr val="000000">
                    <a:lumMod val="75000"/>
                    <a:lumOff val="25000"/>
                  </a:srgbClr>
                </a:solidFill>
                <a:latin typeface="Calibri" panose="020F0502020204030204"/>
              </a:rPr>
              <a:t>):</a:t>
            </a:r>
            <a:r>
              <a:rPr lang="en-US" sz="2700" spc="0" dirty="0">
                <a:solidFill>
                  <a:srgbClr val="000000">
                    <a:lumMod val="75000"/>
                    <a:lumOff val="25000"/>
                  </a:srgbClr>
                </a:solidFill>
                <a:latin typeface="Calibri" panose="020F0502020204030204"/>
              </a:rPr>
              <a:t/>
            </a:r>
            <a:br>
              <a:rPr lang="en-US" sz="2700" spc="0" dirty="0">
                <a:solidFill>
                  <a:srgbClr val="000000">
                    <a:lumMod val="75000"/>
                    <a:lumOff val="25000"/>
                  </a:srgbClr>
                </a:solidFill>
                <a:latin typeface="Calibri" panose="020F0502020204030204"/>
              </a:rPr>
            </a:br>
            <a:endParaRPr lang="en-US" b="1" dirty="0"/>
          </a:p>
        </p:txBody>
      </p:sp>
      <p:sp>
        <p:nvSpPr>
          <p:cNvPr id="3" name="Content Placeholder 2"/>
          <p:cNvSpPr>
            <a:spLocks noGrp="1"/>
          </p:cNvSpPr>
          <p:nvPr>
            <p:ph idx="1"/>
          </p:nvPr>
        </p:nvSpPr>
        <p:spPr/>
        <p:txBody>
          <a:bodyPr>
            <a:normAutofit fontScale="32500" lnSpcReduction="20000"/>
          </a:bodyPr>
          <a:lstStyle/>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Definition of communication</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Objectives of communication</a:t>
            </a:r>
          </a:p>
          <a:p>
            <a:pPr marL="1143000" lvl="0" indent="-1143000" algn="just">
              <a:buClr>
                <a:srgbClr val="E48312"/>
              </a:buClr>
              <a:buFont typeface="+mj-lt"/>
              <a:buAutoNum type="romanLcPeriod"/>
            </a:pPr>
            <a:r>
              <a:rPr lang="en-US" sz="8000" dirty="0">
                <a:solidFill>
                  <a:prstClr val="black"/>
                </a:solidFill>
                <a:latin typeface="Times New Roman" panose="02020603050405020304" pitchFamily="18" charset="0"/>
                <a:cs typeface="Times New Roman" panose="02020603050405020304" pitchFamily="18" charset="0"/>
              </a:rPr>
              <a:t>Principles of </a:t>
            </a:r>
            <a:r>
              <a:rPr lang="en-US" sz="8000" dirty="0" smtClean="0">
                <a:solidFill>
                  <a:prstClr val="black"/>
                </a:solidFill>
                <a:latin typeface="Times New Roman" panose="02020603050405020304" pitchFamily="18" charset="0"/>
                <a:cs typeface="Times New Roman" panose="02020603050405020304" pitchFamily="18" charset="0"/>
              </a:rPr>
              <a:t>communication</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Theories &amp; Models of communication</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Elements </a:t>
            </a:r>
            <a:r>
              <a:rPr lang="en-US" sz="8000" dirty="0">
                <a:solidFill>
                  <a:prstClr val="black"/>
                </a:solidFill>
                <a:latin typeface="Times New Roman" panose="02020603050405020304" pitchFamily="18" charset="0"/>
                <a:cs typeface="Times New Roman" panose="02020603050405020304" pitchFamily="18" charset="0"/>
              </a:rPr>
              <a:t>of </a:t>
            </a:r>
            <a:r>
              <a:rPr lang="en-US" sz="8000" dirty="0" smtClean="0">
                <a:solidFill>
                  <a:prstClr val="black"/>
                </a:solidFill>
                <a:latin typeface="Times New Roman" panose="02020603050405020304" pitchFamily="18" charset="0"/>
                <a:cs typeface="Times New Roman" panose="02020603050405020304" pitchFamily="18" charset="0"/>
              </a:rPr>
              <a:t>communication</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Communication process</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Importance </a:t>
            </a:r>
            <a:r>
              <a:rPr lang="en-US" sz="8000" dirty="0">
                <a:solidFill>
                  <a:prstClr val="black"/>
                </a:solidFill>
                <a:latin typeface="Times New Roman" panose="02020603050405020304" pitchFamily="18" charset="0"/>
                <a:cs typeface="Times New Roman" panose="02020603050405020304" pitchFamily="18" charset="0"/>
              </a:rPr>
              <a:t>of effective </a:t>
            </a:r>
            <a:r>
              <a:rPr lang="en-US" sz="8000" dirty="0" smtClean="0">
                <a:solidFill>
                  <a:prstClr val="black"/>
                </a:solidFill>
                <a:latin typeface="Times New Roman" panose="02020603050405020304" pitchFamily="18" charset="0"/>
                <a:cs typeface="Times New Roman" panose="02020603050405020304" pitchFamily="18" charset="0"/>
              </a:rPr>
              <a:t>communication</a:t>
            </a:r>
          </a:p>
          <a:p>
            <a:pPr marL="1143000" indent="-1143000" algn="just">
              <a:buFont typeface="+mj-lt"/>
              <a:buAutoNum type="romanLcPeriod"/>
            </a:pPr>
            <a:r>
              <a:rPr lang="en-US" sz="8000" dirty="0" smtClean="0">
                <a:solidFill>
                  <a:prstClr val="black"/>
                </a:solidFill>
                <a:latin typeface="Times New Roman" panose="02020603050405020304" pitchFamily="18" charset="0"/>
                <a:cs typeface="Times New Roman" panose="02020603050405020304" pitchFamily="18" charset="0"/>
              </a:rPr>
              <a:t>Barriers to effective communication</a:t>
            </a:r>
          </a:p>
          <a:p>
            <a:pPr marL="0" lvl="0" indent="0">
              <a:buNone/>
            </a:pPr>
            <a:endParaRPr lang="en-US" sz="2400" dirty="0" smtClean="0">
              <a:solidFill>
                <a:prstClr val="black"/>
              </a:solidFill>
              <a:latin typeface="Arial Narrow" panose="020B0606020202030204" pitchFamily="34" charset="0"/>
            </a:endParaRPr>
          </a:p>
          <a:p>
            <a:pPr marL="0" lvl="0" indent="0">
              <a:buNone/>
            </a:pPr>
            <a:endParaRPr lang="en-US" sz="2400" dirty="0" smtClean="0">
              <a:solidFill>
                <a:prstClr val="black"/>
              </a:solidFill>
            </a:endParaRPr>
          </a:p>
          <a:p>
            <a:pPr marL="571500" lvl="0" indent="-571500">
              <a:buFont typeface="+mj-lt"/>
              <a:buAutoNum type="romanLcPeriod"/>
            </a:pPr>
            <a:endParaRPr lang="en-US" sz="2600" dirty="0" smtClean="0">
              <a:solidFill>
                <a:prstClr val="black"/>
              </a:solidFill>
            </a:endParaRPr>
          </a:p>
          <a:p>
            <a:pPr marL="571500" lvl="0" indent="-571500">
              <a:buFont typeface="+mj-lt"/>
              <a:buAutoNum type="romanLcPeriod"/>
            </a:pPr>
            <a:endParaRPr lang="en-US" sz="2600" dirty="0">
              <a:solidFill>
                <a:prstClr val="black"/>
              </a:solidFill>
            </a:endParaRPr>
          </a:p>
          <a:p>
            <a:pPr marL="571500" indent="-571500">
              <a:buFont typeface="+mj-lt"/>
              <a:buAutoNum type="romanLcPeriod"/>
            </a:pPr>
            <a:endParaRPr lang="en-US" dirty="0" smtClean="0"/>
          </a:p>
          <a:p>
            <a:pPr marL="571500" indent="-571500">
              <a:buFont typeface="+mj-lt"/>
              <a:buAutoNum type="romanLcPeriod"/>
            </a:pPr>
            <a:endParaRPr lang="en-US" dirty="0" smtClean="0"/>
          </a:p>
          <a:p>
            <a:pPr marL="0" indent="0">
              <a:buNone/>
            </a:pPr>
            <a:endParaRPr lang="en-US" dirty="0"/>
          </a:p>
        </p:txBody>
      </p:sp>
    </p:spTree>
    <p:extLst>
      <p:ext uri="{BB962C8B-B14F-4D97-AF65-F5344CB8AC3E}">
        <p14:creationId xmlns:p14="http://schemas.microsoft.com/office/powerpoint/2010/main" val="694591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50"/>
                </a:solidFill>
              </a:rPr>
              <a:t>Communication barriers:</a:t>
            </a:r>
            <a:endParaRPr lang="en-US" sz="5400"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500" dirty="0" smtClean="0"/>
              <a:t>These are things which distort the message passing from the sender to the receiver, thus causing breakdown in the communication process.</a:t>
            </a:r>
          </a:p>
          <a:p>
            <a:pPr marL="0" indent="0">
              <a:buNone/>
            </a:pPr>
            <a:r>
              <a:rPr lang="en-US" sz="3500" dirty="0" smtClean="0"/>
              <a:t>Barriers are costly to an organization, they bring conflicts, demotivation and disruption of normal functionality leading to inefficiency and ineffectiveness .</a:t>
            </a:r>
          </a:p>
          <a:p>
            <a:pPr marL="0" indent="0">
              <a:buNone/>
            </a:pPr>
            <a:r>
              <a:rPr lang="en-US" sz="3500" b="1" dirty="0" smtClean="0"/>
              <a:t>1. Language and Perception</a:t>
            </a:r>
            <a:r>
              <a:rPr lang="en-US" sz="3500" dirty="0" smtClean="0"/>
              <a:t>:</a:t>
            </a:r>
          </a:p>
          <a:p>
            <a:pPr>
              <a:buFont typeface="Wingdings" panose="05000000000000000000" pitchFamily="2" charset="2"/>
              <a:buChar char="§"/>
            </a:pPr>
            <a:r>
              <a:rPr lang="en-US" sz="3500" dirty="0" smtClean="0"/>
              <a:t>Words used may mean differently to the receiver</a:t>
            </a:r>
          </a:p>
          <a:p>
            <a:pPr>
              <a:buFont typeface="Wingdings" panose="05000000000000000000" pitchFamily="2" charset="2"/>
              <a:buChar char="§"/>
            </a:pPr>
            <a:r>
              <a:rPr lang="en-US" sz="3500" dirty="0" smtClean="0"/>
              <a:t>People perceive things in different ways</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452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5400" b="1" dirty="0" smtClean="0">
                <a:latin typeface="Bahnschrift Condensed" panose="020B0502040204020203" pitchFamily="34" charset="0"/>
              </a:rPr>
              <a:t>Adequate information</a:t>
            </a:r>
            <a:r>
              <a:rPr lang="en-US" sz="5400" dirty="0" smtClean="0"/>
              <a:t>:</a:t>
            </a:r>
          </a:p>
          <a:p>
            <a:pPr lvl="0" defTabSz="457200">
              <a:lnSpc>
                <a:spcPct val="100000"/>
              </a:lnSpc>
              <a:spcBef>
                <a:spcPct val="20000"/>
              </a:spcBef>
              <a:buFont typeface="Wingdings" panose="05000000000000000000" pitchFamily="2" charset="2"/>
              <a:buChar char="q"/>
            </a:pPr>
            <a:r>
              <a:rPr lang="en-US" sz="3600" dirty="0" smtClean="0"/>
              <a:t>Is information which is correct and enough in content to enable person make a decision</a:t>
            </a:r>
          </a:p>
          <a:p>
            <a:pPr marL="0" lvl="0" indent="0" defTabSz="457200">
              <a:lnSpc>
                <a:spcPct val="100000"/>
              </a:lnSpc>
              <a:spcBef>
                <a:spcPct val="20000"/>
              </a:spcBef>
              <a:buNone/>
            </a:pPr>
            <a:r>
              <a:rPr lang="en-US" sz="5400" b="1" dirty="0" smtClean="0">
                <a:solidFill>
                  <a:prstClr val="black"/>
                </a:solidFill>
                <a:latin typeface="Bahnschrift Condensed" panose="020B0502040204020203" pitchFamily="34" charset="0"/>
              </a:rPr>
              <a:t>Informed </a:t>
            </a:r>
            <a:r>
              <a:rPr lang="en-US" sz="5400" b="1" dirty="0">
                <a:solidFill>
                  <a:prstClr val="black"/>
                </a:solidFill>
                <a:latin typeface="Bahnschrift Condensed" panose="020B0502040204020203" pitchFamily="34" charset="0"/>
              </a:rPr>
              <a:t>choice </a:t>
            </a:r>
            <a:endParaRPr lang="en-US" sz="5400" b="1" dirty="0" smtClean="0">
              <a:solidFill>
                <a:prstClr val="black"/>
              </a:solidFill>
              <a:latin typeface="Bahnschrift Condensed" panose="020B0502040204020203" pitchFamily="34" charset="0"/>
            </a:endParaRPr>
          </a:p>
          <a:p>
            <a:pPr lvl="0" defTabSz="457200">
              <a:lnSpc>
                <a:spcPct val="100000"/>
              </a:lnSpc>
              <a:spcBef>
                <a:spcPct val="20000"/>
              </a:spcBef>
              <a:buFont typeface="Wingdings" panose="05000000000000000000" pitchFamily="2" charset="2"/>
              <a:buChar char="q"/>
            </a:pPr>
            <a:r>
              <a:rPr lang="en-US" sz="3600" dirty="0" smtClean="0">
                <a:solidFill>
                  <a:prstClr val="black"/>
                </a:solidFill>
              </a:rPr>
              <a:t>Is when a </a:t>
            </a:r>
            <a:r>
              <a:rPr lang="en-US" sz="3600" dirty="0">
                <a:solidFill>
                  <a:prstClr val="black"/>
                </a:solidFill>
              </a:rPr>
              <a:t>person freely makes a thought-out decision based on accurate and useful information. </a:t>
            </a:r>
          </a:p>
          <a:p>
            <a:pPr marL="0" indent="0">
              <a:buNone/>
            </a:pPr>
            <a:endParaRPr lang="en-US" sz="3600" dirty="0" smtClean="0"/>
          </a:p>
          <a:p>
            <a:pPr marL="0" indent="0">
              <a:buNone/>
            </a:pPr>
            <a:endParaRPr lang="en-US" sz="3600" dirty="0"/>
          </a:p>
        </p:txBody>
      </p:sp>
    </p:spTree>
    <p:extLst>
      <p:ext uri="{BB962C8B-B14F-4D97-AF65-F5344CB8AC3E}">
        <p14:creationId xmlns:p14="http://schemas.microsoft.com/office/powerpoint/2010/main" val="2225821248"/>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Condensed" panose="020B0502040204020203" pitchFamily="34" charset="0"/>
              </a:rPr>
              <a:t>Counseling approaches</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0" lvl="0" indent="0">
              <a:lnSpc>
                <a:spcPct val="115000"/>
              </a:lnSpc>
              <a:spcBef>
                <a:spcPts val="0"/>
              </a:spcBef>
              <a:spcAft>
                <a:spcPts val="1000"/>
              </a:spcAft>
              <a:buNone/>
            </a:pPr>
            <a:r>
              <a:rPr lang="en-US" sz="6400" b="1" dirty="0" smtClean="0">
                <a:solidFill>
                  <a:srgbClr val="000000"/>
                </a:solidFill>
                <a:ea typeface="Arial"/>
              </a:rPr>
              <a:t>1</a:t>
            </a:r>
            <a:r>
              <a:rPr lang="en-US" sz="4300" b="1" dirty="0" smtClean="0">
                <a:solidFill>
                  <a:srgbClr val="000000"/>
                </a:solidFill>
                <a:ea typeface="Arial"/>
              </a:rPr>
              <a:t>. </a:t>
            </a:r>
            <a:r>
              <a:rPr lang="en-US" sz="6400" b="1" dirty="0" smtClean="0">
                <a:solidFill>
                  <a:srgbClr val="000000"/>
                </a:solidFill>
                <a:latin typeface="Bahnschrift SemiLight SemiConde" panose="020B0502040204020203" pitchFamily="34" charset="0"/>
                <a:ea typeface="Arial"/>
              </a:rPr>
              <a:t>Individual Counseling:</a:t>
            </a:r>
            <a:endParaRPr lang="en-US" sz="6400" b="1" dirty="0">
              <a:solidFill>
                <a:srgbClr val="000000"/>
              </a:solidFill>
              <a:latin typeface="Bahnschrift SemiLight SemiConde" panose="020B0502040204020203" pitchFamily="34" charset="0"/>
              <a:ea typeface="Arial"/>
            </a:endParaRPr>
          </a:p>
          <a:p>
            <a:pPr marL="0" lvl="0" indent="-342900">
              <a:lnSpc>
                <a:spcPct val="115000"/>
              </a:lnSpc>
              <a:spcBef>
                <a:spcPts val="0"/>
              </a:spcBef>
              <a:spcAft>
                <a:spcPts val="1000"/>
              </a:spcAft>
            </a:pPr>
            <a:r>
              <a:rPr lang="en-US" sz="3900" dirty="0">
                <a:solidFill>
                  <a:srgbClr val="000000"/>
                </a:solidFill>
                <a:ea typeface="Arial"/>
              </a:rPr>
              <a:t>This is a one-on-one counseling </a:t>
            </a:r>
            <a:r>
              <a:rPr lang="en-US" sz="3900" dirty="0" smtClean="0">
                <a:solidFill>
                  <a:srgbClr val="000000"/>
                </a:solidFill>
                <a:ea typeface="Arial"/>
              </a:rPr>
              <a:t>approach with the patient</a:t>
            </a:r>
            <a:r>
              <a:rPr lang="en-US" sz="3300" dirty="0" smtClean="0">
                <a:solidFill>
                  <a:srgbClr val="000000"/>
                </a:solidFill>
                <a:ea typeface="Arial"/>
              </a:rPr>
              <a:t>. </a:t>
            </a:r>
            <a:endParaRPr lang="en-US" sz="3300" dirty="0">
              <a:solidFill>
                <a:srgbClr val="000000"/>
              </a:solidFill>
              <a:latin typeface="Arial"/>
              <a:ea typeface="Arial"/>
            </a:endParaRPr>
          </a:p>
          <a:p>
            <a:pPr marL="0" lvl="0" indent="0">
              <a:lnSpc>
                <a:spcPct val="115000"/>
              </a:lnSpc>
              <a:spcBef>
                <a:spcPts val="0"/>
              </a:spcBef>
              <a:spcAft>
                <a:spcPts val="1000"/>
              </a:spcAft>
              <a:buNone/>
            </a:pPr>
            <a:r>
              <a:rPr lang="en-US" sz="6400" b="1" dirty="0" smtClean="0">
                <a:solidFill>
                  <a:srgbClr val="000000"/>
                </a:solidFill>
                <a:ea typeface="Arial"/>
              </a:rPr>
              <a:t>2</a:t>
            </a:r>
            <a:r>
              <a:rPr lang="en-US" sz="4300" b="1" dirty="0" smtClean="0">
                <a:solidFill>
                  <a:srgbClr val="000000"/>
                </a:solidFill>
                <a:ea typeface="Arial"/>
              </a:rPr>
              <a:t>. </a:t>
            </a:r>
            <a:r>
              <a:rPr lang="en-US" sz="6400" b="1" dirty="0" smtClean="0">
                <a:solidFill>
                  <a:srgbClr val="000000"/>
                </a:solidFill>
                <a:latin typeface="Bahnschrift SemiLight Condensed" panose="020B0502040204020203" pitchFamily="34" charset="0"/>
                <a:ea typeface="Arial"/>
              </a:rPr>
              <a:t>Couple Counseling</a:t>
            </a:r>
            <a:r>
              <a:rPr lang="en-US" sz="4300" b="1" dirty="0" smtClean="0">
                <a:solidFill>
                  <a:srgbClr val="000000"/>
                </a:solidFill>
                <a:ea typeface="Arial"/>
              </a:rPr>
              <a:t>:</a:t>
            </a:r>
            <a:endParaRPr lang="en-US" sz="4300" dirty="0">
              <a:solidFill>
                <a:srgbClr val="000000"/>
              </a:solidFill>
              <a:latin typeface="Arial"/>
              <a:ea typeface="Arial"/>
            </a:endParaRPr>
          </a:p>
          <a:p>
            <a:pPr marL="0" lvl="0" indent="-342900">
              <a:lnSpc>
                <a:spcPct val="115000"/>
              </a:lnSpc>
              <a:spcBef>
                <a:spcPts val="0"/>
              </a:spcBef>
              <a:spcAft>
                <a:spcPts val="1000"/>
              </a:spcAft>
            </a:pPr>
            <a:r>
              <a:rPr lang="en-US" sz="3900" dirty="0" smtClean="0">
                <a:solidFill>
                  <a:srgbClr val="000000"/>
                </a:solidFill>
                <a:ea typeface="Arial"/>
              </a:rPr>
              <a:t>This is when you involve the patient’s partner to </a:t>
            </a:r>
            <a:r>
              <a:rPr lang="en-US" sz="3900" dirty="0">
                <a:solidFill>
                  <a:srgbClr val="000000"/>
                </a:solidFill>
                <a:ea typeface="Arial"/>
              </a:rPr>
              <a:t>provide key information and help </a:t>
            </a:r>
            <a:r>
              <a:rPr lang="en-US" sz="3900" dirty="0" smtClean="0">
                <a:solidFill>
                  <a:srgbClr val="000000"/>
                </a:solidFill>
                <a:ea typeface="Arial"/>
              </a:rPr>
              <a:t>them make </a:t>
            </a:r>
            <a:r>
              <a:rPr lang="en-US" sz="3900" dirty="0">
                <a:solidFill>
                  <a:srgbClr val="000000"/>
                </a:solidFill>
                <a:ea typeface="Arial"/>
              </a:rPr>
              <a:t>decisions in the best interest </a:t>
            </a:r>
            <a:r>
              <a:rPr lang="en-US" sz="3900" dirty="0" smtClean="0">
                <a:solidFill>
                  <a:srgbClr val="000000"/>
                </a:solidFill>
                <a:ea typeface="Arial"/>
              </a:rPr>
              <a:t>of the patient.</a:t>
            </a:r>
            <a:endParaRPr lang="en-US" sz="3900" dirty="0">
              <a:solidFill>
                <a:srgbClr val="000000"/>
              </a:solidFill>
              <a:latin typeface="Arial"/>
              <a:ea typeface="Arial"/>
            </a:endParaRPr>
          </a:p>
          <a:p>
            <a:endParaRPr lang="en-US" dirty="0"/>
          </a:p>
        </p:txBody>
      </p:sp>
    </p:spTree>
    <p:extLst>
      <p:ext uri="{BB962C8B-B14F-4D97-AF65-F5344CB8AC3E}">
        <p14:creationId xmlns:p14="http://schemas.microsoft.com/office/powerpoint/2010/main" val="2854776463"/>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lnSpc>
                <a:spcPct val="115000"/>
              </a:lnSpc>
              <a:spcBef>
                <a:spcPts val="0"/>
              </a:spcBef>
              <a:spcAft>
                <a:spcPts val="1000"/>
              </a:spcAft>
              <a:buNone/>
            </a:pPr>
            <a:r>
              <a:rPr lang="en-US" sz="5400" b="1" dirty="0" smtClean="0">
                <a:solidFill>
                  <a:srgbClr val="000000"/>
                </a:solidFill>
                <a:latin typeface="Bahnschrift SemiLight SemiConde" panose="020B0502040204020203" pitchFamily="34" charset="0"/>
                <a:ea typeface="Arial"/>
              </a:rPr>
              <a:t>3. Group Counseling</a:t>
            </a:r>
            <a:r>
              <a:rPr lang="en-US" sz="4000" b="1" dirty="0" smtClean="0">
                <a:solidFill>
                  <a:srgbClr val="000000"/>
                </a:solidFill>
                <a:ea typeface="Arial"/>
              </a:rPr>
              <a:t>:</a:t>
            </a:r>
            <a:endParaRPr lang="en-US" sz="4000" dirty="0">
              <a:solidFill>
                <a:srgbClr val="000000"/>
              </a:solidFill>
              <a:latin typeface="Arial"/>
              <a:ea typeface="Arial"/>
            </a:endParaRPr>
          </a:p>
          <a:p>
            <a:pPr marL="0" lvl="0" indent="-342900">
              <a:lnSpc>
                <a:spcPct val="115000"/>
              </a:lnSpc>
              <a:spcBef>
                <a:spcPts val="0"/>
              </a:spcBef>
              <a:spcAft>
                <a:spcPts val="1000"/>
              </a:spcAft>
            </a:pPr>
            <a:r>
              <a:rPr lang="en-US" sz="4000" dirty="0" smtClean="0">
                <a:solidFill>
                  <a:srgbClr val="000000"/>
                </a:solidFill>
                <a:ea typeface="Arial"/>
              </a:rPr>
              <a:t>The health worker </a:t>
            </a:r>
            <a:r>
              <a:rPr lang="en-US" sz="4000" dirty="0">
                <a:solidFill>
                  <a:srgbClr val="000000"/>
                </a:solidFill>
                <a:ea typeface="Arial"/>
              </a:rPr>
              <a:t>counsels and delivers health messages to several people at the same time. </a:t>
            </a:r>
          </a:p>
          <a:p>
            <a:endParaRPr lang="en-US" sz="4000" dirty="0"/>
          </a:p>
        </p:txBody>
      </p:sp>
    </p:spTree>
    <p:extLst>
      <p:ext uri="{BB962C8B-B14F-4D97-AF65-F5344CB8AC3E}">
        <p14:creationId xmlns:p14="http://schemas.microsoft.com/office/powerpoint/2010/main" val="1753264502"/>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Bahnschrift SemiLight SemiConde" panose="020B0502040204020203" pitchFamily="34" charset="0"/>
              </a:rPr>
              <a:t>Purpose of </a:t>
            </a:r>
            <a:r>
              <a:rPr lang="en-US" sz="6000" b="1" dirty="0" smtClean="0">
                <a:solidFill>
                  <a:prstClr val="black"/>
                </a:solidFill>
                <a:latin typeface="Bahnschrift SemiLight SemiConde" panose="020B0502040204020203" pitchFamily="34" charset="0"/>
              </a:rPr>
              <a:t>counseling</a:t>
            </a:r>
            <a:r>
              <a:rPr lang="en-US" sz="4800" b="1" dirty="0" smtClean="0">
                <a:solidFill>
                  <a:prstClr val="black"/>
                </a:solidFill>
                <a:latin typeface="Calibri"/>
              </a:rPr>
              <a:t>:</a:t>
            </a:r>
            <a:endParaRPr lang="en-US" sz="4800" b="1" dirty="0"/>
          </a:p>
        </p:txBody>
      </p:sp>
      <p:sp>
        <p:nvSpPr>
          <p:cNvPr id="3" name="Content Placeholder 2"/>
          <p:cNvSpPr>
            <a:spLocks noGrp="1"/>
          </p:cNvSpPr>
          <p:nvPr>
            <p:ph idx="1"/>
          </p:nvPr>
        </p:nvSpPr>
        <p:spPr/>
        <p:txBody>
          <a:bodyPr>
            <a:normAutofit fontScale="92500"/>
          </a:bodyPr>
          <a:lstStyle/>
          <a:p>
            <a:pPr marL="221742" lvl="0" indent="-342900" algn="just" defTabSz="457200">
              <a:lnSpc>
                <a:spcPct val="100000"/>
              </a:lnSpc>
              <a:spcBef>
                <a:spcPts val="324"/>
              </a:spcBef>
              <a:buFont typeface="Arial"/>
              <a:buChar char="•"/>
              <a:defRPr/>
            </a:pPr>
            <a:endParaRPr lang="en-US" dirty="0" smtClean="0">
              <a:solidFill>
                <a:prstClr val="black"/>
              </a:solidFill>
            </a:endParaRPr>
          </a:p>
          <a:p>
            <a:pPr marL="0" lvl="0" indent="0" algn="just" defTabSz="457200">
              <a:lnSpc>
                <a:spcPct val="100000"/>
              </a:lnSpc>
              <a:spcBef>
                <a:spcPts val="324"/>
              </a:spcBef>
              <a:buNone/>
              <a:defRPr/>
            </a:pPr>
            <a:r>
              <a:rPr lang="en-US" sz="5400" b="1" dirty="0" smtClean="0">
                <a:solidFill>
                  <a:prstClr val="black"/>
                </a:solidFill>
                <a:latin typeface="Bahnschrift SemiLight SemiConde" panose="020B0502040204020203" pitchFamily="34" charset="0"/>
              </a:rPr>
              <a:t>Counseling</a:t>
            </a:r>
            <a:r>
              <a:rPr lang="en-US" sz="3600" dirty="0" smtClean="0">
                <a:solidFill>
                  <a:prstClr val="black"/>
                </a:solidFill>
              </a:rPr>
              <a:t>:</a:t>
            </a:r>
          </a:p>
          <a:p>
            <a:pPr marL="221742" lvl="0" indent="-342900" algn="just" defTabSz="457200">
              <a:lnSpc>
                <a:spcPct val="100000"/>
              </a:lnSpc>
              <a:spcBef>
                <a:spcPts val="324"/>
              </a:spcBef>
              <a:buFont typeface="Arial"/>
              <a:buChar char="•"/>
              <a:defRPr/>
            </a:pPr>
            <a:r>
              <a:rPr lang="en-US" sz="3600" dirty="0">
                <a:solidFill>
                  <a:prstClr val="black"/>
                </a:solidFill>
              </a:rPr>
              <a:t>P</a:t>
            </a:r>
            <a:r>
              <a:rPr lang="en-US" sz="3600" dirty="0" smtClean="0">
                <a:solidFill>
                  <a:prstClr val="black"/>
                </a:solidFill>
              </a:rPr>
              <a:t>rovides </a:t>
            </a:r>
            <a:r>
              <a:rPr lang="en-US" sz="3600" dirty="0">
                <a:solidFill>
                  <a:prstClr val="black"/>
                </a:solidFill>
              </a:rPr>
              <a:t>information, clarifications, and opportunity </a:t>
            </a:r>
            <a:r>
              <a:rPr lang="en-US" sz="3600" dirty="0" smtClean="0">
                <a:solidFill>
                  <a:prstClr val="black"/>
                </a:solidFill>
              </a:rPr>
              <a:t>   to </a:t>
            </a:r>
            <a:r>
              <a:rPr lang="en-US" sz="3600" dirty="0">
                <a:solidFill>
                  <a:prstClr val="black"/>
                </a:solidFill>
              </a:rPr>
              <a:t>make a </a:t>
            </a:r>
            <a:r>
              <a:rPr lang="en-US" sz="3600" dirty="0" smtClean="0">
                <a:solidFill>
                  <a:prstClr val="black"/>
                </a:solidFill>
              </a:rPr>
              <a:t>choice</a:t>
            </a:r>
          </a:p>
          <a:p>
            <a:pPr marL="342900" lvl="0" indent="-342900" algn="just" defTabSz="457200">
              <a:lnSpc>
                <a:spcPct val="100000"/>
              </a:lnSpc>
              <a:spcBef>
                <a:spcPct val="20000"/>
              </a:spcBef>
              <a:buFont typeface="Arial"/>
              <a:buChar char="•"/>
            </a:pPr>
            <a:r>
              <a:rPr lang="en-US" sz="3600" dirty="0" smtClean="0">
                <a:solidFill>
                  <a:prstClr val="black"/>
                </a:solidFill>
              </a:rPr>
              <a:t>Supports clients </a:t>
            </a:r>
            <a:r>
              <a:rPr lang="en-US" sz="3600" dirty="0">
                <a:solidFill>
                  <a:prstClr val="black"/>
                </a:solidFill>
              </a:rPr>
              <a:t>in </a:t>
            </a:r>
            <a:r>
              <a:rPr lang="en-US" sz="3600" dirty="0" smtClean="0">
                <a:solidFill>
                  <a:prstClr val="black"/>
                </a:solidFill>
              </a:rPr>
              <a:t>solving </a:t>
            </a:r>
            <a:r>
              <a:rPr lang="en-US" sz="3600" dirty="0">
                <a:solidFill>
                  <a:prstClr val="black"/>
                </a:solidFill>
              </a:rPr>
              <a:t>problem that may arise </a:t>
            </a:r>
            <a:r>
              <a:rPr lang="en-US" sz="3600" dirty="0" smtClean="0">
                <a:solidFill>
                  <a:prstClr val="black"/>
                </a:solidFill>
              </a:rPr>
              <a:t>in the </a:t>
            </a:r>
            <a:r>
              <a:rPr lang="en-US" sz="3600" dirty="0">
                <a:solidFill>
                  <a:prstClr val="black"/>
                </a:solidFill>
              </a:rPr>
              <a:t>process of selecting or using a</a:t>
            </a:r>
            <a:r>
              <a:rPr lang="en-US" sz="3600" dirty="0" smtClean="0">
                <a:solidFill>
                  <a:prstClr val="black"/>
                </a:solidFill>
              </a:rPr>
              <a:t> </a:t>
            </a:r>
            <a:r>
              <a:rPr lang="en-US" sz="3600" dirty="0">
                <a:solidFill>
                  <a:prstClr val="black"/>
                </a:solidFill>
              </a:rPr>
              <a:t>chosen </a:t>
            </a:r>
            <a:r>
              <a:rPr lang="en-US" sz="3600" dirty="0" smtClean="0">
                <a:solidFill>
                  <a:prstClr val="black"/>
                </a:solidFill>
              </a:rPr>
              <a:t>health service</a:t>
            </a:r>
            <a:endParaRPr lang="en-US" sz="3600" dirty="0">
              <a:solidFill>
                <a:prstClr val="black"/>
              </a:solidFill>
            </a:endParaRPr>
          </a:p>
          <a:p>
            <a:pPr marL="221742" lvl="0" indent="-342900" algn="just" defTabSz="457200">
              <a:lnSpc>
                <a:spcPct val="100000"/>
              </a:lnSpc>
              <a:spcBef>
                <a:spcPts val="324"/>
              </a:spcBef>
              <a:buFont typeface="Arial"/>
              <a:buChar char="•"/>
              <a:defRPr/>
            </a:pPr>
            <a:r>
              <a:rPr lang="en-US" sz="3600" dirty="0">
                <a:solidFill>
                  <a:prstClr val="black"/>
                </a:solidFill>
              </a:rPr>
              <a:t>I</a:t>
            </a:r>
            <a:r>
              <a:rPr lang="en-US" sz="3600" dirty="0" smtClean="0">
                <a:solidFill>
                  <a:prstClr val="black"/>
                </a:solidFill>
              </a:rPr>
              <a:t>mproves </a:t>
            </a:r>
            <a:r>
              <a:rPr lang="en-US" sz="3600" dirty="0">
                <a:solidFill>
                  <a:prstClr val="black"/>
                </a:solidFill>
              </a:rPr>
              <a:t>client satisfaction </a:t>
            </a:r>
            <a:r>
              <a:rPr lang="en-US" sz="3600" dirty="0" smtClean="0">
                <a:solidFill>
                  <a:prstClr val="black"/>
                </a:solidFill>
              </a:rPr>
              <a:t>and continuity of care.</a:t>
            </a:r>
            <a:endParaRPr lang="en-US" sz="3600" dirty="0"/>
          </a:p>
        </p:txBody>
      </p:sp>
    </p:spTree>
    <p:extLst>
      <p:ext uri="{BB962C8B-B14F-4D97-AF65-F5344CB8AC3E}">
        <p14:creationId xmlns:p14="http://schemas.microsoft.com/office/powerpoint/2010/main" val="1068692705"/>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Bahnschrift SemiLight Condensed" panose="020B0502040204020203" pitchFamily="34" charset="0"/>
              </a:rPr>
              <a:t>Qualities of </a:t>
            </a:r>
            <a:r>
              <a:rPr lang="en-US" sz="6000" b="1" dirty="0" smtClean="0">
                <a:solidFill>
                  <a:prstClr val="black"/>
                </a:solidFill>
                <a:latin typeface="Bahnschrift SemiLight Condensed" panose="020B0502040204020203" pitchFamily="34" charset="0"/>
              </a:rPr>
              <a:t>effective counselor</a:t>
            </a:r>
            <a:r>
              <a:rPr lang="en-US" sz="4800" dirty="0" smtClean="0">
                <a:solidFill>
                  <a:prstClr val="black"/>
                </a:solidFill>
                <a:latin typeface="Calibri"/>
              </a:rPr>
              <a:t>:</a:t>
            </a:r>
            <a:endParaRPr lang="en-US" sz="4800" dirty="0"/>
          </a:p>
        </p:txBody>
      </p:sp>
      <p:sp>
        <p:nvSpPr>
          <p:cNvPr id="3" name="Content Placeholder 2"/>
          <p:cNvSpPr>
            <a:spLocks noGrp="1"/>
          </p:cNvSpPr>
          <p:nvPr>
            <p:ph idx="1"/>
          </p:nvPr>
        </p:nvSpPr>
        <p:spPr/>
        <p:txBody>
          <a:bodyPr/>
          <a:lstStyle/>
          <a:p>
            <a:pPr marL="342900" lvl="0" indent="-342900" defTabSz="457200">
              <a:lnSpc>
                <a:spcPct val="80000"/>
              </a:lnSpc>
              <a:spcBef>
                <a:spcPct val="20000"/>
              </a:spcBef>
              <a:buFont typeface="Arial"/>
              <a:buChar char="•"/>
            </a:pPr>
            <a:r>
              <a:rPr lang="en-US" sz="3600" dirty="0" smtClean="0">
                <a:solidFill>
                  <a:prstClr val="black"/>
                </a:solidFill>
                <a:cs typeface="Times New Roman" pitchFamily="18" charset="0"/>
              </a:rPr>
              <a:t>Positive attitudes</a:t>
            </a:r>
          </a:p>
          <a:p>
            <a:pPr marL="342900" lvl="0" indent="-342900" defTabSz="457200">
              <a:lnSpc>
                <a:spcPct val="80000"/>
              </a:lnSpc>
              <a:spcBef>
                <a:spcPct val="20000"/>
              </a:spcBef>
              <a:buFont typeface="Arial"/>
              <a:buChar char="•"/>
            </a:pPr>
            <a:r>
              <a:rPr lang="en-US" sz="3600" dirty="0" smtClean="0">
                <a:solidFill>
                  <a:prstClr val="black"/>
                </a:solidFill>
                <a:cs typeface="Times New Roman" pitchFamily="18" charset="0"/>
              </a:rPr>
              <a:t>Good communication skills</a:t>
            </a:r>
            <a:endParaRPr lang="en-US" sz="3600" dirty="0">
              <a:solidFill>
                <a:prstClr val="black"/>
              </a:solidFill>
              <a:cs typeface="Times New Roman" pitchFamily="18" charset="0"/>
            </a:endParaRPr>
          </a:p>
          <a:p>
            <a:pPr marL="342900" lvl="0" indent="-342900" defTabSz="457200">
              <a:lnSpc>
                <a:spcPct val="80000"/>
              </a:lnSpc>
              <a:spcBef>
                <a:spcPct val="20000"/>
              </a:spcBef>
              <a:buFont typeface="Arial"/>
              <a:buChar char="•"/>
            </a:pPr>
            <a:r>
              <a:rPr lang="en-US" sz="3600" dirty="0" smtClean="0">
                <a:solidFill>
                  <a:prstClr val="black"/>
                </a:solidFill>
                <a:cs typeface="Times New Roman" pitchFamily="18" charset="0"/>
              </a:rPr>
              <a:t>Empathetic</a:t>
            </a:r>
          </a:p>
          <a:p>
            <a:pPr marL="342900" lvl="0" indent="-342900" defTabSz="457200">
              <a:lnSpc>
                <a:spcPct val="80000"/>
              </a:lnSpc>
              <a:spcBef>
                <a:spcPct val="20000"/>
              </a:spcBef>
              <a:buFont typeface="Arial"/>
              <a:buChar char="•"/>
            </a:pPr>
            <a:r>
              <a:rPr lang="en-US" sz="3600" dirty="0" smtClean="0">
                <a:solidFill>
                  <a:prstClr val="black"/>
                </a:solidFill>
                <a:cs typeface="Times New Roman" pitchFamily="18" charset="0"/>
              </a:rPr>
              <a:t>Genuine </a:t>
            </a:r>
          </a:p>
          <a:p>
            <a:pPr marL="342900" lvl="0" indent="-342900" defTabSz="457200">
              <a:lnSpc>
                <a:spcPct val="80000"/>
              </a:lnSpc>
              <a:spcBef>
                <a:spcPct val="20000"/>
              </a:spcBef>
              <a:buFont typeface="Arial"/>
              <a:buChar char="•"/>
            </a:pPr>
            <a:r>
              <a:rPr lang="en-US" sz="3600" dirty="0" smtClean="0">
                <a:solidFill>
                  <a:prstClr val="black"/>
                </a:solidFill>
                <a:cs typeface="Times New Roman" pitchFamily="18" charset="0"/>
              </a:rPr>
              <a:t>Respectful</a:t>
            </a:r>
            <a:endParaRPr lang="en-US" sz="3600" dirty="0">
              <a:solidFill>
                <a:prstClr val="black"/>
              </a:solidFill>
              <a:cs typeface="Times New Roman" pitchFamily="18" charset="0"/>
            </a:endParaRPr>
          </a:p>
          <a:p>
            <a:pPr marL="342900" lvl="0" indent="-342900" defTabSz="457200">
              <a:lnSpc>
                <a:spcPct val="80000"/>
              </a:lnSpc>
              <a:spcBef>
                <a:spcPct val="20000"/>
              </a:spcBef>
              <a:buFont typeface="Arial"/>
              <a:buChar char="•"/>
            </a:pPr>
            <a:r>
              <a:rPr lang="en-US" sz="3600" dirty="0">
                <a:solidFill>
                  <a:prstClr val="black"/>
                </a:solidFill>
                <a:cs typeface="Times New Roman" pitchFamily="18" charset="0"/>
              </a:rPr>
              <a:t>Knowledgeable</a:t>
            </a:r>
          </a:p>
          <a:p>
            <a:pPr marL="342900" lvl="0" indent="-342900" defTabSz="457200">
              <a:lnSpc>
                <a:spcPct val="80000"/>
              </a:lnSpc>
              <a:spcBef>
                <a:spcPct val="20000"/>
              </a:spcBef>
              <a:buFont typeface="Arial"/>
              <a:buChar char="•"/>
            </a:pPr>
            <a:endParaRPr lang="en-US" sz="3600" dirty="0" smtClean="0">
              <a:solidFill>
                <a:prstClr val="black"/>
              </a:solidFill>
              <a:cs typeface="Times New Roman" pitchFamily="18" charset="0"/>
            </a:endParaRPr>
          </a:p>
          <a:p>
            <a:pPr marL="342900" lvl="0" indent="-342900" defTabSz="457200">
              <a:lnSpc>
                <a:spcPct val="80000"/>
              </a:lnSpc>
              <a:spcBef>
                <a:spcPct val="20000"/>
              </a:spcBef>
              <a:buFont typeface="Arial"/>
              <a:buChar char="•"/>
            </a:pPr>
            <a:endParaRPr lang="en-US" sz="3600" dirty="0" smtClean="0">
              <a:solidFill>
                <a:prstClr val="black"/>
              </a:solidFill>
              <a:cs typeface="Times New Roman" pitchFamily="18" charset="0"/>
            </a:endParaRPr>
          </a:p>
          <a:p>
            <a:pPr marL="0" indent="0">
              <a:buNone/>
            </a:pPr>
            <a:endParaRPr lang="en-US" dirty="0"/>
          </a:p>
        </p:txBody>
      </p:sp>
    </p:spTree>
    <p:extLst>
      <p:ext uri="{BB962C8B-B14F-4D97-AF65-F5344CB8AC3E}">
        <p14:creationId xmlns:p14="http://schemas.microsoft.com/office/powerpoint/2010/main" val="1987536720"/>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Bahnschrift Light Condensed" panose="020B0502040204020203" pitchFamily="34" charset="0"/>
              </a:rPr>
              <a:t>P</a:t>
            </a:r>
            <a:r>
              <a:rPr lang="en-US" sz="6000" b="1" dirty="0" smtClean="0">
                <a:solidFill>
                  <a:prstClr val="black"/>
                </a:solidFill>
                <a:latin typeface="Bahnschrift Light Condensed" panose="020B0502040204020203" pitchFamily="34" charset="0"/>
              </a:rPr>
              <a:t>rinciples </a:t>
            </a:r>
            <a:r>
              <a:rPr lang="en-US" sz="6000" b="1" dirty="0">
                <a:solidFill>
                  <a:prstClr val="black"/>
                </a:solidFill>
                <a:latin typeface="Bahnschrift Light Condensed" panose="020B0502040204020203" pitchFamily="34" charset="0"/>
              </a:rPr>
              <a:t>of </a:t>
            </a:r>
            <a:r>
              <a:rPr lang="en-US" sz="6000" b="1" dirty="0" smtClean="0">
                <a:solidFill>
                  <a:prstClr val="black"/>
                </a:solidFill>
                <a:latin typeface="Bahnschrift Light Condensed" panose="020B0502040204020203" pitchFamily="34" charset="0"/>
              </a:rPr>
              <a:t>counseling</a:t>
            </a:r>
            <a:r>
              <a:rPr lang="en-US" sz="5400" dirty="0" smtClean="0">
                <a:solidFill>
                  <a:prstClr val="black"/>
                </a:solidFill>
                <a:latin typeface="Calibri"/>
              </a:rPr>
              <a:t>:</a:t>
            </a:r>
            <a:endParaRPr lang="en-US" sz="5400" dirty="0"/>
          </a:p>
        </p:txBody>
      </p:sp>
      <p:sp>
        <p:nvSpPr>
          <p:cNvPr id="3" name="Content Placeholder 2"/>
          <p:cNvSpPr>
            <a:spLocks noGrp="1"/>
          </p:cNvSpPr>
          <p:nvPr>
            <p:ph idx="1"/>
          </p:nvPr>
        </p:nvSpPr>
        <p:spPr/>
        <p:txBody>
          <a:bodyPr>
            <a:normAutofit lnSpcReduction="10000"/>
          </a:bodyPr>
          <a:lstStyle/>
          <a:p>
            <a:pPr marL="914400" indent="-914400">
              <a:buAutoNum type="arabicPeriod"/>
            </a:pPr>
            <a:r>
              <a:rPr lang="en-US" sz="5400" b="1" dirty="0" smtClean="0">
                <a:latin typeface="Bahnschrift Condensed" panose="020B0502040204020203" pitchFamily="34" charset="0"/>
              </a:rPr>
              <a:t>Treat each client well</a:t>
            </a:r>
            <a:r>
              <a:rPr lang="en-US" sz="3600" dirty="0" smtClean="0"/>
              <a:t> </a:t>
            </a:r>
          </a:p>
          <a:p>
            <a:pPr marL="0" indent="0">
              <a:buNone/>
            </a:pPr>
            <a:r>
              <a:rPr lang="en-US" sz="3600" dirty="0"/>
              <a:t>T</a:t>
            </a:r>
            <a:r>
              <a:rPr lang="en-US" sz="3600" dirty="0" smtClean="0"/>
              <a:t>he counselor should be: </a:t>
            </a:r>
          </a:p>
          <a:p>
            <a:pPr>
              <a:buFont typeface="Wingdings" panose="05000000000000000000" pitchFamily="2" charset="2"/>
              <a:buChar char="§"/>
            </a:pPr>
            <a:r>
              <a:rPr lang="en-US" sz="3600" dirty="0" smtClean="0"/>
              <a:t> Polite</a:t>
            </a:r>
          </a:p>
          <a:p>
            <a:pPr>
              <a:buFont typeface="Wingdings" panose="05000000000000000000" pitchFamily="2" charset="2"/>
              <a:buChar char="§"/>
            </a:pPr>
            <a:r>
              <a:rPr lang="en-US" sz="3600" dirty="0" smtClean="0"/>
              <a:t>Respectful</a:t>
            </a:r>
          </a:p>
          <a:p>
            <a:pPr>
              <a:buFont typeface="Wingdings" panose="05000000000000000000" pitchFamily="2" charset="2"/>
              <a:buChar char="§"/>
            </a:pPr>
            <a:r>
              <a:rPr lang="en-US" sz="3600" dirty="0" smtClean="0"/>
              <a:t>Create a feeling of trust</a:t>
            </a:r>
          </a:p>
          <a:p>
            <a:pPr>
              <a:buFont typeface="Wingdings" panose="05000000000000000000" pitchFamily="2" charset="2"/>
              <a:buChar char="§"/>
            </a:pPr>
            <a:r>
              <a:rPr lang="en-US" sz="3600" dirty="0" smtClean="0"/>
              <a:t>Open-minded </a:t>
            </a:r>
          </a:p>
          <a:p>
            <a:pPr>
              <a:buFont typeface="Wingdings" panose="05000000000000000000" pitchFamily="2" charset="2"/>
              <a:buChar char="§"/>
            </a:pPr>
            <a:endParaRPr lang="en-US" sz="3600" dirty="0"/>
          </a:p>
          <a:p>
            <a:pPr>
              <a:buFont typeface="Wingdings" panose="05000000000000000000" pitchFamily="2" charset="2"/>
              <a:buChar char="§"/>
            </a:pPr>
            <a:endParaRPr lang="en-US" sz="3600" dirty="0" smtClean="0"/>
          </a:p>
        </p:txBody>
      </p:sp>
    </p:spTree>
    <p:extLst>
      <p:ext uri="{BB962C8B-B14F-4D97-AF65-F5344CB8AC3E}">
        <p14:creationId xmlns:p14="http://schemas.microsoft.com/office/powerpoint/2010/main" val="2946133712"/>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742950" indent="-742950">
              <a:buAutoNum type="arabicPeriod" startAt="2"/>
            </a:pPr>
            <a:r>
              <a:rPr lang="en-US" sz="5400" b="1" dirty="0" smtClean="0">
                <a:latin typeface="Bahnschrift Condensed" panose="020B0502040204020203" pitchFamily="34" charset="0"/>
              </a:rPr>
              <a:t>Interact </a:t>
            </a:r>
            <a:r>
              <a:rPr lang="en-US" sz="4000" b="1" dirty="0" smtClean="0">
                <a:latin typeface="Bahnschrift Condensed" panose="020B0502040204020203" pitchFamily="34" charset="0"/>
              </a:rPr>
              <a:t> </a:t>
            </a:r>
          </a:p>
          <a:p>
            <a:pPr marL="0" indent="0">
              <a:buNone/>
            </a:pPr>
            <a:r>
              <a:rPr lang="en-US" sz="4000" dirty="0">
                <a:latin typeface="Times New Roman" panose="02020603050405020304" pitchFamily="18" charset="0"/>
                <a:cs typeface="Times New Roman" panose="02020603050405020304" pitchFamily="18" charset="0"/>
              </a:rPr>
              <a:t>T</a:t>
            </a:r>
            <a:r>
              <a:rPr lang="en-US" sz="4000" dirty="0" smtClean="0">
                <a:latin typeface="Times New Roman" panose="02020603050405020304" pitchFamily="18" charset="0"/>
                <a:cs typeface="Times New Roman" panose="02020603050405020304" pitchFamily="18" charset="0"/>
              </a:rPr>
              <a:t>he counselor:</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Listens critically</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Learns from the client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Responds to the clients needs, concerns, worries.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Take every client as an individual with unique needs</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Bahnschrift Condensed" panose="020B0502040204020203" pitchFamily="34" charset="0"/>
            </a:endParaRPr>
          </a:p>
        </p:txBody>
      </p:sp>
    </p:spTree>
    <p:extLst>
      <p:ext uri="{BB962C8B-B14F-4D97-AF65-F5344CB8AC3E}">
        <p14:creationId xmlns:p14="http://schemas.microsoft.com/office/powerpoint/2010/main" val="810971948"/>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5400" b="1" dirty="0" smtClean="0">
                <a:latin typeface="Bahnschrift Condensed" panose="020B0502040204020203" pitchFamily="34" charset="0"/>
              </a:rPr>
              <a:t>3. Tailor the information to client needs</a:t>
            </a:r>
            <a:r>
              <a:rPr lang="en-US" sz="4000" b="1"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Listen to the client to know what information the he/she needs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Provide information accurately in a language that the client understand. </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Help the client understand how the information applies to his/her personal situation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525962"/>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5400" b="1" dirty="0" smtClean="0">
                <a:latin typeface="Bahnschrift Condensed" panose="020B0502040204020203" pitchFamily="34" charset="0"/>
              </a:rPr>
              <a:t>4. Avoid too much information</a:t>
            </a:r>
            <a:r>
              <a:rPr lang="en-US" sz="3600" b="1"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Clients need information to make informed choices, however clients can not use all the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Too much information (</a:t>
            </a:r>
            <a:r>
              <a:rPr lang="en-US" sz="3600" b="1" dirty="0" smtClean="0">
                <a:latin typeface="Agency FB" panose="020B0503020202020204" pitchFamily="34" charset="0"/>
                <a:cs typeface="Times New Roman" panose="02020603050405020304" pitchFamily="18" charset="0"/>
              </a:rPr>
              <a:t>information over-load)</a:t>
            </a:r>
            <a:r>
              <a:rPr lang="en-US" sz="3600" dirty="0" smtClean="0">
                <a:latin typeface="Times New Roman" panose="02020603050405020304" pitchFamily="18" charset="0"/>
                <a:cs typeface="Times New Roman" panose="02020603050405020304" pitchFamily="18" charset="0"/>
              </a:rPr>
              <a:t> makes it hard to remember important information.</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Spending a lot of time giving information leave little time for the client to ask questions or express concerns.</a:t>
            </a:r>
          </a:p>
          <a:p>
            <a:pPr>
              <a:buFont typeface="Wingdings" panose="05000000000000000000" pitchFamily="2" charset="2"/>
              <a:buChar char="§"/>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27569"/>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b="1" dirty="0" smtClean="0">
                <a:latin typeface="Bahnschrift Condensed" panose="020B0502040204020203" pitchFamily="34" charset="0"/>
              </a:rPr>
              <a:t>5. Provide the service the client wants</a:t>
            </a:r>
            <a:r>
              <a:rPr lang="en-US" sz="4000" b="1"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The counselor helps the client to make his/her own informed choice, and this should be respected.</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Counselor should not make a choice for the client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When a client makes an informed choice, he/she is likely going to maintain continuity of care.</a:t>
            </a:r>
          </a:p>
          <a:p>
            <a:pPr marL="0" indent="0">
              <a:buNone/>
            </a:pP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102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5" name="Title 1"/>
          <p:cNvSpPr>
            <a:spLocks noGrp="1"/>
          </p:cNvSpPr>
          <p:nvPr>
            <p:ph type="title"/>
          </p:nvPr>
        </p:nvSpPr>
        <p:spPr>
          <a:xfrm>
            <a:off x="1981200" y="-503237"/>
            <a:ext cx="8229600" cy="46037"/>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0" name="Content Placeholder 5"/>
          <p:cNvPicPr>
            <a:picLocks noGrp="1"/>
          </p:cNvPicPr>
          <p:nvPr>
            <p:ph idx="1"/>
          </p:nvPr>
        </p:nvPicPr>
        <p:blipFill>
          <a:blip r:embed="rId2"/>
          <a:srcRect/>
          <a:stretch>
            <a:fillRect/>
          </a:stretch>
        </p:blipFill>
        <p:spPr>
          <a:xfrm>
            <a:off x="2209800" y="457200"/>
            <a:ext cx="7848600" cy="5638800"/>
          </a:xfrm>
          <a:prstGeom prst="rect">
            <a:avLst/>
          </a:prstGeom>
          <a:noFill/>
          <a:ln>
            <a:noFill/>
          </a:ln>
        </p:spPr>
      </p:pic>
      <p:sp>
        <p:nvSpPr>
          <p:cNvPr id="1048926"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927"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41</a:t>
            </a:fld>
            <a:endParaRPr lang="en-US" altLang="en-US" sz="1200" kern="0">
              <a:solidFill>
                <a:srgbClr val="898989"/>
              </a:solidFill>
            </a:endParaRPr>
          </a:p>
        </p:txBody>
      </p:sp>
    </p:spTree>
    <p:extLst>
      <p:ext uri="{BB962C8B-B14F-4D97-AF65-F5344CB8AC3E}">
        <p14:creationId xmlns:p14="http://schemas.microsoft.com/office/powerpoint/2010/main" val="1116208138"/>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b="1" dirty="0" smtClean="0">
                <a:latin typeface="Bahnschrift Condensed" panose="020B0502040204020203" pitchFamily="34" charset="0"/>
              </a:rPr>
              <a:t>6. Help client understand and remember</a:t>
            </a:r>
            <a:r>
              <a:rPr lang="en-US" sz="4000" b="1" dirty="0" smtClean="0">
                <a:latin typeface="Bahnschrift Condensed" panose="020B0502040204020203" pitchFamily="34" charset="0"/>
              </a:rPr>
              <a:t>.</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Counselor explains how the service the client has chosen works.</a:t>
            </a:r>
          </a:p>
          <a:p>
            <a:pP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You can give client print materials to take home, this helps client remember</a:t>
            </a:r>
          </a:p>
          <a:p>
            <a:pPr>
              <a:buFont typeface="Wingdings" panose="05000000000000000000" pitchFamily="2" charset="2"/>
              <a:buChar char="§"/>
            </a:pPr>
            <a:endParaRPr lang="en-US" sz="4000" b="1" dirty="0">
              <a:latin typeface="Bahnschrift Condensed" panose="020B0502040204020203" pitchFamily="34" charset="0"/>
            </a:endParaRPr>
          </a:p>
        </p:txBody>
      </p:sp>
    </p:spTree>
    <p:extLst>
      <p:ext uri="{BB962C8B-B14F-4D97-AF65-F5344CB8AC3E}">
        <p14:creationId xmlns:p14="http://schemas.microsoft.com/office/powerpoint/2010/main" val="284702836"/>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latin typeface="Bahnschrift SemiLight SemiConde" panose="020B0502040204020203" pitchFamily="34" charset="0"/>
              </a:rPr>
              <a:t>Core counseling </a:t>
            </a:r>
            <a:r>
              <a:rPr lang="en-US" sz="6000" b="1" dirty="0">
                <a:solidFill>
                  <a:srgbClr val="FF0000"/>
                </a:solidFill>
                <a:latin typeface="Bahnschrift SemiLight SemiConde" panose="020B0502040204020203" pitchFamily="34" charset="0"/>
              </a:rPr>
              <a:t>skills:</a:t>
            </a:r>
            <a:endParaRPr lang="en-US" sz="6000"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q"/>
            </a:pPr>
            <a:r>
              <a:rPr lang="en-US" sz="3600" dirty="0" smtClean="0">
                <a:latin typeface="Calibri" panose="020F0502020204030204" pitchFamily="34" charset="0"/>
                <a:ea typeface="Calibri" panose="020F0502020204030204" pitchFamily="34" charset="0"/>
                <a:cs typeface="Times New Roman" panose="02020603050405020304" pitchFamily="18" charset="0"/>
              </a:rPr>
              <a:t>These are </a:t>
            </a:r>
            <a:r>
              <a:rPr lang="en-US" sz="3600" dirty="0">
                <a:latin typeface="Calibri" panose="020F0502020204030204" pitchFamily="34" charset="0"/>
                <a:ea typeface="Calibri" panose="020F0502020204030204" pitchFamily="34" charset="0"/>
                <a:cs typeface="Times New Roman" panose="02020603050405020304" pitchFamily="18" charset="0"/>
              </a:rPr>
              <a:t>basic counselling skills, or practiced techniques, that help the counsellor to empathetically listen to the </a:t>
            </a:r>
            <a:r>
              <a:rPr lang="en-US" sz="3600" dirty="0" smtClean="0">
                <a:latin typeface="Calibri" panose="020F0502020204030204" pitchFamily="34" charset="0"/>
                <a:ea typeface="Calibri" panose="020F0502020204030204" pitchFamily="34" charset="0"/>
                <a:cs typeface="Times New Roman" panose="02020603050405020304" pitchFamily="18" charset="0"/>
              </a:rPr>
              <a:t>client.</a:t>
            </a:r>
          </a:p>
          <a:p>
            <a:pPr marL="0" marR="0">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4596439"/>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Bahnschrift SemiLight SemiConde" panose="020B0502040204020203" pitchFamily="34" charset="0"/>
              </a:rPr>
              <a:t>Basic counselling skills</a:t>
            </a:r>
            <a:r>
              <a:rPr lang="en-US" sz="4800" b="1" dirty="0" smtClean="0">
                <a:latin typeface="Bahnschrift SemiLight SemiConde" panose="020B0502040204020203" pitchFamily="34" charset="0"/>
              </a:rPr>
              <a:t>:</a:t>
            </a:r>
            <a:endParaRPr lang="en-US" sz="4800" b="1" dirty="0">
              <a:latin typeface="Bahnschrift SemiLight SemiConde" panose="020B05020402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19" y="1803043"/>
            <a:ext cx="11397803" cy="4765182"/>
          </a:xfrm>
        </p:spPr>
      </p:pic>
    </p:spTree>
    <p:extLst>
      <p:ext uri="{BB962C8B-B14F-4D97-AF65-F5344CB8AC3E}">
        <p14:creationId xmlns:p14="http://schemas.microsoft.com/office/powerpoint/2010/main" val="2056322891"/>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a:pPr>
            <a:r>
              <a:rPr lang="en-US" sz="6000" b="1" dirty="0" smtClean="0">
                <a:solidFill>
                  <a:srgbClr val="FF0000"/>
                </a:solidFill>
                <a:latin typeface="Bahnschrift SemiLight Condensed" panose="020B0502040204020203" pitchFamily="34" charset="0"/>
              </a:rPr>
              <a:t>ACTIVE LISTENING</a:t>
            </a:r>
            <a:endParaRPr lang="en-US" sz="6000" b="1" dirty="0">
              <a:solidFill>
                <a:srgbClr val="FF0000"/>
              </a:solidFill>
              <a:latin typeface="Bahnschrift SemiLight Condensed" panose="020B0502040204020203" pitchFamily="34" charset="0"/>
            </a:endParaRPr>
          </a:p>
        </p:txBody>
      </p:sp>
      <p:sp>
        <p:nvSpPr>
          <p:cNvPr id="3" name="Content Placeholder 2"/>
          <p:cNvSpPr>
            <a:spLocks noGrp="1"/>
          </p:cNvSpPr>
          <p:nvPr>
            <p:ph idx="1"/>
          </p:nvPr>
        </p:nvSpPr>
        <p:spPr/>
        <p:txBody>
          <a:bodyPr/>
          <a:lstStyle/>
          <a:p>
            <a:pPr lvl="0">
              <a:spcBef>
                <a:spcPts val="1200"/>
              </a:spcBef>
              <a:spcAft>
                <a:spcPts val="200"/>
              </a:spcAft>
              <a:buClr>
                <a:srgbClr val="E48312"/>
              </a:buClr>
              <a:buSzPct val="100000"/>
              <a:buFont typeface="Wingdings" panose="05000000000000000000" pitchFamily="2" charset="2"/>
              <a:buChar char="q"/>
            </a:pPr>
            <a:r>
              <a:rPr lang="en-US" sz="5400" dirty="0">
                <a:solidFill>
                  <a:srgbClr val="000000">
                    <a:lumMod val="75000"/>
                    <a:lumOff val="25000"/>
                  </a:srgbClr>
                </a:solidFill>
                <a:latin typeface="Bahnschrift Condensed" panose="020B0502040204020203" pitchFamily="34" charset="0"/>
              </a:rPr>
              <a:t>Listening is NOT = </a:t>
            </a:r>
            <a:r>
              <a:rPr lang="en-US" sz="5400" dirty="0" smtClean="0">
                <a:solidFill>
                  <a:srgbClr val="000000">
                    <a:lumMod val="75000"/>
                    <a:lumOff val="25000"/>
                  </a:srgbClr>
                </a:solidFill>
                <a:latin typeface="Bahnschrift Condensed" panose="020B0502040204020203" pitchFamily="34" charset="0"/>
              </a:rPr>
              <a:t>hearing</a:t>
            </a:r>
          </a:p>
          <a:p>
            <a:pPr marL="91440" lvl="0" indent="-91440">
              <a:spcBef>
                <a:spcPts val="1200"/>
              </a:spcBef>
              <a:spcAft>
                <a:spcPts val="200"/>
              </a:spcAft>
              <a:buClr>
                <a:srgbClr val="E48312"/>
              </a:buClr>
              <a:buSzPct val="100000"/>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Good listeners are attentive and receptive</a:t>
            </a:r>
          </a:p>
          <a:p>
            <a:pPr marL="91440" lvl="0" indent="-91440">
              <a:spcBef>
                <a:spcPts val="1200"/>
              </a:spcBef>
              <a:spcAft>
                <a:spcPts val="200"/>
              </a:spcAft>
              <a:buClr>
                <a:srgbClr val="E48312"/>
              </a:buClr>
              <a:buSzPct val="100000"/>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They actively seek information, evaluate and respond.</a:t>
            </a:r>
          </a:p>
          <a:p>
            <a:pPr lvl="0">
              <a:spcBef>
                <a:spcPts val="1200"/>
              </a:spcBef>
              <a:spcAft>
                <a:spcPts val="200"/>
              </a:spcAft>
              <a:buClr>
                <a:srgbClr val="E48312"/>
              </a:buClr>
              <a:buSzPct val="100000"/>
              <a:buFont typeface="Wingdings" panose="05000000000000000000" pitchFamily="2" charset="2"/>
              <a:buChar char="q"/>
            </a:pPr>
            <a:endParaRPr lang="en-US" sz="54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2210794"/>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Bahnschrift SemiLight Condensed" panose="020B0502040204020203" pitchFamily="34" charset="0"/>
              </a:rPr>
              <a:t>2. BEING OBSERVANT OF NON-VERBAL COMMUNICATION</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pPr marL="91440" lvl="0" indent="-91440">
              <a:spcBef>
                <a:spcPts val="1200"/>
              </a:spcBef>
              <a:spcAft>
                <a:spcPts val="200"/>
              </a:spcAft>
              <a:buClr>
                <a:srgbClr val="E48312"/>
              </a:buClr>
              <a:buSzPct val="100000"/>
              <a:buFont typeface="Wingdings" panose="05000000000000000000" pitchFamily="2" charset="2"/>
              <a:buChar char="q"/>
            </a:pPr>
            <a:r>
              <a:rPr lang="en-US" sz="3200" dirty="0" smtClean="0">
                <a:solidFill>
                  <a:srgbClr val="000000">
                    <a:lumMod val="75000"/>
                    <a:lumOff val="25000"/>
                  </a:srgbClr>
                </a:solidFill>
              </a:rPr>
              <a:t>Observe </a:t>
            </a:r>
            <a:r>
              <a:rPr lang="en-US" sz="3200" dirty="0">
                <a:solidFill>
                  <a:srgbClr val="000000">
                    <a:lumMod val="75000"/>
                    <a:lumOff val="25000"/>
                  </a:srgbClr>
                </a:solidFill>
              </a:rPr>
              <a:t>the overall body language of the </a:t>
            </a:r>
            <a:r>
              <a:rPr lang="en-US" sz="3200" dirty="0" smtClean="0">
                <a:solidFill>
                  <a:srgbClr val="000000">
                    <a:lumMod val="75000"/>
                    <a:lumOff val="25000"/>
                  </a:srgbClr>
                </a:solidFill>
              </a:rPr>
              <a:t>client</a:t>
            </a:r>
            <a:endParaRPr lang="en-US" sz="2000" dirty="0">
              <a:solidFill>
                <a:srgbClr val="000000">
                  <a:lumMod val="75000"/>
                  <a:lumOff val="25000"/>
                </a:srgbClr>
              </a:solidFill>
            </a:endParaRPr>
          </a:p>
          <a:p>
            <a:pPr marL="91440" lvl="0" indent="-91440">
              <a:spcBef>
                <a:spcPts val="1200"/>
              </a:spcBef>
              <a:spcAft>
                <a:spcPts val="200"/>
              </a:spcAft>
              <a:buClr>
                <a:srgbClr val="E48312"/>
              </a:buClr>
              <a:buSzPct val="100000"/>
              <a:buFont typeface="Wingdings" panose="05000000000000000000" pitchFamily="2" charset="2"/>
              <a:buChar char="q"/>
            </a:pPr>
            <a:r>
              <a:rPr lang="en-US" sz="3200" dirty="0" smtClean="0">
                <a:solidFill>
                  <a:srgbClr val="000000">
                    <a:lumMod val="75000"/>
                    <a:lumOff val="25000"/>
                  </a:srgbClr>
                </a:solidFill>
              </a:rPr>
              <a:t>This takes </a:t>
            </a:r>
            <a:r>
              <a:rPr lang="en-US" sz="3200" dirty="0">
                <a:solidFill>
                  <a:srgbClr val="000000">
                    <a:lumMod val="75000"/>
                    <a:lumOff val="25000"/>
                  </a:srgbClr>
                </a:solidFill>
              </a:rPr>
              <a:t>the form of: </a:t>
            </a:r>
          </a:p>
          <a:p>
            <a:pPr marL="91440" lvl="0" indent="-91440">
              <a:spcBef>
                <a:spcPts val="1200"/>
              </a:spcBef>
              <a:spcAft>
                <a:spcPts val="200"/>
              </a:spcAft>
              <a:buClr>
                <a:srgbClr val="E48312"/>
              </a:buClr>
              <a:buSzPct val="100000"/>
            </a:pPr>
            <a:r>
              <a:rPr lang="en-US" sz="3200" dirty="0">
                <a:solidFill>
                  <a:srgbClr val="000000">
                    <a:lumMod val="75000"/>
                    <a:lumOff val="25000"/>
                  </a:srgbClr>
                </a:solidFill>
              </a:rPr>
              <a:t>Body posture, </a:t>
            </a:r>
          </a:p>
          <a:p>
            <a:pPr marL="91440" lvl="0" indent="-91440">
              <a:spcBef>
                <a:spcPts val="1200"/>
              </a:spcBef>
              <a:spcAft>
                <a:spcPts val="200"/>
              </a:spcAft>
              <a:buClr>
                <a:srgbClr val="E48312"/>
              </a:buClr>
              <a:buSzPct val="100000"/>
            </a:pPr>
            <a:r>
              <a:rPr lang="en-US" sz="3200" dirty="0">
                <a:solidFill>
                  <a:srgbClr val="000000">
                    <a:lumMod val="75000"/>
                    <a:lumOff val="25000"/>
                  </a:srgbClr>
                </a:solidFill>
              </a:rPr>
              <a:t>Body movements</a:t>
            </a:r>
          </a:p>
          <a:p>
            <a:pPr marL="91440" lvl="0" indent="-91440">
              <a:spcBef>
                <a:spcPts val="1200"/>
              </a:spcBef>
              <a:spcAft>
                <a:spcPts val="200"/>
              </a:spcAft>
              <a:buClr>
                <a:srgbClr val="E48312"/>
              </a:buClr>
              <a:buSzPct val="100000"/>
            </a:pPr>
            <a:r>
              <a:rPr lang="en-US" sz="3200" dirty="0">
                <a:solidFill>
                  <a:srgbClr val="000000">
                    <a:lumMod val="75000"/>
                    <a:lumOff val="25000"/>
                  </a:srgbClr>
                </a:solidFill>
              </a:rPr>
              <a:t>Hand gestures, </a:t>
            </a:r>
          </a:p>
          <a:p>
            <a:pPr marL="91440" lvl="0" indent="-91440">
              <a:spcBef>
                <a:spcPts val="1200"/>
              </a:spcBef>
              <a:spcAft>
                <a:spcPts val="200"/>
              </a:spcAft>
              <a:buClr>
                <a:srgbClr val="E48312"/>
              </a:buClr>
              <a:buSzPct val="100000"/>
            </a:pPr>
            <a:r>
              <a:rPr lang="en-US" sz="3200" dirty="0">
                <a:solidFill>
                  <a:srgbClr val="000000">
                    <a:lumMod val="75000"/>
                    <a:lumOff val="25000"/>
                  </a:srgbClr>
                </a:solidFill>
              </a:rPr>
              <a:t>Facial expressions </a:t>
            </a:r>
          </a:p>
          <a:p>
            <a:endParaRPr lang="en-US" dirty="0"/>
          </a:p>
        </p:txBody>
      </p:sp>
    </p:spTree>
    <p:extLst>
      <p:ext uri="{BB962C8B-B14F-4D97-AF65-F5344CB8AC3E}">
        <p14:creationId xmlns:p14="http://schemas.microsoft.com/office/powerpoint/2010/main" val="2851709245"/>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ea typeface="Calibri" panose="020F0502020204030204" pitchFamily="34" charset="0"/>
                <a:cs typeface="Times New Roman" panose="02020603050405020304" pitchFamily="18" charset="0"/>
              </a:rPr>
              <a:t>3. Attending</a:t>
            </a:r>
            <a:endParaRPr lang="en-US" sz="6000" b="1"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Attending in counselling means being in the company of someone else and giving that person your full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attention </a:t>
            </a:r>
            <a:r>
              <a:rPr lang="en-US" sz="3600" dirty="0">
                <a:latin typeface="Times New Roman" panose="02020603050405020304" pitchFamily="18" charset="0"/>
                <a:ea typeface="Calibri" panose="020F0502020204030204" pitchFamily="34" charset="0"/>
                <a:cs typeface="Times New Roman" panose="02020603050405020304" pitchFamily="18" charset="0"/>
              </a:rPr>
              <a:t>to what they are saying or doing, valuing them as worthy individuals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683540"/>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SemiConde" panose="020B0502040204020203" pitchFamily="34" charset="0"/>
                <a:ea typeface="Calibri" panose="020F0502020204030204" pitchFamily="34" charset="0"/>
                <a:cs typeface="Times New Roman" panose="02020603050405020304" pitchFamily="18" charset="0"/>
              </a:rPr>
              <a:t>4</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 Silence</a:t>
            </a:r>
            <a:endParaRPr lang="en-US" sz="6000" b="1"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Silence in counselling gives the client control of the content, pace and objectives.</a:t>
            </a:r>
          </a:p>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This includes the counsellor listening to silences as well as words, sitting with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client </a:t>
            </a:r>
            <a:r>
              <a:rPr lang="en-US" sz="3600" dirty="0">
                <a:latin typeface="Times New Roman" panose="02020603050405020304" pitchFamily="18" charset="0"/>
                <a:ea typeface="Calibri" panose="020F0502020204030204" pitchFamily="34" charset="0"/>
                <a:cs typeface="Times New Roman" panose="02020603050405020304" pitchFamily="18" charset="0"/>
              </a:rPr>
              <a:t>and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recognizing </a:t>
            </a:r>
            <a:r>
              <a:rPr lang="en-US" sz="3600" dirty="0">
                <a:latin typeface="Times New Roman" panose="02020603050405020304" pitchFamily="18" charset="0"/>
                <a:ea typeface="Calibri" panose="020F0502020204030204" pitchFamily="34" charset="0"/>
                <a:cs typeface="Times New Roman" panose="02020603050405020304" pitchFamily="18" charset="0"/>
              </a:rPr>
              <a:t>that the silences may facilitate the counselling process.</a:t>
            </a:r>
          </a:p>
          <a:p>
            <a:endParaRPr lang="en-US" dirty="0"/>
          </a:p>
        </p:txBody>
      </p:sp>
    </p:spTree>
    <p:extLst>
      <p:ext uri="{BB962C8B-B14F-4D97-AF65-F5344CB8AC3E}">
        <p14:creationId xmlns:p14="http://schemas.microsoft.com/office/powerpoint/2010/main" val="3121490105"/>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ea typeface="Calibri" panose="020F0502020204030204" pitchFamily="34" charset="0"/>
                <a:cs typeface="Times New Roman" panose="02020603050405020304" pitchFamily="18" charset="0"/>
              </a:rPr>
              <a:t>5</a:t>
            </a:r>
            <a:r>
              <a:rPr lang="en-US" sz="6000" b="1" dirty="0" smtClean="0">
                <a:solidFill>
                  <a:srgbClr val="FF0000"/>
                </a:solidFill>
                <a:latin typeface="Bahnschrift SemiLight Condensed" panose="020B0502040204020203" pitchFamily="34" charset="0"/>
                <a:ea typeface="Calibri" panose="020F0502020204030204" pitchFamily="34" charset="0"/>
                <a:cs typeface="Times New Roman" panose="02020603050405020304" pitchFamily="18" charset="0"/>
              </a:rPr>
              <a:t>. Reflecting </a:t>
            </a:r>
            <a:r>
              <a:rPr lang="en-US" sz="6000" b="1" dirty="0">
                <a:solidFill>
                  <a:srgbClr val="FF0000"/>
                </a:solidFill>
                <a:latin typeface="Bahnschrift SemiLight Condensed" panose="020B0502040204020203" pitchFamily="34" charset="0"/>
                <a:ea typeface="Calibri" panose="020F0502020204030204" pitchFamily="34" charset="0"/>
                <a:cs typeface="Times New Roman" panose="02020603050405020304" pitchFamily="18" charset="0"/>
              </a:rPr>
              <a:t>and Paraphrasing</a:t>
            </a:r>
            <a:endParaRPr lang="en-US" sz="6000" b="1" dirty="0">
              <a:solidFill>
                <a:srgbClr val="FF0000"/>
              </a:solidFill>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This is achieved by the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counsellor </a:t>
            </a:r>
            <a:r>
              <a:rPr lang="en-US" sz="3600" dirty="0">
                <a:latin typeface="Times New Roman" panose="02020603050405020304" pitchFamily="18" charset="0"/>
                <a:ea typeface="Calibri" panose="020F0502020204030204" pitchFamily="34" charset="0"/>
                <a:cs typeface="Times New Roman" panose="02020603050405020304" pitchFamily="18" charset="0"/>
              </a:rPr>
              <a:t>by both repeating and feeding a shorter version of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the client’s </a:t>
            </a:r>
            <a:r>
              <a:rPr lang="en-US" sz="3600" dirty="0">
                <a:latin typeface="Times New Roman" panose="02020603050405020304" pitchFamily="18" charset="0"/>
                <a:ea typeface="Calibri" panose="020F0502020204030204" pitchFamily="34" charset="0"/>
                <a:cs typeface="Times New Roman" panose="02020603050405020304" pitchFamily="18" charset="0"/>
              </a:rPr>
              <a:t>story back to the client.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This is known </a:t>
            </a:r>
            <a:r>
              <a:rPr lang="en-US" sz="3600" dirty="0">
                <a:latin typeface="Times New Roman" panose="02020603050405020304" pitchFamily="18" charset="0"/>
                <a:ea typeface="Calibri" panose="020F0502020204030204" pitchFamily="34" charset="0"/>
                <a:cs typeface="Times New Roman" panose="02020603050405020304" pitchFamily="18" charset="0"/>
              </a:rPr>
              <a:t>as 'paraphrasing'.</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20399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237"/>
            <a:ext cx="10515600" cy="1953490"/>
          </a:xfrm>
        </p:spPr>
        <p:txBody>
          <a:bodyPr>
            <a:noAutofit/>
          </a:bodyPr>
          <a:lstStyle/>
          <a:p>
            <a:r>
              <a:rPr lang="en-US" sz="6000" b="1" dirty="0" smtClean="0">
                <a:latin typeface="Bahnschrift SemiLight SemiConde" panose="020B0502040204020203" pitchFamily="34" charset="0"/>
                <a:ea typeface="Calibri" panose="020F0502020204030204" pitchFamily="34" charset="0"/>
                <a:cs typeface="Times New Roman" panose="02020603050405020304" pitchFamily="18" charset="0"/>
              </a:rPr>
              <a:t>6. </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Clarifying </a:t>
            </a:r>
            <a:r>
              <a:rPr lang="en-US" sz="6000" b="1" dirty="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and the </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use </a:t>
            </a:r>
            <a:r>
              <a:rPr lang="en-US" sz="6000" b="1" dirty="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of </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questions</a:t>
            </a:r>
            <a:endParaRPr lang="en-US" sz="6000" b="1"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q"/>
            </a:pPr>
            <a:endParaRPr 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Questions </a:t>
            </a:r>
            <a:r>
              <a:rPr lang="en-US" sz="3600" dirty="0">
                <a:latin typeface="Times New Roman" panose="02020603050405020304" pitchFamily="18" charset="0"/>
                <a:ea typeface="Calibri" panose="020F0502020204030204" pitchFamily="34" charset="0"/>
                <a:cs typeface="Times New Roman" panose="02020603050405020304" pitchFamily="18" charset="0"/>
              </a:rPr>
              <a:t>in counselling are classed as a basic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skill.</a:t>
            </a:r>
          </a:p>
          <a:p>
            <a:pPr marR="0">
              <a:lnSpc>
                <a:spcPct val="107000"/>
              </a:lnSpc>
              <a:spcBef>
                <a:spcPts val="0"/>
              </a:spcBef>
              <a:spcAft>
                <a:spcPts val="800"/>
              </a:spcAft>
              <a:buFont typeface="Wingdings" panose="05000000000000000000" pitchFamily="2" charset="2"/>
              <a:buChar char="q"/>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3600" dirty="0">
                <a:latin typeface="Times New Roman" panose="02020603050405020304" pitchFamily="18" charset="0"/>
                <a:ea typeface="Calibri" panose="020F0502020204030204" pitchFamily="34" charset="0"/>
                <a:cs typeface="Times New Roman" panose="02020603050405020304" pitchFamily="18" charset="0"/>
              </a:rPr>
              <a:t>counsellor uses open questions to clarify his or her understanding of what the client is feeling.</a:t>
            </a:r>
          </a:p>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Leading questions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should </a:t>
            </a:r>
            <a:r>
              <a:rPr lang="en-US" sz="3600" dirty="0">
                <a:latin typeface="Times New Roman" panose="02020603050405020304" pitchFamily="18" charset="0"/>
                <a:ea typeface="Calibri" panose="020F0502020204030204" pitchFamily="34" charset="0"/>
                <a:cs typeface="Times New Roman" panose="02020603050405020304" pitchFamily="18" charset="0"/>
              </a:rPr>
              <a:t>be avoided as they can impair the counselling relationship.</a:t>
            </a:r>
          </a:p>
          <a:p>
            <a:endParaRPr lang="en-US" dirty="0"/>
          </a:p>
        </p:txBody>
      </p:sp>
    </p:spTree>
    <p:extLst>
      <p:ext uri="{BB962C8B-B14F-4D97-AF65-F5344CB8AC3E}">
        <p14:creationId xmlns:p14="http://schemas.microsoft.com/office/powerpoint/2010/main" val="4021240869"/>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SemiConde" panose="020B0502040204020203" pitchFamily="34" charset="0"/>
                <a:ea typeface="Calibri" panose="020F0502020204030204" pitchFamily="34" charset="0"/>
                <a:cs typeface="Times New Roman" panose="02020603050405020304" pitchFamily="18" charset="0"/>
              </a:rPr>
              <a:t>7. </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Focusing</a:t>
            </a:r>
            <a:endParaRPr lang="en-US" sz="6000" b="1"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normAutofit lnSpcReduction="10000"/>
          </a:bodyPr>
          <a:lstStyle/>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Focusing in counselling involves making decisions about what issues the client wants to deal with.</a:t>
            </a:r>
          </a:p>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The client may have mentioned a range of issues and problems and focusing allows the counsellor and client together to clear away some of the less important surrounding material and concentrate on the central issues of concern.</a:t>
            </a:r>
          </a:p>
          <a:p>
            <a:endParaRPr lang="en-US" dirty="0"/>
          </a:p>
        </p:txBody>
      </p:sp>
    </p:spTree>
    <p:extLst>
      <p:ext uri="{BB962C8B-B14F-4D97-AF65-F5344CB8AC3E}">
        <p14:creationId xmlns:p14="http://schemas.microsoft.com/office/powerpoint/2010/main" val="1874066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Title 1"/>
          <p:cNvSpPr>
            <a:spLocks noGrp="1"/>
          </p:cNvSpPr>
          <p:nvPr>
            <p:ph type="title"/>
          </p:nvPr>
        </p:nvSpPr>
        <p:spPr>
          <a:xfrm>
            <a:off x="1981200" y="274637"/>
            <a:ext cx="8229600" cy="563562"/>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solidFill>
                  <a:srgbClr val="00B050"/>
                </a:solidFill>
                <a:latin typeface="Times New Roman" pitchFamily="18" charset="0"/>
                <a:ea typeface="Times New Roman" pitchFamily="18" charset="0"/>
              </a:rPr>
              <a:t>Barriers To Effective Communication </a:t>
            </a:r>
            <a:r>
              <a:t/>
            </a:r>
            <a:br/>
            <a:endParaRPr lang="en-US" altLang="en-US" sz="3200" b="1">
              <a:latin typeface="Times New Roman" pitchFamily="18" charset="0"/>
              <a:ea typeface="Times New Roman" pitchFamily="18" charset="0"/>
            </a:endParaRPr>
          </a:p>
        </p:txBody>
      </p:sp>
      <p:sp>
        <p:nvSpPr>
          <p:cNvPr id="1048929" name="Content Placeholder 2"/>
          <p:cNvSpPr>
            <a:spLocks noGrp="1"/>
          </p:cNvSpPr>
          <p:nvPr>
            <p:ph idx="1"/>
          </p:nvPr>
        </p:nvSpPr>
        <p:spPr>
          <a:xfrm>
            <a:off x="1981200" y="838201"/>
            <a:ext cx="8229600" cy="5883275"/>
          </a:xfrm>
          <a:prstGeom prst="rect">
            <a:avLst/>
          </a:prstGeom>
          <a:noFill/>
          <a:ln>
            <a:noFill/>
          </a:ln>
        </p:spPr>
        <p:txBody>
          <a:bodyPr vert="horz" lIns="91440" tIns="45720" rIns="91440" bIns="45720" rtlCol="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Semantic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Organizational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Psychological or emotional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Personal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Cultural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Gender barriers </a:t>
            </a:r>
          </a:p>
          <a:p>
            <a:pPr marL="514350" indent="-514350">
              <a:lnSpc>
                <a:spcPct val="150000"/>
              </a:lnSpc>
              <a:buFont typeface="Calibri" pitchFamily="34" charset="0"/>
              <a:buAutoNum type="arabicParenR"/>
            </a:pPr>
            <a:r>
              <a:rPr lang="en-US" altLang="en-US" dirty="0">
                <a:latin typeface="Times New Roman" pitchFamily="18" charset="0"/>
                <a:ea typeface="Times New Roman" pitchFamily="18" charset="0"/>
              </a:rPr>
              <a:t>Perceptual barriers </a:t>
            </a:r>
          </a:p>
        </p:txBody>
      </p:sp>
      <p:sp>
        <p:nvSpPr>
          <p:cNvPr id="1048930" name="Footer Placeholder 3"/>
          <p:cNvSpPr txBox="1"/>
          <p:nvPr/>
        </p:nvSpPr>
        <p:spPr>
          <a:xfrm>
            <a:off x="6257925" y="614680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931"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42</a:t>
            </a:fld>
            <a:endParaRPr lang="en-US" altLang="en-US" sz="1200" kern="0">
              <a:solidFill>
                <a:srgbClr val="898989"/>
              </a:solidFill>
            </a:endParaRPr>
          </a:p>
        </p:txBody>
      </p:sp>
    </p:spTree>
    <p:extLst>
      <p:ext uri="{BB962C8B-B14F-4D97-AF65-F5344CB8AC3E}">
        <p14:creationId xmlns:p14="http://schemas.microsoft.com/office/powerpoint/2010/main" val="371738960"/>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SemiConde" panose="020B0502040204020203" pitchFamily="34" charset="0"/>
                <a:ea typeface="Calibri" panose="020F0502020204030204" pitchFamily="34" charset="0"/>
                <a:cs typeface="Times New Roman" panose="02020603050405020304" pitchFamily="18" charset="0"/>
              </a:rPr>
              <a:t>8</a:t>
            </a:r>
            <a:r>
              <a:rPr lang="en-US" sz="60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 Building </a:t>
            </a:r>
            <a:r>
              <a:rPr lang="en-US" sz="6000" b="1" dirty="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Rapport</a:t>
            </a:r>
            <a:endParaRPr lang="en-US" sz="6000" b="1"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Rapport means a sense of having a connection with the person</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Building </a:t>
            </a:r>
            <a:r>
              <a:rPr lang="en-US" sz="3600" dirty="0">
                <a:latin typeface="Times New Roman" panose="02020603050405020304" pitchFamily="18" charset="0"/>
                <a:ea typeface="Calibri" panose="020F0502020204030204" pitchFamily="34" charset="0"/>
                <a:cs typeface="Times New Roman" panose="02020603050405020304" pitchFamily="18" charset="0"/>
              </a:rPr>
              <a:t>rapport with clients in counselling is important, whatever model of counselling the counsellor is working with.</a:t>
            </a:r>
          </a:p>
          <a:p>
            <a:endParaRPr lang="en-US" dirty="0"/>
          </a:p>
        </p:txBody>
      </p:sp>
    </p:spTree>
    <p:extLst>
      <p:ext uri="{BB962C8B-B14F-4D97-AF65-F5344CB8AC3E}">
        <p14:creationId xmlns:p14="http://schemas.microsoft.com/office/powerpoint/2010/main" val="3145290212"/>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07000"/>
              </a:lnSpc>
              <a:spcBef>
                <a:spcPts val="0"/>
              </a:spcBef>
              <a:spcAft>
                <a:spcPts val="800"/>
              </a:spcAft>
            </a:pPr>
            <a:r>
              <a:rPr lang="en-US" sz="6700" dirty="0" smtClean="0">
                <a:latin typeface="Bahnschrift SemiLight SemiConde" panose="020B0502040204020203" pitchFamily="34" charset="0"/>
                <a:ea typeface="Calibri" panose="020F0502020204030204" pitchFamily="34" charset="0"/>
                <a:cs typeface="Times New Roman" panose="02020603050405020304" pitchFamily="18" charset="0"/>
              </a:rPr>
              <a:t/>
            </a:r>
            <a:br>
              <a:rPr lang="en-US" sz="6700" dirty="0" smtClean="0">
                <a:latin typeface="Bahnschrift SemiLight SemiConde" panose="020B0502040204020203" pitchFamily="34" charset="0"/>
                <a:ea typeface="Calibri" panose="020F0502020204030204" pitchFamily="34" charset="0"/>
                <a:cs typeface="Times New Roman" panose="02020603050405020304" pitchFamily="18" charset="0"/>
              </a:rPr>
            </a:br>
            <a:r>
              <a:rPr lang="en-US" sz="6700" b="1" dirty="0" smtClean="0">
                <a:latin typeface="Bahnschrift SemiLight SemiConde" panose="020B0502040204020203" pitchFamily="34" charset="0"/>
                <a:ea typeface="Calibri" panose="020F0502020204030204" pitchFamily="34" charset="0"/>
                <a:cs typeface="Times New Roman" panose="02020603050405020304" pitchFamily="18" charset="0"/>
              </a:rPr>
              <a:t>9. </a:t>
            </a:r>
            <a:r>
              <a:rPr lang="en-US" sz="6700" b="1" dirty="0" smtClean="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Summarizing</a:t>
            </a:r>
            <a:r>
              <a:rPr lang="en-US" sz="6700" b="1" dirty="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t/>
            </a:r>
            <a:br>
              <a:rPr lang="en-US" sz="6700" b="1" dirty="0">
                <a:solidFill>
                  <a:srgbClr val="FF0000"/>
                </a:solidFill>
                <a:latin typeface="Bahnschrift SemiLight SemiConde" panose="020B0502040204020203" pitchFamily="34" charset="0"/>
                <a:ea typeface="Calibri" panose="020F0502020204030204" pitchFamily="34" charset="0"/>
                <a:cs typeface="Times New Roman" panose="02020603050405020304" pitchFamily="18" charset="0"/>
              </a:rPr>
            </a:br>
            <a:endParaRPr lang="en-US" sz="6700" b="1" dirty="0">
              <a:solidFill>
                <a:srgbClr val="FF0000"/>
              </a:solidFill>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q"/>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Summarize the long</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information or feelings</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by condensing </a:t>
            </a:r>
            <a:r>
              <a:rPr lang="en-US" sz="3600" dirty="0">
                <a:latin typeface="Times New Roman" panose="02020603050405020304" pitchFamily="18" charset="0"/>
                <a:ea typeface="Calibri" panose="020F0502020204030204" pitchFamily="34" charset="0"/>
                <a:cs typeface="Times New Roman" panose="02020603050405020304" pitchFamily="18" charset="0"/>
              </a:rPr>
              <a:t>or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crystallizing them</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3600" dirty="0">
                <a:latin typeface="Times New Roman" panose="02020603050405020304" pitchFamily="18" charset="0"/>
                <a:ea typeface="Calibri" panose="020F0502020204030204" pitchFamily="34" charset="0"/>
                <a:cs typeface="Times New Roman" panose="02020603050405020304" pitchFamily="18" charset="0"/>
              </a:rPr>
              <a:t>The summary 'sums up' the main themes that are emerging.</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505186"/>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ts val="1000"/>
              </a:spcBef>
            </a:pPr>
            <a:r>
              <a:rPr lang="en-US" sz="6000" b="1" dirty="0">
                <a:solidFill>
                  <a:srgbClr val="222222"/>
                </a:solidFill>
                <a:latin typeface="Bahnschrift Condensed" panose="020B0502040204020203" pitchFamily="34" charset="0"/>
              </a:rPr>
              <a:t>Most common types of </a:t>
            </a:r>
            <a:r>
              <a:rPr lang="en-US" sz="6000" b="1" dirty="0" smtClean="0">
                <a:solidFill>
                  <a:srgbClr val="222222"/>
                </a:solidFill>
                <a:latin typeface="Bahnschrift Condensed" panose="020B0502040204020203" pitchFamily="34" charset="0"/>
              </a:rPr>
              <a:t>counselling</a:t>
            </a:r>
            <a:r>
              <a:rPr lang="en-US" sz="6000" b="1" dirty="0" smtClean="0">
                <a:solidFill>
                  <a:srgbClr val="222222"/>
                </a:solidFill>
                <a:latin typeface="arial" panose="020B0604020202020204" pitchFamily="34" charset="0"/>
              </a:rPr>
              <a:t>:</a:t>
            </a:r>
            <a:r>
              <a:rPr lang="en-US" sz="6000" dirty="0">
                <a:solidFill>
                  <a:srgbClr val="222222"/>
                </a:solidFill>
                <a:latin typeface="arial" panose="020B0604020202020204" pitchFamily="34" charset="0"/>
              </a:rPr>
              <a:t/>
            </a:r>
            <a:br>
              <a:rPr lang="en-US" sz="6000" dirty="0">
                <a:solidFill>
                  <a:srgbClr val="222222"/>
                </a:solidFill>
                <a:latin typeface="arial" panose="020B0604020202020204" pitchFamily="34" charset="0"/>
              </a:rPr>
            </a:br>
            <a:endParaRPr lang="en-US" sz="6000" dirty="0"/>
          </a:p>
        </p:txBody>
      </p:sp>
      <p:sp>
        <p:nvSpPr>
          <p:cNvPr id="3" name="Content Placeholder 2"/>
          <p:cNvSpPr>
            <a:spLocks noGrp="1"/>
          </p:cNvSpPr>
          <p:nvPr>
            <p:ph idx="1"/>
          </p:nvPr>
        </p:nvSpPr>
        <p:spPr/>
        <p:txBody>
          <a:bodyPr>
            <a:normAutofit lnSpcReduction="10000"/>
          </a:bodyPr>
          <a:lstStyle/>
          <a:p>
            <a:pPr marL="0" indent="0">
              <a:buNone/>
            </a:pPr>
            <a:r>
              <a:rPr lang="en-US" sz="5400" b="1" dirty="0" smtClean="0">
                <a:solidFill>
                  <a:srgbClr val="222222"/>
                </a:solidFill>
                <a:latin typeface="Times New Roman" panose="02020603050405020304" pitchFamily="18" charset="0"/>
                <a:cs typeface="Times New Roman" panose="02020603050405020304" pitchFamily="18" charset="0"/>
              </a:rPr>
              <a:t>1</a:t>
            </a:r>
            <a:r>
              <a:rPr lang="en-US" sz="5400" dirty="0" smtClean="0">
                <a:solidFill>
                  <a:srgbClr val="222222"/>
                </a:solidFill>
                <a:latin typeface="Times New Roman" panose="02020603050405020304" pitchFamily="18" charset="0"/>
                <a:cs typeface="Times New Roman" panose="02020603050405020304" pitchFamily="18" charset="0"/>
              </a:rPr>
              <a:t>.</a:t>
            </a:r>
            <a:r>
              <a:rPr lang="en-US" sz="3600" dirty="0" smtClean="0">
                <a:solidFill>
                  <a:srgbClr val="222222"/>
                </a:solidFill>
                <a:latin typeface="Times New Roman" panose="02020603050405020304" pitchFamily="18" charset="0"/>
                <a:cs typeface="Times New Roman" panose="02020603050405020304" pitchFamily="18" charset="0"/>
              </a:rPr>
              <a:t> </a:t>
            </a:r>
            <a:r>
              <a:rPr lang="en-US" sz="5400" b="1" dirty="0" smtClean="0">
                <a:solidFill>
                  <a:srgbClr val="222222"/>
                </a:solidFill>
                <a:latin typeface="Bahnschrift SemiLight Condensed" panose="020B0502040204020203" pitchFamily="34" charset="0"/>
                <a:cs typeface="Times New Roman" panose="02020603050405020304" pitchFamily="18" charset="0"/>
              </a:rPr>
              <a:t>Marriage </a:t>
            </a:r>
            <a:r>
              <a:rPr lang="en-US" sz="5400" b="1" dirty="0">
                <a:solidFill>
                  <a:srgbClr val="222222"/>
                </a:solidFill>
                <a:latin typeface="Bahnschrift SemiLight Condensed" panose="020B0502040204020203" pitchFamily="34" charset="0"/>
                <a:cs typeface="Times New Roman" panose="02020603050405020304" pitchFamily="18" charset="0"/>
              </a:rPr>
              <a:t>and family </a:t>
            </a:r>
            <a:r>
              <a:rPr lang="en-US" sz="54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3600" dirty="0">
                <a:solidFill>
                  <a:srgbClr val="22222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Counsellors work </a:t>
            </a:r>
            <a:r>
              <a:rPr lang="en-US" sz="3600" dirty="0">
                <a:solidFill>
                  <a:srgbClr val="222222"/>
                </a:solidFill>
                <a:latin typeface="Times New Roman" panose="02020603050405020304" pitchFamily="18" charset="0"/>
                <a:cs typeface="Times New Roman" panose="02020603050405020304" pitchFamily="18" charset="0"/>
              </a:rPr>
              <a:t>with </a:t>
            </a:r>
            <a:r>
              <a:rPr lang="en-US" sz="3600" b="1" dirty="0">
                <a:solidFill>
                  <a:srgbClr val="222222"/>
                </a:solidFill>
                <a:latin typeface="Times New Roman" panose="02020603050405020304" pitchFamily="18" charset="0"/>
                <a:cs typeface="Times New Roman" panose="02020603050405020304" pitchFamily="18" charset="0"/>
              </a:rPr>
              <a:t>couples</a:t>
            </a:r>
            <a:r>
              <a:rPr lang="en-US" sz="3600" dirty="0">
                <a:solidFill>
                  <a:srgbClr val="222222"/>
                </a:solidFill>
                <a:latin typeface="Times New Roman" panose="02020603050405020304" pitchFamily="18" charset="0"/>
                <a:cs typeface="Times New Roman" panose="02020603050405020304" pitchFamily="18" charset="0"/>
              </a:rPr>
              <a:t> and </a:t>
            </a:r>
            <a:r>
              <a:rPr lang="en-US" sz="3600" b="1" dirty="0">
                <a:solidFill>
                  <a:srgbClr val="222222"/>
                </a:solidFill>
                <a:latin typeface="Times New Roman" panose="02020603050405020304" pitchFamily="18" charset="0"/>
                <a:cs typeface="Times New Roman" panose="02020603050405020304" pitchFamily="18" charset="0"/>
              </a:rPr>
              <a:t>families</a:t>
            </a:r>
            <a:r>
              <a:rPr lang="en-US" sz="3600" dirty="0">
                <a:solidFill>
                  <a:srgbClr val="222222"/>
                </a:solidFill>
                <a:latin typeface="Times New Roman" panose="02020603050405020304" pitchFamily="18" charset="0"/>
                <a:cs typeface="Times New Roman" panose="02020603050405020304" pitchFamily="18" charset="0"/>
              </a:rPr>
              <a:t> to help them overcome relationship and behavior issues that occur within the </a:t>
            </a:r>
            <a:r>
              <a:rPr lang="en-US" sz="3600" b="1" dirty="0" smtClean="0">
                <a:solidFill>
                  <a:srgbClr val="222222"/>
                </a:solidFill>
                <a:latin typeface="Times New Roman" panose="02020603050405020304" pitchFamily="18" charset="0"/>
                <a:cs typeface="Times New Roman" panose="02020603050405020304" pitchFamily="18" charset="0"/>
              </a:rPr>
              <a:t>marriage</a:t>
            </a:r>
            <a:r>
              <a:rPr lang="en-US" sz="3600" dirty="0">
                <a:solidFill>
                  <a:srgbClr val="222222"/>
                </a:solidFill>
                <a:latin typeface="Times New Roman" panose="02020603050405020304" pitchFamily="18" charset="0"/>
                <a:cs typeface="Times New Roman" panose="02020603050405020304" pitchFamily="18" charset="0"/>
              </a:rPr>
              <a:t> or </a:t>
            </a:r>
            <a:r>
              <a:rPr lang="en-US" sz="3600" b="1" dirty="0">
                <a:solidFill>
                  <a:srgbClr val="222222"/>
                </a:solidFill>
                <a:latin typeface="Times New Roman" panose="02020603050405020304" pitchFamily="18" charset="0"/>
                <a:cs typeface="Times New Roman" panose="02020603050405020304" pitchFamily="18" charset="0"/>
              </a:rPr>
              <a:t>family </a:t>
            </a:r>
            <a:r>
              <a:rPr lang="en-US" sz="3600" b="1" dirty="0" smtClean="0">
                <a:solidFill>
                  <a:srgbClr val="222222"/>
                </a:solidFill>
                <a:latin typeface="Times New Roman" panose="02020603050405020304" pitchFamily="18" charset="0"/>
                <a:cs typeface="Times New Roman" panose="02020603050405020304" pitchFamily="18" charset="0"/>
              </a:rPr>
              <a:t>unit</a:t>
            </a:r>
            <a:r>
              <a:rPr lang="en-US" sz="3600" dirty="0" smtClean="0">
                <a:solidFill>
                  <a:srgbClr val="22222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These </a:t>
            </a:r>
            <a:r>
              <a:rPr lang="en-US" sz="3600" dirty="0">
                <a:solidFill>
                  <a:srgbClr val="222222"/>
                </a:solidFill>
                <a:latin typeface="Times New Roman" panose="02020603050405020304" pitchFamily="18" charset="0"/>
                <a:cs typeface="Times New Roman" panose="02020603050405020304" pitchFamily="18" charset="0"/>
              </a:rPr>
              <a:t>can include events such as </a:t>
            </a:r>
            <a:r>
              <a:rPr lang="en-US" sz="3600" b="1" dirty="0">
                <a:solidFill>
                  <a:srgbClr val="222222"/>
                </a:solidFill>
                <a:latin typeface="Times New Roman" panose="02020603050405020304" pitchFamily="18" charset="0"/>
                <a:cs typeface="Times New Roman" panose="02020603050405020304" pitchFamily="18" charset="0"/>
              </a:rPr>
              <a:t>divorce</a:t>
            </a:r>
            <a:r>
              <a:rPr lang="en-US" sz="3600" dirty="0">
                <a:solidFill>
                  <a:srgbClr val="222222"/>
                </a:solidFill>
                <a:latin typeface="Times New Roman" panose="02020603050405020304" pitchFamily="18" charset="0"/>
                <a:cs typeface="Times New Roman" panose="02020603050405020304" pitchFamily="18" charset="0"/>
              </a:rPr>
              <a:t>, </a:t>
            </a:r>
            <a:r>
              <a:rPr lang="en-US" sz="3600" b="1" dirty="0">
                <a:solidFill>
                  <a:srgbClr val="222222"/>
                </a:solidFill>
                <a:latin typeface="Times New Roman" panose="02020603050405020304" pitchFamily="18" charset="0"/>
                <a:cs typeface="Times New Roman" panose="02020603050405020304" pitchFamily="18" charset="0"/>
              </a:rPr>
              <a:t>death</a:t>
            </a:r>
            <a:r>
              <a:rPr lang="en-US" sz="3600" dirty="0">
                <a:solidFill>
                  <a:srgbClr val="222222"/>
                </a:solidFill>
                <a:latin typeface="Times New Roman" panose="02020603050405020304" pitchFamily="18" charset="0"/>
                <a:cs typeface="Times New Roman" panose="02020603050405020304" pitchFamily="18" charset="0"/>
              </a:rPr>
              <a:t> and affairs or communication problems and </a:t>
            </a:r>
            <a:r>
              <a:rPr lang="en-US" sz="3600" b="1" dirty="0">
                <a:solidFill>
                  <a:srgbClr val="222222"/>
                </a:solidFill>
                <a:latin typeface="Times New Roman" panose="02020603050405020304" pitchFamily="18" charset="0"/>
                <a:cs typeface="Times New Roman" panose="02020603050405020304" pitchFamily="18" charset="0"/>
              </a:rPr>
              <a:t>mental health </a:t>
            </a:r>
            <a:r>
              <a:rPr lang="en-US" sz="3600" dirty="0">
                <a:solidFill>
                  <a:srgbClr val="222222"/>
                </a:solidFill>
                <a:latin typeface="Times New Roman" panose="02020603050405020304" pitchFamily="18" charset="0"/>
                <a:cs typeface="Times New Roman" panose="02020603050405020304" pitchFamily="18" charset="0"/>
              </a:rPr>
              <a:t>concerns.</a:t>
            </a:r>
          </a:p>
          <a:p>
            <a:endParaRPr lang="en-US" sz="3600" dirty="0">
              <a:solidFill>
                <a:srgbClr val="222222"/>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330087"/>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6000" b="1" dirty="0" smtClean="0">
                <a:solidFill>
                  <a:srgbClr val="222222"/>
                </a:solidFill>
                <a:latin typeface="Times New Roman" panose="02020603050405020304" pitchFamily="18" charset="0"/>
                <a:cs typeface="Times New Roman" panose="02020603050405020304" pitchFamily="18" charset="0"/>
              </a:rPr>
              <a:t>2</a:t>
            </a:r>
            <a:r>
              <a:rPr lang="en-US" sz="6000" b="1" dirty="0" smtClean="0">
                <a:solidFill>
                  <a:srgbClr val="222222"/>
                </a:solidFill>
                <a:latin typeface="Bahnschrift SemiLight Condensed" panose="020B0502040204020203" pitchFamily="34" charset="0"/>
                <a:cs typeface="Times New Roman" panose="02020603050405020304" pitchFamily="18" charset="0"/>
              </a:rPr>
              <a:t>. Guidance </a:t>
            </a:r>
            <a:r>
              <a:rPr lang="en-US" sz="6000" b="1" dirty="0">
                <a:solidFill>
                  <a:srgbClr val="222222"/>
                </a:solidFill>
                <a:latin typeface="Bahnschrift SemiLight Condensed" panose="020B0502040204020203" pitchFamily="34" charset="0"/>
                <a:cs typeface="Times New Roman" panose="02020603050405020304" pitchFamily="18" charset="0"/>
              </a:rPr>
              <a:t>and career </a:t>
            </a:r>
            <a:r>
              <a:rPr lang="en-US" sz="60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5400" b="1" dirty="0" smtClean="0">
                <a:solidFill>
                  <a:srgbClr val="222222"/>
                </a:solidFill>
                <a:latin typeface="Bahnschrift SemiLight Condensed" panose="020B0502040204020203" pitchFamily="34" charset="0"/>
                <a:cs typeface="Times New Roman" panose="02020603050405020304" pitchFamily="18" charset="0"/>
              </a:rPr>
              <a:t>:</a:t>
            </a:r>
            <a:r>
              <a:rPr lang="en-US" sz="5400" dirty="0">
                <a:solidFill>
                  <a:prstClr val="black"/>
                </a:solidFill>
                <a:latin typeface="Calibri" panose="020F0502020204030204"/>
              </a:rPr>
              <a:t/>
            </a:r>
            <a:br>
              <a:rPr lang="en-US" sz="5400" dirty="0">
                <a:solidFill>
                  <a:prstClr val="black"/>
                </a:solidFill>
                <a:latin typeface="Calibri" panose="020F0502020204030204"/>
              </a:rPr>
            </a:b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The counsellor work </a:t>
            </a:r>
            <a:r>
              <a:rPr lang="en-US" sz="3600" dirty="0">
                <a:solidFill>
                  <a:srgbClr val="222222"/>
                </a:solidFill>
                <a:latin typeface="Times New Roman" panose="02020603050405020304" pitchFamily="18" charset="0"/>
                <a:cs typeface="Times New Roman" panose="02020603050405020304" pitchFamily="18" charset="0"/>
              </a:rPr>
              <a:t>with </a:t>
            </a:r>
            <a:r>
              <a:rPr lang="en-US" sz="3600" dirty="0" smtClean="0">
                <a:solidFill>
                  <a:srgbClr val="222222"/>
                </a:solidFill>
                <a:latin typeface="Times New Roman" panose="02020603050405020304" pitchFamily="18" charset="0"/>
                <a:cs typeface="Times New Roman" panose="02020603050405020304" pitchFamily="18" charset="0"/>
              </a:rPr>
              <a:t>his/her </a:t>
            </a:r>
            <a:r>
              <a:rPr lang="en-US" sz="3600" dirty="0">
                <a:solidFill>
                  <a:srgbClr val="222222"/>
                </a:solidFill>
                <a:latin typeface="Times New Roman" panose="02020603050405020304" pitchFamily="18" charset="0"/>
                <a:cs typeface="Times New Roman" panose="02020603050405020304" pitchFamily="18" charset="0"/>
              </a:rPr>
              <a:t>clients, </a:t>
            </a:r>
            <a:r>
              <a:rPr lang="en-US" sz="3600" b="1" dirty="0">
                <a:solidFill>
                  <a:srgbClr val="222222"/>
                </a:solidFill>
                <a:latin typeface="Times New Roman" panose="02020603050405020304" pitchFamily="18" charset="0"/>
                <a:cs typeface="Times New Roman" panose="02020603050405020304" pitchFamily="18" charset="0"/>
              </a:rPr>
              <a:t>helping them to research the right job</a:t>
            </a:r>
            <a:r>
              <a:rPr lang="en-US" sz="3600" dirty="0">
                <a:solidFill>
                  <a:srgbClr val="222222"/>
                </a:solidFill>
                <a:latin typeface="Times New Roman" panose="02020603050405020304" pitchFamily="18" charset="0"/>
                <a:cs typeface="Times New Roman" panose="02020603050405020304" pitchFamily="18" charset="0"/>
              </a:rPr>
              <a:t>, as well as helping to locate resources for strengthening the skills needed for the job desired.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A </a:t>
            </a:r>
            <a:r>
              <a:rPr lang="en-US" sz="3600" dirty="0">
                <a:solidFill>
                  <a:srgbClr val="222222"/>
                </a:solidFill>
                <a:latin typeface="Times New Roman" panose="02020603050405020304" pitchFamily="18" charset="0"/>
                <a:cs typeface="Times New Roman" panose="02020603050405020304" pitchFamily="18" charset="0"/>
              </a:rPr>
              <a:t>good career counselor will often work late hours to get their job done, investing time in each client to ensure a thorough and satisfactory result.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192627"/>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spcBef>
                <a:spcPts val="1000"/>
              </a:spcBef>
            </a:pPr>
            <a:r>
              <a:rPr lang="en-US" sz="5400" b="1" dirty="0" smtClean="0">
                <a:solidFill>
                  <a:srgbClr val="222222"/>
                </a:solidFill>
                <a:latin typeface="Bahnschrift SemiLight Condensed" panose="020B0502040204020203" pitchFamily="34" charset="0"/>
                <a:cs typeface="Times New Roman" panose="02020603050405020304" pitchFamily="18" charset="0"/>
              </a:rPr>
              <a:t>3. Rehabilitation</a:t>
            </a:r>
            <a:r>
              <a:rPr lang="en-US" sz="5400" b="1" dirty="0">
                <a:solidFill>
                  <a:srgbClr val="222222"/>
                </a:solidFill>
                <a:latin typeface="Bahnschrift SemiLight Condensed" panose="020B0502040204020203" pitchFamily="34" charset="0"/>
                <a:cs typeface="Times New Roman" panose="02020603050405020304" pitchFamily="18" charset="0"/>
              </a:rPr>
              <a:t> </a:t>
            </a:r>
            <a:r>
              <a:rPr lang="en-US" sz="54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5400" dirty="0">
                <a:solidFill>
                  <a:prstClr val="black"/>
                </a:solidFill>
                <a:latin typeface="Bahnschrift SemiLight Condensed" panose="020B0502040204020203" pitchFamily="34" charset="0"/>
              </a:rPr>
              <a:t/>
            </a:r>
            <a:br>
              <a:rPr lang="en-US" sz="5400" dirty="0">
                <a:solidFill>
                  <a:prstClr val="black"/>
                </a:solidFill>
                <a:latin typeface="Bahnschrift SemiLight Condensed" panose="020B0502040204020203" pitchFamily="34" charset="0"/>
              </a:rPr>
            </a:br>
            <a:endParaRPr lang="en-US" sz="5400" dirty="0">
              <a:latin typeface="Bahnschrift SemiLight Condensed" panose="020B0502040204020203"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solidFill>
                  <a:srgbClr val="222222"/>
                </a:solidFill>
                <a:latin typeface="Times New Roman" panose="02020603050405020304" pitchFamily="18" charset="0"/>
                <a:cs typeface="Times New Roman" panose="02020603050405020304" pitchFamily="18" charset="0"/>
              </a:rPr>
              <a:t>Rehabilitation </a:t>
            </a:r>
            <a:r>
              <a:rPr lang="en-US" sz="3600" dirty="0" smtClean="0">
                <a:solidFill>
                  <a:srgbClr val="222222"/>
                </a:solidFill>
                <a:latin typeface="Times New Roman" panose="02020603050405020304" pitchFamily="18" charset="0"/>
                <a:cs typeface="Times New Roman" panose="02020603050405020304" pitchFamily="18" charset="0"/>
              </a:rPr>
              <a:t>counselling</a:t>
            </a:r>
            <a:r>
              <a:rPr lang="en-US" sz="3600" dirty="0">
                <a:solidFill>
                  <a:srgbClr val="222222"/>
                </a:solidFill>
                <a:latin typeface="Times New Roman" panose="02020603050405020304" pitchFamily="18" charset="0"/>
                <a:cs typeface="Times New Roman" panose="02020603050405020304" pitchFamily="18" charset="0"/>
              </a:rPr>
              <a:t> </a:t>
            </a:r>
            <a:r>
              <a:rPr lang="en-US" sz="3600" b="1" dirty="0">
                <a:solidFill>
                  <a:srgbClr val="222222"/>
                </a:solidFill>
                <a:latin typeface="Times New Roman" panose="02020603050405020304" pitchFamily="18" charset="0"/>
                <a:cs typeface="Times New Roman" panose="02020603050405020304" pitchFamily="18" charset="0"/>
              </a:rPr>
              <a:t>help people </a:t>
            </a:r>
            <a:r>
              <a:rPr lang="en-US" sz="3600" b="1" dirty="0" smtClean="0">
                <a:solidFill>
                  <a:srgbClr val="222222"/>
                </a:solidFill>
                <a:latin typeface="Times New Roman" panose="02020603050405020304" pitchFamily="18" charset="0"/>
                <a:cs typeface="Times New Roman" panose="02020603050405020304" pitchFamily="18" charset="0"/>
              </a:rPr>
              <a:t>with disabilities </a:t>
            </a:r>
            <a:r>
              <a:rPr lang="en-US" sz="3600" b="1" dirty="0">
                <a:solidFill>
                  <a:srgbClr val="222222"/>
                </a:solidFill>
                <a:latin typeface="Times New Roman" panose="02020603050405020304" pitchFamily="18" charset="0"/>
                <a:cs typeface="Times New Roman" panose="02020603050405020304" pitchFamily="18" charset="0"/>
              </a:rPr>
              <a:t>to achieve their </a:t>
            </a:r>
            <a:r>
              <a:rPr lang="en-US" sz="3600" b="1" dirty="0" smtClean="0">
                <a:solidFill>
                  <a:srgbClr val="222222"/>
                </a:solidFill>
                <a:latin typeface="Times New Roman" panose="02020603050405020304" pitchFamily="18" charset="0"/>
                <a:cs typeface="Times New Roman" panose="02020603050405020304" pitchFamily="18" charset="0"/>
              </a:rPr>
              <a:t>personal, social</a:t>
            </a:r>
            <a:r>
              <a:rPr lang="en-US" sz="3600" b="1" dirty="0">
                <a:solidFill>
                  <a:srgbClr val="222222"/>
                </a:solidFill>
                <a:latin typeface="Times New Roman" panose="02020603050405020304" pitchFamily="18" charset="0"/>
                <a:cs typeface="Times New Roman" panose="02020603050405020304" pitchFamily="18" charset="0"/>
              </a:rPr>
              <a:t>, psychological and vocational </a:t>
            </a:r>
            <a:r>
              <a:rPr lang="en-US" sz="3600" b="1" dirty="0" smtClean="0">
                <a:solidFill>
                  <a:srgbClr val="222222"/>
                </a:solidFill>
                <a:latin typeface="Times New Roman" panose="02020603050405020304" pitchFamily="18" charset="0"/>
                <a:cs typeface="Times New Roman" panose="02020603050405020304" pitchFamily="18" charset="0"/>
              </a:rPr>
              <a:t>goals.</a:t>
            </a:r>
          </a:p>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Rehabilitation counselling</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smtClean="0">
                <a:solidFill>
                  <a:srgbClr val="222222"/>
                </a:solidFill>
                <a:latin typeface="Times New Roman" panose="02020603050405020304" pitchFamily="18" charset="0"/>
                <a:cs typeface="Times New Roman" panose="02020603050405020304" pitchFamily="18" charset="0"/>
              </a:rPr>
              <a:t>deals </a:t>
            </a:r>
            <a:r>
              <a:rPr lang="en-US" sz="3600" dirty="0">
                <a:solidFill>
                  <a:srgbClr val="222222"/>
                </a:solidFill>
                <a:latin typeface="Times New Roman" panose="02020603050405020304" pitchFamily="18" charset="0"/>
                <a:cs typeface="Times New Roman" panose="02020603050405020304" pitchFamily="18" charset="0"/>
              </a:rPr>
              <a:t>with a variety of clients and in a number of different settings.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388409"/>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spcBef>
                <a:spcPts val="1000"/>
              </a:spcBef>
            </a:pPr>
            <a:r>
              <a:rPr lang="en-US" sz="6000" b="1" dirty="0" smtClean="0">
                <a:solidFill>
                  <a:srgbClr val="222222"/>
                </a:solidFill>
                <a:latin typeface="Bahnschrift SemiLight Condensed" panose="020B0502040204020203" pitchFamily="34" charset="0"/>
                <a:cs typeface="Times New Roman" panose="02020603050405020304" pitchFamily="18" charset="0"/>
              </a:rPr>
              <a:t>4. Mental </a:t>
            </a:r>
            <a:r>
              <a:rPr lang="en-US" sz="6000" b="1" dirty="0">
                <a:solidFill>
                  <a:srgbClr val="222222"/>
                </a:solidFill>
                <a:latin typeface="Bahnschrift SemiLight Condensed" panose="020B0502040204020203" pitchFamily="34" charset="0"/>
                <a:cs typeface="Times New Roman" panose="02020603050405020304" pitchFamily="18" charset="0"/>
              </a:rPr>
              <a:t>health </a:t>
            </a:r>
            <a:r>
              <a:rPr lang="en-US" sz="60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6000" dirty="0">
                <a:solidFill>
                  <a:prstClr val="black"/>
                </a:solidFill>
                <a:latin typeface="Calibri" panose="020F0502020204030204"/>
              </a:rPr>
              <a:t/>
            </a:r>
            <a:br>
              <a:rPr lang="en-US" sz="6000" dirty="0">
                <a:solidFill>
                  <a:prstClr val="black"/>
                </a:solidFill>
                <a:latin typeface="Calibri" panose="020F0502020204030204"/>
              </a:rPr>
            </a:br>
            <a:endParaRPr lang="en-US" sz="6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solidFill>
                  <a:srgbClr val="545454"/>
                </a:solidFill>
                <a:latin typeface="Times New Roman" panose="02020603050405020304" pitchFamily="18" charset="0"/>
                <a:cs typeface="Times New Roman" panose="02020603050405020304" pitchFamily="18" charset="0"/>
              </a:rPr>
              <a:t>A mental health </a:t>
            </a:r>
            <a:r>
              <a:rPr lang="en-US" sz="3600" dirty="0" smtClean="0">
                <a:solidFill>
                  <a:srgbClr val="545454"/>
                </a:solidFill>
                <a:latin typeface="Times New Roman" panose="02020603050405020304" pitchFamily="18" charset="0"/>
                <a:cs typeface="Times New Roman" panose="02020603050405020304" pitchFamily="18" charset="0"/>
              </a:rPr>
              <a:t>counselling deals </a:t>
            </a:r>
            <a:r>
              <a:rPr lang="en-US" sz="3600" dirty="0">
                <a:solidFill>
                  <a:srgbClr val="545454"/>
                </a:solidFill>
                <a:latin typeface="Times New Roman" panose="02020603050405020304" pitchFamily="18" charset="0"/>
                <a:cs typeface="Times New Roman" panose="02020603050405020304" pitchFamily="18" charset="0"/>
              </a:rPr>
              <a:t>with individuals and groups to </a:t>
            </a:r>
            <a:r>
              <a:rPr lang="en-US" sz="3600" b="1" dirty="0">
                <a:solidFill>
                  <a:srgbClr val="545454"/>
                </a:solidFill>
                <a:latin typeface="Times New Roman" panose="02020603050405020304" pitchFamily="18" charset="0"/>
                <a:cs typeface="Times New Roman" panose="02020603050405020304" pitchFamily="18" charset="0"/>
              </a:rPr>
              <a:t>promote optimum mental and emotional </a:t>
            </a:r>
            <a:r>
              <a:rPr lang="en-US" sz="3600" b="1" dirty="0" smtClean="0">
                <a:solidFill>
                  <a:srgbClr val="545454"/>
                </a:solidFill>
                <a:latin typeface="Times New Roman" panose="02020603050405020304" pitchFamily="18" charset="0"/>
                <a:cs typeface="Times New Roman" panose="02020603050405020304" pitchFamily="18" charset="0"/>
              </a:rPr>
              <a:t>health.</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625945"/>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spcBef>
                <a:spcPts val="1000"/>
              </a:spcBef>
            </a:pPr>
            <a:r>
              <a:rPr lang="en-US" sz="6000" b="1" dirty="0" smtClean="0">
                <a:solidFill>
                  <a:srgbClr val="222222"/>
                </a:solidFill>
                <a:latin typeface="Bahnschrift SemiLight Condensed" panose="020B0502040204020203" pitchFamily="34" charset="0"/>
                <a:cs typeface="Times New Roman" panose="02020603050405020304" pitchFamily="18" charset="0"/>
              </a:rPr>
              <a:t>5. Substance </a:t>
            </a:r>
            <a:r>
              <a:rPr lang="en-US" sz="6000" b="1" dirty="0">
                <a:solidFill>
                  <a:srgbClr val="222222"/>
                </a:solidFill>
                <a:latin typeface="Bahnschrift SemiLight Condensed" panose="020B0502040204020203" pitchFamily="34" charset="0"/>
                <a:cs typeface="Times New Roman" panose="02020603050405020304" pitchFamily="18" charset="0"/>
              </a:rPr>
              <a:t>abuse </a:t>
            </a:r>
            <a:r>
              <a:rPr lang="en-US" sz="60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6000" b="1" dirty="0">
                <a:solidFill>
                  <a:prstClr val="black"/>
                </a:solidFill>
                <a:latin typeface="Bahnschrift SemiLight Condensed" panose="020B0502040204020203" pitchFamily="34" charset="0"/>
                <a:cs typeface="Times New Roman" panose="02020603050405020304" pitchFamily="18" charset="0"/>
              </a:rPr>
              <a:t/>
            </a:r>
            <a:br>
              <a:rPr lang="en-US" sz="6000" b="1" dirty="0">
                <a:solidFill>
                  <a:prstClr val="black"/>
                </a:solidFill>
                <a:latin typeface="Bahnschrift SemiLight Condensed" panose="020B0502040204020203" pitchFamily="34" charset="0"/>
                <a:cs typeface="Times New Roman" panose="02020603050405020304" pitchFamily="18" charset="0"/>
              </a:rPr>
            </a:br>
            <a:endParaRPr lang="en-US" sz="6000" b="1" dirty="0">
              <a:latin typeface="Bahnschrift SemiLight Condensed" panose="020B0502040204020203"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smtClean="0">
                <a:solidFill>
                  <a:srgbClr val="333333"/>
                </a:solidFill>
                <a:latin typeface="Times New Roman" panose="02020603050405020304" pitchFamily="18" charset="0"/>
                <a:cs typeface="Times New Roman" panose="02020603050405020304" pitchFamily="18" charset="0"/>
              </a:rPr>
              <a:t>It is an intervention or action </a:t>
            </a:r>
            <a:r>
              <a:rPr lang="en-US" sz="3600" dirty="0">
                <a:solidFill>
                  <a:srgbClr val="333333"/>
                </a:solidFill>
                <a:latin typeface="Times New Roman" panose="02020603050405020304" pitchFamily="18" charset="0"/>
                <a:cs typeface="Times New Roman" panose="02020603050405020304" pitchFamily="18" charset="0"/>
              </a:rPr>
              <a:t>intended to alter the course of a disease </a:t>
            </a:r>
            <a:r>
              <a:rPr lang="en-US" sz="3600" dirty="0" smtClean="0">
                <a:solidFill>
                  <a:srgbClr val="333333"/>
                </a:solidFill>
                <a:latin typeface="Times New Roman" panose="02020603050405020304" pitchFamily="18" charset="0"/>
                <a:cs typeface="Times New Roman" panose="02020603050405020304" pitchFamily="18" charset="0"/>
              </a:rPr>
              <a:t>process so as to </a:t>
            </a:r>
            <a:r>
              <a:rPr lang="en-US" sz="3600" b="1" dirty="0">
                <a:solidFill>
                  <a:srgbClr val="333333"/>
                </a:solidFill>
                <a:latin typeface="Times New Roman" panose="02020603050405020304" pitchFamily="18" charset="0"/>
                <a:cs typeface="Times New Roman" panose="02020603050405020304" pitchFamily="18" charset="0"/>
              </a:rPr>
              <a:t>help individuals recover from abuse of alcohol </a:t>
            </a:r>
            <a:r>
              <a:rPr lang="en-US" sz="3600" b="1" dirty="0" smtClean="0">
                <a:solidFill>
                  <a:srgbClr val="333333"/>
                </a:solidFill>
                <a:latin typeface="Times New Roman" panose="02020603050405020304" pitchFamily="18" charset="0"/>
                <a:cs typeface="Times New Roman" panose="02020603050405020304" pitchFamily="18" charset="0"/>
              </a:rPr>
              <a:t>or drugs </a:t>
            </a:r>
            <a:r>
              <a:rPr lang="en-US" sz="3600" dirty="0">
                <a:solidFill>
                  <a:srgbClr val="333333"/>
                </a:solidFill>
                <a:latin typeface="Times New Roman" panose="02020603050405020304" pitchFamily="18" charset="0"/>
                <a:cs typeface="Times New Roman" panose="02020603050405020304" pitchFamily="18" charset="0"/>
              </a:rPr>
              <a:t>by abstaining completely from the substance or cutting down on its use.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901943"/>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6700" b="1" dirty="0" smtClean="0">
                <a:solidFill>
                  <a:srgbClr val="222222"/>
                </a:solidFill>
                <a:latin typeface="Bahnschrift SemiLight Condensed" panose="020B0502040204020203" pitchFamily="34" charset="0"/>
                <a:cs typeface="Times New Roman" panose="02020603050405020304" pitchFamily="18" charset="0"/>
              </a:rPr>
              <a:t>6. Educational</a:t>
            </a:r>
            <a:r>
              <a:rPr lang="en-US" sz="6700" b="1" dirty="0">
                <a:solidFill>
                  <a:srgbClr val="222222"/>
                </a:solidFill>
                <a:latin typeface="Bahnschrift SemiLight Condensed" panose="020B0502040204020203" pitchFamily="34" charset="0"/>
                <a:cs typeface="Times New Roman" panose="02020603050405020304" pitchFamily="18" charset="0"/>
              </a:rPr>
              <a:t> </a:t>
            </a:r>
            <a:r>
              <a:rPr lang="en-US" sz="6700" b="1" dirty="0" smtClean="0">
                <a:solidFill>
                  <a:srgbClr val="222222"/>
                </a:solidFill>
                <a:latin typeface="Bahnschrift SemiLight Condensed" panose="020B0502040204020203" pitchFamily="34" charset="0"/>
                <a:cs typeface="Times New Roman" panose="02020603050405020304" pitchFamily="18" charset="0"/>
              </a:rPr>
              <a:t>counseling:</a:t>
            </a:r>
            <a:r>
              <a:rPr lang="en-US" sz="3600" dirty="0">
                <a:solidFill>
                  <a:prstClr val="black"/>
                </a:solidFill>
                <a:latin typeface="Times New Roman" panose="02020603050405020304" pitchFamily="18" charset="0"/>
                <a:cs typeface="Times New Roman" panose="02020603050405020304" pitchFamily="18" charset="0"/>
              </a:rPr>
              <a:t/>
            </a:r>
            <a:br>
              <a:rPr lang="en-US" sz="3600" dirty="0">
                <a:solidFill>
                  <a:prstClr val="black"/>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b="1" dirty="0" smtClean="0">
                <a:solidFill>
                  <a:srgbClr val="222222"/>
                </a:solidFill>
                <a:latin typeface="Times New Roman" panose="02020603050405020304" pitchFamily="18" charset="0"/>
                <a:cs typeface="Times New Roman" panose="02020603050405020304" pitchFamily="18" charset="0"/>
              </a:rPr>
              <a:t>Educational counselling</a:t>
            </a:r>
            <a:r>
              <a:rPr lang="en-US" sz="3600" dirty="0">
                <a:solidFill>
                  <a:srgbClr val="222222"/>
                </a:solidFill>
                <a:latin typeface="Times New Roman" panose="02020603050405020304" pitchFamily="18" charset="0"/>
                <a:cs typeface="Times New Roman" panose="02020603050405020304" pitchFamily="18" charset="0"/>
              </a:rPr>
              <a:t> assist students at all levels, from elementary school </a:t>
            </a:r>
            <a:r>
              <a:rPr lang="en-US" sz="3600" dirty="0" smtClean="0">
                <a:solidFill>
                  <a:srgbClr val="222222"/>
                </a:solidFill>
                <a:latin typeface="Times New Roman" panose="02020603050405020304" pitchFamily="18" charset="0"/>
                <a:cs typeface="Times New Roman" panose="02020603050405020304" pitchFamily="18" charset="0"/>
              </a:rPr>
              <a:t>to college</a:t>
            </a:r>
            <a:r>
              <a:rPr lang="en-US" sz="3600" dirty="0">
                <a:solidFill>
                  <a:srgbClr val="222222"/>
                </a:solidFill>
                <a:latin typeface="Times New Roman" panose="02020603050405020304" pitchFamily="18" charset="0"/>
                <a:cs typeface="Times New Roman" panose="02020603050405020304" pitchFamily="18" charset="0"/>
              </a:rPr>
              <a:t>. </a:t>
            </a:r>
            <a:endParaRPr lang="en-US" sz="3600" dirty="0" smtClean="0">
              <a:solidFill>
                <a:srgbClr val="22222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smtClean="0">
                <a:solidFill>
                  <a:srgbClr val="222222"/>
                </a:solidFill>
                <a:latin typeface="Times New Roman" panose="02020603050405020304" pitchFamily="18" charset="0"/>
                <a:cs typeface="Times New Roman" panose="02020603050405020304" pitchFamily="18" charset="0"/>
              </a:rPr>
              <a:t>It advocates </a:t>
            </a:r>
            <a:r>
              <a:rPr lang="en-US" sz="3600" dirty="0">
                <a:solidFill>
                  <a:srgbClr val="222222"/>
                </a:solidFill>
                <a:latin typeface="Times New Roman" panose="02020603050405020304" pitchFamily="18" charset="0"/>
                <a:cs typeface="Times New Roman" panose="02020603050405020304" pitchFamily="18" charset="0"/>
              </a:rPr>
              <a:t>for students' well-being, and as valuable resources for their educational </a:t>
            </a:r>
            <a:r>
              <a:rPr lang="en-US" sz="3600" dirty="0" smtClean="0">
                <a:solidFill>
                  <a:srgbClr val="222222"/>
                </a:solidFill>
                <a:latin typeface="Times New Roman" panose="02020603050405020304" pitchFamily="18" charset="0"/>
                <a:cs typeface="Times New Roman" panose="02020603050405020304" pitchFamily="18" charset="0"/>
              </a:rPr>
              <a:t>advancement.</a:t>
            </a:r>
          </a:p>
          <a:p>
            <a:pPr>
              <a:buFont typeface="Wingdings" panose="05000000000000000000" pitchFamily="2" charset="2"/>
              <a:buChar char="q"/>
            </a:pPr>
            <a:r>
              <a:rPr lang="en-US" sz="3600" b="1" dirty="0" smtClean="0">
                <a:solidFill>
                  <a:srgbClr val="222222"/>
                </a:solidFill>
                <a:latin typeface="Times New Roman" panose="02020603050405020304" pitchFamily="18" charset="0"/>
                <a:cs typeface="Times New Roman" panose="02020603050405020304" pitchFamily="18" charset="0"/>
              </a:rPr>
              <a:t>Helps </a:t>
            </a:r>
            <a:r>
              <a:rPr lang="en-US" sz="3600" b="1" dirty="0">
                <a:solidFill>
                  <a:srgbClr val="222222"/>
                </a:solidFill>
                <a:latin typeface="Times New Roman" panose="02020603050405020304" pitchFamily="18" charset="0"/>
                <a:cs typeface="Times New Roman" panose="02020603050405020304" pitchFamily="18" charset="0"/>
              </a:rPr>
              <a:t>students </a:t>
            </a:r>
            <a:r>
              <a:rPr lang="en-US" sz="3600" dirty="0">
                <a:solidFill>
                  <a:srgbClr val="222222"/>
                </a:solidFill>
                <a:latin typeface="Times New Roman" panose="02020603050405020304" pitchFamily="18" charset="0"/>
                <a:cs typeface="Times New Roman" panose="02020603050405020304" pitchFamily="18" charset="0"/>
              </a:rPr>
              <a:t>process their problems and plan goals and </a:t>
            </a:r>
            <a:r>
              <a:rPr lang="en-US" sz="3600" dirty="0" smtClean="0">
                <a:solidFill>
                  <a:srgbClr val="222222"/>
                </a:solidFill>
                <a:latin typeface="Times New Roman" panose="02020603050405020304" pitchFamily="18" charset="0"/>
                <a:cs typeface="Times New Roman" panose="02020603050405020304" pitchFamily="18" charset="0"/>
              </a:rPr>
              <a:t>action, and </a:t>
            </a:r>
            <a:r>
              <a:rPr lang="en-US" sz="3600" b="1" dirty="0">
                <a:solidFill>
                  <a:srgbClr val="222222"/>
                </a:solidFill>
                <a:latin typeface="Times New Roman" panose="02020603050405020304" pitchFamily="18" charset="0"/>
                <a:cs typeface="Times New Roman" panose="02020603050405020304" pitchFamily="18" charset="0"/>
              </a:rPr>
              <a:t>m</a:t>
            </a:r>
            <a:r>
              <a:rPr lang="en-US" sz="3600" b="1" dirty="0" smtClean="0">
                <a:solidFill>
                  <a:srgbClr val="222222"/>
                </a:solidFill>
                <a:latin typeface="Times New Roman" panose="02020603050405020304" pitchFamily="18" charset="0"/>
                <a:cs typeface="Times New Roman" panose="02020603050405020304" pitchFamily="18" charset="0"/>
              </a:rPr>
              <a:t>ediate </a:t>
            </a:r>
            <a:r>
              <a:rPr lang="en-US" sz="3600" b="1" dirty="0">
                <a:solidFill>
                  <a:srgbClr val="222222"/>
                </a:solidFill>
                <a:latin typeface="Times New Roman" panose="02020603050405020304" pitchFamily="18" charset="0"/>
                <a:cs typeface="Times New Roman" panose="02020603050405020304" pitchFamily="18" charset="0"/>
              </a:rPr>
              <a:t>conflict between students and teachers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099219"/>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Bahnschrift SemiLight SemiConde" panose="020B0502040204020203" pitchFamily="34" charset="0"/>
              </a:rPr>
              <a:t>Key points/summary in counseling</a:t>
            </a:r>
            <a:r>
              <a:rPr lang="en-US" sz="5400" b="1" dirty="0" smtClean="0"/>
              <a:t>:</a:t>
            </a:r>
            <a:endParaRPr lang="en-US" sz="5400" b="1" dirty="0"/>
          </a:p>
        </p:txBody>
      </p:sp>
      <p:sp>
        <p:nvSpPr>
          <p:cNvPr id="3" name="Content Placeholder 2"/>
          <p:cNvSpPr>
            <a:spLocks noGrp="1"/>
          </p:cNvSpPr>
          <p:nvPr>
            <p:ph idx="1"/>
          </p:nvPr>
        </p:nvSpPr>
        <p:spPr/>
        <p:txBody>
          <a:bodyPr>
            <a:normAutofit lnSpcReduction="10000"/>
          </a:bodyPr>
          <a:lstStyle/>
          <a:p>
            <a:pPr marL="342900" lvl="0" indent="-342900" defTabSz="457200">
              <a:lnSpc>
                <a:spcPct val="100000"/>
              </a:lnSpc>
              <a:spcBef>
                <a:spcPct val="20000"/>
              </a:spcBef>
              <a:buFont typeface="Arial"/>
              <a:buChar char="•"/>
            </a:pPr>
            <a:r>
              <a:rPr lang="en-US" sz="3600" dirty="0">
                <a:solidFill>
                  <a:prstClr val="black"/>
                </a:solidFill>
              </a:rPr>
              <a:t>Respect each client to create trust  </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Interact</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Tailor information to the client</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Avoid too much information</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Provide the </a:t>
            </a:r>
            <a:r>
              <a:rPr lang="en-US" sz="3600" dirty="0" smtClean="0">
                <a:solidFill>
                  <a:prstClr val="black"/>
                </a:solidFill>
                <a:cs typeface="Times New Roman" pitchFamily="18" charset="0"/>
              </a:rPr>
              <a:t>service </a:t>
            </a:r>
            <a:r>
              <a:rPr lang="en-US" sz="3600" dirty="0">
                <a:solidFill>
                  <a:prstClr val="black"/>
                </a:solidFill>
                <a:cs typeface="Times New Roman" pitchFamily="18" charset="0"/>
              </a:rPr>
              <a:t>the client </a:t>
            </a:r>
            <a:r>
              <a:rPr lang="en-US" sz="3600" dirty="0" smtClean="0">
                <a:solidFill>
                  <a:prstClr val="black"/>
                </a:solidFill>
                <a:cs typeface="Times New Roman" pitchFamily="18" charset="0"/>
              </a:rPr>
              <a:t>needs</a:t>
            </a:r>
            <a:endParaRPr lang="en-US" sz="3600" dirty="0">
              <a:solidFill>
                <a:prstClr val="black"/>
              </a:solidFill>
              <a:cs typeface="Times New Roman" pitchFamily="18" charset="0"/>
            </a:endParaRP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Help the client understand and remember</a:t>
            </a:r>
          </a:p>
          <a:p>
            <a:endParaRPr lang="en-US" dirty="0"/>
          </a:p>
        </p:txBody>
      </p:sp>
    </p:spTree>
    <p:extLst>
      <p:ext uri="{BB962C8B-B14F-4D97-AF65-F5344CB8AC3E}">
        <p14:creationId xmlns:p14="http://schemas.microsoft.com/office/powerpoint/2010/main" val="1269182164"/>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hnschrift SemiLight SemiConde" panose="020B0502040204020203" pitchFamily="34" charset="0"/>
              </a:rPr>
              <a:t>What could the following counselling procedures be?</a:t>
            </a:r>
            <a:endParaRPr lang="en-US" sz="4800" dirty="0">
              <a:latin typeface="Bahnschrift SemiLight SemiConde"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61717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2" name="Title 1"/>
          <p:cNvSpPr>
            <a:spLocks noGrp="1"/>
          </p:cNvSpPr>
          <p:nvPr>
            <p:ph type="title"/>
          </p:nvPr>
        </p:nvSpPr>
        <p:spPr>
          <a:xfrm>
            <a:off x="1981200" y="274637"/>
            <a:ext cx="8229600" cy="563562"/>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33" name="Content Placeholder 2"/>
          <p:cNvSpPr>
            <a:spLocks noGrp="1"/>
          </p:cNvSpPr>
          <p:nvPr>
            <p:ph idx="1"/>
          </p:nvPr>
        </p:nvSpPr>
        <p:spPr>
          <a:xfrm>
            <a:off x="1981200" y="838200"/>
            <a:ext cx="8229600" cy="5287962"/>
          </a:xfrm>
          <a:prstGeom prst="rect">
            <a:avLst/>
          </a:prstGeom>
          <a:noFill/>
          <a:ln>
            <a:noFill/>
          </a:ln>
        </p:spPr>
        <p:txBody>
          <a:bodyPr vert="horz" lIns="91440" tIns="45720" rIns="91440" bIns="45720" rtlCol="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indent="0">
              <a:lnSpc>
                <a:spcPct val="150000"/>
              </a:lnSpc>
              <a:buNone/>
            </a:pPr>
            <a:r>
              <a:rPr lang="en-US" altLang="en-US">
                <a:latin typeface="Times New Roman" pitchFamily="18" charset="0"/>
                <a:ea typeface="Times New Roman" pitchFamily="18" charset="0"/>
              </a:rPr>
              <a:t>8) Language Barriers</a:t>
            </a:r>
          </a:p>
          <a:p>
            <a:pPr marL="0" indent="0">
              <a:lnSpc>
                <a:spcPct val="150000"/>
              </a:lnSpc>
              <a:buNone/>
            </a:pPr>
            <a:r>
              <a:rPr lang="en-US" altLang="en-US">
                <a:latin typeface="Times New Roman" pitchFamily="18" charset="0"/>
                <a:ea typeface="Times New Roman" pitchFamily="18" charset="0"/>
              </a:rPr>
              <a:t>9) Environmental barriers</a:t>
            </a:r>
          </a:p>
          <a:p>
            <a:pPr marL="0" indent="0">
              <a:lnSpc>
                <a:spcPct val="150000"/>
              </a:lnSpc>
              <a:buNone/>
            </a:pPr>
            <a:r>
              <a:rPr lang="en-US" altLang="en-US">
                <a:latin typeface="Times New Roman" pitchFamily="18" charset="0"/>
                <a:ea typeface="Times New Roman" pitchFamily="18" charset="0"/>
              </a:rPr>
              <a:t>10) Physical Barriers </a:t>
            </a:r>
          </a:p>
          <a:p>
            <a:pPr marL="0" indent="0">
              <a:lnSpc>
                <a:spcPct val="150000"/>
              </a:lnSpc>
              <a:buNone/>
            </a:pPr>
            <a:r>
              <a:rPr lang="en-US" altLang="en-US">
                <a:latin typeface="Times New Roman" pitchFamily="18" charset="0"/>
                <a:ea typeface="Times New Roman" pitchFamily="18" charset="0"/>
              </a:rPr>
              <a:t>11)Physiological Barriers  </a:t>
            </a:r>
          </a:p>
        </p:txBody>
      </p:sp>
      <p:sp>
        <p:nvSpPr>
          <p:cNvPr id="1048934"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935"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43</a:t>
            </a:fld>
            <a:endParaRPr lang="en-US" altLang="en-US" sz="1200" kern="0">
              <a:solidFill>
                <a:srgbClr val="898989"/>
              </a:solidFill>
            </a:endParaRPr>
          </a:p>
        </p:txBody>
      </p:sp>
    </p:spTree>
    <p:extLst>
      <p:ext uri="{BB962C8B-B14F-4D97-AF65-F5344CB8AC3E}">
        <p14:creationId xmlns:p14="http://schemas.microsoft.com/office/powerpoint/2010/main" val="3371153645"/>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Light SemiConde" panose="020B0502040204020203" pitchFamily="34" charset="0"/>
              </a:rPr>
              <a:t>,,,,,,,,,,,,,,,,,,,,,,,,,,,,,,,,,,,,,,,,,,,,,,,,,,,,,,</a:t>
            </a:r>
            <a:endParaRPr lang="en-US" sz="5400" b="1" dirty="0">
              <a:latin typeface="Bahnschrift SemiLight SemiConde" panose="020B0502040204020203" pitchFamily="34" charset="0"/>
            </a:endParaRPr>
          </a:p>
        </p:txBody>
      </p:sp>
      <p:sp>
        <p:nvSpPr>
          <p:cNvPr id="3" name="Content Placeholder 2"/>
          <p:cNvSpPr>
            <a:spLocks noGrp="1"/>
          </p:cNvSpPr>
          <p:nvPr>
            <p:ph idx="1"/>
          </p:nvPr>
        </p:nvSpPr>
        <p:spPr>
          <a:xfrm>
            <a:off x="838200" y="1825625"/>
            <a:ext cx="10515599" cy="4351338"/>
          </a:xfrm>
        </p:spPr>
        <p:txBody>
          <a:bodyPr/>
          <a:lstStyle/>
          <a:p>
            <a:pPr marL="342900" lvl="0" indent="-342900" defTabSz="457200">
              <a:lnSpc>
                <a:spcPct val="100000"/>
              </a:lnSpc>
              <a:spcBef>
                <a:spcPct val="20000"/>
              </a:spcBef>
              <a:buFont typeface="Arial"/>
              <a:buChar char="•"/>
            </a:pPr>
            <a:r>
              <a:rPr lang="en-US" dirty="0">
                <a:solidFill>
                  <a:prstClr val="white"/>
                </a:solidFill>
              </a:rPr>
              <a:t>Listening to another person in a way that communicates understanding, empathy and interest</a:t>
            </a:r>
          </a:p>
          <a:p>
            <a:pPr marL="742950" lvl="1" indent="-285750" defTabSz="457200">
              <a:lnSpc>
                <a:spcPct val="100000"/>
              </a:lnSpc>
              <a:spcBef>
                <a:spcPct val="20000"/>
              </a:spcBef>
              <a:buFont typeface="Arial"/>
              <a:buChar char="–"/>
            </a:pPr>
            <a:r>
              <a:rPr lang="en-US" sz="2000" dirty="0">
                <a:solidFill>
                  <a:prstClr val="white"/>
                </a:solidFill>
              </a:rPr>
              <a:t>It is different from hearing</a:t>
            </a:r>
          </a:p>
          <a:p>
            <a:pPr marL="742950" lvl="1" indent="-285750" defTabSz="457200">
              <a:lnSpc>
                <a:spcPct val="100000"/>
              </a:lnSpc>
              <a:spcBef>
                <a:spcPct val="20000"/>
              </a:spcBef>
              <a:buFont typeface="Arial"/>
              <a:buChar char="–"/>
            </a:pPr>
            <a:r>
              <a:rPr lang="en-US" sz="2000" dirty="0">
                <a:solidFill>
                  <a:prstClr val="white"/>
                </a:solidFill>
              </a:rPr>
              <a:t>Requires energy, skill and commitment</a:t>
            </a:r>
          </a:p>
          <a:p>
            <a:pPr marL="342900" lvl="0" indent="-342900" defTabSz="457200">
              <a:lnSpc>
                <a:spcPct val="100000"/>
              </a:lnSpc>
              <a:spcBef>
                <a:spcPct val="20000"/>
              </a:spcBef>
              <a:buFont typeface="Arial"/>
              <a:buChar char="•"/>
            </a:pPr>
            <a:r>
              <a:rPr lang="en-US" sz="2000" dirty="0" err="1" smtClean="0">
                <a:solidFill>
                  <a:prstClr val="white"/>
                </a:solidFill>
              </a:rPr>
              <a:t>M</a:t>
            </a:r>
            <a:r>
              <a:rPr lang="en-US" dirty="0" err="1" smtClean="0">
                <a:solidFill>
                  <a:prstClr val="white"/>
                </a:solidFill>
              </a:rPr>
              <a:t>Listenio</a:t>
            </a:r>
            <a:r>
              <a:rPr lang="en-US" dirty="0" smtClean="0">
                <a:solidFill>
                  <a:prstClr val="white"/>
                </a:solidFill>
              </a:rPr>
              <a:t> </a:t>
            </a:r>
            <a:r>
              <a:rPr lang="en-US" dirty="0">
                <a:solidFill>
                  <a:prstClr val="white"/>
                </a:solidFill>
              </a:rPr>
              <a:t>another person in a way that communicates understanding, empathy and interest</a:t>
            </a:r>
          </a:p>
          <a:p>
            <a:pPr marL="742950" lvl="1" indent="-285750" defTabSz="457200">
              <a:lnSpc>
                <a:spcPct val="100000"/>
              </a:lnSpc>
              <a:spcBef>
                <a:spcPct val="20000"/>
              </a:spcBef>
              <a:buFont typeface="Arial"/>
              <a:buChar char="–"/>
            </a:pPr>
            <a:r>
              <a:rPr lang="en-US" sz="2000" dirty="0">
                <a:solidFill>
                  <a:prstClr val="white"/>
                </a:solidFill>
              </a:rPr>
              <a:t>It is different from hearing</a:t>
            </a:r>
          </a:p>
          <a:p>
            <a:pPr marL="742950" lvl="1" indent="-285750" defTabSz="457200">
              <a:lnSpc>
                <a:spcPct val="100000"/>
              </a:lnSpc>
              <a:spcBef>
                <a:spcPct val="20000"/>
              </a:spcBef>
              <a:buFont typeface="Arial"/>
              <a:buChar char="–"/>
            </a:pPr>
            <a:r>
              <a:rPr lang="en-US" sz="2000" dirty="0">
                <a:solidFill>
                  <a:prstClr val="white"/>
                </a:solidFill>
              </a:rPr>
              <a:t>Requires energy, skill and commitment</a:t>
            </a:r>
          </a:p>
          <a:p>
            <a:pPr marL="742950" lvl="1" indent="-285750" defTabSz="457200">
              <a:lnSpc>
                <a:spcPct val="100000"/>
              </a:lnSpc>
              <a:spcBef>
                <a:spcPct val="20000"/>
              </a:spcBef>
              <a:buFont typeface="Arial"/>
              <a:buChar char="–"/>
            </a:pPr>
            <a:r>
              <a:rPr lang="en-US" sz="2000" dirty="0">
                <a:solidFill>
                  <a:prstClr val="white"/>
                </a:solidFill>
              </a:rPr>
              <a:t>Makes the client feel important, acknowledged and empowered</a:t>
            </a:r>
          </a:p>
          <a:p>
            <a:pPr marL="742950" lvl="1" indent="-285750" defTabSz="457200">
              <a:lnSpc>
                <a:spcPct val="100000"/>
              </a:lnSpc>
              <a:spcBef>
                <a:spcPct val="20000"/>
              </a:spcBef>
              <a:buFont typeface="Arial"/>
              <a:buChar char="–"/>
            </a:pPr>
            <a:r>
              <a:rPr lang="en-US" sz="2000" dirty="0" err="1" smtClean="0">
                <a:solidFill>
                  <a:prstClr val="white"/>
                </a:solidFill>
              </a:rPr>
              <a:t>akehe</a:t>
            </a:r>
            <a:r>
              <a:rPr lang="en-US" sz="2000" dirty="0" smtClean="0">
                <a:solidFill>
                  <a:prstClr val="white"/>
                </a:solidFill>
              </a:rPr>
              <a:t> </a:t>
            </a:r>
            <a:r>
              <a:rPr lang="en-US" sz="2000" dirty="0">
                <a:solidFill>
                  <a:prstClr val="white"/>
                </a:solidFill>
              </a:rPr>
              <a:t>client feel important, acknowledged and empowered</a:t>
            </a:r>
          </a:p>
        </p:txBody>
      </p:sp>
      <p:pic>
        <p:nvPicPr>
          <p:cNvPr id="4" name="Picture 7" descr="escuch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918" y="1403797"/>
            <a:ext cx="9962881" cy="494548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62996"/>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SemiLight SemiConde" panose="020B0502040204020203" pitchFamily="34" charset="0"/>
              </a:rPr>
              <a:t>,,,,,,,,,,,,,,,,,,,,,,,,,,,,,,,,,,,,,,,,,,,,,,,,,,,,,,,?</a:t>
            </a:r>
            <a:endParaRPr lang="en-US" b="1" dirty="0">
              <a:latin typeface="Bahnschrift SemiLight SemiConde" panose="020B0502040204020203" pitchFamily="34" charset="0"/>
            </a:endParaRPr>
          </a:p>
        </p:txBody>
      </p:sp>
      <p:sp>
        <p:nvSpPr>
          <p:cNvPr id="3" name="Content Placeholder 2"/>
          <p:cNvSpPr>
            <a:spLocks noGrp="1"/>
          </p:cNvSpPr>
          <p:nvPr>
            <p:ph idx="1"/>
          </p:nvPr>
        </p:nvSpPr>
        <p:spPr/>
        <p:txBody>
          <a:bodyPr/>
          <a:lstStyle/>
          <a:p>
            <a:endParaRPr lang="en-US" dirty="0"/>
          </a:p>
        </p:txBody>
      </p:sp>
      <p:pic>
        <p:nvPicPr>
          <p:cNvPr id="4" name="Picture 4" descr="MANLISTN"/>
          <p:cNvPicPr>
            <a:picLocks noChangeAspect="1" noChangeArrowheads="1"/>
          </p:cNvPicPr>
          <p:nvPr/>
        </p:nvPicPr>
        <p:blipFill>
          <a:blip r:embed="rId2" cstate="print"/>
          <a:srcRect/>
          <a:stretch>
            <a:fillRect/>
          </a:stretch>
        </p:blipFill>
        <p:spPr>
          <a:xfrm>
            <a:off x="3979571" y="1825625"/>
            <a:ext cx="4662153" cy="3708400"/>
          </a:xfrm>
          <a:prstGeom prst="rect">
            <a:avLst/>
          </a:prstGeom>
        </p:spPr>
      </p:pic>
      <p:cxnSp>
        <p:nvCxnSpPr>
          <p:cNvPr id="6" name="Straight Arrow Connector 5"/>
          <p:cNvCxnSpPr/>
          <p:nvPr/>
        </p:nvCxnSpPr>
        <p:spPr>
          <a:xfrm flipV="1">
            <a:off x="7018986" y="2331076"/>
            <a:ext cx="2859110" cy="553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97517" y="3876541"/>
            <a:ext cx="3541153" cy="850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43305"/>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222222"/>
                </a:solidFill>
                <a:latin typeface="Bahnschrift SemiLight Condensed" panose="020B0502040204020203" pitchFamily="34" charset="0"/>
                <a:cs typeface="Times New Roman" panose="02020603050405020304" pitchFamily="18" charset="0"/>
              </a:rPr>
              <a:t>,,,,,,,,,,,,,,,,,,,,,,,,,,,,,,,,,,,,counseling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551" y="2404141"/>
            <a:ext cx="9362941" cy="4009537"/>
          </a:xfrm>
        </p:spPr>
      </p:pic>
    </p:spTree>
    <p:extLst>
      <p:ext uri="{BB962C8B-B14F-4D97-AF65-F5344CB8AC3E}">
        <p14:creationId xmlns:p14="http://schemas.microsoft.com/office/powerpoint/2010/main" val="362512786"/>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222222"/>
                </a:solidFill>
                <a:latin typeface="Bahnschrift SemiLight Condensed" panose="020B0502040204020203" pitchFamily="34" charset="0"/>
                <a:cs typeface="Times New Roman" panose="02020603050405020304" pitchFamily="18" charset="0"/>
              </a:rPr>
              <a:t>,,,,,,,,,,,,,,,,,,,,,,,,,,,,,,,,,,,,,,,,,,,</a:t>
            </a:r>
            <a:r>
              <a:rPr lang="en-US" sz="6000" b="1" dirty="0">
                <a:solidFill>
                  <a:srgbClr val="222222"/>
                </a:solidFill>
                <a:latin typeface="Bahnschrift SemiLight Condensed" panose="020B0502040204020203" pitchFamily="34" charset="0"/>
                <a:cs typeface="Times New Roman" panose="02020603050405020304" pitchFamily="18" charset="0"/>
              </a:rPr>
              <a:t> counseling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825" y="1690688"/>
            <a:ext cx="9813701" cy="5057842"/>
          </a:xfrm>
        </p:spPr>
      </p:pic>
    </p:spTree>
    <p:extLst>
      <p:ext uri="{BB962C8B-B14F-4D97-AF65-F5344CB8AC3E}">
        <p14:creationId xmlns:p14="http://schemas.microsoft.com/office/powerpoint/2010/main" val="2562656951"/>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Condensed" panose="020B0502040204020203" pitchFamily="34" charset="0"/>
              </a:rPr>
              <a:t>Counseling models</a:t>
            </a:r>
            <a:r>
              <a:rPr lang="en-US" sz="4800" b="1" dirty="0" smtClean="0"/>
              <a:t>:</a:t>
            </a:r>
            <a:endParaRPr lang="en-US" sz="4800" b="1" dirty="0"/>
          </a:p>
        </p:txBody>
      </p:sp>
      <p:sp>
        <p:nvSpPr>
          <p:cNvPr id="3" name="Content Placeholder 2"/>
          <p:cNvSpPr>
            <a:spLocks noGrp="1"/>
          </p:cNvSpPr>
          <p:nvPr>
            <p:ph idx="1"/>
          </p:nvPr>
        </p:nvSpPr>
        <p:spPr/>
        <p:txBody>
          <a:bodyPr/>
          <a:lstStyle/>
          <a:p>
            <a:pPr marL="342900" lvl="0" indent="-342900" defTabSz="457200">
              <a:lnSpc>
                <a:spcPct val="100000"/>
              </a:lnSpc>
              <a:spcBef>
                <a:spcPct val="20000"/>
              </a:spcBef>
              <a:buFont typeface="Arial"/>
              <a:buChar char="•"/>
            </a:pPr>
            <a:endParaRPr lang="en-GB" sz="3200" dirty="0" smtClean="0">
              <a:solidFill>
                <a:prstClr val="black"/>
              </a:solidFill>
            </a:endParaRPr>
          </a:p>
          <a:p>
            <a:pPr marL="0" lvl="0" indent="0" defTabSz="457200">
              <a:lnSpc>
                <a:spcPct val="100000"/>
              </a:lnSpc>
              <a:spcBef>
                <a:spcPct val="20000"/>
              </a:spcBef>
              <a:buNone/>
            </a:pPr>
            <a:r>
              <a:rPr lang="en-GB" sz="4000" dirty="0" smtClean="0">
                <a:solidFill>
                  <a:prstClr val="black"/>
                </a:solidFill>
              </a:rPr>
              <a:t>1</a:t>
            </a:r>
            <a:r>
              <a:rPr lang="en-GB" sz="3200" dirty="0" smtClean="0">
                <a:solidFill>
                  <a:prstClr val="black"/>
                </a:solidFill>
              </a:rPr>
              <a:t>.</a:t>
            </a:r>
            <a:r>
              <a:rPr lang="en-GB" sz="4000" dirty="0" smtClean="0">
                <a:solidFill>
                  <a:prstClr val="black"/>
                </a:solidFill>
                <a:latin typeface="Bahnschrift" panose="020B0502040204020203" pitchFamily="34" charset="0"/>
              </a:rPr>
              <a:t>GATHER</a:t>
            </a:r>
            <a:endParaRPr lang="en-GB" sz="4000" dirty="0">
              <a:solidFill>
                <a:prstClr val="black"/>
              </a:solidFill>
              <a:latin typeface="Bahnschrift" panose="020B0502040204020203" pitchFamily="34" charset="0"/>
            </a:endParaRPr>
          </a:p>
          <a:p>
            <a:pPr marL="0" lvl="0" indent="0" defTabSz="457200">
              <a:lnSpc>
                <a:spcPct val="100000"/>
              </a:lnSpc>
              <a:spcBef>
                <a:spcPct val="20000"/>
              </a:spcBef>
              <a:buNone/>
            </a:pPr>
            <a:r>
              <a:rPr lang="en-GB" sz="4000" dirty="0" smtClean="0">
                <a:solidFill>
                  <a:prstClr val="black"/>
                </a:solidFill>
                <a:latin typeface="Bahnschrift" panose="020B0502040204020203" pitchFamily="34" charset="0"/>
              </a:rPr>
              <a:t>2. REDI</a:t>
            </a:r>
            <a:endParaRPr lang="en-GB" sz="4000" dirty="0">
              <a:solidFill>
                <a:prstClr val="black"/>
              </a:solidFill>
              <a:latin typeface="Bahnschrift" panose="020B0502040204020203" pitchFamily="34" charset="0"/>
            </a:endParaRPr>
          </a:p>
          <a:p>
            <a:pPr marL="0" lvl="0" indent="0" defTabSz="457200">
              <a:lnSpc>
                <a:spcPct val="100000"/>
              </a:lnSpc>
              <a:spcBef>
                <a:spcPct val="20000"/>
              </a:spcBef>
              <a:buNone/>
            </a:pPr>
            <a:r>
              <a:rPr lang="en-GB" sz="4000" dirty="0" smtClean="0">
                <a:solidFill>
                  <a:prstClr val="black"/>
                </a:solidFill>
                <a:latin typeface="Bahnschrift" panose="020B0502040204020203" pitchFamily="34" charset="0"/>
              </a:rPr>
              <a:t>3. BCS</a:t>
            </a:r>
            <a:r>
              <a:rPr lang="en-GB" sz="4000" dirty="0">
                <a:solidFill>
                  <a:prstClr val="black"/>
                </a:solidFill>
                <a:latin typeface="Bahnschrift" panose="020B0502040204020203" pitchFamily="34" charset="0"/>
              </a:rPr>
              <a:t>+</a:t>
            </a:r>
          </a:p>
        </p:txBody>
      </p:sp>
    </p:spTree>
    <p:extLst>
      <p:ext uri="{BB962C8B-B14F-4D97-AF65-F5344CB8AC3E}">
        <p14:creationId xmlns:p14="http://schemas.microsoft.com/office/powerpoint/2010/main" val="1908979551"/>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defTabSz="457200">
              <a:lnSpc>
                <a:spcPct val="100000"/>
              </a:lnSpc>
              <a:spcBef>
                <a:spcPct val="20000"/>
              </a:spcBef>
            </a:pPr>
            <a:r>
              <a:rPr lang="en-GB" sz="6000" b="1" dirty="0" smtClean="0">
                <a:solidFill>
                  <a:prstClr val="black"/>
                </a:solidFill>
                <a:latin typeface="Calibri" panose="020F0502020204030204"/>
              </a:rPr>
              <a:t>GATHER:</a:t>
            </a:r>
            <a:endParaRPr lang="en-US" sz="6000" b="1" dirty="0"/>
          </a:p>
        </p:txBody>
      </p:sp>
      <p:sp>
        <p:nvSpPr>
          <p:cNvPr id="3" name="Content Placeholder 2"/>
          <p:cNvSpPr>
            <a:spLocks noGrp="1"/>
          </p:cNvSpPr>
          <p:nvPr>
            <p:ph idx="1"/>
          </p:nvPr>
        </p:nvSpPr>
        <p:spPr/>
        <p:txBody>
          <a:bodyPr>
            <a:normAutofit fontScale="77500" lnSpcReduction="20000"/>
          </a:bodyPr>
          <a:lstStyle/>
          <a:p>
            <a:pPr marL="342900" lvl="0" indent="-342900" defTabSz="457200">
              <a:lnSpc>
                <a:spcPct val="100000"/>
              </a:lnSpc>
              <a:spcBef>
                <a:spcPct val="20000"/>
              </a:spcBef>
              <a:buNone/>
            </a:pPr>
            <a:r>
              <a:rPr lang="en-US" sz="3500" b="1" dirty="0">
                <a:solidFill>
                  <a:prstClr val="black"/>
                </a:solidFill>
                <a:cs typeface="Times New Roman" pitchFamily="18" charset="0"/>
              </a:rPr>
              <a:t>GATHER</a:t>
            </a:r>
            <a:r>
              <a:rPr lang="en-US" sz="3500" dirty="0">
                <a:solidFill>
                  <a:prstClr val="black"/>
                </a:solidFill>
                <a:cs typeface="Times New Roman" pitchFamily="18" charset="0"/>
              </a:rPr>
              <a:t> is an acronym used to remember the essential 	steps of </a:t>
            </a:r>
            <a:r>
              <a:rPr lang="en-US" sz="3500" dirty="0" smtClean="0">
                <a:solidFill>
                  <a:prstClr val="black"/>
                </a:solidFill>
                <a:cs typeface="Times New Roman" pitchFamily="18" charset="0"/>
              </a:rPr>
              <a:t>counseling.</a:t>
            </a:r>
            <a:endParaRPr lang="en-US" sz="3500" dirty="0">
              <a:solidFill>
                <a:prstClr val="black"/>
              </a:solidFill>
              <a:cs typeface="Times New Roman" pitchFamily="18" charset="0"/>
            </a:endParaRPr>
          </a:p>
          <a:p>
            <a:pPr marL="342900" lvl="0" indent="-342900" defTabSz="457200">
              <a:lnSpc>
                <a:spcPct val="100000"/>
              </a:lnSpc>
              <a:spcBef>
                <a:spcPct val="20000"/>
              </a:spcBef>
              <a:buBlip>
                <a:blip r:embed="rId2"/>
              </a:buBlip>
            </a:pPr>
            <a:r>
              <a:rPr lang="en-US" sz="3500" b="1" dirty="0">
                <a:solidFill>
                  <a:prstClr val="black"/>
                </a:solidFill>
                <a:cs typeface="Times New Roman" pitchFamily="18" charset="0"/>
              </a:rPr>
              <a:t>G</a:t>
            </a:r>
            <a:r>
              <a:rPr lang="en-US" sz="3500" dirty="0">
                <a:solidFill>
                  <a:prstClr val="black"/>
                </a:solidFill>
                <a:cs typeface="Times New Roman" pitchFamily="18" charset="0"/>
              </a:rPr>
              <a:t>  - </a:t>
            </a:r>
            <a:r>
              <a:rPr lang="en-US" sz="3500" dirty="0">
                <a:solidFill>
                  <a:prstClr val="black"/>
                </a:solidFill>
                <a:latin typeface="Times New Roman" panose="02020603050405020304" pitchFamily="18" charset="0"/>
                <a:cs typeface="Times New Roman" panose="02020603050405020304" pitchFamily="18" charset="0"/>
              </a:rPr>
              <a:t>Greet in a culturally acceptable way</a:t>
            </a:r>
          </a:p>
          <a:p>
            <a:pPr marL="342900" lvl="0" indent="-342900" defTabSz="457200">
              <a:lnSpc>
                <a:spcPct val="100000"/>
              </a:lnSpc>
              <a:spcBef>
                <a:spcPct val="20000"/>
              </a:spcBef>
              <a:buBlip>
                <a:blip r:embed="rId2"/>
              </a:buBlip>
            </a:pPr>
            <a:r>
              <a:rPr lang="en-US" sz="3500" b="1" dirty="0">
                <a:solidFill>
                  <a:prstClr val="black"/>
                </a:solidFill>
                <a:latin typeface="Times New Roman" panose="02020603050405020304" pitchFamily="18" charset="0"/>
                <a:cs typeface="Times New Roman" panose="02020603050405020304" pitchFamily="18" charset="0"/>
              </a:rPr>
              <a:t>A  </a:t>
            </a:r>
            <a:r>
              <a:rPr lang="en-US" sz="3500" dirty="0">
                <a:solidFill>
                  <a:prstClr val="black"/>
                </a:solidFill>
                <a:latin typeface="Times New Roman" panose="02020603050405020304" pitchFamily="18" charset="0"/>
                <a:cs typeface="Times New Roman" panose="02020603050405020304" pitchFamily="18" charset="0"/>
              </a:rPr>
              <a:t>- Ask about the </a:t>
            </a:r>
            <a:r>
              <a:rPr lang="en-US" sz="3500" dirty="0" smtClean="0">
                <a:solidFill>
                  <a:prstClr val="black"/>
                </a:solidFill>
                <a:latin typeface="Times New Roman" panose="02020603050405020304" pitchFamily="18" charset="0"/>
                <a:cs typeface="Times New Roman" panose="02020603050405020304" pitchFamily="18" charset="0"/>
              </a:rPr>
              <a:t>client health needs</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342900" defTabSz="457200">
              <a:lnSpc>
                <a:spcPct val="100000"/>
              </a:lnSpc>
              <a:spcBef>
                <a:spcPct val="20000"/>
              </a:spcBef>
              <a:buBlip>
                <a:blip r:embed="rId2"/>
              </a:buBlip>
            </a:pPr>
            <a:r>
              <a:rPr lang="en-US" sz="3500" b="1" dirty="0">
                <a:solidFill>
                  <a:prstClr val="black"/>
                </a:solidFill>
                <a:latin typeface="Times New Roman" panose="02020603050405020304" pitchFamily="18" charset="0"/>
                <a:cs typeface="Times New Roman" panose="02020603050405020304" pitchFamily="18" charset="0"/>
              </a:rPr>
              <a:t>T  </a:t>
            </a:r>
            <a:r>
              <a:rPr lang="en-US" sz="3500" dirty="0">
                <a:solidFill>
                  <a:prstClr val="black"/>
                </a:solidFill>
                <a:latin typeface="Times New Roman" panose="02020603050405020304" pitchFamily="18" charset="0"/>
                <a:cs typeface="Times New Roman" panose="02020603050405020304" pitchFamily="18" charset="0"/>
              </a:rPr>
              <a:t>- Tell </a:t>
            </a:r>
            <a:r>
              <a:rPr lang="en-US" sz="3500" dirty="0" smtClean="0">
                <a:solidFill>
                  <a:prstClr val="black"/>
                </a:solidFill>
                <a:latin typeface="Times New Roman" panose="02020603050405020304" pitchFamily="18" charset="0"/>
                <a:cs typeface="Times New Roman" panose="02020603050405020304" pitchFamily="18" charset="0"/>
              </a:rPr>
              <a:t>client </a:t>
            </a:r>
            <a:r>
              <a:rPr lang="en-US" sz="3500" dirty="0">
                <a:solidFill>
                  <a:prstClr val="black"/>
                </a:solidFill>
                <a:latin typeface="Times New Roman" panose="02020603050405020304" pitchFamily="18" charset="0"/>
                <a:cs typeface="Times New Roman" panose="02020603050405020304" pitchFamily="18" charset="0"/>
              </a:rPr>
              <a:t>about </a:t>
            </a:r>
            <a:r>
              <a:rPr lang="en-US" sz="3500" dirty="0" smtClean="0">
                <a:solidFill>
                  <a:prstClr val="black"/>
                </a:solidFill>
                <a:latin typeface="Times New Roman" panose="02020603050405020304" pitchFamily="18" charset="0"/>
                <a:cs typeface="Times New Roman" panose="02020603050405020304" pitchFamily="18" charset="0"/>
              </a:rPr>
              <a:t>healthcare services available</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342900" defTabSz="457200">
              <a:lnSpc>
                <a:spcPct val="100000"/>
              </a:lnSpc>
              <a:spcBef>
                <a:spcPct val="20000"/>
              </a:spcBef>
              <a:buBlip>
                <a:blip r:embed="rId2"/>
              </a:buBlip>
            </a:pPr>
            <a:r>
              <a:rPr lang="en-US" sz="3500" b="1" dirty="0">
                <a:solidFill>
                  <a:prstClr val="black"/>
                </a:solidFill>
                <a:latin typeface="Times New Roman" panose="02020603050405020304" pitchFamily="18" charset="0"/>
                <a:cs typeface="Times New Roman" panose="02020603050405020304" pitchFamily="18" charset="0"/>
              </a:rPr>
              <a:t>H</a:t>
            </a:r>
            <a:r>
              <a:rPr lang="en-US" sz="3500" dirty="0">
                <a:solidFill>
                  <a:prstClr val="black"/>
                </a:solidFill>
                <a:latin typeface="Times New Roman" panose="02020603050405020304" pitchFamily="18" charset="0"/>
                <a:cs typeface="Times New Roman" panose="02020603050405020304" pitchFamily="18" charset="0"/>
              </a:rPr>
              <a:t> - Help </a:t>
            </a:r>
            <a:r>
              <a:rPr lang="en-US" sz="3500" dirty="0" smtClean="0">
                <a:solidFill>
                  <a:prstClr val="black"/>
                </a:solidFill>
                <a:latin typeface="Times New Roman" panose="02020603050405020304" pitchFamily="18" charset="0"/>
                <a:cs typeface="Times New Roman" panose="02020603050405020304" pitchFamily="18" charset="0"/>
              </a:rPr>
              <a:t>client </a:t>
            </a:r>
            <a:r>
              <a:rPr lang="en-US" sz="3500" dirty="0">
                <a:solidFill>
                  <a:prstClr val="black"/>
                </a:solidFill>
                <a:latin typeface="Times New Roman" panose="02020603050405020304" pitchFamily="18" charset="0"/>
                <a:cs typeface="Times New Roman" panose="02020603050405020304" pitchFamily="18" charset="0"/>
              </a:rPr>
              <a:t>choose </a:t>
            </a:r>
            <a:r>
              <a:rPr lang="en-US" sz="3500" dirty="0" smtClean="0">
                <a:solidFill>
                  <a:prstClr val="black"/>
                </a:solidFill>
                <a:latin typeface="Times New Roman" panose="02020603050405020304" pitchFamily="18" charset="0"/>
                <a:cs typeface="Times New Roman" panose="02020603050405020304" pitchFamily="18" charset="0"/>
              </a:rPr>
              <a:t>healthcare service</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342900" defTabSz="457200">
              <a:lnSpc>
                <a:spcPct val="100000"/>
              </a:lnSpc>
              <a:spcBef>
                <a:spcPct val="20000"/>
              </a:spcBef>
              <a:buBlip>
                <a:blip r:embed="rId2"/>
              </a:buBlip>
            </a:pPr>
            <a:r>
              <a:rPr lang="en-US" sz="3500" b="1" dirty="0">
                <a:solidFill>
                  <a:prstClr val="black"/>
                </a:solidFill>
                <a:latin typeface="Times New Roman" panose="02020603050405020304" pitchFamily="18" charset="0"/>
                <a:cs typeface="Times New Roman" panose="02020603050405020304" pitchFamily="18" charset="0"/>
              </a:rPr>
              <a:t>E </a:t>
            </a:r>
            <a:r>
              <a:rPr lang="en-US" sz="3500" dirty="0">
                <a:solidFill>
                  <a:prstClr val="black"/>
                </a:solidFill>
                <a:latin typeface="Times New Roman" panose="02020603050405020304" pitchFamily="18" charset="0"/>
                <a:cs typeface="Times New Roman" panose="02020603050405020304" pitchFamily="18" charset="0"/>
              </a:rPr>
              <a:t>- Explain how to use </a:t>
            </a:r>
            <a:r>
              <a:rPr lang="en-US" sz="3500" dirty="0" smtClean="0">
                <a:solidFill>
                  <a:prstClr val="black"/>
                </a:solidFill>
                <a:latin typeface="Times New Roman" panose="02020603050405020304" pitchFamily="18" charset="0"/>
                <a:cs typeface="Times New Roman" panose="02020603050405020304" pitchFamily="18" charset="0"/>
              </a:rPr>
              <a:t>the healthcare service chosen</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342900" defTabSz="457200">
              <a:lnSpc>
                <a:spcPct val="100000"/>
              </a:lnSpc>
              <a:spcBef>
                <a:spcPct val="20000"/>
              </a:spcBef>
              <a:buBlip>
                <a:blip r:embed="rId2"/>
              </a:buBlip>
            </a:pPr>
            <a:r>
              <a:rPr lang="en-US" sz="3500" b="1" dirty="0">
                <a:solidFill>
                  <a:prstClr val="black"/>
                </a:solidFill>
                <a:latin typeface="Times New Roman" panose="02020603050405020304" pitchFamily="18" charset="0"/>
                <a:cs typeface="Times New Roman" panose="02020603050405020304" pitchFamily="18" charset="0"/>
              </a:rPr>
              <a:t>R </a:t>
            </a:r>
            <a:r>
              <a:rPr lang="en-US" sz="3500" dirty="0">
                <a:solidFill>
                  <a:prstClr val="black"/>
                </a:solidFill>
                <a:latin typeface="Times New Roman" panose="02020603050405020304" pitchFamily="18" charset="0"/>
                <a:cs typeface="Times New Roman" panose="02020603050405020304" pitchFamily="18" charset="0"/>
              </a:rPr>
              <a:t>- Return visit, schedule an appointment for routine follow-up, what to do incase of side effects or any concerns</a:t>
            </a:r>
          </a:p>
          <a:p>
            <a:endParaRPr lang="en-US" dirty="0"/>
          </a:p>
        </p:txBody>
      </p:sp>
    </p:spTree>
    <p:extLst>
      <p:ext uri="{BB962C8B-B14F-4D97-AF65-F5344CB8AC3E}">
        <p14:creationId xmlns:p14="http://schemas.microsoft.com/office/powerpoint/2010/main" val="1581357224"/>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prstClr val="black"/>
                </a:solidFill>
                <a:latin typeface="Calibri"/>
              </a:rPr>
              <a:t>REDI:</a:t>
            </a:r>
            <a:endParaRPr lang="en-US" sz="6000" b="1" dirty="0"/>
          </a:p>
        </p:txBody>
      </p:sp>
      <p:sp>
        <p:nvSpPr>
          <p:cNvPr id="3" name="Content Placeholder 2"/>
          <p:cNvSpPr>
            <a:spLocks noGrp="1"/>
          </p:cNvSpPr>
          <p:nvPr>
            <p:ph idx="1"/>
          </p:nvPr>
        </p:nvSpPr>
        <p:spPr/>
        <p:txBody>
          <a:bodyPr>
            <a:normAutofit fontScale="92500" lnSpcReduction="20000"/>
          </a:bodyPr>
          <a:lstStyle/>
          <a:p>
            <a:pPr lvl="1" defTabSz="457200">
              <a:lnSpc>
                <a:spcPct val="100000"/>
              </a:lnSpc>
              <a:spcBef>
                <a:spcPct val="20000"/>
              </a:spcBef>
              <a:buClr>
                <a:srgbClr val="800080"/>
              </a:buClr>
              <a:buFont typeface="Wingdings" panose="05000000000000000000" pitchFamily="2" charset="2"/>
              <a:buChar char="§"/>
            </a:pPr>
            <a:r>
              <a:rPr lang="en-US" sz="4000" b="1" dirty="0">
                <a:solidFill>
                  <a:prstClr val="black"/>
                </a:solidFill>
                <a:latin typeface="Tahoma" pitchFamily="34" charset="0"/>
              </a:rPr>
              <a:t>R</a:t>
            </a:r>
            <a:r>
              <a:rPr lang="en-US" sz="3200" dirty="0">
                <a:solidFill>
                  <a:prstClr val="black"/>
                </a:solidFill>
                <a:latin typeface="Tahoma" pitchFamily="34" charset="0"/>
              </a:rPr>
              <a:t> -Rapport building</a:t>
            </a:r>
          </a:p>
          <a:p>
            <a:pPr marL="742950" lvl="1" indent="-285750" defTabSz="457200">
              <a:lnSpc>
                <a:spcPct val="100000"/>
              </a:lnSpc>
              <a:spcBef>
                <a:spcPct val="20000"/>
              </a:spcBef>
              <a:buFont typeface="Wingdings" pitchFamily="2" charset="2"/>
              <a:buChar char="Ø"/>
            </a:pPr>
            <a:endParaRPr lang="en-US" sz="3200" dirty="0">
              <a:solidFill>
                <a:prstClr val="black"/>
              </a:solidFill>
              <a:latin typeface="Tahoma" pitchFamily="34" charset="0"/>
            </a:endParaRPr>
          </a:p>
          <a:p>
            <a:pPr lvl="1" defTabSz="457200">
              <a:lnSpc>
                <a:spcPct val="100000"/>
              </a:lnSpc>
              <a:spcBef>
                <a:spcPct val="20000"/>
              </a:spcBef>
              <a:buClr>
                <a:srgbClr val="800080"/>
              </a:buClr>
              <a:buFont typeface="Wingdings" panose="05000000000000000000" pitchFamily="2" charset="2"/>
              <a:buChar char="§"/>
            </a:pPr>
            <a:r>
              <a:rPr lang="en-US" sz="4000" b="1" dirty="0">
                <a:solidFill>
                  <a:prstClr val="black"/>
                </a:solidFill>
                <a:latin typeface="Tahoma" pitchFamily="34" charset="0"/>
              </a:rPr>
              <a:t>E</a:t>
            </a:r>
            <a:r>
              <a:rPr lang="en-US" sz="3200" dirty="0">
                <a:solidFill>
                  <a:prstClr val="black"/>
                </a:solidFill>
                <a:latin typeface="Tahoma" pitchFamily="34" charset="0"/>
              </a:rPr>
              <a:t> -Exploration</a:t>
            </a:r>
          </a:p>
          <a:p>
            <a:pPr marL="742950" lvl="1" indent="-285750" defTabSz="457200">
              <a:lnSpc>
                <a:spcPct val="100000"/>
              </a:lnSpc>
              <a:spcBef>
                <a:spcPct val="20000"/>
              </a:spcBef>
              <a:buFont typeface="Wingdings" pitchFamily="2" charset="2"/>
              <a:buChar char="Ø"/>
            </a:pPr>
            <a:endParaRPr lang="en-US" sz="3200" dirty="0">
              <a:solidFill>
                <a:prstClr val="black"/>
              </a:solidFill>
              <a:latin typeface="Tahoma" pitchFamily="34" charset="0"/>
            </a:endParaRPr>
          </a:p>
          <a:p>
            <a:pPr lvl="1" defTabSz="457200">
              <a:lnSpc>
                <a:spcPct val="100000"/>
              </a:lnSpc>
              <a:spcBef>
                <a:spcPct val="20000"/>
              </a:spcBef>
              <a:buClr>
                <a:srgbClr val="800080"/>
              </a:buClr>
              <a:buFont typeface="Wingdings" panose="05000000000000000000" pitchFamily="2" charset="2"/>
              <a:buChar char="§"/>
            </a:pPr>
            <a:r>
              <a:rPr lang="en-US" sz="4000" b="1" dirty="0">
                <a:solidFill>
                  <a:prstClr val="black"/>
                </a:solidFill>
                <a:latin typeface="Tahoma" pitchFamily="34" charset="0"/>
              </a:rPr>
              <a:t>D</a:t>
            </a:r>
            <a:r>
              <a:rPr lang="en-US" sz="3200" dirty="0">
                <a:solidFill>
                  <a:prstClr val="black"/>
                </a:solidFill>
                <a:latin typeface="Tahoma" pitchFamily="34" charset="0"/>
              </a:rPr>
              <a:t> -Decision making</a:t>
            </a:r>
          </a:p>
          <a:p>
            <a:pPr marL="742950" lvl="1" indent="-285750" defTabSz="457200">
              <a:lnSpc>
                <a:spcPct val="100000"/>
              </a:lnSpc>
              <a:spcBef>
                <a:spcPct val="20000"/>
              </a:spcBef>
              <a:buFont typeface="Wingdings" pitchFamily="2" charset="2"/>
              <a:buChar char="Ø"/>
            </a:pPr>
            <a:endParaRPr lang="en-US" sz="3200" dirty="0">
              <a:solidFill>
                <a:prstClr val="black"/>
              </a:solidFill>
              <a:latin typeface="Tahoma" pitchFamily="34" charset="0"/>
            </a:endParaRPr>
          </a:p>
          <a:p>
            <a:pPr lvl="1" defTabSz="457200">
              <a:lnSpc>
                <a:spcPct val="100000"/>
              </a:lnSpc>
              <a:spcBef>
                <a:spcPct val="20000"/>
              </a:spcBef>
              <a:buClr>
                <a:srgbClr val="800080"/>
              </a:buClr>
              <a:buFont typeface="Wingdings" panose="05000000000000000000" pitchFamily="2" charset="2"/>
              <a:buChar char="§"/>
            </a:pPr>
            <a:r>
              <a:rPr lang="en-US" sz="4000" b="1" dirty="0">
                <a:solidFill>
                  <a:prstClr val="black"/>
                </a:solidFill>
                <a:latin typeface="Tahoma" pitchFamily="34" charset="0"/>
              </a:rPr>
              <a:t>I</a:t>
            </a:r>
            <a:r>
              <a:rPr lang="en-US" sz="3200" dirty="0">
                <a:solidFill>
                  <a:prstClr val="black"/>
                </a:solidFill>
                <a:latin typeface="Tahoma" pitchFamily="34" charset="0"/>
              </a:rPr>
              <a:t> -Implementing the decision</a:t>
            </a:r>
          </a:p>
          <a:p>
            <a:endParaRPr lang="en-US" dirty="0"/>
          </a:p>
        </p:txBody>
      </p:sp>
    </p:spTree>
    <p:extLst>
      <p:ext uri="{BB962C8B-B14F-4D97-AF65-F5344CB8AC3E}">
        <p14:creationId xmlns:p14="http://schemas.microsoft.com/office/powerpoint/2010/main" val="740096591"/>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1471747"/>
          </a:xfrm>
        </p:spPr>
        <p:txBody>
          <a:bodyPr>
            <a:noAutofit/>
          </a:bodyPr>
          <a:lstStyle/>
          <a:p>
            <a:r>
              <a:rPr lang="en-US" sz="6000" b="1" dirty="0">
                <a:solidFill>
                  <a:prstClr val="black"/>
                </a:solidFill>
                <a:latin typeface="Calibri"/>
              </a:rPr>
              <a:t/>
            </a:r>
            <a:br>
              <a:rPr lang="en-US" sz="6000" b="1" dirty="0">
                <a:solidFill>
                  <a:prstClr val="black"/>
                </a:solidFill>
                <a:latin typeface="Calibri"/>
              </a:rPr>
            </a:br>
            <a:r>
              <a:rPr lang="en-US" sz="4000" b="1" dirty="0">
                <a:solidFill>
                  <a:prstClr val="black"/>
                </a:solidFill>
                <a:latin typeface="Bahnschrift SemiLight SemiConde" panose="020B0502040204020203" pitchFamily="34" charset="0"/>
              </a:rPr>
              <a:t>Rapport </a:t>
            </a:r>
            <a:r>
              <a:rPr lang="en-US" sz="4000" b="1" dirty="0" smtClean="0">
                <a:solidFill>
                  <a:prstClr val="black"/>
                </a:solidFill>
                <a:latin typeface="Bahnschrift SemiLight SemiConde" panose="020B0502040204020203" pitchFamily="34" charset="0"/>
              </a:rPr>
              <a:t>building:</a:t>
            </a:r>
            <a:endParaRPr lang="en-US" sz="40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lvl="0" defTabSz="457200">
              <a:lnSpc>
                <a:spcPct val="100000"/>
              </a:lnSpc>
              <a:spcBef>
                <a:spcPct val="20000"/>
              </a:spcBef>
              <a:buFont typeface="Wingdings" panose="05000000000000000000" pitchFamily="2" charset="2"/>
              <a:buChar char="q"/>
            </a:pPr>
            <a:r>
              <a:rPr lang="en-US" sz="3600" dirty="0" smtClean="0">
                <a:solidFill>
                  <a:prstClr val="black"/>
                </a:solidFill>
                <a:latin typeface="Times New Roman" panose="02020603050405020304" pitchFamily="18" charset="0"/>
                <a:cs typeface="Times New Roman" panose="02020603050405020304" pitchFamily="18" charset="0"/>
              </a:rPr>
              <a:t>Building relationship of common understanding or trust and agreement between people:</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defTabSz="457200">
              <a:lnSpc>
                <a:spcPct val="100000"/>
              </a:lnSpc>
              <a:spcBef>
                <a:spcPct val="20000"/>
              </a:spcBef>
              <a:buFont typeface="Arial"/>
              <a:buChar char="•"/>
            </a:pPr>
            <a:r>
              <a:rPr lang="en-US" sz="3600" dirty="0">
                <a:solidFill>
                  <a:prstClr val="black"/>
                </a:solidFill>
              </a:rPr>
              <a:t>Welcome </a:t>
            </a:r>
            <a:r>
              <a:rPr lang="en-US" sz="3600" dirty="0" smtClean="0">
                <a:solidFill>
                  <a:prstClr val="black"/>
                </a:solidFill>
              </a:rPr>
              <a:t>the client</a:t>
            </a:r>
            <a:endParaRPr lang="en-US" sz="3600" dirty="0">
              <a:solidFill>
                <a:prstClr val="black"/>
              </a:solidFill>
            </a:endParaRPr>
          </a:p>
          <a:p>
            <a:pPr marL="342900" lvl="0" indent="-342900" defTabSz="457200">
              <a:lnSpc>
                <a:spcPct val="100000"/>
              </a:lnSpc>
              <a:spcBef>
                <a:spcPct val="20000"/>
              </a:spcBef>
              <a:buFont typeface="Arial"/>
              <a:buChar char="•"/>
            </a:pPr>
            <a:r>
              <a:rPr lang="en-US" sz="3600" dirty="0">
                <a:solidFill>
                  <a:prstClr val="black"/>
                </a:solidFill>
              </a:rPr>
              <a:t>Make </a:t>
            </a:r>
            <a:r>
              <a:rPr lang="en-US" sz="3600" dirty="0" smtClean="0">
                <a:solidFill>
                  <a:prstClr val="black"/>
                </a:solidFill>
              </a:rPr>
              <a:t>introductions </a:t>
            </a:r>
            <a:endParaRPr lang="en-US" sz="3600" dirty="0">
              <a:solidFill>
                <a:prstClr val="black"/>
              </a:solidFill>
            </a:endParaRPr>
          </a:p>
          <a:p>
            <a:pPr marL="342900" lvl="0" indent="-342900" defTabSz="457200">
              <a:lnSpc>
                <a:spcPct val="100000"/>
              </a:lnSpc>
              <a:spcBef>
                <a:spcPct val="20000"/>
              </a:spcBef>
              <a:buFont typeface="Arial"/>
              <a:buChar char="•"/>
            </a:pPr>
            <a:r>
              <a:rPr lang="en-US" sz="3600" dirty="0">
                <a:solidFill>
                  <a:prstClr val="black"/>
                </a:solidFill>
              </a:rPr>
              <a:t>Ensure confidentiality</a:t>
            </a:r>
          </a:p>
          <a:p>
            <a:pPr marL="342900" lvl="0" indent="-342900" defTabSz="457200">
              <a:lnSpc>
                <a:spcPct val="100000"/>
              </a:lnSpc>
              <a:spcBef>
                <a:spcPct val="20000"/>
              </a:spcBef>
              <a:buFont typeface="Arial"/>
              <a:buChar char="•"/>
            </a:pPr>
            <a:r>
              <a:rPr lang="en-US" sz="3600" dirty="0">
                <a:solidFill>
                  <a:prstClr val="black"/>
                </a:solidFill>
              </a:rPr>
              <a:t>Help the client to relax and feel comfortable </a:t>
            </a:r>
          </a:p>
          <a:p>
            <a:endParaRPr lang="en-US" sz="3200" dirty="0"/>
          </a:p>
        </p:txBody>
      </p:sp>
    </p:spTree>
    <p:extLst>
      <p:ext uri="{BB962C8B-B14F-4D97-AF65-F5344CB8AC3E}">
        <p14:creationId xmlns:p14="http://schemas.microsoft.com/office/powerpoint/2010/main" val="1527072621"/>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defTabSz="457200">
              <a:lnSpc>
                <a:spcPct val="100000"/>
              </a:lnSpc>
              <a:spcBef>
                <a:spcPct val="20000"/>
              </a:spcBef>
            </a:pPr>
            <a:r>
              <a:rPr lang="en-US" sz="4000" b="1" dirty="0" smtClean="0">
                <a:solidFill>
                  <a:prstClr val="black"/>
                </a:solidFill>
                <a:latin typeface="Calibri" panose="020F0502020204030204"/>
              </a:rPr>
              <a:t/>
            </a:r>
            <a:br>
              <a:rPr lang="en-US" sz="4000" b="1" dirty="0" smtClean="0">
                <a:solidFill>
                  <a:prstClr val="black"/>
                </a:solidFill>
                <a:latin typeface="Calibri" panose="020F0502020204030204"/>
              </a:rPr>
            </a:br>
            <a:r>
              <a:rPr lang="en-US" b="1" dirty="0" smtClean="0">
                <a:solidFill>
                  <a:prstClr val="black"/>
                </a:solidFill>
                <a:latin typeface="Bahnschrift SemiLight SemiConde" panose="020B0502040204020203" pitchFamily="34" charset="0"/>
              </a:rPr>
              <a:t>Exploration</a:t>
            </a:r>
            <a:r>
              <a:rPr lang="en-US" b="1" dirty="0">
                <a:solidFill>
                  <a:prstClr val="black"/>
                </a:solidFill>
                <a:latin typeface="Bahnschrift SemiLight SemiConde" panose="020B0502040204020203" pitchFamily="34" charset="0"/>
              </a:rPr>
              <a:t>:</a:t>
            </a:r>
            <a:r>
              <a:rPr lang="en-US" b="1" dirty="0">
                <a:solidFill>
                  <a:prstClr val="black"/>
                </a:solidFill>
                <a:latin typeface="Calibri" panose="020F0502020204030204"/>
              </a:rPr>
              <a:t/>
            </a:r>
            <a:br>
              <a:rPr lang="en-US" b="1" dirty="0">
                <a:solidFill>
                  <a:prstClr val="black"/>
                </a:solidFill>
                <a:latin typeface="Calibri" panose="020F0502020204030204"/>
              </a:rPr>
            </a:br>
            <a:endParaRPr lang="en-US" b="1" dirty="0"/>
          </a:p>
        </p:txBody>
      </p:sp>
      <p:sp>
        <p:nvSpPr>
          <p:cNvPr id="3" name="Content Placeholder 2"/>
          <p:cNvSpPr>
            <a:spLocks noGrp="1"/>
          </p:cNvSpPr>
          <p:nvPr>
            <p:ph idx="1"/>
          </p:nvPr>
        </p:nvSpPr>
        <p:spPr/>
        <p:txBody>
          <a:bodyPr/>
          <a:lstStyle/>
          <a:p>
            <a:pPr lvl="0" defTabSz="457200">
              <a:lnSpc>
                <a:spcPct val="100000"/>
              </a:lnSpc>
              <a:spcBef>
                <a:spcPct val="20000"/>
              </a:spcBef>
              <a:buFont typeface="Wingdings" panose="05000000000000000000" pitchFamily="2" charset="2"/>
              <a:buChar char="q"/>
            </a:pPr>
            <a:r>
              <a:rPr lang="en-US" sz="3600" dirty="0" smtClean="0">
                <a:solidFill>
                  <a:prstClr val="black"/>
                </a:solidFill>
              </a:rPr>
              <a:t>To discover/establish in detail the needs of client; </a:t>
            </a:r>
          </a:p>
          <a:p>
            <a:pPr marL="342900" lvl="0" indent="-342900" defTabSz="457200">
              <a:lnSpc>
                <a:spcPct val="100000"/>
              </a:lnSpc>
              <a:spcBef>
                <a:spcPct val="20000"/>
              </a:spcBef>
              <a:buFont typeface="Arial"/>
              <a:buChar char="•"/>
            </a:pPr>
            <a:r>
              <a:rPr lang="en-US" sz="3600" dirty="0" smtClean="0">
                <a:solidFill>
                  <a:prstClr val="black"/>
                </a:solidFill>
              </a:rPr>
              <a:t>Introduce </a:t>
            </a:r>
            <a:r>
              <a:rPr lang="en-US" sz="3600" dirty="0">
                <a:solidFill>
                  <a:prstClr val="black"/>
                </a:solidFill>
              </a:rPr>
              <a:t>the subject of </a:t>
            </a:r>
            <a:r>
              <a:rPr lang="en-US" sz="3600" dirty="0" smtClean="0">
                <a:solidFill>
                  <a:prstClr val="black"/>
                </a:solidFill>
              </a:rPr>
              <a:t>healthcare services</a:t>
            </a:r>
            <a:endParaRPr lang="en-US" sz="3600" dirty="0">
              <a:solidFill>
                <a:prstClr val="black"/>
              </a:solidFill>
            </a:endParaRPr>
          </a:p>
          <a:p>
            <a:pPr marL="342900" lvl="0" indent="-342900" defTabSz="457200">
              <a:lnSpc>
                <a:spcPct val="100000"/>
              </a:lnSpc>
              <a:spcBef>
                <a:spcPct val="20000"/>
              </a:spcBef>
              <a:buFont typeface="Arial"/>
              <a:buChar char="•"/>
            </a:pPr>
            <a:r>
              <a:rPr lang="en-US" sz="3600" dirty="0">
                <a:solidFill>
                  <a:prstClr val="black"/>
                </a:solidFill>
              </a:rPr>
              <a:t>Explore the </a:t>
            </a:r>
            <a:r>
              <a:rPr lang="en-US" sz="3600" dirty="0" smtClean="0">
                <a:solidFill>
                  <a:prstClr val="black"/>
                </a:solidFill>
              </a:rPr>
              <a:t>client needs and risks </a:t>
            </a:r>
          </a:p>
          <a:p>
            <a:pPr marL="342900" lvl="0" indent="-342900" defTabSz="457200">
              <a:lnSpc>
                <a:spcPct val="100000"/>
              </a:lnSpc>
              <a:spcBef>
                <a:spcPct val="20000"/>
              </a:spcBef>
              <a:buFont typeface="Arial"/>
              <a:buChar char="•"/>
            </a:pPr>
            <a:r>
              <a:rPr lang="en-US" sz="3600" dirty="0" smtClean="0">
                <a:solidFill>
                  <a:prstClr val="black"/>
                </a:solidFill>
              </a:rPr>
              <a:t>Provide adequate information </a:t>
            </a:r>
            <a:r>
              <a:rPr lang="en-US" sz="3600" dirty="0">
                <a:solidFill>
                  <a:prstClr val="black"/>
                </a:solidFill>
              </a:rPr>
              <a:t>about </a:t>
            </a:r>
            <a:r>
              <a:rPr lang="en-US" sz="3600" dirty="0" smtClean="0">
                <a:solidFill>
                  <a:prstClr val="black"/>
                </a:solidFill>
              </a:rPr>
              <a:t>healthcare service</a:t>
            </a:r>
            <a:endParaRPr lang="en-US" sz="3600" dirty="0">
              <a:solidFill>
                <a:prstClr val="black"/>
              </a:solidFill>
            </a:endParaRPr>
          </a:p>
          <a:p>
            <a:pPr marL="342900" lvl="0" indent="-342900" defTabSz="457200">
              <a:lnSpc>
                <a:spcPct val="100000"/>
              </a:lnSpc>
              <a:spcBef>
                <a:spcPct val="20000"/>
              </a:spcBef>
              <a:buFont typeface="Arial"/>
              <a:buChar char="•"/>
            </a:pPr>
            <a:r>
              <a:rPr lang="en-US" sz="3600" dirty="0" smtClean="0">
                <a:solidFill>
                  <a:prstClr val="black"/>
                </a:solidFill>
              </a:rPr>
              <a:t>Ensure  </a:t>
            </a:r>
            <a:r>
              <a:rPr lang="en-US" sz="3600" dirty="0">
                <a:solidFill>
                  <a:prstClr val="black"/>
                </a:solidFill>
              </a:rPr>
              <a:t>confidentiality</a:t>
            </a:r>
          </a:p>
          <a:p>
            <a:endParaRPr lang="en-US" dirty="0"/>
          </a:p>
        </p:txBody>
      </p:sp>
    </p:spTree>
    <p:extLst>
      <p:ext uri="{BB962C8B-B14F-4D97-AF65-F5344CB8AC3E}">
        <p14:creationId xmlns:p14="http://schemas.microsoft.com/office/powerpoint/2010/main" val="2573865918"/>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solidFill>
                <a:latin typeface="Bahnschrift SemiLight SemiConde" panose="020B0502040204020203" pitchFamily="34" charset="0"/>
              </a:rPr>
              <a:t>Decision making</a:t>
            </a:r>
            <a:endParaRPr lang="en-US" sz="40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pPr lvl="0">
              <a:spcBef>
                <a:spcPts val="1200"/>
              </a:spcBef>
              <a:spcAft>
                <a:spcPts val="200"/>
              </a:spcAft>
              <a:buClr>
                <a:srgbClr val="E48312"/>
              </a:buClr>
              <a:buSzPct val="100000"/>
              <a:buFont typeface="Wingdings" panose="05000000000000000000" pitchFamily="2" charset="2"/>
              <a:buChar char="q"/>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It is the process of choosing an alternative course of </a:t>
            </a:r>
            <a:r>
              <a:rPr lang="en-US" sz="3600" dirty="0" smtClean="0">
                <a:solidFill>
                  <a:srgbClr val="000000">
                    <a:lumMod val="75000"/>
                    <a:lumOff val="25000"/>
                  </a:srgbClr>
                </a:solidFill>
                <a:latin typeface="Times New Roman" panose="02020603050405020304" pitchFamily="18" charset="0"/>
                <a:cs typeface="Times New Roman" panose="02020603050405020304" pitchFamily="18" charset="0"/>
              </a:rPr>
              <a:t>action;</a:t>
            </a:r>
            <a:endParaRPr lang="en-US" sz="3600" b="1"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ct val="20000"/>
              </a:spcBef>
              <a:buFont typeface="Arial"/>
              <a:buChar char="•"/>
            </a:pPr>
            <a:r>
              <a:rPr lang="en-US" sz="3600" dirty="0">
                <a:solidFill>
                  <a:prstClr val="black"/>
                </a:solidFill>
                <a:latin typeface="Times New Roman" panose="02020603050405020304" pitchFamily="18" charset="0"/>
                <a:cs typeface="Times New Roman" panose="02020603050405020304" pitchFamily="18" charset="0"/>
              </a:rPr>
              <a:t>Identify decisions the </a:t>
            </a:r>
            <a:r>
              <a:rPr lang="en-US" sz="3600" dirty="0" smtClean="0">
                <a:solidFill>
                  <a:prstClr val="black"/>
                </a:solidFill>
                <a:latin typeface="Times New Roman" panose="02020603050405020304" pitchFamily="18" charset="0"/>
                <a:cs typeface="Times New Roman" panose="02020603050405020304" pitchFamily="18" charset="0"/>
              </a:rPr>
              <a:t>client </a:t>
            </a:r>
            <a:r>
              <a:rPr lang="en-US" sz="3600" dirty="0">
                <a:solidFill>
                  <a:prstClr val="black"/>
                </a:solidFill>
                <a:latin typeface="Times New Roman" panose="02020603050405020304" pitchFamily="18" charset="0"/>
                <a:cs typeface="Times New Roman" panose="02020603050405020304" pitchFamily="18" charset="0"/>
              </a:rPr>
              <a:t>needs to make</a:t>
            </a:r>
          </a:p>
          <a:p>
            <a:pPr marL="342900" lvl="0" indent="-342900" defTabSz="457200">
              <a:spcBef>
                <a:spcPct val="20000"/>
              </a:spcBef>
              <a:buFont typeface="Arial"/>
              <a:buChar char="•"/>
            </a:pPr>
            <a:r>
              <a:rPr lang="en-US" sz="3600" dirty="0">
                <a:solidFill>
                  <a:prstClr val="black"/>
                </a:solidFill>
                <a:latin typeface="Times New Roman" panose="02020603050405020304" pitchFamily="18" charset="0"/>
                <a:cs typeface="Times New Roman" panose="02020603050405020304" pitchFamily="18" charset="0"/>
              </a:rPr>
              <a:t>Discuss </a:t>
            </a:r>
            <a:r>
              <a:rPr lang="en-US" sz="3600" dirty="0" smtClean="0">
                <a:solidFill>
                  <a:prstClr val="black"/>
                </a:solidFill>
                <a:latin typeface="Times New Roman" panose="02020603050405020304" pitchFamily="18" charset="0"/>
                <a:cs typeface="Times New Roman" panose="02020603050405020304" pitchFamily="18" charset="0"/>
              </a:rPr>
              <a:t>healthcare services options </a:t>
            </a:r>
          </a:p>
          <a:p>
            <a:pPr marL="342900" lvl="0" indent="-342900" defTabSz="457200">
              <a:spcBef>
                <a:spcPct val="20000"/>
              </a:spcBef>
              <a:buFont typeface="Arial"/>
              <a:buChar char="•"/>
            </a:pPr>
            <a:r>
              <a:rPr lang="en-US" sz="3600" dirty="0" smtClean="0">
                <a:solidFill>
                  <a:prstClr val="black"/>
                </a:solidFill>
                <a:latin typeface="Times New Roman" panose="02020603050405020304" pitchFamily="18" charset="0"/>
                <a:cs typeface="Times New Roman" panose="02020603050405020304" pitchFamily="18" charset="0"/>
              </a:rPr>
              <a:t>Weigh </a:t>
            </a:r>
            <a:r>
              <a:rPr lang="en-US" sz="3600" dirty="0">
                <a:solidFill>
                  <a:prstClr val="black"/>
                </a:solidFill>
                <a:latin typeface="Times New Roman" panose="02020603050405020304" pitchFamily="18" charset="0"/>
                <a:cs typeface="Times New Roman" panose="02020603050405020304" pitchFamily="18" charset="0"/>
              </a:rPr>
              <a:t>the benefits, disadvantages and consequences of </a:t>
            </a:r>
            <a:r>
              <a:rPr lang="en-US" sz="3600" dirty="0" smtClean="0">
                <a:solidFill>
                  <a:prstClr val="black"/>
                </a:solidFill>
                <a:latin typeface="Times New Roman" panose="02020603050405020304" pitchFamily="18" charset="0"/>
                <a:cs typeface="Times New Roman" panose="02020603050405020304" pitchFamily="18" charset="0"/>
              </a:rPr>
              <a:t>each option.</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ct val="20000"/>
              </a:spcBef>
              <a:buFont typeface="Arial"/>
              <a:buChar char="•"/>
            </a:pPr>
            <a:r>
              <a:rPr lang="en-US" sz="3600" dirty="0">
                <a:solidFill>
                  <a:prstClr val="black"/>
                </a:solidFill>
                <a:latin typeface="Times New Roman" panose="02020603050405020304" pitchFamily="18" charset="0"/>
                <a:cs typeface="Times New Roman" panose="02020603050405020304" pitchFamily="18" charset="0"/>
              </a:rPr>
              <a:t>Assist the </a:t>
            </a:r>
            <a:r>
              <a:rPr lang="en-US" sz="3600" dirty="0" smtClean="0">
                <a:solidFill>
                  <a:prstClr val="black"/>
                </a:solidFill>
                <a:latin typeface="Times New Roman" panose="02020603050405020304" pitchFamily="18" charset="0"/>
                <a:cs typeface="Times New Roman" panose="02020603050405020304" pitchFamily="18" charset="0"/>
              </a:rPr>
              <a:t>client </a:t>
            </a:r>
            <a:r>
              <a:rPr lang="en-US" sz="3600" dirty="0">
                <a:solidFill>
                  <a:prstClr val="black"/>
                </a:solidFill>
                <a:latin typeface="Times New Roman" panose="02020603050405020304" pitchFamily="18" charset="0"/>
                <a:cs typeface="Times New Roman" panose="02020603050405020304" pitchFamily="18" charset="0"/>
              </a:rPr>
              <a:t>to make decisions that are realistic </a:t>
            </a:r>
            <a:r>
              <a:rPr lang="en-US" sz="3600" dirty="0" smtClean="0">
                <a:solidFill>
                  <a:prstClr val="black"/>
                </a:solidFill>
                <a:latin typeface="Times New Roman" panose="02020603050405020304" pitchFamily="18" charset="0"/>
                <a:cs typeface="Times New Roman" panose="02020603050405020304" pitchFamily="18" charset="0"/>
              </a:rPr>
              <a:t>to </a:t>
            </a:r>
            <a:r>
              <a:rPr lang="en-US" sz="3600" dirty="0">
                <a:solidFill>
                  <a:prstClr val="black"/>
                </a:solidFill>
                <a:latin typeface="Times New Roman" panose="02020603050405020304" pitchFamily="18" charset="0"/>
                <a:cs typeface="Times New Roman" panose="02020603050405020304" pitchFamily="18" charset="0"/>
              </a:rPr>
              <a:t>carry out </a:t>
            </a:r>
          </a:p>
          <a:p>
            <a:endParaRPr lang="en-US" dirty="0"/>
          </a:p>
        </p:txBody>
      </p:sp>
    </p:spTree>
    <p:extLst>
      <p:ext uri="{BB962C8B-B14F-4D97-AF65-F5344CB8AC3E}">
        <p14:creationId xmlns:p14="http://schemas.microsoft.com/office/powerpoint/2010/main" val="1131577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1"/>
          <p:cNvSpPr>
            <a:spLocks noGrp="1"/>
          </p:cNvSpPr>
          <p:nvPr>
            <p:ph type="title"/>
          </p:nvPr>
        </p:nvSpPr>
        <p:spPr>
          <a:xfrm flipV="1">
            <a:off x="1981200" y="-685800"/>
            <a:ext cx="8229600" cy="274637"/>
          </a:xfrm>
          <a:prstGeom prst="rect">
            <a:avLst/>
          </a:prstGeom>
          <a:noFill/>
          <a:ln>
            <a:noFill/>
          </a:ln>
        </p:spPr>
        <p:txBody>
          <a:bodyPr vert="horz" lIns="91440" tIns="45720" rIns="91440" bIns="45720" rtlCol="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1" name="Content Placeholder 5"/>
          <p:cNvPicPr>
            <a:picLocks noGrp="1"/>
          </p:cNvPicPr>
          <p:nvPr>
            <p:ph idx="1"/>
          </p:nvPr>
        </p:nvPicPr>
        <p:blipFill>
          <a:blip r:embed="rId2"/>
          <a:srcRect/>
          <a:stretch>
            <a:fillRect/>
          </a:stretch>
        </p:blipFill>
        <p:spPr>
          <a:xfrm>
            <a:off x="1905000" y="457200"/>
            <a:ext cx="8305800" cy="5791200"/>
          </a:xfrm>
          <a:prstGeom prst="rect">
            <a:avLst/>
          </a:prstGeom>
          <a:noFill/>
          <a:ln>
            <a:noFill/>
          </a:ln>
        </p:spPr>
      </p:pic>
      <p:sp>
        <p:nvSpPr>
          <p:cNvPr id="1048937" name="Footer Placeholder 3"/>
          <p:cNvSpPr txBox="1"/>
          <p:nvPr/>
        </p:nvSpPr>
        <p:spPr>
          <a:xfrm>
            <a:off x="4648200" y="6356351"/>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ctr"/>
            <a:r>
              <a:rPr lang="en-US" altLang="en-US" sz="1200" kern="0">
                <a:solidFill>
                  <a:srgbClr val="898989"/>
                </a:solidFill>
              </a:rPr>
              <a:t>communication skills 2018</a:t>
            </a:r>
          </a:p>
        </p:txBody>
      </p:sp>
      <p:sp>
        <p:nvSpPr>
          <p:cNvPr id="1048938" name="Slide Number Placeholder 4"/>
          <p:cNvSpPr txBox="1"/>
          <p:nvPr/>
        </p:nvSpPr>
        <p:spPr>
          <a:xfrm>
            <a:off x="8077200" y="6356351"/>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algn="r"/>
            <a:fld id="{566ABCEB-ACFC-4714-9973-3DA970169C29}" type="slidenum">
              <a:rPr lang="en-US" altLang="en-US" sz="1200" kern="0">
                <a:solidFill>
                  <a:srgbClr val="898989"/>
                </a:solidFill>
              </a:rPr>
              <a:pPr algn="r"/>
              <a:t>44</a:t>
            </a:fld>
            <a:endParaRPr lang="en-US" altLang="en-US" sz="1200" kern="0">
              <a:solidFill>
                <a:srgbClr val="898989"/>
              </a:solidFill>
            </a:endParaRPr>
          </a:p>
        </p:txBody>
      </p:sp>
    </p:spTree>
    <p:extLst>
      <p:ext uri="{BB962C8B-B14F-4D97-AF65-F5344CB8AC3E}">
        <p14:creationId xmlns:p14="http://schemas.microsoft.com/office/powerpoint/2010/main" val="940824922"/>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defTabSz="457200">
              <a:lnSpc>
                <a:spcPct val="100000"/>
              </a:lnSpc>
              <a:spcBef>
                <a:spcPct val="20000"/>
              </a:spcBef>
            </a:pPr>
            <a:r>
              <a:rPr lang="en-US" sz="4000" b="1" dirty="0" smtClean="0">
                <a:solidFill>
                  <a:prstClr val="black"/>
                </a:solidFill>
                <a:latin typeface="Calibri" panose="020F0502020204030204"/>
                <a:cs typeface="Times New Roman" pitchFamily="18" charset="0"/>
              </a:rPr>
              <a:t/>
            </a:r>
            <a:br>
              <a:rPr lang="en-US" sz="4000" b="1" dirty="0" smtClean="0">
                <a:solidFill>
                  <a:prstClr val="black"/>
                </a:solidFill>
                <a:latin typeface="Calibri" panose="020F0502020204030204"/>
                <a:cs typeface="Times New Roman" pitchFamily="18" charset="0"/>
              </a:rPr>
            </a:br>
            <a:r>
              <a:rPr lang="en-US" b="1" dirty="0" smtClean="0">
                <a:solidFill>
                  <a:prstClr val="black"/>
                </a:solidFill>
                <a:latin typeface="Bahnschrift SemiLight SemiConde" panose="020B0502040204020203" pitchFamily="34" charset="0"/>
                <a:cs typeface="Times New Roman" pitchFamily="18" charset="0"/>
              </a:rPr>
              <a:t>Implementing </a:t>
            </a:r>
            <a:r>
              <a:rPr lang="en-US" b="1" dirty="0">
                <a:solidFill>
                  <a:prstClr val="black"/>
                </a:solidFill>
                <a:latin typeface="Bahnschrift SemiLight SemiConde" panose="020B0502040204020203" pitchFamily="34" charset="0"/>
                <a:cs typeface="Times New Roman" pitchFamily="18" charset="0"/>
              </a:rPr>
              <a:t>the decision:</a:t>
            </a:r>
            <a:br>
              <a:rPr lang="en-US" b="1" dirty="0">
                <a:solidFill>
                  <a:prstClr val="black"/>
                </a:solidFill>
                <a:latin typeface="Bahnschrift SemiLight SemiConde" panose="020B0502040204020203" pitchFamily="34" charset="0"/>
                <a:cs typeface="Times New Roman" pitchFamily="18" charset="0"/>
              </a:rPr>
            </a:br>
            <a:endParaRPr lang="en-US"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fontScale="92500"/>
          </a:bodyPr>
          <a:lstStyle/>
          <a:p>
            <a:pPr lvl="0" defTabSz="457200">
              <a:lnSpc>
                <a:spcPct val="100000"/>
              </a:lnSpc>
              <a:spcBef>
                <a:spcPct val="20000"/>
              </a:spcBef>
              <a:buFont typeface="Wingdings" panose="05000000000000000000" pitchFamily="2" charset="2"/>
              <a:buChar char="q"/>
            </a:pPr>
            <a:r>
              <a:rPr lang="en-US" sz="3600" dirty="0" smtClean="0">
                <a:solidFill>
                  <a:prstClr val="black"/>
                </a:solidFill>
                <a:latin typeface="Times New Roman" panose="02020603050405020304" pitchFamily="18" charset="0"/>
                <a:cs typeface="Times New Roman" panose="02020603050405020304" pitchFamily="18" charset="0"/>
              </a:rPr>
              <a:t>Carry out the preferred decision;</a:t>
            </a:r>
          </a:p>
          <a:p>
            <a:pPr lvl="0" defTabSz="457200">
              <a:lnSpc>
                <a:spcPct val="100000"/>
              </a:lnSpc>
              <a:spcBef>
                <a:spcPct val="20000"/>
              </a:spcBef>
            </a:pPr>
            <a:r>
              <a:rPr lang="en-US" sz="3600" dirty="0" smtClean="0">
                <a:solidFill>
                  <a:prstClr val="black"/>
                </a:solidFill>
                <a:latin typeface="Times New Roman" panose="02020603050405020304" pitchFamily="18" charset="0"/>
                <a:cs typeface="Times New Roman" panose="02020603050405020304" pitchFamily="18" charset="0"/>
              </a:rPr>
              <a:t>Make </a:t>
            </a:r>
            <a:r>
              <a:rPr lang="en-US" sz="3600" dirty="0">
                <a:solidFill>
                  <a:prstClr val="black"/>
                </a:solidFill>
                <a:latin typeface="Times New Roman" panose="02020603050405020304" pitchFamily="18" charset="0"/>
                <a:cs typeface="Times New Roman" panose="02020603050405020304" pitchFamily="18" charset="0"/>
              </a:rPr>
              <a:t>concrete, specific plan for carrying out the decision</a:t>
            </a:r>
          </a:p>
          <a:p>
            <a:pPr defTabSz="457200">
              <a:lnSpc>
                <a:spcPct val="100000"/>
              </a:lnSpc>
              <a:spcBef>
                <a:spcPct val="20000"/>
              </a:spcBef>
            </a:pPr>
            <a:r>
              <a:rPr lang="en-US" sz="3600" dirty="0">
                <a:solidFill>
                  <a:prstClr val="black"/>
                </a:solidFill>
                <a:latin typeface="Times New Roman" panose="02020603050405020304" pitchFamily="18" charset="0"/>
                <a:cs typeface="Times New Roman" panose="02020603050405020304" pitchFamily="18" charset="0"/>
              </a:rPr>
              <a:t>Identify the skills that the client will need to carry out the decision</a:t>
            </a:r>
          </a:p>
          <a:p>
            <a:pPr defTabSz="457200">
              <a:lnSpc>
                <a:spcPct val="100000"/>
              </a:lnSpc>
              <a:spcBef>
                <a:spcPct val="20000"/>
              </a:spcBef>
            </a:pPr>
            <a:r>
              <a:rPr lang="en-US" sz="3600" dirty="0">
                <a:solidFill>
                  <a:prstClr val="black"/>
                </a:solidFill>
                <a:latin typeface="Times New Roman" panose="02020603050405020304" pitchFamily="18" charset="0"/>
                <a:cs typeface="Times New Roman" panose="02020603050405020304" pitchFamily="18" charset="0"/>
              </a:rPr>
              <a:t>Practice the skills as needed with the provider’s help</a:t>
            </a:r>
          </a:p>
          <a:p>
            <a:pPr defTabSz="457200">
              <a:lnSpc>
                <a:spcPct val="100000"/>
              </a:lnSpc>
              <a:spcBef>
                <a:spcPct val="20000"/>
              </a:spcBef>
            </a:pPr>
            <a:r>
              <a:rPr lang="en-US" sz="3600" dirty="0">
                <a:solidFill>
                  <a:prstClr val="black"/>
                </a:solidFill>
                <a:latin typeface="Times New Roman" panose="02020603050405020304" pitchFamily="18" charset="0"/>
                <a:cs typeface="Times New Roman" panose="02020603050405020304" pitchFamily="18" charset="0"/>
              </a:rPr>
              <a:t>Make a plan for follow up</a:t>
            </a:r>
          </a:p>
          <a:p>
            <a:endParaRPr lang="en-US" dirty="0"/>
          </a:p>
        </p:txBody>
      </p:sp>
    </p:spTree>
    <p:extLst>
      <p:ext uri="{BB962C8B-B14F-4D97-AF65-F5344CB8AC3E}">
        <p14:creationId xmlns:p14="http://schemas.microsoft.com/office/powerpoint/2010/main" val="1156452798"/>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t>Balanced Counselling Strategy Plus ( BCS+) Model</a:t>
            </a:r>
            <a:endParaRPr lang="en-US" sz="5400" b="1" dirty="0"/>
          </a:p>
        </p:txBody>
      </p:sp>
      <p:sp>
        <p:nvSpPr>
          <p:cNvPr id="3" name="Content Placeholder 2"/>
          <p:cNvSpPr>
            <a:spLocks noGrp="1"/>
          </p:cNvSpPr>
          <p:nvPr>
            <p:ph idx="1"/>
          </p:nvPr>
        </p:nvSpPr>
        <p:spPr/>
        <p:txBody>
          <a:bodyPr>
            <a:normAutofit/>
          </a:bodyPr>
          <a:lstStyle/>
          <a:p>
            <a:pPr marL="365760" lvl="0" indent="-256032" algn="just" defTabSz="457200">
              <a:lnSpc>
                <a:spcPct val="100000"/>
              </a:lnSpc>
              <a:spcBef>
                <a:spcPct val="20000"/>
              </a:spcBef>
              <a:buNone/>
              <a:defRPr/>
            </a:pPr>
            <a:endParaRPr lang="en-GB" sz="3600" dirty="0" smtClean="0">
              <a:solidFill>
                <a:prstClr val="black"/>
              </a:solidFill>
              <a:latin typeface="Bahnschrift SemiBold" panose="020B0502040204020203" pitchFamily="34" charset="0"/>
            </a:endParaRPr>
          </a:p>
          <a:p>
            <a:pPr marL="365760" lvl="0" indent="-256032" algn="just" defTabSz="457200">
              <a:lnSpc>
                <a:spcPct val="100000"/>
              </a:lnSpc>
              <a:spcBef>
                <a:spcPct val="20000"/>
              </a:spcBef>
              <a:buNone/>
              <a:defRPr/>
            </a:pPr>
            <a:endParaRPr lang="en-GB" sz="3600" dirty="0">
              <a:solidFill>
                <a:prstClr val="black"/>
              </a:solidFill>
              <a:latin typeface="Bahnschrift SemiBold" panose="020B0502040204020203" pitchFamily="34" charset="0"/>
            </a:endParaRPr>
          </a:p>
          <a:p>
            <a:pPr marL="365760" lvl="0" indent="-256032" algn="just" defTabSz="457200">
              <a:lnSpc>
                <a:spcPct val="100000"/>
              </a:lnSpc>
              <a:spcBef>
                <a:spcPct val="20000"/>
              </a:spcBef>
              <a:buNone/>
              <a:defRPr/>
            </a:pPr>
            <a:r>
              <a:rPr lang="en-GB" sz="6000" dirty="0" smtClean="0">
                <a:solidFill>
                  <a:prstClr val="black"/>
                </a:solidFill>
                <a:latin typeface="Bahnschrift SemiBold" panose="020B0502040204020203" pitchFamily="34" charset="0"/>
              </a:rPr>
              <a:t>Small group discussion </a:t>
            </a:r>
            <a:endParaRPr lang="en-GB" sz="6000" dirty="0">
              <a:solidFill>
                <a:prstClr val="black"/>
              </a:solidFill>
              <a:latin typeface="Bahnschrift SemiBold" panose="020B0502040204020203" pitchFamily="34" charset="0"/>
            </a:endParaRPr>
          </a:p>
        </p:txBody>
      </p:sp>
    </p:spTree>
    <p:extLst>
      <p:ext uri="{BB962C8B-B14F-4D97-AF65-F5344CB8AC3E}">
        <p14:creationId xmlns:p14="http://schemas.microsoft.com/office/powerpoint/2010/main" val="2811182464"/>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prstClr val="black"/>
                </a:solidFill>
                <a:latin typeface="Bahnschrift SemiLight Condensed" panose="020B0502040204020203" pitchFamily="34" charset="0"/>
              </a:rPr>
              <a:t>Barriers to effective </a:t>
            </a:r>
            <a:r>
              <a:rPr lang="en-US" sz="6000" b="1" dirty="0" smtClean="0">
                <a:solidFill>
                  <a:prstClr val="black"/>
                </a:solidFill>
                <a:latin typeface="Bahnschrift SemiLight Condensed" panose="020B0502040204020203" pitchFamily="34" charset="0"/>
              </a:rPr>
              <a:t>counseling</a:t>
            </a:r>
            <a:r>
              <a:rPr lang="en-US" sz="4800" b="1" dirty="0" smtClean="0">
                <a:solidFill>
                  <a:prstClr val="black"/>
                </a:solidFill>
                <a:latin typeface="Calibri"/>
              </a:rPr>
              <a:t>:</a:t>
            </a:r>
            <a:endParaRPr lang="en-US" sz="4800" b="1" dirty="0"/>
          </a:p>
        </p:txBody>
      </p:sp>
      <p:sp>
        <p:nvSpPr>
          <p:cNvPr id="3" name="Content Placeholder 2"/>
          <p:cNvSpPr>
            <a:spLocks noGrp="1"/>
          </p:cNvSpPr>
          <p:nvPr>
            <p:ph idx="1"/>
          </p:nvPr>
        </p:nvSpPr>
        <p:spPr/>
        <p:txBody>
          <a:bodyPr>
            <a:normAutofit/>
          </a:bodyPr>
          <a:lstStyle/>
          <a:p>
            <a:pPr marL="342900" lvl="0" indent="-342900" defTabSz="457200">
              <a:lnSpc>
                <a:spcPct val="100000"/>
              </a:lnSpc>
              <a:spcBef>
                <a:spcPct val="20000"/>
              </a:spcBef>
              <a:buFont typeface="Arial"/>
              <a:buChar char="•"/>
            </a:pPr>
            <a:r>
              <a:rPr lang="en-US" sz="3600" dirty="0">
                <a:solidFill>
                  <a:prstClr val="black"/>
                </a:solidFill>
              </a:rPr>
              <a:t>Age differences</a:t>
            </a:r>
          </a:p>
          <a:p>
            <a:pPr marL="342900" lvl="0" indent="-342900" defTabSz="457200">
              <a:lnSpc>
                <a:spcPct val="100000"/>
              </a:lnSpc>
              <a:spcBef>
                <a:spcPct val="20000"/>
              </a:spcBef>
              <a:buFont typeface="Arial"/>
              <a:buChar char="•"/>
            </a:pPr>
            <a:r>
              <a:rPr lang="en-US" sz="3600" dirty="0">
                <a:solidFill>
                  <a:prstClr val="black"/>
                </a:solidFill>
              </a:rPr>
              <a:t>Language differences</a:t>
            </a:r>
          </a:p>
          <a:p>
            <a:pPr marL="342900" lvl="0" indent="-342900" defTabSz="457200">
              <a:lnSpc>
                <a:spcPct val="100000"/>
              </a:lnSpc>
              <a:spcBef>
                <a:spcPct val="20000"/>
              </a:spcBef>
              <a:buFont typeface="Arial"/>
              <a:buChar char="•"/>
            </a:pPr>
            <a:r>
              <a:rPr lang="en-US" sz="3600" dirty="0">
                <a:solidFill>
                  <a:prstClr val="black"/>
                </a:solidFill>
              </a:rPr>
              <a:t>Education levels</a:t>
            </a:r>
          </a:p>
          <a:p>
            <a:pPr marL="342900" lvl="0" indent="-342900" defTabSz="457200">
              <a:lnSpc>
                <a:spcPct val="100000"/>
              </a:lnSpc>
              <a:spcBef>
                <a:spcPct val="20000"/>
              </a:spcBef>
              <a:buFont typeface="Arial"/>
              <a:buChar char="•"/>
            </a:pPr>
            <a:r>
              <a:rPr lang="en-US" sz="3600" dirty="0">
                <a:solidFill>
                  <a:prstClr val="black"/>
                </a:solidFill>
              </a:rPr>
              <a:t>Values/beliefs relating to </a:t>
            </a:r>
            <a:r>
              <a:rPr lang="en-US" sz="3600" dirty="0" smtClean="0">
                <a:solidFill>
                  <a:prstClr val="black"/>
                </a:solidFill>
              </a:rPr>
              <a:t>culture</a:t>
            </a:r>
            <a:endParaRPr lang="en-US" sz="3600" dirty="0">
              <a:solidFill>
                <a:prstClr val="black"/>
              </a:solidFill>
            </a:endParaRPr>
          </a:p>
        </p:txBody>
      </p:sp>
    </p:spTree>
    <p:extLst>
      <p:ext uri="{BB962C8B-B14F-4D97-AF65-F5344CB8AC3E}">
        <p14:creationId xmlns:p14="http://schemas.microsoft.com/office/powerpoint/2010/main" val="3031099752"/>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2900" lvl="0" indent="-342900" defTabSz="457200">
              <a:lnSpc>
                <a:spcPct val="100000"/>
              </a:lnSpc>
              <a:spcBef>
                <a:spcPct val="20000"/>
              </a:spcBef>
              <a:buFont typeface="Arial"/>
              <a:buChar char="•"/>
            </a:pPr>
            <a:r>
              <a:rPr lang="en-US" sz="3600" dirty="0">
                <a:solidFill>
                  <a:prstClr val="black"/>
                </a:solidFill>
              </a:rPr>
              <a:t>Lack of privacy/ confidentiality</a:t>
            </a:r>
          </a:p>
          <a:p>
            <a:pPr marL="342900" lvl="0" indent="-342900" defTabSz="457200">
              <a:lnSpc>
                <a:spcPct val="100000"/>
              </a:lnSpc>
              <a:spcBef>
                <a:spcPct val="20000"/>
              </a:spcBef>
              <a:buFont typeface="Arial"/>
              <a:buChar char="•"/>
            </a:pPr>
            <a:r>
              <a:rPr lang="en-US" sz="3600" dirty="0">
                <a:solidFill>
                  <a:prstClr val="black"/>
                </a:solidFill>
              </a:rPr>
              <a:t>Inappropriate non verbal behaviors</a:t>
            </a:r>
          </a:p>
          <a:p>
            <a:pPr marL="342900" lvl="0" indent="-342900" defTabSz="457200">
              <a:lnSpc>
                <a:spcPct val="100000"/>
              </a:lnSpc>
              <a:spcBef>
                <a:spcPct val="20000"/>
              </a:spcBef>
              <a:buFont typeface="Arial"/>
              <a:buChar char="•"/>
            </a:pPr>
            <a:r>
              <a:rPr lang="en-US" sz="3600" dirty="0">
                <a:solidFill>
                  <a:prstClr val="black"/>
                </a:solidFill>
              </a:rPr>
              <a:t>Judgmental attitude</a:t>
            </a:r>
          </a:p>
          <a:p>
            <a:pPr marL="342900" lvl="0" indent="-342900" defTabSz="457200">
              <a:lnSpc>
                <a:spcPct val="100000"/>
              </a:lnSpc>
              <a:spcBef>
                <a:spcPct val="20000"/>
              </a:spcBef>
              <a:buFont typeface="Arial"/>
              <a:buChar char="•"/>
            </a:pPr>
            <a:r>
              <a:rPr lang="en-US" sz="3600" dirty="0">
                <a:solidFill>
                  <a:prstClr val="black"/>
                </a:solidFill>
              </a:rPr>
              <a:t>Religious differences</a:t>
            </a:r>
          </a:p>
        </p:txBody>
      </p:sp>
    </p:spTree>
    <p:extLst>
      <p:ext uri="{BB962C8B-B14F-4D97-AF65-F5344CB8AC3E}">
        <p14:creationId xmlns:p14="http://schemas.microsoft.com/office/powerpoint/2010/main" val="809214872"/>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prstClr val="black"/>
                </a:solidFill>
                <a:latin typeface="Bahnschrift SemiLight SemiConde" panose="020B0502040204020203" pitchFamily="34" charset="0"/>
              </a:rPr>
              <a:t>Clients </a:t>
            </a:r>
            <a:r>
              <a:rPr lang="en-US" sz="6000" b="1" dirty="0">
                <a:solidFill>
                  <a:prstClr val="black"/>
                </a:solidFill>
                <a:latin typeface="Bahnschrift SemiLight SemiConde" panose="020B0502040204020203" pitchFamily="34" charset="0"/>
              </a:rPr>
              <a:t>Rights </a:t>
            </a:r>
            <a:endParaRPr lang="en-US" sz="60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marL="342900" lvl="0" indent="-342900" defTabSz="457200">
              <a:lnSpc>
                <a:spcPct val="100000"/>
              </a:lnSpc>
              <a:spcBef>
                <a:spcPct val="20000"/>
              </a:spcBef>
              <a:buFont typeface="Arial"/>
              <a:buChar char="•"/>
            </a:pPr>
            <a:r>
              <a:rPr lang="en-US" sz="3600" dirty="0" smtClean="0">
                <a:solidFill>
                  <a:prstClr val="black"/>
                </a:solidFill>
                <a:cs typeface="Times New Roman" pitchFamily="18" charset="0"/>
              </a:rPr>
              <a:t>Adequate information</a:t>
            </a:r>
          </a:p>
          <a:p>
            <a:pPr marL="342900" lvl="0" indent="-342900" defTabSz="457200">
              <a:lnSpc>
                <a:spcPct val="100000"/>
              </a:lnSpc>
              <a:spcBef>
                <a:spcPct val="20000"/>
              </a:spcBef>
              <a:buFont typeface="Arial"/>
              <a:buChar char="•"/>
            </a:pPr>
            <a:r>
              <a:rPr lang="en-US" sz="3600" dirty="0" smtClean="0">
                <a:solidFill>
                  <a:prstClr val="black"/>
                </a:solidFill>
                <a:cs typeface="Times New Roman" pitchFamily="18" charset="0"/>
              </a:rPr>
              <a:t>Informed choice</a:t>
            </a:r>
            <a:endParaRPr lang="en-US" sz="3600" dirty="0">
              <a:solidFill>
                <a:prstClr val="black"/>
              </a:solidFill>
              <a:cs typeface="Times New Roman" pitchFamily="18" charset="0"/>
            </a:endParaRP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Access to </a:t>
            </a:r>
            <a:r>
              <a:rPr lang="en-US" sz="3600" dirty="0" smtClean="0">
                <a:solidFill>
                  <a:prstClr val="black"/>
                </a:solidFill>
                <a:cs typeface="Times New Roman" pitchFamily="18" charset="0"/>
              </a:rPr>
              <a:t>quality healthcare services</a:t>
            </a:r>
          </a:p>
          <a:p>
            <a:pPr marL="342900" lvl="0" indent="-342900" defTabSz="457200">
              <a:lnSpc>
                <a:spcPct val="100000"/>
              </a:lnSpc>
              <a:spcBef>
                <a:spcPct val="20000"/>
              </a:spcBef>
              <a:buFont typeface="Arial"/>
              <a:buChar char="•"/>
            </a:pPr>
            <a:r>
              <a:rPr lang="en-US" sz="3600" dirty="0" smtClean="0">
                <a:solidFill>
                  <a:prstClr val="black"/>
                </a:solidFill>
                <a:cs typeface="Times New Roman" pitchFamily="18" charset="0"/>
              </a:rPr>
              <a:t>Safe services</a:t>
            </a:r>
            <a:endParaRPr lang="en-US" sz="3600" dirty="0">
              <a:solidFill>
                <a:prstClr val="black"/>
              </a:solidFill>
              <a:cs typeface="Times New Roman" pitchFamily="18" charset="0"/>
            </a:endParaRPr>
          </a:p>
          <a:p>
            <a:pPr marL="0" lvl="0" indent="0" defTabSz="457200">
              <a:lnSpc>
                <a:spcPct val="100000"/>
              </a:lnSpc>
              <a:spcBef>
                <a:spcPct val="20000"/>
              </a:spcBef>
              <a:buNone/>
            </a:pPr>
            <a:endParaRPr lang="en-US" sz="3600" dirty="0">
              <a:solidFill>
                <a:prstClr val="black"/>
              </a:solidFill>
              <a:cs typeface="Times New Roman" pitchFamily="18" charset="0"/>
            </a:endParaRPr>
          </a:p>
        </p:txBody>
      </p:sp>
    </p:spTree>
    <p:extLst>
      <p:ext uri="{BB962C8B-B14F-4D97-AF65-F5344CB8AC3E}">
        <p14:creationId xmlns:p14="http://schemas.microsoft.com/office/powerpoint/2010/main" val="2193926571"/>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Privacy and confidentiality</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Dignity comfort and expression of opinion</a:t>
            </a:r>
          </a:p>
          <a:p>
            <a:pPr marL="342900" lvl="0" indent="-342900" defTabSz="457200">
              <a:lnSpc>
                <a:spcPct val="100000"/>
              </a:lnSpc>
              <a:spcBef>
                <a:spcPct val="20000"/>
              </a:spcBef>
              <a:buFont typeface="Arial"/>
              <a:buChar char="•"/>
            </a:pPr>
            <a:r>
              <a:rPr lang="en-US" sz="3600" dirty="0">
                <a:solidFill>
                  <a:prstClr val="black"/>
                </a:solidFill>
                <a:cs typeface="Times New Roman" pitchFamily="18" charset="0"/>
              </a:rPr>
              <a:t>Continuity of care</a:t>
            </a:r>
          </a:p>
          <a:p>
            <a:endParaRPr lang="en-US" dirty="0"/>
          </a:p>
        </p:txBody>
      </p:sp>
    </p:spTree>
    <p:extLst>
      <p:ext uri="{BB962C8B-B14F-4D97-AF65-F5344CB8AC3E}">
        <p14:creationId xmlns:p14="http://schemas.microsoft.com/office/powerpoint/2010/main" val="83330919"/>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Light SemiConde" panose="020B0502040204020203" pitchFamily="34" charset="0"/>
              </a:rPr>
              <a:t>Burn out for counsellors</a:t>
            </a:r>
            <a:endParaRPr lang="en-US" sz="60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3600" dirty="0">
                <a:solidFill>
                  <a:srgbClr val="636363"/>
                </a:solidFill>
                <a:latin typeface="Times New Roman" panose="02020603050405020304" pitchFamily="18" charset="0"/>
                <a:cs typeface="Times New Roman" panose="02020603050405020304" pitchFamily="18" charset="0"/>
              </a:rPr>
              <a:t>Providing on-going counselling support to </a:t>
            </a:r>
            <a:r>
              <a:rPr lang="en-US" sz="3600" dirty="0" smtClean="0">
                <a:solidFill>
                  <a:srgbClr val="636363"/>
                </a:solidFill>
                <a:latin typeface="Times New Roman" panose="02020603050405020304" pitchFamily="18" charset="0"/>
                <a:cs typeface="Times New Roman" panose="02020603050405020304" pitchFamily="18" charset="0"/>
              </a:rPr>
              <a:t>clients </a:t>
            </a:r>
            <a:r>
              <a:rPr lang="en-US" sz="3600" dirty="0">
                <a:solidFill>
                  <a:srgbClr val="636363"/>
                </a:solidFill>
                <a:latin typeface="Times New Roman" panose="02020603050405020304" pitchFamily="18" charset="0"/>
                <a:cs typeface="Times New Roman" panose="02020603050405020304" pitchFamily="18" charset="0"/>
              </a:rPr>
              <a:t>experiencing emotional issues can be draining and </a:t>
            </a:r>
            <a:r>
              <a:rPr lang="en-US" sz="3600" dirty="0" smtClean="0">
                <a:solidFill>
                  <a:srgbClr val="636363"/>
                </a:solidFill>
                <a:latin typeface="Times New Roman" panose="02020603050405020304" pitchFamily="18" charset="0"/>
                <a:cs typeface="Times New Roman" panose="02020603050405020304" pitchFamily="18" charset="0"/>
              </a:rPr>
              <a:t>exhaustive if </a:t>
            </a:r>
            <a:r>
              <a:rPr lang="en-US" sz="3600" dirty="0">
                <a:solidFill>
                  <a:srgbClr val="636363"/>
                </a:solidFill>
                <a:latin typeface="Times New Roman" panose="02020603050405020304" pitchFamily="18" charset="0"/>
                <a:cs typeface="Times New Roman" panose="02020603050405020304" pitchFamily="18" charset="0"/>
              </a:rPr>
              <a:t>proper steps are not put into place to equip the </a:t>
            </a:r>
            <a:r>
              <a:rPr lang="en-US" sz="3600" dirty="0" smtClean="0">
                <a:solidFill>
                  <a:srgbClr val="636363"/>
                </a:solidFill>
                <a:latin typeface="Times New Roman" panose="02020603050405020304" pitchFamily="18" charset="0"/>
                <a:cs typeface="Times New Roman" panose="02020603050405020304" pitchFamily="18" charset="0"/>
              </a:rPr>
              <a:t>counsellor </a:t>
            </a:r>
            <a:r>
              <a:rPr lang="en-US" sz="3600" dirty="0">
                <a:solidFill>
                  <a:srgbClr val="636363"/>
                </a:solidFill>
                <a:latin typeface="Times New Roman" panose="02020603050405020304" pitchFamily="18" charset="0"/>
                <a:cs typeface="Times New Roman" panose="02020603050405020304" pitchFamily="18" charset="0"/>
              </a:rPr>
              <a:t>with adequate </a:t>
            </a:r>
            <a:r>
              <a:rPr lang="en-US" sz="3600" dirty="0" smtClean="0">
                <a:solidFill>
                  <a:srgbClr val="636363"/>
                </a:solidFill>
                <a:latin typeface="Times New Roman" panose="02020603050405020304" pitchFamily="18" charset="0"/>
                <a:cs typeface="Times New Roman" panose="02020603050405020304" pitchFamily="18" charset="0"/>
              </a:rPr>
              <a:t>self-care.</a:t>
            </a:r>
          </a:p>
          <a:p>
            <a:pPr lvl="0">
              <a:buFont typeface="Wingdings" panose="05000000000000000000" pitchFamily="2" charset="2"/>
              <a:buChar char="q"/>
            </a:pPr>
            <a:r>
              <a:rPr lang="en-US" sz="3600" dirty="0" smtClean="0">
                <a:solidFill>
                  <a:srgbClr val="636363"/>
                </a:solidFill>
                <a:latin typeface="Times New Roman" panose="02020603050405020304" pitchFamily="18" charset="0"/>
                <a:cs typeface="Times New Roman" panose="02020603050405020304" pitchFamily="18" charset="0"/>
              </a:rPr>
              <a:t>This is because counselling </a:t>
            </a:r>
            <a:r>
              <a:rPr lang="en-US" sz="3600" dirty="0">
                <a:solidFill>
                  <a:srgbClr val="636363"/>
                </a:solidFill>
                <a:latin typeface="Times New Roman" panose="02020603050405020304" pitchFamily="18" charset="0"/>
                <a:cs typeface="Times New Roman" panose="02020603050405020304" pitchFamily="18" charset="0"/>
              </a:rPr>
              <a:t>is demanding and stressful and can encroach upon your personal life as a counsellor </a:t>
            </a:r>
            <a:r>
              <a:rPr lang="en-US" sz="3600" dirty="0" smtClean="0">
                <a:solidFill>
                  <a:srgbClr val="636363"/>
                </a:solidFill>
                <a:latin typeface="Times New Roman" panose="02020603050405020304" pitchFamily="18" charset="0"/>
                <a:cs typeface="Times New Roman" panose="02020603050405020304" pitchFamily="18" charset="0"/>
              </a:rPr>
              <a:t>if support </a:t>
            </a:r>
            <a:r>
              <a:rPr lang="en-US" sz="3600" dirty="0">
                <a:solidFill>
                  <a:srgbClr val="636363"/>
                </a:solidFill>
                <a:latin typeface="Times New Roman" panose="02020603050405020304" pitchFamily="18" charset="0"/>
                <a:cs typeface="Times New Roman" panose="02020603050405020304" pitchFamily="18" charset="0"/>
              </a:rPr>
              <a:t>measures </a:t>
            </a:r>
            <a:r>
              <a:rPr lang="en-US" sz="3600" dirty="0" smtClean="0">
                <a:solidFill>
                  <a:srgbClr val="636363"/>
                </a:solidFill>
                <a:latin typeface="Times New Roman" panose="02020603050405020304" pitchFamily="18" charset="0"/>
                <a:cs typeface="Times New Roman" panose="02020603050405020304" pitchFamily="18" charset="0"/>
              </a:rPr>
              <a:t>are </a:t>
            </a:r>
            <a:r>
              <a:rPr lang="en-US" sz="3600" dirty="0">
                <a:solidFill>
                  <a:srgbClr val="636363"/>
                </a:solidFill>
                <a:latin typeface="Times New Roman" panose="02020603050405020304" pitchFamily="18" charset="0"/>
                <a:cs typeface="Times New Roman" panose="02020603050405020304" pitchFamily="18" charset="0"/>
              </a:rPr>
              <a:t>ignored.</a:t>
            </a:r>
            <a:endParaRPr lang="en-US" sz="3600" dirty="0">
              <a:solidFill>
                <a:prstClr val="black"/>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endParaRPr lang="en-US" sz="3600" dirty="0" smtClean="0">
              <a:solidFill>
                <a:srgbClr val="63636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237761"/>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555555"/>
                </a:solidFill>
                <a:latin typeface="Bahnschrift SemiLight SemiConde" panose="020B0502040204020203" pitchFamily="34" charset="0"/>
              </a:rPr>
              <a:t>What is </a:t>
            </a:r>
            <a:r>
              <a:rPr lang="en-US" sz="6000" b="1" dirty="0" smtClean="0">
                <a:solidFill>
                  <a:srgbClr val="555555"/>
                </a:solidFill>
                <a:latin typeface="Bahnschrift SemiLight SemiConde" panose="020B0502040204020203" pitchFamily="34" charset="0"/>
              </a:rPr>
              <a:t>burnout</a:t>
            </a:r>
            <a:r>
              <a:rPr lang="en-US" sz="6000" b="1" dirty="0">
                <a:solidFill>
                  <a:srgbClr val="555555"/>
                </a:solidFill>
                <a:latin typeface="Bahnschrift SemiLight SemiConde" panose="020B0502040204020203" pitchFamily="34" charset="0"/>
              </a:rPr>
              <a:t>?</a:t>
            </a:r>
            <a:br>
              <a:rPr lang="en-US" sz="6000" b="1" dirty="0">
                <a:solidFill>
                  <a:srgbClr val="555555"/>
                </a:solidFill>
                <a:latin typeface="Bahnschrift SemiLight SemiConde" panose="020B0502040204020203" pitchFamily="34" charset="0"/>
              </a:rPr>
            </a:br>
            <a:endParaRPr lang="en-US" sz="60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900" dirty="0" smtClean="0">
                <a:solidFill>
                  <a:srgbClr val="636363"/>
                </a:solidFill>
                <a:latin typeface="Times New Roman" panose="02020603050405020304" pitchFamily="18" charset="0"/>
                <a:cs typeface="Times New Roman" panose="02020603050405020304" pitchFamily="18" charset="0"/>
              </a:rPr>
              <a:t>It is the </a:t>
            </a:r>
            <a:r>
              <a:rPr lang="en-US" sz="3900" dirty="0">
                <a:solidFill>
                  <a:srgbClr val="636363"/>
                </a:solidFill>
                <a:latin typeface="Times New Roman" panose="02020603050405020304" pitchFamily="18" charset="0"/>
                <a:cs typeface="Times New Roman" panose="02020603050405020304" pitchFamily="18" charset="0"/>
              </a:rPr>
              <a:t>physical </a:t>
            </a:r>
            <a:r>
              <a:rPr lang="en-US" sz="3900" dirty="0" smtClean="0">
                <a:solidFill>
                  <a:srgbClr val="636363"/>
                </a:solidFill>
                <a:latin typeface="Times New Roman" panose="02020603050405020304" pitchFamily="18" charset="0"/>
                <a:cs typeface="Times New Roman" panose="02020603050405020304" pitchFamily="18" charset="0"/>
              </a:rPr>
              <a:t>or </a:t>
            </a:r>
            <a:r>
              <a:rPr lang="en-US" sz="3900" dirty="0">
                <a:solidFill>
                  <a:srgbClr val="636363"/>
                </a:solidFill>
                <a:latin typeface="Times New Roman" panose="02020603050405020304" pitchFamily="18" charset="0"/>
                <a:cs typeface="Times New Roman" panose="02020603050405020304" pitchFamily="18" charset="0"/>
              </a:rPr>
              <a:t>emotional and mental </a:t>
            </a:r>
            <a:r>
              <a:rPr lang="en-US" sz="3900" dirty="0" smtClean="0">
                <a:solidFill>
                  <a:srgbClr val="636363"/>
                </a:solidFill>
                <a:latin typeface="Times New Roman" panose="02020603050405020304" pitchFamily="18" charset="0"/>
                <a:cs typeface="Times New Roman" panose="02020603050405020304" pitchFamily="18" charset="0"/>
              </a:rPr>
              <a:t>collapse caused </a:t>
            </a:r>
            <a:r>
              <a:rPr lang="en-US" sz="3900" dirty="0">
                <a:solidFill>
                  <a:srgbClr val="636363"/>
                </a:solidFill>
                <a:latin typeface="Times New Roman" panose="02020603050405020304" pitchFamily="18" charset="0"/>
                <a:cs typeface="Times New Roman" panose="02020603050405020304" pitchFamily="18" charset="0"/>
              </a:rPr>
              <a:t>by stress and overwork </a:t>
            </a:r>
            <a:endParaRPr lang="en-US" sz="3900" dirty="0" smtClean="0">
              <a:solidFill>
                <a:srgbClr val="63636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900" dirty="0" smtClean="0">
                <a:solidFill>
                  <a:srgbClr val="636363"/>
                </a:solidFill>
                <a:latin typeface="Times New Roman" panose="02020603050405020304" pitchFamily="18" charset="0"/>
                <a:cs typeface="Times New Roman" panose="02020603050405020304" pitchFamily="18" charset="0"/>
              </a:rPr>
              <a:t>Long-term </a:t>
            </a:r>
            <a:r>
              <a:rPr lang="en-US" sz="3900" dirty="0">
                <a:solidFill>
                  <a:srgbClr val="636363"/>
                </a:solidFill>
                <a:latin typeface="Times New Roman" panose="02020603050405020304" pitchFamily="18" charset="0"/>
                <a:cs typeface="Times New Roman" panose="02020603050405020304" pitchFamily="18" charset="0"/>
              </a:rPr>
              <a:t>exhaustion is </a:t>
            </a:r>
            <a:r>
              <a:rPr lang="en-US" sz="3900" dirty="0" smtClean="0">
                <a:solidFill>
                  <a:srgbClr val="636363"/>
                </a:solidFill>
                <a:latin typeface="Times New Roman" panose="02020603050405020304" pitchFamily="18" charset="0"/>
                <a:cs typeface="Times New Roman" panose="02020603050405020304" pitchFamily="18" charset="0"/>
              </a:rPr>
              <a:t>not only experienced </a:t>
            </a:r>
            <a:r>
              <a:rPr lang="en-US" sz="3900" dirty="0">
                <a:solidFill>
                  <a:srgbClr val="636363"/>
                </a:solidFill>
                <a:latin typeface="Times New Roman" panose="02020603050405020304" pitchFamily="18" charset="0"/>
                <a:cs typeface="Times New Roman" panose="02020603050405020304" pitchFamily="18" charset="0"/>
              </a:rPr>
              <a:t>by </a:t>
            </a:r>
            <a:r>
              <a:rPr lang="en-US" sz="3900" dirty="0" smtClean="0">
                <a:solidFill>
                  <a:srgbClr val="636363"/>
                </a:solidFill>
                <a:latin typeface="Times New Roman" panose="02020603050405020304" pitchFamily="18" charset="0"/>
                <a:cs typeface="Times New Roman" panose="02020603050405020304" pitchFamily="18" charset="0"/>
              </a:rPr>
              <a:t>clients, </a:t>
            </a:r>
            <a:r>
              <a:rPr lang="en-US" sz="3900" dirty="0">
                <a:solidFill>
                  <a:srgbClr val="636363"/>
                </a:solidFill>
                <a:latin typeface="Times New Roman" panose="02020603050405020304" pitchFamily="18" charset="0"/>
                <a:cs typeface="Times New Roman" panose="02020603050405020304" pitchFamily="18" charset="0"/>
              </a:rPr>
              <a:t>but </a:t>
            </a:r>
            <a:r>
              <a:rPr lang="en-US" sz="3900" dirty="0" smtClean="0">
                <a:solidFill>
                  <a:srgbClr val="636363"/>
                </a:solidFill>
                <a:latin typeface="Times New Roman" panose="02020603050405020304" pitchFamily="18" charset="0"/>
                <a:cs typeface="Times New Roman" panose="02020603050405020304" pitchFamily="18" charset="0"/>
              </a:rPr>
              <a:t>also affects counsellors who provide </a:t>
            </a:r>
            <a:r>
              <a:rPr lang="en-US" sz="3900" dirty="0">
                <a:solidFill>
                  <a:srgbClr val="636363"/>
                </a:solidFill>
                <a:latin typeface="Times New Roman" panose="02020603050405020304" pitchFamily="18" charset="0"/>
                <a:cs typeface="Times New Roman" panose="02020603050405020304" pitchFamily="18" charset="0"/>
              </a:rPr>
              <a:t>emotional support in a professional capacity. </a:t>
            </a:r>
            <a:endParaRPr lang="en-US" sz="3900" dirty="0" smtClean="0">
              <a:solidFill>
                <a:srgbClr val="63636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900" dirty="0" smtClean="0">
                <a:solidFill>
                  <a:srgbClr val="636363"/>
                </a:solidFill>
                <a:latin typeface="Times New Roman" panose="02020603050405020304" pitchFamily="18" charset="0"/>
                <a:cs typeface="Times New Roman" panose="02020603050405020304" pitchFamily="18" charset="0"/>
              </a:rPr>
              <a:t>Burnout </a:t>
            </a:r>
            <a:r>
              <a:rPr lang="en-US" sz="3900" dirty="0">
                <a:solidFill>
                  <a:srgbClr val="636363"/>
                </a:solidFill>
                <a:latin typeface="Times New Roman" panose="02020603050405020304" pitchFamily="18" charset="0"/>
                <a:cs typeface="Times New Roman" panose="02020603050405020304" pitchFamily="18" charset="0"/>
              </a:rPr>
              <a:t>can build up along with workload </a:t>
            </a:r>
            <a:r>
              <a:rPr lang="en-US" sz="3900" dirty="0" smtClean="0">
                <a:solidFill>
                  <a:srgbClr val="636363"/>
                </a:solidFill>
                <a:latin typeface="Times New Roman" panose="02020603050405020304" pitchFamily="18" charset="0"/>
                <a:cs typeface="Times New Roman" panose="02020603050405020304" pitchFamily="18" charset="0"/>
              </a:rPr>
              <a:t>and can suddenly </a:t>
            </a:r>
            <a:r>
              <a:rPr lang="en-US" sz="3900" dirty="0">
                <a:solidFill>
                  <a:srgbClr val="636363"/>
                </a:solidFill>
                <a:latin typeface="Times New Roman" panose="02020603050405020304" pitchFamily="18" charset="0"/>
                <a:cs typeface="Times New Roman" panose="02020603050405020304" pitchFamily="18" charset="0"/>
              </a:rPr>
              <a:t>impact on </a:t>
            </a:r>
            <a:r>
              <a:rPr lang="en-US" sz="3900" dirty="0" smtClean="0">
                <a:solidFill>
                  <a:srgbClr val="636363"/>
                </a:solidFill>
                <a:latin typeface="Times New Roman" panose="02020603050405020304" pitchFamily="18" charset="0"/>
                <a:cs typeface="Times New Roman" panose="02020603050405020304" pitchFamily="18" charset="0"/>
              </a:rPr>
              <a:t>the counsellor who </a:t>
            </a:r>
            <a:r>
              <a:rPr lang="en-US" sz="3900" dirty="0">
                <a:solidFill>
                  <a:srgbClr val="636363"/>
                </a:solidFill>
                <a:latin typeface="Times New Roman" panose="02020603050405020304" pitchFamily="18" charset="0"/>
                <a:cs typeface="Times New Roman" panose="02020603050405020304" pitchFamily="18" charset="0"/>
              </a:rPr>
              <a:t>has ignored observational changes that include denial, depression and loss of interest</a:t>
            </a:r>
            <a:r>
              <a:rPr lang="en-US" dirty="0">
                <a:solidFill>
                  <a:srgbClr val="636363"/>
                </a:solidFill>
                <a:latin typeface="Average Sans"/>
              </a:rPr>
              <a:t>.</a:t>
            </a:r>
            <a:endParaRPr lang="en-US" dirty="0"/>
          </a:p>
        </p:txBody>
      </p:sp>
    </p:spTree>
    <p:extLst>
      <p:ext uri="{BB962C8B-B14F-4D97-AF65-F5344CB8AC3E}">
        <p14:creationId xmlns:p14="http://schemas.microsoft.com/office/powerpoint/2010/main" val="3353308759"/>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solidFill>
                  <a:srgbClr val="636363"/>
                </a:solidFill>
                <a:latin typeface="Times New Roman" panose="02020603050405020304" pitchFamily="18" charset="0"/>
                <a:cs typeface="Times New Roman" panose="02020603050405020304" pitchFamily="18" charset="0"/>
              </a:rPr>
              <a:t>Burnout affects physical and emotional energy levels over a pro-longed period of time and also impacts on motivation, </a:t>
            </a:r>
            <a:r>
              <a:rPr lang="en-US" sz="3600" dirty="0" smtClean="0">
                <a:solidFill>
                  <a:srgbClr val="636363"/>
                </a:solidFill>
                <a:latin typeface="Times New Roman" panose="02020603050405020304" pitchFamily="18" charset="0"/>
                <a:cs typeface="Times New Roman" panose="02020603050405020304" pitchFamily="18" charset="0"/>
              </a:rPr>
              <a:t>behavior </a:t>
            </a:r>
            <a:r>
              <a:rPr lang="en-US" sz="3600" dirty="0">
                <a:solidFill>
                  <a:srgbClr val="636363"/>
                </a:solidFill>
                <a:latin typeface="Times New Roman" panose="02020603050405020304" pitchFamily="18" charset="0"/>
                <a:cs typeface="Times New Roman" panose="02020603050405020304" pitchFamily="18" charset="0"/>
              </a:rPr>
              <a:t>and attitude. </a:t>
            </a:r>
            <a:endParaRPr lang="en-US" sz="3600" dirty="0" smtClean="0">
              <a:solidFill>
                <a:srgbClr val="63636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smtClean="0">
                <a:solidFill>
                  <a:srgbClr val="636363"/>
                </a:solidFill>
                <a:latin typeface="Times New Roman" panose="02020603050405020304" pitchFamily="18" charset="0"/>
                <a:cs typeface="Times New Roman" panose="02020603050405020304" pitchFamily="18" charset="0"/>
              </a:rPr>
              <a:t>It </a:t>
            </a:r>
            <a:r>
              <a:rPr lang="en-US" sz="3600" dirty="0">
                <a:solidFill>
                  <a:srgbClr val="636363"/>
                </a:solidFill>
                <a:latin typeface="Times New Roman" panose="02020603050405020304" pitchFamily="18" charset="0"/>
                <a:cs typeface="Times New Roman" panose="02020603050405020304" pitchFamily="18" charset="0"/>
              </a:rPr>
              <a:t>can be caused by personal compulsion to prove you are able to take on a stressful workload and/or by the gradual excessive demands of other people.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234405"/>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555555"/>
                </a:solidFill>
                <a:latin typeface="Bahnschrift SemiLight SemiConde" panose="020B0502040204020203" pitchFamily="34" charset="0"/>
              </a:rPr>
              <a:t>Warning </a:t>
            </a:r>
            <a:r>
              <a:rPr lang="en-US" sz="6000" b="1" dirty="0" smtClean="0">
                <a:solidFill>
                  <a:srgbClr val="555555"/>
                </a:solidFill>
                <a:latin typeface="Bahnschrift SemiLight SemiConde" panose="020B0502040204020203" pitchFamily="34" charset="0"/>
              </a:rPr>
              <a:t>Signs of burnout </a:t>
            </a:r>
            <a:r>
              <a:rPr lang="en-US" b="1" dirty="0" smtClean="0">
                <a:solidFill>
                  <a:srgbClr val="555555"/>
                </a:solidFill>
                <a:latin typeface="Average Sans"/>
              </a:rPr>
              <a: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solidFill>
                  <a:srgbClr val="636363"/>
                </a:solidFill>
                <a:latin typeface="Times New Roman" panose="02020603050405020304" pitchFamily="18" charset="0"/>
                <a:cs typeface="Times New Roman" panose="02020603050405020304" pitchFamily="18" charset="0"/>
              </a:rPr>
              <a:t>As with any stressful </a:t>
            </a:r>
            <a:r>
              <a:rPr lang="en-US" sz="3600" dirty="0" smtClean="0">
                <a:solidFill>
                  <a:srgbClr val="636363"/>
                </a:solidFill>
                <a:latin typeface="Times New Roman" panose="02020603050405020304" pitchFamily="18" charset="0"/>
                <a:cs typeface="Times New Roman" panose="02020603050405020304" pitchFamily="18" charset="0"/>
              </a:rPr>
              <a:t>experience, </a:t>
            </a:r>
            <a:r>
              <a:rPr lang="en-US" sz="3600" dirty="0">
                <a:solidFill>
                  <a:srgbClr val="636363"/>
                </a:solidFill>
                <a:latin typeface="Times New Roman" panose="02020603050405020304" pitchFamily="18" charset="0"/>
                <a:cs typeface="Times New Roman" panose="02020603050405020304" pitchFamily="18" charset="0"/>
              </a:rPr>
              <a:t>burnout builds up </a:t>
            </a:r>
            <a:r>
              <a:rPr lang="en-US" sz="3600" dirty="0" smtClean="0">
                <a:solidFill>
                  <a:srgbClr val="636363"/>
                </a:solidFill>
                <a:latin typeface="Times New Roman" panose="02020603050405020304" pitchFamily="18" charset="0"/>
                <a:cs typeface="Times New Roman" panose="02020603050405020304" pitchFamily="18" charset="0"/>
              </a:rPr>
              <a:t>gradually. </a:t>
            </a:r>
          </a:p>
          <a:p>
            <a:pPr>
              <a:buFont typeface="Wingdings" panose="05000000000000000000" pitchFamily="2" charset="2"/>
              <a:buChar char="q"/>
            </a:pPr>
            <a:r>
              <a:rPr lang="en-US" sz="3600" dirty="0" smtClean="0">
                <a:solidFill>
                  <a:srgbClr val="636363"/>
                </a:solidFill>
                <a:latin typeface="Times New Roman" panose="02020603050405020304" pitchFamily="18" charset="0"/>
                <a:cs typeface="Times New Roman" panose="02020603050405020304" pitchFamily="18" charset="0"/>
              </a:rPr>
              <a:t>Most </a:t>
            </a:r>
            <a:r>
              <a:rPr lang="en-US" sz="3600" dirty="0">
                <a:solidFill>
                  <a:srgbClr val="636363"/>
                </a:solidFill>
                <a:latin typeface="Times New Roman" panose="02020603050405020304" pitchFamily="18" charset="0"/>
                <a:cs typeface="Times New Roman" panose="02020603050405020304" pitchFamily="18" charset="0"/>
              </a:rPr>
              <a:t>often </a:t>
            </a:r>
            <a:r>
              <a:rPr lang="en-US" sz="3600" dirty="0" smtClean="0">
                <a:solidFill>
                  <a:srgbClr val="636363"/>
                </a:solidFill>
                <a:latin typeface="Times New Roman" panose="02020603050405020304" pitchFamily="18" charset="0"/>
                <a:cs typeface="Times New Roman" panose="02020603050405020304" pitchFamily="18" charset="0"/>
              </a:rPr>
              <a:t>a counsellor </a:t>
            </a:r>
            <a:r>
              <a:rPr lang="en-US" sz="3600" dirty="0">
                <a:solidFill>
                  <a:srgbClr val="636363"/>
                </a:solidFill>
                <a:latin typeface="Times New Roman" panose="02020603050405020304" pitchFamily="18" charset="0"/>
                <a:cs typeface="Times New Roman" panose="02020603050405020304" pitchFamily="18" charset="0"/>
              </a:rPr>
              <a:t>suffering from burnout will </a:t>
            </a:r>
            <a:r>
              <a:rPr lang="en-US" sz="3600" dirty="0" smtClean="0">
                <a:solidFill>
                  <a:srgbClr val="636363"/>
                </a:solidFill>
                <a:latin typeface="Times New Roman" panose="02020603050405020304" pitchFamily="18" charset="0"/>
                <a:cs typeface="Times New Roman" panose="02020603050405020304" pitchFamily="18" charset="0"/>
              </a:rPr>
              <a:t>have:</a:t>
            </a:r>
          </a:p>
          <a:p>
            <a:r>
              <a:rPr lang="en-US" sz="3600" dirty="0" smtClean="0">
                <a:solidFill>
                  <a:srgbClr val="636363"/>
                </a:solidFill>
                <a:latin typeface="Times New Roman" panose="02020603050405020304" pitchFamily="18" charset="0"/>
                <a:cs typeface="Times New Roman" panose="02020603050405020304" pitchFamily="18" charset="0"/>
              </a:rPr>
              <a:t> Put his/her </a:t>
            </a:r>
            <a:r>
              <a:rPr lang="en-US" sz="3600" dirty="0">
                <a:solidFill>
                  <a:srgbClr val="636363"/>
                </a:solidFill>
                <a:latin typeface="Times New Roman" panose="02020603050405020304" pitchFamily="18" charset="0"/>
                <a:cs typeface="Times New Roman" panose="02020603050405020304" pitchFamily="18" charset="0"/>
              </a:rPr>
              <a:t>own needs after the needs of </a:t>
            </a:r>
            <a:r>
              <a:rPr lang="en-US" sz="3600" dirty="0" smtClean="0">
                <a:solidFill>
                  <a:srgbClr val="636363"/>
                </a:solidFill>
                <a:latin typeface="Times New Roman" panose="02020603050405020304" pitchFamily="18" charset="0"/>
                <a:cs typeface="Times New Roman" panose="02020603050405020304" pitchFamily="18" charset="0"/>
              </a:rPr>
              <a:t>others</a:t>
            </a:r>
          </a:p>
          <a:p>
            <a:r>
              <a:rPr lang="en-US" sz="3600" dirty="0" smtClean="0">
                <a:solidFill>
                  <a:srgbClr val="636363"/>
                </a:solidFill>
                <a:latin typeface="Times New Roman" panose="02020603050405020304" pitchFamily="18" charset="0"/>
                <a:cs typeface="Times New Roman" panose="02020603050405020304" pitchFamily="18" charset="0"/>
              </a:rPr>
              <a:t> Low general </a:t>
            </a:r>
            <a:r>
              <a:rPr lang="en-US" sz="3600" dirty="0">
                <a:solidFill>
                  <a:srgbClr val="636363"/>
                </a:solidFill>
                <a:latin typeface="Times New Roman" panose="02020603050405020304" pitchFamily="18" charset="0"/>
                <a:cs typeface="Times New Roman" panose="02020603050405020304" pitchFamily="18" charset="0"/>
              </a:rPr>
              <a:t>feeling of </a:t>
            </a:r>
            <a:r>
              <a:rPr lang="en-US" sz="3600" dirty="0" smtClean="0">
                <a:solidFill>
                  <a:srgbClr val="636363"/>
                </a:solidFill>
                <a:latin typeface="Times New Roman" panose="02020603050405020304" pitchFamily="18" charset="0"/>
                <a:cs typeface="Times New Roman" panose="02020603050405020304" pitchFamily="18" charset="0"/>
              </a:rPr>
              <a:t>disengagement.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217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Communication barriers:</a:t>
            </a:r>
            <a:endParaRPr lang="en-US" sz="5400" b="1" dirty="0"/>
          </a:p>
        </p:txBody>
      </p:sp>
      <p:sp>
        <p:nvSpPr>
          <p:cNvPr id="3" name="Content Placeholder 2"/>
          <p:cNvSpPr>
            <a:spLocks noGrp="1"/>
          </p:cNvSpPr>
          <p:nvPr>
            <p:ph idx="1"/>
          </p:nvPr>
        </p:nvSpPr>
        <p:spPr>
          <a:xfrm>
            <a:off x="1097280" y="1845734"/>
            <a:ext cx="10058400" cy="4413398"/>
          </a:xfrm>
        </p:spPr>
        <p:txBody>
          <a:bodyPr>
            <a:noAutofit/>
          </a:bodyPr>
          <a:lstStyle/>
          <a:p>
            <a:pPr marL="0" indent="0">
              <a:buNone/>
            </a:pPr>
            <a:r>
              <a:rPr lang="en-US" sz="3200" b="1" dirty="0" smtClean="0"/>
              <a:t>2. Poor listening</a:t>
            </a:r>
            <a:r>
              <a:rPr lang="en-US" sz="3200" dirty="0" smtClean="0"/>
              <a:t>:</a:t>
            </a:r>
          </a:p>
          <a:p>
            <a:pPr>
              <a:buFont typeface="Wingdings" panose="05000000000000000000" pitchFamily="2" charset="2"/>
              <a:buChar char="§"/>
            </a:pPr>
            <a:r>
              <a:rPr lang="en-US" sz="3200" dirty="0" smtClean="0"/>
              <a:t>Having ears does not necessarily mean good listening</a:t>
            </a:r>
          </a:p>
          <a:p>
            <a:pPr>
              <a:buFont typeface="Wingdings" panose="05000000000000000000" pitchFamily="2" charset="2"/>
              <a:buChar char="§"/>
            </a:pPr>
            <a:r>
              <a:rPr lang="en-US" sz="3200" dirty="0" smtClean="0"/>
              <a:t>Many people have attitudes and lack interest in the message</a:t>
            </a:r>
          </a:p>
          <a:p>
            <a:pPr marL="0" indent="0">
              <a:buNone/>
            </a:pPr>
            <a:r>
              <a:rPr lang="en-US" sz="3200" b="1" dirty="0" smtClean="0"/>
              <a:t>3. Emotional interference:</a:t>
            </a:r>
          </a:p>
          <a:p>
            <a:pPr>
              <a:buFont typeface="Wingdings" panose="05000000000000000000" pitchFamily="2" charset="2"/>
              <a:buChar char="§"/>
            </a:pPr>
            <a:r>
              <a:rPr lang="en-US" sz="3200" dirty="0" smtClean="0"/>
              <a:t>Emotions affect the shape of communication</a:t>
            </a:r>
          </a:p>
          <a:p>
            <a:pPr>
              <a:buFont typeface="Wingdings" panose="05000000000000000000" pitchFamily="2" charset="2"/>
              <a:buChar char="§"/>
            </a:pPr>
            <a:r>
              <a:rPr lang="en-US" sz="3200" dirty="0" smtClean="0"/>
              <a:t>People cannot think realistically and truthfully when nervous, fearful or agitated.</a:t>
            </a:r>
            <a:endParaRPr lang="en-US" sz="3200" dirty="0"/>
          </a:p>
        </p:txBody>
      </p:sp>
    </p:spTree>
    <p:extLst>
      <p:ext uri="{BB962C8B-B14F-4D97-AF65-F5344CB8AC3E}">
        <p14:creationId xmlns:p14="http://schemas.microsoft.com/office/powerpoint/2010/main" val="3731642095"/>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a:solidFill>
                  <a:srgbClr val="636363"/>
                </a:solidFill>
                <a:latin typeface="Times New Roman" panose="02020603050405020304" pitchFamily="18" charset="0"/>
                <a:cs typeface="Times New Roman" panose="02020603050405020304" pitchFamily="18" charset="0"/>
              </a:rPr>
              <a:t>Loss of productivity </a:t>
            </a:r>
            <a:endParaRPr lang="en-US" sz="3600" dirty="0" smtClean="0">
              <a:solidFill>
                <a:srgbClr val="636363"/>
              </a:solidFill>
              <a:latin typeface="Times New Roman" panose="02020603050405020304" pitchFamily="18" charset="0"/>
              <a:cs typeface="Times New Roman" panose="02020603050405020304" pitchFamily="18" charset="0"/>
            </a:endParaRPr>
          </a:p>
          <a:p>
            <a:r>
              <a:rPr lang="en-US" sz="3600" dirty="0" smtClean="0">
                <a:solidFill>
                  <a:srgbClr val="636363"/>
                </a:solidFill>
                <a:latin typeface="Times New Roman" panose="02020603050405020304" pitchFamily="18" charset="0"/>
                <a:cs typeface="Times New Roman" panose="02020603050405020304" pitchFamily="18" charset="0"/>
              </a:rPr>
              <a:t>Low excitement </a:t>
            </a:r>
          </a:p>
          <a:p>
            <a:r>
              <a:rPr lang="en-US" sz="3600" dirty="0">
                <a:solidFill>
                  <a:srgbClr val="636363"/>
                </a:solidFill>
                <a:latin typeface="Times New Roman" panose="02020603050405020304" pitchFamily="18" charset="0"/>
                <a:cs typeface="Times New Roman" panose="02020603050405020304" pitchFamily="18" charset="0"/>
              </a:rPr>
              <a:t>C</a:t>
            </a:r>
            <a:r>
              <a:rPr lang="en-US" sz="3600" dirty="0" smtClean="0">
                <a:solidFill>
                  <a:srgbClr val="636363"/>
                </a:solidFill>
                <a:latin typeface="Times New Roman" panose="02020603050405020304" pitchFamily="18" charset="0"/>
                <a:cs typeface="Times New Roman" panose="02020603050405020304" pitchFamily="18" charset="0"/>
              </a:rPr>
              <a:t>onfusion </a:t>
            </a:r>
          </a:p>
          <a:p>
            <a:r>
              <a:rPr lang="en-US" sz="3600" dirty="0" smtClean="0">
                <a:solidFill>
                  <a:srgbClr val="636363"/>
                </a:solidFill>
                <a:latin typeface="Times New Roman" panose="02020603050405020304" pitchFamily="18" charset="0"/>
                <a:cs typeface="Times New Roman" panose="02020603050405020304" pitchFamily="18" charset="0"/>
              </a:rPr>
              <a:t>Resentment/feeling bitter. </a:t>
            </a:r>
          </a:p>
          <a:p>
            <a:r>
              <a:rPr lang="en-US" sz="3600" dirty="0" smtClean="0">
                <a:solidFill>
                  <a:srgbClr val="636363"/>
                </a:solidFill>
                <a:latin typeface="Times New Roman" panose="02020603050405020304" pitchFamily="18" charset="0"/>
                <a:cs typeface="Times New Roman" panose="02020603050405020304" pitchFamily="18" charset="0"/>
              </a:rPr>
              <a:t>Hostility </a:t>
            </a:r>
            <a:r>
              <a:rPr lang="en-US" sz="3600" dirty="0">
                <a:solidFill>
                  <a:srgbClr val="636363"/>
                </a:solidFill>
                <a:latin typeface="Times New Roman" panose="02020603050405020304" pitchFamily="18" charset="0"/>
                <a:cs typeface="Times New Roman" panose="02020603050405020304" pitchFamily="18" charset="0"/>
              </a:rPr>
              <a:t>towards others, </a:t>
            </a:r>
            <a:endParaRPr lang="en-US" sz="3600" dirty="0" smtClean="0">
              <a:solidFill>
                <a:srgbClr val="63636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520766"/>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3600" dirty="0" smtClean="0">
                <a:solidFill>
                  <a:srgbClr val="636363"/>
                </a:solidFill>
                <a:latin typeface="Times New Roman" panose="02020603050405020304" pitchFamily="18" charset="0"/>
                <a:cs typeface="Times New Roman" panose="02020603050405020304" pitchFamily="18" charset="0"/>
              </a:rPr>
              <a:t>Anger</a:t>
            </a:r>
            <a:r>
              <a:rPr lang="en-US" sz="3600" dirty="0">
                <a:solidFill>
                  <a:srgbClr val="636363"/>
                </a:solidFill>
                <a:latin typeface="Times New Roman" panose="02020603050405020304" pitchFamily="18" charset="0"/>
                <a:cs typeface="Times New Roman" panose="02020603050405020304" pitchFamily="18" charset="0"/>
              </a:rPr>
              <a:t>, </a:t>
            </a:r>
          </a:p>
          <a:p>
            <a:pPr lvl="0"/>
            <a:r>
              <a:rPr lang="en-US" sz="3600" dirty="0" smtClean="0">
                <a:solidFill>
                  <a:srgbClr val="636363"/>
                </a:solidFill>
                <a:latin typeface="Times New Roman" panose="02020603050405020304" pitchFamily="18" charset="0"/>
                <a:cs typeface="Times New Roman" panose="02020603050405020304" pitchFamily="18" charset="0"/>
              </a:rPr>
              <a:t>Guilt </a:t>
            </a:r>
            <a:endParaRPr lang="en-US" sz="3600" dirty="0">
              <a:solidFill>
                <a:srgbClr val="636363"/>
              </a:solidFill>
              <a:latin typeface="Times New Roman" panose="02020603050405020304" pitchFamily="18" charset="0"/>
              <a:cs typeface="Times New Roman" panose="02020603050405020304" pitchFamily="18" charset="0"/>
            </a:endParaRPr>
          </a:p>
          <a:p>
            <a:pPr lvl="0"/>
            <a:r>
              <a:rPr lang="en-US" sz="3600" dirty="0" smtClean="0">
                <a:solidFill>
                  <a:srgbClr val="636363"/>
                </a:solidFill>
                <a:latin typeface="Times New Roman" panose="02020603050405020304" pitchFamily="18" charset="0"/>
                <a:cs typeface="Times New Roman" panose="02020603050405020304" pitchFamily="18" charset="0"/>
              </a:rPr>
              <a:t>Feeling </a:t>
            </a:r>
            <a:r>
              <a:rPr lang="en-US" sz="3600" dirty="0">
                <a:solidFill>
                  <a:srgbClr val="636363"/>
                </a:solidFill>
                <a:latin typeface="Times New Roman" panose="02020603050405020304" pitchFamily="18" charset="0"/>
                <a:cs typeface="Times New Roman" panose="02020603050405020304" pitchFamily="18" charset="0"/>
              </a:rPr>
              <a:t>of powerlessness </a:t>
            </a:r>
          </a:p>
          <a:p>
            <a:pPr lvl="0"/>
            <a:r>
              <a:rPr lang="en-US" sz="3600" dirty="0" smtClean="0">
                <a:solidFill>
                  <a:srgbClr val="636363"/>
                </a:solidFill>
                <a:latin typeface="Times New Roman" panose="02020603050405020304" pitchFamily="18" charset="0"/>
                <a:cs typeface="Times New Roman" panose="02020603050405020304" pitchFamily="18" charset="0"/>
              </a:rPr>
              <a:t>Loss </a:t>
            </a:r>
            <a:r>
              <a:rPr lang="en-US" sz="3600" dirty="0">
                <a:solidFill>
                  <a:srgbClr val="636363"/>
                </a:solidFill>
                <a:latin typeface="Times New Roman" panose="02020603050405020304" pitchFamily="18" charset="0"/>
                <a:cs typeface="Times New Roman" panose="02020603050405020304" pitchFamily="18" charset="0"/>
              </a:rPr>
              <a:t>of joy and a sense that everything is meaningless</a:t>
            </a:r>
            <a:endParaRPr lang="en-US" sz="36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7498985"/>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ahnschrift SemiLight SemiConde" panose="020B0502040204020203" pitchFamily="34" charset="0"/>
              </a:rPr>
              <a:t>How to manage burnout</a:t>
            </a:r>
            <a:endParaRPr lang="en-US" sz="6000" dirty="0">
              <a:latin typeface="Bahnschrift SemiLight SemiConde" panose="020B0502040204020203"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sz="4000" b="1" dirty="0" smtClean="0">
                <a:latin typeface="Bahnschrift SemiLight SemiConde" panose="020B0502040204020203" pitchFamily="34" charset="0"/>
              </a:rPr>
              <a:t>Peer support</a:t>
            </a:r>
            <a:r>
              <a:rPr lang="en-US" dirty="0" smtClean="0"/>
              <a:t>:</a:t>
            </a:r>
          </a:p>
          <a:p>
            <a:pPr>
              <a:buFont typeface="Wingdings" panose="05000000000000000000" pitchFamily="2" charset="2"/>
              <a:buChar char="§"/>
            </a:pPr>
            <a:r>
              <a:rPr lang="en-US" sz="3600" dirty="0" smtClean="0">
                <a:solidFill>
                  <a:srgbClr val="636363"/>
                </a:solidFill>
                <a:latin typeface="Times New Roman" panose="02020603050405020304" pitchFamily="18" charset="0"/>
                <a:cs typeface="Times New Roman" panose="02020603050405020304" pitchFamily="18" charset="0"/>
              </a:rPr>
              <a:t>To </a:t>
            </a:r>
            <a:r>
              <a:rPr lang="en-US" sz="3600" dirty="0">
                <a:solidFill>
                  <a:srgbClr val="636363"/>
                </a:solidFill>
                <a:latin typeface="Times New Roman" panose="02020603050405020304" pitchFamily="18" charset="0"/>
                <a:cs typeface="Times New Roman" panose="02020603050405020304" pitchFamily="18" charset="0"/>
              </a:rPr>
              <a:t>avoid potential burnout it is important to be vigilant with regards to personal emotional care. </a:t>
            </a:r>
            <a:endParaRPr lang="en-US" sz="3600" dirty="0" smtClean="0">
              <a:solidFill>
                <a:srgbClr val="63636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smtClean="0">
                <a:solidFill>
                  <a:srgbClr val="636363"/>
                </a:solidFill>
                <a:latin typeface="Times New Roman" panose="02020603050405020304" pitchFamily="18" charset="0"/>
                <a:cs typeface="Times New Roman" panose="02020603050405020304" pitchFamily="18" charset="0"/>
              </a:rPr>
              <a:t>This </a:t>
            </a:r>
            <a:r>
              <a:rPr lang="en-US" sz="3600" dirty="0">
                <a:solidFill>
                  <a:srgbClr val="636363"/>
                </a:solidFill>
                <a:latin typeface="Times New Roman" panose="02020603050405020304" pitchFamily="18" charset="0"/>
                <a:cs typeface="Times New Roman" panose="02020603050405020304" pitchFamily="18" charset="0"/>
              </a:rPr>
              <a:t>can be aided by the setting up </a:t>
            </a:r>
            <a:r>
              <a:rPr lang="en-US" sz="3600" dirty="0" smtClean="0">
                <a:solidFill>
                  <a:srgbClr val="636363"/>
                </a:solidFill>
                <a:latin typeface="Times New Roman" panose="02020603050405020304" pitchFamily="18" charset="0"/>
                <a:cs typeface="Times New Roman" panose="02020603050405020304" pitchFamily="18" charset="0"/>
              </a:rPr>
              <a:t>a </a:t>
            </a:r>
            <a:r>
              <a:rPr lang="en-US" sz="3600" dirty="0">
                <a:solidFill>
                  <a:srgbClr val="636363"/>
                </a:solidFill>
                <a:latin typeface="Times New Roman" panose="02020603050405020304" pitchFamily="18" charset="0"/>
                <a:cs typeface="Times New Roman" panose="02020603050405020304" pitchFamily="18" charset="0"/>
              </a:rPr>
              <a:t>system of support that includes the understanding of professional colleagues and </a:t>
            </a:r>
            <a:r>
              <a:rPr lang="en-US" sz="3600" dirty="0" smtClean="0">
                <a:solidFill>
                  <a:srgbClr val="636363"/>
                </a:solidFill>
                <a:latin typeface="Times New Roman" panose="02020603050405020304" pitchFamily="18" charset="0"/>
                <a:cs typeface="Times New Roman" panose="02020603050405020304" pitchFamily="18" charset="0"/>
              </a:rPr>
              <a:t>supervisors.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561003"/>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b="1" dirty="0" smtClean="0">
                <a:solidFill>
                  <a:srgbClr val="555555"/>
                </a:solidFill>
                <a:latin typeface="Bahnschrift SemiLight SemiConde" panose="020B0502040204020203" pitchFamily="34" charset="0"/>
              </a:rPr>
              <a:t>2. Personal empowerment:</a:t>
            </a:r>
            <a:endParaRPr lang="en-US" sz="4000" b="1" dirty="0">
              <a:solidFill>
                <a:srgbClr val="555555"/>
              </a:solidFill>
              <a:latin typeface="Bahnschrift SemiLight SemiConde" panose="020B0502040204020203" pitchFamily="34" charset="0"/>
            </a:endParaRPr>
          </a:p>
          <a:p>
            <a:pPr marL="0" indent="0">
              <a:buNone/>
            </a:pPr>
            <a:r>
              <a:rPr lang="en-US" dirty="0">
                <a:solidFill>
                  <a:srgbClr val="636363"/>
                </a:solidFill>
                <a:latin typeface="Average Sans"/>
              </a:rPr>
              <a:t>A counsellor </a:t>
            </a:r>
            <a:r>
              <a:rPr lang="en-US" dirty="0" smtClean="0">
                <a:solidFill>
                  <a:srgbClr val="636363"/>
                </a:solidFill>
                <a:latin typeface="Average Sans"/>
              </a:rPr>
              <a:t>can </a:t>
            </a:r>
            <a:r>
              <a:rPr lang="en-US" dirty="0">
                <a:solidFill>
                  <a:srgbClr val="636363"/>
                </a:solidFill>
                <a:latin typeface="Average Sans"/>
              </a:rPr>
              <a:t>benefit greatly from setting up personal empowerment </a:t>
            </a:r>
            <a:r>
              <a:rPr lang="en-US" dirty="0" smtClean="0">
                <a:solidFill>
                  <a:srgbClr val="636363"/>
                </a:solidFill>
                <a:latin typeface="Average Sans"/>
              </a:rPr>
              <a:t>that </a:t>
            </a:r>
            <a:r>
              <a:rPr lang="en-US" dirty="0">
                <a:solidFill>
                  <a:srgbClr val="636363"/>
                </a:solidFill>
                <a:latin typeface="Average Sans"/>
              </a:rPr>
              <a:t>can be used in moments of </a:t>
            </a:r>
            <a:r>
              <a:rPr lang="en-US" dirty="0" smtClean="0">
                <a:solidFill>
                  <a:srgbClr val="636363"/>
                </a:solidFill>
                <a:latin typeface="Average Sans"/>
              </a:rPr>
              <a:t>stress, performance </a:t>
            </a:r>
            <a:r>
              <a:rPr lang="en-US" dirty="0">
                <a:solidFill>
                  <a:srgbClr val="636363"/>
                </a:solidFill>
                <a:latin typeface="Average Sans"/>
              </a:rPr>
              <a:t>pressure and when </a:t>
            </a:r>
            <a:r>
              <a:rPr lang="en-US" dirty="0" smtClean="0">
                <a:solidFill>
                  <a:srgbClr val="636363"/>
                </a:solidFill>
                <a:latin typeface="Average Sans"/>
              </a:rPr>
              <a:t>motivation is low.</a:t>
            </a:r>
            <a:r>
              <a:rPr lang="en-US" dirty="0">
                <a:solidFill>
                  <a:srgbClr val="636363"/>
                </a:solidFill>
                <a:latin typeface="Average Sans"/>
              </a:rPr>
              <a:t> </a:t>
            </a:r>
            <a:endParaRPr lang="en-US" dirty="0" smtClean="0">
              <a:solidFill>
                <a:srgbClr val="636363"/>
              </a:solidFill>
              <a:latin typeface="Average Sans"/>
            </a:endParaRPr>
          </a:p>
          <a:p>
            <a:r>
              <a:rPr lang="en-US" dirty="0">
                <a:solidFill>
                  <a:srgbClr val="636363"/>
                </a:solidFill>
                <a:latin typeface="Average Sans"/>
              </a:rPr>
              <a:t>E</a:t>
            </a:r>
            <a:r>
              <a:rPr lang="en-US" dirty="0" smtClean="0">
                <a:solidFill>
                  <a:srgbClr val="636363"/>
                </a:solidFill>
                <a:latin typeface="Average Sans"/>
              </a:rPr>
              <a:t>njoying </a:t>
            </a:r>
            <a:r>
              <a:rPr lang="en-US" dirty="0">
                <a:solidFill>
                  <a:srgbClr val="636363"/>
                </a:solidFill>
                <a:latin typeface="Average Sans"/>
              </a:rPr>
              <a:t>gentle stretching </a:t>
            </a:r>
            <a:r>
              <a:rPr lang="en-US" dirty="0" smtClean="0">
                <a:solidFill>
                  <a:srgbClr val="636363"/>
                </a:solidFill>
                <a:latin typeface="Average Sans"/>
              </a:rPr>
              <a:t>exercises</a:t>
            </a:r>
          </a:p>
          <a:p>
            <a:r>
              <a:rPr lang="en-US" dirty="0">
                <a:solidFill>
                  <a:srgbClr val="636363"/>
                </a:solidFill>
                <a:latin typeface="Average Sans"/>
              </a:rPr>
              <a:t>R</a:t>
            </a:r>
            <a:r>
              <a:rPr lang="en-US" dirty="0" smtClean="0">
                <a:solidFill>
                  <a:srgbClr val="636363"/>
                </a:solidFill>
                <a:latin typeface="Average Sans"/>
              </a:rPr>
              <a:t>elaxing regularly</a:t>
            </a:r>
          </a:p>
          <a:p>
            <a:r>
              <a:rPr lang="en-US" dirty="0" smtClean="0">
                <a:solidFill>
                  <a:srgbClr val="636363"/>
                </a:solidFill>
                <a:latin typeface="Average Sans"/>
              </a:rPr>
              <a:t>Switching </a:t>
            </a:r>
            <a:r>
              <a:rPr lang="en-US" dirty="0">
                <a:solidFill>
                  <a:srgbClr val="636363"/>
                </a:solidFill>
                <a:latin typeface="Average Sans"/>
              </a:rPr>
              <a:t>off from the demands of professional life when away from counselling clients </a:t>
            </a:r>
            <a:endParaRPr lang="en-US" dirty="0"/>
          </a:p>
        </p:txBody>
      </p:sp>
    </p:spTree>
    <p:extLst>
      <p:ext uri="{BB962C8B-B14F-4D97-AF65-F5344CB8AC3E}">
        <p14:creationId xmlns:p14="http://schemas.microsoft.com/office/powerpoint/2010/main" val="154839118"/>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Bahnschrift SemiLight SemiConde" panose="020B0502040204020203" pitchFamily="34" charset="0"/>
                <a:cs typeface="Times New Roman" panose="02020603050405020304" pitchFamily="18" charset="0"/>
              </a:rPr>
              <a:t>3. Clarity on job description</a:t>
            </a:r>
            <a:endParaRPr lang="en-US" sz="4000" b="1" dirty="0">
              <a:latin typeface="Bahnschrift SemiLight SemiConde" panose="020B0502040204020203"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3600" dirty="0">
                <a:solidFill>
                  <a:srgbClr val="636363"/>
                </a:solidFill>
                <a:latin typeface="Times New Roman" panose="02020603050405020304" pitchFamily="18" charset="0"/>
                <a:cs typeface="Times New Roman" panose="02020603050405020304" pitchFamily="18" charset="0"/>
              </a:rPr>
              <a:t>Once a counsellor has experienced burnout it is essential that clarification of job responsibility is re-examined. </a:t>
            </a:r>
            <a:endParaRPr lang="en-US" sz="3600" dirty="0" smtClean="0">
              <a:solidFill>
                <a:srgbClr val="63636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smtClean="0">
                <a:solidFill>
                  <a:srgbClr val="636363"/>
                </a:solidFill>
                <a:latin typeface="Times New Roman" panose="02020603050405020304" pitchFamily="18" charset="0"/>
                <a:cs typeface="Times New Roman" panose="02020603050405020304" pitchFamily="18" charset="0"/>
              </a:rPr>
              <a:t>By </a:t>
            </a:r>
            <a:r>
              <a:rPr lang="en-US" sz="3600" dirty="0">
                <a:solidFill>
                  <a:srgbClr val="636363"/>
                </a:solidFill>
                <a:latin typeface="Times New Roman" panose="02020603050405020304" pitchFamily="18" charset="0"/>
                <a:cs typeface="Times New Roman" panose="02020603050405020304" pitchFamily="18" charset="0"/>
              </a:rPr>
              <a:t>updating professional role description a counsellor is more able to maintain a constant level of service that does not impact on personal care </a:t>
            </a:r>
            <a:r>
              <a:rPr lang="en-US" sz="3600" dirty="0" smtClean="0">
                <a:solidFill>
                  <a:srgbClr val="636363"/>
                </a:solidFill>
                <a:latin typeface="Times New Roman" panose="02020603050405020304" pitchFamily="18" charset="0"/>
                <a:cs typeface="Times New Roman" panose="02020603050405020304" pitchFamily="18" charset="0"/>
              </a:rPr>
              <a:t>responses.</a:t>
            </a:r>
          </a:p>
          <a:p>
            <a:pPr>
              <a:buFont typeface="Wingdings" panose="05000000000000000000" pitchFamily="2" charset="2"/>
              <a:buChar char="q"/>
            </a:pPr>
            <a:r>
              <a:rPr lang="en-US" sz="3600" dirty="0" smtClean="0">
                <a:solidFill>
                  <a:srgbClr val="636363"/>
                </a:solidFill>
                <a:latin typeface="Times New Roman" panose="02020603050405020304" pitchFamily="18" charset="0"/>
                <a:cs typeface="Times New Roman" panose="02020603050405020304" pitchFamily="18" charset="0"/>
              </a:rPr>
              <a:t>Understanding </a:t>
            </a:r>
            <a:r>
              <a:rPr lang="en-US" sz="3600" dirty="0">
                <a:solidFill>
                  <a:srgbClr val="636363"/>
                </a:solidFill>
                <a:latin typeface="Times New Roman" panose="02020603050405020304" pitchFamily="18" charset="0"/>
                <a:cs typeface="Times New Roman" panose="02020603050405020304" pitchFamily="18" charset="0"/>
              </a:rPr>
              <a:t>the parameters of the job will also help a </a:t>
            </a:r>
            <a:r>
              <a:rPr lang="en-US" sz="3600" dirty="0" smtClean="0">
                <a:solidFill>
                  <a:srgbClr val="636363"/>
                </a:solidFill>
                <a:latin typeface="Times New Roman" panose="02020603050405020304" pitchFamily="18" charset="0"/>
                <a:cs typeface="Times New Roman" panose="02020603050405020304" pitchFamily="18" charset="0"/>
              </a:rPr>
              <a:t>counsellor to </a:t>
            </a:r>
            <a:r>
              <a:rPr lang="en-US" sz="3600" dirty="0">
                <a:solidFill>
                  <a:srgbClr val="636363"/>
                </a:solidFill>
                <a:latin typeface="Times New Roman" panose="02020603050405020304" pitchFamily="18" charset="0"/>
                <a:cs typeface="Times New Roman" panose="02020603050405020304" pitchFamily="18" charset="0"/>
              </a:rPr>
              <a:t>set boundaries, increase support resources and leverage </a:t>
            </a:r>
            <a:r>
              <a:rPr lang="en-US" sz="3600" dirty="0" smtClean="0">
                <a:solidFill>
                  <a:srgbClr val="636363"/>
                </a:solidFill>
                <a:latin typeface="Times New Roman" panose="02020603050405020304" pitchFamily="18" charset="0"/>
                <a:cs typeface="Times New Roman" panose="02020603050405020304" pitchFamily="18" charset="0"/>
              </a:rPr>
              <a:t>his/her </a:t>
            </a:r>
            <a:r>
              <a:rPr lang="en-US" sz="3600" dirty="0">
                <a:solidFill>
                  <a:srgbClr val="636363"/>
                </a:solidFill>
                <a:latin typeface="Times New Roman" panose="02020603050405020304" pitchFamily="18" charset="0"/>
                <a:cs typeface="Times New Roman" panose="02020603050405020304" pitchFamily="18" charset="0"/>
              </a:rPr>
              <a:t>support skills</a:t>
            </a:r>
            <a:r>
              <a:rPr lang="en-US" dirty="0">
                <a:solidFill>
                  <a:srgbClr val="636363"/>
                </a:solidFill>
                <a:latin typeface="Average Sans"/>
              </a:rPr>
              <a:t>.</a:t>
            </a:r>
            <a:endParaRPr lang="en-US" dirty="0"/>
          </a:p>
        </p:txBody>
      </p:sp>
    </p:spTree>
    <p:extLst>
      <p:ext uri="{BB962C8B-B14F-4D97-AF65-F5344CB8AC3E}">
        <p14:creationId xmlns:p14="http://schemas.microsoft.com/office/powerpoint/2010/main" val="1383708842"/>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SemiCondensed" panose="020B0502040204020203" pitchFamily="34" charset="0"/>
              </a:rPr>
              <a:t>Group work</a:t>
            </a:r>
            <a:endParaRPr lang="en-US"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Jane , a march 2019 class student, of late has been missing classes without a valid reason and permission from the class teacher. This happens especially on Mondays and Fridays.</a:t>
            </a:r>
          </a:p>
          <a:p>
            <a:r>
              <a:rPr lang="en-US" sz="3600" dirty="0" smtClean="0">
                <a:latin typeface="Times New Roman" panose="02020603050405020304" pitchFamily="18" charset="0"/>
                <a:cs typeface="Times New Roman" panose="02020603050405020304" pitchFamily="18" charset="0"/>
              </a:rPr>
              <a:t>The class teacher has requested you to counsel her using your </a:t>
            </a:r>
            <a:r>
              <a:rPr lang="en-US" sz="3600" smtClean="0">
                <a:latin typeface="Times New Roman" panose="02020603050405020304" pitchFamily="18" charset="0"/>
                <a:cs typeface="Times New Roman" panose="02020603050405020304" pitchFamily="18" charset="0"/>
              </a:rPr>
              <a:t>counseling skills </a:t>
            </a:r>
            <a:r>
              <a:rPr lang="en-US" sz="4000" smtClean="0">
                <a:latin typeface="Times New Roman" panose="02020603050405020304" pitchFamily="18" charset="0"/>
                <a:cs typeface="Times New Roman" panose="02020603050405020304" pitchFamily="18" charset="0"/>
              </a:rPr>
              <a:t>(</a:t>
            </a:r>
            <a:r>
              <a:rPr lang="en-US" sz="3600" b="1" smtClean="0">
                <a:latin typeface="Agency FB" panose="020B0503020202020204" pitchFamily="34" charset="0"/>
                <a:cs typeface="Times New Roman" panose="02020603050405020304" pitchFamily="18" charset="0"/>
              </a:rPr>
              <a:t>REDI </a:t>
            </a:r>
            <a:r>
              <a:rPr lang="en-US" sz="3600" b="1" dirty="0" smtClean="0">
                <a:latin typeface="Agency FB" panose="020B0503020202020204" pitchFamily="34" charset="0"/>
                <a:cs typeface="Times New Roman" panose="02020603050405020304" pitchFamily="18" charset="0"/>
              </a:rPr>
              <a:t>model</a:t>
            </a:r>
            <a:r>
              <a:rPr lang="en-US" sz="3600" dirty="0" smtClean="0">
                <a:latin typeface="Agency FB" panose="020B0503020202020204" pitchFamily="34" charset="0"/>
                <a:cs typeface="Times New Roman" panose="02020603050405020304" pitchFamily="18" charset="0"/>
              </a:rPr>
              <a:t>)</a:t>
            </a:r>
            <a:r>
              <a:rPr lang="en-US" sz="3600" b="1" dirty="0" smtClean="0">
                <a:latin typeface="Agency FB" panose="020B0503020202020204" pitchFamily="34" charset="0"/>
                <a:cs typeface="Times New Roman" panose="02020603050405020304" pitchFamily="18" charset="0"/>
              </a:rPr>
              <a:t>.</a:t>
            </a:r>
            <a:endParaRPr lang="en-US" sz="3600" b="1" dirty="0">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79219167"/>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prstClr val="black"/>
                </a:solidFill>
                <a:latin typeface="Bahnschrift Light SemiCondensed" panose="020B0502040204020203" pitchFamily="34" charset="0"/>
              </a:rPr>
              <a:t>Benefits  </a:t>
            </a:r>
            <a:r>
              <a:rPr lang="en-US" sz="5400" b="1" dirty="0">
                <a:solidFill>
                  <a:prstClr val="black"/>
                </a:solidFill>
                <a:latin typeface="Bahnschrift Light SemiCondensed" panose="020B0502040204020203" pitchFamily="34" charset="0"/>
              </a:rPr>
              <a:t>of counseling</a:t>
            </a:r>
            <a:endParaRPr lang="en-US" dirty="0"/>
          </a:p>
        </p:txBody>
      </p:sp>
      <p:sp>
        <p:nvSpPr>
          <p:cNvPr id="3" name="Content Placeholder 2"/>
          <p:cNvSpPr>
            <a:spLocks noGrp="1"/>
          </p:cNvSpPr>
          <p:nvPr>
            <p:ph idx="1"/>
          </p:nvPr>
        </p:nvSpPr>
        <p:spPr/>
        <p:txBody>
          <a:bodyPr>
            <a:normAutofit fontScale="85000" lnSpcReduction="20000"/>
          </a:bodyPr>
          <a:lstStyle/>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Nearly everyone faces challenges and difficulties in </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life at some </a:t>
            </a:r>
            <a:r>
              <a:rPr lang="en-US" sz="3600" dirty="0" smtClean="0">
                <a:latin typeface="Times New Roman" panose="02020603050405020304" pitchFamily="18" charset="0"/>
                <a:cs typeface="Times New Roman" panose="02020603050405020304" pitchFamily="18" charset="0"/>
              </a:rPr>
              <a:t>time. These difficulty life challenges can </a:t>
            </a:r>
            <a:r>
              <a:rPr lang="en-US" sz="3600" dirty="0">
                <a:latin typeface="Times New Roman" panose="02020603050405020304" pitchFamily="18" charset="0"/>
                <a:cs typeface="Times New Roman" panose="02020603050405020304" pitchFamily="18" charset="0"/>
              </a:rPr>
              <a:t>be overwhelming and </a:t>
            </a:r>
            <a:r>
              <a:rPr lang="en-US" sz="3600" dirty="0" smtClean="0">
                <a:latin typeface="Times New Roman" panose="02020603050405020304" pitchFamily="18" charset="0"/>
                <a:cs typeface="Times New Roman" panose="02020603050405020304" pitchFamily="18" charset="0"/>
              </a:rPr>
              <a:t>the affected may feel like helpless</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Examples of difficulty life challenges which may need counselling services are:</a:t>
            </a:r>
          </a:p>
          <a:p>
            <a:pPr algn="just"/>
            <a:r>
              <a:rPr lang="en-US" sz="3600" dirty="0">
                <a:latin typeface="Times New Roman" panose="02020603050405020304" pitchFamily="18" charset="0"/>
                <a:cs typeface="Times New Roman" panose="02020603050405020304" pitchFamily="18" charset="0"/>
              </a:rPr>
              <a:t>J</a:t>
            </a:r>
            <a:r>
              <a:rPr lang="en-US" sz="3600" dirty="0" smtClean="0">
                <a:latin typeface="Times New Roman" panose="02020603050405020304" pitchFamily="18" charset="0"/>
                <a:cs typeface="Times New Roman" panose="02020603050405020304" pitchFamily="18" charset="0"/>
              </a:rPr>
              <a:t>ob stress, or loss of a job</a:t>
            </a:r>
          </a:p>
          <a:p>
            <a:pPr algn="just"/>
            <a:r>
              <a:rPr lang="en-US" sz="3600" dirty="0" smtClean="0">
                <a:latin typeface="Times New Roman" panose="02020603050405020304" pitchFamily="18" charset="0"/>
                <a:cs typeface="Times New Roman" panose="02020603050405020304" pitchFamily="18" charset="0"/>
              </a:rPr>
              <a:t>Bereavement / Death of a loved one </a:t>
            </a:r>
          </a:p>
          <a:p>
            <a:pPr algn="just"/>
            <a:r>
              <a:rPr lang="en-US" sz="3600" dirty="0">
                <a:latin typeface="Times New Roman" panose="02020603050405020304" pitchFamily="18" charset="0"/>
                <a:cs typeface="Times New Roman" panose="02020603050405020304" pitchFamily="18" charset="0"/>
              </a:rPr>
              <a:t>P</a:t>
            </a:r>
            <a:r>
              <a:rPr lang="en-US" sz="3600" dirty="0" smtClean="0">
                <a:latin typeface="Times New Roman" panose="02020603050405020304" pitchFamily="18" charset="0"/>
                <a:cs typeface="Times New Roman" panose="02020603050405020304" pitchFamily="18" charset="0"/>
              </a:rPr>
              <a:t>roblems </a:t>
            </a:r>
            <a:r>
              <a:rPr lang="en-US" sz="3600" dirty="0">
                <a:latin typeface="Times New Roman" panose="02020603050405020304" pitchFamily="18" charset="0"/>
                <a:cs typeface="Times New Roman" panose="02020603050405020304" pitchFamily="18" charset="0"/>
              </a:rPr>
              <a:t>over </a:t>
            </a:r>
            <a:r>
              <a:rPr lang="en-US" sz="3600" dirty="0" smtClean="0">
                <a:latin typeface="Times New Roman" panose="02020603050405020304" pitchFamily="18" charset="0"/>
                <a:cs typeface="Times New Roman" panose="02020603050405020304" pitchFamily="18" charset="0"/>
              </a:rPr>
              <a:t>addiction</a:t>
            </a:r>
          </a:p>
          <a:p>
            <a:pPr algn="just"/>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ifficulties </a:t>
            </a:r>
            <a:r>
              <a:rPr lang="en-US" sz="3600" dirty="0">
                <a:latin typeface="Times New Roman" panose="02020603050405020304" pitchFamily="18" charset="0"/>
                <a:cs typeface="Times New Roman" panose="02020603050405020304" pitchFamily="18" charset="0"/>
              </a:rPr>
              <a:t>in a </a:t>
            </a:r>
            <a:r>
              <a:rPr lang="en-US" sz="3600" dirty="0" smtClean="0">
                <a:latin typeface="Times New Roman" panose="02020603050405020304" pitchFamily="18" charset="0"/>
                <a:cs typeface="Times New Roman" panose="02020603050405020304" pitchFamily="18" charset="0"/>
              </a:rPr>
              <a:t>relationship</a:t>
            </a:r>
            <a:r>
              <a:rPr lang="en-US" dirty="0" smtClean="0">
                <a:solidFill>
                  <a:srgbClr val="0E3F75"/>
                </a:solidFill>
                <a:latin typeface="Arial" panose="020B0604020202020204" pitchFamily="34" charset="0"/>
              </a:rPr>
              <a:t>.</a:t>
            </a:r>
            <a:endParaRPr lang="en-US" dirty="0"/>
          </a:p>
        </p:txBody>
      </p:sp>
    </p:spTree>
    <p:extLst>
      <p:ext uri="{BB962C8B-B14F-4D97-AF65-F5344CB8AC3E}">
        <p14:creationId xmlns:p14="http://schemas.microsoft.com/office/powerpoint/2010/main" val="997482258"/>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sz="3600" dirty="0">
                <a:solidFill>
                  <a:srgbClr val="222222"/>
                </a:solidFill>
                <a:latin typeface="Times New Roman" panose="02020603050405020304" pitchFamily="18" charset="0"/>
                <a:cs typeface="Times New Roman" panose="02020603050405020304" pitchFamily="18" charset="0"/>
              </a:rPr>
              <a:t>Counseling provided by trained </a:t>
            </a:r>
            <a:r>
              <a:rPr lang="en-US" sz="3600" dirty="0" smtClean="0">
                <a:solidFill>
                  <a:srgbClr val="222222"/>
                </a:solidFill>
                <a:latin typeface="Times New Roman" panose="02020603050405020304" pitchFamily="18" charset="0"/>
                <a:cs typeface="Times New Roman" panose="02020603050405020304" pitchFamily="18" charset="0"/>
              </a:rPr>
              <a:t>counsellor </a:t>
            </a:r>
            <a:r>
              <a:rPr lang="en-US" sz="3600" dirty="0">
                <a:solidFill>
                  <a:srgbClr val="222222"/>
                </a:solidFill>
                <a:latin typeface="Times New Roman" panose="02020603050405020304" pitchFamily="18" charset="0"/>
                <a:cs typeface="Times New Roman" panose="02020603050405020304" pitchFamily="18" charset="0"/>
              </a:rPr>
              <a:t>can make a profound impact on the lives of individuals, families and communities. </a:t>
            </a:r>
            <a:endParaRPr lang="en-US" sz="3600" dirty="0" smtClean="0">
              <a:solidFill>
                <a:srgbClr val="222222"/>
              </a:solidFill>
              <a:latin typeface="Times New Roman" panose="02020603050405020304" pitchFamily="18" charset="0"/>
              <a:cs typeface="Times New Roman" panose="02020603050405020304" pitchFamily="18" charset="0"/>
            </a:endParaRPr>
          </a:p>
          <a:p>
            <a:pPr algn="just"/>
            <a:r>
              <a:rPr lang="en-US" sz="3600" dirty="0" smtClean="0">
                <a:solidFill>
                  <a:srgbClr val="222222"/>
                </a:solidFill>
                <a:latin typeface="Times New Roman" panose="02020603050405020304" pitchFamily="18" charset="0"/>
                <a:cs typeface="Times New Roman" panose="02020603050405020304" pitchFamily="18" charset="0"/>
              </a:rPr>
              <a:t>Counseling services help </a:t>
            </a:r>
            <a:r>
              <a:rPr lang="en-US" sz="3600" dirty="0">
                <a:solidFill>
                  <a:srgbClr val="222222"/>
                </a:solidFill>
                <a:latin typeface="Times New Roman" panose="02020603050405020304" pitchFamily="18" charset="0"/>
                <a:cs typeface="Times New Roman" panose="02020603050405020304" pitchFamily="18" charset="0"/>
              </a:rPr>
              <a:t>people navigate </a:t>
            </a:r>
            <a:r>
              <a:rPr lang="en-US" sz="3600" dirty="0" smtClean="0">
                <a:solidFill>
                  <a:srgbClr val="222222"/>
                </a:solidFill>
                <a:latin typeface="Times New Roman" panose="02020603050405020304" pitchFamily="18" charset="0"/>
                <a:cs typeface="Times New Roman" panose="02020603050405020304" pitchFamily="18" charset="0"/>
              </a:rPr>
              <a:t>these difficult </a:t>
            </a:r>
            <a:r>
              <a:rPr lang="en-US" sz="3600" dirty="0">
                <a:solidFill>
                  <a:srgbClr val="222222"/>
                </a:solidFill>
                <a:latin typeface="Times New Roman" panose="02020603050405020304" pitchFamily="18" charset="0"/>
                <a:cs typeface="Times New Roman" panose="02020603050405020304" pitchFamily="18" charset="0"/>
              </a:rPr>
              <a:t>life </a:t>
            </a:r>
            <a:r>
              <a:rPr lang="en-US" sz="3600" dirty="0" smtClean="0">
                <a:solidFill>
                  <a:srgbClr val="222222"/>
                </a:solidFill>
                <a:latin typeface="Times New Roman" panose="02020603050405020304" pitchFamily="18" charset="0"/>
                <a:cs typeface="Times New Roman" panose="02020603050405020304" pitchFamily="18" charset="0"/>
              </a:rPr>
              <a:t>situations</a:t>
            </a:r>
            <a:r>
              <a:rPr lang="en-US" dirty="0" smtClean="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3925390625"/>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Light SemiCondensed" panose="020B0502040204020203" pitchFamily="34" charset="0"/>
              </a:rPr>
              <a:t>Benefits of counselling:</a:t>
            </a:r>
            <a:endParaRPr lang="en-US" sz="5400" b="1" dirty="0">
              <a:latin typeface="Bahnschrift Light SemiCondensed"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400" b="1" u="sng" dirty="0" smtClean="0">
                <a:latin typeface="Bahnschrift Condensed" panose="020B0502040204020203" pitchFamily="34" charset="0"/>
              </a:rPr>
              <a:t>At family level</a:t>
            </a:r>
            <a:r>
              <a:rPr lang="en-US" dirty="0" smtClean="0"/>
              <a:t>:</a:t>
            </a:r>
          </a:p>
          <a:p>
            <a:pPr marL="514350" indent="-514350" algn="just">
              <a:buFont typeface="+mj-lt"/>
              <a:buAutoNum type="arabicPeriod"/>
            </a:pPr>
            <a:r>
              <a:rPr lang="en-US" sz="3600" b="1" dirty="0" smtClean="0">
                <a:latin typeface="Times New Roman" panose="02020603050405020304" pitchFamily="18" charset="0"/>
                <a:cs typeface="Times New Roman" panose="02020603050405020304" pitchFamily="18" charset="0"/>
              </a:rPr>
              <a:t>Counseling improves </a:t>
            </a:r>
            <a:r>
              <a:rPr lang="en-US" sz="3600" b="1" dirty="0">
                <a:latin typeface="Times New Roman" panose="02020603050405020304" pitchFamily="18" charset="0"/>
                <a:cs typeface="Times New Roman" panose="02020603050405020304" pitchFamily="18" charset="0"/>
              </a:rPr>
              <a:t>communication within the family </a:t>
            </a:r>
            <a:r>
              <a:rPr lang="en-US" sz="3600" b="1" dirty="0" smtClean="0">
                <a:latin typeface="Times New Roman" panose="02020603050405020304" pitchFamily="18" charset="0"/>
                <a:cs typeface="Times New Roman" panose="02020603050405020304" pitchFamily="18" charset="0"/>
              </a:rPr>
              <a:t>unit.</a:t>
            </a:r>
          </a:p>
          <a:p>
            <a:pPr algn="just"/>
            <a:r>
              <a:rPr lang="en-US" sz="3600" dirty="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ost </a:t>
            </a:r>
            <a:r>
              <a:rPr lang="en-US" sz="3600" dirty="0">
                <a:latin typeface="Times New Roman" panose="02020603050405020304" pitchFamily="18" charset="0"/>
                <a:cs typeface="Times New Roman" panose="02020603050405020304" pitchFamily="18" charset="0"/>
              </a:rPr>
              <a:t>members of the family find it very difficult at being open to each other.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This tends </a:t>
            </a:r>
            <a:r>
              <a:rPr lang="en-US" sz="3600" dirty="0">
                <a:latin typeface="Times New Roman" panose="02020603050405020304" pitchFamily="18" charset="0"/>
                <a:cs typeface="Times New Roman" panose="02020603050405020304" pitchFamily="18" charset="0"/>
              </a:rPr>
              <a:t>to create distance </a:t>
            </a:r>
            <a:r>
              <a:rPr lang="en-US" sz="3600" dirty="0" smtClean="0">
                <a:latin typeface="Times New Roman" panose="02020603050405020304" pitchFamily="18" charset="0"/>
                <a:cs typeface="Times New Roman" panose="02020603050405020304" pitchFamily="18" charset="0"/>
              </a:rPr>
              <a:t>and disconnection</a:t>
            </a:r>
            <a:r>
              <a:rPr lang="en-US" sz="3600" dirty="0">
                <a:latin typeface="Times New Roman" panose="02020603050405020304" pitchFamily="18" charset="0"/>
                <a:cs typeface="Times New Roman" panose="02020603050405020304" pitchFamily="18" charset="0"/>
              </a:rPr>
              <a:t> between members thus paving </a:t>
            </a:r>
            <a:r>
              <a:rPr lang="en-US" sz="3600" dirty="0" smtClean="0">
                <a:latin typeface="Times New Roman" panose="02020603050405020304" pitchFamily="18" charset="0"/>
                <a:cs typeface="Times New Roman" panose="02020603050405020304" pitchFamily="18" charset="0"/>
              </a:rPr>
              <a:t>way </a:t>
            </a:r>
            <a:r>
              <a:rPr lang="en-US" sz="3600" dirty="0">
                <a:latin typeface="Times New Roman" panose="02020603050405020304" pitchFamily="18" charset="0"/>
                <a:cs typeface="Times New Roman" panose="02020603050405020304" pitchFamily="18" charset="0"/>
              </a:rPr>
              <a:t>for much bigger problems in the future. </a:t>
            </a: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244820"/>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ounselling </a:t>
            </a:r>
            <a:r>
              <a:rPr lang="en-US" sz="3600" dirty="0">
                <a:latin typeface="Times New Roman" panose="02020603050405020304" pitchFamily="18" charset="0"/>
                <a:cs typeface="Times New Roman" panose="02020603050405020304" pitchFamily="18" charset="0"/>
              </a:rPr>
              <a:t>can help all the family members understand their roles in the family, and also show them the benefits of open and honest </a:t>
            </a:r>
            <a:r>
              <a:rPr lang="en-US" sz="3600" dirty="0" smtClean="0">
                <a:latin typeface="Times New Roman" panose="02020603050405020304" pitchFamily="18" charset="0"/>
                <a:cs typeface="Times New Roman" panose="02020603050405020304" pitchFamily="18" charset="0"/>
              </a:rPr>
              <a:t>communication</a:t>
            </a:r>
          </a:p>
          <a:p>
            <a:pPr algn="just"/>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ounselling </a:t>
            </a:r>
            <a:r>
              <a:rPr lang="en-US" sz="3600" dirty="0">
                <a:latin typeface="Times New Roman" panose="02020603050405020304" pitchFamily="18" charset="0"/>
                <a:cs typeface="Times New Roman" panose="02020603050405020304" pitchFamily="18" charset="0"/>
              </a:rPr>
              <a:t>session for all members can help to ‘break the ice’ and enable them to understand each other positively without creating conflicts.</a:t>
            </a:r>
          </a:p>
        </p:txBody>
      </p:sp>
    </p:spTree>
    <p:extLst>
      <p:ext uri="{BB962C8B-B14F-4D97-AF65-F5344CB8AC3E}">
        <p14:creationId xmlns:p14="http://schemas.microsoft.com/office/powerpoint/2010/main" val="203578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Communication barriers:</a:t>
            </a:r>
            <a:endParaRPr lang="en-US" sz="5400" b="1" dirty="0"/>
          </a:p>
        </p:txBody>
      </p:sp>
      <p:sp>
        <p:nvSpPr>
          <p:cNvPr id="3" name="Content Placeholder 2"/>
          <p:cNvSpPr>
            <a:spLocks noGrp="1"/>
          </p:cNvSpPr>
          <p:nvPr>
            <p:ph idx="1"/>
          </p:nvPr>
        </p:nvSpPr>
        <p:spPr/>
        <p:txBody>
          <a:bodyPr>
            <a:noAutofit/>
          </a:bodyPr>
          <a:lstStyle/>
          <a:p>
            <a:r>
              <a:rPr lang="en-US" sz="3200" b="1" dirty="0" smtClean="0"/>
              <a:t>4. Cultural differences</a:t>
            </a:r>
            <a:r>
              <a:rPr lang="en-US" sz="3200" dirty="0" smtClean="0"/>
              <a:t>:</a:t>
            </a:r>
          </a:p>
          <a:p>
            <a:pPr>
              <a:buFont typeface="Wingdings" panose="05000000000000000000" pitchFamily="2" charset="2"/>
              <a:buChar char="§"/>
            </a:pPr>
            <a:r>
              <a:rPr lang="en-US" sz="3200" dirty="0" smtClean="0"/>
              <a:t>Differences in education, social status, age, religion and economic status. They can impact negatively on communication process</a:t>
            </a:r>
            <a:endParaRPr lang="en-US" sz="3200" dirty="0"/>
          </a:p>
          <a:p>
            <a:pPr marL="0" indent="0">
              <a:buNone/>
            </a:pPr>
            <a:r>
              <a:rPr lang="en-US" sz="3200" b="1" dirty="0" smtClean="0"/>
              <a:t>5. Physical distraction</a:t>
            </a:r>
            <a:r>
              <a:rPr lang="en-US" sz="3200" dirty="0" smtClean="0"/>
              <a:t>:</a:t>
            </a:r>
          </a:p>
          <a:p>
            <a:pPr>
              <a:buFont typeface="Wingdings" panose="05000000000000000000" pitchFamily="2" charset="2"/>
              <a:buChar char="§"/>
            </a:pPr>
            <a:r>
              <a:rPr lang="en-US" sz="3200" dirty="0" smtClean="0"/>
              <a:t>These include; noise, poor lightening, unclear photocopies, illegible handwriting</a:t>
            </a:r>
            <a:endParaRPr lang="en-US" sz="3200" dirty="0"/>
          </a:p>
        </p:txBody>
      </p:sp>
    </p:spTree>
    <p:extLst>
      <p:ext uri="{BB962C8B-B14F-4D97-AF65-F5344CB8AC3E}">
        <p14:creationId xmlns:p14="http://schemas.microsoft.com/office/powerpoint/2010/main" val="2614763686"/>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2. Counselling improves family relationships </a:t>
            </a:r>
            <a:r>
              <a:rPr lang="en-US" sz="3600" b="1" dirty="0">
                <a:latin typeface="Times New Roman" panose="02020603050405020304" pitchFamily="18" charset="0"/>
                <a:cs typeface="Times New Roman" panose="02020603050405020304" pitchFamily="18" charset="0"/>
              </a:rPr>
              <a:t>and strengthen </a:t>
            </a:r>
            <a:r>
              <a:rPr lang="en-US" sz="3600" b="1" dirty="0" smtClean="0">
                <a:latin typeface="Times New Roman" panose="02020603050405020304" pitchFamily="18" charset="0"/>
                <a:cs typeface="Times New Roman" panose="02020603050405020304" pitchFamily="18" charset="0"/>
              </a:rPr>
              <a:t>bonds.</a:t>
            </a:r>
          </a:p>
          <a:p>
            <a:pPr algn="just"/>
            <a:r>
              <a:rPr lang="en-US" sz="3600" dirty="0">
                <a:latin typeface="Times New Roman" panose="02020603050405020304" pitchFamily="18" charset="0"/>
                <a:cs typeface="Times New Roman" panose="02020603050405020304" pitchFamily="18" charset="0"/>
              </a:rPr>
              <a:t>Most siblings have their conflicts at times and depending on the </a:t>
            </a:r>
            <a:r>
              <a:rPr lang="en-US" sz="3600" dirty="0" smtClean="0">
                <a:latin typeface="Times New Roman" panose="02020603050405020304" pitchFamily="18" charset="0"/>
                <a:cs typeface="Times New Roman" panose="02020603050405020304" pitchFamily="18" charset="0"/>
              </a:rPr>
              <a:t>nature, </a:t>
            </a:r>
            <a:r>
              <a:rPr lang="en-US" sz="3600" dirty="0">
                <a:latin typeface="Times New Roman" panose="02020603050405020304" pitchFamily="18" charset="0"/>
                <a:cs typeface="Times New Roman" panose="02020603050405020304" pitchFamily="18" charset="0"/>
              </a:rPr>
              <a:t>if they go </a:t>
            </a:r>
            <a:r>
              <a:rPr lang="en-US" sz="3600" dirty="0" smtClean="0">
                <a:latin typeface="Times New Roman" panose="02020603050405020304" pitchFamily="18" charset="0"/>
                <a:cs typeface="Times New Roman" panose="02020603050405020304" pitchFamily="18" charset="0"/>
              </a:rPr>
              <a:t>unresolved, can </a:t>
            </a:r>
            <a:r>
              <a:rPr lang="en-US" sz="3600" dirty="0">
                <a:latin typeface="Times New Roman" panose="02020603050405020304" pitchFamily="18" charset="0"/>
                <a:cs typeface="Times New Roman" panose="02020603050405020304" pitchFamily="18" charset="0"/>
              </a:rPr>
              <a:t>seriously harm the connection in the family.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For example</a:t>
            </a:r>
            <a:r>
              <a:rPr lang="en-US" sz="3600" dirty="0">
                <a:latin typeface="Times New Roman" panose="02020603050405020304" pitchFamily="18" charset="0"/>
                <a:cs typeface="Times New Roman" panose="02020603050405020304" pitchFamily="18" charset="0"/>
              </a:rPr>
              <a:t> siblings </a:t>
            </a:r>
            <a:r>
              <a:rPr lang="en-US" sz="3600" dirty="0" smtClean="0">
                <a:latin typeface="Times New Roman" panose="02020603050405020304" pitchFamily="18" charset="0"/>
                <a:cs typeface="Times New Roman" panose="02020603050405020304" pitchFamily="18" charset="0"/>
              </a:rPr>
              <a:t>may develop </a:t>
            </a:r>
            <a:r>
              <a:rPr lang="en-US" sz="3600" dirty="0">
                <a:latin typeface="Times New Roman" panose="02020603050405020304" pitchFamily="18" charset="0"/>
                <a:cs typeface="Times New Roman" panose="02020603050405020304" pitchFamily="18" charset="0"/>
              </a:rPr>
              <a:t>jealousy on one </a:t>
            </a:r>
            <a:r>
              <a:rPr lang="en-US" sz="3600" dirty="0" smtClean="0">
                <a:latin typeface="Times New Roman" panose="02020603050405020304" pitchFamily="18" charset="0"/>
                <a:cs typeface="Times New Roman" panose="02020603050405020304" pitchFamily="18" charset="0"/>
              </a:rPr>
              <a:t>another.</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246619"/>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ounselling </a:t>
            </a:r>
            <a:r>
              <a:rPr lang="en-US" sz="3600" dirty="0">
                <a:latin typeface="Times New Roman" panose="02020603050405020304" pitchFamily="18" charset="0"/>
                <a:cs typeface="Times New Roman" panose="02020603050405020304" pitchFamily="18" charset="0"/>
              </a:rPr>
              <a:t>should help </a:t>
            </a:r>
            <a:r>
              <a:rPr lang="en-US" sz="3600" dirty="0" smtClean="0">
                <a:latin typeface="Times New Roman" panose="02020603050405020304" pitchFamily="18" charset="0"/>
                <a:cs typeface="Times New Roman" panose="02020603050405020304" pitchFamily="18" charset="0"/>
              </a:rPr>
              <a:t>parents/guardians understand their children </a:t>
            </a:r>
            <a:r>
              <a:rPr lang="en-US" sz="3600" dirty="0">
                <a:latin typeface="Times New Roman" panose="02020603050405020304" pitchFamily="18" charset="0"/>
                <a:cs typeface="Times New Roman" panose="02020603050405020304" pitchFamily="18" charset="0"/>
              </a:rPr>
              <a:t>much better, and know how to express feelings and bring them together.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In </a:t>
            </a:r>
            <a:r>
              <a:rPr lang="en-US" sz="3600" dirty="0">
                <a:latin typeface="Times New Roman" panose="02020603050405020304" pitchFamily="18" charset="0"/>
                <a:cs typeface="Times New Roman" panose="02020603050405020304" pitchFamily="18" charset="0"/>
              </a:rPr>
              <a:t>addition to this, bringing the siblings along session should also help them understand each other and settle their </a:t>
            </a:r>
            <a:r>
              <a:rPr lang="en-US" sz="3600" dirty="0" smtClean="0">
                <a:latin typeface="Times New Roman" panose="02020603050405020304" pitchFamily="18" charset="0"/>
                <a:cs typeface="Times New Roman" panose="02020603050405020304" pitchFamily="18" charset="0"/>
              </a:rPr>
              <a:t>differences amicably.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26784"/>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5100" b="1" dirty="0" smtClean="0">
                <a:latin typeface="Times New Roman" panose="02020603050405020304" pitchFamily="18" charset="0"/>
                <a:cs typeface="Times New Roman" panose="02020603050405020304" pitchFamily="18" charset="0"/>
              </a:rPr>
              <a:t>3. Counselling builds </a:t>
            </a:r>
            <a:r>
              <a:rPr lang="en-US" sz="5100" b="1" dirty="0">
                <a:latin typeface="Times New Roman" panose="02020603050405020304" pitchFamily="18" charset="0"/>
                <a:cs typeface="Times New Roman" panose="02020603050405020304" pitchFamily="18" charset="0"/>
              </a:rPr>
              <a:t>self-esteem</a:t>
            </a:r>
            <a:r>
              <a:rPr lang="en-US" b="1" dirty="0" smtClean="0">
                <a:solidFill>
                  <a:srgbClr val="8A8A8A"/>
                </a:solidFill>
                <a:latin typeface="Open Sans"/>
              </a:rPr>
              <a:t>:</a:t>
            </a:r>
          </a:p>
          <a:p>
            <a:pPr algn="just"/>
            <a:r>
              <a:rPr lang="en-US" sz="4600" dirty="0" smtClean="0">
                <a:latin typeface="Times New Roman" panose="02020603050405020304" pitchFamily="18" charset="0"/>
                <a:cs typeface="Times New Roman" panose="02020603050405020304" pitchFamily="18" charset="0"/>
              </a:rPr>
              <a:t>Every body needs healthy self-esteem to be able to cope with major life challenges in the community.  </a:t>
            </a:r>
          </a:p>
          <a:p>
            <a:pPr algn="just"/>
            <a:r>
              <a:rPr lang="en-US" sz="4600" dirty="0" smtClean="0">
                <a:latin typeface="Times New Roman" panose="02020603050405020304" pitchFamily="18" charset="0"/>
                <a:cs typeface="Times New Roman" panose="02020603050405020304" pitchFamily="18" charset="0"/>
              </a:rPr>
              <a:t>Most of the people who grow, or live, without self-esteem are vulnerable to peer pressure, interpersonal problems and health problems.  </a:t>
            </a:r>
          </a:p>
          <a:p>
            <a:pPr algn="just"/>
            <a:r>
              <a:rPr lang="en-US" sz="4600" dirty="0" smtClean="0">
                <a:latin typeface="Times New Roman" panose="02020603050405020304" pitchFamily="18" charset="0"/>
                <a:cs typeface="Times New Roman" panose="02020603050405020304" pitchFamily="18" charset="0"/>
              </a:rPr>
              <a:t>Counselling is able to restore this and enable both the parents and children to know and understand each other and feel better about themselves and their value in the community. </a:t>
            </a:r>
          </a:p>
          <a:p>
            <a:pPr algn="just"/>
            <a:r>
              <a:rPr lang="en-US" sz="4600" dirty="0" smtClean="0">
                <a:latin typeface="Times New Roman" panose="02020603050405020304" pitchFamily="18" charset="0"/>
                <a:cs typeface="Times New Roman" panose="02020603050405020304" pitchFamily="18" charset="0"/>
              </a:rPr>
              <a:t>In this way, the family unit will live a more positive life hence increase their chances of succeeding in life.</a:t>
            </a:r>
            <a:endParaRPr lang="en-US" sz="4600"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6886538"/>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smtClean="0">
                <a:latin typeface="Times New Roman" panose="02020603050405020304" pitchFamily="18" charset="0"/>
                <a:cs typeface="Times New Roman" panose="02020603050405020304" pitchFamily="18" charset="0"/>
              </a:rPr>
              <a:t>4. Counselling make a family happy:</a:t>
            </a:r>
          </a:p>
          <a:p>
            <a:pPr algn="just"/>
            <a:r>
              <a:rPr lang="en-US" sz="4200" dirty="0" smtClean="0">
                <a:latin typeface="Times New Roman" panose="02020603050405020304" pitchFamily="18" charset="0"/>
                <a:cs typeface="Times New Roman" panose="02020603050405020304" pitchFamily="18" charset="0"/>
              </a:rPr>
              <a:t>In this era of advanced technology, </a:t>
            </a:r>
            <a:r>
              <a:rPr lang="en-US" sz="4200" dirty="0">
                <a:latin typeface="Times New Roman" panose="02020603050405020304" pitchFamily="18" charset="0"/>
                <a:cs typeface="Times New Roman" panose="02020603050405020304" pitchFamily="18" charset="0"/>
              </a:rPr>
              <a:t>most people turn to their gadgets, televisions and smartphones, when stressed or facing a problem. </a:t>
            </a:r>
            <a:endParaRPr lang="en-US" sz="4200" dirty="0" smtClean="0">
              <a:latin typeface="Times New Roman" panose="02020603050405020304" pitchFamily="18" charset="0"/>
              <a:cs typeface="Times New Roman" panose="02020603050405020304" pitchFamily="18" charset="0"/>
            </a:endParaRPr>
          </a:p>
          <a:p>
            <a:pPr algn="just"/>
            <a:r>
              <a:rPr lang="en-US" sz="4200" dirty="0" smtClean="0">
                <a:latin typeface="Times New Roman" panose="02020603050405020304" pitchFamily="18" charset="0"/>
                <a:cs typeface="Times New Roman" panose="02020603050405020304" pitchFamily="18" charset="0"/>
              </a:rPr>
              <a:t>This </a:t>
            </a:r>
            <a:r>
              <a:rPr lang="en-US" sz="4200" dirty="0">
                <a:latin typeface="Times New Roman" panose="02020603050405020304" pitchFamily="18" charset="0"/>
                <a:cs typeface="Times New Roman" panose="02020603050405020304" pitchFamily="18" charset="0"/>
              </a:rPr>
              <a:t>is more like running away from, or hiding </a:t>
            </a:r>
            <a:r>
              <a:rPr lang="en-US" sz="4200" dirty="0" smtClean="0">
                <a:latin typeface="Times New Roman" panose="02020603050405020304" pitchFamily="18" charset="0"/>
                <a:cs typeface="Times New Roman" panose="02020603050405020304" pitchFamily="18" charset="0"/>
              </a:rPr>
              <a:t>from the  </a:t>
            </a:r>
            <a:r>
              <a:rPr lang="en-US" sz="4200" dirty="0">
                <a:latin typeface="Times New Roman" panose="02020603050405020304" pitchFamily="18" charset="0"/>
                <a:cs typeface="Times New Roman" panose="02020603050405020304" pitchFamily="18" charset="0"/>
              </a:rPr>
              <a:t>problems which only makes other members of the family concerned and maybe stressed. </a:t>
            </a:r>
            <a:endParaRPr lang="en-US" sz="4200" dirty="0" smtClean="0">
              <a:latin typeface="Times New Roman" panose="02020603050405020304" pitchFamily="18" charset="0"/>
              <a:cs typeface="Times New Roman" panose="02020603050405020304" pitchFamily="18" charset="0"/>
            </a:endParaRPr>
          </a:p>
          <a:p>
            <a:pPr algn="just"/>
            <a:r>
              <a:rPr lang="en-US" sz="4200" dirty="0" smtClean="0">
                <a:latin typeface="Times New Roman" panose="02020603050405020304" pitchFamily="18" charset="0"/>
                <a:cs typeface="Times New Roman" panose="02020603050405020304" pitchFamily="18" charset="0"/>
              </a:rPr>
              <a:t>Counselling assist people understand how </a:t>
            </a:r>
            <a:r>
              <a:rPr lang="en-US" sz="4200" dirty="0">
                <a:latin typeface="Times New Roman" panose="02020603050405020304" pitchFamily="18" charset="0"/>
                <a:cs typeface="Times New Roman" panose="02020603050405020304" pitchFamily="18" charset="0"/>
              </a:rPr>
              <a:t>to cope with certain </a:t>
            </a:r>
            <a:r>
              <a:rPr lang="en-US" sz="4200" dirty="0" smtClean="0">
                <a:latin typeface="Times New Roman" panose="02020603050405020304" pitchFamily="18" charset="0"/>
                <a:cs typeface="Times New Roman" panose="02020603050405020304" pitchFamily="18" charset="0"/>
              </a:rPr>
              <a:t>problems by facing </a:t>
            </a:r>
            <a:r>
              <a:rPr lang="en-US" sz="4200" dirty="0">
                <a:latin typeface="Times New Roman" panose="02020603050405020304" pitchFamily="18" charset="0"/>
                <a:cs typeface="Times New Roman" panose="02020603050405020304" pitchFamily="18" charset="0"/>
              </a:rPr>
              <a:t>them head </a:t>
            </a:r>
            <a:r>
              <a:rPr lang="en-US" sz="4200" dirty="0" smtClean="0">
                <a:latin typeface="Times New Roman" panose="02020603050405020304" pitchFamily="18" charset="0"/>
                <a:cs typeface="Times New Roman" panose="02020603050405020304" pitchFamily="18" charset="0"/>
              </a:rPr>
              <a:t>on, and this brings happiness in the</a:t>
            </a:r>
            <a:r>
              <a:rPr lang="en-US" sz="4200" dirty="0">
                <a:latin typeface="Times New Roman" panose="02020603050405020304" pitchFamily="18" charset="0"/>
                <a:cs typeface="Times New Roman" panose="02020603050405020304" pitchFamily="18" charset="0"/>
              </a:rPr>
              <a:t> family.</a:t>
            </a:r>
          </a:p>
        </p:txBody>
      </p:sp>
    </p:spTree>
    <p:extLst>
      <p:ext uri="{BB962C8B-B14F-4D97-AF65-F5344CB8AC3E}">
        <p14:creationId xmlns:p14="http://schemas.microsoft.com/office/powerpoint/2010/main" val="3743631932"/>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just">
              <a:buNone/>
            </a:pPr>
            <a:r>
              <a:rPr lang="en-US" sz="3600" b="1" dirty="0" smtClean="0">
                <a:latin typeface="Times New Roman" panose="02020603050405020304" pitchFamily="18" charset="0"/>
                <a:cs typeface="Times New Roman" panose="02020603050405020304" pitchFamily="18" charset="0"/>
              </a:rPr>
              <a:t>5 Counselling</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brings </a:t>
            </a:r>
            <a:r>
              <a:rPr lang="en-US" sz="3600" b="1" dirty="0">
                <a:latin typeface="Times New Roman" panose="02020603050405020304" pitchFamily="18" charset="0"/>
                <a:cs typeface="Times New Roman" panose="02020603050405020304" pitchFamily="18" charset="0"/>
              </a:rPr>
              <a:t>clarity, peace of mind </a:t>
            </a:r>
            <a:r>
              <a:rPr lang="en-US" sz="3600" b="1" dirty="0" smtClean="0">
                <a:latin typeface="Times New Roman" panose="02020603050405020304" pitchFamily="18" charset="0"/>
                <a:cs typeface="Times New Roman" panose="02020603050405020304" pitchFamily="18" charset="0"/>
              </a:rPr>
              <a:t>and </a:t>
            </a:r>
            <a:r>
              <a:rPr lang="en-US" sz="3600" b="1" dirty="0">
                <a:latin typeface="Times New Roman" panose="02020603050405020304" pitchFamily="18" charset="0"/>
                <a:cs typeface="Times New Roman" panose="02020603050405020304" pitchFamily="18" charset="0"/>
              </a:rPr>
              <a:t>answers to </a:t>
            </a:r>
            <a:r>
              <a:rPr lang="en-US" sz="3600" b="1" dirty="0" smtClean="0">
                <a:latin typeface="Times New Roman" panose="02020603050405020304" pitchFamily="18" charset="0"/>
                <a:cs typeface="Times New Roman" panose="02020603050405020304" pitchFamily="18" charset="0"/>
              </a:rPr>
              <a:t>problems.</a:t>
            </a:r>
            <a:endParaRPr lang="en-US" sz="3900" b="1" dirty="0">
              <a:latin typeface="Times New Roman" panose="02020603050405020304" pitchFamily="18" charset="0"/>
              <a:cs typeface="Times New Roman" panose="02020603050405020304" pitchFamily="18" charset="0"/>
            </a:endParaRPr>
          </a:p>
          <a:p>
            <a:pPr algn="just"/>
            <a:r>
              <a:rPr lang="en-US" sz="3900" dirty="0">
                <a:latin typeface="Times New Roman" panose="02020603050405020304" pitchFamily="18" charset="0"/>
                <a:cs typeface="Times New Roman" panose="02020603050405020304" pitchFamily="18" charset="0"/>
              </a:rPr>
              <a:t>Exploring your thoughts with </a:t>
            </a:r>
            <a:r>
              <a:rPr lang="en-US" sz="3900" dirty="0" smtClean="0">
                <a:latin typeface="Times New Roman" panose="02020603050405020304" pitchFamily="18" charset="0"/>
                <a:cs typeface="Times New Roman" panose="02020603050405020304" pitchFamily="18" charset="0"/>
              </a:rPr>
              <a:t>a trained counselor can </a:t>
            </a:r>
            <a:r>
              <a:rPr lang="en-US" sz="3900" dirty="0">
                <a:latin typeface="Times New Roman" panose="02020603050405020304" pitchFamily="18" charset="0"/>
                <a:cs typeface="Times New Roman" panose="02020603050405020304" pitchFamily="18" charset="0"/>
              </a:rPr>
              <a:t>make you feel less alone and more able to sort out your thoughts in a productive </a:t>
            </a:r>
            <a:r>
              <a:rPr lang="en-US" sz="3900" dirty="0" smtClean="0">
                <a:latin typeface="Times New Roman" panose="02020603050405020304" pitchFamily="18" charset="0"/>
                <a:cs typeface="Times New Roman" panose="02020603050405020304" pitchFamily="18" charset="0"/>
              </a:rPr>
              <a:t>way.</a:t>
            </a:r>
          </a:p>
          <a:p>
            <a:pPr algn="just"/>
            <a:r>
              <a:rPr lang="en-US" sz="3900" dirty="0">
                <a:solidFill>
                  <a:srgbClr val="555855"/>
                </a:solidFill>
                <a:latin typeface="Times New Roman" panose="02020603050405020304" pitchFamily="18" charset="0"/>
                <a:cs typeface="Times New Roman" panose="02020603050405020304" pitchFamily="18" charset="0"/>
              </a:rPr>
              <a:t>When your thoughts are </a:t>
            </a:r>
            <a:r>
              <a:rPr lang="en-US" sz="3900" dirty="0" smtClean="0">
                <a:solidFill>
                  <a:srgbClr val="555855"/>
                </a:solidFill>
                <a:latin typeface="Times New Roman" panose="02020603050405020304" pitchFamily="18" charset="0"/>
                <a:cs typeface="Times New Roman" panose="02020603050405020304" pitchFamily="18" charset="0"/>
              </a:rPr>
              <a:t>confused, </a:t>
            </a:r>
            <a:r>
              <a:rPr lang="en-US" sz="3900" dirty="0">
                <a:solidFill>
                  <a:srgbClr val="555855"/>
                </a:solidFill>
                <a:latin typeface="Times New Roman" panose="02020603050405020304" pitchFamily="18" charset="0"/>
                <a:cs typeface="Times New Roman" panose="02020603050405020304" pitchFamily="18" charset="0"/>
              </a:rPr>
              <a:t>decision making can be tough. Counselling is a collaborative relationship, which can help you to develop realistic plans to feel less stuck and to move forwards</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360928"/>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1000"/>
              </a:spcBef>
            </a:pPr>
            <a:r>
              <a:rPr lang="en-US" sz="4000" b="1" dirty="0" smtClean="0">
                <a:solidFill>
                  <a:prstClr val="black"/>
                </a:solidFill>
                <a:latin typeface="Bahnschrift Condensed" panose="020B0502040204020203" pitchFamily="34" charset="0"/>
              </a:rPr>
              <a:t>In </a:t>
            </a:r>
            <a:r>
              <a:rPr lang="en-US" sz="4000" b="1" dirty="0">
                <a:solidFill>
                  <a:prstClr val="black"/>
                </a:solidFill>
                <a:latin typeface="Bahnschrift Condensed" panose="020B0502040204020203" pitchFamily="34" charset="0"/>
              </a:rPr>
              <a:t>summary, </a:t>
            </a:r>
            <a:endParaRPr lang="en-US" sz="2800" dirty="0">
              <a:solidFill>
                <a:prstClr val="black"/>
              </a:solidFill>
              <a:latin typeface="Calibri" panose="020F0502020204030204"/>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4000" b="1" dirty="0">
                <a:solidFill>
                  <a:prstClr val="black"/>
                </a:solidFill>
                <a:latin typeface="Bahnschrift Condensed" panose="020B0502040204020203" pitchFamily="34" charset="0"/>
              </a:rPr>
              <a:t>counselling brings</a:t>
            </a:r>
            <a:r>
              <a:rPr lang="en-US" dirty="0">
                <a:solidFill>
                  <a:prstClr val="black"/>
                </a:solidFill>
              </a:rPr>
              <a:t>:</a:t>
            </a:r>
            <a:endParaRPr lang="en-US" sz="3600" dirty="0" smtClean="0">
              <a:solidFill>
                <a:srgbClr val="555855"/>
              </a:solidFill>
              <a:latin typeface="Times New Roman" panose="02020603050405020304" pitchFamily="18" charset="0"/>
              <a:cs typeface="Times New Roman" panose="02020603050405020304" pitchFamily="18" charset="0"/>
            </a:endParaRPr>
          </a:p>
          <a:p>
            <a:pPr algn="just"/>
            <a:r>
              <a:rPr lang="en-US" sz="3600" dirty="0" smtClean="0">
                <a:solidFill>
                  <a:srgbClr val="555855"/>
                </a:solidFill>
                <a:latin typeface="Times New Roman" panose="02020603050405020304" pitchFamily="18" charset="0"/>
                <a:cs typeface="Times New Roman" panose="02020603050405020304" pitchFamily="18" charset="0"/>
              </a:rPr>
              <a:t>Clarity</a:t>
            </a:r>
            <a:r>
              <a:rPr lang="en-US" sz="3600" dirty="0">
                <a:solidFill>
                  <a:srgbClr val="555855"/>
                </a:solidFill>
                <a:latin typeface="Times New Roman" panose="02020603050405020304" pitchFamily="18" charset="0"/>
                <a:cs typeface="Times New Roman" panose="02020603050405020304" pitchFamily="18" charset="0"/>
              </a:rPr>
              <a:t>, peace of mind and </a:t>
            </a:r>
            <a:r>
              <a:rPr lang="en-US" sz="3600" dirty="0" smtClean="0">
                <a:solidFill>
                  <a:srgbClr val="555855"/>
                </a:solidFill>
                <a:latin typeface="Times New Roman" panose="02020603050405020304" pitchFamily="18" charset="0"/>
                <a:cs typeface="Times New Roman" panose="02020603050405020304" pitchFamily="18" charset="0"/>
              </a:rPr>
              <a:t>answers to problems</a:t>
            </a:r>
            <a:r>
              <a:rPr lang="en-US" sz="3600" dirty="0">
                <a:solidFill>
                  <a:srgbClr val="555855"/>
                </a:solidFill>
                <a:latin typeface="Times New Roman" panose="02020603050405020304" pitchFamily="18" charset="0"/>
                <a:cs typeface="Times New Roman" panose="02020603050405020304" pitchFamily="18" charset="0"/>
              </a:rPr>
              <a:t> </a:t>
            </a:r>
            <a:endParaRPr lang="en-US" sz="3600" dirty="0" smtClean="0">
              <a:solidFill>
                <a:srgbClr val="555855"/>
              </a:solidFill>
              <a:latin typeface="Times New Roman" panose="02020603050405020304" pitchFamily="18" charset="0"/>
              <a:cs typeface="Times New Roman" panose="02020603050405020304" pitchFamily="18" charset="0"/>
            </a:endParaRPr>
          </a:p>
          <a:p>
            <a:pPr algn="just"/>
            <a:r>
              <a:rPr lang="en-US" sz="3600" dirty="0" smtClean="0">
                <a:solidFill>
                  <a:srgbClr val="555855"/>
                </a:solidFill>
                <a:latin typeface="Times New Roman" panose="02020603050405020304" pitchFamily="18" charset="0"/>
                <a:cs typeface="Times New Roman" panose="02020603050405020304" pitchFamily="18" charset="0"/>
              </a:rPr>
              <a:t>Ability </a:t>
            </a:r>
            <a:r>
              <a:rPr lang="en-US" sz="3600" dirty="0">
                <a:solidFill>
                  <a:srgbClr val="555855"/>
                </a:solidFill>
                <a:latin typeface="Times New Roman" panose="02020603050405020304" pitchFamily="18" charset="0"/>
                <a:cs typeface="Times New Roman" panose="02020603050405020304" pitchFamily="18" charset="0"/>
              </a:rPr>
              <a:t>to sort out </a:t>
            </a:r>
            <a:r>
              <a:rPr lang="en-US" sz="3600" dirty="0" smtClean="0">
                <a:solidFill>
                  <a:srgbClr val="555855"/>
                </a:solidFill>
                <a:latin typeface="Times New Roman" panose="02020603050405020304" pitchFamily="18" charset="0"/>
                <a:cs typeface="Times New Roman" panose="02020603050405020304" pitchFamily="18" charset="0"/>
              </a:rPr>
              <a:t>thoughts </a:t>
            </a:r>
            <a:r>
              <a:rPr lang="en-US" sz="3600" dirty="0">
                <a:solidFill>
                  <a:srgbClr val="555855"/>
                </a:solidFill>
                <a:latin typeface="Times New Roman" panose="02020603050405020304" pitchFamily="18" charset="0"/>
                <a:cs typeface="Times New Roman" panose="02020603050405020304" pitchFamily="18" charset="0"/>
              </a:rPr>
              <a:t>in a productive </a:t>
            </a:r>
            <a:r>
              <a:rPr lang="en-US" sz="3600" dirty="0" smtClean="0">
                <a:solidFill>
                  <a:srgbClr val="555855"/>
                </a:solidFill>
                <a:latin typeface="Times New Roman" panose="02020603050405020304" pitchFamily="18" charset="0"/>
                <a:cs typeface="Times New Roman" panose="02020603050405020304" pitchFamily="18" charset="0"/>
              </a:rPr>
              <a:t>way</a:t>
            </a:r>
          </a:p>
          <a:p>
            <a:pPr algn="just"/>
            <a:r>
              <a:rPr lang="en-US" sz="3600" dirty="0" smtClean="0">
                <a:latin typeface="Times New Roman" panose="02020603050405020304" pitchFamily="18" charset="0"/>
                <a:cs typeface="Times New Roman" panose="02020603050405020304" pitchFamily="18" charset="0"/>
              </a:rPr>
              <a:t> </a:t>
            </a:r>
            <a:r>
              <a:rPr lang="en-US" sz="3600" dirty="0" smtClean="0">
                <a:solidFill>
                  <a:srgbClr val="555855"/>
                </a:solidFill>
                <a:latin typeface="Times New Roman" panose="02020603050405020304" pitchFamily="18" charset="0"/>
                <a:cs typeface="Times New Roman" panose="02020603050405020304" pitchFamily="18" charset="0"/>
              </a:rPr>
              <a:t>Help to </a:t>
            </a:r>
            <a:r>
              <a:rPr lang="en-US" sz="3600" dirty="0">
                <a:solidFill>
                  <a:srgbClr val="555855"/>
                </a:solidFill>
                <a:latin typeface="Times New Roman" panose="02020603050405020304" pitchFamily="18" charset="0"/>
                <a:cs typeface="Times New Roman" panose="02020603050405020304" pitchFamily="18" charset="0"/>
              </a:rPr>
              <a:t>develop realistic </a:t>
            </a:r>
            <a:r>
              <a:rPr lang="en-US" sz="3600" dirty="0" smtClean="0">
                <a:solidFill>
                  <a:srgbClr val="555855"/>
                </a:solidFill>
                <a:latin typeface="Times New Roman" panose="02020603050405020304" pitchFamily="18" charset="0"/>
                <a:cs typeface="Times New Roman" panose="02020603050405020304" pitchFamily="18" charset="0"/>
              </a:rPr>
              <a:t>decisions in life</a:t>
            </a:r>
          </a:p>
          <a:p>
            <a:pPr algn="just"/>
            <a:r>
              <a:rPr lang="en-US" sz="3600" dirty="0" smtClean="0">
                <a:solidFill>
                  <a:srgbClr val="555855"/>
                </a:solidFill>
                <a:latin typeface="Times New Roman" panose="02020603050405020304" pitchFamily="18" charset="0"/>
                <a:cs typeface="Times New Roman" panose="02020603050405020304" pitchFamily="18" charset="0"/>
              </a:rPr>
              <a:t>Strategies on how </a:t>
            </a:r>
            <a:r>
              <a:rPr lang="en-US" sz="3600" dirty="0">
                <a:solidFill>
                  <a:srgbClr val="555855"/>
                </a:solidFill>
                <a:latin typeface="Times New Roman" panose="02020603050405020304" pitchFamily="18" charset="0"/>
                <a:cs typeface="Times New Roman" panose="02020603050405020304" pitchFamily="18" charset="0"/>
              </a:rPr>
              <a:t>to </a:t>
            </a:r>
            <a:r>
              <a:rPr lang="en-US" sz="3600" dirty="0" smtClean="0">
                <a:solidFill>
                  <a:srgbClr val="555855"/>
                </a:solidFill>
                <a:latin typeface="Times New Roman" panose="02020603050405020304" pitchFamily="18" charset="0"/>
                <a:cs typeface="Times New Roman" panose="02020603050405020304" pitchFamily="18" charset="0"/>
              </a:rPr>
              <a:t>develop full </a:t>
            </a:r>
            <a:r>
              <a:rPr lang="en-US" sz="3600" dirty="0">
                <a:solidFill>
                  <a:srgbClr val="555855"/>
                </a:solidFill>
                <a:latin typeface="Times New Roman" panose="02020603050405020304" pitchFamily="18" charset="0"/>
                <a:cs typeface="Times New Roman" panose="02020603050405020304" pitchFamily="18" charset="0"/>
              </a:rPr>
              <a:t>potential and to achieve goals</a:t>
            </a:r>
          </a:p>
          <a:p>
            <a:pPr algn="just"/>
            <a:r>
              <a:rPr lang="en-US" sz="3600" dirty="0">
                <a:solidFill>
                  <a:srgbClr val="555855"/>
                </a:solidFill>
                <a:latin typeface="Times New Roman" panose="02020603050405020304" pitchFamily="18" charset="0"/>
                <a:cs typeface="Times New Roman" panose="02020603050405020304" pitchFamily="18" charset="0"/>
              </a:rPr>
              <a:t> M</a:t>
            </a:r>
            <a:r>
              <a:rPr lang="en-US" sz="3600" dirty="0" smtClean="0">
                <a:solidFill>
                  <a:srgbClr val="555855"/>
                </a:solidFill>
                <a:latin typeface="Times New Roman" panose="02020603050405020304" pitchFamily="18" charset="0"/>
                <a:cs typeface="Times New Roman" panose="02020603050405020304" pitchFamily="18" charset="0"/>
              </a:rPr>
              <a:t>ake life enjoyable </a:t>
            </a:r>
            <a:r>
              <a:rPr lang="en-US" sz="3600" dirty="0">
                <a:solidFill>
                  <a:srgbClr val="555855"/>
                </a:solidFill>
                <a:latin typeface="Times New Roman" panose="02020603050405020304" pitchFamily="18" charset="0"/>
                <a:cs typeface="Times New Roman" panose="02020603050405020304" pitchFamily="18" charset="0"/>
              </a:rPr>
              <a:t>and fun</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394823"/>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Bahnschrift SemiCondensed" panose="020B0502040204020203" pitchFamily="34" charset="0"/>
              </a:rPr>
              <a:t>Group work</a:t>
            </a:r>
            <a:endParaRPr lang="en-US" sz="4800" b="1" dirty="0">
              <a:latin typeface="Bahnschrift SemiCondensed" panose="020B0502040204020203" pitchFamily="34" charset="0"/>
            </a:endParaRPr>
          </a:p>
        </p:txBody>
      </p:sp>
      <p:sp>
        <p:nvSpPr>
          <p:cNvPr id="3" name="Content Placeholder 2"/>
          <p:cNvSpPr>
            <a:spLocks noGrp="1"/>
          </p:cNvSpPr>
          <p:nvPr>
            <p:ph idx="1"/>
          </p:nvPr>
        </p:nvSpPr>
        <p:spPr/>
        <p:txBody>
          <a:bodyPr/>
          <a:lstStyle/>
          <a:p>
            <a:pPr lvl="0" defTabSz="457200">
              <a:lnSpc>
                <a:spcPct val="100000"/>
              </a:lnSpc>
              <a:spcBef>
                <a:spcPct val="20000"/>
              </a:spcBef>
              <a:buFont typeface="Wingdings" panose="05000000000000000000" pitchFamily="2" charset="2"/>
              <a:buChar char="§"/>
            </a:pPr>
            <a:r>
              <a:rPr lang="en-US" altLang="en-US" sz="3200" dirty="0">
                <a:solidFill>
                  <a:prstClr val="black"/>
                </a:solidFill>
              </a:rPr>
              <a:t>Mr. Joseph 45 years old, a father of four children was</a:t>
            </a:r>
          </a:p>
          <a:p>
            <a:pPr marL="342900" lvl="0" indent="-342900" defTabSz="457200">
              <a:lnSpc>
                <a:spcPct val="100000"/>
              </a:lnSpc>
              <a:spcBef>
                <a:spcPct val="20000"/>
              </a:spcBef>
              <a:buNone/>
            </a:pPr>
            <a:r>
              <a:rPr lang="en-US" altLang="en-US" sz="3200" dirty="0">
                <a:solidFill>
                  <a:prstClr val="black"/>
                </a:solidFill>
              </a:rPr>
              <a:t>diagnosed HIV positive two weeks ago, and has attempted</a:t>
            </a:r>
          </a:p>
          <a:p>
            <a:pPr marL="342900" lvl="0" indent="-342900" defTabSz="457200">
              <a:lnSpc>
                <a:spcPct val="100000"/>
              </a:lnSpc>
              <a:spcBef>
                <a:spcPct val="20000"/>
              </a:spcBef>
              <a:buNone/>
            </a:pPr>
            <a:r>
              <a:rPr lang="en-US" altLang="en-US" sz="3200" dirty="0">
                <a:solidFill>
                  <a:prstClr val="black"/>
                </a:solidFill>
              </a:rPr>
              <a:t>suicide twice. The wife has come with him to you for</a:t>
            </a:r>
          </a:p>
          <a:p>
            <a:pPr marL="342900" lvl="0" indent="-342900" defTabSz="457200">
              <a:lnSpc>
                <a:spcPct val="100000"/>
              </a:lnSpc>
              <a:spcBef>
                <a:spcPct val="20000"/>
              </a:spcBef>
              <a:buNone/>
            </a:pPr>
            <a:r>
              <a:rPr lang="en-US" altLang="en-US" sz="3200" dirty="0">
                <a:solidFill>
                  <a:prstClr val="black"/>
                </a:solidFill>
              </a:rPr>
              <a:t>counseling services.</a:t>
            </a:r>
          </a:p>
          <a:p>
            <a:pPr lvl="0" defTabSz="457200">
              <a:lnSpc>
                <a:spcPct val="100000"/>
              </a:lnSpc>
              <a:spcBef>
                <a:spcPct val="20000"/>
              </a:spcBef>
              <a:buFont typeface="Wingdings" panose="05000000000000000000" pitchFamily="2" charset="2"/>
              <a:buChar char="§"/>
            </a:pPr>
            <a:r>
              <a:rPr lang="en-US" altLang="en-US" sz="3200" dirty="0">
                <a:solidFill>
                  <a:prstClr val="black"/>
                </a:solidFill>
              </a:rPr>
              <a:t>Using your counseling skills (</a:t>
            </a:r>
            <a:r>
              <a:rPr lang="en-US" altLang="en-US" sz="3200" b="1" dirty="0">
                <a:solidFill>
                  <a:prstClr val="black"/>
                </a:solidFill>
                <a:latin typeface="Agency FB" panose="020B0503020202020204" pitchFamily="34" charset="0"/>
              </a:rPr>
              <a:t>GATHER model</a:t>
            </a:r>
            <a:r>
              <a:rPr lang="en-US" altLang="en-US" sz="3200" dirty="0">
                <a:solidFill>
                  <a:prstClr val="black"/>
                </a:solidFill>
              </a:rPr>
              <a:t>), offer this couple</a:t>
            </a:r>
          </a:p>
          <a:p>
            <a:pPr marL="342900" lvl="0" indent="-342900" defTabSz="457200">
              <a:lnSpc>
                <a:spcPct val="100000"/>
              </a:lnSpc>
              <a:spcBef>
                <a:spcPct val="20000"/>
              </a:spcBef>
              <a:buNone/>
            </a:pPr>
            <a:r>
              <a:rPr lang="en-US" altLang="en-US" sz="3200" dirty="0">
                <a:solidFill>
                  <a:prstClr val="black"/>
                </a:solidFill>
              </a:rPr>
              <a:t>the counseling services needed </a:t>
            </a:r>
            <a:r>
              <a:rPr lang="en-US" altLang="en-US" sz="3200" dirty="0" smtClean="0">
                <a:solidFill>
                  <a:prstClr val="black"/>
                </a:solidFill>
              </a:rPr>
              <a:t>(</a:t>
            </a:r>
            <a:r>
              <a:rPr lang="en-US" altLang="en-US" sz="3200" b="1" dirty="0" smtClean="0">
                <a:solidFill>
                  <a:prstClr val="black"/>
                </a:solidFill>
              </a:rPr>
              <a:t>10 minutes</a:t>
            </a:r>
            <a:r>
              <a:rPr lang="en-US" altLang="en-US" sz="3200" dirty="0">
                <a:solidFill>
                  <a:prstClr val="black"/>
                </a:solidFill>
              </a:rPr>
              <a:t>).  </a:t>
            </a:r>
          </a:p>
          <a:p>
            <a:pPr marL="0" indent="0">
              <a:buNone/>
            </a:pPr>
            <a:endParaRPr lang="en-US" dirty="0"/>
          </a:p>
        </p:txBody>
      </p:sp>
    </p:spTree>
    <p:extLst>
      <p:ext uri="{BB962C8B-B14F-4D97-AF65-F5344CB8AC3E}">
        <p14:creationId xmlns:p14="http://schemas.microsoft.com/office/powerpoint/2010/main" val="2959740709"/>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Bahnschrift Condensed" panose="020B0502040204020203" pitchFamily="34" charset="0"/>
              </a:rPr>
              <a:t>Student Centered Learning. </a:t>
            </a:r>
            <a:r>
              <a:rPr lang="en-US" sz="2400" b="1" dirty="0" smtClean="0">
                <a:latin typeface="Bahnschrift Condensed" panose="020B0502040204020203" pitchFamily="34" charset="0"/>
              </a:rPr>
              <a:t>2 hours……</a:t>
            </a:r>
            <a:r>
              <a:rPr lang="en-US" sz="2400" b="1" dirty="0" smtClean="0">
                <a:solidFill>
                  <a:srgbClr val="FF0000"/>
                </a:solidFill>
                <a:latin typeface="Bahnschrift Condensed" panose="020B0502040204020203" pitchFamily="34" charset="0"/>
              </a:rPr>
              <a:t>add KMTC notes</a:t>
            </a:r>
            <a:endParaRPr lang="en-US" sz="2400" b="1" dirty="0">
              <a:solidFill>
                <a:srgbClr val="FF0000"/>
              </a:solidFill>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solidFill>
                  <a:prstClr val="black"/>
                </a:solidFill>
                <a:latin typeface="Bahnschrift Condensed" panose="020B0502040204020203" pitchFamily="34" charset="0"/>
              </a:rPr>
              <a:t>Lesson objectives:</a:t>
            </a:r>
          </a:p>
          <a:p>
            <a:pPr marL="0" indent="0">
              <a:buNone/>
            </a:pPr>
            <a:r>
              <a:rPr lang="en-US" sz="3200" b="1" dirty="0" smtClean="0">
                <a:solidFill>
                  <a:prstClr val="black"/>
                </a:solidFill>
                <a:latin typeface="Bahnschrift Condensed" panose="020B0502040204020203" pitchFamily="34" charset="0"/>
              </a:rPr>
              <a:t>By the end of the lesson, student should be able to;</a:t>
            </a:r>
          </a:p>
          <a:p>
            <a:pPr marL="342330" lvl="0" indent="-342330" defTabSz="912882" eaLnBrk="0" fontAlgn="base" hangingPunct="0">
              <a:lnSpc>
                <a:spcPct val="250000"/>
              </a:lnSpc>
              <a:spcBef>
                <a:spcPct val="20000"/>
              </a:spcBef>
              <a:spcAft>
                <a:spcPct val="0"/>
              </a:spcAft>
              <a:buClrTx/>
              <a:buSzTx/>
              <a:buFont typeface="Arial"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efine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 centered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learning</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330" lvl="0" indent="-342330" defTabSz="912882" eaLnBrk="0" fontAlgn="base" hangingPunct="0">
              <a:lnSpc>
                <a:spcPct val="250000"/>
              </a:lnSpc>
              <a:spcBef>
                <a:spcPct val="20000"/>
              </a:spcBef>
              <a:spcAft>
                <a:spcPct val="0"/>
              </a:spcAft>
              <a:buClrTx/>
              <a:buSzTx/>
              <a:buFont typeface="Arial"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ppreciate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value of the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this approach</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330" lvl="0" indent="-342330" defTabSz="912882" eaLnBrk="0" fontAlgn="base" hangingPunct="0">
              <a:lnSpc>
                <a:spcPct val="250000"/>
              </a:lnSpc>
              <a:spcBef>
                <a:spcPct val="20000"/>
              </a:spcBef>
              <a:spcAft>
                <a:spcPct val="0"/>
              </a:spcAft>
              <a:buClrTx/>
              <a:buSzTx/>
              <a:buFont typeface="Arial"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escribe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theories underlying the student centered learning approach</a:t>
            </a:r>
          </a:p>
          <a:p>
            <a:pPr marL="0" indent="0">
              <a:buNone/>
            </a:pPr>
            <a:endParaRPr lang="en-US" sz="3200" b="1" dirty="0" smtClean="0">
              <a:solidFill>
                <a:prstClr val="black"/>
              </a:solidFill>
              <a:latin typeface="Bahnschrift Condensed" panose="020B0502040204020203" pitchFamily="34" charset="0"/>
            </a:endParaRPr>
          </a:p>
        </p:txBody>
      </p:sp>
    </p:spTree>
    <p:extLst>
      <p:ext uri="{BB962C8B-B14F-4D97-AF65-F5344CB8AC3E}">
        <p14:creationId xmlns:p14="http://schemas.microsoft.com/office/powerpoint/2010/main" val="3207406713"/>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42330" lvl="0" indent="-342330" defTabSz="912882" eaLnBrk="0" fontAlgn="base" hangingPunct="0">
              <a:lnSpc>
                <a:spcPct val="115000"/>
              </a:lnSpc>
              <a:spcBef>
                <a:spcPct val="20000"/>
              </a:spcBef>
              <a:spcAft>
                <a:spcPts val="1000"/>
              </a:spcAft>
              <a:buClrTx/>
              <a:buSzTx/>
              <a:buFont typeface="Arial"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xplain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implementation techniques of the student centered approach</a:t>
            </a:r>
          </a:p>
          <a:p>
            <a:pPr marL="342330" lvl="0" indent="-342330" defTabSz="912882" eaLnBrk="0" fontAlgn="base" hangingPunct="0">
              <a:lnSpc>
                <a:spcPct val="115000"/>
              </a:lnSpc>
              <a:spcBef>
                <a:spcPct val="20000"/>
              </a:spcBef>
              <a:spcAft>
                <a:spcPts val="1000"/>
              </a:spcAft>
              <a:buClrTx/>
              <a:buSzTx/>
              <a:buFont typeface="Arial"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efine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lifelong learning</a:t>
            </a:r>
            <a:endParaRPr lang="x-none"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1944254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Condensed" panose="020B0502040204020203" pitchFamily="34" charset="0"/>
              </a:rPr>
              <a:t>Learning Methods</a:t>
            </a:r>
            <a:r>
              <a:rPr lang="en-US" sz="5400" b="1" dirty="0" smtClean="0">
                <a:latin typeface="Bahnschrift Condensed" panose="020B0502040204020203" pitchFamily="34" charset="0"/>
              </a:rPr>
              <a:t>.</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fontScale="77500" lnSpcReduction="20000"/>
          </a:bodyPr>
          <a:lstStyle/>
          <a:p>
            <a:pPr marL="0" marR="0" indent="0" algn="just">
              <a:lnSpc>
                <a:spcPct val="115000"/>
              </a:lnSpc>
              <a:spcBef>
                <a:spcPts val="0"/>
              </a:spcBef>
              <a:spcAft>
                <a:spcPts val="1000"/>
              </a:spcAft>
              <a:buNone/>
            </a:pPr>
            <a:r>
              <a:rPr lang="en-US" sz="4700" b="1" dirty="0" smtClean="0">
                <a:latin typeface="Times New Roman" panose="02020603050405020304" pitchFamily="18" charset="0"/>
                <a:ea typeface="Calibri" panose="020F0502020204030204" pitchFamily="34" charset="0"/>
                <a:cs typeface="Times New Roman" panose="02020603050405020304" pitchFamily="18" charset="0"/>
              </a:rPr>
              <a:t>Learning.</a:t>
            </a:r>
          </a:p>
          <a:p>
            <a:pPr marR="0" algn="just">
              <a:lnSpc>
                <a:spcPct val="115000"/>
              </a:lnSpc>
              <a:spcBef>
                <a:spcPts val="0"/>
              </a:spcBef>
              <a:spcAft>
                <a:spcPts val="1000"/>
              </a:spcAft>
              <a:buFont typeface="Arial" panose="020B0604020202020204" pitchFamily="34" charset="0"/>
              <a:buChar char="•"/>
            </a:pPr>
            <a:r>
              <a:rPr lang="en-US" sz="4200" dirty="0" smtClean="0">
                <a:latin typeface="Times New Roman" panose="02020603050405020304" pitchFamily="18" charset="0"/>
                <a:ea typeface="Calibri" panose="020F0502020204030204" pitchFamily="34" charset="0"/>
                <a:cs typeface="Times New Roman" panose="02020603050405020304" pitchFamily="18" charset="0"/>
              </a:rPr>
              <a:t>Learning </a:t>
            </a:r>
            <a:r>
              <a:rPr lang="en-US" sz="4200" dirty="0">
                <a:latin typeface="Times New Roman" panose="02020603050405020304" pitchFamily="18" charset="0"/>
                <a:ea typeface="Calibri" panose="020F0502020204030204" pitchFamily="34" charset="0"/>
                <a:cs typeface="Times New Roman" panose="02020603050405020304" pitchFamily="18" charset="0"/>
              </a:rPr>
              <a:t>is something that takes place in an individual’s </a:t>
            </a:r>
            <a:r>
              <a:rPr lang="en-US" sz="4200" dirty="0" smtClean="0">
                <a:latin typeface="Times New Roman" panose="02020603050405020304" pitchFamily="18" charset="0"/>
                <a:ea typeface="Calibri" panose="020F0502020204030204" pitchFamily="34" charset="0"/>
                <a:cs typeface="Times New Roman" panose="02020603050405020304" pitchFamily="18" charset="0"/>
              </a:rPr>
              <a:t>mind, it </a:t>
            </a:r>
            <a:r>
              <a:rPr lang="en-US" sz="4200" dirty="0">
                <a:latin typeface="Times New Roman" panose="02020603050405020304" pitchFamily="18" charset="0"/>
                <a:ea typeface="Calibri" panose="020F0502020204030204" pitchFamily="34" charset="0"/>
                <a:cs typeface="Times New Roman" panose="02020603050405020304" pitchFamily="18" charset="0"/>
              </a:rPr>
              <a:t>can never be seen or observed directly.  </a:t>
            </a:r>
            <a:endParaRPr lang="en-US" sz="4200" dirty="0" smtClean="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buFont typeface="Arial" panose="020B0604020202020204" pitchFamily="34" charset="0"/>
              <a:buChar char="•"/>
            </a:pPr>
            <a:r>
              <a:rPr lang="en-US" sz="4200" dirty="0" smtClean="0">
                <a:latin typeface="Times New Roman" panose="02020603050405020304" pitchFamily="18" charset="0"/>
                <a:ea typeface="Calibri" panose="020F0502020204030204" pitchFamily="34" charset="0"/>
                <a:cs typeface="Times New Roman" panose="02020603050405020304" pitchFamily="18" charset="0"/>
              </a:rPr>
              <a:t>Learning </a:t>
            </a:r>
            <a:r>
              <a:rPr lang="en-US" sz="4200" dirty="0">
                <a:latin typeface="Times New Roman" panose="02020603050405020304" pitchFamily="18" charset="0"/>
                <a:ea typeface="Calibri" panose="020F0502020204030204" pitchFamily="34" charset="0"/>
                <a:cs typeface="Times New Roman" panose="02020603050405020304" pitchFamily="18" charset="0"/>
              </a:rPr>
              <a:t>is said to have occurred whenever an individual’s </a:t>
            </a:r>
            <a:r>
              <a:rPr lang="en-US" sz="4200" dirty="0" smtClean="0">
                <a:latin typeface="Times New Roman" panose="02020603050405020304" pitchFamily="18" charset="0"/>
                <a:ea typeface="Calibri" panose="020F0502020204030204" pitchFamily="34" charset="0"/>
                <a:cs typeface="Times New Roman" panose="02020603050405020304" pitchFamily="18" charset="0"/>
              </a:rPr>
              <a:t>behavior </a:t>
            </a:r>
            <a:r>
              <a:rPr lang="en-US" sz="4200" dirty="0">
                <a:latin typeface="Times New Roman" panose="02020603050405020304" pitchFamily="18" charset="0"/>
                <a:ea typeface="Calibri" panose="020F0502020204030204" pitchFamily="34" charset="0"/>
                <a:cs typeface="Times New Roman" panose="02020603050405020304" pitchFamily="18" charset="0"/>
              </a:rPr>
              <a:t>is modified or when </a:t>
            </a:r>
            <a:r>
              <a:rPr lang="en-US" sz="4200" dirty="0" smtClean="0">
                <a:latin typeface="Times New Roman" panose="02020603050405020304" pitchFamily="18" charset="0"/>
                <a:ea typeface="Calibri" panose="020F0502020204030204" pitchFamily="34" charset="0"/>
                <a:cs typeface="Times New Roman" panose="02020603050405020304" pitchFamily="18" charset="0"/>
              </a:rPr>
              <a:t>he/she thinks </a:t>
            </a:r>
            <a:r>
              <a:rPr lang="en-US" sz="4200" dirty="0">
                <a:latin typeface="Times New Roman" panose="02020603050405020304" pitchFamily="18" charset="0"/>
                <a:ea typeface="Calibri" panose="020F0502020204030204" pitchFamily="34" charset="0"/>
                <a:cs typeface="Times New Roman" panose="02020603050405020304" pitchFamily="18" charset="0"/>
              </a:rPr>
              <a:t>and </a:t>
            </a:r>
            <a:r>
              <a:rPr lang="en-US" sz="4200" dirty="0" smtClean="0">
                <a:latin typeface="Times New Roman" panose="02020603050405020304" pitchFamily="18" charset="0"/>
                <a:ea typeface="Calibri" panose="020F0502020204030204" pitchFamily="34" charset="0"/>
                <a:cs typeface="Times New Roman" panose="02020603050405020304" pitchFamily="18" charset="0"/>
              </a:rPr>
              <a:t>act </a:t>
            </a:r>
            <a:r>
              <a:rPr lang="en-US" sz="4200" dirty="0">
                <a:latin typeface="Times New Roman" panose="02020603050405020304" pitchFamily="18" charset="0"/>
                <a:ea typeface="Calibri" panose="020F0502020204030204" pitchFamily="34" charset="0"/>
                <a:cs typeface="Times New Roman" panose="02020603050405020304" pitchFamily="18" charset="0"/>
              </a:rPr>
              <a:t>differently, or when he/she has acquired new knowledge or a </a:t>
            </a:r>
            <a:r>
              <a:rPr lang="en-US" sz="4200" dirty="0" smtClean="0">
                <a:latin typeface="Times New Roman" panose="02020603050405020304" pitchFamily="18" charset="0"/>
                <a:ea typeface="Calibri" panose="020F0502020204030204" pitchFamily="34" charset="0"/>
                <a:cs typeface="Times New Roman" panose="02020603050405020304" pitchFamily="18" charset="0"/>
              </a:rPr>
              <a:t>new skill </a:t>
            </a:r>
            <a:r>
              <a:rPr lang="en-US" sz="2100" b="1" dirty="0" smtClean="0">
                <a:latin typeface="Times New Roman" panose="02020603050405020304" pitchFamily="18" charset="0"/>
                <a:ea typeface="Calibri" panose="020F0502020204030204" pitchFamily="34" charset="0"/>
              </a:rPr>
              <a:t>(Kemp &amp; Dayton, 1985:13)</a:t>
            </a:r>
            <a:endParaRPr lang="en-US" sz="21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039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981200" y="-762000"/>
            <a:ext cx="8229600" cy="533400"/>
          </a:xfrm>
        </p:spPr>
        <p:txBody>
          <a:bodyPr/>
          <a:lstStyle/>
          <a:p>
            <a:endParaRPr lang="en-US" altLang="en-US" smtClean="0"/>
          </a:p>
        </p:txBody>
      </p:sp>
      <p:pic>
        <p:nvPicPr>
          <p:cNvPr id="10240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685800"/>
            <a:ext cx="8001000" cy="5105400"/>
          </a:xfrm>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AEA4B9E-5857-4BED-8945-696229B64261}"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1163190085"/>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80060" marR="0" indent="-571500" algn="just">
              <a:lnSpc>
                <a:spcPct val="115000"/>
              </a:lnSpc>
              <a:spcBef>
                <a:spcPts val="0"/>
              </a:spcBef>
              <a:spcAft>
                <a:spcPts val="1000"/>
              </a:spcAft>
              <a:buFont typeface="Arial" panose="020B0604020202020204" pitchFamily="34" charset="0"/>
              <a:buChar cha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Learning </a:t>
            </a:r>
            <a:r>
              <a:rPr lang="en-US" sz="3600" dirty="0">
                <a:latin typeface="Times New Roman" panose="02020603050405020304" pitchFamily="18" charset="0"/>
                <a:ea typeface="Calibri" panose="020F0502020204030204" pitchFamily="34" charset="0"/>
                <a:cs typeface="Times New Roman" panose="02020603050405020304" pitchFamily="18" charset="0"/>
              </a:rPr>
              <a:t>is the development of new knowledge, skills, or attitudes as an individual interacts with information and the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environment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b="1" dirty="0" err="1" smtClean="0">
                <a:latin typeface="Times New Roman" panose="02020603050405020304" pitchFamily="18" charset="0"/>
                <a:ea typeface="Calibri" panose="020F0502020204030204" pitchFamily="34" charset="0"/>
              </a:rPr>
              <a:t>Heinich</a:t>
            </a:r>
            <a:r>
              <a:rPr lang="en-US" sz="1600" b="1" dirty="0" smtClean="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et </a:t>
            </a:r>
            <a:r>
              <a:rPr lang="en-US" sz="1600" b="1" dirty="0" smtClean="0">
                <a:latin typeface="Times New Roman" panose="02020603050405020304" pitchFamily="18" charset="0"/>
                <a:ea typeface="Calibri" panose="020F0502020204030204" pitchFamily="34" charset="0"/>
              </a:rPr>
              <a:t>al,1996) </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sz="3600" b="1" dirty="0" smtClean="0">
                <a:latin typeface="Times New Roman" panose="02020603050405020304" pitchFamily="18" charset="0"/>
                <a:ea typeface="Calibri" panose="020F0502020204030204" pitchFamily="34" charset="0"/>
              </a:rPr>
              <a:t>In summary</a:t>
            </a:r>
            <a:r>
              <a:rPr lang="en-US" sz="3600" dirty="0">
                <a:latin typeface="Times New Roman" panose="02020603050405020304" pitchFamily="18" charset="0"/>
                <a:ea typeface="Calibri" panose="020F0502020204030204" pitchFamily="34" charset="0"/>
              </a:rPr>
              <a:t>:</a:t>
            </a:r>
            <a:r>
              <a:rPr lang="en-US" sz="3600" dirty="0" smtClean="0">
                <a:latin typeface="Times New Roman" panose="02020603050405020304" pitchFamily="18" charset="0"/>
                <a:ea typeface="Calibri" panose="020F0502020204030204" pitchFamily="34" charset="0"/>
              </a:rPr>
              <a:t> </a:t>
            </a:r>
          </a:p>
          <a:p>
            <a:pPr algn="just">
              <a:lnSpc>
                <a:spcPct val="115000"/>
              </a:lnSpc>
              <a:spcBef>
                <a:spcPts val="0"/>
              </a:spcBef>
              <a:spcAft>
                <a:spcPts val="1000"/>
              </a:spcAft>
              <a:buFont typeface="Arial" panose="020B0604020202020204" pitchFamily="34" charset="0"/>
              <a:buChar char="•"/>
            </a:pPr>
            <a:r>
              <a:rPr lang="en-US" sz="3600" dirty="0">
                <a:latin typeface="Times New Roman" panose="02020603050405020304" pitchFamily="18" charset="0"/>
                <a:ea typeface="Calibri" panose="020F0502020204030204" pitchFamily="34" charset="0"/>
              </a:rPr>
              <a:t>L</a:t>
            </a:r>
            <a:r>
              <a:rPr lang="en-US" sz="3600" dirty="0" smtClean="0">
                <a:latin typeface="Times New Roman" panose="02020603050405020304" pitchFamily="18" charset="0"/>
                <a:ea typeface="Calibri" panose="020F0502020204030204" pitchFamily="34" charset="0"/>
              </a:rPr>
              <a:t>earning is the change </a:t>
            </a:r>
            <a:r>
              <a:rPr lang="en-US" sz="3600" dirty="0">
                <a:latin typeface="Times New Roman" panose="02020603050405020304" pitchFamily="18" charset="0"/>
                <a:ea typeface="Calibri" panose="020F0502020204030204" pitchFamily="34" charset="0"/>
              </a:rPr>
              <a:t>in behavior as a result of new experiences associated with interaction with information, with other learners and </a:t>
            </a:r>
            <a:r>
              <a:rPr lang="en-US" sz="3600" dirty="0" smtClean="0">
                <a:latin typeface="Times New Roman" panose="02020603050405020304" pitchFamily="18" charset="0"/>
                <a:ea typeface="Calibri" panose="020F0502020204030204" pitchFamily="34" charset="0"/>
              </a:rPr>
              <a:t>environment.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564991"/>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80060" marR="0" indent="-571500" algn="just">
              <a:lnSpc>
                <a:spcPct val="115000"/>
              </a:lnSpc>
              <a:spcBef>
                <a:spcPts val="0"/>
              </a:spcBef>
              <a:spcAft>
                <a:spcPts val="1000"/>
              </a:spcAft>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Learning is a process and not a product which involves all those experiences and trainings of an individual right from birth which help them to produce a change in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behavior.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088829"/>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Condensed" panose="020B0502040204020203" pitchFamily="34" charset="0"/>
              </a:rPr>
              <a:t>Characteristics of learning.</a:t>
            </a:r>
            <a:endParaRPr lang="en-US" sz="6000" b="1" dirty="0">
              <a:latin typeface="Bahnschrift SemiCondensed" panose="020B0502040204020203" pitchFamily="34" charset="0"/>
            </a:endParaRPr>
          </a:p>
        </p:txBody>
      </p:sp>
      <p:sp>
        <p:nvSpPr>
          <p:cNvPr id="3" name="Content Placeholder 2"/>
          <p:cNvSpPr>
            <a:spLocks noGrp="1"/>
          </p:cNvSpPr>
          <p:nvPr>
            <p:ph idx="1"/>
          </p:nvPr>
        </p:nvSpPr>
        <p:spPr/>
        <p:txBody>
          <a:bodyPr/>
          <a:lstStyle/>
          <a:p>
            <a:pPr marL="0" indent="0">
              <a:buNone/>
            </a:pPr>
            <a:r>
              <a:rPr lang="en-US" sz="4000" b="1" dirty="0" smtClean="0">
                <a:latin typeface="Bahnschrift SemiCondensed" panose="020B0502040204020203" pitchFamily="34" charset="0"/>
              </a:rPr>
              <a:t>Learning is:</a:t>
            </a:r>
            <a:endParaRPr lang="en-US" sz="3600" b="1" dirty="0" smtClean="0">
              <a:latin typeface="Times New Roman" panose="02020603050405020304" pitchFamily="18" charset="0"/>
              <a:cs typeface="Times New Roman" panose="02020603050405020304" pitchFamily="18" charset="0"/>
            </a:endParaRPr>
          </a:p>
          <a:p>
            <a:pPr marR="0" lvl="0" algn="just">
              <a:lnSpc>
                <a:spcPct val="115000"/>
              </a:lnSpc>
              <a:spcBef>
                <a:spcPts val="0"/>
              </a:spcBef>
              <a:spcAft>
                <a:spcPts val="1000"/>
              </a:spcAft>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n </a:t>
            </a:r>
            <a:r>
              <a:rPr lang="en-US" sz="3600" dirty="0">
                <a:latin typeface="Times New Roman" panose="02020603050405020304" pitchFamily="18" charset="0"/>
                <a:ea typeface="Calibri" panose="020F0502020204030204" pitchFamily="34" charset="0"/>
                <a:cs typeface="Times New Roman" panose="02020603050405020304" pitchFamily="18" charset="0"/>
              </a:rPr>
              <a:t>individual activity</a:t>
            </a:r>
          </a:p>
          <a:p>
            <a:pPr marR="0" lvl="0" algn="just">
              <a:lnSpc>
                <a:spcPct val="115000"/>
              </a:lnSpc>
              <a:spcBef>
                <a:spcPts val="0"/>
              </a:spcBef>
              <a:spcAft>
                <a:spcPts val="1000"/>
              </a:spcAft>
              <a:buFont typeface="Arial" panose="020B0604020202020204" pitchFamily="34" charset="0"/>
              <a:buChar char="•"/>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Purposeful / Goal-oriented</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C</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reative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739882"/>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Bahnschrift SemiCondensed" panose="020B0502040204020203" pitchFamily="34" charset="0"/>
              </a:rPr>
              <a:t>Learning methods</a:t>
            </a:r>
            <a:endParaRPr lang="en-US" sz="6000" b="1" dirty="0">
              <a:latin typeface="Bahnschrift SemiCondensed" panose="020B0502040204020203" pitchFamily="34" charset="0"/>
            </a:endParaRPr>
          </a:p>
        </p:txBody>
      </p:sp>
      <p:sp>
        <p:nvSpPr>
          <p:cNvPr id="3" name="Content Placeholder 2"/>
          <p:cNvSpPr>
            <a:spLocks noGrp="1"/>
          </p:cNvSpPr>
          <p:nvPr>
            <p:ph idx="1"/>
          </p:nvPr>
        </p:nvSpPr>
        <p:spPr/>
        <p:txBody>
          <a:bodyPr/>
          <a:lstStyle/>
          <a:p>
            <a:pPr marL="0" indent="0">
              <a:buNone/>
            </a:pPr>
            <a:r>
              <a:rPr lang="en-US" sz="4000" b="1" dirty="0" smtClean="0">
                <a:latin typeface="Bahnschrift SemiCondensed" panose="020B0502040204020203" pitchFamily="34" charset="0"/>
              </a:rPr>
              <a:t>Basically there are two learning methods</a:t>
            </a:r>
            <a:r>
              <a:rPr lang="en-US" dirty="0" smtClean="0"/>
              <a:t>,</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Traditional learning method </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Innovative (modern) learning method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77716"/>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spc="0" dirty="0">
                <a:solidFill>
                  <a:prstClr val="black"/>
                </a:solidFill>
                <a:latin typeface="Bahnschrift SemiCondensed" panose="020B0502040204020203" pitchFamily="34" charset="0"/>
              </a:rPr>
              <a:t>Traditional learning method</a:t>
            </a:r>
            <a:endParaRPr lang="en-US" dirty="0"/>
          </a:p>
        </p:txBody>
      </p:sp>
      <p:sp>
        <p:nvSpPr>
          <p:cNvPr id="3" name="Content Placeholder 2"/>
          <p:cNvSpPr>
            <a:spLocks noGrp="1"/>
          </p:cNvSpPr>
          <p:nvPr>
            <p:ph idx="1"/>
          </p:nvPr>
        </p:nvSpPr>
        <p:spPr/>
        <p:txBody>
          <a:bodyPr/>
          <a:lstStyle/>
          <a:p>
            <a:pPr marL="0" lvl="0" indent="0">
              <a:buNone/>
            </a:pPr>
            <a:endParaRPr lang="en-US" dirty="0">
              <a:solidFill>
                <a:prstClr val="black"/>
              </a:solidFill>
            </a:endParaRPr>
          </a:p>
          <a:p>
            <a:pPr lvl="0" algn="just">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It is teacher centered</a:t>
            </a:r>
          </a:p>
          <a:p>
            <a:pPr lvl="0" algn="just">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Teacher is the owner of knowledge</a:t>
            </a:r>
          </a:p>
          <a:p>
            <a:pPr lvl="0" algn="just">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Teacher is always correct</a:t>
            </a:r>
          </a:p>
          <a:p>
            <a:endParaRPr lang="en-US" dirty="0"/>
          </a:p>
        </p:txBody>
      </p:sp>
    </p:spTree>
    <p:extLst>
      <p:ext uri="{BB962C8B-B14F-4D97-AF65-F5344CB8AC3E}">
        <p14:creationId xmlns:p14="http://schemas.microsoft.com/office/powerpoint/2010/main" val="414818607"/>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Bahnschrift SemiCondensed" panose="020B0502040204020203" pitchFamily="34" charset="0"/>
              </a:rPr>
              <a:t>Examples of traditional learning methods</a:t>
            </a:r>
            <a:endParaRPr lang="en-US" sz="48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latin typeface="Times New Roman" panose="02020603050405020304" pitchFamily="18" charset="0"/>
                <a:cs typeface="Times New Roman" panose="02020603050405020304" pitchFamily="18" charset="0"/>
              </a:rPr>
              <a:t>Lecture</a:t>
            </a:r>
          </a:p>
          <a:p>
            <a:pPr marL="571500" indent="-571500">
              <a:buFont typeface="+mj-lt"/>
              <a:buAutoNum type="romanUcPeriod"/>
            </a:pPr>
            <a:r>
              <a:rPr lang="en-US" dirty="0" smtClean="0">
                <a:latin typeface="Times New Roman" panose="02020603050405020304" pitchFamily="18" charset="0"/>
                <a:cs typeface="Times New Roman" panose="02020603050405020304" pitchFamily="18" charset="0"/>
              </a:rPr>
              <a:t>Simulation</a:t>
            </a:r>
          </a:p>
          <a:p>
            <a:pPr marL="571500" indent="-571500">
              <a:buFont typeface="+mj-lt"/>
              <a:buAutoNum type="romanUcPeriod"/>
            </a:pPr>
            <a:r>
              <a:rPr lang="en-US" dirty="0">
                <a:solidFill>
                  <a:prstClr val="black"/>
                </a:solidFill>
                <a:latin typeface="Times New Roman" panose="02020603050405020304" pitchFamily="18" charset="0"/>
                <a:cs typeface="Times New Roman" panose="02020603050405020304" pitchFamily="18" charset="0"/>
              </a:rPr>
              <a:t>Practical/clinical practice</a:t>
            </a:r>
            <a:endParaRPr lang="en-US" dirty="0" smtClean="0">
              <a:latin typeface="Times New Roman" panose="02020603050405020304" pitchFamily="18" charset="0"/>
              <a:cs typeface="Times New Roman" panose="02020603050405020304" pitchFamily="18" charset="0"/>
            </a:endParaRPr>
          </a:p>
          <a:p>
            <a:pPr marL="571500" indent="-571500">
              <a:buFont typeface="+mj-lt"/>
              <a:buAutoNum type="romanUcPeriod"/>
            </a:pPr>
            <a:r>
              <a:rPr lang="en-US" dirty="0" smtClean="0">
                <a:solidFill>
                  <a:srgbClr val="00B050"/>
                </a:solidFill>
                <a:latin typeface="Times New Roman" panose="02020603050405020304" pitchFamily="18" charset="0"/>
                <a:cs typeface="Times New Roman" panose="02020603050405020304" pitchFamily="18" charset="0"/>
              </a:rPr>
              <a:t>Demonstration-----Group work</a:t>
            </a:r>
          </a:p>
          <a:p>
            <a:pPr marL="571500" lvl="0" indent="-571500">
              <a:buFont typeface="+mj-lt"/>
              <a:buAutoNum type="romanUcPeriod"/>
            </a:pPr>
            <a:r>
              <a:rPr lang="en-US" dirty="0">
                <a:solidFill>
                  <a:srgbClr val="00B050"/>
                </a:solidFill>
                <a:latin typeface="Times New Roman" panose="02020603050405020304" pitchFamily="18" charset="0"/>
                <a:cs typeface="Times New Roman" panose="02020603050405020304" pitchFamily="18" charset="0"/>
              </a:rPr>
              <a:t>Field </a:t>
            </a:r>
            <a:r>
              <a:rPr lang="en-US" dirty="0" smtClean="0">
                <a:solidFill>
                  <a:srgbClr val="00B050"/>
                </a:solidFill>
                <a:latin typeface="Times New Roman" panose="02020603050405020304" pitchFamily="18" charset="0"/>
                <a:cs typeface="Times New Roman" panose="02020603050405020304" pitchFamily="18" charset="0"/>
              </a:rPr>
              <a:t>work----------Group work </a:t>
            </a:r>
          </a:p>
          <a:p>
            <a:pPr marL="571500" indent="-571500">
              <a:buFont typeface="+mj-lt"/>
              <a:buAutoNum type="romanUcPeriod"/>
            </a:pPr>
            <a:r>
              <a:rPr lang="en-US" dirty="0" smtClean="0">
                <a:solidFill>
                  <a:srgbClr val="FF0000"/>
                </a:solidFill>
                <a:latin typeface="Times New Roman" panose="02020603050405020304" pitchFamily="18" charset="0"/>
                <a:cs typeface="Times New Roman" panose="02020603050405020304" pitchFamily="18" charset="0"/>
              </a:rPr>
              <a:t>Role plays</a:t>
            </a:r>
          </a:p>
          <a:p>
            <a:pPr marL="571500" indent="-571500">
              <a:buFont typeface="+mj-lt"/>
              <a:buAutoNum type="romanUcPeriod"/>
            </a:pPr>
            <a:r>
              <a:rPr lang="en-US" dirty="0" smtClean="0">
                <a:solidFill>
                  <a:srgbClr val="FF0000"/>
                </a:solidFill>
                <a:latin typeface="Times New Roman" panose="02020603050405020304" pitchFamily="18" charset="0"/>
                <a:cs typeface="Times New Roman" panose="02020603050405020304" pitchFamily="18" charset="0"/>
              </a:rPr>
              <a:t>Group discussion</a:t>
            </a:r>
          </a:p>
        </p:txBody>
      </p:sp>
    </p:spTree>
    <p:extLst>
      <p:ext uri="{BB962C8B-B14F-4D97-AF65-F5344CB8AC3E}">
        <p14:creationId xmlns:p14="http://schemas.microsoft.com/office/powerpoint/2010/main" val="1029562480"/>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ahnschrift SemiCondensed" panose="020B0502040204020203" pitchFamily="34" charset="0"/>
              </a:rPr>
              <a:t>1. Lecture</a:t>
            </a:r>
            <a:r>
              <a:rPr lang="en-US" dirty="0" smtClean="0"/>
              <a:t>.</a:t>
            </a:r>
            <a:endParaRPr lang="en-US" dirty="0"/>
          </a:p>
        </p:txBody>
      </p:sp>
      <p:sp>
        <p:nvSpPr>
          <p:cNvPr id="3" name="Content Placeholder 2"/>
          <p:cNvSpPr>
            <a:spLocks noGrp="1"/>
          </p:cNvSpPr>
          <p:nvPr>
            <p:ph idx="1"/>
          </p:nvPr>
        </p:nvSpPr>
        <p:spPr/>
        <p:txBody>
          <a:bodyPr>
            <a:normAutofit/>
          </a:bodyPr>
          <a:lstStyle/>
          <a:p>
            <a:pPr algn="just"/>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is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 of the oldest </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learning methods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still in use today.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Even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though it has been criticized by educators, it has survived through the years showing that it possesses some unique </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strengths</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Lesson is given orally by a teacher without active participation of the learners.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364510"/>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endParaRPr lang="en-US" dirty="0">
              <a:solidFill>
                <a:prstClr val="black"/>
              </a:solidFill>
            </a:endParaRPr>
          </a:p>
          <a:p>
            <a:pPr lvl="0"/>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Learners have no opportunity to ask questions or offer comments during the lesson</a:t>
            </a:r>
          </a:p>
          <a:p>
            <a:pPr lvl="0"/>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Learners are invited to ask a few questions but these are largely for the sake of clarification, not for discussion.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sz="3600" dirty="0">
                <a:solidFill>
                  <a:srgbClr val="000000"/>
                </a:solidFill>
                <a:latin typeface="Times New Roman" panose="02020603050405020304" pitchFamily="18" charset="0"/>
                <a:ea typeface="Calibri" panose="020F0502020204030204" pitchFamily="34" charset="0"/>
              </a:rPr>
              <a:t>L</a:t>
            </a:r>
            <a:r>
              <a:rPr lang="en-US" sz="3600" dirty="0" smtClean="0">
                <a:solidFill>
                  <a:srgbClr val="000000"/>
                </a:solidFill>
                <a:latin typeface="Times New Roman" panose="02020603050405020304" pitchFamily="18" charset="0"/>
                <a:ea typeface="Calibri" panose="020F0502020204030204" pitchFamily="34" charset="0"/>
              </a:rPr>
              <a:t>earners </a:t>
            </a:r>
            <a:r>
              <a:rPr lang="en-US" sz="3600" dirty="0">
                <a:solidFill>
                  <a:srgbClr val="000000"/>
                </a:solidFill>
                <a:latin typeface="Times New Roman" panose="02020603050405020304" pitchFamily="18" charset="0"/>
                <a:ea typeface="Calibri" panose="020F0502020204030204" pitchFamily="34" charset="0"/>
              </a:rPr>
              <a:t>are required to sit quietly while the teacher is teaching, they are expected to follow what is going on during the lesson. </a:t>
            </a:r>
            <a:endParaRPr lang="en-US" sz="36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3079555"/>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Bahnschrift SemiCondensed" panose="020B0502040204020203" pitchFamily="34" charset="0"/>
              </a:rPr>
              <a:t>Advantages of lecture method,</a:t>
            </a:r>
            <a:endParaRPr lang="en-US" sz="4800" b="1" dirty="0">
              <a:latin typeface="Bahnschrift SemiCondensed"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US" sz="3600" dirty="0" smtClean="0">
                <a:latin typeface="Times New Roman" panose="02020603050405020304" pitchFamily="18" charset="0"/>
                <a:cs typeface="Times New Roman" panose="02020603050405020304" pitchFamily="18" charset="0"/>
              </a:rPr>
              <a:t>It is a good way of introducing a subject</a:t>
            </a:r>
          </a:p>
          <a:p>
            <a:pPr algn="just"/>
            <a:r>
              <a:rPr lang="en-US" sz="3600" dirty="0" smtClean="0">
                <a:latin typeface="Times New Roman" panose="02020603050405020304" pitchFamily="18" charset="0"/>
                <a:cs typeface="Times New Roman" panose="02020603050405020304" pitchFamily="18" charset="0"/>
              </a:rPr>
              <a:t>Economical in the use of teacher’s time</a:t>
            </a:r>
          </a:p>
          <a:p>
            <a:pPr algn="just"/>
            <a:r>
              <a:rPr lang="en-US" sz="3600" dirty="0" smtClean="0">
                <a:latin typeface="Times New Roman" panose="02020603050405020304" pitchFamily="18" charset="0"/>
                <a:cs typeface="Times New Roman" panose="02020603050405020304" pitchFamily="18" charset="0"/>
              </a:rPr>
              <a:t>Appropriate for large group of learners</a:t>
            </a:r>
            <a:endParaRPr lang="en-US" sz="3600" dirty="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An alternative method of learning when reference books are in short supply</a:t>
            </a:r>
          </a:p>
          <a:p>
            <a:pPr algn="just"/>
            <a:r>
              <a:rPr lang="en-US" sz="3600" dirty="0" smtClean="0">
                <a:latin typeface="Times New Roman" panose="02020603050405020304" pitchFamily="18" charset="0"/>
                <a:cs typeface="Times New Roman" panose="02020603050405020304" pitchFamily="18" charset="0"/>
              </a:rPr>
              <a:t>Provides a wide field of knowledge in short time</a:t>
            </a:r>
          </a:p>
          <a:p>
            <a:pPr algn="just"/>
            <a:r>
              <a:rPr lang="en-US" sz="3600" dirty="0" smtClean="0">
                <a:latin typeface="Times New Roman" panose="02020603050405020304" pitchFamily="18" charset="0"/>
                <a:cs typeface="Times New Roman" panose="02020603050405020304" pitchFamily="18" charset="0"/>
              </a:rPr>
              <a:t>Can be conducted in a single class room</a:t>
            </a:r>
          </a:p>
          <a:p>
            <a:endParaRPr lang="en-US" dirty="0"/>
          </a:p>
        </p:txBody>
      </p:sp>
    </p:spTree>
    <p:extLst>
      <p:ext uri="{BB962C8B-B14F-4D97-AF65-F5344CB8AC3E}">
        <p14:creationId xmlns:p14="http://schemas.microsoft.com/office/powerpoint/2010/main" val="3120839756"/>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prstClr val="black"/>
                </a:solidFill>
                <a:latin typeface="Bahnschrift SemiCondensed" panose="020B0502040204020203" pitchFamily="34" charset="0"/>
              </a:rPr>
              <a:t>Disadvantages </a:t>
            </a:r>
            <a:r>
              <a:rPr lang="en-US" sz="4800" b="1" dirty="0">
                <a:solidFill>
                  <a:prstClr val="black"/>
                </a:solidFill>
                <a:latin typeface="Bahnschrift SemiCondensed" panose="020B0502040204020203" pitchFamily="34" charset="0"/>
              </a:rPr>
              <a:t>of </a:t>
            </a:r>
            <a:r>
              <a:rPr lang="en-US" sz="4800" b="1" dirty="0" smtClean="0">
                <a:solidFill>
                  <a:prstClr val="black"/>
                </a:solidFill>
                <a:latin typeface="Bahnschrift SemiCondensed" panose="020B0502040204020203" pitchFamily="34" charset="0"/>
              </a:rPr>
              <a:t>lecture </a:t>
            </a:r>
            <a:r>
              <a:rPr lang="en-US" sz="4800" b="1" dirty="0">
                <a:solidFill>
                  <a:prstClr val="black"/>
                </a:solidFill>
                <a:latin typeface="Bahnschrift SemiCondensed" panose="020B0502040204020203" pitchFamily="34" charset="0"/>
              </a:rPr>
              <a:t>method</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3600" dirty="0" smtClean="0">
                <a:latin typeface="Times New Roman" panose="02020603050405020304" pitchFamily="18" charset="0"/>
                <a:cs typeface="Times New Roman" panose="02020603050405020304" pitchFamily="18" charset="0"/>
              </a:rPr>
              <a:t>No respect for individual learner’s pace, therefore some learners may be left behind</a:t>
            </a:r>
          </a:p>
          <a:p>
            <a:pPr algn="just"/>
            <a:r>
              <a:rPr lang="en-US" sz="3600" dirty="0" smtClean="0">
                <a:latin typeface="Times New Roman" panose="02020603050405020304" pitchFamily="18" charset="0"/>
                <a:cs typeface="Times New Roman" panose="02020603050405020304" pitchFamily="18" charset="0"/>
              </a:rPr>
              <a:t>Poor learners involvement, since information comes from a single source (teacher)</a:t>
            </a:r>
          </a:p>
          <a:p>
            <a:pPr algn="just"/>
            <a:r>
              <a:rPr lang="en-US" sz="3600" dirty="0" smtClean="0">
                <a:latin typeface="Times New Roman" panose="02020603050405020304" pitchFamily="18" charset="0"/>
                <a:cs typeface="Times New Roman" panose="02020603050405020304" pitchFamily="18" charset="0"/>
              </a:rPr>
              <a:t>It does not promote active/independent  learning among the learners</a:t>
            </a:r>
          </a:p>
          <a:p>
            <a:pPr algn="just"/>
            <a:r>
              <a:rPr lang="en-US" sz="3600" dirty="0" smtClean="0">
                <a:latin typeface="Times New Roman" panose="02020603050405020304" pitchFamily="18" charset="0"/>
                <a:cs typeface="Times New Roman" panose="02020603050405020304" pitchFamily="18" charset="0"/>
              </a:rPr>
              <a:t>Does not provide feedback from the learners</a:t>
            </a:r>
          </a:p>
          <a:p>
            <a:pPr algn="just"/>
            <a:r>
              <a:rPr lang="en-US" sz="3600" dirty="0" smtClean="0">
                <a:latin typeface="Times New Roman" panose="02020603050405020304" pitchFamily="18" charset="0"/>
                <a:cs typeface="Times New Roman" panose="02020603050405020304" pitchFamily="18" charset="0"/>
              </a:rPr>
              <a:t>Learners regard knowledge as a closed system</a:t>
            </a:r>
          </a:p>
          <a:p>
            <a:endParaRPr lang="en-US" dirty="0" smtClean="0"/>
          </a:p>
          <a:p>
            <a:endParaRPr lang="en-US" dirty="0" smtClean="0"/>
          </a:p>
          <a:p>
            <a:endParaRPr lang="en-US" dirty="0"/>
          </a:p>
        </p:txBody>
      </p:sp>
    </p:spTree>
    <p:extLst>
      <p:ext uri="{BB962C8B-B14F-4D97-AF65-F5344CB8AC3E}">
        <p14:creationId xmlns:p14="http://schemas.microsoft.com/office/powerpoint/2010/main" val="1606313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How to overcome </a:t>
            </a:r>
            <a:br>
              <a:rPr lang="en-US" sz="6000" b="1" dirty="0" smtClean="0"/>
            </a:br>
            <a:r>
              <a:rPr lang="en-US" sz="6000" b="1" dirty="0" smtClean="0"/>
              <a:t>communication barriers</a:t>
            </a:r>
            <a:r>
              <a:rPr lang="en-US" b="1" dirty="0" smtClean="0"/>
              <a:t>:</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smtClean="0"/>
              <a:t>1. </a:t>
            </a:r>
            <a:r>
              <a:rPr lang="en-US" sz="3500" b="1" dirty="0" smtClean="0"/>
              <a:t>Think before communicating</a:t>
            </a:r>
            <a:r>
              <a:rPr lang="en-US" sz="3500" dirty="0" smtClean="0"/>
              <a:t>:</a:t>
            </a:r>
          </a:p>
          <a:p>
            <a:pPr>
              <a:buFont typeface="Wingdings" panose="05000000000000000000" pitchFamily="2" charset="2"/>
              <a:buChar char="§"/>
            </a:pPr>
            <a:r>
              <a:rPr lang="en-US" sz="3500" dirty="0" smtClean="0"/>
              <a:t>Think about the receiver-what you want to convey, attitudes, and their reactions to the message</a:t>
            </a:r>
          </a:p>
          <a:p>
            <a:pPr marL="0" indent="0">
              <a:buNone/>
            </a:pPr>
            <a:r>
              <a:rPr lang="en-US" sz="3500" b="1" dirty="0" smtClean="0"/>
              <a:t>2. Know your objectives</a:t>
            </a:r>
            <a:r>
              <a:rPr lang="en-US" sz="3500" dirty="0" smtClean="0"/>
              <a:t>:</a:t>
            </a:r>
          </a:p>
          <a:p>
            <a:pPr>
              <a:buFont typeface="Wingdings" panose="05000000000000000000" pitchFamily="2" charset="2"/>
              <a:buChar char="§"/>
            </a:pPr>
            <a:r>
              <a:rPr lang="en-US" sz="3500" dirty="0" smtClean="0"/>
              <a:t>know your objectives and stick to them</a:t>
            </a:r>
          </a:p>
          <a:p>
            <a:pPr marL="0" indent="0">
              <a:buNone/>
            </a:pPr>
            <a:r>
              <a:rPr lang="en-US" sz="3500" b="1" dirty="0" smtClean="0"/>
              <a:t>3. Know your audience well:</a:t>
            </a:r>
          </a:p>
          <a:p>
            <a:pPr>
              <a:buFont typeface="Wingdings" panose="05000000000000000000" pitchFamily="2" charset="2"/>
              <a:buChar char="§"/>
            </a:pPr>
            <a:r>
              <a:rPr lang="en-US" sz="3500" dirty="0" smtClean="0"/>
              <a:t>Consider receiver’s experience, feelings, environment and expectations</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3830949557"/>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2. Simulation</a:t>
            </a:r>
            <a:r>
              <a:rPr lang="en-US" sz="5400" dirty="0" smtClean="0"/>
              <a:t> </a:t>
            </a:r>
            <a:endParaRPr lang="en-US" sz="5400" dirty="0"/>
          </a:p>
        </p:txBody>
      </p:sp>
      <p:sp>
        <p:nvSpPr>
          <p:cNvPr id="3" name="Content Placeholder 2"/>
          <p:cNvSpPr>
            <a:spLocks noGrp="1"/>
          </p:cNvSpPr>
          <p:nvPr>
            <p:ph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It is used to enable learners develop skills in dealing with real life situations and problems in a classroom setting</a:t>
            </a:r>
          </a:p>
          <a:p>
            <a:pPr algn="just"/>
            <a:r>
              <a:rPr lang="en-US" sz="3600" dirty="0" smtClean="0">
                <a:latin typeface="Times New Roman" panose="02020603050405020304" pitchFamily="18" charset="0"/>
                <a:cs typeface="Times New Roman" panose="02020603050405020304" pitchFamily="18" charset="0"/>
              </a:rPr>
              <a:t>An example is the use of skills lab in a training institution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99958"/>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Advantages of simulation</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Autofit/>
          </a:bodyPr>
          <a:lstStyle/>
          <a:p>
            <a:r>
              <a:rPr lang="en-US" sz="3200" dirty="0" smtClean="0">
                <a:latin typeface="Times New Roman" panose="02020603050405020304" pitchFamily="18" charset="0"/>
                <a:cs typeface="Times New Roman" panose="02020603050405020304" pitchFamily="18" charset="0"/>
              </a:rPr>
              <a:t>Enables learners to link training situations and real life situations</a:t>
            </a:r>
          </a:p>
          <a:p>
            <a:r>
              <a:rPr lang="en-US" sz="3200" dirty="0" smtClean="0">
                <a:latin typeface="Times New Roman" panose="02020603050405020304" pitchFamily="18" charset="0"/>
                <a:cs typeface="Times New Roman" panose="02020603050405020304" pitchFamily="18" charset="0"/>
              </a:rPr>
              <a:t>It provides responsive environment, immediate feedback is available</a:t>
            </a:r>
          </a:p>
          <a:p>
            <a:r>
              <a:rPr lang="en-US" sz="3200" dirty="0" smtClean="0">
                <a:latin typeface="Times New Roman" panose="02020603050405020304" pitchFamily="18" charset="0"/>
                <a:cs typeface="Times New Roman" panose="02020603050405020304" pitchFamily="18" charset="0"/>
              </a:rPr>
              <a:t>Relatively cheap</a:t>
            </a:r>
          </a:p>
          <a:p>
            <a:r>
              <a:rPr lang="en-US" sz="3200" dirty="0" smtClean="0">
                <a:latin typeface="Times New Roman" panose="02020603050405020304" pitchFamily="18" charset="0"/>
                <a:cs typeface="Times New Roman" panose="02020603050405020304" pitchFamily="18" charset="0"/>
              </a:rPr>
              <a:t>Allows leaners make their first serious mistakes in a simulated situation than in real life</a:t>
            </a:r>
          </a:p>
          <a:p>
            <a:r>
              <a:rPr lang="en-US" sz="3200" dirty="0" smtClean="0">
                <a:latin typeface="Times New Roman" panose="02020603050405020304" pitchFamily="18" charset="0"/>
                <a:cs typeface="Times New Roman" panose="02020603050405020304" pitchFamily="18" charset="0"/>
              </a:rPr>
              <a:t>Real life problems can be programed in advance and dealt with over a period of time</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012060"/>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prstClr val="black"/>
                </a:solidFill>
                <a:latin typeface="Bahnschrift SemiCondensed" panose="020B0502040204020203" pitchFamily="34" charset="0"/>
              </a:rPr>
              <a:t>Disadvantages </a:t>
            </a:r>
            <a:r>
              <a:rPr lang="en-US" sz="5400" b="1" dirty="0">
                <a:solidFill>
                  <a:prstClr val="black"/>
                </a:solidFill>
                <a:latin typeface="Bahnschrift SemiCondensed" panose="020B0502040204020203" pitchFamily="34" charset="0"/>
              </a:rPr>
              <a:t>of simulation</a:t>
            </a:r>
            <a:endParaRPr lang="en-US" dirty="0"/>
          </a:p>
        </p:txBody>
      </p:sp>
      <p:sp>
        <p:nvSpPr>
          <p:cNvPr id="3" name="Content Placeholder 2"/>
          <p:cNvSpPr>
            <a:spLocks noGrp="1"/>
          </p:cNvSpPr>
          <p:nvPr>
            <p:ph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If not planned and developed well, it can be costly</a:t>
            </a:r>
          </a:p>
          <a:p>
            <a:pPr algn="just"/>
            <a:r>
              <a:rPr lang="en-US" sz="3600" dirty="0" smtClean="0">
                <a:latin typeface="Times New Roman" panose="02020603050405020304" pitchFamily="18" charset="0"/>
                <a:cs typeface="Times New Roman" panose="02020603050405020304" pitchFamily="18" charset="0"/>
              </a:rPr>
              <a:t>Require administrative arrangements</a:t>
            </a:r>
          </a:p>
          <a:p>
            <a:pPr algn="just"/>
            <a:r>
              <a:rPr lang="en-US" sz="3600" dirty="0" smtClean="0">
                <a:latin typeface="Times New Roman" panose="02020603050405020304" pitchFamily="18" charset="0"/>
                <a:cs typeface="Times New Roman" panose="02020603050405020304" pitchFamily="18" charset="0"/>
              </a:rPr>
              <a:t>It can not stimulate all dimensions of real life</a:t>
            </a:r>
          </a:p>
          <a:p>
            <a:pPr algn="just"/>
            <a:r>
              <a:rPr lang="en-US" sz="3600" dirty="0" smtClean="0">
                <a:latin typeface="Times New Roman" panose="02020603050405020304" pitchFamily="18" charset="0"/>
                <a:cs typeface="Times New Roman" panose="02020603050405020304" pitchFamily="18" charset="0"/>
              </a:rPr>
              <a:t>Requires ample time for learner to understand.</a:t>
            </a:r>
          </a:p>
          <a:p>
            <a:pPr algn="just"/>
            <a:r>
              <a:rPr lang="en-US" sz="3600" dirty="0" smtClean="0">
                <a:latin typeface="Times New Roman" panose="02020603050405020304" pitchFamily="18" charset="0"/>
                <a:cs typeface="Times New Roman" panose="02020603050405020304" pitchFamily="18" charset="0"/>
              </a:rPr>
              <a:t>Requires adequate infrastructure/rooms</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856541"/>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ahnschrift SemiCondensed" panose="020B0502040204020203" pitchFamily="34" charset="0"/>
              </a:rPr>
              <a:t>3. Practical /Clinical Practice.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Learners learn in their future working areas-hospitals</a:t>
            </a:r>
          </a:p>
          <a:p>
            <a:r>
              <a:rPr lang="en-US" sz="3600" dirty="0" smtClean="0">
                <a:latin typeface="Times New Roman" panose="02020603050405020304" pitchFamily="18" charset="0"/>
                <a:cs typeface="Times New Roman" panose="02020603050405020304" pitchFamily="18" charset="0"/>
              </a:rPr>
              <a:t>They are given opportunity to perform tasks under the supervision of qualified staff</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23984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Bahnschrift SemiCondensed" panose="020B0502040204020203" pitchFamily="34" charset="0"/>
              </a:rPr>
              <a:t>Advantages of Practical/Clinical Practice</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3600" dirty="0" smtClean="0">
                <a:latin typeface="Times New Roman" panose="02020603050405020304" pitchFamily="18" charset="0"/>
                <a:cs typeface="Times New Roman" panose="02020603050405020304" pitchFamily="18" charset="0"/>
              </a:rPr>
              <a:t>It is a good way of achieving a desired level of competency for the learner</a:t>
            </a:r>
          </a:p>
          <a:p>
            <a:pPr algn="just"/>
            <a:r>
              <a:rPr lang="en-US" sz="3600" dirty="0" smtClean="0">
                <a:latin typeface="Times New Roman" panose="02020603050405020304" pitchFamily="18" charset="0"/>
                <a:cs typeface="Times New Roman" panose="02020603050405020304" pitchFamily="18" charset="0"/>
              </a:rPr>
              <a:t>Provides feedback on the performance of the teacher</a:t>
            </a:r>
          </a:p>
          <a:p>
            <a:pPr algn="just"/>
            <a:r>
              <a:rPr lang="en-US" sz="3600" dirty="0" smtClean="0">
                <a:latin typeface="Times New Roman" panose="02020603050405020304" pitchFamily="18" charset="0"/>
                <a:cs typeface="Times New Roman" panose="02020603050405020304" pitchFamily="18" charset="0"/>
              </a:rPr>
              <a:t>Provides opportunity for the leaner to be assisted in his/her weak areas</a:t>
            </a:r>
          </a:p>
          <a:p>
            <a:pPr algn="just"/>
            <a:r>
              <a:rPr lang="en-US" sz="3600" dirty="0" smtClean="0">
                <a:latin typeface="Times New Roman" panose="02020603050405020304" pitchFamily="18" charset="0"/>
                <a:cs typeface="Times New Roman" panose="02020603050405020304" pitchFamily="18" charset="0"/>
              </a:rPr>
              <a:t>Provides real experience since some things can not be learnt in class-room setting</a:t>
            </a:r>
          </a:p>
          <a:p>
            <a:pPr algn="just"/>
            <a:r>
              <a:rPr lang="en-US" sz="3600" dirty="0" smtClean="0">
                <a:latin typeface="Times New Roman" panose="02020603050405020304" pitchFamily="18" charset="0"/>
                <a:cs typeface="Times New Roman" panose="02020603050405020304" pitchFamily="18" charset="0"/>
              </a:rPr>
              <a:t>Information comes from multiple sources</a:t>
            </a:r>
            <a:r>
              <a:rPr lang="en-US" dirty="0" smtClean="0"/>
              <a:t>.</a:t>
            </a:r>
            <a:endParaRPr lang="en-US" dirty="0"/>
          </a:p>
        </p:txBody>
      </p:sp>
    </p:spTree>
    <p:extLst>
      <p:ext uri="{BB962C8B-B14F-4D97-AF65-F5344CB8AC3E}">
        <p14:creationId xmlns:p14="http://schemas.microsoft.com/office/powerpoint/2010/main" val="4166926152"/>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prstClr val="black"/>
                </a:solidFill>
                <a:latin typeface="Bahnschrift SemiCondensed" panose="020B0502040204020203" pitchFamily="34" charset="0"/>
              </a:rPr>
              <a:t>Disadvantages of Practical/Clinical Practice</a:t>
            </a:r>
            <a:endParaRPr lang="en-US" dirty="0"/>
          </a:p>
        </p:txBody>
      </p:sp>
      <p:sp>
        <p:nvSpPr>
          <p:cNvPr id="3" name="Content Placeholder 2"/>
          <p:cNvSpPr>
            <a:spLocks noGrp="1"/>
          </p:cNvSpPr>
          <p:nvPr>
            <p:ph idx="1"/>
          </p:nvPr>
        </p:nvSpPr>
        <p:spPr/>
        <p:txBody>
          <a:bodyPr/>
          <a:lstStyle/>
          <a:p>
            <a:pPr lvl="0"/>
            <a:r>
              <a:rPr lang="en-US" sz="3600" dirty="0">
                <a:solidFill>
                  <a:prstClr val="black"/>
                </a:solidFill>
                <a:latin typeface="Times New Roman" panose="02020603050405020304" pitchFamily="18" charset="0"/>
                <a:cs typeface="Times New Roman" panose="02020603050405020304" pitchFamily="18" charset="0"/>
              </a:rPr>
              <a:t>Not economical way of using manpower resources</a:t>
            </a:r>
          </a:p>
          <a:p>
            <a:pPr lvl="0"/>
            <a:r>
              <a:rPr lang="en-US" sz="3600" dirty="0">
                <a:solidFill>
                  <a:prstClr val="black"/>
                </a:solidFill>
                <a:latin typeface="Times New Roman" panose="02020603050405020304" pitchFamily="18" charset="0"/>
                <a:cs typeface="Times New Roman" panose="02020603050405020304" pitchFamily="18" charset="0"/>
              </a:rPr>
              <a:t>Takes time to carry out practical work</a:t>
            </a:r>
          </a:p>
          <a:p>
            <a:pPr lvl="0"/>
            <a:r>
              <a:rPr lang="en-US" sz="3600" dirty="0">
                <a:solidFill>
                  <a:prstClr val="black"/>
                </a:solidFill>
                <a:latin typeface="Times New Roman" panose="02020603050405020304" pitchFamily="18" charset="0"/>
                <a:cs typeface="Times New Roman" panose="02020603050405020304" pitchFamily="18" charset="0"/>
              </a:rPr>
              <a:t>Needs administrative staff for preparation and maintenance of learning materials</a:t>
            </a:r>
          </a:p>
          <a:p>
            <a:pPr lvl="0"/>
            <a:r>
              <a:rPr lang="en-US" sz="3600" dirty="0">
                <a:solidFill>
                  <a:prstClr val="black"/>
                </a:solidFill>
                <a:latin typeface="Times New Roman" panose="02020603050405020304" pitchFamily="18" charset="0"/>
                <a:cs typeface="Times New Roman" panose="02020603050405020304" pitchFamily="18" charset="0"/>
              </a:rPr>
              <a:t>Needs special accommodation for the learners to be closer to the practical area.</a:t>
            </a:r>
          </a:p>
          <a:p>
            <a:endParaRPr lang="en-US" dirty="0"/>
          </a:p>
        </p:txBody>
      </p:sp>
    </p:spTree>
    <p:extLst>
      <p:ext uri="{BB962C8B-B14F-4D97-AF65-F5344CB8AC3E}">
        <p14:creationId xmlns:p14="http://schemas.microsoft.com/office/powerpoint/2010/main" val="1037296211"/>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prstClr val="black"/>
                </a:solidFill>
                <a:latin typeface="Bahnschrift Condensed" panose="020B0502040204020203" pitchFamily="34" charset="0"/>
              </a:rPr>
              <a:t>4. Demonstration Learning method,</a:t>
            </a:r>
            <a:endParaRPr lang="en-US" dirty="0"/>
          </a:p>
        </p:txBody>
      </p:sp>
      <p:sp>
        <p:nvSpPr>
          <p:cNvPr id="3" name="Content Placeholder 2"/>
          <p:cNvSpPr>
            <a:spLocks noGrp="1"/>
          </p:cNvSpPr>
          <p:nvPr>
            <p:ph idx="1"/>
          </p:nvPr>
        </p:nvSpPr>
        <p:spPr/>
        <p:txBody>
          <a:bodyPr/>
          <a:lstStyle/>
          <a:p>
            <a:pPr lvl="0"/>
            <a:r>
              <a:rPr lang="en-US" sz="3600" dirty="0">
                <a:solidFill>
                  <a:prstClr val="black"/>
                </a:solidFill>
                <a:latin typeface="Times New Roman" panose="02020603050405020304" pitchFamily="18" charset="0"/>
                <a:cs typeface="Times New Roman" panose="02020603050405020304" pitchFamily="18" charset="0"/>
              </a:rPr>
              <a:t>It is a specific learning task performed by the teacher while the learners observe and learn</a:t>
            </a:r>
          </a:p>
          <a:p>
            <a:pPr lvl="0"/>
            <a:r>
              <a:rPr lang="en-US" sz="3600" dirty="0">
                <a:solidFill>
                  <a:prstClr val="black"/>
                </a:solidFill>
                <a:latin typeface="Times New Roman" panose="02020603050405020304" pitchFamily="18" charset="0"/>
                <a:cs typeface="Times New Roman" panose="02020603050405020304" pitchFamily="18" charset="0"/>
              </a:rPr>
              <a:t>It is mainly used to show learners how to perform some tasks</a:t>
            </a:r>
          </a:p>
          <a:p>
            <a:pPr lvl="0"/>
            <a:r>
              <a:rPr lang="en-US" sz="3600" dirty="0">
                <a:solidFill>
                  <a:prstClr val="black"/>
                </a:solidFill>
                <a:latin typeface="Times New Roman" panose="02020603050405020304" pitchFamily="18" charset="0"/>
                <a:cs typeface="Times New Roman" panose="02020603050405020304" pitchFamily="18" charset="0"/>
              </a:rPr>
              <a:t>Learners are given opportunity for a return demonstration to ensure they understood</a:t>
            </a:r>
          </a:p>
          <a:p>
            <a:endParaRPr lang="en-US" dirty="0"/>
          </a:p>
        </p:txBody>
      </p:sp>
    </p:spTree>
    <p:extLst>
      <p:ext uri="{BB962C8B-B14F-4D97-AF65-F5344CB8AC3E}">
        <p14:creationId xmlns:p14="http://schemas.microsoft.com/office/powerpoint/2010/main" val="4234606455"/>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Advantages </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Autofit/>
          </a:bodyPr>
          <a:lstStyle/>
          <a:p>
            <a:pPr algn="just"/>
            <a:r>
              <a:rPr lang="en-US" sz="3600" dirty="0" smtClean="0">
                <a:latin typeface="Times New Roman" panose="02020603050405020304" pitchFamily="18" charset="0"/>
                <a:cs typeface="Times New Roman" panose="02020603050405020304" pitchFamily="18" charset="0"/>
              </a:rPr>
              <a:t>Leaners understand the subject better when they see a demonstration</a:t>
            </a:r>
          </a:p>
          <a:p>
            <a:pPr algn="just"/>
            <a:r>
              <a:rPr lang="en-US" sz="3600" dirty="0" smtClean="0">
                <a:latin typeface="Times New Roman" panose="02020603050405020304" pitchFamily="18" charset="0"/>
                <a:cs typeface="Times New Roman" panose="02020603050405020304" pitchFamily="18" charset="0"/>
              </a:rPr>
              <a:t>Economical way of using manpower and materials</a:t>
            </a:r>
          </a:p>
          <a:p>
            <a:pPr algn="just"/>
            <a:r>
              <a:rPr lang="en-US" sz="3600" dirty="0" smtClean="0">
                <a:latin typeface="Times New Roman" panose="02020603050405020304" pitchFamily="18" charset="0"/>
                <a:cs typeface="Times New Roman" panose="02020603050405020304" pitchFamily="18" charset="0"/>
              </a:rPr>
              <a:t>It is a good means of learning where resources are readily available</a:t>
            </a:r>
          </a:p>
          <a:p>
            <a:pPr algn="just"/>
            <a:r>
              <a:rPr lang="en-US" sz="3600" dirty="0" smtClean="0">
                <a:latin typeface="Times New Roman" panose="02020603050405020304" pitchFamily="18" charset="0"/>
                <a:cs typeface="Times New Roman" panose="02020603050405020304" pitchFamily="18" charset="0"/>
              </a:rPr>
              <a:t>It provides a wide range of knowledge in a limited time</a:t>
            </a:r>
          </a:p>
          <a:p>
            <a:pPr algn="just"/>
            <a:r>
              <a:rPr lang="en-US" sz="3600" dirty="0" smtClean="0">
                <a:latin typeface="Times New Roman" panose="02020603050405020304" pitchFamily="18" charset="0"/>
                <a:cs typeface="Times New Roman" panose="02020603050405020304" pitchFamily="18" charset="0"/>
              </a:rPr>
              <a:t>It provides an audio-visual observation of the subject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80350"/>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prstClr val="black"/>
                </a:solidFill>
                <a:latin typeface="Bahnschrift Condensed" panose="020B0502040204020203" pitchFamily="34" charset="0"/>
              </a:rPr>
              <a:t>Disadvantages</a:t>
            </a:r>
            <a:endParaRPr lang="en-US" dirty="0"/>
          </a:p>
        </p:txBody>
      </p:sp>
      <p:sp>
        <p:nvSpPr>
          <p:cNvPr id="3" name="Content Placeholder 2"/>
          <p:cNvSpPr>
            <a:spLocks noGrp="1"/>
          </p:cNvSpPr>
          <p:nvPr>
            <p:ph idx="1"/>
          </p:nvPr>
        </p:nvSpPr>
        <p:spPr/>
        <p:txBody>
          <a:bodyPr>
            <a:noAutofit/>
          </a:bodyPr>
          <a:lstStyle/>
          <a:p>
            <a:r>
              <a:rPr lang="en-US" sz="3200" dirty="0" smtClean="0">
                <a:latin typeface="Times New Roman" panose="02020603050405020304" pitchFamily="18" charset="0"/>
                <a:cs typeface="Times New Roman" panose="02020603050405020304" pitchFamily="18" charset="0"/>
              </a:rPr>
              <a:t>It is a one way learning process from the teacher to the learner</a:t>
            </a:r>
          </a:p>
          <a:p>
            <a:r>
              <a:rPr lang="en-US" sz="3200" dirty="0" smtClean="0">
                <a:latin typeface="Times New Roman" panose="02020603050405020304" pitchFamily="18" charset="0"/>
                <a:cs typeface="Times New Roman" panose="02020603050405020304" pitchFamily="18" charset="0"/>
              </a:rPr>
              <a:t>Learners are just passive observers</a:t>
            </a:r>
          </a:p>
          <a:p>
            <a:r>
              <a:rPr lang="en-US" sz="3200" dirty="0" smtClean="0">
                <a:latin typeface="Times New Roman" panose="02020603050405020304" pitchFamily="18" charset="0"/>
                <a:cs typeface="Times New Roman" panose="02020603050405020304" pitchFamily="18" charset="0"/>
              </a:rPr>
              <a:t>May not provide necessary repetition depending on the individual pace of learning</a:t>
            </a:r>
          </a:p>
          <a:p>
            <a:r>
              <a:rPr lang="en-US" sz="3200" dirty="0" smtClean="0">
                <a:latin typeface="Times New Roman" panose="02020603050405020304" pitchFamily="18" charset="0"/>
                <a:cs typeface="Times New Roman" panose="02020603050405020304" pitchFamily="18" charset="0"/>
              </a:rPr>
              <a:t>Relatively ineffective for achieving competency unless learners are given opportunity to practice</a:t>
            </a:r>
          </a:p>
          <a:p>
            <a:r>
              <a:rPr lang="en-US" sz="3200" dirty="0" smtClean="0">
                <a:latin typeface="Times New Roman" panose="02020603050405020304" pitchFamily="18" charset="0"/>
                <a:cs typeface="Times New Roman" panose="02020603050405020304" pitchFamily="18" charset="0"/>
              </a:rPr>
              <a:t>No immediate feedback to the teacher on what has been learnt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386"/>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5. Field work Learning method,</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Learners are taken to the actual area where activities take place</a:t>
            </a:r>
          </a:p>
          <a:p>
            <a:r>
              <a:rPr lang="en-US" sz="3600" dirty="0" smtClean="0">
                <a:latin typeface="Times New Roman" panose="02020603050405020304" pitchFamily="18" charset="0"/>
                <a:cs typeface="Times New Roman" panose="02020603050405020304" pitchFamily="18" charset="0"/>
              </a:rPr>
              <a:t>Learners are able to see and relate to what they have learnt on the specific topic</a:t>
            </a:r>
          </a:p>
          <a:p>
            <a:r>
              <a:rPr lang="en-US" sz="3600" dirty="0" smtClean="0">
                <a:latin typeface="Times New Roman" panose="02020603050405020304" pitchFamily="18" charset="0"/>
                <a:cs typeface="Times New Roman" panose="02020603050405020304" pitchFamily="18" charset="0"/>
              </a:rPr>
              <a:t>Field visit may include some practicals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862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t>4. Consult where necessary</a:t>
            </a:r>
            <a:r>
              <a:rPr lang="en-US" sz="3200" dirty="0" smtClean="0"/>
              <a:t>:</a:t>
            </a:r>
          </a:p>
          <a:p>
            <a:pPr>
              <a:buFont typeface="Wingdings" panose="05000000000000000000" pitchFamily="2" charset="2"/>
              <a:buChar char="§"/>
            </a:pPr>
            <a:r>
              <a:rPr lang="en-US" sz="3200" dirty="0" smtClean="0"/>
              <a:t>Discuss the message with others to get their opinion and support</a:t>
            </a:r>
            <a:endParaRPr lang="en-US" sz="3200" dirty="0"/>
          </a:p>
          <a:p>
            <a:pPr marL="0" indent="0">
              <a:buNone/>
            </a:pPr>
            <a:r>
              <a:rPr lang="en-US" sz="3200" b="1" dirty="0" smtClean="0"/>
              <a:t>5. Choose the most appropriate channel/media</a:t>
            </a:r>
            <a:r>
              <a:rPr lang="en-US" sz="3200" dirty="0" smtClean="0"/>
              <a:t>:</a:t>
            </a:r>
          </a:p>
          <a:p>
            <a:pPr>
              <a:buFont typeface="Wingdings" panose="05000000000000000000" pitchFamily="2" charset="2"/>
              <a:buChar char="§"/>
            </a:pPr>
            <a:r>
              <a:rPr lang="en-US" sz="3200" dirty="0" smtClean="0"/>
              <a:t>These are means through which message is passed</a:t>
            </a:r>
          </a:p>
          <a:p>
            <a:pPr>
              <a:buFont typeface="Wingdings" panose="05000000000000000000" pitchFamily="2" charset="2"/>
              <a:buChar char="§"/>
            </a:pPr>
            <a:r>
              <a:rPr lang="en-US" sz="3200" dirty="0" smtClean="0"/>
              <a:t>They include; oral, written, visual or audiovisual</a:t>
            </a:r>
          </a:p>
        </p:txBody>
      </p:sp>
    </p:spTree>
    <p:extLst>
      <p:ext uri="{BB962C8B-B14F-4D97-AF65-F5344CB8AC3E}">
        <p14:creationId xmlns:p14="http://schemas.microsoft.com/office/powerpoint/2010/main" val="4205017149"/>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a:latin typeface="Bahnschrift Condensed" panose="020B0502040204020203" pitchFamily="34" charset="0"/>
              </a:rPr>
              <a:t>A</a:t>
            </a:r>
            <a:r>
              <a:rPr lang="en-US" sz="5400" b="1" dirty="0" smtClean="0">
                <a:latin typeface="Bahnschrift Condensed" panose="020B0502040204020203" pitchFamily="34" charset="0"/>
              </a:rPr>
              <a:t>dvantages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t provides actual experience, some things can not be learnt in a learning institution</a:t>
            </a:r>
          </a:p>
          <a:p>
            <a:r>
              <a:rPr lang="en-US" sz="3600" dirty="0" smtClean="0">
                <a:latin typeface="Times New Roman" panose="02020603050405020304" pitchFamily="18" charset="0"/>
                <a:cs typeface="Times New Roman" panose="02020603050405020304" pitchFamily="18" charset="0"/>
              </a:rPr>
              <a:t>Learners can observe and participate in the use of theory</a:t>
            </a:r>
          </a:p>
          <a:p>
            <a:r>
              <a:rPr lang="en-US" sz="3600" dirty="0" smtClean="0">
                <a:latin typeface="Times New Roman" panose="02020603050405020304" pitchFamily="18" charset="0"/>
                <a:cs typeface="Times New Roman" panose="02020603050405020304" pitchFamily="18" charset="0"/>
              </a:rPr>
              <a:t>It provides for creativity to the learner</a:t>
            </a:r>
          </a:p>
          <a:p>
            <a:r>
              <a:rPr lang="en-US" sz="3600" dirty="0" smtClean="0">
                <a:latin typeface="Times New Roman" panose="02020603050405020304" pitchFamily="18" charset="0"/>
                <a:cs typeface="Times New Roman" panose="02020603050405020304" pitchFamily="18" charset="0"/>
              </a:rPr>
              <a:t>Information comes from multiple sources</a:t>
            </a:r>
          </a:p>
          <a:p>
            <a:r>
              <a:rPr lang="en-US" sz="3600" dirty="0" smtClean="0">
                <a:latin typeface="Times New Roman" panose="02020603050405020304" pitchFamily="18" charset="0"/>
                <a:cs typeface="Times New Roman" panose="02020603050405020304" pitchFamily="18" charset="0"/>
              </a:rPr>
              <a:t>Helps promote competency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1172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Disadvantages</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It is not economical way of using resources</a:t>
            </a:r>
          </a:p>
          <a:p>
            <a:r>
              <a:rPr lang="en-US" sz="3600" dirty="0" smtClean="0">
                <a:latin typeface="Times New Roman" panose="02020603050405020304" pitchFamily="18" charset="0"/>
                <a:cs typeface="Times New Roman" panose="02020603050405020304" pitchFamily="18" charset="0"/>
              </a:rPr>
              <a:t>It creates administrative challenges</a:t>
            </a:r>
          </a:p>
          <a:p>
            <a:r>
              <a:rPr lang="en-US" sz="3600" dirty="0" smtClean="0">
                <a:latin typeface="Times New Roman" panose="02020603050405020304" pitchFamily="18" charset="0"/>
                <a:cs typeface="Times New Roman" panose="02020603050405020304" pitchFamily="18" charset="0"/>
              </a:rPr>
              <a:t>It may confuse learners because of wide gap between theory and practice</a:t>
            </a:r>
          </a:p>
          <a:p>
            <a:r>
              <a:rPr lang="en-US" sz="3600" dirty="0" smtClean="0">
                <a:latin typeface="Times New Roman" panose="02020603050405020304" pitchFamily="18" charset="0"/>
                <a:cs typeface="Times New Roman" panose="02020603050405020304" pitchFamily="18" charset="0"/>
              </a:rPr>
              <a:t>If not well supervised, learning opportunity  may be lost and may turn into a social event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982641"/>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52" y="804638"/>
            <a:ext cx="10515600" cy="1020987"/>
          </a:xfrm>
        </p:spPr>
        <p:txBody>
          <a:bodyPr>
            <a:noAutofit/>
          </a:bodyPr>
          <a:lstStyle/>
          <a:p>
            <a:pPr marL="514350" lvl="0" indent="-514350">
              <a:spcBef>
                <a:spcPts val="1000"/>
              </a:spcBef>
            </a:pPr>
            <a:r>
              <a:rPr lang="en-US" sz="5400" b="1" dirty="0" smtClean="0">
                <a:solidFill>
                  <a:prstClr val="black"/>
                </a:solidFill>
                <a:latin typeface="Bahnschrift SemiCondensed" panose="020B0502040204020203" pitchFamily="34" charset="0"/>
                <a:cs typeface="Times New Roman" panose="02020603050405020304" pitchFamily="18" charset="0"/>
              </a:rPr>
              <a:t>2. Innovative / modern learning method.</a:t>
            </a:r>
            <a:r>
              <a:rPr lang="en-US" sz="5400" b="1" dirty="0">
                <a:solidFill>
                  <a:prstClr val="black"/>
                </a:solidFill>
                <a:latin typeface="Bahnschrift SemiCondensed" panose="020B0502040204020203" pitchFamily="34" charset="0"/>
                <a:cs typeface="Times New Roman" panose="02020603050405020304" pitchFamily="18" charset="0"/>
              </a:rPr>
              <a:t/>
            </a:r>
            <a:br>
              <a:rPr lang="en-US" sz="5400" b="1" dirty="0">
                <a:solidFill>
                  <a:prstClr val="black"/>
                </a:solidFill>
                <a:latin typeface="Bahnschrift SemiCondensed" panose="020B0502040204020203" pitchFamily="34" charset="0"/>
                <a:cs typeface="Times New Roman" panose="02020603050405020304" pitchFamily="18" charset="0"/>
              </a:rPr>
            </a:b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dirty="0" smtClean="0">
                <a:solidFill>
                  <a:prstClr val="black"/>
                </a:solidFill>
                <a:latin typeface="Times New Roman" panose="02020603050405020304" pitchFamily="18" charset="0"/>
                <a:cs typeface="Times New Roman" panose="02020603050405020304" pitchFamily="18" charset="0"/>
              </a:rPr>
              <a:t>It is also known as ‘</a:t>
            </a:r>
            <a:r>
              <a:rPr lang="en-US" sz="3600" b="1" dirty="0" smtClean="0">
                <a:solidFill>
                  <a:prstClr val="black"/>
                </a:solidFill>
                <a:latin typeface="Times New Roman" panose="02020603050405020304" pitchFamily="18" charset="0"/>
                <a:cs typeface="Times New Roman" panose="02020603050405020304" pitchFamily="18" charset="0"/>
              </a:rPr>
              <a:t>student centered</a:t>
            </a:r>
            <a:r>
              <a:rPr lang="en-US" sz="3600" dirty="0" smtClean="0">
                <a:solidFill>
                  <a:prstClr val="black"/>
                </a:solidFill>
                <a:latin typeface="Times New Roman" panose="02020603050405020304" pitchFamily="18" charset="0"/>
                <a:cs typeface="Times New Roman" panose="02020603050405020304" pitchFamily="18" charset="0"/>
              </a:rPr>
              <a:t>’ learning</a:t>
            </a:r>
            <a:endParaRPr lang="en-US" sz="3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Learning responsibility is transferred from the teacher to the learner</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It fosters active interaction between the learner and the teacher</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 leaner searches for information, which can be shared with the teacher.</a:t>
            </a:r>
          </a:p>
          <a:p>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226062"/>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It is an approach to learning that focuses on the learner and their needs rather than being centered around the teachers </a:t>
            </a:r>
            <a:r>
              <a:rPr lang="en-US" sz="3600" dirty="0" smtClean="0">
                <a:solidFill>
                  <a:prstClr val="black"/>
                </a:solidFill>
                <a:latin typeface="Times New Roman" panose="02020603050405020304" pitchFamily="18" charset="0"/>
                <a:cs typeface="Times New Roman" panose="02020603050405020304" pitchFamily="18" charset="0"/>
              </a:rPr>
              <a:t>output (</a:t>
            </a:r>
            <a:r>
              <a:rPr lang="en-US" sz="3600" dirty="0">
                <a:solidFill>
                  <a:prstClr val="black"/>
                </a:solidFill>
                <a:latin typeface="Times New Roman" panose="02020603050405020304" pitchFamily="18" charset="0"/>
                <a:cs typeface="Times New Roman" panose="02020603050405020304" pitchFamily="18" charset="0"/>
              </a:rPr>
              <a:t>ehea.info&gt;pid34932)</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It is an approach to learning in which learners choose not only what to study but how and why that topic might be of interest( Rogers, C (1983)</a:t>
            </a:r>
          </a:p>
          <a:p>
            <a:endParaRPr lang="en-US" dirty="0"/>
          </a:p>
        </p:txBody>
      </p:sp>
    </p:spTree>
    <p:extLst>
      <p:ext uri="{BB962C8B-B14F-4D97-AF65-F5344CB8AC3E}">
        <p14:creationId xmlns:p14="http://schemas.microsoft.com/office/powerpoint/2010/main" val="3896489106"/>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Bahnschrift SemiCondensed" panose="020B0502040204020203" pitchFamily="34" charset="0"/>
              </a:rPr>
              <a:t>Examples of student centered learning methods</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Individual/SELF DIRECTED learning</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Project learning</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Small group tutorial</a:t>
            </a:r>
          </a:p>
          <a:p>
            <a:pPr marL="514350" indent="-514350">
              <a:buFont typeface="+mj-lt"/>
              <a:buAutoNum type="arabicPeriod"/>
            </a:pPr>
            <a:r>
              <a:rPr lang="en-US" sz="3600" dirty="0" smtClean="0">
                <a:solidFill>
                  <a:srgbClr val="00B050"/>
                </a:solidFill>
                <a:latin typeface="Times New Roman" panose="02020603050405020304" pitchFamily="18" charset="0"/>
                <a:cs typeface="Times New Roman" panose="02020603050405020304" pitchFamily="18" charset="0"/>
              </a:rPr>
              <a:t>Computer-aided learning---Group work</a:t>
            </a:r>
          </a:p>
          <a:p>
            <a:pPr marL="514350" indent="-514350">
              <a:buFont typeface="+mj-lt"/>
              <a:buAutoNum type="arabicPeriod"/>
            </a:pPr>
            <a:r>
              <a:rPr lang="en-US" sz="3600" dirty="0" smtClean="0">
                <a:solidFill>
                  <a:srgbClr val="00B050"/>
                </a:solidFill>
                <a:latin typeface="Times New Roman" panose="02020603050405020304" pitchFamily="18" charset="0"/>
                <a:cs typeface="Times New Roman" panose="02020603050405020304" pitchFamily="18" charset="0"/>
              </a:rPr>
              <a:t>Problem-based learning-----Group work</a:t>
            </a:r>
          </a:p>
          <a:p>
            <a:pPr marL="0" indent="0">
              <a:buNone/>
            </a:pP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375350326"/>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1. Self-directed learning,</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This is learner’s self directed learning</a:t>
            </a:r>
          </a:p>
          <a:p>
            <a:r>
              <a:rPr lang="en-US" sz="3600" dirty="0" smtClean="0">
                <a:latin typeface="Times New Roman" panose="02020603050405020304" pitchFamily="18" charset="0"/>
                <a:cs typeface="Times New Roman" panose="02020603050405020304" pitchFamily="18" charset="0"/>
              </a:rPr>
              <a:t>The learner has the sole responsibility to search for the relevant information</a:t>
            </a:r>
          </a:p>
          <a:p>
            <a:r>
              <a:rPr lang="en-US" sz="3600" dirty="0" smtClean="0">
                <a:latin typeface="Times New Roman" panose="02020603050405020304" pitchFamily="18" charset="0"/>
                <a:cs typeface="Times New Roman" panose="02020603050405020304" pitchFamily="18" charset="0"/>
              </a:rPr>
              <a:t>Learner moves at his/her own pace</a:t>
            </a: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467387"/>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Advantages of individual learning,</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Learner learn at his/her own pace, time and place of choice</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Learner can omit any information he/she already knows</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Learner can request support from the teacher only on specific areas of the learning</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It encourages creativity on the learner</a:t>
            </a:r>
          </a:p>
          <a:p>
            <a:endParaRPr lang="en-US" dirty="0"/>
          </a:p>
        </p:txBody>
      </p:sp>
    </p:spTree>
    <p:extLst>
      <p:ext uri="{BB962C8B-B14F-4D97-AF65-F5344CB8AC3E}">
        <p14:creationId xmlns:p14="http://schemas.microsoft.com/office/powerpoint/2010/main" val="1135411503"/>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a:t>
            </a:r>
            <a:r>
              <a:rPr lang="en-US" b="1" dirty="0" err="1" smtClean="0"/>
              <a:t>ont</a:t>
            </a:r>
            <a:r>
              <a:rPr lang="en-US" b="1" dirty="0" smtClean="0"/>
              <a:t>:</a:t>
            </a:r>
            <a:endParaRPr lang="en-US" b="1" dirty="0"/>
          </a:p>
        </p:txBody>
      </p:sp>
      <p:sp>
        <p:nvSpPr>
          <p:cNvPr id="3" name="Content Placeholder 2"/>
          <p:cNvSpPr>
            <a:spLocks noGrp="1"/>
          </p:cNvSpPr>
          <p:nvPr>
            <p:ph idx="1"/>
          </p:nvPr>
        </p:nvSpPr>
        <p:spPr/>
        <p:txBody>
          <a:bodyPr>
            <a:normAutofit fontScale="92500"/>
          </a:bodyPr>
          <a:lstStyle/>
          <a:p>
            <a:pPr lvl="0">
              <a:buClr>
                <a:srgbClr val="E48312"/>
              </a:buClr>
              <a:buFont typeface="Arial" panose="020B0604020202020204" pitchFamily="34" charset="0"/>
              <a:buChar char="•"/>
            </a:pPr>
            <a:endParaRPr lang="en-US" sz="2500" dirty="0">
              <a:solidFill>
                <a:srgbClr val="000000">
                  <a:lumMod val="75000"/>
                  <a:lumOff val="25000"/>
                </a:srgbClr>
              </a:solidFill>
              <a:latin typeface="Times New Roman" panose="02020603050405020304" pitchFamily="18" charset="0"/>
              <a:cs typeface="Times New Roman" panose="02020603050405020304" pitchFamily="18" charset="0"/>
            </a:endParaRPr>
          </a:p>
          <a:p>
            <a:pPr lvl="0" algn="just">
              <a:buClr>
                <a:srgbClr val="E48312"/>
              </a:buClr>
              <a:buFont typeface="Arial" panose="020B0604020202020204" pitchFamily="34" charset="0"/>
              <a:buChar char="•"/>
            </a:pPr>
            <a:r>
              <a:rPr lang="en-US" sz="3600" dirty="0">
                <a:solidFill>
                  <a:srgbClr val="000000">
                    <a:lumMod val="75000"/>
                    <a:lumOff val="25000"/>
                  </a:srgbClr>
                </a:solidFill>
                <a:latin typeface="Times New Roman" panose="02020603050405020304" pitchFamily="18" charset="0"/>
                <a:cs typeface="Times New Roman" panose="02020603050405020304" pitchFamily="18" charset="0"/>
              </a:rPr>
              <a:t>Learner learn how to express him/herself clearly</a:t>
            </a:r>
          </a:p>
          <a:p>
            <a:pPr lvl="0" algn="just">
              <a:buClr>
                <a:srgbClr val="E48312"/>
              </a:buClr>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Helps students to become independent problem solvers and </a:t>
            </a:r>
            <a:r>
              <a:rPr lang="en-US" sz="3600" dirty="0" smtClean="0">
                <a:solidFill>
                  <a:prstClr val="black"/>
                </a:solidFill>
                <a:latin typeface="Times New Roman" panose="02020603050405020304" pitchFamily="18" charset="0"/>
                <a:cs typeface="Times New Roman" panose="02020603050405020304" pitchFamily="18" charset="0"/>
              </a:rPr>
              <a:t>improve </a:t>
            </a:r>
            <a:r>
              <a:rPr lang="en-US" sz="3600" dirty="0">
                <a:solidFill>
                  <a:prstClr val="black"/>
                </a:solidFill>
                <a:latin typeface="Times New Roman" panose="02020603050405020304" pitchFamily="18" charset="0"/>
                <a:cs typeface="Times New Roman" panose="02020603050405020304" pitchFamily="18" charset="0"/>
              </a:rPr>
              <a:t>their critical thinking and reflective thinking</a:t>
            </a:r>
          </a:p>
          <a:p>
            <a:pPr lvl="0" algn="just">
              <a:buClr>
                <a:srgbClr val="E48312"/>
              </a:buClr>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Learner motivation and actual learning increase when learners have a stake in their own learning and are treated as co creators in the learning process</a:t>
            </a:r>
            <a:endParaRPr 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9413680"/>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prstClr val="black"/>
                </a:solidFill>
                <a:latin typeface="Bahnschrift SemiCondensed" panose="020B0502040204020203" pitchFamily="34" charset="0"/>
              </a:rPr>
              <a:t>Disadvantages of </a:t>
            </a:r>
            <a:r>
              <a:rPr lang="en-US" sz="5400" b="1" dirty="0">
                <a:solidFill>
                  <a:prstClr val="black"/>
                </a:solidFill>
                <a:latin typeface="Bahnschrift SemiCondensed" panose="020B0502040204020203" pitchFamily="34" charset="0"/>
              </a:rPr>
              <a:t>individual learning</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Information usually comes from a single source (learner)</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No team work/interpersonal relationships</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No experience sharing with colleagues.</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Takes time to prepare learning materials</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Uneconomical in using resources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461301"/>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ndara" panose="020E0502030303020204" pitchFamily="34" charset="0"/>
              </a:rPr>
              <a:t>Role of the student.</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47500" lnSpcReduction="20000"/>
          </a:bodyPr>
          <a:lstStyle/>
          <a:p>
            <a:pPr marL="342330" lvl="0" indent="-342330" algn="just" defTabSz="912882" eaLnBrk="0" fontAlgn="base" hangingPunct="0">
              <a:lnSpc>
                <a:spcPct val="200000"/>
              </a:lnSpc>
              <a:spcBef>
                <a:spcPct val="20000"/>
              </a:spcBef>
              <a:spcAft>
                <a:spcPct val="0"/>
              </a:spcAft>
              <a:buClrTx/>
              <a:buSzTx/>
              <a:buFont typeface="Arial" charset="0"/>
              <a:buChar char="•"/>
            </a:pPr>
            <a:r>
              <a:rPr lang="en-US" sz="5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be an active participant in their own learning</a:t>
            </a:r>
          </a:p>
          <a:p>
            <a:pPr marL="342330" lvl="0" indent="-342330" algn="just" defTabSz="912882" eaLnBrk="0" fontAlgn="base" hangingPunct="0">
              <a:lnSpc>
                <a:spcPct val="200000"/>
              </a:lnSpc>
              <a:spcBef>
                <a:spcPct val="20000"/>
              </a:spcBef>
              <a:spcAft>
                <a:spcPct val="0"/>
              </a:spcAft>
              <a:buClrTx/>
              <a:buSzTx/>
              <a:buFont typeface="Arial" charset="0"/>
              <a:buChar char="•"/>
            </a:pPr>
            <a:r>
              <a:rPr lang="en-US" sz="5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Decide what and how they will learn</a:t>
            </a:r>
          </a:p>
          <a:p>
            <a:pPr marL="342330" lvl="0" indent="-342330" algn="just" defTabSz="912882" eaLnBrk="0" fontAlgn="base" hangingPunct="0">
              <a:lnSpc>
                <a:spcPct val="200000"/>
              </a:lnSpc>
              <a:spcBef>
                <a:spcPct val="20000"/>
              </a:spcBef>
              <a:spcAft>
                <a:spcPct val="0"/>
              </a:spcAft>
              <a:buClrTx/>
              <a:buSzTx/>
              <a:buFont typeface="Arial" charset="0"/>
              <a:buChar char="•"/>
            </a:pPr>
            <a:r>
              <a:rPr lang="en-US" sz="5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Construct new knowledge and skills by building on current knowledge and skills</a:t>
            </a:r>
          </a:p>
          <a:p>
            <a:pPr marL="342330" lvl="0" indent="-342330" algn="just" defTabSz="912882" eaLnBrk="0" fontAlgn="base" hangingPunct="0">
              <a:lnSpc>
                <a:spcPct val="200000"/>
              </a:lnSpc>
              <a:spcBef>
                <a:spcPct val="20000"/>
              </a:spcBef>
              <a:spcAft>
                <a:spcPct val="0"/>
              </a:spcAft>
              <a:buClrTx/>
              <a:buSzTx/>
              <a:buFont typeface="Arial" charset="0"/>
              <a:buChar char="•"/>
            </a:pPr>
            <a:r>
              <a:rPr lang="en-US" sz="5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Become proficient at self assessment </a:t>
            </a:r>
          </a:p>
          <a:p>
            <a:endParaRPr lang="en-US" dirty="0"/>
          </a:p>
        </p:txBody>
      </p:sp>
    </p:spTree>
    <p:extLst>
      <p:ext uri="{BB962C8B-B14F-4D97-AF65-F5344CB8AC3E}">
        <p14:creationId xmlns:p14="http://schemas.microsoft.com/office/powerpoint/2010/main" val="169400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90000"/>
              </a:lnSpc>
              <a:spcBef>
                <a:spcPts val="1200"/>
              </a:spcBef>
              <a:spcAft>
                <a:spcPts val="200"/>
              </a:spcAft>
            </a:pPr>
            <a:r>
              <a:rPr lang="en-US" sz="3200" b="1" spc="0" dirty="0" smtClean="0">
                <a:solidFill>
                  <a:prstClr val="black"/>
                </a:solidFill>
                <a:latin typeface="Arial Narrow" panose="020B0606020202030204" pitchFamily="34" charset="0"/>
              </a:rPr>
              <a:t>2. Modes </a:t>
            </a:r>
            <a:r>
              <a:rPr lang="en-US" sz="3200" b="1" spc="0" dirty="0">
                <a:solidFill>
                  <a:prstClr val="black"/>
                </a:solidFill>
                <a:latin typeface="Arial Narrow" panose="020B0606020202030204" pitchFamily="34" charset="0"/>
              </a:rPr>
              <a:t>of Communication </a:t>
            </a:r>
            <a:r>
              <a:rPr lang="en-US" sz="3200" i="1" spc="0" dirty="0">
                <a:solidFill>
                  <a:srgbClr val="000000"/>
                </a:solidFill>
                <a:latin typeface="Arial Narrow" panose="020B0606020202030204" pitchFamily="34" charset="0"/>
              </a:rPr>
              <a:t>(10  hours</a:t>
            </a:r>
            <a:r>
              <a:rPr lang="en-US" sz="3200" i="1" spc="0" dirty="0" smtClean="0">
                <a:solidFill>
                  <a:srgbClr val="000000"/>
                </a:solidFill>
                <a:latin typeface="Arial Narrow" panose="020B0606020202030204" pitchFamily="34" charset="0"/>
              </a:rPr>
              <a:t>).</a:t>
            </a:r>
            <a:br>
              <a:rPr lang="en-US" sz="3200" i="1" spc="0" dirty="0" smtClean="0">
                <a:solidFill>
                  <a:srgbClr val="000000"/>
                </a:solidFill>
                <a:latin typeface="Arial Narrow" panose="020B0606020202030204" pitchFamily="34" charset="0"/>
              </a:rPr>
            </a:br>
            <a:endParaRPr lang="en-US" dirty="0"/>
          </a:p>
        </p:txBody>
      </p:sp>
      <p:sp>
        <p:nvSpPr>
          <p:cNvPr id="3" name="Content Placeholder 2"/>
          <p:cNvSpPr>
            <a:spLocks noGrp="1"/>
          </p:cNvSpPr>
          <p:nvPr>
            <p:ph idx="1"/>
          </p:nvPr>
        </p:nvSpPr>
        <p:spPr>
          <a:xfrm>
            <a:off x="1097280" y="1854558"/>
            <a:ext cx="10058400" cy="4262906"/>
          </a:xfrm>
        </p:spPr>
        <p:txBody>
          <a:bodyPr>
            <a:normAutofit fontScale="25000" lnSpcReduction="20000"/>
          </a:bodyPr>
          <a:lstStyle/>
          <a:p>
            <a:pPr marL="1371600" lvl="0" indent="-1371600" algn="just">
              <a:buFont typeface="+mj-lt"/>
              <a:buAutoNum type="romanLcPeriod"/>
            </a:pPr>
            <a:r>
              <a:rPr lang="en-US" sz="8000" dirty="0" smtClean="0">
                <a:solidFill>
                  <a:prstClr val="black"/>
                </a:solidFill>
                <a:latin typeface="Arial Narrow" panose="020B0606020202030204" pitchFamily="34" charset="0"/>
              </a:rPr>
              <a:t>Written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Oral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Non-verbal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Visual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Audio visual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Intrapersonal/Interpersonal communication</a:t>
            </a:r>
          </a:p>
          <a:p>
            <a:pPr marL="1371600" lvl="0" indent="-1371600" algn="just">
              <a:buFont typeface="+mj-lt"/>
              <a:buAutoNum type="romanLcPeriod"/>
            </a:pPr>
            <a:r>
              <a:rPr lang="en-US" sz="8000" dirty="0" smtClean="0">
                <a:solidFill>
                  <a:prstClr val="black"/>
                </a:solidFill>
                <a:latin typeface="Arial Narrow" panose="020B0606020202030204" pitchFamily="34" charset="0"/>
              </a:rPr>
              <a:t>Interviewing skills</a:t>
            </a:r>
          </a:p>
          <a:p>
            <a:pPr marL="1371600" lvl="0" indent="-1371600" algn="just">
              <a:buFont typeface="+mj-lt"/>
              <a:buAutoNum type="romanLcPeriod"/>
            </a:pPr>
            <a:r>
              <a:rPr lang="en-US" sz="8000" dirty="0" smtClean="0">
                <a:solidFill>
                  <a:prstClr val="black"/>
                </a:solidFill>
                <a:latin typeface="Arial Narrow" panose="020B0606020202030204" pitchFamily="34" charset="0"/>
              </a:rPr>
              <a:t>Meetings </a:t>
            </a:r>
            <a:endParaRPr lang="en-US" sz="8000" dirty="0">
              <a:solidFill>
                <a:prstClr val="black"/>
              </a:solidFill>
              <a:latin typeface="Arial Narrow" panose="020B0606020202030204" pitchFamily="34" charset="0"/>
            </a:endParaRPr>
          </a:p>
          <a:p>
            <a:pPr marL="1371600" lvl="0" indent="-1371600" algn="just">
              <a:buFont typeface="+mj-lt"/>
              <a:buAutoNum type="romanLcPeriod"/>
            </a:pPr>
            <a:r>
              <a:rPr lang="en-US" sz="8000" dirty="0" smtClean="0">
                <a:solidFill>
                  <a:prstClr val="black"/>
                </a:solidFill>
                <a:latin typeface="Arial Narrow" panose="020B0606020202030204" pitchFamily="34" charset="0"/>
              </a:rPr>
              <a:t>Public speaking skills</a:t>
            </a:r>
          </a:p>
          <a:p>
            <a:pPr marL="1371600" lvl="0" indent="-1371600" algn="just">
              <a:buFont typeface="+mj-lt"/>
              <a:buAutoNum type="romanLcPeriod"/>
            </a:pPr>
            <a:r>
              <a:rPr lang="en-US" sz="8000" dirty="0" smtClean="0">
                <a:solidFill>
                  <a:prstClr val="black"/>
                </a:solidFill>
                <a:latin typeface="Arial Narrow" panose="020B0606020202030204" pitchFamily="34" charset="0"/>
              </a:rPr>
              <a:t>Mass communication</a:t>
            </a:r>
          </a:p>
          <a:p>
            <a:pPr marL="0" indent="0" algn="just">
              <a:buNone/>
            </a:pPr>
            <a:r>
              <a:rPr lang="en-US" sz="3100" dirty="0">
                <a:solidFill>
                  <a:prstClr val="black"/>
                </a:solidFill>
                <a:latin typeface="Arial Narrow" panose="020B0606020202030204" pitchFamily="34" charset="0"/>
              </a:rPr>
              <a:t> </a:t>
            </a:r>
            <a:r>
              <a:rPr lang="en-US" sz="3100" dirty="0" smtClean="0">
                <a:solidFill>
                  <a:prstClr val="black"/>
                </a:solidFill>
                <a:latin typeface="Arial Narrow" panose="020B0606020202030204" pitchFamily="34" charset="0"/>
              </a:rPr>
              <a:t>           </a:t>
            </a:r>
            <a:endParaRPr lang="en-US" sz="3100" dirty="0">
              <a:solidFill>
                <a:prstClr val="black"/>
              </a:solidFill>
              <a:latin typeface="Arial Narrow" panose="020B0606020202030204" pitchFamily="34" charset="0"/>
            </a:endParaRPr>
          </a:p>
          <a:p>
            <a:pPr marL="0" lvl="0" indent="0" algn="just">
              <a:buNone/>
            </a:pPr>
            <a:r>
              <a:rPr lang="en-US" sz="2600" b="1" dirty="0" smtClean="0">
                <a:solidFill>
                  <a:prstClr val="black"/>
                </a:solidFill>
                <a:latin typeface="Arial Narrow" panose="020B0606020202030204" pitchFamily="34" charset="0"/>
              </a:rPr>
              <a:t>        </a:t>
            </a:r>
          </a:p>
          <a:p>
            <a:pPr marL="0" lvl="0" indent="0" algn="just">
              <a:buNone/>
            </a:pPr>
            <a:endParaRPr lang="en-US" sz="2400" dirty="0" smtClean="0">
              <a:solidFill>
                <a:prstClr val="black"/>
              </a:solidFill>
              <a:latin typeface="Arial Narrow" panose="020B0606020202030204" pitchFamily="34" charset="0"/>
            </a:endParaRPr>
          </a:p>
          <a:p>
            <a:pPr marL="0" indent="0" algn="just">
              <a:buNone/>
            </a:pPr>
            <a:endParaRPr lang="en-US" dirty="0"/>
          </a:p>
        </p:txBody>
      </p:sp>
    </p:spTree>
    <p:extLst>
      <p:ext uri="{BB962C8B-B14F-4D97-AF65-F5344CB8AC3E}">
        <p14:creationId xmlns:p14="http://schemas.microsoft.com/office/powerpoint/2010/main" val="3984724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7883" y="1884370"/>
            <a:ext cx="10058400" cy="4023360"/>
          </a:xfrm>
        </p:spPr>
        <p:txBody>
          <a:bodyPr>
            <a:normAutofit fontScale="92500" lnSpcReduction="10000"/>
          </a:bodyPr>
          <a:lstStyle/>
          <a:p>
            <a:pPr marL="0" lvl="0" indent="0">
              <a:buClr>
                <a:srgbClr val="E48312"/>
              </a:buClr>
              <a:buNone/>
            </a:pPr>
            <a:r>
              <a:rPr lang="en-US" sz="3200" b="1" dirty="0">
                <a:solidFill>
                  <a:srgbClr val="000000">
                    <a:lumMod val="75000"/>
                    <a:lumOff val="25000"/>
                  </a:srgbClr>
                </a:solidFill>
              </a:rPr>
              <a:t>6. Choose the most appropriate language:</a:t>
            </a:r>
          </a:p>
          <a:p>
            <a:pPr marL="0" lvl="0" indent="0">
              <a:buClr>
                <a:srgbClr val="E48312"/>
              </a:buClr>
              <a:buNone/>
            </a:pPr>
            <a:r>
              <a:rPr lang="en-US" sz="3200" dirty="0">
                <a:solidFill>
                  <a:srgbClr val="000000">
                    <a:lumMod val="75000"/>
                    <a:lumOff val="25000"/>
                  </a:srgbClr>
                </a:solidFill>
              </a:rPr>
              <a:t>Choose the appropriate language, tone, expression and </a:t>
            </a:r>
            <a:r>
              <a:rPr lang="en-US" sz="3200" dirty="0" smtClean="0">
                <a:solidFill>
                  <a:srgbClr val="000000">
                    <a:lumMod val="75000"/>
                    <a:lumOff val="25000"/>
                  </a:srgbClr>
                </a:solidFill>
              </a:rPr>
              <a:t>emotions</a:t>
            </a:r>
          </a:p>
          <a:p>
            <a:pPr marL="0" lvl="0" indent="0">
              <a:buClr>
                <a:srgbClr val="E48312"/>
              </a:buClr>
              <a:buNone/>
            </a:pPr>
            <a:r>
              <a:rPr lang="en-US" sz="3200" b="1" dirty="0" smtClean="0">
                <a:solidFill>
                  <a:srgbClr val="000000">
                    <a:lumMod val="75000"/>
                    <a:lumOff val="25000"/>
                  </a:srgbClr>
                </a:solidFill>
              </a:rPr>
              <a:t>7</a:t>
            </a:r>
            <a:r>
              <a:rPr lang="en-US" sz="3200" b="1" dirty="0">
                <a:solidFill>
                  <a:srgbClr val="000000">
                    <a:lumMod val="75000"/>
                    <a:lumOff val="25000"/>
                  </a:srgbClr>
                </a:solidFill>
              </a:rPr>
              <a:t>.</a:t>
            </a:r>
            <a:r>
              <a:rPr lang="en-US" sz="3200" dirty="0">
                <a:solidFill>
                  <a:srgbClr val="000000">
                    <a:lumMod val="75000"/>
                    <a:lumOff val="25000"/>
                  </a:srgbClr>
                </a:solidFill>
              </a:rPr>
              <a:t>  </a:t>
            </a:r>
            <a:r>
              <a:rPr lang="en-US" sz="3200" b="1" dirty="0" smtClean="0">
                <a:solidFill>
                  <a:srgbClr val="000000">
                    <a:lumMod val="75000"/>
                    <a:lumOff val="25000"/>
                  </a:srgbClr>
                </a:solidFill>
              </a:rPr>
              <a:t>Message </a:t>
            </a:r>
            <a:r>
              <a:rPr lang="en-US" sz="3200" b="1" dirty="0">
                <a:solidFill>
                  <a:srgbClr val="000000">
                    <a:lumMod val="75000"/>
                    <a:lumOff val="25000"/>
                  </a:srgbClr>
                </a:solidFill>
              </a:rPr>
              <a:t>to benefit the receiver:</a:t>
            </a:r>
          </a:p>
          <a:p>
            <a:pPr lvl="0">
              <a:buClr>
                <a:srgbClr val="E48312"/>
              </a:buClr>
              <a:buFont typeface="Wingdings" panose="05000000000000000000" pitchFamily="2" charset="2"/>
              <a:buChar char="§"/>
            </a:pPr>
            <a:r>
              <a:rPr lang="en-US" sz="3200" dirty="0">
                <a:solidFill>
                  <a:srgbClr val="000000">
                    <a:lumMod val="75000"/>
                    <a:lumOff val="25000"/>
                  </a:srgbClr>
                </a:solidFill>
              </a:rPr>
              <a:t>Message sent should be beneficial/helpful to the receiver</a:t>
            </a:r>
          </a:p>
          <a:p>
            <a:pPr marL="0" lvl="0" indent="0">
              <a:buClr>
                <a:srgbClr val="E48312"/>
              </a:buClr>
              <a:buNone/>
            </a:pPr>
            <a:r>
              <a:rPr lang="en-US" sz="3200" b="1" dirty="0">
                <a:solidFill>
                  <a:srgbClr val="000000">
                    <a:lumMod val="75000"/>
                    <a:lumOff val="25000"/>
                  </a:srgbClr>
                </a:solidFill>
              </a:rPr>
              <a:t>8. </a:t>
            </a:r>
            <a:r>
              <a:rPr lang="en-US" sz="3200" b="1" dirty="0" smtClean="0">
                <a:solidFill>
                  <a:srgbClr val="000000">
                    <a:lumMod val="75000"/>
                    <a:lumOff val="25000"/>
                  </a:srgbClr>
                </a:solidFill>
              </a:rPr>
              <a:t>Time/Timeliness:</a:t>
            </a:r>
          </a:p>
          <a:p>
            <a:pPr lvl="0">
              <a:buClr>
                <a:srgbClr val="E48312"/>
              </a:buClr>
              <a:buFont typeface="Wingdings" panose="05000000000000000000" pitchFamily="2" charset="2"/>
              <a:buChar char="§"/>
            </a:pPr>
            <a:r>
              <a:rPr lang="en-US" sz="3200" dirty="0" smtClean="0">
                <a:solidFill>
                  <a:srgbClr val="000000">
                    <a:lumMod val="75000"/>
                    <a:lumOff val="25000"/>
                  </a:srgbClr>
                </a:solidFill>
              </a:rPr>
              <a:t>Consider </a:t>
            </a:r>
            <a:r>
              <a:rPr lang="en-US" sz="3200" dirty="0">
                <a:solidFill>
                  <a:srgbClr val="000000">
                    <a:lumMod val="75000"/>
                    <a:lumOff val="25000"/>
                  </a:srgbClr>
                </a:solidFill>
              </a:rPr>
              <a:t>situational, psychological and technical aspects of the receiver</a:t>
            </a:r>
          </a:p>
          <a:p>
            <a:pPr marL="0" lvl="0" indent="0">
              <a:buClr>
                <a:srgbClr val="E48312"/>
              </a:buClr>
              <a:buNone/>
            </a:pPr>
            <a:endParaRPr lang="en-US" sz="3200" b="1" dirty="0">
              <a:solidFill>
                <a:srgbClr val="000000">
                  <a:lumMod val="75000"/>
                  <a:lumOff val="25000"/>
                </a:srgbClr>
              </a:solidFill>
            </a:endParaRPr>
          </a:p>
          <a:p>
            <a:pPr lvl="0">
              <a:buClr>
                <a:srgbClr val="E48312"/>
              </a:buClr>
              <a:buFont typeface="Wingdings" panose="05000000000000000000" pitchFamily="2" charset="2"/>
              <a:buChar char="§"/>
            </a:pPr>
            <a:endParaRPr lang="en-US" sz="32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4230278667"/>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Monitor their own learning to develop strategies for learning</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Work in collaboration with other learners</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Produce work that demonstrates authentic learning</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600" dirty="0">
                <a:solidFill>
                  <a:prstClr val="black"/>
                </a:solidFill>
                <a:latin typeface="Times New Roman" panose="02020603050405020304" pitchFamily="18" charset="0"/>
                <a:cs typeface="Times New Roman" panose="02020603050405020304" pitchFamily="18" charset="0"/>
              </a:rPr>
              <a:t>Become self directed lifelong learners</a:t>
            </a:r>
            <a:endParaRPr lang="x-none" sz="36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5179952"/>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the teacher</a:t>
            </a:r>
            <a:endParaRPr lang="en-US" b="1" dirty="0"/>
          </a:p>
        </p:txBody>
      </p:sp>
      <p:sp>
        <p:nvSpPr>
          <p:cNvPr id="3" name="Content Placeholder 2"/>
          <p:cNvSpPr>
            <a:spLocks noGrp="1"/>
          </p:cNvSpPr>
          <p:nvPr>
            <p:ph idx="1"/>
          </p:nvPr>
        </p:nvSpPr>
        <p:spPr/>
        <p:txBody>
          <a:bodyPr>
            <a:normAutofit fontScale="92500" lnSpcReduction="20000"/>
          </a:bodyPr>
          <a:lstStyle/>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Accommodates different learning styles and utilizes multiple teaching techniques appropriate for student learning goals</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Motivates students to accept responsibility for learning</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Listen to and respect each learner’s point of view</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Inspires and encourages student ownership of learning</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Designs activities in which students interact with the material, the teacher and each other</a:t>
            </a:r>
          </a:p>
          <a:p>
            <a:pPr marL="342330" lvl="0" indent="-342330" algn="just" defTabSz="912882" eaLnBrk="0" fontAlgn="base" hangingPunct="0">
              <a:lnSpc>
                <a:spcPct val="100000"/>
              </a:lnSpc>
              <a:spcBef>
                <a:spcPct val="20000"/>
              </a:spcBef>
              <a:spcAft>
                <a:spcPct val="0"/>
              </a:spcAft>
              <a:buClrTx/>
              <a:buSzTx/>
              <a:buFont typeface="Arial" charset="0"/>
              <a:buChar char="•"/>
            </a:pPr>
            <a:r>
              <a:rPr lang="en-US" sz="3200" dirty="0">
                <a:solidFill>
                  <a:prstClr val="black"/>
                </a:solidFill>
                <a:latin typeface="Times New Roman" panose="02020603050405020304" pitchFamily="18" charset="0"/>
                <a:cs typeface="Times New Roman" panose="02020603050405020304" pitchFamily="18" charset="0"/>
              </a:rPr>
              <a:t>Explicitly aligns objectives, teaching methods and assessment consistently</a:t>
            </a:r>
          </a:p>
          <a:p>
            <a:endParaRPr lang="en-US" dirty="0"/>
          </a:p>
        </p:txBody>
      </p:sp>
    </p:spTree>
    <p:extLst>
      <p:ext uri="{BB962C8B-B14F-4D97-AF65-F5344CB8AC3E}">
        <p14:creationId xmlns:p14="http://schemas.microsoft.com/office/powerpoint/2010/main" val="3864479757"/>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pc="0" dirty="0">
                <a:solidFill>
                  <a:prstClr val="black"/>
                </a:solidFill>
                <a:latin typeface="Calibri"/>
              </a:rPr>
              <a:t>UNDERLYING THEORIES</a:t>
            </a:r>
            <a:endParaRPr lang="en-US" dirty="0"/>
          </a:p>
        </p:txBody>
      </p:sp>
      <p:sp>
        <p:nvSpPr>
          <p:cNvPr id="3" name="Content Placeholder 2"/>
          <p:cNvSpPr>
            <a:spLocks noGrp="1"/>
          </p:cNvSpPr>
          <p:nvPr>
            <p:ph idx="1"/>
          </p:nvPr>
        </p:nvSpPr>
        <p:spPr/>
        <p:txBody>
          <a:bodyPr>
            <a:normAutofit fontScale="85000" lnSpcReduction="10000"/>
          </a:bodyPr>
          <a:lstStyle/>
          <a:p>
            <a:pPr marL="0" lvl="0" indent="0" algn="just" defTabSz="912882" eaLnBrk="0" fontAlgn="base" hangingPunct="0">
              <a:lnSpc>
                <a:spcPct val="150000"/>
              </a:lnSpc>
              <a:spcBef>
                <a:spcPct val="20000"/>
              </a:spcBef>
              <a:spcAft>
                <a:spcPts val="800"/>
              </a:spcAft>
              <a:buClrTx/>
              <a:buSzTx/>
              <a:buNone/>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 centered learning is based on </a:t>
            </a:r>
          </a:p>
          <a:p>
            <a:pPr marL="342330" lvl="0" indent="-342330" algn="just" defTabSz="912882" eaLnBrk="0" fontAlgn="base" hangingPunct="0">
              <a:lnSpc>
                <a:spcPct val="150000"/>
              </a:lnSpc>
              <a:spcBef>
                <a:spcPct val="20000"/>
              </a:spcBef>
              <a:spcAft>
                <a:spcPts val="800"/>
              </a:spcAft>
              <a:buClrTx/>
              <a:buSzTx/>
              <a:buFont typeface="Arial"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Cognitive theory by Jean Piaget which rejects the notion that learners are passive</a:t>
            </a:r>
          </a:p>
          <a:p>
            <a:pPr marL="342330" lvl="0" indent="-342330" algn="just" defTabSz="912882" eaLnBrk="0" fontAlgn="base" hangingPunct="0">
              <a:lnSpc>
                <a:spcPct val="150000"/>
              </a:lnSpc>
              <a:spcBef>
                <a:spcPct val="20000"/>
              </a:spcBef>
              <a:spcAft>
                <a:spcPts val="800"/>
              </a:spcAft>
              <a:buClrTx/>
              <a:buSzTx/>
              <a:buFont typeface="Arial"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Constructivist theory by Lev Vygotsky which sees the student as a constructor of knowledge with classrooms being student centered with the teacher acting as a facilitator </a:t>
            </a:r>
            <a:endParaRPr lang="x-none"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4063624"/>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342330" lvl="0" indent="-342330" defTabSz="912882" eaLnBrk="0" fontAlgn="base" hangingPunct="0">
              <a:lnSpc>
                <a:spcPct val="200000"/>
              </a:lnSpc>
              <a:spcBef>
                <a:spcPct val="20000"/>
              </a:spcBef>
              <a:spcAft>
                <a:spcPct val="0"/>
              </a:spcAft>
              <a:buClrTx/>
              <a:buSzTx/>
              <a:buFont typeface="Arial" charset="0"/>
              <a:buChar char="•"/>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Humanist theory which approaches learning as a way to fulfil an individual’s potential rather than meeting specific targets. Abraham Maslow’s research on hierarchy of needs is a major concept in this theory as it focuses on the cognitive and affective needs of the learner whose goal is self actualization</a:t>
            </a:r>
            <a:endParaRPr lang="x-none"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5406514"/>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ahnschrift SemiCondensed" panose="020B0502040204020203" pitchFamily="34" charset="0"/>
              </a:rPr>
              <a:t>2. Project learning method</a:t>
            </a:r>
            <a:r>
              <a:rPr lang="en-US" dirty="0" smtClean="0"/>
              <a:t>.</a:t>
            </a:r>
            <a:endParaRPr lang="en-US" dirty="0"/>
          </a:p>
        </p:txBody>
      </p:sp>
      <p:sp>
        <p:nvSpPr>
          <p:cNvPr id="3" name="Content Placeholder 2"/>
          <p:cNvSpPr>
            <a:spLocks noGrp="1"/>
          </p:cNvSpPr>
          <p:nvPr>
            <p:ph idx="1"/>
          </p:nvPr>
        </p:nvSpPr>
        <p:spPr/>
        <p:txBody>
          <a:bodyPr/>
          <a:lstStyle/>
          <a:p>
            <a:r>
              <a:rPr lang="en-US" sz="3600" dirty="0" smtClean="0">
                <a:latin typeface="Times New Roman" panose="02020603050405020304" pitchFamily="18" charset="0"/>
                <a:cs typeface="Times New Roman" panose="02020603050405020304" pitchFamily="18" charset="0"/>
              </a:rPr>
              <a:t>It is an assignment given to an individual learner to carry out a piece of independent work on a particular topic.</a:t>
            </a:r>
          </a:p>
          <a:p>
            <a:r>
              <a:rPr lang="en-US" sz="3600" dirty="0" smtClean="0">
                <a:latin typeface="Times New Roman" panose="02020603050405020304" pitchFamily="18" charset="0"/>
                <a:cs typeface="Times New Roman" panose="02020603050405020304" pitchFamily="18" charset="0"/>
              </a:rPr>
              <a:t>The learner has to organize the assignment and prepare a written report to the teacher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875328"/>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atin typeface="Bahnschrift SemiCondensed" panose="020B0502040204020203" pitchFamily="34" charset="0"/>
              </a:rPr>
              <a:t>Advantages of project learning method</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It enhances creativity and innovativeness in the learner</a:t>
            </a:r>
          </a:p>
          <a:p>
            <a:pPr algn="just"/>
            <a:r>
              <a:rPr lang="en-US" sz="3600" dirty="0" smtClean="0">
                <a:latin typeface="Times New Roman" panose="02020603050405020304" pitchFamily="18" charset="0"/>
                <a:cs typeface="Times New Roman" panose="02020603050405020304" pitchFamily="18" charset="0"/>
              </a:rPr>
              <a:t>Encourages the learner to be independent. </a:t>
            </a:r>
          </a:p>
          <a:p>
            <a:pPr algn="just"/>
            <a:r>
              <a:rPr lang="en-US" sz="3600" dirty="0" smtClean="0">
                <a:latin typeface="Times New Roman" panose="02020603050405020304" pitchFamily="18" charset="0"/>
                <a:cs typeface="Times New Roman" panose="02020603050405020304" pitchFamily="18" charset="0"/>
              </a:rPr>
              <a:t>Learner can work at his/her own pace</a:t>
            </a:r>
          </a:p>
          <a:p>
            <a:pPr algn="just"/>
            <a:r>
              <a:rPr lang="en-US" sz="3600" dirty="0" smtClean="0">
                <a:latin typeface="Times New Roman" panose="02020603050405020304" pitchFamily="18" charset="0"/>
                <a:cs typeface="Times New Roman" panose="02020603050405020304" pitchFamily="18" charset="0"/>
              </a:rPr>
              <a:t>There is feedback between the learner and the teacher</a:t>
            </a:r>
          </a:p>
          <a:p>
            <a:pPr algn="just"/>
            <a:r>
              <a:rPr lang="en-US" sz="3600" dirty="0" smtClean="0">
                <a:latin typeface="Times New Roman" panose="02020603050405020304" pitchFamily="18" charset="0"/>
                <a:cs typeface="Times New Roman" panose="02020603050405020304" pitchFamily="18" charset="0"/>
              </a:rPr>
              <a:t>Provides opportunity for interpersonal relationship.</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352022"/>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prstClr val="black"/>
                </a:solidFill>
                <a:latin typeface="Bahnschrift SemiCondensed" panose="020B0502040204020203" pitchFamily="34" charset="0"/>
              </a:rPr>
              <a:t>D</a:t>
            </a:r>
            <a:r>
              <a:rPr lang="en-US" sz="5400" b="1" dirty="0" smtClean="0">
                <a:solidFill>
                  <a:prstClr val="black"/>
                </a:solidFill>
                <a:latin typeface="Bahnschrift SemiCondensed" panose="020B0502040204020203" pitchFamily="34" charset="0"/>
              </a:rPr>
              <a:t>isadvantages </a:t>
            </a:r>
            <a:r>
              <a:rPr lang="en-US" sz="5400" b="1" dirty="0">
                <a:solidFill>
                  <a:prstClr val="black"/>
                </a:solidFill>
                <a:latin typeface="Bahnschrift SemiCondensed" panose="020B0502040204020203" pitchFamily="34" charset="0"/>
              </a:rPr>
              <a:t>of project learning method</a:t>
            </a:r>
            <a:endParaRPr lang="en-US" dirty="0"/>
          </a:p>
        </p:txBody>
      </p:sp>
      <p:sp>
        <p:nvSpPr>
          <p:cNvPr id="3" name="Content Placeholder 2"/>
          <p:cNvSpPr>
            <a:spLocks noGrp="1"/>
          </p:cNvSpPr>
          <p:nvPr>
            <p:ph idx="1"/>
          </p:nvPr>
        </p:nvSpPr>
        <p:spPr/>
        <p:txBody>
          <a:bodyPr>
            <a:normAutofit lnSpcReduction="10000"/>
          </a:bodyPr>
          <a:lstStyle/>
          <a:p>
            <a:pPr algn="just"/>
            <a:r>
              <a:rPr lang="en-US" sz="3600" dirty="0" smtClean="0">
                <a:latin typeface="Times New Roman" panose="02020603050405020304" pitchFamily="18" charset="0"/>
                <a:cs typeface="Times New Roman" panose="02020603050405020304" pitchFamily="18" charset="0"/>
              </a:rPr>
              <a:t>Takes time</a:t>
            </a:r>
          </a:p>
          <a:p>
            <a:pPr algn="just"/>
            <a:r>
              <a:rPr lang="en-US" sz="3600" dirty="0" smtClean="0">
                <a:latin typeface="Times New Roman" panose="02020603050405020304" pitchFamily="18" charset="0"/>
                <a:cs typeface="Times New Roman" panose="02020603050405020304" pitchFamily="18" charset="0"/>
              </a:rPr>
              <a:t>Learner may find the project adds too much to his/her workload</a:t>
            </a:r>
          </a:p>
          <a:p>
            <a:pPr algn="just"/>
            <a:r>
              <a:rPr lang="en-US" sz="3600" dirty="0" smtClean="0">
                <a:latin typeface="Times New Roman" panose="02020603050405020304" pitchFamily="18" charset="0"/>
                <a:cs typeface="Times New Roman" panose="02020603050405020304" pitchFamily="18" charset="0"/>
              </a:rPr>
              <a:t>Creates  administrative problems</a:t>
            </a:r>
          </a:p>
          <a:p>
            <a:pPr algn="just"/>
            <a:r>
              <a:rPr lang="en-US" sz="3600" dirty="0" smtClean="0">
                <a:latin typeface="Times New Roman" panose="02020603050405020304" pitchFamily="18" charset="0"/>
                <a:cs typeface="Times New Roman" panose="02020603050405020304" pitchFamily="18" charset="0"/>
              </a:rPr>
              <a:t>Unless sufficient time is allocated, the learner may produce superficial report</a:t>
            </a:r>
          </a:p>
          <a:p>
            <a:pPr algn="just"/>
            <a:r>
              <a:rPr lang="en-US" sz="3600" dirty="0" smtClean="0">
                <a:latin typeface="Times New Roman" panose="02020603050405020304" pitchFamily="18" charset="0"/>
                <a:cs typeface="Times New Roman" panose="02020603050405020304" pitchFamily="18" charset="0"/>
              </a:rPr>
              <a:t>It can be costly to the learner</a:t>
            </a:r>
          </a:p>
          <a:p>
            <a:endParaRPr lang="en-US" dirty="0"/>
          </a:p>
        </p:txBody>
      </p:sp>
    </p:spTree>
    <p:extLst>
      <p:ext uri="{BB962C8B-B14F-4D97-AF65-F5344CB8AC3E}">
        <p14:creationId xmlns:p14="http://schemas.microsoft.com/office/powerpoint/2010/main" val="3936491754"/>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3. Tutorial learning method.</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It is a discussion between a teacher and a small group of learners</a:t>
            </a:r>
          </a:p>
          <a:p>
            <a:r>
              <a:rPr lang="en-US" sz="3600" dirty="0" smtClean="0">
                <a:latin typeface="Times New Roman" panose="02020603050405020304" pitchFamily="18" charset="0"/>
                <a:cs typeface="Times New Roman" panose="02020603050405020304" pitchFamily="18" charset="0"/>
              </a:rPr>
              <a:t>The smaller the number of learners, the more effective the tutorial</a:t>
            </a:r>
          </a:p>
          <a:p>
            <a:r>
              <a:rPr lang="en-US" sz="3600" dirty="0" smtClean="0">
                <a:latin typeface="Times New Roman" panose="02020603050405020304" pitchFamily="18" charset="0"/>
                <a:cs typeface="Times New Roman" panose="02020603050405020304" pitchFamily="18" charset="0"/>
              </a:rPr>
              <a:t>The number of learners should not be more than 8</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565615"/>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Condensed" panose="020B0502040204020203" pitchFamily="34" charset="0"/>
              </a:rPr>
              <a:t>Advantages of tutorial learning</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fontScale="92500"/>
          </a:bodyPr>
          <a:lstStyle/>
          <a:p>
            <a:r>
              <a:rPr lang="en-US" sz="3600" dirty="0" smtClean="0">
                <a:latin typeface="Times New Roman" panose="02020603050405020304" pitchFamily="18" charset="0"/>
                <a:cs typeface="Times New Roman" panose="02020603050405020304" pitchFamily="18" charset="0"/>
              </a:rPr>
              <a:t>It provides personal contact between the teacher and the learner</a:t>
            </a:r>
          </a:p>
          <a:p>
            <a:r>
              <a:rPr lang="en-US" sz="3600" dirty="0" smtClean="0">
                <a:latin typeface="Times New Roman" panose="02020603050405020304" pitchFamily="18" charset="0"/>
                <a:cs typeface="Times New Roman" panose="02020603050405020304" pitchFamily="18" charset="0"/>
              </a:rPr>
              <a:t>There is a ‘two way’ communication, thus timely feedback can be given </a:t>
            </a:r>
          </a:p>
          <a:p>
            <a:r>
              <a:rPr lang="en-US" sz="3600" dirty="0" smtClean="0">
                <a:latin typeface="Times New Roman" panose="02020603050405020304" pitchFamily="18" charset="0"/>
                <a:cs typeface="Times New Roman" panose="02020603050405020304" pitchFamily="18" charset="0"/>
              </a:rPr>
              <a:t>Teacher is able to give full attention to individual learners</a:t>
            </a:r>
          </a:p>
          <a:p>
            <a:r>
              <a:rPr lang="en-US" sz="3600" dirty="0" smtClean="0">
                <a:latin typeface="Times New Roman" panose="02020603050405020304" pitchFamily="18" charset="0"/>
                <a:cs typeface="Times New Roman" panose="02020603050405020304" pitchFamily="18" charset="0"/>
              </a:rPr>
              <a:t>Encourages creativity</a:t>
            </a:r>
          </a:p>
          <a:p>
            <a:r>
              <a:rPr lang="en-US" sz="3600" dirty="0" smtClean="0">
                <a:latin typeface="Times New Roman" panose="02020603050405020304" pitchFamily="18" charset="0"/>
                <a:cs typeface="Times New Roman" panose="02020603050405020304" pitchFamily="18" charset="0"/>
              </a:rPr>
              <a:t>Learner regard learning as an open system </a:t>
            </a: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882011"/>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Bahnschrift SemiCondensed" panose="020B0502040204020203" pitchFamily="34" charset="0"/>
              </a:rPr>
              <a:t>D</a:t>
            </a:r>
            <a:r>
              <a:rPr lang="en-US" sz="5400" b="1" dirty="0" smtClean="0">
                <a:solidFill>
                  <a:prstClr val="black"/>
                </a:solidFill>
                <a:latin typeface="Bahnschrift SemiCondensed" panose="020B0502040204020203" pitchFamily="34" charset="0"/>
              </a:rPr>
              <a:t>isadvantages </a:t>
            </a:r>
            <a:r>
              <a:rPr lang="en-US" sz="5400" b="1" dirty="0">
                <a:solidFill>
                  <a:prstClr val="black"/>
                </a:solidFill>
                <a:latin typeface="Bahnschrift SemiCondensed" panose="020B0502040204020203" pitchFamily="34" charset="0"/>
              </a:rPr>
              <a:t>of tutorial </a:t>
            </a:r>
            <a:r>
              <a:rPr lang="en-US" sz="5400" b="1" dirty="0" smtClean="0">
                <a:solidFill>
                  <a:prstClr val="black"/>
                </a:solidFill>
                <a:latin typeface="Bahnschrift SemiCondensed" panose="020B0502040204020203" pitchFamily="34" charset="0"/>
              </a:rPr>
              <a:t>learning,</a:t>
            </a:r>
            <a:endParaRPr lang="en-US" dirty="0"/>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Not economical</a:t>
            </a:r>
          </a:p>
          <a:p>
            <a:r>
              <a:rPr lang="en-US" sz="3600" dirty="0" smtClean="0">
                <a:latin typeface="Times New Roman" panose="02020603050405020304" pitchFamily="18" charset="0"/>
                <a:cs typeface="Times New Roman" panose="02020603050405020304" pitchFamily="18" charset="0"/>
              </a:rPr>
              <a:t>Too slow to cover much subject matter</a:t>
            </a:r>
          </a:p>
          <a:p>
            <a:r>
              <a:rPr lang="en-US" sz="3600" dirty="0" smtClean="0">
                <a:latin typeface="Times New Roman" panose="02020603050405020304" pitchFamily="18" charset="0"/>
                <a:cs typeface="Times New Roman" panose="02020603050405020304" pitchFamily="18" charset="0"/>
              </a:rPr>
              <a:t>Teacher may dominate the learning</a:t>
            </a:r>
          </a:p>
          <a:p>
            <a:r>
              <a:rPr lang="en-US" sz="3600" dirty="0" smtClean="0">
                <a:latin typeface="Times New Roman" panose="02020603050405020304" pitchFamily="18" charset="0"/>
                <a:cs typeface="Times New Roman" panose="02020603050405020304" pitchFamily="18" charset="0"/>
              </a:rPr>
              <a:t>Liable to interruptions</a:t>
            </a:r>
          </a:p>
          <a:p>
            <a:r>
              <a:rPr lang="en-US" sz="3600" dirty="0" smtClean="0">
                <a:latin typeface="Times New Roman" panose="02020603050405020304" pitchFamily="18" charset="0"/>
                <a:cs typeface="Times New Roman" panose="02020603050405020304" pitchFamily="18" charset="0"/>
              </a:rPr>
              <a:t>Students need to do some work on the subject</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778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9. Support with actions</a:t>
            </a:r>
            <a:r>
              <a:rPr lang="en-US" sz="3200" dirty="0" smtClean="0"/>
              <a:t>:</a:t>
            </a:r>
          </a:p>
          <a:p>
            <a:pPr>
              <a:buFont typeface="Wingdings" panose="05000000000000000000" pitchFamily="2" charset="2"/>
              <a:buChar char="§"/>
            </a:pPr>
            <a:r>
              <a:rPr lang="en-US" sz="3200" dirty="0" smtClean="0"/>
              <a:t>Actions of the sender must support the message sent</a:t>
            </a:r>
          </a:p>
          <a:p>
            <a:pPr>
              <a:buFont typeface="Wingdings" panose="05000000000000000000" pitchFamily="2" charset="2"/>
              <a:buChar char="§"/>
            </a:pPr>
            <a:r>
              <a:rPr lang="en-US" sz="3200" dirty="0" smtClean="0"/>
              <a:t>Actions speak louder than words</a:t>
            </a:r>
          </a:p>
          <a:p>
            <a:pPr>
              <a:buFont typeface="Wingdings" panose="05000000000000000000" pitchFamily="2" charset="2"/>
              <a:buChar char="§"/>
            </a:pPr>
            <a:endParaRPr lang="en-US" sz="3200" dirty="0"/>
          </a:p>
          <a:p>
            <a:pPr marL="0" indent="0">
              <a:buNone/>
            </a:pPr>
            <a:endParaRPr lang="en-US" b="1" dirty="0"/>
          </a:p>
        </p:txBody>
      </p:sp>
    </p:spTree>
    <p:extLst>
      <p:ext uri="{BB962C8B-B14F-4D97-AF65-F5344CB8AC3E}">
        <p14:creationId xmlns:p14="http://schemas.microsoft.com/office/powerpoint/2010/main" val="754977236"/>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SemiLight SemiConde" panose="020B0502040204020203" pitchFamily="34" charset="0"/>
              </a:rPr>
              <a:t>4. Computer-aided learning</a:t>
            </a:r>
            <a:endParaRPr lang="en-US" sz="54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lnSpcReduction="10000"/>
          </a:bodyPr>
          <a:lstStyle/>
          <a:p>
            <a:pPr algn="just"/>
            <a:endParaRPr lang="en-US" sz="3600" dirty="0" smtClean="0">
              <a:latin typeface="Times New Roman" panose="02020603050405020304" pitchFamily="18" charset="0"/>
              <a:cs typeface="Times New Roman" panose="02020603050405020304" pitchFamily="18" charset="0"/>
            </a:endParaRPr>
          </a:p>
          <a:p>
            <a:pPr algn="just"/>
            <a:r>
              <a:rPr lang="en-US" sz="3600" dirty="0">
                <a:solidFill>
                  <a:prstClr val="black"/>
                </a:solidFill>
                <a:latin typeface="Times New Roman" panose="02020603050405020304" pitchFamily="18" charset="0"/>
                <a:cs typeface="Times New Roman" panose="02020603050405020304" pitchFamily="18" charset="0"/>
              </a:rPr>
              <a:t>It is learning through a computer </a:t>
            </a:r>
            <a:endParaRPr lang="en-US" sz="3600" dirty="0" smtClean="0">
              <a:solidFill>
                <a:prstClr val="black"/>
              </a:solidFill>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an integrative </a:t>
            </a:r>
            <a:r>
              <a:rPr lang="en-US" sz="3600" dirty="0" smtClean="0">
                <a:latin typeface="Times New Roman" panose="02020603050405020304" pitchFamily="18" charset="0"/>
                <a:cs typeface="Times New Roman" panose="02020603050405020304" pitchFamily="18" charset="0"/>
              </a:rPr>
              <a:t>technology where a </a:t>
            </a:r>
            <a:r>
              <a:rPr lang="en-US" sz="3600" dirty="0">
                <a:latin typeface="Times New Roman" panose="02020603050405020304" pitchFamily="18" charset="0"/>
                <a:cs typeface="Times New Roman" panose="02020603050405020304" pitchFamily="18" charset="0"/>
              </a:rPr>
              <a:t>computer program is used to assist the user in learning a particular subject.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a device/learning strategy to make teaching more interesting joyful and </a:t>
            </a:r>
            <a:r>
              <a:rPr lang="en-US" sz="3600" dirty="0" smtClean="0">
                <a:latin typeface="Times New Roman" panose="02020603050405020304" pitchFamily="18" charset="0"/>
                <a:cs typeface="Times New Roman" panose="02020603050405020304" pitchFamily="18" charset="0"/>
              </a:rPr>
              <a:t>sustainable</a:t>
            </a: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908886"/>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a:latin typeface="Times New Roman" panose="02020603050405020304" pitchFamily="18" charset="0"/>
                <a:cs typeface="Times New Roman" panose="02020603050405020304" pitchFamily="18" charset="0"/>
              </a:rPr>
              <a:t>Computer assisted learning </a:t>
            </a:r>
            <a:r>
              <a:rPr lang="en-US" sz="3600" dirty="0" smtClean="0">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CAL</a:t>
            </a:r>
            <a:r>
              <a:rPr lang="en-US" sz="3600" dirty="0" smtClean="0">
                <a:latin typeface="Times New Roman" panose="02020603050405020304" pitchFamily="18" charset="0"/>
                <a:cs typeface="Times New Roman" panose="02020603050405020304" pitchFamily="18" charset="0"/>
              </a:rPr>
              <a:t>) is </a:t>
            </a:r>
            <a:r>
              <a:rPr lang="en-US" sz="3600" dirty="0">
                <a:latin typeface="Times New Roman" panose="02020603050405020304" pitchFamily="18" charset="0"/>
                <a:cs typeface="Times New Roman" panose="02020603050405020304" pitchFamily="18" charset="0"/>
              </a:rPr>
              <a:t>the use of computers in assisting learning.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For </a:t>
            </a:r>
            <a:r>
              <a:rPr lang="en-US" sz="3600" dirty="0">
                <a:latin typeface="Times New Roman" panose="02020603050405020304" pitchFamily="18" charset="0"/>
                <a:cs typeface="Times New Roman" panose="02020603050405020304" pitchFamily="18" charset="0"/>
              </a:rPr>
              <a:t>example, a teacher may use a graph plotting software to demonstrate the behavior of different functions in a mathematics </a:t>
            </a:r>
            <a:r>
              <a:rPr lang="en-US" sz="3600" dirty="0" smtClean="0">
                <a:latin typeface="Times New Roman" panose="02020603050405020304" pitchFamily="18" charset="0"/>
                <a:cs typeface="Times New Roman" panose="02020603050405020304" pitchFamily="18" charset="0"/>
              </a:rPr>
              <a:t>lesson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973619"/>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Bahnschrift SemiLight SemiConde" panose="020B0502040204020203" pitchFamily="34" charset="0"/>
              </a:rPr>
              <a:t>Advantages</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lvl="0">
              <a:buFont typeface="Wingdings" panose="05000000000000000000" pitchFamily="2" charset="2"/>
              <a:buChar char="q"/>
            </a:pPr>
            <a:r>
              <a:rPr lang="en-US" sz="3300" dirty="0">
                <a:solidFill>
                  <a:prstClr val="black"/>
                </a:solidFill>
                <a:latin typeface="Times New Roman" panose="02020603050405020304" pitchFamily="18" charset="0"/>
                <a:cs typeface="Times New Roman" panose="02020603050405020304" pitchFamily="18" charset="0"/>
              </a:rPr>
              <a:t>It provides immediate feedback to </a:t>
            </a:r>
            <a:r>
              <a:rPr lang="en-US" sz="3300" dirty="0" smtClean="0">
                <a:solidFill>
                  <a:prstClr val="black"/>
                </a:solidFill>
                <a:latin typeface="Times New Roman" panose="02020603050405020304" pitchFamily="18" charset="0"/>
                <a:cs typeface="Times New Roman" panose="02020603050405020304" pitchFamily="18" charset="0"/>
              </a:rPr>
              <a:t>learners.</a:t>
            </a:r>
          </a:p>
          <a:p>
            <a:pPr lvl="0">
              <a:buFont typeface="Wingdings" panose="05000000000000000000" pitchFamily="2" charset="2"/>
              <a:buChar char="q"/>
            </a:pPr>
            <a:r>
              <a:rPr lang="en-US" sz="3300" dirty="0" smtClean="0">
                <a:solidFill>
                  <a:prstClr val="black"/>
                </a:solidFill>
                <a:latin typeface="Times New Roman" panose="02020603050405020304" pitchFamily="18" charset="0"/>
                <a:cs typeface="Times New Roman" panose="02020603050405020304" pitchFamily="18" charset="0"/>
              </a:rPr>
              <a:t>Learners </a:t>
            </a:r>
            <a:r>
              <a:rPr lang="en-US" sz="3300" dirty="0">
                <a:solidFill>
                  <a:prstClr val="black"/>
                </a:solidFill>
                <a:latin typeface="Times New Roman" panose="02020603050405020304" pitchFamily="18" charset="0"/>
                <a:cs typeface="Times New Roman" panose="02020603050405020304" pitchFamily="18" charset="0"/>
              </a:rPr>
              <a:t>can learn at their own pace, this alleviates the pressure on the slow learners so that they can keep up with their </a:t>
            </a:r>
            <a:r>
              <a:rPr lang="en-US" sz="3300" dirty="0" smtClean="0">
                <a:solidFill>
                  <a:prstClr val="black"/>
                </a:solidFill>
                <a:latin typeface="Times New Roman" panose="02020603050405020304" pitchFamily="18" charset="0"/>
                <a:cs typeface="Times New Roman" panose="02020603050405020304" pitchFamily="18" charset="0"/>
              </a:rPr>
              <a:t>peers.</a:t>
            </a:r>
          </a:p>
          <a:p>
            <a:pPr lvl="0">
              <a:buFont typeface="Wingdings" panose="05000000000000000000" pitchFamily="2" charset="2"/>
              <a:buChar char="q"/>
            </a:pPr>
            <a:r>
              <a:rPr lang="en-US" sz="3300" dirty="0" smtClean="0">
                <a:solidFill>
                  <a:prstClr val="black"/>
                </a:solidFill>
                <a:latin typeface="Times New Roman" panose="02020603050405020304" pitchFamily="18" charset="0"/>
                <a:cs typeface="Times New Roman" panose="02020603050405020304" pitchFamily="18" charset="0"/>
              </a:rPr>
              <a:t>The </a:t>
            </a:r>
            <a:r>
              <a:rPr lang="en-US" sz="3300" dirty="0">
                <a:solidFill>
                  <a:prstClr val="black"/>
                </a:solidFill>
                <a:latin typeface="Times New Roman" panose="02020603050405020304" pitchFamily="18" charset="0"/>
                <a:cs typeface="Times New Roman" panose="02020603050405020304" pitchFamily="18" charset="0"/>
              </a:rPr>
              <a:t>multimedia contents such as special sound effects, animation and video can arouse student's interest in learning. </a:t>
            </a:r>
            <a:endParaRPr lang="en-US" sz="3300" dirty="0" smtClean="0">
              <a:solidFill>
                <a:prstClr val="black"/>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en-US" sz="3300" dirty="0" smtClean="0">
                <a:solidFill>
                  <a:prstClr val="black"/>
                </a:solidFill>
                <a:latin typeface="Times New Roman" panose="02020603050405020304" pitchFamily="18" charset="0"/>
                <a:cs typeface="Times New Roman" panose="02020603050405020304" pitchFamily="18" charset="0"/>
              </a:rPr>
              <a:t>It forces </a:t>
            </a:r>
            <a:r>
              <a:rPr lang="en-US" sz="3300" dirty="0">
                <a:solidFill>
                  <a:prstClr val="black"/>
                </a:solidFill>
                <a:latin typeface="Times New Roman" panose="02020603050405020304" pitchFamily="18" charset="0"/>
                <a:cs typeface="Times New Roman" panose="02020603050405020304" pitchFamily="18" charset="0"/>
              </a:rPr>
              <a:t>active participation on the part of the student, which contrasts with the more passive role in reading a book or attending a </a:t>
            </a:r>
            <a:r>
              <a:rPr lang="en-US" sz="3300" dirty="0" smtClean="0">
                <a:solidFill>
                  <a:prstClr val="black"/>
                </a:solidFill>
                <a:latin typeface="Times New Roman" panose="02020603050405020304" pitchFamily="18" charset="0"/>
                <a:cs typeface="Times New Roman" panose="02020603050405020304" pitchFamily="18" charset="0"/>
              </a:rPr>
              <a:t>lecture.</a:t>
            </a:r>
          </a:p>
          <a:p>
            <a:pPr lvl="0">
              <a:buFont typeface="Wingdings" panose="05000000000000000000" pitchFamily="2" charset="2"/>
              <a:buChar char="q"/>
            </a:pPr>
            <a:r>
              <a:rPr lang="en-US" sz="3300" dirty="0" smtClean="0">
                <a:solidFill>
                  <a:prstClr val="black"/>
                </a:solidFill>
                <a:latin typeface="Times New Roman" panose="02020603050405020304" pitchFamily="18" charset="0"/>
                <a:cs typeface="Times New Roman" panose="02020603050405020304" pitchFamily="18" charset="0"/>
              </a:rPr>
              <a:t>It </a:t>
            </a:r>
            <a:r>
              <a:rPr lang="en-US" sz="3300" dirty="0">
                <a:solidFill>
                  <a:prstClr val="black"/>
                </a:solidFill>
                <a:latin typeface="Times New Roman" panose="02020603050405020304" pitchFamily="18" charset="0"/>
                <a:cs typeface="Times New Roman" panose="02020603050405020304" pitchFamily="18" charset="0"/>
              </a:rPr>
              <a:t>enhances reasoning and decision-making abilities.</a:t>
            </a:r>
            <a:endParaRPr lang="en-US" dirty="0"/>
          </a:p>
        </p:txBody>
      </p:sp>
    </p:spTree>
    <p:extLst>
      <p:ext uri="{BB962C8B-B14F-4D97-AF65-F5344CB8AC3E}">
        <p14:creationId xmlns:p14="http://schemas.microsoft.com/office/powerpoint/2010/main" val="3407982998"/>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prstClr val="black"/>
                </a:solidFill>
                <a:latin typeface="Bahnschrift SemiLight SemiConde" panose="020B0502040204020203" pitchFamily="34" charset="0"/>
              </a:rPr>
              <a:t>Disadvantages</a:t>
            </a:r>
            <a:endParaRPr lang="en-US" dirty="0"/>
          </a:p>
        </p:txBody>
      </p:sp>
      <p:sp>
        <p:nvSpPr>
          <p:cNvPr id="3" name="Content Placeholder 2"/>
          <p:cNvSpPr>
            <a:spLocks noGrp="1"/>
          </p:cNvSpPr>
          <p:nvPr>
            <p:ph idx="1"/>
          </p:nvPr>
        </p:nvSpPr>
        <p:spPr/>
        <p:txBody>
          <a:bodyPr>
            <a:normAutofit lnSpcReduction="10000"/>
          </a:bodyPr>
          <a:lstStyle/>
          <a:p>
            <a:pPr marL="0" indent="0" algn="just">
              <a:buNone/>
            </a:pP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Motivating </a:t>
            </a:r>
            <a:r>
              <a:rPr lang="en-US" sz="3600" dirty="0">
                <a:latin typeface="Times New Roman" panose="02020603050405020304" pitchFamily="18" charset="0"/>
                <a:cs typeface="Times New Roman" panose="02020603050405020304" pitchFamily="18" charset="0"/>
              </a:rPr>
              <a:t>and training teachers to make use of computers in education is a challenging </a:t>
            </a:r>
            <a:r>
              <a:rPr lang="en-US" sz="3600" dirty="0" smtClean="0">
                <a:latin typeface="Times New Roman" panose="02020603050405020304" pitchFamily="18" charset="0"/>
                <a:cs typeface="Times New Roman" panose="02020603050405020304" pitchFamily="18" charset="0"/>
              </a:rPr>
              <a:t>task. </a:t>
            </a:r>
          </a:p>
          <a:p>
            <a:pPr algn="just"/>
            <a:r>
              <a:rPr lang="en-US" sz="3600" dirty="0" smtClean="0">
                <a:latin typeface="Times New Roman" panose="02020603050405020304" pitchFamily="18" charset="0"/>
                <a:cs typeface="Times New Roman" panose="02020603050405020304" pitchFamily="18" charset="0"/>
              </a:rPr>
              <a:t>Teachers </a:t>
            </a:r>
            <a:r>
              <a:rPr lang="en-US" sz="3600" dirty="0">
                <a:latin typeface="Times New Roman" panose="02020603050405020304" pitchFamily="18" charset="0"/>
                <a:cs typeface="Times New Roman" panose="02020603050405020304" pitchFamily="18" charset="0"/>
              </a:rPr>
              <a:t>may have fear of this new </a:t>
            </a:r>
            <a:r>
              <a:rPr lang="en-US" sz="3600" dirty="0" smtClean="0">
                <a:latin typeface="Times New Roman" panose="02020603050405020304" pitchFamily="18" charset="0"/>
                <a:cs typeface="Times New Roman" panose="02020603050405020304" pitchFamily="18" charset="0"/>
              </a:rPr>
              <a:t>device, and </a:t>
            </a:r>
            <a:r>
              <a:rPr lang="en-US" sz="3600" dirty="0">
                <a:latin typeface="Times New Roman" panose="02020603050405020304" pitchFamily="18" charset="0"/>
                <a:cs typeface="Times New Roman" panose="02020603050405020304" pitchFamily="18" charset="0"/>
              </a:rPr>
              <a:t>may be unwilling to spend extra time for preparation, selection and use </a:t>
            </a:r>
            <a:r>
              <a:rPr lang="en-US" sz="3600" dirty="0" smtClean="0">
                <a:latin typeface="Times New Roman" panose="02020603050405020304" pitchFamily="18" charset="0"/>
                <a:cs typeface="Times New Roman" panose="02020603050405020304" pitchFamily="18" charset="0"/>
              </a:rPr>
              <a:t>of this learning method. </a:t>
            </a:r>
          </a:p>
          <a:p>
            <a:pPr algn="just"/>
            <a:r>
              <a:rPr lang="en-US" sz="3600" dirty="0" smtClean="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may also be perceived as a threat to their job.</a:t>
            </a:r>
          </a:p>
        </p:txBody>
      </p:sp>
    </p:spTree>
    <p:extLst>
      <p:ext uri="{BB962C8B-B14F-4D97-AF65-F5344CB8AC3E}">
        <p14:creationId xmlns:p14="http://schemas.microsoft.com/office/powerpoint/2010/main" val="2034019566"/>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lgn="just">
              <a:buNone/>
            </a:pPr>
            <a:endParaRPr lang="en-US" sz="3600" dirty="0" smtClean="0">
              <a:latin typeface="Times New Roman" panose="02020603050405020304" pitchFamily="18" charset="0"/>
              <a:cs typeface="Times New Roman" panose="02020603050405020304" pitchFamily="18" charset="0"/>
            </a:endParaRPr>
          </a:p>
          <a:p>
            <a:pPr lvl="0" algn="just"/>
            <a:r>
              <a:rPr lang="en-US" sz="3900" dirty="0">
                <a:solidFill>
                  <a:prstClr val="black"/>
                </a:solidFill>
                <a:latin typeface="Times New Roman" panose="02020603050405020304" pitchFamily="18" charset="0"/>
                <a:cs typeface="Times New Roman" panose="02020603050405020304" pitchFamily="18" charset="0"/>
              </a:rPr>
              <a:t>The packages may not fulfill expectations of teachers. Objectives and methods decided by the </a:t>
            </a:r>
            <a:r>
              <a:rPr lang="en-US" sz="3900" b="1" dirty="0">
                <a:solidFill>
                  <a:prstClr val="black"/>
                </a:solidFill>
                <a:latin typeface="Times New Roman" panose="02020603050405020304" pitchFamily="18" charset="0"/>
                <a:cs typeface="Times New Roman" panose="02020603050405020304" pitchFamily="18" charset="0"/>
              </a:rPr>
              <a:t>CAL</a:t>
            </a:r>
            <a:r>
              <a:rPr lang="en-US" sz="3900" dirty="0">
                <a:solidFill>
                  <a:prstClr val="black"/>
                </a:solidFill>
                <a:latin typeface="Times New Roman" panose="02020603050405020304" pitchFamily="18" charset="0"/>
                <a:cs typeface="Times New Roman" panose="02020603050405020304" pitchFamily="18" charset="0"/>
              </a:rPr>
              <a:t> author and of a teacher may differ</a:t>
            </a:r>
            <a:r>
              <a:rPr lang="en-US" sz="3900" dirty="0" smtClean="0">
                <a:solidFill>
                  <a:prstClr val="black"/>
                </a:solidFill>
                <a:latin typeface="Times New Roman" panose="02020603050405020304" pitchFamily="18" charset="0"/>
                <a:cs typeface="Times New Roman" panose="02020603050405020304" pitchFamily="18" charset="0"/>
              </a:rPr>
              <a:t>.</a:t>
            </a:r>
            <a:endParaRPr lang="en-US" sz="3900" dirty="0" smtClean="0">
              <a:latin typeface="Times New Roman" panose="02020603050405020304" pitchFamily="18" charset="0"/>
              <a:cs typeface="Times New Roman" panose="02020603050405020304" pitchFamily="18" charset="0"/>
            </a:endParaRPr>
          </a:p>
          <a:p>
            <a:pPr algn="just"/>
            <a:r>
              <a:rPr lang="en-US" sz="3900" dirty="0" smtClean="0">
                <a:latin typeface="Times New Roman" panose="02020603050405020304" pitchFamily="18" charset="0"/>
                <a:cs typeface="Times New Roman" panose="02020603050405020304" pitchFamily="18" charset="0"/>
              </a:rPr>
              <a:t>There are problems related to the physical location of the computer resources, the cost of hardware maintenance and insurance.</a:t>
            </a:r>
            <a:r>
              <a:rPr lang="en-US" sz="3900" dirty="0"/>
              <a:t> </a:t>
            </a:r>
            <a:endParaRPr lang="en-US" sz="3900" dirty="0" smtClean="0"/>
          </a:p>
          <a:p>
            <a:pPr algn="just"/>
            <a:r>
              <a:rPr lang="en-US" sz="3900" dirty="0" smtClean="0">
                <a:latin typeface="Times New Roman" panose="02020603050405020304" pitchFamily="18" charset="0"/>
                <a:cs typeface="Times New Roman" panose="02020603050405020304" pitchFamily="18" charset="0"/>
              </a:rPr>
              <a:t>The </a:t>
            </a:r>
            <a:r>
              <a:rPr lang="en-US" sz="3900" dirty="0">
                <a:latin typeface="Times New Roman" panose="02020603050405020304" pitchFamily="18" charset="0"/>
                <a:cs typeface="Times New Roman" panose="02020603050405020304" pitchFamily="18" charset="0"/>
              </a:rPr>
              <a:t>rapid development of hardware makes it difficult to select a system before it becomes obsolete. </a:t>
            </a:r>
            <a:endParaRPr lang="en-US" sz="3900" dirty="0" smtClean="0"/>
          </a:p>
        </p:txBody>
      </p:sp>
    </p:spTree>
    <p:extLst>
      <p:ext uri="{BB962C8B-B14F-4D97-AF65-F5344CB8AC3E}">
        <p14:creationId xmlns:p14="http://schemas.microsoft.com/office/powerpoint/2010/main" val="4001262914"/>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Bahnschrift SemiLight SemiConde" panose="020B0502040204020203" pitchFamily="34" charset="0"/>
              </a:rPr>
              <a:t>5. Problem-based learning</a:t>
            </a:r>
            <a:endParaRPr lang="en-US" sz="4800"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a method of learning </a:t>
            </a:r>
            <a:r>
              <a:rPr lang="en-US" sz="3600" dirty="0" smtClean="0">
                <a:latin typeface="Times New Roman" panose="02020603050405020304" pitchFamily="18" charset="0"/>
                <a:cs typeface="Times New Roman" panose="02020603050405020304" pitchFamily="18" charset="0"/>
              </a:rPr>
              <a:t>and</a:t>
            </a:r>
            <a:r>
              <a:rPr lang="en-US" sz="3600" dirty="0">
                <a:latin typeface="Times New Roman" panose="02020603050405020304" pitchFamily="18" charset="0"/>
                <a:cs typeface="Times New Roman" panose="02020603050405020304" pitchFamily="18" charset="0"/>
              </a:rPr>
              <a:t> which allows </a:t>
            </a:r>
            <a:r>
              <a:rPr lang="en-US" sz="3600" dirty="0" smtClean="0">
                <a:latin typeface="Times New Roman" panose="02020603050405020304" pitchFamily="18" charset="0"/>
                <a:cs typeface="Times New Roman" panose="02020603050405020304" pitchFamily="18" charset="0"/>
              </a:rPr>
              <a:t>learners </a:t>
            </a:r>
            <a:r>
              <a:rPr lang="en-US" sz="3600" dirty="0">
                <a:latin typeface="Times New Roman" panose="02020603050405020304" pitchFamily="18" charset="0"/>
                <a:cs typeface="Times New Roman" panose="02020603050405020304" pitchFamily="18" charset="0"/>
              </a:rPr>
              <a:t>to focus on how and what they will learn.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An </a:t>
            </a:r>
            <a:r>
              <a:rPr lang="en-US" sz="3600" dirty="0">
                <a:latin typeface="Times New Roman" panose="02020603050405020304" pitchFamily="18" charset="0"/>
                <a:cs typeface="Times New Roman" panose="02020603050405020304" pitchFamily="18" charset="0"/>
              </a:rPr>
              <a:t>unfamiliar problem, situation or task is presented to the </a:t>
            </a:r>
            <a:r>
              <a:rPr lang="en-US" sz="3600" dirty="0" smtClean="0">
                <a:latin typeface="Times New Roman" panose="02020603050405020304" pitchFamily="18" charset="0"/>
                <a:cs typeface="Times New Roman" panose="02020603050405020304" pitchFamily="18" charset="0"/>
              </a:rPr>
              <a:t>learners </a:t>
            </a:r>
            <a:r>
              <a:rPr lang="en-US" sz="3600" dirty="0">
                <a:latin typeface="Times New Roman" panose="02020603050405020304" pitchFamily="18" charset="0"/>
                <a:cs typeface="Times New Roman" panose="02020603050405020304" pitchFamily="18" charset="0"/>
              </a:rPr>
              <a:t>(by the </a:t>
            </a:r>
            <a:r>
              <a:rPr lang="en-US" sz="3600" dirty="0" smtClean="0">
                <a:latin typeface="Times New Roman" panose="02020603050405020304" pitchFamily="18" charset="0"/>
                <a:cs typeface="Times New Roman" panose="02020603050405020304" pitchFamily="18" charset="0"/>
              </a:rPr>
              <a:t>lecturer) </a:t>
            </a:r>
            <a:r>
              <a:rPr lang="en-US" sz="3600" dirty="0">
                <a:latin typeface="Times New Roman" panose="02020603050405020304" pitchFamily="18" charset="0"/>
                <a:cs typeface="Times New Roman" panose="02020603050405020304" pitchFamily="18" charset="0"/>
              </a:rPr>
              <a:t>and students are required to determine for themselves how they will go about solving the </a:t>
            </a:r>
            <a:r>
              <a:rPr lang="en-US" sz="3600" dirty="0" smtClean="0">
                <a:latin typeface="Times New Roman" panose="02020603050405020304" pitchFamily="18" charset="0"/>
                <a:cs typeface="Times New Roman" panose="02020603050405020304" pitchFamily="18" charset="0"/>
              </a:rPr>
              <a:t>problem.</a:t>
            </a:r>
          </a:p>
          <a:p>
            <a:endParaRPr lang="en-US" dirty="0"/>
          </a:p>
        </p:txBody>
      </p:sp>
    </p:spTree>
    <p:extLst>
      <p:ext uri="{BB962C8B-B14F-4D97-AF65-F5344CB8AC3E}">
        <p14:creationId xmlns:p14="http://schemas.microsoft.com/office/powerpoint/2010/main" val="276050495"/>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lgn="just"/>
            <a:r>
              <a:rPr lang="en-US" sz="3600" dirty="0">
                <a:solidFill>
                  <a:prstClr val="black"/>
                </a:solidFill>
                <a:latin typeface="Times New Roman" panose="02020603050405020304" pitchFamily="18" charset="0"/>
                <a:cs typeface="Times New Roman" panose="02020603050405020304" pitchFamily="18" charset="0"/>
              </a:rPr>
              <a:t>This usually occurs through small group work and allows students to utilize their prior knowledge in the topic area and identify the gaps in their knowledge as they attempt to solve the problem.</a:t>
            </a:r>
          </a:p>
          <a:p>
            <a:pPr lvl="0" algn="just"/>
            <a:r>
              <a:rPr lang="en-US" sz="3600" dirty="0" smtClean="0">
                <a:solidFill>
                  <a:prstClr val="black"/>
                </a:solidFill>
                <a:latin typeface="Times New Roman" panose="02020603050405020304" pitchFamily="18" charset="0"/>
                <a:cs typeface="Times New Roman" panose="02020603050405020304" pitchFamily="18" charset="0"/>
              </a:rPr>
              <a:t>It is </a:t>
            </a:r>
            <a:r>
              <a:rPr lang="en-US" sz="3600" dirty="0">
                <a:solidFill>
                  <a:prstClr val="black"/>
                </a:solidFill>
                <a:latin typeface="Times New Roman" panose="02020603050405020304" pitchFamily="18" charset="0"/>
                <a:cs typeface="Times New Roman" panose="02020603050405020304" pitchFamily="18" charset="0"/>
              </a:rPr>
              <a:t>a student-</a:t>
            </a:r>
            <a:r>
              <a:rPr lang="en-US" sz="3600" dirty="0" err="1">
                <a:solidFill>
                  <a:prstClr val="black"/>
                </a:solidFill>
                <a:latin typeface="Times New Roman" panose="02020603050405020304" pitchFamily="18" charset="0"/>
                <a:cs typeface="Times New Roman" panose="02020603050405020304" pitchFamily="18" charset="0"/>
              </a:rPr>
              <a:t>centred</a:t>
            </a:r>
            <a:r>
              <a:rPr lang="en-US" sz="3600" dirty="0">
                <a:solidFill>
                  <a:prstClr val="black"/>
                </a:solidFill>
                <a:latin typeface="Times New Roman" panose="02020603050405020304" pitchFamily="18" charset="0"/>
                <a:cs typeface="Times New Roman" panose="02020603050405020304" pitchFamily="18" charset="0"/>
              </a:rPr>
              <a:t> approach to learning that encourages students to be self-directed, interdependent and independent as they attempt to solve the set problem.</a:t>
            </a:r>
          </a:p>
          <a:p>
            <a:endParaRPr lang="en-US" dirty="0"/>
          </a:p>
        </p:txBody>
      </p:sp>
    </p:spTree>
    <p:extLst>
      <p:ext uri="{BB962C8B-B14F-4D97-AF65-F5344CB8AC3E}">
        <p14:creationId xmlns:p14="http://schemas.microsoft.com/office/powerpoint/2010/main" val="1631185738"/>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Advantages</a:t>
            </a:r>
            <a:r>
              <a:rPr lang="en-US" dirty="0" smtClean="0"/>
              <a:t>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a:t>Development of Long-Term Knowledge </a:t>
            </a:r>
            <a:r>
              <a:rPr lang="en-US" b="1" dirty="0" smtClean="0"/>
              <a:t>Retention</a:t>
            </a:r>
          </a:p>
          <a:p>
            <a:pPr algn="just"/>
            <a:r>
              <a:rPr lang="en-US" sz="3600" dirty="0" smtClean="0">
                <a:latin typeface="Times New Roman" panose="02020603050405020304" pitchFamily="18" charset="0"/>
                <a:cs typeface="Times New Roman" panose="02020603050405020304" pitchFamily="18" charset="0"/>
              </a:rPr>
              <a:t>Learners </a:t>
            </a:r>
            <a:r>
              <a:rPr lang="en-US" sz="3600" dirty="0">
                <a:latin typeface="Times New Roman" panose="02020603050405020304" pitchFamily="18" charset="0"/>
                <a:cs typeface="Times New Roman" panose="02020603050405020304" pitchFamily="18" charset="0"/>
              </a:rPr>
              <a:t>who participate in problem-based learning activities can improve their abilities to retain and recall information, </a:t>
            </a:r>
            <a:r>
              <a:rPr lang="en-US" sz="3600" dirty="0" smtClean="0">
                <a:latin typeface="Times New Roman" panose="02020603050405020304" pitchFamily="18" charset="0"/>
                <a:cs typeface="Times New Roman" panose="02020603050405020304" pitchFamily="18" charset="0"/>
              </a:rPr>
              <a:t>by </a:t>
            </a:r>
            <a:r>
              <a:rPr lang="en-US" sz="3600" dirty="0">
                <a:latin typeface="Times New Roman" panose="02020603050405020304" pitchFamily="18" charset="0"/>
                <a:cs typeface="Times New Roman" panose="02020603050405020304" pitchFamily="18" charset="0"/>
              </a:rPr>
              <a:t>sharing facts and ideas through discussion and answering </a:t>
            </a:r>
            <a:r>
              <a:rPr lang="en-US" sz="3600" dirty="0" smtClean="0">
                <a:latin typeface="Times New Roman" panose="02020603050405020304" pitchFamily="18" charset="0"/>
                <a:cs typeface="Times New Roman" panose="02020603050405020304" pitchFamily="18" charset="0"/>
              </a:rPr>
              <a:t>questions </a:t>
            </a:r>
            <a:endParaRPr lang="en-US" sz="3600" dirty="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This reinforces understanding of subject matter, making it easier to remember.</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898960"/>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a:t>Development of Transferable </a:t>
            </a:r>
            <a:r>
              <a:rPr lang="en-US" b="1" dirty="0" smtClean="0"/>
              <a:t>Skills</a:t>
            </a:r>
          </a:p>
          <a:p>
            <a:pPr algn="just"/>
            <a:r>
              <a:rPr lang="en-US" sz="3600" dirty="0">
                <a:latin typeface="Times New Roman" panose="02020603050405020304" pitchFamily="18" charset="0"/>
                <a:cs typeface="Times New Roman" panose="02020603050405020304" pitchFamily="18" charset="0"/>
              </a:rPr>
              <a:t>Problem-based learning can help </a:t>
            </a:r>
            <a:r>
              <a:rPr lang="en-US" sz="3600" dirty="0" smtClean="0">
                <a:latin typeface="Times New Roman" panose="02020603050405020304" pitchFamily="18" charset="0"/>
                <a:cs typeface="Times New Roman" panose="02020603050405020304" pitchFamily="18" charset="0"/>
              </a:rPr>
              <a:t>learners </a:t>
            </a:r>
            <a:r>
              <a:rPr lang="en-US" sz="3600" dirty="0">
                <a:latin typeface="Times New Roman" panose="02020603050405020304" pitchFamily="18" charset="0"/>
                <a:cs typeface="Times New Roman" panose="02020603050405020304" pitchFamily="18" charset="0"/>
              </a:rPr>
              <a:t>develop skills they can transfer to real-world </a:t>
            </a:r>
            <a:r>
              <a:rPr lang="en-US" sz="3600" dirty="0" smtClean="0">
                <a:latin typeface="Times New Roman" panose="02020603050405020304" pitchFamily="18" charset="0"/>
                <a:cs typeface="Times New Roman" panose="02020603050405020304" pitchFamily="18" charset="0"/>
              </a:rPr>
              <a:t>scenarios</a:t>
            </a:r>
          </a:p>
          <a:p>
            <a:pPr algn="just"/>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tangible contexts and consequences presented in a problem-based learning </a:t>
            </a:r>
            <a:r>
              <a:rPr lang="en-US" sz="3600" dirty="0" smtClean="0">
                <a:latin typeface="Times New Roman" panose="02020603050405020304" pitchFamily="18" charset="0"/>
                <a:cs typeface="Times New Roman" panose="02020603050405020304" pitchFamily="18" charset="0"/>
              </a:rPr>
              <a:t>activity, allow </a:t>
            </a:r>
            <a:r>
              <a:rPr lang="en-US" sz="3600" dirty="0">
                <a:latin typeface="Times New Roman" panose="02020603050405020304" pitchFamily="18" charset="0"/>
                <a:cs typeface="Times New Roman" panose="02020603050405020304" pitchFamily="18" charset="0"/>
              </a:rPr>
              <a:t>learning to become more profound and durable.</a:t>
            </a:r>
          </a:p>
          <a:p>
            <a:endParaRPr lang="en-US" dirty="0"/>
          </a:p>
        </p:txBody>
      </p:sp>
    </p:spTree>
    <p:extLst>
      <p:ext uri="{BB962C8B-B14F-4D97-AF65-F5344CB8AC3E}">
        <p14:creationId xmlns:p14="http://schemas.microsoft.com/office/powerpoint/2010/main" val="3234870770"/>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b="1" dirty="0"/>
              <a:t>Improvement of Teamwork and Interpersonal </a:t>
            </a:r>
            <a:r>
              <a:rPr lang="en-US" b="1" dirty="0" smtClean="0"/>
              <a:t>Skills</a:t>
            </a:r>
          </a:p>
          <a:p>
            <a:pPr algn="just"/>
            <a:r>
              <a:rPr lang="en-US" sz="3600" dirty="0">
                <a:latin typeface="Times New Roman" panose="02020603050405020304" pitchFamily="18" charset="0"/>
                <a:cs typeface="Times New Roman" panose="02020603050405020304" pitchFamily="18" charset="0"/>
              </a:rPr>
              <a:t>Successful completion of a problem-based learning challenge hinges on interaction and communication, meaning </a:t>
            </a:r>
            <a:r>
              <a:rPr lang="en-US" sz="3600" dirty="0" smtClean="0">
                <a:latin typeface="Times New Roman" panose="02020603050405020304" pitchFamily="18" charset="0"/>
                <a:cs typeface="Times New Roman" panose="02020603050405020304" pitchFamily="18" charset="0"/>
              </a:rPr>
              <a:t>students build </a:t>
            </a:r>
            <a:r>
              <a:rPr lang="en-US" sz="3600" dirty="0">
                <a:latin typeface="Times New Roman" panose="02020603050405020304" pitchFamily="18" charset="0"/>
                <a:cs typeface="Times New Roman" panose="02020603050405020304" pitchFamily="18" charset="0"/>
              </a:rPr>
              <a:t>transferable skills based on </a:t>
            </a:r>
            <a:r>
              <a:rPr lang="en-US" sz="3600" b="1" u="sng" dirty="0">
                <a:latin typeface="Times New Roman" panose="02020603050405020304" pitchFamily="18" charset="0"/>
                <a:cs typeface="Times New Roman" panose="02020603050405020304" pitchFamily="18" charset="0"/>
                <a:hlinkClick r:id="rId2"/>
              </a:rPr>
              <a:t>teamwork and collaboration</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Instead of memorizing facts, they get chances to present their ideas to a group, defending and revising them when needed.</a:t>
            </a:r>
          </a:p>
          <a:p>
            <a:endParaRPr lang="en-US" b="1" dirty="0"/>
          </a:p>
          <a:p>
            <a:endParaRPr lang="en-US" dirty="0"/>
          </a:p>
        </p:txBody>
      </p:sp>
    </p:spTree>
    <p:extLst>
      <p:ext uri="{BB962C8B-B14F-4D97-AF65-F5344CB8AC3E}">
        <p14:creationId xmlns:p14="http://schemas.microsoft.com/office/powerpoint/2010/main" val="3700623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b="1" dirty="0" smtClean="0"/>
              <a:t>10. Listening carefully</a:t>
            </a:r>
            <a:r>
              <a:rPr lang="en-US" sz="3200" dirty="0" smtClean="0"/>
              <a:t>:</a:t>
            </a:r>
          </a:p>
          <a:p>
            <a:pPr>
              <a:buFont typeface="Wingdings" panose="05000000000000000000" pitchFamily="2" charset="2"/>
              <a:buChar char="§"/>
            </a:pPr>
            <a:r>
              <a:rPr lang="en-US" sz="3200" dirty="0" smtClean="0"/>
              <a:t>Listen attentively to the receiver/audience</a:t>
            </a:r>
            <a:endParaRPr lang="en-US" sz="3200" dirty="0"/>
          </a:p>
          <a:p>
            <a:pPr marL="0" indent="0">
              <a:buNone/>
            </a:pPr>
            <a:r>
              <a:rPr lang="en-US" sz="3200" b="1" dirty="0" smtClean="0"/>
              <a:t>11. Ensure feedback from the recipient:</a:t>
            </a:r>
          </a:p>
          <a:p>
            <a:pPr>
              <a:buFont typeface="Wingdings" panose="05000000000000000000" pitchFamily="2" charset="2"/>
              <a:buChar char="§"/>
            </a:pPr>
            <a:r>
              <a:rPr lang="en-US" sz="3200" dirty="0" smtClean="0"/>
              <a:t>Encourage receiver to express his/her feelings</a:t>
            </a:r>
          </a:p>
          <a:p>
            <a:pPr>
              <a:buFont typeface="Wingdings" panose="05000000000000000000" pitchFamily="2" charset="2"/>
              <a:buChar char="§"/>
            </a:pPr>
            <a:r>
              <a:rPr lang="en-US" sz="3200" dirty="0" smtClean="0"/>
              <a:t>Evaluate the communication process</a:t>
            </a:r>
            <a:endParaRPr lang="en-US" sz="3200" dirty="0"/>
          </a:p>
        </p:txBody>
      </p:sp>
    </p:spTree>
    <p:extLst>
      <p:ext uri="{BB962C8B-B14F-4D97-AF65-F5344CB8AC3E}">
        <p14:creationId xmlns:p14="http://schemas.microsoft.com/office/powerpoint/2010/main" val="2890871846"/>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It strengthens </a:t>
            </a:r>
            <a:r>
              <a:rPr lang="en-US" sz="3600" dirty="0">
                <a:latin typeface="Times New Roman" panose="02020603050405020304" pitchFamily="18" charset="0"/>
                <a:cs typeface="Times New Roman" panose="02020603050405020304" pitchFamily="18" charset="0"/>
              </a:rPr>
              <a:t>cooperative learning skills. </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Working </a:t>
            </a:r>
            <a:r>
              <a:rPr lang="en-US" sz="3600" dirty="0">
                <a:latin typeface="Times New Roman" panose="02020603050405020304" pitchFamily="18" charset="0"/>
                <a:cs typeface="Times New Roman" panose="02020603050405020304" pitchFamily="18" charset="0"/>
              </a:rPr>
              <a:t>in small group context offers a great potential </a:t>
            </a:r>
            <a:r>
              <a:rPr lang="en-US" sz="3600" dirty="0" smtClean="0">
                <a:latin typeface="Times New Roman" panose="02020603050405020304" pitchFamily="18" charset="0"/>
                <a:cs typeface="Times New Roman" panose="02020603050405020304" pitchFamily="18" charset="0"/>
              </a:rPr>
              <a:t>for strengthening students communication skills, </a:t>
            </a:r>
          </a:p>
          <a:p>
            <a:pPr algn="just"/>
            <a:r>
              <a:rPr lang="en-US" sz="3600" dirty="0" smtClean="0">
                <a:latin typeface="Times New Roman" panose="02020603050405020304" pitchFamily="18" charset="0"/>
                <a:cs typeface="Times New Roman" panose="02020603050405020304" pitchFamily="18" charset="0"/>
              </a:rPr>
              <a:t>Learners also </a:t>
            </a:r>
            <a:r>
              <a:rPr lang="en-US" sz="3600" dirty="0" smtClean="0"/>
              <a:t>develop </a:t>
            </a:r>
            <a:r>
              <a:rPr lang="en-US" sz="3600" dirty="0"/>
              <a:t>independent </a:t>
            </a:r>
            <a:r>
              <a:rPr lang="en-US" sz="3600" dirty="0" smtClean="0"/>
              <a:t>thinking</a:t>
            </a:r>
            <a:r>
              <a:rPr lang="en-US" sz="3600" dirty="0"/>
              <a:t>, </a:t>
            </a:r>
            <a:r>
              <a:rPr lang="en-US" sz="3600" dirty="0" smtClean="0"/>
              <a:t>and cooperation skills</a:t>
            </a:r>
            <a:endParaRPr lang="en-US" sz="3600" dirty="0"/>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88558"/>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hnschrift SemiLight SemiConde" panose="020B0502040204020203" pitchFamily="34" charset="0"/>
              </a:rPr>
              <a:t>Disadvantages </a:t>
            </a:r>
            <a:endParaRPr lang="en-US" b="1" dirty="0">
              <a:latin typeface="Bahnschrift SemiLight SemiConde" panose="020B0502040204020203" pitchFamily="34" charset="0"/>
            </a:endParaRPr>
          </a:p>
        </p:txBody>
      </p:sp>
      <p:sp>
        <p:nvSpPr>
          <p:cNvPr id="3" name="Content Placeholder 2"/>
          <p:cNvSpPr>
            <a:spLocks noGrp="1"/>
          </p:cNvSpPr>
          <p:nvPr>
            <p:ph idx="1"/>
          </p:nvPr>
        </p:nvSpPr>
        <p:spPr/>
        <p:txBody>
          <a:bodyPr>
            <a:normAutofit/>
          </a:bodyPr>
          <a:lstStyle/>
          <a:p>
            <a:pPr algn="just"/>
            <a:r>
              <a:rPr lang="en-US" sz="3600" dirty="0">
                <a:latin typeface="Times New Roman" panose="02020603050405020304" pitchFamily="18" charset="0"/>
                <a:cs typeface="Times New Roman" panose="02020603050405020304" pitchFamily="18" charset="0"/>
              </a:rPr>
              <a:t>Costs implication </a:t>
            </a:r>
          </a:p>
          <a:p>
            <a:pPr algn="just"/>
            <a:r>
              <a:rPr lang="en-US" sz="3600" dirty="0" smtClean="0">
                <a:latin typeface="Times New Roman" panose="02020603050405020304" pitchFamily="18" charset="0"/>
                <a:cs typeface="Times New Roman" panose="02020603050405020304" pitchFamily="18" charset="0"/>
              </a:rPr>
              <a:t>Inadequate </a:t>
            </a:r>
            <a:r>
              <a:rPr lang="en-US" sz="3600" dirty="0">
                <a:latin typeface="Times New Roman" panose="02020603050405020304" pitchFamily="18" charset="0"/>
                <a:cs typeface="Times New Roman" panose="02020603050405020304" pitchFamily="18" charset="0"/>
              </a:rPr>
              <a:t>resources </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Inconsistency </a:t>
            </a:r>
            <a:r>
              <a:rPr lang="en-US" sz="3600" dirty="0">
                <a:latin typeface="Times New Roman" panose="02020603050405020304" pitchFamily="18" charset="0"/>
                <a:cs typeface="Times New Roman" panose="02020603050405020304" pitchFamily="18" charset="0"/>
              </a:rPr>
              <a:t>in knowledge acquisition</a:t>
            </a:r>
          </a:p>
          <a:p>
            <a:pPr algn="just"/>
            <a:r>
              <a:rPr lang="en-US" sz="3600" dirty="0" smtClean="0">
                <a:latin typeface="Times New Roman" panose="02020603050405020304" pitchFamily="18" charset="0"/>
                <a:cs typeface="Times New Roman" panose="02020603050405020304" pitchFamily="18" charset="0"/>
              </a:rPr>
              <a:t>Time consumption</a:t>
            </a:r>
          </a:p>
          <a:p>
            <a:pPr algn="just"/>
            <a:r>
              <a:rPr lang="en-US" sz="3600" dirty="0" smtClean="0">
                <a:latin typeface="Times New Roman" panose="02020603050405020304" pitchFamily="18" charset="0"/>
                <a:cs typeface="Times New Roman" panose="02020603050405020304" pitchFamily="18" charset="0"/>
              </a:rPr>
              <a:t>Lack </a:t>
            </a:r>
            <a:r>
              <a:rPr lang="en-US" sz="3600" dirty="0">
                <a:latin typeface="Times New Roman" panose="02020603050405020304" pitchFamily="18" charset="0"/>
                <a:cs typeface="Times New Roman" panose="02020603050405020304" pitchFamily="18" charset="0"/>
              </a:rPr>
              <a:t>of </a:t>
            </a:r>
            <a:r>
              <a:rPr lang="en-US" sz="3600" dirty="0" smtClean="0">
                <a:latin typeface="Times New Roman" panose="02020603050405020304" pitchFamily="18" charset="0"/>
                <a:cs typeface="Times New Roman" panose="02020603050405020304" pitchFamily="18" charset="0"/>
              </a:rPr>
              <a:t>structures</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31323890"/>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1047613"/>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0" dirty="0">
                <a:solidFill>
                  <a:srgbClr val="000000">
                    <a:lumMod val="75000"/>
                    <a:lumOff val="25000"/>
                  </a:srgbClr>
                </a:solidFill>
                <a:latin typeface="Calibri" panose="020F0502020204030204"/>
              </a:rPr>
              <a:t>Introduction to Information &amp; Technology </a:t>
            </a:r>
            <a:r>
              <a:rPr lang="en-US" sz="3200" i="1" spc="0" dirty="0">
                <a:solidFill>
                  <a:srgbClr val="000000">
                    <a:lumMod val="75000"/>
                    <a:lumOff val="25000"/>
                  </a:srgbClr>
                </a:solidFill>
                <a:latin typeface="Calibri" panose="020F0502020204030204"/>
              </a:rPr>
              <a:t>(4 </a:t>
            </a:r>
            <a:r>
              <a:rPr lang="en-US" sz="3200" i="1" spc="0" dirty="0" smtClean="0">
                <a:solidFill>
                  <a:srgbClr val="000000">
                    <a:lumMod val="75000"/>
                    <a:lumOff val="25000"/>
                  </a:srgbClr>
                </a:solidFill>
                <a:latin typeface="Calibri" panose="020F0502020204030204"/>
              </a:rPr>
              <a:t>hours)</a:t>
            </a:r>
            <a:endParaRPr lang="en-US" b="1" dirty="0"/>
          </a:p>
        </p:txBody>
      </p:sp>
      <p:sp>
        <p:nvSpPr>
          <p:cNvPr id="3" name="Content Placeholder 2"/>
          <p:cNvSpPr>
            <a:spLocks noGrp="1"/>
          </p:cNvSpPr>
          <p:nvPr>
            <p:ph idx="1"/>
          </p:nvPr>
        </p:nvSpPr>
        <p:spPr/>
        <p:txBody>
          <a:bodyPr>
            <a:normAutofit lnSpcReduction="10000"/>
          </a:bodyPr>
          <a:lstStyle/>
          <a:p>
            <a:pPr lvl="0" algn="just">
              <a:buClr>
                <a:srgbClr val="E48312"/>
              </a:buClr>
            </a:pPr>
            <a:endParaRPr lang="en-US" sz="3200" i="1" dirty="0">
              <a:solidFill>
                <a:srgbClr val="000000">
                  <a:lumMod val="75000"/>
                  <a:lumOff val="25000"/>
                </a:srgbClr>
              </a:solidFill>
            </a:endParaRPr>
          </a:p>
          <a:p>
            <a:pPr marL="571500" lvl="0" indent="-571500" algn="just">
              <a:buClr>
                <a:srgbClr val="E48312"/>
              </a:buClr>
              <a:buFont typeface="+mj-lt"/>
              <a:buAutoNum type="romanLcPeriod"/>
            </a:pPr>
            <a:r>
              <a:rPr lang="en-US" sz="3200" dirty="0" smtClean="0">
                <a:solidFill>
                  <a:srgbClr val="000000">
                    <a:lumMod val="75000"/>
                    <a:lumOff val="25000"/>
                  </a:srgbClr>
                </a:solidFill>
              </a:rPr>
              <a:t>Definitions-</a:t>
            </a:r>
            <a:r>
              <a:rPr lang="en-US" sz="3200" i="1" dirty="0" smtClean="0">
                <a:solidFill>
                  <a:srgbClr val="000000">
                    <a:lumMod val="75000"/>
                    <a:lumOff val="25000"/>
                  </a:srgbClr>
                </a:solidFill>
              </a:rPr>
              <a:t>Computer, Data, Information</a:t>
            </a:r>
          </a:p>
          <a:p>
            <a:pPr marL="571500" lvl="0" indent="-571500" algn="just">
              <a:buClr>
                <a:srgbClr val="E48312"/>
              </a:buClr>
              <a:buFont typeface="+mj-lt"/>
              <a:buAutoNum type="romanLcPeriod"/>
            </a:pPr>
            <a:r>
              <a:rPr lang="en-US" sz="3200" dirty="0" smtClean="0">
                <a:solidFill>
                  <a:srgbClr val="000000">
                    <a:lumMod val="75000"/>
                    <a:lumOff val="25000"/>
                  </a:srgbClr>
                </a:solidFill>
              </a:rPr>
              <a:t>Introduction </a:t>
            </a:r>
            <a:r>
              <a:rPr lang="en-US" sz="3200" dirty="0">
                <a:solidFill>
                  <a:srgbClr val="000000">
                    <a:lumMod val="75000"/>
                    <a:lumOff val="25000"/>
                  </a:srgbClr>
                </a:solidFill>
              </a:rPr>
              <a:t>to computer accessories &amp; </a:t>
            </a:r>
            <a:r>
              <a:rPr lang="en-US" sz="3200" dirty="0" smtClean="0">
                <a:solidFill>
                  <a:srgbClr val="000000">
                    <a:lumMod val="75000"/>
                    <a:lumOff val="25000"/>
                  </a:srgbClr>
                </a:solidFill>
              </a:rPr>
              <a:t>internet</a:t>
            </a:r>
            <a:endParaRPr lang="en-US" sz="3200" i="1" dirty="0">
              <a:solidFill>
                <a:srgbClr val="000000">
                  <a:lumMod val="75000"/>
                  <a:lumOff val="25000"/>
                </a:srgbClr>
              </a:solidFill>
            </a:endParaRPr>
          </a:p>
          <a:p>
            <a:pPr marL="571500" lvl="0" indent="-571500" algn="just">
              <a:buClr>
                <a:srgbClr val="E48312"/>
              </a:buClr>
              <a:buFont typeface="+mj-lt"/>
              <a:buAutoNum type="romanLcPeriod"/>
            </a:pPr>
            <a:r>
              <a:rPr lang="en-US" sz="3200" dirty="0" smtClean="0">
                <a:solidFill>
                  <a:srgbClr val="000000">
                    <a:lumMod val="75000"/>
                    <a:lumOff val="25000"/>
                  </a:srgbClr>
                </a:solidFill>
              </a:rPr>
              <a:t>Word processing</a:t>
            </a:r>
          </a:p>
          <a:p>
            <a:pPr marL="571500" lvl="0" indent="-571500" algn="just">
              <a:buClr>
                <a:srgbClr val="E48312"/>
              </a:buClr>
              <a:buFont typeface="+mj-lt"/>
              <a:buAutoNum type="romanLcPeriod"/>
            </a:pPr>
            <a:r>
              <a:rPr lang="en-US" sz="3200" dirty="0" smtClean="0">
                <a:solidFill>
                  <a:srgbClr val="000000">
                    <a:lumMod val="75000"/>
                    <a:lumOff val="25000"/>
                  </a:srgbClr>
                </a:solidFill>
              </a:rPr>
              <a:t>Spread sheet</a:t>
            </a:r>
          </a:p>
          <a:p>
            <a:pPr marL="571500" lvl="0" indent="-571500" algn="just">
              <a:buClr>
                <a:srgbClr val="E48312"/>
              </a:buClr>
              <a:buFont typeface="+mj-lt"/>
              <a:buAutoNum type="romanLcPeriod"/>
            </a:pPr>
            <a:r>
              <a:rPr lang="en-US" sz="3200" dirty="0" smtClean="0">
                <a:solidFill>
                  <a:srgbClr val="000000">
                    <a:lumMod val="75000"/>
                    <a:lumOff val="25000"/>
                  </a:srgbClr>
                </a:solidFill>
              </a:rPr>
              <a:t>Power </a:t>
            </a:r>
            <a:r>
              <a:rPr lang="en-US" sz="3200" dirty="0">
                <a:solidFill>
                  <a:srgbClr val="000000">
                    <a:lumMod val="75000"/>
                    <a:lumOff val="25000"/>
                  </a:srgbClr>
                </a:solidFill>
              </a:rPr>
              <a:t>Point </a:t>
            </a:r>
            <a:r>
              <a:rPr lang="en-US" sz="3200" dirty="0" smtClean="0">
                <a:solidFill>
                  <a:srgbClr val="000000">
                    <a:lumMod val="75000"/>
                    <a:lumOff val="25000"/>
                  </a:srgbClr>
                </a:solidFill>
              </a:rPr>
              <a:t>Presentation</a:t>
            </a:r>
            <a:endParaRPr lang="en-US" sz="3200" dirty="0">
              <a:solidFill>
                <a:srgbClr val="000000">
                  <a:lumMod val="75000"/>
                  <a:lumOff val="25000"/>
                </a:srgbClr>
              </a:solidFill>
            </a:endParaRPr>
          </a:p>
          <a:p>
            <a:pPr marL="571500" lvl="0" indent="-571500" algn="just">
              <a:buClr>
                <a:srgbClr val="E48312"/>
              </a:buClr>
              <a:buFont typeface="+mj-lt"/>
              <a:buAutoNum type="romanLcPeriod"/>
            </a:pPr>
            <a:r>
              <a:rPr lang="en-US" sz="3200" dirty="0" smtClean="0">
                <a:solidFill>
                  <a:srgbClr val="000000">
                    <a:lumMod val="75000"/>
                    <a:lumOff val="25000"/>
                  </a:srgbClr>
                </a:solidFill>
              </a:rPr>
              <a:t>Application </a:t>
            </a:r>
            <a:r>
              <a:rPr lang="en-US" sz="3200" dirty="0">
                <a:solidFill>
                  <a:srgbClr val="000000">
                    <a:lumMod val="75000"/>
                    <a:lumOff val="25000"/>
                  </a:srgbClr>
                </a:solidFill>
              </a:rPr>
              <a:t>of ICT in health care delivery systems</a:t>
            </a:r>
          </a:p>
          <a:p>
            <a:endParaRPr lang="en-US" dirty="0"/>
          </a:p>
        </p:txBody>
      </p:sp>
    </p:spTree>
    <p:extLst>
      <p:ext uri="{BB962C8B-B14F-4D97-AF65-F5344CB8AC3E}">
        <p14:creationId xmlns:p14="http://schemas.microsoft.com/office/powerpoint/2010/main" val="3301356149"/>
      </p:ext>
    </p:extLst>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lumMod val="75000"/>
                    <a:lumOff val="25000"/>
                  </a:srgbClr>
                </a:solidFill>
                <a:latin typeface="Bahnschrift Light Condensed" panose="020B0502040204020203" pitchFamily="34" charset="0"/>
              </a:rPr>
              <a:t>Computer</a:t>
            </a:r>
            <a:endParaRPr lang="en-US" sz="4000" b="1" dirty="0">
              <a:latin typeface="Bahnschrift Light Condensed" panose="020B05020402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 It is a high speed electronic devise which accepts data/instructions, then process, stores and produce a desired output (information)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606129"/>
      </p:ext>
    </p:extLst>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ahnschrift Light Condensed" panose="020B0502040204020203" pitchFamily="34" charset="0"/>
              </a:rPr>
              <a:t>Data</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Basic or raw facts which include numbers and words given to the computer during the input operation</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Facts ,events, transactions which have been recorded </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Smallest unit of a fact, unprocessed detail concerning an event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782075"/>
      </p:ext>
    </p:extLst>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Bahnschrift Light Condensed" panose="020B0502040204020203" pitchFamily="34" charset="0"/>
              </a:rPr>
              <a:t>Characteristics of good data</a:t>
            </a:r>
            <a:endParaRPr lang="en-US" sz="4000" b="1" dirty="0">
              <a:latin typeface="Bahnschrift Ligh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b="1" dirty="0" smtClean="0">
                <a:latin typeface="Bahnschrift Light Condensed" panose="020B0502040204020203" pitchFamily="34" charset="0"/>
              </a:rPr>
              <a:t>Good data should be:</a:t>
            </a:r>
            <a:endParaRPr lang="en-US" sz="3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Relevant</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Accurate</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Complete</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Credible</a:t>
            </a:r>
          </a:p>
          <a:p>
            <a:pPr>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timely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549525"/>
      </p:ext>
    </p:extLst>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ahnschrift Light Condensed" panose="020B0502040204020203" pitchFamily="34" charset="0"/>
              </a:rPr>
              <a:t>Information</a:t>
            </a:r>
            <a:r>
              <a:rPr lang="en-US" dirty="0" smtClean="0"/>
              <a:t> </a:t>
            </a:r>
            <a:endParaRPr lang="en-US"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Data which has been interpreted and understood by the user/recipient</a:t>
            </a:r>
          </a:p>
          <a:p>
            <a:pPr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Data which has been processed into a form that has meaning  and is useful in decision making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355245"/>
      </p:ext>
    </p:extLst>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lumMod val="75000"/>
                    <a:lumOff val="25000"/>
                  </a:srgbClr>
                </a:solidFill>
                <a:latin typeface="Bahnschrift SemiLight Condensed" panose="020B0502040204020203" pitchFamily="34" charset="0"/>
              </a:rPr>
              <a:t>Word </a:t>
            </a:r>
            <a:r>
              <a:rPr lang="en-US" sz="4000" b="1" spc="0" dirty="0" smtClean="0">
                <a:solidFill>
                  <a:srgbClr val="000000">
                    <a:lumMod val="75000"/>
                    <a:lumOff val="25000"/>
                  </a:srgbClr>
                </a:solidFill>
                <a:latin typeface="Bahnschrift SemiLight Condensed" panose="020B0502040204020203" pitchFamily="34" charset="0"/>
              </a:rPr>
              <a:t>Processing</a:t>
            </a:r>
            <a:endParaRPr lang="en-US" sz="4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52519555"/>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nSpc>
                <a:spcPct val="90000"/>
              </a:lnSpc>
              <a:spcBef>
                <a:spcPts val="1200"/>
              </a:spcBef>
              <a:spcAft>
                <a:spcPts val="200"/>
              </a:spcAft>
            </a:pPr>
            <a:r>
              <a:rPr lang="en-US" sz="4000" b="1" spc="0" dirty="0">
                <a:solidFill>
                  <a:srgbClr val="000000">
                    <a:lumMod val="75000"/>
                    <a:lumOff val="25000"/>
                  </a:srgbClr>
                </a:solidFill>
                <a:latin typeface="Bahnschrift SemiLight Condensed" panose="020B0502040204020203" pitchFamily="34" charset="0"/>
              </a:rPr>
              <a:t>Spread sheet</a:t>
            </a:r>
            <a:br>
              <a:rPr lang="en-US" sz="4000" b="1" spc="0" dirty="0">
                <a:solidFill>
                  <a:srgbClr val="000000">
                    <a:lumMod val="75000"/>
                    <a:lumOff val="25000"/>
                  </a:srgbClr>
                </a:solidFill>
                <a:latin typeface="Bahnschrift SemiLight Condensed" panose="020B0502040204020203" pitchFamily="34" charset="0"/>
              </a:rPr>
            </a:br>
            <a:endParaRPr lang="en-US" sz="4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2845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Importance of effective communication</a:t>
            </a:r>
            <a:endParaRPr lang="en-US" sz="5400" b="1" dirty="0"/>
          </a:p>
        </p:txBody>
      </p:sp>
      <p:sp>
        <p:nvSpPr>
          <p:cNvPr id="3" name="Content Placeholder 2"/>
          <p:cNvSpPr>
            <a:spLocks noGrp="1"/>
          </p:cNvSpPr>
          <p:nvPr>
            <p:ph idx="1"/>
          </p:nvPr>
        </p:nvSpPr>
        <p:spPr/>
        <p:txBody>
          <a:bodyPr/>
          <a:lstStyle/>
          <a:p>
            <a:pPr marL="457200" indent="-457200" algn="just">
              <a:buFont typeface="+mj-lt"/>
              <a:buAutoNum type="arabicPeriod"/>
            </a:pPr>
            <a:r>
              <a:rPr lang="en-US" sz="3200" dirty="0" smtClean="0"/>
              <a:t>Increase awareness of the health conditions</a:t>
            </a:r>
          </a:p>
          <a:p>
            <a:pPr marL="457200" indent="-457200" algn="just">
              <a:buFont typeface="+mj-lt"/>
              <a:buAutoNum type="arabicPeriod"/>
            </a:pPr>
            <a:r>
              <a:rPr lang="en-US" sz="3200" dirty="0" smtClean="0"/>
              <a:t>Increase demand for health services</a:t>
            </a:r>
          </a:p>
          <a:p>
            <a:pPr marL="457200" indent="-457200" algn="just">
              <a:buFont typeface="+mj-lt"/>
              <a:buAutoNum type="arabicPeriod"/>
            </a:pPr>
            <a:r>
              <a:rPr lang="en-US" sz="3200" dirty="0" smtClean="0"/>
              <a:t>Enhance adherence to treatment</a:t>
            </a:r>
          </a:p>
          <a:p>
            <a:pPr marL="457200" indent="-457200" algn="just">
              <a:buFont typeface="+mj-lt"/>
              <a:buAutoNum type="arabicPeriod"/>
            </a:pPr>
            <a:r>
              <a:rPr lang="en-US" sz="3200" dirty="0" smtClean="0"/>
              <a:t>Relay fears/ creates confidence</a:t>
            </a:r>
          </a:p>
          <a:p>
            <a:pPr marL="457200" indent="-457200" algn="just">
              <a:buFont typeface="+mj-lt"/>
              <a:buAutoNum type="arabicPeriod"/>
            </a:pPr>
            <a:r>
              <a:rPr lang="en-US" sz="3200" dirty="0" smtClean="0"/>
              <a:t> improve quality of care</a:t>
            </a:r>
          </a:p>
          <a:p>
            <a:pPr marL="457200" indent="-457200">
              <a:buFont typeface="+mj-lt"/>
              <a:buAutoNum type="arabicPeriod"/>
            </a:pPr>
            <a:endParaRPr lang="en-US" dirty="0"/>
          </a:p>
        </p:txBody>
      </p:sp>
    </p:spTree>
    <p:extLst>
      <p:ext uri="{BB962C8B-B14F-4D97-AF65-F5344CB8AC3E}">
        <p14:creationId xmlns:p14="http://schemas.microsoft.com/office/powerpoint/2010/main" val="2188164173"/>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lumMod val="75000"/>
                    <a:lumOff val="25000"/>
                  </a:srgbClr>
                </a:solidFill>
                <a:latin typeface="Bahnschrift SemiLight Condensed" panose="020B0502040204020203" pitchFamily="34" charset="0"/>
              </a:rPr>
              <a:t>Power Point Presentation</a:t>
            </a:r>
            <a:endParaRPr lang="en-US" sz="4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63317322"/>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lumMod val="75000"/>
                    <a:lumOff val="25000"/>
                  </a:srgbClr>
                </a:solidFill>
                <a:latin typeface="Bahnschrift SemiLight Condensed" panose="020B0502040204020203" pitchFamily="34" charset="0"/>
              </a:rPr>
              <a:t>Introduction to computer accessories &amp; internet</a:t>
            </a:r>
            <a:endParaRPr lang="en-US" sz="4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83936435"/>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lumMod val="75000"/>
                    <a:lumOff val="25000"/>
                  </a:srgbClr>
                </a:solidFill>
                <a:latin typeface="Bahnschrift SemiLight Condensed" panose="020B0502040204020203" pitchFamily="34" charset="0"/>
              </a:rPr>
              <a:t>Application of ICT in health care delivery systems</a:t>
            </a:r>
            <a:endParaRPr lang="en-US" sz="4000" b="1" dirty="0">
              <a:latin typeface="Bahnschrift SemiLight Condensed" panose="020B05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14079795"/>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Comic Sans MS" panose="030F0702030302020204" pitchFamily="66" charset="0"/>
              </a:rPr>
              <a:t>PUBLIC RELATIONS</a:t>
            </a:r>
            <a:endParaRPr lang="en-US" sz="4000" b="1"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t>(6 hours)</a:t>
            </a:r>
            <a:endParaRPr lang="en-US" dirty="0"/>
          </a:p>
        </p:txBody>
      </p:sp>
    </p:spTree>
    <p:extLst>
      <p:ext uri="{BB962C8B-B14F-4D97-AF65-F5344CB8AC3E}">
        <p14:creationId xmlns:p14="http://schemas.microsoft.com/office/powerpoint/2010/main" val="3884868490"/>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Comic Sans MS" panose="030F0702030302020204" pitchFamily="66" charset="0"/>
              </a:rPr>
              <a:t>Learning Objectives</a:t>
            </a:r>
            <a:endParaRPr lang="en-US" sz="4400"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lvl="0" indent="0" algn="just">
              <a:spcBef>
                <a:spcPts val="1000"/>
              </a:spcBef>
              <a:spcAft>
                <a:spcPts val="0"/>
              </a:spcAft>
              <a:buClrTx/>
              <a:buSzTx/>
              <a:buNone/>
            </a:pPr>
            <a:r>
              <a:rPr lang="en-GB" sz="3600" dirty="0">
                <a:solidFill>
                  <a:prstClr val="black"/>
                </a:solidFill>
                <a:latin typeface="Times New Roman" panose="02020603050405020304" pitchFamily="18" charset="0"/>
                <a:cs typeface="Times New Roman" panose="02020603050405020304" pitchFamily="18" charset="0"/>
              </a:rPr>
              <a:t>By the end of session, </a:t>
            </a:r>
            <a:r>
              <a:rPr lang="en-GB" sz="3600" dirty="0" smtClean="0">
                <a:solidFill>
                  <a:prstClr val="black"/>
                </a:solidFill>
                <a:latin typeface="Times New Roman" panose="02020603050405020304" pitchFamily="18" charset="0"/>
                <a:cs typeface="Times New Roman" panose="02020603050405020304" pitchFamily="18" charset="0"/>
              </a:rPr>
              <a:t>the learner, should </a:t>
            </a:r>
            <a:r>
              <a:rPr lang="en-GB" sz="3600" dirty="0">
                <a:solidFill>
                  <a:prstClr val="black"/>
                </a:solidFill>
                <a:latin typeface="Times New Roman" panose="02020603050405020304" pitchFamily="18" charset="0"/>
                <a:cs typeface="Times New Roman" panose="02020603050405020304" pitchFamily="18" charset="0"/>
              </a:rPr>
              <a:t>be able </a:t>
            </a:r>
            <a:r>
              <a:rPr lang="en-GB" sz="3600" dirty="0" smtClean="0">
                <a:solidFill>
                  <a:prstClr val="black"/>
                </a:solidFill>
                <a:latin typeface="Times New Roman" panose="02020603050405020304" pitchFamily="18" charset="0"/>
                <a:cs typeface="Times New Roman" panose="02020603050405020304" pitchFamily="18" charset="0"/>
              </a:rPr>
              <a:t>to:</a:t>
            </a:r>
            <a:endParaRPr lang="en-GB" sz="3600"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Define public </a:t>
            </a:r>
            <a:r>
              <a:rPr lang="en-GB" sz="3600" dirty="0" smtClean="0">
                <a:solidFill>
                  <a:prstClr val="black"/>
                </a:solidFill>
                <a:latin typeface="Times New Roman" panose="02020603050405020304" pitchFamily="18" charset="0"/>
                <a:cs typeface="Times New Roman" panose="02020603050405020304" pitchFamily="18" charset="0"/>
              </a:rPr>
              <a:t>relations</a:t>
            </a:r>
            <a:endParaRPr lang="en-GB" sz="3600"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Discuss functions of public relations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Describe various public relation tools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Discuss skills needed for public </a:t>
            </a:r>
            <a:r>
              <a:rPr lang="en-GB" sz="3600" dirty="0" smtClean="0">
                <a:solidFill>
                  <a:prstClr val="black"/>
                </a:solidFill>
                <a:latin typeface="Times New Roman" panose="02020603050405020304" pitchFamily="18" charset="0"/>
                <a:cs typeface="Times New Roman" panose="02020603050405020304" pitchFamily="18" charset="0"/>
              </a:rPr>
              <a:t>relations</a:t>
            </a:r>
            <a:endParaRPr lang="en-GB" sz="36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200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PUBLIC RELATIONS</a:t>
            </a:r>
            <a:r>
              <a:rPr lang="en-US" sz="3600" b="1" dirty="0" smtClean="0">
                <a:latin typeface="Bahnschrift Condensed" panose="020B0502040204020203" pitchFamily="34" charset="0"/>
              </a:rPr>
              <a:t>.</a:t>
            </a:r>
            <a:endParaRPr lang="en-US" sz="36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pPr marL="0" indent="0" algn="just">
              <a:buNone/>
            </a:pPr>
            <a:r>
              <a:rPr lang="en-US" sz="3600" b="1" dirty="0" smtClean="0">
                <a:solidFill>
                  <a:srgbClr val="222222"/>
                </a:solidFill>
                <a:latin typeface="Comic Sans MS" panose="030F0702030302020204" pitchFamily="66" charset="0"/>
                <a:cs typeface="Times New Roman" panose="02020603050405020304" pitchFamily="18" charset="0"/>
              </a:rPr>
              <a:t>Definitions:</a:t>
            </a:r>
            <a:endParaRPr lang="en-US" sz="3600" dirty="0" smtClean="0">
              <a:solidFill>
                <a:srgbClr val="222222"/>
              </a:solidFill>
              <a:latin typeface="Comic Sans MS" panose="030F0702030302020204" pitchFamily="66" charset="0"/>
              <a:cs typeface="Times New Roman" panose="02020603050405020304" pitchFamily="18" charset="0"/>
            </a:endParaRPr>
          </a:p>
          <a:p>
            <a:pPr algn="just">
              <a:buFont typeface="Arial" panose="020B0604020202020204" pitchFamily="34" charset="0"/>
              <a:buChar char="•"/>
            </a:pPr>
            <a:r>
              <a:rPr lang="en-US" sz="3600" dirty="0">
                <a:solidFill>
                  <a:srgbClr val="222222"/>
                </a:solidFill>
                <a:latin typeface="Times New Roman" panose="02020603050405020304" pitchFamily="18" charset="0"/>
                <a:cs typeface="Times New Roman" panose="02020603050405020304" pitchFamily="18" charset="0"/>
              </a:rPr>
              <a:t>Public relations has many definitions that attempt to look at it from diverse perspectives. </a:t>
            </a:r>
            <a:endParaRPr lang="en-US" sz="3600" dirty="0" smtClean="0">
              <a:solidFill>
                <a:srgbClr val="222222"/>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The following </a:t>
            </a:r>
            <a:r>
              <a:rPr lang="en-US" sz="3600" dirty="0">
                <a:solidFill>
                  <a:srgbClr val="222222"/>
                </a:solidFill>
                <a:latin typeface="Times New Roman" panose="02020603050405020304" pitchFamily="18" charset="0"/>
                <a:cs typeface="Times New Roman" panose="02020603050405020304" pitchFamily="18" charset="0"/>
              </a:rPr>
              <a:t>definitions </a:t>
            </a:r>
            <a:r>
              <a:rPr lang="en-US" sz="3600" dirty="0" smtClean="0">
                <a:solidFill>
                  <a:srgbClr val="222222"/>
                </a:solidFill>
                <a:latin typeface="Times New Roman" panose="02020603050405020304" pitchFamily="18" charset="0"/>
                <a:cs typeface="Times New Roman" panose="02020603050405020304" pitchFamily="18" charset="0"/>
              </a:rPr>
              <a:t>according to </a:t>
            </a:r>
            <a:r>
              <a:rPr lang="en-US" sz="3600" b="1" dirty="0" smtClean="0">
                <a:solidFill>
                  <a:srgbClr val="222222"/>
                </a:solidFill>
                <a:latin typeface="Times New Roman" panose="02020603050405020304" pitchFamily="18" charset="0"/>
                <a:cs typeface="Times New Roman" panose="02020603050405020304" pitchFamily="18" charset="0"/>
              </a:rPr>
              <a:t>International </a:t>
            </a:r>
            <a:r>
              <a:rPr lang="en-US" sz="3600" b="1" dirty="0">
                <a:solidFill>
                  <a:srgbClr val="222222"/>
                </a:solidFill>
                <a:latin typeface="Times New Roman" panose="02020603050405020304" pitchFamily="18" charset="0"/>
                <a:cs typeface="Times New Roman" panose="02020603050405020304" pitchFamily="18" charset="0"/>
              </a:rPr>
              <a:t>Institute of Public Relations </a:t>
            </a:r>
            <a:r>
              <a:rPr lang="en-US" sz="3600" dirty="0" smtClean="0">
                <a:solidFill>
                  <a:srgbClr val="222222"/>
                </a:solidFill>
                <a:latin typeface="Times New Roman" panose="02020603050405020304" pitchFamily="18" charset="0"/>
                <a:cs typeface="Times New Roman" panose="02020603050405020304" pitchFamily="18" charset="0"/>
              </a:rPr>
              <a:t>however are generally acceptable in the practice of Public Relations.</a:t>
            </a:r>
            <a:endParaRPr lang="en-US" sz="3600" b="1" dirty="0" smtClean="0">
              <a:solidFill>
                <a:srgbClr val="222222"/>
              </a:solidFill>
              <a:latin typeface="Bahnschrif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6615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Public Relations.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endParaRPr lang="en-US" dirty="0"/>
          </a:p>
          <a:p>
            <a:pPr marL="742950" indent="-742950" algn="just">
              <a:buFont typeface="+mj-lt"/>
              <a:buAutoNum type="arabicPeriod"/>
            </a:pPr>
            <a:r>
              <a:rPr lang="en-US" sz="3600" dirty="0" smtClean="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the deliberate, planned and sustained effort to establish and maintain </a:t>
            </a:r>
            <a:r>
              <a:rPr lang="en-US" sz="3600" dirty="0" smtClean="0">
                <a:latin typeface="Times New Roman" panose="02020603050405020304" pitchFamily="18" charset="0"/>
                <a:cs typeface="Times New Roman" panose="02020603050405020304" pitchFamily="18" charset="0"/>
              </a:rPr>
              <a:t>mutual </a:t>
            </a:r>
            <a:r>
              <a:rPr lang="en-US" sz="3600" dirty="0">
                <a:latin typeface="Times New Roman" panose="02020603050405020304" pitchFamily="18" charset="0"/>
                <a:cs typeface="Times New Roman" panose="02020603050405020304" pitchFamily="18" charset="0"/>
              </a:rPr>
              <a:t>understanding between an </a:t>
            </a:r>
            <a:r>
              <a:rPr lang="en-US" sz="3600" dirty="0" smtClean="0">
                <a:latin typeface="Times New Roman" panose="02020603050405020304" pitchFamily="18" charset="0"/>
                <a:cs typeface="Times New Roman" panose="02020603050405020304" pitchFamily="18" charset="0"/>
              </a:rPr>
              <a:t>organization (hospital) </a:t>
            </a:r>
            <a:r>
              <a:rPr lang="en-US" sz="3600" dirty="0">
                <a:latin typeface="Times New Roman" panose="02020603050405020304" pitchFamily="18" charset="0"/>
                <a:cs typeface="Times New Roman" panose="02020603050405020304" pitchFamily="18" charset="0"/>
              </a:rPr>
              <a:t>and its </a:t>
            </a:r>
            <a:r>
              <a:rPr lang="en-US" sz="3600" dirty="0" smtClean="0">
                <a:latin typeface="Times New Roman" panose="02020603050405020304" pitchFamily="18" charset="0"/>
                <a:cs typeface="Times New Roman" panose="02020603050405020304" pitchFamily="18" charset="0"/>
              </a:rPr>
              <a:t>publics (patients/clients) </a:t>
            </a:r>
            <a:r>
              <a:rPr lang="en-US" sz="1800" dirty="0" smtClean="0">
                <a:latin typeface="Agency FB" panose="020B0503020202020204" pitchFamily="34" charset="0"/>
                <a:cs typeface="Times New Roman" panose="02020603050405020304" pitchFamily="18" charset="0"/>
              </a:rPr>
              <a:t>(International </a:t>
            </a:r>
            <a:r>
              <a:rPr lang="en-US" sz="1800" dirty="0">
                <a:latin typeface="Agency FB" panose="020B0503020202020204" pitchFamily="34" charset="0"/>
                <a:cs typeface="Times New Roman" panose="02020603050405020304" pitchFamily="18" charset="0"/>
              </a:rPr>
              <a:t>Institute </a:t>
            </a:r>
            <a:r>
              <a:rPr lang="en-US" sz="1800" dirty="0" smtClean="0">
                <a:latin typeface="Agency FB" panose="020B0503020202020204" pitchFamily="34" charset="0"/>
                <a:cs typeface="Times New Roman" panose="02020603050405020304" pitchFamily="18" charset="0"/>
              </a:rPr>
              <a:t>of </a:t>
            </a:r>
            <a:r>
              <a:rPr lang="en-US" sz="1800" dirty="0">
                <a:latin typeface="Agency FB" panose="020B0503020202020204" pitchFamily="34" charset="0"/>
                <a:cs typeface="Times New Roman" panose="02020603050405020304" pitchFamily="18" charset="0"/>
              </a:rPr>
              <a:t>Public Relations, London</a:t>
            </a:r>
            <a:r>
              <a:rPr lang="en-US" sz="1800" dirty="0" smtClean="0">
                <a:latin typeface="Agency FB" panose="020B050302020202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8221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lvl="0" algn="just"/>
            <a:r>
              <a:rPr lang="en-US" sz="3600" dirty="0">
                <a:solidFill>
                  <a:srgbClr val="222222"/>
                </a:solidFill>
                <a:latin typeface="Times New Roman" panose="02020603050405020304" pitchFamily="18" charset="0"/>
                <a:cs typeface="Times New Roman" panose="02020603050405020304" pitchFamily="18" charset="0"/>
              </a:rPr>
              <a:t>2</a:t>
            </a:r>
            <a:r>
              <a:rPr lang="en-US" sz="3600" dirty="0" smtClean="0">
                <a:solidFill>
                  <a:srgbClr val="222222"/>
                </a:solidFill>
                <a:latin typeface="Times New Roman" panose="02020603050405020304" pitchFamily="18" charset="0"/>
                <a:cs typeface="Times New Roman" panose="02020603050405020304" pitchFamily="18" charset="0"/>
              </a:rPr>
              <a:t>. Process </a:t>
            </a:r>
            <a:r>
              <a:rPr lang="en-US" sz="3600" dirty="0">
                <a:solidFill>
                  <a:srgbClr val="222222"/>
                </a:solidFill>
                <a:latin typeface="Times New Roman" panose="02020603050405020304" pitchFamily="18" charset="0"/>
                <a:cs typeface="Times New Roman" panose="02020603050405020304" pitchFamily="18" charset="0"/>
              </a:rPr>
              <a:t>of looking after customers to best ensure their satisfaction and delightful interaction with a business and its brand, goods and services. </a:t>
            </a:r>
            <a:endParaRPr lang="en-US" sz="3600" dirty="0" smtClean="0">
              <a:solidFill>
                <a:srgbClr val="222222"/>
              </a:solidFill>
              <a:latin typeface="Times New Roman" panose="02020603050405020304" pitchFamily="18" charset="0"/>
              <a:cs typeface="Times New Roman" panose="02020603050405020304" pitchFamily="18" charset="0"/>
            </a:endParaRPr>
          </a:p>
          <a:p>
            <a:pPr lvl="0" algn="just"/>
            <a:r>
              <a:rPr lang="en-US" sz="3600" dirty="0">
                <a:solidFill>
                  <a:srgbClr val="222222"/>
                </a:solidFill>
                <a:latin typeface="Times New Roman" panose="02020603050405020304" pitchFamily="18" charset="0"/>
                <a:cs typeface="Times New Roman" panose="02020603050405020304" pitchFamily="18" charset="0"/>
              </a:rPr>
              <a:t>3</a:t>
            </a:r>
            <a:r>
              <a:rPr lang="en-US" sz="3600" dirty="0" smtClean="0">
                <a:solidFill>
                  <a:srgbClr val="222222"/>
                </a:solidFill>
                <a:latin typeface="Times New Roman" panose="02020603050405020304" pitchFamily="18" charset="0"/>
                <a:cs typeface="Times New Roman" panose="02020603050405020304" pitchFamily="18" charset="0"/>
              </a:rPr>
              <a:t>. It means </a:t>
            </a:r>
            <a:r>
              <a:rPr lang="en-US" sz="3600" dirty="0">
                <a:solidFill>
                  <a:srgbClr val="222222"/>
                </a:solidFill>
                <a:latin typeface="Times New Roman" panose="02020603050405020304" pitchFamily="18" charset="0"/>
                <a:cs typeface="Times New Roman" panose="02020603050405020304" pitchFamily="18" charset="0"/>
              </a:rPr>
              <a:t>how well customers are taken care of while they interact with the </a:t>
            </a:r>
            <a:r>
              <a:rPr lang="en-US" sz="3600" dirty="0" smtClean="0">
                <a:solidFill>
                  <a:srgbClr val="222222"/>
                </a:solidFill>
                <a:latin typeface="Times New Roman" panose="02020603050405020304" pitchFamily="18" charset="0"/>
                <a:cs typeface="Times New Roman" panose="02020603050405020304" pitchFamily="18" charset="0"/>
              </a:rPr>
              <a:t>brand/services</a:t>
            </a:r>
            <a:endParaRPr lang="en-US" sz="3600" dirty="0">
              <a:solidFill>
                <a:prstClr val="black"/>
              </a:solidFill>
              <a:latin typeface="Times New Roman" panose="02020603050405020304" pitchFamily="18" charset="0"/>
              <a:cs typeface="Times New Roman" panose="02020603050405020304" pitchFamily="18" charset="0"/>
            </a:endParaRPr>
          </a:p>
          <a:p>
            <a:pPr lvl="0"/>
            <a:endParaRPr lang="en-US"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12666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mic Sans MS" panose="030F0702030302020204" pitchFamily="66" charset="0"/>
              </a:rPr>
              <a:t>PURPOSE of Public Relations.</a:t>
            </a:r>
            <a:endParaRPr lang="en-US" sz="4000" b="1"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algn="just">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It</a:t>
            </a:r>
            <a:r>
              <a:rPr lang="en-US" sz="3600" b="0" i="0" dirty="0" smtClean="0">
                <a:solidFill>
                  <a:srgbClr val="222222"/>
                </a:solidFill>
                <a:effectLst/>
                <a:latin typeface="Times New Roman" panose="02020603050405020304" pitchFamily="18" charset="0"/>
                <a:cs typeface="Times New Roman" panose="02020603050405020304" pitchFamily="18" charset="0"/>
              </a:rPr>
              <a:t> is to </a:t>
            </a:r>
            <a:r>
              <a:rPr lang="en-US" sz="3600" b="1" i="0" dirty="0" smtClean="0">
                <a:solidFill>
                  <a:srgbClr val="222222"/>
                </a:solidFill>
                <a:effectLst/>
                <a:latin typeface="Times New Roman" panose="02020603050405020304" pitchFamily="18" charset="0"/>
                <a:cs typeface="Times New Roman" panose="02020603050405020304" pitchFamily="18" charset="0"/>
              </a:rPr>
              <a:t>persuade</a:t>
            </a:r>
            <a:r>
              <a:rPr lang="en-US" sz="3600" b="0" i="0" dirty="0" smtClean="0">
                <a:solidFill>
                  <a:srgbClr val="222222"/>
                </a:solidFill>
                <a:effectLst/>
                <a:latin typeface="Times New Roman" panose="02020603050405020304" pitchFamily="18" charset="0"/>
                <a:cs typeface="Times New Roman" panose="02020603050405020304" pitchFamily="18" charset="0"/>
              </a:rPr>
              <a:t> the </a:t>
            </a:r>
            <a:r>
              <a:rPr lang="en-US" sz="3600" i="0" dirty="0" smtClean="0">
                <a:solidFill>
                  <a:srgbClr val="222222"/>
                </a:solidFill>
                <a:effectLst/>
                <a:latin typeface="Times New Roman" panose="02020603050405020304" pitchFamily="18" charset="0"/>
                <a:cs typeface="Times New Roman" panose="02020603050405020304" pitchFamily="18" charset="0"/>
              </a:rPr>
              <a:t>publics</a:t>
            </a:r>
            <a:r>
              <a:rPr lang="en-US" sz="3600" b="0" i="0" dirty="0" smtClean="0">
                <a:solidFill>
                  <a:srgbClr val="222222"/>
                </a:solidFill>
                <a:effectLst/>
                <a:latin typeface="Times New Roman" panose="02020603050405020304" pitchFamily="18" charset="0"/>
                <a:cs typeface="Times New Roman" panose="02020603050405020304" pitchFamily="18" charset="0"/>
              </a:rPr>
              <a:t>, investors, partners, employees, and other stakeholders </a:t>
            </a:r>
            <a:r>
              <a:rPr lang="en-US" sz="3600" b="1" i="0" dirty="0" smtClean="0">
                <a:solidFill>
                  <a:srgbClr val="222222"/>
                </a:solidFill>
                <a:effectLst/>
                <a:latin typeface="Times New Roman" panose="02020603050405020304" pitchFamily="18" charset="0"/>
                <a:cs typeface="Times New Roman" panose="02020603050405020304" pitchFamily="18" charset="0"/>
              </a:rPr>
              <a:t>to maintain a certain point of positive view about </a:t>
            </a:r>
            <a:r>
              <a:rPr lang="en-US" sz="3600" b="1" dirty="0" smtClean="0">
                <a:solidFill>
                  <a:srgbClr val="222222"/>
                </a:solidFill>
                <a:latin typeface="Times New Roman" panose="02020603050405020304" pitchFamily="18" charset="0"/>
                <a:cs typeface="Times New Roman" panose="02020603050405020304" pitchFamily="18" charset="0"/>
              </a:rPr>
              <a:t>an organization</a:t>
            </a:r>
            <a:r>
              <a:rPr lang="en-US" sz="3600" b="0" i="0" dirty="0" smtClean="0">
                <a:solidFill>
                  <a:srgbClr val="222222"/>
                </a:solidFill>
                <a:effectLst/>
                <a:latin typeface="Times New Roman" panose="02020603050405020304" pitchFamily="18" charset="0"/>
                <a:cs typeface="Times New Roman" panose="02020603050405020304" pitchFamily="18" charset="0"/>
              </a:rPr>
              <a:t>, its leadership, products, or of political decisions.</a:t>
            </a:r>
          </a:p>
          <a:p>
            <a:pPr lvl="0" algn="just">
              <a:buClr>
                <a:srgbClr val="E48312"/>
              </a:buClr>
              <a:buFont typeface="Arial" panose="020B0604020202020204" pitchFamily="34" charset="0"/>
              <a:buChar char="•"/>
            </a:pPr>
            <a:r>
              <a:rPr lang="en-US" sz="3600" dirty="0" smtClean="0">
                <a:solidFill>
                  <a:prstClr val="black"/>
                </a:solidFill>
                <a:latin typeface="Times New Roman" panose="02020603050405020304" pitchFamily="18" charset="0"/>
                <a:cs typeface="Times New Roman" panose="02020603050405020304" pitchFamily="18" charset="0"/>
              </a:rPr>
              <a:t>It involves analyzing </a:t>
            </a:r>
            <a:r>
              <a:rPr lang="en-US" sz="3600" dirty="0">
                <a:solidFill>
                  <a:prstClr val="black"/>
                </a:solidFill>
                <a:latin typeface="Times New Roman" panose="02020603050405020304" pitchFamily="18" charset="0"/>
                <a:cs typeface="Times New Roman" panose="02020603050405020304" pitchFamily="18" charset="0"/>
              </a:rPr>
              <a:t>trends, predicting their consequences, counseling organization leaders and implementing planned programs of action which will serve both the organization's and public interest. </a:t>
            </a:r>
            <a:endParaRPr lang="en-US" dirty="0">
              <a:solidFill>
                <a:srgbClr val="000000">
                  <a:lumMod val="75000"/>
                  <a:lumOff val="25000"/>
                </a:srgbClr>
              </a:solidFill>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mic Sans MS" panose="030F0702030302020204" pitchFamily="66" charset="0"/>
              </a:rPr>
              <a:t>Public Relations Functions.</a:t>
            </a:r>
            <a:endParaRPr lang="en-US" sz="4000" b="1"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marL="742950" lvl="0" indent="-742950">
              <a:spcBef>
                <a:spcPts val="1000"/>
              </a:spcBef>
              <a:spcAft>
                <a:spcPts val="0"/>
              </a:spcAft>
              <a:buClrTx/>
              <a:buSzTx/>
              <a:buFont typeface="+mj-lt"/>
              <a:buAutoNum type="arabicPeriod"/>
            </a:pPr>
            <a:r>
              <a:rPr lang="en-GB" sz="3900" b="1" dirty="0">
                <a:solidFill>
                  <a:prstClr val="black"/>
                </a:solidFill>
                <a:latin typeface="Comic Sans MS" panose="030F0702030302020204" pitchFamily="66" charset="0"/>
              </a:rPr>
              <a:t>Publicity</a:t>
            </a:r>
          </a:p>
          <a:p>
            <a:pPr marL="228600" lvl="0" indent="-228600" algn="just">
              <a:spcBef>
                <a:spcPts val="1000"/>
              </a:spcBef>
              <a:spcAft>
                <a:spcPts val="0"/>
              </a:spcAft>
              <a:buClrTx/>
              <a:buSzTx/>
              <a:buFont typeface="Arial" panose="020B0604020202020204" pitchFamily="34" charset="0"/>
              <a:buChar char="•"/>
            </a:pPr>
            <a:r>
              <a:rPr lang="en-GB" sz="3900" dirty="0">
                <a:solidFill>
                  <a:prstClr val="black"/>
                </a:solidFill>
                <a:latin typeface="Times New Roman" panose="02020603050405020304" pitchFamily="18" charset="0"/>
                <a:cs typeface="Times New Roman" panose="02020603050405020304" pitchFamily="18" charset="0"/>
              </a:rPr>
              <a:t>Disseminating planned messages through selected media to further the organizations interest</a:t>
            </a:r>
            <a:r>
              <a:rPr lang="en-GB" sz="3900" dirty="0" smtClean="0">
                <a:solidFill>
                  <a:prstClr val="black"/>
                </a:solidFill>
                <a:latin typeface="Times New Roman" panose="02020603050405020304" pitchFamily="18" charset="0"/>
                <a:cs typeface="Times New Roman" panose="02020603050405020304" pitchFamily="18" charset="0"/>
              </a:rPr>
              <a:t>.</a:t>
            </a:r>
          </a:p>
          <a:p>
            <a:pPr marL="0" lvl="0" indent="0" algn="just">
              <a:spcBef>
                <a:spcPts val="1000"/>
              </a:spcBef>
              <a:spcAft>
                <a:spcPts val="0"/>
              </a:spcAft>
              <a:buClrTx/>
              <a:buSzTx/>
              <a:buNone/>
            </a:pPr>
            <a:endParaRPr lang="en-GB" sz="3900" dirty="0" smtClean="0">
              <a:solidFill>
                <a:prstClr val="black"/>
              </a:solidFill>
              <a:latin typeface="Times New Roman" panose="02020603050405020304" pitchFamily="18" charset="0"/>
              <a:cs typeface="Times New Roman" panose="02020603050405020304" pitchFamily="18" charset="0"/>
            </a:endParaRPr>
          </a:p>
          <a:p>
            <a:pPr marL="0" lvl="0" indent="0">
              <a:spcBef>
                <a:spcPts val="1000"/>
              </a:spcBef>
              <a:spcAft>
                <a:spcPts val="0"/>
              </a:spcAft>
              <a:buClrTx/>
              <a:buSzTx/>
              <a:buNone/>
            </a:pPr>
            <a:r>
              <a:rPr lang="en-GB" sz="3900" b="1" dirty="0" smtClean="0">
                <a:solidFill>
                  <a:prstClr val="black"/>
                </a:solidFill>
                <a:latin typeface="Comic Sans MS" panose="030F0702030302020204" pitchFamily="66" charset="0"/>
              </a:rPr>
              <a:t>2. </a:t>
            </a:r>
            <a:r>
              <a:rPr lang="en-GB" sz="3900" b="1" dirty="0">
                <a:solidFill>
                  <a:prstClr val="black"/>
                </a:solidFill>
                <a:latin typeface="Comic Sans MS" panose="030F0702030302020204" pitchFamily="66" charset="0"/>
              </a:rPr>
              <a:t>Press/ media relation</a:t>
            </a:r>
          </a:p>
          <a:p>
            <a:pPr marL="228600" lvl="0" indent="-228600" algn="just">
              <a:spcBef>
                <a:spcPts val="1000"/>
              </a:spcBef>
              <a:spcAft>
                <a:spcPts val="0"/>
              </a:spcAft>
              <a:buClrTx/>
              <a:buSzTx/>
              <a:buFont typeface="Arial" panose="020B0604020202020204" pitchFamily="34" charset="0"/>
              <a:buChar char="•"/>
            </a:pPr>
            <a:r>
              <a:rPr lang="en-GB" sz="3900" dirty="0">
                <a:solidFill>
                  <a:prstClr val="black"/>
                </a:solidFill>
                <a:latin typeface="Times New Roman" panose="02020603050405020304" pitchFamily="18" charset="0"/>
                <a:cs typeface="Times New Roman" panose="02020603050405020304" pitchFamily="18" charset="0"/>
              </a:rPr>
              <a:t>Working with the mass media in seeking publicity or responding to their interest in the organization.</a:t>
            </a:r>
          </a:p>
          <a:p>
            <a:pPr marL="0" lvl="0" indent="0">
              <a:spcBef>
                <a:spcPts val="1000"/>
              </a:spcBef>
              <a:spcAft>
                <a:spcPts val="0"/>
              </a:spcAft>
              <a:buClrTx/>
              <a:buSzTx/>
              <a:buNone/>
            </a:pPr>
            <a:endParaRPr lang="en-GB" sz="4000" dirty="0">
              <a:solidFill>
                <a:prstClr val="black"/>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val="18416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END</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0417374"/>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marL="0" lvl="0" indent="0" algn="just">
              <a:spcBef>
                <a:spcPts val="1000"/>
              </a:spcBef>
              <a:spcAft>
                <a:spcPts val="0"/>
              </a:spcAft>
              <a:buClrTx/>
              <a:buSzTx/>
              <a:buNone/>
            </a:pPr>
            <a:r>
              <a:rPr lang="en-GB" sz="3600" b="1" dirty="0" smtClean="0">
                <a:solidFill>
                  <a:prstClr val="black"/>
                </a:solidFill>
                <a:latin typeface="Comic Sans MS" panose="030F0702030302020204" pitchFamily="66" charset="0"/>
              </a:rPr>
              <a:t>3. </a:t>
            </a:r>
            <a:r>
              <a:rPr lang="en-GB" sz="3900" b="1" dirty="0" smtClean="0">
                <a:solidFill>
                  <a:prstClr val="black"/>
                </a:solidFill>
                <a:latin typeface="Comic Sans MS" panose="030F0702030302020204" pitchFamily="66" charset="0"/>
              </a:rPr>
              <a:t>Industry relations</a:t>
            </a:r>
            <a:r>
              <a:rPr lang="en-GB" sz="3600" b="1" dirty="0" smtClean="0">
                <a:solidFill>
                  <a:prstClr val="black"/>
                </a:solidFill>
                <a:latin typeface="Comic Sans MS" panose="030F0702030302020204" pitchFamily="66" charset="0"/>
              </a:rPr>
              <a:t>.</a:t>
            </a:r>
            <a:endParaRPr lang="en-GB" sz="3600" b="1" dirty="0">
              <a:solidFill>
                <a:prstClr val="black"/>
              </a:solidFill>
              <a:latin typeface="Comic Sans MS" panose="030F0702030302020204" pitchFamily="66" charset="0"/>
            </a:endParaRPr>
          </a:p>
          <a:p>
            <a:pPr marL="228600" lvl="0" indent="-228600" algn="just">
              <a:spcBef>
                <a:spcPts val="1000"/>
              </a:spcBef>
              <a:spcAft>
                <a:spcPts val="0"/>
              </a:spcAft>
              <a:buClrTx/>
              <a:buSzTx/>
              <a:buFont typeface="Arial" panose="020B0604020202020204" pitchFamily="34" charset="0"/>
              <a:buChar char="•"/>
            </a:pPr>
            <a:r>
              <a:rPr lang="en-GB" sz="4000" dirty="0">
                <a:solidFill>
                  <a:prstClr val="black"/>
                </a:solidFill>
              </a:rPr>
              <a:t>Relating with other firms in the industry of an organization and with trade associations</a:t>
            </a:r>
            <a:r>
              <a:rPr lang="en-GB" sz="4000" dirty="0" smtClean="0">
                <a:solidFill>
                  <a:prstClr val="black"/>
                </a:solidFill>
              </a:rPr>
              <a:t>.</a:t>
            </a:r>
          </a:p>
          <a:p>
            <a:pPr marL="0" lvl="0" indent="0" algn="just">
              <a:spcBef>
                <a:spcPts val="1000"/>
              </a:spcBef>
              <a:spcAft>
                <a:spcPts val="0"/>
              </a:spcAft>
              <a:buClrTx/>
              <a:buSzTx/>
              <a:buNone/>
            </a:pPr>
            <a:endParaRPr lang="en-GB" sz="4000" dirty="0">
              <a:solidFill>
                <a:prstClr val="black"/>
              </a:solidFill>
            </a:endParaRPr>
          </a:p>
          <a:p>
            <a:pPr marL="0" lvl="0" indent="0" algn="just">
              <a:spcBef>
                <a:spcPts val="1000"/>
              </a:spcBef>
              <a:spcAft>
                <a:spcPts val="0"/>
              </a:spcAft>
              <a:buClrTx/>
              <a:buSzTx/>
              <a:buNone/>
            </a:pPr>
            <a:r>
              <a:rPr lang="en-GB" sz="3600" b="1" dirty="0" smtClean="0">
                <a:solidFill>
                  <a:prstClr val="black"/>
                </a:solidFill>
                <a:latin typeface="Comic Sans MS" panose="030F0702030302020204" pitchFamily="66" charset="0"/>
              </a:rPr>
              <a:t>4. Development</a:t>
            </a:r>
            <a:r>
              <a:rPr lang="en-GB" sz="3600" b="1" dirty="0">
                <a:solidFill>
                  <a:prstClr val="black"/>
                </a:solidFill>
                <a:latin typeface="Comic Sans MS" panose="030F0702030302020204" pitchFamily="66" charset="0"/>
              </a:rPr>
              <a:t>/ fund </a:t>
            </a:r>
            <a:r>
              <a:rPr lang="en-GB" sz="3600" b="1" dirty="0" smtClean="0">
                <a:solidFill>
                  <a:prstClr val="black"/>
                </a:solidFill>
                <a:latin typeface="Comic Sans MS" panose="030F0702030302020204" pitchFamily="66" charset="0"/>
              </a:rPr>
              <a:t>raising.</a:t>
            </a:r>
            <a:endParaRPr lang="en-GB" sz="3600" b="1" dirty="0">
              <a:solidFill>
                <a:prstClr val="black"/>
              </a:solidFill>
              <a:latin typeface="Comic Sans MS" panose="030F0702030302020204" pitchFamily="66" charset="0"/>
            </a:endParaRPr>
          </a:p>
          <a:p>
            <a:pPr marL="228600" lvl="0" indent="-228600" algn="just">
              <a:spcBef>
                <a:spcPts val="1000"/>
              </a:spcBef>
              <a:spcAft>
                <a:spcPts val="0"/>
              </a:spcAft>
              <a:buClrTx/>
              <a:buSzTx/>
              <a:buFont typeface="Arial" panose="020B0604020202020204" pitchFamily="34" charset="0"/>
              <a:buChar char="•"/>
            </a:pPr>
            <a:r>
              <a:rPr lang="en-GB" sz="3900" dirty="0">
                <a:solidFill>
                  <a:prstClr val="black"/>
                </a:solidFill>
                <a:latin typeface="Times New Roman" panose="02020603050405020304" pitchFamily="18" charset="0"/>
                <a:cs typeface="Times New Roman" panose="02020603050405020304" pitchFamily="18" charset="0"/>
              </a:rPr>
              <a:t>Demonstrating the need for and encouraging the public to support an organization, primarily through financial contributions.</a:t>
            </a:r>
          </a:p>
          <a:p>
            <a:endParaRPr lang="en-US" dirty="0"/>
          </a:p>
        </p:txBody>
      </p:sp>
    </p:spTree>
    <p:extLst>
      <p:ext uri="{BB962C8B-B14F-4D97-AF65-F5344CB8AC3E}">
        <p14:creationId xmlns:p14="http://schemas.microsoft.com/office/powerpoint/2010/main" val="225867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GB" dirty="0" err="1" smtClean="0"/>
              <a:t>Cont</a:t>
            </a:r>
            <a:r>
              <a:rPr lang="en-GB" dirty="0" smtClean="0"/>
              <a:t>,</a:t>
            </a:r>
            <a:endParaRPr lang="en-GB" dirty="0"/>
          </a:p>
        </p:txBody>
      </p:sp>
      <p:sp>
        <p:nvSpPr>
          <p:cNvPr id="1048606" name="Content Placeholder 2"/>
          <p:cNvSpPr>
            <a:spLocks noGrp="1"/>
          </p:cNvSpPr>
          <p:nvPr>
            <p:ph idx="1"/>
          </p:nvPr>
        </p:nvSpPr>
        <p:spPr/>
        <p:txBody>
          <a:bodyPr>
            <a:normAutofit/>
          </a:bodyPr>
          <a:lstStyle/>
          <a:p>
            <a:pPr marL="0" indent="0">
              <a:buNone/>
            </a:pPr>
            <a:r>
              <a:rPr lang="en-GB" sz="3600" b="1" dirty="0" smtClean="0">
                <a:latin typeface="Comic Sans MS" panose="030F0702030302020204" pitchFamily="66" charset="0"/>
              </a:rPr>
              <a:t>5. Public affairs.</a:t>
            </a:r>
            <a:endParaRPr lang="en-GB" sz="3600" b="1" dirty="0">
              <a:latin typeface="Comic Sans MS" panose="030F0702030302020204" pitchFamily="66" charset="0"/>
            </a:endParaRPr>
          </a:p>
          <a:p>
            <a:pPr algn="just"/>
            <a:r>
              <a:rPr lang="en-GB" sz="3600" dirty="0">
                <a:latin typeface="Times New Roman" panose="02020603050405020304" pitchFamily="18" charset="0"/>
                <a:cs typeface="Times New Roman" panose="02020603050405020304" pitchFamily="18" charset="0"/>
              </a:rPr>
              <a:t>Developing effective involvement in public policy and helping an organization adapt to public expectations.</a:t>
            </a:r>
          </a:p>
        </p:txBody>
      </p:sp>
    </p:spTree>
    <p:extLst>
      <p:ext uri="{BB962C8B-B14F-4D97-AF65-F5344CB8AC3E}">
        <p14:creationId xmlns:p14="http://schemas.microsoft.com/office/powerpoint/2010/main" val="32572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06">
                                            <p:txEl>
                                              <p:pRg st="0" end="0"/>
                                            </p:txEl>
                                          </p:spTgt>
                                        </p:tgtEl>
                                        <p:attrNameLst>
                                          <p:attrName>style.visibility</p:attrName>
                                        </p:attrNameLst>
                                      </p:cBhvr>
                                      <p:to>
                                        <p:strVal val="visible"/>
                                      </p:to>
                                    </p:set>
                                    <p:anim calcmode="lin" valueType="num">
                                      <p:cBhvr additive="base">
                                        <p:cTn id="7" dur="500" fill="hold"/>
                                        <p:tgtEl>
                                          <p:spTgt spid="10486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06">
                                            <p:txEl>
                                              <p:pRg st="1" end="1"/>
                                            </p:txEl>
                                          </p:spTgt>
                                        </p:tgtEl>
                                        <p:attrNameLst>
                                          <p:attrName>style.visibility</p:attrName>
                                        </p:attrNameLst>
                                      </p:cBhvr>
                                      <p:to>
                                        <p:strVal val="visible"/>
                                      </p:to>
                                    </p:set>
                                    <p:anim calcmode="lin" valueType="num">
                                      <p:cBhvr additive="base">
                                        <p:cTn id="13" dur="500" fill="hold"/>
                                        <p:tgtEl>
                                          <p:spTgt spid="10486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build="p"/>
    </p:bld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spc="0" dirty="0" smtClean="0">
                <a:solidFill>
                  <a:prstClr val="black"/>
                </a:solidFill>
                <a:latin typeface="Comic Sans MS" panose="030F0702030302020204" pitchFamily="66" charset="0"/>
              </a:rPr>
              <a:t>PUBLIC </a:t>
            </a:r>
            <a:r>
              <a:rPr lang="en-GB" sz="3600" b="1" spc="0" dirty="0">
                <a:solidFill>
                  <a:prstClr val="black"/>
                </a:solidFill>
                <a:latin typeface="Comic Sans MS" panose="030F0702030302020204" pitchFamily="66" charset="0"/>
              </a:rPr>
              <a:t>RELATION TOOLS</a:t>
            </a:r>
            <a:endParaRPr lang="en-US" sz="3600"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lvl="0" indent="0">
              <a:spcBef>
                <a:spcPts val="1000"/>
              </a:spcBef>
              <a:spcAft>
                <a:spcPts val="0"/>
              </a:spcAft>
              <a:buClrTx/>
              <a:buSzTx/>
              <a:buNone/>
            </a:pPr>
            <a:r>
              <a:rPr lang="en-GB" sz="2800" b="1" dirty="0" smtClean="0">
                <a:solidFill>
                  <a:prstClr val="black"/>
                </a:solidFill>
                <a:latin typeface="Comic Sans MS" panose="030F0702030302020204" pitchFamily="66" charset="0"/>
              </a:rPr>
              <a:t>1. MEDIA RELATIONS.</a:t>
            </a:r>
            <a:endParaRPr lang="en-GB" sz="2800" b="1" dirty="0">
              <a:solidFill>
                <a:prstClr val="black"/>
              </a:solidFill>
              <a:latin typeface="Comic Sans MS" panose="030F0702030302020204" pitchFamily="66" charset="0"/>
            </a:endParaRP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Public relations experts create awareness and market their organization and its products/ services to various media sources which include TV, radio, internet, newspapers, magazines.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They develop and design various interesting and creative stories about their organizations and products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1097280" y="1737360"/>
            <a:ext cx="10058400" cy="4131734"/>
          </a:xfrm>
        </p:spPr>
        <p:txBody>
          <a:bodyPr>
            <a:normAutofit fontScale="25000" lnSpcReduction="20000"/>
          </a:bodyPr>
          <a:lstStyle/>
          <a:p>
            <a:pPr marL="0" lvl="0" indent="0" algn="just">
              <a:spcBef>
                <a:spcPts val="1000"/>
              </a:spcBef>
              <a:spcAft>
                <a:spcPts val="0"/>
              </a:spcAft>
              <a:buClrTx/>
              <a:buSzTx/>
              <a:buNone/>
            </a:pPr>
            <a:endParaRPr lang="en-GB" sz="5100" b="1" dirty="0" smtClean="0">
              <a:solidFill>
                <a:prstClr val="black"/>
              </a:solidFill>
              <a:latin typeface="Comic Sans MS" panose="030F0702030302020204" pitchFamily="66" charset="0"/>
            </a:endParaRPr>
          </a:p>
          <a:p>
            <a:pPr marL="0" lvl="0" indent="0" algn="just">
              <a:spcBef>
                <a:spcPts val="1000"/>
              </a:spcBef>
              <a:spcAft>
                <a:spcPts val="0"/>
              </a:spcAft>
              <a:buClrTx/>
              <a:buSzTx/>
              <a:buNone/>
            </a:pPr>
            <a:r>
              <a:rPr lang="en-GB" sz="11200" b="1" dirty="0" smtClean="0">
                <a:solidFill>
                  <a:prstClr val="black"/>
                </a:solidFill>
                <a:latin typeface="Comic Sans MS" panose="030F0702030302020204" pitchFamily="66" charset="0"/>
              </a:rPr>
              <a:t>2</a:t>
            </a:r>
            <a:r>
              <a:rPr lang="en-GB" sz="12800" b="1" dirty="0" smtClean="0">
                <a:solidFill>
                  <a:prstClr val="black"/>
                </a:solidFill>
                <a:latin typeface="Comic Sans MS" panose="030F0702030302020204" pitchFamily="66" charset="0"/>
              </a:rPr>
              <a:t>. REGULAR EMPLOYEE INTERACTIONS</a:t>
            </a:r>
          </a:p>
          <a:p>
            <a:pPr marL="228600" lvl="0" indent="-228600" algn="just">
              <a:spcBef>
                <a:spcPts val="1000"/>
              </a:spcBef>
              <a:spcAft>
                <a:spcPts val="0"/>
              </a:spcAft>
              <a:buClrTx/>
              <a:buSzTx/>
              <a:buFont typeface="Arial" panose="020B0604020202020204" pitchFamily="34" charset="0"/>
              <a:buChar char="•"/>
            </a:pPr>
            <a:r>
              <a:rPr lang="en-GB" sz="12800" dirty="0" smtClean="0">
                <a:solidFill>
                  <a:prstClr val="black"/>
                </a:solidFill>
                <a:latin typeface="Times New Roman" panose="02020603050405020304" pitchFamily="18" charset="0"/>
                <a:cs typeface="Times New Roman" panose="02020603050405020304" pitchFamily="18" charset="0"/>
              </a:rPr>
              <a:t>Management </a:t>
            </a:r>
            <a:r>
              <a:rPr lang="en-GB" sz="12800" dirty="0">
                <a:solidFill>
                  <a:prstClr val="black"/>
                </a:solidFill>
                <a:latin typeface="Times New Roman" panose="02020603050405020304" pitchFamily="18" charset="0"/>
                <a:cs typeface="Times New Roman" panose="02020603050405020304" pitchFamily="18" charset="0"/>
              </a:rPr>
              <a:t>or public relations experts should circulate latest events, new product launches among employees through emails, circulars, notices or simply communicating with them</a:t>
            </a:r>
            <a:r>
              <a:rPr lang="en-GB" sz="12800" dirty="0" smtClean="0">
                <a:solidFill>
                  <a:prstClr val="black"/>
                </a:solidFill>
                <a:latin typeface="Times New Roman" panose="02020603050405020304" pitchFamily="18" charset="0"/>
                <a:cs typeface="Times New Roman" panose="02020603050405020304" pitchFamily="18" charset="0"/>
              </a:rPr>
              <a:t>.</a:t>
            </a:r>
            <a:endParaRPr lang="en-GB" sz="12800" dirty="0" smtClean="0">
              <a:solidFill>
                <a:prstClr val="black"/>
              </a:solidFill>
            </a:endParaRPr>
          </a:p>
          <a:p>
            <a:pPr marL="0" lvl="0" indent="0" algn="just">
              <a:spcBef>
                <a:spcPts val="1000"/>
              </a:spcBef>
              <a:spcAft>
                <a:spcPts val="0"/>
              </a:spcAft>
              <a:buClrTx/>
              <a:buSzTx/>
              <a:buNone/>
            </a:pPr>
            <a:r>
              <a:rPr lang="en-GB" sz="12800" b="1" dirty="0" smtClean="0">
                <a:solidFill>
                  <a:prstClr val="black"/>
                </a:solidFill>
                <a:latin typeface="Comic Sans MS" panose="030F0702030302020204" pitchFamily="66" charset="0"/>
              </a:rPr>
              <a:t>3. EVENTS.</a:t>
            </a:r>
            <a:endParaRPr lang="en-GB" sz="12800" b="1" dirty="0" smtClean="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GB" sz="12800" dirty="0">
                <a:solidFill>
                  <a:prstClr val="black"/>
                </a:solidFill>
                <a:latin typeface="Times New Roman" panose="02020603050405020304" pitchFamily="18" charset="0"/>
                <a:cs typeface="Times New Roman" panose="02020603050405020304" pitchFamily="18" charset="0"/>
              </a:rPr>
              <a:t>These are special events, gatherings, parties, to target their customers and promote their organization and its products among them.</a:t>
            </a:r>
          </a:p>
          <a:p>
            <a:pPr marL="228600" lvl="0" indent="-228600" algn="just">
              <a:spcBef>
                <a:spcPts val="1000"/>
              </a:spcBef>
              <a:spcAft>
                <a:spcPts val="0"/>
              </a:spcAft>
              <a:buClrTx/>
              <a:buSzTx/>
              <a:buFont typeface="Arial" panose="020B0604020202020204" pitchFamily="34" charset="0"/>
              <a:buChar char="•"/>
            </a:pPr>
            <a:r>
              <a:rPr lang="en-GB" sz="12800" dirty="0">
                <a:solidFill>
                  <a:prstClr val="black"/>
                </a:solidFill>
                <a:latin typeface="Times New Roman" panose="02020603050405020304" pitchFamily="18" charset="0"/>
                <a:cs typeface="Times New Roman" panose="02020603050405020304" pitchFamily="18" charset="0"/>
              </a:rPr>
              <a:t>People from media are also invited for coverage.</a:t>
            </a:r>
          </a:p>
          <a:p>
            <a:pPr marL="228600" lvl="0" indent="-228600" algn="just">
              <a:spcBef>
                <a:spcPts val="1000"/>
              </a:spcBef>
              <a:spcAft>
                <a:spcPts val="0"/>
              </a:spcAft>
              <a:buClrTx/>
              <a:buSzTx/>
              <a:buFont typeface="Arial" panose="020B0604020202020204" pitchFamily="34" charset="0"/>
              <a:buChar char="•"/>
            </a:pPr>
            <a:endParaRPr lang="en-US" sz="12800" dirty="0"/>
          </a:p>
        </p:txBody>
      </p:sp>
    </p:spTree>
    <p:extLst>
      <p:ext uri="{BB962C8B-B14F-4D97-AF65-F5344CB8AC3E}">
        <p14:creationId xmlns:p14="http://schemas.microsoft.com/office/powerpoint/2010/main" val="307547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just">
              <a:spcBef>
                <a:spcPts val="1000"/>
              </a:spcBef>
              <a:spcAft>
                <a:spcPts val="0"/>
              </a:spcAft>
              <a:buClrTx/>
              <a:buSzTx/>
              <a:buNone/>
            </a:pPr>
            <a:r>
              <a:rPr lang="en-GB" sz="3600" b="1" dirty="0">
                <a:solidFill>
                  <a:prstClr val="black"/>
                </a:solidFill>
                <a:latin typeface="Comic Sans MS" panose="030F0702030302020204" pitchFamily="66" charset="0"/>
              </a:rPr>
              <a:t>4</a:t>
            </a:r>
            <a:r>
              <a:rPr lang="en-GB" sz="3600" b="1" dirty="0" smtClean="0">
                <a:solidFill>
                  <a:prstClr val="black"/>
                </a:solidFill>
                <a:latin typeface="Comic Sans MS" panose="030F0702030302020204" pitchFamily="66" charset="0"/>
              </a:rPr>
              <a:t>. </a:t>
            </a:r>
            <a:r>
              <a:rPr lang="en-GB" sz="3700" b="1" dirty="0">
                <a:solidFill>
                  <a:prstClr val="black"/>
                </a:solidFill>
                <a:latin typeface="Comic Sans MS" panose="030F0702030302020204" pitchFamily="66" charset="0"/>
              </a:rPr>
              <a:t>CORPORATE SOCIAL RESPONSIBILITY</a:t>
            </a:r>
          </a:p>
          <a:p>
            <a:pPr marL="228600" lvl="0" indent="-228600" algn="just">
              <a:spcBef>
                <a:spcPts val="1000"/>
              </a:spcBef>
              <a:spcAft>
                <a:spcPts val="0"/>
              </a:spcAft>
              <a:buClrTx/>
              <a:buSzTx/>
              <a:buFont typeface="Arial" panose="020B0604020202020204" pitchFamily="34" charset="0"/>
              <a:buChar char="•"/>
            </a:pPr>
            <a:r>
              <a:rPr lang="en-GB" sz="3700" dirty="0">
                <a:solidFill>
                  <a:prstClr val="black"/>
                </a:solidFill>
                <a:latin typeface="Times New Roman" panose="02020603050405020304" pitchFamily="18" charset="0"/>
                <a:cs typeface="Times New Roman" panose="02020603050405020304" pitchFamily="18" charset="0"/>
              </a:rPr>
              <a:t>These are various social and charitable activities to publicize their organization and products.</a:t>
            </a:r>
          </a:p>
          <a:p>
            <a:pPr marL="228600" lvl="0" indent="-228600" algn="just">
              <a:spcBef>
                <a:spcPts val="1000"/>
              </a:spcBef>
              <a:spcAft>
                <a:spcPts val="0"/>
              </a:spcAft>
              <a:buClrTx/>
              <a:buSzTx/>
              <a:buFont typeface="Arial" panose="020B0604020202020204" pitchFamily="34" charset="0"/>
              <a:buChar char="•"/>
            </a:pPr>
            <a:r>
              <a:rPr lang="en-GB" sz="3700" dirty="0">
                <a:solidFill>
                  <a:prstClr val="black"/>
                </a:solidFill>
              </a:rPr>
              <a:t>Organizations distribute products among target audiences to create a goodwill of their organization</a:t>
            </a:r>
            <a:endParaRPr lang="en-GB" sz="3600" dirty="0">
              <a:solidFill>
                <a:prstClr val="black"/>
              </a:solidFill>
              <a:latin typeface="Times New Roman" panose="02020603050405020304" pitchFamily="18" charset="0"/>
              <a:cs typeface="Times New Roman" panose="02020603050405020304" pitchFamily="18" charset="0"/>
            </a:endParaRPr>
          </a:p>
          <a:p>
            <a:pPr marL="0" lvl="0" indent="0" algn="just">
              <a:spcBef>
                <a:spcPts val="1000"/>
              </a:spcBef>
              <a:spcAft>
                <a:spcPts val="0"/>
              </a:spcAft>
              <a:buClrTx/>
              <a:buSzTx/>
              <a:buNone/>
            </a:pPr>
            <a:r>
              <a:rPr lang="en-GB" sz="3600" b="1" dirty="0">
                <a:solidFill>
                  <a:prstClr val="black"/>
                </a:solidFill>
                <a:latin typeface="Comic Sans MS" panose="030F0702030302020204" pitchFamily="66" charset="0"/>
              </a:rPr>
              <a:t>5</a:t>
            </a:r>
            <a:r>
              <a:rPr lang="en-GB" sz="3600" b="1" dirty="0" smtClean="0">
                <a:solidFill>
                  <a:prstClr val="black"/>
                </a:solidFill>
                <a:latin typeface="Comic Sans MS" panose="030F0702030302020204" pitchFamily="66" charset="0"/>
              </a:rPr>
              <a:t>. WEBSITE </a:t>
            </a:r>
            <a:r>
              <a:rPr lang="en-GB" sz="3600" b="1" dirty="0">
                <a:solidFill>
                  <a:prstClr val="black"/>
                </a:solidFill>
                <a:latin typeface="Comic Sans MS" panose="030F0702030302020204" pitchFamily="66" charset="0"/>
              </a:rPr>
              <a:t>PRESS </a:t>
            </a:r>
            <a:r>
              <a:rPr lang="en-GB" sz="3600" b="1" dirty="0" smtClean="0">
                <a:solidFill>
                  <a:prstClr val="black"/>
                </a:solidFill>
                <a:latin typeface="Comic Sans MS" panose="030F0702030302020204" pitchFamily="66" charset="0"/>
              </a:rPr>
              <a:t>ROOM.</a:t>
            </a:r>
            <a:endParaRPr lang="en-GB" sz="3600" b="1" dirty="0">
              <a:solidFill>
                <a:prstClr val="black"/>
              </a:solidFill>
              <a:latin typeface="Comic Sans MS" panose="030F0702030302020204" pitchFamily="66" charset="0"/>
            </a:endParaRP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Public relations experts promote their organization and its products through online press rooms.</a:t>
            </a:r>
          </a:p>
          <a:p>
            <a:pPr algn="just"/>
            <a:endParaRPr lang="en-US" dirty="0"/>
          </a:p>
        </p:txBody>
      </p:sp>
    </p:spTree>
    <p:extLst>
      <p:ext uri="{BB962C8B-B14F-4D97-AF65-F5344CB8AC3E}">
        <p14:creationId xmlns:p14="http://schemas.microsoft.com/office/powerpoint/2010/main" val="41684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Public Relations Skills</a:t>
            </a:r>
            <a:endParaRPr lang="en-US" sz="3600" b="1"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lvl="0" indent="0" algn="just">
              <a:spcBef>
                <a:spcPts val="1000"/>
              </a:spcBef>
              <a:spcAft>
                <a:spcPts val="0"/>
              </a:spcAft>
              <a:buClrTx/>
              <a:buSzTx/>
              <a:buNone/>
            </a:pPr>
            <a:r>
              <a:rPr lang="en-US" sz="3400" b="1" dirty="0" smtClean="0">
                <a:solidFill>
                  <a:prstClr val="black"/>
                </a:solidFill>
                <a:latin typeface="Comic Sans MS" panose="030F0702030302020204" pitchFamily="66" charset="0"/>
                <a:cs typeface="Times New Roman" panose="02020603050405020304" pitchFamily="18" charset="0"/>
              </a:rPr>
              <a:t>1. Excellent </a:t>
            </a:r>
            <a:r>
              <a:rPr lang="en-US" sz="3400" b="1" dirty="0">
                <a:solidFill>
                  <a:prstClr val="black"/>
                </a:solidFill>
                <a:latin typeface="Comic Sans MS" panose="030F0702030302020204" pitchFamily="66" charset="0"/>
                <a:cs typeface="Times New Roman" panose="02020603050405020304" pitchFamily="18" charset="0"/>
              </a:rPr>
              <a:t>Writing Skills</a:t>
            </a:r>
          </a:p>
          <a:p>
            <a:pPr marL="228600" lvl="0" indent="-228600" algn="just">
              <a:spcBef>
                <a:spcPts val="1000"/>
              </a:spcBef>
              <a:spcAft>
                <a:spcPts val="0"/>
              </a:spcAft>
              <a:buClrTx/>
              <a:buSzTx/>
              <a:buFont typeface="Arial" panose="020B0604020202020204" pitchFamily="34" charset="0"/>
              <a:buChar char="•"/>
            </a:pPr>
            <a:r>
              <a:rPr lang="en-US" sz="3500" dirty="0">
                <a:solidFill>
                  <a:prstClr val="black"/>
                </a:solidFill>
                <a:latin typeface="Times New Roman" panose="02020603050405020304" pitchFamily="18" charset="0"/>
                <a:cs typeface="Times New Roman" panose="02020603050405020304" pitchFamily="18" charset="0"/>
              </a:rPr>
              <a:t>A Public Relations expert needs to write </a:t>
            </a:r>
            <a:r>
              <a:rPr lang="en-US" sz="3500" dirty="0" smtClean="0">
                <a:solidFill>
                  <a:prstClr val="black"/>
                </a:solidFill>
                <a:latin typeface="Times New Roman" panose="02020603050405020304" pitchFamily="18" charset="0"/>
                <a:cs typeface="Times New Roman" panose="02020603050405020304" pitchFamily="18" charset="0"/>
              </a:rPr>
              <a:t>well, be </a:t>
            </a:r>
            <a:r>
              <a:rPr lang="en-US" sz="3500" dirty="0">
                <a:solidFill>
                  <a:prstClr val="black"/>
                </a:solidFill>
                <a:latin typeface="Times New Roman" panose="02020603050405020304" pitchFamily="18" charset="0"/>
                <a:cs typeface="Times New Roman" panose="02020603050405020304" pitchFamily="18" charset="0"/>
              </a:rPr>
              <a:t>creative </a:t>
            </a:r>
            <a:r>
              <a:rPr lang="en-US" sz="3500" dirty="0" smtClean="0">
                <a:solidFill>
                  <a:prstClr val="black"/>
                </a:solidFill>
                <a:latin typeface="Times New Roman" panose="02020603050405020304" pitchFamily="18" charset="0"/>
                <a:cs typeface="Times New Roman" panose="02020603050405020304" pitchFamily="18" charset="0"/>
              </a:rPr>
              <a:t>and </a:t>
            </a:r>
            <a:r>
              <a:rPr lang="en-US" sz="3500" dirty="0">
                <a:solidFill>
                  <a:prstClr val="black"/>
                </a:solidFill>
                <a:latin typeface="Times New Roman" panose="02020603050405020304" pitchFamily="18" charset="0"/>
                <a:cs typeface="Times New Roman" panose="02020603050405020304" pitchFamily="18" charset="0"/>
              </a:rPr>
              <a:t>master the art of putting thoughts into meaningful words</a:t>
            </a:r>
            <a:r>
              <a:rPr lang="en-US" sz="3500" dirty="0" smtClean="0">
                <a:solidFill>
                  <a:prstClr val="black"/>
                </a:solidFill>
                <a:latin typeface="Times New Roman" panose="02020603050405020304" pitchFamily="18" charset="0"/>
                <a:cs typeface="Times New Roman" panose="02020603050405020304" pitchFamily="18" charset="0"/>
              </a:rPr>
              <a:t>. </a:t>
            </a:r>
            <a:r>
              <a:rPr lang="en-US" sz="3500" dirty="0">
                <a:solidFill>
                  <a:prstClr val="black"/>
                </a:solidFill>
                <a:latin typeface="Times New Roman" panose="02020603050405020304" pitchFamily="18" charset="0"/>
                <a:cs typeface="Times New Roman" panose="02020603050405020304" pitchFamily="18" charset="0"/>
              </a:rPr>
              <a:t>Make sure whatever you write is relevant and puts your organizat</a:t>
            </a:r>
            <a:r>
              <a:rPr lang="en-US" sz="2800" dirty="0">
                <a:solidFill>
                  <a:prstClr val="black"/>
                </a:solidFill>
                <a:latin typeface="Times New Roman" panose="02020603050405020304" pitchFamily="18" charset="0"/>
                <a:cs typeface="Times New Roman" panose="02020603050405020304" pitchFamily="18" charset="0"/>
              </a:rPr>
              <a:t>ion in the best light.</a:t>
            </a:r>
          </a:p>
          <a:p>
            <a:pPr marL="0" lvl="0" indent="0" algn="just">
              <a:spcBef>
                <a:spcPts val="1000"/>
              </a:spcBef>
              <a:spcAft>
                <a:spcPts val="0"/>
              </a:spcAft>
              <a:buClrTx/>
              <a:buSzTx/>
              <a:buNone/>
            </a:pPr>
            <a:r>
              <a:rPr lang="en-GB" sz="2400" b="1" dirty="0" smtClean="0">
                <a:solidFill>
                  <a:prstClr val="black"/>
                </a:solidFill>
                <a:latin typeface="Comic Sans MS" panose="030F0702030302020204" pitchFamily="66" charset="0"/>
              </a:rPr>
              <a:t>2. </a:t>
            </a:r>
            <a:r>
              <a:rPr lang="en-US" sz="2700" b="1" dirty="0" smtClean="0">
                <a:solidFill>
                  <a:prstClr val="black"/>
                </a:solidFill>
                <a:latin typeface="Comic Sans MS" panose="030F0702030302020204" pitchFamily="66" charset="0"/>
              </a:rPr>
              <a:t>Creative/Innovative</a:t>
            </a:r>
            <a:endParaRPr lang="en-US" sz="3600" b="1"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A public relations expert needs to be extremely creative and should be able to think out of the box.</a:t>
            </a:r>
          </a:p>
          <a:p>
            <a:pPr marL="228600" lvl="0" indent="-228600" algn="just">
              <a:spcBef>
                <a:spcPts val="1000"/>
              </a:spcBef>
              <a:spcAft>
                <a:spcPts val="0"/>
              </a:spcAft>
              <a:buClrTx/>
              <a:buSzTx/>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S</a:t>
            </a:r>
            <a:r>
              <a:rPr lang="en-US" sz="3600" dirty="0" smtClean="0">
                <a:solidFill>
                  <a:prstClr val="black"/>
                </a:solidFill>
                <a:latin typeface="Times New Roman" panose="02020603050405020304" pitchFamily="18" charset="0"/>
                <a:cs typeface="Times New Roman" panose="02020603050405020304" pitchFamily="18" charset="0"/>
              </a:rPr>
              <a:t>hould </a:t>
            </a:r>
            <a:r>
              <a:rPr lang="en-US" sz="3600" dirty="0">
                <a:solidFill>
                  <a:prstClr val="black"/>
                </a:solidFill>
                <a:latin typeface="Times New Roman" panose="02020603050405020304" pitchFamily="18" charset="0"/>
                <a:cs typeface="Times New Roman" panose="02020603050405020304" pitchFamily="18" charset="0"/>
              </a:rPr>
              <a:t>be able to come out with innovative ideas to promote the organization and its products among the target audience. </a:t>
            </a:r>
            <a:endParaRPr lang="en-GB" sz="3600" dirty="0">
              <a:solidFill>
                <a:prstClr val="black"/>
              </a:solidFill>
              <a:latin typeface="Times New Roman" panose="02020603050405020304" pitchFamily="18" charset="0"/>
              <a:cs typeface="Times New Roman" panose="02020603050405020304" pitchFamily="18" charset="0"/>
            </a:endParaRPr>
          </a:p>
          <a:p>
            <a:pPr marL="0" lvl="0" indent="0" algn="just">
              <a:spcBef>
                <a:spcPts val="1000"/>
              </a:spcBef>
              <a:spcAft>
                <a:spcPts val="0"/>
              </a:spcAft>
              <a:buClrTx/>
              <a:buSzTx/>
              <a:buNone/>
            </a:pPr>
            <a:endParaRPr lang="en-GB" sz="36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849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lvl="0" indent="0">
              <a:spcBef>
                <a:spcPts val="1000"/>
              </a:spcBef>
              <a:spcAft>
                <a:spcPts val="0"/>
              </a:spcAft>
              <a:buClrTx/>
              <a:buSzTx/>
              <a:buNone/>
            </a:pPr>
            <a:r>
              <a:rPr lang="en-US" sz="3200" b="1" dirty="0" smtClean="0">
                <a:solidFill>
                  <a:prstClr val="black"/>
                </a:solidFill>
                <a:latin typeface="Comic Sans MS" panose="030F0702030302020204" pitchFamily="66" charset="0"/>
              </a:rPr>
              <a:t>3. Good </a:t>
            </a:r>
            <a:r>
              <a:rPr lang="en-US" sz="3200" b="1" dirty="0">
                <a:solidFill>
                  <a:prstClr val="black"/>
                </a:solidFill>
                <a:latin typeface="Comic Sans MS" panose="030F0702030302020204" pitchFamily="66" charset="0"/>
              </a:rPr>
              <a:t>Communication Skills</a:t>
            </a:r>
          </a:p>
          <a:p>
            <a:pPr marL="228600" lvl="0" indent="-228600" algn="just">
              <a:spcBef>
                <a:spcPts val="1000"/>
              </a:spcBef>
              <a:spcAft>
                <a:spcPts val="0"/>
              </a:spcAft>
              <a:buClrTx/>
              <a:buSzTx/>
              <a:buFont typeface="Arial" panose="020B0604020202020204" pitchFamily="34" charset="0"/>
              <a:buChar char="•"/>
            </a:pPr>
            <a:r>
              <a:rPr lang="en-US" sz="3500" dirty="0">
                <a:solidFill>
                  <a:prstClr val="black"/>
                </a:solidFill>
                <a:latin typeface="Times New Roman" panose="02020603050405020304" pitchFamily="18" charset="0"/>
                <a:cs typeface="Times New Roman" panose="02020603050405020304" pitchFamily="18" charset="0"/>
              </a:rPr>
              <a:t>Public Relations experts must master the art of effective communication </a:t>
            </a:r>
            <a:r>
              <a:rPr lang="en-US" sz="3500" dirty="0" smtClean="0">
                <a:solidFill>
                  <a:prstClr val="black"/>
                </a:solidFill>
                <a:latin typeface="Times New Roman" panose="02020603050405020304" pitchFamily="18" charset="0"/>
                <a:cs typeface="Times New Roman" panose="02020603050405020304" pitchFamily="18" charset="0"/>
              </a:rPr>
              <a:t>skills, ensure </a:t>
            </a:r>
            <a:r>
              <a:rPr lang="en-US" sz="3500" dirty="0">
                <a:solidFill>
                  <a:prstClr val="black"/>
                </a:solidFill>
                <a:latin typeface="Times New Roman" panose="02020603050405020304" pitchFamily="18" charset="0"/>
                <a:cs typeface="Times New Roman" panose="02020603050405020304" pitchFamily="18" charset="0"/>
              </a:rPr>
              <a:t>the recipients have understood what </a:t>
            </a:r>
            <a:r>
              <a:rPr lang="en-US" sz="3500" dirty="0" smtClean="0">
                <a:solidFill>
                  <a:prstClr val="black"/>
                </a:solidFill>
                <a:latin typeface="Times New Roman" panose="02020603050405020304" pitchFamily="18" charset="0"/>
                <a:cs typeface="Times New Roman" panose="02020603050405020304" pitchFamily="18" charset="0"/>
              </a:rPr>
              <a:t>you intend </a:t>
            </a:r>
            <a:r>
              <a:rPr lang="en-US" sz="3500" dirty="0">
                <a:solidFill>
                  <a:prstClr val="black"/>
                </a:solidFill>
                <a:latin typeface="Times New Roman" panose="02020603050405020304" pitchFamily="18" charset="0"/>
                <a:cs typeface="Times New Roman" panose="02020603050405020304" pitchFamily="18" charset="0"/>
              </a:rPr>
              <a:t>to </a:t>
            </a:r>
            <a:r>
              <a:rPr lang="en-US" sz="3500" dirty="0" smtClean="0">
                <a:solidFill>
                  <a:prstClr val="black"/>
                </a:solidFill>
                <a:latin typeface="Times New Roman" panose="02020603050405020304" pitchFamily="18" charset="0"/>
                <a:cs typeface="Times New Roman" panose="02020603050405020304" pitchFamily="18" charset="0"/>
              </a:rPr>
              <a:t>communicate</a:t>
            </a:r>
          </a:p>
          <a:p>
            <a:pPr marL="0" lvl="0" indent="0">
              <a:spcBef>
                <a:spcPts val="1000"/>
              </a:spcBef>
              <a:spcAft>
                <a:spcPts val="0"/>
              </a:spcAft>
              <a:buClrTx/>
              <a:buSzTx/>
              <a:buNone/>
            </a:pPr>
            <a:endParaRPr lang="en-US" sz="2700" dirty="0" smtClean="0">
              <a:solidFill>
                <a:prstClr val="black"/>
              </a:solidFill>
            </a:endParaRPr>
          </a:p>
          <a:p>
            <a:pPr marL="0" lvl="0" indent="0">
              <a:spcBef>
                <a:spcPts val="1000"/>
              </a:spcBef>
              <a:spcAft>
                <a:spcPts val="0"/>
              </a:spcAft>
              <a:buClrTx/>
              <a:buSzTx/>
              <a:buNone/>
            </a:pPr>
            <a:r>
              <a:rPr lang="en-US" sz="3900" b="1" dirty="0" smtClean="0">
                <a:solidFill>
                  <a:prstClr val="black"/>
                </a:solidFill>
                <a:latin typeface="Comic Sans MS" panose="030F0702030302020204" pitchFamily="66" charset="0"/>
              </a:rPr>
              <a:t>4. Competitors </a:t>
            </a:r>
            <a:r>
              <a:rPr lang="en-US" sz="3900" b="1" dirty="0">
                <a:solidFill>
                  <a:prstClr val="black"/>
                </a:solidFill>
                <a:latin typeface="Comic Sans MS" panose="030F0702030302020204" pitchFamily="66" charset="0"/>
              </a:rPr>
              <a:t>research</a:t>
            </a:r>
          </a:p>
          <a:p>
            <a:pPr marL="228600" lvl="0" indent="-228600" algn="just">
              <a:spcBef>
                <a:spcPts val="1000"/>
              </a:spcBef>
              <a:spcAft>
                <a:spcPts val="0"/>
              </a:spcAft>
              <a:buClrTx/>
              <a:buSzTx/>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Keep your eyes and ears open. Find out what your competitors are </a:t>
            </a:r>
            <a:r>
              <a:rPr lang="en-US" sz="3200" dirty="0" smtClean="0">
                <a:solidFill>
                  <a:prstClr val="black"/>
                </a:solidFill>
                <a:latin typeface="Times New Roman" panose="02020603050405020304" pitchFamily="18" charset="0"/>
                <a:cs typeface="Times New Roman" panose="02020603050405020304" pitchFamily="18" charset="0"/>
              </a:rPr>
              <a:t>doing. keep </a:t>
            </a:r>
            <a:r>
              <a:rPr lang="en-US" sz="3200" dirty="0">
                <a:solidFill>
                  <a:prstClr val="black"/>
                </a:solidFill>
                <a:latin typeface="Times New Roman" panose="02020603050405020304" pitchFamily="18" charset="0"/>
                <a:cs typeface="Times New Roman" panose="02020603050405020304" pitchFamily="18" charset="0"/>
              </a:rPr>
              <a:t>a close watch on competitor’s activities and initiatives</a:t>
            </a:r>
            <a:r>
              <a:rPr lang="en-US" sz="3900" dirty="0">
                <a:solidFill>
                  <a:prstClr val="black"/>
                </a:solidFill>
              </a:rPr>
              <a:t>. </a:t>
            </a:r>
          </a:p>
          <a:p>
            <a:pPr marL="228600" lvl="0" indent="-228600">
              <a:spcBef>
                <a:spcPts val="1000"/>
              </a:spcBef>
              <a:spcAft>
                <a:spcPts val="0"/>
              </a:spcAft>
              <a:buClrTx/>
              <a:buSzTx/>
              <a:buFont typeface="Arial" panose="020B0604020202020204" pitchFamily="34" charset="0"/>
              <a:buChar char="•"/>
            </a:pPr>
            <a:endParaRPr lang="en-US" dirty="0"/>
          </a:p>
        </p:txBody>
      </p:sp>
    </p:spTree>
    <p:extLst>
      <p:ext uri="{BB962C8B-B14F-4D97-AF65-F5344CB8AC3E}">
        <p14:creationId xmlns:p14="http://schemas.microsoft.com/office/powerpoint/2010/main" val="8938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0" lvl="0" indent="0" algn="just">
              <a:spcBef>
                <a:spcPts val="1000"/>
              </a:spcBef>
              <a:spcAft>
                <a:spcPts val="0"/>
              </a:spcAft>
              <a:buClrTx/>
              <a:buSzTx/>
              <a:buNone/>
            </a:pPr>
            <a:r>
              <a:rPr lang="en-US" sz="3600" b="1" dirty="0" smtClean="0">
                <a:solidFill>
                  <a:prstClr val="black"/>
                </a:solidFill>
                <a:latin typeface="Comic Sans MS" panose="030F0702030302020204" pitchFamily="66" charset="0"/>
              </a:rPr>
              <a:t>5. Pleasing </a:t>
            </a:r>
            <a:r>
              <a:rPr lang="en-US" sz="3600" b="1" dirty="0">
                <a:solidFill>
                  <a:prstClr val="black"/>
                </a:solidFill>
                <a:latin typeface="Comic Sans MS" panose="030F0702030302020204" pitchFamily="66" charset="0"/>
              </a:rPr>
              <a:t>Personality</a:t>
            </a:r>
            <a:endParaRPr lang="en-US" sz="3200" b="1"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US" sz="4100" dirty="0">
                <a:solidFill>
                  <a:prstClr val="black"/>
                </a:solidFill>
                <a:latin typeface="Times New Roman" panose="02020603050405020304" pitchFamily="18" charset="0"/>
                <a:cs typeface="Times New Roman" panose="02020603050405020304" pitchFamily="18" charset="0"/>
              </a:rPr>
              <a:t>Public Relations Professionals need to have a pleasing personality. Make sure you dress smartly. Public relations experts need to be extroverts</a:t>
            </a:r>
            <a:r>
              <a:rPr lang="en-US" sz="4100" dirty="0" smtClean="0">
                <a:solidFill>
                  <a:prstClr val="black"/>
                </a:solidFill>
                <a:latin typeface="Times New Roman" panose="02020603050405020304" pitchFamily="18" charset="0"/>
                <a:cs typeface="Times New Roman" panose="02020603050405020304" pitchFamily="18" charset="0"/>
              </a:rPr>
              <a:t>.</a:t>
            </a:r>
          </a:p>
          <a:p>
            <a:pPr marL="0" lvl="0" indent="0" algn="just">
              <a:spcBef>
                <a:spcPts val="1000"/>
              </a:spcBef>
              <a:spcAft>
                <a:spcPts val="0"/>
              </a:spcAft>
              <a:buClrTx/>
              <a:buSzTx/>
              <a:buNone/>
            </a:pPr>
            <a:endParaRPr lang="en-US" sz="3200" dirty="0">
              <a:solidFill>
                <a:prstClr val="black"/>
              </a:solidFill>
              <a:latin typeface="Times New Roman" panose="02020603050405020304" pitchFamily="18" charset="0"/>
              <a:cs typeface="Times New Roman" panose="02020603050405020304" pitchFamily="18" charset="0"/>
            </a:endParaRPr>
          </a:p>
          <a:p>
            <a:pPr marL="0" lvl="0" indent="0" algn="just">
              <a:spcBef>
                <a:spcPts val="1000"/>
              </a:spcBef>
              <a:spcAft>
                <a:spcPts val="0"/>
              </a:spcAft>
              <a:buClrTx/>
              <a:buSzTx/>
              <a:buNone/>
            </a:pPr>
            <a:r>
              <a:rPr lang="en-US" sz="4100" b="1" dirty="0" smtClean="0">
                <a:solidFill>
                  <a:prstClr val="black"/>
                </a:solidFill>
                <a:latin typeface="Comic Sans MS" panose="030F0702030302020204" pitchFamily="66" charset="0"/>
              </a:rPr>
              <a:t>6. Loyal </a:t>
            </a:r>
            <a:r>
              <a:rPr lang="en-US" sz="4100" b="1" dirty="0">
                <a:solidFill>
                  <a:prstClr val="black"/>
                </a:solidFill>
                <a:latin typeface="Comic Sans MS" panose="030F0702030302020204" pitchFamily="66" charset="0"/>
              </a:rPr>
              <a:t>towards your Job</a:t>
            </a:r>
            <a:endParaRPr lang="en-US" sz="4100" b="1"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r>
              <a:rPr lang="en-US" sz="3700" dirty="0">
                <a:solidFill>
                  <a:prstClr val="black"/>
                </a:solidFill>
                <a:latin typeface="Times New Roman" panose="02020603050405020304" pitchFamily="18" charset="0"/>
                <a:cs typeface="Times New Roman" panose="02020603050405020304" pitchFamily="18" charset="0"/>
              </a:rPr>
              <a:t>P</a:t>
            </a:r>
            <a:r>
              <a:rPr lang="en-US" sz="3700" dirty="0" smtClean="0">
                <a:solidFill>
                  <a:prstClr val="black"/>
                </a:solidFill>
                <a:latin typeface="Times New Roman" panose="02020603050405020304" pitchFamily="18" charset="0"/>
                <a:cs typeface="Times New Roman" panose="02020603050405020304" pitchFamily="18" charset="0"/>
              </a:rPr>
              <a:t>ublic </a:t>
            </a:r>
            <a:r>
              <a:rPr lang="en-US" sz="3700" dirty="0">
                <a:solidFill>
                  <a:prstClr val="black"/>
                </a:solidFill>
                <a:latin typeface="Times New Roman" panose="02020603050405020304" pitchFamily="18" charset="0"/>
                <a:cs typeface="Times New Roman" panose="02020603050405020304" pitchFamily="18" charset="0"/>
              </a:rPr>
              <a:t>relations job is not only a nine to six job. You need to stay back sometimes even at odd hours and you can’t just complain.</a:t>
            </a:r>
          </a:p>
          <a:p>
            <a:pPr marL="228600" lvl="0" indent="-228600" algn="just">
              <a:spcBef>
                <a:spcPts val="1000"/>
              </a:spcBef>
              <a:spcAft>
                <a:spcPts val="0"/>
              </a:spcAft>
              <a:buClrTx/>
              <a:buSzTx/>
              <a:buFont typeface="Arial" panose="020B0604020202020204" pitchFamily="34" charset="0"/>
              <a:buChar char="•"/>
            </a:pPr>
            <a:r>
              <a:rPr lang="en-US" sz="3700" dirty="0">
                <a:solidFill>
                  <a:prstClr val="black"/>
                </a:solidFill>
                <a:latin typeface="Times New Roman" panose="02020603050405020304" pitchFamily="18" charset="0"/>
                <a:cs typeface="Times New Roman" panose="02020603050405020304" pitchFamily="18" charset="0"/>
              </a:rPr>
              <a:t> At times you need to meet lots of people in a single </a:t>
            </a:r>
            <a:r>
              <a:rPr lang="en-US" sz="3700" dirty="0" smtClean="0">
                <a:solidFill>
                  <a:prstClr val="black"/>
                </a:solidFill>
                <a:latin typeface="Times New Roman" panose="02020603050405020304" pitchFamily="18" charset="0"/>
                <a:cs typeface="Times New Roman" panose="02020603050405020304" pitchFamily="18" charset="0"/>
              </a:rPr>
              <a:t>day</a:t>
            </a:r>
          </a:p>
          <a:p>
            <a:pPr marL="228600" lvl="0" indent="-228600" algn="just">
              <a:spcBef>
                <a:spcPts val="1000"/>
              </a:spcBef>
              <a:spcAft>
                <a:spcPts val="0"/>
              </a:spcAft>
              <a:buClrTx/>
              <a:buSzTx/>
              <a:buFont typeface="Arial" panose="020B0604020202020204" pitchFamily="34" charset="0"/>
              <a:buChar char="•"/>
            </a:pPr>
            <a:r>
              <a:rPr lang="en-US" sz="3700" dirty="0" smtClean="0">
                <a:solidFill>
                  <a:prstClr val="black"/>
                </a:solidFill>
                <a:latin typeface="Times New Roman" panose="02020603050405020304" pitchFamily="18" charset="0"/>
                <a:cs typeface="Times New Roman" panose="02020603050405020304" pitchFamily="18" charset="0"/>
              </a:rPr>
              <a:t> </a:t>
            </a:r>
            <a:r>
              <a:rPr lang="en-US" sz="3700" dirty="0">
                <a:solidFill>
                  <a:prstClr val="black"/>
                </a:solidFill>
                <a:latin typeface="Times New Roman" panose="02020603050405020304" pitchFamily="18" charset="0"/>
                <a:cs typeface="Times New Roman" panose="02020603050405020304" pitchFamily="18" charset="0"/>
              </a:rPr>
              <a:t>One needs to be a little flexible. Make that little extra effort to satisfy your clients.</a:t>
            </a:r>
          </a:p>
          <a:p>
            <a:pPr marL="228600" lvl="0" indent="-228600" algn="just">
              <a:spcBef>
                <a:spcPts val="1000"/>
              </a:spcBef>
              <a:spcAft>
                <a:spcPts val="0"/>
              </a:spcAft>
              <a:buClrTx/>
              <a:buSzTx/>
              <a:buFont typeface="Arial" panose="020B0604020202020204" pitchFamily="34" charset="0"/>
              <a:buChar char="•"/>
            </a:pPr>
            <a:endParaRPr lang="en-GB" sz="2600" dirty="0">
              <a:solidFill>
                <a:prstClr val="black"/>
              </a:solidFill>
              <a:latin typeface="Times New Roman" panose="02020603050405020304" pitchFamily="18" charset="0"/>
              <a:cs typeface="Times New Roman" panose="02020603050405020304" pitchFamily="18" charset="0"/>
            </a:endParaRPr>
          </a:p>
          <a:p>
            <a:pPr marL="228600" lvl="0" indent="-228600" algn="just">
              <a:spcBef>
                <a:spcPts val="1000"/>
              </a:spcBef>
              <a:spcAft>
                <a:spcPts val="0"/>
              </a:spcAft>
              <a:buClrTx/>
              <a:buSzTx/>
              <a:buFont typeface="Arial" panose="020B0604020202020204" pitchFamily="34" charset="0"/>
              <a:buChar char="•"/>
            </a:pPr>
            <a:endParaRPr lang="en-GB"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8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spc="0" dirty="0">
                <a:solidFill>
                  <a:prstClr val="black"/>
                </a:solidFill>
                <a:latin typeface="Comic Sans MS" panose="030F0702030302020204" pitchFamily="66" charset="0"/>
              </a:rPr>
              <a:t>Benefits of </a:t>
            </a:r>
            <a:r>
              <a:rPr lang="en-GB" sz="3600" b="1" spc="0" dirty="0" smtClean="0">
                <a:solidFill>
                  <a:prstClr val="black"/>
                </a:solidFill>
                <a:latin typeface="Comic Sans MS" panose="030F0702030302020204" pitchFamily="66" charset="0"/>
              </a:rPr>
              <a:t>Public </a:t>
            </a:r>
            <a:r>
              <a:rPr lang="en-GB" sz="3600" b="1" spc="0" dirty="0">
                <a:solidFill>
                  <a:prstClr val="black"/>
                </a:solidFill>
                <a:latin typeface="Comic Sans MS" panose="030F0702030302020204" pitchFamily="66" charset="0"/>
              </a:rPr>
              <a:t>R</a:t>
            </a:r>
            <a:r>
              <a:rPr lang="en-GB" sz="3600" b="1" spc="0" dirty="0" smtClean="0">
                <a:solidFill>
                  <a:prstClr val="black"/>
                </a:solidFill>
                <a:latin typeface="Comic Sans MS" panose="030F0702030302020204" pitchFamily="66" charset="0"/>
              </a:rPr>
              <a:t>elations </a:t>
            </a:r>
            <a:r>
              <a:rPr lang="en-GB" sz="3600" b="1" spc="0" dirty="0">
                <a:solidFill>
                  <a:prstClr val="black"/>
                </a:solidFill>
                <a:latin typeface="Comic Sans MS" panose="030F0702030302020204" pitchFamily="66" charset="0"/>
              </a:rPr>
              <a:t>to an </a:t>
            </a:r>
            <a:r>
              <a:rPr lang="en-GB" sz="3600" b="1" spc="0" dirty="0" smtClean="0">
                <a:solidFill>
                  <a:prstClr val="black"/>
                </a:solidFill>
                <a:latin typeface="Comic Sans MS" panose="030F0702030302020204" pitchFamily="66" charset="0"/>
              </a:rPr>
              <a:t>Organisation</a:t>
            </a:r>
            <a:endParaRPr lang="en-US" sz="36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228600" lvl="0" indent="-228600" algn="just">
              <a:spcBef>
                <a:spcPts val="1000"/>
              </a:spcBef>
              <a:spcAft>
                <a:spcPts val="0"/>
              </a:spcAft>
              <a:buClrTx/>
              <a:buSzTx/>
              <a:buFont typeface="Arial" panose="020B0604020202020204" pitchFamily="34" charset="0"/>
              <a:buChar char="•"/>
            </a:pPr>
            <a:r>
              <a:rPr lang="en-GB" sz="3600" dirty="0" smtClean="0">
                <a:solidFill>
                  <a:prstClr val="black"/>
                </a:solidFill>
                <a:latin typeface="Times New Roman" panose="02020603050405020304" pitchFamily="18" charset="0"/>
                <a:cs typeface="Times New Roman" panose="02020603050405020304" pitchFamily="18" charset="0"/>
              </a:rPr>
              <a:t>Enhances </a:t>
            </a:r>
            <a:r>
              <a:rPr lang="en-GB" sz="3600" dirty="0">
                <a:solidFill>
                  <a:prstClr val="black"/>
                </a:solidFill>
                <a:latin typeface="Times New Roman" panose="02020603050405020304" pitchFamily="18" charset="0"/>
                <a:cs typeface="Times New Roman" panose="02020603050405020304" pitchFamily="18" charset="0"/>
              </a:rPr>
              <a:t>media relations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Improves relations with employees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Better engagement with community</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Improves ties with industries</a:t>
            </a:r>
          </a:p>
          <a:p>
            <a:pPr marL="228600" lvl="0" indent="-228600" algn="just">
              <a:spcBef>
                <a:spcPts val="1000"/>
              </a:spcBef>
              <a:spcAft>
                <a:spcPts val="0"/>
              </a:spcAft>
              <a:buClrTx/>
              <a:buSzTx/>
              <a:buFont typeface="Arial" panose="020B0604020202020204" pitchFamily="34" charset="0"/>
              <a:buChar char="•"/>
            </a:pPr>
            <a:r>
              <a:rPr lang="en-GB" sz="3600" dirty="0">
                <a:solidFill>
                  <a:prstClr val="black"/>
                </a:solidFill>
                <a:latin typeface="Times New Roman" panose="02020603050405020304" pitchFamily="18" charset="0"/>
                <a:cs typeface="Times New Roman" panose="02020603050405020304" pitchFamily="18" charset="0"/>
              </a:rPr>
              <a:t>Strengthens ties with government bodies/ officials</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8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Customer Care:</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r>
              <a:rPr lang="en-US" sz="3600" b="1" dirty="0" smtClean="0">
                <a:latin typeface="Candara" panose="020E0502030303020204" pitchFamily="34" charset="0"/>
              </a:rPr>
              <a:t>Lesson Objectives:</a:t>
            </a:r>
          </a:p>
          <a:p>
            <a:r>
              <a:rPr lang="en-US" sz="3600" dirty="0" smtClean="0">
                <a:latin typeface="Times New Roman" panose="02020603050405020304" pitchFamily="18" charset="0"/>
                <a:cs typeface="Times New Roman" panose="02020603050405020304" pitchFamily="18" charset="0"/>
              </a:rPr>
              <a:t>By the end of the lesson, you should be able to:</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Define Customer Care</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State the importance of customer care</a:t>
            </a:r>
          </a:p>
          <a:p>
            <a:pPr marL="742950" indent="-742950">
              <a:buFont typeface="+mj-lt"/>
              <a:buAutoNum type="arabicPeriod"/>
            </a:pPr>
            <a:r>
              <a:rPr lang="en-US" sz="3600" dirty="0" smtClean="0">
                <a:latin typeface="Times New Roman" panose="02020603050405020304" pitchFamily="18" charset="0"/>
                <a:cs typeface="Times New Roman" panose="02020603050405020304" pitchFamily="18" charset="0"/>
              </a:rPr>
              <a:t>State the qualities of customer care services</a:t>
            </a:r>
          </a:p>
          <a:p>
            <a:pPr marL="742950" indent="-742950">
              <a:buFont typeface="+mj-lt"/>
              <a:buAutoNum type="arabicPeriod"/>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099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0000">
                    <a:lumMod val="75000"/>
                    <a:lumOff val="25000"/>
                  </a:srgbClr>
                </a:solidFill>
                <a:latin typeface="Arial Narrow" panose="020B0606020202030204" pitchFamily="34" charset="0"/>
              </a:rPr>
              <a:t>Modes of Communication</a:t>
            </a:r>
            <a:endParaRPr lang="en-US" dirty="0"/>
          </a:p>
        </p:txBody>
      </p:sp>
      <p:sp>
        <p:nvSpPr>
          <p:cNvPr id="3" name="Content Placeholder 2"/>
          <p:cNvSpPr>
            <a:spLocks noGrp="1"/>
          </p:cNvSpPr>
          <p:nvPr>
            <p:ph idx="1"/>
          </p:nvPr>
        </p:nvSpPr>
        <p:spPr/>
        <p:txBody>
          <a:bodyPr/>
          <a:lstStyle/>
          <a:p>
            <a:r>
              <a:rPr lang="en-US" sz="3200" b="1" dirty="0" smtClean="0"/>
              <a:t>Lesson objectives</a:t>
            </a:r>
            <a:r>
              <a:rPr lang="en-US" dirty="0" smtClean="0"/>
              <a:t>:</a:t>
            </a:r>
          </a:p>
          <a:p>
            <a:r>
              <a:rPr lang="en-US" sz="3200" dirty="0" smtClean="0"/>
              <a:t>By the end of the lesson, students should be able to;</a:t>
            </a:r>
          </a:p>
          <a:p>
            <a:pPr>
              <a:buFont typeface="Wingdings" panose="05000000000000000000" pitchFamily="2" charset="2"/>
              <a:buChar char="§"/>
            </a:pPr>
            <a:r>
              <a:rPr lang="en-US" sz="3200" dirty="0" smtClean="0"/>
              <a:t>Define written/oral/non-verbal communication</a:t>
            </a:r>
          </a:p>
          <a:p>
            <a:pPr>
              <a:buFont typeface="Wingdings" panose="05000000000000000000" pitchFamily="2" charset="2"/>
              <a:buChar char="§"/>
            </a:pPr>
            <a:r>
              <a:rPr lang="en-US" sz="3200" dirty="0" smtClean="0"/>
              <a:t>State qualities of effective written/oral/non-verbal communication</a:t>
            </a:r>
          </a:p>
          <a:p>
            <a:pPr>
              <a:buFont typeface="Wingdings" panose="05000000000000000000" pitchFamily="2" charset="2"/>
              <a:buChar char="§"/>
            </a:pPr>
            <a:r>
              <a:rPr lang="en-US" sz="3200" dirty="0" smtClean="0"/>
              <a:t>State their advantages and disadvantages</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1424706645"/>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CUSTOMER CARE SERVICE</a:t>
            </a:r>
            <a:r>
              <a:rPr lang="en-US" sz="4000" b="1" dirty="0" smtClean="0">
                <a:latin typeface="Bahnschrift Condensed" panose="020B0502040204020203" pitchFamily="34" charset="0"/>
              </a:rPr>
              <a:t>.</a:t>
            </a:r>
            <a:endParaRPr lang="en-US" sz="4000" b="1" dirty="0">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Customer service is the way a business or individual understands and meets his customers' needs. </a:t>
            </a:r>
          </a:p>
          <a:p>
            <a:pPr>
              <a:buFont typeface="Arial" panose="020B0604020202020204" pitchFamily="34" charset="0"/>
              <a:buChar char="•"/>
            </a:pPr>
            <a:r>
              <a:rPr lang="en-US" sz="3600" dirty="0" smtClean="0">
                <a:solidFill>
                  <a:srgbClr val="222222"/>
                </a:solidFill>
                <a:latin typeface="Times New Roman" panose="02020603050405020304" pitchFamily="18" charset="0"/>
                <a:cs typeface="Times New Roman" panose="02020603050405020304" pitchFamily="18" charset="0"/>
              </a:rPr>
              <a:t>It</a:t>
            </a:r>
            <a:r>
              <a:rPr lang="en-US" sz="3600" b="1" dirty="0" smtClean="0">
                <a:solidFill>
                  <a:srgbClr val="222222"/>
                </a:solidFill>
                <a:latin typeface="Times New Roman" panose="02020603050405020304" pitchFamily="18" charset="0"/>
                <a:cs typeface="Times New Roman" panose="02020603050405020304" pitchFamily="18" charset="0"/>
              </a:rPr>
              <a:t> </a:t>
            </a:r>
            <a:r>
              <a:rPr lang="en-US" sz="3600" b="0" i="0" dirty="0" smtClean="0">
                <a:solidFill>
                  <a:srgbClr val="222222"/>
                </a:solidFill>
                <a:effectLst/>
                <a:latin typeface="Times New Roman" panose="02020603050405020304" pitchFamily="18" charset="0"/>
                <a:cs typeface="Times New Roman" panose="02020603050405020304" pitchFamily="18" charset="0"/>
              </a:rPr>
              <a:t>is giving assistance to </a:t>
            </a:r>
            <a:r>
              <a:rPr lang="en-US" sz="3600" i="0" dirty="0" smtClean="0">
                <a:solidFill>
                  <a:srgbClr val="222222"/>
                </a:solidFill>
                <a:effectLst/>
                <a:latin typeface="Times New Roman" panose="02020603050405020304" pitchFamily="18" charset="0"/>
                <a:cs typeface="Times New Roman" panose="02020603050405020304" pitchFamily="18" charset="0"/>
              </a:rPr>
              <a:t>customers</a:t>
            </a:r>
            <a:r>
              <a:rPr lang="en-US" sz="3600" b="0" i="0" dirty="0" smtClean="0">
                <a:solidFill>
                  <a:srgbClr val="222222"/>
                </a:solidFill>
                <a:effectLst/>
                <a:latin typeface="Times New Roman" panose="02020603050405020304" pitchFamily="18" charset="0"/>
                <a:cs typeface="Times New Roman" panose="02020603050405020304" pitchFamily="18" charset="0"/>
              </a:rPr>
              <a:t> on how to best use the product, trouble-shooting any issues, and ensuring they had a great buying experience.</a:t>
            </a:r>
            <a:endParaRPr lang="en-US" sz="3600" b="0" i="0" dirty="0" smtClean="0">
              <a:solidFill>
                <a:srgbClr val="00000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When a company provides effective customer service, clients will continue to do business with that company and may recommend it to others.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4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IMPORTANCE OF CUSTOMER CARE</a:t>
            </a:r>
            <a:endParaRPr lang="en-US" sz="3600" b="1" dirty="0">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514350" indent="-514350" algn="just">
              <a:buFont typeface="+mj-lt"/>
              <a:buAutoNum type="arabicPeriod"/>
            </a:pPr>
            <a:r>
              <a:rPr lang="en-US" sz="3600" b="0" i="0" dirty="0" smtClean="0">
                <a:solidFill>
                  <a:srgbClr val="000000"/>
                </a:solidFill>
                <a:effectLst/>
                <a:latin typeface="Bahnschrift Condensed" panose="020B0502040204020203" pitchFamily="34" charset="0"/>
                <a:cs typeface="Times New Roman" panose="02020603050405020304" pitchFamily="18" charset="0"/>
              </a:rPr>
              <a:t>Maintaining Revenue in a Down Economy</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It is easy to make a general statement about customer care when it comes to retaining customers.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When the economy goes bad, customers know that they have a choice.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If you have good customer-care policy, then you will be able to retain more revenue during bad times.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3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dirty="0" smtClean="0">
                <a:solidFill>
                  <a:srgbClr val="000000"/>
                </a:solidFill>
                <a:effectLst/>
                <a:latin typeface="Bahnschrift Condensed" panose="020B0502040204020203" pitchFamily="34" charset="0"/>
              </a:rPr>
              <a:t>2. Improves the Organization</a:t>
            </a:r>
            <a:r>
              <a:rPr lang="en-US" b="0" i="0" dirty="0" smtClean="0">
                <a:solidFill>
                  <a:srgbClr val="000000"/>
                </a:solidFill>
                <a:effectLst/>
                <a:latin typeface="Arial" panose="020B0604020202020204" pitchFamily="34" charset="0"/>
              </a:rPr>
              <a:t/>
            </a:r>
            <a:br>
              <a:rPr lang="en-US" b="0" i="0" dirty="0" smtClean="0">
                <a:solidFill>
                  <a:srgbClr val="000000"/>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One of the most important aspects of good customer care is receiving customer feedback.</a:t>
            </a:r>
          </a:p>
          <a:p>
            <a:pPr>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 A business cannot initiate customer-friendly improvements or changes unless it first knows what the customer wants. </a:t>
            </a:r>
          </a:p>
          <a:p>
            <a:pPr>
              <a:buFont typeface="Arial" panose="020B0604020202020204" pitchFamily="34" charset="0"/>
              <a:buChar char="•"/>
            </a:pPr>
            <a:r>
              <a:rPr lang="en-US" sz="3600" dirty="0" smtClean="0">
                <a:solidFill>
                  <a:srgbClr val="000000"/>
                </a:solidFill>
                <a:latin typeface="Times New Roman" panose="02020603050405020304" pitchFamily="18" charset="0"/>
                <a:cs typeface="Times New Roman" panose="02020603050405020304" pitchFamily="18" charset="0"/>
              </a:rPr>
              <a:t>T</a:t>
            </a:r>
            <a:r>
              <a:rPr lang="en-US" sz="3600" b="0" i="0" dirty="0" smtClean="0">
                <a:solidFill>
                  <a:srgbClr val="000000"/>
                </a:solidFill>
                <a:effectLst/>
                <a:latin typeface="Times New Roman" panose="02020603050405020304" pitchFamily="18" charset="0"/>
                <a:cs typeface="Times New Roman" panose="02020603050405020304" pitchFamily="18" charset="0"/>
              </a:rPr>
              <a:t>ake time to listen to customers, and encouraging customers to give their input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8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dirty="0" smtClean="0">
                <a:solidFill>
                  <a:srgbClr val="000000"/>
                </a:solidFill>
                <a:effectLst/>
                <a:latin typeface="Bahnschrift Condensed" panose="020B0502040204020203" pitchFamily="34" charset="0"/>
                <a:cs typeface="Times New Roman" panose="02020603050405020304" pitchFamily="18" charset="0"/>
              </a:rPr>
              <a:t>3.Network of Trusted Customers</a:t>
            </a:r>
            <a:r>
              <a:rPr lang="en-US" b="0" i="0" dirty="0" smtClean="0">
                <a:solidFill>
                  <a:srgbClr val="000000"/>
                </a:solidFill>
                <a:effectLst/>
                <a:latin typeface="Arial" panose="020B0604020202020204" pitchFamily="34" charset="0"/>
              </a:rPr>
              <a:t/>
            </a:r>
            <a:br>
              <a:rPr lang="en-US" b="0" i="0" dirty="0" smtClean="0">
                <a:solidFill>
                  <a:srgbClr val="000000"/>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noAutofit/>
          </a:bodyPr>
          <a:lstStyle/>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When you take time to develop positive relationships with customers, you begin to develop a valuable network of valuable marketing subjects. </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Trusted customers are the ones that you test out new products with and get their input for changes and improvements. </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Without a network of trusted customers to test your products, you would have to invest in extensive market research in order to learn how to better target your products. </a:t>
            </a:r>
          </a:p>
          <a:p>
            <a:pPr marL="0" indent="0" algn="jus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2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ahnschrift Condensed" panose="020B0502040204020203" pitchFamily="34" charset="0"/>
              </a:rPr>
              <a:t>4. </a:t>
            </a:r>
            <a:r>
              <a:rPr lang="en-US" sz="4000" b="1" i="0" dirty="0" smtClean="0">
                <a:solidFill>
                  <a:srgbClr val="000000"/>
                </a:solidFill>
                <a:effectLst/>
                <a:latin typeface="Bahnschrift Condensed" panose="020B0502040204020203" pitchFamily="34" charset="0"/>
              </a:rPr>
              <a:t>Improves Sales Processes</a:t>
            </a:r>
            <a:r>
              <a:rPr lang="en-US" b="0" i="0" dirty="0" smtClean="0">
                <a:solidFill>
                  <a:srgbClr val="000000"/>
                </a:solidFill>
                <a:effectLst/>
                <a:latin typeface="Arial" panose="020B0604020202020204" pitchFamily="34" charset="0"/>
              </a:rPr>
              <a:t/>
            </a:r>
            <a:br>
              <a:rPr lang="en-US" b="0" i="0" dirty="0" smtClean="0">
                <a:solidFill>
                  <a:srgbClr val="000000"/>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Good customer service can help you determine what kind of information is important to your clients.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The complaints and concerns fielded by the customer-care associates can be used by the sales department to better focus sales pitches and presentations.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A good customer-care program takes the time to better understand the likes and dislikes of your clients, and that is valuable sales information.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Bahnschrift Condensed" panose="020B0502040204020203" pitchFamily="34" charset="0"/>
              </a:rPr>
              <a:t>IMPORTANT FACTORS / QUALITIES OF CUSTOMER SERVICE.</a:t>
            </a:r>
            <a:endParaRPr lang="en-US" sz="4000" b="1" dirty="0">
              <a:latin typeface="Bahnschrift Condensed" panose="020B0502040204020203" pitchFamily="34"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3600" b="1" i="0" dirty="0" smtClean="0">
                <a:solidFill>
                  <a:srgbClr val="000000"/>
                </a:solidFill>
                <a:effectLst/>
                <a:latin typeface="Bahnschrift Condensed" panose="020B0502040204020203" pitchFamily="34" charset="0"/>
              </a:rPr>
              <a:t>Time.</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Customers value their time and respond well to companies that do business efficiently.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Promptly answering a phone call, responding to an email or delivering a service are examples of effective customer service.</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Everyone's time is valuable, so show the customer that you care about how she spends her time; you don't want her to feel she wasted it doing business with your company.</a:t>
            </a:r>
          </a:p>
          <a:p>
            <a:pPr marL="514350" indent="-514350">
              <a:buFont typeface="+mj-lt"/>
              <a:buAutoNum type="arabicPeriod"/>
            </a:pPr>
            <a:endParaRPr lang="en-US" dirty="0"/>
          </a:p>
        </p:txBody>
      </p:sp>
    </p:spTree>
    <p:extLst>
      <p:ext uri="{BB962C8B-B14F-4D97-AF65-F5344CB8AC3E}">
        <p14:creationId xmlns:p14="http://schemas.microsoft.com/office/powerpoint/2010/main" val="388168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smtClean="0">
                <a:solidFill>
                  <a:srgbClr val="000000"/>
                </a:solidFill>
                <a:effectLst/>
                <a:latin typeface="Arial" panose="020B0604020202020204" pitchFamily="34" charset="0"/>
              </a:rPr>
              <a:t/>
            </a:r>
            <a:br>
              <a:rPr lang="en-US" b="0" i="0" dirty="0" smtClean="0">
                <a:solidFill>
                  <a:srgbClr val="000000"/>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b="1" dirty="0" smtClean="0">
                <a:solidFill>
                  <a:srgbClr val="000000"/>
                </a:solidFill>
                <a:latin typeface="Bahnschrift Condensed" panose="020B0502040204020203" pitchFamily="34" charset="0"/>
              </a:rPr>
              <a:t>2. Effective Communication.</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Learning to communicate clearly and effectively is vital to good customer service. </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Clearly written directions and manuals and an easily navigable website, are ways your business can demonstrate effective communication. </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Customers don’t want to search long for an answer to a question about your products. </a:t>
            </a:r>
          </a:p>
          <a:p>
            <a:pPr algn="just">
              <a:buFont typeface="Arial" panose="020B0604020202020204" pitchFamily="34" charset="0"/>
              <a:buChar char="•"/>
            </a:pPr>
            <a:r>
              <a:rPr lang="en-US" sz="2800" b="0" i="0" dirty="0" smtClean="0">
                <a:solidFill>
                  <a:srgbClr val="000000"/>
                </a:solidFill>
                <a:effectLst/>
                <a:latin typeface="Times New Roman" panose="02020603050405020304" pitchFamily="18" charset="0"/>
                <a:cs typeface="Times New Roman" panose="02020603050405020304" pitchFamily="18" charset="0"/>
              </a:rPr>
              <a:t>Communicate clearly with customers to keep them satisfied.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2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smtClean="0">
                <a:solidFill>
                  <a:srgbClr val="000000"/>
                </a:solidFill>
                <a:effectLst/>
                <a:latin typeface="Arial" panose="020B0604020202020204" pitchFamily="34" charset="0"/>
              </a:rPr>
              <a:t/>
            </a:r>
            <a:br>
              <a:rPr lang="en-US" b="0" i="0" dirty="0" smtClean="0">
                <a:solidFill>
                  <a:srgbClr val="000000"/>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normAutofit fontScale="85000" lnSpcReduction="20000"/>
          </a:bodyPr>
          <a:lstStyle/>
          <a:p>
            <a:endParaRPr lang="en-US" b="0" i="0" dirty="0" smtClean="0">
              <a:solidFill>
                <a:srgbClr val="000000"/>
              </a:solidFill>
              <a:effectLst/>
              <a:latin typeface="Arial" panose="020B0604020202020204" pitchFamily="34" charset="0"/>
            </a:endParaRPr>
          </a:p>
          <a:p>
            <a:pPr marL="0" indent="0">
              <a:buNone/>
            </a:pPr>
            <a:r>
              <a:rPr lang="en-US" sz="4000" b="1" dirty="0" smtClean="0">
                <a:solidFill>
                  <a:srgbClr val="000000"/>
                </a:solidFill>
                <a:latin typeface="Bahnschrift Condensed" panose="020B0502040204020203" pitchFamily="34" charset="0"/>
              </a:rPr>
              <a:t>3.Compassion.</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Adding the human element to your business can help customers feel welcomed and happy.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Speaking to a person on the phone, instead of a machine, and interacting with familiar faces each time a customer interacts with your business is important for customer satisfaction.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Customers generally respond well when they interact with friendly individuals who care about their needs.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9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4000" b="1" i="0" dirty="0" smtClean="0">
                <a:solidFill>
                  <a:srgbClr val="000000"/>
                </a:solidFill>
                <a:effectLst/>
                <a:latin typeface="Bahnschrift Condensed" panose="020B0502040204020203" pitchFamily="34" charset="0"/>
              </a:rPr>
              <a:t>4. Professionalism.</a:t>
            </a:r>
          </a:p>
          <a:p>
            <a:pPr algn="just">
              <a:buFont typeface="Arial" panose="020B0604020202020204" pitchFamily="34" charset="0"/>
              <a:buChar char="•"/>
            </a:pPr>
            <a:r>
              <a:rPr lang="en-US" sz="3200" b="0" i="0" dirty="0" smtClean="0">
                <a:solidFill>
                  <a:srgbClr val="000000"/>
                </a:solidFill>
                <a:effectLst/>
                <a:latin typeface="Times New Roman" panose="02020603050405020304" pitchFamily="18" charset="0"/>
                <a:cs typeface="Times New Roman" panose="02020603050405020304" pitchFamily="18" charset="0"/>
              </a:rPr>
              <a:t>Always approaching the customer with a professional attitude is crucial in successful customer service. </a:t>
            </a:r>
          </a:p>
          <a:p>
            <a:pPr algn="just">
              <a:buFont typeface="Arial" panose="020B0604020202020204" pitchFamily="34" charset="0"/>
              <a:buChar char="•"/>
            </a:pPr>
            <a:r>
              <a:rPr lang="en-US" sz="3200" b="0" i="0" dirty="0" smtClean="0">
                <a:solidFill>
                  <a:srgbClr val="000000"/>
                </a:solidFill>
                <a:effectLst/>
                <a:latin typeface="Times New Roman" panose="02020603050405020304" pitchFamily="18" charset="0"/>
                <a:cs typeface="Times New Roman" panose="02020603050405020304" pitchFamily="18" charset="0"/>
              </a:rPr>
              <a:t>Professionalism can help breed trust and credibility, employees who dress in appropriate attire for the business environment can help your company maintain a professional appearance. </a:t>
            </a:r>
          </a:p>
          <a:p>
            <a:pPr algn="just">
              <a:buFont typeface="Arial" panose="020B0604020202020204" pitchFamily="34" charset="0"/>
              <a:buChar char="•"/>
            </a:pPr>
            <a:r>
              <a:rPr lang="en-US" sz="3200" b="0" i="0" dirty="0" smtClean="0">
                <a:solidFill>
                  <a:srgbClr val="000000"/>
                </a:solidFill>
                <a:effectLst/>
                <a:latin typeface="Times New Roman" panose="02020603050405020304" pitchFamily="18" charset="0"/>
                <a:cs typeface="Times New Roman" panose="02020603050405020304" pitchFamily="18" charset="0"/>
              </a:rPr>
              <a:t>Let the customer know you value him by always being professional.</a:t>
            </a:r>
          </a:p>
          <a:p>
            <a:endParaRPr lang="en-US" dirty="0"/>
          </a:p>
        </p:txBody>
      </p:sp>
    </p:spTree>
    <p:extLst>
      <p:ext uri="{BB962C8B-B14F-4D97-AF65-F5344CB8AC3E}">
        <p14:creationId xmlns:p14="http://schemas.microsoft.com/office/powerpoint/2010/main" val="23937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en-US" sz="4000" b="1" i="0" dirty="0" smtClean="0">
                <a:solidFill>
                  <a:srgbClr val="000000"/>
                </a:solidFill>
                <a:effectLst/>
                <a:latin typeface="Bahnschrift Condensed" panose="020B0502040204020203" pitchFamily="34" charset="0"/>
              </a:rPr>
              <a:t>5. Reliability and Responsibility.</a:t>
            </a:r>
            <a:endParaRPr lang="en-US" sz="3600" b="1" i="0" dirty="0" smtClean="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To keep customers satisfied with your business, show that your company is reliable and responsible.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Follow through with promises and always strive to correct mistakes in any way possible. </a:t>
            </a:r>
          </a:p>
          <a:p>
            <a:pPr algn="just">
              <a:buFont typeface="Arial" panose="020B0604020202020204" pitchFamily="34" charset="0"/>
              <a:buChar char="•"/>
            </a:pPr>
            <a:r>
              <a:rPr lang="en-US" sz="3600" b="0" i="0" dirty="0" smtClean="0">
                <a:solidFill>
                  <a:srgbClr val="000000"/>
                </a:solidFill>
                <a:effectLst/>
                <a:latin typeface="Times New Roman" panose="02020603050405020304" pitchFamily="18" charset="0"/>
                <a:cs typeface="Times New Roman" panose="02020603050405020304" pitchFamily="18" charset="0"/>
              </a:rPr>
              <a:t>Keeping the customer happy with your company is one of the most important factors of customer service.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2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Narrow" panose="020B0606020202030204" pitchFamily="34" charset="0"/>
              </a:rPr>
              <a:t>Written communication</a:t>
            </a:r>
            <a:endParaRPr lang="en-US" sz="5400" b="1"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smtClean="0"/>
              <a:t>This is message written and transmitted in writing.</a:t>
            </a:r>
            <a:endParaRPr lang="en-US" sz="3200" dirty="0"/>
          </a:p>
          <a:p>
            <a:pPr>
              <a:buFont typeface="Wingdings" panose="05000000000000000000" pitchFamily="2" charset="2"/>
              <a:buChar char="q"/>
            </a:pPr>
            <a:r>
              <a:rPr lang="en-US" sz="3200" dirty="0" smtClean="0"/>
              <a:t>This includes:</a:t>
            </a:r>
          </a:p>
          <a:p>
            <a:pPr>
              <a:buFont typeface="Wingdings" panose="05000000000000000000" pitchFamily="2" charset="2"/>
              <a:buChar char="§"/>
            </a:pPr>
            <a:r>
              <a:rPr lang="en-US" sz="3200" dirty="0" smtClean="0"/>
              <a:t>Letters</a:t>
            </a:r>
          </a:p>
          <a:p>
            <a:pPr>
              <a:buFont typeface="Wingdings" panose="05000000000000000000" pitchFamily="2" charset="2"/>
              <a:buChar char="§"/>
            </a:pPr>
            <a:r>
              <a:rPr lang="en-US" sz="3200" dirty="0" smtClean="0"/>
              <a:t>Circulars</a:t>
            </a:r>
          </a:p>
          <a:p>
            <a:pPr>
              <a:buFont typeface="Wingdings" panose="05000000000000000000" pitchFamily="2" charset="2"/>
              <a:buChar char="§"/>
            </a:pPr>
            <a:r>
              <a:rPr lang="en-US" sz="3200" dirty="0" smtClean="0"/>
              <a:t>Memos</a:t>
            </a:r>
          </a:p>
          <a:p>
            <a:pPr>
              <a:buFont typeface="Wingdings" panose="05000000000000000000" pitchFamily="2" charset="2"/>
              <a:buChar char="§"/>
            </a:pPr>
            <a:r>
              <a:rPr lang="en-US" sz="3200" dirty="0" smtClean="0"/>
              <a:t>Reports</a:t>
            </a:r>
          </a:p>
          <a:p>
            <a:pPr>
              <a:buFont typeface="Wingdings" panose="05000000000000000000" pitchFamily="2" charset="2"/>
              <a:buChar char="§"/>
            </a:pPr>
            <a:r>
              <a:rPr lang="en-US" sz="3200" dirty="0" smtClean="0"/>
              <a:t>Emails  </a:t>
            </a:r>
            <a:endParaRPr lang="en-US" sz="3200" dirty="0"/>
          </a:p>
        </p:txBody>
      </p:sp>
    </p:spTree>
    <p:extLst>
      <p:ext uri="{BB962C8B-B14F-4D97-AF65-F5344CB8AC3E}">
        <p14:creationId xmlns:p14="http://schemas.microsoft.com/office/powerpoint/2010/main" val="2089628471"/>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b="1" dirty="0" smtClean="0">
                <a:solidFill>
                  <a:srgbClr val="FF0000"/>
                </a:solidFill>
                <a:latin typeface="Comic Sans MS" panose="030F0702030302020204" pitchFamily="66" charset="0"/>
              </a:rPr>
              <a:t>END</a:t>
            </a:r>
          </a:p>
          <a:p>
            <a:endParaRPr lang="en-US" sz="5400" b="1" dirty="0">
              <a:solidFill>
                <a:srgbClr val="FF0000"/>
              </a:solidFill>
              <a:latin typeface="Comic Sans MS" panose="030F0702030302020204" pitchFamily="66" charset="0"/>
            </a:endParaRPr>
          </a:p>
          <a:p>
            <a:r>
              <a:rPr lang="en-US" sz="5400" b="1" dirty="0" smtClean="0">
                <a:solidFill>
                  <a:srgbClr val="FF0000"/>
                </a:solidFill>
                <a:latin typeface="Comic Sans MS" panose="030F0702030302020204" pitchFamily="66" charset="0"/>
              </a:rPr>
              <a:t>Questions </a:t>
            </a:r>
            <a:r>
              <a:rPr lang="en-US" sz="5400" b="1" smtClean="0">
                <a:solidFill>
                  <a:srgbClr val="FF0000"/>
                </a:solidFill>
                <a:latin typeface="Comic Sans MS" panose="030F0702030302020204" pitchFamily="66" charset="0"/>
              </a:rPr>
              <a:t>&amp; Answers.</a:t>
            </a:r>
            <a:endParaRPr lang="en-US" sz="5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21651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Qualities of effective written communication</a:t>
            </a:r>
            <a:endParaRPr lang="en-US" sz="54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Clarity-easy to understand, avoid jargon</a:t>
            </a:r>
          </a:p>
          <a:p>
            <a:pPr>
              <a:buFont typeface="Wingdings" panose="05000000000000000000" pitchFamily="2" charset="2"/>
              <a:buChar char="q"/>
            </a:pPr>
            <a:r>
              <a:rPr lang="en-US" sz="3200" dirty="0" smtClean="0"/>
              <a:t>Completeness-exhaustive</a:t>
            </a:r>
          </a:p>
          <a:p>
            <a:pPr>
              <a:buFont typeface="Wingdings" panose="05000000000000000000" pitchFamily="2" charset="2"/>
              <a:buChar char="q"/>
            </a:pPr>
            <a:r>
              <a:rPr lang="en-US" sz="3200" dirty="0" smtClean="0"/>
              <a:t>Conciseness-brief to the point</a:t>
            </a:r>
          </a:p>
          <a:p>
            <a:pPr>
              <a:buFont typeface="Wingdings" panose="05000000000000000000" pitchFamily="2" charset="2"/>
              <a:buChar char="q"/>
            </a:pPr>
            <a:r>
              <a:rPr lang="en-US" sz="3200" dirty="0" smtClean="0"/>
              <a:t>Considerate-consider the rights/feelings of the audience</a:t>
            </a:r>
          </a:p>
          <a:p>
            <a:pPr>
              <a:buFont typeface="Wingdings" panose="05000000000000000000" pitchFamily="2" charset="2"/>
              <a:buChar char="q"/>
            </a:pPr>
            <a:r>
              <a:rPr lang="en-US" sz="3200" dirty="0" smtClean="0"/>
              <a:t>Courtesy- respectful</a:t>
            </a:r>
            <a:endParaRPr lang="en-US" sz="3200" dirty="0"/>
          </a:p>
          <a:p>
            <a:pPr>
              <a:buFont typeface="Wingdings" panose="05000000000000000000" pitchFamily="2" charset="2"/>
              <a:buChar char="q"/>
            </a:pPr>
            <a:r>
              <a:rPr lang="en-US" sz="3200" dirty="0" smtClean="0"/>
              <a:t>Correctness- facts</a:t>
            </a:r>
          </a:p>
          <a:p>
            <a:pPr>
              <a:buFont typeface="Wingdings" panose="05000000000000000000" pitchFamily="2" charset="2"/>
              <a:buChar char="q"/>
            </a:pPr>
            <a:endParaRPr lang="en-US" sz="3200" dirty="0" smtClean="0"/>
          </a:p>
          <a:p>
            <a:pPr>
              <a:buFont typeface="Wingdings" panose="05000000000000000000" pitchFamily="2" charset="2"/>
              <a:buChar char="q"/>
            </a:pPr>
            <a:endParaRPr lang="en-US" sz="3200" dirty="0" smtClean="0"/>
          </a:p>
          <a:p>
            <a:pPr>
              <a:buFont typeface="Wingdings" panose="05000000000000000000" pitchFamily="2" charset="2"/>
              <a:buChar char="q"/>
            </a:pPr>
            <a:endParaRPr lang="en-US" sz="3200" dirty="0" smtClean="0"/>
          </a:p>
          <a:p>
            <a:pPr>
              <a:buFont typeface="Wingdings" panose="05000000000000000000" pitchFamily="2" charset="2"/>
              <a:buChar char="q"/>
            </a:pPr>
            <a:endParaRPr lang="en-US" sz="3200" dirty="0" smtClean="0"/>
          </a:p>
          <a:p>
            <a:pPr>
              <a:buFont typeface="Wingdings" panose="05000000000000000000" pitchFamily="2" charset="2"/>
              <a:buChar char="q"/>
            </a:pPr>
            <a:endParaRPr lang="en-US" sz="3200" dirty="0"/>
          </a:p>
        </p:txBody>
      </p:sp>
    </p:spTree>
    <p:extLst>
      <p:ext uri="{BB962C8B-B14F-4D97-AF65-F5344CB8AC3E}">
        <p14:creationId xmlns:p14="http://schemas.microsoft.com/office/powerpoint/2010/main" val="3967979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Advantages of written communication</a:t>
            </a:r>
            <a:endParaRPr lang="en-US" sz="5400" b="1" dirty="0"/>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q"/>
            </a:pPr>
            <a:endParaRPr lang="en-US" sz="3200" dirty="0" smtClean="0">
              <a:solidFill>
                <a:srgbClr val="000000">
                  <a:lumMod val="75000"/>
                  <a:lumOff val="25000"/>
                </a:srgbClr>
              </a:solidFill>
            </a:endParaRPr>
          </a:p>
          <a:p>
            <a:pPr lvl="0">
              <a:buClr>
                <a:srgbClr val="E48312"/>
              </a:buClr>
              <a:buFont typeface="Wingdings" panose="05000000000000000000" pitchFamily="2" charset="2"/>
              <a:buChar char="q"/>
            </a:pPr>
            <a:r>
              <a:rPr lang="en-US" sz="3200" dirty="0" smtClean="0">
                <a:solidFill>
                  <a:srgbClr val="000000">
                    <a:lumMod val="75000"/>
                    <a:lumOff val="25000"/>
                  </a:srgbClr>
                </a:solidFill>
              </a:rPr>
              <a:t>Can </a:t>
            </a:r>
            <a:r>
              <a:rPr lang="en-US" sz="3200" dirty="0">
                <a:solidFill>
                  <a:srgbClr val="000000">
                    <a:lumMod val="75000"/>
                    <a:lumOff val="25000"/>
                  </a:srgbClr>
                </a:solidFill>
              </a:rPr>
              <a:t>be repeatedly referred </a:t>
            </a:r>
            <a:r>
              <a:rPr lang="en-US" sz="3200" dirty="0" smtClean="0">
                <a:solidFill>
                  <a:srgbClr val="000000">
                    <a:lumMod val="75000"/>
                    <a:lumOff val="25000"/>
                  </a:srgbClr>
                </a:solidFill>
              </a:rPr>
              <a:t>to</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Permanent </a:t>
            </a:r>
            <a:r>
              <a:rPr lang="en-US" sz="3200" dirty="0">
                <a:solidFill>
                  <a:srgbClr val="000000">
                    <a:lumMod val="75000"/>
                    <a:lumOff val="25000"/>
                  </a:srgbClr>
                </a:solidFill>
              </a:rPr>
              <a:t>record for </a:t>
            </a:r>
            <a:r>
              <a:rPr lang="en-US" sz="3200" dirty="0" smtClean="0">
                <a:solidFill>
                  <a:srgbClr val="000000">
                    <a:lumMod val="75000"/>
                    <a:lumOff val="25000"/>
                  </a:srgbClr>
                </a:solidFill>
              </a:rPr>
              <a:t>reference</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Legal document</a:t>
            </a:r>
          </a:p>
          <a:p>
            <a:pPr lvl="0">
              <a:buClr>
                <a:srgbClr val="E48312"/>
              </a:buClr>
              <a:buFont typeface="Wingdings" panose="05000000000000000000" pitchFamily="2" charset="2"/>
              <a:buChar char="q"/>
            </a:pPr>
            <a:endParaRPr lang="en-US" sz="3200" dirty="0">
              <a:solidFill>
                <a:srgbClr val="000000">
                  <a:lumMod val="75000"/>
                  <a:lumOff val="25000"/>
                </a:srgbClr>
              </a:solidFill>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848202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000000">
                    <a:lumMod val="75000"/>
                    <a:lumOff val="25000"/>
                  </a:srgbClr>
                </a:solidFill>
              </a:rPr>
              <a:t>Advantages of written communication</a:t>
            </a:r>
            <a:endParaRPr lang="en-US" sz="5400" b="1" dirty="0"/>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q"/>
            </a:pPr>
            <a:r>
              <a:rPr lang="en-US" sz="3200" dirty="0" smtClean="0">
                <a:solidFill>
                  <a:srgbClr val="000000">
                    <a:lumMod val="75000"/>
                    <a:lumOff val="25000"/>
                  </a:srgbClr>
                </a:solidFill>
              </a:rPr>
              <a:t>Transmit </a:t>
            </a:r>
            <a:r>
              <a:rPr lang="en-US" sz="3200" dirty="0">
                <a:solidFill>
                  <a:srgbClr val="000000">
                    <a:lumMod val="75000"/>
                    <a:lumOff val="25000"/>
                  </a:srgbClr>
                </a:solidFill>
              </a:rPr>
              <a:t>authority </a:t>
            </a:r>
            <a:r>
              <a:rPr lang="en-US" sz="3200" dirty="0" smtClean="0">
                <a:solidFill>
                  <a:srgbClr val="000000">
                    <a:lumMod val="75000"/>
                    <a:lumOff val="25000"/>
                  </a:srgbClr>
                </a:solidFill>
              </a:rPr>
              <a:t>effectively</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Has </a:t>
            </a:r>
            <a:r>
              <a:rPr lang="en-US" sz="3200" dirty="0">
                <a:solidFill>
                  <a:srgbClr val="000000">
                    <a:lumMod val="75000"/>
                    <a:lumOff val="25000"/>
                  </a:srgbClr>
                </a:solidFill>
              </a:rPr>
              <a:t>wide access, can be </a:t>
            </a:r>
            <a:r>
              <a:rPr lang="en-US" sz="3200" dirty="0" smtClean="0">
                <a:solidFill>
                  <a:srgbClr val="000000">
                    <a:lumMod val="75000"/>
                    <a:lumOff val="25000"/>
                  </a:srgbClr>
                </a:solidFill>
              </a:rPr>
              <a:t>reproduced</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Easy </a:t>
            </a:r>
            <a:r>
              <a:rPr lang="en-US" sz="3200" dirty="0">
                <a:solidFill>
                  <a:srgbClr val="000000">
                    <a:lumMod val="75000"/>
                    <a:lumOff val="25000"/>
                  </a:srgbClr>
                </a:solidFill>
              </a:rPr>
              <a:t>method of providing detailed information </a:t>
            </a:r>
            <a:r>
              <a:rPr lang="en-US" sz="3200" dirty="0" err="1" smtClean="0">
                <a:solidFill>
                  <a:srgbClr val="000000">
                    <a:lumMod val="75000"/>
                    <a:lumOff val="25000"/>
                  </a:srgbClr>
                </a:solidFill>
              </a:rPr>
              <a:t>eg</a:t>
            </a:r>
            <a:r>
              <a:rPr lang="en-US" sz="3200" dirty="0" smtClean="0">
                <a:solidFill>
                  <a:srgbClr val="000000">
                    <a:lumMod val="75000"/>
                    <a:lumOff val="25000"/>
                  </a:srgbClr>
                </a:solidFill>
              </a:rPr>
              <a:t>. </a:t>
            </a:r>
            <a:r>
              <a:rPr lang="en-US" sz="3200" dirty="0">
                <a:solidFill>
                  <a:srgbClr val="000000">
                    <a:lumMod val="75000"/>
                    <a:lumOff val="25000"/>
                  </a:srgbClr>
                </a:solidFill>
              </a:rPr>
              <a:t>house plans</a:t>
            </a:r>
          </a:p>
          <a:p>
            <a:endParaRPr lang="en-US" dirty="0"/>
          </a:p>
        </p:txBody>
      </p:sp>
    </p:spTree>
    <p:extLst>
      <p:ext uri="{BB962C8B-B14F-4D97-AF65-F5344CB8AC3E}">
        <p14:creationId xmlns:p14="http://schemas.microsoft.com/office/powerpoint/2010/main" val="2023548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90000"/>
              </a:lnSpc>
              <a:spcBef>
                <a:spcPts val="1200"/>
              </a:spcBef>
              <a:spcAft>
                <a:spcPts val="200"/>
              </a:spcAft>
            </a:pPr>
            <a:r>
              <a:rPr lang="en-US" sz="3200" b="1" spc="0" dirty="0" smtClean="0">
                <a:solidFill>
                  <a:prstClr val="black"/>
                </a:solidFill>
                <a:latin typeface="Arial Narrow" panose="020B0606020202030204" pitchFamily="34" charset="0"/>
              </a:rPr>
              <a:t>3. Patterns </a:t>
            </a:r>
            <a:r>
              <a:rPr lang="en-US" sz="3200" b="1" spc="0" dirty="0">
                <a:solidFill>
                  <a:prstClr val="black"/>
                </a:solidFill>
                <a:latin typeface="Arial Narrow" panose="020B0606020202030204" pitchFamily="34" charset="0"/>
              </a:rPr>
              <a:t>of Communication </a:t>
            </a:r>
            <a:r>
              <a:rPr lang="en-US" sz="3200" i="1" spc="0" dirty="0" smtClean="0">
                <a:solidFill>
                  <a:srgbClr val="000000"/>
                </a:solidFill>
                <a:latin typeface="Arial Narrow" panose="020B0606020202030204" pitchFamily="34" charset="0"/>
              </a:rPr>
              <a:t>(6 </a:t>
            </a:r>
            <a:r>
              <a:rPr lang="en-US" sz="3200" i="1" spc="0" dirty="0">
                <a:solidFill>
                  <a:srgbClr val="000000"/>
                </a:solidFill>
                <a:latin typeface="Arial Narrow" panose="020B0606020202030204" pitchFamily="34" charset="0"/>
              </a:rPr>
              <a:t>hours</a:t>
            </a:r>
            <a:r>
              <a:rPr lang="en-US" sz="3200" i="1" spc="0" dirty="0" smtClean="0">
                <a:solidFill>
                  <a:srgbClr val="000000"/>
                </a:solidFill>
                <a:latin typeface="Arial Narrow" panose="020B0606020202030204" pitchFamily="34" charset="0"/>
              </a:rPr>
              <a:t>).</a:t>
            </a:r>
            <a:r>
              <a:rPr lang="en-US" sz="3200" i="1" spc="0" dirty="0">
                <a:solidFill>
                  <a:srgbClr val="000000"/>
                </a:solidFill>
                <a:latin typeface="Arial Narrow" panose="020B0606020202030204" pitchFamily="34" charset="0"/>
              </a:rPr>
              <a:t/>
            </a:r>
            <a:br>
              <a:rPr lang="en-US" sz="3200" i="1" spc="0" dirty="0">
                <a:solidFill>
                  <a:srgbClr val="000000"/>
                </a:solidFill>
                <a:latin typeface="Arial Narrow" panose="020B0606020202030204" pitchFamily="34" charset="0"/>
              </a:rPr>
            </a:br>
            <a:endParaRPr lang="en-US" dirty="0"/>
          </a:p>
        </p:txBody>
      </p:sp>
      <p:sp>
        <p:nvSpPr>
          <p:cNvPr id="3" name="Content Placeholder 2"/>
          <p:cNvSpPr>
            <a:spLocks noGrp="1"/>
          </p:cNvSpPr>
          <p:nvPr>
            <p:ph idx="1"/>
          </p:nvPr>
        </p:nvSpPr>
        <p:spPr/>
        <p:txBody>
          <a:bodyPr>
            <a:normAutofit/>
          </a:bodyPr>
          <a:lstStyle/>
          <a:p>
            <a:pPr marL="0" lvl="0" indent="0">
              <a:buNone/>
            </a:pPr>
            <a:endParaRPr lang="en-US" sz="3200" dirty="0" smtClean="0"/>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Direction of communication</a:t>
            </a:r>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Strategies to improving communication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900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Disadvantages of written communication</a:t>
            </a:r>
            <a:endParaRPr lang="en-US" sz="54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dirty="0" smtClean="0"/>
          </a:p>
          <a:p>
            <a:pPr>
              <a:buFont typeface="Wingdings" panose="05000000000000000000" pitchFamily="2" charset="2"/>
              <a:buChar char="q"/>
            </a:pPr>
            <a:r>
              <a:rPr lang="en-US" sz="3200" dirty="0" smtClean="0"/>
              <a:t>Time consuming</a:t>
            </a:r>
          </a:p>
          <a:p>
            <a:pPr>
              <a:buFont typeface="Wingdings" panose="05000000000000000000" pitchFamily="2" charset="2"/>
              <a:buChar char="q"/>
            </a:pPr>
            <a:r>
              <a:rPr lang="en-US" sz="3200" dirty="0" smtClean="0"/>
              <a:t>Costly</a:t>
            </a:r>
            <a:endParaRPr lang="en-US" sz="3200" dirty="0"/>
          </a:p>
          <a:p>
            <a:pPr>
              <a:buFont typeface="Wingdings" panose="05000000000000000000" pitchFamily="2" charset="2"/>
              <a:buChar char="q"/>
            </a:pPr>
            <a:r>
              <a:rPr lang="en-US" sz="3200" dirty="0" smtClean="0"/>
              <a:t>Quick clarification not possible</a:t>
            </a:r>
          </a:p>
        </p:txBody>
      </p:sp>
    </p:spTree>
    <p:extLst>
      <p:ext uri="{BB962C8B-B14F-4D97-AF65-F5344CB8AC3E}">
        <p14:creationId xmlns:p14="http://schemas.microsoft.com/office/powerpoint/2010/main" val="40587057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000000">
                    <a:lumMod val="75000"/>
                    <a:lumOff val="25000"/>
                  </a:srgbClr>
                </a:solidFill>
              </a:rPr>
              <a:t>Disadvantages of written communication</a:t>
            </a:r>
            <a:endParaRPr lang="en-US" sz="5400" b="1" dirty="0"/>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
            </a:pPr>
            <a:endParaRPr lang="en-US" sz="3200" dirty="0" smtClean="0">
              <a:solidFill>
                <a:srgbClr val="000000">
                  <a:lumMod val="75000"/>
                  <a:lumOff val="25000"/>
                </a:srgbClr>
              </a:solidFill>
            </a:endParaRPr>
          </a:p>
          <a:p>
            <a:pPr lvl="0">
              <a:buClr>
                <a:srgbClr val="E48312"/>
              </a:buClr>
              <a:buFont typeface="Wingdings" panose="05000000000000000000" pitchFamily="2" charset="2"/>
              <a:buChar char="q"/>
            </a:pPr>
            <a:r>
              <a:rPr lang="en-US" sz="3200" dirty="0" smtClean="0">
                <a:solidFill>
                  <a:srgbClr val="000000">
                    <a:lumMod val="75000"/>
                    <a:lumOff val="25000"/>
                  </a:srgbClr>
                </a:solidFill>
              </a:rPr>
              <a:t>Can </a:t>
            </a:r>
            <a:r>
              <a:rPr lang="en-US" sz="3200" dirty="0">
                <a:solidFill>
                  <a:srgbClr val="000000">
                    <a:lumMod val="75000"/>
                    <a:lumOff val="25000"/>
                  </a:srgbClr>
                </a:solidFill>
              </a:rPr>
              <a:t>be a source of unnecessary </a:t>
            </a:r>
            <a:r>
              <a:rPr lang="en-US" sz="3200" dirty="0" smtClean="0">
                <a:solidFill>
                  <a:srgbClr val="000000">
                    <a:lumMod val="75000"/>
                    <a:lumOff val="25000"/>
                  </a:srgbClr>
                </a:solidFill>
              </a:rPr>
              <a:t>formalities/ bureaucracy</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Difficulty </a:t>
            </a:r>
            <a:r>
              <a:rPr lang="en-US" sz="3200" dirty="0">
                <a:solidFill>
                  <a:srgbClr val="000000">
                    <a:lumMod val="75000"/>
                    <a:lumOff val="25000"/>
                  </a:srgbClr>
                </a:solidFill>
              </a:rPr>
              <a:t>to change and keep </a:t>
            </a:r>
            <a:r>
              <a:rPr lang="en-US" sz="3200" dirty="0" smtClean="0">
                <a:solidFill>
                  <a:srgbClr val="000000">
                    <a:lumMod val="75000"/>
                    <a:lumOff val="25000"/>
                  </a:srgbClr>
                </a:solidFill>
              </a:rPr>
              <a:t>updated</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Fails </a:t>
            </a:r>
            <a:r>
              <a:rPr lang="en-US" sz="3200" dirty="0">
                <a:solidFill>
                  <a:srgbClr val="000000">
                    <a:lumMod val="75000"/>
                    <a:lumOff val="25000"/>
                  </a:srgbClr>
                </a:solidFill>
              </a:rPr>
              <a:t>to convey feelings</a:t>
            </a:r>
          </a:p>
          <a:p>
            <a:endParaRPr lang="en-US" dirty="0"/>
          </a:p>
        </p:txBody>
      </p:sp>
    </p:spTree>
    <p:extLst>
      <p:ext uri="{BB962C8B-B14F-4D97-AF65-F5344CB8AC3E}">
        <p14:creationId xmlns:p14="http://schemas.microsoft.com/office/powerpoint/2010/main" val="15995422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END</a:t>
            </a:r>
            <a:endParaRPr lang="en-US" sz="54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76506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Oral /verbal communication </a:t>
            </a:r>
            <a:endParaRPr lang="en-US" sz="5400" b="1"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smtClean="0"/>
              <a:t>Conveyance of message through words spoken</a:t>
            </a:r>
          </a:p>
          <a:p>
            <a:pPr>
              <a:buFont typeface="Wingdings" panose="05000000000000000000" pitchFamily="2" charset="2"/>
              <a:buChar char="q"/>
            </a:pPr>
            <a:r>
              <a:rPr lang="en-US" sz="3200" dirty="0" smtClean="0"/>
              <a:t>It takes the form of :</a:t>
            </a:r>
            <a:endParaRPr lang="en-US" sz="3200" dirty="0"/>
          </a:p>
          <a:p>
            <a:pPr>
              <a:buFont typeface="Arial" panose="020B0604020202020204" pitchFamily="34" charset="0"/>
              <a:buChar char="•"/>
            </a:pPr>
            <a:r>
              <a:rPr lang="en-US" sz="3200" dirty="0" smtClean="0"/>
              <a:t>Oral orders</a:t>
            </a:r>
          </a:p>
          <a:p>
            <a:pPr>
              <a:buFont typeface="Arial" panose="020B0604020202020204" pitchFamily="34" charset="0"/>
              <a:buChar char="•"/>
            </a:pPr>
            <a:r>
              <a:rPr lang="en-US" sz="3200" dirty="0" smtClean="0"/>
              <a:t>Face to face conversation</a:t>
            </a:r>
          </a:p>
          <a:p>
            <a:pPr>
              <a:buFont typeface="Arial" panose="020B0604020202020204" pitchFamily="34" charset="0"/>
              <a:buChar char="•"/>
            </a:pPr>
            <a:r>
              <a:rPr lang="en-US" sz="3200" dirty="0" smtClean="0"/>
              <a:t>Interviews</a:t>
            </a:r>
            <a:endParaRPr lang="en-US" sz="3200" dirty="0"/>
          </a:p>
          <a:p>
            <a:pPr>
              <a:buFont typeface="Arial" panose="020B0604020202020204" pitchFamily="34" charset="0"/>
              <a:buChar char="•"/>
            </a:pPr>
            <a:r>
              <a:rPr lang="en-US" sz="3200" dirty="0"/>
              <a:t>L</a:t>
            </a:r>
            <a:r>
              <a:rPr lang="en-US" sz="3200" dirty="0" smtClean="0"/>
              <a:t>ectures</a:t>
            </a:r>
            <a:endParaRPr lang="en-US" sz="3200" dirty="0"/>
          </a:p>
        </p:txBody>
      </p:sp>
    </p:spTree>
    <p:extLst>
      <p:ext uri="{BB962C8B-B14F-4D97-AF65-F5344CB8AC3E}">
        <p14:creationId xmlns:p14="http://schemas.microsoft.com/office/powerpoint/2010/main" val="2634915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Qualities of effective oral communication</a:t>
            </a:r>
            <a:endParaRPr lang="en-US" sz="54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C</a:t>
            </a:r>
            <a:r>
              <a:rPr lang="en-US" sz="3200" dirty="0" smtClean="0"/>
              <a:t>onfidence</a:t>
            </a:r>
          </a:p>
          <a:p>
            <a:pPr>
              <a:buFont typeface="Wingdings" panose="05000000000000000000" pitchFamily="2" charset="2"/>
              <a:buChar char="q"/>
            </a:pPr>
            <a:r>
              <a:rPr lang="en-US" sz="3200" dirty="0" smtClean="0"/>
              <a:t>Clear pronunciations</a:t>
            </a:r>
            <a:endParaRPr lang="en-US" sz="3200" dirty="0"/>
          </a:p>
          <a:p>
            <a:pPr>
              <a:buFont typeface="Wingdings" panose="05000000000000000000" pitchFamily="2" charset="2"/>
              <a:buChar char="q"/>
            </a:pPr>
            <a:r>
              <a:rPr lang="en-US" sz="3200" dirty="0" smtClean="0"/>
              <a:t>Brevity-brief expressions</a:t>
            </a:r>
            <a:endParaRPr lang="en-US" sz="3200" dirty="0"/>
          </a:p>
          <a:p>
            <a:pPr>
              <a:buFont typeface="Wingdings" panose="05000000000000000000" pitchFamily="2" charset="2"/>
              <a:buChar char="q"/>
            </a:pPr>
            <a:r>
              <a:rPr lang="en-US" sz="3200" dirty="0" smtClean="0"/>
              <a:t>Precision-accuracy</a:t>
            </a:r>
          </a:p>
        </p:txBody>
      </p:sp>
    </p:spTree>
    <p:extLst>
      <p:ext uri="{BB962C8B-B14F-4D97-AF65-F5344CB8AC3E}">
        <p14:creationId xmlns:p14="http://schemas.microsoft.com/office/powerpoint/2010/main" val="3988329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000000">
                    <a:lumMod val="75000"/>
                    <a:lumOff val="25000"/>
                  </a:srgbClr>
                </a:solidFill>
              </a:rPr>
              <a:t>Qualities of </a:t>
            </a:r>
            <a:r>
              <a:rPr lang="en-US" sz="5400" b="1" dirty="0" smtClean="0">
                <a:solidFill>
                  <a:srgbClr val="000000">
                    <a:lumMod val="75000"/>
                    <a:lumOff val="25000"/>
                  </a:srgbClr>
                </a:solidFill>
              </a:rPr>
              <a:t>effective </a:t>
            </a:r>
            <a:r>
              <a:rPr lang="en-US" sz="5400" b="1" dirty="0">
                <a:solidFill>
                  <a:srgbClr val="000000">
                    <a:lumMod val="75000"/>
                    <a:lumOff val="25000"/>
                  </a:srgbClr>
                </a:solidFill>
              </a:rPr>
              <a:t>oral communication</a:t>
            </a:r>
            <a:endParaRPr lang="en-US" sz="5400" dirty="0"/>
          </a:p>
        </p:txBody>
      </p:sp>
      <p:sp>
        <p:nvSpPr>
          <p:cNvPr id="3" name="Content Placeholder 2"/>
          <p:cNvSpPr>
            <a:spLocks noGrp="1"/>
          </p:cNvSpPr>
          <p:nvPr>
            <p:ph idx="1"/>
          </p:nvPr>
        </p:nvSpPr>
        <p:spPr/>
        <p:txBody>
          <a:bodyPr/>
          <a:lstStyle/>
          <a:p>
            <a:pPr lvl="0">
              <a:buClr>
                <a:srgbClr val="E48312"/>
              </a:buClr>
              <a:buFont typeface="Wingdings" panose="05000000000000000000" pitchFamily="2" charset="2"/>
              <a:buChar char="q"/>
            </a:pPr>
            <a:endParaRPr lang="en-US" sz="3200" dirty="0" smtClean="0">
              <a:solidFill>
                <a:srgbClr val="000000">
                  <a:lumMod val="75000"/>
                  <a:lumOff val="25000"/>
                </a:srgbClr>
              </a:solidFill>
            </a:endParaRPr>
          </a:p>
          <a:p>
            <a:pPr lvl="0">
              <a:buClr>
                <a:srgbClr val="E48312"/>
              </a:buClr>
              <a:buFont typeface="Wingdings" panose="05000000000000000000" pitchFamily="2" charset="2"/>
              <a:buChar char="q"/>
            </a:pPr>
            <a:r>
              <a:rPr lang="en-US" sz="3200" dirty="0" smtClean="0">
                <a:solidFill>
                  <a:srgbClr val="000000">
                    <a:lumMod val="75000"/>
                    <a:lumOff val="25000"/>
                  </a:srgbClr>
                </a:solidFill>
              </a:rPr>
              <a:t>Logical sequence</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Appropriate </a:t>
            </a:r>
            <a:r>
              <a:rPr lang="en-US" sz="3200" dirty="0">
                <a:solidFill>
                  <a:srgbClr val="000000">
                    <a:lumMod val="75000"/>
                    <a:lumOff val="25000"/>
                  </a:srgbClr>
                </a:solidFill>
              </a:rPr>
              <a:t>choice of </a:t>
            </a:r>
            <a:r>
              <a:rPr lang="en-US" sz="3200" dirty="0" smtClean="0">
                <a:solidFill>
                  <a:srgbClr val="000000">
                    <a:lumMod val="75000"/>
                    <a:lumOff val="25000"/>
                  </a:srgbClr>
                </a:solidFill>
              </a:rPr>
              <a:t>words</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Natural voice</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Courtesy</a:t>
            </a:r>
            <a:endParaRPr lang="en-US" sz="32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1706323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Advantages of oral communication</a:t>
            </a:r>
            <a:endParaRPr lang="en-US" sz="5400" b="1" dirty="0"/>
          </a:p>
        </p:txBody>
      </p:sp>
      <p:sp>
        <p:nvSpPr>
          <p:cNvPr id="3" name="Content Placeholder 2"/>
          <p:cNvSpPr>
            <a:spLocks noGrp="1"/>
          </p:cNvSpPr>
          <p:nvPr>
            <p:ph idx="1"/>
          </p:nvPr>
        </p:nvSpPr>
        <p:spPr/>
        <p:txBody>
          <a:bodyPr>
            <a:normAutofit/>
          </a:bodyPr>
          <a:lstStyle/>
          <a:p>
            <a:pPr marL="0" indent="0">
              <a:buNone/>
            </a:pPr>
            <a:endParaRPr lang="en-US" sz="3200" dirty="0" smtClean="0"/>
          </a:p>
          <a:p>
            <a:pPr>
              <a:buFont typeface="Wingdings" panose="05000000000000000000" pitchFamily="2" charset="2"/>
              <a:buChar char="q"/>
            </a:pPr>
            <a:r>
              <a:rPr lang="en-US" sz="3200" dirty="0" smtClean="0"/>
              <a:t>Cost effective</a:t>
            </a:r>
          </a:p>
          <a:p>
            <a:pPr>
              <a:buFont typeface="Wingdings" panose="05000000000000000000" pitchFamily="2" charset="2"/>
              <a:buChar char="q"/>
            </a:pPr>
            <a:r>
              <a:rPr lang="en-US" sz="3200" dirty="0" smtClean="0"/>
              <a:t>Speech is a more powerful means of persuasion and control</a:t>
            </a:r>
          </a:p>
          <a:p>
            <a:pPr>
              <a:buFont typeface="Wingdings" panose="05000000000000000000" pitchFamily="2" charset="2"/>
              <a:buChar char="q"/>
            </a:pPr>
            <a:r>
              <a:rPr lang="en-US" sz="3200" dirty="0" smtClean="0"/>
              <a:t>Easy of conveyance and understanding</a:t>
            </a:r>
          </a:p>
        </p:txBody>
      </p:sp>
    </p:spTree>
    <p:extLst>
      <p:ext uri="{BB962C8B-B14F-4D97-AF65-F5344CB8AC3E}">
        <p14:creationId xmlns:p14="http://schemas.microsoft.com/office/powerpoint/2010/main" val="36059216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0000">
                    <a:lumMod val="75000"/>
                    <a:lumOff val="25000"/>
                  </a:srgbClr>
                </a:solidFill>
              </a:rPr>
              <a:t>Advantages of oral communication</a:t>
            </a:r>
            <a:endParaRPr lang="en-US" sz="5400" b="1" dirty="0"/>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q"/>
            </a:pPr>
            <a:r>
              <a:rPr lang="en-US" sz="3200" dirty="0">
                <a:solidFill>
                  <a:srgbClr val="000000">
                    <a:lumMod val="75000"/>
                    <a:lumOff val="25000"/>
                  </a:srgbClr>
                </a:solidFill>
              </a:rPr>
              <a:t>Fosters friendship, </a:t>
            </a:r>
            <a:r>
              <a:rPr lang="en-US" sz="3200" dirty="0" smtClean="0">
                <a:solidFill>
                  <a:srgbClr val="000000">
                    <a:lumMod val="75000"/>
                    <a:lumOff val="25000"/>
                  </a:srgbClr>
                </a:solidFill>
              </a:rPr>
              <a:t>cooperation</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It </a:t>
            </a:r>
            <a:r>
              <a:rPr lang="en-US" sz="3200" dirty="0">
                <a:solidFill>
                  <a:srgbClr val="000000">
                    <a:lumMod val="75000"/>
                    <a:lumOff val="25000"/>
                  </a:srgbClr>
                </a:solidFill>
              </a:rPr>
              <a:t>enhances </a:t>
            </a:r>
            <a:r>
              <a:rPr lang="en-US" sz="3200" dirty="0" smtClean="0">
                <a:solidFill>
                  <a:srgbClr val="000000">
                    <a:lumMod val="75000"/>
                    <a:lumOff val="25000"/>
                  </a:srgbClr>
                </a:solidFill>
              </a:rPr>
              <a:t>trust</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Provides </a:t>
            </a:r>
            <a:r>
              <a:rPr lang="en-US" sz="3200" dirty="0">
                <a:solidFill>
                  <a:srgbClr val="000000">
                    <a:lumMod val="75000"/>
                    <a:lumOff val="25000"/>
                  </a:srgbClr>
                </a:solidFill>
              </a:rPr>
              <a:t>immediate </a:t>
            </a:r>
            <a:r>
              <a:rPr lang="en-US" sz="3200" dirty="0" smtClean="0">
                <a:solidFill>
                  <a:srgbClr val="000000">
                    <a:lumMod val="75000"/>
                    <a:lumOff val="25000"/>
                  </a:srgbClr>
                </a:solidFill>
              </a:rPr>
              <a:t>feedback</a:t>
            </a:r>
          </a:p>
          <a:p>
            <a:pPr lvl="0">
              <a:buClr>
                <a:srgbClr val="E48312"/>
              </a:buClr>
              <a:buFont typeface="Wingdings" panose="05000000000000000000" pitchFamily="2" charset="2"/>
              <a:buChar char="q"/>
            </a:pPr>
            <a:r>
              <a:rPr lang="en-US" sz="3200" dirty="0" smtClean="0">
                <a:solidFill>
                  <a:srgbClr val="000000">
                    <a:lumMod val="75000"/>
                    <a:lumOff val="25000"/>
                  </a:srgbClr>
                </a:solidFill>
              </a:rPr>
              <a:t>Mistakes </a:t>
            </a:r>
            <a:r>
              <a:rPr lang="en-US" sz="3200" dirty="0">
                <a:solidFill>
                  <a:srgbClr val="000000">
                    <a:lumMod val="75000"/>
                    <a:lumOff val="25000"/>
                  </a:srgbClr>
                </a:solidFill>
              </a:rPr>
              <a:t>can be corrected immediately</a:t>
            </a:r>
          </a:p>
          <a:p>
            <a:endParaRPr lang="en-US" sz="3200" dirty="0"/>
          </a:p>
        </p:txBody>
      </p:sp>
    </p:spTree>
    <p:extLst>
      <p:ext uri="{BB962C8B-B14F-4D97-AF65-F5344CB8AC3E}">
        <p14:creationId xmlns:p14="http://schemas.microsoft.com/office/powerpoint/2010/main" val="3931019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000000">
                    <a:lumMod val="75000"/>
                    <a:lumOff val="25000"/>
                  </a:srgbClr>
                </a:solidFill>
              </a:rPr>
              <a:t>Disadvantages </a:t>
            </a:r>
            <a:r>
              <a:rPr lang="en-US" sz="5400" b="1" dirty="0">
                <a:solidFill>
                  <a:srgbClr val="000000">
                    <a:lumMod val="75000"/>
                    <a:lumOff val="25000"/>
                  </a:srgbClr>
                </a:solidFill>
              </a:rPr>
              <a:t>of oral communication</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US" sz="3200" dirty="0" smtClean="0"/>
          </a:p>
          <a:p>
            <a:pPr>
              <a:buFont typeface="Wingdings" panose="05000000000000000000" pitchFamily="2" charset="2"/>
              <a:buChar char="q"/>
            </a:pPr>
            <a:r>
              <a:rPr lang="en-US" sz="3200" dirty="0" smtClean="0"/>
              <a:t>Less accuracy</a:t>
            </a:r>
          </a:p>
          <a:p>
            <a:pPr>
              <a:buFont typeface="Wingdings" panose="05000000000000000000" pitchFamily="2" charset="2"/>
              <a:buChar char="q"/>
            </a:pPr>
            <a:r>
              <a:rPr lang="en-US" sz="3200" dirty="0" smtClean="0"/>
              <a:t>Is not binding/authority can not be felt</a:t>
            </a:r>
          </a:p>
          <a:p>
            <a:pPr>
              <a:buFont typeface="Wingdings" panose="05000000000000000000" pitchFamily="2" charset="2"/>
              <a:buChar char="q"/>
            </a:pPr>
            <a:r>
              <a:rPr lang="en-US" sz="3200" dirty="0" smtClean="0"/>
              <a:t>Can be distorted/misunderstood</a:t>
            </a:r>
          </a:p>
        </p:txBody>
      </p:sp>
    </p:spTree>
    <p:extLst>
      <p:ext uri="{BB962C8B-B14F-4D97-AF65-F5344CB8AC3E}">
        <p14:creationId xmlns:p14="http://schemas.microsoft.com/office/powerpoint/2010/main" val="2263068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000000">
                    <a:lumMod val="75000"/>
                    <a:lumOff val="25000"/>
                  </a:srgbClr>
                </a:solidFill>
              </a:rPr>
              <a:t>Disadvantages of oral communication</a:t>
            </a:r>
            <a:endParaRPr lang="en-US" sz="5400" dirty="0"/>
          </a:p>
        </p:txBody>
      </p:sp>
      <p:sp>
        <p:nvSpPr>
          <p:cNvPr id="3" name="Content Placeholder 2"/>
          <p:cNvSpPr>
            <a:spLocks noGrp="1"/>
          </p:cNvSpPr>
          <p:nvPr>
            <p:ph idx="1"/>
          </p:nvPr>
        </p:nvSpPr>
        <p:spPr/>
        <p:txBody>
          <a:bodyPr>
            <a:normAutofit/>
          </a:bodyPr>
          <a:lstStyle/>
          <a:p>
            <a:pPr lvl="0">
              <a:buClr>
                <a:srgbClr val="E48312"/>
              </a:buClr>
              <a:buFont typeface="Wingdings" panose="05000000000000000000" pitchFamily="2" charset="2"/>
              <a:buChar char="q"/>
            </a:pPr>
            <a:r>
              <a:rPr lang="en-US" sz="3200" dirty="0">
                <a:solidFill>
                  <a:srgbClr val="000000">
                    <a:lumMod val="75000"/>
                    <a:lumOff val="25000"/>
                  </a:srgbClr>
                </a:solidFill>
              </a:rPr>
              <a:t>Often informal/can not be taken seriously</a:t>
            </a:r>
          </a:p>
          <a:p>
            <a:pPr lvl="0">
              <a:buClr>
                <a:srgbClr val="E48312"/>
              </a:buClr>
              <a:buFont typeface="Wingdings" panose="05000000000000000000" pitchFamily="2" charset="2"/>
              <a:buChar char="q"/>
            </a:pPr>
            <a:r>
              <a:rPr lang="en-US" sz="3200" dirty="0">
                <a:solidFill>
                  <a:srgbClr val="000000">
                    <a:lumMod val="75000"/>
                    <a:lumOff val="25000"/>
                  </a:srgbClr>
                </a:solidFill>
              </a:rPr>
              <a:t>Legally not binding</a:t>
            </a:r>
          </a:p>
          <a:p>
            <a:pPr lvl="0">
              <a:buClr>
                <a:srgbClr val="E48312"/>
              </a:buClr>
              <a:buFont typeface="Wingdings" panose="05000000000000000000" pitchFamily="2" charset="2"/>
              <a:buChar char="q"/>
            </a:pPr>
            <a:r>
              <a:rPr lang="en-US" sz="3200" dirty="0">
                <a:solidFill>
                  <a:srgbClr val="000000">
                    <a:lumMod val="75000"/>
                    <a:lumOff val="25000"/>
                  </a:srgbClr>
                </a:solidFill>
              </a:rPr>
              <a:t>Storage </a:t>
            </a:r>
            <a:r>
              <a:rPr lang="en-US" sz="3200" dirty="0" smtClean="0">
                <a:solidFill>
                  <a:srgbClr val="000000">
                    <a:lumMod val="75000"/>
                    <a:lumOff val="25000"/>
                  </a:srgbClr>
                </a:solidFill>
              </a:rPr>
              <a:t>difficulty</a:t>
            </a:r>
            <a:endParaRPr lang="en-US" sz="3200" dirty="0">
              <a:solidFill>
                <a:srgbClr val="000000">
                  <a:lumMod val="75000"/>
                  <a:lumOff val="25000"/>
                </a:srgbClr>
              </a:solidFill>
            </a:endParaRPr>
          </a:p>
        </p:txBody>
      </p:sp>
    </p:spTree>
    <p:extLst>
      <p:ext uri="{BB962C8B-B14F-4D97-AF65-F5344CB8AC3E}">
        <p14:creationId xmlns:p14="http://schemas.microsoft.com/office/powerpoint/2010/main" val="66056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90000"/>
              </a:lnSpc>
              <a:spcBef>
                <a:spcPts val="1200"/>
              </a:spcBef>
              <a:spcAft>
                <a:spcPts val="200"/>
              </a:spcAft>
            </a:pPr>
            <a:r>
              <a:rPr lang="en-US" sz="3200" b="1" spc="0" dirty="0" smtClean="0">
                <a:solidFill>
                  <a:srgbClr val="000000">
                    <a:lumMod val="75000"/>
                    <a:lumOff val="25000"/>
                  </a:srgbClr>
                </a:solidFill>
                <a:latin typeface="Calibri" panose="020F0502020204030204"/>
              </a:rPr>
              <a:t/>
            </a:r>
            <a:br>
              <a:rPr lang="en-US" sz="3200" b="1" spc="0" dirty="0" smtClean="0">
                <a:solidFill>
                  <a:srgbClr val="000000">
                    <a:lumMod val="75000"/>
                    <a:lumOff val="25000"/>
                  </a:srgbClr>
                </a:solidFill>
                <a:latin typeface="Calibri" panose="020F0502020204030204"/>
              </a:rPr>
            </a:br>
            <a:r>
              <a:rPr lang="en-US" sz="3200" b="1" spc="0" dirty="0" smtClean="0">
                <a:solidFill>
                  <a:srgbClr val="000000">
                    <a:lumMod val="75000"/>
                    <a:lumOff val="25000"/>
                  </a:srgbClr>
                </a:solidFill>
                <a:latin typeface="Calibri" panose="020F0502020204030204"/>
              </a:rPr>
              <a:t>4. Listening </a:t>
            </a:r>
            <a:r>
              <a:rPr lang="en-US" sz="3200" b="1" spc="0" dirty="0">
                <a:solidFill>
                  <a:srgbClr val="000000">
                    <a:lumMod val="75000"/>
                    <a:lumOff val="25000"/>
                  </a:srgbClr>
                </a:solidFill>
                <a:latin typeface="Calibri" panose="020F0502020204030204"/>
              </a:rPr>
              <a:t>skills </a:t>
            </a:r>
            <a:r>
              <a:rPr lang="en-US" sz="3200" i="1" spc="0" dirty="0">
                <a:solidFill>
                  <a:srgbClr val="000000"/>
                </a:solidFill>
                <a:latin typeface="Calibri" panose="020F0502020204030204"/>
              </a:rPr>
              <a:t>(4 hours</a:t>
            </a:r>
            <a:r>
              <a:rPr lang="en-US" sz="3200" i="1" spc="0" dirty="0" smtClean="0">
                <a:solidFill>
                  <a:srgbClr val="000000"/>
                </a:solidFill>
                <a:latin typeface="Calibri" panose="020F0502020204030204"/>
              </a:rPr>
              <a:t>).</a:t>
            </a:r>
            <a:br>
              <a:rPr lang="en-US" sz="3200" i="1" spc="0" dirty="0" smtClean="0">
                <a:solidFill>
                  <a:srgbClr val="000000"/>
                </a:solidFill>
                <a:latin typeface="Calibri" panose="020F0502020204030204"/>
              </a:rPr>
            </a:br>
            <a:endParaRPr lang="en-US" dirty="0"/>
          </a:p>
        </p:txBody>
      </p:sp>
      <p:sp>
        <p:nvSpPr>
          <p:cNvPr id="3" name="Content Placeholder 2"/>
          <p:cNvSpPr>
            <a:spLocks noGrp="1"/>
          </p:cNvSpPr>
          <p:nvPr>
            <p:ph idx="1"/>
          </p:nvPr>
        </p:nvSpPr>
        <p:spPr/>
        <p:txBody>
          <a:bodyPr>
            <a:normAutofit/>
          </a:bodyPr>
          <a:lstStyle/>
          <a:p>
            <a:pPr marL="0" indent="0">
              <a:buNone/>
            </a:pPr>
            <a:endParaRPr lang="en-US" sz="3500" dirty="0" smtClean="0"/>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Levels of listening skills</a:t>
            </a:r>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Improving effective listening skills</a:t>
            </a:r>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Barriers to listening skill</a:t>
            </a:r>
          </a:p>
          <a:p>
            <a:pPr marL="571500" indent="-571500" algn="just">
              <a:buFont typeface="+mj-lt"/>
              <a:buAutoNum type="romanLcPeriod"/>
            </a:pPr>
            <a:r>
              <a:rPr lang="en-US" sz="3600" dirty="0" smtClean="0">
                <a:latin typeface="Times New Roman" panose="02020603050405020304" pitchFamily="18" charset="0"/>
                <a:cs typeface="Times New Roman" panose="02020603050405020304" pitchFamily="18" charset="0"/>
              </a:rPr>
              <a:t>Improving listening skills</a:t>
            </a:r>
          </a:p>
          <a:p>
            <a:pPr marL="0" indent="0">
              <a:buNone/>
            </a:pPr>
            <a:r>
              <a:rPr lang="en-US" dirty="0" smtClean="0"/>
              <a:t>     </a:t>
            </a:r>
          </a:p>
        </p:txBody>
      </p:sp>
    </p:spTree>
    <p:extLst>
      <p:ext uri="{BB962C8B-B14F-4D97-AF65-F5344CB8AC3E}">
        <p14:creationId xmlns:p14="http://schemas.microsoft.com/office/powerpoint/2010/main" val="4023273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End </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39920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5400" b="1" spc="-50" dirty="0" smtClean="0">
              <a:solidFill>
                <a:srgbClr val="000000">
                  <a:lumMod val="75000"/>
                  <a:lumOff val="25000"/>
                </a:srgbClr>
              </a:solidFill>
              <a:latin typeface="Comic Sans MS" panose="030F0702030302020204" pitchFamily="66" charset="0"/>
            </a:endParaRPr>
          </a:p>
          <a:p>
            <a:r>
              <a:rPr lang="en-US" sz="5400" b="1" spc="-50" dirty="0" smtClean="0">
                <a:solidFill>
                  <a:srgbClr val="000000">
                    <a:lumMod val="75000"/>
                    <a:lumOff val="25000"/>
                  </a:srgbClr>
                </a:solidFill>
                <a:latin typeface="Comic Sans MS" panose="030F0702030302020204" pitchFamily="66" charset="0"/>
              </a:rPr>
              <a:t>Non-verbal communication</a:t>
            </a:r>
          </a:p>
          <a:p>
            <a:r>
              <a:rPr lang="en-US" sz="3000" spc="-50" dirty="0" smtClean="0">
                <a:solidFill>
                  <a:srgbClr val="000000">
                    <a:lumMod val="75000"/>
                    <a:lumOff val="25000"/>
                  </a:srgbClr>
                </a:solidFill>
                <a:latin typeface="Comic Sans MS" panose="030F0702030302020204" pitchFamily="66" charset="0"/>
              </a:rPr>
              <a:t>Mr. Ndegwa Mwanyoha</a:t>
            </a:r>
          </a:p>
          <a:p>
            <a:r>
              <a:rPr lang="en-US" sz="3000" spc="-50" dirty="0" smtClean="0">
                <a:solidFill>
                  <a:srgbClr val="000000">
                    <a:lumMod val="75000"/>
                    <a:lumOff val="25000"/>
                  </a:srgbClr>
                </a:solidFill>
                <a:latin typeface="Comic Sans MS" panose="030F0702030302020204" pitchFamily="66" charset="0"/>
              </a:rPr>
              <a:t>Lecturer</a:t>
            </a:r>
          </a:p>
          <a:p>
            <a:r>
              <a:rPr lang="en-US" sz="3000" spc="-50" dirty="0" smtClean="0">
                <a:solidFill>
                  <a:srgbClr val="000000">
                    <a:lumMod val="75000"/>
                    <a:lumOff val="25000"/>
                  </a:srgbClr>
                </a:solidFill>
                <a:latin typeface="Comic Sans MS" panose="030F0702030302020204" pitchFamily="66" charset="0"/>
              </a:rPr>
              <a:t>KMTC-VOI CAMPUS</a:t>
            </a:r>
            <a:endParaRPr lang="en-US" sz="3000" dirty="0">
              <a:latin typeface="Comic Sans MS" panose="030F0702030302020204" pitchFamily="66" charset="0"/>
            </a:endParaRPr>
          </a:p>
        </p:txBody>
      </p:sp>
    </p:spTree>
    <p:extLst>
      <p:ext uri="{BB962C8B-B14F-4D97-AF65-F5344CB8AC3E}">
        <p14:creationId xmlns:p14="http://schemas.microsoft.com/office/powerpoint/2010/main" val="38089216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 Objectives</a:t>
            </a:r>
            <a:endParaRPr lang="en-US" b="1" dirty="0"/>
          </a:p>
        </p:txBody>
      </p:sp>
      <p:sp>
        <p:nvSpPr>
          <p:cNvPr id="3" name="Content Placeholder 2"/>
          <p:cNvSpPr>
            <a:spLocks noGrp="1"/>
          </p:cNvSpPr>
          <p:nvPr>
            <p:ph idx="1"/>
          </p:nvPr>
        </p:nvSpPr>
        <p:spPr/>
        <p:txBody>
          <a:bodyPr/>
          <a:lstStyle/>
          <a:p>
            <a:r>
              <a:rPr lang="en-US" sz="2400" b="1" dirty="0" smtClean="0">
                <a:latin typeface="Arial" panose="020B0604020202020204" pitchFamily="34" charset="0"/>
                <a:cs typeface="Arial" panose="020B0604020202020204" pitchFamily="34" charset="0"/>
              </a:rPr>
              <a:t>By the end of the lesson,</a:t>
            </a:r>
          </a:p>
          <a:p>
            <a:r>
              <a:rPr lang="en-US" dirty="0" smtClean="0">
                <a:latin typeface="Arial" panose="020B0604020202020204" pitchFamily="34" charset="0"/>
                <a:cs typeface="Arial" panose="020B0604020202020204" pitchFamily="34" charset="0"/>
              </a:rPr>
              <a:t>The student should be able to:</a:t>
            </a:r>
          </a:p>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Define Non-verbal communication</a:t>
            </a:r>
          </a:p>
          <a:p>
            <a:pPr algn="just">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tate the most common forms of non-verbal communication</a:t>
            </a:r>
          </a:p>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Appreciate the role of non-verbal communication in healthcare delivery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8337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Non-verbal communication</a:t>
            </a:r>
            <a:endParaRPr lang="en-US" sz="5400"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I</a:t>
            </a:r>
            <a:r>
              <a:rPr lang="en-US" sz="3200" dirty="0" smtClean="0"/>
              <a:t>ncludes </a:t>
            </a:r>
            <a:r>
              <a:rPr lang="en-US" sz="3200" dirty="0"/>
              <a:t>the overall body language of the person who is </a:t>
            </a:r>
            <a:r>
              <a:rPr lang="en-US" sz="3200" dirty="0" smtClean="0"/>
              <a:t>speaking</a:t>
            </a:r>
            <a:endParaRPr lang="en-US" dirty="0"/>
          </a:p>
          <a:p>
            <a:pPr>
              <a:buFont typeface="Wingdings" panose="05000000000000000000" pitchFamily="2" charset="2"/>
              <a:buChar char="q"/>
            </a:pPr>
            <a:r>
              <a:rPr lang="en-US" sz="3200" dirty="0" smtClean="0"/>
              <a:t>It takes the form of: </a:t>
            </a:r>
          </a:p>
          <a:p>
            <a:pPr>
              <a:buFont typeface="Arial" panose="020B0604020202020204" pitchFamily="34" charset="0"/>
              <a:buChar char="•"/>
            </a:pPr>
            <a:r>
              <a:rPr lang="en-US" sz="3200" dirty="0"/>
              <a:t>B</a:t>
            </a:r>
            <a:r>
              <a:rPr lang="en-US" sz="3200" dirty="0" smtClean="0"/>
              <a:t>ody posture-positioning, </a:t>
            </a:r>
            <a:r>
              <a:rPr lang="en-US" sz="3200" smtClean="0"/>
              <a:t>behave unnaturally </a:t>
            </a:r>
            <a:endParaRPr lang="en-US" sz="3200" dirty="0" smtClean="0"/>
          </a:p>
          <a:p>
            <a:pPr>
              <a:buFont typeface="Arial" panose="020B0604020202020204" pitchFamily="34" charset="0"/>
              <a:buChar char="•"/>
            </a:pPr>
            <a:r>
              <a:rPr lang="en-US" sz="3200" dirty="0" smtClean="0"/>
              <a:t>Body movements</a:t>
            </a:r>
          </a:p>
          <a:p>
            <a:pPr>
              <a:buFont typeface="Arial" panose="020B0604020202020204" pitchFamily="34" charset="0"/>
              <a:buChar char="•"/>
            </a:pPr>
            <a:r>
              <a:rPr lang="en-US" sz="3200" dirty="0"/>
              <a:t>H</a:t>
            </a:r>
            <a:r>
              <a:rPr lang="en-US" sz="3200" dirty="0" smtClean="0"/>
              <a:t>and gestures </a:t>
            </a:r>
          </a:p>
          <a:p>
            <a:pPr>
              <a:buFont typeface="Arial" panose="020B0604020202020204" pitchFamily="34" charset="0"/>
              <a:buChar char="•"/>
            </a:pPr>
            <a:r>
              <a:rPr lang="en-US" sz="3200" dirty="0"/>
              <a:t>F</a:t>
            </a:r>
            <a:r>
              <a:rPr lang="en-US" sz="3200" dirty="0" smtClean="0"/>
              <a:t>acial </a:t>
            </a:r>
            <a:r>
              <a:rPr lang="en-US" sz="3200" dirty="0"/>
              <a:t>expressions </a:t>
            </a:r>
          </a:p>
        </p:txBody>
      </p:sp>
    </p:spTree>
    <p:extLst>
      <p:ext uri="{BB962C8B-B14F-4D97-AF65-F5344CB8AC3E}">
        <p14:creationId xmlns:p14="http://schemas.microsoft.com/office/powerpoint/2010/main" val="346292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a:t>
            </a:r>
            <a:r>
              <a:rPr lang="en-US" sz="3200" dirty="0" smtClean="0"/>
              <a:t>Non-verbal </a:t>
            </a:r>
            <a:r>
              <a:rPr lang="en-US" sz="3200" dirty="0"/>
              <a:t>communication can also be in the form </a:t>
            </a:r>
            <a:r>
              <a:rPr lang="en-US" sz="3200" dirty="0" smtClean="0"/>
              <a:t>of:</a:t>
            </a:r>
          </a:p>
          <a:p>
            <a:pPr>
              <a:buFont typeface="Arial" panose="020B0604020202020204" pitchFamily="34" charset="0"/>
              <a:buChar char="•"/>
            </a:pPr>
            <a:r>
              <a:rPr lang="en-US" sz="3200" dirty="0" smtClean="0"/>
              <a:t> </a:t>
            </a:r>
            <a:r>
              <a:rPr lang="en-US" sz="3200" dirty="0"/>
              <a:t>P</a:t>
            </a:r>
            <a:r>
              <a:rPr lang="en-US" sz="3200" dirty="0" smtClean="0"/>
              <a:t>ictorial representations </a:t>
            </a:r>
          </a:p>
          <a:p>
            <a:pPr>
              <a:buFont typeface="Arial" panose="020B0604020202020204" pitchFamily="34" charset="0"/>
              <a:buChar char="•"/>
            </a:pPr>
            <a:r>
              <a:rPr lang="en-US" sz="3200" dirty="0" smtClean="0"/>
              <a:t>Signboards </a:t>
            </a:r>
          </a:p>
          <a:p>
            <a:pPr>
              <a:buFont typeface="Arial" panose="020B0604020202020204" pitchFamily="34" charset="0"/>
              <a:buChar char="•"/>
            </a:pPr>
            <a:r>
              <a:rPr lang="en-US" sz="3200" dirty="0" smtClean="0"/>
              <a:t>Photographs</a:t>
            </a:r>
          </a:p>
          <a:p>
            <a:pPr>
              <a:buFont typeface="Arial" panose="020B0604020202020204" pitchFamily="34" charset="0"/>
              <a:buChar char="•"/>
            </a:pPr>
            <a:r>
              <a:rPr lang="en-US" sz="3200" dirty="0"/>
              <a:t>S</a:t>
            </a:r>
            <a:r>
              <a:rPr lang="en-US" sz="3200" dirty="0" smtClean="0"/>
              <a:t>ketches </a:t>
            </a:r>
            <a:r>
              <a:rPr lang="en-US" sz="3200" dirty="0"/>
              <a:t>and paintings</a:t>
            </a:r>
          </a:p>
        </p:txBody>
      </p:sp>
    </p:spTree>
    <p:extLst>
      <p:ext uri="{BB962C8B-B14F-4D97-AF65-F5344CB8AC3E}">
        <p14:creationId xmlns:p14="http://schemas.microsoft.com/office/powerpoint/2010/main" val="15056362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3"/>
          </a:xfrm>
        </p:spPr>
        <p:txBody>
          <a:bodyPr/>
          <a:lstStyle/>
          <a:p>
            <a:pPr>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a:xfrm>
            <a:off x="1981200" y="669701"/>
            <a:ext cx="8229600" cy="6051775"/>
          </a:xfrm>
        </p:spPr>
        <p:txBody>
          <a:bodyPr/>
          <a:lstStyle/>
          <a:p>
            <a:pPr marL="0" indent="0">
              <a:lnSpc>
                <a:spcPct val="150000"/>
              </a:lnSpc>
              <a:buNone/>
              <a:defRPr/>
            </a:pPr>
            <a:r>
              <a:rPr lang="en-US" sz="3600" b="1" dirty="0" smtClean="0">
                <a:latin typeface="Comic Sans MS" panose="030F0702030302020204" pitchFamily="66" charset="0"/>
                <a:cs typeface="Times New Roman" panose="02020603050405020304" pitchFamily="18" charset="0"/>
              </a:rPr>
              <a:t>Forms of non-verbal communication:</a:t>
            </a:r>
          </a:p>
          <a:p>
            <a:pPr marL="0" indent="0">
              <a:lnSpc>
                <a:spcPct val="150000"/>
              </a:lnSpc>
              <a:buNone/>
              <a:defRPr/>
            </a:pPr>
            <a:r>
              <a:rPr lang="en-US" b="1" dirty="0" smtClean="0">
                <a:latin typeface="Times New Roman" panose="02020603050405020304" pitchFamily="18" charset="0"/>
                <a:cs typeface="Times New Roman" panose="02020603050405020304" pitchFamily="18" charset="0"/>
              </a:rPr>
              <a:t>1. Facial </a:t>
            </a:r>
            <a:r>
              <a:rPr lang="en-US" b="1" dirty="0">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xpressions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a:lnSpc>
                <a:spcPct val="150000"/>
              </a:lnSpc>
              <a:defRP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express </a:t>
            </a:r>
            <a:r>
              <a:rPr lang="en-US" dirty="0" smtClean="0">
                <a:latin typeface="Times New Roman" panose="02020603050405020304" pitchFamily="18" charset="0"/>
                <a:cs typeface="Times New Roman" panose="02020603050405020304" pitchFamily="18" charset="0"/>
              </a:rPr>
              <a:t>emotions, </a:t>
            </a:r>
            <a:r>
              <a:rPr lang="en-US" dirty="0">
                <a:latin typeface="Times New Roman" panose="02020603050405020304" pitchFamily="18" charset="0"/>
                <a:cs typeface="Times New Roman" panose="02020603050405020304" pitchFamily="18" charset="0"/>
              </a:rPr>
              <a:t>happiness, sadness, anger, surprise, </a:t>
            </a:r>
            <a:r>
              <a:rPr lang="en-US" dirty="0" smtClean="0">
                <a:latin typeface="Times New Roman" panose="02020603050405020304" pitchFamily="18" charset="0"/>
                <a:cs typeface="Times New Roman" panose="02020603050405020304" pitchFamily="18" charset="0"/>
              </a:rPr>
              <a:t>fear &amp; disgust </a:t>
            </a:r>
            <a:r>
              <a:rPr lang="en-US" dirty="0">
                <a:latin typeface="Times New Roman" panose="02020603050405020304" pitchFamily="18" charset="0"/>
                <a:cs typeface="Times New Roman" panose="02020603050405020304" pitchFamily="18" charset="0"/>
              </a:rPr>
              <a:t>to name a </a:t>
            </a:r>
            <a:r>
              <a:rPr lang="en-US" dirty="0" smtClean="0">
                <a:latin typeface="Times New Roman" panose="02020603050405020304" pitchFamily="18" charset="0"/>
                <a:cs typeface="Times New Roman" panose="02020603050405020304" pitchFamily="18" charset="0"/>
              </a:rPr>
              <a:t>few.</a:t>
            </a:r>
          </a:p>
          <a:p>
            <a:pPr>
              <a:lnSpc>
                <a:spcPct val="150000"/>
              </a:lnSpc>
              <a:defRP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do not have to understand the verbal language to understand the non-verbal expressions.</a:t>
            </a:r>
          </a:p>
          <a:p>
            <a:pPr>
              <a:defRPr/>
            </a:pPr>
            <a:endParaRPr lang="en-US" dirty="0"/>
          </a:p>
        </p:txBody>
      </p:sp>
      <p:sp>
        <p:nvSpPr>
          <p:cNvPr id="4" name="Footer Placeholder 3"/>
          <p:cNvSpPr>
            <a:spLocks noGrp="1"/>
          </p:cNvSpPr>
          <p:nvPr>
            <p:ph type="ftr" sz="quarter" idx="11"/>
          </p:nvPr>
        </p:nvSpPr>
        <p:spPr>
          <a:xfrm>
            <a:off x="6629400" y="6400801"/>
            <a:ext cx="2895600" cy="365125"/>
          </a:xfrm>
        </p:spPr>
        <p:txBody>
          <a:bodyPr/>
          <a:lstStyle/>
          <a:p>
            <a:pPr>
              <a:defRPr/>
            </a:pPr>
            <a:r>
              <a:rPr lang="en-US" dirty="0" smtClean="0">
                <a:solidFill>
                  <a:prstClr val="black">
                    <a:tint val="75000"/>
                  </a:prstClr>
                </a:solidFill>
              </a:rPr>
              <a:t>communication skills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EDE3B2B-94D1-448D-9DDE-A406D0FD7D00}"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6296105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Facial Expression </a:t>
            </a:r>
            <a:endParaRPr lang="en-US"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2D57BA-3CC8-4FF6-AB0E-5FF46975D36F}" type="slidenum">
              <a:rPr lang="en-US" smtClean="0">
                <a:solidFill>
                  <a:prstClr val="black">
                    <a:tint val="75000"/>
                  </a:prstClr>
                </a:solidFill>
              </a:rPr>
              <a:pPr>
                <a:defRPr/>
              </a:pPr>
              <a:t>76</a:t>
            </a:fld>
            <a:endParaRPr lang="en-US" dirty="0">
              <a:solidFill>
                <a:prstClr val="black">
                  <a:tint val="75000"/>
                </a:prstClr>
              </a:solidFill>
            </a:endParaRPr>
          </a:p>
        </p:txBody>
      </p:sp>
      <p:pic>
        <p:nvPicPr>
          <p:cNvPr id="1028" name="Picture 4" descr="Facial expression basics | Emotion faces, Facial expressions, Emo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23493"/>
            <a:ext cx="9139707" cy="513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29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981200" y="-762000"/>
            <a:ext cx="8229600" cy="381000"/>
          </a:xfrm>
        </p:spPr>
        <p:txBody>
          <a:bodyPr/>
          <a:lstStyle/>
          <a:p>
            <a:endParaRPr lang="en-US" altLang="en-US" smtClean="0"/>
          </a:p>
        </p:txBody>
      </p:sp>
      <p:sp>
        <p:nvSpPr>
          <p:cNvPr id="3" name="Content Placeholder 2"/>
          <p:cNvSpPr>
            <a:spLocks noGrp="1"/>
          </p:cNvSpPr>
          <p:nvPr>
            <p:ph idx="1"/>
          </p:nvPr>
        </p:nvSpPr>
        <p:spPr>
          <a:xfrm>
            <a:off x="1600200" y="-152400"/>
            <a:ext cx="9067800" cy="7010400"/>
          </a:xfrm>
        </p:spPr>
        <p:txBody>
          <a:bodyPr/>
          <a:lstStyle/>
          <a:p>
            <a:pPr marL="0" indent="0">
              <a:lnSpc>
                <a:spcPct val="150000"/>
              </a:lnSpc>
              <a:buNone/>
              <a:defRPr/>
            </a:pPr>
            <a:r>
              <a:rPr lang="en-US" b="1" dirty="0" smtClean="0">
                <a:latin typeface="Times New Roman" panose="02020603050405020304" pitchFamily="18" charset="0"/>
                <a:cs typeface="Times New Roman" panose="02020603050405020304" pitchFamily="18" charset="0"/>
              </a:rPr>
              <a:t>2. Body </a:t>
            </a: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ovements </a:t>
            </a:r>
            <a:r>
              <a:rPr lang="en-US" b="1" dirty="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posture.</a:t>
            </a:r>
            <a:endParaRPr lang="en-US" dirty="0" smtClean="0">
              <a:latin typeface="Times New Roman" panose="02020603050405020304" pitchFamily="18" charset="0"/>
              <a:cs typeface="Times New Roman" panose="02020603050405020304" pitchFamily="18" charset="0"/>
            </a:endParaRPr>
          </a:p>
          <a:p>
            <a:pPr>
              <a:lnSpc>
                <a:spcPct val="150000"/>
              </a:lnSpc>
              <a:defRPr/>
            </a:pPr>
            <a:r>
              <a:rPr lang="en-US" dirty="0" smtClean="0">
                <a:latin typeface="Times New Roman" panose="02020603050405020304" pitchFamily="18" charset="0"/>
                <a:cs typeface="Times New Roman" panose="02020603050405020304" pitchFamily="18" charset="0"/>
              </a:rPr>
              <a:t>Your </a:t>
            </a:r>
            <a:r>
              <a:rPr lang="en-US" dirty="0">
                <a:latin typeface="Times New Roman" panose="02020603050405020304" pitchFamily="18" charset="0"/>
                <a:cs typeface="Times New Roman" panose="02020603050405020304" pitchFamily="18" charset="0"/>
              </a:rPr>
              <a:t>stance, posture, the way you </a:t>
            </a:r>
            <a:r>
              <a:rPr lang="en-US" dirty="0" smtClean="0">
                <a:latin typeface="Times New Roman" panose="02020603050405020304" pitchFamily="18" charset="0"/>
                <a:cs typeface="Times New Roman" panose="02020603050405020304" pitchFamily="18" charset="0"/>
              </a:rPr>
              <a:t>walk, the </a:t>
            </a:r>
            <a:r>
              <a:rPr lang="en-US" dirty="0">
                <a:latin typeface="Times New Roman" panose="02020603050405020304" pitchFamily="18" charset="0"/>
                <a:cs typeface="Times New Roman" panose="02020603050405020304" pitchFamily="18" charset="0"/>
              </a:rPr>
              <a:t>way you hold your head all convey an unspoken </a:t>
            </a:r>
            <a:r>
              <a:rPr lang="en-US" dirty="0" smtClean="0">
                <a:latin typeface="Times New Roman" panose="02020603050405020304" pitchFamily="18" charset="0"/>
                <a:cs typeface="Times New Roman" panose="02020603050405020304" pitchFamily="18" charset="0"/>
              </a:rPr>
              <a:t>message.</a:t>
            </a: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communication skills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24BB453-2D43-46C8-8FD8-695281116D93}" type="slidenum">
              <a:rPr lang="en-US" smtClean="0">
                <a:solidFill>
                  <a:prstClr val="black">
                    <a:tint val="75000"/>
                  </a:prstClr>
                </a:solidFill>
              </a:rPr>
              <a:pPr>
                <a:defRPr/>
              </a:pPr>
              <a:t>77</a:t>
            </a:fld>
            <a:endParaRPr lang="en-US" dirty="0">
              <a:solidFill>
                <a:prstClr val="black">
                  <a:tint val="75000"/>
                </a:prstClr>
              </a:solidFill>
            </a:endParaRPr>
          </a:p>
        </p:txBody>
      </p:sp>
    </p:spTree>
    <p:extLst>
      <p:ext uri="{BB962C8B-B14F-4D97-AF65-F5344CB8AC3E}">
        <p14:creationId xmlns:p14="http://schemas.microsoft.com/office/powerpoint/2010/main" val="13723977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Body movements</a:t>
            </a:r>
            <a:endParaRPr lang="en-US" b="1"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2D57BA-3CC8-4FF6-AB0E-5FF46975D36F}" type="slidenum">
              <a:rPr lang="en-US" smtClean="0">
                <a:solidFill>
                  <a:prstClr val="black">
                    <a:tint val="75000"/>
                  </a:prstClr>
                </a:solidFill>
              </a:rPr>
              <a:pPr>
                <a:defRPr/>
              </a:pPr>
              <a:t>78</a:t>
            </a:fld>
            <a:endParaRPr lang="en-US" dirty="0">
              <a:solidFill>
                <a:prstClr val="black">
                  <a:tint val="75000"/>
                </a:prstClr>
              </a:solidFill>
            </a:endParaRPr>
          </a:p>
        </p:txBody>
      </p:sp>
      <p:pic>
        <p:nvPicPr>
          <p:cNvPr id="2050" name="Picture 2" descr="Action Words: List of Verbs of Body Movement with ESL Pictures! - ESLBuzz  Learning English | English vocabulary, English verbs, English idio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832" y="1613079"/>
            <a:ext cx="8648336" cy="454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257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lnSpc>
                <a:spcPct val="150000"/>
              </a:lnSpc>
              <a:buNone/>
              <a:defRPr/>
            </a:pPr>
            <a:r>
              <a:rPr lang="en-US" b="1" dirty="0">
                <a:solidFill>
                  <a:prstClr val="black"/>
                </a:solidFill>
                <a:latin typeface="Times New Roman" panose="02020603050405020304" pitchFamily="18" charset="0"/>
                <a:cs typeface="Times New Roman" panose="02020603050405020304" pitchFamily="18" charset="0"/>
              </a:rPr>
              <a:t>3. Gestures.</a:t>
            </a:r>
            <a:endParaRPr lang="en-US" dirty="0">
              <a:solidFill>
                <a:prstClr val="black"/>
              </a:solidFill>
              <a:latin typeface="Times New Roman" panose="02020603050405020304" pitchFamily="18" charset="0"/>
              <a:cs typeface="Times New Roman" panose="02020603050405020304" pitchFamily="18" charset="0"/>
            </a:endParaRPr>
          </a:p>
          <a:p>
            <a:pPr lvl="0">
              <a:lnSpc>
                <a:spcPct val="150000"/>
              </a:lnSpc>
              <a:defRPr/>
            </a:pPr>
            <a:r>
              <a:rPr lang="en-US" dirty="0">
                <a:solidFill>
                  <a:prstClr val="black"/>
                </a:solidFill>
                <a:latin typeface="Times New Roman" panose="02020603050405020304" pitchFamily="18" charset="0"/>
                <a:cs typeface="Times New Roman" panose="02020603050405020304" pitchFamily="18" charset="0"/>
              </a:rPr>
              <a:t>We wave, point, and use our hands when we are arguing or speaking</a:t>
            </a:r>
          </a:p>
          <a:p>
            <a:pPr lvl="0">
              <a:lnSpc>
                <a:spcPct val="150000"/>
              </a:lnSpc>
              <a:defRPr/>
            </a:pPr>
            <a:r>
              <a:rPr lang="en-US" dirty="0">
                <a:solidFill>
                  <a:prstClr val="black"/>
                </a:solidFill>
                <a:latin typeface="Times New Roman" panose="02020603050405020304" pitchFamily="18" charset="0"/>
                <a:cs typeface="Times New Roman" panose="02020603050405020304" pitchFamily="18" charset="0"/>
              </a:rPr>
              <a:t>We express ourselves with gestures often without thinking. </a:t>
            </a:r>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2D57BA-3CC8-4FF6-AB0E-5FF46975D36F}"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420183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90000"/>
              </a:lnSpc>
              <a:spcBef>
                <a:spcPts val="1200"/>
              </a:spcBef>
              <a:spcAft>
                <a:spcPts val="200"/>
              </a:spcAft>
            </a:pPr>
            <a:r>
              <a:rPr lang="en-US" sz="3200" b="1" spc="0" dirty="0" smtClean="0">
                <a:solidFill>
                  <a:srgbClr val="000000">
                    <a:lumMod val="75000"/>
                    <a:lumOff val="25000"/>
                  </a:srgbClr>
                </a:solidFill>
                <a:latin typeface="Calibri" panose="020F0502020204030204"/>
              </a:rPr>
              <a:t>5. Reading </a:t>
            </a:r>
            <a:r>
              <a:rPr lang="en-US" sz="3200" b="1" spc="0" dirty="0">
                <a:solidFill>
                  <a:srgbClr val="000000">
                    <a:lumMod val="75000"/>
                    <a:lumOff val="25000"/>
                  </a:srgbClr>
                </a:solidFill>
                <a:latin typeface="Calibri" panose="020F0502020204030204"/>
              </a:rPr>
              <a:t>and Writing Skills </a:t>
            </a:r>
            <a:r>
              <a:rPr lang="en-US" sz="3200" i="1" spc="0" dirty="0">
                <a:solidFill>
                  <a:srgbClr val="000000"/>
                </a:solidFill>
                <a:latin typeface="Calibri" panose="020F0502020204030204"/>
              </a:rPr>
              <a:t>(6 hours</a:t>
            </a:r>
            <a:r>
              <a:rPr lang="en-US" sz="3200" i="1" spc="0" dirty="0" smtClean="0">
                <a:solidFill>
                  <a:srgbClr val="000000"/>
                </a:solidFill>
                <a:latin typeface="Calibri" panose="020F0502020204030204"/>
              </a:rPr>
              <a:t>).</a:t>
            </a:r>
            <a:r>
              <a:rPr lang="en-US" sz="3200" i="1" spc="0" dirty="0">
                <a:solidFill>
                  <a:srgbClr val="000000"/>
                </a:solidFill>
                <a:latin typeface="Calibri" panose="020F0502020204030204"/>
              </a:rPr>
              <a:t/>
            </a:r>
            <a:br>
              <a:rPr lang="en-US" sz="3200" i="1" spc="0" dirty="0">
                <a:solidFill>
                  <a:srgbClr val="000000"/>
                </a:solidFill>
                <a:latin typeface="Calibri" panose="020F0502020204030204"/>
              </a:rPr>
            </a:br>
            <a:endParaRPr lang="en-US" dirty="0"/>
          </a:p>
        </p:txBody>
      </p:sp>
      <p:sp>
        <p:nvSpPr>
          <p:cNvPr id="3" name="Content Placeholder 2"/>
          <p:cNvSpPr>
            <a:spLocks noGrp="1"/>
          </p:cNvSpPr>
          <p:nvPr>
            <p:ph idx="1"/>
          </p:nvPr>
        </p:nvSpPr>
        <p:spPr/>
        <p:txBody>
          <a:bodyPr>
            <a:normAutofit/>
          </a:bodyPr>
          <a:lstStyle/>
          <a:p>
            <a:pPr marL="857250" indent="-857250" algn="just">
              <a:buFont typeface="+mj-lt"/>
              <a:buAutoNum type="romanLcPeriod"/>
            </a:pPr>
            <a:r>
              <a:rPr lang="en-US" sz="3600" dirty="0" smtClean="0">
                <a:latin typeface="Times New Roman" panose="02020603050405020304" pitchFamily="18" charset="0"/>
                <a:cs typeface="Times New Roman" panose="02020603050405020304" pitchFamily="18" charset="0"/>
              </a:rPr>
              <a:t>Introduction to reading</a:t>
            </a:r>
          </a:p>
          <a:p>
            <a:pPr marL="857250" indent="-857250" algn="just">
              <a:buFont typeface="+mj-lt"/>
              <a:buAutoNum type="romanLcPeriod"/>
            </a:pPr>
            <a:r>
              <a:rPr lang="en-US" sz="3600" dirty="0" smtClean="0">
                <a:latin typeface="Times New Roman" panose="02020603050405020304" pitchFamily="18" charset="0"/>
                <a:cs typeface="Times New Roman" panose="02020603050405020304" pitchFamily="18" charset="0"/>
              </a:rPr>
              <a:t>Reading techniques</a:t>
            </a:r>
          </a:p>
          <a:p>
            <a:pPr marL="857250" indent="-857250" algn="just">
              <a:buFont typeface="+mj-lt"/>
              <a:buAutoNum type="romanLcPeriod"/>
            </a:pPr>
            <a:r>
              <a:rPr lang="en-US" sz="3600" dirty="0" smtClean="0">
                <a:latin typeface="Times New Roman" panose="02020603050405020304" pitchFamily="18" charset="0"/>
                <a:cs typeface="Times New Roman" panose="02020603050405020304" pitchFamily="18" charset="0"/>
              </a:rPr>
              <a:t>Critical reading and presentations</a:t>
            </a:r>
          </a:p>
          <a:p>
            <a:pPr marL="857250" indent="-857250" algn="just">
              <a:buFont typeface="+mj-lt"/>
              <a:buAutoNum type="romanLcPeriod"/>
            </a:pPr>
            <a:r>
              <a:rPr lang="en-US" sz="3600" dirty="0" smtClean="0">
                <a:latin typeface="Times New Roman" panose="02020603050405020304" pitchFamily="18" charset="0"/>
                <a:cs typeface="Times New Roman" panose="02020603050405020304" pitchFamily="18" charset="0"/>
              </a:rPr>
              <a:t>Soft skills training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4516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Gestures</a:t>
            </a:r>
            <a:endParaRPr lang="en-US" b="1"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2D57BA-3CC8-4FF6-AB0E-5FF46975D36F}" type="slidenum">
              <a:rPr lang="en-US" smtClean="0">
                <a:solidFill>
                  <a:prstClr val="black">
                    <a:tint val="75000"/>
                  </a:prstClr>
                </a:solidFill>
              </a:rPr>
              <a:pPr>
                <a:defRPr/>
              </a:pPr>
              <a:t>80</a:t>
            </a:fld>
            <a:endParaRPr lang="en-US" dirty="0">
              <a:solidFill>
                <a:prstClr val="black">
                  <a:tint val="75000"/>
                </a:prstClr>
              </a:solidFill>
            </a:endParaRPr>
          </a:p>
        </p:txBody>
      </p:sp>
      <p:pic>
        <p:nvPicPr>
          <p:cNvPr id="3074" name="Picture 2" descr="Gestures set hands in different emotions Vector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732" y="1417638"/>
            <a:ext cx="10200068" cy="504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968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981200" y="274638"/>
            <a:ext cx="8229600" cy="411162"/>
          </a:xfrm>
        </p:spPr>
        <p:txBody>
          <a:bodyPr/>
          <a:lstStyle/>
          <a:p>
            <a:endParaRPr lang="en-US" altLang="en-US" dirty="0" smtClean="0"/>
          </a:p>
        </p:txBody>
      </p:sp>
      <p:sp>
        <p:nvSpPr>
          <p:cNvPr id="3" name="Content Placeholder 2"/>
          <p:cNvSpPr>
            <a:spLocks noGrp="1"/>
          </p:cNvSpPr>
          <p:nvPr>
            <p:ph idx="1"/>
          </p:nvPr>
        </p:nvSpPr>
        <p:spPr>
          <a:xfrm>
            <a:off x="1981200" y="685801"/>
            <a:ext cx="8229600" cy="6172199"/>
          </a:xfrm>
        </p:spPr>
        <p:txBody>
          <a:bodyPr/>
          <a:lstStyle/>
          <a:p>
            <a:pPr marL="0" indent="0">
              <a:lnSpc>
                <a:spcPct val="150000"/>
              </a:lnSpc>
              <a:buNone/>
              <a:defRPr/>
            </a:pPr>
            <a:r>
              <a:rPr lang="en-US" b="1" dirty="0" smtClean="0">
                <a:latin typeface="Times New Roman" panose="02020603050405020304" pitchFamily="18" charset="0"/>
                <a:cs typeface="Times New Roman" panose="02020603050405020304" pitchFamily="18" charset="0"/>
              </a:rPr>
              <a:t>4. Eye </a:t>
            </a:r>
            <a:r>
              <a:rPr lang="en-US" b="1" dirty="0">
                <a:latin typeface="Times New Roman" panose="02020603050405020304" pitchFamily="18" charset="0"/>
                <a:cs typeface="Times New Roman" panose="02020603050405020304" pitchFamily="18" charset="0"/>
              </a:rPr>
              <a:t>c</a:t>
            </a:r>
            <a:r>
              <a:rPr lang="en-US" b="1" dirty="0" smtClean="0">
                <a:latin typeface="Times New Roman" panose="02020603050405020304" pitchFamily="18" charset="0"/>
                <a:cs typeface="Times New Roman" panose="02020603050405020304" pitchFamily="18" charset="0"/>
              </a:rPr>
              <a:t>ontact</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0" algn="just">
              <a:lnSpc>
                <a:spcPct val="150000"/>
              </a:lnSpc>
            </a:pPr>
            <a:r>
              <a:rPr lang="en-US" dirty="0" smtClean="0">
                <a:latin typeface="Times New Roman" panose="02020603050405020304" pitchFamily="18" charset="0"/>
                <a:cs typeface="Times New Roman" panose="02020603050405020304" pitchFamily="18" charset="0"/>
              </a:rPr>
              <a:t>Eye </a:t>
            </a:r>
            <a:r>
              <a:rPr lang="en-US" dirty="0">
                <a:latin typeface="Times New Roman" panose="02020603050405020304" pitchFamily="18" charset="0"/>
                <a:cs typeface="Times New Roman" panose="02020603050405020304" pitchFamily="18" charset="0"/>
              </a:rPr>
              <a:t>contact is an important form of </a:t>
            </a:r>
            <a:r>
              <a:rPr lang="en-US" dirty="0" smtClean="0">
                <a:latin typeface="Times New Roman" panose="02020603050405020304" pitchFamily="18" charset="0"/>
                <a:cs typeface="Times New Roman" panose="02020603050405020304" pitchFamily="18" charset="0"/>
              </a:rPr>
              <a:t>non-verbal </a:t>
            </a:r>
            <a:r>
              <a:rPr lang="en-US" dirty="0">
                <a:latin typeface="Times New Roman" panose="02020603050405020304" pitchFamily="18" charset="0"/>
                <a:cs typeface="Times New Roman" panose="02020603050405020304" pitchFamily="18" charset="0"/>
              </a:rPr>
              <a:t>communication. </a:t>
            </a:r>
            <a:endParaRPr lang="en-US" dirty="0" smtClean="0">
              <a:latin typeface="Times New Roman" panose="02020603050405020304" pitchFamily="18" charset="0"/>
              <a:cs typeface="Times New Roman" panose="02020603050405020304" pitchFamily="18" charset="0"/>
            </a:endParaRPr>
          </a:p>
          <a:p>
            <a:pPr lvl="0" algn="just">
              <a:lnSpc>
                <a:spcPct val="150000"/>
              </a:lnSpc>
            </a:pPr>
            <a:r>
              <a:rPr lang="en-US" altLang="en-US" dirty="0" smtClean="0">
                <a:solidFill>
                  <a:prstClr val="black"/>
                </a:solidFill>
                <a:latin typeface="Times New Roman" panose="02020603050405020304" pitchFamily="18" charset="0"/>
                <a:cs typeface="Times New Roman" panose="02020603050405020304" pitchFamily="18" charset="0"/>
              </a:rPr>
              <a:t>The </a:t>
            </a:r>
            <a:r>
              <a:rPr lang="en-US" altLang="en-US" dirty="0">
                <a:solidFill>
                  <a:prstClr val="black"/>
                </a:solidFill>
                <a:latin typeface="Times New Roman" panose="02020603050405020304" pitchFamily="18" charset="0"/>
                <a:cs typeface="Times New Roman" panose="02020603050405020304" pitchFamily="18" charset="0"/>
              </a:rPr>
              <a:t>way you look at someone communicates interest, affection, hostility, or attraction.</a:t>
            </a:r>
          </a:p>
          <a:p>
            <a:pPr lvl="0" algn="just">
              <a:lnSpc>
                <a:spcPct val="150000"/>
              </a:lnSpc>
            </a:pPr>
            <a:r>
              <a:rPr lang="en-US" altLang="en-US" dirty="0">
                <a:solidFill>
                  <a:prstClr val="black"/>
                </a:solidFill>
                <a:latin typeface="Times New Roman" panose="02020603050405020304" pitchFamily="18" charset="0"/>
                <a:cs typeface="Times New Roman" panose="02020603050405020304" pitchFamily="18" charset="0"/>
              </a:rPr>
              <a:t>Eye contact is also important in maintaining the flow of conversation and for gauging the other person’s response.</a:t>
            </a:r>
          </a:p>
          <a:p>
            <a:pPr>
              <a:lnSpc>
                <a:spcPct val="150000"/>
              </a:lnSpc>
              <a:defRPr/>
            </a:pPr>
            <a:endParaRPr lang="en-US" dirty="0" smtClean="0">
              <a:latin typeface="Times New Roman" panose="02020603050405020304" pitchFamily="18" charset="0"/>
              <a:cs typeface="Times New Roman" panose="02020603050405020304" pitchFamily="18" charset="0"/>
            </a:endParaRPr>
          </a:p>
          <a:p>
            <a:pPr marL="0" indent="0">
              <a:lnSpc>
                <a:spcPct val="150000"/>
              </a:lnSpc>
              <a:buNone/>
              <a:defRPr/>
            </a:pPr>
            <a:endParaRPr lang="en-US" dirty="0"/>
          </a:p>
        </p:txBody>
      </p:sp>
      <p:sp>
        <p:nvSpPr>
          <p:cNvPr id="4" name="Footer Placeholder 3"/>
          <p:cNvSpPr>
            <a:spLocks noGrp="1"/>
          </p:cNvSpPr>
          <p:nvPr>
            <p:ph type="ftr" sz="quarter" idx="11"/>
          </p:nvPr>
        </p:nvSpPr>
        <p:spPr>
          <a:xfrm>
            <a:off x="9170988" y="7391400"/>
            <a:ext cx="2895600" cy="365125"/>
          </a:xfrm>
        </p:spPr>
        <p:txBody>
          <a:bodyPr/>
          <a:lstStyle/>
          <a:p>
            <a:pPr>
              <a:defRPr/>
            </a:pPr>
            <a:r>
              <a:rPr lang="en-US" dirty="0" smtClean="0">
                <a:solidFill>
                  <a:prstClr val="black">
                    <a:tint val="75000"/>
                  </a:prstClr>
                </a:solidFill>
              </a:rPr>
              <a:t>communication skills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008E25-261E-422D-9112-AABD8653D589}"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10484914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Eye Contact</a:t>
            </a:r>
            <a:endParaRPr lang="en-US" b="1"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communication skills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2D57BA-3CC8-4FF6-AB0E-5FF46975D36F}" type="slidenum">
              <a:rPr lang="en-US" smtClean="0">
                <a:solidFill>
                  <a:prstClr val="black">
                    <a:tint val="75000"/>
                  </a:prstClr>
                </a:solidFill>
              </a:rPr>
              <a:pPr>
                <a:defRPr/>
              </a:pPr>
              <a:t>82</a:t>
            </a:fld>
            <a:endParaRPr lang="en-US" dirty="0">
              <a:solidFill>
                <a:prstClr val="black">
                  <a:tint val="75000"/>
                </a:prstClr>
              </a:solidFill>
            </a:endParaRPr>
          </a:p>
        </p:txBody>
      </p:sp>
      <p:pic>
        <p:nvPicPr>
          <p:cNvPr id="4098" name="Picture 2" descr="3 ways eye contact will make you a better doctor - Mobius M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496" y="1609859"/>
            <a:ext cx="7843234" cy="474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282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1981200" y="1"/>
            <a:ext cx="8229600" cy="5635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600200" y="1"/>
            <a:ext cx="8915400" cy="6721475"/>
          </a:xfrm>
        </p:spPr>
        <p:txBody>
          <a:bodyPr/>
          <a:lstStyle/>
          <a:p>
            <a:pPr marL="0" indent="0">
              <a:lnSpc>
                <a:spcPct val="150000"/>
              </a:lnSpc>
              <a:buNone/>
              <a:defRPr/>
            </a:pPr>
            <a:r>
              <a:rPr lang="en-US" b="1" dirty="0" smtClean="0">
                <a:latin typeface="Times New Roman" panose="02020603050405020304" pitchFamily="18" charset="0"/>
                <a:cs typeface="Times New Roman" panose="02020603050405020304" pitchFamily="18" charset="0"/>
              </a:rPr>
              <a:t>5. Touch</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defRPr/>
            </a:pPr>
            <a:r>
              <a:rPr lang="en-US" dirty="0" smtClean="0">
                <a:latin typeface="Times New Roman" panose="02020603050405020304" pitchFamily="18" charset="0"/>
                <a:cs typeface="Times New Roman" panose="02020603050405020304" pitchFamily="18" charset="0"/>
              </a:rPr>
              <a:t>Touch </a:t>
            </a:r>
            <a:r>
              <a:rPr lang="en-US" dirty="0">
                <a:latin typeface="Times New Roman" panose="02020603050405020304" pitchFamily="18" charset="0"/>
                <a:cs typeface="Times New Roman" panose="02020603050405020304" pitchFamily="18" charset="0"/>
              </a:rPr>
              <a:t>is another important part of </a:t>
            </a:r>
            <a:r>
              <a:rPr lang="en-US" dirty="0" smtClean="0">
                <a:latin typeface="Times New Roman" panose="02020603050405020304" pitchFamily="18" charset="0"/>
                <a:cs typeface="Times New Roman" panose="02020603050405020304" pitchFamily="18" charset="0"/>
              </a:rPr>
              <a:t>non-verbal communication</a:t>
            </a:r>
          </a:p>
          <a:p>
            <a:pPr>
              <a:lnSpc>
                <a:spcPct val="150000"/>
              </a:lnSpc>
              <a:defRPr/>
            </a:pPr>
            <a:r>
              <a:rPr lang="en-US" dirty="0" smtClean="0">
                <a:latin typeface="Times New Roman" panose="02020603050405020304" pitchFamily="18" charset="0"/>
                <a:cs typeface="Times New Roman" panose="02020603050405020304" pitchFamily="18" charset="0"/>
              </a:rPr>
              <a:t> Think </a:t>
            </a:r>
            <a:r>
              <a:rPr lang="en-US" dirty="0">
                <a:latin typeface="Times New Roman" panose="02020603050405020304" pitchFamily="18" charset="0"/>
                <a:cs typeface="Times New Roman" panose="02020603050405020304" pitchFamily="18" charset="0"/>
              </a:rPr>
              <a:t>about what the following conveys</a:t>
            </a:r>
            <a:r>
              <a:rPr lang="en-US" dirty="0" smtClean="0">
                <a:latin typeface="Times New Roman" panose="02020603050405020304" pitchFamily="18" charset="0"/>
                <a:cs typeface="Times New Roman" panose="02020603050405020304" pitchFamily="18" charset="0"/>
              </a:rPr>
              <a:t>:</a:t>
            </a:r>
          </a:p>
          <a:p>
            <a:pPr lvl="1">
              <a:lnSpc>
                <a:spcPct val="150000"/>
              </a:lnSpc>
              <a:buFont typeface="Wingdings" panose="05000000000000000000" pitchFamily="2" charset="2"/>
              <a:buChar char="§"/>
              <a:defRP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firm </a:t>
            </a:r>
            <a:r>
              <a:rPr lang="en-US" dirty="0" smtClean="0">
                <a:latin typeface="Times New Roman" panose="02020603050405020304" pitchFamily="18" charset="0"/>
                <a:cs typeface="Times New Roman" panose="02020603050405020304" pitchFamily="18" charset="0"/>
              </a:rPr>
              <a:t>handshake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lvl="1">
              <a:lnSpc>
                <a:spcPct val="150000"/>
              </a:lnSpc>
              <a:buFont typeface="Wingdings" panose="05000000000000000000" pitchFamily="2" charset="2"/>
              <a:buChar char="§"/>
              <a:defRP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reassuring pat on the </a:t>
            </a:r>
            <a:r>
              <a:rPr lang="en-US" dirty="0" smtClean="0">
                <a:latin typeface="Times New Roman" panose="02020603050405020304" pitchFamily="18" charset="0"/>
                <a:cs typeface="Times New Roman" panose="02020603050405020304" pitchFamily="18" charset="0"/>
              </a:rPr>
              <a:t>back </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defRPr/>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6629400" y="6356351"/>
            <a:ext cx="2895600" cy="365125"/>
          </a:xfrm>
        </p:spPr>
        <p:txBody>
          <a:bodyPr/>
          <a:lstStyle/>
          <a:p>
            <a:pPr>
              <a:defRPr/>
            </a:pPr>
            <a:r>
              <a:rPr lang="en-US" dirty="0" smtClean="0">
                <a:solidFill>
                  <a:prstClr val="black">
                    <a:tint val="75000"/>
                  </a:prstClr>
                </a:solidFill>
              </a:rPr>
              <a:t>communication skills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8025132-A2B1-48F3-96C6-FF0A58D4B88D}" type="slidenum">
              <a:rPr lang="en-US" smtClean="0">
                <a:solidFill>
                  <a:prstClr val="black">
                    <a:tint val="75000"/>
                  </a:prstClr>
                </a:solidFill>
              </a:rPr>
              <a:pPr>
                <a:defRPr/>
              </a:pPr>
              <a:t>83</a:t>
            </a:fld>
            <a:endParaRPr lang="en-US" dirty="0">
              <a:solidFill>
                <a:prstClr val="black">
                  <a:tint val="75000"/>
                </a:prstClr>
              </a:solidFill>
            </a:endParaRPr>
          </a:p>
        </p:txBody>
      </p:sp>
    </p:spTree>
    <p:extLst>
      <p:ext uri="{BB962C8B-B14F-4D97-AF65-F5344CB8AC3E}">
        <p14:creationId xmlns:p14="http://schemas.microsoft.com/office/powerpoint/2010/main" val="1679672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981200" y="160338"/>
            <a:ext cx="8229600" cy="563562"/>
          </a:xfrm>
        </p:spPr>
        <p:txBody>
          <a:bodyPr/>
          <a:lstStyle/>
          <a:p>
            <a:endParaRPr lang="en-US" alt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0" y="609601"/>
            <a:ext cx="8686800" cy="5516563"/>
          </a:xfrm>
        </p:spPr>
        <p:txBody>
          <a:bodyPr/>
          <a:lstStyle/>
          <a:p>
            <a:pPr marL="0" indent="0">
              <a:lnSpc>
                <a:spcPct val="150000"/>
              </a:lnSpc>
              <a:buNone/>
              <a:defRPr/>
            </a:pPr>
            <a:r>
              <a:rPr lang="en-US" b="1" dirty="0" smtClean="0">
                <a:latin typeface="Times New Roman" panose="02020603050405020304" pitchFamily="18" charset="0"/>
                <a:cs typeface="Times New Roman" panose="02020603050405020304" pitchFamily="18" charset="0"/>
              </a:rPr>
              <a:t> 6. Space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defRP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all have a need for physical </a:t>
            </a:r>
            <a:r>
              <a:rPr lang="en-US" dirty="0" smtClean="0">
                <a:latin typeface="Times New Roman" panose="02020603050405020304" pitchFamily="18" charset="0"/>
                <a:cs typeface="Times New Roman" panose="02020603050405020304" pitchFamily="18" charset="0"/>
              </a:rPr>
              <a:t>space</a:t>
            </a:r>
          </a:p>
          <a:p>
            <a:pPr algn="just">
              <a:lnSpc>
                <a:spcPct val="150000"/>
              </a:lnSpc>
              <a:defRPr/>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hat </a:t>
            </a:r>
            <a:r>
              <a:rPr lang="en-US" dirty="0">
                <a:latin typeface="Times New Roman" panose="02020603050405020304" pitchFamily="18" charset="0"/>
                <a:cs typeface="Times New Roman" panose="02020603050405020304" pitchFamily="18" charset="0"/>
              </a:rPr>
              <a:t>need differs depending on the culture, the situation, and the closeness of the relationship. </a:t>
            </a:r>
            <a:endParaRPr lang="en-US" dirty="0" smtClean="0">
              <a:latin typeface="Times New Roman" panose="02020603050405020304" pitchFamily="18" charset="0"/>
              <a:cs typeface="Times New Roman" panose="02020603050405020304" pitchFamily="18" charset="0"/>
            </a:endParaRPr>
          </a:p>
          <a:p>
            <a:pPr algn="just">
              <a:lnSpc>
                <a:spcPct val="150000"/>
              </a:lnSpc>
              <a:defRP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use physical space to communicate many different </a:t>
            </a:r>
            <a:r>
              <a:rPr lang="en-US" dirty="0" smtClean="0">
                <a:latin typeface="Times New Roman" panose="02020603050405020304" pitchFamily="18" charset="0"/>
                <a:cs typeface="Times New Roman" panose="02020603050405020304" pitchFamily="18" charset="0"/>
              </a:rPr>
              <a:t>non-verbal </a:t>
            </a:r>
            <a:r>
              <a:rPr lang="en-US" dirty="0">
                <a:latin typeface="Times New Roman" panose="02020603050405020304" pitchFamily="18" charset="0"/>
                <a:cs typeface="Times New Roman" panose="02020603050405020304" pitchFamily="18" charset="0"/>
              </a:rPr>
              <a:t>messages, including signals of intimacy, </a:t>
            </a:r>
            <a:r>
              <a:rPr lang="en-US" dirty="0" smtClean="0">
                <a:latin typeface="Times New Roman" panose="02020603050405020304" pitchFamily="18" charset="0"/>
                <a:cs typeface="Times New Roman" panose="02020603050405020304" pitchFamily="18" charset="0"/>
              </a:rPr>
              <a:t>aggression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etc.</a:t>
            </a:r>
            <a:endParaRPr lang="en-US" dirty="0">
              <a:latin typeface="Times New Roman" panose="02020603050405020304" pitchFamily="18" charset="0"/>
              <a:cs typeface="Times New Roman" panose="02020603050405020304" pitchFamily="18" charset="0"/>
            </a:endParaRP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6248400" y="6356351"/>
            <a:ext cx="2895600" cy="365125"/>
          </a:xfrm>
        </p:spPr>
        <p:txBody>
          <a:bodyPr/>
          <a:lstStyle/>
          <a:p>
            <a:pPr>
              <a:defRPr/>
            </a:pPr>
            <a:r>
              <a:rPr lang="en-US" dirty="0" smtClean="0">
                <a:solidFill>
                  <a:prstClr val="black">
                    <a:tint val="75000"/>
                  </a:prstClr>
                </a:solidFill>
              </a:rPr>
              <a:t>communication skills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D31045-F7C8-4EBF-A2F3-88C99ABD002F}" type="slidenum">
              <a:rPr lang="en-US" smtClean="0">
                <a:solidFill>
                  <a:prstClr val="black">
                    <a:tint val="75000"/>
                  </a:prstClr>
                </a:solidFill>
              </a:rPr>
              <a:pPr>
                <a:defRPr/>
              </a:pPr>
              <a:t>84</a:t>
            </a:fld>
            <a:endParaRPr lang="en-US" dirty="0">
              <a:solidFill>
                <a:prstClr val="black">
                  <a:tint val="75000"/>
                </a:prstClr>
              </a:solidFill>
            </a:endParaRPr>
          </a:p>
        </p:txBody>
      </p:sp>
    </p:spTree>
    <p:extLst>
      <p:ext uri="{BB962C8B-B14F-4D97-AF65-F5344CB8AC3E}">
        <p14:creationId xmlns:p14="http://schemas.microsoft.com/office/powerpoint/2010/main" val="12580836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1981200" y="-609600"/>
            <a:ext cx="8229600" cy="381000"/>
          </a:xfrm>
        </p:spPr>
        <p:txBody>
          <a:bodyPr/>
          <a:lstStyle/>
          <a:p>
            <a:endParaRPr lang="en-US" altLang="en-US" smtClean="0"/>
          </a:p>
        </p:txBody>
      </p:sp>
      <p:sp>
        <p:nvSpPr>
          <p:cNvPr id="3" name="Content Placeholder 2"/>
          <p:cNvSpPr>
            <a:spLocks noGrp="1"/>
          </p:cNvSpPr>
          <p:nvPr>
            <p:ph idx="1"/>
          </p:nvPr>
        </p:nvSpPr>
        <p:spPr>
          <a:xfrm>
            <a:off x="1752600" y="76200"/>
            <a:ext cx="8686800" cy="6781800"/>
          </a:xfrm>
        </p:spPr>
        <p:txBody>
          <a:bodyPr/>
          <a:lstStyle/>
          <a:p>
            <a:pPr marL="0" indent="0">
              <a:lnSpc>
                <a:spcPct val="150000"/>
              </a:lnSpc>
              <a:buNone/>
              <a:defRPr/>
            </a:pPr>
            <a:r>
              <a:rPr lang="en-US" b="1" dirty="0" smtClean="0">
                <a:latin typeface="Times New Roman" panose="02020603050405020304" pitchFamily="18" charset="0"/>
                <a:cs typeface="Times New Roman" panose="02020603050405020304" pitchFamily="18" charset="0"/>
              </a:rPr>
              <a:t>7. Voice</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nSpc>
                <a:spcPct val="150000"/>
              </a:lnSpc>
              <a:defRPr/>
            </a:pPr>
            <a:r>
              <a:rPr lang="en-US" dirty="0" smtClean="0">
                <a:latin typeface="Times New Roman" panose="02020603050405020304" pitchFamily="18" charset="0"/>
                <a:cs typeface="Times New Roman" panose="02020603050405020304" pitchFamily="18" charset="0"/>
              </a:rPr>
              <a:t>Non-verbal </a:t>
            </a:r>
            <a:r>
              <a:rPr lang="en-US" dirty="0">
                <a:latin typeface="Times New Roman" panose="02020603050405020304" pitchFamily="18" charset="0"/>
                <a:cs typeface="Times New Roman" panose="02020603050405020304" pitchFamily="18" charset="0"/>
              </a:rPr>
              <a:t>speech such as tone, pitch, volume, </a:t>
            </a:r>
            <a:r>
              <a:rPr lang="en-US" dirty="0" smtClean="0">
                <a:latin typeface="Times New Roman" panose="02020603050405020304" pitchFamily="18" charset="0"/>
                <a:cs typeface="Times New Roman" panose="02020603050405020304" pitchFamily="18" charset="0"/>
              </a:rPr>
              <a:t>rhythm</a:t>
            </a:r>
            <a:r>
              <a:rPr lang="en-US" dirty="0">
                <a:latin typeface="Times New Roman" panose="02020603050405020304" pitchFamily="18" charset="0"/>
                <a:cs typeface="Times New Roman" panose="02020603050405020304" pitchFamily="18" charset="0"/>
              </a:rPr>
              <a:t>, and rate are important communication elements. </a:t>
            </a:r>
            <a:endParaRPr lang="en-US" dirty="0" smtClean="0">
              <a:latin typeface="Times New Roman" panose="02020603050405020304" pitchFamily="18" charset="0"/>
              <a:cs typeface="Times New Roman" panose="02020603050405020304" pitchFamily="18" charset="0"/>
            </a:endParaRPr>
          </a:p>
          <a:p>
            <a:pPr>
              <a:lnSpc>
                <a:spcPct val="150000"/>
              </a:lnSpc>
              <a:defRP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we speak, other people “read” our voices in addition to listening to our words</a:t>
            </a:r>
            <a:r>
              <a:rPr lang="en-US" dirty="0" smtClean="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a:xfrm>
            <a:off x="10668000" y="6356351"/>
            <a:ext cx="2700338" cy="365125"/>
          </a:xfrm>
        </p:spPr>
        <p:txBody>
          <a:bodyPr/>
          <a:lstStyle/>
          <a:p>
            <a:pPr>
              <a:defRPr/>
            </a:pPr>
            <a:r>
              <a:rPr lang="en-US" dirty="0" smtClean="0">
                <a:solidFill>
                  <a:prstClr val="black">
                    <a:tint val="75000"/>
                  </a:prstClr>
                </a:solidFill>
              </a:rPr>
              <a:t>communication skills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72DFC0F-CA92-44A5-8051-7AEAEC933A12}" type="slidenum">
              <a:rPr lang="en-US" smtClean="0">
                <a:solidFill>
                  <a:prstClr val="black">
                    <a:tint val="75000"/>
                  </a:prstClr>
                </a:solidFill>
              </a:rPr>
              <a:pPr>
                <a:defRPr/>
              </a:pPr>
              <a:t>85</a:t>
            </a:fld>
            <a:endParaRPr lang="en-US" dirty="0">
              <a:solidFill>
                <a:prstClr val="black">
                  <a:tint val="75000"/>
                </a:prstClr>
              </a:solidFill>
            </a:endParaRPr>
          </a:p>
        </p:txBody>
      </p:sp>
    </p:spTree>
    <p:extLst>
      <p:ext uri="{BB962C8B-B14F-4D97-AF65-F5344CB8AC3E}">
        <p14:creationId xmlns:p14="http://schemas.microsoft.com/office/powerpoint/2010/main" val="36293746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Common symbols used in </a:t>
            </a:r>
            <a:br>
              <a:rPr lang="en-US" sz="5400" b="1" dirty="0" smtClean="0"/>
            </a:br>
            <a:r>
              <a:rPr lang="en-US" sz="5400" b="1" dirty="0" smtClean="0"/>
              <a:t>non-verbal communication</a:t>
            </a:r>
            <a:endParaRPr lang="en-US" sz="54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US" sz="3200" dirty="0" smtClean="0"/>
          </a:p>
          <a:p>
            <a:pPr marL="514350" indent="-514350">
              <a:buAutoNum type="arabicPeriod"/>
            </a:pPr>
            <a:r>
              <a:rPr lang="en-US" sz="3200" b="1" dirty="0" smtClean="0"/>
              <a:t>Choice </a:t>
            </a:r>
            <a:r>
              <a:rPr lang="en-US" sz="3200" b="1" dirty="0"/>
              <a:t>of </a:t>
            </a:r>
            <a:r>
              <a:rPr lang="en-US" sz="3200" b="1" dirty="0" smtClean="0"/>
              <a:t>clothes</a:t>
            </a:r>
            <a:r>
              <a:rPr lang="en-US" sz="3200" dirty="0" smtClean="0"/>
              <a:t>:</a:t>
            </a:r>
          </a:p>
          <a:p>
            <a:pPr>
              <a:buFont typeface="Arial" panose="020B0604020202020204" pitchFamily="34" charset="0"/>
              <a:buChar char="•"/>
            </a:pPr>
            <a:r>
              <a:rPr lang="en-US" sz="3200" dirty="0"/>
              <a:t>T</a:t>
            </a:r>
            <a:r>
              <a:rPr lang="en-US" sz="3200" dirty="0" smtClean="0"/>
              <a:t>ells </a:t>
            </a:r>
            <a:r>
              <a:rPr lang="en-US" sz="3200" dirty="0"/>
              <a:t>a great deal about </a:t>
            </a:r>
            <a:r>
              <a:rPr lang="en-US" sz="3200" dirty="0" smtClean="0"/>
              <a:t>who we are (values, status, profession etc.)</a:t>
            </a:r>
          </a:p>
          <a:p>
            <a:pPr marL="0" indent="0">
              <a:buNone/>
            </a:pPr>
            <a:r>
              <a:rPr lang="en-US" sz="3200" dirty="0" smtClean="0"/>
              <a:t> </a:t>
            </a:r>
          </a:p>
          <a:p>
            <a:pPr>
              <a:buFont typeface="Arial" panose="020B0604020202020204" pitchFamily="34" charset="0"/>
              <a:buChar char="•"/>
            </a:pPr>
            <a:r>
              <a:rPr lang="en-US" sz="3200" dirty="0" smtClean="0"/>
              <a:t>E.g. The banker </a:t>
            </a:r>
            <a:r>
              <a:rPr lang="en-US" sz="3200" dirty="0"/>
              <a:t>wears a suit; the </a:t>
            </a:r>
            <a:r>
              <a:rPr lang="en-US" sz="3200" dirty="0" smtClean="0"/>
              <a:t>doctor wears a white lab-coat </a:t>
            </a:r>
            <a:endParaRPr lang="en-US" sz="3200" dirty="0"/>
          </a:p>
        </p:txBody>
      </p:sp>
    </p:spTree>
    <p:extLst>
      <p:ext uri="{BB962C8B-B14F-4D97-AF65-F5344CB8AC3E}">
        <p14:creationId xmlns:p14="http://schemas.microsoft.com/office/powerpoint/2010/main" val="38863904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smtClean="0"/>
              <a:t>2. Hair style:</a:t>
            </a:r>
          </a:p>
          <a:p>
            <a:pPr>
              <a:buFont typeface="Arial" panose="020B0604020202020204" pitchFamily="34" charset="0"/>
              <a:buChar char="•"/>
            </a:pPr>
            <a:r>
              <a:rPr lang="en-US" sz="3200" dirty="0"/>
              <a:t>The type of hairdo, length and color of hair, and the presence or absence of facial hair say a great deal about who we are. </a:t>
            </a:r>
          </a:p>
        </p:txBody>
      </p:sp>
    </p:spTree>
    <p:extLst>
      <p:ext uri="{BB962C8B-B14F-4D97-AF65-F5344CB8AC3E}">
        <p14:creationId xmlns:p14="http://schemas.microsoft.com/office/powerpoint/2010/main" val="2982100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b="1" dirty="0" smtClean="0"/>
              <a:t>3. Jewelry:</a:t>
            </a:r>
            <a:endParaRPr lang="en-US" sz="3600" b="1" dirty="0"/>
          </a:p>
          <a:p>
            <a:pPr>
              <a:buFont typeface="Arial" panose="020B0604020202020204" pitchFamily="34" charset="0"/>
              <a:buChar char="•"/>
            </a:pPr>
            <a:r>
              <a:rPr lang="en-US" sz="3200" dirty="0"/>
              <a:t>Married people often wear wedding </a:t>
            </a:r>
            <a:r>
              <a:rPr lang="en-US" sz="3200" dirty="0" smtClean="0"/>
              <a:t>rings</a:t>
            </a:r>
          </a:p>
          <a:p>
            <a:pPr marL="0" indent="0">
              <a:buNone/>
            </a:pPr>
            <a:endParaRPr lang="en-US" sz="3200" dirty="0"/>
          </a:p>
          <a:p>
            <a:pPr marL="0" indent="0">
              <a:buNone/>
            </a:pPr>
            <a:r>
              <a:rPr lang="en-US" sz="3600" b="1" dirty="0" smtClean="0"/>
              <a:t>4. Automobiles:</a:t>
            </a:r>
          </a:p>
          <a:p>
            <a:pPr>
              <a:buFont typeface="Arial" panose="020B0604020202020204" pitchFamily="34" charset="0"/>
              <a:buChar char="•"/>
            </a:pPr>
            <a:r>
              <a:rPr lang="en-US" sz="3200" dirty="0" smtClean="0"/>
              <a:t>The rich drive ‘Prado’ cars</a:t>
            </a:r>
          </a:p>
          <a:p>
            <a:pPr>
              <a:buFont typeface="Arial" panose="020B0604020202020204" pitchFamily="34" charset="0"/>
              <a:buChar char="•"/>
            </a:pPr>
            <a:r>
              <a:rPr lang="en-US" sz="3200" dirty="0" smtClean="0"/>
              <a:t>The middle class, drive ‘</a:t>
            </a:r>
            <a:r>
              <a:rPr lang="en-US" sz="3200" dirty="0" err="1" smtClean="0"/>
              <a:t>Probox’cars</a:t>
            </a: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smtClean="0"/>
          </a:p>
          <a:p>
            <a:pPr marL="0" indent="0">
              <a:buNone/>
            </a:pPr>
            <a:endParaRPr lang="en-US" sz="3200" dirty="0" smtClean="0"/>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37858467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sz="3200" b="1" dirty="0" smtClean="0"/>
              <a:t>5. Choice </a:t>
            </a:r>
            <a:r>
              <a:rPr lang="en-US" sz="3200" b="1" dirty="0"/>
              <a:t>and location of our houses. </a:t>
            </a:r>
            <a:endParaRPr lang="en-US" sz="3200" b="1" dirty="0" smtClean="0"/>
          </a:p>
          <a:p>
            <a:pPr>
              <a:buFont typeface="Arial" panose="020B0604020202020204" pitchFamily="34" charset="0"/>
              <a:buChar char="•"/>
            </a:pPr>
            <a:r>
              <a:rPr lang="en-US" sz="3200" dirty="0" smtClean="0"/>
              <a:t>Social </a:t>
            </a:r>
            <a:r>
              <a:rPr lang="en-US" sz="3200" dirty="0"/>
              <a:t>status is directly related to the type of dwelling one lives in and its location. </a:t>
            </a:r>
            <a:endParaRPr lang="en-US" sz="3200" dirty="0" smtClean="0"/>
          </a:p>
          <a:p>
            <a:pPr>
              <a:buFont typeface="Arial" panose="020B0604020202020204" pitchFamily="34" charset="0"/>
              <a:buChar char="•"/>
            </a:pPr>
            <a:r>
              <a:rPr lang="en-US" sz="3200" dirty="0" smtClean="0"/>
              <a:t>The rich in Nairobi live in </a:t>
            </a:r>
            <a:r>
              <a:rPr lang="en-US" sz="3200" dirty="0" err="1" smtClean="0"/>
              <a:t>Muthaiga</a:t>
            </a:r>
            <a:r>
              <a:rPr lang="en-US" sz="3200" dirty="0" smtClean="0"/>
              <a:t>, while the poor live in slums (</a:t>
            </a:r>
            <a:r>
              <a:rPr lang="en-US" sz="3200" dirty="0" err="1" smtClean="0"/>
              <a:t>Kibra</a:t>
            </a:r>
            <a:r>
              <a:rPr lang="en-US" sz="3200" dirty="0" smtClean="0"/>
              <a:t>, </a:t>
            </a:r>
            <a:r>
              <a:rPr lang="en-US" sz="3200" dirty="0" err="1" smtClean="0"/>
              <a:t>Mathare</a:t>
            </a:r>
            <a:r>
              <a:rPr lang="en-US" sz="3200" dirty="0" smtClean="0"/>
              <a:t>,,,,,,,)</a:t>
            </a:r>
            <a:endParaRPr lang="en-US" sz="3200" dirty="0"/>
          </a:p>
        </p:txBody>
      </p:sp>
    </p:spTree>
    <p:extLst>
      <p:ext uri="{BB962C8B-B14F-4D97-AF65-F5344CB8AC3E}">
        <p14:creationId xmlns:p14="http://schemas.microsoft.com/office/powerpoint/2010/main" val="123331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7620" lvl="0" indent="-91440">
              <a:lnSpc>
                <a:spcPct val="103000"/>
              </a:lnSpc>
              <a:spcBef>
                <a:spcPts val="0"/>
              </a:spcBef>
              <a:spcAft>
                <a:spcPts val="210"/>
              </a:spcAft>
            </a:pPr>
            <a: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t/>
            </a:r>
            <a:b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br>
            <a:r>
              <a:rPr lang="en-GB" sz="2000" b="1" spc="0" dirty="0">
                <a:solidFill>
                  <a:schemeClr val="tx1"/>
                </a:solidFill>
                <a:latin typeface="Candara" panose="020E0502030303020204" pitchFamily="34" charset="0"/>
                <a:ea typeface="Candara" panose="020E0502030303020204" pitchFamily="34" charset="0"/>
                <a:cs typeface="Candara" panose="020E0502030303020204" pitchFamily="34" charset="0"/>
              </a:rPr>
              <a:t/>
            </a:r>
            <a:br>
              <a:rPr lang="en-GB" sz="2000" b="1" spc="0" dirty="0">
                <a:solidFill>
                  <a:schemeClr val="tx1"/>
                </a:solidFill>
                <a:latin typeface="Candara" panose="020E0502030303020204" pitchFamily="34" charset="0"/>
                <a:ea typeface="Candara" panose="020E0502030303020204" pitchFamily="34" charset="0"/>
                <a:cs typeface="Candara" panose="020E0502030303020204" pitchFamily="34" charset="0"/>
              </a:rPr>
            </a:br>
            <a: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t/>
            </a:r>
            <a:b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br>
            <a:r>
              <a:rPr lang="en-GB" sz="2000" b="1" spc="0" dirty="0">
                <a:solidFill>
                  <a:schemeClr val="tx1"/>
                </a:solidFill>
                <a:latin typeface="Candara" panose="020E0502030303020204" pitchFamily="34" charset="0"/>
                <a:ea typeface="Candara" panose="020E0502030303020204" pitchFamily="34" charset="0"/>
                <a:cs typeface="Candara" panose="020E0502030303020204" pitchFamily="34" charset="0"/>
              </a:rPr>
              <a:t/>
            </a:r>
            <a:br>
              <a:rPr lang="en-GB" sz="2000" b="1" spc="0" dirty="0">
                <a:solidFill>
                  <a:schemeClr val="tx1"/>
                </a:solidFill>
                <a:latin typeface="Candara" panose="020E0502030303020204" pitchFamily="34" charset="0"/>
                <a:ea typeface="Candara" panose="020E0502030303020204" pitchFamily="34" charset="0"/>
                <a:cs typeface="Candara" panose="020E0502030303020204" pitchFamily="34" charset="0"/>
              </a:rPr>
            </a:br>
            <a: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t/>
            </a:r>
            <a:br>
              <a:rPr lang="en-GB" sz="20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br>
            <a:r>
              <a:rPr lang="en-GB" sz="3600" b="1" spc="0" dirty="0" smtClean="0">
                <a:solidFill>
                  <a:schemeClr val="tx1"/>
                </a:solidFill>
                <a:latin typeface="Candara" panose="020E0502030303020204" pitchFamily="34" charset="0"/>
                <a:ea typeface="Candara" panose="020E0502030303020204" pitchFamily="34" charset="0"/>
                <a:cs typeface="Candara" panose="020E0502030303020204" pitchFamily="34" charset="0"/>
              </a:rPr>
              <a:t>Methods </a:t>
            </a:r>
            <a:r>
              <a:rPr lang="en-GB" sz="3600" b="1" spc="0" dirty="0">
                <a:solidFill>
                  <a:schemeClr val="tx1"/>
                </a:solidFill>
                <a:latin typeface="Candara" panose="020E0502030303020204" pitchFamily="34" charset="0"/>
                <a:ea typeface="Candara" panose="020E0502030303020204" pitchFamily="34" charset="0"/>
                <a:cs typeface="Candara" panose="020E0502030303020204" pitchFamily="34" charset="0"/>
              </a:rPr>
              <a:t>of Instruction </a:t>
            </a:r>
            <a:r>
              <a:rPr lang="en-US" sz="1800" b="1"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sz="1800" b="1"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tx1"/>
              </a:solidFill>
            </a:endParaRPr>
          </a:p>
        </p:txBody>
      </p:sp>
      <p:sp>
        <p:nvSpPr>
          <p:cNvPr id="3" name="Content Placeholder 2"/>
          <p:cNvSpPr>
            <a:spLocks noGrp="1"/>
          </p:cNvSpPr>
          <p:nvPr>
            <p:ph idx="1"/>
          </p:nvPr>
        </p:nvSpPr>
        <p:spPr/>
        <p:txBody>
          <a:bodyPr>
            <a:noAutofit/>
          </a:bodyPr>
          <a:lstStyle/>
          <a:p>
            <a:pPr marL="514350" marR="7620" indent="-514350" algn="just">
              <a:lnSpc>
                <a:spcPct val="103000"/>
              </a:lnSpc>
              <a:spcBef>
                <a:spcPts val="0"/>
              </a:spcBef>
              <a:spcAft>
                <a:spcPts val="210"/>
              </a:spcAft>
              <a:buFont typeface="+mj-lt"/>
              <a:buAutoNum type="romanLcPeriod"/>
            </a:pPr>
            <a:r>
              <a:rPr lang="en-GB" sz="3200" b="1" dirty="0" smtClean="0">
                <a:solidFill>
                  <a:srgbClr val="000000"/>
                </a:solidFill>
                <a:latin typeface="Candara" panose="020E0502030303020204" pitchFamily="34" charset="0"/>
                <a:ea typeface="Candara" panose="020E0502030303020204" pitchFamily="34" charset="0"/>
                <a:cs typeface="Candara" panose="020E0502030303020204" pitchFamily="34" charset="0"/>
              </a:rPr>
              <a:t>Classroom</a:t>
            </a:r>
            <a:r>
              <a:rPr lang="en-GB" sz="3200" dirty="0">
                <a:solidFill>
                  <a:srgbClr val="000000"/>
                </a:solidFill>
                <a:latin typeface="Candara" panose="020E0502030303020204" pitchFamily="34" charset="0"/>
                <a:ea typeface="Candara" panose="020E0502030303020204" pitchFamily="34" charset="0"/>
                <a:cs typeface="Candara" panose="020E0502030303020204" pitchFamily="34" charset="0"/>
              </a:rPr>
              <a:t>: There will be interactive class lectures and case examples. </a:t>
            </a:r>
            <a:endParaRPr lang="en-US" sz="3200" dirty="0">
              <a:latin typeface="Calibri" panose="020F0502020204030204" pitchFamily="34" charset="0"/>
              <a:ea typeface="Candara" panose="020E0502030303020204" pitchFamily="34" charset="0"/>
              <a:cs typeface="Times New Roman" panose="02020603050405020304" pitchFamily="18" charset="0"/>
            </a:endParaRPr>
          </a:p>
          <a:p>
            <a:pPr marL="514350" marR="7620" indent="-514350" algn="just">
              <a:lnSpc>
                <a:spcPct val="103000"/>
              </a:lnSpc>
              <a:spcBef>
                <a:spcPts val="0"/>
              </a:spcBef>
              <a:spcAft>
                <a:spcPts val="210"/>
              </a:spcAft>
              <a:buFont typeface="+mj-lt"/>
              <a:buAutoNum type="romanLcPeriod"/>
            </a:pPr>
            <a:r>
              <a:rPr lang="en-GB" sz="3200" b="1" dirty="0" smtClean="0">
                <a:solidFill>
                  <a:srgbClr val="000000"/>
                </a:solidFill>
                <a:latin typeface="Candara" panose="020E0502030303020204" pitchFamily="34" charset="0"/>
                <a:ea typeface="Candara" panose="020E0502030303020204" pitchFamily="34" charset="0"/>
                <a:cs typeface="Candara" panose="020E0502030303020204" pitchFamily="34" charset="0"/>
              </a:rPr>
              <a:t>Readings</a:t>
            </a:r>
            <a:r>
              <a:rPr lang="en-GB" sz="3200" dirty="0">
                <a:solidFill>
                  <a:srgbClr val="000000"/>
                </a:solidFill>
                <a:latin typeface="Candara" panose="020E0502030303020204" pitchFamily="34" charset="0"/>
                <a:ea typeface="Candara" panose="020E0502030303020204" pitchFamily="34" charset="0"/>
                <a:cs typeface="Candara" panose="020E0502030303020204" pitchFamily="34" charset="0"/>
              </a:rPr>
              <a:t>: </a:t>
            </a:r>
            <a:r>
              <a:rPr lang="en-GB" sz="32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lecturer's notes, text books, internet, other relevant literature</a:t>
            </a:r>
            <a:endParaRPr lang="en-US" sz="3200" dirty="0">
              <a:solidFill>
                <a:srgbClr val="000000">
                  <a:lumMod val="75000"/>
                  <a:lumOff val="25000"/>
                </a:srgbClr>
              </a:solidFill>
              <a:latin typeface="Calibri" panose="020F0502020204030204" pitchFamily="34" charset="0"/>
              <a:ea typeface="Candara" panose="020E0502030303020204" pitchFamily="34" charset="0"/>
              <a:cs typeface="Times New Roman" panose="02020603050405020304" pitchFamily="18" charset="0"/>
            </a:endParaRPr>
          </a:p>
          <a:p>
            <a:pPr marL="514350" marR="7620" lvl="0" indent="-514350" algn="just">
              <a:lnSpc>
                <a:spcPct val="103000"/>
              </a:lnSpc>
              <a:spcBef>
                <a:spcPts val="0"/>
              </a:spcBef>
              <a:spcAft>
                <a:spcPts val="210"/>
              </a:spcAft>
              <a:buClr>
                <a:srgbClr val="E48312"/>
              </a:buClr>
              <a:buFont typeface="+mj-lt"/>
              <a:buAutoNum type="romanLcPeriod"/>
            </a:pPr>
            <a:r>
              <a:rPr lang="en-GB" sz="3200" b="1" dirty="0">
                <a:solidFill>
                  <a:srgbClr val="000000"/>
                </a:solidFill>
                <a:latin typeface="Candara" panose="020E0502030303020204" pitchFamily="34" charset="0"/>
                <a:ea typeface="Candara" panose="020E0502030303020204" pitchFamily="34" charset="0"/>
                <a:cs typeface="Candara" panose="020E0502030303020204" pitchFamily="34" charset="0"/>
              </a:rPr>
              <a:t>Self--‐directed learning</a:t>
            </a:r>
            <a:r>
              <a:rPr lang="en-GB" sz="3200" dirty="0">
                <a:solidFill>
                  <a:srgbClr val="000000"/>
                </a:solidFill>
                <a:latin typeface="Candara" panose="020E0502030303020204" pitchFamily="34" charset="0"/>
                <a:ea typeface="Candara" panose="020E0502030303020204" pitchFamily="34" charset="0"/>
                <a:cs typeface="Candara" panose="020E0502030303020204" pitchFamily="34" charset="0"/>
              </a:rPr>
              <a:t>: You will be required to actively engage in </a:t>
            </a:r>
            <a:r>
              <a:rPr lang="en-GB" sz="32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self-learning. </a:t>
            </a:r>
            <a:endParaRPr lang="en-US" sz="3200" dirty="0" smtClean="0">
              <a:latin typeface="Calibri" panose="020F0502020204030204" pitchFamily="34" charset="0"/>
              <a:ea typeface="Candara" panose="020E0502030303020204" pitchFamily="34" charset="0"/>
              <a:cs typeface="Times New Roman" panose="02020603050405020304" pitchFamily="18" charset="0"/>
            </a:endParaRPr>
          </a:p>
          <a:p>
            <a:pPr marL="514350" marR="7620" indent="-514350" algn="just">
              <a:lnSpc>
                <a:spcPct val="103000"/>
              </a:lnSpc>
              <a:spcBef>
                <a:spcPts val="0"/>
              </a:spcBef>
              <a:spcAft>
                <a:spcPts val="210"/>
              </a:spcAft>
              <a:buFont typeface="+mj-lt"/>
              <a:buAutoNum type="romanLcPeriod"/>
            </a:pPr>
            <a:r>
              <a:rPr lang="en-GB" sz="3200" b="1" dirty="0" smtClean="0">
                <a:solidFill>
                  <a:srgbClr val="000000"/>
                </a:solidFill>
                <a:latin typeface="Candara" panose="020E0502030303020204" pitchFamily="34" charset="0"/>
                <a:ea typeface="Candara" panose="020E0502030303020204" pitchFamily="34" charset="0"/>
                <a:cs typeface="Candara" panose="020E0502030303020204" pitchFamily="34" charset="0"/>
              </a:rPr>
              <a:t>Assignments</a:t>
            </a:r>
            <a:r>
              <a:rPr lang="en-GB" sz="3200" dirty="0">
                <a:solidFill>
                  <a:srgbClr val="000000"/>
                </a:solidFill>
                <a:latin typeface="Candara" panose="020E0502030303020204" pitchFamily="34" charset="0"/>
                <a:ea typeface="Candara" panose="020E0502030303020204" pitchFamily="34" charset="0"/>
                <a:cs typeface="Candara" panose="020E0502030303020204" pitchFamily="34" charset="0"/>
              </a:rPr>
              <a:t>: Individual and group </a:t>
            </a:r>
            <a:r>
              <a:rPr lang="en-GB" sz="32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assignment </a:t>
            </a:r>
            <a:r>
              <a:rPr lang="en-GB" sz="3200" dirty="0">
                <a:solidFill>
                  <a:srgbClr val="000000"/>
                </a:solidFill>
                <a:latin typeface="Candara" panose="020E0502030303020204" pitchFamily="34" charset="0"/>
                <a:ea typeface="Candara" panose="020E0502030303020204" pitchFamily="34" charset="0"/>
                <a:cs typeface="Candara" panose="020E0502030303020204" pitchFamily="34" charset="0"/>
              </a:rPr>
              <a:t>will be </a:t>
            </a:r>
            <a:r>
              <a:rPr lang="en-GB" sz="3200" dirty="0" smtClean="0">
                <a:solidFill>
                  <a:srgbClr val="000000"/>
                </a:solidFill>
                <a:latin typeface="Candara" panose="020E0502030303020204" pitchFamily="34" charset="0"/>
                <a:ea typeface="Candara" panose="020E0502030303020204" pitchFamily="34" charset="0"/>
                <a:cs typeface="Candara" panose="020E0502030303020204" pitchFamily="34" charset="0"/>
              </a:rPr>
              <a:t>administered.</a:t>
            </a:r>
            <a:endParaRPr lang="en-US" sz="3200" dirty="0"/>
          </a:p>
        </p:txBody>
      </p:sp>
    </p:spTree>
    <p:extLst>
      <p:ext uri="{BB962C8B-B14F-4D97-AF65-F5344CB8AC3E}">
        <p14:creationId xmlns:p14="http://schemas.microsoft.com/office/powerpoint/2010/main" val="38335717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000" b="1" dirty="0" smtClean="0">
                <a:latin typeface="Arial" panose="020B0604020202020204" pitchFamily="34" charset="0"/>
                <a:cs typeface="Arial" panose="020B0604020202020204" pitchFamily="34" charset="0"/>
              </a:rPr>
              <a:t>END</a:t>
            </a:r>
          </a:p>
          <a:p>
            <a:pPr algn="ctr"/>
            <a:endParaRPr lang="en-US" sz="4000" b="1" dirty="0">
              <a:latin typeface="Arial" panose="020B0604020202020204" pitchFamily="34" charset="0"/>
              <a:cs typeface="Arial" panose="020B0604020202020204" pitchFamily="34" charset="0"/>
            </a:endParaRPr>
          </a:p>
          <a:p>
            <a:pPr algn="ctr"/>
            <a:endParaRPr lang="en-US" sz="4000" b="1" dirty="0" smtClean="0">
              <a:latin typeface="Arial" panose="020B0604020202020204" pitchFamily="34" charset="0"/>
              <a:cs typeface="Arial" panose="020B0604020202020204" pitchFamily="34" charset="0"/>
            </a:endParaRPr>
          </a:p>
          <a:p>
            <a:pPr algn="ctr"/>
            <a:r>
              <a:rPr lang="en-US" sz="4000" b="1" dirty="0" smtClean="0">
                <a:latin typeface="Arial" panose="020B0604020202020204" pitchFamily="34" charset="0"/>
                <a:cs typeface="Arial" panose="020B0604020202020204" pitchFamily="34" charset="0"/>
              </a:rPr>
              <a:t>QUESTION &amp; ANSWER  </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0452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t>
            </a:r>
            <a:endParaRPr lang="en-US" b="1" dirty="0"/>
          </a:p>
        </p:txBody>
      </p:sp>
      <p:sp>
        <p:nvSpPr>
          <p:cNvPr id="3" name="Content Placeholder 2"/>
          <p:cNvSpPr>
            <a:spLocks noGrp="1"/>
          </p:cNvSpPr>
          <p:nvPr>
            <p:ph idx="1"/>
          </p:nvPr>
        </p:nvSpPr>
        <p:spPr/>
        <p:txBody>
          <a:bodyPr>
            <a:normAutofit/>
          </a:bodyPr>
          <a:lstStyle/>
          <a:p>
            <a:pPr algn="ctr"/>
            <a:endParaRPr lang="en-US" sz="3200" b="1" dirty="0" smtClean="0">
              <a:latin typeface="Bookman Old Style" panose="02050604050505020204" pitchFamily="18" charset="0"/>
            </a:endParaRPr>
          </a:p>
          <a:p>
            <a:pPr algn="ctr"/>
            <a:endParaRPr lang="en-US" sz="3200" b="1" dirty="0">
              <a:latin typeface="Bookman Old Style" panose="02050604050505020204" pitchFamily="18" charset="0"/>
            </a:endParaRPr>
          </a:p>
          <a:p>
            <a:pPr algn="ctr"/>
            <a:endParaRPr lang="en-US" sz="3200" b="1" dirty="0" smtClean="0">
              <a:latin typeface="Bookman Old Style" panose="02050604050505020204" pitchFamily="18" charset="0"/>
            </a:endParaRPr>
          </a:p>
          <a:p>
            <a:pPr algn="ctr"/>
            <a:r>
              <a:rPr lang="en-US" sz="3200" b="1" dirty="0" smtClean="0">
                <a:latin typeface="Bookman Old Style" panose="02050604050505020204" pitchFamily="18" charset="0"/>
              </a:rPr>
              <a:t>Q &amp; A</a:t>
            </a:r>
            <a:endParaRPr lang="en-US" sz="3200" b="1" dirty="0">
              <a:latin typeface="Bookman Old Style" panose="02050604050505020204" pitchFamily="18" charset="0"/>
            </a:endParaRPr>
          </a:p>
        </p:txBody>
      </p:sp>
    </p:spTree>
    <p:extLst>
      <p:ext uri="{BB962C8B-B14F-4D97-AF65-F5344CB8AC3E}">
        <p14:creationId xmlns:p14="http://schemas.microsoft.com/office/powerpoint/2010/main" val="6875229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lumMod val="75000"/>
                    <a:lumOff val="25000"/>
                  </a:srgbClr>
                </a:solidFill>
                <a:latin typeface="Bahnschrift Condensed" panose="020B0502040204020203" pitchFamily="34" charset="0"/>
              </a:rPr>
              <a:t>Interviewing </a:t>
            </a:r>
            <a:r>
              <a:rPr lang="en-US" sz="5400" b="1" dirty="0" smtClean="0">
                <a:solidFill>
                  <a:srgbClr val="000000">
                    <a:lumMod val="75000"/>
                    <a:lumOff val="25000"/>
                  </a:srgbClr>
                </a:solidFill>
                <a:latin typeface="Bahnschrift Condensed" panose="020B0502040204020203" pitchFamily="34" charset="0"/>
              </a:rPr>
              <a:t>skills:</a:t>
            </a:r>
            <a:endParaRPr lang="en-US" dirty="0"/>
          </a:p>
        </p:txBody>
      </p:sp>
      <p:sp>
        <p:nvSpPr>
          <p:cNvPr id="3" name="Content Placeholder 2"/>
          <p:cNvSpPr>
            <a:spLocks noGrp="1"/>
          </p:cNvSpPr>
          <p:nvPr>
            <p:ph idx="1"/>
          </p:nvPr>
        </p:nvSpPr>
        <p:spPr/>
        <p:txBody>
          <a:bodyPr>
            <a:normAutofit/>
          </a:bodyPr>
          <a:lstStyle/>
          <a:p>
            <a:r>
              <a:rPr lang="en-US" sz="3600" b="1" dirty="0" smtClean="0">
                <a:latin typeface="Bahnschrift SemiBold Condensed" panose="020B0502040204020203" pitchFamily="34" charset="0"/>
              </a:rPr>
              <a:t>Lesson objectives:</a:t>
            </a:r>
          </a:p>
          <a:p>
            <a:r>
              <a:rPr lang="en-US" sz="3600" dirty="0" smtClean="0">
                <a:latin typeface="Bahnschrift SemiBold Condensed" panose="020B0502040204020203" pitchFamily="34" charset="0"/>
              </a:rPr>
              <a:t>By the end of the lesson, students should be able to;</a:t>
            </a:r>
          </a:p>
          <a:p>
            <a:pPr>
              <a:buFont typeface="Wingdings" panose="05000000000000000000" pitchFamily="2" charset="2"/>
              <a:buChar char="§"/>
            </a:pPr>
            <a:r>
              <a:rPr lang="en-US" sz="3600" dirty="0" smtClean="0">
                <a:latin typeface="Bahnschrift SemiBold Condensed" panose="020B0502040204020203" pitchFamily="34" charset="0"/>
              </a:rPr>
              <a:t>Define interview</a:t>
            </a:r>
          </a:p>
          <a:p>
            <a:pPr>
              <a:buFont typeface="Wingdings" panose="05000000000000000000" pitchFamily="2" charset="2"/>
              <a:buChar char="§"/>
            </a:pPr>
            <a:r>
              <a:rPr lang="en-US" sz="3600" dirty="0" smtClean="0">
                <a:latin typeface="Bahnschrift SemiBold Condensed" panose="020B0502040204020203" pitchFamily="34" charset="0"/>
              </a:rPr>
              <a:t>State the purpose for conduction an interview</a:t>
            </a:r>
          </a:p>
          <a:p>
            <a:pPr>
              <a:buFont typeface="Wingdings" panose="05000000000000000000" pitchFamily="2" charset="2"/>
              <a:buChar char="§"/>
            </a:pPr>
            <a:r>
              <a:rPr lang="en-US" sz="3600" dirty="0" smtClean="0">
                <a:latin typeface="Bahnschrift SemiBold Condensed" panose="020B0502040204020203" pitchFamily="34" charset="0"/>
              </a:rPr>
              <a:t>State the various types of interview</a:t>
            </a:r>
          </a:p>
          <a:p>
            <a:pPr>
              <a:buFont typeface="Wingdings" panose="05000000000000000000" pitchFamily="2" charset="2"/>
              <a:buChar char="§"/>
            </a:pPr>
            <a:r>
              <a:rPr lang="en-US" sz="3600" dirty="0" smtClean="0">
                <a:latin typeface="Bahnschrift SemiBold Condensed" panose="020B0502040204020203" pitchFamily="34" charset="0"/>
              </a:rPr>
              <a:t>State the limitation of interview</a:t>
            </a:r>
            <a:endParaRPr lang="en-US" sz="3600" dirty="0">
              <a:latin typeface="Bahnschrift SemiBold Condensed" panose="020B0502040204020203" pitchFamily="34" charset="0"/>
            </a:endParaRPr>
          </a:p>
        </p:txBody>
      </p:sp>
    </p:spTree>
    <p:extLst>
      <p:ext uri="{BB962C8B-B14F-4D97-AF65-F5344CB8AC3E}">
        <p14:creationId xmlns:p14="http://schemas.microsoft.com/office/powerpoint/2010/main" val="39335057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GB" sz="3600" b="1" dirty="0">
                <a:solidFill>
                  <a:prstClr val="black"/>
                </a:solidFill>
                <a:latin typeface="Bahnschrift SemiCondensed" panose="020B0502040204020203" pitchFamily="34" charset="0"/>
                <a:cs typeface="Times New Roman" pitchFamily="18" charset="0"/>
              </a:rPr>
              <a:t>An </a:t>
            </a:r>
            <a:r>
              <a:rPr lang="en-GB" sz="3600" b="1" dirty="0" smtClean="0">
                <a:solidFill>
                  <a:prstClr val="black"/>
                </a:solidFill>
                <a:latin typeface="Bahnschrift SemiCondensed" panose="020B0502040204020203" pitchFamily="34" charset="0"/>
                <a:cs typeface="Times New Roman" pitchFamily="18" charset="0"/>
              </a:rPr>
              <a:t>interview</a:t>
            </a:r>
            <a:r>
              <a:rPr lang="en-GB" sz="3200" b="1" dirty="0" smtClean="0">
                <a:solidFill>
                  <a:prstClr val="black"/>
                </a:solidFill>
                <a:latin typeface="Times New Roman" pitchFamily="18" charset="0"/>
                <a:cs typeface="Times New Roman" pitchFamily="18" charset="0"/>
              </a:rPr>
              <a:t>: </a:t>
            </a:r>
          </a:p>
          <a:p>
            <a:pPr>
              <a:buFont typeface="Wingdings" panose="05000000000000000000" pitchFamily="2" charset="2"/>
              <a:buChar char="q"/>
            </a:pPr>
            <a:r>
              <a:rPr lang="en-GB" sz="3200" dirty="0" smtClean="0">
                <a:solidFill>
                  <a:prstClr val="black"/>
                </a:solidFill>
                <a:latin typeface="Times New Roman" pitchFamily="18" charset="0"/>
                <a:cs typeface="Times New Roman" pitchFamily="18" charset="0"/>
              </a:rPr>
              <a:t>Is </a:t>
            </a:r>
            <a:r>
              <a:rPr lang="en-GB" sz="3200" dirty="0">
                <a:solidFill>
                  <a:prstClr val="black"/>
                </a:solidFill>
                <a:latin typeface="Times New Roman" pitchFamily="18" charset="0"/>
                <a:cs typeface="Times New Roman" pitchFamily="18" charset="0"/>
              </a:rPr>
              <a:t>a two-way communication </a:t>
            </a:r>
            <a:r>
              <a:rPr lang="en-GB" sz="3200" dirty="0" smtClean="0">
                <a:solidFill>
                  <a:prstClr val="black"/>
                </a:solidFill>
                <a:latin typeface="Times New Roman" pitchFamily="18" charset="0"/>
                <a:cs typeface="Times New Roman" pitchFamily="18" charset="0"/>
              </a:rPr>
              <a:t>involving face </a:t>
            </a:r>
            <a:r>
              <a:rPr lang="en-GB" sz="3200" dirty="0">
                <a:solidFill>
                  <a:prstClr val="black"/>
                </a:solidFill>
                <a:latin typeface="Times New Roman" pitchFamily="18" charset="0"/>
                <a:cs typeface="Times New Roman" pitchFamily="18" charset="0"/>
              </a:rPr>
              <a:t>to face interaction of at least two people.  </a:t>
            </a:r>
            <a:endParaRPr lang="en-GB" sz="3200" dirty="0" smtClean="0">
              <a:solidFill>
                <a:prstClr val="black"/>
              </a:solidFill>
              <a:latin typeface="Times New Roman" pitchFamily="18" charset="0"/>
              <a:cs typeface="Times New Roman" pitchFamily="18" charset="0"/>
            </a:endParaRPr>
          </a:p>
          <a:p>
            <a:pPr>
              <a:buFont typeface="Wingdings" panose="05000000000000000000" pitchFamily="2" charset="2"/>
              <a:buChar char="q"/>
            </a:pPr>
            <a:r>
              <a:rPr lang="en-GB" sz="3200" dirty="0" smtClean="0">
                <a:solidFill>
                  <a:prstClr val="black"/>
                </a:solidFill>
                <a:latin typeface="Times New Roman" pitchFamily="18" charset="0"/>
                <a:cs typeface="Times New Roman" pitchFamily="18" charset="0"/>
              </a:rPr>
              <a:t>It </a:t>
            </a:r>
            <a:r>
              <a:rPr lang="en-GB" sz="3200" dirty="0">
                <a:solidFill>
                  <a:prstClr val="black"/>
                </a:solidFill>
                <a:latin typeface="Times New Roman" pitchFamily="18" charset="0"/>
                <a:cs typeface="Times New Roman" pitchFamily="18" charset="0"/>
              </a:rPr>
              <a:t>often consists of a series of questions and answers</a:t>
            </a:r>
            <a:r>
              <a:rPr lang="en-GB" sz="3200" dirty="0" smtClean="0">
                <a:solidFill>
                  <a:prstClr val="black"/>
                </a:solidFill>
                <a:latin typeface="Times New Roman" pitchFamily="18" charset="0"/>
                <a:cs typeface="Times New Roman" pitchFamily="18" charset="0"/>
              </a:rPr>
              <a:t>.</a:t>
            </a:r>
            <a:r>
              <a:rPr lang="en-GB" sz="3200" dirty="0">
                <a:solidFill>
                  <a:prstClr val="black"/>
                </a:solidFill>
                <a:latin typeface="Times New Roman" pitchFamily="18" charset="0"/>
                <a:cs typeface="Times New Roman" pitchFamily="18" charset="0"/>
              </a:rPr>
              <a:t> </a:t>
            </a:r>
            <a:endParaRPr lang="en-GB" sz="3200" dirty="0" smtClean="0">
              <a:solidFill>
                <a:prstClr val="black"/>
              </a:solidFill>
              <a:latin typeface="Times New Roman" pitchFamily="18" charset="0"/>
              <a:cs typeface="Times New Roman" pitchFamily="18" charset="0"/>
            </a:endParaRPr>
          </a:p>
          <a:p>
            <a:pPr>
              <a:buFont typeface="Wingdings" panose="05000000000000000000" pitchFamily="2" charset="2"/>
              <a:buChar char="q"/>
            </a:pPr>
            <a:r>
              <a:rPr lang="en-GB" sz="3200" dirty="0">
                <a:solidFill>
                  <a:prstClr val="black"/>
                </a:solidFill>
                <a:latin typeface="Times New Roman" pitchFamily="18" charset="0"/>
                <a:cs typeface="Times New Roman" pitchFamily="18" charset="0"/>
              </a:rPr>
              <a:t>I</a:t>
            </a:r>
            <a:r>
              <a:rPr lang="en-GB" sz="3200" dirty="0" smtClean="0">
                <a:solidFill>
                  <a:prstClr val="black"/>
                </a:solidFill>
                <a:latin typeface="Times New Roman" pitchFamily="18" charset="0"/>
                <a:cs typeface="Times New Roman" pitchFamily="18" charset="0"/>
              </a:rPr>
              <a:t>s  also defined </a:t>
            </a:r>
            <a:r>
              <a:rPr lang="en-GB" sz="3200" dirty="0">
                <a:solidFill>
                  <a:prstClr val="black"/>
                </a:solidFill>
                <a:latin typeface="Times New Roman" pitchFamily="18" charset="0"/>
                <a:cs typeface="Times New Roman" pitchFamily="18" charset="0"/>
              </a:rPr>
              <a:t>as </a:t>
            </a:r>
            <a:r>
              <a:rPr lang="en-GB" sz="3200" dirty="0" smtClean="0">
                <a:solidFill>
                  <a:prstClr val="black"/>
                </a:solidFill>
                <a:latin typeface="Times New Roman" pitchFamily="18" charset="0"/>
                <a:cs typeface="Times New Roman" pitchFamily="18" charset="0"/>
              </a:rPr>
              <a:t>‘a </a:t>
            </a:r>
            <a:r>
              <a:rPr lang="en-GB" sz="3200" dirty="0">
                <a:solidFill>
                  <a:prstClr val="black"/>
                </a:solidFill>
                <a:latin typeface="Times New Roman" pitchFamily="18" charset="0"/>
                <a:cs typeface="Times New Roman" pitchFamily="18" charset="0"/>
              </a:rPr>
              <a:t>meeting  of persons face to face</a:t>
            </a:r>
            <a:r>
              <a:rPr lang="en-GB" sz="3200" dirty="0" smtClean="0">
                <a:solidFill>
                  <a:prstClr val="black"/>
                </a:solidFill>
                <a:latin typeface="Times New Roman" pitchFamily="18" charset="0"/>
                <a:cs typeface="Times New Roman" pitchFamily="18" charset="0"/>
              </a:rPr>
              <a:t>’</a:t>
            </a:r>
            <a:r>
              <a:rPr lang="en-GB" sz="3200" dirty="0">
                <a:solidFill>
                  <a:prstClr val="black"/>
                </a:solidFill>
                <a:latin typeface="Times New Roman" pitchFamily="18" charset="0"/>
                <a:cs typeface="Times New Roman" pitchFamily="18" charset="0"/>
              </a:rPr>
              <a:t/>
            </a:r>
            <a:br>
              <a:rPr lang="en-GB" sz="3200" dirty="0">
                <a:solidFill>
                  <a:prstClr val="black"/>
                </a:solidFill>
                <a:latin typeface="Times New Roman" pitchFamily="18" charset="0"/>
                <a:cs typeface="Times New Roman" pitchFamily="18" charset="0"/>
              </a:rPr>
            </a:br>
            <a:r>
              <a:rPr lang="en-GB" sz="3200" dirty="0">
                <a:solidFill>
                  <a:prstClr val="black"/>
                </a:solidFill>
                <a:latin typeface="Times New Roman" pitchFamily="18" charset="0"/>
                <a:cs typeface="Times New Roman" pitchFamily="18" charset="0"/>
              </a:rPr>
              <a:t/>
            </a:r>
            <a:br>
              <a:rPr lang="en-GB" sz="3200" dirty="0">
                <a:solidFill>
                  <a:prstClr val="black"/>
                </a:solidFill>
                <a:latin typeface="Times New Roman" pitchFamily="18" charset="0"/>
                <a:cs typeface="Times New Roman" pitchFamily="18" charset="0"/>
              </a:rPr>
            </a:br>
            <a:endParaRPr lang="en-US" sz="3200" dirty="0"/>
          </a:p>
        </p:txBody>
      </p:sp>
    </p:spTree>
    <p:extLst>
      <p:ext uri="{BB962C8B-B14F-4D97-AF65-F5344CB8AC3E}">
        <p14:creationId xmlns:p14="http://schemas.microsoft.com/office/powerpoint/2010/main" val="38716440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spc="0" dirty="0">
                <a:solidFill>
                  <a:prstClr val="black"/>
                </a:solidFill>
                <a:latin typeface="Bahnschrift SemiCondensed" panose="020B0502040204020203" pitchFamily="34" charset="0"/>
                <a:cs typeface="Times New Roman" pitchFamily="18" charset="0"/>
              </a:rPr>
              <a:t>Types of Interviews</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r>
              <a:rPr lang="en-GB" sz="3600" b="1" dirty="0">
                <a:solidFill>
                  <a:prstClr val="black"/>
                </a:solidFill>
                <a:latin typeface="Bahnschrift Condensed" panose="020B0502040204020203" pitchFamily="34" charset="0"/>
                <a:cs typeface="Times New Roman" pitchFamily="18" charset="0"/>
              </a:rPr>
              <a:t>There two types of interviews</a:t>
            </a:r>
            <a:r>
              <a:rPr lang="en-GB" sz="2900" dirty="0">
                <a:solidFill>
                  <a:prstClr val="black"/>
                </a:solidFill>
                <a:latin typeface="Times New Roman" pitchFamily="18" charset="0"/>
                <a:cs typeface="Times New Roman" pitchFamily="18" charset="0"/>
              </a:rPr>
              <a:t>:</a:t>
            </a:r>
            <a:br>
              <a:rPr lang="en-GB" sz="2900" dirty="0">
                <a:solidFill>
                  <a:prstClr val="black"/>
                </a:solidFill>
                <a:latin typeface="Times New Roman" pitchFamily="18" charset="0"/>
                <a:cs typeface="Times New Roman" pitchFamily="18" charset="0"/>
              </a:rPr>
            </a:br>
            <a:r>
              <a:rPr lang="en-GB" sz="3200" b="1" dirty="0" smtClean="0">
                <a:solidFill>
                  <a:prstClr val="black"/>
                </a:solidFill>
                <a:latin typeface="Times New Roman" pitchFamily="18" charset="0"/>
                <a:cs typeface="Times New Roman" pitchFamily="18" charset="0"/>
              </a:rPr>
              <a:t>1) </a:t>
            </a:r>
            <a:r>
              <a:rPr lang="en-GB" sz="3200" b="1" dirty="0">
                <a:solidFill>
                  <a:prstClr val="black"/>
                </a:solidFill>
                <a:latin typeface="Bahnschrift Condensed" panose="020B0502040204020203" pitchFamily="34" charset="0"/>
                <a:cs typeface="Times New Roman" pitchFamily="18" charset="0"/>
              </a:rPr>
              <a:t>Information </a:t>
            </a:r>
            <a:r>
              <a:rPr lang="en-GB" sz="3200" b="1" dirty="0" smtClean="0">
                <a:solidFill>
                  <a:prstClr val="black"/>
                </a:solidFill>
                <a:latin typeface="Bahnschrift Condensed" panose="020B0502040204020203" pitchFamily="34" charset="0"/>
                <a:cs typeface="Times New Roman" pitchFamily="18" charset="0"/>
              </a:rPr>
              <a:t>interview</a:t>
            </a:r>
            <a:r>
              <a:rPr lang="en-GB" sz="3200" dirty="0" smtClean="0">
                <a:solidFill>
                  <a:prstClr val="black"/>
                </a:solidFill>
                <a:latin typeface="Bahnschrift Condensed" panose="020B0502040204020203" pitchFamily="34" charset="0"/>
                <a:cs typeface="Times New Roman" pitchFamily="18" charset="0"/>
              </a:rPr>
              <a:t>– </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It is a useful </a:t>
            </a:r>
            <a:r>
              <a:rPr lang="en-GB" sz="3200" dirty="0">
                <a:solidFill>
                  <a:prstClr val="black"/>
                </a:solidFill>
                <a:latin typeface="Times New Roman" pitchFamily="18" charset="0"/>
                <a:cs typeface="Times New Roman" pitchFamily="18" charset="0"/>
              </a:rPr>
              <a:t>tool </a:t>
            </a:r>
            <a:r>
              <a:rPr lang="en-GB" sz="3200" dirty="0" smtClean="0">
                <a:solidFill>
                  <a:prstClr val="black"/>
                </a:solidFill>
                <a:latin typeface="Times New Roman" pitchFamily="18" charset="0"/>
                <a:cs typeface="Times New Roman" pitchFamily="18" charset="0"/>
              </a:rPr>
              <a:t>used to collect </a:t>
            </a:r>
            <a:r>
              <a:rPr lang="en-GB" sz="3200" dirty="0">
                <a:solidFill>
                  <a:prstClr val="black"/>
                </a:solidFill>
                <a:latin typeface="Times New Roman" pitchFamily="18" charset="0"/>
                <a:cs typeface="Times New Roman" pitchFamily="18" charset="0"/>
              </a:rPr>
              <a:t>information for a report, </a:t>
            </a:r>
            <a:r>
              <a:rPr lang="en-GB" sz="3200" dirty="0" smtClean="0">
                <a:solidFill>
                  <a:prstClr val="black"/>
                </a:solidFill>
                <a:latin typeface="Times New Roman" pitchFamily="18" charset="0"/>
                <a:cs typeface="Times New Roman" pitchFamily="18" charset="0"/>
              </a:rPr>
              <a:t>speech, discussion </a:t>
            </a:r>
            <a:r>
              <a:rPr lang="en-GB" sz="3200" dirty="0">
                <a:solidFill>
                  <a:prstClr val="black"/>
                </a:solidFill>
                <a:latin typeface="Times New Roman" pitchFamily="18" charset="0"/>
                <a:cs typeface="Times New Roman" pitchFamily="18" charset="0"/>
              </a:rPr>
              <a:t>or paper.  </a:t>
            </a:r>
            <a:endParaRPr lang="en-GB" sz="3200" dirty="0" smtClean="0">
              <a:solidFill>
                <a:prstClr val="black"/>
              </a:solidFill>
              <a:latin typeface="Times New Roman" pitchFamily="18" charset="0"/>
              <a:cs typeface="Times New Roman" pitchFamily="18" charset="0"/>
            </a:endParaRP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It </a:t>
            </a:r>
            <a:r>
              <a:rPr lang="en-GB" sz="3200" dirty="0">
                <a:solidFill>
                  <a:prstClr val="black"/>
                </a:solidFill>
                <a:latin typeface="Times New Roman" pitchFamily="18" charset="0"/>
                <a:cs typeface="Times New Roman" pitchFamily="18" charset="0"/>
              </a:rPr>
              <a:t>is used </a:t>
            </a:r>
            <a:r>
              <a:rPr lang="en-GB" sz="3200" dirty="0" smtClean="0">
                <a:solidFill>
                  <a:prstClr val="black"/>
                </a:solidFill>
                <a:latin typeface="Times New Roman" pitchFamily="18" charset="0"/>
                <a:cs typeface="Times New Roman" pitchFamily="18" charset="0"/>
              </a:rPr>
              <a:t>to</a:t>
            </a:r>
            <a:r>
              <a:rPr lang="en-GB" sz="3200" dirty="0">
                <a:solidFill>
                  <a:prstClr val="black"/>
                </a:solidFill>
                <a:latin typeface="Times New Roman" pitchFamily="18" charset="0"/>
                <a:cs typeface="Times New Roman" pitchFamily="18" charset="0"/>
              </a:rPr>
              <a:t> </a:t>
            </a:r>
            <a:r>
              <a:rPr lang="en-GB" sz="3200" dirty="0" smtClean="0">
                <a:solidFill>
                  <a:prstClr val="black"/>
                </a:solidFill>
                <a:latin typeface="Times New Roman" pitchFamily="18" charset="0"/>
                <a:cs typeface="Times New Roman" pitchFamily="18" charset="0"/>
              </a:rPr>
              <a:t>supplement </a:t>
            </a:r>
            <a:r>
              <a:rPr lang="en-GB" sz="3200" dirty="0">
                <a:solidFill>
                  <a:prstClr val="black"/>
                </a:solidFill>
                <a:latin typeface="Times New Roman" pitchFamily="18" charset="0"/>
                <a:cs typeface="Times New Roman" pitchFamily="18" charset="0"/>
              </a:rPr>
              <a:t>the more traditional ways of </a:t>
            </a:r>
            <a:r>
              <a:rPr lang="en-GB" sz="3200" dirty="0" smtClean="0">
                <a:solidFill>
                  <a:schemeClr val="tx1"/>
                </a:solidFill>
                <a:latin typeface="Times New Roman" pitchFamily="18" charset="0"/>
                <a:cs typeface="Times New Roman" pitchFamily="18" charset="0"/>
              </a:rPr>
              <a:t>research</a:t>
            </a:r>
            <a:r>
              <a:rPr lang="en-GB" sz="3200" dirty="0" smtClean="0">
                <a:solidFill>
                  <a:prstClr val="black"/>
                </a:solidFill>
                <a:latin typeface="Times New Roman" pitchFamily="18" charset="0"/>
                <a:cs typeface="Times New Roman" pitchFamily="18" charset="0"/>
              </a:rPr>
              <a:t> </a:t>
            </a:r>
            <a:r>
              <a:rPr lang="en-GB" sz="3200" dirty="0">
                <a:solidFill>
                  <a:prstClr val="black"/>
                </a:solidFill>
                <a:latin typeface="Times New Roman" pitchFamily="18" charset="0"/>
                <a:cs typeface="Times New Roman" pitchFamily="18" charset="0"/>
              </a:rPr>
              <a:t>or gathering information from </a:t>
            </a:r>
            <a:r>
              <a:rPr lang="en-GB" sz="3200" dirty="0" smtClean="0">
                <a:solidFill>
                  <a:prstClr val="black"/>
                </a:solidFill>
                <a:latin typeface="Times New Roman" pitchFamily="18" charset="0"/>
                <a:cs typeface="Times New Roman" pitchFamily="18" charset="0"/>
              </a:rPr>
              <a:t>sources </a:t>
            </a:r>
            <a:r>
              <a:rPr lang="en-GB" sz="3200" dirty="0">
                <a:solidFill>
                  <a:prstClr val="black"/>
                </a:solidFill>
                <a:latin typeface="Times New Roman" pitchFamily="18" charset="0"/>
                <a:cs typeface="Times New Roman" pitchFamily="18" charset="0"/>
              </a:rPr>
              <a:t>like books and periodicals.</a:t>
            </a:r>
            <a:br>
              <a:rPr lang="en-GB" sz="3200" dirty="0">
                <a:solidFill>
                  <a:prstClr val="black"/>
                </a:solidFill>
                <a:latin typeface="Times New Roman" pitchFamily="18" charset="0"/>
                <a:cs typeface="Times New Roman" pitchFamily="18" charset="0"/>
              </a:rPr>
            </a:br>
            <a:endParaRPr lang="en-US" sz="3200" dirty="0"/>
          </a:p>
        </p:txBody>
      </p:sp>
    </p:spTree>
    <p:extLst>
      <p:ext uri="{BB962C8B-B14F-4D97-AF65-F5344CB8AC3E}">
        <p14:creationId xmlns:p14="http://schemas.microsoft.com/office/powerpoint/2010/main" val="3838408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spc="0" dirty="0">
                <a:solidFill>
                  <a:prstClr val="black"/>
                </a:solidFill>
                <a:latin typeface="Bahnschrift Condensed" panose="020B0502040204020203" pitchFamily="34" charset="0"/>
                <a:cs typeface="Times New Roman" pitchFamily="18" charset="0"/>
              </a:rPr>
              <a:t>Types of Interviews</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GB" sz="3200" b="1" dirty="0" smtClean="0">
                <a:solidFill>
                  <a:prstClr val="black"/>
                </a:solidFill>
                <a:latin typeface="Times New Roman" pitchFamily="18" charset="0"/>
                <a:cs typeface="Times New Roman" pitchFamily="18" charset="0"/>
              </a:rPr>
              <a:t>2</a:t>
            </a:r>
            <a:r>
              <a:rPr lang="en-GB" sz="3600" b="1" dirty="0" smtClean="0">
                <a:solidFill>
                  <a:prstClr val="black"/>
                </a:solidFill>
                <a:latin typeface="Bahnschrift SemiCondensed" panose="020B0502040204020203" pitchFamily="34" charset="0"/>
                <a:cs typeface="Times New Roman" pitchFamily="18" charset="0"/>
              </a:rPr>
              <a:t>) </a:t>
            </a:r>
            <a:r>
              <a:rPr lang="en-GB" sz="3600" b="1" dirty="0">
                <a:solidFill>
                  <a:prstClr val="black"/>
                </a:solidFill>
                <a:latin typeface="Bahnschrift SemiCondensed" panose="020B0502040204020203" pitchFamily="34" charset="0"/>
                <a:cs typeface="Times New Roman" pitchFamily="18" charset="0"/>
              </a:rPr>
              <a:t>Job </a:t>
            </a:r>
            <a:r>
              <a:rPr lang="en-GB" sz="3600" b="1" dirty="0" smtClean="0">
                <a:solidFill>
                  <a:prstClr val="black"/>
                </a:solidFill>
                <a:latin typeface="Bahnschrift SemiCondensed" panose="020B0502040204020203" pitchFamily="34" charset="0"/>
                <a:cs typeface="Times New Roman" pitchFamily="18" charset="0"/>
              </a:rPr>
              <a:t>interview</a:t>
            </a:r>
            <a:r>
              <a:rPr lang="en-GB" sz="3200" dirty="0" smtClean="0">
                <a:solidFill>
                  <a:prstClr val="black"/>
                </a:solidFill>
                <a:latin typeface="Times New Roman" pitchFamily="18" charset="0"/>
                <a:cs typeface="Times New Roman" pitchFamily="18" charset="0"/>
              </a:rPr>
              <a:t>– </a:t>
            </a:r>
          </a:p>
          <a:p>
            <a:pPr lvl="0">
              <a:buClr>
                <a:srgbClr val="E48312"/>
              </a:buCl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It is meeting between two or more persons for the purposes of knowing each other</a:t>
            </a:r>
          </a:p>
          <a:p>
            <a:pPr lvl="0">
              <a:buClr>
                <a:srgbClr val="E48312"/>
              </a:buCl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The </a:t>
            </a:r>
            <a:r>
              <a:rPr lang="en-GB" sz="3200" dirty="0">
                <a:solidFill>
                  <a:prstClr val="black"/>
                </a:solidFill>
                <a:latin typeface="Times New Roman" pitchFamily="18" charset="0"/>
                <a:cs typeface="Times New Roman" pitchFamily="18" charset="0"/>
              </a:rPr>
              <a:t>employer would wish to know the suitability of the </a:t>
            </a:r>
            <a:r>
              <a:rPr lang="en-GB" sz="3200" dirty="0" smtClean="0">
                <a:solidFill>
                  <a:prstClr val="black"/>
                </a:solidFill>
                <a:latin typeface="Times New Roman" pitchFamily="18" charset="0"/>
                <a:cs typeface="Times New Roman" pitchFamily="18" charset="0"/>
              </a:rPr>
              <a:t>applicant;</a:t>
            </a:r>
            <a:endParaRPr lang="en-GB" sz="3200" dirty="0">
              <a:solidFill>
                <a:prstClr val="black"/>
              </a:solidFill>
              <a:latin typeface="Times New Roman" pitchFamily="18" charset="0"/>
              <a:cs typeface="Times New Roman" pitchFamily="18" charset="0"/>
            </a:endParaRP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While the applicant would wish to know about the organisation/company</a:t>
            </a:r>
          </a:p>
        </p:txBody>
      </p:sp>
    </p:spTree>
    <p:extLst>
      <p:ext uri="{BB962C8B-B14F-4D97-AF65-F5344CB8AC3E}">
        <p14:creationId xmlns:p14="http://schemas.microsoft.com/office/powerpoint/2010/main" val="38266447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spc="0" dirty="0">
                <a:solidFill>
                  <a:prstClr val="black"/>
                </a:solidFill>
                <a:latin typeface="Bahnschrift SemiCondensed" panose="020B0502040204020203" pitchFamily="34" charset="0"/>
              </a:rPr>
              <a:t>Purpose of an </a:t>
            </a:r>
            <a:r>
              <a:rPr lang="en-GB" sz="5400" b="1" spc="0" dirty="0" smtClean="0">
                <a:solidFill>
                  <a:prstClr val="black"/>
                </a:solidFill>
                <a:latin typeface="Bahnschrift SemiCondensed" panose="020B0502040204020203" pitchFamily="34" charset="0"/>
              </a:rPr>
              <a:t>interview</a:t>
            </a:r>
            <a:endParaRPr lang="en-US" sz="5400" b="1" dirty="0">
              <a:latin typeface="Bahnschrift SemiCondensed" panose="020B0502040204020203" pitchFamily="34" charset="0"/>
            </a:endParaRPr>
          </a:p>
        </p:txBody>
      </p:sp>
      <p:sp>
        <p:nvSpPr>
          <p:cNvPr id="3" name="Content Placeholder 2"/>
          <p:cNvSpPr>
            <a:spLocks noGrp="1"/>
          </p:cNvSpPr>
          <p:nvPr>
            <p:ph idx="1"/>
          </p:nvPr>
        </p:nvSpPr>
        <p:spPr/>
        <p:txBody>
          <a:bodyPr>
            <a:normAutofit/>
          </a:bodyPr>
          <a:lstStyle/>
          <a:p>
            <a:r>
              <a:rPr lang="en-GB" sz="3200" b="1" dirty="0" smtClean="0">
                <a:solidFill>
                  <a:prstClr val="black"/>
                </a:solidFill>
                <a:latin typeface="Times New Roman" pitchFamily="18" charset="0"/>
                <a:cs typeface="Times New Roman" pitchFamily="18" charset="0"/>
              </a:rPr>
              <a:t>1</a:t>
            </a:r>
            <a:r>
              <a:rPr lang="en-GB" sz="3200" b="1" dirty="0">
                <a:solidFill>
                  <a:prstClr val="black"/>
                </a:solidFill>
                <a:latin typeface="Times New Roman" pitchFamily="18" charset="0"/>
                <a:cs typeface="Times New Roman" pitchFamily="18" charset="0"/>
              </a:rPr>
              <a:t>) </a:t>
            </a:r>
            <a:r>
              <a:rPr lang="en-GB" sz="3600" b="1" dirty="0">
                <a:solidFill>
                  <a:prstClr val="black"/>
                </a:solidFill>
                <a:latin typeface="Bahnschrift Condensed" panose="020B0502040204020203" pitchFamily="34" charset="0"/>
                <a:cs typeface="Times New Roman" pitchFamily="18" charset="0"/>
              </a:rPr>
              <a:t>Information </a:t>
            </a:r>
            <a:r>
              <a:rPr lang="en-GB" sz="3600" b="1" dirty="0" smtClean="0">
                <a:solidFill>
                  <a:prstClr val="black"/>
                </a:solidFill>
                <a:latin typeface="Bahnschrift Condensed" panose="020B0502040204020203" pitchFamily="34" charset="0"/>
                <a:cs typeface="Times New Roman" pitchFamily="18" charset="0"/>
              </a:rPr>
              <a:t>interview: is conducted so as to-</a:t>
            </a:r>
          </a:p>
          <a:p>
            <a:pPr>
              <a:buFont typeface="Wingdings" panose="05000000000000000000" pitchFamily="2" charset="2"/>
              <a:buChar char="§"/>
            </a:pPr>
            <a:r>
              <a:rPr lang="en-GB" sz="3200" dirty="0">
                <a:solidFill>
                  <a:prstClr val="black"/>
                </a:solidFill>
                <a:latin typeface="Times New Roman" pitchFamily="18" charset="0"/>
              </a:rPr>
              <a:t>A</a:t>
            </a:r>
            <a:r>
              <a:rPr lang="en-GB" sz="3200" dirty="0" smtClean="0">
                <a:solidFill>
                  <a:prstClr val="black"/>
                </a:solidFill>
                <a:latin typeface="Times New Roman" pitchFamily="18" charset="0"/>
              </a:rPr>
              <a:t>cquire </a:t>
            </a:r>
            <a:r>
              <a:rPr lang="en-GB" sz="3200" dirty="0">
                <a:solidFill>
                  <a:prstClr val="black"/>
                </a:solidFill>
                <a:latin typeface="Times New Roman" pitchFamily="18" charset="0"/>
              </a:rPr>
              <a:t>and understand </a:t>
            </a:r>
            <a:r>
              <a:rPr lang="en-GB" sz="3200" dirty="0" smtClean="0">
                <a:solidFill>
                  <a:prstClr val="black"/>
                </a:solidFill>
                <a:latin typeface="Times New Roman" pitchFamily="18" charset="0"/>
              </a:rPr>
              <a:t>information about </a:t>
            </a:r>
            <a:r>
              <a:rPr lang="en-GB" sz="3200" dirty="0">
                <a:solidFill>
                  <a:prstClr val="black"/>
                </a:solidFill>
                <a:latin typeface="Times New Roman" pitchFamily="18" charset="0"/>
              </a:rPr>
              <a:t>the other person, a </a:t>
            </a:r>
            <a:r>
              <a:rPr lang="en-GB" sz="3200" dirty="0" smtClean="0">
                <a:solidFill>
                  <a:prstClr val="black"/>
                </a:solidFill>
                <a:latin typeface="Times New Roman" pitchFamily="18" charset="0"/>
              </a:rPr>
              <a:t>particular subject/topic</a:t>
            </a:r>
            <a:r>
              <a:rPr lang="en-GB" sz="3200" dirty="0">
                <a:solidFill>
                  <a:prstClr val="black"/>
                </a:solidFill>
                <a:latin typeface="Times New Roman" pitchFamily="18" charset="0"/>
              </a:rPr>
              <a:t>, or a particular </a:t>
            </a:r>
            <a:r>
              <a:rPr lang="en-GB" sz="3200" dirty="0" smtClean="0">
                <a:solidFill>
                  <a:prstClr val="black"/>
                </a:solidFill>
                <a:latin typeface="Times New Roman" pitchFamily="18" charset="0"/>
              </a:rPr>
              <a:t>activity</a:t>
            </a:r>
          </a:p>
          <a:p>
            <a:pPr marL="0" indent="0">
              <a:buNone/>
            </a:pPr>
            <a:endParaRPr lang="en-GB" sz="3200" b="1" dirty="0" smtClean="0">
              <a:solidFill>
                <a:prstClr val="black"/>
              </a:solidFill>
              <a:latin typeface="Times New Roman" pitchFamily="18" charset="0"/>
              <a:cs typeface="Times New Roman" pitchFamily="18" charset="0"/>
            </a:endParaRPr>
          </a:p>
          <a:p>
            <a:endParaRPr lang="en-US" sz="3200" dirty="0" smtClean="0">
              <a:solidFill>
                <a:prstClr val="black"/>
              </a:solidFill>
              <a:latin typeface="Times New Roman" pitchFamily="18" charset="0"/>
            </a:endParaRPr>
          </a:p>
          <a:p>
            <a:endParaRPr lang="en-US" sz="3200" dirty="0"/>
          </a:p>
        </p:txBody>
      </p:sp>
    </p:spTree>
    <p:extLst>
      <p:ext uri="{BB962C8B-B14F-4D97-AF65-F5344CB8AC3E}">
        <p14:creationId xmlns:p14="http://schemas.microsoft.com/office/powerpoint/2010/main" val="23659042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ahnschrift Condensed" panose="020B0502040204020203" pitchFamily="34" charset="0"/>
              </a:rPr>
              <a:t>Purpose of interview</a:t>
            </a:r>
            <a:endParaRPr lang="en-US" sz="5400" b="1" dirty="0">
              <a:latin typeface="Bahnschrift Condensed" panose="020B0502040204020203" pitchFamily="34" charset="0"/>
            </a:endParaRPr>
          </a:p>
        </p:txBody>
      </p:sp>
      <p:sp>
        <p:nvSpPr>
          <p:cNvPr id="3" name="Content Placeholder 2"/>
          <p:cNvSpPr>
            <a:spLocks noGrp="1"/>
          </p:cNvSpPr>
          <p:nvPr>
            <p:ph idx="1"/>
          </p:nvPr>
        </p:nvSpPr>
        <p:spPr/>
        <p:txBody>
          <a:bodyPr/>
          <a:lstStyle/>
          <a:p>
            <a:r>
              <a:rPr lang="en-GB" sz="3200" b="1" dirty="0">
                <a:solidFill>
                  <a:prstClr val="black"/>
                </a:solidFill>
                <a:latin typeface="Times New Roman" pitchFamily="18" charset="0"/>
                <a:cs typeface="Times New Roman" pitchFamily="18" charset="0"/>
              </a:rPr>
              <a:t>2) </a:t>
            </a:r>
            <a:r>
              <a:rPr lang="en-GB" sz="3600" b="1" dirty="0">
                <a:solidFill>
                  <a:prstClr val="black"/>
                </a:solidFill>
                <a:latin typeface="Bahnschrift Condensed" panose="020B0502040204020203" pitchFamily="34" charset="0"/>
                <a:cs typeface="Times New Roman" pitchFamily="18" charset="0"/>
              </a:rPr>
              <a:t>Job </a:t>
            </a:r>
            <a:r>
              <a:rPr lang="en-GB" sz="3600" b="1" dirty="0" smtClean="0">
                <a:solidFill>
                  <a:prstClr val="black"/>
                </a:solidFill>
                <a:latin typeface="Bahnschrift Condensed" panose="020B0502040204020203" pitchFamily="34" charset="0"/>
                <a:cs typeface="Times New Roman" pitchFamily="18" charset="0"/>
              </a:rPr>
              <a:t>interview; is conducted to-</a:t>
            </a:r>
          </a:p>
          <a:p>
            <a:pPr>
              <a:buFont typeface="Wingdings" panose="05000000000000000000" pitchFamily="2" charset="2"/>
              <a:buChar char="§"/>
            </a:pPr>
            <a:r>
              <a:rPr lang="en-GB" sz="3200" dirty="0">
                <a:solidFill>
                  <a:prstClr val="black"/>
                </a:solidFill>
                <a:latin typeface="Times New Roman" pitchFamily="18" charset="0"/>
                <a:cs typeface="Times New Roman" pitchFamily="18" charset="0"/>
              </a:rPr>
              <a:t>F</a:t>
            </a:r>
            <a:r>
              <a:rPr lang="en-GB" sz="3200" dirty="0" smtClean="0">
                <a:solidFill>
                  <a:prstClr val="black"/>
                </a:solidFill>
                <a:latin typeface="Times New Roman" pitchFamily="18" charset="0"/>
                <a:cs typeface="Times New Roman" pitchFamily="18" charset="0"/>
              </a:rPr>
              <a:t>ind the most suitable candidate for the job advertised.</a:t>
            </a:r>
          </a:p>
          <a:p>
            <a:pPr>
              <a:buFont typeface="Wingdings" panose="05000000000000000000" pitchFamily="2" charset="2"/>
              <a:buChar char="§"/>
            </a:pPr>
            <a:r>
              <a:rPr lang="en-GB" sz="3200" dirty="0">
                <a:solidFill>
                  <a:prstClr val="black"/>
                </a:solidFill>
                <a:latin typeface="Times New Roman" pitchFamily="18" charset="0"/>
                <a:cs typeface="Times New Roman" pitchFamily="18" charset="0"/>
              </a:rPr>
              <a:t>G</a:t>
            </a:r>
            <a:r>
              <a:rPr lang="en-GB" sz="3200" dirty="0" smtClean="0">
                <a:solidFill>
                  <a:prstClr val="black"/>
                </a:solidFill>
                <a:latin typeface="Times New Roman" pitchFamily="18" charset="0"/>
                <a:cs typeface="Times New Roman" pitchFamily="18" charset="0"/>
              </a:rPr>
              <a:t>ive the candidate sufficient information about the organisation so as to make decision whether to join it or not</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To promote goodwill of the organisation to all the candidates</a:t>
            </a:r>
          </a:p>
          <a:p>
            <a:pPr>
              <a:buFont typeface="Wingdings" panose="05000000000000000000" pitchFamily="2" charset="2"/>
              <a:buChar char="§"/>
            </a:pPr>
            <a:r>
              <a:rPr lang="en-GB" sz="3200" dirty="0" smtClean="0">
                <a:solidFill>
                  <a:prstClr val="black"/>
                </a:solidFill>
                <a:latin typeface="Times New Roman" pitchFamily="18" charset="0"/>
                <a:cs typeface="Times New Roman" pitchFamily="18" charset="0"/>
              </a:rPr>
              <a:t>To create a sense of confidence.</a:t>
            </a:r>
          </a:p>
          <a:p>
            <a:endParaRPr lang="en-GB" sz="3200" dirty="0" smtClean="0">
              <a:solidFill>
                <a:prstClr val="black"/>
              </a:solidFill>
              <a:latin typeface="Times New Roman" pitchFamily="18" charset="0"/>
              <a:cs typeface="Times New Roman" pitchFamily="18" charset="0"/>
            </a:endParaRPr>
          </a:p>
          <a:p>
            <a:pPr>
              <a:buFont typeface="Wingdings" panose="05000000000000000000" pitchFamily="2" charset="2"/>
              <a:buChar char="q"/>
            </a:pPr>
            <a:endParaRPr lang="en-GB"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865425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47730"/>
            <a:ext cx="10058400" cy="2537137"/>
          </a:xfrm>
        </p:spPr>
        <p:txBody>
          <a:bodyPr>
            <a:noAutofit/>
          </a:bodyPr>
          <a:lstStyle/>
          <a:p>
            <a:r>
              <a:rPr lang="en-GB" sz="5400" b="1" spc="0" dirty="0" smtClean="0">
                <a:solidFill>
                  <a:prstClr val="black"/>
                </a:solidFill>
                <a:latin typeface="Bahnschrift Condensed" panose="020B0502040204020203" pitchFamily="34" charset="0"/>
                <a:cs typeface="Times New Roman" pitchFamily="18" charset="0"/>
              </a:rPr>
              <a:t/>
            </a:r>
            <a:br>
              <a:rPr lang="en-GB" sz="5400" b="1" spc="0" dirty="0" smtClean="0">
                <a:solidFill>
                  <a:prstClr val="black"/>
                </a:solidFill>
                <a:latin typeface="Bahnschrift Condensed" panose="020B0502040204020203" pitchFamily="34" charset="0"/>
                <a:cs typeface="Times New Roman" pitchFamily="18" charset="0"/>
              </a:rPr>
            </a:br>
            <a:r>
              <a:rPr lang="en-GB" sz="5400" b="1" spc="0" dirty="0">
                <a:solidFill>
                  <a:prstClr val="black"/>
                </a:solidFill>
                <a:latin typeface="Bahnschrift Condensed" panose="020B0502040204020203" pitchFamily="34" charset="0"/>
                <a:cs typeface="Times New Roman" pitchFamily="18" charset="0"/>
              </a:rPr>
              <a:t/>
            </a:r>
            <a:br>
              <a:rPr lang="en-GB" sz="5400" b="1" spc="0" dirty="0">
                <a:solidFill>
                  <a:prstClr val="black"/>
                </a:solidFill>
                <a:latin typeface="Bahnschrift Condensed" panose="020B0502040204020203" pitchFamily="34" charset="0"/>
                <a:cs typeface="Times New Roman" pitchFamily="18" charset="0"/>
              </a:rPr>
            </a:br>
            <a:r>
              <a:rPr lang="en-GB" sz="5400" b="1" spc="0" dirty="0" smtClean="0">
                <a:solidFill>
                  <a:prstClr val="black"/>
                </a:solidFill>
                <a:latin typeface="Bahnschrift Condensed" panose="020B0502040204020203" pitchFamily="34" charset="0"/>
                <a:cs typeface="Times New Roman" pitchFamily="18" charset="0"/>
              </a:rPr>
              <a:t/>
            </a:r>
            <a:br>
              <a:rPr lang="en-GB" sz="5400" b="1" spc="0" dirty="0" smtClean="0">
                <a:solidFill>
                  <a:prstClr val="black"/>
                </a:solidFill>
                <a:latin typeface="Bahnschrift Condensed" panose="020B0502040204020203" pitchFamily="34" charset="0"/>
                <a:cs typeface="Times New Roman" pitchFamily="18" charset="0"/>
              </a:rPr>
            </a:br>
            <a:r>
              <a:rPr lang="en-GB" sz="5400" b="1" spc="0" dirty="0" smtClean="0">
                <a:solidFill>
                  <a:prstClr val="black"/>
                </a:solidFill>
                <a:latin typeface="Bahnschrift Condensed" panose="020B0502040204020203" pitchFamily="34" charset="0"/>
                <a:cs typeface="Times New Roman" pitchFamily="18" charset="0"/>
              </a:rPr>
              <a:t/>
            </a:r>
            <a:br>
              <a:rPr lang="en-GB" sz="5400" b="1" spc="0" dirty="0" smtClean="0">
                <a:solidFill>
                  <a:prstClr val="black"/>
                </a:solidFill>
                <a:latin typeface="Bahnschrift Condensed" panose="020B0502040204020203" pitchFamily="34" charset="0"/>
                <a:cs typeface="Times New Roman" pitchFamily="18" charset="0"/>
              </a:rPr>
            </a:br>
            <a:r>
              <a:rPr lang="en-GB" sz="5400" b="1" spc="0" dirty="0">
                <a:solidFill>
                  <a:prstClr val="black"/>
                </a:solidFill>
                <a:latin typeface="Bahnschrift Condensed" panose="020B0502040204020203" pitchFamily="34" charset="0"/>
                <a:cs typeface="Times New Roman" pitchFamily="18" charset="0"/>
              </a:rPr>
              <a:t/>
            </a:r>
            <a:br>
              <a:rPr lang="en-GB" sz="5400" b="1" spc="0" dirty="0">
                <a:solidFill>
                  <a:prstClr val="black"/>
                </a:solidFill>
                <a:latin typeface="Bahnschrift Condensed" panose="020B0502040204020203" pitchFamily="34" charset="0"/>
                <a:cs typeface="Times New Roman" pitchFamily="18" charset="0"/>
              </a:rPr>
            </a:br>
            <a:r>
              <a:rPr lang="en-GB" sz="5400" b="1" spc="0" dirty="0" smtClean="0">
                <a:solidFill>
                  <a:prstClr val="black"/>
                </a:solidFill>
                <a:latin typeface="Bahnschrift Condensed" panose="020B0502040204020203" pitchFamily="34" charset="0"/>
                <a:cs typeface="Times New Roman" pitchFamily="18" charset="0"/>
              </a:rPr>
              <a:t/>
            </a:r>
            <a:br>
              <a:rPr lang="en-GB" sz="5400" b="1" spc="0" dirty="0" smtClean="0">
                <a:solidFill>
                  <a:prstClr val="black"/>
                </a:solidFill>
                <a:latin typeface="Bahnschrift Condensed" panose="020B0502040204020203" pitchFamily="34" charset="0"/>
                <a:cs typeface="Times New Roman" pitchFamily="18" charset="0"/>
              </a:rPr>
            </a:br>
            <a:r>
              <a:rPr lang="en-GB" sz="5400" b="1" spc="0" dirty="0">
                <a:solidFill>
                  <a:prstClr val="black"/>
                </a:solidFill>
                <a:latin typeface="Bahnschrift Condensed" panose="020B0502040204020203" pitchFamily="34" charset="0"/>
                <a:cs typeface="Times New Roman" pitchFamily="18" charset="0"/>
              </a:rPr>
              <a:t/>
            </a:r>
            <a:br>
              <a:rPr lang="en-GB" sz="5400" b="1" spc="0" dirty="0">
                <a:solidFill>
                  <a:prstClr val="black"/>
                </a:solidFill>
                <a:latin typeface="Bahnschrift Condensed" panose="020B0502040204020203" pitchFamily="34" charset="0"/>
                <a:cs typeface="Times New Roman" pitchFamily="18" charset="0"/>
              </a:rPr>
            </a:br>
            <a:r>
              <a:rPr lang="en-GB" b="1" spc="0" dirty="0" smtClean="0">
                <a:solidFill>
                  <a:prstClr val="black"/>
                </a:solidFill>
                <a:latin typeface="Bahnschrift Condensed" panose="020B0502040204020203" pitchFamily="34" charset="0"/>
                <a:cs typeface="Times New Roman" pitchFamily="18" charset="0"/>
              </a:rPr>
              <a:t>Successful </a:t>
            </a:r>
            <a:r>
              <a:rPr lang="en-GB" b="1" spc="0" dirty="0">
                <a:solidFill>
                  <a:prstClr val="black"/>
                </a:solidFill>
                <a:latin typeface="Bahnschrift Condensed" panose="020B0502040204020203" pitchFamily="34" charset="0"/>
                <a:cs typeface="Times New Roman" pitchFamily="18" charset="0"/>
              </a:rPr>
              <a:t>interviews should </a:t>
            </a:r>
            <a:r>
              <a:rPr lang="en-GB" b="1" spc="0" dirty="0" smtClean="0">
                <a:solidFill>
                  <a:prstClr val="black"/>
                </a:solidFill>
                <a:latin typeface="Bahnschrift Condensed" panose="020B0502040204020203" pitchFamily="34" charset="0"/>
                <a:cs typeface="Times New Roman" pitchFamily="18" charset="0"/>
              </a:rPr>
              <a:t/>
            </a:r>
            <a:br>
              <a:rPr lang="en-GB" b="1" spc="0" dirty="0" smtClean="0">
                <a:solidFill>
                  <a:prstClr val="black"/>
                </a:solidFill>
                <a:latin typeface="Bahnschrift Condensed" panose="020B0502040204020203" pitchFamily="34" charset="0"/>
                <a:cs typeface="Times New Roman" pitchFamily="18" charset="0"/>
              </a:rPr>
            </a:br>
            <a:r>
              <a:rPr lang="en-GB" b="1" spc="0" dirty="0" smtClean="0">
                <a:solidFill>
                  <a:prstClr val="black"/>
                </a:solidFill>
                <a:latin typeface="Bahnschrift Condensed" panose="020B0502040204020203" pitchFamily="34" charset="0"/>
                <a:cs typeface="Times New Roman" pitchFamily="18" charset="0"/>
              </a:rPr>
              <a:t>take </a:t>
            </a:r>
            <a:r>
              <a:rPr lang="en-GB" b="1" spc="0" dirty="0">
                <a:solidFill>
                  <a:prstClr val="black"/>
                </a:solidFill>
                <a:latin typeface="Bahnschrift Condensed" panose="020B0502040204020203" pitchFamily="34" charset="0"/>
                <a:cs typeface="Times New Roman" pitchFamily="18" charset="0"/>
              </a:rPr>
              <a:t>into account the following</a:t>
            </a:r>
            <a:r>
              <a:rPr lang="en-GB" sz="5400" spc="0" dirty="0">
                <a:solidFill>
                  <a:prstClr val="black"/>
                </a:solidFill>
                <a:latin typeface="Bahnschrift Condensed" panose="020B0502040204020203" pitchFamily="34" charset="0"/>
                <a:cs typeface="Times New Roman" pitchFamily="18" charset="0"/>
              </a:rPr>
              <a:t>:</a:t>
            </a:r>
            <a:br>
              <a:rPr lang="en-GB" sz="5400" spc="0" dirty="0">
                <a:solidFill>
                  <a:prstClr val="black"/>
                </a:solidFill>
                <a:latin typeface="Bahnschrift Condensed" panose="020B0502040204020203" pitchFamily="34" charset="0"/>
                <a:cs typeface="Times New Roman" pitchFamily="18" charset="0"/>
              </a:rPr>
            </a:br>
            <a:endParaRPr lang="en-US" sz="5400" dirty="0">
              <a:latin typeface="Bahnschrift Condensed" panose="020B0502040204020203" pitchFamily="34" charset="0"/>
            </a:endParaRP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q"/>
            </a:pPr>
            <a:r>
              <a:rPr lang="en-GB" sz="5100" b="1" dirty="0" smtClean="0">
                <a:solidFill>
                  <a:prstClr val="black"/>
                </a:solidFill>
                <a:latin typeface="Bahnschrift Condensed" panose="020B0502040204020203" pitchFamily="34" charset="0"/>
                <a:cs typeface="Times New Roman" pitchFamily="18" charset="0"/>
              </a:rPr>
              <a:t>Objective</a:t>
            </a:r>
            <a:r>
              <a:rPr lang="en-GB" sz="2900" dirty="0" smtClean="0">
                <a:solidFill>
                  <a:prstClr val="black"/>
                </a:solidFill>
                <a:latin typeface="Times New Roman" pitchFamily="18" charset="0"/>
                <a:cs typeface="Times New Roman" pitchFamily="18" charset="0"/>
              </a:rPr>
              <a:t>– </a:t>
            </a:r>
          </a:p>
          <a:p>
            <a:pPr>
              <a:buFont typeface="Wingdings" panose="05000000000000000000" pitchFamily="2" charset="2"/>
              <a:buChar char="§"/>
            </a:pPr>
            <a:r>
              <a:rPr lang="en-GB" sz="4100" dirty="0" smtClean="0">
                <a:solidFill>
                  <a:prstClr val="black"/>
                </a:solidFill>
                <a:latin typeface="Times New Roman" pitchFamily="18" charset="0"/>
                <a:cs typeface="Times New Roman" pitchFamily="18" charset="0"/>
              </a:rPr>
              <a:t>Clarity </a:t>
            </a:r>
            <a:r>
              <a:rPr lang="en-GB" sz="4100" dirty="0">
                <a:solidFill>
                  <a:prstClr val="black"/>
                </a:solidFill>
                <a:latin typeface="Times New Roman" pitchFamily="18" charset="0"/>
                <a:cs typeface="Times New Roman" pitchFamily="18" charset="0"/>
              </a:rPr>
              <a:t>on the desired </a:t>
            </a:r>
            <a:r>
              <a:rPr lang="en-GB" sz="4100" dirty="0" smtClean="0">
                <a:solidFill>
                  <a:prstClr val="black"/>
                </a:solidFill>
                <a:latin typeface="Times New Roman" pitchFamily="18" charset="0"/>
                <a:cs typeface="Times New Roman" pitchFamily="18" charset="0"/>
              </a:rPr>
              <a:t>outcome </a:t>
            </a:r>
            <a:r>
              <a:rPr lang="en-GB" sz="4100" dirty="0">
                <a:solidFill>
                  <a:prstClr val="black"/>
                </a:solidFill>
                <a:latin typeface="Times New Roman" pitchFamily="18" charset="0"/>
                <a:cs typeface="Times New Roman" pitchFamily="18" charset="0"/>
              </a:rPr>
              <a:t>of the interview (where you want</a:t>
            </a:r>
            <a:br>
              <a:rPr lang="en-GB" sz="4100" dirty="0">
                <a:solidFill>
                  <a:prstClr val="black"/>
                </a:solidFill>
                <a:latin typeface="Times New Roman" pitchFamily="18" charset="0"/>
                <a:cs typeface="Times New Roman" pitchFamily="18" charset="0"/>
              </a:rPr>
            </a:br>
            <a:r>
              <a:rPr lang="en-GB" sz="4100" dirty="0" smtClean="0">
                <a:solidFill>
                  <a:prstClr val="black"/>
                </a:solidFill>
                <a:latin typeface="Times New Roman" pitchFamily="18" charset="0"/>
                <a:cs typeface="Times New Roman" pitchFamily="18" charset="0"/>
              </a:rPr>
              <a:t>to </a:t>
            </a:r>
            <a:r>
              <a:rPr lang="en-GB" sz="4100" dirty="0">
                <a:solidFill>
                  <a:prstClr val="black"/>
                </a:solidFill>
                <a:latin typeface="Times New Roman" pitchFamily="18" charset="0"/>
                <a:cs typeface="Times New Roman" pitchFamily="18" charset="0"/>
              </a:rPr>
              <a:t>get to  or what you want to </a:t>
            </a:r>
            <a:r>
              <a:rPr lang="en-GB" sz="4100" dirty="0" smtClean="0">
                <a:solidFill>
                  <a:prstClr val="black"/>
                </a:solidFill>
                <a:latin typeface="Times New Roman" pitchFamily="18" charset="0"/>
                <a:cs typeface="Times New Roman" pitchFamily="18" charset="0"/>
              </a:rPr>
              <a:t>achieve)</a:t>
            </a:r>
          </a:p>
          <a:p>
            <a:pPr>
              <a:buFont typeface="Wingdings" panose="05000000000000000000" pitchFamily="2" charset="2"/>
              <a:buChar char="q"/>
            </a:pPr>
            <a:endParaRPr lang="en-GB" sz="4100" b="1" dirty="0" smtClean="0">
              <a:solidFill>
                <a:prstClr val="black"/>
              </a:solidFill>
              <a:latin typeface="Bahnschrift SemiCondensed" panose="020B0502040204020203" pitchFamily="34" charset="0"/>
              <a:cs typeface="Times New Roman" pitchFamily="18" charset="0"/>
            </a:endParaRPr>
          </a:p>
          <a:p>
            <a:pPr>
              <a:buFont typeface="Wingdings" panose="05000000000000000000" pitchFamily="2" charset="2"/>
              <a:buChar char="q"/>
            </a:pPr>
            <a:r>
              <a:rPr lang="en-GB" sz="5100" b="1" dirty="0" smtClean="0">
                <a:solidFill>
                  <a:prstClr val="black"/>
                </a:solidFill>
                <a:latin typeface="Bahnschrift SemiCondensed" panose="020B0502040204020203" pitchFamily="34" charset="0"/>
                <a:cs typeface="Times New Roman" pitchFamily="18" charset="0"/>
              </a:rPr>
              <a:t>Venue</a:t>
            </a:r>
            <a:r>
              <a:rPr lang="en-GB" sz="2900" dirty="0" smtClean="0">
                <a:solidFill>
                  <a:prstClr val="black"/>
                </a:solidFill>
                <a:latin typeface="Times New Roman" pitchFamily="18" charset="0"/>
                <a:cs typeface="Times New Roman" pitchFamily="18" charset="0"/>
              </a:rPr>
              <a:t> </a:t>
            </a:r>
            <a:r>
              <a:rPr lang="en-GB" sz="2900" dirty="0">
                <a:solidFill>
                  <a:prstClr val="black"/>
                </a:solidFill>
                <a:latin typeface="Times New Roman" pitchFamily="18" charset="0"/>
                <a:cs typeface="Times New Roman" pitchFamily="18" charset="0"/>
              </a:rPr>
              <a:t>– </a:t>
            </a:r>
            <a:endParaRPr lang="en-GB" sz="2900" dirty="0" smtClean="0">
              <a:solidFill>
                <a:prstClr val="black"/>
              </a:solidFill>
              <a:latin typeface="Times New Roman" pitchFamily="18" charset="0"/>
              <a:cs typeface="Times New Roman" pitchFamily="18" charset="0"/>
            </a:endParaRPr>
          </a:p>
          <a:p>
            <a:pPr>
              <a:buFont typeface="Wingdings" panose="05000000000000000000" pitchFamily="2" charset="2"/>
              <a:buChar char="§"/>
            </a:pPr>
            <a:r>
              <a:rPr lang="en-GB" sz="4100" dirty="0" smtClean="0">
                <a:solidFill>
                  <a:prstClr val="black"/>
                </a:solidFill>
                <a:latin typeface="Times New Roman" pitchFamily="18" charset="0"/>
                <a:cs typeface="Times New Roman" pitchFamily="18" charset="0"/>
              </a:rPr>
              <a:t>Make </a:t>
            </a:r>
            <a:r>
              <a:rPr lang="en-GB" sz="4100" dirty="0">
                <a:solidFill>
                  <a:prstClr val="black"/>
                </a:solidFill>
                <a:latin typeface="Times New Roman" pitchFamily="18" charset="0"/>
                <a:cs typeface="Times New Roman" pitchFamily="18" charset="0"/>
              </a:rPr>
              <a:t>a decision on the </a:t>
            </a:r>
            <a:r>
              <a:rPr lang="en-GB" sz="4100" dirty="0" smtClean="0">
                <a:solidFill>
                  <a:prstClr val="black"/>
                </a:solidFill>
                <a:latin typeface="Times New Roman" pitchFamily="18" charset="0"/>
                <a:cs typeface="Times New Roman" pitchFamily="18" charset="0"/>
              </a:rPr>
              <a:t>following:</a:t>
            </a:r>
            <a:endParaRPr lang="en-GB" sz="4100" dirty="0">
              <a:solidFill>
                <a:prstClr val="black"/>
              </a:solidFill>
              <a:latin typeface="Times New Roman" pitchFamily="18" charset="0"/>
              <a:cs typeface="Times New Roman" pitchFamily="18" charset="0"/>
            </a:endParaRPr>
          </a:p>
          <a:p>
            <a:pPr marL="0" indent="0">
              <a:buNone/>
            </a:pPr>
            <a:r>
              <a:rPr lang="en-GB" sz="4100" i="1" dirty="0" smtClean="0">
                <a:solidFill>
                  <a:prstClr val="black"/>
                </a:solidFill>
                <a:latin typeface="Times New Roman" pitchFamily="18" charset="0"/>
                <a:cs typeface="Times New Roman" pitchFamily="18" charset="0"/>
              </a:rPr>
              <a:t>Suitable </a:t>
            </a:r>
            <a:r>
              <a:rPr lang="en-GB" sz="4100" i="1" dirty="0">
                <a:solidFill>
                  <a:prstClr val="black"/>
                </a:solidFill>
                <a:latin typeface="Times New Roman" pitchFamily="18" charset="0"/>
                <a:cs typeface="Times New Roman" pitchFamily="18" charset="0"/>
              </a:rPr>
              <a:t>venue/location - </a:t>
            </a:r>
            <a:r>
              <a:rPr lang="en-GB" sz="4100" dirty="0">
                <a:solidFill>
                  <a:prstClr val="black"/>
                </a:solidFill>
                <a:latin typeface="Times New Roman" pitchFamily="18" charset="0"/>
                <a:cs typeface="Times New Roman" pitchFamily="18" charset="0"/>
              </a:rPr>
              <a:t>It should </a:t>
            </a:r>
            <a:r>
              <a:rPr lang="en-GB" sz="4100" dirty="0" smtClean="0">
                <a:solidFill>
                  <a:prstClr val="black"/>
                </a:solidFill>
                <a:latin typeface="Times New Roman" pitchFamily="18" charset="0"/>
                <a:cs typeface="Times New Roman" pitchFamily="18" charset="0"/>
              </a:rPr>
              <a:t>be comfortable</a:t>
            </a:r>
            <a:r>
              <a:rPr lang="en-GB" sz="4100" dirty="0">
                <a:solidFill>
                  <a:prstClr val="black"/>
                </a:solidFill>
                <a:latin typeface="Times New Roman" pitchFamily="18" charset="0"/>
                <a:cs typeface="Times New Roman" pitchFamily="18" charset="0"/>
              </a:rPr>
              <a:t>, private, and free </a:t>
            </a:r>
            <a:r>
              <a:rPr lang="en-GB" sz="4100" dirty="0" smtClean="0">
                <a:solidFill>
                  <a:prstClr val="black"/>
                </a:solidFill>
                <a:latin typeface="Times New Roman" pitchFamily="18" charset="0"/>
                <a:cs typeface="Times New Roman" pitchFamily="18" charset="0"/>
              </a:rPr>
              <a:t>from</a:t>
            </a:r>
            <a:r>
              <a:rPr lang="en-GB" sz="4100" dirty="0">
                <a:solidFill>
                  <a:prstClr val="black"/>
                </a:solidFill>
                <a:latin typeface="Times New Roman" pitchFamily="18" charset="0"/>
                <a:cs typeface="Times New Roman" pitchFamily="18" charset="0"/>
              </a:rPr>
              <a:t> </a:t>
            </a:r>
            <a:r>
              <a:rPr lang="en-GB" sz="4100" dirty="0" smtClean="0">
                <a:solidFill>
                  <a:prstClr val="black"/>
                </a:solidFill>
                <a:latin typeface="Times New Roman" pitchFamily="18" charset="0"/>
                <a:cs typeface="Times New Roman" pitchFamily="18" charset="0"/>
              </a:rPr>
              <a:t>interruptions</a:t>
            </a:r>
            <a:r>
              <a:rPr lang="en-GB" sz="2900" dirty="0">
                <a:solidFill>
                  <a:prstClr val="black"/>
                </a:solidFill>
                <a:latin typeface="Times New Roman" pitchFamily="18" charset="0"/>
                <a:cs typeface="Times New Roman" pitchFamily="18" charset="0"/>
              </a:rPr>
              <a:t>.</a:t>
            </a:r>
            <a:br>
              <a:rPr lang="en-GB" sz="2900" dirty="0">
                <a:solidFill>
                  <a:prstClr val="black"/>
                </a:solidFill>
                <a:latin typeface="Times New Roman" pitchFamily="18" charset="0"/>
                <a:cs typeface="Times New Roman" pitchFamily="18" charset="0"/>
              </a:rPr>
            </a:br>
            <a:r>
              <a:rPr lang="en-GB" sz="2900" dirty="0">
                <a:solidFill>
                  <a:prstClr val="black"/>
                </a:solidFill>
                <a:latin typeface="Times New Roman" pitchFamily="18" charset="0"/>
                <a:cs typeface="Times New Roman" pitchFamily="18" charset="0"/>
              </a:rPr>
              <a:t>.</a:t>
            </a:r>
            <a:br>
              <a:rPr lang="en-GB" sz="2900" dirty="0">
                <a:solidFill>
                  <a:prstClr val="black"/>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3862369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q"/>
            </a:pPr>
            <a:r>
              <a:rPr lang="en-GB" sz="5100" b="1" dirty="0">
                <a:solidFill>
                  <a:prstClr val="black"/>
                </a:solidFill>
                <a:latin typeface="Bahnschrift Condensed" panose="020B0502040204020203" pitchFamily="34" charset="0"/>
                <a:cs typeface="Times New Roman" pitchFamily="18" charset="0"/>
              </a:rPr>
              <a:t>The </a:t>
            </a:r>
            <a:r>
              <a:rPr lang="en-GB" sz="5100" b="1" dirty="0" smtClean="0">
                <a:solidFill>
                  <a:prstClr val="black"/>
                </a:solidFill>
                <a:latin typeface="Bahnschrift Condensed" panose="020B0502040204020203" pitchFamily="34" charset="0"/>
                <a:cs typeface="Times New Roman" pitchFamily="18" charset="0"/>
              </a:rPr>
              <a:t>Room-</a:t>
            </a:r>
            <a:r>
              <a:rPr lang="en-GB" sz="5800" i="1" dirty="0" smtClean="0">
                <a:solidFill>
                  <a:prstClr val="black"/>
                </a:solidFill>
                <a:latin typeface="Times New Roman" pitchFamily="18" charset="0"/>
                <a:cs typeface="Times New Roman" pitchFamily="18" charset="0"/>
              </a:rPr>
              <a:t> </a:t>
            </a:r>
          </a:p>
          <a:p>
            <a:pPr>
              <a:buFont typeface="Wingdings" panose="05000000000000000000" pitchFamily="2" charset="2"/>
              <a:buChar char="§"/>
            </a:pPr>
            <a:r>
              <a:rPr lang="en-GB" sz="5100" dirty="0" smtClean="0">
                <a:solidFill>
                  <a:prstClr val="black"/>
                </a:solidFill>
                <a:latin typeface="Times New Roman" pitchFamily="18" charset="0"/>
                <a:cs typeface="Times New Roman" pitchFamily="18" charset="0"/>
              </a:rPr>
              <a:t>It </a:t>
            </a:r>
            <a:r>
              <a:rPr lang="en-GB" sz="5100" dirty="0">
                <a:solidFill>
                  <a:prstClr val="black"/>
                </a:solidFill>
                <a:latin typeface="Times New Roman" pitchFamily="18" charset="0"/>
                <a:cs typeface="Times New Roman" pitchFamily="18" charset="0"/>
              </a:rPr>
              <a:t>should </a:t>
            </a:r>
            <a:r>
              <a:rPr lang="en-GB" sz="5100" dirty="0" smtClean="0">
                <a:solidFill>
                  <a:prstClr val="black"/>
                </a:solidFill>
                <a:latin typeface="Times New Roman" pitchFamily="18" charset="0"/>
                <a:cs typeface="Times New Roman" pitchFamily="18" charset="0"/>
              </a:rPr>
              <a:t>be warm</a:t>
            </a:r>
            <a:r>
              <a:rPr lang="en-GB" sz="5100" dirty="0">
                <a:solidFill>
                  <a:prstClr val="black"/>
                </a:solidFill>
                <a:latin typeface="Times New Roman" pitchFamily="18" charset="0"/>
                <a:cs typeface="Times New Roman" pitchFamily="18" charset="0"/>
              </a:rPr>
              <a:t>, well ventilated, and well </a:t>
            </a:r>
            <a:r>
              <a:rPr lang="en-GB" sz="5100" dirty="0" smtClean="0">
                <a:solidFill>
                  <a:prstClr val="black"/>
                </a:solidFill>
                <a:latin typeface="Times New Roman" pitchFamily="18" charset="0"/>
                <a:cs typeface="Times New Roman" pitchFamily="18" charset="0"/>
              </a:rPr>
              <a:t>light. This </a:t>
            </a:r>
            <a:r>
              <a:rPr lang="en-GB" sz="5100" dirty="0">
                <a:solidFill>
                  <a:prstClr val="black"/>
                </a:solidFill>
                <a:latin typeface="Times New Roman" pitchFamily="18" charset="0"/>
                <a:cs typeface="Times New Roman" pitchFamily="18" charset="0"/>
              </a:rPr>
              <a:t>encourages a constructive exchange of </a:t>
            </a:r>
            <a:r>
              <a:rPr lang="en-GB" sz="5100" dirty="0" smtClean="0">
                <a:solidFill>
                  <a:prstClr val="black"/>
                </a:solidFill>
                <a:latin typeface="Times New Roman" pitchFamily="18" charset="0"/>
                <a:cs typeface="Times New Roman" pitchFamily="18" charset="0"/>
              </a:rPr>
              <a:t>ideas</a:t>
            </a:r>
            <a:r>
              <a:rPr lang="en-GB" sz="5100" dirty="0">
                <a:solidFill>
                  <a:prstClr val="black"/>
                </a:solidFill>
                <a:latin typeface="Times New Roman" pitchFamily="18" charset="0"/>
                <a:cs typeface="Times New Roman" pitchFamily="18" charset="0"/>
              </a:rPr>
              <a:t>. </a:t>
            </a:r>
            <a:endParaRPr lang="en-GB" sz="5100" dirty="0" smtClean="0">
              <a:solidFill>
                <a:prstClr val="black"/>
              </a:solidFill>
              <a:latin typeface="Times New Roman" pitchFamily="18" charset="0"/>
              <a:cs typeface="Times New Roman" pitchFamily="18" charset="0"/>
            </a:endParaRPr>
          </a:p>
          <a:p>
            <a:pPr>
              <a:buFont typeface="Wingdings" panose="05000000000000000000" pitchFamily="2" charset="2"/>
              <a:buChar char="q"/>
            </a:pPr>
            <a:endParaRPr lang="en-GB" sz="5100" b="1" dirty="0" smtClean="0">
              <a:solidFill>
                <a:prstClr val="black"/>
              </a:solidFill>
              <a:latin typeface="Bahnschrift SemiCondensed" panose="020B0502040204020203" pitchFamily="34" charset="0"/>
              <a:cs typeface="Times New Roman" pitchFamily="18" charset="0"/>
            </a:endParaRPr>
          </a:p>
          <a:p>
            <a:pPr>
              <a:buFont typeface="Wingdings" panose="05000000000000000000" pitchFamily="2" charset="2"/>
              <a:buChar char="q"/>
            </a:pPr>
            <a:r>
              <a:rPr lang="en-GB" sz="5100" b="1" dirty="0" smtClean="0">
                <a:solidFill>
                  <a:prstClr val="black"/>
                </a:solidFill>
                <a:latin typeface="Bahnschrift SemiCondensed" panose="020B0502040204020203" pitchFamily="34" charset="0"/>
                <a:cs typeface="Times New Roman" pitchFamily="18" charset="0"/>
              </a:rPr>
              <a:t>The Seats-</a:t>
            </a:r>
            <a:r>
              <a:rPr lang="en-GB" sz="5100" dirty="0" smtClean="0">
                <a:solidFill>
                  <a:prstClr val="black"/>
                </a:solidFill>
                <a:latin typeface="Times New Roman" pitchFamily="18" charset="0"/>
                <a:cs typeface="Times New Roman" pitchFamily="18" charset="0"/>
              </a:rPr>
              <a:t> </a:t>
            </a:r>
          </a:p>
          <a:p>
            <a:pPr>
              <a:buFont typeface="Wingdings" panose="05000000000000000000" pitchFamily="2" charset="2"/>
              <a:buChar char="§"/>
            </a:pPr>
            <a:r>
              <a:rPr lang="en-GB" sz="5100" dirty="0" smtClean="0">
                <a:solidFill>
                  <a:prstClr val="black"/>
                </a:solidFill>
                <a:latin typeface="Times New Roman" pitchFamily="18" charset="0"/>
                <a:cs typeface="Times New Roman" pitchFamily="18" charset="0"/>
              </a:rPr>
              <a:t>Should be comfortable </a:t>
            </a:r>
            <a:r>
              <a:rPr lang="en-GB" sz="5100" dirty="0">
                <a:solidFill>
                  <a:prstClr val="black"/>
                </a:solidFill>
                <a:latin typeface="Times New Roman" pitchFamily="18" charset="0"/>
                <a:cs typeface="Times New Roman" pitchFamily="18" charset="0"/>
              </a:rPr>
              <a:t>and of a style compatible with</a:t>
            </a:r>
            <a:br>
              <a:rPr lang="en-GB" sz="5100" dirty="0">
                <a:solidFill>
                  <a:prstClr val="black"/>
                </a:solidFill>
                <a:latin typeface="Times New Roman" pitchFamily="18" charset="0"/>
                <a:cs typeface="Times New Roman" pitchFamily="18" charset="0"/>
              </a:rPr>
            </a:br>
            <a:r>
              <a:rPr lang="en-GB" sz="5100" dirty="0">
                <a:solidFill>
                  <a:prstClr val="black"/>
                </a:solidFill>
                <a:latin typeface="Times New Roman" pitchFamily="18" charset="0"/>
                <a:cs typeface="Times New Roman" pitchFamily="18" charset="0"/>
              </a:rPr>
              <a:t> </a:t>
            </a:r>
            <a:r>
              <a:rPr lang="en-GB" sz="5100" dirty="0" smtClean="0">
                <a:solidFill>
                  <a:prstClr val="black"/>
                </a:solidFill>
                <a:latin typeface="Times New Roman" pitchFamily="18" charset="0"/>
                <a:cs typeface="Times New Roman" pitchFamily="18" charset="0"/>
              </a:rPr>
              <a:t>the </a:t>
            </a:r>
            <a:r>
              <a:rPr lang="en-GB" sz="5100" dirty="0">
                <a:solidFill>
                  <a:prstClr val="black"/>
                </a:solidFill>
                <a:latin typeface="Times New Roman" pitchFamily="18" charset="0"/>
                <a:cs typeface="Times New Roman" pitchFamily="18" charset="0"/>
              </a:rPr>
              <a:t>formality of the interview.  </a:t>
            </a:r>
            <a:br>
              <a:rPr lang="en-GB" sz="5100" dirty="0">
                <a:solidFill>
                  <a:prstClr val="black"/>
                </a:solidFill>
                <a:latin typeface="Times New Roman" pitchFamily="18" charset="0"/>
                <a:cs typeface="Times New Roman" pitchFamily="18" charset="0"/>
              </a:rPr>
            </a:br>
            <a:endParaRPr lang="en-US" sz="5100" dirty="0"/>
          </a:p>
        </p:txBody>
      </p:sp>
    </p:spTree>
    <p:extLst>
      <p:ext uri="{BB962C8B-B14F-4D97-AF65-F5344CB8AC3E}">
        <p14:creationId xmlns:p14="http://schemas.microsoft.com/office/powerpoint/2010/main" val="141630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4632</TotalTime>
  <Words>18845</Words>
  <Application>Microsoft Office PowerPoint</Application>
  <PresentationFormat>Widescreen</PresentationFormat>
  <Paragraphs>2520</Paragraphs>
  <Slides>560</Slides>
  <Notes>0</Notes>
  <HiddenSlides>1</HiddenSlides>
  <MMClips>0</MMClips>
  <ScaleCrop>false</ScaleCrop>
  <HeadingPairs>
    <vt:vector size="6" baseType="variant">
      <vt:variant>
        <vt:lpstr>Fonts Used</vt:lpstr>
      </vt:variant>
      <vt:variant>
        <vt:i4>40</vt:i4>
      </vt:variant>
      <vt:variant>
        <vt:lpstr>Theme</vt:lpstr>
      </vt:variant>
      <vt:variant>
        <vt:i4>23</vt:i4>
      </vt:variant>
      <vt:variant>
        <vt:lpstr>Slide Titles</vt:lpstr>
      </vt:variant>
      <vt:variant>
        <vt:i4>560</vt:i4>
      </vt:variant>
    </vt:vector>
  </HeadingPairs>
  <TitlesOfParts>
    <vt:vector size="623" baseType="lpstr">
      <vt:lpstr>Arial Unicode MS</vt:lpstr>
      <vt:lpstr>&amp;quot</vt:lpstr>
      <vt:lpstr>Agency FB</vt:lpstr>
      <vt:lpstr>Arial</vt:lpstr>
      <vt:lpstr>Arial</vt:lpstr>
      <vt:lpstr>Arial Black</vt:lpstr>
      <vt:lpstr>Arial Narrow</vt:lpstr>
      <vt:lpstr>Arial Rounded MT Bold</vt:lpstr>
      <vt:lpstr>Average Sans</vt:lpstr>
      <vt:lpstr>Bahnschrift</vt:lpstr>
      <vt:lpstr>Bahnschrift Condensed</vt:lpstr>
      <vt:lpstr>Bahnschrift Light Condensed</vt:lpstr>
      <vt:lpstr>Bahnschrift Light SemiCondensed</vt:lpstr>
      <vt:lpstr>Bahnschrift SemiBold</vt:lpstr>
      <vt:lpstr>Bahnschrift SemiBold Condensed</vt:lpstr>
      <vt:lpstr>Bahnschrift SemiBold SemiConden</vt:lpstr>
      <vt:lpstr>Bahnschrift SemiCondensed</vt:lpstr>
      <vt:lpstr>Bahnschrift SemiLight Condensed</vt:lpstr>
      <vt:lpstr>Bahnschrift SemiLight SemiConde</vt:lpstr>
      <vt:lpstr>Bernard MT Condensed</vt:lpstr>
      <vt:lpstr>Bookman Old Style</vt:lpstr>
      <vt:lpstr>Calibri</vt:lpstr>
      <vt:lpstr>Calibri Light</vt:lpstr>
      <vt:lpstr>Candara</vt:lpstr>
      <vt:lpstr>Comic Sans MS</vt:lpstr>
      <vt:lpstr>Fira Sans</vt:lpstr>
      <vt:lpstr>Franklin Gothic Demi Cond</vt:lpstr>
      <vt:lpstr>Lucida Fax</vt:lpstr>
      <vt:lpstr>Maiandra GD</vt:lpstr>
      <vt:lpstr>Microsoft Tai Le</vt:lpstr>
      <vt:lpstr>Mongolian Baiti</vt:lpstr>
      <vt:lpstr>Nirmala UI Semilight</vt:lpstr>
      <vt:lpstr>Noto Serif</vt:lpstr>
      <vt:lpstr>Open Sans</vt:lpstr>
      <vt:lpstr>Palatino Linotype</vt:lpstr>
      <vt:lpstr>proxima-nova</vt:lpstr>
      <vt:lpstr>Roboto</vt:lpstr>
      <vt:lpstr>Tahoma</vt:lpstr>
      <vt:lpstr>Times New Roman</vt:lpstr>
      <vt:lpstr>Wingdings</vt:lpstr>
      <vt:lpstr>Retrospect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 Communication Skills Cohort : Year 1 Semester 1  Module :  NO. 1 Code : COM 1103 Hours : 30   </vt:lpstr>
      <vt:lpstr>Module Outcome:</vt:lpstr>
      <vt:lpstr>Module Contents: </vt:lpstr>
      <vt:lpstr>  1. Introduction to Communication (4 hours): </vt:lpstr>
      <vt:lpstr>2. Modes of Communication (10  hours). </vt:lpstr>
      <vt:lpstr>3. Patterns of Communication (6 hours). </vt:lpstr>
      <vt:lpstr> 4. Listening skills (4 hours). </vt:lpstr>
      <vt:lpstr>5. Reading and Writing Skills (6 hours). </vt:lpstr>
      <vt:lpstr>     Methods of Instruction  </vt:lpstr>
      <vt:lpstr>Course Assessment</vt:lpstr>
      <vt:lpstr>Materials for further reading:</vt:lpstr>
      <vt:lpstr>Cont,</vt:lpstr>
      <vt:lpstr>What is communication ?</vt:lpstr>
      <vt:lpstr>Objectives of communication</vt:lpstr>
      <vt:lpstr>Objectives of communication</vt:lpstr>
      <vt:lpstr>Basic principles of communication</vt:lpstr>
      <vt:lpstr>Basic principles of communication</vt:lpstr>
      <vt:lpstr> Communication Theories &amp; Models </vt:lpstr>
      <vt:lpstr>Cont </vt:lpstr>
      <vt:lpstr>Cont’ </vt:lpstr>
      <vt:lpstr> Concepts in Shannon Weaver Model..slide 28 </vt:lpstr>
      <vt:lpstr>Cont’</vt:lpstr>
      <vt:lpstr>Cont’</vt:lpstr>
      <vt:lpstr>Cont’</vt:lpstr>
      <vt:lpstr>Explanation of Shannon Weaver Model </vt:lpstr>
      <vt:lpstr>Cont’</vt:lpstr>
      <vt:lpstr>Elements of communication</vt:lpstr>
      <vt:lpstr>Elements of communication</vt:lpstr>
      <vt:lpstr>Communication Cycle (Shannon &amp; Weaver)</vt:lpstr>
      <vt:lpstr>Communication channels/media</vt:lpstr>
      <vt:lpstr>Communication channels/media: cont., </vt:lpstr>
      <vt:lpstr>PowerPoint Presentation</vt:lpstr>
      <vt:lpstr>Effective communication</vt:lpstr>
      <vt:lpstr>Cont’ </vt:lpstr>
      <vt:lpstr>Cont’ </vt:lpstr>
      <vt:lpstr>Cont’ </vt:lpstr>
      <vt:lpstr>Cont’</vt:lpstr>
      <vt:lpstr>Cont’</vt:lpstr>
      <vt:lpstr>Cont.’</vt:lpstr>
      <vt:lpstr>Communication barriers:</vt:lpstr>
      <vt:lpstr>PowerPoint Presentation</vt:lpstr>
      <vt:lpstr> Barriers To Effective Communication  </vt:lpstr>
      <vt:lpstr>Cont’ </vt:lpstr>
      <vt:lpstr>PowerPoint Presentation</vt:lpstr>
      <vt:lpstr>Communication barriers:</vt:lpstr>
      <vt:lpstr>Communication barriers:</vt:lpstr>
      <vt:lpstr>PowerPoint Presentation</vt:lpstr>
      <vt:lpstr>How to overcome  communication barriers:</vt:lpstr>
      <vt:lpstr>Cont.</vt:lpstr>
      <vt:lpstr>PowerPoint Presentation</vt:lpstr>
      <vt:lpstr>Cont.,</vt:lpstr>
      <vt:lpstr>cont.;</vt:lpstr>
      <vt:lpstr>Importance of effective communication</vt:lpstr>
      <vt:lpstr>END</vt:lpstr>
      <vt:lpstr>Modes of Communication</vt:lpstr>
      <vt:lpstr>Written communication</vt:lpstr>
      <vt:lpstr>Qualities of effective written communication</vt:lpstr>
      <vt:lpstr>Advantages of written communication</vt:lpstr>
      <vt:lpstr>Advantages of written communication</vt:lpstr>
      <vt:lpstr>Disadvantages of written communication</vt:lpstr>
      <vt:lpstr>Disadvantages of written communication</vt:lpstr>
      <vt:lpstr>END</vt:lpstr>
      <vt:lpstr>Oral /verbal communication </vt:lpstr>
      <vt:lpstr>Qualities of effective oral communication</vt:lpstr>
      <vt:lpstr>Qualities of effective oral communication</vt:lpstr>
      <vt:lpstr>Advantages of oral communication</vt:lpstr>
      <vt:lpstr>Advantages of oral communication</vt:lpstr>
      <vt:lpstr>Disadvantages of oral communication</vt:lpstr>
      <vt:lpstr>Disadvantages of oral communication</vt:lpstr>
      <vt:lpstr>End </vt:lpstr>
      <vt:lpstr>PowerPoint Presentation</vt:lpstr>
      <vt:lpstr>Lesson Objectives</vt:lpstr>
      <vt:lpstr>Non-verbal communication</vt:lpstr>
      <vt:lpstr>Cont’</vt:lpstr>
      <vt:lpstr> </vt:lpstr>
      <vt:lpstr>Facial Expression </vt:lpstr>
      <vt:lpstr>PowerPoint Presentation</vt:lpstr>
      <vt:lpstr>Body movements</vt:lpstr>
      <vt:lpstr>PowerPoint Presentation</vt:lpstr>
      <vt:lpstr>Gestures</vt:lpstr>
      <vt:lpstr>PowerPoint Presentation</vt:lpstr>
      <vt:lpstr>Eye Contact</vt:lpstr>
      <vt:lpstr>Cont’</vt:lpstr>
      <vt:lpstr>PowerPoint Presentation</vt:lpstr>
      <vt:lpstr>PowerPoint Presentation</vt:lpstr>
      <vt:lpstr>Common symbols used in  non-verbal communication</vt:lpstr>
      <vt:lpstr>PowerPoint Presentation</vt:lpstr>
      <vt:lpstr>PowerPoint Presentation</vt:lpstr>
      <vt:lpstr>PowerPoint Presentation</vt:lpstr>
      <vt:lpstr>PowerPoint Presentation</vt:lpstr>
      <vt:lpstr>END</vt:lpstr>
      <vt:lpstr>Interviewing skills:</vt:lpstr>
      <vt:lpstr>PowerPoint Presentation</vt:lpstr>
      <vt:lpstr>Types of Interviews</vt:lpstr>
      <vt:lpstr>Types of Interviews</vt:lpstr>
      <vt:lpstr>Purpose of an interview</vt:lpstr>
      <vt:lpstr>Purpose of interview</vt:lpstr>
      <vt:lpstr>       Successful interviews should  take into account the following: </vt:lpstr>
      <vt:lpstr>PowerPoint Presentation</vt:lpstr>
      <vt:lpstr>PowerPoint Presentation</vt:lpstr>
      <vt:lpstr>PowerPoint Presentation</vt:lpstr>
      <vt:lpstr>PowerPoint Presentation</vt:lpstr>
      <vt:lpstr>Qualities of an effective interviewer:</vt:lpstr>
      <vt:lpstr>Interviewer</vt:lpstr>
      <vt:lpstr>Preparation:</vt:lpstr>
      <vt:lpstr>Roles of interviewer when conducting an interview:</vt:lpstr>
      <vt:lpstr>PowerPoint Presentation</vt:lpstr>
      <vt:lpstr>Interviewee:</vt:lpstr>
      <vt:lpstr>Cont.,</vt:lpstr>
      <vt:lpstr>Interviewee dos /what you should do at the interview room:</vt:lpstr>
      <vt:lpstr> </vt:lpstr>
      <vt:lpstr>Don'ts/avoid the following</vt:lpstr>
      <vt:lpstr>PowerPoint Presentation</vt:lpstr>
      <vt:lpstr>Limitations of interviews:</vt:lpstr>
      <vt:lpstr>END</vt:lpstr>
      <vt:lpstr> Meetings: </vt:lpstr>
      <vt:lpstr>What is a meeting?</vt:lpstr>
      <vt:lpstr>Purpose of a meeting why conduct  meetings?</vt:lpstr>
      <vt:lpstr>PowerPoint Presentation</vt:lpstr>
      <vt:lpstr>Types of meetings:</vt:lpstr>
      <vt:lpstr>PowerPoint Presentation</vt:lpstr>
      <vt:lpstr>Preparing for a meeting:</vt:lpstr>
      <vt:lpstr>PowerPoint Presentation</vt:lpstr>
      <vt:lpstr>Agenda:</vt:lpstr>
      <vt:lpstr>Example of agenda:</vt:lpstr>
      <vt:lpstr>PowerPoint Presentation</vt:lpstr>
      <vt:lpstr>Minutes: </vt:lpstr>
      <vt:lpstr>Purpose of minutes/ why take minutes ?</vt:lpstr>
      <vt:lpstr>Why take minutes</vt:lpstr>
      <vt:lpstr>Chairperson </vt:lpstr>
      <vt:lpstr>PowerPoint Presentation</vt:lpstr>
      <vt:lpstr>PowerPoint Presentation</vt:lpstr>
      <vt:lpstr>PowerPoint Presentation</vt:lpstr>
      <vt:lpstr>Secretary </vt:lpstr>
      <vt:lpstr>PowerPoint Presentation</vt:lpstr>
      <vt:lpstr>Requirements for a valid meeting:</vt:lpstr>
      <vt:lpstr>PowerPoint Presentation</vt:lpstr>
      <vt:lpstr>PowerPoint Presentation</vt:lpstr>
      <vt:lpstr>END</vt:lpstr>
      <vt:lpstr>05/10/2021</vt:lpstr>
      <vt:lpstr>Public speaking.</vt:lpstr>
      <vt:lpstr>Public speaking.</vt:lpstr>
      <vt:lpstr>Effective  speeches:</vt:lpstr>
      <vt:lpstr>A good speaker.</vt:lpstr>
      <vt:lpstr>Characteristics of a good speaker</vt:lpstr>
      <vt:lpstr>Steps of public speaking:</vt:lpstr>
      <vt:lpstr> cont.,</vt:lpstr>
      <vt:lpstr>PowerPoint Presentation</vt:lpstr>
      <vt:lpstr>PowerPoint Presentation</vt:lpstr>
      <vt:lpstr>PowerPoint Presentation</vt:lpstr>
      <vt:lpstr>PowerPoint Presentation</vt:lpstr>
      <vt:lpstr>PowerPoint Presentation</vt:lpstr>
      <vt:lpstr>Group exercise: </vt:lpstr>
      <vt:lpstr>END</vt:lpstr>
      <vt:lpstr>Mass communication</vt:lpstr>
      <vt:lpstr>Mass communication </vt:lpstr>
      <vt:lpstr>PowerPoint Presentation</vt:lpstr>
      <vt:lpstr>PowerPoint Presentation</vt:lpstr>
      <vt:lpstr>Functions of mass communication:</vt:lpstr>
      <vt:lpstr>PowerPoint Presentation</vt:lpstr>
      <vt:lpstr>PowerPoint Presentation</vt:lpstr>
      <vt:lpstr>Attributes of effective mass communication.</vt:lpstr>
      <vt:lpstr>Channels of mass communication:  </vt:lpstr>
      <vt:lpstr>Types of mass communication:  </vt:lpstr>
      <vt:lpstr>How to conduct mass communication</vt:lpstr>
      <vt:lpstr>Group exercise:1</vt:lpstr>
      <vt:lpstr>Group exercise:2</vt:lpstr>
      <vt:lpstr>END</vt:lpstr>
      <vt:lpstr>Business correspondence.</vt:lpstr>
      <vt:lpstr>Business letters.</vt:lpstr>
      <vt:lpstr>Business letter.</vt:lpstr>
      <vt:lpstr>Purpose of business letters.</vt:lpstr>
      <vt:lpstr>PowerPoint Presentation</vt:lpstr>
      <vt:lpstr>Qualities of business letters.</vt:lpstr>
      <vt:lpstr>Qualities of business letters</vt:lpstr>
      <vt:lpstr> Types of business letters:</vt:lpstr>
      <vt:lpstr>Types of business letters</vt:lpstr>
      <vt:lpstr>Parts of business letter.</vt:lpstr>
      <vt:lpstr>PowerPoint Presentation</vt:lpstr>
      <vt:lpstr>PowerPoint Presentation</vt:lpstr>
      <vt:lpstr>PowerPoint Presentation</vt:lpstr>
      <vt:lpstr>PowerPoint Presentation</vt:lpstr>
      <vt:lpstr>5. Body.</vt:lpstr>
      <vt:lpstr>6. Complementing close. </vt:lpstr>
      <vt:lpstr>7.Optional Elements</vt:lpstr>
      <vt:lpstr>Attention:</vt:lpstr>
      <vt:lpstr>Subject </vt:lpstr>
      <vt:lpstr>END</vt:lpstr>
      <vt:lpstr>SPEAKING ON TELEPHONE</vt:lpstr>
      <vt:lpstr>PowerPoint Presentation</vt:lpstr>
      <vt:lpstr> 1. Pleasant greeting.</vt:lpstr>
      <vt:lpstr>PowerPoint Presentation</vt:lpstr>
      <vt:lpstr>2.  Putting a caller on hold, </vt:lpstr>
      <vt:lpstr>3.Thanking the caller when you call back </vt:lpstr>
      <vt:lpstr>4. Monogramming the call. </vt:lpstr>
      <vt:lpstr>5. Avoid excuses</vt:lpstr>
      <vt:lpstr>6.Giving spoken feedback.</vt:lpstr>
      <vt:lpstr> 7. Being Prepared.</vt:lpstr>
      <vt:lpstr> 8. Controlling the Conversation</vt:lpstr>
      <vt:lpstr>9.Avoid mouth noises</vt:lpstr>
      <vt:lpstr>10.Leaving a positive lasting impression</vt:lpstr>
      <vt:lpstr>Example of positive lasting impression:</vt:lpstr>
      <vt:lpstr>END</vt:lpstr>
      <vt:lpstr>Listening skills</vt:lpstr>
      <vt:lpstr>Listening, </vt:lpstr>
      <vt:lpstr>PowerPoint Presentation</vt:lpstr>
      <vt:lpstr>PowerPoint Presentation</vt:lpstr>
      <vt:lpstr>Factors affecting listening.</vt:lpstr>
      <vt:lpstr>Factors affecting listening.</vt:lpstr>
      <vt:lpstr>PowerPoint Presentation</vt:lpstr>
      <vt:lpstr>PowerPoint Presentation</vt:lpstr>
      <vt:lpstr>PowerPoint Presentation</vt:lpstr>
      <vt:lpstr>How to control factors affecting listening,</vt:lpstr>
      <vt:lpstr>PowerPoint Presentation</vt:lpstr>
      <vt:lpstr>PowerPoint Presentation</vt:lpstr>
      <vt:lpstr>PowerPoint Presentation</vt:lpstr>
      <vt:lpstr>Critical listening,</vt:lpstr>
      <vt:lpstr>Skills for critical listening, </vt:lpstr>
      <vt:lpstr>PowerPoint Presentation</vt:lpstr>
      <vt:lpstr>PowerPoint Presentation</vt:lpstr>
      <vt:lpstr>PowerPoint Presentation</vt:lpstr>
      <vt:lpstr>END</vt:lpstr>
      <vt:lpstr>MEMO.</vt:lpstr>
      <vt:lpstr>MEMO</vt:lpstr>
      <vt:lpstr>PowerPoint Presentation</vt:lpstr>
      <vt:lpstr>Role of Memo.</vt:lpstr>
      <vt:lpstr>Format of a memo.</vt:lpstr>
      <vt:lpstr>PowerPoint Presentation</vt:lpstr>
      <vt:lpstr>Kenya Medical Training College Voi Campus</vt:lpstr>
      <vt:lpstr>END</vt:lpstr>
      <vt:lpstr>Interpersonal Communication</vt:lpstr>
      <vt:lpstr>Interpersonal Communication</vt:lpstr>
      <vt:lpstr>PowerPoint Presentation</vt:lpstr>
      <vt:lpstr>Why bother about interpersonal communication ?</vt:lpstr>
      <vt:lpstr>Specific uses of interpersonal communication.</vt:lpstr>
      <vt:lpstr>PowerPoint Presentation</vt:lpstr>
      <vt:lpstr>Styles of interpersonal communication</vt:lpstr>
      <vt:lpstr>PowerPoint Presentation</vt:lpstr>
      <vt:lpstr>PowerPoint Presentation</vt:lpstr>
      <vt:lpstr>PowerPoint Presentation</vt:lpstr>
      <vt:lpstr>Summary:</vt:lpstr>
      <vt:lpstr>END </vt:lpstr>
      <vt:lpstr>Intrapersonal communication.</vt:lpstr>
      <vt:lpstr>Intrapersonal communication</vt:lpstr>
      <vt:lpstr>Intrapersonal communication</vt:lpstr>
      <vt:lpstr>PowerPoint Presentation</vt:lpstr>
      <vt:lpstr>Perception </vt:lpstr>
      <vt:lpstr>END</vt:lpstr>
      <vt:lpstr>Patterns of communication</vt:lpstr>
      <vt:lpstr>Patterns of communication</vt:lpstr>
      <vt:lpstr>PowerPoint Presentation</vt:lpstr>
      <vt:lpstr>PowerPoint Presentation</vt:lpstr>
      <vt:lpstr>PowerPoint Presentation</vt:lpstr>
      <vt:lpstr>Roles of communication in a hospital.</vt:lpstr>
      <vt:lpstr>1. Internal functions.</vt:lpstr>
      <vt:lpstr>Information needed by the employees</vt:lpstr>
      <vt:lpstr>PowerPoint Presentation</vt:lpstr>
      <vt:lpstr>PowerPoint Presentation</vt:lpstr>
      <vt:lpstr>2. External functions</vt:lpstr>
      <vt:lpstr>  Summary </vt:lpstr>
      <vt:lpstr>END</vt:lpstr>
      <vt:lpstr>Reports Writing:</vt:lpstr>
      <vt:lpstr>Formal reports</vt:lpstr>
      <vt:lpstr>Report</vt:lpstr>
      <vt:lpstr>Report</vt:lpstr>
      <vt:lpstr>Report</vt:lpstr>
      <vt:lpstr>Types of reports.</vt:lpstr>
      <vt:lpstr>.</vt:lpstr>
      <vt:lpstr>PowerPoint Presentation</vt:lpstr>
      <vt:lpstr>PowerPoint Presentation</vt:lpstr>
      <vt:lpstr>PowerPoint Presentation</vt:lpstr>
      <vt:lpstr>Format of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Small group discussion.</vt:lpstr>
      <vt:lpstr>PowerPoint Presentation</vt:lpstr>
      <vt:lpstr>Small group discussion,</vt:lpstr>
      <vt:lpstr>Planning for a group discussion,</vt:lpstr>
      <vt:lpstr>PowerPoint Presentation</vt:lpstr>
      <vt:lpstr>PowerPoint Presentation</vt:lpstr>
      <vt:lpstr>PowerPoint Presentation</vt:lpstr>
      <vt:lpstr>PowerPoint Presentation</vt:lpstr>
      <vt:lpstr>Roles and responsibilities:</vt:lpstr>
      <vt:lpstr>Responsibilities.</vt:lpstr>
      <vt:lpstr>PowerPoint Presentation</vt:lpstr>
      <vt:lpstr>PowerPoint Presentation</vt:lpstr>
      <vt:lpstr>PowerPoint Presentation</vt:lpstr>
      <vt:lpstr>PowerPoint Presentation</vt:lpstr>
      <vt:lpstr>PowerPoint Presentation</vt:lpstr>
      <vt:lpstr>Managing group conflict.</vt:lpstr>
      <vt:lpstr>PowerPoint Presentation</vt:lpstr>
      <vt:lpstr>Reaching a group decision:</vt:lpstr>
      <vt:lpstr>PowerPoint Presentation</vt:lpstr>
      <vt:lpstr>PowerPoint Presentation</vt:lpstr>
      <vt:lpstr>PowerPoint Presentation</vt:lpstr>
      <vt:lpstr>PowerPoint Presentation</vt:lpstr>
      <vt:lpstr>Evaluating group discussion:</vt:lpstr>
      <vt:lpstr>Advantages of small group discussion:</vt:lpstr>
      <vt:lpstr>PowerPoint Presentation</vt:lpstr>
      <vt:lpstr>PowerPoint Presentation</vt:lpstr>
      <vt:lpstr>  Disadvantages </vt:lpstr>
      <vt:lpstr>PowerPoint Presentation</vt:lpstr>
      <vt:lpstr>END</vt:lpstr>
      <vt:lpstr>Reading skills</vt:lpstr>
      <vt:lpstr>Definition:</vt:lpstr>
      <vt:lpstr>PowerPoint Presentation</vt:lpstr>
      <vt:lpstr>PowerPoint Presentation</vt:lpstr>
      <vt:lpstr>PowerPoint Presentation</vt:lpstr>
      <vt:lpstr>Reading techniques</vt:lpstr>
      <vt:lpstr>1. Scanning reading technique</vt:lpstr>
      <vt:lpstr>2. Skimming reading technique</vt:lpstr>
      <vt:lpstr>3. Active reading technique</vt:lpstr>
      <vt:lpstr>4. Detailed reading technique</vt:lpstr>
      <vt:lpstr>5. Speed reading technique</vt:lpstr>
      <vt:lpstr>Benefits of reading</vt:lpstr>
      <vt:lpstr>1. Giving satisfaction</vt:lpstr>
      <vt:lpstr>2. Enhancing concentration</vt:lpstr>
      <vt:lpstr>3. Imparting knowledge</vt:lpstr>
      <vt:lpstr>4. Exercise of brain</vt:lpstr>
      <vt:lpstr>5. Reducing stress</vt:lpstr>
      <vt:lpstr>6. Enhancing analytical thinking</vt:lpstr>
      <vt:lpstr>7. Improving vocabulary</vt:lpstr>
      <vt:lpstr>8. Improving writing skills</vt:lpstr>
      <vt:lpstr>END</vt:lpstr>
      <vt:lpstr>Writing skills.</vt:lpstr>
      <vt:lpstr>What is writing ?</vt:lpstr>
      <vt:lpstr>Writing.</vt:lpstr>
      <vt:lpstr>PowerPoint Presentation</vt:lpstr>
      <vt:lpstr>Qualities of effective writing.</vt:lpstr>
      <vt:lpstr>    1. Simplicity </vt:lpstr>
      <vt:lpstr>PowerPoint Presentation</vt:lpstr>
      <vt:lpstr>2. Unity </vt:lpstr>
      <vt:lpstr>3. Focus</vt:lpstr>
      <vt:lpstr>4. Authority </vt:lpstr>
      <vt:lpstr>5.Grammar </vt:lpstr>
      <vt:lpstr>6. Choice of word. </vt:lpstr>
      <vt:lpstr>7.Conciseness </vt:lpstr>
      <vt:lpstr>8.Style </vt:lpstr>
      <vt:lpstr>9. Writing Form </vt:lpstr>
      <vt:lpstr>PowerPoint Presentation</vt:lpstr>
      <vt:lpstr>10. Reader-Oriented </vt:lpstr>
      <vt:lpstr>Types of writing styles</vt:lpstr>
      <vt:lpstr>PowerPoint Presentation</vt:lpstr>
      <vt:lpstr>PowerPoint Presentation</vt:lpstr>
      <vt:lpstr>PowerPoint Presentation</vt:lpstr>
      <vt:lpstr>Five reasons why writing 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Communication Skills</vt:lpstr>
      <vt:lpstr>Applied Communication in Nursing</vt:lpstr>
      <vt:lpstr>Module Competence</vt:lpstr>
      <vt:lpstr>Module Outcomes.</vt:lpstr>
      <vt:lpstr>Module Content:</vt:lpstr>
      <vt:lpstr>Critical thinking Skills &amp; Reflection. 6 hours</vt:lpstr>
      <vt:lpstr>Critical thinking Skills &amp; Reflection. 6 hours</vt:lpstr>
      <vt:lpstr>PowerPoint Presentation</vt:lpstr>
      <vt:lpstr>Someone with critical thinking skills is able to do the following : </vt:lpstr>
      <vt:lpstr>PowerPoint Presentation</vt:lpstr>
      <vt:lpstr>The importance  of critical thinking</vt:lpstr>
      <vt:lpstr>PowerPoint Presentation</vt:lpstr>
      <vt:lpstr>PowerPoint Presentation</vt:lpstr>
      <vt:lpstr>PowerPoint Presentation</vt:lpstr>
      <vt:lpstr>PowerPoint Presentation</vt:lpstr>
      <vt:lpstr>PowerPoint Presentation</vt:lpstr>
      <vt:lpstr>PROBLEM SOLVING Process</vt:lpstr>
      <vt:lpstr>PROBLEM SOLVING.</vt:lpstr>
      <vt:lpstr>PowerPoint Presentation</vt:lpstr>
      <vt:lpstr>PowerPoint Presentation</vt:lpstr>
      <vt:lpstr>PROBLEM SOLVING PROCESS:</vt:lpstr>
      <vt:lpstr>PowerPoint Presentation</vt:lpstr>
      <vt:lpstr>PowerPoint Presentation</vt:lpstr>
      <vt:lpstr>PowerPoint Presentation</vt:lpstr>
      <vt:lpstr>PowerPoint Presentation</vt:lpstr>
      <vt:lpstr>Factors affecting decision-making</vt:lpstr>
      <vt:lpstr>PowerPoint Presentation</vt:lpstr>
      <vt:lpstr>Consequences of poor decision-making</vt:lpstr>
      <vt:lpstr>PowerPoint Presentation</vt:lpstr>
      <vt:lpstr>Counseling (4 hours ).</vt:lpstr>
      <vt:lpstr>Broad objective:</vt:lpstr>
      <vt:lpstr>Specific objectives:</vt:lpstr>
      <vt:lpstr>Specific objectives:</vt:lpstr>
      <vt:lpstr>Definition of Counseling: </vt:lpstr>
      <vt:lpstr>Counselling is about,,,,,,</vt:lpstr>
      <vt:lpstr>PowerPoint Presentation</vt:lpstr>
      <vt:lpstr>PowerPoint Presentation</vt:lpstr>
      <vt:lpstr>Counseling approaches.</vt:lpstr>
      <vt:lpstr>PowerPoint Presentation</vt:lpstr>
      <vt:lpstr>Purpose of counseling:</vt:lpstr>
      <vt:lpstr>Qualities of effective counselor:</vt:lpstr>
      <vt:lpstr>Principles of counseling:</vt:lpstr>
      <vt:lpstr>PowerPoint Presentation</vt:lpstr>
      <vt:lpstr>PowerPoint Presentation</vt:lpstr>
      <vt:lpstr>PowerPoint Presentation</vt:lpstr>
      <vt:lpstr>PowerPoint Presentation</vt:lpstr>
      <vt:lpstr>PowerPoint Presentation</vt:lpstr>
      <vt:lpstr>Core counseling skills:</vt:lpstr>
      <vt:lpstr>Basic counselling skills:</vt:lpstr>
      <vt:lpstr>ACTIVE LISTENING</vt:lpstr>
      <vt:lpstr>2. BEING OBSERVANT OF NON-VERBAL COMMUNICATION</vt:lpstr>
      <vt:lpstr>3. Attending</vt:lpstr>
      <vt:lpstr>4. Silence</vt:lpstr>
      <vt:lpstr>5. Reflecting and Paraphrasing</vt:lpstr>
      <vt:lpstr>6. Clarifying and the use of questions</vt:lpstr>
      <vt:lpstr>7. Focusing</vt:lpstr>
      <vt:lpstr>8. Building Rapport</vt:lpstr>
      <vt:lpstr> 9. Summarizing </vt:lpstr>
      <vt:lpstr>Most common types of counselling: </vt:lpstr>
      <vt:lpstr>2. Guidance and career counseling: </vt:lpstr>
      <vt:lpstr>3. Rehabilitation counseling: </vt:lpstr>
      <vt:lpstr>4. Mental health counseling: </vt:lpstr>
      <vt:lpstr>5. Substance abuse counseling: </vt:lpstr>
      <vt:lpstr>6. Educational counseling: </vt:lpstr>
      <vt:lpstr>Key points/summary in counseling:</vt:lpstr>
      <vt:lpstr>What could the following counselling procedures be?</vt:lpstr>
      <vt:lpstr>,,,,,,,,,,,,,,,,,,,,,,,,,,,,,,,,,,,,,,,,,,,,,,,,,,,,,,</vt:lpstr>
      <vt:lpstr>,,,,,,,,,,,,,,,,,,,,,,,,,,,,,,,,,,,,,,,,,,,,,,,,,,,,,,,?</vt:lpstr>
      <vt:lpstr>,,,,,,,,,,,,,,,,,,,,,,,,,,,,,,,,,,,,counseling</vt:lpstr>
      <vt:lpstr>,,,,,,,,,,,,,,,,,,,,,,,,,,,,,,,,,,,,,,,,,,, counseling</vt:lpstr>
      <vt:lpstr>Counseling models:</vt:lpstr>
      <vt:lpstr>GATHER:</vt:lpstr>
      <vt:lpstr>REDI:</vt:lpstr>
      <vt:lpstr> Rapport building:</vt:lpstr>
      <vt:lpstr> Exploration: </vt:lpstr>
      <vt:lpstr>Decision making</vt:lpstr>
      <vt:lpstr> Implementing the decision: </vt:lpstr>
      <vt:lpstr>Balanced Counselling Strategy Plus ( BCS+) Model</vt:lpstr>
      <vt:lpstr>Barriers to effective counseling:</vt:lpstr>
      <vt:lpstr>PowerPoint Presentation</vt:lpstr>
      <vt:lpstr>Clients Rights </vt:lpstr>
      <vt:lpstr>PowerPoint Presentation</vt:lpstr>
      <vt:lpstr>Burn out for counsellors</vt:lpstr>
      <vt:lpstr>What is burnout? </vt:lpstr>
      <vt:lpstr>PowerPoint Presentation</vt:lpstr>
      <vt:lpstr>Warning Signs of burnout :</vt:lpstr>
      <vt:lpstr>PowerPoint Presentation</vt:lpstr>
      <vt:lpstr>PowerPoint Presentation</vt:lpstr>
      <vt:lpstr>How to manage burnout</vt:lpstr>
      <vt:lpstr>PowerPoint Presentation</vt:lpstr>
      <vt:lpstr>3. Clarity on job description</vt:lpstr>
      <vt:lpstr>Group work</vt:lpstr>
      <vt:lpstr>Benefits  of counseling</vt:lpstr>
      <vt:lpstr>PowerPoint Presentation</vt:lpstr>
      <vt:lpstr>Benefits of counselling:</vt:lpstr>
      <vt:lpstr>PowerPoint Presentation</vt:lpstr>
      <vt:lpstr>PowerPoint Presentation</vt:lpstr>
      <vt:lpstr>PowerPoint Presentation</vt:lpstr>
      <vt:lpstr>PowerPoint Presentation</vt:lpstr>
      <vt:lpstr>PowerPoint Presentation</vt:lpstr>
      <vt:lpstr>PowerPoint Presentation</vt:lpstr>
      <vt:lpstr>In summary, </vt:lpstr>
      <vt:lpstr>Group work</vt:lpstr>
      <vt:lpstr>Student Centered Learning. 2 hours……add KMTC notes</vt:lpstr>
      <vt:lpstr>Cont’</vt:lpstr>
      <vt:lpstr>Learning Methods.</vt:lpstr>
      <vt:lpstr>PowerPoint Presentation</vt:lpstr>
      <vt:lpstr>PowerPoint Presentation</vt:lpstr>
      <vt:lpstr>Characteristics of learning.</vt:lpstr>
      <vt:lpstr>Learning methods</vt:lpstr>
      <vt:lpstr>Traditional learning method</vt:lpstr>
      <vt:lpstr>Examples of traditional learning methods</vt:lpstr>
      <vt:lpstr>1. Lecture.</vt:lpstr>
      <vt:lpstr>PowerPoint Presentation</vt:lpstr>
      <vt:lpstr>Advantages of lecture method,</vt:lpstr>
      <vt:lpstr>Disadvantages of lecture method</vt:lpstr>
      <vt:lpstr>2. Simulation </vt:lpstr>
      <vt:lpstr>Advantages of simulation</vt:lpstr>
      <vt:lpstr>Disadvantages of simulation</vt:lpstr>
      <vt:lpstr>3. Practical /Clinical Practice. </vt:lpstr>
      <vt:lpstr>Advantages of Practical/Clinical Practice.</vt:lpstr>
      <vt:lpstr>Disadvantages of Practical/Clinical Practice</vt:lpstr>
      <vt:lpstr>4. Demonstration Learning method,</vt:lpstr>
      <vt:lpstr>Advantages </vt:lpstr>
      <vt:lpstr>Disadvantages</vt:lpstr>
      <vt:lpstr>5. Field work Learning method,</vt:lpstr>
      <vt:lpstr> Advantages </vt:lpstr>
      <vt:lpstr>Disadvantages</vt:lpstr>
      <vt:lpstr>2. Innovative / modern learning method. </vt:lpstr>
      <vt:lpstr>Cont;</vt:lpstr>
      <vt:lpstr>Examples of student centered learning methods</vt:lpstr>
      <vt:lpstr>1. Self-directed learning,</vt:lpstr>
      <vt:lpstr>Advantages of individual learning,</vt:lpstr>
      <vt:lpstr>Cont:</vt:lpstr>
      <vt:lpstr>Disadvantages of individual learning</vt:lpstr>
      <vt:lpstr>Role of the student.</vt:lpstr>
      <vt:lpstr>Cont,</vt:lpstr>
      <vt:lpstr>Role of the teacher</vt:lpstr>
      <vt:lpstr>UNDERLYING THEORIES</vt:lpstr>
      <vt:lpstr>Cont,</vt:lpstr>
      <vt:lpstr>2. Project learning method.</vt:lpstr>
      <vt:lpstr>Advantages of project learning method</vt:lpstr>
      <vt:lpstr>Disadvantages of project learning method</vt:lpstr>
      <vt:lpstr>3. Tutorial learning method.</vt:lpstr>
      <vt:lpstr>Advantages of tutorial learning</vt:lpstr>
      <vt:lpstr>Disadvantages of tutorial learning,</vt:lpstr>
      <vt:lpstr>4. Computer-aided learning</vt:lpstr>
      <vt:lpstr>PowerPoint Presentation</vt:lpstr>
      <vt:lpstr>Advantages </vt:lpstr>
      <vt:lpstr>Disadvantages</vt:lpstr>
      <vt:lpstr>PowerPoint Presentation</vt:lpstr>
      <vt:lpstr>5. Problem-based learning</vt:lpstr>
      <vt:lpstr>PowerPoint Presentation</vt:lpstr>
      <vt:lpstr>Advantages </vt:lpstr>
      <vt:lpstr>PowerPoint Presentation</vt:lpstr>
      <vt:lpstr>PowerPoint Presentation</vt:lpstr>
      <vt:lpstr>PowerPoint Presentation</vt:lpstr>
      <vt:lpstr>Disadvantages </vt:lpstr>
      <vt:lpstr>END</vt:lpstr>
      <vt:lpstr>Introduction to Information &amp; Technology (4 hours)</vt:lpstr>
      <vt:lpstr>Computer</vt:lpstr>
      <vt:lpstr>Data </vt:lpstr>
      <vt:lpstr>Characteristics of good data</vt:lpstr>
      <vt:lpstr>Information </vt:lpstr>
      <vt:lpstr>Word Processing</vt:lpstr>
      <vt:lpstr>Spread sheet </vt:lpstr>
      <vt:lpstr>Power Point Presentation</vt:lpstr>
      <vt:lpstr>Introduction to computer accessories &amp; internet</vt:lpstr>
      <vt:lpstr>Application of ICT in health care delivery systems</vt:lpstr>
      <vt:lpstr>PUBLIC RELATIONS</vt:lpstr>
      <vt:lpstr>Learning Objectives</vt:lpstr>
      <vt:lpstr>PUBLIC RELATIONS.</vt:lpstr>
      <vt:lpstr>Public Relations.</vt:lpstr>
      <vt:lpstr>Cont,</vt:lpstr>
      <vt:lpstr>PURPOSE of Public Relations.</vt:lpstr>
      <vt:lpstr>Public Relations Functions.</vt:lpstr>
      <vt:lpstr>Cont.</vt:lpstr>
      <vt:lpstr>Cont,</vt:lpstr>
      <vt:lpstr>PUBLIC RELATION TOOLS</vt:lpstr>
      <vt:lpstr>cont,</vt:lpstr>
      <vt:lpstr>Cont,</vt:lpstr>
      <vt:lpstr>Public Relations Skills</vt:lpstr>
      <vt:lpstr>Cont,</vt:lpstr>
      <vt:lpstr>Cont,</vt:lpstr>
      <vt:lpstr>Benefits of Public Relations to an Organisation</vt:lpstr>
      <vt:lpstr>Customer Care:</vt:lpstr>
      <vt:lpstr>CUSTOMER CARE SERVICE.</vt:lpstr>
      <vt:lpstr>IMPORTANCE OF CUSTOMER CARE</vt:lpstr>
      <vt:lpstr>2. Improves the Organization </vt:lpstr>
      <vt:lpstr>3.Network of Trusted Customers </vt:lpstr>
      <vt:lpstr>4. Improves Sales Processes </vt:lpstr>
      <vt:lpstr>IMPORTANT FACTORS / QUALITIES OF CUSTOMER SERVICE.</vt:lpstr>
      <vt:lpstr> </vt:lpstr>
      <vt:lpstr>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communication</dc:title>
  <dc:creator>Ndegwa</dc:creator>
  <cp:lastModifiedBy>Ndegwa</cp:lastModifiedBy>
  <cp:revision>852</cp:revision>
  <dcterms:created xsi:type="dcterms:W3CDTF">2019-03-22T06:12:36Z</dcterms:created>
  <dcterms:modified xsi:type="dcterms:W3CDTF">2022-03-23T06:43:01Z</dcterms:modified>
</cp:coreProperties>
</file>