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sldIdLst>
    <p:sldId id="256" r:id="rId2"/>
    <p:sldId id="257" r:id="rId3"/>
    <p:sldId id="258" r:id="rId4"/>
    <p:sldId id="259" r:id="rId5"/>
    <p:sldId id="260" r:id="rId6"/>
    <p:sldId id="261" r:id="rId7"/>
    <p:sldId id="262" r:id="rId8"/>
    <p:sldId id="297" r:id="rId9"/>
    <p:sldId id="268" r:id="rId10"/>
    <p:sldId id="298" r:id="rId11"/>
    <p:sldId id="269" r:id="rId12"/>
    <p:sldId id="299" r:id="rId13"/>
    <p:sldId id="300" r:id="rId14"/>
    <p:sldId id="270" r:id="rId15"/>
    <p:sldId id="271" r:id="rId16"/>
    <p:sldId id="263" r:id="rId17"/>
    <p:sldId id="264" r:id="rId18"/>
    <p:sldId id="265" r:id="rId19"/>
    <p:sldId id="301" r:id="rId20"/>
    <p:sldId id="302" r:id="rId21"/>
    <p:sldId id="266" r:id="rId22"/>
    <p:sldId id="267" r:id="rId23"/>
    <p:sldId id="272" r:id="rId24"/>
    <p:sldId id="273" r:id="rId25"/>
    <p:sldId id="274" r:id="rId26"/>
    <p:sldId id="303" r:id="rId27"/>
    <p:sldId id="304" r:id="rId28"/>
    <p:sldId id="305" r:id="rId29"/>
    <p:sldId id="306" r:id="rId30"/>
    <p:sldId id="307" r:id="rId31"/>
    <p:sldId id="308" r:id="rId32"/>
    <p:sldId id="309" r:id="rId33"/>
    <p:sldId id="310" r:id="rId34"/>
    <p:sldId id="311" r:id="rId35"/>
    <p:sldId id="312" r:id="rId36"/>
    <p:sldId id="277" r:id="rId37"/>
    <p:sldId id="275" r:id="rId38"/>
    <p:sldId id="278" r:id="rId39"/>
    <p:sldId id="276" r:id="rId40"/>
    <p:sldId id="279" r:id="rId41"/>
    <p:sldId id="280" r:id="rId42"/>
    <p:sldId id="281" r:id="rId43"/>
    <p:sldId id="282" r:id="rId44"/>
    <p:sldId id="283" r:id="rId45"/>
    <p:sldId id="285" r:id="rId46"/>
    <p:sldId id="284" r:id="rId47"/>
    <p:sldId id="286" r:id="rId48"/>
    <p:sldId id="287" r:id="rId49"/>
    <p:sldId id="294" r:id="rId50"/>
    <p:sldId id="288" r:id="rId51"/>
    <p:sldId id="289" r:id="rId52"/>
    <p:sldId id="296" r:id="rId53"/>
    <p:sldId id="295" r:id="rId54"/>
    <p:sldId id="290" r:id="rId55"/>
    <p:sldId id="291" r:id="rId56"/>
    <p:sldId id="293" r:id="rId57"/>
    <p:sldId id="292" r:id="rId5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SE" initials="R" lastIdx="4" clrIdx="0">
    <p:extLst>
      <p:ext uri="{19B8F6BF-5375-455C-9EA6-DF929625EA0E}">
        <p15:presenceInfo xmlns:p15="http://schemas.microsoft.com/office/powerpoint/2012/main" userId="ROS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92138" autoAdjust="0"/>
  </p:normalViewPr>
  <p:slideViewPr>
    <p:cSldViewPr snapToGrid="0">
      <p:cViewPr varScale="1">
        <p:scale>
          <a:sx n="67" d="100"/>
          <a:sy n="67" d="100"/>
        </p:scale>
        <p:origin x="8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7T05:23:07.027" idx="1">
    <p:pos x="2353" y="1339"/>
    <p:text>CHECK SPELLING</p:text>
    <p:extLst>
      <p:ext uri="{C676402C-5697-4E1C-873F-D02D1690AC5C}">
        <p15:threadingInfo xmlns:p15="http://schemas.microsoft.com/office/powerpoint/2012/main" timeZoneBias="4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7T05:23:41.333" idx="2">
    <p:pos x="2255" y="1030"/>
    <p:text>GIVE EXAMPLES OF FREQUENCY TABLES</p:text>
    <p:extLst>
      <p:ext uri="{C676402C-5697-4E1C-873F-D02D1690AC5C}">
        <p15:threadingInfo xmlns:p15="http://schemas.microsoft.com/office/powerpoint/2012/main" timeZoneBias="48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7T05:25:53.072" idx="3">
    <p:pos x="5492" y="1128"/>
    <p:text/>
    <p:extLst>
      <p:ext uri="{C676402C-5697-4E1C-873F-D02D1690AC5C}">
        <p15:threadingInfo xmlns:p15="http://schemas.microsoft.com/office/powerpoint/2012/main" timeZoneBias="480"/>
      </p:ext>
    </p:extLst>
  </p:cm>
  <p:cm authorId="1" dt="2020-01-27T05:25:53.139" idx="4">
    <p:pos x="10" y="10"/>
    <p:text>CHECK THE OVERWRITTEN TEXT</p:text>
    <p:extLst>
      <p:ext uri="{C676402C-5697-4E1C-873F-D02D1690AC5C}">
        <p15:threadingInfo xmlns:p15="http://schemas.microsoft.com/office/powerpoint/2012/main" timeZoneBias="48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E6A643-F2CB-4C2C-94EF-90149C96BAE5}" type="doc">
      <dgm:prSet loTypeId="urn:microsoft.com/office/officeart/2005/8/layout/hList6" loCatId="list" qsTypeId="urn:microsoft.com/office/officeart/2005/8/quickstyle/simple1" qsCatId="simple" csTypeId="urn:microsoft.com/office/officeart/2005/8/colors/accent1_2" csCatId="accent1"/>
      <dgm:spPr/>
      <dgm:t>
        <a:bodyPr/>
        <a:lstStyle/>
        <a:p>
          <a:endParaRPr lang="en-US"/>
        </a:p>
      </dgm:t>
    </dgm:pt>
    <dgm:pt modelId="{67B4E12D-8E72-45AF-8F5D-CB05F53CF355}">
      <dgm:prSet/>
      <dgm:spPr/>
      <dgm:t>
        <a:bodyPr/>
        <a:lstStyle/>
        <a:p>
          <a:r>
            <a:rPr lang="en-US"/>
            <a:t>The End</a:t>
          </a:r>
        </a:p>
      </dgm:t>
    </dgm:pt>
    <dgm:pt modelId="{DEB45B43-9FD9-4F42-B910-6B59447E8E8D}" type="parTrans" cxnId="{C391DA75-B5FD-4828-860A-3B90F6600C97}">
      <dgm:prSet/>
      <dgm:spPr/>
      <dgm:t>
        <a:bodyPr/>
        <a:lstStyle/>
        <a:p>
          <a:endParaRPr lang="en-US"/>
        </a:p>
      </dgm:t>
    </dgm:pt>
    <dgm:pt modelId="{4FE91BCE-FE47-4836-9598-1FB35420B52D}" type="sibTrans" cxnId="{C391DA75-B5FD-4828-860A-3B90F6600C97}">
      <dgm:prSet/>
      <dgm:spPr/>
      <dgm:t>
        <a:bodyPr/>
        <a:lstStyle/>
        <a:p>
          <a:endParaRPr lang="en-US"/>
        </a:p>
      </dgm:t>
    </dgm:pt>
    <dgm:pt modelId="{639E25B5-81A7-4892-A709-951D7BD5578C}" type="pres">
      <dgm:prSet presAssocID="{55E6A643-F2CB-4C2C-94EF-90149C96BAE5}" presName="Name0" presStyleCnt="0">
        <dgm:presLayoutVars>
          <dgm:dir/>
          <dgm:resizeHandles val="exact"/>
        </dgm:presLayoutVars>
      </dgm:prSet>
      <dgm:spPr/>
    </dgm:pt>
    <dgm:pt modelId="{E29AEAB6-BA29-4477-B612-8ADD2497590A}" type="pres">
      <dgm:prSet presAssocID="{67B4E12D-8E72-45AF-8F5D-CB05F53CF355}" presName="node" presStyleLbl="node1" presStyleIdx="0" presStyleCnt="1">
        <dgm:presLayoutVars>
          <dgm:bulletEnabled val="1"/>
        </dgm:presLayoutVars>
      </dgm:prSet>
      <dgm:spPr/>
    </dgm:pt>
  </dgm:ptLst>
  <dgm:cxnLst>
    <dgm:cxn modelId="{1AAB7834-D4FB-4ECD-ACD4-435C205DABEA}" type="presOf" srcId="{67B4E12D-8E72-45AF-8F5D-CB05F53CF355}" destId="{E29AEAB6-BA29-4477-B612-8ADD2497590A}" srcOrd="0" destOrd="0" presId="urn:microsoft.com/office/officeart/2005/8/layout/hList6"/>
    <dgm:cxn modelId="{C391DA75-B5FD-4828-860A-3B90F6600C97}" srcId="{55E6A643-F2CB-4C2C-94EF-90149C96BAE5}" destId="{67B4E12D-8E72-45AF-8F5D-CB05F53CF355}" srcOrd="0" destOrd="0" parTransId="{DEB45B43-9FD9-4F42-B910-6B59447E8E8D}" sibTransId="{4FE91BCE-FE47-4836-9598-1FB35420B52D}"/>
    <dgm:cxn modelId="{91CCFEA0-E53E-408D-84ED-507CC3537BD4}" type="presOf" srcId="{55E6A643-F2CB-4C2C-94EF-90149C96BAE5}" destId="{639E25B5-81A7-4892-A709-951D7BD5578C}" srcOrd="0" destOrd="0" presId="urn:microsoft.com/office/officeart/2005/8/layout/hList6"/>
    <dgm:cxn modelId="{C520CCD4-3EAB-4384-9B59-EA3F792FA64D}" type="presParOf" srcId="{639E25B5-81A7-4892-A709-951D7BD5578C}" destId="{E29AEAB6-BA29-4477-B612-8ADD2497590A}" srcOrd="0"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1CA750-FFF5-467A-885B-81D64B98C155}"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296B48EF-DBD1-40FD-A3E1-47CD9FC3CE20}">
      <dgm:prSet/>
      <dgm:spPr/>
      <dgm:t>
        <a:bodyPr/>
        <a:lstStyle/>
        <a:p>
          <a:r>
            <a:rPr lang="en-US"/>
            <a:t>Any Questions?</a:t>
          </a:r>
        </a:p>
      </dgm:t>
    </dgm:pt>
    <dgm:pt modelId="{47EF14F9-6A8E-4DC2-8932-93A1BFE0E38D}" type="parTrans" cxnId="{E254CA3D-B80C-453F-9B58-FCCD666EF7E1}">
      <dgm:prSet/>
      <dgm:spPr/>
      <dgm:t>
        <a:bodyPr/>
        <a:lstStyle/>
        <a:p>
          <a:endParaRPr lang="en-US"/>
        </a:p>
      </dgm:t>
    </dgm:pt>
    <dgm:pt modelId="{9B09648D-8ACE-4832-A32E-F9608BFF848C}" type="sibTrans" cxnId="{E254CA3D-B80C-453F-9B58-FCCD666EF7E1}">
      <dgm:prSet/>
      <dgm:spPr/>
      <dgm:t>
        <a:bodyPr/>
        <a:lstStyle/>
        <a:p>
          <a:endParaRPr lang="en-US"/>
        </a:p>
      </dgm:t>
    </dgm:pt>
    <dgm:pt modelId="{76A43B33-0C6F-4E92-B901-9D39FF492AE6}" type="pres">
      <dgm:prSet presAssocID="{681CA750-FFF5-467A-885B-81D64B98C155}" presName="Name0" presStyleCnt="0">
        <dgm:presLayoutVars>
          <dgm:dir/>
          <dgm:animLvl val="lvl"/>
          <dgm:resizeHandles val="exact"/>
        </dgm:presLayoutVars>
      </dgm:prSet>
      <dgm:spPr/>
    </dgm:pt>
    <dgm:pt modelId="{369A222F-C4AB-4327-AA56-58DCF24B53A4}" type="pres">
      <dgm:prSet presAssocID="{296B48EF-DBD1-40FD-A3E1-47CD9FC3CE20}" presName="linNode" presStyleCnt="0"/>
      <dgm:spPr/>
    </dgm:pt>
    <dgm:pt modelId="{00B3438D-5488-4A04-B717-1CE0395CD560}" type="pres">
      <dgm:prSet presAssocID="{296B48EF-DBD1-40FD-A3E1-47CD9FC3CE20}" presName="parentText" presStyleLbl="node1" presStyleIdx="0" presStyleCnt="1">
        <dgm:presLayoutVars>
          <dgm:chMax val="1"/>
          <dgm:bulletEnabled val="1"/>
        </dgm:presLayoutVars>
      </dgm:prSet>
      <dgm:spPr/>
    </dgm:pt>
  </dgm:ptLst>
  <dgm:cxnLst>
    <dgm:cxn modelId="{E254CA3D-B80C-453F-9B58-FCCD666EF7E1}" srcId="{681CA750-FFF5-467A-885B-81D64B98C155}" destId="{296B48EF-DBD1-40FD-A3E1-47CD9FC3CE20}" srcOrd="0" destOrd="0" parTransId="{47EF14F9-6A8E-4DC2-8932-93A1BFE0E38D}" sibTransId="{9B09648D-8ACE-4832-A32E-F9608BFF848C}"/>
    <dgm:cxn modelId="{6A3DE5A2-7A14-41AE-9E1D-2625BDF8A0EE}" type="presOf" srcId="{681CA750-FFF5-467A-885B-81D64B98C155}" destId="{76A43B33-0C6F-4E92-B901-9D39FF492AE6}" srcOrd="0" destOrd="0" presId="urn:microsoft.com/office/officeart/2005/8/layout/vList5"/>
    <dgm:cxn modelId="{C918AEC1-3E64-48AA-84A9-DA3C9B48DB61}" type="presOf" srcId="{296B48EF-DBD1-40FD-A3E1-47CD9FC3CE20}" destId="{00B3438D-5488-4A04-B717-1CE0395CD560}" srcOrd="0" destOrd="0" presId="urn:microsoft.com/office/officeart/2005/8/layout/vList5"/>
    <dgm:cxn modelId="{77B63485-0C8B-4297-A2AF-988330AC9096}" type="presParOf" srcId="{76A43B33-0C6F-4E92-B901-9D39FF492AE6}" destId="{369A222F-C4AB-4327-AA56-58DCF24B53A4}" srcOrd="0" destOrd="0" presId="urn:microsoft.com/office/officeart/2005/8/layout/vList5"/>
    <dgm:cxn modelId="{9DD3DAE6-AFAB-4C0D-8B4A-1798427244BE}" type="presParOf" srcId="{369A222F-C4AB-4327-AA56-58DCF24B53A4}" destId="{00B3438D-5488-4A04-B717-1CE0395CD560}" srcOrd="0"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9AEAB6-BA29-4477-B612-8ADD2497590A}">
      <dsp:nvSpPr>
        <dsp:cNvPr id="0" name=""/>
        <dsp:cNvSpPr/>
      </dsp:nvSpPr>
      <dsp:spPr>
        <a:xfrm rot="16200000">
          <a:off x="3378200" y="-3378200"/>
          <a:ext cx="2387600" cy="9144000"/>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2750" tIns="0" rIns="412750" bIns="0" numCol="1" spcCol="1270" anchor="ctr" anchorCtr="0">
          <a:noAutofit/>
        </a:bodyPr>
        <a:lstStyle/>
        <a:p>
          <a:pPr marL="0" lvl="0" indent="0" algn="ctr" defTabSz="2889250">
            <a:lnSpc>
              <a:spcPct val="90000"/>
            </a:lnSpc>
            <a:spcBef>
              <a:spcPct val="0"/>
            </a:spcBef>
            <a:spcAft>
              <a:spcPct val="35000"/>
            </a:spcAft>
            <a:buNone/>
          </a:pPr>
          <a:r>
            <a:rPr lang="en-US" sz="6500" kern="1200"/>
            <a:t>The End</a:t>
          </a:r>
        </a:p>
      </dsp:txBody>
      <dsp:txXfrm rot="5400000">
        <a:off x="0" y="477520"/>
        <a:ext cx="9144000" cy="14325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B3438D-5488-4A04-B717-1CE0395CD560}">
      <dsp:nvSpPr>
        <dsp:cNvPr id="0" name=""/>
        <dsp:cNvSpPr/>
      </dsp:nvSpPr>
      <dsp:spPr>
        <a:xfrm>
          <a:off x="2926080" y="0"/>
          <a:ext cx="3291840" cy="165576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89535" rIns="179070" bIns="89535" numCol="1" spcCol="1270" anchor="ctr" anchorCtr="0">
          <a:noAutofit/>
        </a:bodyPr>
        <a:lstStyle/>
        <a:p>
          <a:pPr marL="0" lvl="0" indent="0" algn="ctr" defTabSz="2089150">
            <a:lnSpc>
              <a:spcPct val="90000"/>
            </a:lnSpc>
            <a:spcBef>
              <a:spcPct val="0"/>
            </a:spcBef>
            <a:spcAft>
              <a:spcPct val="35000"/>
            </a:spcAft>
            <a:buNone/>
          </a:pPr>
          <a:r>
            <a:rPr lang="en-US" sz="4700" kern="1200"/>
            <a:t>Any Questions?</a:t>
          </a:r>
        </a:p>
      </dsp:txBody>
      <dsp:txXfrm>
        <a:off x="3006908" y="80828"/>
        <a:ext cx="3130184" cy="1494106"/>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66F6B2-C66A-47BB-894C-F2DA30B2B64D}" type="datetimeFigureOut">
              <a:rPr lang="en-US" smtClean="0"/>
              <a:t>3/24/2022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9EC2AE-13A5-4645-A2BA-347F1AD293D6}" type="slidenum">
              <a:rPr lang="en-US" smtClean="0"/>
              <a:t>‹#›</a:t>
            </a:fld>
            <a:endParaRPr lang="en-US"/>
          </a:p>
        </p:txBody>
      </p:sp>
    </p:spTree>
    <p:extLst>
      <p:ext uri="{BB962C8B-B14F-4D97-AF65-F5344CB8AC3E}">
        <p14:creationId xmlns:p14="http://schemas.microsoft.com/office/powerpoint/2010/main" val="3419821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For the survey to succeed you must seek permission from community leaders. </a:t>
            </a:r>
          </a:p>
          <a:p>
            <a:pPr lvl="0"/>
            <a:r>
              <a:rPr lang="en-US" sz="1200" kern="1200" dirty="0">
                <a:solidFill>
                  <a:schemeClr val="tx1"/>
                </a:solidFill>
                <a:effectLst/>
                <a:latin typeface="+mn-lt"/>
                <a:ea typeface="+mn-ea"/>
                <a:cs typeface="+mn-cs"/>
              </a:rPr>
              <a:t>Start by channeling your request through the official hierarchy of administrative leaders in that community: </a:t>
            </a:r>
          </a:p>
          <a:p>
            <a:pPr lvl="0"/>
            <a:r>
              <a:rPr lang="en-US" sz="1200" kern="1200" dirty="0">
                <a:solidFill>
                  <a:schemeClr val="tx1"/>
                </a:solidFill>
                <a:effectLst/>
                <a:latin typeface="+mn-lt"/>
                <a:ea typeface="+mn-ea"/>
                <a:cs typeface="+mn-cs"/>
              </a:rPr>
              <a:t>Health personnel such as Medical Officer in Charge </a:t>
            </a:r>
          </a:p>
          <a:p>
            <a:pPr lvl="0"/>
            <a:r>
              <a:rPr lang="en-US" sz="1200" kern="1200" dirty="0">
                <a:solidFill>
                  <a:schemeClr val="tx1"/>
                </a:solidFill>
                <a:effectLst/>
                <a:latin typeface="+mn-lt"/>
                <a:ea typeface="+mn-ea"/>
                <a:cs typeface="+mn-cs"/>
              </a:rPr>
              <a:t>Governmental officials such as Chiefs or District Officers </a:t>
            </a:r>
          </a:p>
          <a:p>
            <a:pPr lvl="0"/>
            <a:r>
              <a:rPr lang="en-US" sz="1200" kern="1200" dirty="0">
                <a:solidFill>
                  <a:schemeClr val="tx1"/>
                </a:solidFill>
                <a:effectLst/>
                <a:latin typeface="+mn-lt"/>
                <a:ea typeface="+mn-ea"/>
                <a:cs typeface="+mn-cs"/>
              </a:rPr>
              <a:t>Community leaders through, for example, the village health committee.</a:t>
            </a:r>
          </a:p>
          <a:p>
            <a:r>
              <a:rPr lang="en-US" sz="1200" kern="1200" dirty="0">
                <a:solidFill>
                  <a:schemeClr val="tx1"/>
                </a:solidFill>
                <a:effectLst/>
                <a:latin typeface="+mn-lt"/>
                <a:ea typeface="+mn-ea"/>
                <a:cs typeface="+mn-cs"/>
              </a:rPr>
              <a:t>Gather information as you move around the community by: </a:t>
            </a:r>
          </a:p>
          <a:p>
            <a:pPr lvl="1"/>
            <a:r>
              <a:rPr lang="en-US" sz="1200" kern="1200" dirty="0">
                <a:solidFill>
                  <a:schemeClr val="tx1"/>
                </a:solidFill>
                <a:effectLst/>
                <a:latin typeface="+mn-lt"/>
                <a:ea typeface="+mn-ea"/>
                <a:cs typeface="+mn-cs"/>
              </a:rPr>
              <a:t>Questioning </a:t>
            </a:r>
          </a:p>
          <a:p>
            <a:pPr lvl="1"/>
            <a:r>
              <a:rPr lang="en-US" sz="1200" kern="1200" dirty="0">
                <a:solidFill>
                  <a:schemeClr val="tx1"/>
                </a:solidFill>
                <a:effectLst/>
                <a:latin typeface="+mn-lt"/>
                <a:ea typeface="+mn-ea"/>
                <a:cs typeface="+mn-cs"/>
              </a:rPr>
              <a:t>Observing </a:t>
            </a:r>
          </a:p>
          <a:p>
            <a:pPr lvl="1"/>
            <a:r>
              <a:rPr lang="en-US" sz="1200" kern="1200" dirty="0">
                <a:solidFill>
                  <a:schemeClr val="tx1"/>
                </a:solidFill>
                <a:effectLst/>
                <a:latin typeface="+mn-lt"/>
                <a:ea typeface="+mn-ea"/>
                <a:cs typeface="+mn-cs"/>
              </a:rPr>
              <a:t>Smelling </a:t>
            </a:r>
          </a:p>
          <a:p>
            <a:pPr lvl="1"/>
            <a:r>
              <a:rPr lang="en-US" sz="1200" kern="1200" dirty="0">
                <a:solidFill>
                  <a:schemeClr val="tx1"/>
                </a:solidFill>
                <a:effectLst/>
                <a:latin typeface="+mn-lt"/>
                <a:ea typeface="+mn-ea"/>
                <a:cs typeface="+mn-cs"/>
              </a:rPr>
              <a:t>Listening </a:t>
            </a:r>
          </a:p>
        </p:txBody>
      </p:sp>
      <p:sp>
        <p:nvSpPr>
          <p:cNvPr id="4" name="Slide Number Placeholder 3"/>
          <p:cNvSpPr>
            <a:spLocks noGrp="1"/>
          </p:cNvSpPr>
          <p:nvPr>
            <p:ph type="sldNum" sz="quarter" idx="10"/>
          </p:nvPr>
        </p:nvSpPr>
        <p:spPr/>
        <p:txBody>
          <a:bodyPr/>
          <a:lstStyle/>
          <a:p>
            <a:fld id="{C59EC2AE-13A5-4645-A2BA-347F1AD293D6}" type="slidenum">
              <a:rPr lang="en-US" smtClean="0"/>
              <a:t>5</a:t>
            </a:fld>
            <a:endParaRPr lang="en-US"/>
          </a:p>
        </p:txBody>
      </p:sp>
    </p:spTree>
    <p:extLst>
      <p:ext uri="{BB962C8B-B14F-4D97-AF65-F5344CB8AC3E}">
        <p14:creationId xmlns:p14="http://schemas.microsoft.com/office/powerpoint/2010/main" val="2363991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9EC2AE-13A5-4645-A2BA-347F1AD293D6}" type="slidenum">
              <a:rPr lang="en-US" smtClean="0"/>
              <a:t>42</a:t>
            </a:fld>
            <a:endParaRPr lang="en-US"/>
          </a:p>
        </p:txBody>
      </p:sp>
    </p:spTree>
    <p:extLst>
      <p:ext uri="{BB962C8B-B14F-4D97-AF65-F5344CB8AC3E}">
        <p14:creationId xmlns:p14="http://schemas.microsoft.com/office/powerpoint/2010/main" val="3388232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F07B71D-85B1-4771-B7CC-8DF6EB5EFEB6}" type="datetimeFigureOut">
              <a:rPr lang="en-US" smtClean="0"/>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8D668-F5F3-441B-B37D-34AD670A0015}" type="slidenum">
              <a:rPr lang="en-US" smtClean="0"/>
              <a:t>‹#›</a:t>
            </a:fld>
            <a:endParaRPr lang="en-US"/>
          </a:p>
        </p:txBody>
      </p:sp>
    </p:spTree>
    <p:extLst>
      <p:ext uri="{BB962C8B-B14F-4D97-AF65-F5344CB8AC3E}">
        <p14:creationId xmlns:p14="http://schemas.microsoft.com/office/powerpoint/2010/main" val="2027330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07B71D-85B1-4771-B7CC-8DF6EB5EFEB6}" type="datetimeFigureOut">
              <a:rPr lang="en-US" smtClean="0"/>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8D668-F5F3-441B-B37D-34AD670A0015}" type="slidenum">
              <a:rPr lang="en-US" smtClean="0"/>
              <a:t>‹#›</a:t>
            </a:fld>
            <a:endParaRPr lang="en-US"/>
          </a:p>
        </p:txBody>
      </p:sp>
    </p:spTree>
    <p:extLst>
      <p:ext uri="{BB962C8B-B14F-4D97-AF65-F5344CB8AC3E}">
        <p14:creationId xmlns:p14="http://schemas.microsoft.com/office/powerpoint/2010/main" val="6330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07B71D-85B1-4771-B7CC-8DF6EB5EFEB6}" type="datetimeFigureOut">
              <a:rPr lang="en-US" smtClean="0"/>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8D668-F5F3-441B-B37D-34AD670A0015}" type="slidenum">
              <a:rPr lang="en-US" smtClean="0"/>
              <a:t>‹#›</a:t>
            </a:fld>
            <a:endParaRPr lang="en-US"/>
          </a:p>
        </p:txBody>
      </p:sp>
    </p:spTree>
    <p:extLst>
      <p:ext uri="{BB962C8B-B14F-4D97-AF65-F5344CB8AC3E}">
        <p14:creationId xmlns:p14="http://schemas.microsoft.com/office/powerpoint/2010/main" val="3043381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07B71D-85B1-4771-B7CC-8DF6EB5EFEB6}" type="datetimeFigureOut">
              <a:rPr lang="en-US" smtClean="0"/>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8D668-F5F3-441B-B37D-34AD670A0015}" type="slidenum">
              <a:rPr lang="en-US" smtClean="0"/>
              <a:t>‹#›</a:t>
            </a:fld>
            <a:endParaRPr lang="en-US"/>
          </a:p>
        </p:txBody>
      </p:sp>
    </p:spTree>
    <p:extLst>
      <p:ext uri="{BB962C8B-B14F-4D97-AF65-F5344CB8AC3E}">
        <p14:creationId xmlns:p14="http://schemas.microsoft.com/office/powerpoint/2010/main" val="1343856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F07B71D-85B1-4771-B7CC-8DF6EB5EFEB6}" type="datetimeFigureOut">
              <a:rPr lang="en-US" smtClean="0"/>
              <a:t>3/24/2022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28D668-F5F3-441B-B37D-34AD670A0015}" type="slidenum">
              <a:rPr lang="en-US" smtClean="0"/>
              <a:t>‹#›</a:t>
            </a:fld>
            <a:endParaRPr lang="en-US"/>
          </a:p>
        </p:txBody>
      </p:sp>
    </p:spTree>
    <p:extLst>
      <p:ext uri="{BB962C8B-B14F-4D97-AF65-F5344CB8AC3E}">
        <p14:creationId xmlns:p14="http://schemas.microsoft.com/office/powerpoint/2010/main" val="1743390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F07B71D-85B1-4771-B7CC-8DF6EB5EFEB6}" type="datetimeFigureOut">
              <a:rPr lang="en-US" smtClean="0"/>
              <a:t>3/24/2022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28D668-F5F3-441B-B37D-34AD670A0015}" type="slidenum">
              <a:rPr lang="en-US" smtClean="0"/>
              <a:t>‹#›</a:t>
            </a:fld>
            <a:endParaRPr lang="en-US"/>
          </a:p>
        </p:txBody>
      </p:sp>
    </p:spTree>
    <p:extLst>
      <p:ext uri="{BB962C8B-B14F-4D97-AF65-F5344CB8AC3E}">
        <p14:creationId xmlns:p14="http://schemas.microsoft.com/office/powerpoint/2010/main" val="1696751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F07B71D-85B1-4771-B7CC-8DF6EB5EFEB6}" type="datetimeFigureOut">
              <a:rPr lang="en-US" smtClean="0"/>
              <a:t>3/24/2022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28D668-F5F3-441B-B37D-34AD670A0015}" type="slidenum">
              <a:rPr lang="en-US" smtClean="0"/>
              <a:t>‹#›</a:t>
            </a:fld>
            <a:endParaRPr lang="en-US"/>
          </a:p>
        </p:txBody>
      </p:sp>
    </p:spTree>
    <p:extLst>
      <p:ext uri="{BB962C8B-B14F-4D97-AF65-F5344CB8AC3E}">
        <p14:creationId xmlns:p14="http://schemas.microsoft.com/office/powerpoint/2010/main" val="3175686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F07B71D-85B1-4771-B7CC-8DF6EB5EFEB6}" type="datetimeFigureOut">
              <a:rPr lang="en-US" smtClean="0"/>
              <a:t>3/24/2022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28D668-F5F3-441B-B37D-34AD670A0015}" type="slidenum">
              <a:rPr lang="en-US" smtClean="0"/>
              <a:t>‹#›</a:t>
            </a:fld>
            <a:endParaRPr lang="en-US"/>
          </a:p>
        </p:txBody>
      </p:sp>
    </p:spTree>
    <p:extLst>
      <p:ext uri="{BB962C8B-B14F-4D97-AF65-F5344CB8AC3E}">
        <p14:creationId xmlns:p14="http://schemas.microsoft.com/office/powerpoint/2010/main" val="3075456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07B71D-85B1-4771-B7CC-8DF6EB5EFEB6}" type="datetimeFigureOut">
              <a:rPr lang="en-US" smtClean="0"/>
              <a:t>3/24/2022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28D668-F5F3-441B-B37D-34AD670A0015}" type="slidenum">
              <a:rPr lang="en-US" smtClean="0"/>
              <a:t>‹#›</a:t>
            </a:fld>
            <a:endParaRPr lang="en-US"/>
          </a:p>
        </p:txBody>
      </p:sp>
    </p:spTree>
    <p:extLst>
      <p:ext uri="{BB962C8B-B14F-4D97-AF65-F5344CB8AC3E}">
        <p14:creationId xmlns:p14="http://schemas.microsoft.com/office/powerpoint/2010/main" val="1817093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F07B71D-85B1-4771-B7CC-8DF6EB5EFEB6}" type="datetimeFigureOut">
              <a:rPr lang="en-US" smtClean="0"/>
              <a:t>3/24/2022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28D668-F5F3-441B-B37D-34AD670A0015}" type="slidenum">
              <a:rPr lang="en-US" smtClean="0"/>
              <a:t>‹#›</a:t>
            </a:fld>
            <a:endParaRPr lang="en-US"/>
          </a:p>
        </p:txBody>
      </p:sp>
    </p:spTree>
    <p:extLst>
      <p:ext uri="{BB962C8B-B14F-4D97-AF65-F5344CB8AC3E}">
        <p14:creationId xmlns:p14="http://schemas.microsoft.com/office/powerpoint/2010/main" val="3124267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F07B71D-85B1-4771-B7CC-8DF6EB5EFEB6}" type="datetimeFigureOut">
              <a:rPr lang="en-US" smtClean="0"/>
              <a:t>3/24/2022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28D668-F5F3-441B-B37D-34AD670A0015}" type="slidenum">
              <a:rPr lang="en-US" smtClean="0"/>
              <a:t>‹#›</a:t>
            </a:fld>
            <a:endParaRPr lang="en-US"/>
          </a:p>
        </p:txBody>
      </p:sp>
    </p:spTree>
    <p:extLst>
      <p:ext uri="{BB962C8B-B14F-4D97-AF65-F5344CB8AC3E}">
        <p14:creationId xmlns:p14="http://schemas.microsoft.com/office/powerpoint/2010/main" val="576265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07B71D-85B1-4771-B7CC-8DF6EB5EFEB6}" type="datetimeFigureOut">
              <a:rPr lang="en-US" smtClean="0"/>
              <a:t>3/24/2022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28D668-F5F3-441B-B37D-34AD670A0015}" type="slidenum">
              <a:rPr lang="en-US" smtClean="0"/>
              <a:t>‹#›</a:t>
            </a:fld>
            <a:endParaRPr lang="en-US"/>
          </a:p>
        </p:txBody>
      </p:sp>
    </p:spTree>
    <p:extLst>
      <p:ext uri="{BB962C8B-B14F-4D97-AF65-F5344CB8AC3E}">
        <p14:creationId xmlns:p14="http://schemas.microsoft.com/office/powerpoint/2010/main" val="3459712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00199"/>
            <a:ext cx="9144000" cy="1909763"/>
          </a:xfrm>
        </p:spPr>
        <p:txBody>
          <a:bodyPr/>
          <a:lstStyle/>
          <a:p>
            <a:r>
              <a:rPr lang="en-US" dirty="0">
                <a:latin typeface="Times New Roman" panose="02020603050405020304" pitchFamily="18" charset="0"/>
                <a:cs typeface="Times New Roman" panose="02020603050405020304" pitchFamily="18" charset="0"/>
              </a:rPr>
              <a:t>COMMUNITY DIAGNOSIS II</a:t>
            </a:r>
          </a:p>
        </p:txBody>
      </p:sp>
      <p:sp>
        <p:nvSpPr>
          <p:cNvPr id="3" name="Subtitle 2"/>
          <p:cNvSpPr>
            <a:spLocks noGrp="1"/>
          </p:cNvSpPr>
          <p:nvPr>
            <p:ph type="subTitle" idx="1"/>
          </p:nvPr>
        </p:nvSpPr>
        <p:spPr/>
        <p:txBody>
          <a:bodyPr/>
          <a:lstStyle/>
          <a:p>
            <a:r>
              <a:rPr lang="en-US" b="1" dirty="0">
                <a:latin typeface="Times New Roman" panose="02020603050405020304" pitchFamily="18" charset="0"/>
                <a:cs typeface="Times New Roman" panose="02020603050405020304" pitchFamily="18" charset="0"/>
              </a:rPr>
              <a:t>EUGENE M.</a:t>
            </a:r>
          </a:p>
        </p:txBody>
      </p:sp>
    </p:spTree>
    <p:extLst>
      <p:ext uri="{BB962C8B-B14F-4D97-AF65-F5344CB8AC3E}">
        <p14:creationId xmlns:p14="http://schemas.microsoft.com/office/powerpoint/2010/main" val="3521494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anose="02020603050405020304" pitchFamily="18" charset="0"/>
                <a:cs typeface="Times New Roman" panose="02020603050405020304" pitchFamily="18" charset="0"/>
              </a:rPr>
              <a:t>PROBABILITY METHODS</a:t>
            </a:r>
            <a:br>
              <a:rPr lang="en-US" dirty="0"/>
            </a:br>
            <a:endParaRPr lang="en-US" dirty="0"/>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Here, every member of the given population has a known and equal chance of being selected.</a:t>
            </a:r>
          </a:p>
          <a:p>
            <a:r>
              <a:rPr lang="en-US" dirty="0">
                <a:latin typeface="Times New Roman" panose="02020603050405020304" pitchFamily="18" charset="0"/>
                <a:cs typeface="Times New Roman" panose="02020603050405020304" pitchFamily="18" charset="0"/>
              </a:rPr>
              <a:t>Statistical techniques are successfully applied in the validation of the obtained results.</a:t>
            </a:r>
          </a:p>
          <a:p>
            <a:pPr marL="0" indent="0">
              <a:buNone/>
            </a:pPr>
            <a:r>
              <a:rPr lang="en-US" b="1" dirty="0">
                <a:latin typeface="Times New Roman" panose="02020603050405020304" pitchFamily="18" charset="0"/>
                <a:cs typeface="Times New Roman" panose="02020603050405020304" pitchFamily="18" charset="0"/>
              </a:rPr>
              <a:t>When to use probability methods</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When the intended population of study is diverse.</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When creation of accurate samples is needed</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When the researcher needs to reduce the sampling bias.</a:t>
            </a:r>
          </a:p>
          <a:p>
            <a:pPr marL="0" indent="0">
              <a:buNone/>
            </a:pPr>
            <a:endParaRPr lang="en-US" dirty="0"/>
          </a:p>
        </p:txBody>
      </p:sp>
    </p:spTree>
    <p:extLst>
      <p:ext uri="{BB962C8B-B14F-4D97-AF65-F5344CB8AC3E}">
        <p14:creationId xmlns:p14="http://schemas.microsoft.com/office/powerpoint/2010/main" val="1234920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Probability sampling methods</a:t>
            </a:r>
          </a:p>
        </p:txBody>
      </p:sp>
      <p:sp>
        <p:nvSpPr>
          <p:cNvPr id="3" name="Content Placeholder 2"/>
          <p:cNvSpPr>
            <a:spLocks noGrp="1"/>
          </p:cNvSpPr>
          <p:nvPr>
            <p:ph idx="1"/>
          </p:nvPr>
        </p:nvSpPr>
        <p:spPr/>
        <p:txBody>
          <a:bodyPr>
            <a:normAutofit/>
          </a:bodyPr>
          <a:lstStyle/>
          <a:p>
            <a:pPr marL="0" indent="0">
              <a:buNone/>
            </a:pPr>
            <a:r>
              <a:rPr lang="en-US" dirty="0">
                <a:latin typeface="Times New Roman" panose="02020603050405020304" pitchFamily="18" charset="0"/>
                <a:cs typeface="Times New Roman" panose="02020603050405020304" pitchFamily="18" charset="0"/>
              </a:rPr>
              <a:t>Below are examples of sampling methods</a:t>
            </a:r>
          </a:p>
          <a:p>
            <a:r>
              <a:rPr lang="en-US" b="1" dirty="0">
                <a:latin typeface="Times New Roman" panose="02020603050405020304" pitchFamily="18" charset="0"/>
                <a:cs typeface="Times New Roman" panose="02020603050405020304" pitchFamily="18" charset="0"/>
              </a:rPr>
              <a:t>Simple random sampling</a:t>
            </a:r>
            <a:r>
              <a:rPr lang="en-US" dirty="0">
                <a:latin typeface="Times New Roman" panose="02020603050405020304" pitchFamily="18" charset="0"/>
                <a:cs typeface="Times New Roman" panose="02020603050405020304" pitchFamily="18" charset="0"/>
              </a:rPr>
              <a:t>-</a:t>
            </a:r>
            <a:r>
              <a:rPr lang="en-US" dirty="0"/>
              <a:t>Elements in a sampling frame are numbered and then a table of random numbers or an online randomizer is used to draw random sample of the desired population. </a:t>
            </a:r>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Systematic random sampling-</a:t>
            </a:r>
            <a:r>
              <a:rPr lang="en-US" b="1" dirty="0"/>
              <a:t> </a:t>
            </a:r>
            <a:r>
              <a:rPr lang="en-US" dirty="0"/>
              <a:t>the population is first divided into two or more strata, from which elements are randomly selected.</a:t>
            </a:r>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Stratified random sampling</a:t>
            </a:r>
            <a:r>
              <a:rPr lang="en-US" dirty="0">
                <a:latin typeface="Times New Roman" panose="02020603050405020304" pitchFamily="18" charset="0"/>
                <a:cs typeface="Times New Roman" panose="02020603050405020304" pitchFamily="18" charset="0"/>
              </a:rPr>
              <a:t>-</a:t>
            </a:r>
            <a:r>
              <a:rPr lang="en-US" dirty="0"/>
              <a:t>the person intending to carry out a study chooses the n</a:t>
            </a:r>
            <a:r>
              <a:rPr lang="en-US" baseline="30000" dirty="0"/>
              <a:t>th </a:t>
            </a:r>
            <a:r>
              <a:rPr lang="en-US" dirty="0"/>
              <a:t> participant in a list of people.</a:t>
            </a:r>
          </a:p>
        </p:txBody>
      </p:sp>
    </p:spTree>
    <p:extLst>
      <p:ext uri="{BB962C8B-B14F-4D97-AF65-F5344CB8AC3E}">
        <p14:creationId xmlns:p14="http://schemas.microsoft.com/office/powerpoint/2010/main" val="3046543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Probability sampling…</a:t>
            </a:r>
          </a:p>
        </p:txBody>
      </p:sp>
      <p:sp>
        <p:nvSpPr>
          <p:cNvPr id="3" name="Content Placeholder 2"/>
          <p:cNvSpPr>
            <a:spLocks noGrp="1"/>
          </p:cNvSpPr>
          <p:nvPr>
            <p:ph idx="1"/>
          </p:nvPr>
        </p:nvSpPr>
        <p:spPr/>
        <p:txBody>
          <a:bodyPr/>
          <a:lstStyle/>
          <a:p>
            <a:r>
              <a:rPr lang="en-US" b="1" dirty="0">
                <a:latin typeface="Times New Roman" panose="02020603050405020304" pitchFamily="18" charset="0"/>
                <a:cs typeface="Times New Roman" panose="02020603050405020304" pitchFamily="18" charset="0"/>
              </a:rPr>
              <a:t>Multistage sampling</a:t>
            </a:r>
            <a:r>
              <a:rPr lang="en-US" dirty="0">
                <a:latin typeface="Times New Roman" panose="02020603050405020304" pitchFamily="18" charset="0"/>
                <a:cs typeface="Times New Roman" panose="02020603050405020304" pitchFamily="18" charset="0"/>
              </a:rPr>
              <a:t>-</a:t>
            </a:r>
            <a:r>
              <a:rPr lang="en-US" dirty="0"/>
              <a:t>participants are randomly selected from a list that is too large in that simple random sampling can’t be applied.</a:t>
            </a:r>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Cluster sampling</a:t>
            </a:r>
            <a:r>
              <a:rPr lang="en-US" dirty="0"/>
              <a:t>-a more complex form of cluster sampling which contains two or more stages in sample selection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8859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Times New Roman" panose="02020603050405020304" pitchFamily="18" charset="0"/>
                <a:cs typeface="Times New Roman" panose="02020603050405020304" pitchFamily="18" charset="0"/>
              </a:rPr>
              <a:t>NON-PROBABILITY SAMPLING METHODS</a:t>
            </a: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Non random methods used by researchers in which not every element has a chance to be selected.</a:t>
            </a:r>
          </a:p>
          <a:p>
            <a:r>
              <a:rPr lang="en-GB" dirty="0">
                <a:latin typeface="Times New Roman" panose="02020603050405020304" pitchFamily="18" charset="0"/>
                <a:cs typeface="Times New Roman" panose="02020603050405020304" pitchFamily="18" charset="0"/>
              </a:rPr>
              <a:t>It is widely used in qualitative research.  </a:t>
            </a:r>
          </a:p>
          <a:p>
            <a:pPr marL="0" indent="0">
              <a:buNone/>
            </a:pPr>
            <a:r>
              <a:rPr lang="en-GB" b="1" dirty="0">
                <a:latin typeface="Times New Roman" panose="02020603050405020304" pitchFamily="18" charset="0"/>
                <a:cs typeface="Times New Roman" panose="02020603050405020304" pitchFamily="18" charset="0"/>
              </a:rPr>
              <a:t>When to use non-probability sampling methods                                                                                                                                                                  </a:t>
            </a:r>
            <a:endParaRPr lang="en-US" b="1"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144052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Non probability sampling</a:t>
            </a:r>
          </a:p>
        </p:txBody>
      </p:sp>
      <p:sp>
        <p:nvSpPr>
          <p:cNvPr id="3" name="Content Placeholder 2"/>
          <p:cNvSpPr>
            <a:spLocks noGrp="1"/>
          </p:cNvSpPr>
          <p:nvPr>
            <p:ph idx="1"/>
          </p:nvPr>
        </p:nvSpPr>
        <p:spPr/>
        <p:txBody>
          <a:bodyPr>
            <a:normAutofit lnSpcReduction="10000"/>
          </a:bodyPr>
          <a:lstStyle/>
          <a:p>
            <a:r>
              <a:rPr lang="en-US" b="1" dirty="0">
                <a:latin typeface="Times New Roman" panose="02020603050405020304" pitchFamily="18" charset="0"/>
                <a:cs typeface="Times New Roman" panose="02020603050405020304" pitchFamily="18" charset="0"/>
              </a:rPr>
              <a:t>Convenience sampling-</a:t>
            </a:r>
            <a:r>
              <a:rPr lang="en-GB" b="1" dirty="0"/>
              <a:t> </a:t>
            </a:r>
            <a:r>
              <a:rPr lang="en-GB" dirty="0"/>
              <a:t>majorly involves selecting the most conveniently available people as the participants in the research.</a:t>
            </a:r>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Purposive sampling-</a:t>
            </a:r>
            <a:r>
              <a:rPr lang="en-GB" dirty="0"/>
              <a:t>The researcher chooses the sample based on what is appropriate for the study.</a:t>
            </a:r>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Snowballing</a:t>
            </a:r>
            <a:r>
              <a:rPr lang="en-US" dirty="0">
                <a:latin typeface="Times New Roman" panose="02020603050405020304" pitchFamily="18" charset="0"/>
                <a:cs typeface="Times New Roman" panose="02020603050405020304" pitchFamily="18" charset="0"/>
              </a:rPr>
              <a:t>-</a:t>
            </a:r>
            <a:r>
              <a:rPr lang="en-US" dirty="0"/>
              <a:t> the existing subjects provide referral to recruit samples required for research study </a:t>
            </a:r>
          </a:p>
          <a:p>
            <a:r>
              <a:rPr lang="en-US" b="1" dirty="0">
                <a:latin typeface="Times New Roman" panose="02020603050405020304" pitchFamily="18" charset="0"/>
                <a:cs typeface="Times New Roman" panose="02020603050405020304" pitchFamily="18" charset="0"/>
              </a:rPr>
              <a:t>Quota sampling</a:t>
            </a:r>
            <a:r>
              <a:rPr lang="en-US" dirty="0">
                <a:latin typeface="Times New Roman" panose="02020603050405020304" pitchFamily="18" charset="0"/>
                <a:cs typeface="Times New Roman" panose="02020603050405020304" pitchFamily="18" charset="0"/>
              </a:rPr>
              <a:t>-</a:t>
            </a:r>
            <a:r>
              <a:rPr lang="en-US" dirty="0"/>
              <a:t>the sample assembled has the same proportion of individuals as the entire population with respect to the known trait ,characteristics and phenomenon</a:t>
            </a:r>
          </a:p>
          <a:p>
            <a:pPr marL="0" indent="0">
              <a:buNone/>
            </a:pPr>
            <a:r>
              <a:rPr lang="en-US" dirty="0"/>
              <a:t> </a:t>
            </a: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448224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Sample size determination</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A sample size can be obtained through various ways. Below are some:</a:t>
            </a:r>
          </a:p>
          <a:p>
            <a:pPr marL="571500" indent="-571500">
              <a:buFont typeface="+mj-lt"/>
              <a:buAutoNum type="romanLcPeriod"/>
            </a:pPr>
            <a:r>
              <a:rPr lang="en-US" dirty="0">
                <a:latin typeface="Times New Roman" panose="02020603050405020304" pitchFamily="18" charset="0"/>
                <a:cs typeface="Times New Roman" panose="02020603050405020304" pitchFamily="18" charset="0"/>
              </a:rPr>
              <a:t>Conduct a census-in a small population</a:t>
            </a:r>
          </a:p>
          <a:p>
            <a:pPr marL="571500" indent="-571500">
              <a:buFont typeface="+mj-lt"/>
              <a:buAutoNum type="romanLcPeriod"/>
            </a:pPr>
            <a:r>
              <a:rPr lang="en-US" dirty="0">
                <a:latin typeface="Times New Roman" panose="02020603050405020304" pitchFamily="18" charset="0"/>
                <a:cs typeface="Times New Roman" panose="02020603050405020304" pitchFamily="18" charset="0"/>
              </a:rPr>
              <a:t>Use sample size from a similar study-literature review</a:t>
            </a:r>
          </a:p>
          <a:p>
            <a:pPr marL="571500" indent="-571500">
              <a:buFont typeface="+mj-lt"/>
              <a:buAutoNum type="romanLcPeriod"/>
            </a:pPr>
            <a:r>
              <a:rPr lang="en-US" dirty="0">
                <a:latin typeface="Times New Roman" panose="02020603050405020304" pitchFamily="18" charset="0"/>
                <a:cs typeface="Times New Roman" panose="02020603050405020304" pitchFamily="18" charset="0"/>
              </a:rPr>
              <a:t>Table of sample sizes</a:t>
            </a:r>
          </a:p>
          <a:p>
            <a:pPr marL="571500" indent="-571500">
              <a:buFont typeface="+mj-lt"/>
              <a:buAutoNum type="romanLcPeriod"/>
            </a:pPr>
            <a:r>
              <a:rPr lang="en-US" dirty="0">
                <a:latin typeface="Times New Roman" panose="02020603050405020304" pitchFamily="18" charset="0"/>
                <a:cs typeface="Times New Roman" panose="02020603050405020304" pitchFamily="18" charset="0"/>
              </a:rPr>
              <a:t>Calculation-</a:t>
            </a:r>
            <a:r>
              <a:rPr lang="en-US" dirty="0" err="1">
                <a:latin typeface="Times New Roman" panose="02020603050405020304" pitchFamily="18" charset="0"/>
                <a:cs typeface="Times New Roman" panose="02020603050405020304" pitchFamily="18" charset="0"/>
              </a:rPr>
              <a:t>slovin’s</a:t>
            </a:r>
            <a:r>
              <a:rPr lang="en-US" dirty="0">
                <a:latin typeface="Times New Roman" panose="02020603050405020304" pitchFamily="18" charset="0"/>
                <a:cs typeface="Times New Roman" panose="02020603050405020304" pitchFamily="18" charset="0"/>
              </a:rPr>
              <a:t> formula, fisher’s formula </a:t>
            </a:r>
          </a:p>
        </p:txBody>
      </p:sp>
    </p:spTree>
    <p:extLst>
      <p:ext uri="{BB962C8B-B14F-4D97-AF65-F5344CB8AC3E}">
        <p14:creationId xmlns:p14="http://schemas.microsoft.com/office/powerpoint/2010/main" val="3178639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Data collection methods</a:t>
            </a:r>
          </a:p>
        </p:txBody>
      </p:sp>
      <p:sp>
        <p:nvSpPr>
          <p:cNvPr id="3" name="Content Placeholder 2"/>
          <p:cNvSpPr>
            <a:spLocks noGrp="1"/>
          </p:cNvSpPr>
          <p:nvPr>
            <p:ph idx="1"/>
          </p:nvPr>
        </p:nvSpPr>
        <p:spPr/>
        <p:txBody>
          <a:bodyPr>
            <a:normAutofit lnSpcReduction="10000"/>
          </a:bodyPr>
          <a:lstStyle/>
          <a:p>
            <a:pPr marL="0" lvl="0" indent="0">
              <a:buNone/>
            </a:pPr>
            <a:r>
              <a:rPr lang="en-US" b="1" dirty="0">
                <a:latin typeface="Times New Roman" panose="02020603050405020304" pitchFamily="18" charset="0"/>
                <a:cs typeface="Times New Roman" panose="02020603050405020304" pitchFamily="18" charset="0"/>
              </a:rPr>
              <a:t>Primary Data Collection </a:t>
            </a: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Key informant interview</a:t>
            </a:r>
          </a:p>
          <a:p>
            <a:pPr lvl="0"/>
            <a:r>
              <a:rPr lang="en-US" dirty="0">
                <a:latin typeface="Times New Roman" panose="02020603050405020304" pitchFamily="18" charset="0"/>
                <a:cs typeface="Times New Roman" panose="02020603050405020304" pitchFamily="18" charset="0"/>
              </a:rPr>
              <a:t>Mapping</a:t>
            </a:r>
          </a:p>
          <a:p>
            <a:pPr lvl="0"/>
            <a:r>
              <a:rPr lang="en-US" dirty="0">
                <a:latin typeface="Times New Roman" panose="02020603050405020304" pitchFamily="18" charset="0"/>
                <a:cs typeface="Times New Roman" panose="02020603050405020304" pitchFamily="18" charset="0"/>
              </a:rPr>
              <a:t>Administering questionnaire • Interview</a:t>
            </a:r>
          </a:p>
          <a:p>
            <a:pPr lvl="0"/>
            <a:r>
              <a:rPr lang="en-US" dirty="0">
                <a:latin typeface="Times New Roman" panose="02020603050405020304" pitchFamily="18" charset="0"/>
                <a:cs typeface="Times New Roman" panose="02020603050405020304" pitchFamily="18" charset="0"/>
              </a:rPr>
              <a:t>Observation</a:t>
            </a:r>
          </a:p>
          <a:p>
            <a:pPr lvl="0"/>
            <a:r>
              <a:rPr lang="en-US" dirty="0">
                <a:latin typeface="Times New Roman" panose="02020603050405020304" pitchFamily="18" charset="0"/>
                <a:cs typeface="Times New Roman" panose="02020603050405020304" pitchFamily="18" charset="0"/>
              </a:rPr>
              <a:t>Focus Group Discussion</a:t>
            </a:r>
          </a:p>
          <a:p>
            <a:pPr lvl="0"/>
            <a:r>
              <a:rPr lang="en-US" dirty="0">
                <a:latin typeface="Times New Roman" panose="02020603050405020304" pitchFamily="18" charset="0"/>
                <a:cs typeface="Times New Roman" panose="02020603050405020304" pitchFamily="18" charset="0"/>
              </a:rPr>
              <a:t>Anthropometric Survey</a:t>
            </a:r>
          </a:p>
          <a:p>
            <a:pPr marL="0" lvl="0" indent="0">
              <a:buNone/>
            </a:pPr>
            <a:r>
              <a:rPr lang="en-US" b="1" dirty="0">
                <a:latin typeface="Times New Roman" panose="02020603050405020304" pitchFamily="18" charset="0"/>
                <a:cs typeface="Times New Roman" panose="02020603050405020304" pitchFamily="18" charset="0"/>
              </a:rPr>
              <a:t>Secondary Data Collection</a:t>
            </a:r>
          </a:p>
          <a:p>
            <a:r>
              <a:rPr lang="en-US" dirty="0">
                <a:latin typeface="Times New Roman" panose="02020603050405020304" pitchFamily="18" charset="0"/>
                <a:cs typeface="Times New Roman" panose="02020603050405020304" pitchFamily="18" charset="0"/>
              </a:rPr>
              <a:t>Review of records</a:t>
            </a:r>
          </a:p>
        </p:txBody>
      </p:sp>
    </p:spTree>
    <p:extLst>
      <p:ext uri="{BB962C8B-B14F-4D97-AF65-F5344CB8AC3E}">
        <p14:creationId xmlns:p14="http://schemas.microsoft.com/office/powerpoint/2010/main" val="831234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Data collection tools</a:t>
            </a: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Primary Data Collection</a:t>
            </a:r>
          </a:p>
          <a:p>
            <a:pPr lvl="0"/>
            <a:r>
              <a:rPr lang="en-US" dirty="0">
                <a:latin typeface="Times New Roman" panose="02020603050405020304" pitchFamily="18" charset="0"/>
                <a:cs typeface="Times New Roman" panose="02020603050405020304" pitchFamily="18" charset="0"/>
              </a:rPr>
              <a:t>Questionnaire</a:t>
            </a:r>
          </a:p>
          <a:p>
            <a:pPr lvl="0"/>
            <a:r>
              <a:rPr lang="en-US" dirty="0">
                <a:latin typeface="Times New Roman" panose="02020603050405020304" pitchFamily="18" charset="0"/>
                <a:cs typeface="Times New Roman" panose="02020603050405020304" pitchFamily="18" charset="0"/>
              </a:rPr>
              <a:t>Observation Check List</a:t>
            </a:r>
          </a:p>
          <a:p>
            <a:pPr lvl="0"/>
            <a:r>
              <a:rPr lang="en-US" dirty="0">
                <a:latin typeface="Times New Roman" panose="02020603050405020304" pitchFamily="18" charset="0"/>
                <a:cs typeface="Times New Roman" panose="02020603050405020304" pitchFamily="18" charset="0"/>
              </a:rPr>
              <a:t>Interview Guideline</a:t>
            </a:r>
          </a:p>
          <a:p>
            <a:pPr lvl="0"/>
            <a:r>
              <a:rPr lang="en-US" dirty="0">
                <a:latin typeface="Times New Roman" panose="02020603050405020304" pitchFamily="18" charset="0"/>
                <a:cs typeface="Times New Roman" panose="02020603050405020304" pitchFamily="18" charset="0"/>
              </a:rPr>
              <a:t>FGD Guideline</a:t>
            </a:r>
          </a:p>
          <a:p>
            <a:pPr lvl="0"/>
            <a:r>
              <a:rPr lang="en-US" dirty="0">
                <a:latin typeface="Times New Roman" panose="02020603050405020304" pitchFamily="18" charset="0"/>
                <a:cs typeface="Times New Roman" panose="02020603050405020304" pitchFamily="18" charset="0"/>
              </a:rPr>
              <a:t>Measurements, physical examination and laboratory tests </a:t>
            </a:r>
          </a:p>
          <a:p>
            <a:pPr lvl="0"/>
            <a:r>
              <a:rPr lang="en-US" dirty="0">
                <a:latin typeface="Times New Roman" panose="02020603050405020304" pitchFamily="18" charset="0"/>
                <a:cs typeface="Times New Roman" panose="02020603050405020304" pitchFamily="18" charset="0"/>
              </a:rPr>
              <a:t>Secondary Data Collection</a:t>
            </a:r>
          </a:p>
          <a:p>
            <a:pPr lvl="0"/>
            <a:r>
              <a:rPr lang="en-US" dirty="0">
                <a:latin typeface="Times New Roman" panose="02020603050405020304" pitchFamily="18" charset="0"/>
                <a:cs typeface="Times New Roman" panose="02020603050405020304" pitchFamily="18" charset="0"/>
              </a:rPr>
              <a:t>Review format</a:t>
            </a:r>
          </a:p>
          <a:p>
            <a:endParaRPr lang="en-US" dirty="0"/>
          </a:p>
        </p:txBody>
      </p:sp>
    </p:spTree>
    <p:extLst>
      <p:ext uri="{BB962C8B-B14F-4D97-AF65-F5344CB8AC3E}">
        <p14:creationId xmlns:p14="http://schemas.microsoft.com/office/powerpoint/2010/main" val="3416598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Questionnaire</a:t>
            </a:r>
            <a:r>
              <a:rPr lang="en-US" b="1" dirty="0"/>
              <a:t> </a:t>
            </a:r>
            <a:endParaRPr lang="en-US" dirty="0"/>
          </a:p>
        </p:txBody>
      </p:sp>
      <p:sp>
        <p:nvSpPr>
          <p:cNvPr id="3" name="Content Placeholder 2"/>
          <p:cNvSpPr>
            <a:spLocks noGrp="1"/>
          </p:cNvSpPr>
          <p:nvPr>
            <p:ph idx="1"/>
          </p:nvPr>
        </p:nvSpPr>
        <p:spPr/>
        <p:txBody>
          <a:bodyPr>
            <a:normAutofit/>
          </a:bodyPr>
          <a:lstStyle/>
          <a:p>
            <a:pPr lvl="0"/>
            <a:r>
              <a:rPr lang="en-US" dirty="0">
                <a:latin typeface="Times New Roman" panose="02020603050405020304" pitchFamily="18" charset="0"/>
                <a:cs typeface="Times New Roman" panose="02020603050405020304" pitchFamily="18" charset="0"/>
              </a:rPr>
              <a:t>A questionnaire is a set of standardized questions designed to collect information about a specific aspect or issue in the community. </a:t>
            </a:r>
          </a:p>
          <a:p>
            <a:pPr lvl="0"/>
            <a:r>
              <a:rPr lang="en-US" dirty="0">
                <a:latin typeface="Times New Roman" panose="02020603050405020304" pitchFamily="18" charset="0"/>
                <a:cs typeface="Times New Roman" panose="02020603050405020304" pitchFamily="18" charset="0"/>
              </a:rPr>
              <a:t>It is therefore a tool for collecting information. Keep it short and simple </a:t>
            </a:r>
            <a:r>
              <a:rPr lang="en-US" b="1" dirty="0">
                <a:latin typeface="Times New Roman" panose="02020603050405020304" pitchFamily="18" charset="0"/>
                <a:cs typeface="Times New Roman" panose="02020603050405020304" pitchFamily="18" charset="0"/>
              </a:rPr>
              <a:t>(KISS). </a:t>
            </a: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Information from a questionnaire helps you to make plans for your health services and to evaluate them. </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solidFill>
                  <a:srgbClr val="FF0000"/>
                </a:solidFill>
                <a:latin typeface="Times New Roman" panose="02020603050405020304" pitchFamily="18" charset="0"/>
                <a:cs typeface="Times New Roman" panose="02020603050405020304" pitchFamily="18" charset="0"/>
              </a:rPr>
              <a:t>Reading assignment: </a:t>
            </a:r>
            <a:r>
              <a:rPr lang="en-US" b="1" dirty="0">
                <a:solidFill>
                  <a:srgbClr val="FF0000"/>
                </a:solidFill>
                <a:latin typeface="Times New Roman" panose="02020603050405020304" pitchFamily="18" charset="0"/>
                <a:cs typeface="Times New Roman" panose="02020603050405020304" pitchFamily="18" charset="0"/>
              </a:rPr>
              <a:t>read and make notes on qualities of a good questionnaire</a:t>
            </a: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33904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Advantages of Questionnaire</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Economical</a:t>
            </a:r>
          </a:p>
          <a:p>
            <a:r>
              <a:rPr lang="en-US" dirty="0">
                <a:latin typeface="Times New Roman" panose="02020603050405020304" pitchFamily="18" charset="0"/>
                <a:cs typeface="Times New Roman" panose="02020603050405020304" pitchFamily="18" charset="0"/>
              </a:rPr>
              <a:t>Wide coverage</a:t>
            </a:r>
          </a:p>
          <a:p>
            <a:r>
              <a:rPr lang="en-US" dirty="0">
                <a:latin typeface="Times New Roman" panose="02020603050405020304" pitchFamily="18" charset="0"/>
                <a:cs typeface="Times New Roman" panose="02020603050405020304" pitchFamily="18" charset="0"/>
              </a:rPr>
              <a:t>Puts less pressure on the respondents</a:t>
            </a:r>
          </a:p>
          <a:p>
            <a:r>
              <a:rPr lang="en-US" dirty="0">
                <a:latin typeface="Times New Roman" panose="02020603050405020304" pitchFamily="18" charset="0"/>
                <a:cs typeface="Times New Roman" panose="02020603050405020304" pitchFamily="18" charset="0"/>
              </a:rPr>
              <a:t>Uniformity</a:t>
            </a:r>
          </a:p>
          <a:p>
            <a:r>
              <a:rPr lang="en-US" dirty="0">
                <a:latin typeface="Times New Roman" panose="02020603050405020304" pitchFamily="18" charset="0"/>
                <a:cs typeface="Times New Roman" panose="02020603050405020304" pitchFamily="18" charset="0"/>
              </a:rPr>
              <a:t>Anonymity of respondents</a:t>
            </a:r>
          </a:p>
        </p:txBody>
      </p:sp>
    </p:spTree>
    <p:extLst>
      <p:ext uri="{BB962C8B-B14F-4D97-AF65-F5344CB8AC3E}">
        <p14:creationId xmlns:p14="http://schemas.microsoft.com/office/powerpoint/2010/main" val="3586069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Objectives</a:t>
            </a:r>
          </a:p>
        </p:txBody>
      </p:sp>
      <p:sp>
        <p:nvSpPr>
          <p:cNvPr id="3" name="Content Placeholder 2"/>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By the end of the lesson, the learner should be able to:</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Explain the process of community assessment</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Outline the components of a community diagnostic statement</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Define community mobilization</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Outline steps in community mobilization</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Describe community health action</a:t>
            </a:r>
          </a:p>
          <a:p>
            <a:pPr marL="0" indent="0">
              <a:buNone/>
            </a:pPr>
            <a:endParaRPr lang="en-US" dirty="0"/>
          </a:p>
        </p:txBody>
      </p:sp>
    </p:spTree>
    <p:extLst>
      <p:ext uri="{BB962C8B-B14F-4D97-AF65-F5344CB8AC3E}">
        <p14:creationId xmlns:p14="http://schemas.microsoft.com/office/powerpoint/2010/main" val="25978965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Disadvantages of Questionnaire</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Lack of clarification for ambiguous questions</a:t>
            </a:r>
          </a:p>
          <a:p>
            <a:r>
              <a:rPr lang="en-US" dirty="0">
                <a:latin typeface="Times New Roman" panose="02020603050405020304" pitchFamily="18" charset="0"/>
                <a:cs typeface="Times New Roman" panose="02020603050405020304" pitchFamily="18" charset="0"/>
              </a:rPr>
              <a:t>Respondents may be have less motivation to respond</a:t>
            </a:r>
          </a:p>
          <a:p>
            <a:r>
              <a:rPr lang="en-US" dirty="0">
                <a:latin typeface="Times New Roman" panose="02020603050405020304" pitchFamily="18" charset="0"/>
                <a:cs typeface="Times New Roman" panose="02020603050405020304" pitchFamily="18" charset="0"/>
              </a:rPr>
              <a:t>Low response rate</a:t>
            </a:r>
          </a:p>
          <a:p>
            <a:r>
              <a:rPr lang="en-US" dirty="0">
                <a:latin typeface="Times New Roman" panose="02020603050405020304" pitchFamily="18" charset="0"/>
                <a:cs typeface="Times New Roman" panose="02020603050405020304" pitchFamily="18" charset="0"/>
              </a:rPr>
              <a:t>Some respondents may give dishonest answers.</a:t>
            </a:r>
          </a:p>
        </p:txBody>
      </p:sp>
    </p:spTree>
    <p:extLst>
      <p:ext uri="{BB962C8B-B14F-4D97-AF65-F5344CB8AC3E}">
        <p14:creationId xmlns:p14="http://schemas.microsoft.com/office/powerpoint/2010/main" val="2771450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Focus Group Discussions (FGDs)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lvl="0"/>
            <a:r>
              <a:rPr lang="en-US" dirty="0">
                <a:latin typeface="Times New Roman" panose="02020603050405020304" pitchFamily="18" charset="0"/>
                <a:cs typeface="Times New Roman" panose="02020603050405020304" pitchFamily="18" charset="0"/>
              </a:rPr>
              <a:t>This is a group discussion that gathers together people </a:t>
            </a:r>
            <a:r>
              <a:rPr lang="en-US" b="1" dirty="0">
                <a:latin typeface="Times New Roman" panose="02020603050405020304" pitchFamily="18" charset="0"/>
                <a:cs typeface="Times New Roman" panose="02020603050405020304" pitchFamily="18" charset="0"/>
              </a:rPr>
              <a:t>from similar backgrounds or experiences </a:t>
            </a:r>
            <a:r>
              <a:rPr lang="en-US" dirty="0">
                <a:latin typeface="Times New Roman" panose="02020603050405020304" pitchFamily="18" charset="0"/>
                <a:cs typeface="Times New Roman" panose="02020603050405020304" pitchFamily="18" charset="0"/>
              </a:rPr>
              <a:t>to discuss a specific topic of interest to the researcher. </a:t>
            </a:r>
          </a:p>
          <a:p>
            <a:pPr lvl="0"/>
            <a:r>
              <a:rPr lang="en-US" dirty="0">
                <a:latin typeface="Times New Roman" panose="02020603050405020304" pitchFamily="18" charset="0"/>
                <a:cs typeface="Times New Roman" panose="02020603050405020304" pitchFamily="18" charset="0"/>
              </a:rPr>
              <a:t>The group of participants are guided by a moderator (or group facilitator), who introduces topics for discussion and helps the group to participate in a lively and natural discussion amongst themselves. </a:t>
            </a:r>
          </a:p>
          <a:p>
            <a:endParaRPr lang="en-US" dirty="0"/>
          </a:p>
        </p:txBody>
      </p:sp>
    </p:spTree>
    <p:extLst>
      <p:ext uri="{BB962C8B-B14F-4D97-AF65-F5344CB8AC3E}">
        <p14:creationId xmlns:p14="http://schemas.microsoft.com/office/powerpoint/2010/main" val="6820572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Pre-testing the Instruments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lvl="0"/>
            <a:r>
              <a:rPr lang="en-US" dirty="0">
                <a:latin typeface="Times New Roman" panose="02020603050405020304" pitchFamily="18" charset="0"/>
                <a:cs typeface="Times New Roman" panose="02020603050405020304" pitchFamily="18" charset="0"/>
              </a:rPr>
              <a:t>It is very important to pre-test all the instruments you intend to use before they are finally administered. </a:t>
            </a:r>
          </a:p>
          <a:p>
            <a:pPr lvl="0"/>
            <a:r>
              <a:rPr lang="en-US" dirty="0">
                <a:latin typeface="Times New Roman" panose="02020603050405020304" pitchFamily="18" charset="0"/>
                <a:cs typeface="Times New Roman" panose="02020603050405020304" pitchFamily="18" charset="0"/>
              </a:rPr>
              <a:t>This enables the interviewing team to make necessary changes prior to actual data collection.</a:t>
            </a:r>
          </a:p>
          <a:p>
            <a:pPr lvl="0"/>
            <a:r>
              <a:rPr lang="en-US" dirty="0">
                <a:latin typeface="Times New Roman" panose="02020603050405020304" pitchFamily="18" charset="0"/>
                <a:cs typeface="Times New Roman" panose="02020603050405020304" pitchFamily="18" charset="0"/>
              </a:rPr>
              <a:t>Pre-testing also gives you the opportunity to discover if the various parts of the questionnaire flow in a logical order. </a:t>
            </a:r>
          </a:p>
          <a:p>
            <a:pPr lvl="0"/>
            <a:r>
              <a:rPr lang="en-US" dirty="0">
                <a:latin typeface="Times New Roman" panose="02020603050405020304" pitchFamily="18" charset="0"/>
                <a:cs typeface="Times New Roman" panose="02020603050405020304" pitchFamily="18" charset="0"/>
              </a:rPr>
              <a:t>Pre-testing is done by conducting the study on 10% of the sample size.</a:t>
            </a:r>
          </a:p>
        </p:txBody>
      </p:sp>
    </p:spTree>
    <p:extLst>
      <p:ext uri="{BB962C8B-B14F-4D97-AF65-F5344CB8AC3E}">
        <p14:creationId xmlns:p14="http://schemas.microsoft.com/office/powerpoint/2010/main" val="1411869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Execution of the Survey</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Involves going out to the field to collect information from the sample population you have selected </a:t>
            </a:r>
          </a:p>
          <a:p>
            <a:pPr lvl="0"/>
            <a:r>
              <a:rPr lang="en-US" b="1" dirty="0">
                <a:latin typeface="Times New Roman" panose="02020603050405020304" pitchFamily="18" charset="0"/>
                <a:cs typeface="Times New Roman" panose="02020603050405020304" pitchFamily="18" charset="0"/>
              </a:rPr>
              <a:t>There are three stages in data collection: </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1. establishing contact with respondents</a:t>
            </a:r>
          </a:p>
          <a:p>
            <a:r>
              <a:rPr lang="en-US" dirty="0">
                <a:latin typeface="Times New Roman" panose="02020603050405020304" pitchFamily="18" charset="0"/>
                <a:cs typeface="Times New Roman" panose="02020603050405020304" pitchFamily="18" charset="0"/>
              </a:rPr>
              <a:t>2. Data collection </a:t>
            </a:r>
          </a:p>
          <a:p>
            <a:r>
              <a:rPr lang="en-US" dirty="0">
                <a:latin typeface="Times New Roman" panose="02020603050405020304" pitchFamily="18" charset="0"/>
                <a:cs typeface="Times New Roman" panose="02020603050405020304" pitchFamily="18" charset="0"/>
              </a:rPr>
              <a:t>3. Data handling</a:t>
            </a:r>
          </a:p>
          <a:p>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#Use </a:t>
            </a:r>
            <a:r>
              <a:rPr lang="en-US" dirty="0" err="1">
                <a:latin typeface="Times New Roman" panose="02020603050405020304" pitchFamily="18" charset="0"/>
                <a:cs typeface="Times New Roman" panose="02020603050405020304" pitchFamily="18" charset="0"/>
              </a:rPr>
              <a:t>Hildergard</a:t>
            </a:r>
            <a:r>
              <a:rPr lang="en-US" dirty="0">
                <a:latin typeface="Times New Roman" panose="02020603050405020304" pitchFamily="18" charset="0"/>
                <a:cs typeface="Times New Roman" panose="02020603050405020304" pitchFamily="18" charset="0"/>
              </a:rPr>
              <a:t> Peplau’s theory of interpersonal relationships</a:t>
            </a:r>
          </a:p>
          <a:p>
            <a:endParaRPr lang="en-US" dirty="0"/>
          </a:p>
        </p:txBody>
      </p:sp>
    </p:spTree>
    <p:extLst>
      <p:ext uri="{BB962C8B-B14F-4D97-AF65-F5344CB8AC3E}">
        <p14:creationId xmlns:p14="http://schemas.microsoft.com/office/powerpoint/2010/main" val="18393877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Execution of the survey…</a:t>
            </a:r>
          </a:p>
        </p:txBody>
      </p:sp>
      <p:sp>
        <p:nvSpPr>
          <p:cNvPr id="3" name="Content Placeholder 2"/>
          <p:cNvSpPr>
            <a:spLocks noGrp="1"/>
          </p:cNvSpPr>
          <p:nvPr>
            <p:ph idx="1"/>
          </p:nvPr>
        </p:nvSpPr>
        <p:spPr>
          <a:xfrm>
            <a:off x="838200" y="1413164"/>
            <a:ext cx="10657114" cy="4763799"/>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During the survey, interviewers should:</a:t>
            </a:r>
          </a:p>
          <a:p>
            <a:pPr lvl="0"/>
            <a:r>
              <a:rPr lang="en-US" dirty="0">
                <a:latin typeface="Times New Roman" panose="02020603050405020304" pitchFamily="18" charset="0"/>
                <a:cs typeface="Times New Roman" panose="02020603050405020304" pitchFamily="18" charset="0"/>
              </a:rPr>
              <a:t>Introduce themselves by name and institution they are affiliated to</a:t>
            </a:r>
          </a:p>
          <a:p>
            <a:pPr lvl="0"/>
            <a:r>
              <a:rPr lang="en-US" dirty="0">
                <a:latin typeface="Times New Roman" panose="02020603050405020304" pitchFamily="18" charset="0"/>
                <a:cs typeface="Times New Roman" panose="02020603050405020304" pitchFamily="18" charset="0"/>
              </a:rPr>
              <a:t>Show their identity cards for the activity </a:t>
            </a:r>
          </a:p>
          <a:p>
            <a:pPr lvl="0"/>
            <a:r>
              <a:rPr lang="en-US" dirty="0">
                <a:latin typeface="Times New Roman" panose="02020603050405020304" pitchFamily="18" charset="0"/>
                <a:cs typeface="Times New Roman" panose="02020603050405020304" pitchFamily="18" charset="0"/>
              </a:rPr>
              <a:t>Show their letter of permission to carry out the exercise </a:t>
            </a:r>
          </a:p>
          <a:p>
            <a:pPr lvl="0"/>
            <a:r>
              <a:rPr lang="en-US" dirty="0">
                <a:latin typeface="Times New Roman" panose="02020603050405020304" pitchFamily="18" charset="0"/>
                <a:cs typeface="Times New Roman" panose="02020603050405020304" pitchFamily="18" charset="0"/>
              </a:rPr>
              <a:t>Explain why they have come and the purpose of the survey </a:t>
            </a:r>
          </a:p>
          <a:p>
            <a:pPr lvl="0"/>
            <a:r>
              <a:rPr lang="en-US" dirty="0">
                <a:latin typeface="Times New Roman" panose="02020603050405020304" pitchFamily="18" charset="0"/>
                <a:cs typeface="Times New Roman" panose="02020603050405020304" pitchFamily="18" charset="0"/>
              </a:rPr>
              <a:t>Establish rapport with the respondents so that they can feel </a:t>
            </a:r>
          </a:p>
          <a:p>
            <a:pPr lvl="0"/>
            <a:r>
              <a:rPr lang="en-US" dirty="0">
                <a:latin typeface="Times New Roman" panose="02020603050405020304" pitchFamily="18" charset="0"/>
                <a:cs typeface="Times New Roman" panose="02020603050405020304" pitchFamily="18" charset="0"/>
              </a:rPr>
              <a:t>Ask if it is convenient to interview the person at that time </a:t>
            </a:r>
          </a:p>
          <a:p>
            <a:pPr lvl="0"/>
            <a:r>
              <a:rPr lang="en-US" dirty="0">
                <a:latin typeface="Times New Roman" panose="02020603050405020304" pitchFamily="18" charset="0"/>
                <a:cs typeface="Times New Roman" panose="02020603050405020304" pitchFamily="18" charset="0"/>
              </a:rPr>
              <a:t>Should the person refuse to cooperate, the interviewers should not force them to participate.</a:t>
            </a:r>
          </a:p>
          <a:p>
            <a:pPr marL="0" indent="0">
              <a:buNone/>
            </a:pPr>
            <a:endParaRPr lang="en-US" dirty="0"/>
          </a:p>
        </p:txBody>
      </p:sp>
    </p:spTree>
    <p:extLst>
      <p:ext uri="{BB962C8B-B14F-4D97-AF65-F5344CB8AC3E}">
        <p14:creationId xmlns:p14="http://schemas.microsoft.com/office/powerpoint/2010/main" val="34121703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Data Analysis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lvl="0"/>
            <a:r>
              <a:rPr lang="en-US" dirty="0">
                <a:latin typeface="Times New Roman" panose="02020603050405020304" pitchFamily="18" charset="0"/>
                <a:cs typeface="Times New Roman" panose="02020603050405020304" pitchFamily="18" charset="0"/>
              </a:rPr>
              <a:t>The data obtained from the field is known as </a:t>
            </a:r>
            <a:r>
              <a:rPr lang="en-US" b="1" dirty="0">
                <a:latin typeface="Times New Roman" panose="02020603050405020304" pitchFamily="18" charset="0"/>
                <a:cs typeface="Times New Roman" panose="02020603050405020304" pitchFamily="18" charset="0"/>
              </a:rPr>
              <a:t>‘raw data’. </a:t>
            </a: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In this state, it does not give much information and is therefore difficult to interpret. </a:t>
            </a:r>
          </a:p>
          <a:p>
            <a:pPr lvl="0"/>
            <a:r>
              <a:rPr lang="en-US" dirty="0">
                <a:latin typeface="Times New Roman" panose="02020603050405020304" pitchFamily="18" charset="0"/>
                <a:cs typeface="Times New Roman" panose="02020603050405020304" pitchFamily="18" charset="0"/>
              </a:rPr>
              <a:t>That is why it needs further work known as </a:t>
            </a:r>
            <a:r>
              <a:rPr lang="en-US" b="1" dirty="0">
                <a:latin typeface="Times New Roman" panose="02020603050405020304" pitchFamily="18" charset="0"/>
                <a:cs typeface="Times New Roman" panose="02020603050405020304" pitchFamily="18" charset="0"/>
              </a:rPr>
              <a:t>data analysis </a:t>
            </a:r>
            <a:endParaRPr lang="en-US" dirty="0">
              <a:latin typeface="Times New Roman" panose="02020603050405020304" pitchFamily="18" charset="0"/>
              <a:cs typeface="Times New Roman" panose="02020603050405020304" pitchFamily="18" charset="0"/>
            </a:endParaRPr>
          </a:p>
          <a:p>
            <a:pPr lvl="0"/>
            <a:r>
              <a:rPr lang="en-US" b="1" dirty="0">
                <a:latin typeface="Times New Roman" panose="02020603050405020304" pitchFamily="18" charset="0"/>
                <a:cs typeface="Times New Roman" panose="02020603050405020304" pitchFamily="18" charset="0"/>
              </a:rPr>
              <a:t>Data analysis</a:t>
            </a:r>
            <a:r>
              <a:rPr lang="en-US" dirty="0">
                <a:latin typeface="Times New Roman" panose="02020603050405020304" pitchFamily="18" charset="0"/>
                <a:cs typeface="Times New Roman" panose="02020603050405020304" pitchFamily="18" charset="0"/>
              </a:rPr>
              <a:t> is the separation and categorization of numerical data into groups in order to understand its meaning using statistical methods.</a:t>
            </a:r>
          </a:p>
          <a:p>
            <a:pPr lvl="0"/>
            <a:r>
              <a:rPr lang="en-US" dirty="0">
                <a:latin typeface="Times New Roman" panose="02020603050405020304" pitchFamily="18" charset="0"/>
                <a:cs typeface="Times New Roman" panose="02020603050405020304" pitchFamily="18" charset="0"/>
              </a:rPr>
              <a:t>Data analysis can be descriptive or inferential</a:t>
            </a:r>
          </a:p>
          <a:p>
            <a:endParaRPr lang="en-US" dirty="0"/>
          </a:p>
        </p:txBody>
      </p:sp>
    </p:spTree>
    <p:extLst>
      <p:ext uri="{BB962C8B-B14F-4D97-AF65-F5344CB8AC3E}">
        <p14:creationId xmlns:p14="http://schemas.microsoft.com/office/powerpoint/2010/main" val="18139677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DCAC0-17B0-4A39-A130-9F0A971CC6C6}"/>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Data analysis methods</a:t>
            </a:r>
          </a:p>
        </p:txBody>
      </p:sp>
      <p:sp>
        <p:nvSpPr>
          <p:cNvPr id="3" name="Content Placeholder 2">
            <a:extLst>
              <a:ext uri="{FF2B5EF4-FFF2-40B4-BE49-F238E27FC236}">
                <a16:creationId xmlns:a16="http://schemas.microsoft.com/office/drawing/2014/main" id="{512123C1-CD04-4943-BA84-6631AB276E80}"/>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Can be descriptive or inferential</a:t>
            </a:r>
          </a:p>
          <a:p>
            <a:r>
              <a:rPr lang="en-US" dirty="0">
                <a:latin typeface="Times New Roman" panose="02020603050405020304" pitchFamily="18" charset="0"/>
                <a:cs typeface="Times New Roman" panose="02020603050405020304" pitchFamily="18" charset="0"/>
              </a:rPr>
              <a:t>Descriptive statistics uses measures of dispersion and central tendency to define data characteristics.</a:t>
            </a:r>
          </a:p>
          <a:p>
            <a:r>
              <a:rPr lang="en-US" dirty="0">
                <a:latin typeface="Times New Roman" panose="02020603050405020304" pitchFamily="18" charset="0"/>
                <a:cs typeface="Times New Roman" panose="02020603050405020304" pitchFamily="18" charset="0"/>
              </a:rPr>
              <a:t>Inferential statistics are mainly used when one wants to make some generalizations about a given community parameter. </a:t>
            </a:r>
          </a:p>
          <a:p>
            <a:r>
              <a:rPr lang="en-US" dirty="0">
                <a:latin typeface="Times New Roman" panose="02020603050405020304" pitchFamily="18" charset="0"/>
                <a:cs typeface="Times New Roman" panose="02020603050405020304" pitchFamily="18" charset="0"/>
              </a:rPr>
              <a:t>In this presentation descriptive statistics will be explored further.</a:t>
            </a:r>
          </a:p>
        </p:txBody>
      </p:sp>
    </p:spTree>
    <p:extLst>
      <p:ext uri="{BB962C8B-B14F-4D97-AF65-F5344CB8AC3E}">
        <p14:creationId xmlns:p14="http://schemas.microsoft.com/office/powerpoint/2010/main" val="33532965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DESCRIPTIVE STATISTICS</a:t>
            </a: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Descriptive statistics refers to parameters used to infer basic features of data in a study.</a:t>
            </a:r>
          </a:p>
          <a:p>
            <a:r>
              <a:rPr lang="en-US" dirty="0">
                <a:latin typeface="Times New Roman" panose="02020603050405020304" pitchFamily="18" charset="0"/>
                <a:cs typeface="Times New Roman" panose="02020603050405020304" pitchFamily="18" charset="0"/>
              </a:rPr>
              <a:t>They give simple summaries about the research sample and measures.</a:t>
            </a:r>
          </a:p>
        </p:txBody>
      </p:sp>
    </p:spTree>
    <p:extLst>
      <p:ext uri="{BB962C8B-B14F-4D97-AF65-F5344CB8AC3E}">
        <p14:creationId xmlns:p14="http://schemas.microsoft.com/office/powerpoint/2010/main" val="2947878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Frequency distributions</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Refers to an arrangement of numeric values from the lowest t the highest and an account of how many times each value has appeared.</a:t>
            </a:r>
          </a:p>
          <a:p>
            <a:r>
              <a:rPr lang="en-US" dirty="0">
                <a:latin typeface="Times New Roman" panose="02020603050405020304" pitchFamily="18" charset="0"/>
                <a:cs typeface="Times New Roman" panose="02020603050405020304" pitchFamily="18" charset="0"/>
              </a:rPr>
              <a:t> Frequency data can be displayed on a frequency polygon where the scores are on the horizontal line and percentages or counts are on the vertical line.</a:t>
            </a:r>
          </a:p>
        </p:txBody>
      </p:sp>
    </p:spTree>
    <p:extLst>
      <p:ext uri="{BB962C8B-B14F-4D97-AF65-F5344CB8AC3E}">
        <p14:creationId xmlns:p14="http://schemas.microsoft.com/office/powerpoint/2010/main" val="7091970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r>
                      <a:rPr lang="en-US" b="0" i="1" smtClean="0">
                        <a:latin typeface="Cambria Math"/>
                      </a:rPr>
                      <m:t>𝑓</m:t>
                    </m:r>
                    <m:r>
                      <a:rPr lang="en-US" b="0" i="1" smtClean="0">
                        <a:latin typeface="Cambria Math"/>
                      </a:rPr>
                      <m:t>=</m:t>
                    </m:r>
                    <m:f>
                      <m:fPr>
                        <m:ctrlPr>
                          <a:rPr lang="en-US" b="0" i="1" smtClean="0">
                            <a:latin typeface="Cambria Math" panose="02040503050406030204" pitchFamily="18" charset="0"/>
                          </a:rPr>
                        </m:ctrlPr>
                      </m:fPr>
                      <m:num>
                        <m:r>
                          <a:rPr lang="en-US" b="0" i="1" smtClean="0">
                            <a:latin typeface="Cambria Math"/>
                          </a:rPr>
                          <m:t>1</m:t>
                        </m:r>
                      </m:num>
                      <m:den>
                        <m:r>
                          <a:rPr lang="en-US" b="0" i="1" smtClean="0">
                            <a:latin typeface="Cambria Math"/>
                          </a:rPr>
                          <m:t>𝑇</m:t>
                        </m:r>
                      </m:den>
                    </m:f>
                  </m:oMath>
                </a14:m>
                <a:r>
                  <a:rPr lang="en-US" dirty="0"/>
                  <a:t> ; where </a:t>
                </a:r>
              </a:p>
              <a:p>
                <a:r>
                  <a:rPr lang="en-US" b="1" i="1" dirty="0"/>
                  <a:t>f= </a:t>
                </a:r>
                <a:r>
                  <a:rPr lang="en-US" dirty="0"/>
                  <a:t>frequency</a:t>
                </a:r>
              </a:p>
              <a:p>
                <a:r>
                  <a:rPr lang="en-US" b="1" i="1" dirty="0"/>
                  <a:t>T= </a:t>
                </a:r>
                <a:r>
                  <a:rPr lang="en-US" dirty="0"/>
                  <a:t>Time period.</a:t>
                </a:r>
              </a:p>
              <a:p>
                <a:endParaRPr lang="en-US" b="1" i="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a:stretch>
              </a:blipFill>
            </p:spPr>
            <p:txBody>
              <a:bodyPr/>
              <a:lstStyle/>
              <a:p>
                <a:r>
                  <a:rPr lang="en-US">
                    <a:noFill/>
                  </a:rPr>
                  <a:t> </a:t>
                </a:r>
              </a:p>
            </p:txBody>
          </p:sp>
        </mc:Fallback>
      </mc:AlternateContent>
    </p:spTree>
    <p:extLst>
      <p:ext uri="{BB962C8B-B14F-4D97-AF65-F5344CB8AC3E}">
        <p14:creationId xmlns:p14="http://schemas.microsoft.com/office/powerpoint/2010/main" val="1412767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Community Assessment</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Community assessment is a systematic process of collecting, validating, analyzing and interpreting information about a given community.</a:t>
            </a:r>
          </a:p>
          <a:p>
            <a:r>
              <a:rPr lang="en-US" dirty="0">
                <a:latin typeface="Times New Roman" panose="02020603050405020304" pitchFamily="18" charset="0"/>
                <a:cs typeface="Times New Roman" panose="02020603050405020304" pitchFamily="18" charset="0"/>
              </a:rPr>
              <a:t>Many parameters are available in the community, thus it is not possible to assess all of them.</a:t>
            </a:r>
          </a:p>
          <a:p>
            <a:r>
              <a:rPr lang="en-US" dirty="0">
                <a:latin typeface="Times New Roman" panose="02020603050405020304" pitchFamily="18" charset="0"/>
                <a:cs typeface="Times New Roman" panose="02020603050405020304" pitchFamily="18" charset="0"/>
              </a:rPr>
              <a:t>It is therefore important to tailor your survey to suit specific needs.</a:t>
            </a:r>
          </a:p>
        </p:txBody>
      </p:sp>
    </p:spTree>
    <p:extLst>
      <p:ext uri="{BB962C8B-B14F-4D97-AF65-F5344CB8AC3E}">
        <p14:creationId xmlns:p14="http://schemas.microsoft.com/office/powerpoint/2010/main" val="13308796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Measures of central tendency</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They indicate “typical” findings in a given data set.</a:t>
            </a:r>
          </a:p>
          <a:p>
            <a:r>
              <a:rPr lang="en-US" dirty="0">
                <a:latin typeface="Times New Roman" panose="02020603050405020304" pitchFamily="18" charset="0"/>
                <a:cs typeface="Times New Roman" panose="02020603050405020304" pitchFamily="18" charset="0"/>
              </a:rPr>
              <a:t>Three indexes are used as measures of central tendency and they include;-</a:t>
            </a:r>
          </a:p>
          <a:p>
            <a:pPr lvl="4">
              <a:buFont typeface="Wingdings" pitchFamily="2" charset="2"/>
              <a:buChar char="Ø"/>
            </a:pPr>
            <a:r>
              <a:rPr lang="en-US" sz="3200" dirty="0">
                <a:latin typeface="Times New Roman" panose="02020603050405020304" pitchFamily="18" charset="0"/>
                <a:cs typeface="Times New Roman" panose="02020603050405020304" pitchFamily="18" charset="0"/>
              </a:rPr>
              <a:t>Mean</a:t>
            </a:r>
          </a:p>
          <a:p>
            <a:pPr lvl="4">
              <a:buFont typeface="Wingdings" pitchFamily="2" charset="2"/>
              <a:buChar char="Ø"/>
            </a:pPr>
            <a:r>
              <a:rPr lang="en-US" sz="3200" dirty="0">
                <a:latin typeface="Times New Roman" panose="02020603050405020304" pitchFamily="18" charset="0"/>
                <a:cs typeface="Times New Roman" panose="02020603050405020304" pitchFamily="18" charset="0"/>
              </a:rPr>
              <a:t>Mode</a:t>
            </a:r>
          </a:p>
          <a:p>
            <a:pPr lvl="4">
              <a:buFont typeface="Wingdings" pitchFamily="2" charset="2"/>
              <a:buChar char="Ø"/>
            </a:pPr>
            <a:r>
              <a:rPr lang="en-US" sz="3200" dirty="0">
                <a:latin typeface="Times New Roman" panose="02020603050405020304" pitchFamily="18" charset="0"/>
                <a:cs typeface="Times New Roman" panose="02020603050405020304" pitchFamily="18" charset="0"/>
              </a:rPr>
              <a:t>Median </a:t>
            </a:r>
          </a:p>
        </p:txBody>
      </p:sp>
    </p:spTree>
    <p:extLst>
      <p:ext uri="{BB962C8B-B14F-4D97-AF65-F5344CB8AC3E}">
        <p14:creationId xmlns:p14="http://schemas.microsoft.com/office/powerpoint/2010/main" val="24684541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Mean</a:t>
            </a:r>
            <a:r>
              <a:rPr lang="en-US" dirty="0"/>
              <a:t> </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It is the average value for all participants.</a:t>
            </a:r>
          </a:p>
          <a:p>
            <a:r>
              <a:rPr lang="en-US" dirty="0">
                <a:latin typeface="Times New Roman" panose="02020603050405020304" pitchFamily="18" charset="0"/>
                <a:cs typeface="Times New Roman" panose="02020603050405020304" pitchFamily="18" charset="0"/>
              </a:rPr>
              <a:t>Obtained by summing up all values in a given data set then dividing the result by the number of participants.</a:t>
            </a:r>
          </a:p>
          <a:p>
            <a:pPr marL="0" indent="0">
              <a:buNone/>
            </a:pPr>
            <a:endParaRPr lang="en-US" dirty="0"/>
          </a:p>
        </p:txBody>
      </p:sp>
    </p:spTree>
    <p:extLst>
      <p:ext uri="{BB962C8B-B14F-4D97-AF65-F5344CB8AC3E}">
        <p14:creationId xmlns:p14="http://schemas.microsoft.com/office/powerpoint/2010/main" val="38452555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Mode</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Value that occurs most frequently in a distribution.</a:t>
            </a:r>
          </a:p>
          <a:p>
            <a:r>
              <a:rPr lang="en-US" dirty="0">
                <a:latin typeface="Times New Roman" panose="02020603050405020304" pitchFamily="18" charset="0"/>
                <a:cs typeface="Times New Roman" panose="02020603050405020304" pitchFamily="18" charset="0"/>
              </a:rPr>
              <a:t>Example; research CAT scores among 7 year 3 nursing students. 1,2,3,3,4,6,7,3. 3 has the highest frequency hence it is the mode.</a:t>
            </a:r>
          </a:p>
          <a:p>
            <a:endParaRPr lang="en-US" dirty="0"/>
          </a:p>
        </p:txBody>
      </p:sp>
    </p:spTree>
    <p:extLst>
      <p:ext uri="{BB962C8B-B14F-4D97-AF65-F5344CB8AC3E}">
        <p14:creationId xmlns:p14="http://schemas.microsoft.com/office/powerpoint/2010/main" val="28709084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35000" y="762000"/>
            <a:ext cx="8229600" cy="1143000"/>
          </a:xfrm>
        </p:spPr>
        <p:txBody>
          <a:bodyPr/>
          <a:lstStyle/>
          <a:p>
            <a:endParaRPr lang="en-US" dirty="0"/>
          </a:p>
        </p:txBody>
      </p:sp>
      <p:sp>
        <p:nvSpPr>
          <p:cNvPr id="3" name="Content Placeholder 2"/>
          <p:cNvSpPr>
            <a:spLocks noGrp="1"/>
          </p:cNvSpPr>
          <p:nvPr>
            <p:ph idx="1"/>
          </p:nvPr>
        </p:nvSpPr>
        <p:spPr>
          <a:xfrm>
            <a:off x="15011400" y="1752600"/>
            <a:ext cx="8229600" cy="4525963"/>
          </a:xfrm>
        </p:spPr>
        <p:txBody>
          <a:bodyPr/>
          <a:lstStyle/>
          <a:p>
            <a:endParaRPr lang="en-US"/>
          </a:p>
        </p:txBody>
      </p:sp>
      <p:sp>
        <p:nvSpPr>
          <p:cNvPr id="4" name="Title 1"/>
          <p:cNvSpPr txBox="1">
            <a:spLocks/>
          </p:cNvSpPr>
          <p:nvPr/>
        </p:nvSpPr>
        <p:spPr>
          <a:xfrm>
            <a:off x="990600" y="3048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a:latin typeface="Times New Roman" panose="02020603050405020304" pitchFamily="18" charset="0"/>
                <a:cs typeface="Times New Roman" panose="02020603050405020304" pitchFamily="18" charset="0"/>
              </a:rPr>
              <a:t>Median</a:t>
            </a:r>
          </a:p>
        </p:txBody>
      </p:sp>
      <p:sp>
        <p:nvSpPr>
          <p:cNvPr id="5" name="Content Placeholder 2"/>
          <p:cNvSpPr txBox="1">
            <a:spLocks/>
          </p:cNvSpPr>
          <p:nvPr/>
        </p:nvSpPr>
        <p:spPr>
          <a:xfrm>
            <a:off x="2133600" y="1752601"/>
            <a:ext cx="8229600" cy="4525963"/>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latin typeface="Times New Roman" panose="02020603050405020304" pitchFamily="18" charset="0"/>
                <a:cs typeface="Times New Roman" panose="02020603050405020304" pitchFamily="18" charset="0"/>
              </a:rPr>
              <a:t>This is the value separating data sample in to two halves, the lower half and the higher half.</a:t>
            </a:r>
          </a:p>
          <a:p>
            <a:r>
              <a:rPr lang="en-US" dirty="0">
                <a:latin typeface="Times New Roman" panose="02020603050405020304" pitchFamily="18" charset="0"/>
                <a:cs typeface="Times New Roman" panose="02020603050405020304" pitchFamily="18" charset="0"/>
              </a:rPr>
              <a:t>The median is found by ordering the set from lowest to highest and finding the exact middle.</a:t>
            </a:r>
          </a:p>
          <a:p>
            <a:r>
              <a:rPr lang="en-US" dirty="0">
                <a:latin typeface="Times New Roman" panose="02020603050405020304" pitchFamily="18" charset="0"/>
                <a:cs typeface="Times New Roman" panose="02020603050405020304" pitchFamily="18" charset="0"/>
              </a:rPr>
              <a:t> Example;</a:t>
            </a:r>
          </a:p>
          <a:p>
            <a:pPr>
              <a:buFont typeface="Arial" pitchFamily="34" charset="0"/>
              <a:buNone/>
            </a:pPr>
            <a:r>
              <a:rPr lang="en-US" dirty="0">
                <a:latin typeface="Times New Roman" panose="02020603050405020304" pitchFamily="18" charset="0"/>
                <a:cs typeface="Times New Roman" panose="02020603050405020304" pitchFamily="18" charset="0"/>
              </a:rPr>
              <a:t>       1,3,4,4,</a:t>
            </a:r>
            <a:r>
              <a:rPr lang="en-US" b="1" dirty="0">
                <a:latin typeface="Times New Roman" panose="02020603050405020304" pitchFamily="18" charset="0"/>
                <a:cs typeface="Times New Roman" panose="02020603050405020304" pitchFamily="18" charset="0"/>
              </a:rPr>
              <a:t>7</a:t>
            </a:r>
            <a:r>
              <a:rPr lang="en-US" dirty="0">
                <a:latin typeface="Times New Roman" panose="02020603050405020304" pitchFamily="18" charset="0"/>
                <a:cs typeface="Times New Roman" panose="02020603050405020304" pitchFamily="18" charset="0"/>
              </a:rPr>
              <a:t>,9,10,12</a:t>
            </a:r>
          </a:p>
          <a:p>
            <a:pPr>
              <a:buFont typeface="Arial" pitchFamily="34" charset="0"/>
              <a:buNone/>
            </a:pPr>
            <a:r>
              <a:rPr lang="en-US" dirty="0">
                <a:latin typeface="Times New Roman" panose="02020603050405020304" pitchFamily="18" charset="0"/>
                <a:cs typeface="Times New Roman" panose="02020603050405020304" pitchFamily="18" charset="0"/>
              </a:rPr>
              <a:t>       Median=7</a:t>
            </a:r>
          </a:p>
          <a:p>
            <a:pPr>
              <a:buFont typeface="Arial" pitchFamily="34" charset="0"/>
              <a:buNone/>
            </a:pPr>
            <a:r>
              <a:rPr lang="en-US" dirty="0">
                <a:latin typeface="Times New Roman" panose="02020603050405020304" pitchFamily="18" charset="0"/>
                <a:cs typeface="Times New Roman" panose="02020603050405020304" pitchFamily="18" charset="0"/>
              </a:rPr>
              <a:t>       1,4,6,8,9,10</a:t>
            </a:r>
          </a:p>
          <a:p>
            <a:pPr>
              <a:buFont typeface="Arial" pitchFamily="34" charset="0"/>
              <a:buNone/>
            </a:pPr>
            <a:r>
              <a:rPr lang="en-US" dirty="0">
                <a:latin typeface="Times New Roman" panose="02020603050405020304" pitchFamily="18" charset="0"/>
                <a:cs typeface="Times New Roman" panose="02020603050405020304" pitchFamily="18" charset="0"/>
              </a:rPr>
              <a:t>       Median=(6+8)/2=7</a:t>
            </a:r>
          </a:p>
        </p:txBody>
      </p:sp>
    </p:spTree>
    <p:extLst>
      <p:ext uri="{BB962C8B-B14F-4D97-AF65-F5344CB8AC3E}">
        <p14:creationId xmlns:p14="http://schemas.microsoft.com/office/powerpoint/2010/main" val="10032375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latin typeface="Times New Roman" panose="02020603050405020304" pitchFamily="18" charset="0"/>
                <a:cs typeface="Times New Roman" panose="02020603050405020304" pitchFamily="18" charset="0"/>
              </a:rPr>
              <a:t>Variabilities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These indices show deviations among related data sets.</a:t>
            </a:r>
          </a:p>
          <a:p>
            <a:r>
              <a:rPr lang="en-US" dirty="0">
                <a:latin typeface="Times New Roman" panose="02020603050405020304" pitchFamily="18" charset="0"/>
                <a:cs typeface="Times New Roman" panose="02020603050405020304" pitchFamily="18" charset="0"/>
              </a:rPr>
              <a:t>The most commonly used index is the Standard deviation.</a:t>
            </a:r>
          </a:p>
          <a:p>
            <a:r>
              <a:rPr lang="en-US" dirty="0">
                <a:latin typeface="Times New Roman" panose="02020603050405020304" pitchFamily="18" charset="0"/>
                <a:cs typeface="Times New Roman" panose="02020603050405020304" pitchFamily="18" charset="0"/>
              </a:rPr>
              <a:t>Standard deviation is closely related to variance.</a:t>
            </a:r>
          </a:p>
        </p:txBody>
      </p:sp>
    </p:spTree>
    <p:extLst>
      <p:ext uri="{BB962C8B-B14F-4D97-AF65-F5344CB8AC3E}">
        <p14:creationId xmlns:p14="http://schemas.microsoft.com/office/powerpoint/2010/main" val="19796207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Standard deviation (SD)</a:t>
            </a: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It is the measure of amount of dispersion in a given data set.</a:t>
            </a:r>
          </a:p>
          <a:p>
            <a:r>
              <a:rPr lang="en-US" dirty="0">
                <a:latin typeface="Times New Roman" panose="02020603050405020304" pitchFamily="18" charset="0"/>
                <a:cs typeface="Times New Roman" panose="02020603050405020304" pitchFamily="18" charset="0"/>
              </a:rPr>
              <a:t>This index simply estimates the degree of error when we use mean to describe an entire sample.</a:t>
            </a:r>
          </a:p>
          <a:p>
            <a:r>
              <a:rPr lang="en-US" dirty="0">
                <a:latin typeface="Times New Roman" panose="02020603050405020304" pitchFamily="18" charset="0"/>
                <a:cs typeface="Times New Roman" panose="02020603050405020304" pitchFamily="18" charset="0"/>
              </a:rPr>
              <a:t>Standard deviation usually is the square root of it’s variance.</a:t>
            </a:r>
          </a:p>
          <a:p>
            <a:r>
              <a:rPr lang="en-US" dirty="0">
                <a:latin typeface="Times New Roman" panose="02020603050405020304" pitchFamily="18" charset="0"/>
                <a:cs typeface="Times New Roman" panose="02020603050405020304" pitchFamily="18" charset="0"/>
              </a:rPr>
              <a:t>It is calculated based on every value in a distribution.</a:t>
            </a:r>
          </a:p>
        </p:txBody>
      </p:sp>
    </p:spTree>
    <p:extLst>
      <p:ext uri="{BB962C8B-B14F-4D97-AF65-F5344CB8AC3E}">
        <p14:creationId xmlns:p14="http://schemas.microsoft.com/office/powerpoint/2010/main" val="2265890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Data analysis…</a:t>
            </a:r>
          </a:p>
        </p:txBody>
      </p:sp>
      <p:sp>
        <p:nvSpPr>
          <p:cNvPr id="3" name="Content Placeholder 2"/>
          <p:cNvSpPr>
            <a:spLocks noGrp="1"/>
          </p:cNvSpPr>
          <p:nvPr>
            <p:ph idx="1"/>
          </p:nvPr>
        </p:nvSpPr>
        <p:spPr/>
        <p:txBody>
          <a:bodyPr>
            <a:normAutofit/>
          </a:bodyPr>
          <a:lstStyle/>
          <a:p>
            <a:pPr lvl="0"/>
            <a:r>
              <a:rPr lang="en-US" dirty="0">
                <a:latin typeface="Times New Roman" panose="02020603050405020304" pitchFamily="18" charset="0"/>
                <a:cs typeface="Times New Roman" panose="02020603050405020304" pitchFamily="18" charset="0"/>
              </a:rPr>
              <a:t>Data analysis can either be Qualitative analysis or Quantitative analysis.</a:t>
            </a:r>
          </a:p>
          <a:p>
            <a:pPr lvl="0"/>
            <a:r>
              <a:rPr lang="en-US" dirty="0">
                <a:latin typeface="Times New Roman" panose="02020603050405020304" pitchFamily="18" charset="0"/>
                <a:cs typeface="Times New Roman" panose="02020603050405020304" pitchFamily="18" charset="0"/>
              </a:rPr>
              <a:t>Qualitative analysis is usually </a:t>
            </a:r>
            <a:r>
              <a:rPr lang="en-US" b="1" dirty="0">
                <a:latin typeface="Times New Roman" panose="02020603050405020304" pitchFamily="18" charset="0"/>
                <a:cs typeface="Times New Roman" panose="02020603050405020304" pitchFamily="18" charset="0"/>
              </a:rPr>
              <a:t>applied on data which can be counted but cannot be measured</a:t>
            </a:r>
            <a:r>
              <a:rPr lang="en-US" dirty="0">
                <a:latin typeface="Times New Roman" panose="02020603050405020304" pitchFamily="18" charset="0"/>
                <a:cs typeface="Times New Roman" panose="02020603050405020304" pitchFamily="18" charset="0"/>
              </a:rPr>
              <a:t>, such as, color. </a:t>
            </a:r>
          </a:p>
          <a:p>
            <a:pPr lvl="0"/>
            <a:r>
              <a:rPr lang="en-US" dirty="0">
                <a:latin typeface="Times New Roman" panose="02020603050405020304" pitchFamily="18" charset="0"/>
                <a:cs typeface="Times New Roman" panose="02020603050405020304" pitchFamily="18" charset="0"/>
              </a:rPr>
              <a:t>It allows the analysis of the information in a systematic way in order to reach some useful conclusions and recommendations. </a:t>
            </a:r>
          </a:p>
          <a:p>
            <a:pPr lvl="0"/>
            <a:r>
              <a:rPr lang="en-US" dirty="0">
                <a:latin typeface="Times New Roman" panose="02020603050405020304" pitchFamily="18" charset="0"/>
                <a:cs typeface="Times New Roman" panose="02020603050405020304" pitchFamily="18" charset="0"/>
              </a:rPr>
              <a:t>Quantitative analysis is usually </a:t>
            </a:r>
            <a:r>
              <a:rPr lang="en-US" b="1" dirty="0">
                <a:latin typeface="Times New Roman" panose="02020603050405020304" pitchFamily="18" charset="0"/>
                <a:cs typeface="Times New Roman" panose="02020603050405020304" pitchFamily="18" charset="0"/>
              </a:rPr>
              <a:t>applied to data that can be given a numerical basis or can be measured</a:t>
            </a:r>
            <a:r>
              <a:rPr lang="en-US" dirty="0">
                <a:latin typeface="Times New Roman" panose="02020603050405020304" pitchFamily="18" charset="0"/>
                <a:cs typeface="Times New Roman" panose="02020603050405020304" pitchFamily="18" charset="0"/>
              </a:rPr>
              <a:t>, for example, age in years, weight in kilograms, etc. </a:t>
            </a:r>
          </a:p>
          <a:p>
            <a:endParaRPr lang="en-US" dirty="0"/>
          </a:p>
        </p:txBody>
      </p:sp>
    </p:spTree>
    <p:extLst>
      <p:ext uri="{BB962C8B-B14F-4D97-AF65-F5344CB8AC3E}">
        <p14:creationId xmlns:p14="http://schemas.microsoft.com/office/powerpoint/2010/main" val="27461902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Data analysis…</a:t>
            </a:r>
          </a:p>
        </p:txBody>
      </p:sp>
      <p:sp>
        <p:nvSpPr>
          <p:cNvPr id="3" name="Content Placeholder 2"/>
          <p:cNvSpPr>
            <a:spLocks noGrp="1"/>
          </p:cNvSpPr>
          <p:nvPr>
            <p:ph idx="1"/>
          </p:nvPr>
        </p:nvSpPr>
        <p:spPr/>
        <p:txBody>
          <a:bodyPr/>
          <a:lstStyle/>
          <a:p>
            <a:pPr marL="0" indent="0">
              <a:buNone/>
            </a:pPr>
            <a:r>
              <a:rPr lang="en-US" b="1" dirty="0">
                <a:latin typeface="Times New Roman" panose="02020603050405020304" pitchFamily="18" charset="0"/>
                <a:cs typeface="Times New Roman" panose="02020603050405020304" pitchFamily="18" charset="0"/>
              </a:rPr>
              <a:t>Steps in data analysis:</a:t>
            </a:r>
          </a:p>
          <a:p>
            <a:pPr lvl="0"/>
            <a:r>
              <a:rPr lang="en-US" dirty="0">
                <a:latin typeface="Times New Roman" panose="02020603050405020304" pitchFamily="18" charset="0"/>
                <a:cs typeface="Times New Roman" panose="02020603050405020304" pitchFamily="18" charset="0"/>
              </a:rPr>
              <a:t>Data cleaning </a:t>
            </a:r>
          </a:p>
          <a:p>
            <a:pPr lvl="0"/>
            <a:r>
              <a:rPr lang="en-US" dirty="0">
                <a:latin typeface="Times New Roman" panose="02020603050405020304" pitchFamily="18" charset="0"/>
                <a:cs typeface="Times New Roman" panose="02020603050405020304" pitchFamily="18" charset="0"/>
              </a:rPr>
              <a:t>Sorting or tallying </a:t>
            </a:r>
          </a:p>
          <a:p>
            <a:pPr lvl="0"/>
            <a:r>
              <a:rPr lang="en-US" dirty="0">
                <a:latin typeface="Times New Roman" panose="02020603050405020304" pitchFamily="18" charset="0"/>
                <a:cs typeface="Times New Roman" panose="02020603050405020304" pitchFamily="18" charset="0"/>
              </a:rPr>
              <a:t>Coding and entering data </a:t>
            </a:r>
          </a:p>
          <a:p>
            <a:pPr lvl="0"/>
            <a:r>
              <a:rPr lang="en-US" dirty="0">
                <a:latin typeface="Times New Roman" panose="02020603050405020304" pitchFamily="18" charset="0"/>
                <a:cs typeface="Times New Roman" panose="02020603050405020304" pitchFamily="18" charset="0"/>
              </a:rPr>
              <a:t>Analysis of results </a:t>
            </a:r>
          </a:p>
          <a:p>
            <a:pPr marL="0" indent="0">
              <a:buNone/>
            </a:pPr>
            <a:endParaRPr lang="en-US" b="1" dirty="0"/>
          </a:p>
        </p:txBody>
      </p:sp>
    </p:spTree>
    <p:extLst>
      <p:ext uri="{BB962C8B-B14F-4D97-AF65-F5344CB8AC3E}">
        <p14:creationId xmlns:p14="http://schemas.microsoft.com/office/powerpoint/2010/main" val="34042328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Data Presentation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lvl="0"/>
            <a:r>
              <a:rPr lang="en-US" dirty="0">
                <a:latin typeface="Times New Roman" panose="02020603050405020304" pitchFamily="18" charset="0"/>
                <a:cs typeface="Times New Roman" panose="02020603050405020304" pitchFamily="18" charset="0"/>
              </a:rPr>
              <a:t>Statistical analysis simplifies data for ease of presentation.</a:t>
            </a:r>
          </a:p>
          <a:p>
            <a:pPr lvl="0"/>
            <a:r>
              <a:rPr lang="en-US" dirty="0">
                <a:latin typeface="Times New Roman" panose="02020603050405020304" pitchFamily="18" charset="0"/>
                <a:cs typeface="Times New Roman" panose="02020603050405020304" pitchFamily="18" charset="0"/>
              </a:rPr>
              <a:t>Data should be presented in such a way that it is simple and sufficiently explained.</a:t>
            </a:r>
          </a:p>
          <a:p>
            <a:pPr marL="0" lvl="0" indent="0">
              <a:buNone/>
            </a:pPr>
            <a:r>
              <a:rPr lang="en-US" dirty="0">
                <a:latin typeface="Times New Roman" panose="02020603050405020304" pitchFamily="18" charset="0"/>
                <a:cs typeface="Times New Roman" panose="02020603050405020304" pitchFamily="18" charset="0"/>
              </a:rPr>
              <a:t>The ways of presenting data are:</a:t>
            </a:r>
          </a:p>
          <a:p>
            <a:r>
              <a:rPr lang="en-US" b="1" dirty="0">
                <a:latin typeface="Times New Roman" panose="02020603050405020304" pitchFamily="18" charset="0"/>
                <a:cs typeface="Times New Roman" panose="02020603050405020304" pitchFamily="18" charset="0"/>
              </a:rPr>
              <a:t>Numerical presentation-</a:t>
            </a:r>
            <a:r>
              <a:rPr lang="en-US" dirty="0">
                <a:latin typeface="Times New Roman" panose="02020603050405020304" pitchFamily="18" charset="0"/>
                <a:cs typeface="Times New Roman" panose="02020603050405020304" pitchFamily="18" charset="0"/>
              </a:rPr>
              <a:t>numbers &amp; words</a:t>
            </a:r>
            <a:endParaRPr lang="en-US" b="1" dirty="0">
              <a:latin typeface="Times New Roman" panose="02020603050405020304" pitchFamily="18" charset="0"/>
              <a:cs typeface="Times New Roman" panose="02020603050405020304" pitchFamily="18" charset="0"/>
            </a:endParaRPr>
          </a:p>
          <a:p>
            <a:pPr lvl="0"/>
            <a:r>
              <a:rPr lang="en-US" b="1" dirty="0">
                <a:latin typeface="Times New Roman" panose="02020603050405020304" pitchFamily="18" charset="0"/>
                <a:cs typeface="Times New Roman" panose="02020603050405020304" pitchFamily="18" charset="0"/>
              </a:rPr>
              <a:t>Tabular presentation- </a:t>
            </a:r>
            <a:r>
              <a:rPr lang="en-US" dirty="0">
                <a:latin typeface="Times New Roman" panose="02020603050405020304" pitchFamily="18" charset="0"/>
                <a:cs typeface="Times New Roman" panose="02020603050405020304" pitchFamily="18" charset="0"/>
              </a:rPr>
              <a:t>use of tables i.e. contingency tables and frequency distribution tables.</a:t>
            </a:r>
          </a:p>
          <a:p>
            <a:r>
              <a:rPr lang="en-US" b="1" dirty="0">
                <a:latin typeface="Times New Roman" panose="02020603050405020304" pitchFamily="18" charset="0"/>
                <a:cs typeface="Times New Roman" panose="02020603050405020304" pitchFamily="18" charset="0"/>
              </a:rPr>
              <a:t>Graphical presentation- </a:t>
            </a:r>
            <a:r>
              <a:rPr lang="en-US" dirty="0">
                <a:latin typeface="Times New Roman" panose="02020603050405020304" pitchFamily="18" charset="0"/>
                <a:cs typeface="Times New Roman" panose="02020603050405020304" pitchFamily="18" charset="0"/>
              </a:rPr>
              <a:t>use of graphs i.e. Histogram, Frequency polygon, Bar graph, Pie chart.</a:t>
            </a:r>
          </a:p>
        </p:txBody>
      </p:sp>
    </p:spTree>
    <p:extLst>
      <p:ext uri="{BB962C8B-B14F-4D97-AF65-F5344CB8AC3E}">
        <p14:creationId xmlns:p14="http://schemas.microsoft.com/office/powerpoint/2010/main" val="38962925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Feedback and Report Writing</a:t>
            </a:r>
          </a:p>
        </p:txBody>
      </p:sp>
      <p:sp>
        <p:nvSpPr>
          <p:cNvPr id="3" name="Content Placeholder 2"/>
          <p:cNvSpPr>
            <a:spLocks noGrp="1"/>
          </p:cNvSpPr>
          <p:nvPr>
            <p:ph idx="1"/>
          </p:nvPr>
        </p:nvSpPr>
        <p:spPr/>
        <p:txBody>
          <a:bodyPr/>
          <a:lstStyle/>
          <a:p>
            <a:pPr lvl="0"/>
            <a:r>
              <a:rPr lang="en-US" dirty="0">
                <a:latin typeface="Times New Roman" panose="02020603050405020304" pitchFamily="18" charset="0"/>
                <a:cs typeface="Times New Roman" panose="02020603050405020304" pitchFamily="18" charset="0"/>
              </a:rPr>
              <a:t>After survey is done, members of the community are </a:t>
            </a:r>
            <a:r>
              <a:rPr lang="en-US" b="1" dirty="0">
                <a:latin typeface="Times New Roman" panose="02020603050405020304" pitchFamily="18" charset="0"/>
                <a:cs typeface="Times New Roman" panose="02020603050405020304" pitchFamily="18" charset="0"/>
              </a:rPr>
              <a:t>entitled </a:t>
            </a:r>
            <a:r>
              <a:rPr lang="en-US" dirty="0">
                <a:latin typeface="Times New Roman" panose="02020603050405020304" pitchFamily="18" charset="0"/>
                <a:cs typeface="Times New Roman" panose="02020603050405020304" pitchFamily="18" charset="0"/>
              </a:rPr>
              <a:t>to receive some form of feedback. </a:t>
            </a:r>
          </a:p>
          <a:p>
            <a:pPr lvl="0"/>
            <a:r>
              <a:rPr lang="en-US" dirty="0">
                <a:latin typeface="Times New Roman" panose="02020603050405020304" pitchFamily="18" charset="0"/>
                <a:cs typeface="Times New Roman" panose="02020603050405020304" pitchFamily="18" charset="0"/>
              </a:rPr>
              <a:t>They want to know what was found.</a:t>
            </a:r>
          </a:p>
          <a:p>
            <a:pPr lvl="0"/>
            <a:r>
              <a:rPr lang="en-US" dirty="0">
                <a:latin typeface="Times New Roman" panose="02020603050405020304" pitchFamily="18" charset="0"/>
                <a:cs typeface="Times New Roman" panose="02020603050405020304" pitchFamily="18" charset="0"/>
              </a:rPr>
              <a:t>Feedback means giving comments about how well or badly a group is doing in order to help them do better. </a:t>
            </a:r>
          </a:p>
          <a:p>
            <a:pPr lvl="0"/>
            <a:r>
              <a:rPr lang="en-US" dirty="0">
                <a:latin typeface="Times New Roman" panose="02020603050405020304" pitchFamily="18" charset="0"/>
                <a:cs typeface="Times New Roman" panose="02020603050405020304" pitchFamily="18" charset="0"/>
              </a:rPr>
              <a:t>It is a form of communication. </a:t>
            </a:r>
          </a:p>
          <a:p>
            <a:pPr lvl="0"/>
            <a:r>
              <a:rPr lang="en-US" dirty="0">
                <a:latin typeface="Times New Roman" panose="02020603050405020304" pitchFamily="18" charset="0"/>
                <a:cs typeface="Times New Roman" panose="02020603050405020304" pitchFamily="18" charset="0"/>
              </a:rPr>
              <a:t>All individuals in the community who are concerned with the health of the people are entitled to feedback.</a:t>
            </a:r>
          </a:p>
          <a:p>
            <a:pPr marL="0" indent="0">
              <a:buNone/>
            </a:pPr>
            <a:endParaRPr lang="en-US" dirty="0"/>
          </a:p>
        </p:txBody>
      </p:sp>
    </p:spTree>
    <p:extLst>
      <p:ext uri="{BB962C8B-B14F-4D97-AF65-F5344CB8AC3E}">
        <p14:creationId xmlns:p14="http://schemas.microsoft.com/office/powerpoint/2010/main" val="3218519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Community assessment…</a:t>
            </a:r>
          </a:p>
        </p:txBody>
      </p:sp>
      <p:sp>
        <p:nvSpPr>
          <p:cNvPr id="3" name="Content Placeholder 2"/>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Community assessment involves:</a:t>
            </a:r>
          </a:p>
          <a:p>
            <a:r>
              <a:rPr lang="en-US" dirty="0">
                <a:latin typeface="Times New Roman" panose="02020603050405020304" pitchFamily="18" charset="0"/>
                <a:cs typeface="Times New Roman" panose="02020603050405020304" pitchFamily="18" charset="0"/>
              </a:rPr>
              <a:t>Exploration </a:t>
            </a:r>
          </a:p>
          <a:p>
            <a:r>
              <a:rPr lang="en-US" dirty="0">
                <a:latin typeface="Times New Roman" panose="02020603050405020304" pitchFamily="18" charset="0"/>
                <a:cs typeface="Times New Roman" panose="02020603050405020304" pitchFamily="18" charset="0"/>
              </a:rPr>
              <a:t>Planning for the survey</a:t>
            </a:r>
          </a:p>
          <a:p>
            <a:r>
              <a:rPr lang="en-US" dirty="0">
                <a:latin typeface="Times New Roman" panose="02020603050405020304" pitchFamily="18" charset="0"/>
                <a:cs typeface="Times New Roman" panose="02020603050405020304" pitchFamily="18" charset="0"/>
              </a:rPr>
              <a:t>Developing and pre-testing survey tools</a:t>
            </a:r>
          </a:p>
          <a:p>
            <a:r>
              <a:rPr lang="en-US" dirty="0">
                <a:latin typeface="Times New Roman" panose="02020603050405020304" pitchFamily="18" charset="0"/>
                <a:cs typeface="Times New Roman" panose="02020603050405020304" pitchFamily="18" charset="0"/>
              </a:rPr>
              <a:t>Execution of the survey and data analysis</a:t>
            </a:r>
          </a:p>
          <a:p>
            <a:r>
              <a:rPr lang="en-US" dirty="0">
                <a:latin typeface="Times New Roman" panose="02020603050405020304" pitchFamily="18" charset="0"/>
                <a:cs typeface="Times New Roman" panose="02020603050405020304" pitchFamily="18" charset="0"/>
              </a:rPr>
              <a:t>Report writing and feedback</a:t>
            </a:r>
          </a:p>
        </p:txBody>
      </p:sp>
    </p:spTree>
    <p:extLst>
      <p:ext uri="{BB962C8B-B14F-4D97-AF65-F5344CB8AC3E}">
        <p14:creationId xmlns:p14="http://schemas.microsoft.com/office/powerpoint/2010/main" val="26604388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Types of Feedback</a:t>
            </a:r>
          </a:p>
        </p:txBody>
      </p:sp>
      <p:sp>
        <p:nvSpPr>
          <p:cNvPr id="3" name="Content Placeholder 2"/>
          <p:cNvSpPr>
            <a:spLocks noGrp="1"/>
          </p:cNvSpPr>
          <p:nvPr>
            <p:ph idx="1"/>
          </p:nvPr>
        </p:nvSpPr>
        <p:spPr/>
        <p:txBody>
          <a:bodyPr>
            <a:normAutofit fontScale="92500"/>
          </a:bodyPr>
          <a:lstStyle/>
          <a:p>
            <a:pPr lvl="0"/>
            <a:r>
              <a:rPr lang="en-US" b="1" dirty="0">
                <a:latin typeface="Times New Roman" panose="02020603050405020304" pitchFamily="18" charset="0"/>
                <a:cs typeface="Times New Roman" panose="02020603050405020304" pitchFamily="18" charset="0"/>
              </a:rPr>
              <a:t>Individual Results </a:t>
            </a: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The individuals who formed part of the survey sample as well as those who provided specimens and tests deserve to be given feedback on their findings</a:t>
            </a:r>
          </a:p>
          <a:p>
            <a:pPr lvl="0"/>
            <a:r>
              <a:rPr lang="en-US" b="1" dirty="0">
                <a:latin typeface="Times New Roman" panose="02020603050405020304" pitchFamily="18" charset="0"/>
                <a:cs typeface="Times New Roman" panose="02020603050405020304" pitchFamily="18" charset="0"/>
              </a:rPr>
              <a:t>Preliminary Report </a:t>
            </a: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This report covers the general impressions of the community’s health status as well as preliminary survey findings. </a:t>
            </a:r>
          </a:p>
          <a:p>
            <a:pPr lvl="0"/>
            <a:r>
              <a:rPr lang="en-US" dirty="0">
                <a:latin typeface="Times New Roman" panose="02020603050405020304" pitchFamily="18" charset="0"/>
                <a:cs typeface="Times New Roman" panose="02020603050405020304" pitchFamily="18" charset="0"/>
              </a:rPr>
              <a:t>This goes to the community in which the diagnosis was conducted in order to thank them for their cooperation. </a:t>
            </a:r>
          </a:p>
          <a:p>
            <a:pPr lvl="0"/>
            <a:r>
              <a:rPr lang="en-US" dirty="0">
                <a:latin typeface="Times New Roman" panose="02020603050405020304" pitchFamily="18" charset="0"/>
                <a:cs typeface="Times New Roman" panose="02020603050405020304" pitchFamily="18" charset="0"/>
              </a:rPr>
              <a:t>It is given soon after the field work is completed by arranging meetings for the people and their leaders. </a:t>
            </a:r>
          </a:p>
        </p:txBody>
      </p:sp>
    </p:spTree>
    <p:extLst>
      <p:ext uri="{BB962C8B-B14F-4D97-AF65-F5344CB8AC3E}">
        <p14:creationId xmlns:p14="http://schemas.microsoft.com/office/powerpoint/2010/main" val="4938223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Types of feedback</a:t>
            </a:r>
            <a:r>
              <a:rPr lang="en-US" b="1" dirty="0"/>
              <a:t>…</a:t>
            </a:r>
          </a:p>
        </p:txBody>
      </p:sp>
      <p:sp>
        <p:nvSpPr>
          <p:cNvPr id="3" name="Content Placeholder 2"/>
          <p:cNvSpPr>
            <a:spLocks noGrp="1"/>
          </p:cNvSpPr>
          <p:nvPr>
            <p:ph idx="1"/>
          </p:nvPr>
        </p:nvSpPr>
        <p:spPr/>
        <p:txBody>
          <a:bodyPr/>
          <a:lstStyle/>
          <a:p>
            <a:pPr lvl="0"/>
            <a:r>
              <a:rPr lang="en-US" dirty="0">
                <a:latin typeface="Times New Roman" panose="02020603050405020304" pitchFamily="18" charset="0"/>
                <a:cs typeface="Times New Roman" panose="02020603050405020304" pitchFamily="18" charset="0"/>
              </a:rPr>
              <a:t>They are given information on obvious points like disease outbreak, hygiene, sanitation, attitudes, nutrition, practices and utilization of health services.</a:t>
            </a:r>
          </a:p>
          <a:p>
            <a:pPr lvl="0"/>
            <a:r>
              <a:rPr lang="en-US" dirty="0">
                <a:latin typeface="Times New Roman" panose="02020603050405020304" pitchFamily="18" charset="0"/>
                <a:cs typeface="Times New Roman" panose="02020603050405020304" pitchFamily="18" charset="0"/>
              </a:rPr>
              <a:t>They should be promised a more detailed report later. </a:t>
            </a:r>
          </a:p>
          <a:p>
            <a:pPr lvl="0"/>
            <a:r>
              <a:rPr lang="en-US" dirty="0">
                <a:latin typeface="Times New Roman" panose="02020603050405020304" pitchFamily="18" charset="0"/>
                <a:cs typeface="Times New Roman" panose="02020603050405020304" pitchFamily="18" charset="0"/>
              </a:rPr>
              <a:t>This increases the community’s awareness of their health problems and their responsiveness to suggested interventions.</a:t>
            </a:r>
          </a:p>
          <a:p>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211750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latin typeface="Times New Roman" panose="02020603050405020304" pitchFamily="18" charset="0"/>
                <a:cs typeface="Times New Roman" panose="02020603050405020304" pitchFamily="18" charset="0"/>
              </a:rPr>
              <a:t>Non-Medical Reports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lvl="0"/>
            <a:r>
              <a:rPr lang="en-US" dirty="0">
                <a:latin typeface="Times New Roman" panose="02020603050405020304" pitchFamily="18" charset="0"/>
                <a:cs typeface="Times New Roman" panose="02020603050405020304" pitchFamily="18" charset="0"/>
              </a:rPr>
              <a:t>This report is less scientific and is usually produced for non-medical people. </a:t>
            </a:r>
          </a:p>
          <a:p>
            <a:pPr lvl="0"/>
            <a:r>
              <a:rPr lang="en-US" dirty="0">
                <a:latin typeface="Times New Roman" panose="02020603050405020304" pitchFamily="18" charset="0"/>
                <a:cs typeface="Times New Roman" panose="02020603050405020304" pitchFamily="18" charset="0"/>
              </a:rPr>
              <a:t>It comes out </a:t>
            </a:r>
            <a:r>
              <a:rPr lang="en-US" b="1" dirty="0">
                <a:latin typeface="Times New Roman" panose="02020603050405020304" pitchFamily="18" charset="0"/>
                <a:cs typeface="Times New Roman" panose="02020603050405020304" pitchFamily="18" charset="0"/>
              </a:rPr>
              <a:t>after </a:t>
            </a:r>
            <a:r>
              <a:rPr lang="en-US" dirty="0">
                <a:latin typeface="Times New Roman" panose="02020603050405020304" pitchFamily="18" charset="0"/>
                <a:cs typeface="Times New Roman" panose="02020603050405020304" pitchFamily="18" charset="0"/>
              </a:rPr>
              <a:t>full analysis has been done and conclusions and recommendations have been formulated. </a:t>
            </a:r>
          </a:p>
          <a:p>
            <a:pPr lvl="0"/>
            <a:r>
              <a:rPr lang="en-US" dirty="0">
                <a:latin typeface="Times New Roman" panose="02020603050405020304" pitchFamily="18" charset="0"/>
                <a:cs typeface="Times New Roman" panose="02020603050405020304" pitchFamily="18" charset="0"/>
              </a:rPr>
              <a:t>The contents of this report should cover the reasons for doing the community diagnosis and the findings which help to define the situation.</a:t>
            </a:r>
          </a:p>
          <a:p>
            <a:pPr lvl="0"/>
            <a:r>
              <a:rPr lang="en-US" dirty="0">
                <a:latin typeface="Times New Roman" panose="02020603050405020304" pitchFamily="18" charset="0"/>
                <a:cs typeface="Times New Roman" panose="02020603050405020304" pitchFamily="18" charset="0"/>
              </a:rPr>
              <a:t>This report is a social or political tool to shed light on the improvements that need to be done in the community’s health services.</a:t>
            </a:r>
          </a:p>
          <a:p>
            <a:pPr lvl="0"/>
            <a:r>
              <a:rPr lang="en-US" dirty="0">
                <a:latin typeface="Times New Roman" panose="02020603050405020304" pitchFamily="18" charset="0"/>
                <a:cs typeface="Times New Roman" panose="02020603050405020304" pitchFamily="18" charset="0"/>
              </a:rPr>
              <a:t> Therefore, the recommendations should be made practical. </a:t>
            </a:r>
          </a:p>
          <a:p>
            <a:endParaRPr lang="en-US" dirty="0"/>
          </a:p>
        </p:txBody>
      </p:sp>
    </p:spTree>
    <p:extLst>
      <p:ext uri="{BB962C8B-B14F-4D97-AF65-F5344CB8AC3E}">
        <p14:creationId xmlns:p14="http://schemas.microsoft.com/office/powerpoint/2010/main" val="3994598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latin typeface="Times New Roman" panose="02020603050405020304" pitchFamily="18" charset="0"/>
                <a:cs typeface="Times New Roman" panose="02020603050405020304" pitchFamily="18" charset="0"/>
              </a:rPr>
              <a:t>Community Diagnosis Report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lvl="0"/>
            <a:r>
              <a:rPr lang="en-US" dirty="0">
                <a:latin typeface="Times New Roman" panose="02020603050405020304" pitchFamily="18" charset="0"/>
                <a:cs typeface="Times New Roman" panose="02020603050405020304" pitchFamily="18" charset="0"/>
              </a:rPr>
              <a:t>Is a detailed scientific report which provides an account of the planning and execution of the survey as well as the results. </a:t>
            </a:r>
          </a:p>
          <a:p>
            <a:pPr lvl="0"/>
            <a:r>
              <a:rPr lang="en-US" dirty="0">
                <a:latin typeface="Times New Roman" panose="02020603050405020304" pitchFamily="18" charset="0"/>
                <a:cs typeface="Times New Roman" panose="02020603050405020304" pitchFamily="18" charset="0"/>
              </a:rPr>
              <a:t>It should present the data collected fully and adequately and give accurate interpretations of the analyses.</a:t>
            </a:r>
          </a:p>
          <a:p>
            <a:pPr lvl="0"/>
            <a:r>
              <a:rPr lang="en-US" dirty="0">
                <a:latin typeface="Times New Roman" panose="02020603050405020304" pitchFamily="18" charset="0"/>
                <a:cs typeface="Times New Roman" panose="02020603050405020304" pitchFamily="18" charset="0"/>
              </a:rPr>
              <a:t>A well written community diagnosis report is made up of distinct sections or components which fall under the following headings: </a:t>
            </a:r>
          </a:p>
          <a:p>
            <a:pPr lvl="0"/>
            <a:r>
              <a:rPr lang="en-US" dirty="0">
                <a:latin typeface="Times New Roman" panose="02020603050405020304" pitchFamily="18" charset="0"/>
                <a:cs typeface="Times New Roman" panose="02020603050405020304" pitchFamily="18" charset="0"/>
              </a:rPr>
              <a:t>Title </a:t>
            </a:r>
          </a:p>
          <a:p>
            <a:pPr lvl="0"/>
            <a:r>
              <a:rPr lang="en-US" dirty="0">
                <a:latin typeface="Times New Roman" panose="02020603050405020304" pitchFamily="18" charset="0"/>
                <a:cs typeface="Times New Roman" panose="02020603050405020304" pitchFamily="18" charset="0"/>
              </a:rPr>
              <a:t>Table of contents </a:t>
            </a:r>
          </a:p>
          <a:p>
            <a:pPr lvl="0"/>
            <a:r>
              <a:rPr lang="en-US" dirty="0">
                <a:latin typeface="Times New Roman" panose="02020603050405020304" pitchFamily="18" charset="0"/>
                <a:cs typeface="Times New Roman" panose="02020603050405020304" pitchFamily="18" charset="0"/>
              </a:rPr>
              <a:t>Lists of tables and figures </a:t>
            </a:r>
          </a:p>
        </p:txBody>
      </p:sp>
    </p:spTree>
    <p:extLst>
      <p:ext uri="{BB962C8B-B14F-4D97-AF65-F5344CB8AC3E}">
        <p14:creationId xmlns:p14="http://schemas.microsoft.com/office/powerpoint/2010/main" val="28491452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Community Diagnosis Report…</a:t>
            </a:r>
          </a:p>
        </p:txBody>
      </p:sp>
      <p:sp>
        <p:nvSpPr>
          <p:cNvPr id="3" name="Content Placeholder 2"/>
          <p:cNvSpPr>
            <a:spLocks noGrp="1"/>
          </p:cNvSpPr>
          <p:nvPr>
            <p:ph idx="1"/>
          </p:nvPr>
        </p:nvSpPr>
        <p:spPr/>
        <p:txBody>
          <a:bodyPr>
            <a:normAutofit/>
          </a:bodyPr>
          <a:lstStyle/>
          <a:p>
            <a:pPr lvl="0"/>
            <a:r>
              <a:rPr lang="en-US" dirty="0">
                <a:latin typeface="Times New Roman" panose="02020603050405020304" pitchFamily="18" charset="0"/>
                <a:cs typeface="Times New Roman" panose="02020603050405020304" pitchFamily="18" charset="0"/>
              </a:rPr>
              <a:t>List of abbreviations and acronyms </a:t>
            </a:r>
          </a:p>
          <a:p>
            <a:pPr lvl="0"/>
            <a:r>
              <a:rPr lang="en-US" dirty="0">
                <a:latin typeface="Times New Roman" panose="02020603050405020304" pitchFamily="18" charset="0"/>
                <a:cs typeface="Times New Roman" panose="02020603050405020304" pitchFamily="18" charset="0"/>
              </a:rPr>
              <a:t>Acknowledgements </a:t>
            </a:r>
          </a:p>
          <a:p>
            <a:pPr lvl="0"/>
            <a:r>
              <a:rPr lang="en-US" dirty="0">
                <a:latin typeface="Times New Roman" panose="02020603050405020304" pitchFamily="18" charset="0"/>
                <a:cs typeface="Times New Roman" panose="02020603050405020304" pitchFamily="18" charset="0"/>
              </a:rPr>
              <a:t>Introduction </a:t>
            </a:r>
          </a:p>
          <a:p>
            <a:pPr lvl="0"/>
            <a:r>
              <a:rPr lang="en-US" dirty="0">
                <a:latin typeface="Times New Roman" panose="02020603050405020304" pitchFamily="18" charset="0"/>
                <a:cs typeface="Times New Roman" panose="02020603050405020304" pitchFamily="18" charset="0"/>
              </a:rPr>
              <a:t>Aims and objectives of the study Good objectives should be</a:t>
            </a:r>
            <a:r>
              <a:rPr lang="en-US" b="1" dirty="0">
                <a:latin typeface="Times New Roman" panose="02020603050405020304" pitchFamily="18" charset="0"/>
                <a:cs typeface="Times New Roman" panose="02020603050405020304" pitchFamily="18" charset="0"/>
              </a:rPr>
              <a:t> ‘SMART’</a:t>
            </a: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Materials and Methods </a:t>
            </a:r>
          </a:p>
          <a:p>
            <a:pPr lvl="0"/>
            <a:r>
              <a:rPr lang="en-US" dirty="0">
                <a:latin typeface="Times New Roman" panose="02020603050405020304" pitchFamily="18" charset="0"/>
                <a:cs typeface="Times New Roman" panose="02020603050405020304" pitchFamily="18" charset="0"/>
              </a:rPr>
              <a:t>Limitations of study </a:t>
            </a:r>
          </a:p>
          <a:p>
            <a:pPr lvl="0"/>
            <a:r>
              <a:rPr lang="en-US" dirty="0">
                <a:latin typeface="Times New Roman" panose="02020603050405020304" pitchFamily="18" charset="0"/>
                <a:cs typeface="Times New Roman" panose="02020603050405020304" pitchFamily="18" charset="0"/>
              </a:rPr>
              <a:t>Results/ Findings </a:t>
            </a:r>
          </a:p>
          <a:p>
            <a:endParaRPr lang="en-US" dirty="0"/>
          </a:p>
        </p:txBody>
      </p:sp>
    </p:spTree>
    <p:extLst>
      <p:ext uri="{BB962C8B-B14F-4D97-AF65-F5344CB8AC3E}">
        <p14:creationId xmlns:p14="http://schemas.microsoft.com/office/powerpoint/2010/main" val="31095851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COMMUNITY DIAGNOSIS</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Once a community assessment has been completed, priority health problems are identified and presented in a community diagnostic statement.</a:t>
            </a:r>
          </a:p>
          <a:p>
            <a:pPr marL="0" indent="0">
              <a:buNone/>
            </a:pPr>
            <a:endParaRPr lang="en-US" dirty="0"/>
          </a:p>
        </p:txBody>
      </p:sp>
    </p:spTree>
    <p:extLst>
      <p:ext uri="{BB962C8B-B14F-4D97-AF65-F5344CB8AC3E}">
        <p14:creationId xmlns:p14="http://schemas.microsoft.com/office/powerpoint/2010/main" val="33628631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Community Diagnosis</a:t>
            </a:r>
          </a:p>
        </p:txBody>
      </p:sp>
      <p:sp>
        <p:nvSpPr>
          <p:cNvPr id="6" name="Content Placeholder 5"/>
          <p:cNvSpPr>
            <a:spLocks noGrp="1"/>
          </p:cNvSpPr>
          <p:nvPr>
            <p:ph idx="1"/>
          </p:nvPr>
        </p:nvSpPr>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There are four parts to a community diagnostic statement;</a:t>
            </a:r>
          </a:p>
          <a:p>
            <a:pPr>
              <a:buFont typeface="Wingdings" panose="05000000000000000000" pitchFamily="2" charset="2"/>
              <a:buChar char="Ø"/>
            </a:pPr>
            <a:r>
              <a:rPr lang="en-US" b="1" dirty="0">
                <a:latin typeface="Times New Roman" panose="02020603050405020304" pitchFamily="18" charset="0"/>
                <a:cs typeface="Times New Roman" panose="02020603050405020304" pitchFamily="18" charset="0"/>
              </a:rPr>
              <a:t>A problem statement</a:t>
            </a:r>
            <a:r>
              <a:rPr lang="en-US" dirty="0">
                <a:latin typeface="Times New Roman" panose="02020603050405020304" pitchFamily="18" charset="0"/>
                <a:cs typeface="Times New Roman" panose="02020603050405020304" pitchFamily="18" charset="0"/>
              </a:rPr>
              <a:t>, response, or state(risk, concern, issue, potential or actual),</a:t>
            </a:r>
          </a:p>
          <a:p>
            <a:pPr>
              <a:buFont typeface="Wingdings" panose="05000000000000000000" pitchFamily="2" charset="2"/>
              <a:buChar char="Ø"/>
            </a:pPr>
            <a:r>
              <a:rPr lang="en-US" b="1" dirty="0">
                <a:latin typeface="Times New Roman" panose="02020603050405020304" pitchFamily="18" charset="0"/>
                <a:cs typeface="Times New Roman" panose="02020603050405020304" pitchFamily="18" charset="0"/>
              </a:rPr>
              <a:t>Etiological factors </a:t>
            </a:r>
            <a:r>
              <a:rPr lang="en-US" dirty="0">
                <a:latin typeface="Times New Roman" panose="02020603050405020304" pitchFamily="18" charset="0"/>
                <a:cs typeface="Times New Roman" panose="02020603050405020304" pitchFamily="18" charset="0"/>
              </a:rPr>
              <a:t>related to the problem,</a:t>
            </a:r>
          </a:p>
          <a:p>
            <a:pPr>
              <a:buFont typeface="Wingdings" panose="05000000000000000000" pitchFamily="2" charset="2"/>
              <a:buChar char="Ø"/>
            </a:pPr>
            <a:r>
              <a:rPr lang="en-US" b="1" dirty="0">
                <a:latin typeface="Times New Roman" panose="02020603050405020304" pitchFamily="18" charset="0"/>
                <a:cs typeface="Times New Roman" panose="02020603050405020304" pitchFamily="18" charset="0"/>
              </a:rPr>
              <a:t>The aggregate population</a:t>
            </a:r>
            <a:r>
              <a:rPr lang="en-US" dirty="0">
                <a:latin typeface="Times New Roman" panose="02020603050405020304" pitchFamily="18" charset="0"/>
                <a:cs typeface="Times New Roman" panose="02020603050405020304" pitchFamily="18" charset="0"/>
              </a:rPr>
              <a:t>, the community, or focus (who is affected?) and </a:t>
            </a:r>
          </a:p>
          <a:p>
            <a:pPr>
              <a:buFont typeface="Wingdings" panose="05000000000000000000" pitchFamily="2" charset="2"/>
              <a:buChar char="Ø"/>
            </a:pPr>
            <a:r>
              <a:rPr lang="en-US" b="1" dirty="0">
                <a:latin typeface="Times New Roman" panose="02020603050405020304" pitchFamily="18" charset="0"/>
                <a:cs typeface="Times New Roman" panose="02020603050405020304" pitchFamily="18" charset="0"/>
              </a:rPr>
              <a:t>The signs and symptoms </a:t>
            </a:r>
            <a:r>
              <a:rPr lang="en-US" dirty="0">
                <a:latin typeface="Times New Roman" panose="02020603050405020304" pitchFamily="18" charset="0"/>
                <a:cs typeface="Times New Roman" panose="02020603050405020304" pitchFamily="18" charset="0"/>
              </a:rPr>
              <a:t>that are characteristic of the problem (defining characteristics).</a:t>
            </a:r>
          </a:p>
        </p:txBody>
      </p:sp>
    </p:spTree>
    <p:extLst>
      <p:ext uri="{BB962C8B-B14F-4D97-AF65-F5344CB8AC3E}">
        <p14:creationId xmlns:p14="http://schemas.microsoft.com/office/powerpoint/2010/main" val="39586693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Community Diagnosis…</a:t>
            </a:r>
          </a:p>
        </p:txBody>
      </p:sp>
      <p:sp>
        <p:nvSpPr>
          <p:cNvPr id="3" name="Content Placeholder 2"/>
          <p:cNvSpPr>
            <a:spLocks noGrp="1"/>
          </p:cNvSpPr>
          <p:nvPr>
            <p:ph idx="1"/>
          </p:nvPr>
        </p:nvSpPr>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Here are examples of a community Diagnostic statement</a:t>
            </a:r>
          </a:p>
          <a:p>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Risk of low birth weight among pregnant adolescents in the downtown area related to inadequate income and use of tobacco as evidenced by insecure housing, use of the food bank, unemployment rates, and smoking rates among pregnant teens.</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Diarrheal disease among children below 5 years in Kondele area related to poor waste disposal and unhygienic food handling as evidenced by presence of open defecation areas, kitchen waste near houses and feeding children without washing hands.</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9147896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Community diagnosis is derived from…</a:t>
            </a:r>
          </a:p>
        </p:txBody>
      </p:sp>
      <p:sp>
        <p:nvSpPr>
          <p:cNvPr id="3" name="Content Placeholder 2"/>
          <p:cNvSpPr>
            <a:spLocks noGrp="1"/>
          </p:cNvSpPr>
          <p:nvPr>
            <p:ph idx="1"/>
          </p:nvPr>
        </p:nvSpPr>
        <p:spPr/>
        <p:txBody>
          <a:bodyPr>
            <a:normAutofit fontScale="92500"/>
          </a:bodyPr>
          <a:lstStyle/>
          <a:p>
            <a:pPr marL="571500" indent="-571500">
              <a:buFont typeface="+mj-lt"/>
              <a:buAutoNum type="romanLcPeriod"/>
            </a:pPr>
            <a:r>
              <a:rPr lang="en-US" dirty="0">
                <a:latin typeface="Times New Roman" panose="02020603050405020304" pitchFamily="18" charset="0"/>
                <a:cs typeface="Times New Roman" panose="02020603050405020304" pitchFamily="18" charset="0"/>
              </a:rPr>
              <a:t>assessing the health status, resources, and vulnerability of a community or population and its subgroups; </a:t>
            </a:r>
          </a:p>
          <a:p>
            <a:pPr marL="571500" indent="-571500">
              <a:buFont typeface="+mj-lt"/>
              <a:buAutoNum type="romanLcPeriod"/>
            </a:pPr>
            <a:r>
              <a:rPr lang="en-US" dirty="0">
                <a:latin typeface="Times New Roman" panose="02020603050405020304" pitchFamily="18" charset="0"/>
                <a:cs typeface="Times New Roman" panose="02020603050405020304" pitchFamily="18" charset="0"/>
              </a:rPr>
              <a:t> identifying the social and environmental factors associated with that health status, that is, patterns of health-illness relationships in the community;</a:t>
            </a:r>
          </a:p>
          <a:p>
            <a:pPr marL="571500" indent="-571500">
              <a:buFont typeface="+mj-lt"/>
              <a:buAutoNum type="romanLcPeriod"/>
            </a:pPr>
            <a:r>
              <a:rPr lang="en-US" dirty="0">
                <a:latin typeface="Times New Roman" panose="02020603050405020304" pitchFamily="18" charset="0"/>
                <a:cs typeface="Times New Roman" panose="02020603050405020304" pitchFamily="18" charset="0"/>
              </a:rPr>
              <a:t> evaluating the group's ability to deal with deficits in its health status; </a:t>
            </a:r>
          </a:p>
          <a:p>
            <a:pPr marL="571500" indent="-571500">
              <a:buFont typeface="+mj-lt"/>
              <a:buAutoNum type="romanLcPeriod"/>
            </a:pPr>
            <a:r>
              <a:rPr lang="en-US" dirty="0">
                <a:latin typeface="Times New Roman" panose="02020603050405020304" pitchFamily="18" charset="0"/>
                <a:cs typeface="Times New Roman" panose="02020603050405020304" pitchFamily="18" charset="0"/>
              </a:rPr>
              <a:t> assessing and setting priorities of health goals and intervention options. </a:t>
            </a:r>
          </a:p>
          <a:p>
            <a:r>
              <a:rPr lang="en-US" dirty="0">
                <a:latin typeface="Times New Roman" panose="02020603050405020304" pitchFamily="18" charset="0"/>
                <a:cs typeface="Times New Roman" panose="02020603050405020304" pitchFamily="18" charset="0"/>
              </a:rPr>
              <a:t>The resulting diagnosis requires ongoing review and revision to accommodate new data that describe changes in the group, its health status, and its environment over time. </a:t>
            </a:r>
          </a:p>
        </p:txBody>
      </p:sp>
    </p:spTree>
    <p:extLst>
      <p:ext uri="{BB962C8B-B14F-4D97-AF65-F5344CB8AC3E}">
        <p14:creationId xmlns:p14="http://schemas.microsoft.com/office/powerpoint/2010/main" val="9333306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PLANNING</a:t>
            </a:r>
          </a:p>
        </p:txBody>
      </p:sp>
      <p:sp>
        <p:nvSpPr>
          <p:cNvPr id="6" name="Content Placeholder 5"/>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Planning activities in the community involves mobilization of resources and sensitizing the community on their utilization.</a:t>
            </a:r>
          </a:p>
          <a:p>
            <a:pPr marL="0" indent="0">
              <a:buNone/>
            </a:pPr>
            <a:endParaRPr lang="en-US" dirty="0"/>
          </a:p>
        </p:txBody>
      </p:sp>
    </p:spTree>
    <p:extLst>
      <p:ext uri="{BB962C8B-B14F-4D97-AF65-F5344CB8AC3E}">
        <p14:creationId xmlns:p14="http://schemas.microsoft.com/office/powerpoint/2010/main" val="1034831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Community Exploration</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Exploration simply means mapping out a community in order to learn more about it.</a:t>
            </a:r>
          </a:p>
          <a:p>
            <a:r>
              <a:rPr lang="en-US" dirty="0">
                <a:latin typeface="Times New Roman" panose="02020603050405020304" pitchFamily="18" charset="0"/>
                <a:cs typeface="Times New Roman" panose="02020603050405020304" pitchFamily="18" charset="0"/>
              </a:rPr>
              <a:t>It is done during community entry and comprises of 3 main activities:</a:t>
            </a:r>
          </a:p>
          <a:p>
            <a:pPr marL="571500" indent="-571500">
              <a:buFont typeface="+mj-lt"/>
              <a:buAutoNum type="romanLcPeriod"/>
            </a:pPr>
            <a:r>
              <a:rPr lang="en-US" dirty="0">
                <a:latin typeface="Times New Roman" panose="02020603050405020304" pitchFamily="18" charset="0"/>
                <a:cs typeface="Times New Roman" panose="02020603050405020304" pitchFamily="18" charset="0"/>
              </a:rPr>
              <a:t>Seeking permission from authorities</a:t>
            </a:r>
          </a:p>
          <a:p>
            <a:pPr marL="571500" indent="-571500">
              <a:buFont typeface="+mj-lt"/>
              <a:buAutoNum type="romanLcPeriod"/>
            </a:pPr>
            <a:r>
              <a:rPr lang="en-US" dirty="0">
                <a:latin typeface="Times New Roman" panose="02020603050405020304" pitchFamily="18" charset="0"/>
                <a:cs typeface="Times New Roman" panose="02020603050405020304" pitchFamily="18" charset="0"/>
              </a:rPr>
              <a:t>Involving community members and seeking their reaction</a:t>
            </a:r>
          </a:p>
          <a:p>
            <a:pPr marL="571500" indent="-571500">
              <a:buFont typeface="+mj-lt"/>
              <a:buAutoNum type="romanLcPeriod"/>
            </a:pPr>
            <a:r>
              <a:rPr lang="en-US" dirty="0">
                <a:latin typeface="Times New Roman" panose="02020603050405020304" pitchFamily="18" charset="0"/>
                <a:cs typeface="Times New Roman" panose="02020603050405020304" pitchFamily="18" charset="0"/>
              </a:rPr>
              <a:t>Gathering background data about the community.</a:t>
            </a:r>
          </a:p>
          <a:p>
            <a:pPr lvl="0"/>
            <a:r>
              <a:rPr lang="en-US" dirty="0">
                <a:latin typeface="Times New Roman" panose="02020603050405020304" pitchFamily="18" charset="0"/>
                <a:cs typeface="Times New Roman" panose="02020603050405020304" pitchFamily="18" charset="0"/>
              </a:rPr>
              <a:t>In approaching relevant individuals in the community, introduce yourself and clearly state the objectives of the survey and your plan of action </a:t>
            </a:r>
          </a:p>
        </p:txBody>
      </p:sp>
    </p:spTree>
    <p:extLst>
      <p:ext uri="{BB962C8B-B14F-4D97-AF65-F5344CB8AC3E}">
        <p14:creationId xmlns:p14="http://schemas.microsoft.com/office/powerpoint/2010/main" val="39952361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26DE8-DAA4-404B-8119-D95D491813DC}"/>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Mobilization of Community Resources</a:t>
            </a:r>
          </a:p>
        </p:txBody>
      </p:sp>
      <p:sp>
        <p:nvSpPr>
          <p:cNvPr id="3" name="Content Placeholder 2">
            <a:extLst>
              <a:ext uri="{FF2B5EF4-FFF2-40B4-BE49-F238E27FC236}">
                <a16:creationId xmlns:a16="http://schemas.microsoft.com/office/drawing/2014/main" id="{BE8C9BBA-85D2-4320-A18A-235110738C7D}"/>
              </a:ext>
            </a:extLst>
          </p:cNvPr>
          <p:cNvSpPr>
            <a:spLocks noGrp="1"/>
          </p:cNvSpPr>
          <p:nvPr>
            <p:ph idx="1"/>
          </p:nvPr>
        </p:nvSpPr>
        <p:spPr/>
        <p:txBody>
          <a:bodyPr>
            <a:normAutofit fontScale="92500" lnSpcReduction="10000"/>
          </a:bodyPr>
          <a:lstStyle/>
          <a:p>
            <a:pPr algn="just">
              <a:lnSpc>
                <a:spcPct val="150000"/>
              </a:lnSpc>
              <a:spcBef>
                <a:spcPts val="0"/>
              </a:spcBef>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Community mobilization involves increasing community awareness of priority problems and availing more resources to deal with the problem.</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Bef>
                <a:spcPts val="0"/>
              </a:spcBef>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This helps to empower communities and enable them to initiate and control their own development.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50000"/>
              </a:lnSpc>
              <a:spcBef>
                <a:spcPts val="0"/>
              </a:spcBef>
              <a:spcAft>
                <a:spcPts val="0"/>
              </a:spcAft>
              <a:buNone/>
            </a:pPr>
            <a:r>
              <a:rPr lang="en-US" sz="2400" b="1" dirty="0">
                <a:solidFill>
                  <a:srgbClr val="000000"/>
                </a:solidFill>
                <a:effectLst/>
                <a:latin typeface="Times New Roman" panose="02020603050405020304" pitchFamily="18" charset="0"/>
                <a:cs typeface="Times New Roman" panose="02020603050405020304" pitchFamily="18" charset="0"/>
              </a:rPr>
              <a:t>Steps of community mobilization</a:t>
            </a:r>
          </a:p>
          <a:p>
            <a:pPr marL="342900" marR="0" lvl="0" indent="-342900" algn="just">
              <a:lnSpc>
                <a:spcPct val="150000"/>
              </a:lnSpc>
              <a:spcBef>
                <a:spcPts val="0"/>
              </a:spcBef>
              <a:spcAft>
                <a:spcPts val="0"/>
              </a:spcAft>
              <a:buFont typeface="+mj-lt"/>
              <a:buAutoNum type="arabicPeriod"/>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Bringing people together</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mj-lt"/>
              <a:buAutoNum type="arabicPeriod"/>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Raise people’s awareness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mj-lt"/>
              <a:buAutoNum type="arabicPeriod"/>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Assist in the delivery of resources and services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mj-lt"/>
              <a:buAutoNum type="arabicPeriod"/>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Facilitate and strengthen community participation.</a:t>
            </a: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6491276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D3528-82A9-4D23-ACCA-BCDEE6AC4EE3}"/>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Community Mobilization…</a:t>
            </a:r>
          </a:p>
        </p:txBody>
      </p:sp>
      <p:sp>
        <p:nvSpPr>
          <p:cNvPr id="3" name="Content Placeholder 2">
            <a:extLst>
              <a:ext uri="{FF2B5EF4-FFF2-40B4-BE49-F238E27FC236}">
                <a16:creationId xmlns:a16="http://schemas.microsoft.com/office/drawing/2014/main" id="{1564CCA7-CAFE-4DE0-90CD-2E2FB87BAB55}"/>
              </a:ext>
            </a:extLst>
          </p:cNvPr>
          <p:cNvSpPr>
            <a:spLocks noGrp="1"/>
          </p:cNvSpPr>
          <p:nvPr>
            <p:ph idx="1"/>
          </p:nvPr>
        </p:nvSpPr>
        <p:spPr/>
        <p:txBody>
          <a:bodyPr>
            <a:normAutofit fontScale="77500" lnSpcReduction="20000"/>
          </a:bodyPr>
          <a:lstStyle/>
          <a:p>
            <a:pPr marL="0" marR="0" lvl="0" indent="0" algn="just">
              <a:lnSpc>
                <a:spcPct val="150000"/>
              </a:lnSpc>
              <a:spcBef>
                <a:spcPts val="0"/>
              </a:spcBef>
              <a:spcAft>
                <a:spcPts val="0"/>
              </a:spcAft>
              <a:buNone/>
            </a:pP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Community based rehabilitation (CBR) applies community mobilization to ensure that negative attitudes and behaviors towards people with disabilities and their families change by;</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mj-lt"/>
              <a:buAutoNum type="arabicPeriod"/>
            </a:pP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Creating awareness about the needs of people with disabilities and their family members and motivating them to improve the quality of life.</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mj-lt"/>
              <a:buAutoNum type="arabicPeriod"/>
            </a:pP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Reducing barriers in the community</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mj-lt"/>
              <a:buAutoNum type="arabicPeriod"/>
            </a:pP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Communities are knowledgeable about CBR and how community resources can be used to sustain the programs.</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mj-lt"/>
              <a:buAutoNum type="arabicPeriod"/>
            </a:pPr>
            <a:r>
              <a:rPr lang="en-US"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Communities participate in planning, implementing and managing CBR resources.</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317940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anose="02020603050405020304" pitchFamily="18" charset="0"/>
                <a:cs typeface="Times New Roman" panose="02020603050405020304" pitchFamily="18" charset="0"/>
              </a:rPr>
              <a:t>Role of the nurse in community Mobilization</a:t>
            </a:r>
          </a:p>
        </p:txBody>
      </p:sp>
      <p:sp>
        <p:nvSpPr>
          <p:cNvPr id="3" name="Content Placeholder 2"/>
          <p:cNvSpPr>
            <a:spLocks noGrp="1"/>
          </p:cNvSpPr>
          <p:nvPr>
            <p:ph idx="1"/>
          </p:nvPr>
        </p:nvSpPr>
        <p:spPr/>
        <p:txBody>
          <a:bodyPr>
            <a:normAutofit lnSpcReduction="10000"/>
          </a:bodyPr>
          <a:lstStyle/>
          <a:p>
            <a:pPr marL="0" indent="0">
              <a:buNone/>
            </a:pPr>
            <a:r>
              <a:rPr lang="en-US" dirty="0">
                <a:latin typeface="Times New Roman" panose="02020603050405020304" pitchFamily="18" charset="0"/>
                <a:cs typeface="Times New Roman" panose="02020603050405020304" pitchFamily="18" charset="0"/>
              </a:rPr>
              <a:t>The nurse plays important roles during community mobilization.</a:t>
            </a:r>
          </a:p>
          <a:p>
            <a:pPr marL="0" indent="0">
              <a:buNone/>
            </a:pPr>
            <a:r>
              <a:rPr lang="en-US" dirty="0">
                <a:latin typeface="Times New Roman" panose="02020603050405020304" pitchFamily="18" charset="0"/>
                <a:cs typeface="Times New Roman" panose="02020603050405020304" pitchFamily="18" charset="0"/>
              </a:rPr>
              <a:t>Some of them include:</a:t>
            </a:r>
          </a:p>
          <a:p>
            <a:r>
              <a:rPr lang="en-US" dirty="0">
                <a:latin typeface="Times New Roman" panose="02020603050405020304" pitchFamily="18" charset="0"/>
                <a:cs typeface="Times New Roman" panose="02020603050405020304" pitchFamily="18" charset="0"/>
              </a:rPr>
              <a:t>Advising community leaders on resource allocation for given problems.</a:t>
            </a:r>
          </a:p>
          <a:p>
            <a:r>
              <a:rPr lang="en-US" dirty="0">
                <a:latin typeface="Times New Roman" panose="02020603050405020304" pitchFamily="18" charset="0"/>
                <a:cs typeface="Times New Roman" panose="02020603050405020304" pitchFamily="18" charset="0"/>
              </a:rPr>
              <a:t>Advocating for the rights of community members.</a:t>
            </a:r>
          </a:p>
          <a:p>
            <a:r>
              <a:rPr lang="en-US" dirty="0">
                <a:latin typeface="Times New Roman" panose="02020603050405020304" pitchFamily="18" charset="0"/>
                <a:cs typeface="Times New Roman" panose="02020603050405020304" pitchFamily="18" charset="0"/>
              </a:rPr>
              <a:t>Coordinating community mobilization activities</a:t>
            </a:r>
          </a:p>
          <a:p>
            <a:r>
              <a:rPr lang="en-US" dirty="0">
                <a:latin typeface="Times New Roman" panose="02020603050405020304" pitchFamily="18" charset="0"/>
                <a:cs typeface="Times New Roman" panose="02020603050405020304" pitchFamily="18" charset="0"/>
              </a:rPr>
              <a:t>Providing health education to community members</a:t>
            </a:r>
          </a:p>
          <a:p>
            <a:r>
              <a:rPr lang="en-US" dirty="0">
                <a:latin typeface="Times New Roman" panose="02020603050405020304" pitchFamily="18" charset="0"/>
                <a:cs typeface="Times New Roman" panose="02020603050405020304" pitchFamily="18" charset="0"/>
              </a:rPr>
              <a:t>Potentiating community action.</a:t>
            </a:r>
          </a:p>
          <a:p>
            <a:r>
              <a:rPr lang="en-US" dirty="0">
                <a:latin typeface="Times New Roman" panose="02020603050405020304" pitchFamily="18" charset="0"/>
                <a:cs typeface="Times New Roman" panose="02020603050405020304" pitchFamily="18" charset="0"/>
              </a:rPr>
              <a:t>Providing consultation services on community health matters</a:t>
            </a:r>
          </a:p>
          <a:p>
            <a:endParaRPr lang="en-US" dirty="0"/>
          </a:p>
        </p:txBody>
      </p:sp>
    </p:spTree>
    <p:extLst>
      <p:ext uri="{BB962C8B-B14F-4D97-AF65-F5344CB8AC3E}">
        <p14:creationId xmlns:p14="http://schemas.microsoft.com/office/powerpoint/2010/main" val="25668546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IMPLEMENTATION</a:t>
            </a:r>
          </a:p>
        </p:txBody>
      </p:sp>
      <p:sp>
        <p:nvSpPr>
          <p:cNvPr id="3" name="Content Placeholder 2"/>
          <p:cNvSpPr>
            <a:spLocks noGrp="1"/>
          </p:cNvSpPr>
          <p:nvPr>
            <p:ph idx="1"/>
          </p:nvPr>
        </p:nvSpPr>
        <p:spPr/>
        <p:txBody>
          <a:bodyPr/>
          <a:lstStyle/>
          <a:p>
            <a:r>
              <a:rPr lang="en-US" dirty="0"/>
              <a:t>During community implementation of community interventions, the community takes action to address their priority problems.</a:t>
            </a:r>
          </a:p>
          <a:p>
            <a:pPr marL="0" indent="0">
              <a:buNone/>
            </a:pPr>
            <a:r>
              <a:rPr lang="en-US" dirty="0"/>
              <a:t> </a:t>
            </a:r>
          </a:p>
        </p:txBody>
      </p:sp>
    </p:spTree>
    <p:extLst>
      <p:ext uri="{BB962C8B-B14F-4D97-AF65-F5344CB8AC3E}">
        <p14:creationId xmlns:p14="http://schemas.microsoft.com/office/powerpoint/2010/main" val="40659826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C803B-725C-4C3E-8DB4-47048F148D11}"/>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Community Action</a:t>
            </a:r>
          </a:p>
        </p:txBody>
      </p:sp>
      <p:sp>
        <p:nvSpPr>
          <p:cNvPr id="3" name="Content Placeholder 2">
            <a:extLst>
              <a:ext uri="{FF2B5EF4-FFF2-40B4-BE49-F238E27FC236}">
                <a16:creationId xmlns:a16="http://schemas.microsoft.com/office/drawing/2014/main" id="{0CFFF403-6BC3-4F18-BEE3-F66219B90DB4}"/>
              </a:ext>
            </a:extLst>
          </p:cNvPr>
          <p:cNvSpPr>
            <a:spLocks noGrp="1"/>
          </p:cNvSpPr>
          <p:nvPr>
            <p:ph idx="1"/>
          </p:nvPr>
        </p:nvSpPr>
        <p:spPr/>
        <p:txBody>
          <a:bodyPr>
            <a:normAutofit fontScale="92500" lnSpcReduction="20000"/>
          </a:bodyPr>
          <a:lstStyle/>
          <a:p>
            <a:pPr marL="342900" marR="0" lvl="0" indent="-342900" algn="just">
              <a:lnSpc>
                <a:spcPct val="150000"/>
              </a:lnSpc>
              <a:spcBef>
                <a:spcPts val="0"/>
              </a:spcBef>
              <a:spcAft>
                <a:spcPts val="0"/>
              </a:spcAft>
              <a:buFont typeface="Symbol" panose="05050102010706020507" pitchFamily="18" charset="2"/>
              <a:buChar char=""/>
              <a:tabLst>
                <a:tab pos="3409950" algn="l"/>
              </a:tabLst>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Joint efforts by health workers and the community.</a:t>
            </a:r>
          </a:p>
          <a:p>
            <a:pPr marL="342900" marR="0" lvl="0" indent="-342900" algn="just">
              <a:lnSpc>
                <a:spcPct val="150000"/>
              </a:lnSpc>
              <a:spcBef>
                <a:spcPts val="0"/>
              </a:spcBef>
              <a:spcAft>
                <a:spcPts val="0"/>
              </a:spcAft>
              <a:buFont typeface="Symbol" panose="05050102010706020507" pitchFamily="18" charset="2"/>
              <a:buChar char=""/>
              <a:tabLst>
                <a:tab pos="3409950"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Together, they develop interventions that aim at addressing identified health problems.</a:t>
            </a:r>
          </a:p>
          <a:p>
            <a:pPr marL="342900" marR="0" lvl="0" indent="-342900" algn="just">
              <a:lnSpc>
                <a:spcPct val="150000"/>
              </a:lnSpc>
              <a:spcBef>
                <a:spcPts val="0"/>
              </a:spcBef>
              <a:spcAft>
                <a:spcPts val="0"/>
              </a:spcAft>
              <a:buFont typeface="Symbol" panose="05050102010706020507" pitchFamily="18" charset="2"/>
              <a:buChar char=""/>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Mobilize Community Action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You can mobilize the community through a number of interventions, i.e.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marR="0" lvl="1" indent="-285750" algn="just">
              <a:lnSpc>
                <a:spcPct val="150000"/>
              </a:lnSpc>
              <a:spcBef>
                <a:spcPts val="0"/>
              </a:spcBef>
              <a:spcAft>
                <a:spcPts val="1435"/>
              </a:spcAft>
              <a:buFont typeface="+mj-lt"/>
              <a:buAutoNum type="arabicPeriod"/>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Making them aware of their problems and promoting primary health care </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marR="0" lvl="1" indent="-285750" algn="just">
              <a:lnSpc>
                <a:spcPct val="150000"/>
              </a:lnSpc>
              <a:spcBef>
                <a:spcPts val="0"/>
              </a:spcBef>
              <a:spcAft>
                <a:spcPts val="1435"/>
              </a:spcAft>
              <a:buFont typeface="+mj-lt"/>
              <a:buAutoNum type="arabicPeriod"/>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Health education </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marR="0" lvl="1" indent="-285750" algn="just">
              <a:lnSpc>
                <a:spcPct val="150000"/>
              </a:lnSpc>
              <a:spcBef>
                <a:spcPts val="0"/>
              </a:spcBef>
              <a:spcAft>
                <a:spcPts val="1435"/>
              </a:spcAft>
              <a:buFont typeface="+mj-lt"/>
              <a:buAutoNum type="arabicPeriod"/>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Immunization </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marR="0" lvl="1" indent="-285750" algn="just">
              <a:lnSpc>
                <a:spcPct val="150000"/>
              </a:lnSpc>
              <a:spcBef>
                <a:spcPts val="0"/>
              </a:spcBef>
              <a:spcAft>
                <a:spcPts val="0"/>
              </a:spcAft>
              <a:buFont typeface="+mj-lt"/>
              <a:buAutoNum type="arabicPeriod"/>
            </a:pPr>
            <a:r>
              <a:rPr lang="en-US"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Environmental improvement</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50000"/>
              </a:lnSpc>
              <a:spcBef>
                <a:spcPts val="0"/>
              </a:spcBef>
              <a:spcAft>
                <a:spcPts val="0"/>
              </a:spcAft>
              <a:buNone/>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1158862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F3412-5B3C-4B1E-9653-4A1E49BAF224}"/>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Evaluation </a:t>
            </a:r>
          </a:p>
        </p:txBody>
      </p:sp>
      <p:sp>
        <p:nvSpPr>
          <p:cNvPr id="3" name="Content Placeholder 2">
            <a:extLst>
              <a:ext uri="{FF2B5EF4-FFF2-40B4-BE49-F238E27FC236}">
                <a16:creationId xmlns:a16="http://schemas.microsoft.com/office/drawing/2014/main" id="{4E6B8313-85A9-468E-AF8D-A9A97273B8FF}"/>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Health workers rarely conduct evaluation after community diagnosis.</a:t>
            </a:r>
          </a:p>
          <a:p>
            <a:r>
              <a:rPr lang="en-US" dirty="0">
                <a:latin typeface="Times New Roman" panose="02020603050405020304" pitchFamily="18" charset="0"/>
                <a:cs typeface="Times New Roman" panose="02020603050405020304" pitchFamily="18" charset="0"/>
              </a:rPr>
              <a:t>However, it is important to evaluate community health interventions to:</a:t>
            </a:r>
          </a:p>
          <a:p>
            <a:pPr marL="571500" indent="-571500">
              <a:buFont typeface="+mj-lt"/>
              <a:buAutoNum type="romanLcPeriod"/>
            </a:pPr>
            <a:r>
              <a:rPr lang="en-US" dirty="0">
                <a:latin typeface="Times New Roman" panose="02020603050405020304" pitchFamily="18" charset="0"/>
                <a:cs typeface="Times New Roman" panose="02020603050405020304" pitchFamily="18" charset="0"/>
              </a:rPr>
              <a:t>Assess the effectiveness of the interventions</a:t>
            </a:r>
          </a:p>
          <a:p>
            <a:pPr marL="571500" indent="-571500">
              <a:buFont typeface="+mj-lt"/>
              <a:buAutoNum type="romanLcPeriod"/>
            </a:pPr>
            <a:r>
              <a:rPr lang="en-US" dirty="0">
                <a:latin typeface="Times New Roman" panose="02020603050405020304" pitchFamily="18" charset="0"/>
                <a:cs typeface="Times New Roman" panose="02020603050405020304" pitchFamily="18" charset="0"/>
              </a:rPr>
              <a:t>make improvements on the ongoing interventions.</a:t>
            </a:r>
          </a:p>
          <a:p>
            <a:pPr marL="571500" indent="-571500">
              <a:buFont typeface="+mj-lt"/>
              <a:buAutoNum type="romanLcPeriod"/>
            </a:pPr>
            <a:r>
              <a:rPr lang="en-US" dirty="0">
                <a:latin typeface="Times New Roman" panose="02020603050405020304" pitchFamily="18" charset="0"/>
                <a:cs typeface="Times New Roman" panose="02020603050405020304" pitchFamily="18" charset="0"/>
              </a:rPr>
              <a:t>Identify any unintended effects of the interventions and address them accordingly.</a:t>
            </a:r>
          </a:p>
          <a:p>
            <a:pPr marL="0" indent="0">
              <a:buNone/>
            </a:pPr>
            <a:endParaRPr lang="en-US" dirty="0"/>
          </a:p>
        </p:txBody>
      </p:sp>
    </p:spTree>
    <p:extLst>
      <p:ext uri="{BB962C8B-B14F-4D97-AF65-F5344CB8AC3E}">
        <p14:creationId xmlns:p14="http://schemas.microsoft.com/office/powerpoint/2010/main" val="2528662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71632B49-A537-4608-A290-9E21266E8316}"/>
              </a:ext>
            </a:extLst>
          </p:cNvPr>
          <p:cNvGraphicFramePr/>
          <p:nvPr>
            <p:extLst>
              <p:ext uri="{D42A27DB-BD31-4B8C-83A1-F6EECF244321}">
                <p14:modId xmlns:p14="http://schemas.microsoft.com/office/powerpoint/2010/main" val="1096408022"/>
              </p:ext>
            </p:extLst>
          </p:nvPr>
        </p:nvGraphicFramePr>
        <p:xfrm>
          <a:off x="1524000" y="1122363"/>
          <a:ext cx="9144000" cy="238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a:extLst>
              <a:ext uri="{FF2B5EF4-FFF2-40B4-BE49-F238E27FC236}">
                <a16:creationId xmlns:a16="http://schemas.microsoft.com/office/drawing/2014/main" id="{05F46DC8-854B-4332-A4F5-52C9DA1CE3E7}"/>
              </a:ext>
            </a:extLst>
          </p:cNvPr>
          <p:cNvGraphicFramePr/>
          <p:nvPr/>
        </p:nvGraphicFramePr>
        <p:xfrm>
          <a:off x="1524000" y="3602038"/>
          <a:ext cx="9144000" cy="165576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3777059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2FBD7-0C82-4AD4-97ED-6BC8347D66D0}"/>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References </a:t>
            </a:r>
          </a:p>
        </p:txBody>
      </p:sp>
      <p:sp>
        <p:nvSpPr>
          <p:cNvPr id="3" name="Content Placeholder 2">
            <a:extLst>
              <a:ext uri="{FF2B5EF4-FFF2-40B4-BE49-F238E27FC236}">
                <a16:creationId xmlns:a16="http://schemas.microsoft.com/office/drawing/2014/main" id="{041CF258-3939-4610-B8CE-41BFDA6CCBE4}"/>
              </a:ext>
            </a:extLst>
          </p:cNvPr>
          <p:cNvSpPr>
            <a:spLocks noGrp="1"/>
          </p:cNvSpPr>
          <p:nvPr>
            <p:ph idx="1"/>
          </p:nvPr>
        </p:nvSpPr>
        <p:spPr/>
        <p:txBody>
          <a:bodyPr>
            <a:normAutofit/>
          </a:bodyPr>
          <a:lstStyle/>
          <a:p>
            <a:pPr marL="0" marR="0" indent="0" algn="just">
              <a:lnSpc>
                <a:spcPct val="150000"/>
              </a:lnSpc>
              <a:spcBef>
                <a:spcPts val="0"/>
              </a:spcBef>
              <a:spcAft>
                <a:spcPts val="800"/>
              </a:spcAft>
              <a:buNone/>
              <a:tabLst>
                <a:tab pos="3409950" algn="l"/>
              </a:tabLst>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Basavanthappa</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 (2013). Community health Nursing 2</a:t>
            </a:r>
            <a:r>
              <a:rPr lang="en-US" sz="1800" baseline="30000" dirty="0">
                <a:effectLst/>
                <a:latin typeface="Times New Roman" panose="02020603050405020304" pitchFamily="18" charset="0"/>
                <a:ea typeface="Calibri" panose="020F0502020204030204" pitchFamily="34" charset="0"/>
                <a:cs typeface="Times New Roman" panose="02020603050405020304" pitchFamily="18" charset="0"/>
              </a:rPr>
              <a:t>nd</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ed. New Delhi: Jaylee Brothers. Medical Publishers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50000"/>
              </a:lnSpc>
              <a:spcBef>
                <a:spcPts val="0"/>
              </a:spcBef>
              <a:spcAft>
                <a:spcPts val="800"/>
              </a:spcAft>
              <a:buNone/>
              <a:tabLst>
                <a:tab pos="3409950" algn="l"/>
              </a:tabLs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Bennet, F. (1979).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Community Diagnosis and Health Action for Tropical and rural areas Manual:</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Macmillan Ltd.</a:t>
            </a:r>
          </a:p>
          <a:p>
            <a:pPr marL="0" indent="0" algn="just">
              <a:lnSpc>
                <a:spcPct val="150000"/>
              </a:lnSpc>
              <a:spcBef>
                <a:spcPts val="0"/>
              </a:spcBef>
              <a:spcAft>
                <a:spcPts val="800"/>
              </a:spcAft>
              <a:buNone/>
              <a:tabLst>
                <a:tab pos="3409950" algn="l"/>
              </a:tabLst>
            </a:pPr>
            <a:r>
              <a:rPr lang="en-US" sz="1800" dirty="0">
                <a:latin typeface="Times New Roman" panose="02020603050405020304" pitchFamily="18" charset="0"/>
                <a:cs typeface="Times New Roman" panose="02020603050405020304" pitchFamily="18" charset="0"/>
              </a:rPr>
              <a:t>Denise, S.P., &amp; Beck, C. T. (2018). </a:t>
            </a:r>
            <a:r>
              <a:rPr lang="en-US" sz="1800" i="1" dirty="0">
                <a:latin typeface="Times New Roman" panose="02020603050405020304" pitchFamily="18" charset="0"/>
                <a:cs typeface="Times New Roman" panose="02020603050405020304" pitchFamily="18" charset="0"/>
              </a:rPr>
              <a:t>Essentials of Nursing </a:t>
            </a:r>
            <a:r>
              <a:rPr lang="en-US" sz="1800" i="1" dirty="0" err="1">
                <a:latin typeface="Times New Roman" panose="02020603050405020304" pitchFamily="18" charset="0"/>
                <a:cs typeface="Times New Roman" panose="02020603050405020304" pitchFamily="18" charset="0"/>
              </a:rPr>
              <a:t>Reasearch</a:t>
            </a:r>
            <a:r>
              <a:rPr lang="en-US" sz="1800" i="1" dirty="0">
                <a:latin typeface="Times New Roman" panose="02020603050405020304" pitchFamily="18" charset="0"/>
                <a:cs typeface="Times New Roman" panose="02020603050405020304" pitchFamily="18" charset="0"/>
              </a:rPr>
              <a:t>:</a:t>
            </a:r>
            <a:r>
              <a:rPr lang="en-US" sz="1800" dirty="0">
                <a:latin typeface="Times New Roman" panose="02020603050405020304" pitchFamily="18" charset="0"/>
                <a:cs typeface="Times New Roman" panose="02020603050405020304" pitchFamily="18" charset="0"/>
              </a:rPr>
              <a:t> </a:t>
            </a:r>
            <a:r>
              <a:rPr lang="en-US" sz="1800" i="1" dirty="0">
                <a:latin typeface="Times New Roman" panose="02020603050405020304" pitchFamily="18" charset="0"/>
                <a:cs typeface="Times New Roman" panose="02020603050405020304" pitchFamily="18" charset="0"/>
              </a:rPr>
              <a:t>Appraising evidence for Nursing Research: </a:t>
            </a:r>
            <a:r>
              <a:rPr lang="en-US" sz="1800" dirty="0">
                <a:latin typeface="Times New Roman" panose="02020603050405020304" pitchFamily="18" charset="0"/>
                <a:cs typeface="Times New Roman" panose="02020603050405020304" pitchFamily="18" charset="0"/>
              </a:rPr>
              <a:t>Philadelphia</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50000"/>
              </a:lnSpc>
              <a:spcBef>
                <a:spcPts val="0"/>
              </a:spcBef>
              <a:spcAft>
                <a:spcPts val="800"/>
              </a:spcAft>
              <a:buNone/>
              <a:tabLst>
                <a:tab pos="3409950" algn="l"/>
              </a:tabLst>
            </a:pPr>
            <a:r>
              <a:rPr lang="en-US" sz="1800" dirty="0" err="1">
                <a:solidFill>
                  <a:srgbClr val="000000"/>
                </a:solidFill>
                <a:effectLst/>
                <a:latin typeface="Times New Roman" panose="02020603050405020304" pitchFamily="18" charset="0"/>
                <a:ea typeface="Calibri" panose="020F0502020204030204" pitchFamily="34" charset="0"/>
              </a:rPr>
              <a:t>Khasnabis</a:t>
            </a:r>
            <a:r>
              <a:rPr lang="en-US" sz="1800" dirty="0">
                <a:solidFill>
                  <a:srgbClr val="000000"/>
                </a:solidFill>
                <a:effectLst/>
                <a:latin typeface="Times New Roman" panose="02020603050405020304" pitchFamily="18" charset="0"/>
                <a:ea typeface="Calibri" panose="020F0502020204030204" pitchFamily="34" charset="0"/>
              </a:rPr>
              <a:t>. C., Heinicke, K., </a:t>
            </a:r>
            <a:r>
              <a:rPr lang="en-US" sz="1800" dirty="0" err="1">
                <a:solidFill>
                  <a:srgbClr val="000000"/>
                </a:solidFill>
                <a:effectLst/>
                <a:latin typeface="Times New Roman" panose="02020603050405020304" pitchFamily="18" charset="0"/>
                <a:ea typeface="Calibri" panose="020F0502020204030204" pitchFamily="34" charset="0"/>
              </a:rPr>
              <a:t>Achu</a:t>
            </a:r>
            <a:r>
              <a:rPr lang="en-US" sz="1800" dirty="0">
                <a:solidFill>
                  <a:srgbClr val="000000"/>
                </a:solidFill>
                <a:effectLst/>
                <a:latin typeface="Times New Roman" panose="02020603050405020304" pitchFamily="18" charset="0"/>
                <a:ea typeface="Calibri" panose="020F0502020204030204" pitchFamily="34" charset="0"/>
              </a:rPr>
              <a:t>. K, et al., editors (2010). </a:t>
            </a:r>
            <a:r>
              <a:rPr lang="en-US" sz="1800" i="1" dirty="0">
                <a:solidFill>
                  <a:srgbClr val="000000"/>
                </a:solidFill>
                <a:effectLst/>
                <a:latin typeface="Times New Roman" panose="02020603050405020304" pitchFamily="18" charset="0"/>
                <a:ea typeface="Calibri" panose="020F0502020204030204" pitchFamily="34" charset="0"/>
              </a:rPr>
              <a:t>Community-Based Rehabilitation</a:t>
            </a:r>
            <a:r>
              <a:rPr lang="en-US" sz="1800" dirty="0">
                <a:solidFill>
                  <a:srgbClr val="000000"/>
                </a:solidFill>
                <a:effectLst/>
                <a:latin typeface="Times New Roman" panose="02020603050405020304" pitchFamily="18" charset="0"/>
                <a:ea typeface="Calibri" panose="020F0502020204030204" pitchFamily="34" charset="0"/>
              </a:rPr>
              <a:t>: CBR Guidelines. </a:t>
            </a:r>
            <a:br>
              <a:rPr lang="en-US" sz="1800" dirty="0">
                <a:solidFill>
                  <a:srgbClr val="000000"/>
                </a:solidFill>
                <a:effectLst/>
                <a:latin typeface="Times New Roman" panose="02020603050405020304" pitchFamily="18" charset="0"/>
                <a:ea typeface="Calibri" panose="020F0502020204030204" pitchFamily="34" charset="0"/>
              </a:rPr>
            </a:br>
            <a:endParaRPr lang="en-US" dirty="0"/>
          </a:p>
        </p:txBody>
      </p:sp>
    </p:spTree>
    <p:extLst>
      <p:ext uri="{BB962C8B-B14F-4D97-AF65-F5344CB8AC3E}">
        <p14:creationId xmlns:p14="http://schemas.microsoft.com/office/powerpoint/2010/main" val="4098161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Planning for the survey</a:t>
            </a:r>
          </a:p>
        </p:txBody>
      </p:sp>
      <p:sp>
        <p:nvSpPr>
          <p:cNvPr id="3" name="Content Placeholder 2"/>
          <p:cNvSpPr>
            <a:spLocks noGrp="1"/>
          </p:cNvSpPr>
          <p:nvPr>
            <p:ph idx="1"/>
          </p:nvPr>
        </p:nvSpPr>
        <p:spPr/>
        <p:txBody>
          <a:bodyPr>
            <a:normAutofit fontScale="92500" lnSpcReduction="20000"/>
          </a:bodyPr>
          <a:lstStyle/>
          <a:p>
            <a:pPr marL="0" indent="0">
              <a:buNone/>
            </a:pPr>
            <a:r>
              <a:rPr lang="en-US" b="1" dirty="0">
                <a:latin typeface="Times New Roman" panose="02020603050405020304" pitchFamily="18" charset="0"/>
                <a:cs typeface="Times New Roman" panose="02020603050405020304" pitchFamily="18" charset="0"/>
              </a:rPr>
              <a:t>While planning, ask yourself the following questions;</a:t>
            </a:r>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Why is the Survey Being Done? </a:t>
            </a:r>
          </a:p>
          <a:p>
            <a:pPr lvl="0"/>
            <a:r>
              <a:rPr lang="en-US" dirty="0">
                <a:latin typeface="Times New Roman" panose="02020603050405020304" pitchFamily="18" charset="0"/>
                <a:cs typeface="Times New Roman" panose="02020603050405020304" pitchFamily="18" charset="0"/>
              </a:rPr>
              <a:t>Where Will it Take Place? </a:t>
            </a:r>
          </a:p>
          <a:p>
            <a:pPr lvl="0"/>
            <a:r>
              <a:rPr lang="en-US" dirty="0">
                <a:latin typeface="Times New Roman" panose="02020603050405020304" pitchFamily="18" charset="0"/>
                <a:cs typeface="Times New Roman" panose="02020603050405020304" pitchFamily="18" charset="0"/>
              </a:rPr>
              <a:t>Who Will be Interviewed? </a:t>
            </a:r>
          </a:p>
          <a:p>
            <a:pPr lvl="0"/>
            <a:r>
              <a:rPr lang="en-US" dirty="0">
                <a:latin typeface="Times New Roman" panose="02020603050405020304" pitchFamily="18" charset="0"/>
                <a:cs typeface="Times New Roman" panose="02020603050405020304" pitchFamily="18" charset="0"/>
              </a:rPr>
              <a:t>When Will the Survey Take Place? </a:t>
            </a:r>
          </a:p>
          <a:p>
            <a:pPr lvl="0"/>
            <a:r>
              <a:rPr lang="en-US" dirty="0">
                <a:latin typeface="Times New Roman" panose="02020603050405020304" pitchFamily="18" charset="0"/>
                <a:cs typeface="Times New Roman" panose="02020603050405020304" pitchFamily="18" charset="0"/>
              </a:rPr>
              <a:t>What Will be Covered in the Survey? </a:t>
            </a:r>
          </a:p>
          <a:p>
            <a:pPr lvl="0"/>
            <a:r>
              <a:rPr lang="en-US" dirty="0">
                <a:latin typeface="Times New Roman" panose="02020603050405020304" pitchFamily="18" charset="0"/>
                <a:cs typeface="Times New Roman" panose="02020603050405020304" pitchFamily="18" charset="0"/>
              </a:rPr>
              <a:t>Why are certain variables included and others left out? </a:t>
            </a:r>
          </a:p>
          <a:p>
            <a:pPr lvl="0"/>
            <a:r>
              <a:rPr lang="en-US" dirty="0">
                <a:latin typeface="Times New Roman" panose="02020603050405020304" pitchFamily="18" charset="0"/>
                <a:cs typeface="Times New Roman" panose="02020603050405020304" pitchFamily="18" charset="0"/>
              </a:rPr>
              <a:t>What instruments will be used to measure the community’s health status?</a:t>
            </a:r>
          </a:p>
          <a:p>
            <a:pPr lvl="0"/>
            <a:r>
              <a:rPr lang="en-US" dirty="0">
                <a:latin typeface="Times New Roman" panose="02020603050405020304" pitchFamily="18" charset="0"/>
                <a:cs typeface="Times New Roman" panose="02020603050405020304" pitchFamily="18" charset="0"/>
              </a:rPr>
              <a:t>How will data be collected and with what resources? </a:t>
            </a:r>
          </a:p>
          <a:p>
            <a:pPr lvl="0"/>
            <a:r>
              <a:rPr lang="en-US" dirty="0">
                <a:latin typeface="Times New Roman" panose="02020603050405020304" pitchFamily="18" charset="0"/>
                <a:cs typeface="Times New Roman" panose="02020603050405020304" pitchFamily="18" charset="0"/>
              </a:rPr>
              <a:t>How do we select and train the official interviewers?</a:t>
            </a:r>
          </a:p>
          <a:p>
            <a:endParaRPr lang="en-US" dirty="0"/>
          </a:p>
        </p:txBody>
      </p:sp>
    </p:spTree>
    <p:extLst>
      <p:ext uri="{BB962C8B-B14F-4D97-AF65-F5344CB8AC3E}">
        <p14:creationId xmlns:p14="http://schemas.microsoft.com/office/powerpoint/2010/main" val="2056385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Guidelines for Interviewers</a:t>
            </a:r>
          </a:p>
        </p:txBody>
      </p:sp>
      <p:sp>
        <p:nvSpPr>
          <p:cNvPr id="3" name="Content Placeholder 2"/>
          <p:cNvSpPr>
            <a:spLocks noGrp="1"/>
          </p:cNvSpPr>
          <p:nvPr>
            <p:ph idx="1"/>
          </p:nvPr>
        </p:nvSpPr>
        <p:spPr/>
        <p:txBody>
          <a:bodyPr/>
          <a:lstStyle/>
          <a:p>
            <a:pPr lvl="0"/>
            <a:r>
              <a:rPr lang="en-US" dirty="0">
                <a:latin typeface="Times New Roman" panose="02020603050405020304" pitchFamily="18" charset="0"/>
                <a:cs typeface="Times New Roman" panose="02020603050405020304" pitchFamily="18" charset="0"/>
              </a:rPr>
              <a:t>Establish rapport by greeting the respondents and introducing themselves </a:t>
            </a:r>
          </a:p>
          <a:p>
            <a:pPr lvl="0"/>
            <a:r>
              <a:rPr lang="en-US" dirty="0">
                <a:latin typeface="Times New Roman" panose="02020603050405020304" pitchFamily="18" charset="0"/>
                <a:cs typeface="Times New Roman" panose="02020603050405020304" pitchFamily="18" charset="0"/>
              </a:rPr>
              <a:t>Explain carefully why they have come and what is the purpose of the survey </a:t>
            </a:r>
          </a:p>
          <a:p>
            <a:pPr lvl="0"/>
            <a:r>
              <a:rPr lang="en-US" dirty="0">
                <a:latin typeface="Times New Roman" panose="02020603050405020304" pitchFamily="18" charset="0"/>
                <a:cs typeface="Times New Roman" panose="02020603050405020304" pitchFamily="18" charset="0"/>
              </a:rPr>
              <a:t>Ask if they are welcome to interview the family and if it is convenient for them at that time </a:t>
            </a:r>
          </a:p>
          <a:p>
            <a:pPr lvl="0"/>
            <a:r>
              <a:rPr lang="en-US" dirty="0">
                <a:latin typeface="Times New Roman" panose="02020603050405020304" pitchFamily="18" charset="0"/>
                <a:cs typeface="Times New Roman" panose="02020603050405020304" pitchFamily="18" charset="0"/>
              </a:rPr>
              <a:t>Explain that they will be recording the information they collect </a:t>
            </a:r>
          </a:p>
          <a:p>
            <a:pPr lvl="0"/>
            <a:r>
              <a:rPr lang="en-US" dirty="0">
                <a:latin typeface="Times New Roman" panose="02020603050405020304" pitchFamily="18" charset="0"/>
                <a:cs typeface="Times New Roman" panose="02020603050405020304" pitchFamily="18" charset="0"/>
              </a:rPr>
              <a:t>Emphasize that all information collected is confidential </a:t>
            </a:r>
          </a:p>
          <a:p>
            <a:pPr lvl="0"/>
            <a:r>
              <a:rPr lang="en-US" dirty="0">
                <a:latin typeface="Times New Roman" panose="02020603050405020304" pitchFamily="18" charset="0"/>
                <a:cs typeface="Times New Roman" panose="02020603050405020304" pitchFamily="18" charset="0"/>
              </a:rPr>
              <a:t>Give them a chance to ask questions for clarification </a:t>
            </a:r>
          </a:p>
          <a:p>
            <a:endParaRPr lang="en-US" dirty="0"/>
          </a:p>
        </p:txBody>
      </p:sp>
    </p:spTree>
    <p:extLst>
      <p:ext uri="{BB962C8B-B14F-4D97-AF65-F5344CB8AC3E}">
        <p14:creationId xmlns:p14="http://schemas.microsoft.com/office/powerpoint/2010/main" val="1644823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SAMPLING</a:t>
            </a:r>
            <a:r>
              <a:rPr lang="en-US" dirty="0"/>
              <a:t> </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Not all parameters of the population can be assessed due to resource and time limitation.</a:t>
            </a:r>
          </a:p>
          <a:p>
            <a:r>
              <a:rPr lang="en-US" dirty="0">
                <a:latin typeface="Times New Roman" panose="02020603050405020304" pitchFamily="18" charset="0"/>
                <a:cs typeface="Times New Roman" panose="02020603050405020304" pitchFamily="18" charset="0"/>
              </a:rPr>
              <a:t>A representative portion of the population is therefore obtained through </a:t>
            </a:r>
            <a:r>
              <a:rPr lang="en-US" b="1" dirty="0">
                <a:latin typeface="Times New Roman" panose="02020603050405020304" pitchFamily="18" charset="0"/>
                <a:cs typeface="Times New Roman" panose="02020603050405020304" pitchFamily="18" charset="0"/>
              </a:rPr>
              <a:t>sampling</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Sampling is the process of selecting a portion of the population to carry out a study.</a:t>
            </a:r>
          </a:p>
          <a:p>
            <a:r>
              <a:rPr lang="en-US" dirty="0">
                <a:latin typeface="Times New Roman" panose="02020603050405020304" pitchFamily="18" charset="0"/>
                <a:cs typeface="Times New Roman" panose="02020603050405020304" pitchFamily="18" charset="0"/>
              </a:rPr>
              <a:t>The sample population represents the whole population</a:t>
            </a:r>
            <a:r>
              <a:rPr lang="en-US" dirty="0"/>
              <a:t>.</a:t>
            </a:r>
          </a:p>
          <a:p>
            <a:pPr marL="0" indent="0">
              <a:buNone/>
            </a:pPr>
            <a:endParaRPr lang="en-US" dirty="0"/>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416484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Sampling Techniques</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Broadly there are 2 categories of sampling techniques:</a:t>
            </a:r>
          </a:p>
          <a:p>
            <a:pPr>
              <a:buFont typeface="Wingdings" panose="05000000000000000000" pitchFamily="2" charset="2"/>
              <a:buChar char="Ø"/>
            </a:pPr>
            <a:r>
              <a:rPr lang="en-US" b="1" dirty="0">
                <a:latin typeface="Times New Roman" panose="02020603050405020304" pitchFamily="18" charset="0"/>
                <a:cs typeface="Times New Roman" panose="02020603050405020304" pitchFamily="18" charset="0"/>
              </a:rPr>
              <a:t>Probability sampling methods-</a:t>
            </a:r>
            <a:r>
              <a:rPr lang="en-US" dirty="0">
                <a:latin typeface="Times New Roman" panose="02020603050405020304" pitchFamily="18" charset="0"/>
                <a:cs typeface="Times New Roman" panose="02020603050405020304" pitchFamily="18" charset="0"/>
              </a:rPr>
              <a:t>all</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population parameters are known and readily available.</a:t>
            </a:r>
          </a:p>
          <a:p>
            <a:pPr>
              <a:buFont typeface="Wingdings" panose="05000000000000000000" pitchFamily="2" charset="2"/>
              <a:buChar char="Ø"/>
            </a:pPr>
            <a:r>
              <a:rPr lang="en-US" b="1" dirty="0">
                <a:latin typeface="Times New Roman" panose="02020603050405020304" pitchFamily="18" charset="0"/>
                <a:cs typeface="Times New Roman" panose="02020603050405020304" pitchFamily="18" charset="0"/>
              </a:rPr>
              <a:t>Non probability methods- </a:t>
            </a:r>
            <a:r>
              <a:rPr lang="en-US" dirty="0">
                <a:latin typeface="Times New Roman" panose="02020603050405020304" pitchFamily="18" charset="0"/>
                <a:cs typeface="Times New Roman" panose="02020603050405020304" pitchFamily="18" charset="0"/>
              </a:rPr>
              <a:t>population parameters not well known</a:t>
            </a:r>
            <a:r>
              <a:rPr lang="en-US" dirty="0"/>
              <a:t>.</a:t>
            </a:r>
          </a:p>
        </p:txBody>
      </p:sp>
    </p:spTree>
    <p:extLst>
      <p:ext uri="{BB962C8B-B14F-4D97-AF65-F5344CB8AC3E}">
        <p14:creationId xmlns:p14="http://schemas.microsoft.com/office/powerpoint/2010/main" val="2183832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345</TotalTime>
  <Words>3097</Words>
  <Application>Microsoft Office PowerPoint</Application>
  <PresentationFormat>Widescreen</PresentationFormat>
  <Paragraphs>339</Paragraphs>
  <Slides>57</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57</vt:i4>
      </vt:variant>
    </vt:vector>
  </HeadingPairs>
  <TitlesOfParts>
    <vt:vector size="65" baseType="lpstr">
      <vt:lpstr>Arial</vt:lpstr>
      <vt:lpstr>Calibri</vt:lpstr>
      <vt:lpstr>Calibri Light</vt:lpstr>
      <vt:lpstr>Cambria Math</vt:lpstr>
      <vt:lpstr>Symbol</vt:lpstr>
      <vt:lpstr>Times New Roman</vt:lpstr>
      <vt:lpstr>Wingdings</vt:lpstr>
      <vt:lpstr>Office Theme</vt:lpstr>
      <vt:lpstr>COMMUNITY DIAGNOSIS II</vt:lpstr>
      <vt:lpstr>Objectives</vt:lpstr>
      <vt:lpstr>Community Assessment</vt:lpstr>
      <vt:lpstr>Community assessment…</vt:lpstr>
      <vt:lpstr>Community Exploration</vt:lpstr>
      <vt:lpstr>Planning for the survey</vt:lpstr>
      <vt:lpstr>Guidelines for Interviewers</vt:lpstr>
      <vt:lpstr>SAMPLING </vt:lpstr>
      <vt:lpstr>Sampling Techniques</vt:lpstr>
      <vt:lpstr>PROBABILITY METHODS </vt:lpstr>
      <vt:lpstr>Probability sampling methods</vt:lpstr>
      <vt:lpstr>Probability sampling…</vt:lpstr>
      <vt:lpstr>NON-PROBABILITY SAMPLING METHODS</vt:lpstr>
      <vt:lpstr>Non probability sampling</vt:lpstr>
      <vt:lpstr>Sample size determination</vt:lpstr>
      <vt:lpstr>Data collection methods</vt:lpstr>
      <vt:lpstr>Data collection tools</vt:lpstr>
      <vt:lpstr>Questionnaire </vt:lpstr>
      <vt:lpstr>Advantages of Questionnaire</vt:lpstr>
      <vt:lpstr>Disadvantages of Questionnaire</vt:lpstr>
      <vt:lpstr>Focus Group Discussions (FGDs) </vt:lpstr>
      <vt:lpstr>Pre-testing the Instruments </vt:lpstr>
      <vt:lpstr>Execution of the Survey</vt:lpstr>
      <vt:lpstr>Execution of the survey…</vt:lpstr>
      <vt:lpstr>Data Analysis </vt:lpstr>
      <vt:lpstr>Data analysis methods</vt:lpstr>
      <vt:lpstr>DESCRIPTIVE STATISTICS</vt:lpstr>
      <vt:lpstr>Frequency distributions</vt:lpstr>
      <vt:lpstr>PowerPoint Presentation</vt:lpstr>
      <vt:lpstr>Measures of central tendency</vt:lpstr>
      <vt:lpstr>Mean </vt:lpstr>
      <vt:lpstr>Mode</vt:lpstr>
      <vt:lpstr>PowerPoint Presentation</vt:lpstr>
      <vt:lpstr>Variabilities</vt:lpstr>
      <vt:lpstr>Standard deviation (SD)</vt:lpstr>
      <vt:lpstr>Data analysis…</vt:lpstr>
      <vt:lpstr>Data analysis…</vt:lpstr>
      <vt:lpstr>Data Presentation </vt:lpstr>
      <vt:lpstr>Feedback and Report Writing</vt:lpstr>
      <vt:lpstr>Types of Feedback</vt:lpstr>
      <vt:lpstr>Types of feedback…</vt:lpstr>
      <vt:lpstr>Non-Medical Reports</vt:lpstr>
      <vt:lpstr>Community Diagnosis Report</vt:lpstr>
      <vt:lpstr>Community Diagnosis Report…</vt:lpstr>
      <vt:lpstr>COMMUNITY DIAGNOSIS</vt:lpstr>
      <vt:lpstr>Community Diagnosis</vt:lpstr>
      <vt:lpstr>Community Diagnosis…</vt:lpstr>
      <vt:lpstr>Community diagnosis is derived from…</vt:lpstr>
      <vt:lpstr>PLANNING</vt:lpstr>
      <vt:lpstr>Mobilization of Community Resources</vt:lpstr>
      <vt:lpstr>Community Mobilization…</vt:lpstr>
      <vt:lpstr>Role of the nurse in community Mobilization</vt:lpstr>
      <vt:lpstr>IMPLEMENTATION</vt:lpstr>
      <vt:lpstr>Community Action</vt:lpstr>
      <vt:lpstr>Evaluation </vt:lpstr>
      <vt:lpstr>PowerPoint Presentation</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DIAGNOSIS II</dc:title>
  <dc:creator>User PC</dc:creator>
  <cp:lastModifiedBy>chief</cp:lastModifiedBy>
  <cp:revision>28</cp:revision>
  <dcterms:created xsi:type="dcterms:W3CDTF">2022-03-23T20:11:11Z</dcterms:created>
  <dcterms:modified xsi:type="dcterms:W3CDTF">2022-03-24T17:04:09Z</dcterms:modified>
</cp:coreProperties>
</file>