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5" r:id="rId8"/>
    <p:sldId id="276" r:id="rId9"/>
    <p:sldId id="277" r:id="rId10"/>
    <p:sldId id="278" r:id="rId11"/>
    <p:sldId id="279" r:id="rId12"/>
    <p:sldId id="280" r:id="rId13"/>
    <p:sldId id="282" r:id="rId14"/>
    <p:sldId id="283" r:id="rId15"/>
    <p:sldId id="284" r:id="rId16"/>
    <p:sldId id="285" r:id="rId17"/>
    <p:sldId id="268" r:id="rId18"/>
    <p:sldId id="287" r:id="rId19"/>
    <p:sldId id="257" r:id="rId20"/>
    <p:sldId id="264" r:id="rId21"/>
    <p:sldId id="265" r:id="rId22"/>
    <p:sldId id="266" r:id="rId23"/>
    <p:sldId id="267" r:id="rId24"/>
    <p:sldId id="258" r:id="rId25"/>
    <p:sldId id="259" r:id="rId26"/>
    <p:sldId id="263" r:id="rId27"/>
    <p:sldId id="260" r:id="rId28"/>
    <p:sldId id="261" r:id="rId29"/>
    <p:sldId id="262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D121-4FA0-42EF-A910-3ECA1DACBE8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4769-038E-447C-9AC6-5851D5F2F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0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D121-4FA0-42EF-A910-3ECA1DACBE8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4769-038E-447C-9AC6-5851D5F2F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60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D121-4FA0-42EF-A910-3ECA1DACBE8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4769-038E-447C-9AC6-5851D5F2F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62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D121-4FA0-42EF-A910-3ECA1DACBE8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4769-038E-447C-9AC6-5851D5F2F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84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D121-4FA0-42EF-A910-3ECA1DACBE8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4769-038E-447C-9AC6-5851D5F2F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5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D121-4FA0-42EF-A910-3ECA1DACBE8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4769-038E-447C-9AC6-5851D5F2F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55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D121-4FA0-42EF-A910-3ECA1DACBE8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4769-038E-447C-9AC6-5851D5F2F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69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D121-4FA0-42EF-A910-3ECA1DACBE8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4769-038E-447C-9AC6-5851D5F2F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D121-4FA0-42EF-A910-3ECA1DACBE8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4769-038E-447C-9AC6-5851D5F2F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D121-4FA0-42EF-A910-3ECA1DACBE8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4769-038E-447C-9AC6-5851D5F2F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9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D121-4FA0-42EF-A910-3ECA1DACBE8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4769-038E-447C-9AC6-5851D5F2F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9D121-4FA0-42EF-A910-3ECA1DACBE8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74769-038E-447C-9AC6-5851D5F2F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68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5"/>
                </a:solidFill>
              </a:rPr>
              <a:t>Community Diagnosis and  Community Mobilization</a:t>
            </a:r>
            <a:endParaRPr lang="en-US" b="1" i="1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564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2.Data collection and analysis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i="1" dirty="0" smtClean="0"/>
              <a:t>The </a:t>
            </a:r>
            <a:r>
              <a:rPr lang="en-US" sz="3200" b="1" i="1" dirty="0"/>
              <a:t>project should collect both quantitative and qualitative data</a:t>
            </a:r>
            <a:r>
              <a:rPr lang="en-US" sz="3200" b="1" i="1" dirty="0" smtClean="0"/>
              <a:t>.</a:t>
            </a:r>
          </a:p>
          <a:p>
            <a:r>
              <a:rPr lang="en-US" sz="3200" b="1" i="1" dirty="0" smtClean="0"/>
              <a:t> </a:t>
            </a:r>
            <a:r>
              <a:rPr lang="en-US" sz="3200" b="1" i="1" dirty="0"/>
              <a:t>Moreover, </a:t>
            </a:r>
            <a:r>
              <a:rPr lang="en-US" sz="3200" b="1" i="1" dirty="0">
                <a:solidFill>
                  <a:srgbClr val="FF0000"/>
                </a:solidFill>
              </a:rPr>
              <a:t>Population Census </a:t>
            </a:r>
            <a:r>
              <a:rPr lang="en-US" sz="3200" b="1" i="1" dirty="0"/>
              <a:t>and </a:t>
            </a:r>
            <a:r>
              <a:rPr lang="en-US" sz="3200" b="1" i="1" dirty="0">
                <a:solidFill>
                  <a:srgbClr val="FF0000"/>
                </a:solidFill>
              </a:rPr>
              <a:t>statistical data </a:t>
            </a:r>
            <a:r>
              <a:rPr lang="en-US" sz="3200" b="1" i="1" dirty="0"/>
              <a:t>e.g. population size, sex and age structure, medical services, public health, social services, education, housing, public security and transportation, etc</a:t>
            </a:r>
            <a:r>
              <a:rPr lang="en-US" sz="3200" b="1" i="1" dirty="0" smtClean="0"/>
              <a:t>.</a:t>
            </a:r>
          </a:p>
          <a:p>
            <a:r>
              <a:rPr lang="en-US" sz="3200" b="1" i="1" dirty="0" smtClean="0"/>
              <a:t> </a:t>
            </a:r>
            <a:r>
              <a:rPr lang="en-US" sz="3200" b="1" i="1" dirty="0"/>
              <a:t>can provide background of the district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56188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Cont.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i="1" dirty="0"/>
              <a:t>As for the community data, it can be collected </a:t>
            </a:r>
            <a:r>
              <a:rPr lang="en-US" sz="3200" b="1" i="1" dirty="0" smtClean="0"/>
              <a:t>by:</a:t>
            </a:r>
          </a:p>
          <a:p>
            <a:r>
              <a:rPr lang="en-US" sz="3200" b="1" i="1" dirty="0" smtClean="0"/>
              <a:t> </a:t>
            </a:r>
            <a:r>
              <a:rPr lang="en-US" sz="3200" b="1" i="1" dirty="0" smtClean="0">
                <a:solidFill>
                  <a:srgbClr val="FF0000"/>
                </a:solidFill>
              </a:rPr>
              <a:t>Conducting </a:t>
            </a:r>
            <a:r>
              <a:rPr lang="en-US" sz="3200" b="1" i="1" dirty="0">
                <a:solidFill>
                  <a:srgbClr val="FF0000"/>
                </a:solidFill>
              </a:rPr>
              <a:t>surveys </a:t>
            </a:r>
            <a:r>
              <a:rPr lang="en-US" sz="3200" b="1" i="1" dirty="0"/>
              <a:t>through </a:t>
            </a:r>
            <a:r>
              <a:rPr lang="en-US" sz="3200" b="1" i="1" dirty="0">
                <a:solidFill>
                  <a:srgbClr val="FF0000"/>
                </a:solidFill>
              </a:rPr>
              <a:t>self-administered questionnaires</a:t>
            </a:r>
            <a:r>
              <a:rPr lang="en-US" sz="3200" b="1" i="1" dirty="0" smtClean="0"/>
              <a:t>,</a:t>
            </a:r>
          </a:p>
          <a:p>
            <a:r>
              <a:rPr lang="en-US" sz="3200" b="1" i="1" dirty="0" smtClean="0"/>
              <a:t> </a:t>
            </a:r>
            <a:r>
              <a:rPr lang="en-US" sz="3200" b="1" i="1" dirty="0" smtClean="0">
                <a:solidFill>
                  <a:srgbClr val="FF0000"/>
                </a:solidFill>
              </a:rPr>
              <a:t>Face </a:t>
            </a:r>
            <a:r>
              <a:rPr lang="en-US" sz="3200" b="1" i="1" dirty="0">
                <a:solidFill>
                  <a:srgbClr val="FF0000"/>
                </a:solidFill>
              </a:rPr>
              <a:t>to face interviews</a:t>
            </a:r>
            <a:r>
              <a:rPr lang="en-US" sz="3200" b="1" i="1" dirty="0"/>
              <a:t>, </a:t>
            </a:r>
            <a:endParaRPr lang="en-US" sz="3200" b="1" i="1" dirty="0" smtClean="0"/>
          </a:p>
          <a:p>
            <a:r>
              <a:rPr lang="en-US" sz="3200" b="1" i="1" dirty="0"/>
              <a:t>F</a:t>
            </a:r>
            <a:r>
              <a:rPr lang="en-US" sz="3200" b="1" i="1" dirty="0" smtClean="0"/>
              <a:t>ocus </a:t>
            </a:r>
            <a:r>
              <a:rPr lang="en-US" sz="3200" b="1" i="1" dirty="0"/>
              <a:t>groups and </a:t>
            </a:r>
            <a:endParaRPr lang="en-US" sz="3200" b="1" i="1" dirty="0" smtClean="0"/>
          </a:p>
          <a:p>
            <a:r>
              <a:rPr lang="en-US" sz="3200" b="1" i="1" dirty="0"/>
              <a:t>T</a:t>
            </a:r>
            <a:r>
              <a:rPr lang="en-US" sz="3200" b="1" i="1" dirty="0" smtClean="0"/>
              <a:t>elephone </a:t>
            </a:r>
            <a:r>
              <a:rPr lang="en-US" sz="3200" b="1" i="1" dirty="0"/>
              <a:t>interviews</a:t>
            </a:r>
            <a:r>
              <a:rPr lang="en-US" sz="3200" b="1" i="1" dirty="0" smtClean="0"/>
              <a:t>.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966563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Cont.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In order to </a:t>
            </a:r>
            <a:r>
              <a:rPr lang="en-US" sz="3200" b="1" dirty="0" smtClean="0">
                <a:solidFill>
                  <a:srgbClr val="FF0000"/>
                </a:solidFill>
              </a:rPr>
              <a:t>ensure reliability of the findings</a:t>
            </a:r>
            <a:r>
              <a:rPr lang="en-US" sz="3200" b="1" dirty="0" smtClean="0"/>
              <a:t>, an experienced organization such as an academic institute can be employed for conducting the study. </a:t>
            </a:r>
          </a:p>
          <a:p>
            <a:r>
              <a:rPr lang="en-US" sz="3200" b="1" dirty="0" smtClean="0"/>
              <a:t>The </a:t>
            </a:r>
            <a:r>
              <a:rPr lang="en-US" sz="3200" b="1" dirty="0" smtClean="0">
                <a:solidFill>
                  <a:srgbClr val="FF0000"/>
                </a:solidFill>
              </a:rPr>
              <a:t>sampling method </a:t>
            </a:r>
            <a:r>
              <a:rPr lang="en-US" sz="3200" b="1" dirty="0" smtClean="0"/>
              <a:t>should be carefully designed and the sample size should be large enough to provide sufficient data to draw reliable conclusions.</a:t>
            </a:r>
          </a:p>
          <a:p>
            <a:r>
              <a:rPr lang="en-US" sz="3200" b="1" dirty="0" smtClean="0"/>
              <a:t> Therefore, study results derived can truly review the local community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12334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211" y="0"/>
            <a:ext cx="10515600" cy="748937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Cont.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7976"/>
            <a:ext cx="10515600" cy="6170023"/>
          </a:xfrm>
        </p:spPr>
        <p:txBody>
          <a:bodyPr>
            <a:noAutofit/>
          </a:bodyPr>
          <a:lstStyle/>
          <a:p>
            <a:r>
              <a:rPr lang="en-US" sz="3200" b="1" i="1" dirty="0" smtClean="0"/>
              <a:t>The </a:t>
            </a:r>
            <a:r>
              <a:rPr lang="en-US" sz="3200" b="1" i="1" dirty="0"/>
              <a:t>study results derived can truly review the local community</a:t>
            </a:r>
            <a:r>
              <a:rPr lang="en-US" sz="3200" b="1" i="1" dirty="0" smtClean="0"/>
              <a:t>.</a:t>
            </a:r>
          </a:p>
          <a:p>
            <a:r>
              <a:rPr lang="en-US" sz="3200" b="1" i="1" dirty="0" smtClean="0"/>
              <a:t> </a:t>
            </a:r>
            <a:r>
              <a:rPr lang="en-US" sz="3200" b="1" i="1" dirty="0"/>
              <a:t>Collected data can then be </a:t>
            </a:r>
            <a:r>
              <a:rPr lang="en-US" sz="3200" b="1" i="1" dirty="0" smtClean="0"/>
              <a:t>analyzed </a:t>
            </a:r>
            <a:r>
              <a:rPr lang="en-US" sz="3200" b="1" i="1" dirty="0"/>
              <a:t>and interpreted by experts. </a:t>
            </a:r>
            <a:endParaRPr lang="en-US" sz="3200" b="1" i="1" dirty="0" smtClean="0"/>
          </a:p>
          <a:p>
            <a:pPr marL="0" indent="0">
              <a:buNone/>
            </a:pPr>
            <a:r>
              <a:rPr lang="en-US" sz="3200" b="1" i="1" dirty="0" smtClean="0"/>
              <a:t> </a:t>
            </a:r>
            <a:r>
              <a:rPr lang="en-US" sz="3200" b="1" i="1" dirty="0">
                <a:solidFill>
                  <a:srgbClr val="FF0000"/>
                </a:solidFill>
              </a:rPr>
              <a:t>D</a:t>
            </a:r>
            <a:r>
              <a:rPr lang="en-US" sz="3200" b="1" i="1" dirty="0" smtClean="0">
                <a:solidFill>
                  <a:srgbClr val="FF0000"/>
                </a:solidFill>
              </a:rPr>
              <a:t>ata </a:t>
            </a:r>
            <a:r>
              <a:rPr lang="en-US" sz="3200" b="1" i="1" dirty="0">
                <a:solidFill>
                  <a:srgbClr val="FF0000"/>
                </a:solidFill>
              </a:rPr>
              <a:t>analysis and presentation</a:t>
            </a:r>
            <a:r>
              <a:rPr lang="en-US" sz="3200" b="1" i="1" dirty="0"/>
              <a:t>: </a:t>
            </a:r>
            <a:endParaRPr lang="en-US" sz="3200" b="1" i="1" dirty="0" smtClean="0"/>
          </a:p>
          <a:p>
            <a:r>
              <a:rPr lang="en-US" sz="3200" b="1" i="1" dirty="0" smtClean="0"/>
              <a:t> </a:t>
            </a:r>
            <a:r>
              <a:rPr lang="en-US" sz="3200" b="1" i="1" dirty="0"/>
              <a:t>statistical information is best presented as rates or ratios for comparison </a:t>
            </a:r>
            <a:endParaRPr lang="en-US" sz="3200" b="1" i="1" dirty="0" smtClean="0"/>
          </a:p>
          <a:p>
            <a:r>
              <a:rPr lang="en-US" sz="3200" b="1" i="1" dirty="0" smtClean="0"/>
              <a:t> </a:t>
            </a:r>
            <a:r>
              <a:rPr lang="en-US" sz="3200" b="1" i="1" dirty="0"/>
              <a:t>trends and projections are useful for monitoring changes over a time period for future planning </a:t>
            </a:r>
            <a:endParaRPr lang="en-US" sz="3200" b="1" i="1" dirty="0" smtClean="0"/>
          </a:p>
          <a:p>
            <a:r>
              <a:rPr lang="en-US" sz="3200" b="1" i="1" dirty="0" smtClean="0"/>
              <a:t> </a:t>
            </a:r>
            <a:r>
              <a:rPr lang="en-US" sz="3200" b="1" i="1" dirty="0"/>
              <a:t>local district data can be compared with other districts or the whole population </a:t>
            </a:r>
            <a:endParaRPr lang="en-US" sz="3200" b="1" i="1" dirty="0" smtClean="0"/>
          </a:p>
          <a:p>
            <a:r>
              <a:rPr lang="en-US" sz="3200" b="1" i="1" dirty="0" smtClean="0"/>
              <a:t> </a:t>
            </a:r>
            <a:r>
              <a:rPr lang="en-US" sz="3200" b="1" i="1" dirty="0"/>
              <a:t>graphical presentation is preferred for easy understanding 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1356192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 3.Community Diagnosis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b="1" i="1" dirty="0"/>
              <a:t>Diagnosis of the community is reached from conclusions drawn from the data analysis</a:t>
            </a:r>
            <a:r>
              <a:rPr lang="en-US" sz="3200" b="1" i="1" dirty="0" smtClean="0"/>
              <a:t>.</a:t>
            </a:r>
          </a:p>
          <a:p>
            <a:pPr marL="0" indent="0">
              <a:buNone/>
            </a:pPr>
            <a:r>
              <a:rPr lang="en-US" sz="3200" b="1" i="1" dirty="0" smtClean="0"/>
              <a:t> </a:t>
            </a:r>
            <a:r>
              <a:rPr lang="en-US" sz="3200" b="1" i="1" dirty="0">
                <a:solidFill>
                  <a:srgbClr val="FF0000"/>
                </a:solidFill>
              </a:rPr>
              <a:t>It should preferably comprise three areas</a:t>
            </a:r>
            <a:r>
              <a:rPr lang="en-US" sz="3200" b="1" i="1" dirty="0"/>
              <a:t>: </a:t>
            </a:r>
            <a:endParaRPr lang="en-US" sz="3200" b="1" i="1" dirty="0" smtClean="0"/>
          </a:p>
          <a:p>
            <a:r>
              <a:rPr lang="en-US" sz="3200" b="1" i="1" dirty="0" smtClean="0"/>
              <a:t> </a:t>
            </a:r>
            <a:r>
              <a:rPr lang="en-US" sz="3200" b="1" i="1" dirty="0"/>
              <a:t>H</a:t>
            </a:r>
            <a:r>
              <a:rPr lang="en-US" sz="3200" b="1" i="1" dirty="0" smtClean="0"/>
              <a:t>ealth </a:t>
            </a:r>
            <a:r>
              <a:rPr lang="en-US" sz="3200" b="1" i="1" dirty="0"/>
              <a:t>status of the community </a:t>
            </a:r>
            <a:r>
              <a:rPr lang="en-US" sz="3200" b="1" i="1" dirty="0" smtClean="0"/>
              <a:t> </a:t>
            </a:r>
          </a:p>
          <a:p>
            <a:r>
              <a:rPr lang="en-US" sz="3200" b="1" i="1" dirty="0"/>
              <a:t>D</a:t>
            </a:r>
            <a:r>
              <a:rPr lang="en-US" sz="3200" b="1" i="1" dirty="0" smtClean="0"/>
              <a:t>eterminants </a:t>
            </a:r>
            <a:r>
              <a:rPr lang="en-US" sz="3200" b="1" i="1" dirty="0"/>
              <a:t>of health in the community </a:t>
            </a:r>
            <a:endParaRPr lang="en-US" sz="3200" b="1" i="1" dirty="0" smtClean="0"/>
          </a:p>
          <a:p>
            <a:r>
              <a:rPr lang="en-US" sz="3200" b="1" i="1" dirty="0" smtClean="0"/>
              <a:t> </a:t>
            </a:r>
            <a:r>
              <a:rPr lang="en-US" sz="3200" b="1" i="1" dirty="0"/>
              <a:t>P</a:t>
            </a:r>
            <a:r>
              <a:rPr lang="en-US" sz="3200" b="1" i="1" dirty="0" smtClean="0"/>
              <a:t>otential </a:t>
            </a:r>
            <a:r>
              <a:rPr lang="en-US" sz="3200" b="1" i="1" dirty="0"/>
              <a:t>for healthy city development 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296183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4.Dissemination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 </a:t>
            </a:r>
            <a:r>
              <a:rPr lang="en-US" b="1" i="1" dirty="0"/>
              <a:t>The production of the community diagnosis report is </a:t>
            </a:r>
            <a:r>
              <a:rPr lang="en-US" b="1" i="1" dirty="0">
                <a:solidFill>
                  <a:srgbClr val="FF0000"/>
                </a:solidFill>
              </a:rPr>
              <a:t>not an end </a:t>
            </a:r>
            <a:r>
              <a:rPr lang="en-US" b="1" i="1" dirty="0"/>
              <a:t>in itself, efforts should be put into communication to ensure that targeted actions are taken. </a:t>
            </a:r>
            <a:endParaRPr lang="en-US" b="1" i="1" dirty="0" smtClean="0"/>
          </a:p>
          <a:p>
            <a:r>
              <a:rPr lang="en-US" b="1" i="1" dirty="0" smtClean="0"/>
              <a:t>The </a:t>
            </a:r>
            <a:r>
              <a:rPr lang="en-US" b="1" i="1" dirty="0"/>
              <a:t>target audience for the community diagnosis includes policy-makers, health professionals and the general public in the </a:t>
            </a:r>
            <a:r>
              <a:rPr lang="en-US" b="1" i="1" dirty="0" smtClean="0"/>
              <a:t>community</a:t>
            </a:r>
          </a:p>
          <a:p>
            <a:pPr marL="0" indent="0">
              <a:buNone/>
            </a:pPr>
            <a:r>
              <a:rPr lang="en-US" b="1" i="1" dirty="0" smtClean="0"/>
              <a:t> </a:t>
            </a:r>
            <a:r>
              <a:rPr lang="en-US" b="1" i="1" dirty="0">
                <a:solidFill>
                  <a:srgbClr val="FF0000"/>
                </a:solidFill>
              </a:rPr>
              <a:t>R</a:t>
            </a:r>
            <a:r>
              <a:rPr lang="en-US" b="1" i="1" dirty="0" smtClean="0">
                <a:solidFill>
                  <a:srgbClr val="FF0000"/>
                </a:solidFill>
              </a:rPr>
              <a:t>eport </a:t>
            </a:r>
            <a:r>
              <a:rPr lang="en-US" b="1" i="1" dirty="0">
                <a:solidFill>
                  <a:srgbClr val="FF0000"/>
                </a:solidFill>
              </a:rPr>
              <a:t>can be </a:t>
            </a:r>
            <a:r>
              <a:rPr lang="en-US" b="1" i="1" dirty="0" smtClean="0">
                <a:solidFill>
                  <a:srgbClr val="FF0000"/>
                </a:solidFill>
              </a:rPr>
              <a:t>disseminated  through channels below</a:t>
            </a:r>
            <a:r>
              <a:rPr lang="en-US" b="1" i="1" dirty="0" smtClean="0"/>
              <a:t>: </a:t>
            </a:r>
          </a:p>
          <a:p>
            <a:r>
              <a:rPr lang="en-US" b="1" i="1" dirty="0" smtClean="0"/>
              <a:t> </a:t>
            </a:r>
            <a:r>
              <a:rPr lang="en-US" b="1" i="1" dirty="0"/>
              <a:t>presentations at </a:t>
            </a:r>
            <a:r>
              <a:rPr lang="en-US" b="1" i="1" dirty="0">
                <a:solidFill>
                  <a:srgbClr val="FF0000"/>
                </a:solidFill>
              </a:rPr>
              <a:t>meetings of the health boards </a:t>
            </a:r>
            <a:r>
              <a:rPr lang="en-US" b="1" i="1" dirty="0"/>
              <a:t>and </a:t>
            </a:r>
            <a:r>
              <a:rPr lang="en-US" b="1" i="1" dirty="0" smtClean="0">
                <a:solidFill>
                  <a:srgbClr val="FF0000"/>
                </a:solidFill>
              </a:rPr>
              <a:t>committees</a:t>
            </a:r>
            <a:endParaRPr lang="en-US" b="1" i="1" dirty="0">
              <a:solidFill>
                <a:srgbClr val="FF0000"/>
              </a:solidFill>
            </a:endParaRPr>
          </a:p>
          <a:p>
            <a:r>
              <a:rPr lang="en-US" b="1" i="1" dirty="0" smtClean="0"/>
              <a:t> </a:t>
            </a:r>
            <a:r>
              <a:rPr lang="en-US" b="1" i="1" dirty="0"/>
              <a:t>F</a:t>
            </a:r>
            <a:r>
              <a:rPr lang="en-US" b="1" i="1" dirty="0" smtClean="0"/>
              <a:t>orums organized </a:t>
            </a:r>
            <a:r>
              <a:rPr lang="en-US" b="1" i="1" dirty="0"/>
              <a:t>for </a:t>
            </a:r>
            <a:r>
              <a:rPr lang="en-US" b="1" i="1" dirty="0">
                <a:solidFill>
                  <a:srgbClr val="FF0000"/>
                </a:solidFill>
              </a:rPr>
              <a:t>voluntary </a:t>
            </a:r>
            <a:r>
              <a:rPr lang="en-US" b="1" i="1" dirty="0" smtClean="0">
                <a:solidFill>
                  <a:srgbClr val="FF0000"/>
                </a:solidFill>
              </a:rPr>
              <a:t>organizations 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331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Cont.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L</a:t>
            </a:r>
            <a:r>
              <a:rPr lang="en-US" b="1" i="1" dirty="0" smtClean="0"/>
              <a:t>ocal </a:t>
            </a:r>
            <a:r>
              <a:rPr lang="en-US" b="1" i="1" dirty="0"/>
              <a:t>community groups and the general public </a:t>
            </a:r>
            <a:endParaRPr lang="en-US" b="1" i="1" dirty="0" smtClean="0"/>
          </a:p>
          <a:p>
            <a:r>
              <a:rPr lang="en-US" b="1" i="1" dirty="0"/>
              <a:t>P</a:t>
            </a:r>
            <a:r>
              <a:rPr lang="en-US" b="1" i="1" dirty="0" smtClean="0"/>
              <a:t>ress </a:t>
            </a:r>
            <a:r>
              <a:rPr lang="en-US" b="1" i="1" dirty="0"/>
              <a:t>release </a:t>
            </a:r>
            <a:endParaRPr lang="en-US" b="1" i="1" dirty="0" smtClean="0"/>
          </a:p>
          <a:p>
            <a:r>
              <a:rPr lang="en-US" b="1" i="1" dirty="0" smtClean="0"/>
              <a:t> </a:t>
            </a:r>
            <a:r>
              <a:rPr lang="en-US" b="1" i="1" dirty="0"/>
              <a:t>T</a:t>
            </a:r>
            <a:r>
              <a:rPr lang="en-US" b="1" i="1" dirty="0" smtClean="0"/>
              <a:t>hematic </a:t>
            </a:r>
            <a:r>
              <a:rPr lang="en-US" b="1" i="1" dirty="0"/>
              <a:t>events (such as health fairs and other health promotion </a:t>
            </a:r>
            <a:r>
              <a:rPr lang="en-US" b="1" i="1" dirty="0" smtClean="0"/>
              <a:t>programs)</a:t>
            </a:r>
          </a:p>
          <a:p>
            <a:r>
              <a:rPr lang="en-US" b="1" i="1" dirty="0" smtClean="0"/>
              <a:t> </a:t>
            </a:r>
            <a:r>
              <a:rPr lang="en-US" b="1" i="1" dirty="0"/>
              <a:t>It is important to </a:t>
            </a:r>
            <a:r>
              <a:rPr lang="en-US" b="1" i="1" dirty="0" smtClean="0"/>
              <a:t>realize </a:t>
            </a:r>
            <a:r>
              <a:rPr lang="en-US" b="1" i="1" dirty="0"/>
              <a:t>that Community </a:t>
            </a:r>
            <a:r>
              <a:rPr lang="en-US" b="1" i="1" dirty="0" smtClean="0"/>
              <a:t>Diagnosis </a:t>
            </a:r>
            <a:r>
              <a:rPr lang="en-US" b="1" i="1" dirty="0" smtClean="0">
                <a:solidFill>
                  <a:srgbClr val="FF0000"/>
                </a:solidFill>
              </a:rPr>
              <a:t>is </a:t>
            </a:r>
            <a:r>
              <a:rPr lang="en-US" b="1" i="1" dirty="0">
                <a:solidFill>
                  <a:srgbClr val="FF0000"/>
                </a:solidFill>
              </a:rPr>
              <a:t>not an one-off project</a:t>
            </a:r>
            <a:r>
              <a:rPr lang="en-US" b="1" i="1" dirty="0"/>
              <a:t>, but is part of a dynamic process leading to health promotion in the community. </a:t>
            </a:r>
            <a:endParaRPr lang="en-US" b="1" i="1" dirty="0" smtClean="0"/>
          </a:p>
          <a:p>
            <a:r>
              <a:rPr lang="en-US" b="1" i="1" dirty="0" smtClean="0"/>
              <a:t>Therefore </a:t>
            </a:r>
            <a:r>
              <a:rPr lang="en-US" b="1" i="1" dirty="0"/>
              <a:t>community diagnosis should be conducted at regular intervals to allow the HCP be continuously improved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901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8262" y="565640"/>
            <a:ext cx="5149487" cy="5916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329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5"/>
                </a:solidFill>
              </a:rPr>
              <a:t>Social Mobilization</a:t>
            </a:r>
            <a:endParaRPr lang="en-US" b="1" i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Social mobilization</a:t>
            </a:r>
            <a:r>
              <a:rPr lang="en-US" b="1" i="1" dirty="0"/>
              <a:t>: </a:t>
            </a:r>
          </a:p>
          <a:p>
            <a:r>
              <a:rPr lang="en-US" b="1" i="1" dirty="0"/>
              <a:t>Social mobilization is when </a:t>
            </a:r>
            <a:r>
              <a:rPr lang="en-US" b="1" i="1" dirty="0">
                <a:solidFill>
                  <a:srgbClr val="FF0000"/>
                </a:solidFill>
              </a:rPr>
              <a:t>individuals</a:t>
            </a:r>
            <a:r>
              <a:rPr lang="en-US" b="1" i="1" dirty="0"/>
              <a:t> in the society get together to achieve a particular goal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97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Cont.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100" b="1" i="1" dirty="0" smtClean="0">
                <a:solidFill>
                  <a:srgbClr val="FF0000"/>
                </a:solidFill>
              </a:rPr>
              <a:t>Types </a:t>
            </a:r>
            <a:r>
              <a:rPr lang="en-US" sz="4100" b="1" i="1" dirty="0">
                <a:solidFill>
                  <a:srgbClr val="FF0000"/>
                </a:solidFill>
              </a:rPr>
              <a:t>of community </a:t>
            </a:r>
            <a:r>
              <a:rPr lang="en-US" sz="4100" b="1" i="1" dirty="0" smtClean="0">
                <a:solidFill>
                  <a:srgbClr val="FF0000"/>
                </a:solidFill>
              </a:rPr>
              <a:t>mobilization</a:t>
            </a:r>
            <a:endParaRPr lang="en-US" sz="4100" dirty="0" smtClean="0">
              <a:effectLst/>
            </a:endParaRPr>
          </a:p>
          <a:p>
            <a:r>
              <a:rPr lang="en-US" sz="4100" b="1" i="1" dirty="0"/>
              <a:t>A</a:t>
            </a:r>
            <a:r>
              <a:rPr lang="en-US" sz="4100" b="1" i="1" dirty="0" smtClean="0"/>
              <a:t>ctivities </a:t>
            </a:r>
            <a:r>
              <a:rPr lang="en-US" sz="4100" b="1" i="1" dirty="0"/>
              <a:t>such as door-to-door outreach</a:t>
            </a:r>
            <a:r>
              <a:rPr lang="en-US" sz="4100" b="1" i="1" dirty="0" smtClean="0"/>
              <a:t>,</a:t>
            </a:r>
          </a:p>
          <a:p>
            <a:r>
              <a:rPr lang="en-US" sz="4100" b="1" i="1" dirty="0" smtClean="0"/>
              <a:t> Public meetings</a:t>
            </a:r>
          </a:p>
          <a:p>
            <a:r>
              <a:rPr lang="en-US" sz="4100" b="1" i="1" dirty="0" smtClean="0"/>
              <a:t> Health fairs </a:t>
            </a:r>
          </a:p>
          <a:p>
            <a:r>
              <a:rPr lang="en-US" sz="4100" b="1" i="1" dirty="0"/>
              <a:t>P</a:t>
            </a:r>
            <a:r>
              <a:rPr lang="en-US" sz="4100" b="1" i="1" dirty="0" smtClean="0"/>
              <a:t>articipatory </a:t>
            </a:r>
            <a:r>
              <a:rPr lang="en-US" sz="4100" b="1" i="1" dirty="0"/>
              <a:t>theatre </a:t>
            </a:r>
          </a:p>
          <a:p>
            <a:pPr marL="0" indent="0">
              <a:buNone/>
            </a:pPr>
            <a:r>
              <a:rPr lang="en-US" sz="4600" b="1" i="1" dirty="0"/>
              <a:t/>
            </a:r>
            <a:br>
              <a:rPr lang="en-US" sz="4600" b="1" i="1" dirty="0"/>
            </a:br>
            <a:endParaRPr lang="en-US" sz="4600" b="1" i="1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338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Community Diagnosis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Definition</a:t>
            </a:r>
            <a:r>
              <a:rPr lang="en-US" dirty="0" smtClean="0"/>
              <a:t> </a:t>
            </a:r>
            <a:r>
              <a:rPr lang="en-US" sz="3200" b="1" i="1" dirty="0" smtClean="0"/>
              <a:t>it </a:t>
            </a:r>
            <a:r>
              <a:rPr lang="en-US" sz="3200" b="1" i="1" dirty="0"/>
              <a:t>is “a quantitative and qualitative description of the health </a:t>
            </a:r>
            <a:r>
              <a:rPr lang="en-US" sz="3200" b="1" i="1" dirty="0" smtClean="0"/>
              <a:t>of</a:t>
            </a:r>
            <a:r>
              <a:rPr lang="en-US" sz="3200" b="1" i="1" dirty="0"/>
              <a:t> citizens and the factors which influence their health</a:t>
            </a:r>
            <a:r>
              <a:rPr lang="en-US" sz="3200" b="1" i="1" dirty="0" smtClean="0"/>
              <a:t>.</a:t>
            </a:r>
          </a:p>
          <a:p>
            <a:r>
              <a:rPr lang="en-US" sz="3200" b="1" i="1" dirty="0" smtClean="0"/>
              <a:t> </a:t>
            </a:r>
            <a:r>
              <a:rPr lang="en-US" sz="3200" b="1" i="1" dirty="0"/>
              <a:t>It identifies </a:t>
            </a:r>
            <a:r>
              <a:rPr lang="en-US" sz="3200" b="1" i="1" dirty="0">
                <a:solidFill>
                  <a:srgbClr val="FF0000"/>
                </a:solidFill>
              </a:rPr>
              <a:t>problems</a:t>
            </a:r>
            <a:r>
              <a:rPr lang="en-US" sz="3200" b="1" i="1" dirty="0"/>
              <a:t>, </a:t>
            </a:r>
            <a:endParaRPr lang="en-US" sz="3200" b="1" i="1" dirty="0" smtClean="0"/>
          </a:p>
          <a:p>
            <a:r>
              <a:rPr lang="en-US" sz="3200" b="1" i="1" dirty="0"/>
              <a:t>P</a:t>
            </a:r>
            <a:r>
              <a:rPr lang="en-US" sz="3200" b="1" i="1" dirty="0" smtClean="0"/>
              <a:t>roposes </a:t>
            </a:r>
            <a:r>
              <a:rPr lang="en-US" sz="3200" b="1" i="1" dirty="0"/>
              <a:t>areas </a:t>
            </a:r>
            <a:r>
              <a:rPr lang="en-US" sz="3200" b="1" i="1" dirty="0" smtClean="0"/>
              <a:t>for </a:t>
            </a:r>
            <a:r>
              <a:rPr lang="en-US" sz="3200" b="1" i="1" dirty="0">
                <a:solidFill>
                  <a:srgbClr val="FF0000"/>
                </a:solidFill>
              </a:rPr>
              <a:t>improvement</a:t>
            </a:r>
            <a:r>
              <a:rPr lang="en-US" sz="3200" b="1" i="1" dirty="0"/>
              <a:t> </a:t>
            </a:r>
            <a:r>
              <a:rPr lang="en-US" sz="3200" b="1" i="1" dirty="0" smtClean="0"/>
              <a:t>and</a:t>
            </a:r>
          </a:p>
          <a:p>
            <a:r>
              <a:rPr lang="en-US" sz="3200" b="1" i="1" dirty="0" smtClean="0"/>
              <a:t> Stimulates </a:t>
            </a:r>
            <a:r>
              <a:rPr lang="en-US" sz="3200" b="1" i="1" dirty="0">
                <a:solidFill>
                  <a:srgbClr val="FF0000"/>
                </a:solidFill>
              </a:rPr>
              <a:t>action</a:t>
            </a:r>
            <a:r>
              <a:rPr lang="en-US" sz="3200" b="1" i="1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4198412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Objectives of Social Mobilization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i="1" dirty="0"/>
              <a:t>I</a:t>
            </a:r>
            <a:r>
              <a:rPr lang="en-US" sz="3200" b="1" i="1" dirty="0" smtClean="0"/>
              <a:t>t </a:t>
            </a:r>
            <a:r>
              <a:rPr lang="en-US" sz="3200" b="1" i="1" dirty="0"/>
              <a:t>aims at empowering individuals and communities to identify their </a:t>
            </a:r>
            <a:r>
              <a:rPr lang="en-US" sz="3200" b="1" i="1" dirty="0">
                <a:solidFill>
                  <a:srgbClr val="FF0000"/>
                </a:solidFill>
              </a:rPr>
              <a:t>needs</a:t>
            </a:r>
            <a:r>
              <a:rPr lang="en-US" sz="3200" b="1" i="1" dirty="0"/>
              <a:t>, </a:t>
            </a:r>
            <a:r>
              <a:rPr lang="en-US" sz="3200" b="1" i="1" dirty="0" smtClean="0"/>
              <a:t>their </a:t>
            </a:r>
            <a:r>
              <a:rPr lang="en-US" sz="3200" b="1" i="1" dirty="0" smtClean="0">
                <a:solidFill>
                  <a:srgbClr val="FF0000"/>
                </a:solidFill>
              </a:rPr>
              <a:t>rights</a:t>
            </a:r>
            <a:r>
              <a:rPr lang="en-US" sz="3200" b="1" i="1" dirty="0"/>
              <a:t>, and their </a:t>
            </a:r>
            <a:r>
              <a:rPr lang="en-US" sz="3200" b="1" i="1" dirty="0">
                <a:solidFill>
                  <a:srgbClr val="FF0000"/>
                </a:solidFill>
              </a:rPr>
              <a:t>responsibilities</a:t>
            </a:r>
            <a:r>
              <a:rPr lang="en-US" sz="3200" b="1" i="1" dirty="0"/>
              <a:t>, </a:t>
            </a:r>
            <a:r>
              <a:rPr lang="en-US" sz="3200" b="1" i="1" dirty="0">
                <a:solidFill>
                  <a:srgbClr val="FF0000"/>
                </a:solidFill>
              </a:rPr>
              <a:t>change their ideas </a:t>
            </a:r>
            <a:r>
              <a:rPr lang="en-US" sz="3200" b="1" i="1" dirty="0"/>
              <a:t>and </a:t>
            </a:r>
            <a:r>
              <a:rPr lang="en-US" sz="3200" b="1" i="1" dirty="0">
                <a:solidFill>
                  <a:srgbClr val="FF0000"/>
                </a:solidFill>
              </a:rPr>
              <a:t>beliefs</a:t>
            </a:r>
            <a:r>
              <a:rPr lang="en-US" sz="3200" b="1" i="1" dirty="0"/>
              <a:t> and organize the human, material, </a:t>
            </a:r>
            <a:r>
              <a:rPr lang="en-US" sz="3200" b="1" i="1" dirty="0" smtClean="0"/>
              <a:t>financial and </a:t>
            </a:r>
            <a:r>
              <a:rPr lang="en-US" sz="3200" b="1" i="1" dirty="0"/>
              <a:t>other resources required for socioeconomic development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2411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Strategies Of Social Mobilization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Step </a:t>
            </a:r>
            <a:r>
              <a:rPr lang="en-US" sz="3200" b="1" i="1" dirty="0">
                <a:solidFill>
                  <a:srgbClr val="FF0000"/>
                </a:solidFill>
              </a:rPr>
              <a:t>1</a:t>
            </a:r>
            <a:r>
              <a:rPr lang="en-US" sz="3200" b="1" i="1" dirty="0"/>
              <a:t>: Assess community needs, issues and resources. ...</a:t>
            </a:r>
          </a:p>
          <a:p>
            <a:r>
              <a:rPr lang="en-US" sz="3200" b="1" i="1" dirty="0">
                <a:solidFill>
                  <a:srgbClr val="FF0000"/>
                </a:solidFill>
              </a:rPr>
              <a:t>Step 2</a:t>
            </a:r>
            <a:r>
              <a:rPr lang="en-US" sz="3200" b="1" i="1" dirty="0"/>
              <a:t>: Design a social mobilization strategy. ...</a:t>
            </a:r>
          </a:p>
          <a:p>
            <a:r>
              <a:rPr lang="en-US" sz="3200" b="1" i="1" dirty="0">
                <a:solidFill>
                  <a:srgbClr val="FF0000"/>
                </a:solidFill>
              </a:rPr>
              <a:t>Step 3</a:t>
            </a:r>
            <a:r>
              <a:rPr lang="en-US" sz="3200" b="1" i="1" dirty="0"/>
              <a:t>: Identify and partner with local organizations. ...</a:t>
            </a:r>
          </a:p>
          <a:p>
            <a:r>
              <a:rPr lang="en-US" sz="3200" b="1" i="1" dirty="0">
                <a:solidFill>
                  <a:srgbClr val="FF0000"/>
                </a:solidFill>
              </a:rPr>
              <a:t>Step 4</a:t>
            </a:r>
            <a:r>
              <a:rPr lang="en-US" sz="3200" b="1" i="1" dirty="0"/>
              <a:t>: Design, test and produce social mobilization materials. ...</a:t>
            </a:r>
          </a:p>
          <a:p>
            <a:r>
              <a:rPr lang="en-US" sz="3200" b="1" i="1" dirty="0">
                <a:solidFill>
                  <a:srgbClr val="FF0000"/>
                </a:solidFill>
              </a:rPr>
              <a:t>Step 5</a:t>
            </a:r>
            <a:r>
              <a:rPr lang="en-US" sz="3200" b="1" i="1" dirty="0"/>
              <a:t>: Choose and train social mobilizers. ...</a:t>
            </a:r>
          </a:p>
          <a:p>
            <a:r>
              <a:rPr lang="en-US" sz="3200" b="1" i="1" dirty="0">
                <a:solidFill>
                  <a:srgbClr val="FF0000"/>
                </a:solidFill>
              </a:rPr>
              <a:t>Step 6</a:t>
            </a:r>
            <a:r>
              <a:rPr lang="en-US" sz="3200" b="1" i="1" dirty="0"/>
              <a:t>: Implement and monitor social mobilization activities.</a:t>
            </a:r>
          </a:p>
          <a:p>
            <a:pPr marL="0" indent="0">
              <a:buNone/>
            </a:pPr>
            <a:r>
              <a:rPr lang="en-US" sz="3200" b="1" i="1" dirty="0"/>
              <a:t/>
            </a:r>
            <a:br>
              <a:rPr lang="en-US" sz="3200" b="1" i="1" dirty="0"/>
            </a:b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469725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Channels Of Community Mobilization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sz="3200" b="1" i="1" dirty="0" smtClean="0"/>
              <a:t>Radio,</a:t>
            </a:r>
          </a:p>
          <a:p>
            <a:r>
              <a:rPr lang="en-US" sz="3200" b="1" i="1" dirty="0" smtClean="0"/>
              <a:t> Large-scale </a:t>
            </a:r>
            <a:r>
              <a:rPr lang="en-US" sz="3200" b="1" i="1" dirty="0"/>
              <a:t>community-based activities</a:t>
            </a:r>
            <a:r>
              <a:rPr lang="en-US" sz="3200" b="1" i="1" dirty="0" smtClean="0"/>
              <a:t>,</a:t>
            </a:r>
          </a:p>
          <a:p>
            <a:r>
              <a:rPr lang="en-US" sz="3200" b="1" i="1" dirty="0" smtClean="0"/>
              <a:t> Interpersonal </a:t>
            </a:r>
            <a:r>
              <a:rPr lang="en-US" sz="3200" b="1" i="1" dirty="0"/>
              <a:t>communication</a:t>
            </a:r>
            <a:r>
              <a:rPr lang="en-US" sz="3200" b="1" i="1" dirty="0" smtClean="0"/>
              <a:t>,</a:t>
            </a:r>
          </a:p>
          <a:p>
            <a:r>
              <a:rPr lang="en-US" sz="3200" b="1" i="1" dirty="0" smtClean="0"/>
              <a:t> Community-based </a:t>
            </a:r>
            <a:r>
              <a:rPr lang="en-US" sz="3200" b="1" i="1" dirty="0"/>
              <a:t>surveillance and </a:t>
            </a:r>
            <a:endParaRPr lang="en-US" sz="3200" b="1" i="1" dirty="0" smtClean="0"/>
          </a:p>
          <a:p>
            <a:r>
              <a:rPr lang="en-US" sz="3200" b="1" i="1" dirty="0"/>
              <a:t>M</a:t>
            </a:r>
            <a:r>
              <a:rPr lang="en-US" sz="3200" b="1" i="1" dirty="0" smtClean="0"/>
              <a:t>obile </a:t>
            </a:r>
            <a:r>
              <a:rPr lang="en-US" sz="3200" b="1" i="1" dirty="0"/>
              <a:t>phone technology.</a:t>
            </a:r>
          </a:p>
        </p:txBody>
      </p:sp>
    </p:spTree>
    <p:extLst>
      <p:ext uri="{BB962C8B-B14F-4D97-AF65-F5344CB8AC3E}">
        <p14:creationId xmlns:p14="http://schemas.microsoft.com/office/powerpoint/2010/main" val="1525581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Tools Of Social Mobilization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1749"/>
            <a:ext cx="10515600" cy="4705214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Social </a:t>
            </a:r>
            <a:r>
              <a:rPr lang="en-US" sz="3200" b="1" i="1" dirty="0"/>
              <a:t>Mobilization.</a:t>
            </a:r>
          </a:p>
          <a:p>
            <a:r>
              <a:rPr lang="en-US" sz="3200" b="1" i="1" dirty="0"/>
              <a:t>Microfinance and Enterprise Development.</a:t>
            </a:r>
          </a:p>
          <a:p>
            <a:r>
              <a:rPr lang="en-US" sz="3200" b="1" i="1" dirty="0"/>
              <a:t>Physical Infrastructure and Technology Development.</a:t>
            </a:r>
          </a:p>
          <a:p>
            <a:r>
              <a:rPr lang="en-US" sz="3200" b="1" i="1" dirty="0"/>
              <a:t>Social Sector Services.</a:t>
            </a:r>
          </a:p>
          <a:p>
            <a:r>
              <a:rPr lang="en-US" sz="3200" b="1" i="1" dirty="0"/>
              <a:t>Human Resource Development.</a:t>
            </a:r>
          </a:p>
          <a:p>
            <a:r>
              <a:rPr lang="en-US" sz="3200" b="1" i="1" dirty="0"/>
              <a:t>Environment and Natural Resource Management.</a:t>
            </a:r>
          </a:p>
          <a:p>
            <a:r>
              <a:rPr lang="en-US" sz="3200" b="1" i="1" dirty="0"/>
              <a:t>Information Technology.</a:t>
            </a:r>
          </a:p>
          <a:p>
            <a:r>
              <a:rPr lang="en-US" sz="3200" b="1" i="1" dirty="0"/>
              <a:t>Social and Human Protection.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5348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Steps for community mobilization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i="1" dirty="0" smtClean="0"/>
              <a:t>Creating </a:t>
            </a:r>
            <a:r>
              <a:rPr lang="en-US" sz="3200" b="1" i="1" dirty="0"/>
              <a:t>a community profile. ...</a:t>
            </a:r>
          </a:p>
          <a:p>
            <a:r>
              <a:rPr lang="en-US" sz="3200" b="1" i="1" dirty="0"/>
              <a:t>Community survey. ...</a:t>
            </a:r>
          </a:p>
          <a:p>
            <a:r>
              <a:rPr lang="en-US" sz="3200" b="1" i="1" dirty="0"/>
              <a:t>Creating a working group. ...</a:t>
            </a:r>
          </a:p>
          <a:p>
            <a:r>
              <a:rPr lang="en-US" sz="3200" b="1" i="1" dirty="0"/>
              <a:t>Working group analysis. ...</a:t>
            </a:r>
          </a:p>
          <a:p>
            <a:r>
              <a:rPr lang="en-US" sz="3200" b="1" i="1" dirty="0"/>
              <a:t>Meeting the working group's needs. ...</a:t>
            </a:r>
          </a:p>
          <a:p>
            <a:r>
              <a:rPr lang="en-US" sz="3200" b="1" i="1" dirty="0"/>
              <a:t>Prioritization of problems within the coalition. ...</a:t>
            </a:r>
          </a:p>
          <a:p>
            <a:r>
              <a:rPr lang="en-US" sz="3200" b="1" i="1" dirty="0"/>
              <a:t>Working out an advocacy strategy. ...</a:t>
            </a:r>
          </a:p>
          <a:p>
            <a:r>
              <a:rPr lang="en-US" sz="3200" b="1" i="1" dirty="0"/>
              <a:t>Developing an action plan.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593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Components of a mobilized Community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i="1" dirty="0" smtClean="0"/>
              <a:t>Leadership.</a:t>
            </a:r>
          </a:p>
          <a:p>
            <a:r>
              <a:rPr lang="en-US" sz="3200" b="1" i="1" dirty="0" smtClean="0"/>
              <a:t>Organizational </a:t>
            </a:r>
            <a:r>
              <a:rPr lang="en-US" sz="3200" b="1" i="1" dirty="0"/>
              <a:t>capacity.</a:t>
            </a:r>
          </a:p>
          <a:p>
            <a:r>
              <a:rPr lang="en-US" sz="3200" b="1" i="1" dirty="0"/>
              <a:t>Communications channels.</a:t>
            </a:r>
          </a:p>
          <a:p>
            <a:r>
              <a:rPr lang="en-US" sz="3200" b="1" i="1" dirty="0" smtClean="0"/>
              <a:t>Assessments.</a:t>
            </a:r>
          </a:p>
          <a:p>
            <a:r>
              <a:rPr lang="en-US" sz="3200" b="1" i="1" dirty="0" smtClean="0"/>
              <a:t>Problem </a:t>
            </a:r>
            <a:r>
              <a:rPr lang="en-US" sz="3200" b="1" i="1" dirty="0"/>
              <a:t>solving.</a:t>
            </a:r>
          </a:p>
          <a:p>
            <a:r>
              <a:rPr lang="en-US" sz="3200" b="1" i="1" dirty="0"/>
              <a:t>Resource mobilization.</a:t>
            </a:r>
          </a:p>
          <a:p>
            <a:r>
              <a:rPr lang="en-US" sz="3200" b="1" i="1" dirty="0"/>
              <a:t>Administrative and operational management.</a:t>
            </a:r>
          </a:p>
          <a:p>
            <a:pPr marL="0" indent="0">
              <a:buNone/>
            </a:pPr>
            <a:r>
              <a:rPr lang="en-US" sz="3200" b="1" i="1" dirty="0"/>
              <a:t/>
            </a:r>
            <a:br>
              <a:rPr lang="en-US" sz="3200" b="1" i="1" dirty="0"/>
            </a:b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6971875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Concepts Of Social Mobilization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i="1" dirty="0"/>
              <a:t>Social mobilization generates dialogue</a:t>
            </a:r>
            <a:r>
              <a:rPr lang="en-US" sz="3200" b="1" i="1" dirty="0" smtClean="0"/>
              <a:t>,</a:t>
            </a:r>
          </a:p>
          <a:p>
            <a:r>
              <a:rPr lang="en-US" sz="3200" b="1" i="1" dirty="0" smtClean="0"/>
              <a:t> Negotiation </a:t>
            </a:r>
          </a:p>
          <a:p>
            <a:r>
              <a:rPr lang="en-US" sz="3200" b="1" i="1" dirty="0" smtClean="0"/>
              <a:t>Consensus</a:t>
            </a:r>
          </a:p>
          <a:p>
            <a:r>
              <a:rPr lang="en-US" sz="3200" b="1" i="1" dirty="0"/>
              <a:t>E</a:t>
            </a:r>
            <a:r>
              <a:rPr lang="en-US" sz="3200" b="1" i="1" dirty="0" smtClean="0"/>
              <a:t>ngaging </a:t>
            </a:r>
            <a:r>
              <a:rPr lang="en-US" sz="3200" b="1" i="1" dirty="0"/>
              <a:t>a range of players in interrelated </a:t>
            </a:r>
            <a:endParaRPr lang="en-US" sz="3200" b="1" i="1" dirty="0" smtClean="0"/>
          </a:p>
          <a:p>
            <a:r>
              <a:rPr lang="en-US" sz="3200" b="1" i="1" dirty="0" smtClean="0"/>
              <a:t> Complementary efforts</a:t>
            </a:r>
          </a:p>
          <a:p>
            <a:r>
              <a:rPr lang="en-US" sz="3200" b="1" i="1" dirty="0" smtClean="0"/>
              <a:t> Taking </a:t>
            </a:r>
            <a:r>
              <a:rPr lang="en-US" sz="3200" b="1" i="1" dirty="0"/>
              <a:t>into account the needs of </a:t>
            </a:r>
            <a:r>
              <a:rPr lang="en-US" sz="3200" b="1" i="1" dirty="0" smtClean="0"/>
              <a:t>people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47798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b="1" i="1" dirty="0" smtClean="0">
                <a:solidFill>
                  <a:srgbClr val="FF0000"/>
                </a:solidFill>
              </a:rPr>
              <a:t>Stages Of  Community Mobilization 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sz="3200" b="1" i="1" dirty="0"/>
              <a:t>C</a:t>
            </a:r>
            <a:r>
              <a:rPr lang="en-US" sz="3200" b="1" i="1" dirty="0" smtClean="0"/>
              <a:t>onducting </a:t>
            </a:r>
            <a:r>
              <a:rPr lang="en-US" sz="3200" b="1" i="1" dirty="0"/>
              <a:t>initial </a:t>
            </a:r>
            <a:r>
              <a:rPr lang="en-US" sz="3200" b="1" i="1" dirty="0" smtClean="0"/>
              <a:t>preparation</a:t>
            </a:r>
          </a:p>
          <a:p>
            <a:r>
              <a:rPr lang="en-US" sz="3200" b="1" i="1" dirty="0" smtClean="0"/>
              <a:t> </a:t>
            </a:r>
            <a:r>
              <a:rPr lang="en-US" sz="3200" b="1" i="1" dirty="0"/>
              <a:t>O</a:t>
            </a:r>
            <a:r>
              <a:rPr lang="en-US" sz="3200" b="1" i="1" dirty="0" smtClean="0"/>
              <a:t>rganizing </a:t>
            </a:r>
            <a:r>
              <a:rPr lang="en-US" sz="3200" b="1" i="1" dirty="0"/>
              <a:t>the community for </a:t>
            </a:r>
            <a:r>
              <a:rPr lang="en-US" sz="3200" b="1" i="1" dirty="0" smtClean="0"/>
              <a:t>action </a:t>
            </a:r>
          </a:p>
          <a:p>
            <a:r>
              <a:rPr lang="en-US" sz="3200" b="1" i="1" dirty="0"/>
              <a:t>E</a:t>
            </a:r>
            <a:r>
              <a:rPr lang="en-US" sz="3200" b="1" i="1" dirty="0" smtClean="0"/>
              <a:t>xploring </a:t>
            </a:r>
            <a:r>
              <a:rPr lang="en-US" sz="3200" b="1" i="1" dirty="0"/>
              <a:t>the health issues and </a:t>
            </a:r>
            <a:endParaRPr lang="en-US" sz="3200" b="1" i="1" dirty="0" smtClean="0"/>
          </a:p>
          <a:p>
            <a:r>
              <a:rPr lang="en-US" sz="3200" b="1" i="1" dirty="0"/>
              <a:t>S</a:t>
            </a:r>
            <a:r>
              <a:rPr lang="en-US" sz="3200" b="1" i="1" dirty="0" smtClean="0"/>
              <a:t>etting </a:t>
            </a:r>
            <a:r>
              <a:rPr lang="en-US" sz="3200" b="1" i="1" dirty="0" smtClean="0"/>
              <a:t>priorities</a:t>
            </a:r>
          </a:p>
          <a:p>
            <a:r>
              <a:rPr lang="en-US" sz="3200" b="1" i="1" dirty="0" smtClean="0"/>
              <a:t> </a:t>
            </a:r>
            <a:r>
              <a:rPr lang="en-US" sz="3200" b="1" i="1" dirty="0" smtClean="0"/>
              <a:t>Planning </a:t>
            </a:r>
            <a:endParaRPr lang="en-US" sz="3200" b="1" i="1" dirty="0" smtClean="0"/>
          </a:p>
          <a:p>
            <a:r>
              <a:rPr lang="en-US" sz="3200" b="1" i="1" dirty="0"/>
              <a:t>A</a:t>
            </a:r>
            <a:r>
              <a:rPr lang="en-US" sz="3200" b="1" i="1" dirty="0" smtClean="0"/>
              <a:t>cting </a:t>
            </a:r>
            <a:r>
              <a:rPr lang="en-US" sz="3200" b="1" i="1" dirty="0"/>
              <a:t>and evaluating </a:t>
            </a:r>
            <a:r>
              <a:rPr lang="en-US" sz="3200" b="1" i="1" dirty="0" smtClean="0"/>
              <a:t>together</a:t>
            </a:r>
          </a:p>
          <a:p>
            <a:r>
              <a:rPr lang="en-US" sz="3200" b="1" i="1" dirty="0" smtClean="0"/>
              <a:t> </a:t>
            </a:r>
            <a:r>
              <a:rPr lang="en-US" sz="3200" b="1" i="1" dirty="0"/>
              <a:t>S</a:t>
            </a:r>
            <a:r>
              <a:rPr lang="en-US" sz="3200" b="1" i="1" dirty="0" smtClean="0"/>
              <a:t>caling </a:t>
            </a:r>
            <a:r>
              <a:rPr lang="en-US" sz="3200" b="1" i="1" dirty="0" smtClean="0"/>
              <a:t>up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4461063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75656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Community Mobilization  Importance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2413"/>
            <a:ext cx="10515600" cy="49142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sz="3200" b="1" i="1" dirty="0"/>
              <a:t>Community mobilization </a:t>
            </a:r>
            <a:r>
              <a:rPr lang="en-US" sz="3200" b="1" i="1" dirty="0">
                <a:solidFill>
                  <a:srgbClr val="FF0000"/>
                </a:solidFill>
              </a:rPr>
              <a:t>increases the capacity </a:t>
            </a:r>
            <a:r>
              <a:rPr lang="en-US" sz="3200" b="1" i="1" dirty="0"/>
              <a:t>of a community to </a:t>
            </a:r>
            <a:r>
              <a:rPr lang="en-US" sz="3200" b="1" i="1" dirty="0">
                <a:solidFill>
                  <a:srgbClr val="FF0000"/>
                </a:solidFill>
              </a:rPr>
              <a:t>identify</a:t>
            </a:r>
            <a:r>
              <a:rPr lang="en-US" sz="3200" b="1" i="1" dirty="0"/>
              <a:t> and </a:t>
            </a:r>
            <a:r>
              <a:rPr lang="en-US" sz="3200" b="1" i="1" dirty="0">
                <a:solidFill>
                  <a:srgbClr val="FF0000"/>
                </a:solidFill>
              </a:rPr>
              <a:t>address </a:t>
            </a:r>
            <a:r>
              <a:rPr lang="en-US" sz="3200" b="1" i="1" dirty="0"/>
              <a:t>its own </a:t>
            </a:r>
            <a:r>
              <a:rPr lang="en-US" sz="3200" b="1" i="1" dirty="0">
                <a:solidFill>
                  <a:srgbClr val="FF0000"/>
                </a:solidFill>
              </a:rPr>
              <a:t>needs</a:t>
            </a:r>
            <a:r>
              <a:rPr lang="en-US" sz="3200" b="1" i="1" dirty="0"/>
              <a:t> while generating local solutions to problems</a:t>
            </a:r>
            <a:r>
              <a:rPr lang="en-US" sz="3200" b="1" i="1" dirty="0" smtClean="0"/>
              <a:t>.</a:t>
            </a:r>
            <a:r>
              <a:rPr lang="en-US" sz="3200" b="1" i="1" dirty="0"/>
              <a:t> </a:t>
            </a:r>
            <a:endParaRPr lang="en-US" sz="3200" b="1" i="1" dirty="0" smtClean="0"/>
          </a:p>
          <a:p>
            <a:r>
              <a:rPr lang="en-US" sz="3200" b="1" i="1" dirty="0"/>
              <a:t>S</a:t>
            </a:r>
            <a:r>
              <a:rPr lang="en-US" sz="3200" b="1" i="1" dirty="0" smtClean="0"/>
              <a:t>ocial </a:t>
            </a:r>
            <a:r>
              <a:rPr lang="en-US" sz="3200" b="1" i="1" dirty="0"/>
              <a:t>mobilization acts as </a:t>
            </a:r>
            <a:r>
              <a:rPr lang="en-US" sz="3200" b="1" i="1" dirty="0">
                <a:solidFill>
                  <a:srgbClr val="FF0000"/>
                </a:solidFill>
              </a:rPr>
              <a:t>a catalyst for organizing </a:t>
            </a:r>
            <a:r>
              <a:rPr lang="en-US" sz="3200" b="1" i="1" dirty="0"/>
              <a:t>the members of a community to take group </a:t>
            </a:r>
            <a:r>
              <a:rPr lang="en-US" sz="3200" b="1" i="1" dirty="0">
                <a:solidFill>
                  <a:srgbClr val="FF0000"/>
                </a:solidFill>
              </a:rPr>
              <a:t>action</a:t>
            </a:r>
            <a:r>
              <a:rPr lang="en-US" sz="3200" b="1" i="1" dirty="0"/>
              <a:t> by sharing their problems </a:t>
            </a:r>
          </a:p>
          <a:p>
            <a:r>
              <a:rPr lang="en-US" sz="3200" b="1" i="1" dirty="0">
                <a:solidFill>
                  <a:srgbClr val="FF0000"/>
                </a:solidFill>
              </a:rPr>
              <a:t>S</a:t>
            </a:r>
            <a:r>
              <a:rPr lang="en-US" sz="3200" b="1" i="1" dirty="0" smtClean="0">
                <a:solidFill>
                  <a:srgbClr val="FF0000"/>
                </a:solidFill>
              </a:rPr>
              <a:t>eeking </a:t>
            </a:r>
            <a:r>
              <a:rPr lang="en-US" sz="3200" b="1" i="1" dirty="0">
                <a:solidFill>
                  <a:srgbClr val="FF0000"/>
                </a:solidFill>
              </a:rPr>
              <a:t>their own solutions </a:t>
            </a:r>
            <a:r>
              <a:rPr lang="en-US" sz="3200" b="1" i="1" dirty="0"/>
              <a:t>by pooling their own resources</a:t>
            </a:r>
            <a:r>
              <a:rPr lang="en-US" sz="3200" b="1" i="1" dirty="0" smtClean="0"/>
              <a:t>,</a:t>
            </a:r>
          </a:p>
          <a:p>
            <a:r>
              <a:rPr lang="en-US" sz="3200" b="1" i="1" dirty="0" smtClean="0"/>
              <a:t>Assist the community </a:t>
            </a:r>
            <a:r>
              <a:rPr lang="en-US" sz="3200" b="1" i="1" dirty="0"/>
              <a:t>obtaining </a:t>
            </a:r>
            <a:r>
              <a:rPr lang="en-US" sz="3200" b="1" i="1" dirty="0">
                <a:solidFill>
                  <a:srgbClr val="FF0000"/>
                </a:solidFill>
              </a:rPr>
              <a:t>external help </a:t>
            </a:r>
            <a:endParaRPr lang="en-US" sz="3200" b="1" i="1" dirty="0" smtClean="0">
              <a:solidFill>
                <a:srgbClr val="FF0000"/>
              </a:solidFill>
            </a:endParaRPr>
          </a:p>
          <a:p>
            <a:r>
              <a:rPr lang="en-US" sz="3200" b="1" i="1" dirty="0" smtClean="0"/>
              <a:t>It enhance community to participate </a:t>
            </a:r>
            <a:r>
              <a:rPr lang="en-US" sz="3200" b="1" i="1" dirty="0"/>
              <a:t>actively in the </a:t>
            </a:r>
            <a:r>
              <a:rPr lang="en-US" sz="3200" b="1" i="1" dirty="0">
                <a:solidFill>
                  <a:srgbClr val="FF0000"/>
                </a:solidFill>
              </a:rPr>
              <a:t>decision-making processes </a:t>
            </a:r>
            <a:r>
              <a:rPr lang="en-US" sz="3200" b="1" i="1" dirty="0"/>
              <a:t>that shape their lives as individuals </a:t>
            </a:r>
          </a:p>
        </p:txBody>
      </p:sp>
    </p:spTree>
    <p:extLst>
      <p:ext uri="{BB962C8B-B14F-4D97-AF65-F5344CB8AC3E}">
        <p14:creationId xmlns:p14="http://schemas.microsoft.com/office/powerpoint/2010/main" val="6304998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Benefits Of Social Mobilization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i="1" dirty="0"/>
              <a:t>S</a:t>
            </a:r>
            <a:r>
              <a:rPr lang="en-US" sz="3200" b="1" i="1" dirty="0" smtClean="0"/>
              <a:t>ocial </a:t>
            </a:r>
            <a:r>
              <a:rPr lang="en-US" sz="3200" b="1" i="1" dirty="0"/>
              <a:t>mobilization </a:t>
            </a:r>
            <a:r>
              <a:rPr lang="en-US" sz="3200" b="1" i="1" dirty="0">
                <a:solidFill>
                  <a:srgbClr val="FF0000"/>
                </a:solidFill>
              </a:rPr>
              <a:t>strengths participation </a:t>
            </a:r>
            <a:r>
              <a:rPr lang="en-US" sz="3200" b="1" i="1" dirty="0"/>
              <a:t>of rural poor in local decision making </a:t>
            </a:r>
            <a:r>
              <a:rPr lang="en-US" sz="3200" b="1" i="1" dirty="0" smtClean="0"/>
              <a:t>,</a:t>
            </a:r>
          </a:p>
          <a:p>
            <a:r>
              <a:rPr lang="en-US" sz="3200" b="1" i="1" dirty="0" smtClean="0"/>
              <a:t> </a:t>
            </a:r>
            <a:r>
              <a:rPr lang="en-US" sz="3200" b="1" i="1" dirty="0">
                <a:solidFill>
                  <a:srgbClr val="FF0000"/>
                </a:solidFill>
              </a:rPr>
              <a:t>I</a:t>
            </a:r>
            <a:r>
              <a:rPr lang="en-US" sz="3200" b="1" i="1" dirty="0" smtClean="0">
                <a:solidFill>
                  <a:srgbClr val="FF0000"/>
                </a:solidFill>
              </a:rPr>
              <a:t>mprove</a:t>
            </a:r>
            <a:r>
              <a:rPr lang="en-US" sz="3200" b="1" i="1" dirty="0" smtClean="0"/>
              <a:t> </a:t>
            </a:r>
            <a:r>
              <a:rPr lang="en-US" sz="3200" b="1" i="1" dirty="0"/>
              <a:t>their access to social and productive services </a:t>
            </a:r>
            <a:endParaRPr lang="en-US" sz="3200" b="1" i="1" dirty="0" smtClean="0"/>
          </a:p>
          <a:p>
            <a:r>
              <a:rPr lang="en-US" sz="3200" b="1" i="1" dirty="0" smtClean="0"/>
              <a:t> There is </a:t>
            </a:r>
            <a:r>
              <a:rPr lang="en-US" sz="3200" b="1" i="1" dirty="0" smtClean="0">
                <a:solidFill>
                  <a:srgbClr val="FF0000"/>
                </a:solidFill>
              </a:rPr>
              <a:t>efficiency</a:t>
            </a:r>
            <a:r>
              <a:rPr lang="en-US" sz="3200" b="1" i="1" dirty="0" smtClean="0"/>
              <a:t> </a:t>
            </a:r>
            <a:r>
              <a:rPr lang="en-US" sz="3200" b="1" i="1" dirty="0"/>
              <a:t>in the use of locally available financial resources </a:t>
            </a:r>
            <a:r>
              <a:rPr lang="en-US" sz="3200" b="1" i="1" dirty="0" smtClean="0"/>
              <a:t>a</a:t>
            </a:r>
          </a:p>
          <a:p>
            <a:r>
              <a:rPr lang="en-US" sz="3200" b="1" i="1" dirty="0" smtClean="0"/>
              <a:t> </a:t>
            </a:r>
            <a:r>
              <a:rPr lang="en-US" sz="3200" b="1" i="1" dirty="0"/>
              <a:t>E</a:t>
            </a:r>
            <a:r>
              <a:rPr lang="en-US" sz="3200" b="1" i="1" dirty="0" smtClean="0"/>
              <a:t>nhance </a:t>
            </a:r>
            <a:r>
              <a:rPr lang="en-US" sz="3200" b="1" i="1" dirty="0"/>
              <a:t>opportunities for </a:t>
            </a:r>
            <a:r>
              <a:rPr lang="en-US" sz="3200" b="1" i="1" dirty="0">
                <a:solidFill>
                  <a:srgbClr val="FF0000"/>
                </a:solidFill>
              </a:rPr>
              <a:t>assets building </a:t>
            </a:r>
            <a:r>
              <a:rPr lang="en-US" sz="3200" b="1" i="1" dirty="0"/>
              <a:t>by the poorest of the poor.</a:t>
            </a:r>
          </a:p>
          <a:p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2398106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community diagnosis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/>
              <a:t>Community </a:t>
            </a:r>
            <a:r>
              <a:rPr lang="en-US" sz="3200" b="1" i="1" dirty="0"/>
              <a:t>diagnosis is the </a:t>
            </a:r>
            <a:r>
              <a:rPr lang="en-US" sz="3200" b="1" i="1" dirty="0">
                <a:solidFill>
                  <a:srgbClr val="FF0000"/>
                </a:solidFill>
              </a:rPr>
              <a:t>identification </a:t>
            </a:r>
            <a:r>
              <a:rPr lang="en-US" sz="3200" b="1" i="1" dirty="0"/>
              <a:t>and </a:t>
            </a:r>
            <a:r>
              <a:rPr lang="en-US" sz="3200" b="1" i="1" dirty="0">
                <a:solidFill>
                  <a:srgbClr val="FF0000"/>
                </a:solidFill>
              </a:rPr>
              <a:t>quantification</a:t>
            </a:r>
            <a:r>
              <a:rPr lang="en-US" sz="3200" b="1" i="1" dirty="0"/>
              <a:t> of </a:t>
            </a:r>
            <a:r>
              <a:rPr lang="en-US" sz="3200" b="1" i="1" dirty="0">
                <a:solidFill>
                  <a:srgbClr val="FF0000"/>
                </a:solidFill>
              </a:rPr>
              <a:t>health</a:t>
            </a:r>
            <a:r>
              <a:rPr lang="en-US" sz="3200" b="1" i="1" dirty="0"/>
              <a:t> </a:t>
            </a:r>
            <a:r>
              <a:rPr lang="en-US" sz="3200" b="1" i="1" dirty="0">
                <a:solidFill>
                  <a:srgbClr val="FF0000"/>
                </a:solidFill>
              </a:rPr>
              <a:t>problems</a:t>
            </a:r>
            <a:r>
              <a:rPr lang="en-US" sz="3200" b="1" i="1" dirty="0"/>
              <a:t> in a given population using </a:t>
            </a:r>
            <a:r>
              <a:rPr lang="en-US" sz="3200" b="1" i="1" dirty="0">
                <a:solidFill>
                  <a:srgbClr val="FF0000"/>
                </a:solidFill>
              </a:rPr>
              <a:t>health indicators </a:t>
            </a:r>
            <a:r>
              <a:rPr lang="en-US" sz="3200" b="1" i="1" dirty="0"/>
              <a:t>to define those </a:t>
            </a:r>
            <a:r>
              <a:rPr lang="en-US" sz="3200" b="1" i="1" dirty="0">
                <a:solidFill>
                  <a:srgbClr val="FF0000"/>
                </a:solidFill>
              </a:rPr>
              <a:t>at risk </a:t>
            </a:r>
            <a:r>
              <a:rPr lang="en-US" sz="3200" b="1" i="1" dirty="0"/>
              <a:t>or those in need of care and the </a:t>
            </a:r>
            <a:r>
              <a:rPr lang="en-US" sz="3200" b="1" i="1" dirty="0">
                <a:solidFill>
                  <a:srgbClr val="FF0000"/>
                </a:solidFill>
              </a:rPr>
              <a:t>opportunities </a:t>
            </a:r>
            <a:r>
              <a:rPr lang="en-US" sz="3200" b="1" i="1" dirty="0"/>
              <a:t>and </a:t>
            </a:r>
            <a:r>
              <a:rPr lang="en-US" sz="3200" b="1" i="1" dirty="0">
                <a:solidFill>
                  <a:srgbClr val="FF0000"/>
                </a:solidFill>
              </a:rPr>
              <a:t>resources</a:t>
            </a:r>
            <a:r>
              <a:rPr lang="en-US" sz="3200" b="1" i="1" dirty="0"/>
              <a:t> available to address these factors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7633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Indicators of Community Diagnosis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/>
              <a:t>Demographic</a:t>
            </a:r>
          </a:p>
          <a:p>
            <a:r>
              <a:rPr lang="en-US" sz="3200" b="1" i="1" dirty="0" smtClean="0"/>
              <a:t> Environmental </a:t>
            </a:r>
          </a:p>
          <a:p>
            <a:r>
              <a:rPr lang="en-US" sz="3200" b="1" i="1" dirty="0" smtClean="0"/>
              <a:t>Socioeconomic </a:t>
            </a:r>
          </a:p>
          <a:p>
            <a:r>
              <a:rPr lang="en-US" sz="3200" b="1" i="1" dirty="0" smtClean="0"/>
              <a:t>Health </a:t>
            </a:r>
            <a:r>
              <a:rPr lang="en-US" sz="3200" b="1" i="1" dirty="0"/>
              <a:t>resources </a:t>
            </a:r>
            <a:r>
              <a:rPr lang="en-US" sz="3200" b="1" i="1" dirty="0" smtClean="0"/>
              <a:t>and services</a:t>
            </a:r>
          </a:p>
          <a:p>
            <a:r>
              <a:rPr lang="en-US" sz="3200" b="1" i="1" dirty="0" smtClean="0"/>
              <a:t>Health </a:t>
            </a:r>
            <a:r>
              <a:rPr lang="en-US" sz="3200" b="1" i="1" dirty="0"/>
              <a:t>policies </a:t>
            </a:r>
            <a:endParaRPr lang="en-US" sz="3200" b="1" i="1" dirty="0" smtClean="0"/>
          </a:p>
          <a:p>
            <a:r>
              <a:rPr lang="en-US" sz="3200" b="1" i="1" dirty="0" smtClean="0"/>
              <a:t>Study </a:t>
            </a:r>
            <a:r>
              <a:rPr lang="en-US" sz="3200" b="1" i="1" dirty="0"/>
              <a:t>of target </a:t>
            </a:r>
            <a:r>
              <a:rPr lang="en-US" sz="3200" b="1" i="1" dirty="0" smtClean="0"/>
              <a:t>groups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056887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Types of community Diagnosis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8206"/>
            <a:ext cx="10515600" cy="4748757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 </a:t>
            </a:r>
            <a:r>
              <a:rPr lang="en-US" sz="3200" b="1" i="1" dirty="0" smtClean="0">
                <a:solidFill>
                  <a:srgbClr val="FF0000"/>
                </a:solidFill>
              </a:rPr>
              <a:t>Comprehensive Community Diagnosis is a-</a:t>
            </a:r>
            <a:r>
              <a:rPr lang="en-US" sz="3200" b="1" i="1" dirty="0" smtClean="0"/>
              <a:t> </a:t>
            </a:r>
            <a:r>
              <a:rPr lang="en-US" sz="3200" b="1" i="1" dirty="0"/>
              <a:t>Comprehensive Community Diagnosis </a:t>
            </a:r>
            <a:r>
              <a:rPr lang="en-US" sz="3200" b="1" i="1" dirty="0" smtClean="0"/>
              <a:t>which focuses more on </a:t>
            </a:r>
            <a:r>
              <a:rPr lang="en-US" sz="3200" b="1" i="1" dirty="0"/>
              <a:t>obtaining general information about the community</a:t>
            </a:r>
            <a:r>
              <a:rPr lang="en-US" sz="3200" b="1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i="1" dirty="0" smtClean="0"/>
              <a:t> </a:t>
            </a:r>
            <a:r>
              <a:rPr lang="en-US" sz="3200" b="1" i="1" dirty="0" smtClean="0">
                <a:solidFill>
                  <a:srgbClr val="FF0000"/>
                </a:solidFill>
              </a:rPr>
              <a:t>Problem-oriented Community Diagnosis</a:t>
            </a:r>
            <a:r>
              <a:rPr lang="en-US" sz="3200" b="1" i="1" dirty="0"/>
              <a:t> The problem-oriented community diagnosis is the type of assessment that </a:t>
            </a:r>
            <a:r>
              <a:rPr lang="en-US" sz="3200" b="1" i="1" dirty="0">
                <a:solidFill>
                  <a:srgbClr val="FF0000"/>
                </a:solidFill>
              </a:rPr>
              <a:t>responds to a particular need of a target group</a:t>
            </a:r>
            <a:r>
              <a:rPr lang="en-US" sz="3200" b="1" i="1" dirty="0"/>
              <a:t>. </a:t>
            </a:r>
            <a:endParaRPr lang="en-US" sz="3200" b="1" i="1" dirty="0" smtClean="0"/>
          </a:p>
          <a:p>
            <a:pPr marL="0" indent="0">
              <a:buNone/>
            </a:pPr>
            <a:r>
              <a:rPr lang="en-US" sz="3200" b="1" i="1" dirty="0" smtClean="0">
                <a:solidFill>
                  <a:srgbClr val="FF0000"/>
                </a:solidFill>
              </a:rPr>
              <a:t> Example-</a:t>
            </a:r>
            <a:r>
              <a:rPr lang="en-US" sz="3200" b="1" i="1" dirty="0" smtClean="0"/>
              <a:t>1. </a:t>
            </a:r>
            <a:r>
              <a:rPr lang="en-US" sz="3200" b="1" i="1" dirty="0"/>
              <a:t>a nurse is </a:t>
            </a:r>
            <a:r>
              <a:rPr lang="en-US" sz="3200" b="1" i="1" dirty="0" smtClean="0"/>
              <a:t>confronted by the community  </a:t>
            </a:r>
            <a:r>
              <a:rPr lang="en-US" sz="3200" b="1" i="1" dirty="0"/>
              <a:t>with health and medical problems resulting from mine tailings being disposed into the river systems by a mining </a:t>
            </a:r>
            <a:r>
              <a:rPr lang="en-US" sz="3200" b="1" i="1" dirty="0" smtClean="0"/>
              <a:t>company.</a:t>
            </a:r>
          </a:p>
          <a:p>
            <a:pPr marL="0" indent="0">
              <a:buNone/>
            </a:pPr>
            <a:r>
              <a:rPr lang="en-US" sz="3200" b="1" i="1" dirty="0" smtClean="0"/>
              <a:t>2.Recognizing </a:t>
            </a:r>
            <a:r>
              <a:rPr lang="en-US" sz="3200" b="1" i="1" dirty="0"/>
              <a:t>the signs of respiratory distress</a:t>
            </a:r>
            <a:endParaRPr lang="en-US" sz="32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200" b="1" i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525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Importance Of Community Diagnosis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114" y="1590493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en-US" sz="3200" b="1" i="1" dirty="0" smtClean="0"/>
              <a:t>To </a:t>
            </a:r>
            <a:r>
              <a:rPr lang="en-US" sz="3200" b="1" i="1" dirty="0"/>
              <a:t>act as a </a:t>
            </a:r>
            <a:r>
              <a:rPr lang="en-US" sz="3200" b="1" i="1" dirty="0">
                <a:solidFill>
                  <a:srgbClr val="FF0000"/>
                </a:solidFill>
              </a:rPr>
              <a:t>data reference </a:t>
            </a:r>
            <a:r>
              <a:rPr lang="en-US" sz="3200" b="1" i="1" dirty="0"/>
              <a:t>for the </a:t>
            </a:r>
            <a:r>
              <a:rPr lang="en-US" sz="3200" b="1" i="1" dirty="0" smtClean="0"/>
              <a:t>district or the referral level </a:t>
            </a:r>
          </a:p>
          <a:p>
            <a:r>
              <a:rPr lang="en-US" sz="3200" b="1" i="1" dirty="0" smtClean="0"/>
              <a:t> To </a:t>
            </a:r>
            <a:r>
              <a:rPr lang="en-US" sz="3200" b="1" i="1" dirty="0"/>
              <a:t>provide an </a:t>
            </a:r>
            <a:r>
              <a:rPr lang="en-US" sz="3200" b="1" i="1" dirty="0">
                <a:solidFill>
                  <a:srgbClr val="FF0000"/>
                </a:solidFill>
              </a:rPr>
              <a:t>overall picture </a:t>
            </a:r>
            <a:r>
              <a:rPr lang="en-US" sz="3200" b="1" i="1" dirty="0"/>
              <a:t>of the local community and the residents’ concerns </a:t>
            </a:r>
            <a:endParaRPr lang="en-US" sz="3200" b="1" i="1" dirty="0" smtClean="0"/>
          </a:p>
          <a:p>
            <a:r>
              <a:rPr lang="en-US" sz="3200" b="1" i="1" dirty="0" smtClean="0"/>
              <a:t> To </a:t>
            </a:r>
            <a:r>
              <a:rPr lang="en-US" sz="3200" b="1" i="1" dirty="0"/>
              <a:t>suggest </a:t>
            </a:r>
            <a:r>
              <a:rPr lang="en-US" sz="3200" b="1" i="1" dirty="0">
                <a:solidFill>
                  <a:srgbClr val="FF0000"/>
                </a:solidFill>
              </a:rPr>
              <a:t>priority areas </a:t>
            </a:r>
            <a:r>
              <a:rPr lang="en-US" sz="3200" b="1" i="1" dirty="0"/>
              <a:t>for intervention and the feasible solutions </a:t>
            </a:r>
            <a:endParaRPr lang="en-US" sz="3200" b="1" i="1" dirty="0" smtClean="0"/>
          </a:p>
          <a:p>
            <a:r>
              <a:rPr lang="en-US" sz="3200" b="1" i="1" dirty="0"/>
              <a:t>T</a:t>
            </a:r>
            <a:r>
              <a:rPr lang="en-US" sz="3200" b="1" i="1" dirty="0" smtClean="0"/>
              <a:t>o </a:t>
            </a:r>
            <a:r>
              <a:rPr lang="en-US" sz="3200" b="1" i="1" dirty="0"/>
              <a:t>indicate the </a:t>
            </a:r>
            <a:r>
              <a:rPr lang="en-US" sz="3200" b="1" i="1" dirty="0">
                <a:solidFill>
                  <a:srgbClr val="FF0000"/>
                </a:solidFill>
              </a:rPr>
              <a:t>resource allocation</a:t>
            </a:r>
            <a:r>
              <a:rPr lang="en-US" sz="3200" b="1" i="1" dirty="0"/>
              <a:t> and the direction of work plans </a:t>
            </a:r>
            <a:endParaRPr lang="en-US" sz="3200" b="1" i="1" dirty="0" smtClean="0"/>
          </a:p>
          <a:p>
            <a:r>
              <a:rPr lang="en-US" sz="3200" b="1" i="1" dirty="0" smtClean="0"/>
              <a:t> To </a:t>
            </a:r>
            <a:r>
              <a:rPr lang="en-US" sz="3200" b="1" i="1" dirty="0">
                <a:solidFill>
                  <a:srgbClr val="FF0000"/>
                </a:solidFill>
              </a:rPr>
              <a:t>create opportunities for </a:t>
            </a:r>
            <a:r>
              <a:rPr lang="en-US" sz="3200" b="1" i="1" dirty="0" err="1">
                <a:solidFill>
                  <a:srgbClr val="FF0000"/>
                </a:solidFill>
              </a:rPr>
              <a:t>intersectoral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/>
              <a:t>collaboration and media involvement</a:t>
            </a:r>
          </a:p>
        </p:txBody>
      </p:sp>
    </p:spTree>
    <p:extLst>
      <p:ext uri="{BB962C8B-B14F-4D97-AF65-F5344CB8AC3E}">
        <p14:creationId xmlns:p14="http://schemas.microsoft.com/office/powerpoint/2010/main" val="297827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Process Of Community Diagnosis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The process of community diagnosis involves four stages: </a:t>
            </a:r>
            <a:endParaRPr lang="en-US" sz="3200" b="1" i="1" dirty="0" smtClean="0"/>
          </a:p>
          <a:p>
            <a:r>
              <a:rPr lang="en-US" sz="3200" b="1" i="1" dirty="0" smtClean="0"/>
              <a:t>1</a:t>
            </a:r>
            <a:r>
              <a:rPr lang="en-US" sz="3200" b="1" i="1" dirty="0"/>
              <a:t>. Initiation </a:t>
            </a:r>
            <a:endParaRPr lang="en-US" sz="3200" b="1" i="1" dirty="0" smtClean="0"/>
          </a:p>
          <a:p>
            <a:r>
              <a:rPr lang="en-US" sz="3200" b="1" i="1" dirty="0" smtClean="0"/>
              <a:t>2</a:t>
            </a:r>
            <a:r>
              <a:rPr lang="en-US" sz="3200" b="1" i="1" dirty="0"/>
              <a:t>. Data collection and </a:t>
            </a:r>
            <a:r>
              <a:rPr lang="en-US" sz="3200" b="1" i="1" dirty="0" smtClean="0"/>
              <a:t>analysis</a:t>
            </a:r>
          </a:p>
          <a:p>
            <a:r>
              <a:rPr lang="en-US" sz="3200" b="1" i="1" dirty="0" smtClean="0"/>
              <a:t> </a:t>
            </a:r>
            <a:r>
              <a:rPr lang="en-US" sz="3200" b="1" i="1" dirty="0"/>
              <a:t>3. </a:t>
            </a:r>
            <a:r>
              <a:rPr lang="en-US" sz="3200" b="1" i="1" dirty="0" smtClean="0"/>
              <a:t>Diagnosis</a:t>
            </a:r>
          </a:p>
          <a:p>
            <a:r>
              <a:rPr lang="en-US" sz="3200" b="1" i="1" dirty="0" smtClean="0"/>
              <a:t> </a:t>
            </a:r>
            <a:r>
              <a:rPr lang="en-US" sz="3200" b="1" i="1" dirty="0"/>
              <a:t>4. Dissemination Basic Principles of Healthy Cities </a:t>
            </a:r>
          </a:p>
        </p:txBody>
      </p:sp>
    </p:spTree>
    <p:extLst>
      <p:ext uri="{BB962C8B-B14F-4D97-AF65-F5344CB8AC3E}">
        <p14:creationId xmlns:p14="http://schemas.microsoft.com/office/powerpoint/2010/main" val="3143775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744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1.Initiation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869"/>
            <a:ext cx="10515600" cy="5277394"/>
          </a:xfrm>
        </p:spPr>
        <p:txBody>
          <a:bodyPr>
            <a:noAutofit/>
          </a:bodyPr>
          <a:lstStyle/>
          <a:p>
            <a:r>
              <a:rPr lang="en-US" sz="3200" b="1" i="1" dirty="0" smtClean="0"/>
              <a:t>To initiate </a:t>
            </a:r>
            <a:r>
              <a:rPr lang="en-US" sz="3200" b="1" i="1" dirty="0"/>
              <a:t>a community diagnosis project, a </a:t>
            </a:r>
            <a:r>
              <a:rPr lang="en-US" sz="3200" b="1" i="1" dirty="0">
                <a:solidFill>
                  <a:srgbClr val="FF0000"/>
                </a:solidFill>
              </a:rPr>
              <a:t>dedicated</a:t>
            </a:r>
            <a:r>
              <a:rPr lang="en-US" sz="3200" b="1" i="1" dirty="0"/>
              <a:t> </a:t>
            </a:r>
            <a:r>
              <a:rPr lang="en-US" sz="3200" b="1" i="1" dirty="0">
                <a:solidFill>
                  <a:srgbClr val="FF0000"/>
                </a:solidFill>
              </a:rPr>
              <a:t>committee</a:t>
            </a:r>
            <a:r>
              <a:rPr lang="en-US" sz="3200" b="1" i="1" dirty="0"/>
              <a:t> or working group should be set up to manage and coordinate the project. </a:t>
            </a:r>
            <a:endParaRPr lang="en-US" sz="3200" b="1" i="1" dirty="0" smtClean="0"/>
          </a:p>
          <a:p>
            <a:r>
              <a:rPr lang="en-US" sz="3200" b="1" i="1" dirty="0" smtClean="0"/>
              <a:t>The </a:t>
            </a:r>
            <a:r>
              <a:rPr lang="en-US" sz="3200" b="1" i="1" dirty="0"/>
              <a:t>committee should involve </a:t>
            </a:r>
            <a:r>
              <a:rPr lang="en-US" sz="3200" b="1" i="1" dirty="0">
                <a:solidFill>
                  <a:srgbClr val="FF0000"/>
                </a:solidFill>
              </a:rPr>
              <a:t>relevant parties </a:t>
            </a:r>
            <a:r>
              <a:rPr lang="en-US" sz="3200" b="1" i="1" dirty="0"/>
              <a:t>such as government departments, health professionals and non-governmental </a:t>
            </a:r>
            <a:r>
              <a:rPr lang="en-US" sz="3200" b="1" i="1" dirty="0" smtClean="0"/>
              <a:t>organizations.</a:t>
            </a:r>
          </a:p>
          <a:p>
            <a:r>
              <a:rPr lang="en-US" sz="3200" b="1" i="1" dirty="0" smtClean="0"/>
              <a:t> </a:t>
            </a:r>
            <a:r>
              <a:rPr lang="en-US" sz="3200" b="1" i="1" dirty="0"/>
              <a:t>At an </a:t>
            </a:r>
            <a:r>
              <a:rPr lang="en-US" sz="3200" b="1" i="1" dirty="0">
                <a:solidFill>
                  <a:srgbClr val="FF0000"/>
                </a:solidFill>
              </a:rPr>
              <a:t>early stage</a:t>
            </a:r>
            <a:r>
              <a:rPr lang="en-US" sz="3200" b="1" i="1" dirty="0"/>
              <a:t>, it is important to identify the available budget and resources to determine the scope of the diagnosis</a:t>
            </a:r>
            <a:r>
              <a:rPr lang="en-US" sz="3200" b="1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7005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Areas of study in initiation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496"/>
            <a:ext cx="10515600" cy="5199017"/>
          </a:xfrm>
        </p:spPr>
        <p:txBody>
          <a:bodyPr>
            <a:normAutofit lnSpcReduction="10000"/>
          </a:bodyPr>
          <a:lstStyle/>
          <a:p>
            <a:r>
              <a:rPr lang="en-US" sz="3200" b="1" i="1" dirty="0" smtClean="0"/>
              <a:t> Health status, </a:t>
            </a:r>
          </a:p>
          <a:p>
            <a:r>
              <a:rPr lang="en-US" sz="3200" b="1" i="1" dirty="0"/>
              <a:t>L</a:t>
            </a:r>
            <a:r>
              <a:rPr lang="en-US" sz="3200" b="1" i="1" dirty="0" smtClean="0"/>
              <a:t>ifestyles, </a:t>
            </a:r>
          </a:p>
          <a:p>
            <a:r>
              <a:rPr lang="en-US" sz="3200" b="1" i="1" dirty="0"/>
              <a:t>L</a:t>
            </a:r>
            <a:r>
              <a:rPr lang="en-US" sz="3200" b="1" i="1" dirty="0" smtClean="0"/>
              <a:t>iving conditions, </a:t>
            </a:r>
          </a:p>
          <a:p>
            <a:r>
              <a:rPr lang="en-US" sz="3200" b="1" i="1" dirty="0"/>
              <a:t>S</a:t>
            </a:r>
            <a:r>
              <a:rPr lang="en-US" sz="3200" b="1" i="1" dirty="0" smtClean="0"/>
              <a:t>ocioeconomic conditions, </a:t>
            </a:r>
          </a:p>
          <a:p>
            <a:r>
              <a:rPr lang="en-US" sz="3200" b="1" i="1" dirty="0"/>
              <a:t>P</a:t>
            </a:r>
            <a:r>
              <a:rPr lang="en-US" sz="3200" b="1" i="1" dirty="0" smtClean="0"/>
              <a:t>hysical and social infrastructure,</a:t>
            </a:r>
          </a:p>
          <a:p>
            <a:r>
              <a:rPr lang="en-US" sz="3200" b="1" i="1" dirty="0" smtClean="0"/>
              <a:t> Inequalities, </a:t>
            </a:r>
          </a:p>
          <a:p>
            <a:r>
              <a:rPr lang="en-US" sz="3200" b="1" i="1" dirty="0"/>
              <a:t>P</a:t>
            </a:r>
            <a:r>
              <a:rPr lang="en-US" sz="3200" b="1" i="1" dirty="0" smtClean="0"/>
              <a:t>ublic health services and policies</a:t>
            </a:r>
          </a:p>
          <a:p>
            <a:r>
              <a:rPr lang="en-US" b="1" dirty="0" smtClean="0"/>
              <a:t> </a:t>
            </a:r>
            <a:r>
              <a:rPr lang="en-US" sz="3200" b="1" dirty="0"/>
              <a:t>Once the </a:t>
            </a:r>
            <a:r>
              <a:rPr lang="en-US" sz="3200" b="1" dirty="0">
                <a:solidFill>
                  <a:srgbClr val="FF0000"/>
                </a:solidFill>
              </a:rPr>
              <a:t>scope</a:t>
            </a:r>
            <a:r>
              <a:rPr lang="en-US" sz="3200" b="1" dirty="0"/>
              <a:t> is defined, a </a:t>
            </a:r>
            <a:r>
              <a:rPr lang="en-US" sz="3200" b="1" dirty="0">
                <a:solidFill>
                  <a:srgbClr val="FF0000"/>
                </a:solidFill>
              </a:rPr>
              <a:t>working schedule </a:t>
            </a:r>
            <a:r>
              <a:rPr lang="en-US" sz="3200" b="1" dirty="0"/>
              <a:t>to conduct the </a:t>
            </a:r>
            <a:r>
              <a:rPr lang="en-US" sz="3200" b="1" dirty="0">
                <a:solidFill>
                  <a:srgbClr val="FF0000"/>
                </a:solidFill>
              </a:rPr>
              <a:t>community diagnosis</a:t>
            </a:r>
            <a:r>
              <a:rPr lang="en-US" sz="3200" b="1" dirty="0"/>
              <a:t>, </a:t>
            </a:r>
            <a:r>
              <a:rPr lang="en-US" sz="3200" b="1" dirty="0">
                <a:solidFill>
                  <a:srgbClr val="FF0000"/>
                </a:solidFill>
              </a:rPr>
              <a:t>production</a:t>
            </a:r>
            <a:r>
              <a:rPr lang="en-US" sz="3200" b="1" dirty="0"/>
              <a:t> and </a:t>
            </a:r>
            <a:r>
              <a:rPr lang="en-US" sz="3200" b="1" dirty="0">
                <a:solidFill>
                  <a:srgbClr val="FF0000"/>
                </a:solidFill>
              </a:rPr>
              <a:t>dissemination of report should be set</a:t>
            </a:r>
            <a:endParaRPr lang="en-US" sz="3200" b="1" i="1" dirty="0" smtClean="0">
              <a:solidFill>
                <a:srgbClr val="FF0000"/>
              </a:solidFill>
            </a:endParaRPr>
          </a:p>
          <a:p>
            <a:endParaRPr lang="en-US" sz="3200" b="1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025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1336</Words>
  <Application>Microsoft Office PowerPoint</Application>
  <PresentationFormat>Widescreen</PresentationFormat>
  <Paragraphs>165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Community Diagnosis and  Community Mobilization</vt:lpstr>
      <vt:lpstr>Community Diagnosis</vt:lpstr>
      <vt:lpstr>community diagnosis</vt:lpstr>
      <vt:lpstr>Indicators of Community Diagnosis</vt:lpstr>
      <vt:lpstr>Types of community Diagnosis</vt:lpstr>
      <vt:lpstr>Importance Of Community Diagnosis</vt:lpstr>
      <vt:lpstr>Process Of Community Diagnosis</vt:lpstr>
      <vt:lpstr>1.Initiation</vt:lpstr>
      <vt:lpstr>Areas of study in initiation</vt:lpstr>
      <vt:lpstr>2.Data collection and analysis</vt:lpstr>
      <vt:lpstr>Cont.</vt:lpstr>
      <vt:lpstr>Cont.</vt:lpstr>
      <vt:lpstr>Cont.</vt:lpstr>
      <vt:lpstr> 3.Community Diagnosis</vt:lpstr>
      <vt:lpstr>4.Dissemination</vt:lpstr>
      <vt:lpstr>Cont.</vt:lpstr>
      <vt:lpstr>PowerPoint Presentation</vt:lpstr>
      <vt:lpstr>Social Mobilization</vt:lpstr>
      <vt:lpstr>Cont.</vt:lpstr>
      <vt:lpstr>Objectives of Social Mobilization</vt:lpstr>
      <vt:lpstr> Strategies Of Social Mobilization</vt:lpstr>
      <vt:lpstr>Channels Of Community Mobilization</vt:lpstr>
      <vt:lpstr> Tools Of Social Mobilization </vt:lpstr>
      <vt:lpstr>Steps for community mobilization </vt:lpstr>
      <vt:lpstr>Components of a mobilized Community</vt:lpstr>
      <vt:lpstr>Concepts Of Social Mobilization</vt:lpstr>
      <vt:lpstr>  Stages Of  Community Mobilization </vt:lpstr>
      <vt:lpstr>Community Mobilization  Importance</vt:lpstr>
      <vt:lpstr> Benefits Of Social Mobilization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36</cp:revision>
  <dcterms:created xsi:type="dcterms:W3CDTF">2023-06-15T04:38:06Z</dcterms:created>
  <dcterms:modified xsi:type="dcterms:W3CDTF">2023-06-16T05:00:59Z</dcterms:modified>
</cp:coreProperties>
</file>