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2" d="100"/>
          <a:sy n="72" d="100"/>
        </p:scale>
        <p:origin x="660"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61A03ED8-158B-4186-A037-E378B2EF1E0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1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1341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4315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72440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A03ED8-158B-4186-A037-E378B2EF1E0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249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A03ED8-158B-4186-A037-E378B2EF1E08}"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98849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03ED8-158B-4186-A037-E378B2EF1E0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41776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03112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4734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54243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t>6/16/2022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sp>
        <p:nvSpPr>
          <p:cNvPr id="8"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4311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COMMUNITY DIAGNOSIS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41900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393"/>
          </a:xfrm>
        </p:spPr>
        <p:txBody>
          <a:bodyPr>
            <a:normAutofit fontScale="90000"/>
          </a:bodyPr>
          <a:lstStyle/>
          <a:p>
            <a:endParaRPr lang="en-US" dirty="0"/>
          </a:p>
        </p:txBody>
      </p:sp>
      <p:sp>
        <p:nvSpPr>
          <p:cNvPr id="3" name="Content Placeholder 2"/>
          <p:cNvSpPr>
            <a:spLocks noGrp="1"/>
          </p:cNvSpPr>
          <p:nvPr>
            <p:ph idx="1"/>
          </p:nvPr>
        </p:nvSpPr>
        <p:spPr>
          <a:xfrm>
            <a:off x="838200" y="901521"/>
            <a:ext cx="10515600" cy="5275442"/>
          </a:xfrm>
        </p:spPr>
        <p:txBody>
          <a:bodyPr/>
          <a:lstStyle/>
          <a:p>
            <a:r>
              <a:rPr lang="en-US" dirty="0"/>
              <a:t>4.	</a:t>
            </a:r>
            <a:r>
              <a:rPr lang="en-US" b="1" dirty="0"/>
              <a:t>Nutrition status</a:t>
            </a:r>
          </a:p>
          <a:p>
            <a:r>
              <a:rPr lang="en-US" dirty="0"/>
              <a:t>	Stable food in the community</a:t>
            </a:r>
          </a:p>
          <a:p>
            <a:r>
              <a:rPr lang="en-US" dirty="0"/>
              <a:t>	Sources of stable food</a:t>
            </a:r>
          </a:p>
          <a:p>
            <a:r>
              <a:rPr lang="en-US" dirty="0"/>
              <a:t>	Methods of child feeding and weaning patterns</a:t>
            </a:r>
          </a:p>
          <a:p>
            <a:r>
              <a:rPr lang="en-US" dirty="0"/>
              <a:t>	Meal planning and number of meals in a day</a:t>
            </a:r>
          </a:p>
          <a:p>
            <a:r>
              <a:rPr lang="en-US" dirty="0"/>
              <a:t>	Major nutritional health problems</a:t>
            </a:r>
          </a:p>
          <a:p>
            <a:r>
              <a:rPr lang="en-US" dirty="0"/>
              <a:t>	Child growth and development </a:t>
            </a:r>
          </a:p>
          <a:p>
            <a:r>
              <a:rPr lang="en-US" dirty="0"/>
              <a:t>	Food habits and taboos</a:t>
            </a:r>
          </a:p>
          <a:p>
            <a:endParaRPr lang="en-US" dirty="0"/>
          </a:p>
          <a:p>
            <a:endParaRPr lang="en-US" dirty="0"/>
          </a:p>
        </p:txBody>
      </p:sp>
    </p:spTree>
    <p:extLst>
      <p:ext uri="{BB962C8B-B14F-4D97-AF65-F5344CB8AC3E}">
        <p14:creationId xmlns:p14="http://schemas.microsoft.com/office/powerpoint/2010/main" val="3192588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81850"/>
          </a:xfrm>
        </p:spPr>
        <p:txBody>
          <a:bodyPr>
            <a:normAutofit fontScale="90000"/>
          </a:bodyPr>
          <a:lstStyle/>
          <a:p>
            <a:endParaRPr lang="en-US" dirty="0"/>
          </a:p>
        </p:txBody>
      </p:sp>
      <p:sp>
        <p:nvSpPr>
          <p:cNvPr id="3" name="Content Placeholder 2"/>
          <p:cNvSpPr>
            <a:spLocks noGrp="1"/>
          </p:cNvSpPr>
          <p:nvPr>
            <p:ph idx="1"/>
          </p:nvPr>
        </p:nvSpPr>
        <p:spPr>
          <a:xfrm>
            <a:off x="838200" y="1030310"/>
            <a:ext cx="10515600" cy="5146653"/>
          </a:xfrm>
        </p:spPr>
        <p:txBody>
          <a:bodyPr/>
          <a:lstStyle/>
          <a:p>
            <a:r>
              <a:rPr lang="en-US" dirty="0"/>
              <a:t>5.	</a:t>
            </a:r>
            <a:r>
              <a:rPr lang="en-US" b="1" dirty="0"/>
              <a:t>Socioeconomic status</a:t>
            </a:r>
          </a:p>
          <a:p>
            <a:r>
              <a:rPr lang="en-US" dirty="0"/>
              <a:t>	Main occupation of adults both men and women</a:t>
            </a:r>
          </a:p>
          <a:p>
            <a:r>
              <a:rPr lang="en-US" dirty="0"/>
              <a:t>	Types of industries and other income generating activities in the community.</a:t>
            </a:r>
          </a:p>
          <a:p>
            <a:r>
              <a:rPr lang="en-US" dirty="0"/>
              <a:t>	Main cash crops grown in the area</a:t>
            </a:r>
          </a:p>
          <a:p>
            <a:r>
              <a:rPr lang="en-US" dirty="0"/>
              <a:t>	Domestic animals reared in the community</a:t>
            </a:r>
          </a:p>
          <a:p>
            <a:r>
              <a:rPr lang="en-US" dirty="0"/>
              <a:t>	Lowest, middle, and highest income ranges</a:t>
            </a:r>
          </a:p>
          <a:p>
            <a:endParaRPr lang="en-US" dirty="0"/>
          </a:p>
        </p:txBody>
      </p:sp>
    </p:spTree>
    <p:extLst>
      <p:ext uri="{BB962C8B-B14F-4D97-AF65-F5344CB8AC3E}">
        <p14:creationId xmlns:p14="http://schemas.microsoft.com/office/powerpoint/2010/main" val="4158869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7303"/>
          </a:xfrm>
        </p:spPr>
        <p:txBody>
          <a:bodyPr>
            <a:normAutofit fontScale="90000"/>
          </a:bodyPr>
          <a:lstStyle/>
          <a:p>
            <a:endParaRPr lang="en-US" dirty="0"/>
          </a:p>
        </p:txBody>
      </p:sp>
      <p:sp>
        <p:nvSpPr>
          <p:cNvPr id="3" name="Content Placeholder 2"/>
          <p:cNvSpPr>
            <a:spLocks noGrp="1"/>
          </p:cNvSpPr>
          <p:nvPr>
            <p:ph idx="1"/>
          </p:nvPr>
        </p:nvSpPr>
        <p:spPr>
          <a:xfrm>
            <a:off x="838200" y="721217"/>
            <a:ext cx="9477777" cy="5455746"/>
          </a:xfrm>
        </p:spPr>
        <p:txBody>
          <a:bodyPr/>
          <a:lstStyle/>
          <a:p>
            <a:endParaRPr lang="en-US" dirty="0"/>
          </a:p>
          <a:p>
            <a:r>
              <a:rPr lang="en-US" dirty="0"/>
              <a:t>6.	</a:t>
            </a:r>
            <a:r>
              <a:rPr lang="en-US" b="1" dirty="0"/>
              <a:t>Educational status and facilities</a:t>
            </a:r>
          </a:p>
          <a:p>
            <a:r>
              <a:rPr lang="en-US" dirty="0"/>
              <a:t>	Early childhood development centers, primary, secondary and tertiary institutions in the area</a:t>
            </a:r>
          </a:p>
          <a:p>
            <a:r>
              <a:rPr lang="en-US" dirty="0"/>
              <a:t>	Special education facilities for adults and handicapped</a:t>
            </a:r>
          </a:p>
          <a:p>
            <a:r>
              <a:rPr lang="en-US" dirty="0"/>
              <a:t>	Percentage of different age groups who have attained tertiary, secondary and primary school education in the community.</a:t>
            </a:r>
          </a:p>
          <a:p>
            <a:endParaRPr lang="en-US" dirty="0"/>
          </a:p>
          <a:p>
            <a:endParaRPr lang="en-US" dirty="0"/>
          </a:p>
        </p:txBody>
      </p:sp>
    </p:spTree>
    <p:extLst>
      <p:ext uri="{BB962C8B-B14F-4D97-AF65-F5344CB8AC3E}">
        <p14:creationId xmlns:p14="http://schemas.microsoft.com/office/powerpoint/2010/main" val="406352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40182"/>
          </a:xfrm>
        </p:spPr>
        <p:txBody>
          <a:bodyPr>
            <a:normAutofit fontScale="90000"/>
          </a:bodyPr>
          <a:lstStyle/>
          <a:p>
            <a:endParaRPr lang="en-US" dirty="0"/>
          </a:p>
        </p:txBody>
      </p:sp>
      <p:sp>
        <p:nvSpPr>
          <p:cNvPr id="3" name="Content Placeholder 2"/>
          <p:cNvSpPr>
            <a:spLocks noGrp="1"/>
          </p:cNvSpPr>
          <p:nvPr>
            <p:ph idx="1"/>
          </p:nvPr>
        </p:nvSpPr>
        <p:spPr>
          <a:xfrm>
            <a:off x="838200" y="746975"/>
            <a:ext cx="10515600" cy="5429988"/>
          </a:xfrm>
        </p:spPr>
        <p:txBody>
          <a:bodyPr/>
          <a:lstStyle/>
          <a:p>
            <a:r>
              <a:rPr lang="en-US" dirty="0"/>
              <a:t>7.	</a:t>
            </a:r>
            <a:r>
              <a:rPr lang="en-US" b="1" dirty="0"/>
              <a:t>Religious and Cultural patterns</a:t>
            </a:r>
          </a:p>
          <a:p>
            <a:r>
              <a:rPr lang="en-US" dirty="0"/>
              <a:t>	Religious and traditional believes</a:t>
            </a:r>
          </a:p>
          <a:p>
            <a:r>
              <a:rPr lang="en-US" dirty="0"/>
              <a:t>	Traditional food habits and taboos</a:t>
            </a:r>
          </a:p>
          <a:p>
            <a:r>
              <a:rPr lang="en-US" dirty="0"/>
              <a:t>	Cultural Practices in the care of the aged, children and handicapped</a:t>
            </a:r>
          </a:p>
          <a:p>
            <a:r>
              <a:rPr lang="en-US" dirty="0"/>
              <a:t>	Utilization of traditional /herbal medicine by the community</a:t>
            </a:r>
          </a:p>
          <a:p>
            <a:r>
              <a:rPr lang="en-US" dirty="0"/>
              <a:t>	Use of leisure time and vacations by the adults, children and youth groups</a:t>
            </a:r>
          </a:p>
          <a:p>
            <a:r>
              <a:rPr lang="en-US" dirty="0"/>
              <a:t>	Formal and informal leadership </a:t>
            </a:r>
          </a:p>
          <a:p>
            <a:endParaRPr lang="en-US" dirty="0"/>
          </a:p>
        </p:txBody>
      </p:sp>
    </p:spTree>
    <p:extLst>
      <p:ext uri="{BB962C8B-B14F-4D97-AF65-F5344CB8AC3E}">
        <p14:creationId xmlns:p14="http://schemas.microsoft.com/office/powerpoint/2010/main" val="69987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14424"/>
          </a:xfrm>
        </p:spPr>
        <p:txBody>
          <a:bodyPr>
            <a:normAutofit fontScale="90000"/>
          </a:bodyPr>
          <a:lstStyle/>
          <a:p>
            <a:endParaRPr lang="en-US" dirty="0"/>
          </a:p>
        </p:txBody>
      </p:sp>
      <p:sp>
        <p:nvSpPr>
          <p:cNvPr id="3" name="Content Placeholder 2"/>
          <p:cNvSpPr>
            <a:spLocks noGrp="1"/>
          </p:cNvSpPr>
          <p:nvPr>
            <p:ph idx="1"/>
          </p:nvPr>
        </p:nvSpPr>
        <p:spPr>
          <a:xfrm>
            <a:off x="838200" y="579550"/>
            <a:ext cx="10515600" cy="5597413"/>
          </a:xfrm>
        </p:spPr>
        <p:txBody>
          <a:bodyPr>
            <a:normAutofit fontScale="85000" lnSpcReduction="20000"/>
          </a:bodyPr>
          <a:lstStyle/>
          <a:p>
            <a:r>
              <a:rPr lang="en-US" dirty="0"/>
              <a:t>8.	</a:t>
            </a:r>
            <a:r>
              <a:rPr lang="en-US" b="1" dirty="0"/>
              <a:t> Environment status</a:t>
            </a:r>
          </a:p>
          <a:p>
            <a:r>
              <a:rPr lang="en-US" dirty="0"/>
              <a:t>	Source of water and distance from the house.</a:t>
            </a:r>
          </a:p>
          <a:p>
            <a:r>
              <a:rPr lang="en-US" dirty="0"/>
              <a:t>	Methods of storing and making water safe for domestic consumption.</a:t>
            </a:r>
          </a:p>
          <a:p>
            <a:r>
              <a:rPr lang="en-US" dirty="0"/>
              <a:t>	Types, sources and average cost of fuel for heating, lighting and cooking.	</a:t>
            </a:r>
          </a:p>
          <a:p>
            <a:r>
              <a:rPr lang="en-US" dirty="0"/>
              <a:t>	Measures to ensure environmental hygiene such as refuse and waste disposal, clearing grass </a:t>
            </a:r>
            <a:r>
              <a:rPr lang="en-US" dirty="0" err="1"/>
              <a:t>etc</a:t>
            </a:r>
            <a:endParaRPr lang="en-US" dirty="0"/>
          </a:p>
          <a:p>
            <a:r>
              <a:rPr lang="en-US" dirty="0"/>
              <a:t>	Latrine availability, use, structure, distance from the house, and cleanliness.</a:t>
            </a:r>
          </a:p>
          <a:p>
            <a:r>
              <a:rPr lang="en-US" dirty="0"/>
              <a:t>	Market s to include their distribution and type of trade.</a:t>
            </a:r>
          </a:p>
          <a:p>
            <a:r>
              <a:rPr lang="en-US" dirty="0"/>
              <a:t>	Housing to include;</a:t>
            </a:r>
          </a:p>
          <a:p>
            <a:r>
              <a:rPr lang="en-US" dirty="0"/>
              <a:t>	Personal or rental, temporary or permanent</a:t>
            </a:r>
          </a:p>
          <a:p>
            <a:r>
              <a:rPr lang="en-US" dirty="0"/>
              <a:t>	Material used for construction</a:t>
            </a:r>
          </a:p>
          <a:p>
            <a:r>
              <a:rPr lang="en-US" dirty="0"/>
              <a:t>	Adequacy of ventilation</a:t>
            </a:r>
          </a:p>
          <a:p>
            <a:r>
              <a:rPr lang="en-US" dirty="0"/>
              <a:t>	Average number of people in the house depending on the size</a:t>
            </a:r>
          </a:p>
          <a:p>
            <a:r>
              <a:rPr lang="en-US" dirty="0"/>
              <a:t>	Maintenance of cleanliness inside and outside the house</a:t>
            </a:r>
          </a:p>
          <a:p>
            <a:r>
              <a:rPr lang="en-US" dirty="0"/>
              <a:t>	Number of buildings in the compound</a:t>
            </a:r>
          </a:p>
          <a:p>
            <a:endParaRPr lang="en-US" dirty="0"/>
          </a:p>
        </p:txBody>
      </p:sp>
    </p:spTree>
    <p:extLst>
      <p:ext uri="{BB962C8B-B14F-4D97-AF65-F5344CB8AC3E}">
        <p14:creationId xmlns:p14="http://schemas.microsoft.com/office/powerpoint/2010/main" val="424151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75788"/>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lstStyle/>
          <a:p>
            <a:r>
              <a:rPr lang="en-US" dirty="0"/>
              <a:t>9.	Transportation facilities</a:t>
            </a:r>
          </a:p>
          <a:p>
            <a:r>
              <a:rPr lang="en-US" dirty="0"/>
              <a:t>	Availability and type of transportation</a:t>
            </a:r>
          </a:p>
          <a:p>
            <a:r>
              <a:rPr lang="en-US" dirty="0"/>
              <a:t>	State of roads</a:t>
            </a:r>
          </a:p>
          <a:p>
            <a:r>
              <a:rPr lang="en-US" dirty="0"/>
              <a:t>	Frequency, safety and reliability of the transport</a:t>
            </a:r>
          </a:p>
          <a:p>
            <a:r>
              <a:rPr lang="en-US" dirty="0"/>
              <a:t>	Communication services available such as telephone and radio services</a:t>
            </a:r>
          </a:p>
          <a:p>
            <a:endParaRPr lang="en-US" dirty="0"/>
          </a:p>
          <a:p>
            <a:endParaRPr lang="en-US" dirty="0"/>
          </a:p>
          <a:p>
            <a:endParaRPr lang="en-US" dirty="0"/>
          </a:p>
        </p:txBody>
      </p:sp>
    </p:spTree>
    <p:extLst>
      <p:ext uri="{BB962C8B-B14F-4D97-AF65-F5344CB8AC3E}">
        <p14:creationId xmlns:p14="http://schemas.microsoft.com/office/powerpoint/2010/main" val="737981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04576"/>
          </a:xfrm>
        </p:spPr>
        <p:txBody>
          <a:bodyPr>
            <a:normAutofit fontScale="90000"/>
          </a:bodyPr>
          <a:lstStyle/>
          <a:p>
            <a:endParaRPr lang="en-US" dirty="0"/>
          </a:p>
        </p:txBody>
      </p:sp>
      <p:sp>
        <p:nvSpPr>
          <p:cNvPr id="3" name="Content Placeholder 2"/>
          <p:cNvSpPr>
            <a:spLocks noGrp="1"/>
          </p:cNvSpPr>
          <p:nvPr>
            <p:ph idx="1"/>
          </p:nvPr>
        </p:nvSpPr>
        <p:spPr>
          <a:xfrm>
            <a:off x="838200" y="914400"/>
            <a:ext cx="10515600" cy="5262563"/>
          </a:xfrm>
        </p:spPr>
        <p:txBody>
          <a:bodyPr/>
          <a:lstStyle/>
          <a:p>
            <a:r>
              <a:rPr lang="en-US" dirty="0"/>
              <a:t>10.	</a:t>
            </a:r>
            <a:r>
              <a:rPr lang="en-US" b="1" dirty="0"/>
              <a:t>Health institutions</a:t>
            </a:r>
          </a:p>
          <a:p>
            <a:r>
              <a:rPr lang="en-US" dirty="0"/>
              <a:t>	Types and number of health institutions in the community to include government, faith based, private, and voluntary.</a:t>
            </a:r>
          </a:p>
          <a:p>
            <a:r>
              <a:rPr lang="en-US" dirty="0"/>
              <a:t>	Distribution and average distance to the nearest health facility</a:t>
            </a:r>
          </a:p>
          <a:p>
            <a:r>
              <a:rPr lang="en-US" dirty="0"/>
              <a:t>	Manpower available at the health units and services rendered in each of the health unit.</a:t>
            </a:r>
          </a:p>
          <a:p>
            <a:endParaRPr lang="en-US" dirty="0"/>
          </a:p>
        </p:txBody>
      </p:sp>
    </p:spTree>
    <p:extLst>
      <p:ext uri="{BB962C8B-B14F-4D97-AF65-F5344CB8AC3E}">
        <p14:creationId xmlns:p14="http://schemas.microsoft.com/office/powerpoint/2010/main" val="591041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296215"/>
          </a:xfrm>
        </p:spPr>
        <p:txBody>
          <a:bodyPr>
            <a:noAutofit/>
          </a:bodyPr>
          <a:lstStyle/>
          <a:p>
            <a:r>
              <a:rPr lang="en-US" sz="2800" dirty="0"/>
              <a:t>INDICATORS OF COMMUNITY HEALTH</a:t>
            </a:r>
            <a:br>
              <a:rPr lang="en-US" sz="2800" dirty="0"/>
            </a:br>
            <a:endParaRPr lang="en-US" sz="2800" dirty="0"/>
          </a:p>
        </p:txBody>
      </p:sp>
      <p:sp>
        <p:nvSpPr>
          <p:cNvPr id="3" name="Content Placeholder 2"/>
          <p:cNvSpPr>
            <a:spLocks noGrp="1"/>
          </p:cNvSpPr>
          <p:nvPr>
            <p:ph idx="1"/>
          </p:nvPr>
        </p:nvSpPr>
        <p:spPr>
          <a:xfrm>
            <a:off x="838200" y="631065"/>
            <a:ext cx="10515600" cy="5545898"/>
          </a:xfrm>
        </p:spPr>
        <p:txBody>
          <a:bodyPr>
            <a:normAutofit fontScale="92500" lnSpcReduction="20000"/>
          </a:bodyPr>
          <a:lstStyle/>
          <a:p>
            <a:r>
              <a:rPr lang="en-US" dirty="0"/>
              <a:t>Indicator is an event or facts that can be measured to reflect the health status of an individual or community. The common indicators are;</a:t>
            </a:r>
          </a:p>
          <a:p>
            <a:r>
              <a:rPr lang="en-US" dirty="0"/>
              <a:t>	Disease prevalence</a:t>
            </a:r>
          </a:p>
          <a:p>
            <a:r>
              <a:rPr lang="en-US" dirty="0"/>
              <a:t>	Disease incidence</a:t>
            </a:r>
          </a:p>
          <a:p>
            <a:r>
              <a:rPr lang="en-US" dirty="0"/>
              <a:t>	Infant mortality rate</a:t>
            </a:r>
          </a:p>
          <a:p>
            <a:r>
              <a:rPr lang="en-US" dirty="0"/>
              <a:t>	Under five mortality rate</a:t>
            </a:r>
          </a:p>
          <a:p>
            <a:r>
              <a:rPr lang="en-US" dirty="0"/>
              <a:t>	Maternal mortality ratio</a:t>
            </a:r>
          </a:p>
          <a:p>
            <a:r>
              <a:rPr lang="en-US" dirty="0"/>
              <a:t>	Rate of Malnutrition in the under fives</a:t>
            </a:r>
          </a:p>
          <a:p>
            <a:r>
              <a:rPr lang="en-US" dirty="0"/>
              <a:t>	Number of women delivering in the health facility</a:t>
            </a:r>
          </a:p>
          <a:p>
            <a:r>
              <a:rPr lang="en-US" dirty="0"/>
              <a:t>	Immunization coverage of the under fives</a:t>
            </a:r>
          </a:p>
          <a:p>
            <a:r>
              <a:rPr lang="en-US" dirty="0"/>
              <a:t>	Family planning prevalence rate</a:t>
            </a:r>
          </a:p>
          <a:p>
            <a:r>
              <a:rPr lang="en-US" dirty="0"/>
              <a:t>	Fertility rate</a:t>
            </a:r>
          </a:p>
          <a:p>
            <a:r>
              <a:rPr lang="en-US" dirty="0"/>
              <a:t>	Antenatal attendance rate </a:t>
            </a:r>
            <a:r>
              <a:rPr lang="en-US" dirty="0" err="1"/>
              <a:t>etc</a:t>
            </a:r>
            <a:endParaRPr lang="en-US" dirty="0"/>
          </a:p>
          <a:p>
            <a:endParaRPr lang="en-US" dirty="0"/>
          </a:p>
        </p:txBody>
      </p:sp>
    </p:spTree>
    <p:extLst>
      <p:ext uri="{BB962C8B-B14F-4D97-AF65-F5344CB8AC3E}">
        <p14:creationId xmlns:p14="http://schemas.microsoft.com/office/powerpoint/2010/main" val="177541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999"/>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normAutofit fontScale="92500" lnSpcReduction="20000"/>
          </a:bodyPr>
          <a:lstStyle/>
          <a:p>
            <a:endParaRPr lang="en-US" dirty="0"/>
          </a:p>
          <a:p>
            <a:r>
              <a:rPr lang="en-US" b="1" dirty="0"/>
              <a:t>ETHICAL CONSIDERATIONS IN COMMUNITY DIAGNOSIS</a:t>
            </a:r>
          </a:p>
          <a:p>
            <a:r>
              <a:rPr lang="en-US" dirty="0"/>
              <a:t>When conducting community diagnosis, it is very important to avoid taking any action that may be considered offensive by the community. The tools used for data collection should not cause any physical, emotional, spiritual or cultural harm to that community.</a:t>
            </a:r>
          </a:p>
          <a:p>
            <a:r>
              <a:rPr lang="en-US" dirty="0"/>
              <a:t>You should consider the following;</a:t>
            </a:r>
          </a:p>
          <a:p>
            <a:r>
              <a:rPr lang="en-US" dirty="0"/>
              <a:t>	Obtaining permission to enter into the community boundaries</a:t>
            </a:r>
          </a:p>
          <a:p>
            <a:r>
              <a:rPr lang="en-US" dirty="0"/>
              <a:t>	Obtaining informed consent before interviewing patients, families or groups</a:t>
            </a:r>
          </a:p>
          <a:p>
            <a:r>
              <a:rPr lang="en-US" dirty="0"/>
              <a:t>	Establish rapport before exploring sensitive areas</a:t>
            </a:r>
          </a:p>
          <a:p>
            <a:r>
              <a:rPr lang="en-US" dirty="0"/>
              <a:t>	Ensure confidentiality of the data collected</a:t>
            </a:r>
          </a:p>
          <a:p>
            <a:r>
              <a:rPr lang="en-US" dirty="0"/>
              <a:t>	Select  good interviewers</a:t>
            </a:r>
          </a:p>
          <a:p>
            <a:r>
              <a:rPr lang="en-US" dirty="0"/>
              <a:t>	Train the interviewers</a:t>
            </a:r>
          </a:p>
          <a:p>
            <a:endParaRPr lang="en-US" dirty="0"/>
          </a:p>
        </p:txBody>
      </p:sp>
    </p:spTree>
    <p:extLst>
      <p:ext uri="{BB962C8B-B14F-4D97-AF65-F5344CB8AC3E}">
        <p14:creationId xmlns:p14="http://schemas.microsoft.com/office/powerpoint/2010/main" val="3512837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endParaRPr lang="en-US" dirty="0"/>
          </a:p>
        </p:txBody>
      </p:sp>
      <p:sp>
        <p:nvSpPr>
          <p:cNvPr id="3" name="Content Placeholder 2"/>
          <p:cNvSpPr>
            <a:spLocks noGrp="1"/>
          </p:cNvSpPr>
          <p:nvPr>
            <p:ph idx="1"/>
          </p:nvPr>
        </p:nvSpPr>
        <p:spPr>
          <a:xfrm>
            <a:off x="838200" y="631065"/>
            <a:ext cx="10515600" cy="5545898"/>
          </a:xfrm>
        </p:spPr>
        <p:txBody>
          <a:bodyPr/>
          <a:lstStyle/>
          <a:p>
            <a:endParaRPr lang="en-US" dirty="0"/>
          </a:p>
          <a:p>
            <a:r>
              <a:rPr lang="en-US" b="1" dirty="0"/>
              <a:t>COMMUNITY DIAGNOSIS PROCESS/phases</a:t>
            </a:r>
          </a:p>
          <a:p>
            <a:r>
              <a:rPr lang="en-US" dirty="0"/>
              <a:t>Community diagnosis is a process that has five phases/steps;</a:t>
            </a:r>
          </a:p>
          <a:p>
            <a:r>
              <a:rPr lang="en-US" dirty="0"/>
              <a:t>	Exploration</a:t>
            </a:r>
          </a:p>
          <a:p>
            <a:r>
              <a:rPr lang="en-US" dirty="0"/>
              <a:t>	Planning and developing the survey tools</a:t>
            </a:r>
          </a:p>
          <a:p>
            <a:r>
              <a:rPr lang="en-US" dirty="0"/>
              <a:t>	Execution of the survey</a:t>
            </a:r>
          </a:p>
          <a:p>
            <a:r>
              <a:rPr lang="en-US" dirty="0"/>
              <a:t>	Report writing</a:t>
            </a:r>
          </a:p>
          <a:p>
            <a:r>
              <a:rPr lang="en-US" dirty="0"/>
              <a:t>	Disseminating the results</a:t>
            </a:r>
          </a:p>
          <a:p>
            <a:endParaRPr lang="en-US" dirty="0"/>
          </a:p>
        </p:txBody>
      </p:sp>
    </p:spTree>
    <p:extLst>
      <p:ext uri="{BB962C8B-B14F-4D97-AF65-F5344CB8AC3E}">
        <p14:creationId xmlns:p14="http://schemas.microsoft.com/office/powerpoint/2010/main" val="177939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163E9-46C4-4560-9278-3E66B4F59E10}"/>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232C94B6-0E9D-4935-A267-5F4B8D15BBDF}"/>
              </a:ext>
            </a:extLst>
          </p:cNvPr>
          <p:cNvSpPr>
            <a:spLocks noGrp="1"/>
          </p:cNvSpPr>
          <p:nvPr>
            <p:ph idx="1"/>
          </p:nvPr>
        </p:nvSpPr>
        <p:spPr/>
        <p:txBody>
          <a:bodyPr/>
          <a:lstStyle/>
          <a:p>
            <a:pPr marL="0" indent="0">
              <a:buNone/>
            </a:pPr>
            <a:r>
              <a:rPr lang="en-US" dirty="0"/>
              <a:t>By the end of this unit the learners should be able to;</a:t>
            </a:r>
          </a:p>
          <a:p>
            <a:pPr marL="0" indent="0">
              <a:buNone/>
            </a:pPr>
            <a:r>
              <a:rPr lang="en-US" dirty="0"/>
              <a:t>1. Define community diagnosis</a:t>
            </a:r>
          </a:p>
          <a:p>
            <a:pPr marL="0" indent="0">
              <a:buNone/>
            </a:pPr>
            <a:r>
              <a:rPr lang="en-US" dirty="0"/>
              <a:t>2. Explain how to plan a community diagnosis</a:t>
            </a:r>
          </a:p>
          <a:p>
            <a:pPr marL="0" indent="0">
              <a:buNone/>
            </a:pPr>
            <a:r>
              <a:rPr lang="en-US" dirty="0"/>
              <a:t>3. Describe how to develop and pretest tools for data collection</a:t>
            </a:r>
          </a:p>
          <a:p>
            <a:pPr marL="0" indent="0">
              <a:buNone/>
            </a:pPr>
            <a:r>
              <a:rPr lang="en-US" dirty="0"/>
              <a:t>4. Explain how to execute the serving</a:t>
            </a:r>
          </a:p>
          <a:p>
            <a:pPr marL="0" indent="0">
              <a:buNone/>
            </a:pPr>
            <a:r>
              <a:rPr lang="en-US" dirty="0"/>
              <a:t>5. State how to write and disseminate a community diagnosis report</a:t>
            </a:r>
          </a:p>
          <a:p>
            <a:pPr marL="0" indent="0">
              <a:buNone/>
            </a:pPr>
            <a:endParaRPr lang="en-US" dirty="0"/>
          </a:p>
        </p:txBody>
      </p:sp>
    </p:spTree>
    <p:extLst>
      <p:ext uri="{BB962C8B-B14F-4D97-AF65-F5344CB8AC3E}">
        <p14:creationId xmlns:p14="http://schemas.microsoft.com/office/powerpoint/2010/main" val="2406849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566670"/>
            <a:ext cx="10515600" cy="5610293"/>
          </a:xfrm>
        </p:spPr>
        <p:txBody>
          <a:bodyPr/>
          <a:lstStyle/>
          <a:p>
            <a:r>
              <a:rPr lang="en-US" dirty="0"/>
              <a:t>A)	</a:t>
            </a:r>
            <a:r>
              <a:rPr lang="en-US" b="1" dirty="0"/>
              <a:t>EXPLORATION</a:t>
            </a:r>
          </a:p>
          <a:p>
            <a:r>
              <a:rPr lang="en-US" dirty="0"/>
              <a:t>Exploration simply means learning or discovering about the community. The exploration phase is made up of three main activities;</a:t>
            </a:r>
          </a:p>
          <a:p>
            <a:r>
              <a:rPr lang="en-US" dirty="0"/>
              <a:t>	Seeking permission and informing the community leaders</a:t>
            </a:r>
          </a:p>
          <a:p>
            <a:r>
              <a:rPr lang="en-US" dirty="0"/>
              <a:t>	Seeking reactions of the members of the community</a:t>
            </a:r>
          </a:p>
          <a:p>
            <a:r>
              <a:rPr lang="en-US" dirty="0"/>
              <a:t>	Gathering background data about the community</a:t>
            </a:r>
          </a:p>
          <a:p>
            <a:r>
              <a:rPr lang="en-US" dirty="0"/>
              <a:t>All these activities usually take place simultaneously.</a:t>
            </a:r>
          </a:p>
          <a:p>
            <a:endParaRPr lang="en-US" dirty="0"/>
          </a:p>
        </p:txBody>
      </p:sp>
    </p:spTree>
    <p:extLst>
      <p:ext uri="{BB962C8B-B14F-4D97-AF65-F5344CB8AC3E}">
        <p14:creationId xmlns:p14="http://schemas.microsoft.com/office/powerpoint/2010/main" val="63285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643944"/>
            <a:ext cx="10515600" cy="5533019"/>
          </a:xfrm>
        </p:spPr>
        <p:txBody>
          <a:bodyPr>
            <a:normAutofit fontScale="85000" lnSpcReduction="20000"/>
          </a:bodyPr>
          <a:lstStyle/>
          <a:p>
            <a:r>
              <a:rPr lang="en-US" dirty="0" err="1"/>
              <a:t>i</a:t>
            </a:r>
            <a:r>
              <a:rPr lang="en-US" dirty="0"/>
              <a:t>)	</a:t>
            </a:r>
            <a:r>
              <a:rPr lang="en-US" b="1" dirty="0"/>
              <a:t>Seeking permission and informing community leaders</a:t>
            </a:r>
          </a:p>
          <a:p>
            <a:r>
              <a:rPr lang="en-US" dirty="0"/>
              <a:t>For the community diagnosis to be successful, you must seek permission from the community leaders. Channel your request through the official hierarchy of the administrative leaders in that community to include;</a:t>
            </a:r>
          </a:p>
          <a:p>
            <a:r>
              <a:rPr lang="en-US" dirty="0"/>
              <a:t>	Health personnel such as medical officer in-charge</a:t>
            </a:r>
          </a:p>
          <a:p>
            <a:r>
              <a:rPr lang="en-US" dirty="0"/>
              <a:t>	Governmental officials such as sub-chief, chief, district officer, county commissioners, office of the governor etc.</a:t>
            </a:r>
          </a:p>
          <a:p>
            <a:r>
              <a:rPr lang="en-US" dirty="0"/>
              <a:t>	Community leaders to include village elders, village health committee etc. These may be the last to be approached because they are the lowest in the hierarchy of community leadership but they are extremely important to the success of the community diagnosis process. They should clearly understand what, how, when and why things will happen and the need for their cooperation. This is because they directly influence the members of the community.</a:t>
            </a:r>
          </a:p>
          <a:p>
            <a:r>
              <a:rPr lang="en-US" dirty="0"/>
              <a:t>Approaching all these community leaders involve self introduction and clearly stating the objectives of the survey and the plan of action. Explain how the community diagnosis process will benefit the community. The community leaders will only cooperate if they perceive the benefits of the process to the community.</a:t>
            </a:r>
          </a:p>
          <a:p>
            <a:endParaRPr lang="en-US" dirty="0"/>
          </a:p>
          <a:p>
            <a:endParaRPr lang="en-US" dirty="0"/>
          </a:p>
        </p:txBody>
      </p:sp>
    </p:spTree>
    <p:extLst>
      <p:ext uri="{BB962C8B-B14F-4D97-AF65-F5344CB8AC3E}">
        <p14:creationId xmlns:p14="http://schemas.microsoft.com/office/powerpoint/2010/main" val="2470338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8667"/>
          </a:xfrm>
        </p:spPr>
        <p:txBody>
          <a:bodyPr>
            <a:normAutofit fontScale="90000"/>
          </a:bodyPr>
          <a:lstStyle/>
          <a:p>
            <a:endParaRPr lang="en-US" dirty="0"/>
          </a:p>
        </p:txBody>
      </p:sp>
      <p:sp>
        <p:nvSpPr>
          <p:cNvPr id="3" name="Content Placeholder 2"/>
          <p:cNvSpPr>
            <a:spLocks noGrp="1"/>
          </p:cNvSpPr>
          <p:nvPr>
            <p:ph idx="1"/>
          </p:nvPr>
        </p:nvSpPr>
        <p:spPr>
          <a:xfrm>
            <a:off x="838200" y="721217"/>
            <a:ext cx="9658082" cy="5455746"/>
          </a:xfrm>
        </p:spPr>
        <p:txBody>
          <a:bodyPr/>
          <a:lstStyle/>
          <a:p>
            <a:r>
              <a:rPr lang="en-US" dirty="0"/>
              <a:t>ii)	</a:t>
            </a:r>
            <a:r>
              <a:rPr lang="en-US" b="1" dirty="0"/>
              <a:t>Seeking reactions of the members of the community</a:t>
            </a:r>
          </a:p>
          <a:p>
            <a:r>
              <a:rPr lang="en-US" dirty="0"/>
              <a:t>Interact with some members of the community informally through in the market and eating places to find out their opinions or problems in the community and the likely solutions. At this stage you are also able to get information on the possible reception or resistance to the process, and how to approach different members of the community.</a:t>
            </a:r>
          </a:p>
          <a:p>
            <a:endParaRPr lang="en-US" dirty="0"/>
          </a:p>
        </p:txBody>
      </p:sp>
    </p:spTree>
    <p:extLst>
      <p:ext uri="{BB962C8B-B14F-4D97-AF65-F5344CB8AC3E}">
        <p14:creationId xmlns:p14="http://schemas.microsoft.com/office/powerpoint/2010/main" val="780315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618187"/>
            <a:ext cx="10515600" cy="5254580"/>
          </a:xfrm>
        </p:spPr>
        <p:txBody>
          <a:bodyPr>
            <a:normAutofit fontScale="70000" lnSpcReduction="20000"/>
          </a:bodyPr>
          <a:lstStyle/>
          <a:p>
            <a:endParaRPr lang="en-US" dirty="0"/>
          </a:p>
          <a:p>
            <a:r>
              <a:rPr lang="en-US" dirty="0"/>
              <a:t>iii)</a:t>
            </a:r>
            <a:r>
              <a:rPr lang="en-US" b="1" dirty="0"/>
              <a:t>	Gathering background data about the community</a:t>
            </a:r>
          </a:p>
          <a:p>
            <a:r>
              <a:rPr lang="en-US" dirty="0"/>
              <a:t>The background information may be obtained from the various community leaders e.g.</a:t>
            </a:r>
          </a:p>
          <a:p>
            <a:r>
              <a:rPr lang="en-US" dirty="0"/>
              <a:t>	The medical officer in-charge will give you information on health profile of the community</a:t>
            </a:r>
          </a:p>
          <a:p>
            <a:r>
              <a:rPr lang="en-US" dirty="0"/>
              <a:t>	The chief or DO will give you the administrative boundaries, the population size and maps of the area.</a:t>
            </a:r>
          </a:p>
          <a:p>
            <a:r>
              <a:rPr lang="en-US" dirty="0"/>
              <a:t>	District education officer will give information on the education institutions, educational activities, and literacy levels of the community</a:t>
            </a:r>
          </a:p>
          <a:p>
            <a:r>
              <a:rPr lang="en-US" dirty="0"/>
              <a:t>The background information may also be obtained from the existing records such as;</a:t>
            </a:r>
          </a:p>
          <a:p>
            <a:r>
              <a:rPr lang="en-US" dirty="0"/>
              <a:t>•	Kenya demographic and health survey (KDHS) report </a:t>
            </a:r>
          </a:p>
          <a:p>
            <a:r>
              <a:rPr lang="en-US" dirty="0"/>
              <a:t>•	Kenya census report</a:t>
            </a:r>
          </a:p>
          <a:p>
            <a:r>
              <a:rPr lang="en-US" dirty="0"/>
              <a:t>•	Household survey reports</a:t>
            </a:r>
          </a:p>
          <a:p>
            <a:r>
              <a:rPr lang="en-US" dirty="0"/>
              <a:t>•	Monthly health facility reports </a:t>
            </a:r>
          </a:p>
          <a:p>
            <a:r>
              <a:rPr lang="en-US" dirty="0"/>
              <a:t>•	Meteorological reports </a:t>
            </a:r>
          </a:p>
          <a:p>
            <a:r>
              <a:rPr lang="en-US" dirty="0"/>
              <a:t>Reports from previous surveys done in the community </a:t>
            </a:r>
            <a:r>
              <a:rPr lang="en-US" dirty="0" err="1"/>
              <a:t>etc</a:t>
            </a:r>
            <a:endParaRPr lang="en-US" dirty="0"/>
          </a:p>
          <a:p>
            <a:r>
              <a:rPr lang="en-US" dirty="0"/>
              <a:t>As you move around gather information by questioning, observing, smelling, and listening</a:t>
            </a:r>
          </a:p>
          <a:p>
            <a:endParaRPr lang="en-US" dirty="0"/>
          </a:p>
          <a:p>
            <a:endParaRPr lang="en-US" dirty="0"/>
          </a:p>
        </p:txBody>
      </p:sp>
    </p:spTree>
    <p:extLst>
      <p:ext uri="{BB962C8B-B14F-4D97-AF65-F5344CB8AC3E}">
        <p14:creationId xmlns:p14="http://schemas.microsoft.com/office/powerpoint/2010/main" val="491514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63640"/>
          </a:xfrm>
        </p:spPr>
        <p:txBody>
          <a:bodyPr>
            <a:noAutofit/>
          </a:bodyPr>
          <a:lstStyle/>
          <a:p>
            <a:r>
              <a:rPr lang="en-US" sz="2800" dirty="0"/>
              <a:t>B)	PLANNING</a:t>
            </a:r>
            <a:br>
              <a:rPr lang="en-US" sz="2800" dirty="0"/>
            </a:br>
            <a:endParaRPr lang="en-US" sz="2800" dirty="0"/>
          </a:p>
        </p:txBody>
      </p:sp>
      <p:sp>
        <p:nvSpPr>
          <p:cNvPr id="3" name="Content Placeholder 2"/>
          <p:cNvSpPr>
            <a:spLocks noGrp="1"/>
          </p:cNvSpPr>
          <p:nvPr>
            <p:ph idx="1"/>
          </p:nvPr>
        </p:nvSpPr>
        <p:spPr>
          <a:xfrm>
            <a:off x="838200" y="463640"/>
            <a:ext cx="10515600" cy="5713323"/>
          </a:xfrm>
        </p:spPr>
        <p:txBody>
          <a:bodyPr>
            <a:normAutofit fontScale="62500" lnSpcReduction="20000"/>
          </a:bodyPr>
          <a:lstStyle/>
          <a:p>
            <a:r>
              <a:rPr lang="en-US" dirty="0"/>
              <a:t>Community diagnosis study can hardly cover the entire community due to limited resource s and time. Therefore a survey is the most preferred study design. This involves collecting information from a sample population and the generalizing the finding to the entire community. Planning phase involves the following activities;</a:t>
            </a:r>
          </a:p>
          <a:p>
            <a:r>
              <a:rPr lang="en-US" dirty="0" err="1"/>
              <a:t>i</a:t>
            </a:r>
            <a:r>
              <a:rPr lang="en-US" dirty="0"/>
              <a:t>)	</a:t>
            </a:r>
            <a:r>
              <a:rPr lang="en-US" b="1" dirty="0"/>
              <a:t>Ensuring all the objectives are addressed. </a:t>
            </a:r>
          </a:p>
          <a:p>
            <a:r>
              <a:rPr lang="en-US" dirty="0"/>
              <a:t>This is achieved by attempting to answer the following questions;</a:t>
            </a:r>
          </a:p>
          <a:p>
            <a:r>
              <a:rPr lang="en-US" dirty="0"/>
              <a:t>	Why is the survey being done? There must be good reasons and the reasons must be useful to the community</a:t>
            </a:r>
          </a:p>
          <a:p>
            <a:r>
              <a:rPr lang="en-US" dirty="0"/>
              <a:t>	Why the community has been chosen?</a:t>
            </a:r>
          </a:p>
          <a:p>
            <a:r>
              <a:rPr lang="en-US" dirty="0"/>
              <a:t>	What will be involved or the tools to be used? e.g. asking questions (questionnaires), weighing children </a:t>
            </a:r>
            <a:r>
              <a:rPr lang="en-US" dirty="0" err="1"/>
              <a:t>e.t.c</a:t>
            </a:r>
            <a:endParaRPr lang="en-US" dirty="0"/>
          </a:p>
          <a:p>
            <a:r>
              <a:rPr lang="en-US" dirty="0"/>
              <a:t>	What will be covered in the survey and why certain aspects are excluded?</a:t>
            </a:r>
          </a:p>
          <a:p>
            <a:r>
              <a:rPr lang="en-US" dirty="0"/>
              <a:t>	When it will be done? Avoid conflict with important community activities such as planting, harvesting, initiation ceremonies </a:t>
            </a:r>
            <a:r>
              <a:rPr lang="en-US" dirty="0" err="1"/>
              <a:t>etc</a:t>
            </a:r>
            <a:endParaRPr lang="en-US" dirty="0"/>
          </a:p>
          <a:p>
            <a:r>
              <a:rPr lang="en-US" dirty="0"/>
              <a:t>	Who will be involved/ interviewed? Comment on the sample size and characteristics.</a:t>
            </a:r>
          </a:p>
          <a:p>
            <a:r>
              <a:rPr lang="en-US" dirty="0"/>
              <a:t>	Any assistance you need from the community? e.g. an interpreter,  guide, security, interviewers etc. it is important that these resourceful people come from the community. If not from the community you will need to introduce them to the community leaders and the members of the community through a baraza.</a:t>
            </a:r>
          </a:p>
          <a:p>
            <a:r>
              <a:rPr lang="en-US" dirty="0"/>
              <a:t>	Duration of the survey</a:t>
            </a:r>
          </a:p>
          <a:p>
            <a:r>
              <a:rPr lang="en-US" dirty="0"/>
              <a:t>	What will happen to the results?</a:t>
            </a:r>
          </a:p>
          <a:p>
            <a:endParaRPr lang="en-US" dirty="0"/>
          </a:p>
        </p:txBody>
      </p:sp>
    </p:spTree>
    <p:extLst>
      <p:ext uri="{BB962C8B-B14F-4D97-AF65-F5344CB8AC3E}">
        <p14:creationId xmlns:p14="http://schemas.microsoft.com/office/powerpoint/2010/main" val="305879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1043189"/>
          </a:xfrm>
        </p:spPr>
        <p:txBody>
          <a:bodyPr>
            <a:normAutofit fontScale="90000"/>
          </a:bodyPr>
          <a:lstStyle/>
          <a:p>
            <a:r>
              <a:rPr lang="en-US" dirty="0"/>
              <a:t>ii)	Sampling for the survey should be done </a:t>
            </a:r>
            <a:br>
              <a:rPr lang="en-US" dirty="0"/>
            </a:br>
            <a:endParaRPr lang="en-US" dirty="0"/>
          </a:p>
        </p:txBody>
      </p:sp>
      <p:sp>
        <p:nvSpPr>
          <p:cNvPr id="3" name="Content Placeholder 2"/>
          <p:cNvSpPr>
            <a:spLocks noGrp="1"/>
          </p:cNvSpPr>
          <p:nvPr>
            <p:ph idx="1"/>
          </p:nvPr>
        </p:nvSpPr>
        <p:spPr>
          <a:xfrm>
            <a:off x="838200" y="1223493"/>
            <a:ext cx="10515600" cy="4953470"/>
          </a:xfrm>
        </p:spPr>
        <p:txBody>
          <a:bodyPr/>
          <a:lstStyle/>
          <a:p>
            <a:r>
              <a:rPr lang="en-US" dirty="0"/>
              <a:t>Sample is a subset of the population/community. Therefore the sampling process is selecting a number of people who will represent the community in the survey. The process should give an equal chance to every member of the community to be included in the survey. Hence it should be random. Make decision on the sampling method to adopt as well as the sample size.</a:t>
            </a:r>
          </a:p>
          <a:p>
            <a:endParaRPr lang="en-US" dirty="0"/>
          </a:p>
        </p:txBody>
      </p:sp>
    </p:spTree>
    <p:extLst>
      <p:ext uri="{BB962C8B-B14F-4D97-AF65-F5344CB8AC3E}">
        <p14:creationId xmlns:p14="http://schemas.microsoft.com/office/powerpoint/2010/main" val="4265950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4581"/>
          </a:xfrm>
        </p:spPr>
        <p:txBody>
          <a:bodyPr>
            <a:normAutofit fontScale="90000"/>
          </a:bodyPr>
          <a:lstStyle/>
          <a:p>
            <a:r>
              <a:rPr lang="en-US" dirty="0"/>
              <a:t>iii)	Survey tools.</a:t>
            </a:r>
            <a:br>
              <a:rPr lang="en-US" dirty="0"/>
            </a:br>
            <a:endParaRPr lang="en-US" dirty="0"/>
          </a:p>
        </p:txBody>
      </p:sp>
      <p:sp>
        <p:nvSpPr>
          <p:cNvPr id="3" name="Content Placeholder 2"/>
          <p:cNvSpPr>
            <a:spLocks noGrp="1"/>
          </p:cNvSpPr>
          <p:nvPr>
            <p:ph idx="1"/>
          </p:nvPr>
        </p:nvSpPr>
        <p:spPr>
          <a:xfrm>
            <a:off x="838200" y="1236372"/>
            <a:ext cx="10515600" cy="4940591"/>
          </a:xfrm>
        </p:spPr>
        <p:txBody>
          <a:bodyPr/>
          <a:lstStyle/>
          <a:p>
            <a:endParaRPr lang="en-US" dirty="0"/>
          </a:p>
          <a:p>
            <a:r>
              <a:rPr lang="en-US" dirty="0"/>
              <a:t>This involves;</a:t>
            </a:r>
          </a:p>
          <a:p>
            <a:r>
              <a:rPr lang="en-US" dirty="0"/>
              <a:t>	Making decision on the best tools to use for data collection. This will be dictated by the objectives of the survey. The common tools used are questionnaires, focus group discussions, weighing machines, specimen containers, key informant interviews etc.</a:t>
            </a:r>
          </a:p>
          <a:p>
            <a:r>
              <a:rPr lang="en-US" dirty="0"/>
              <a:t>	Developing the selected tools</a:t>
            </a:r>
          </a:p>
          <a:p>
            <a:r>
              <a:rPr lang="en-US" dirty="0"/>
              <a:t>	Pretesting and revising the tools</a:t>
            </a:r>
          </a:p>
          <a:p>
            <a:r>
              <a:rPr lang="en-US" dirty="0"/>
              <a:t>	Ensuring you have enough tools</a:t>
            </a:r>
          </a:p>
          <a:p>
            <a:endParaRPr lang="en-US" dirty="0"/>
          </a:p>
        </p:txBody>
      </p:sp>
    </p:spTree>
    <p:extLst>
      <p:ext uri="{BB962C8B-B14F-4D97-AF65-F5344CB8AC3E}">
        <p14:creationId xmlns:p14="http://schemas.microsoft.com/office/powerpoint/2010/main" val="3087128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0942"/>
          </a:xfrm>
        </p:spPr>
        <p:txBody>
          <a:bodyPr>
            <a:noAutofit/>
          </a:bodyPr>
          <a:lstStyle/>
          <a:p>
            <a:r>
              <a:rPr lang="en-US" sz="2800" dirty="0"/>
              <a:t>iv)	Recruiting and training the interviewers/ data collecting assistants.</a:t>
            </a:r>
            <a:br>
              <a:rPr lang="en-US" sz="2800" dirty="0"/>
            </a:br>
            <a:endParaRPr lang="en-US" sz="2800" dirty="0"/>
          </a:p>
        </p:txBody>
      </p:sp>
      <p:sp>
        <p:nvSpPr>
          <p:cNvPr id="3" name="Content Placeholder 2"/>
          <p:cNvSpPr>
            <a:spLocks noGrp="1"/>
          </p:cNvSpPr>
          <p:nvPr>
            <p:ph idx="1"/>
          </p:nvPr>
        </p:nvSpPr>
        <p:spPr>
          <a:xfrm>
            <a:off x="838200" y="1300766"/>
            <a:ext cx="10515600" cy="4876197"/>
          </a:xfrm>
        </p:spPr>
        <p:txBody>
          <a:bodyPr>
            <a:normAutofit/>
          </a:bodyPr>
          <a:lstStyle/>
          <a:p>
            <a:r>
              <a:rPr lang="en-US" dirty="0"/>
              <a:t>The training should cover the following;</a:t>
            </a:r>
          </a:p>
          <a:p>
            <a:r>
              <a:rPr lang="en-US" dirty="0"/>
              <a:t>	How to start the interview</a:t>
            </a:r>
          </a:p>
          <a:p>
            <a:r>
              <a:rPr lang="en-US" dirty="0"/>
              <a:t>	Arranging for the interview and creating the right atmosphere</a:t>
            </a:r>
          </a:p>
          <a:p>
            <a:r>
              <a:rPr lang="en-US" dirty="0"/>
              <a:t>	How to ask questions</a:t>
            </a:r>
          </a:p>
          <a:p>
            <a:r>
              <a:rPr lang="en-US" dirty="0"/>
              <a:t>	How to control personal reactions to the respondent’s answers</a:t>
            </a:r>
          </a:p>
          <a:p>
            <a:r>
              <a:rPr lang="en-US" dirty="0"/>
              <a:t>	How to record responses</a:t>
            </a:r>
          </a:p>
          <a:p>
            <a:r>
              <a:rPr lang="en-US" dirty="0"/>
              <a:t>	How to close the interview</a:t>
            </a:r>
          </a:p>
          <a:p>
            <a:r>
              <a:rPr lang="en-US" dirty="0"/>
              <a:t>	Coping with difficult respondents</a:t>
            </a:r>
          </a:p>
          <a:p>
            <a:r>
              <a:rPr lang="en-US" dirty="0"/>
              <a:t>	Allow time to practice the interview through role play</a:t>
            </a:r>
          </a:p>
          <a:p>
            <a:endParaRPr lang="en-US" dirty="0"/>
          </a:p>
          <a:p>
            <a:endParaRPr lang="en-US" dirty="0"/>
          </a:p>
        </p:txBody>
      </p:sp>
    </p:spTree>
    <p:extLst>
      <p:ext uri="{BB962C8B-B14F-4D97-AF65-F5344CB8AC3E}">
        <p14:creationId xmlns:p14="http://schemas.microsoft.com/office/powerpoint/2010/main" val="134723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553792"/>
          </a:xfrm>
        </p:spPr>
        <p:txBody>
          <a:bodyPr>
            <a:normAutofit fontScale="90000"/>
          </a:bodyPr>
          <a:lstStyle/>
          <a:p>
            <a:r>
              <a:rPr lang="en-US" sz="3200" dirty="0"/>
              <a:t>C)	EXECUTION</a:t>
            </a:r>
            <a:br>
              <a:rPr lang="en-US" sz="3200" dirty="0"/>
            </a:br>
            <a:endParaRPr lang="en-US" sz="3200" dirty="0"/>
          </a:p>
        </p:txBody>
      </p:sp>
      <p:sp>
        <p:nvSpPr>
          <p:cNvPr id="3" name="Content Placeholder 2"/>
          <p:cNvSpPr>
            <a:spLocks noGrp="1"/>
          </p:cNvSpPr>
          <p:nvPr>
            <p:ph idx="1"/>
          </p:nvPr>
        </p:nvSpPr>
        <p:spPr>
          <a:xfrm>
            <a:off x="838200" y="746975"/>
            <a:ext cx="10515600" cy="5429988"/>
          </a:xfrm>
        </p:spPr>
        <p:txBody>
          <a:bodyPr>
            <a:normAutofit fontScale="70000" lnSpcReduction="20000"/>
          </a:bodyPr>
          <a:lstStyle/>
          <a:p>
            <a:r>
              <a:rPr lang="en-US" dirty="0"/>
              <a:t>This involves going out the community to collect information from the sample population. This phase has three important activities;</a:t>
            </a:r>
          </a:p>
          <a:p>
            <a:r>
              <a:rPr lang="en-US" dirty="0"/>
              <a:t>	Data collection through interviewing the respondents or weighing, or taking specimen </a:t>
            </a:r>
            <a:r>
              <a:rPr lang="en-US" dirty="0" err="1"/>
              <a:t>etc</a:t>
            </a:r>
            <a:endParaRPr lang="en-US" dirty="0"/>
          </a:p>
          <a:p>
            <a:r>
              <a:rPr lang="en-US" dirty="0"/>
              <a:t>	Supervision and monitoring. This is done to ensure to ensure data collected is quality. It involves checking that the instructions are carefully followed and gives the interviewers opportunity to vent out the difficulties, challenges and experiences during data collection. The step help in solving issues early enough during the data collection and to some extent it may involve changing the approach altogether. Check uncompleted questionnaires, number of refusals and inconsistencies and compare with other interviewers.</a:t>
            </a:r>
          </a:p>
          <a:p>
            <a:r>
              <a:rPr lang="en-US" dirty="0"/>
              <a:t>	Data analysis. This is the process of deriving meaning from the raw data obtained during data collection. It has the following steps;</a:t>
            </a:r>
          </a:p>
          <a:p>
            <a:r>
              <a:rPr lang="en-US" dirty="0"/>
              <a:t>	Data cleaning. It involves identifying missing data, correcting mistakes, excluding inconsistent data and incomplete data.</a:t>
            </a:r>
          </a:p>
          <a:p>
            <a:r>
              <a:rPr lang="en-US" dirty="0"/>
              <a:t>	Sorting. This involves grouping the data collected using some criteria.</a:t>
            </a:r>
          </a:p>
          <a:p>
            <a:r>
              <a:rPr lang="en-US" dirty="0"/>
              <a:t>	Coding and entering data. This involves assigning codes to data that is not in numbers. This makes it easier to enter into the computer for analysis.</a:t>
            </a:r>
          </a:p>
          <a:p>
            <a:r>
              <a:rPr lang="en-US" dirty="0"/>
              <a:t>	Analyzing and presentation of the findings. This involves running the appropriate statistical procedures to derive meaning form the data. The results obtained are them presented using tables, bar graphs </a:t>
            </a:r>
            <a:r>
              <a:rPr lang="en-US" dirty="0" err="1"/>
              <a:t>etc</a:t>
            </a:r>
            <a:endParaRPr lang="en-US" dirty="0"/>
          </a:p>
          <a:p>
            <a:endParaRPr lang="en-US" dirty="0"/>
          </a:p>
          <a:p>
            <a:endParaRPr lang="en-US" dirty="0"/>
          </a:p>
        </p:txBody>
      </p:sp>
    </p:spTree>
    <p:extLst>
      <p:ext uri="{BB962C8B-B14F-4D97-AF65-F5344CB8AC3E}">
        <p14:creationId xmlns:p14="http://schemas.microsoft.com/office/powerpoint/2010/main" val="1786777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592428"/>
          </a:xfrm>
        </p:spPr>
        <p:txBody>
          <a:bodyPr>
            <a:normAutofit fontScale="90000"/>
          </a:bodyPr>
          <a:lstStyle/>
          <a:p>
            <a:r>
              <a:rPr lang="en-US" dirty="0"/>
              <a:t>D)	</a:t>
            </a:r>
            <a:r>
              <a:rPr lang="en-US" sz="3100" dirty="0"/>
              <a:t>REPORT WRITNG</a:t>
            </a:r>
            <a:br>
              <a:rPr lang="en-US" dirty="0"/>
            </a:br>
            <a:endParaRPr lang="en-US" dirty="0"/>
          </a:p>
        </p:txBody>
      </p:sp>
      <p:sp>
        <p:nvSpPr>
          <p:cNvPr id="3" name="Content Placeholder 2"/>
          <p:cNvSpPr>
            <a:spLocks noGrp="1"/>
          </p:cNvSpPr>
          <p:nvPr>
            <p:ph idx="1"/>
          </p:nvPr>
        </p:nvSpPr>
        <p:spPr>
          <a:xfrm>
            <a:off x="838200" y="734096"/>
            <a:ext cx="10515600" cy="5442867"/>
          </a:xfrm>
        </p:spPr>
        <p:txBody>
          <a:bodyPr>
            <a:normAutofit fontScale="85000" lnSpcReduction="20000"/>
          </a:bodyPr>
          <a:lstStyle/>
          <a:p>
            <a:r>
              <a:rPr lang="en-US" dirty="0"/>
              <a:t>This phase involves preparing a document that includes all technical aspects of the survey, findings and recommendations. It therefore provides an account of the planning, execution and findings of the survey.</a:t>
            </a:r>
          </a:p>
          <a:p>
            <a:r>
              <a:rPr lang="en-US" dirty="0"/>
              <a:t>A well written community diagnosis report should include;</a:t>
            </a:r>
          </a:p>
          <a:p>
            <a:r>
              <a:rPr lang="en-US" dirty="0"/>
              <a:t>	Title</a:t>
            </a:r>
          </a:p>
          <a:p>
            <a:r>
              <a:rPr lang="en-US" dirty="0"/>
              <a:t>	Table of contents</a:t>
            </a:r>
          </a:p>
          <a:p>
            <a:r>
              <a:rPr lang="en-US" dirty="0"/>
              <a:t>	List of tables and figures</a:t>
            </a:r>
          </a:p>
          <a:p>
            <a:r>
              <a:rPr lang="en-US" dirty="0"/>
              <a:t>	List of abbreviations and acronyms </a:t>
            </a:r>
          </a:p>
          <a:p>
            <a:r>
              <a:rPr lang="en-US" dirty="0"/>
              <a:t>	Acknowledgements</a:t>
            </a:r>
          </a:p>
          <a:p>
            <a:r>
              <a:rPr lang="en-US" dirty="0"/>
              <a:t>	Introduction. This captures the background of the survey and objectives</a:t>
            </a:r>
          </a:p>
          <a:p>
            <a:r>
              <a:rPr lang="en-US" dirty="0"/>
              <a:t>	Methodology. This covers the sampling, data collection tools and procedures, monitoring, and analysis procedure.</a:t>
            </a:r>
          </a:p>
          <a:p>
            <a:r>
              <a:rPr lang="en-US" dirty="0"/>
              <a:t>	Limitations of the study</a:t>
            </a:r>
          </a:p>
          <a:p>
            <a:r>
              <a:rPr lang="en-US" dirty="0"/>
              <a:t>	Results /finding presented with figures, tables, bar graphs, pie charts. This section should organized as follows;</a:t>
            </a:r>
          </a:p>
          <a:p>
            <a:endParaRPr lang="en-US" dirty="0"/>
          </a:p>
        </p:txBody>
      </p:sp>
    </p:spTree>
    <p:extLst>
      <p:ext uri="{BB962C8B-B14F-4D97-AF65-F5344CB8AC3E}">
        <p14:creationId xmlns:p14="http://schemas.microsoft.com/office/powerpoint/2010/main" val="236915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r>
              <a:rPr lang="en-US" dirty="0"/>
              <a:t>COMMUNITY DIAGNOSIS</a:t>
            </a:r>
            <a:br>
              <a:rPr lang="en-US" dirty="0"/>
            </a:br>
            <a:endParaRPr lang="en-US" dirty="0"/>
          </a:p>
        </p:txBody>
      </p:sp>
      <p:sp>
        <p:nvSpPr>
          <p:cNvPr id="3" name="Content Placeholder 2"/>
          <p:cNvSpPr>
            <a:spLocks noGrp="1"/>
          </p:cNvSpPr>
          <p:nvPr>
            <p:ph idx="1"/>
          </p:nvPr>
        </p:nvSpPr>
        <p:spPr>
          <a:xfrm>
            <a:off x="838200" y="850006"/>
            <a:ext cx="10515600" cy="5326957"/>
          </a:xfrm>
        </p:spPr>
        <p:txBody>
          <a:bodyPr/>
          <a:lstStyle/>
          <a:p>
            <a:r>
              <a:rPr lang="en-US" dirty="0"/>
              <a:t>Community diagnosis is a systematic process through which health workers together with community members identify the community’s priority health problems, and together make plans of action and implement them. This means that the health worker together with community members develop more effective ways to meet the community’s identified health needs. </a:t>
            </a:r>
          </a:p>
          <a:p>
            <a:r>
              <a:rPr lang="en-US" dirty="0"/>
              <a:t>Community’s full participation in the process depends on the four concepts of primary health care namely </a:t>
            </a:r>
            <a:r>
              <a:rPr lang="en-US" b="1" dirty="0"/>
              <a:t>acceptability, accessibility, affordability and availability of local interventions </a:t>
            </a:r>
            <a:r>
              <a:rPr lang="en-US" dirty="0"/>
              <a:t>to address the identified priority health needs. This is because it is the community that knows its problems and priorities better than the health worker.</a:t>
            </a:r>
          </a:p>
          <a:p>
            <a:endParaRPr lang="en-US" dirty="0"/>
          </a:p>
        </p:txBody>
      </p:sp>
    </p:spTree>
    <p:extLst>
      <p:ext uri="{BB962C8B-B14F-4D97-AF65-F5344CB8AC3E}">
        <p14:creationId xmlns:p14="http://schemas.microsoft.com/office/powerpoint/2010/main" val="891831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2"/>
            <a:ext cx="10515600" cy="373488"/>
          </a:xfrm>
        </p:spPr>
        <p:txBody>
          <a:bodyPr>
            <a:noAutofit/>
          </a:bodyPr>
          <a:lstStyle/>
          <a:p>
            <a:r>
              <a:rPr lang="en-US" sz="2400" dirty="0"/>
              <a:t>CONTD……</a:t>
            </a:r>
          </a:p>
        </p:txBody>
      </p:sp>
      <p:sp>
        <p:nvSpPr>
          <p:cNvPr id="3" name="Content Placeholder 2"/>
          <p:cNvSpPr>
            <a:spLocks noGrp="1"/>
          </p:cNvSpPr>
          <p:nvPr>
            <p:ph idx="1"/>
          </p:nvPr>
        </p:nvSpPr>
        <p:spPr>
          <a:xfrm>
            <a:off x="838200" y="463640"/>
            <a:ext cx="10515600" cy="5713323"/>
          </a:xfrm>
        </p:spPr>
        <p:txBody>
          <a:bodyPr>
            <a:normAutofit lnSpcReduction="10000"/>
          </a:bodyPr>
          <a:lstStyle/>
          <a:p>
            <a:r>
              <a:rPr lang="en-US" dirty="0"/>
              <a:t>	Background or demographic characteristics of the community: population, geographical location, seasonal changes, agricultural activities, types of income generating activities, community development activities </a:t>
            </a:r>
            <a:r>
              <a:rPr lang="en-US" dirty="0" err="1"/>
              <a:t>etc</a:t>
            </a:r>
            <a:r>
              <a:rPr lang="en-US" dirty="0"/>
              <a:t> </a:t>
            </a:r>
          </a:p>
          <a:p>
            <a:r>
              <a:rPr lang="en-US" dirty="0"/>
              <a:t>	Environmental health</a:t>
            </a:r>
          </a:p>
          <a:p>
            <a:r>
              <a:rPr lang="en-US" dirty="0"/>
              <a:t>	Nutrition</a:t>
            </a:r>
          </a:p>
          <a:p>
            <a:r>
              <a:rPr lang="en-US" dirty="0"/>
              <a:t>	Health care facilities</a:t>
            </a:r>
          </a:p>
          <a:p>
            <a:r>
              <a:rPr lang="en-US" dirty="0"/>
              <a:t>	Maternal and child health</a:t>
            </a:r>
          </a:p>
          <a:p>
            <a:r>
              <a:rPr lang="en-US" dirty="0"/>
              <a:t>	Common health problems in the community</a:t>
            </a:r>
          </a:p>
          <a:p>
            <a:r>
              <a:rPr lang="en-US" dirty="0"/>
              <a:t>	Discussion of the findings</a:t>
            </a:r>
          </a:p>
          <a:p>
            <a:r>
              <a:rPr lang="en-US" dirty="0"/>
              <a:t>	Conclusion and recommendations</a:t>
            </a:r>
          </a:p>
          <a:p>
            <a:r>
              <a:rPr lang="en-US" dirty="0"/>
              <a:t>	References</a:t>
            </a:r>
          </a:p>
          <a:p>
            <a:r>
              <a:rPr lang="en-US" dirty="0"/>
              <a:t>	Appendices </a:t>
            </a:r>
          </a:p>
          <a:p>
            <a:endParaRPr lang="en-US" dirty="0"/>
          </a:p>
        </p:txBody>
      </p:sp>
    </p:spTree>
    <p:extLst>
      <p:ext uri="{BB962C8B-B14F-4D97-AF65-F5344CB8AC3E}">
        <p14:creationId xmlns:p14="http://schemas.microsoft.com/office/powerpoint/2010/main" val="4268669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8063"/>
          </a:xfrm>
        </p:spPr>
        <p:txBody>
          <a:bodyPr>
            <a:normAutofit fontScale="90000"/>
          </a:bodyPr>
          <a:lstStyle/>
          <a:p>
            <a:r>
              <a:rPr lang="en-US"/>
              <a:t>E)	DISSEMINATION OF THE FINGINGS</a:t>
            </a:r>
            <a:br>
              <a:rPr lang="en-US"/>
            </a:br>
            <a:endParaRPr lang="en-US" dirty="0"/>
          </a:p>
        </p:txBody>
      </p:sp>
      <p:sp>
        <p:nvSpPr>
          <p:cNvPr id="3" name="Content Placeholder 2"/>
          <p:cNvSpPr>
            <a:spLocks noGrp="1"/>
          </p:cNvSpPr>
          <p:nvPr>
            <p:ph idx="1"/>
          </p:nvPr>
        </p:nvSpPr>
        <p:spPr>
          <a:xfrm>
            <a:off x="838200" y="1043189"/>
            <a:ext cx="10515600" cy="5133774"/>
          </a:xfrm>
        </p:spPr>
        <p:txBody>
          <a:bodyPr/>
          <a:lstStyle/>
          <a:p>
            <a:endParaRPr lang="en-US" dirty="0"/>
          </a:p>
          <a:p>
            <a:r>
              <a:rPr lang="en-US" dirty="0"/>
              <a:t>This involves sharing the findings of the survey with the community and other stakeholders. This is facilitated through the chief baraza, seminars, special rallies, etc. </a:t>
            </a:r>
          </a:p>
          <a:p>
            <a:r>
              <a:rPr lang="en-US" dirty="0"/>
              <a:t>The main purpose is to stimulate the community to identify the appropriate community action that is available, affordable, accessible, and acceptable and can be sustained with local resources. You may need to mobilize the community into action through health education.</a:t>
            </a:r>
          </a:p>
          <a:p>
            <a:endParaRPr lang="en-US" dirty="0"/>
          </a:p>
        </p:txBody>
      </p:sp>
    </p:spTree>
    <p:extLst>
      <p:ext uri="{BB962C8B-B14F-4D97-AF65-F5344CB8AC3E}">
        <p14:creationId xmlns:p14="http://schemas.microsoft.com/office/powerpoint/2010/main" val="156476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r>
              <a:rPr lang="en-US" dirty="0"/>
              <a:t>M </a:t>
            </a:r>
          </a:p>
        </p:txBody>
      </p:sp>
      <p:sp>
        <p:nvSpPr>
          <p:cNvPr id="3" name="Content Placeholder 2"/>
          <p:cNvSpPr>
            <a:spLocks noGrp="1"/>
          </p:cNvSpPr>
          <p:nvPr>
            <p:ph idx="1"/>
          </p:nvPr>
        </p:nvSpPr>
        <p:spPr>
          <a:xfrm>
            <a:off x="838200" y="656823"/>
            <a:ext cx="10515600" cy="5520140"/>
          </a:xfrm>
        </p:spPr>
        <p:txBody>
          <a:bodyPr/>
          <a:lstStyle/>
          <a:p>
            <a:r>
              <a:rPr lang="en-US" dirty="0"/>
              <a:t>Community diagnosis therefore stresses that the community must identify its problems, prioritize them and draw a plan of action to address the identified problems. It is the responsibility of the community to implement the plan in order to resolve the problems. When the community actively takes part in solving the health issues, they become bound to the decisions they make and usually own up the process.</a:t>
            </a:r>
          </a:p>
          <a:p>
            <a:r>
              <a:rPr lang="en-US" dirty="0" err="1"/>
              <a:t>Intersectoral</a:t>
            </a:r>
            <a:r>
              <a:rPr lang="en-US" dirty="0"/>
              <a:t> approach may be employed if the major community concerns also involve other sectors e.g. a community priority may be water and not health issues.</a:t>
            </a:r>
          </a:p>
          <a:p>
            <a:endParaRPr lang="en-US" dirty="0"/>
          </a:p>
          <a:p>
            <a:endParaRPr lang="en-US" dirty="0"/>
          </a:p>
        </p:txBody>
      </p:sp>
    </p:spTree>
    <p:extLst>
      <p:ext uri="{BB962C8B-B14F-4D97-AF65-F5344CB8AC3E}">
        <p14:creationId xmlns:p14="http://schemas.microsoft.com/office/powerpoint/2010/main" val="74819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65940"/>
          </a:xfrm>
        </p:spPr>
        <p:txBody>
          <a:bodyPr>
            <a:noAutofit/>
          </a:bodyPr>
          <a:lstStyle/>
          <a:p>
            <a:r>
              <a:rPr lang="en-US" sz="2400" b="1" dirty="0"/>
              <a:t>PURPOSE/RATIONALE OF CARRYING OUT COMMUNITY DIAGNOSIS</a:t>
            </a:r>
            <a:br>
              <a:rPr lang="en-US" sz="2800" dirty="0"/>
            </a:br>
            <a:endParaRPr lang="en-US" sz="2800" dirty="0"/>
          </a:p>
        </p:txBody>
      </p:sp>
      <p:sp>
        <p:nvSpPr>
          <p:cNvPr id="3" name="Content Placeholder 2"/>
          <p:cNvSpPr>
            <a:spLocks noGrp="1"/>
          </p:cNvSpPr>
          <p:nvPr>
            <p:ph idx="1"/>
          </p:nvPr>
        </p:nvSpPr>
        <p:spPr>
          <a:xfrm>
            <a:off x="838200" y="850006"/>
            <a:ext cx="10515600" cy="4623515"/>
          </a:xfrm>
        </p:spPr>
        <p:txBody>
          <a:bodyPr/>
          <a:lstStyle/>
          <a:p>
            <a:r>
              <a:rPr lang="en-US" dirty="0"/>
              <a:t>1.	To determine the health related problems and set priorities</a:t>
            </a:r>
          </a:p>
          <a:p>
            <a:r>
              <a:rPr lang="en-US" dirty="0"/>
              <a:t>2.	To allow the community to carry out self diagnosis and gradually become aware of the existing situation</a:t>
            </a:r>
          </a:p>
          <a:p>
            <a:r>
              <a:rPr lang="en-US" dirty="0"/>
              <a:t>3.	To enable the community become aware of its own potential to solve the existing problems which eventually leads to alterations of attitudes, values and </a:t>
            </a:r>
            <a:r>
              <a:rPr lang="en-US" dirty="0" err="1"/>
              <a:t>behaviour</a:t>
            </a:r>
            <a:endParaRPr lang="en-US" dirty="0"/>
          </a:p>
          <a:p>
            <a:r>
              <a:rPr lang="en-US" dirty="0"/>
              <a:t>4.	To enable the health worker understand the community in terms of attitude, taboos, practices, and customs.</a:t>
            </a:r>
          </a:p>
          <a:p>
            <a:endParaRPr lang="en-US" dirty="0"/>
          </a:p>
        </p:txBody>
      </p:sp>
    </p:spTree>
    <p:extLst>
      <p:ext uri="{BB962C8B-B14F-4D97-AF65-F5344CB8AC3E}">
        <p14:creationId xmlns:p14="http://schemas.microsoft.com/office/powerpoint/2010/main" val="115137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3213"/>
          </a:xfrm>
        </p:spPr>
        <p:txBody>
          <a:bodyPr>
            <a:noAutofit/>
          </a:bodyPr>
          <a:lstStyle/>
          <a:p>
            <a:r>
              <a:rPr lang="en-US" sz="2800" dirty="0"/>
              <a:t>OBJECTIVES OF COMMUNITY DIAGNOSIS</a:t>
            </a:r>
            <a:br>
              <a:rPr lang="en-US" sz="2800" dirty="0"/>
            </a:br>
            <a:endParaRPr lang="en-US" sz="2800" dirty="0"/>
          </a:p>
        </p:txBody>
      </p:sp>
      <p:sp>
        <p:nvSpPr>
          <p:cNvPr id="3" name="Content Placeholder 2"/>
          <p:cNvSpPr>
            <a:spLocks noGrp="1"/>
          </p:cNvSpPr>
          <p:nvPr>
            <p:ph idx="1"/>
          </p:nvPr>
        </p:nvSpPr>
        <p:spPr>
          <a:xfrm>
            <a:off x="838200" y="811369"/>
            <a:ext cx="10515600" cy="5365594"/>
          </a:xfrm>
        </p:spPr>
        <p:txBody>
          <a:bodyPr>
            <a:normAutofit fontScale="77500" lnSpcReduction="20000"/>
          </a:bodyPr>
          <a:lstStyle/>
          <a:p>
            <a:r>
              <a:rPr lang="en-US" dirty="0"/>
              <a:t>	Obtain demographic data plus all the vital health statistics</a:t>
            </a:r>
          </a:p>
          <a:p>
            <a:r>
              <a:rPr lang="en-US" dirty="0"/>
              <a:t>	Identify health facilities in the community both governmental and nongovernmental</a:t>
            </a:r>
          </a:p>
          <a:p>
            <a:r>
              <a:rPr lang="en-US" dirty="0"/>
              <a:t>	Determine utilization of health services, especially maternal and child health.</a:t>
            </a:r>
          </a:p>
          <a:p>
            <a:r>
              <a:rPr lang="en-US" dirty="0"/>
              <a:t>	Examine major causes of morbidity and mortality by age and sex.</a:t>
            </a:r>
          </a:p>
          <a:p>
            <a:r>
              <a:rPr lang="en-US" dirty="0"/>
              <a:t>	Assess the state of nutrition in terms of diet, weaning patterns, and growth and development of under-fives.</a:t>
            </a:r>
          </a:p>
          <a:p>
            <a:r>
              <a:rPr lang="en-US" dirty="0"/>
              <a:t>	Identify patterns of leadership and communication within the community.</a:t>
            </a:r>
          </a:p>
          <a:p>
            <a:r>
              <a:rPr lang="en-US" dirty="0"/>
              <a:t>	Assess state of mental health and common causes of stress</a:t>
            </a:r>
          </a:p>
          <a:p>
            <a:r>
              <a:rPr lang="en-US" dirty="0"/>
              <a:t>	Assess state of the environment including water, housing, and sanitation</a:t>
            </a:r>
          </a:p>
          <a:p>
            <a:r>
              <a:rPr lang="en-US" dirty="0"/>
              <a:t>	Identify the community’s knowledge, attitudes and practices (KAP) in relation to health related activities</a:t>
            </a:r>
          </a:p>
          <a:p>
            <a:r>
              <a:rPr lang="en-US" dirty="0"/>
              <a:t>	Assess patterns of disease in the community</a:t>
            </a:r>
          </a:p>
          <a:p>
            <a:r>
              <a:rPr lang="en-US" dirty="0"/>
              <a:t>	Identify available resources and services that have impact on health namely education, agriculture, veterinary and social services.</a:t>
            </a:r>
          </a:p>
          <a:p>
            <a:r>
              <a:rPr lang="en-US" dirty="0"/>
              <a:t>	Determine the socio-cultural and socioeconomic class divisions within the community (social stratification)</a:t>
            </a:r>
          </a:p>
          <a:p>
            <a:endParaRPr lang="en-US" dirty="0"/>
          </a:p>
        </p:txBody>
      </p:sp>
    </p:spTree>
    <p:extLst>
      <p:ext uri="{BB962C8B-B14F-4D97-AF65-F5344CB8AC3E}">
        <p14:creationId xmlns:p14="http://schemas.microsoft.com/office/powerpoint/2010/main" val="2482959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sz="3600" dirty="0"/>
              <a:t>COMPONENTS OF COMMUNITY DIAGNOSIS</a:t>
            </a:r>
            <a:br>
              <a:rPr lang="en-US" dirty="0"/>
            </a:br>
            <a:endParaRPr lang="en-US" dirty="0"/>
          </a:p>
        </p:txBody>
      </p:sp>
      <p:sp>
        <p:nvSpPr>
          <p:cNvPr id="3" name="Content Placeholder 2"/>
          <p:cNvSpPr>
            <a:spLocks noGrp="1"/>
          </p:cNvSpPr>
          <p:nvPr>
            <p:ph idx="1"/>
          </p:nvPr>
        </p:nvSpPr>
        <p:spPr/>
        <p:txBody>
          <a:bodyPr/>
          <a:lstStyle/>
          <a:p>
            <a:r>
              <a:rPr lang="en-US" dirty="0"/>
              <a:t>1.	</a:t>
            </a:r>
            <a:r>
              <a:rPr lang="en-US" b="1" dirty="0"/>
              <a:t>Geographic and administrative data</a:t>
            </a:r>
          </a:p>
          <a:p>
            <a:r>
              <a:rPr lang="en-US" dirty="0"/>
              <a:t>	Administrative location of the community</a:t>
            </a:r>
          </a:p>
          <a:p>
            <a:r>
              <a:rPr lang="en-US" dirty="0"/>
              <a:t>	Organization of community administration</a:t>
            </a:r>
          </a:p>
          <a:p>
            <a:r>
              <a:rPr lang="en-US" dirty="0"/>
              <a:t>	Size of the area in square kilometers</a:t>
            </a:r>
          </a:p>
          <a:p>
            <a:r>
              <a:rPr lang="en-US" dirty="0"/>
              <a:t>	Physical features, climate, vegetation, animals and birds of the air etc.</a:t>
            </a:r>
          </a:p>
          <a:p>
            <a:endParaRPr lang="en-US" dirty="0"/>
          </a:p>
          <a:p>
            <a:endParaRPr lang="en-US" dirty="0"/>
          </a:p>
        </p:txBody>
      </p:sp>
    </p:spTree>
    <p:extLst>
      <p:ext uri="{BB962C8B-B14F-4D97-AF65-F5344CB8AC3E}">
        <p14:creationId xmlns:p14="http://schemas.microsoft.com/office/powerpoint/2010/main" val="214071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1698"/>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lstStyle/>
          <a:p>
            <a:r>
              <a:rPr lang="en-US" dirty="0"/>
              <a:t>2.	</a:t>
            </a:r>
            <a:r>
              <a:rPr lang="en-US" b="1" dirty="0"/>
              <a:t>Demographic data</a:t>
            </a:r>
          </a:p>
          <a:p>
            <a:r>
              <a:rPr lang="en-US" dirty="0"/>
              <a:t>	Population size, density and distribution</a:t>
            </a:r>
          </a:p>
          <a:p>
            <a:r>
              <a:rPr lang="en-US" dirty="0"/>
              <a:t>	Population composition in terms of gender and age-specific groups</a:t>
            </a:r>
          </a:p>
          <a:p>
            <a:r>
              <a:rPr lang="en-US" dirty="0"/>
              <a:t>	Mortality and morbidity rates</a:t>
            </a:r>
          </a:p>
          <a:p>
            <a:r>
              <a:rPr lang="en-US" dirty="0"/>
              <a:t>	Fertility rate</a:t>
            </a:r>
          </a:p>
          <a:p>
            <a:r>
              <a:rPr lang="en-US" dirty="0"/>
              <a:t>	Growth rate which is inferred from death rate and birth rate</a:t>
            </a:r>
          </a:p>
          <a:p>
            <a:endParaRPr lang="en-US" dirty="0"/>
          </a:p>
        </p:txBody>
      </p:sp>
    </p:spTree>
    <p:extLst>
      <p:ext uri="{BB962C8B-B14F-4D97-AF65-F5344CB8AC3E}">
        <p14:creationId xmlns:p14="http://schemas.microsoft.com/office/powerpoint/2010/main" val="4210902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14424"/>
          </a:xfrm>
        </p:spPr>
        <p:txBody>
          <a:bodyPr>
            <a:normAutofit fontScale="90000"/>
          </a:bodyPr>
          <a:lstStyle/>
          <a:p>
            <a:endParaRPr lang="en-US" dirty="0"/>
          </a:p>
        </p:txBody>
      </p:sp>
      <p:sp>
        <p:nvSpPr>
          <p:cNvPr id="3" name="Content Placeholder 2"/>
          <p:cNvSpPr>
            <a:spLocks noGrp="1"/>
          </p:cNvSpPr>
          <p:nvPr>
            <p:ph idx="1"/>
          </p:nvPr>
        </p:nvSpPr>
        <p:spPr>
          <a:xfrm>
            <a:off x="838200" y="772732"/>
            <a:ext cx="10515600" cy="5404231"/>
          </a:xfrm>
        </p:spPr>
        <p:txBody>
          <a:bodyPr/>
          <a:lstStyle/>
          <a:p>
            <a:r>
              <a:rPr lang="en-US" dirty="0"/>
              <a:t>3.	</a:t>
            </a:r>
            <a:r>
              <a:rPr lang="en-US" b="1" dirty="0"/>
              <a:t>KAP and utilization of Maternal and child health services</a:t>
            </a:r>
          </a:p>
          <a:p>
            <a:r>
              <a:rPr lang="en-US" dirty="0"/>
              <a:t>	Immunization services</a:t>
            </a:r>
          </a:p>
          <a:p>
            <a:r>
              <a:rPr lang="en-US" dirty="0"/>
              <a:t>	Growth and monitoring</a:t>
            </a:r>
          </a:p>
          <a:p>
            <a:r>
              <a:rPr lang="en-US" dirty="0"/>
              <a:t>	Antenatal care services</a:t>
            </a:r>
          </a:p>
          <a:p>
            <a:r>
              <a:rPr lang="en-US" dirty="0"/>
              <a:t>	Family planning services</a:t>
            </a:r>
          </a:p>
          <a:p>
            <a:endParaRPr lang="en-US" dirty="0"/>
          </a:p>
        </p:txBody>
      </p:sp>
    </p:spTree>
    <p:extLst>
      <p:ext uri="{BB962C8B-B14F-4D97-AF65-F5344CB8AC3E}">
        <p14:creationId xmlns:p14="http://schemas.microsoft.com/office/powerpoint/2010/main" val="3755885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PRESENTATION TEMPLATE 1" id="{9441E776-B668-4A4A-B6B9-99A375C1CB2B}" vid="{0BE2D323-E25A-4935-8427-0C6ED85E03F2}"/>
    </a:ext>
  </a:extLst>
</a:theme>
</file>

<file path=docProps/app.xml><?xml version="1.0" encoding="utf-8"?>
<Properties xmlns="http://schemas.openxmlformats.org/officeDocument/2006/extended-properties" xmlns:vt="http://schemas.openxmlformats.org/officeDocument/2006/docPropsVTypes">
  <Template/>
  <TotalTime>258</TotalTime>
  <Words>2955</Words>
  <Application>Microsoft Office PowerPoint</Application>
  <PresentationFormat>Widescreen</PresentationFormat>
  <Paragraphs>226</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Times New Roman</vt:lpstr>
      <vt:lpstr>Office Theme</vt:lpstr>
      <vt:lpstr>COMMUNITY DIAGNOSIS</vt:lpstr>
      <vt:lpstr>OBJECTIVES</vt:lpstr>
      <vt:lpstr>COMMUNITY DIAGNOSIS </vt:lpstr>
      <vt:lpstr>M </vt:lpstr>
      <vt:lpstr>PURPOSE/RATIONALE OF CARRYING OUT COMMUNITY DIAGNOSIS </vt:lpstr>
      <vt:lpstr>OBJECTIVES OF COMMUNITY DIAGNOSIS </vt:lpstr>
      <vt:lpstr>COMPONENTS OF COMMUNITY DIAGNOSIS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INDICATORS OF COMMUNITY HEALTH </vt:lpstr>
      <vt:lpstr>PowerPoint Presentation</vt:lpstr>
      <vt:lpstr>PowerPoint Presentation</vt:lpstr>
      <vt:lpstr>PowerPoint Presentation</vt:lpstr>
      <vt:lpstr>PowerPoint Presentation</vt:lpstr>
      <vt:lpstr>PowerPoint Presentation</vt:lpstr>
      <vt:lpstr>PowerPoint Presentation</vt:lpstr>
      <vt:lpstr>B) PLANNING </vt:lpstr>
      <vt:lpstr>ii) Sampling for the survey should be done  </vt:lpstr>
      <vt:lpstr>iii) Survey tools. </vt:lpstr>
      <vt:lpstr>iv) Recruiting and training the interviewers/ data collecting assistants. </vt:lpstr>
      <vt:lpstr>C) EXECUTION </vt:lpstr>
      <vt:lpstr>D) REPORT WRITNG </vt:lpstr>
      <vt:lpstr>CONTD……</vt:lpstr>
      <vt:lpstr>E) DISSEMINATION OF THE FINGINGS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PC</cp:lastModifiedBy>
  <cp:revision>25</cp:revision>
  <dcterms:created xsi:type="dcterms:W3CDTF">2020-07-27T13:48:41Z</dcterms:created>
  <dcterms:modified xsi:type="dcterms:W3CDTF">2022-06-16T07:48:31Z</dcterms:modified>
</cp:coreProperties>
</file>