
<file path=[Content_Types].xml><?xml version="1.0" encoding="utf-8"?>
<Types xmlns="http://schemas.openxmlformats.org/package/2006/content-types">
  <Default Extension="xml" ContentType="application/xml"/>
  <Default Extension="jpeg" ContentType="image/jpeg"/>
  <Default Extension="fntdata" ContentType="application/x-fontdata"/>
  <Default Extension="rels" ContentType="application/vnd.openxmlformats-package.relationships+xml"/>
  <Default Extension="font" ContentType="application/x-fontdata"/>
  <Override PartName="/ppt/slides/slide75.xml" ContentType="application/vnd.openxmlformats-officedocument.presentationml.slide+xml"/>
  <Override PartName="/ppt/slides/slide58.xml" ContentType="application/vnd.openxmlformats-officedocument.presentationml.slide+xml"/>
  <Override PartName="/ppt/slides/slide42.xml" ContentType="application/vnd.openxmlformats-officedocument.presentationml.slide+xml"/>
  <Override PartName="/ppt/slides/slide55.xml" ContentType="application/vnd.openxmlformats-officedocument.presentationml.slide+xml"/>
  <Override PartName="/ppt/slides/slide61.xml" ContentType="application/vnd.openxmlformats-officedocument.presentationml.slide+xml"/>
  <Override PartName="/ppt/slides/slide94.xml" ContentType="application/vnd.openxmlformats-officedocument.presentationml.slide+xml"/>
  <Override PartName="/ppt/slides/slide117.xml" ContentType="application/vnd.openxmlformats-officedocument.presentationml.slide+xml"/>
  <Override PartName="/ppt/slides/slide80.xml" ContentType="application/vnd.openxmlformats-officedocument.presentationml.slide+xml"/>
  <Override PartName="/ppt/slides/slide62.xml" ContentType="application/vnd.openxmlformats-officedocument.presentationml.slide+xml"/>
  <Override PartName="/ppt/tableStyles.xml" ContentType="application/vnd.openxmlformats-officedocument.presentationml.tableStyles+xml"/>
  <Override PartName="/ppt/slides/slide50.xml" ContentType="application/vnd.openxmlformats-officedocument.presentationml.slide+xml"/>
  <Override PartName="/ppt/slides/slide87.xml" ContentType="application/vnd.openxmlformats-officedocument.presentationml.slide+xml"/>
  <Override PartName="/ppt/slides/slide17.xml" ContentType="application/vnd.openxmlformats-officedocument.presentationml.slide+xml"/>
  <Override PartName="/ppt/slides/slide30.xml" ContentType="application/vnd.openxmlformats-officedocument.presentationml.slide+xml"/>
  <Override PartName="/ppt/slides/slide114.xml" ContentType="application/vnd.openxmlformats-officedocument.presentationml.slide+xml"/>
  <Override PartName="/ppt/viewProps.xml" ContentType="application/vnd.openxmlformats-officedocument.presentationml.viewProps+xml"/>
  <Override PartName="/ppt/slides/slide2.xml" ContentType="application/vnd.openxmlformats-officedocument.presentationml.slide+xml"/>
  <Override PartName="/ppt/slides/slide83.xml" ContentType="application/vnd.openxmlformats-officedocument.presentationml.slide+xml"/>
  <Override PartName="/ppt/slides/slide12.xml" ContentType="application/vnd.openxmlformats-officedocument.presentationml.slide+xml"/>
  <Override PartName="/ppt/slides/slide45.xml" ContentType="application/vnd.openxmlformats-officedocument.presentationml.slide+xml"/>
  <Override PartName="/ppt/slides/slide8.xml" ContentType="application/vnd.openxmlformats-officedocument.presentationml.slide+xml"/>
  <Override PartName="/ppt/slides/slide67.xml" ContentType="application/vnd.openxmlformats-officedocument.presentationml.slide+xml"/>
  <Override PartName="/ppt/slides/slide51.xml" ContentType="application/vnd.openxmlformats-officedocument.presentationml.slide+xml"/>
  <Override PartName="/ppt/slides/slide29.xml" ContentType="application/vnd.openxmlformats-officedocument.presentationml.slide+xml"/>
  <Override PartName="/ppt/slides/slide54.xml" ContentType="application/vnd.openxmlformats-officedocument.presentationml.slide+xml"/>
  <Override PartName="/ppt/slides/slide63.xml" ContentType="application/vnd.openxmlformats-officedocument.presentationml.slide+xml"/>
  <Override PartName="/ppt/slides/slide56.xml" ContentType="application/vnd.openxmlformats-officedocument.presentationml.slide+xml"/>
  <Override PartName="/ppt/slides/slide34.xml" ContentType="application/vnd.openxmlformats-officedocument.presentationml.slide+xml"/>
  <Override PartName="/ppt/slides/slide14.xml" ContentType="application/vnd.openxmlformats-officedocument.presentationml.slide+xml"/>
  <Override PartName="/ppt/presentation.xml" ContentType="application/vnd.openxmlformats-officedocument.presentationml.presentation.main+xml"/>
  <Override PartName="/ppt/slides/slide39.xml" ContentType="application/vnd.openxmlformats-officedocument.presentationml.slide+xml"/>
  <Override PartName="/ppt/slides/slide103.xml" ContentType="application/vnd.openxmlformats-officedocument.presentationml.slide+xml"/>
  <Override PartName="/docProps/core.xml" ContentType="application/vnd.openxmlformats-package.core-properties+xml"/>
  <Override PartName="/ppt/slideLayouts/slideLayout10.xml" ContentType="application/vnd.openxmlformats-officedocument.presentationml.slideLayout+xml"/>
  <Override PartName="/ppt/slides/slide93.xml" ContentType="application/vnd.openxmlformats-officedocument.presentationml.slide+xml"/>
  <Override PartName="/ppt/slides/slide90.xml" ContentType="application/vnd.openxmlformats-officedocument.presentationml.slide+xml"/>
  <Override PartName="/ppt/slides/slide4.xml" ContentType="application/vnd.openxmlformats-officedocument.presentationml.slide+xml"/>
  <Override PartName="/ppt/slides/slide77.xml" ContentType="application/vnd.openxmlformats-officedocument.presentationml.slide+xml"/>
  <Override PartName="/ppt/slideLayouts/slideLayout3.xml" ContentType="application/vnd.openxmlformats-officedocument.presentationml.slideLayout+xml"/>
  <Override PartName="/ppt/slides/slide32.xml" ContentType="application/vnd.openxmlformats-officedocument.presentationml.slide+xml"/>
  <Override PartName="/ppt/slides/slide82.xml" ContentType="application/vnd.openxmlformats-officedocument.presentationml.slide+xml"/>
  <Override PartName="/ppt/slides/slide79.xml" ContentType="application/vnd.openxmlformats-officedocument.presentationml.slide+xml"/>
  <Override PartName="/ppt/slides/slide26.xml" ContentType="application/vnd.openxmlformats-officedocument.presentationml.slide+xml"/>
  <Override PartName="/ppt/slides/slide48.xml" ContentType="application/vnd.openxmlformats-officedocument.presentationml.slide+xml"/>
  <Override PartName="/ppt/slides/slide53.xml" ContentType="application/vnd.openxmlformats-officedocument.presentationml.slide+xml"/>
  <Override PartName="/ppt/slideLayouts/slideLayout6.xml" ContentType="application/vnd.openxmlformats-officedocument.presentationml.slideLayout+xml"/>
  <Override PartName="/ppt/slides/slide44.xml" ContentType="application/vnd.openxmlformats-officedocument.presentationml.slide+xml"/>
  <Override PartName="/ppt/slides/slide59.xml" ContentType="application/vnd.openxmlformats-officedocument.presentationml.slide+xml"/>
  <Override PartName="/ppt/slides/slide92.xml" ContentType="application/vnd.openxmlformats-officedocument.presentationml.slide+xml"/>
  <Override PartName="/ppt/slides/slide78.xml" ContentType="application/vnd.openxmlformats-officedocument.presentationml.slide+xml"/>
  <Override PartName="/ppt/slides/slide43.xml" ContentType="application/vnd.openxmlformats-officedocument.presentationml.slide+xml"/>
  <Override PartName="/ppt/slides/slide46.xml" ContentType="application/vnd.openxmlformats-officedocument.presentationml.slide+xml"/>
  <Override PartName="/ppt/slides/slide9.xml" ContentType="application/vnd.openxmlformats-officedocument.presentationml.slide+xml"/>
  <Override PartName="/ppt/theme/theme1.xml" ContentType="application/vnd.openxmlformats-officedocument.theme+xml"/>
  <Override PartName="/ppt/slides/slide38.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Layouts/slideLayout4.xml" ContentType="application/vnd.openxmlformats-officedocument.presentationml.slideLayout+xml"/>
  <Override PartName="/ppt/slides/slide68.xml" ContentType="application/vnd.openxmlformats-officedocument.presentationml.slide+xml"/>
  <Override PartName="/ppt/slides/slide57.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Layouts/slideLayout1.xml" ContentType="application/vnd.openxmlformats-officedocument.presentationml.slideLayout+xml"/>
  <Override PartName="/ppt/slides/slide74.xml" ContentType="application/vnd.openxmlformats-officedocument.presentationml.slide+xml"/>
  <Override PartName="/ppt/slides/slide97.xml" ContentType="application/vnd.openxmlformats-officedocument.presentationml.slide+xml"/>
  <Override PartName="/ppt/slides/slide100.xml" ContentType="application/vnd.openxmlformats-officedocument.presentationml.slide+xml"/>
  <Override PartName="/ppt/slides/slide40.xml" ContentType="application/vnd.openxmlformats-officedocument.presentationml.slide+xml"/>
  <Override PartName="/ppt/slides/slide6.xml" ContentType="application/vnd.openxmlformats-officedocument.presentationml.slide+xml"/>
  <Override PartName="/ppt/slides/slide86.xml" ContentType="application/vnd.openxmlformats-officedocument.presentationml.slide+xml"/>
  <Override PartName="/ppt/slides/slide18.xml" ContentType="application/vnd.openxmlformats-officedocument.presentationml.slide+xml"/>
  <Override PartName="/ppt/slides/slide113.xml" ContentType="application/vnd.openxmlformats-officedocument.presentationml.slide+xml"/>
  <Override PartName="/ppt/slides/slide33.xml" ContentType="application/vnd.openxmlformats-officedocument.presentationml.slide+xml"/>
  <Override PartName="/ppt/slides/slide3.xml" ContentType="application/vnd.openxmlformats-officedocument.presentationml.slide+xml"/>
  <Override PartName="/ppt/slides/slide16.xml" ContentType="application/vnd.openxmlformats-officedocument.presentationml.slide+xml"/>
  <Override PartName="/ppt/slides/slide88.xml" ContentType="application/vnd.openxmlformats-officedocument.presentationml.slide+xml"/>
  <Override PartName="/docProps/app.xml" ContentType="application/vnd.openxmlformats-officedocument.extended-properties+xml"/>
  <Override PartName="/ppt/slides/slide31.xml" ContentType="application/vnd.openxmlformats-officedocument.presentationml.slide+xml"/>
  <Override PartName="/ppt/slides/slide41.xml" ContentType="application/vnd.openxmlformats-officedocument.presentationml.slide+xml"/>
  <Override PartName="/ppt/slides/slide21.xml" ContentType="application/vnd.openxmlformats-officedocument.presentationml.slide+xml"/>
  <Override PartName="/ppt/slides/slide52.xml" ContentType="application/vnd.openxmlformats-officedocument.presentationml.slide+xml"/>
  <Override PartName="/ppt/slides/slide101.xml" ContentType="application/vnd.openxmlformats-officedocument.presentationml.slide+xml"/>
  <Override PartName="/ppt/slideLayouts/slideLayout8.xml" ContentType="application/vnd.openxmlformats-officedocument.presentationml.slideLayout+xml"/>
  <Override PartName="/ppt/slides/slide73.xml" ContentType="application/vnd.openxmlformats-officedocument.presentationml.slide+xml"/>
  <Override PartName="/ppt/slides/slide27.xml" ContentType="application/vnd.openxmlformats-officedocument.presentationml.slide+xml"/>
  <Override PartName="/ppt/slides/slide112.xml" ContentType="application/vnd.openxmlformats-officedocument.presentationml.slide+xml"/>
  <Override PartName="/ppt/slides/slide72.xml" ContentType="application/vnd.openxmlformats-officedocument.presentationml.slide+xml"/>
  <Override PartName="/ppt/slides/slide110.xml" ContentType="application/vnd.openxmlformats-officedocument.presentationml.slide+xml"/>
  <Override PartName="/ppt/slides/slide122.xml" ContentType="application/vnd.openxmlformats-officedocument.presentationml.slide+xml"/>
  <Override PartName="/ppt/slides/slide105.xml" ContentType="application/vnd.openxmlformats-officedocument.presentationml.slide+xml"/>
  <Override PartName="/ppt/slideLayouts/slideLayout2.xml" ContentType="application/vnd.openxmlformats-officedocument.presentationml.slideLayout+xml"/>
  <Override PartName="/ppt/slides/slide96.xml" ContentType="application/vnd.openxmlformats-officedocument.presentationml.slide+xml"/>
  <Override PartName="/ppt/slides/slide115.xml" ContentType="application/vnd.openxmlformats-officedocument.presentationml.slide+xml"/>
  <Override PartName="/ppt/slides/slide28.xml" ContentType="application/vnd.openxmlformats-officedocument.presentationml.slide+xml"/>
  <Override PartName="/ppt/slides/slide47.xml" ContentType="application/vnd.openxmlformats-officedocument.presentationml.slide+xml"/>
  <Override PartName="/ppt/slides/slide121.xml" ContentType="application/vnd.openxmlformats-officedocument.presentationml.slide+xml"/>
  <Override PartName="/ppt/slides/slide85.xml" ContentType="application/vnd.openxmlformats-officedocument.presentationml.slide+xml"/>
  <Override PartName="/ppt/slides/slide111.xml" ContentType="application/vnd.openxmlformats-officedocument.presentationml.slide+xml"/>
  <Override PartName="/ppt/slideLayouts/slideLayout5.xml" ContentType="application/vnd.openxmlformats-officedocument.presentationml.slideLayout+xml"/>
  <Override PartName="/ppt/slides/slide66.xml" ContentType="application/vnd.openxmlformats-officedocument.presentationml.slide+xml"/>
  <Override PartName="/ppt/slides/slide120.xml" ContentType="application/vnd.openxmlformats-officedocument.presentationml.slide+xml"/>
  <Override PartName="/ppt/slides/slide119.xml" ContentType="application/vnd.openxmlformats-officedocument.presentationml.slide+xml"/>
  <Override PartName="/ppt/slides/slide104.xml" ContentType="application/vnd.openxmlformats-officedocument.presentationml.slide+xml"/>
  <Override PartName="/ppt/slides/slide102.xml" ContentType="application/vnd.openxmlformats-officedocument.presentationml.slide+xml"/>
  <Override PartName="/ppt/slides/slide98.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108.xml" ContentType="application/vnd.openxmlformats-officedocument.presentationml.slide+xml"/>
  <Override PartName="/ppt/slideLayouts/slideLayout7.xml" ContentType="application/vnd.openxmlformats-officedocument.presentationml.slideLayout+xml"/>
  <Override PartName="/ppt/slides/slide24.xml" ContentType="application/vnd.openxmlformats-officedocument.presentationml.slide+xml"/>
  <Override PartName="/ppt/slides/slide64.xml" ContentType="application/vnd.openxmlformats-officedocument.presentationml.slide+xml"/>
  <Override PartName="/ppt/slides/slide71.xml" ContentType="application/vnd.openxmlformats-officedocument.presentationml.slide+xml"/>
  <Override PartName="/ppt/slides/slide106.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99.xml" ContentType="application/vnd.openxmlformats-officedocument.presentationml.slide+xml"/>
  <Override PartName="/ppt/slideMasters/slideMaster1.xml" ContentType="application/vnd.openxmlformats-officedocument.presentationml.slideMaster+xml"/>
  <Override PartName="/ppt/slides/slide69.xml" ContentType="application/vnd.openxmlformats-officedocument.presentationml.slide+xml"/>
  <Override PartName="/ppt/slides/slide60.xml" ContentType="application/vnd.openxmlformats-officedocument.presentationml.slide+xml"/>
  <Override PartName="/ppt/slides/slide35.xml" ContentType="application/vnd.openxmlformats-officedocument.presentationml.slide+xml"/>
  <Override PartName="/ppt/slides/slide49.xml" ContentType="application/vnd.openxmlformats-officedocument.presentationml.slide+xml"/>
  <Override PartName="/ppt/slides/slide1.xml" ContentType="application/vnd.openxmlformats-officedocument.presentationml.slide+xml"/>
  <Override PartName="/ppt/slides/slide123.xml" ContentType="application/vnd.openxmlformats-officedocument.presentationml.slide+xml"/>
  <Override PartName="/ppt/slides/slide20.xml" ContentType="application/vnd.openxmlformats-officedocument.presentationml.slide+xml"/>
  <Override PartName="/ppt/slides/slide76.xml" ContentType="application/vnd.openxmlformats-officedocument.presentationml.slide+xml"/>
  <Override PartName="/ppt/slides/slide65.xml" ContentType="application/vnd.openxmlformats-officedocument.presentationml.slide+xml"/>
  <Override PartName="/ppt/slides/slide89.xml" ContentType="application/vnd.openxmlformats-officedocument.presentationml.slide+xml"/>
  <Override PartName="/ppt/slides/slide11.xml" ContentType="application/vnd.openxmlformats-officedocument.presentationml.slide+xml"/>
  <Override PartName="/ppt/slideLayouts/slideLayout11.xml" ContentType="application/vnd.openxmlformats-officedocument.presentationml.slideLayout+xml"/>
  <Override PartName="/ppt/presProps.xml" ContentType="application/vnd.openxmlformats-officedocument.presentationml.presProps+xml"/>
  <Override PartName="/ppt/slides/slide91.xml" ContentType="application/vnd.openxmlformats-officedocument.presentationml.slide+xml"/>
  <Override PartName="/ppt/slides/slide95.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84.xml" ContentType="application/vnd.openxmlformats-officedocument.presentationml.slide+xml"/>
  <Override PartName="/ppt/slides/slide25.xml" ContentType="application/vnd.openxmlformats-officedocument.presentationml.slide+xml"/>
  <Override PartName="/ppt/slides/slide109.xml" ContentType="application/vnd.openxmlformats-officedocument.presentationml.slide+xml"/>
  <Override PartName="/ppt/slides/slide36.xml" ContentType="application/vnd.openxmlformats-officedocument.presentationml.slide+xml"/>
  <Override PartName="/ppt/slides/slide107.xml" ContentType="application/vnd.openxmlformats-officedocument.presentationml.slide+xml"/>
  <Override PartName="/ppt/slides/slide118.xml" ContentType="application/vnd.openxmlformats-officedocument.presentationml.slide+xml"/>
  <Override PartName="/ppt/slides/slide81.xml" ContentType="application/vnd.openxmlformats-officedocument.presentationml.slide+xml"/>
  <Override PartName="/ppt/slides/slide37.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saveSubsetFonts="1" embedTrueTypeFonts="1">
  <p:sldMasterIdLst>
    <p:sldMasterId r:id="rId1" id="2147483660"/>
  </p:sldMasterIdLst>
  <p:sldIdLst>
    <p:sldId r:id="rId2" id="256"/>
    <p:sldId r:id="rId3" id="346"/>
    <p:sldId r:id="rId4" id="351"/>
    <p:sldId r:id="rId5" id="352"/>
    <p:sldId r:id="rId6" id="353"/>
    <p:sldId r:id="rId7" id="354"/>
    <p:sldId r:id="rId8" id="355"/>
    <p:sldId r:id="rId9" id="356"/>
    <p:sldId r:id="rId10" id="357"/>
    <p:sldId r:id="rId11" id="358"/>
    <p:sldId r:id="rId12" id="359"/>
    <p:sldId r:id="rId13" id="360"/>
    <p:sldId r:id="rId14" id="361"/>
    <p:sldId r:id="rId15" id="362"/>
    <p:sldId r:id="rId16" id="363"/>
    <p:sldId r:id="rId17" id="364"/>
    <p:sldId r:id="rId18" id="365"/>
    <p:sldId r:id="rId19" id="366"/>
    <p:sldId r:id="rId20" id="367"/>
    <p:sldId r:id="rId21" id="368"/>
    <p:sldId r:id="rId22" id="369"/>
    <p:sldId r:id="rId23" id="370"/>
    <p:sldId r:id="rId24" id="371"/>
    <p:sldId r:id="rId25" id="372"/>
    <p:sldId r:id="rId26" id="373"/>
    <p:sldId r:id="rId27" id="374"/>
    <p:sldId r:id="rId28" id="375"/>
    <p:sldId r:id="rId29" id="376"/>
    <p:sldId r:id="rId30" id="377"/>
    <p:sldId r:id="rId31" id="378"/>
    <p:sldId r:id="rId32" id="379"/>
    <p:sldId r:id="rId33" id="257"/>
    <p:sldId r:id="rId34" id="258"/>
    <p:sldId r:id="rId35" id="259"/>
    <p:sldId r:id="rId36" id="261"/>
    <p:sldId r:id="rId37" id="262"/>
    <p:sldId r:id="rId38" id="263"/>
    <p:sldId r:id="rId39" id="264"/>
    <p:sldId r:id="rId40" id="265"/>
    <p:sldId r:id="rId41" id="266"/>
    <p:sldId r:id="rId42" id="260"/>
    <p:sldId r:id="rId43" id="267"/>
    <p:sldId r:id="rId44" id="268"/>
    <p:sldId r:id="rId45" id="269"/>
    <p:sldId r:id="rId46" id="270"/>
    <p:sldId r:id="rId47" id="271"/>
    <p:sldId r:id="rId48" id="272"/>
    <p:sldId r:id="rId49" id="273"/>
    <p:sldId r:id="rId50" id="274"/>
    <p:sldId r:id="rId51" id="275"/>
    <p:sldId r:id="rId52" id="276"/>
    <p:sldId r:id="rId53" id="277"/>
    <p:sldId r:id="rId54" id="278"/>
    <p:sldId r:id="rId55" id="279"/>
    <p:sldId r:id="rId56" id="281"/>
    <p:sldId r:id="rId57" id="280"/>
    <p:sldId r:id="rId58" id="282"/>
    <p:sldId r:id="rId59" id="283"/>
    <p:sldId r:id="rId60" id="284"/>
    <p:sldId r:id="rId61" id="285"/>
    <p:sldId r:id="rId62" id="286"/>
    <p:sldId r:id="rId63" id="287"/>
    <p:sldId r:id="rId64" id="288"/>
    <p:sldId r:id="rId65" id="289"/>
    <p:sldId r:id="rId66" id="290"/>
    <p:sldId r:id="rId67" id="291"/>
    <p:sldId r:id="rId68" id="292"/>
    <p:sldId r:id="rId69" id="293"/>
    <p:sldId r:id="rId70" id="294"/>
    <p:sldId r:id="rId71" id="295"/>
    <p:sldId r:id="rId72" id="297"/>
    <p:sldId r:id="rId73" id="296"/>
    <p:sldId r:id="rId74" id="298"/>
    <p:sldId r:id="rId75" id="299"/>
    <p:sldId r:id="rId76" id="300"/>
    <p:sldId r:id="rId77" id="301"/>
    <p:sldId r:id="rId78" id="327"/>
    <p:sldId r:id="rId79" id="302"/>
    <p:sldId r:id="rId80" id="348"/>
    <p:sldId r:id="rId81" id="303"/>
    <p:sldId r:id="rId82" id="304"/>
    <p:sldId r:id="rId83" id="305"/>
    <p:sldId r:id="rId84" id="306"/>
    <p:sldId r:id="rId85" id="307"/>
    <p:sldId r:id="rId86" id="347"/>
    <p:sldId r:id="rId87" id="308"/>
    <p:sldId r:id="rId88" id="309"/>
    <p:sldId r:id="rId89" id="310"/>
    <p:sldId r:id="rId90" id="311"/>
    <p:sldId r:id="rId91" id="328"/>
    <p:sldId r:id="rId92" id="312"/>
    <p:sldId r:id="rId93" id="329"/>
    <p:sldId r:id="rId94" id="313"/>
    <p:sldId r:id="rId95" id="314"/>
    <p:sldId r:id="rId96" id="315"/>
    <p:sldId r:id="rId97" id="316"/>
    <p:sldId r:id="rId98" id="317"/>
    <p:sldId r:id="rId99" id="318"/>
    <p:sldId r:id="rId100" id="319"/>
    <p:sldId r:id="rId101" id="320"/>
    <p:sldId r:id="rId102" id="321"/>
    <p:sldId r:id="rId103" id="322"/>
    <p:sldId r:id="rId104" id="323"/>
    <p:sldId r:id="rId105" id="324"/>
    <p:sldId r:id="rId106" id="326"/>
    <p:sldId r:id="rId107" id="349"/>
    <p:sldId r:id="rId108" id="325"/>
    <p:sldId r:id="rId109" id="330"/>
    <p:sldId r:id="rId110" id="332"/>
    <p:sldId r:id="rId111" id="331"/>
    <p:sldId r:id="rId112" id="333"/>
    <p:sldId r:id="rId113" id="334"/>
    <p:sldId r:id="rId114" id="335"/>
    <p:sldId r:id="rId115" id="336"/>
    <p:sldId r:id="rId116" id="337"/>
    <p:sldId r:id="rId117" id="338"/>
    <p:sldId r:id="rId118" id="339"/>
    <p:sldId r:id="rId119" id="341"/>
    <p:sldId r:id="rId120" id="342"/>
    <p:sldId r:id="rId121" id="343"/>
    <p:sldId r:id="rId122" id="345"/>
    <p:sldId r:id="rId123" id="350"/>
    <p:sldId r:id="rId124" id="344"/>
  </p:sldIdLst>
  <p:sldSz cx="9144000" cy="6858000" type="screen4x3"/>
  <p:notesSz cx="6858000" cy="9144000"/>
  <p:embeddedFontLst>
    <p:embeddedFont>
      <p:font typeface="WPS Special 1"/>
      <p:regular r:id="rId129"/>
    </p:embeddedFont>
  </p:embeddedFontLst>
  <p:defaultTextStyle>
    <a:defPPr>
      <a:defRPr lang="en-US"/>
    </a:defPPr>
    <a:lvl1pPr algn="l" marL="0" defTabSz="914400" eaLnBrk="1" latinLnBrk="0" hangingPunct="1" rtl="false">
      <a:defRPr sz="1800" kern="1200">
        <a:solidFill>
          <a:schemeClr val="tx1"/>
        </a:solidFill>
        <a:latin typeface="+mn-lt"/>
        <a:ea typeface="+mn-ea"/>
        <a:cs typeface="+mn-cs"/>
      </a:defRPr>
    </a:lvl1pPr>
    <a:lvl2pPr algn="l" marL="457200" defTabSz="914400" eaLnBrk="1" latinLnBrk="0" hangingPunct="1" rtl="false">
      <a:defRPr sz="1800" kern="1200">
        <a:solidFill>
          <a:schemeClr val="tx1"/>
        </a:solidFill>
        <a:latin typeface="+mn-lt"/>
        <a:ea typeface="+mn-ea"/>
        <a:cs typeface="+mn-cs"/>
      </a:defRPr>
    </a:lvl2pPr>
    <a:lvl3pPr algn="l" marL="914400" defTabSz="914400" eaLnBrk="1" latinLnBrk="0" hangingPunct="1" rtl="false">
      <a:defRPr sz="1800" kern="1200">
        <a:solidFill>
          <a:schemeClr val="tx1"/>
        </a:solidFill>
        <a:latin typeface="+mn-lt"/>
        <a:ea typeface="+mn-ea"/>
        <a:cs typeface="+mn-cs"/>
      </a:defRPr>
    </a:lvl3pPr>
    <a:lvl4pPr algn="l" marL="1371600" defTabSz="914400" eaLnBrk="1" latinLnBrk="0" hangingPunct="1" rtl="false">
      <a:defRPr sz="1800" kern="1200">
        <a:solidFill>
          <a:schemeClr val="tx1"/>
        </a:solidFill>
        <a:latin typeface="+mn-lt"/>
        <a:ea typeface="+mn-ea"/>
        <a:cs typeface="+mn-cs"/>
      </a:defRPr>
    </a:lvl4pPr>
    <a:lvl5pPr algn="l" marL="1828800" defTabSz="914400" eaLnBrk="1" latinLnBrk="0" hangingPunct="1" rtl="false">
      <a:defRPr sz="1800" kern="1200">
        <a:solidFill>
          <a:schemeClr val="tx1"/>
        </a:solidFill>
        <a:latin typeface="+mn-lt"/>
        <a:ea typeface="+mn-ea"/>
        <a:cs typeface="+mn-cs"/>
      </a:defRPr>
    </a:lvl5pPr>
    <a:lvl6pPr algn="l" marL="2286000" defTabSz="914400" eaLnBrk="1" latinLnBrk="0" hangingPunct="1" rtl="false">
      <a:defRPr sz="1800" kern="1200">
        <a:solidFill>
          <a:schemeClr val="tx1"/>
        </a:solidFill>
        <a:latin typeface="+mn-lt"/>
        <a:ea typeface="+mn-ea"/>
        <a:cs typeface="+mn-cs"/>
      </a:defRPr>
    </a:lvl6pPr>
    <a:lvl7pPr algn="l" marL="2743200" defTabSz="914400" eaLnBrk="1" latinLnBrk="0" hangingPunct="1" rtl="false">
      <a:defRPr sz="1800" kern="1200">
        <a:solidFill>
          <a:schemeClr val="tx1"/>
        </a:solidFill>
        <a:latin typeface="+mn-lt"/>
        <a:ea typeface="+mn-ea"/>
        <a:cs typeface="+mn-cs"/>
      </a:defRPr>
    </a:lvl7pPr>
    <a:lvl8pPr algn="l" marL="3200400" defTabSz="914400" eaLnBrk="1" latinLnBrk="0" hangingPunct="1" rtl="false">
      <a:defRPr sz="1800" kern="1200">
        <a:solidFill>
          <a:schemeClr val="tx1"/>
        </a:solidFill>
        <a:latin typeface="+mn-lt"/>
        <a:ea typeface="+mn-ea"/>
        <a:cs typeface="+mn-cs"/>
      </a:defRPr>
    </a:lvl8pPr>
    <a:lvl9pPr algn="l" marL="3657600" defTabSz="914400" eaLnBrk="1" latinLnBrk="0" hangingPunct="1" rtl="false">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28" Type="http://schemas.openxmlformats.org/officeDocument/2006/relationships/tableStyles" Target="tableStyles.xml" /><Relationship Id="rId126" Type="http://schemas.openxmlformats.org/officeDocument/2006/relationships/viewProps" Target="viewProps.xml" /><Relationship Id="rId1" Type="http://schemas.openxmlformats.org/officeDocument/2006/relationships/slideMaster" Target="slideMasters/slideMaster1.xml" /><Relationship Id="rId127" Type="http://schemas.openxmlformats.org/officeDocument/2006/relationships/theme" Target="theme/theme1.xml" /><Relationship Id="rId125" Type="http://schemas.openxmlformats.org/officeDocument/2006/relationships/presProps" Target="presProps.xml" /><Relationship Id="rId39" Type="http://schemas.openxmlformats.org/officeDocument/2006/relationships/slide" Target="slides/slide38.xml" /><Relationship Id="rId38" Type="http://schemas.openxmlformats.org/officeDocument/2006/relationships/slide" Target="slides/slide37.xml" /><Relationship Id="rId37" Type="http://schemas.openxmlformats.org/officeDocument/2006/relationships/slide" Target="slides/slide36.xml" /><Relationship Id="rId36" Type="http://schemas.openxmlformats.org/officeDocument/2006/relationships/slide" Target="slides/slide35.xml" /><Relationship Id="rId30" Type="http://schemas.openxmlformats.org/officeDocument/2006/relationships/slide" Target="slides/slide29.xml" /><Relationship Id="rId31" Type="http://schemas.openxmlformats.org/officeDocument/2006/relationships/slide" Target="slides/slide30.xml" /><Relationship Id="rId34" Type="http://schemas.openxmlformats.org/officeDocument/2006/relationships/slide" Target="slides/slide33.xml" /><Relationship Id="rId35" Type="http://schemas.openxmlformats.org/officeDocument/2006/relationships/slide" Target="slides/slide34.xml" /><Relationship Id="rId32" Type="http://schemas.openxmlformats.org/officeDocument/2006/relationships/slide" Target="slides/slide31.xml" /><Relationship Id="rId33" Type="http://schemas.openxmlformats.org/officeDocument/2006/relationships/slide" Target="slides/slide32.xml" /><Relationship Id="rId48" Type="http://schemas.openxmlformats.org/officeDocument/2006/relationships/slide" Target="slides/slide47.xml" /><Relationship Id="rId47" Type="http://schemas.openxmlformats.org/officeDocument/2006/relationships/slide" Target="slides/slide46.xml" /><Relationship Id="rId49" Type="http://schemas.openxmlformats.org/officeDocument/2006/relationships/slide" Target="slides/slide48.xml" /><Relationship Id="rId2" Type="http://schemas.openxmlformats.org/officeDocument/2006/relationships/slide" Target="slides/slide1.xml" /><Relationship Id="rId40" Type="http://schemas.openxmlformats.org/officeDocument/2006/relationships/slide" Target="slides/slide39.xml" /><Relationship Id="rId4" Type="http://schemas.openxmlformats.org/officeDocument/2006/relationships/slide" Target="slides/slide3.xml" /><Relationship Id="rId41" Type="http://schemas.openxmlformats.org/officeDocument/2006/relationships/slide" Target="slides/slide40.xml" /><Relationship Id="rId3" Type="http://schemas.openxmlformats.org/officeDocument/2006/relationships/slide" Target="slides/slide2.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9" Type="http://schemas.openxmlformats.org/officeDocument/2006/relationships/slide" Target="slides/slide8.xml" /><Relationship Id="rId6" Type="http://schemas.openxmlformats.org/officeDocument/2006/relationships/slide" Target="slides/slide5.xml" /><Relationship Id="rId5" Type="http://schemas.openxmlformats.org/officeDocument/2006/relationships/slide" Target="slides/slide4.xml" /><Relationship Id="rId8" Type="http://schemas.openxmlformats.org/officeDocument/2006/relationships/slide" Target="slides/slide7.xml" /><Relationship Id="rId7" Type="http://schemas.openxmlformats.org/officeDocument/2006/relationships/slide" Target="slides/slide6.xml" /><Relationship Id="rId98" Type="http://schemas.openxmlformats.org/officeDocument/2006/relationships/slide" Target="slides/slide97.xml" /><Relationship Id="rId99" Type="http://schemas.openxmlformats.org/officeDocument/2006/relationships/slide" Target="slides/slide98.xml" /><Relationship Id="rId94" Type="http://schemas.openxmlformats.org/officeDocument/2006/relationships/slide" Target="slides/slide93.xml" /><Relationship Id="rId95" Type="http://schemas.openxmlformats.org/officeDocument/2006/relationships/slide" Target="slides/slide94.xml" /><Relationship Id="rId96" Type="http://schemas.openxmlformats.org/officeDocument/2006/relationships/slide" Target="slides/slide95.xml" /><Relationship Id="rId97" Type="http://schemas.openxmlformats.org/officeDocument/2006/relationships/slide" Target="slides/slide96.xml" /><Relationship Id="rId90" Type="http://schemas.openxmlformats.org/officeDocument/2006/relationships/slide" Target="slides/slide89.xml" /><Relationship Id="rId91" Type="http://schemas.openxmlformats.org/officeDocument/2006/relationships/slide" Target="slides/slide90.xml" /><Relationship Id="rId92" Type="http://schemas.openxmlformats.org/officeDocument/2006/relationships/slide" Target="slides/slide91.xml" /><Relationship Id="rId19" Type="http://schemas.openxmlformats.org/officeDocument/2006/relationships/slide" Target="slides/slide18.xml" /><Relationship Id="rId18" Type="http://schemas.openxmlformats.org/officeDocument/2006/relationships/slide" Target="slides/slide17.xml" /><Relationship Id="rId93" Type="http://schemas.openxmlformats.org/officeDocument/2006/relationships/slide" Target="slides/slide92.xml" /><Relationship Id="rId17" Type="http://schemas.openxmlformats.org/officeDocument/2006/relationships/slide" Target="slides/slide16.xml" /><Relationship Id="rId16" Type="http://schemas.openxmlformats.org/officeDocument/2006/relationships/slide" Target="slides/slide15.xml" /><Relationship Id="rId15" Type="http://schemas.openxmlformats.org/officeDocument/2006/relationships/slide" Target="slides/slide14.xml" /><Relationship Id="rId14" Type="http://schemas.openxmlformats.org/officeDocument/2006/relationships/slide" Target="slides/slide13.xml" /><Relationship Id="rId12" Type="http://schemas.openxmlformats.org/officeDocument/2006/relationships/slide" Target="slides/slide11.xml" /><Relationship Id="rId13" Type="http://schemas.openxmlformats.org/officeDocument/2006/relationships/slide" Target="slides/slide12.xml" /><Relationship Id="rId10" Type="http://schemas.openxmlformats.org/officeDocument/2006/relationships/slide" Target="slides/slide9.xml" /><Relationship Id="rId11" Type="http://schemas.openxmlformats.org/officeDocument/2006/relationships/slide" Target="slides/slide10.xml" /><Relationship Id="rId29" Type="http://schemas.openxmlformats.org/officeDocument/2006/relationships/slide" Target="slides/slide28.xml" /><Relationship Id="rId26" Type="http://schemas.openxmlformats.org/officeDocument/2006/relationships/slide" Target="slides/slide25.xml" /><Relationship Id="rId25" Type="http://schemas.openxmlformats.org/officeDocument/2006/relationships/slide" Target="slides/slide24.xml" /><Relationship Id="rId28" Type="http://schemas.openxmlformats.org/officeDocument/2006/relationships/slide" Target="slides/slide27.xml" /><Relationship Id="rId27" Type="http://schemas.openxmlformats.org/officeDocument/2006/relationships/slide" Target="slides/slide26.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0" Type="http://schemas.openxmlformats.org/officeDocument/2006/relationships/slide" Target="slides/slide19.xml" /><Relationship Id="rId71" Type="http://schemas.openxmlformats.org/officeDocument/2006/relationships/slide" Target="slides/slide70.xml" /><Relationship Id="rId70" Type="http://schemas.openxmlformats.org/officeDocument/2006/relationships/slide" Target="slides/slide69.xml" /><Relationship Id="rId75" Type="http://schemas.openxmlformats.org/officeDocument/2006/relationships/slide" Target="slides/slide74.xml" /><Relationship Id="rId74" Type="http://schemas.openxmlformats.org/officeDocument/2006/relationships/slide" Target="slides/slide73.xml" /><Relationship Id="rId73" Type="http://schemas.openxmlformats.org/officeDocument/2006/relationships/slide" Target="slides/slide72.xml" /><Relationship Id="rId72" Type="http://schemas.openxmlformats.org/officeDocument/2006/relationships/slide" Target="slides/slide71.xml" /><Relationship Id="rId79" Type="http://schemas.openxmlformats.org/officeDocument/2006/relationships/slide" Target="slides/slide78.xml" /><Relationship Id="rId78" Type="http://schemas.openxmlformats.org/officeDocument/2006/relationships/slide" Target="slides/slide77.xml" /><Relationship Id="rId77" Type="http://schemas.openxmlformats.org/officeDocument/2006/relationships/slide" Target="slides/slide76.xml" /><Relationship Id="rId76" Type="http://schemas.openxmlformats.org/officeDocument/2006/relationships/slide" Target="slides/slide75.xml" /><Relationship Id="rId109" Type="http://schemas.openxmlformats.org/officeDocument/2006/relationships/slide" Target="slides/slide108.xml" /><Relationship Id="rId108" Type="http://schemas.openxmlformats.org/officeDocument/2006/relationships/slide" Target="slides/slide107.xml" /><Relationship Id="rId105" Type="http://schemas.openxmlformats.org/officeDocument/2006/relationships/slide" Target="slides/slide104.xml" /><Relationship Id="rId104" Type="http://schemas.openxmlformats.org/officeDocument/2006/relationships/slide" Target="slides/slide103.xml" /><Relationship Id="rId107" Type="http://schemas.openxmlformats.org/officeDocument/2006/relationships/slide" Target="slides/slide106.xml" /><Relationship Id="rId106" Type="http://schemas.openxmlformats.org/officeDocument/2006/relationships/slide" Target="slides/slide105.xml" /><Relationship Id="rId101" Type="http://schemas.openxmlformats.org/officeDocument/2006/relationships/slide" Target="slides/slide100.xml" /><Relationship Id="rId100" Type="http://schemas.openxmlformats.org/officeDocument/2006/relationships/slide" Target="slides/slide99.xml" /><Relationship Id="rId103" Type="http://schemas.openxmlformats.org/officeDocument/2006/relationships/slide" Target="slides/slide102.xml" /><Relationship Id="rId102" Type="http://schemas.openxmlformats.org/officeDocument/2006/relationships/slide" Target="slides/slide101.xml" /><Relationship Id="rId80" Type="http://schemas.openxmlformats.org/officeDocument/2006/relationships/slide" Target="slides/slide79.xml" /><Relationship Id="rId82" Type="http://schemas.openxmlformats.org/officeDocument/2006/relationships/slide" Target="slides/slide81.xml" /><Relationship Id="rId81" Type="http://schemas.openxmlformats.org/officeDocument/2006/relationships/slide" Target="slides/slide80.xml" /><Relationship Id="rId84" Type="http://schemas.openxmlformats.org/officeDocument/2006/relationships/slide" Target="slides/slide83.xml" /><Relationship Id="rId83" Type="http://schemas.openxmlformats.org/officeDocument/2006/relationships/slide" Target="slides/slide82.xml" /><Relationship Id="rId86" Type="http://schemas.openxmlformats.org/officeDocument/2006/relationships/slide" Target="slides/slide85.xml" /><Relationship Id="rId85" Type="http://schemas.openxmlformats.org/officeDocument/2006/relationships/slide" Target="slides/slide84.xml" /><Relationship Id="rId88" Type="http://schemas.openxmlformats.org/officeDocument/2006/relationships/slide" Target="slides/slide87.xml" /><Relationship Id="rId87" Type="http://schemas.openxmlformats.org/officeDocument/2006/relationships/slide" Target="slides/slide86.xml" /><Relationship Id="rId89" Type="http://schemas.openxmlformats.org/officeDocument/2006/relationships/slide" Target="slides/slide88.xml" /><Relationship Id="rId118" Type="http://schemas.openxmlformats.org/officeDocument/2006/relationships/slide" Target="slides/slide117.xml" /><Relationship Id="rId117" Type="http://schemas.openxmlformats.org/officeDocument/2006/relationships/slide" Target="slides/slide116.xml" /><Relationship Id="rId116" Type="http://schemas.openxmlformats.org/officeDocument/2006/relationships/slide" Target="slides/slide115.xml" /><Relationship Id="rId115" Type="http://schemas.openxmlformats.org/officeDocument/2006/relationships/slide" Target="slides/slide114.xml" /><Relationship Id="rId58" Type="http://schemas.openxmlformats.org/officeDocument/2006/relationships/slide" Target="slides/slide57.xml" /><Relationship Id="rId119" Type="http://schemas.openxmlformats.org/officeDocument/2006/relationships/slide" Target="slides/slide118.xml" /><Relationship Id="rId59" Type="http://schemas.openxmlformats.org/officeDocument/2006/relationships/slide" Target="slides/slide58.xml" /><Relationship Id="rId110" Type="http://schemas.openxmlformats.org/officeDocument/2006/relationships/slide" Target="slides/slide109.xml" /><Relationship Id="rId114" Type="http://schemas.openxmlformats.org/officeDocument/2006/relationships/slide" Target="slides/slide113.xml" /><Relationship Id="rId113" Type="http://schemas.openxmlformats.org/officeDocument/2006/relationships/slide" Target="slides/slide112.xml" /><Relationship Id="rId112" Type="http://schemas.openxmlformats.org/officeDocument/2006/relationships/slide" Target="slides/slide111.xml" /><Relationship Id="rId111" Type="http://schemas.openxmlformats.org/officeDocument/2006/relationships/slide" Target="slides/slide110.xml" /><Relationship Id="rId57" Type="http://schemas.openxmlformats.org/officeDocument/2006/relationships/slide" Target="slides/slide56.xml" /><Relationship Id="rId56" Type="http://schemas.openxmlformats.org/officeDocument/2006/relationships/slide" Target="slides/slide55.xml" /><Relationship Id="rId55" Type="http://schemas.openxmlformats.org/officeDocument/2006/relationships/slide" Target="slides/slide54.xml" /><Relationship Id="rId54" Type="http://schemas.openxmlformats.org/officeDocument/2006/relationships/slide" Target="slides/slide53.xml" /><Relationship Id="rId53" Type="http://schemas.openxmlformats.org/officeDocument/2006/relationships/slide" Target="slides/slide52.xml" /><Relationship Id="rId52" Type="http://schemas.openxmlformats.org/officeDocument/2006/relationships/slide" Target="slides/slide51.xml" /><Relationship Id="rId51" Type="http://schemas.openxmlformats.org/officeDocument/2006/relationships/slide" Target="slides/slide50.xml" /><Relationship Id="rId50" Type="http://schemas.openxmlformats.org/officeDocument/2006/relationships/slide" Target="slides/slide49.xml" /><Relationship Id="rId69" Type="http://schemas.openxmlformats.org/officeDocument/2006/relationships/slide" Target="slides/slide68.xml" /><Relationship Id="rId121" Type="http://schemas.openxmlformats.org/officeDocument/2006/relationships/slide" Target="slides/slide120.xml" /><Relationship Id="rId120" Type="http://schemas.openxmlformats.org/officeDocument/2006/relationships/slide" Target="slides/slide119.xml" /><Relationship Id="rId123" Type="http://schemas.openxmlformats.org/officeDocument/2006/relationships/slide" Target="slides/slide122.xml" /><Relationship Id="rId122" Type="http://schemas.openxmlformats.org/officeDocument/2006/relationships/slide" Target="slides/slide121.xml" /><Relationship Id="rId124" Type="http://schemas.openxmlformats.org/officeDocument/2006/relationships/slide" Target="slides/slide123.xml" /><Relationship Id="rId60" Type="http://schemas.openxmlformats.org/officeDocument/2006/relationships/slide" Target="slides/slide59.xml" /><Relationship Id="rId66" Type="http://schemas.openxmlformats.org/officeDocument/2006/relationships/slide" Target="slides/slide65.xml" /><Relationship Id="rId65" Type="http://schemas.openxmlformats.org/officeDocument/2006/relationships/slide" Target="slides/slide64.xml" /><Relationship Id="rId68" Type="http://schemas.openxmlformats.org/officeDocument/2006/relationships/slide" Target="slides/slide67.xml" /><Relationship Id="rId67" Type="http://schemas.openxmlformats.org/officeDocument/2006/relationships/slide" Target="slides/slide66.xml" /><Relationship Id="rId62" Type="http://schemas.openxmlformats.org/officeDocument/2006/relationships/slide" Target="slides/slide61.xml" /><Relationship Id="rId61" Type="http://schemas.openxmlformats.org/officeDocument/2006/relationships/slide" Target="slides/slide60.xml" /><Relationship Id="rId64" Type="http://schemas.openxmlformats.org/officeDocument/2006/relationships/slide" Target="slides/slide63.xml" /><Relationship Id="rId63" Type="http://schemas.openxmlformats.org/officeDocument/2006/relationships/slide" Target="slides/slide62.xml" /><Relationship Id="rId129" Type="http://schemas.openxmlformats.org/officeDocument/2006/relationships/font" Target="fonts/WPS_Specail_1.fntdata"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1F9201F-AF66-46F4-AA53-2633BD15BEC2}" type="datetimeFigureOut">
              <a:rPr lang="en-US" smtClean="0"/>
              <a:pPr/>
              <a:t>7/28/2015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C3A8C56-C86A-4409-930F-6729E2C47841}"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F9201F-AF66-46F4-AA53-2633BD15BEC2}" type="datetimeFigureOut">
              <a:rPr lang="en-US" smtClean="0"/>
              <a:pPr/>
              <a:t>7/28/2015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A8C56-C86A-4409-930F-6729E2C478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F9201F-AF66-46F4-AA53-2633BD15BEC2}" type="datetimeFigureOut">
              <a:rPr lang="en-US" smtClean="0"/>
              <a:pPr/>
              <a:t>7/28/2015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A8C56-C86A-4409-930F-6729E2C4784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F9201F-AF66-46F4-AA53-2633BD15BEC2}" type="datetimeFigureOut">
              <a:rPr lang="en-US" smtClean="0"/>
              <a:pPr/>
              <a:t>7/28/2015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A8C56-C86A-4409-930F-6729E2C4784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1F9201F-AF66-46F4-AA53-2633BD15BEC2}" type="datetimeFigureOut">
              <a:rPr lang="en-US" smtClean="0"/>
              <a:pPr/>
              <a:t>7/28/2015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C3A8C56-C86A-4409-930F-6729E2C4784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1F9201F-AF66-46F4-AA53-2633BD15BEC2}" type="datetimeFigureOut">
              <a:rPr lang="en-US" smtClean="0"/>
              <a:pPr/>
              <a:t>7/28/2015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A8C56-C86A-4409-930F-6729E2C4784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1F9201F-AF66-46F4-AA53-2633BD15BEC2}" type="datetimeFigureOut">
              <a:rPr lang="en-US" smtClean="0"/>
              <a:pPr/>
              <a:t>7/28/2015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3A8C56-C86A-4409-930F-6729E2C4784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1F9201F-AF66-46F4-AA53-2633BD15BEC2}" type="datetimeFigureOut">
              <a:rPr lang="en-US" smtClean="0"/>
              <a:pPr/>
              <a:t>7/28/2015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3A8C56-C86A-4409-930F-6729E2C4784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F9201F-AF66-46F4-AA53-2633BD15BEC2}" type="datetimeFigureOut">
              <a:rPr lang="en-US" smtClean="0"/>
              <a:pPr/>
              <a:t>7/28/2015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3A8C56-C86A-4409-930F-6729E2C4784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1F9201F-AF66-46F4-AA53-2633BD15BEC2}" type="datetimeFigureOut">
              <a:rPr lang="en-US" smtClean="0"/>
              <a:pPr/>
              <a:t>7/28/2015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A8C56-C86A-4409-930F-6729E2C4784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1F9201F-AF66-46F4-AA53-2633BD15BEC2}" type="datetimeFigureOut">
              <a:rPr lang="en-US" smtClean="0"/>
              <a:pPr/>
              <a:t>7/28/2015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A8C56-C86A-4409-930F-6729E2C4784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1F9201F-AF66-46F4-AA53-2633BD15BEC2}" type="datetimeFigureOut">
              <a:rPr lang="en-US" smtClean="0"/>
              <a:pPr/>
              <a:t>7/28/2015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C3A8C56-C86A-4409-930F-6729E2C4784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28600"/>
            <a:ext cx="8229600" cy="2971800"/>
          </a:xfrm>
        </p:spPr>
        <p:txBody>
          <a:bodyPr>
            <a:noAutofit/>
          </a:bodyPr>
          <a:lstStyle/>
          <a:p>
            <a:r>
              <a:rPr lang="en-US" sz="8000" dirty="0" smtClean="0">
                <a:solidFill>
                  <a:srgbClr val="FFFF00"/>
                </a:solidFill>
              </a:rPr>
              <a:t>COMMUNITY DIAGNOSIS.</a:t>
            </a:r>
            <a:endParaRPr lang="en-US" sz="8000" dirty="0">
              <a:solidFill>
                <a:srgbClr val="FFFF00"/>
              </a:solidFill>
            </a:endParaRPr>
          </a:p>
        </p:txBody>
      </p:sp>
      <p:sp>
        <p:nvSpPr>
          <p:cNvPr id="3" name="Subtitle 2"/>
          <p:cNvSpPr>
            <a:spLocks noGrp="1"/>
          </p:cNvSpPr>
          <p:nvPr>
            <p:ph type="subTitle" idx="1"/>
          </p:nvPr>
        </p:nvSpPr>
        <p:spPr>
          <a:xfrm>
            <a:off x="990600" y="3886200"/>
            <a:ext cx="7315200" cy="1981200"/>
          </a:xfrm>
        </p:spPr>
        <p:txBody>
          <a:bodyPr>
            <a:noAutofit/>
          </a:bodyPr>
          <a:lstStyle/>
          <a:p>
            <a:r>
              <a:rPr lang="en-US" sz="4000" b="1" dirty="0" smtClean="0">
                <a:solidFill>
                  <a:srgbClr val="7030A0"/>
                </a:solidFill>
              </a:rPr>
              <a:t>BY</a:t>
            </a:r>
          </a:p>
          <a:p>
            <a:r>
              <a:rPr lang="en-US" sz="4000" b="1" dirty="0" smtClean="0">
                <a:solidFill>
                  <a:srgbClr val="7030A0"/>
                </a:solidFill>
              </a:rPr>
              <a:t>CHERUIYOT JOSPHAT K. (BScN.)</a:t>
            </a:r>
            <a:endParaRPr lang="en-US" sz="4000" b="1"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Tools used for patient </a:t>
            </a:r>
            <a:r>
              <a:rPr lang="en-US" dirty="0" err="1" smtClean="0"/>
              <a:t>dignosis</a:t>
            </a:r>
            <a:r>
              <a:rPr lang="en-US" dirty="0" smtClean="0"/>
              <a:t>.</a:t>
            </a:r>
            <a:endParaRPr lang="en-US" dirty="0"/>
          </a:p>
        </p:txBody>
      </p:sp>
      <p:sp>
        <p:nvSpPr>
          <p:cNvPr id="3" name="Content Placeholder 2"/>
          <p:cNvSpPr>
            <a:spLocks noGrp="1"/>
          </p:cNvSpPr>
          <p:nvPr>
            <p:ph idx="1"/>
          </p:nvPr>
        </p:nvSpPr>
        <p:spPr/>
        <p:txBody>
          <a:bodyPr/>
          <a:lstStyle/>
          <a:p>
            <a:r>
              <a:rPr lang="en-US" dirty="0" smtClean="0"/>
              <a:t>Sphygmomanometer</a:t>
            </a:r>
          </a:p>
          <a:p>
            <a:r>
              <a:rPr lang="en-US" dirty="0" smtClean="0"/>
              <a:t>Stethoscope</a:t>
            </a:r>
          </a:p>
          <a:p>
            <a:r>
              <a:rPr lang="en-US" dirty="0" smtClean="0"/>
              <a:t>Weighing scale</a:t>
            </a:r>
          </a:p>
          <a:p>
            <a:r>
              <a:rPr lang="en-US" dirty="0" smtClean="0"/>
              <a:t>Thermometer</a:t>
            </a:r>
          </a:p>
          <a:p>
            <a:r>
              <a:rPr lang="en-US" dirty="0" smtClean="0"/>
              <a:t>Chairs</a:t>
            </a:r>
          </a:p>
          <a:p>
            <a:r>
              <a:rPr lang="en-US" dirty="0" smtClean="0"/>
              <a:t>Record books</a:t>
            </a: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lphaLcParenR"/>
            </a:pPr>
            <a:r>
              <a:rPr lang="en-US" dirty="0" smtClean="0"/>
              <a:t>Qualitative analysis</a:t>
            </a:r>
            <a:endParaRPr lang="en-US" dirty="0"/>
          </a:p>
        </p:txBody>
      </p:sp>
      <p:sp>
        <p:nvSpPr>
          <p:cNvPr id="3" name="Content Placeholder 2"/>
          <p:cNvSpPr>
            <a:spLocks noGrp="1"/>
          </p:cNvSpPr>
          <p:nvPr>
            <p:ph idx="1"/>
          </p:nvPr>
        </p:nvSpPr>
        <p:spPr/>
        <p:txBody>
          <a:bodyPr>
            <a:noAutofit/>
          </a:bodyPr>
          <a:lstStyle/>
          <a:p>
            <a:r>
              <a:rPr lang="en-US" sz="4000" dirty="0" smtClean="0"/>
              <a:t>Applied on data that can be counted but can not be measured, e.g. color.</a:t>
            </a:r>
          </a:p>
          <a:p>
            <a:r>
              <a:rPr lang="en-US" sz="4000" dirty="0" smtClean="0"/>
              <a:t>Allows to analyze the information in a systematic way in order to reach some useful conclusion and recommendations.</a:t>
            </a:r>
          </a:p>
          <a:p>
            <a:endParaRPr lang="en-US" sz="4000" dirty="0" smtClean="0"/>
          </a:p>
          <a:p>
            <a:endParaRPr lang="en-US" sz="4000"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Quantitative analysis</a:t>
            </a:r>
            <a:endParaRPr lang="en-US" dirty="0"/>
          </a:p>
        </p:txBody>
      </p:sp>
      <p:sp>
        <p:nvSpPr>
          <p:cNvPr id="3" name="Content Placeholder 2"/>
          <p:cNvSpPr>
            <a:spLocks noGrp="1"/>
          </p:cNvSpPr>
          <p:nvPr>
            <p:ph idx="1"/>
          </p:nvPr>
        </p:nvSpPr>
        <p:spPr/>
        <p:txBody>
          <a:bodyPr>
            <a:noAutofit/>
          </a:bodyPr>
          <a:lstStyle/>
          <a:p>
            <a:r>
              <a:rPr lang="en-US" sz="5400" dirty="0" smtClean="0"/>
              <a:t>Applied to data that can be given a numerical basis or can be measured e.g. age in years, weight in Kgs.</a:t>
            </a:r>
          </a:p>
          <a:p>
            <a:pPr>
              <a:buNone/>
            </a:pPr>
            <a:endParaRPr lang="en-US" sz="5400"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NOTE.</a:t>
            </a:r>
          </a:p>
        </p:txBody>
      </p:sp>
      <p:sp>
        <p:nvSpPr>
          <p:cNvPr id="3" name="Content Placeholder 2"/>
          <p:cNvSpPr>
            <a:spLocks noGrp="1"/>
          </p:cNvSpPr>
          <p:nvPr>
            <p:ph idx="1"/>
          </p:nvPr>
        </p:nvSpPr>
        <p:spPr>
          <a:xfrm>
            <a:off x="152400" y="1371600"/>
            <a:ext cx="8763000" cy="4937760"/>
          </a:xfrm>
        </p:spPr>
        <p:txBody>
          <a:bodyPr/>
          <a:lstStyle/>
          <a:p>
            <a:pPr algn="ctr">
              <a:buNone/>
            </a:pPr>
            <a:r>
              <a:rPr lang="en-US" sz="6600" b="1" u="sng" dirty="0" smtClean="0">
                <a:solidFill>
                  <a:srgbClr val="FFFF00"/>
                </a:solidFill>
              </a:rPr>
              <a:t>You learned more details about data analysis in Block 2</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PRESENTATION</a:t>
            </a:r>
            <a:endParaRPr lang="en-US" dirty="0"/>
          </a:p>
        </p:txBody>
      </p:sp>
      <p:sp>
        <p:nvSpPr>
          <p:cNvPr id="3" name="Content Placeholder 2"/>
          <p:cNvSpPr>
            <a:spLocks noGrp="1"/>
          </p:cNvSpPr>
          <p:nvPr>
            <p:ph idx="1"/>
          </p:nvPr>
        </p:nvSpPr>
        <p:spPr/>
        <p:txBody>
          <a:bodyPr/>
          <a:lstStyle/>
          <a:p>
            <a:r>
              <a:rPr lang="en-US" b="1" dirty="0" smtClean="0"/>
              <a:t>Can Be Done In Many Ways:</a:t>
            </a:r>
          </a:p>
          <a:p>
            <a:pPr marL="651510" indent="-514350">
              <a:buFont typeface="+mj-lt"/>
              <a:buAutoNum type="arabicPeriod"/>
            </a:pPr>
            <a:r>
              <a:rPr lang="en-US" b="1" dirty="0" smtClean="0"/>
              <a:t>Frequency distribution table</a:t>
            </a:r>
          </a:p>
          <a:p>
            <a:pPr marL="651510" indent="-514350">
              <a:buFont typeface="+mj-lt"/>
              <a:buAutoNum type="arabicPeriod"/>
            </a:pPr>
            <a:r>
              <a:rPr lang="en-US" b="1" dirty="0" smtClean="0"/>
              <a:t>Tabular presentation</a:t>
            </a:r>
          </a:p>
          <a:p>
            <a:pPr marL="651510" indent="-514350">
              <a:buFont typeface="+mj-lt"/>
              <a:buAutoNum type="arabicPeriod"/>
            </a:pPr>
            <a:r>
              <a:rPr lang="en-US" b="1" dirty="0" smtClean="0"/>
              <a:t>Graphical presentation i.e.</a:t>
            </a:r>
          </a:p>
          <a:p>
            <a:pPr marL="651510" indent="-514350">
              <a:buNone/>
            </a:pPr>
            <a:r>
              <a:rPr lang="en-US" b="1" dirty="0" smtClean="0"/>
              <a:t>				 -Histogram</a:t>
            </a:r>
          </a:p>
          <a:p>
            <a:pPr marL="651510" indent="-514350">
              <a:buNone/>
            </a:pPr>
            <a:r>
              <a:rPr lang="en-US" b="1" dirty="0" smtClean="0"/>
              <a:t>                              -Frequency polygon</a:t>
            </a:r>
          </a:p>
          <a:p>
            <a:pPr marL="651510" indent="-514350">
              <a:buNone/>
            </a:pPr>
            <a:r>
              <a:rPr lang="en-US" b="1" dirty="0" smtClean="0"/>
              <a:t>                              -Bar graph</a:t>
            </a:r>
          </a:p>
          <a:p>
            <a:pPr marL="651510" indent="-514350">
              <a:buNone/>
            </a:pPr>
            <a:r>
              <a:rPr lang="en-US" b="1" dirty="0" smtClean="0"/>
              <a:t>                               -Pie chart</a:t>
            </a:r>
          </a:p>
          <a:p>
            <a:pPr marL="651510" indent="-514350">
              <a:buNone/>
            </a:pPr>
            <a:r>
              <a:rPr lang="en-US" b="1" dirty="0" smtClean="0"/>
              <a:t>                                -Maps </a:t>
            </a:r>
            <a:endParaRPr lang="en-US" b="1"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u="sng" dirty="0" smtClean="0">
                <a:solidFill>
                  <a:srgbClr val="FFFF00"/>
                </a:solidFill>
              </a:rPr>
              <a:t>Graphical presentation</a:t>
            </a:r>
            <a:endParaRPr lang="en-US" dirty="0">
              <a:solidFill>
                <a:srgbClr val="FFFF00"/>
              </a:solidFill>
            </a:endParaRPr>
          </a:p>
        </p:txBody>
      </p:sp>
      <p:sp>
        <p:nvSpPr>
          <p:cNvPr id="3" name="Content Placeholder 2"/>
          <p:cNvSpPr>
            <a:spLocks noGrp="1"/>
          </p:cNvSpPr>
          <p:nvPr>
            <p:ph idx="1"/>
          </p:nvPr>
        </p:nvSpPr>
        <p:spPr>
          <a:xfrm>
            <a:off x="0" y="838200"/>
            <a:ext cx="9144000" cy="5715000"/>
          </a:xfrm>
        </p:spPr>
        <p:txBody>
          <a:bodyPr>
            <a:noAutofit/>
          </a:bodyPr>
          <a:lstStyle/>
          <a:p>
            <a:r>
              <a:rPr lang="en-US" sz="2900" b="1" u="sng" dirty="0" smtClean="0">
                <a:solidFill>
                  <a:srgbClr val="FF0000"/>
                </a:solidFill>
              </a:rPr>
              <a:t>Construction of a good graphs requires the following:</a:t>
            </a:r>
          </a:p>
          <a:p>
            <a:pPr>
              <a:buFont typeface="Wingdings" pitchFamily="2" charset="2"/>
              <a:buChar char="ü"/>
            </a:pPr>
            <a:r>
              <a:rPr lang="en-US" sz="2900" dirty="0" smtClean="0"/>
              <a:t>Clear, concise and un ambiqours tittles.</a:t>
            </a:r>
          </a:p>
          <a:p>
            <a:pPr>
              <a:buFont typeface="Wingdings" pitchFamily="2" charset="2"/>
              <a:buChar char="ü"/>
            </a:pPr>
            <a:r>
              <a:rPr lang="en-US" sz="2900" dirty="0" smtClean="0"/>
              <a:t>Clear and concise statement of units in which the figures are measured.</a:t>
            </a:r>
          </a:p>
          <a:p>
            <a:pPr>
              <a:buFont typeface="Wingdings" pitchFamily="2" charset="2"/>
              <a:buChar char="ü"/>
            </a:pPr>
            <a:r>
              <a:rPr lang="en-US" sz="2900" dirty="0" smtClean="0"/>
              <a:t>Correct vertical and horizontal sealing.</a:t>
            </a:r>
          </a:p>
          <a:p>
            <a:pPr>
              <a:buFont typeface="Wingdings" pitchFamily="2" charset="2"/>
              <a:buChar char="ü"/>
            </a:pPr>
            <a:r>
              <a:rPr lang="en-US" sz="2900" dirty="0" smtClean="0"/>
              <a:t>Statement of units used on vertical and horizontal axis.</a:t>
            </a:r>
          </a:p>
          <a:p>
            <a:pPr>
              <a:buFont typeface="Wingdings" pitchFamily="2" charset="2"/>
              <a:buChar char="ü"/>
            </a:pPr>
            <a:r>
              <a:rPr lang="en-US" sz="2900" dirty="0" smtClean="0"/>
              <a:t>A key/legend to explain the various features of a graph, if need be.</a:t>
            </a:r>
          </a:p>
          <a:p>
            <a:pPr>
              <a:buFont typeface="Wingdings" pitchFamily="2" charset="2"/>
              <a:buChar char="ü"/>
            </a:pPr>
            <a:r>
              <a:rPr lang="en-US" sz="2900" dirty="0" smtClean="0"/>
              <a:t>Correct graphing according to the scales specified on the horizontal and vertical axes</a:t>
            </a:r>
            <a:endParaRPr lang="en-US" sz="2900"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r>
              <a:rPr lang="en-US" sz="6000" dirty="0" smtClean="0">
                <a:solidFill>
                  <a:srgbClr val="FFFF00"/>
                </a:solidFill>
              </a:rPr>
              <a:t>REPORT WRITING, DISSEMINATION AND COMMUNITY ACTIONS</a:t>
            </a:r>
            <a:endParaRPr lang="en-US" sz="6000" dirty="0">
              <a:solidFill>
                <a:srgbClr val="FFFF00"/>
              </a:solidFill>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endParaRPr lang="en-US" dirty="0"/>
          </a:p>
        </p:txBody>
      </p:sp>
      <p:pic>
        <p:nvPicPr>
          <p:cNvPr id="4098" name="Picture 2" descr="C:\Users\ME\Desktop\quotes wise - Copy\wise_quotes_023.jpg"/>
          <p:cNvPicPr>
            <a:picLocks noChangeAspect="1" noChangeArrowheads="1"/>
          </p:cNvPicPr>
          <p:nvPr/>
        </p:nvPicPr>
        <p:blipFill>
          <a:blip r:embed="rId2"/>
          <a:srcRect/>
          <a:stretch>
            <a:fillRect/>
          </a:stretch>
        </p:blipFill>
        <p:spPr bwMode="auto">
          <a:xfrm>
            <a:off x="0" y="0"/>
            <a:ext cx="9144000" cy="6857999"/>
          </a:xfrm>
          <a:prstGeom prst="rect">
            <a:avLst/>
          </a:prstGeom>
          <a:noFill/>
        </p:spPr>
      </p:pic>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sz="6600" dirty="0" smtClean="0">
                <a:solidFill>
                  <a:srgbClr val="FFFF00"/>
                </a:solidFill>
              </a:rPr>
              <a:t> </a:t>
            </a:r>
            <a:r>
              <a:rPr lang="en-US" sz="6600" u="sng" dirty="0" smtClean="0">
                <a:solidFill>
                  <a:srgbClr val="FFFF00"/>
                </a:solidFill>
              </a:rPr>
              <a:t>Objectives</a:t>
            </a:r>
            <a:endParaRPr lang="en-US" sz="6600" dirty="0">
              <a:solidFill>
                <a:srgbClr val="FFFF00"/>
              </a:solidFill>
            </a:endParaRPr>
          </a:p>
        </p:txBody>
      </p:sp>
      <p:sp>
        <p:nvSpPr>
          <p:cNvPr id="3" name="Content Placeholder 2"/>
          <p:cNvSpPr>
            <a:spLocks noGrp="1"/>
          </p:cNvSpPr>
          <p:nvPr>
            <p:ph idx="1"/>
          </p:nvPr>
        </p:nvSpPr>
        <p:spPr>
          <a:xfrm>
            <a:off x="457200" y="2148840"/>
            <a:ext cx="8229600" cy="4709160"/>
          </a:xfrm>
        </p:spPr>
        <p:txBody>
          <a:bodyPr/>
          <a:lstStyle/>
          <a:p>
            <a:pPr marL="651510" indent="-514350">
              <a:buFont typeface="+mj-lt"/>
              <a:buAutoNum type="arabicPeriod"/>
            </a:pPr>
            <a:r>
              <a:rPr lang="en-US" sz="3200" dirty="0" smtClean="0">
                <a:solidFill>
                  <a:srgbClr val="002060"/>
                </a:solidFill>
              </a:rPr>
              <a:t>Describe the different types of feed back and their targets.</a:t>
            </a:r>
          </a:p>
          <a:p>
            <a:pPr marL="651510" indent="-514350">
              <a:buFont typeface="+mj-lt"/>
              <a:buAutoNum type="arabicPeriod"/>
            </a:pPr>
            <a:r>
              <a:rPr lang="en-US" sz="3200" dirty="0" smtClean="0">
                <a:solidFill>
                  <a:srgbClr val="002060"/>
                </a:solidFill>
              </a:rPr>
              <a:t>Explain how to compile a preliminary, non-medical and medical report.</a:t>
            </a:r>
          </a:p>
          <a:p>
            <a:pPr marL="651510" indent="-514350">
              <a:buFont typeface="+mj-lt"/>
              <a:buAutoNum type="arabicPeriod"/>
            </a:pPr>
            <a:r>
              <a:rPr lang="en-US" sz="3200" dirty="0" smtClean="0">
                <a:solidFill>
                  <a:srgbClr val="002060"/>
                </a:solidFill>
              </a:rPr>
              <a:t>Explain the types of community action needed to implement survey recommendedation.</a:t>
            </a:r>
            <a:endParaRPr lang="en-US" sz="3200" dirty="0">
              <a:solidFill>
                <a:srgbClr val="002060"/>
              </a:solidFill>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FEEDBACK AND REPORT WRITING.</a:t>
            </a:r>
            <a:endParaRPr lang="en-US" dirty="0"/>
          </a:p>
        </p:txBody>
      </p:sp>
      <p:sp>
        <p:nvSpPr>
          <p:cNvPr id="3" name="Content Placeholder 2"/>
          <p:cNvSpPr>
            <a:spLocks noGrp="1"/>
          </p:cNvSpPr>
          <p:nvPr>
            <p:ph idx="1"/>
          </p:nvPr>
        </p:nvSpPr>
        <p:spPr/>
        <p:txBody>
          <a:bodyPr>
            <a:normAutofit/>
          </a:bodyPr>
          <a:lstStyle/>
          <a:p>
            <a:r>
              <a:rPr lang="en-US" sz="3200" b="1" dirty="0" smtClean="0"/>
              <a:t>Feedback is giving comments about how well or badly a person is doing in order to help them do better.</a:t>
            </a:r>
          </a:p>
          <a:p>
            <a:r>
              <a:rPr lang="en-US" sz="3200" b="1" dirty="0" smtClean="0"/>
              <a:t>It’s a form of communication.</a:t>
            </a:r>
          </a:p>
          <a:p>
            <a:r>
              <a:rPr lang="en-US" sz="3200" b="1" dirty="0" smtClean="0"/>
              <a:t>Community is entitled to feedback. They need to know what you found.</a:t>
            </a:r>
          </a:p>
          <a:p>
            <a:r>
              <a:rPr lang="en-US" sz="3200" b="1" dirty="0" smtClean="0"/>
              <a:t>Consider whom it hall be given and in what form.</a:t>
            </a:r>
            <a:endParaRPr lang="en-US" sz="3200" b="1"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r>
              <a:rPr lang="en-US" sz="5400" u="sng" dirty="0" smtClean="0">
                <a:solidFill>
                  <a:srgbClr val="FFFF00"/>
                </a:solidFill>
              </a:rPr>
              <a:t>TYPES OF FEEDBACK.</a:t>
            </a:r>
            <a:endParaRPr lang="en-US" sz="5400" u="sng"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Tools used in community diagnosis</a:t>
            </a:r>
            <a:endParaRPr lang="en-US" dirty="0"/>
          </a:p>
        </p:txBody>
      </p:sp>
      <p:sp>
        <p:nvSpPr>
          <p:cNvPr id="3" name="Content Placeholder 2"/>
          <p:cNvSpPr>
            <a:spLocks noGrp="1"/>
          </p:cNvSpPr>
          <p:nvPr>
            <p:ph idx="1"/>
          </p:nvPr>
        </p:nvSpPr>
        <p:spPr/>
        <p:txBody>
          <a:bodyPr/>
          <a:lstStyle/>
          <a:p>
            <a:r>
              <a:rPr lang="en-US" dirty="0" smtClean="0"/>
              <a:t>Maps</a:t>
            </a:r>
          </a:p>
          <a:p>
            <a:r>
              <a:rPr lang="en-US" dirty="0" smtClean="0"/>
              <a:t>Weighing scale</a:t>
            </a:r>
          </a:p>
          <a:p>
            <a:r>
              <a:rPr lang="en-US" dirty="0" smtClean="0"/>
              <a:t>Specimen bottles</a:t>
            </a:r>
          </a:p>
          <a:p>
            <a:r>
              <a:rPr lang="en-US" dirty="0" smtClean="0"/>
              <a:t>questionnaires</a:t>
            </a: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Individual result/ report.</a:t>
            </a:r>
            <a:endParaRPr lang="en-US" dirty="0"/>
          </a:p>
        </p:txBody>
      </p:sp>
      <p:sp>
        <p:nvSpPr>
          <p:cNvPr id="3" name="Content Placeholder 2"/>
          <p:cNvSpPr>
            <a:spLocks noGrp="1"/>
          </p:cNvSpPr>
          <p:nvPr>
            <p:ph idx="1"/>
          </p:nvPr>
        </p:nvSpPr>
        <p:spPr>
          <a:xfrm>
            <a:off x="457200" y="1295400"/>
            <a:ext cx="8229600" cy="5257800"/>
          </a:xfrm>
        </p:spPr>
        <p:txBody>
          <a:bodyPr>
            <a:noAutofit/>
          </a:bodyPr>
          <a:lstStyle/>
          <a:p>
            <a:r>
              <a:rPr lang="en-US" sz="3200" b="1" dirty="0" smtClean="0"/>
              <a:t>Given to those whom the specimen were taken.</a:t>
            </a:r>
          </a:p>
          <a:p>
            <a:r>
              <a:rPr lang="en-US" sz="3200" b="1" dirty="0" smtClean="0"/>
              <a:t>Be cautious not to arouse anxiety about harmless condition.</a:t>
            </a:r>
          </a:p>
          <a:p>
            <a:r>
              <a:rPr lang="en-US" sz="3200" b="1" dirty="0" smtClean="0"/>
              <a:t>Give feedback to conditions that require treatment and treatment be commenced immediately</a:t>
            </a:r>
          </a:p>
          <a:p>
            <a:r>
              <a:rPr lang="en-US" sz="3200" b="1" dirty="0" smtClean="0"/>
              <a:t>If you find notifiable disease, report to the relevant authorities e.g. MOH incharge, e.t.c.</a:t>
            </a:r>
          </a:p>
          <a:p>
            <a:endParaRPr lang="en-US" sz="3200" b="1"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2. Preliminary report.</a:t>
            </a:r>
            <a:endParaRPr lang="en-US" dirty="0"/>
          </a:p>
        </p:txBody>
      </p:sp>
      <p:sp>
        <p:nvSpPr>
          <p:cNvPr id="3" name="Content Placeholder 2"/>
          <p:cNvSpPr>
            <a:spLocks noGrp="1"/>
          </p:cNvSpPr>
          <p:nvPr>
            <p:ph idx="1"/>
          </p:nvPr>
        </p:nvSpPr>
        <p:spPr>
          <a:xfrm>
            <a:off x="228600" y="762000"/>
            <a:ext cx="8763000" cy="5867400"/>
          </a:xfrm>
        </p:spPr>
        <p:txBody>
          <a:bodyPr>
            <a:noAutofit/>
          </a:bodyPr>
          <a:lstStyle/>
          <a:p>
            <a:r>
              <a:rPr lang="en-US" sz="3200" b="1" dirty="0" smtClean="0"/>
              <a:t>Goes to the community to thank them for cooperating.</a:t>
            </a:r>
          </a:p>
          <a:p>
            <a:r>
              <a:rPr lang="en-US" sz="3200" b="1" dirty="0" smtClean="0"/>
              <a:t>Soon after fieldwork is completed</a:t>
            </a:r>
          </a:p>
          <a:p>
            <a:r>
              <a:rPr lang="en-US" sz="3200" b="1" dirty="0" smtClean="0"/>
              <a:t>Covers impression of the community health status.</a:t>
            </a:r>
          </a:p>
          <a:p>
            <a:r>
              <a:rPr lang="en-US" sz="3200" b="1" dirty="0" smtClean="0"/>
              <a:t>Do not give specific information till analysis is completed.</a:t>
            </a:r>
          </a:p>
          <a:p>
            <a:r>
              <a:rPr lang="en-US" sz="3200" b="1" dirty="0" smtClean="0"/>
              <a:t>Information include: disease outbreak, nutritional practices, and utilization of health services.</a:t>
            </a:r>
          </a:p>
          <a:p>
            <a:r>
              <a:rPr lang="en-US" sz="3200" b="1" dirty="0" smtClean="0"/>
              <a:t>Promise more detailed report later.</a:t>
            </a:r>
            <a:endParaRPr lang="en-US" sz="3200" b="1"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Non-medical report.</a:t>
            </a:r>
            <a:endParaRPr lang="en-US" dirty="0"/>
          </a:p>
        </p:txBody>
      </p:sp>
      <p:sp>
        <p:nvSpPr>
          <p:cNvPr id="3" name="Content Placeholder 2"/>
          <p:cNvSpPr>
            <a:spLocks noGrp="1"/>
          </p:cNvSpPr>
          <p:nvPr>
            <p:ph idx="1"/>
          </p:nvPr>
        </p:nvSpPr>
        <p:spPr>
          <a:xfrm>
            <a:off x="152400" y="1600200"/>
            <a:ext cx="8839200" cy="5029200"/>
          </a:xfrm>
        </p:spPr>
        <p:txBody>
          <a:bodyPr>
            <a:noAutofit/>
          </a:bodyPr>
          <a:lstStyle/>
          <a:p>
            <a:r>
              <a:rPr lang="en-US" sz="3200" b="1" dirty="0" smtClean="0"/>
              <a:t>Less scientific and for non medical people</a:t>
            </a:r>
          </a:p>
          <a:p>
            <a:r>
              <a:rPr lang="en-US" sz="3200" b="1" dirty="0" smtClean="0"/>
              <a:t>Comes after full analysis</a:t>
            </a:r>
          </a:p>
          <a:p>
            <a:r>
              <a:rPr lang="en-US" sz="3200" b="1" dirty="0" smtClean="0"/>
              <a:t>Can influence social and political leaders to start doing something about improving the health of the population.</a:t>
            </a:r>
          </a:p>
          <a:p>
            <a:r>
              <a:rPr lang="en-US" sz="3200" b="1" dirty="0" smtClean="0"/>
              <a:t>Disseminated through:</a:t>
            </a:r>
          </a:p>
          <a:p>
            <a:pPr marL="651510" indent="-514350">
              <a:buFont typeface="+mj-lt"/>
              <a:buAutoNum type="arabicPeriod"/>
            </a:pPr>
            <a:r>
              <a:rPr lang="en-US" sz="3200" b="1" dirty="0" smtClean="0"/>
              <a:t>Community barazas – for illiterate group.</a:t>
            </a:r>
          </a:p>
          <a:p>
            <a:pPr marL="651510" indent="-514350">
              <a:buFont typeface="+mj-lt"/>
              <a:buAutoNum type="arabicPeriod"/>
            </a:pPr>
            <a:r>
              <a:rPr lang="en-US" sz="3200" b="1" dirty="0" smtClean="0"/>
              <a:t>Email, mass media – literate group.</a:t>
            </a:r>
          </a:p>
          <a:p>
            <a:pPr marL="651510" indent="-514350">
              <a:buNone/>
            </a:pPr>
            <a:endParaRPr lang="en-US" sz="3200" b="1"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includes:</a:t>
            </a:r>
            <a:endParaRPr lang="en-US" dirty="0"/>
          </a:p>
        </p:txBody>
      </p:sp>
      <p:sp>
        <p:nvSpPr>
          <p:cNvPr id="3" name="Content Placeholder 2"/>
          <p:cNvSpPr>
            <a:spLocks noGrp="1"/>
          </p:cNvSpPr>
          <p:nvPr>
            <p:ph idx="1"/>
          </p:nvPr>
        </p:nvSpPr>
        <p:spPr/>
        <p:txBody>
          <a:bodyPr>
            <a:noAutofit/>
          </a:bodyPr>
          <a:lstStyle/>
          <a:p>
            <a:r>
              <a:rPr lang="en-US" sz="3200" b="1" dirty="0" smtClean="0"/>
              <a:t>Reason for doing the community diagnosis.</a:t>
            </a:r>
          </a:p>
          <a:p>
            <a:r>
              <a:rPr lang="en-US" sz="3200" b="1" dirty="0" smtClean="0"/>
              <a:t>The funding which help to define the situation.</a:t>
            </a:r>
          </a:p>
          <a:p>
            <a:pPr>
              <a:buNone/>
            </a:pPr>
            <a:r>
              <a:rPr lang="en-US" sz="3200" b="1" dirty="0" smtClean="0"/>
              <a:t>  - Describe real characteristics of the health 	situation.</a:t>
            </a:r>
          </a:p>
          <a:p>
            <a:r>
              <a:rPr lang="en-US" sz="3200" b="1" dirty="0" smtClean="0"/>
              <a:t>The conclusions and recommendations you make should be of practical  significance.</a:t>
            </a:r>
          </a:p>
          <a:p>
            <a:pPr>
              <a:buNone/>
            </a:pPr>
            <a:endParaRPr lang="en-US" sz="3200" b="1"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The medical/community diagnosis report</a:t>
            </a:r>
            <a:endParaRPr lang="en-US" dirty="0"/>
          </a:p>
        </p:txBody>
      </p:sp>
      <p:sp>
        <p:nvSpPr>
          <p:cNvPr id="3" name="Content Placeholder 2"/>
          <p:cNvSpPr>
            <a:spLocks noGrp="1"/>
          </p:cNvSpPr>
          <p:nvPr>
            <p:ph idx="1"/>
          </p:nvPr>
        </p:nvSpPr>
        <p:spPr/>
        <p:txBody>
          <a:bodyPr/>
          <a:lstStyle/>
          <a:p>
            <a:r>
              <a:rPr lang="en-US" b="1" dirty="0" smtClean="0"/>
              <a:t>Detailed and scientific</a:t>
            </a:r>
          </a:p>
          <a:p>
            <a:r>
              <a:rPr lang="en-US" b="1" dirty="0" smtClean="0"/>
              <a:t>Provide account of planning and execution of the survey as well as the results.</a:t>
            </a:r>
          </a:p>
          <a:p>
            <a:r>
              <a:rPr lang="en-US" b="1" dirty="0" smtClean="0"/>
              <a:t>Present the data collected fully and adequately.</a:t>
            </a:r>
          </a:p>
          <a:p>
            <a:r>
              <a:rPr lang="en-US" b="1" dirty="0" smtClean="0"/>
              <a:t>Gives accurate interpretations of the analysis.</a:t>
            </a:r>
          </a:p>
          <a:p>
            <a:r>
              <a:rPr lang="en-US" b="1" dirty="0" smtClean="0"/>
              <a:t>Can be disseminated in workshops setting and tailored to meet the needs of the various level of health personnel who are invited.</a:t>
            </a:r>
          </a:p>
          <a:p>
            <a:endParaRPr lang="en-US" b="1"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u="sng" dirty="0" smtClean="0">
                <a:solidFill>
                  <a:srgbClr val="FFFF00"/>
                </a:solidFill>
              </a:rPr>
              <a:t>Components of medical report</a:t>
            </a:r>
            <a:endParaRPr lang="en-US" u="sng" dirty="0">
              <a:solidFill>
                <a:srgbClr val="FFFF00"/>
              </a:solidFill>
            </a:endParaRPr>
          </a:p>
        </p:txBody>
      </p:sp>
      <p:sp>
        <p:nvSpPr>
          <p:cNvPr id="3" name="Content Placeholder 2"/>
          <p:cNvSpPr>
            <a:spLocks noGrp="1"/>
          </p:cNvSpPr>
          <p:nvPr>
            <p:ph idx="1"/>
          </p:nvPr>
        </p:nvSpPr>
        <p:spPr>
          <a:xfrm>
            <a:off x="228600" y="762000"/>
            <a:ext cx="8763000" cy="5867400"/>
          </a:xfrm>
        </p:spPr>
        <p:txBody>
          <a:bodyPr>
            <a:normAutofit fontScale="92500" lnSpcReduction="20000"/>
          </a:bodyPr>
          <a:lstStyle/>
          <a:p>
            <a:pPr marL="651510" indent="-514350">
              <a:buFont typeface="+mj-lt"/>
              <a:buAutoNum type="arabicPeriod"/>
            </a:pPr>
            <a:r>
              <a:rPr lang="en-US" b="1" dirty="0" smtClean="0"/>
              <a:t>Title</a:t>
            </a:r>
          </a:p>
          <a:p>
            <a:pPr marL="651510" indent="-514350">
              <a:buFont typeface="+mj-lt"/>
              <a:buAutoNum type="arabicPeriod"/>
            </a:pPr>
            <a:r>
              <a:rPr lang="en-US" b="1" dirty="0" smtClean="0"/>
              <a:t>Table of contents</a:t>
            </a:r>
          </a:p>
          <a:p>
            <a:pPr marL="651510" indent="-514350">
              <a:buFont typeface="+mj-lt"/>
              <a:buAutoNum type="arabicPeriod"/>
            </a:pPr>
            <a:r>
              <a:rPr lang="en-US" b="1" dirty="0" smtClean="0"/>
              <a:t>List of tables and figures.</a:t>
            </a:r>
          </a:p>
          <a:p>
            <a:pPr marL="651510" indent="-514350">
              <a:buFont typeface="+mj-lt"/>
              <a:buAutoNum type="arabicPeriod"/>
            </a:pPr>
            <a:r>
              <a:rPr lang="en-US" b="1" dirty="0" smtClean="0"/>
              <a:t>List of abbreviations and acronyms</a:t>
            </a:r>
          </a:p>
          <a:p>
            <a:pPr marL="651510" indent="-514350">
              <a:buFont typeface="+mj-lt"/>
              <a:buAutoNum type="arabicPeriod"/>
            </a:pPr>
            <a:r>
              <a:rPr lang="en-US" b="1" dirty="0" smtClean="0"/>
              <a:t>Acknowledgements</a:t>
            </a:r>
          </a:p>
          <a:p>
            <a:pPr marL="651510" indent="-514350">
              <a:buFont typeface="+mj-lt"/>
              <a:buAutoNum type="arabicPeriod"/>
            </a:pPr>
            <a:r>
              <a:rPr lang="en-US" b="1" dirty="0" smtClean="0"/>
              <a:t>Introduction</a:t>
            </a:r>
          </a:p>
          <a:p>
            <a:pPr marL="651510" indent="-514350">
              <a:buFont typeface="+mj-lt"/>
              <a:buAutoNum type="arabicPeriod"/>
            </a:pPr>
            <a:r>
              <a:rPr lang="en-US" b="1" dirty="0" smtClean="0"/>
              <a:t>Aims and objectives of the study.</a:t>
            </a:r>
          </a:p>
          <a:p>
            <a:pPr marL="651510" indent="-514350">
              <a:buFont typeface="+mj-lt"/>
              <a:buAutoNum type="arabicPeriod"/>
            </a:pPr>
            <a:r>
              <a:rPr lang="en-US" b="1" dirty="0" smtClean="0"/>
              <a:t>Materials and methods</a:t>
            </a:r>
          </a:p>
          <a:p>
            <a:pPr marL="651510" indent="-514350">
              <a:buFont typeface="+mj-lt"/>
              <a:buAutoNum type="arabicPeriod"/>
            </a:pPr>
            <a:r>
              <a:rPr lang="en-US" b="1" dirty="0" smtClean="0"/>
              <a:t>Limitations of study</a:t>
            </a:r>
          </a:p>
          <a:p>
            <a:pPr marL="651510" indent="-514350">
              <a:buFont typeface="+mj-lt"/>
              <a:buAutoNum type="arabicPeriod"/>
            </a:pPr>
            <a:r>
              <a:rPr lang="en-US" b="1" dirty="0" smtClean="0"/>
              <a:t>Results/findings</a:t>
            </a:r>
          </a:p>
          <a:p>
            <a:pPr marL="651510" indent="-514350">
              <a:buFont typeface="+mj-lt"/>
              <a:buAutoNum type="arabicPeriod"/>
            </a:pPr>
            <a:r>
              <a:rPr lang="en-US" b="1" dirty="0" smtClean="0"/>
              <a:t>Discussions</a:t>
            </a:r>
          </a:p>
          <a:p>
            <a:pPr marL="651510" indent="-514350">
              <a:buFont typeface="+mj-lt"/>
              <a:buAutoNum type="arabicPeriod"/>
            </a:pPr>
            <a:r>
              <a:rPr lang="en-US" b="1" dirty="0" smtClean="0"/>
              <a:t>Conclusions and recommendations.</a:t>
            </a:r>
          </a:p>
          <a:p>
            <a:pPr marL="651510" indent="-514350">
              <a:buFont typeface="+mj-lt"/>
              <a:buAutoNum type="arabicPeriod"/>
            </a:pPr>
            <a:r>
              <a:rPr lang="en-US" b="1" dirty="0" smtClean="0"/>
              <a:t>References.</a:t>
            </a:r>
          </a:p>
          <a:p>
            <a:pPr marL="651510" indent="-514350">
              <a:buFont typeface="+mj-lt"/>
              <a:buAutoNum type="arabicPeriod"/>
            </a:pPr>
            <a:r>
              <a:rPr lang="en-US" b="1" dirty="0" smtClean="0"/>
              <a:t>Appendices.</a:t>
            </a:r>
          </a:p>
          <a:p>
            <a:pPr marL="651510" indent="-514350">
              <a:buFont typeface="+mj-lt"/>
              <a:buAutoNum type="arabicPeriod"/>
            </a:pPr>
            <a:endParaRPr lang="en-US" b="1"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Community Health Action</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Sit down with the community and prioritize and plan what you going to do about the identified health problem.</a:t>
            </a:r>
          </a:p>
          <a:p>
            <a:r>
              <a:rPr lang="en-US" b="1" dirty="0" smtClean="0"/>
              <a:t>Mobilize the community to take action by:</a:t>
            </a:r>
          </a:p>
          <a:p>
            <a:pPr marL="651510" indent="-514350">
              <a:buFont typeface="+mj-lt"/>
              <a:buAutoNum type="arabicParenR"/>
            </a:pPr>
            <a:r>
              <a:rPr lang="en-US" b="1" dirty="0" smtClean="0"/>
              <a:t>Making them aware of their problems and promoting primarily health care.</a:t>
            </a:r>
          </a:p>
          <a:p>
            <a:pPr marL="651510" indent="-514350">
              <a:buFont typeface="+mj-lt"/>
              <a:buAutoNum type="arabicParenR"/>
            </a:pPr>
            <a:r>
              <a:rPr lang="en-US" b="1" dirty="0" smtClean="0"/>
              <a:t>Health education</a:t>
            </a:r>
          </a:p>
          <a:p>
            <a:pPr marL="651510" indent="-514350">
              <a:buFont typeface="+mj-lt"/>
              <a:buAutoNum type="arabicParenR"/>
            </a:pPr>
            <a:r>
              <a:rPr lang="en-US" b="1" dirty="0" smtClean="0"/>
              <a:t>Immunization</a:t>
            </a:r>
          </a:p>
          <a:p>
            <a:pPr marL="651510" indent="-514350">
              <a:buFont typeface="+mj-lt"/>
              <a:buAutoNum type="arabicParenR"/>
            </a:pPr>
            <a:r>
              <a:rPr lang="en-US" b="1" dirty="0" smtClean="0"/>
              <a:t>Environmental improvement.</a:t>
            </a:r>
          </a:p>
          <a:p>
            <a:endParaRPr lang="en-US" b="1"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Creating awareness and promoting primary Health Care</a:t>
            </a:r>
            <a:endParaRPr lang="en-US" dirty="0"/>
          </a:p>
        </p:txBody>
      </p:sp>
      <p:sp>
        <p:nvSpPr>
          <p:cNvPr id="3" name="Content Placeholder 2"/>
          <p:cNvSpPr>
            <a:spLocks noGrp="1"/>
          </p:cNvSpPr>
          <p:nvPr>
            <p:ph idx="1"/>
          </p:nvPr>
        </p:nvSpPr>
        <p:spPr>
          <a:xfrm>
            <a:off x="0" y="1600200"/>
            <a:ext cx="9144000" cy="5105400"/>
          </a:xfrm>
        </p:spPr>
        <p:txBody>
          <a:bodyPr>
            <a:normAutofit/>
          </a:bodyPr>
          <a:lstStyle/>
          <a:p>
            <a:r>
              <a:rPr lang="en-US" b="1" dirty="0" smtClean="0"/>
              <a:t>Essence of community based health care approach is to stimulate community interest and participation in health promotive,disease preventive and simple curative activity.</a:t>
            </a:r>
          </a:p>
          <a:p>
            <a:r>
              <a:rPr lang="en-US" b="1" dirty="0" smtClean="0"/>
              <a:t>Community needs support structures in order to participate effectively, they are:</a:t>
            </a:r>
          </a:p>
          <a:p>
            <a:pPr marL="651510" indent="-514350">
              <a:buFont typeface="+mj-lt"/>
              <a:buAutoNum type="arabicPeriod"/>
            </a:pPr>
            <a:r>
              <a:rPr lang="en-US" b="1" dirty="0" smtClean="0"/>
              <a:t>A multi-disciplinary/inter-s from other sectors e.g. Agriculture, water, energy e.t.c.</a:t>
            </a:r>
          </a:p>
          <a:p>
            <a:pPr marL="651510" indent="-514350">
              <a:buFont typeface="+mj-lt"/>
              <a:buAutoNum type="arabicPeriod"/>
            </a:pPr>
            <a:r>
              <a:rPr lang="en-US" b="1" dirty="0" smtClean="0"/>
              <a:t>Establish health committees. – including CHW</a:t>
            </a:r>
          </a:p>
          <a:p>
            <a:pPr marL="651510" indent="-514350">
              <a:buFont typeface="+mj-lt"/>
              <a:buAutoNum type="arabicPeriod"/>
            </a:pPr>
            <a:r>
              <a:rPr lang="en-US" b="1" dirty="0" smtClean="0"/>
              <a:t>Guide them to work efficiently.</a:t>
            </a:r>
            <a:endParaRPr lang="en-US" b="1"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Health Education</a:t>
            </a:r>
            <a:endParaRPr lang="en-US" dirty="0"/>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b="1" dirty="0" smtClean="0"/>
              <a:t>Involves sending out posters and pamphlets, listening and finding out why people do things the way they do.</a:t>
            </a:r>
          </a:p>
          <a:p>
            <a:r>
              <a:rPr lang="en-US" b="1" dirty="0" smtClean="0"/>
              <a:t>Stimulates interests in their health problems through discussion and sometimes by example.</a:t>
            </a:r>
          </a:p>
          <a:p>
            <a:r>
              <a:rPr lang="en-US" b="1" dirty="0" smtClean="0"/>
              <a:t>Involves giving out information and helping them set priorities and improve their own health.</a:t>
            </a:r>
          </a:p>
          <a:p>
            <a:r>
              <a:rPr lang="en-US" b="1" dirty="0" smtClean="0"/>
              <a:t>Targets individual, families and the community at large with health message.</a:t>
            </a:r>
          </a:p>
          <a:p>
            <a:r>
              <a:rPr lang="en-US" b="1" dirty="0" smtClean="0"/>
              <a:t>Using the available and affordable.</a:t>
            </a:r>
            <a:endParaRPr lang="en-US" b="1"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3.immunization</a:t>
            </a:r>
            <a:endParaRPr lang="en-US" dirty="0"/>
          </a:p>
        </p:txBody>
      </p:sp>
      <p:sp>
        <p:nvSpPr>
          <p:cNvPr id="3" name="Content Placeholder 2"/>
          <p:cNvSpPr>
            <a:spLocks noGrp="1"/>
          </p:cNvSpPr>
          <p:nvPr>
            <p:ph idx="1"/>
          </p:nvPr>
        </p:nvSpPr>
        <p:spPr/>
        <p:txBody>
          <a:bodyPr>
            <a:normAutofit/>
          </a:bodyPr>
          <a:lstStyle/>
          <a:p>
            <a:r>
              <a:rPr lang="en-US" sz="3600" b="1" dirty="0" smtClean="0"/>
              <a:t>Identify all non-immunized and inadequate immunized persons and ensure they receive immunization.</a:t>
            </a:r>
          </a:p>
          <a:p>
            <a:r>
              <a:rPr lang="en-US" sz="3600" b="1" dirty="0" smtClean="0"/>
              <a:t>Ensure to have all supplies, preserve viability and potency.</a:t>
            </a:r>
          </a:p>
          <a:p>
            <a:r>
              <a:rPr lang="en-US" sz="3600" b="1" dirty="0" smtClean="0"/>
              <a:t>Plan it with leaders (community)</a:t>
            </a:r>
          </a:p>
          <a:p>
            <a:pPr>
              <a:buNone/>
            </a:pPr>
            <a:endParaRPr lang="en-US" sz="3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 of community diagnosis is to collect the following.</a:t>
            </a:r>
            <a:endParaRPr lang="en-US" dirty="0"/>
          </a:p>
        </p:txBody>
      </p:sp>
      <p:sp>
        <p:nvSpPr>
          <p:cNvPr id="3" name="Content Placeholder 2"/>
          <p:cNvSpPr>
            <a:spLocks noGrp="1"/>
          </p:cNvSpPr>
          <p:nvPr>
            <p:ph idx="1"/>
          </p:nvPr>
        </p:nvSpPr>
        <p:spPr/>
        <p:txBody>
          <a:bodyPr>
            <a:normAutofit fontScale="92500"/>
          </a:bodyPr>
          <a:lstStyle/>
          <a:p>
            <a:r>
              <a:rPr lang="en-US" dirty="0" smtClean="0"/>
              <a:t>Demographic data plus all the vital health statistics</a:t>
            </a:r>
          </a:p>
          <a:p>
            <a:r>
              <a:rPr lang="en-US" dirty="0" smtClean="0"/>
              <a:t>Utilization of health services especially of maternal and child health clinics</a:t>
            </a:r>
          </a:p>
          <a:p>
            <a:r>
              <a:rPr lang="en-US" dirty="0" smtClean="0"/>
              <a:t>The causes of morbidity and mortality</a:t>
            </a:r>
          </a:p>
          <a:p>
            <a:r>
              <a:rPr lang="en-US" dirty="0" smtClean="0"/>
              <a:t>State of nutrition, diet, weaning patterns and the growth of preschool and school-going children.</a:t>
            </a:r>
          </a:p>
          <a:p>
            <a:r>
              <a:rPr lang="en-US" dirty="0" smtClean="0"/>
              <a:t>Pattern of leadership and communication within the community.</a:t>
            </a:r>
          </a:p>
          <a:p>
            <a:r>
              <a:rPr lang="en-US" dirty="0" smtClean="0"/>
              <a:t>State of the environment including water, housing, and disease vector.</a:t>
            </a:r>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Environmental Improvement.</a:t>
            </a:r>
            <a:endParaRPr lang="en-US" dirty="0"/>
          </a:p>
        </p:txBody>
      </p:sp>
      <p:sp>
        <p:nvSpPr>
          <p:cNvPr id="3" name="Content Placeholder 2"/>
          <p:cNvSpPr>
            <a:spLocks noGrp="1"/>
          </p:cNvSpPr>
          <p:nvPr>
            <p:ph idx="1"/>
          </p:nvPr>
        </p:nvSpPr>
        <p:spPr>
          <a:xfrm>
            <a:off x="0" y="1295400"/>
            <a:ext cx="8991600" cy="5562600"/>
          </a:xfrm>
        </p:spPr>
        <p:txBody>
          <a:bodyPr>
            <a:normAutofit/>
          </a:bodyPr>
          <a:lstStyle/>
          <a:p>
            <a:r>
              <a:rPr lang="en-US" b="1" dirty="0" smtClean="0"/>
              <a:t>Housing improvement</a:t>
            </a:r>
          </a:p>
          <a:p>
            <a:r>
              <a:rPr lang="en-US" b="1" dirty="0" smtClean="0"/>
              <a:t>Constructions of pit latrines</a:t>
            </a:r>
          </a:p>
          <a:p>
            <a:r>
              <a:rPr lang="en-US" b="1" dirty="0" smtClean="0"/>
              <a:t>Protections of springs</a:t>
            </a:r>
          </a:p>
          <a:p>
            <a:r>
              <a:rPr lang="en-US" b="1" dirty="0" smtClean="0"/>
              <a:t>Improvement of food storage.</a:t>
            </a:r>
          </a:p>
          <a:p>
            <a:r>
              <a:rPr lang="en-US" b="1" dirty="0" smtClean="0"/>
              <a:t>Require major education and motivation campaigns involving village health committees.</a:t>
            </a:r>
          </a:p>
          <a:p>
            <a:r>
              <a:rPr lang="en-US" b="1" dirty="0" smtClean="0"/>
              <a:t>The community must take action and initiative to bring about the necessary changes.</a:t>
            </a:r>
          </a:p>
          <a:p>
            <a:r>
              <a:rPr lang="en-US" b="1" dirty="0" smtClean="0"/>
              <a:t>There is need for inter-</a:t>
            </a:r>
            <a:r>
              <a:rPr lang="en-US" b="1" dirty="0" err="1" smtClean="0"/>
              <a:t>secteral</a:t>
            </a:r>
            <a:r>
              <a:rPr lang="en-US" b="1" dirty="0" smtClean="0"/>
              <a:t> collaboration in order to bring in useful expertise from sectors e.g. agriculture e.t.c</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Autofit/>
          </a:bodyPr>
          <a:lstStyle/>
          <a:p>
            <a:r>
              <a:rPr lang="en-US" sz="50000" dirty="0" smtClean="0">
                <a:solidFill>
                  <a:srgbClr val="FF0000"/>
                </a:solidFill>
              </a:rPr>
              <a:t>?</a:t>
            </a:r>
            <a:endParaRPr lang="en-US" sz="50000" dirty="0">
              <a:solidFill>
                <a:srgbClr val="FF0000"/>
              </a:solidFill>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r>
              <a:rPr lang="en-US" dirty="0" smtClean="0"/>
              <a:t>  </a:t>
            </a:r>
            <a:endParaRPr lang="en-US" dirty="0"/>
          </a:p>
        </p:txBody>
      </p:sp>
      <p:pic>
        <p:nvPicPr>
          <p:cNvPr id="5122" name="Picture 2" descr="C:\Users\ME\Desktop\quotes wise - Copy\Wise-Graphic-Quotes-Wallpapers-13.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Autofit/>
          </a:bodyPr>
          <a:lstStyle/>
          <a:p>
            <a:r>
              <a:rPr lang="en-US" sz="6000" i="1" dirty="0" smtClean="0">
                <a:solidFill>
                  <a:srgbClr val="FFFF00"/>
                </a:solidFill>
              </a:rPr>
              <a:t>proceed to community diagnosis….</a:t>
            </a:r>
            <a:br>
              <a:rPr lang="en-US" sz="6000" i="1" dirty="0" smtClean="0">
                <a:solidFill>
                  <a:srgbClr val="FFFF00"/>
                </a:solidFill>
              </a:rPr>
            </a:br>
            <a:r>
              <a:rPr lang="en-US" sz="6000" i="1" dirty="0" smtClean="0">
                <a:solidFill>
                  <a:srgbClr val="FFFF00"/>
                </a:solidFill>
              </a:rPr>
              <a:t/>
            </a:r>
            <a:br>
              <a:rPr lang="en-US" sz="6000" i="1" dirty="0" smtClean="0">
                <a:solidFill>
                  <a:srgbClr val="FFFF00"/>
                </a:solidFill>
              </a:rPr>
            </a:br>
            <a:r>
              <a:rPr lang="en-US" sz="6000" i="1" dirty="0" smtClean="0">
                <a:solidFill>
                  <a:srgbClr val="FFFF00"/>
                </a:solidFill>
              </a:rPr>
              <a:t/>
            </a:r>
            <a:br>
              <a:rPr lang="en-US" sz="6000" i="1" dirty="0" smtClean="0">
                <a:solidFill>
                  <a:srgbClr val="FFFF00"/>
                </a:solidFill>
              </a:rPr>
            </a:br>
            <a:r>
              <a:rPr lang="en-US" sz="3200" i="1" dirty="0" smtClean="0">
                <a:solidFill>
                  <a:srgbClr val="FF0000"/>
                </a:solidFill>
              </a:rPr>
              <a:t>All the very best…</a:t>
            </a:r>
            <a:endParaRPr lang="en-US" sz="60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Read and make notes on the following terminologies.</a:t>
            </a:r>
          </a:p>
          <a:p>
            <a:pPr marL="651510" indent="-514350">
              <a:buFont typeface="+mj-lt"/>
              <a:buAutoNum type="arabicPeriod"/>
            </a:pPr>
            <a:r>
              <a:rPr lang="en-US" dirty="0" smtClean="0"/>
              <a:t>Community health</a:t>
            </a:r>
          </a:p>
          <a:p>
            <a:pPr marL="651510" indent="-514350">
              <a:buFont typeface="+mj-lt"/>
              <a:buAutoNum type="arabicPeriod"/>
            </a:pPr>
            <a:r>
              <a:rPr lang="en-US" dirty="0" smtClean="0"/>
              <a:t>Prevalence</a:t>
            </a:r>
          </a:p>
          <a:p>
            <a:pPr marL="651510" indent="-514350">
              <a:buFont typeface="+mj-lt"/>
              <a:buAutoNum type="arabicPeriod"/>
            </a:pPr>
            <a:r>
              <a:rPr lang="en-US" dirty="0" smtClean="0"/>
              <a:t>Infant mortality</a:t>
            </a:r>
          </a:p>
          <a:p>
            <a:pPr marL="651510" indent="-514350">
              <a:buFont typeface="+mj-lt"/>
              <a:buAutoNum type="arabicPeriod"/>
            </a:pPr>
            <a:r>
              <a:rPr lang="en-US" dirty="0" smtClean="0"/>
              <a:t>Crude birth rate</a:t>
            </a:r>
          </a:p>
          <a:p>
            <a:pPr marL="651510" indent="-514350">
              <a:buFont typeface="+mj-lt"/>
              <a:buAutoNum type="arabicPeriod"/>
            </a:pPr>
            <a:r>
              <a:rPr lang="en-US" dirty="0" smtClean="0"/>
              <a:t>Crude death rate</a:t>
            </a:r>
          </a:p>
          <a:p>
            <a:pPr marL="651510" indent="-514350">
              <a:buFont typeface="+mj-lt"/>
              <a:buAutoNum type="arabicPeriod"/>
            </a:pPr>
            <a:r>
              <a:rPr lang="en-US" dirty="0" smtClean="0"/>
              <a:t>Rate of natural increase</a:t>
            </a:r>
          </a:p>
          <a:p>
            <a:pPr marL="651510" indent="-514350">
              <a:buFont typeface="+mj-lt"/>
              <a:buAutoNum type="arabicPeriod"/>
            </a:pPr>
            <a:r>
              <a:rPr lang="en-US" dirty="0" smtClean="0"/>
              <a:t>Dependency ratio.</a:t>
            </a:r>
          </a:p>
          <a:p>
            <a:pPr marL="651510" indent="-514350">
              <a:buFont typeface="+mj-lt"/>
              <a:buAutoNum type="arabicPeriod"/>
            </a:pPr>
            <a:r>
              <a:rPr lang="en-US" dirty="0" smtClean="0"/>
              <a:t>Indicators</a:t>
            </a:r>
          </a:p>
          <a:p>
            <a:pPr marL="651510" indent="-514350">
              <a:buFont typeface="+mj-lt"/>
              <a:buAutoNum type="arabicPeriod"/>
            </a:pPr>
            <a:r>
              <a:rPr lang="en-US" dirty="0" smtClean="0"/>
              <a:t>variables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consideration.</a:t>
            </a:r>
            <a:endParaRPr lang="en-US" dirty="0"/>
          </a:p>
        </p:txBody>
      </p:sp>
      <p:sp>
        <p:nvSpPr>
          <p:cNvPr id="3" name="Content Placeholder 2"/>
          <p:cNvSpPr>
            <a:spLocks noGrp="1"/>
          </p:cNvSpPr>
          <p:nvPr>
            <p:ph idx="1"/>
          </p:nvPr>
        </p:nvSpPr>
        <p:spPr/>
        <p:txBody>
          <a:bodyPr>
            <a:normAutofit lnSpcReduction="10000"/>
          </a:bodyPr>
          <a:lstStyle/>
          <a:p>
            <a:r>
              <a:rPr lang="en-US" dirty="0" smtClean="0"/>
              <a:t>Consider the following:</a:t>
            </a:r>
          </a:p>
          <a:p>
            <a:pPr marL="651510" indent="-514350">
              <a:buFont typeface="+mj-lt"/>
              <a:buAutoNum type="arabicPeriod"/>
            </a:pPr>
            <a:r>
              <a:rPr lang="en-US" dirty="0" smtClean="0"/>
              <a:t>Obtaining permission to enter into community boundaries</a:t>
            </a:r>
          </a:p>
          <a:p>
            <a:pPr marL="651510" indent="-514350">
              <a:buFont typeface="+mj-lt"/>
              <a:buAutoNum type="arabicPeriod"/>
            </a:pPr>
            <a:r>
              <a:rPr lang="en-US" dirty="0" smtClean="0"/>
              <a:t>Obtain informed consent before interviewing patient</a:t>
            </a:r>
          </a:p>
          <a:p>
            <a:pPr marL="651510" indent="-514350">
              <a:buFont typeface="+mj-lt"/>
              <a:buAutoNum type="arabicPeriod"/>
            </a:pPr>
            <a:r>
              <a:rPr lang="en-US" dirty="0" smtClean="0"/>
              <a:t>Establish rapport before exploring sensitive areas</a:t>
            </a:r>
          </a:p>
          <a:p>
            <a:pPr marL="651510" indent="-514350">
              <a:buFont typeface="+mj-lt"/>
              <a:buAutoNum type="arabicPeriod"/>
            </a:pPr>
            <a:r>
              <a:rPr lang="en-US" dirty="0" smtClean="0"/>
              <a:t>Ensure confidentiality</a:t>
            </a:r>
          </a:p>
          <a:p>
            <a:pPr marL="651510" indent="-514350">
              <a:buFont typeface="+mj-lt"/>
              <a:buAutoNum type="arabicPeriod"/>
            </a:pPr>
            <a:r>
              <a:rPr lang="en-US" dirty="0" smtClean="0"/>
              <a:t>Select good interviewers</a:t>
            </a:r>
          </a:p>
          <a:p>
            <a:pPr marL="651510" indent="-514350">
              <a:buFont typeface="+mj-lt"/>
              <a:buAutoNum type="arabicPeriod"/>
            </a:pPr>
            <a:r>
              <a:rPr lang="en-US" dirty="0" smtClean="0"/>
              <a:t>Train interviewers.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u="sng" dirty="0" smtClean="0">
                <a:solidFill>
                  <a:srgbClr val="FFFF00"/>
                </a:solidFill>
              </a:rPr>
              <a:t>PLANNING A COMMUNITY DIAGNOSIS.</a:t>
            </a:r>
            <a:endParaRPr lang="en-US" u="sng" dirty="0">
              <a:solidFill>
                <a:srgbClr val="FFFF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Describe the process of community diagnosis</a:t>
            </a:r>
          </a:p>
          <a:p>
            <a:r>
              <a:rPr lang="en-US" dirty="0" smtClean="0"/>
              <a:t>Explain how to conduct initial exploration and Interaction with the community</a:t>
            </a:r>
          </a:p>
          <a:p>
            <a:r>
              <a:rPr lang="en-US" dirty="0" smtClean="0"/>
              <a:t>Explain how to plan a community diagnosis survey</a:t>
            </a:r>
          </a:p>
          <a:p>
            <a:r>
              <a:rPr lang="en-US" dirty="0" smtClean="0"/>
              <a:t>Describe how to select a representative sample for the survey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process of community diagnosis.</a:t>
            </a:r>
            <a:endParaRPr lang="en-US" dirty="0"/>
          </a:p>
        </p:txBody>
      </p:sp>
      <p:sp>
        <p:nvSpPr>
          <p:cNvPr id="3" name="Content Placeholder 2"/>
          <p:cNvSpPr>
            <a:spLocks noGrp="1"/>
          </p:cNvSpPr>
          <p:nvPr>
            <p:ph idx="1"/>
          </p:nvPr>
        </p:nvSpPr>
        <p:spPr/>
        <p:txBody>
          <a:bodyPr/>
          <a:lstStyle/>
          <a:p>
            <a:r>
              <a:rPr lang="en-US" dirty="0" smtClean="0"/>
              <a:t>Requires careful planning.</a:t>
            </a:r>
          </a:p>
          <a:p>
            <a:r>
              <a:rPr lang="en-US" dirty="0" smtClean="0"/>
              <a:t>Is made up of the following:</a:t>
            </a:r>
          </a:p>
          <a:p>
            <a:pPr marL="651510" indent="-514350">
              <a:buFont typeface="+mj-lt"/>
              <a:buAutoNum type="arabicPeriod"/>
            </a:pPr>
            <a:r>
              <a:rPr lang="en-US" dirty="0" smtClean="0"/>
              <a:t>Exploration</a:t>
            </a:r>
          </a:p>
          <a:p>
            <a:pPr marL="651510" indent="-514350">
              <a:buFont typeface="+mj-lt"/>
              <a:buAutoNum type="arabicPeriod"/>
            </a:pPr>
            <a:r>
              <a:rPr lang="en-US" dirty="0" smtClean="0"/>
              <a:t>Planning of the survey</a:t>
            </a:r>
          </a:p>
          <a:p>
            <a:pPr marL="651510" indent="-514350">
              <a:buFont typeface="+mj-lt"/>
              <a:buAutoNum type="arabicPeriod"/>
            </a:pPr>
            <a:r>
              <a:rPr lang="en-US" dirty="0" smtClean="0"/>
              <a:t>Developing and pretesting survey tool</a:t>
            </a:r>
          </a:p>
          <a:p>
            <a:pPr marL="651510" indent="-514350">
              <a:buFont typeface="+mj-lt"/>
              <a:buAutoNum type="arabicPeriod"/>
            </a:pPr>
            <a:r>
              <a:rPr lang="en-US" dirty="0" smtClean="0"/>
              <a:t>Execution of the survey and data analysis</a:t>
            </a:r>
          </a:p>
          <a:p>
            <a:pPr marL="651510" indent="-514350">
              <a:buFont typeface="+mj-lt"/>
              <a:buAutoNum type="arabicPeriod"/>
            </a:pPr>
            <a:r>
              <a:rPr lang="en-US" dirty="0" smtClean="0"/>
              <a:t>Report writing, dissemination, and community action.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EXPLORING THE COMMUNITY/INVENTORY.</a:t>
            </a:r>
            <a:endParaRPr lang="en-US" dirty="0"/>
          </a:p>
        </p:txBody>
      </p:sp>
      <p:sp>
        <p:nvSpPr>
          <p:cNvPr id="3" name="Content Placeholder 2"/>
          <p:cNvSpPr>
            <a:spLocks noGrp="1"/>
          </p:cNvSpPr>
          <p:nvPr>
            <p:ph idx="1"/>
          </p:nvPr>
        </p:nvSpPr>
        <p:spPr/>
        <p:txBody>
          <a:bodyPr/>
          <a:lstStyle/>
          <a:p>
            <a:r>
              <a:rPr lang="en-US" dirty="0" smtClean="0"/>
              <a:t>Means mapping out of a community in order to learn or discover about it.</a:t>
            </a:r>
          </a:p>
          <a:p>
            <a:r>
              <a:rPr lang="en-US" dirty="0" smtClean="0"/>
              <a:t>Exploration phase is made up of:</a:t>
            </a:r>
          </a:p>
          <a:p>
            <a:pPr marL="651510" indent="-514350">
              <a:buFont typeface="+mj-lt"/>
              <a:buAutoNum type="arabicPeriod"/>
            </a:pPr>
            <a:r>
              <a:rPr lang="en-US" dirty="0" smtClean="0"/>
              <a:t>Seeking permission and informing the various leaders</a:t>
            </a:r>
          </a:p>
          <a:p>
            <a:pPr marL="651510" indent="-514350">
              <a:buFont typeface="+mj-lt"/>
              <a:buAutoNum type="arabicPeriod"/>
            </a:pPr>
            <a:r>
              <a:rPr lang="en-US" dirty="0" smtClean="0"/>
              <a:t>Seeking reactions of members of community</a:t>
            </a:r>
          </a:p>
          <a:p>
            <a:pPr marL="651510" indent="-514350">
              <a:buFont typeface="+mj-lt"/>
              <a:buAutoNum type="arabicPeriod"/>
            </a:pPr>
            <a:r>
              <a:rPr lang="en-US" dirty="0" smtClean="0"/>
              <a:t>Gathering background data about the community.</a:t>
            </a:r>
          </a:p>
          <a:p>
            <a:pPr marL="651510" indent="-514350"/>
            <a:r>
              <a:rPr lang="en-US" dirty="0" smtClean="0"/>
              <a:t>All the above place at the same time.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Seeking permission and information authorities in the community.</a:t>
            </a:r>
            <a:endParaRPr lang="en-US" dirty="0"/>
          </a:p>
        </p:txBody>
      </p:sp>
      <p:sp>
        <p:nvSpPr>
          <p:cNvPr id="3" name="Content Placeholder 2"/>
          <p:cNvSpPr>
            <a:spLocks noGrp="1"/>
          </p:cNvSpPr>
          <p:nvPr>
            <p:ph idx="1"/>
          </p:nvPr>
        </p:nvSpPr>
        <p:spPr/>
        <p:txBody>
          <a:bodyPr/>
          <a:lstStyle/>
          <a:p>
            <a:r>
              <a:rPr lang="en-US" dirty="0" smtClean="0"/>
              <a:t>Channel the request through official hierarchy of administration in that community:</a:t>
            </a:r>
          </a:p>
          <a:p>
            <a:pPr marL="651510" indent="-514350">
              <a:buFont typeface="+mj-lt"/>
              <a:buAutoNum type="arabicPeriod"/>
            </a:pPr>
            <a:r>
              <a:rPr lang="en-US" dirty="0" smtClean="0"/>
              <a:t>Health personnel e.g. MOH in charge</a:t>
            </a:r>
          </a:p>
          <a:p>
            <a:pPr marL="651510" indent="-514350">
              <a:buFont typeface="+mj-lt"/>
              <a:buAutoNum type="arabicPeriod"/>
            </a:pPr>
            <a:r>
              <a:rPr lang="en-US" dirty="0" smtClean="0"/>
              <a:t>Government official e.g. chiefs, D.O.s</a:t>
            </a:r>
          </a:p>
          <a:p>
            <a:pPr marL="651510" indent="-514350">
              <a:buFont typeface="+mj-lt"/>
              <a:buAutoNum type="arabicPeriod"/>
            </a:pPr>
            <a:r>
              <a:rPr lang="en-US" dirty="0" smtClean="0"/>
              <a:t>Community leaders e.g. Village health committee</a:t>
            </a:r>
          </a:p>
          <a:p>
            <a:pPr marL="651510" indent="-514350"/>
            <a:r>
              <a:rPr lang="en-US" dirty="0" smtClean="0"/>
              <a:t>Approach these people, introduce yourself, and clearly state the objective of the survey and your plan of action.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endParaRPr lang="en-US" dirty="0"/>
          </a:p>
        </p:txBody>
      </p:sp>
      <p:pic>
        <p:nvPicPr>
          <p:cNvPr id="1026" name="Picture 2" descr="C:\Users\ME\Desktop\quotes wise - Copy\wise_quotes_012.jpg"/>
          <p:cNvPicPr>
            <a:picLocks noChangeAspect="1" noChangeArrowheads="1"/>
          </p:cNvPicPr>
          <p:nvPr/>
        </p:nvPicPr>
        <p:blipFill>
          <a:blip r:embed="rId2"/>
          <a:srcRect/>
          <a:stretch>
            <a:fillRect/>
          </a:stretch>
        </p:blipFill>
        <p:spPr bwMode="auto">
          <a:xfrm>
            <a:off x="0" y="0"/>
            <a:ext cx="9144000" cy="6857999"/>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Gathering the background data.</a:t>
            </a:r>
            <a:endParaRPr lang="en-US" dirty="0"/>
          </a:p>
        </p:txBody>
      </p:sp>
      <p:sp>
        <p:nvSpPr>
          <p:cNvPr id="3" name="Content Placeholder 2"/>
          <p:cNvSpPr>
            <a:spLocks noGrp="1"/>
          </p:cNvSpPr>
          <p:nvPr>
            <p:ph idx="1"/>
          </p:nvPr>
        </p:nvSpPr>
        <p:spPr/>
        <p:txBody>
          <a:bodyPr>
            <a:normAutofit lnSpcReduction="10000"/>
          </a:bodyPr>
          <a:lstStyle/>
          <a:p>
            <a:r>
              <a:rPr lang="en-US" dirty="0" smtClean="0"/>
              <a:t>Can be gathered during the initial phase from e.g. MOH incharge  will give you an overview the health profile of the district, district commissioner will give you boundaries, the population, and maps of areas e.t.c.</a:t>
            </a:r>
          </a:p>
          <a:p>
            <a:r>
              <a:rPr lang="en-US" dirty="0" smtClean="0"/>
              <a:t>You can get other information by looking at other government reports regarding climate, weather conditions, water sources, and the road network. </a:t>
            </a:r>
          </a:p>
          <a:p>
            <a:r>
              <a:rPr lang="en-US" dirty="0" smtClean="0"/>
              <a:t>The older people of the community can also be used to get a lot of information.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 information by:</a:t>
            </a:r>
            <a:endParaRPr lang="en-US" dirty="0"/>
          </a:p>
        </p:txBody>
      </p:sp>
      <p:sp>
        <p:nvSpPr>
          <p:cNvPr id="3" name="Content Placeholder 2"/>
          <p:cNvSpPr>
            <a:spLocks noGrp="1"/>
          </p:cNvSpPr>
          <p:nvPr>
            <p:ph idx="1"/>
          </p:nvPr>
        </p:nvSpPr>
        <p:spPr/>
        <p:txBody>
          <a:bodyPr/>
          <a:lstStyle/>
          <a:p>
            <a:r>
              <a:rPr lang="en-US" dirty="0" smtClean="0"/>
              <a:t>Questioning</a:t>
            </a:r>
          </a:p>
          <a:p>
            <a:r>
              <a:rPr lang="en-US" dirty="0" smtClean="0"/>
              <a:t>Observing</a:t>
            </a:r>
          </a:p>
          <a:p>
            <a:r>
              <a:rPr lang="en-US" dirty="0" smtClean="0"/>
              <a:t>Smelling</a:t>
            </a:r>
          </a:p>
          <a:p>
            <a:r>
              <a:rPr lang="en-US" dirty="0" smtClean="0"/>
              <a:t>Listening.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Planning the survey.</a:t>
            </a:r>
            <a:endParaRPr lang="en-US" dirty="0"/>
          </a:p>
        </p:txBody>
      </p:sp>
      <p:sp>
        <p:nvSpPr>
          <p:cNvPr id="3" name="Content Placeholder 2"/>
          <p:cNvSpPr>
            <a:spLocks noGrp="1"/>
          </p:cNvSpPr>
          <p:nvPr>
            <p:ph idx="1"/>
          </p:nvPr>
        </p:nvSpPr>
        <p:spPr>
          <a:xfrm>
            <a:off x="0" y="1219200"/>
            <a:ext cx="9144000" cy="5410200"/>
          </a:xfrm>
        </p:spPr>
        <p:txBody>
          <a:bodyPr>
            <a:normAutofit lnSpcReduction="10000"/>
          </a:bodyPr>
          <a:lstStyle/>
          <a:p>
            <a:r>
              <a:rPr lang="en-US" dirty="0" smtClean="0"/>
              <a:t>Attempt to answer the following question</a:t>
            </a:r>
          </a:p>
          <a:p>
            <a:pPr marL="651510" indent="-514350">
              <a:buFont typeface="+mj-lt"/>
              <a:buAutoNum type="arabicPeriod"/>
            </a:pPr>
            <a:r>
              <a:rPr lang="en-US" dirty="0" smtClean="0"/>
              <a:t>Why is the study being done?</a:t>
            </a:r>
          </a:p>
          <a:p>
            <a:pPr marL="651510" indent="-514350">
              <a:buFont typeface="+mj-lt"/>
              <a:buAutoNum type="arabicPeriod"/>
            </a:pPr>
            <a:r>
              <a:rPr lang="en-US" dirty="0" smtClean="0"/>
              <a:t>Where will it take place?</a:t>
            </a:r>
          </a:p>
          <a:p>
            <a:pPr marL="651510" indent="-514350">
              <a:buFont typeface="+mj-lt"/>
              <a:buAutoNum type="arabicPeriod"/>
            </a:pPr>
            <a:r>
              <a:rPr lang="en-US" dirty="0" smtClean="0"/>
              <a:t>Who will be interviewed?</a:t>
            </a:r>
          </a:p>
          <a:p>
            <a:pPr marL="651510" indent="-514350">
              <a:buFont typeface="+mj-lt"/>
              <a:buAutoNum type="arabicPeriod"/>
            </a:pPr>
            <a:r>
              <a:rPr lang="en-US" dirty="0" smtClean="0"/>
              <a:t>when will the survey take place?</a:t>
            </a:r>
          </a:p>
          <a:p>
            <a:pPr marL="651510" indent="-514350">
              <a:buFont typeface="+mj-lt"/>
              <a:buAutoNum type="arabicPeriod"/>
            </a:pPr>
            <a:r>
              <a:rPr lang="en-US" dirty="0" smtClean="0"/>
              <a:t>What will be covered in the survey?</a:t>
            </a:r>
          </a:p>
          <a:p>
            <a:pPr marL="651510" indent="-514350"/>
            <a:r>
              <a:rPr lang="en-US" dirty="0" smtClean="0"/>
              <a:t>Some specific area the survey addresses include:</a:t>
            </a:r>
          </a:p>
          <a:p>
            <a:pPr marL="651510" indent="-514350">
              <a:buFont typeface="+mj-lt"/>
              <a:buAutoNum type="arabicPeriod"/>
            </a:pPr>
            <a:r>
              <a:rPr lang="en-US" dirty="0" smtClean="0"/>
              <a:t>Screening people for diseases</a:t>
            </a:r>
          </a:p>
          <a:p>
            <a:pPr marL="651510" indent="-514350">
              <a:buFont typeface="+mj-lt"/>
              <a:buAutoNum type="arabicPeriod"/>
            </a:pPr>
            <a:r>
              <a:rPr lang="en-US" dirty="0" smtClean="0"/>
              <a:t>Seeking to understand and identify ways of getting rid of negative cultural beliefs and practices</a:t>
            </a:r>
          </a:p>
          <a:p>
            <a:pPr marL="651510" indent="-514350">
              <a:buFont typeface="+mj-lt"/>
              <a:buAutoNum type="arabicPeriod"/>
            </a:pPr>
            <a:r>
              <a:rPr lang="en-US" dirty="0" smtClean="0"/>
              <a:t>Assessing the utilization of available health services.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questions that is addressed by survey:</a:t>
            </a:r>
            <a:endParaRPr lang="en-US" dirty="0"/>
          </a:p>
        </p:txBody>
      </p:sp>
      <p:sp>
        <p:nvSpPr>
          <p:cNvPr id="3" name="Content Placeholder 2"/>
          <p:cNvSpPr>
            <a:spLocks noGrp="1"/>
          </p:cNvSpPr>
          <p:nvPr>
            <p:ph idx="1"/>
          </p:nvPr>
        </p:nvSpPr>
        <p:spPr/>
        <p:txBody>
          <a:bodyPr/>
          <a:lstStyle/>
          <a:p>
            <a:r>
              <a:rPr lang="en-US" dirty="0" smtClean="0"/>
              <a:t>Why certain variables included and others left out?</a:t>
            </a:r>
          </a:p>
          <a:p>
            <a:r>
              <a:rPr lang="en-US" dirty="0" smtClean="0"/>
              <a:t>What instruments will be used to measure the community’s health status?</a:t>
            </a:r>
          </a:p>
          <a:p>
            <a:r>
              <a:rPr lang="en-US" dirty="0" smtClean="0"/>
              <a:t>How will data be collected and with what resources?</a:t>
            </a:r>
          </a:p>
          <a:p>
            <a:r>
              <a:rPr lang="en-US" dirty="0" smtClean="0"/>
              <a:t>How do we select and train the official interviewers?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Qualities of interviewers to be trained.</a:t>
            </a:r>
            <a:endParaRPr lang="en-US" dirty="0"/>
          </a:p>
        </p:txBody>
      </p:sp>
      <p:sp>
        <p:nvSpPr>
          <p:cNvPr id="3" name="Content Placeholder 2"/>
          <p:cNvSpPr>
            <a:spLocks noGrp="1"/>
          </p:cNvSpPr>
          <p:nvPr>
            <p:ph idx="1"/>
          </p:nvPr>
        </p:nvSpPr>
        <p:spPr/>
        <p:txBody>
          <a:bodyPr>
            <a:normAutofit fontScale="92500" lnSpcReduction="10000"/>
          </a:bodyPr>
          <a:lstStyle/>
          <a:p>
            <a:pPr marL="651510" indent="-514350">
              <a:buFont typeface="+mj-lt"/>
              <a:buAutoNum type="arabicPeriod"/>
            </a:pPr>
            <a:r>
              <a:rPr lang="en-US" dirty="0" smtClean="0"/>
              <a:t>Be literate and well known to the community</a:t>
            </a:r>
          </a:p>
          <a:p>
            <a:pPr marL="651510" indent="-514350">
              <a:buFont typeface="+mj-lt"/>
              <a:buAutoNum type="arabicPeriod"/>
            </a:pPr>
            <a:r>
              <a:rPr lang="en-US" dirty="0" smtClean="0"/>
              <a:t>Have the ability to display the right attitude and opinions</a:t>
            </a:r>
          </a:p>
          <a:p>
            <a:pPr marL="651510" indent="-514350">
              <a:buFont typeface="+mj-lt"/>
              <a:buAutoNum type="arabicPeriod"/>
            </a:pPr>
            <a:r>
              <a:rPr lang="en-US" dirty="0" smtClean="0"/>
              <a:t>Be able to explain the questionnaire effectively to the community.</a:t>
            </a:r>
          </a:p>
          <a:p>
            <a:pPr marL="651510" indent="-514350">
              <a:buFont typeface="+mj-lt"/>
              <a:buAutoNum type="arabicPeriod"/>
            </a:pPr>
            <a:r>
              <a:rPr lang="en-US" dirty="0" smtClean="0"/>
              <a:t>Be able to use the tools in your package</a:t>
            </a:r>
          </a:p>
          <a:p>
            <a:pPr marL="651510" indent="-514350">
              <a:buFont typeface="+mj-lt"/>
              <a:buAutoNum type="arabicPeriod"/>
            </a:pPr>
            <a:r>
              <a:rPr lang="en-US" dirty="0" smtClean="0"/>
              <a:t>Be able to establish good rapport with individuals, families, or groups they will meet.</a:t>
            </a:r>
          </a:p>
          <a:p>
            <a:pPr marL="651510" indent="-514350">
              <a:buFont typeface="+mj-lt"/>
              <a:buAutoNum type="arabicPeriod"/>
            </a:pPr>
            <a:r>
              <a:rPr lang="en-US" dirty="0" smtClean="0"/>
              <a:t>Be good listeners and sensitive towards other peoples' feelings</a:t>
            </a:r>
          </a:p>
          <a:p>
            <a:pPr marL="651510" indent="-514350">
              <a:buFont typeface="+mj-lt"/>
              <a:buAutoNum type="arabicPeriod"/>
            </a:pPr>
            <a:r>
              <a:rPr lang="en-US" dirty="0" smtClean="0"/>
              <a:t>Be able to relate well to the community members.</a:t>
            </a:r>
          </a:p>
          <a:p>
            <a:pPr marL="651510" indent="-514350">
              <a:buFont typeface="+mj-lt"/>
              <a:buAutoNum type="arabicPeriod"/>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TRAINING INTEWRVIEWRS EXPLAIN THE FOLLOWING:</a:t>
            </a:r>
            <a:endParaRPr lang="en-US" dirty="0"/>
          </a:p>
        </p:txBody>
      </p:sp>
      <p:sp>
        <p:nvSpPr>
          <p:cNvPr id="3" name="Content Placeholder 2"/>
          <p:cNvSpPr>
            <a:spLocks noGrp="1"/>
          </p:cNvSpPr>
          <p:nvPr>
            <p:ph idx="1"/>
          </p:nvPr>
        </p:nvSpPr>
        <p:spPr/>
        <p:txBody>
          <a:bodyPr/>
          <a:lstStyle/>
          <a:p>
            <a:r>
              <a:rPr lang="en-US" dirty="0" smtClean="0"/>
              <a:t>Purpose of the survey</a:t>
            </a:r>
          </a:p>
          <a:p>
            <a:r>
              <a:rPr lang="en-US" dirty="0" smtClean="0"/>
              <a:t>The method to record the various expressions used by people to answer particular question.</a:t>
            </a:r>
          </a:p>
          <a:p>
            <a:r>
              <a:rPr lang="en-US" dirty="0" smtClean="0"/>
              <a:t>The procedure they should follow to get cooperation from the people being surveyed.</a:t>
            </a:r>
          </a:p>
          <a:p>
            <a:r>
              <a:rPr lang="en-US" dirty="0" smtClean="0"/>
              <a:t>Hold mock interviews with interviewers so that you can ensure that each one of them can handle the assignment.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Interviewers should:</a:t>
            </a:r>
            <a:endParaRPr lang="en-US" dirty="0"/>
          </a:p>
        </p:txBody>
      </p:sp>
      <p:sp>
        <p:nvSpPr>
          <p:cNvPr id="3" name="Content Placeholder 2"/>
          <p:cNvSpPr>
            <a:spLocks noGrp="1"/>
          </p:cNvSpPr>
          <p:nvPr>
            <p:ph idx="1"/>
          </p:nvPr>
        </p:nvSpPr>
        <p:spPr/>
        <p:txBody>
          <a:bodyPr>
            <a:normAutofit fontScale="92500" lnSpcReduction="20000"/>
          </a:bodyPr>
          <a:lstStyle/>
          <a:p>
            <a:pPr marL="651510" indent="-514350">
              <a:buFont typeface="+mj-lt"/>
              <a:buAutoNum type="arabicPeriod"/>
            </a:pPr>
            <a:r>
              <a:rPr lang="en-US" dirty="0" smtClean="0"/>
              <a:t>Establish rapport by greeting and introducing themselves.</a:t>
            </a:r>
          </a:p>
          <a:p>
            <a:pPr marL="651510" indent="-514350">
              <a:buFont typeface="+mj-lt"/>
              <a:buAutoNum type="arabicPeriod"/>
            </a:pPr>
            <a:r>
              <a:rPr lang="en-US" dirty="0" smtClean="0"/>
              <a:t>Explain carefully why they have come and what is the purpose of the survey</a:t>
            </a:r>
          </a:p>
          <a:p>
            <a:pPr marL="651510" indent="-514350">
              <a:buFont typeface="+mj-lt"/>
              <a:buAutoNum type="arabicPeriod"/>
            </a:pPr>
            <a:r>
              <a:rPr lang="en-US" dirty="0" smtClean="0"/>
              <a:t>Ask if they are welcomed to interview the family and if it is convenient at that time.</a:t>
            </a:r>
          </a:p>
          <a:p>
            <a:pPr marL="651510" indent="-514350">
              <a:buFont typeface="+mj-lt"/>
              <a:buAutoNum type="arabicPeriod"/>
            </a:pPr>
            <a:r>
              <a:rPr lang="en-US" dirty="0" smtClean="0"/>
              <a:t>Explain that they will be recording the information they collect.</a:t>
            </a:r>
          </a:p>
          <a:p>
            <a:pPr marL="651510" indent="-514350">
              <a:buFont typeface="+mj-lt"/>
              <a:buAutoNum type="arabicPeriod"/>
            </a:pPr>
            <a:r>
              <a:rPr lang="en-US" dirty="0" smtClean="0"/>
              <a:t>Emphasize that all information collectected is confidential</a:t>
            </a:r>
          </a:p>
          <a:p>
            <a:pPr marL="651510" indent="-514350">
              <a:buFont typeface="+mj-lt"/>
              <a:buAutoNum type="arabicPeriod"/>
            </a:pPr>
            <a:r>
              <a:rPr lang="en-US" dirty="0" smtClean="0"/>
              <a:t>Give them a chance to ask questions for clarification.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for a survey.</a:t>
            </a:r>
            <a:endParaRPr lang="en-US" dirty="0"/>
          </a:p>
        </p:txBody>
      </p:sp>
      <p:sp>
        <p:nvSpPr>
          <p:cNvPr id="3" name="Content Placeholder 2"/>
          <p:cNvSpPr>
            <a:spLocks noGrp="1"/>
          </p:cNvSpPr>
          <p:nvPr>
            <p:ph idx="1"/>
          </p:nvPr>
        </p:nvSpPr>
        <p:spPr/>
        <p:txBody>
          <a:bodyPr/>
          <a:lstStyle/>
          <a:p>
            <a:r>
              <a:rPr lang="en-US" dirty="0" smtClean="0"/>
              <a:t>Is a process of selecting a number of individuals or units of study population in such a way that the individuals selected represent the larger group from which they are selected.</a:t>
            </a:r>
          </a:p>
          <a:p>
            <a:r>
              <a:rPr lang="en-US" dirty="0" smtClean="0"/>
              <a:t> when sampling give equal chance for each person of the population to be included in the sample.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population.</a:t>
            </a:r>
            <a:endParaRPr lang="en-US" dirty="0"/>
          </a:p>
        </p:txBody>
      </p:sp>
      <p:sp>
        <p:nvSpPr>
          <p:cNvPr id="3" name="Content Placeholder 2"/>
          <p:cNvSpPr>
            <a:spLocks noGrp="1"/>
          </p:cNvSpPr>
          <p:nvPr>
            <p:ph idx="1"/>
          </p:nvPr>
        </p:nvSpPr>
        <p:spPr/>
        <p:txBody>
          <a:bodyPr>
            <a:normAutofit lnSpcReduction="10000"/>
          </a:bodyPr>
          <a:lstStyle/>
          <a:p>
            <a:r>
              <a:rPr lang="en-US" dirty="0" smtClean="0"/>
              <a:t>Entire group of individuals, events or objects that have common observable characteristics.</a:t>
            </a:r>
          </a:p>
          <a:p>
            <a:pPr marL="651510" indent="-514350"/>
            <a:r>
              <a:rPr lang="en-US" dirty="0" smtClean="0"/>
              <a:t>Can be divided into two main groups:</a:t>
            </a:r>
          </a:p>
          <a:p>
            <a:pPr marL="651510" indent="-514350">
              <a:buFont typeface="+mj-lt"/>
              <a:buAutoNum type="arabicPeriod"/>
            </a:pPr>
            <a:r>
              <a:rPr lang="en-US" dirty="0" smtClean="0"/>
              <a:t>Accessible population- a group of individuals, objective and events with characteristics comparable to the large population and relevant to the study.</a:t>
            </a:r>
          </a:p>
          <a:p>
            <a:pPr marL="651510" indent="-514350">
              <a:buFont typeface="+mj-lt"/>
              <a:buAutoNum type="arabicPeriod"/>
            </a:pPr>
            <a:r>
              <a:rPr lang="en-US" dirty="0" smtClean="0"/>
              <a:t>The representative sample- group from the study population, which has all the important/ relevant characteristics of the total population.</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p:cSld>
    <p:spTree>
      <p:nvGrpSpPr>
        <p:cNvPr id="1" name=""/>
        <p:cNvGrpSpPr/>
        <p:nvPr/>
      </p:nvGrpSpPr>
      <p:grpSpPr>
        <a:xfrm>
          <a:off x="0" y="0"/>
          <a:ext cx="0" cy="0"/>
          <a:chOff x="0" y="0"/>
          <a:chExt cy="0" cx="0"/>
        </a:xfrm>
      </p:grpSpPr>
      <p:sp>
        <p:nvSpPr>
          <p:cNvPr id="2" name="Title 1"/>
          <p:cNvSpPr>
            <a:spLocks noGrp="1"/>
          </p:cNvSpPr>
          <p:nvPr>
            <p:ph type="title"/>
          </p:nvPr>
        </p:nvSpPr>
        <p:spPr/>
        <p:txBody>
          <a:bodyPr/>
          <a:lstStyle/>
          <a:p>
            <a:r>
              <a:rPr lang="en-US" dirty="0" smtClean="0"/>
              <a:t>SAMPLING METHODS.</a:t>
            </a:r>
            <a:endParaRPr lang="en-US" dirty="0"/>
          </a:p>
        </p:txBody>
      </p:sp>
      <p:sp>
        <p:nvSpPr>
          <p:cNvPr id="3" name="Content Placeholder 2"/>
          <p:cNvSpPr>
            <a:spLocks noGrp="1"/>
          </p:cNvSpPr>
          <p:nvPr>
            <p:ph idx="1"/>
          </p:nvPr>
        </p:nvSpPr>
        <p:spPr/>
        <p:txBody>
          <a:bodyPr>
            <a:normAutofit lnSpcReduction="10000" fontScale="92500"/>
          </a:bodyPr>
          <a:lstStyle/>
          <a:p>
            <a:r>
              <a:rPr lang="en-US" dirty="0" smtClean="0"/>
              <a:t>Have been grouped in to two main techniques:</a:t>
            </a:r>
          </a:p>
          <a:p>
            <a:pPr indent="-514350" marL="651510">
              <a:buFont typeface="+mj-lt"/>
              <a:buAutoNum type="arabicPeriod"/>
            </a:pPr>
            <a:r>
              <a:rPr lang="en-US" dirty="0" smtClean="0"/>
              <a:t>Probability sampling- looks at entire group of individuals, events or objects that have common observable characteristics. Accurate for a large study population.</a:t>
            </a:r>
          </a:p>
          <a:p>
            <a:pPr indent="-514350" marL="651510"/>
            <a:r>
              <a:rPr lang="en-US" dirty="0" smtClean="0"/>
              <a:t>Commonly used methods are:</a:t>
            </a:r>
          </a:p>
          <a:p>
            <a:pPr indent="-514350" marL="651510">
              <a:buFont typeface="+mj-lt"/>
              <a:buAutoNum type="alphaLcParenR"/>
            </a:pPr>
            <a:r>
              <a:rPr lang="en-US" dirty="0" smtClean="0"/>
              <a:t>Simple random sampling</a:t>
            </a:r>
          </a:p>
          <a:p>
            <a:pPr indent="-514350" marL="651510">
              <a:buFont typeface="+mj-lt"/>
              <a:buAutoNum type="alphaLcParenR"/>
            </a:pPr>
            <a:r>
              <a:rPr lang="en-US" dirty="0" smtClean="0"/>
              <a:t>Systematic sampling</a:t>
            </a:r>
          </a:p>
          <a:p>
            <a:pPr indent="-514350" marL="651510">
              <a:buFont typeface="+mj-lt"/>
              <a:buAutoNum type="alphaLcParenR"/>
            </a:pPr>
            <a:r>
              <a:rPr lang="en-US" dirty="0" smtClean="0"/>
              <a:t>Stratified sampling</a:t>
            </a:r>
          </a:p>
          <a:p>
            <a:pPr indent="-514350" marL="651510">
              <a:buFont typeface="+mj-lt"/>
              <a:buAutoNum type="alphaLcParenR"/>
            </a:pPr>
            <a:r>
              <a:rPr lang="en-US" dirty="0" smtClean="0"/>
              <a:t>Cluster sampling</a:t>
            </a:r>
          </a:p>
          <a:p>
            <a:pPr indent="-514350" marL="651510">
              <a:buFont typeface="+mj-lt"/>
              <a:buAutoNum type="alphaLcParenR"/>
            </a:pPr>
            <a:r>
              <a:rPr lang="en-US" dirty="0" smtClean="0"/>
              <a:t>Multi-stage sampling.it involves all the other method of propability sampling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marL="651510" indent="-514350">
              <a:buAutoNum type="arabicPeriod"/>
            </a:pPr>
            <a:r>
              <a:rPr lang="en-US" b="1" dirty="0" smtClean="0"/>
              <a:t>Describe concept and purpose of community diagnosis.</a:t>
            </a:r>
          </a:p>
          <a:p>
            <a:pPr marL="651510" indent="-514350">
              <a:buAutoNum type="arabicPeriod"/>
            </a:pPr>
            <a:r>
              <a:rPr lang="en-US" b="1" dirty="0" smtClean="0"/>
              <a:t>Explain how to plan for community diagnosis</a:t>
            </a:r>
          </a:p>
          <a:p>
            <a:pPr marL="651510" indent="-514350">
              <a:buAutoNum type="arabicPeriod"/>
            </a:pPr>
            <a:r>
              <a:rPr lang="en-US" b="1" dirty="0" smtClean="0"/>
              <a:t>Describe how to develop and pretest tools for data collection</a:t>
            </a:r>
          </a:p>
          <a:p>
            <a:pPr marL="651510" indent="-514350">
              <a:buAutoNum type="arabicPeriod"/>
            </a:pPr>
            <a:r>
              <a:rPr lang="en-US" b="1" dirty="0" smtClean="0"/>
              <a:t>Explain how to execute a survey</a:t>
            </a:r>
          </a:p>
          <a:p>
            <a:pPr marL="651510" indent="-514350">
              <a:buAutoNum type="arabicPeriod"/>
            </a:pPr>
            <a:r>
              <a:rPr lang="en-US" b="1" dirty="0" smtClean="0"/>
              <a:t>State how to write and disseminate a community diagnosis report and plan community action.</a:t>
            </a:r>
            <a:endParaRPr 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Non probability sampling methods.</a:t>
            </a:r>
            <a:endParaRPr lang="en-US" dirty="0"/>
          </a:p>
        </p:txBody>
      </p:sp>
      <p:sp>
        <p:nvSpPr>
          <p:cNvPr id="3" name="Content Placeholder 2"/>
          <p:cNvSpPr>
            <a:spLocks noGrp="1"/>
          </p:cNvSpPr>
          <p:nvPr>
            <p:ph idx="1"/>
          </p:nvPr>
        </p:nvSpPr>
        <p:spPr/>
        <p:txBody>
          <a:bodyPr>
            <a:normAutofit lnSpcReduction="10000"/>
          </a:bodyPr>
          <a:lstStyle/>
          <a:p>
            <a:r>
              <a:rPr lang="en-US" dirty="0" smtClean="0"/>
              <a:t>Used when researcher is not interested in selecting a sample that is representative of the population.</a:t>
            </a:r>
          </a:p>
          <a:p>
            <a:r>
              <a:rPr lang="en-US" dirty="0" smtClean="0"/>
              <a:t>Mainly used in qualitative studies where the focus is on in-depth information rather making generalization.</a:t>
            </a:r>
          </a:p>
          <a:p>
            <a:r>
              <a:rPr lang="en-US" dirty="0" smtClean="0"/>
              <a:t>Techniques are:</a:t>
            </a:r>
          </a:p>
          <a:p>
            <a:pPr marL="651510" indent="-514350">
              <a:buFont typeface="+mj-lt"/>
              <a:buAutoNum type="arabicPeriod"/>
            </a:pPr>
            <a:r>
              <a:rPr lang="en-US" dirty="0" smtClean="0"/>
              <a:t>Convenient sampling</a:t>
            </a:r>
          </a:p>
          <a:p>
            <a:pPr marL="651510" indent="-514350">
              <a:buFont typeface="+mj-lt"/>
              <a:buAutoNum type="arabicPeriod"/>
            </a:pPr>
            <a:r>
              <a:rPr lang="en-US" dirty="0" smtClean="0"/>
              <a:t>Quota sampling</a:t>
            </a:r>
          </a:p>
          <a:p>
            <a:pPr marL="651510" indent="-514350">
              <a:buFont typeface="+mj-lt"/>
              <a:buAutoNum type="arabicPeriod"/>
            </a:pPr>
            <a:r>
              <a:rPr lang="en-US" dirty="0" smtClean="0"/>
              <a:t>Purposive sampling.</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r>
              <a:rPr lang="en-US" dirty="0" smtClean="0"/>
              <a:t>Read and make notes on:</a:t>
            </a:r>
          </a:p>
          <a:p>
            <a:pPr marL="651510" indent="-514350">
              <a:buFont typeface="+mj-lt"/>
              <a:buAutoNum type="arabicPeriod"/>
            </a:pPr>
            <a:r>
              <a:rPr lang="en-US" dirty="0" smtClean="0"/>
              <a:t>Bias </a:t>
            </a:r>
          </a:p>
          <a:p>
            <a:pPr marL="651510" indent="-514350">
              <a:buFont typeface="+mj-lt"/>
              <a:buAutoNum type="arabicPeriod"/>
            </a:pPr>
            <a:r>
              <a:rPr lang="en-US" dirty="0" smtClean="0"/>
              <a:t>Sampling errors.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r>
              <a:rPr lang="en-US" sz="6600" dirty="0" smtClean="0">
                <a:solidFill>
                  <a:srgbClr val="FFFF00"/>
                </a:solidFill>
              </a:rPr>
              <a:t>DEVELOPING AND PRETESTING TOOL FOR DATA COLLECTION.</a:t>
            </a:r>
            <a:endParaRPr lang="en-US" sz="6600" dirty="0">
              <a:solidFill>
                <a:srgbClr val="FFFF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marL="514350" indent="-514350">
              <a:buAutoNum type="arabicPeriod"/>
            </a:pPr>
            <a:r>
              <a:rPr lang="en-US" b="1" dirty="0" smtClean="0"/>
              <a:t>NAME TOOLS USED IN DOING COMMUNITY DIAGNOSIS</a:t>
            </a:r>
          </a:p>
          <a:p>
            <a:pPr marL="514350" indent="-514350">
              <a:buAutoNum type="arabicPeriod"/>
            </a:pPr>
            <a:r>
              <a:rPr lang="en-US" b="1" dirty="0" smtClean="0"/>
              <a:t>EXPLAIN HOW TO DEVELOP A QUESTIONAIRE</a:t>
            </a:r>
          </a:p>
          <a:p>
            <a:pPr marL="514350" indent="-514350">
              <a:buAutoNum type="arabicPeriod"/>
            </a:pPr>
            <a:r>
              <a:rPr lang="en-US" b="1" dirty="0" smtClean="0"/>
              <a:t>DESCRIBE HOE TO ORGANIZE A FOCUS GROUP DISCUSSION</a:t>
            </a:r>
          </a:p>
          <a:p>
            <a:pPr marL="514350" indent="-514350">
              <a:buAutoNum type="arabicPeriod"/>
            </a:pPr>
            <a:r>
              <a:rPr lang="en-US" b="1" dirty="0" smtClean="0"/>
              <a:t>DESCRIBE HOW TO PRETEST THE SURVEY INSTRUMENT.</a:t>
            </a:r>
            <a:endParaRPr lang="en-US"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TOOLS USED TO MEASURE COMMUNITY HEALTH PROBLEM.</a:t>
            </a:r>
            <a:endParaRPr lang="en-US" dirty="0"/>
          </a:p>
        </p:txBody>
      </p:sp>
      <p:sp>
        <p:nvSpPr>
          <p:cNvPr id="3" name="Content Placeholder 2"/>
          <p:cNvSpPr>
            <a:spLocks noGrp="1"/>
          </p:cNvSpPr>
          <p:nvPr>
            <p:ph idx="1"/>
          </p:nvPr>
        </p:nvSpPr>
        <p:spPr/>
        <p:txBody>
          <a:bodyPr/>
          <a:lstStyle/>
          <a:p>
            <a:pPr marL="514350" indent="-514350">
              <a:buAutoNum type="arabicPeriod"/>
            </a:pPr>
            <a:r>
              <a:rPr lang="en-US" b="1" dirty="0" smtClean="0"/>
              <a:t>Questionnaire</a:t>
            </a:r>
          </a:p>
          <a:p>
            <a:pPr marL="514350" indent="-514350">
              <a:buAutoNum type="arabicPeriod"/>
            </a:pPr>
            <a:r>
              <a:rPr lang="en-US" b="1" dirty="0" smtClean="0"/>
              <a:t>Focus discussion group</a:t>
            </a:r>
          </a:p>
          <a:p>
            <a:pPr marL="514350" indent="-514350">
              <a:buAutoNum type="arabicPeriod"/>
            </a:pPr>
            <a:r>
              <a:rPr lang="en-US" b="1" dirty="0" smtClean="0"/>
              <a:t>Measurements, physical examination, laboratory test</a:t>
            </a:r>
          </a:p>
          <a:p>
            <a:pPr marL="514350" indent="-514350">
              <a:buAutoNum type="arabicPeriod"/>
            </a:pPr>
            <a:r>
              <a:rPr lang="en-US" b="1" dirty="0" smtClean="0"/>
              <a:t>Key informant interviews.</a:t>
            </a:r>
          </a:p>
          <a:p>
            <a:pPr marL="514350" indent="-514350">
              <a:buNone/>
            </a:pPr>
            <a:endParaRPr lang="en-US" b="1" dirty="0" smtClean="0"/>
          </a:p>
          <a:p>
            <a:pPr marL="514350" indent="-514350">
              <a:buNone/>
            </a:pPr>
            <a:r>
              <a:rPr lang="en-US" b="1" dirty="0" smtClean="0"/>
              <a:t>-  </a:t>
            </a:r>
            <a:r>
              <a:rPr lang="en-US" b="1" dirty="0" smtClean="0">
                <a:solidFill>
                  <a:srgbClr val="FF0000"/>
                </a:solidFill>
              </a:rPr>
              <a:t>ensure you have all tools required for the survey.</a:t>
            </a:r>
          </a:p>
          <a:p>
            <a:pPr marL="514350" indent="-514350">
              <a:buAutoNum type="arabicPeriod"/>
            </a:pPr>
            <a:endParaRPr lang="en-US"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QUESTIONAIRE.</a:t>
            </a:r>
            <a:endParaRPr lang="en-US" dirty="0"/>
          </a:p>
        </p:txBody>
      </p:sp>
      <p:sp>
        <p:nvSpPr>
          <p:cNvPr id="3" name="Content Placeholder 2"/>
          <p:cNvSpPr>
            <a:spLocks noGrp="1"/>
          </p:cNvSpPr>
          <p:nvPr>
            <p:ph idx="1"/>
          </p:nvPr>
        </p:nvSpPr>
        <p:spPr/>
        <p:txBody>
          <a:bodyPr>
            <a:normAutofit/>
          </a:bodyPr>
          <a:lstStyle/>
          <a:p>
            <a:r>
              <a:rPr lang="en-US" dirty="0" smtClean="0"/>
              <a:t>Set of standardized questions designed to collect information of a specific aspects or issue in the community.</a:t>
            </a:r>
          </a:p>
          <a:p>
            <a:r>
              <a:rPr lang="en-US" dirty="0" smtClean="0"/>
              <a:t>Information helps make plan for health service and evaluate them.</a:t>
            </a:r>
          </a:p>
          <a:p>
            <a:r>
              <a:rPr lang="en-US" dirty="0" smtClean="0"/>
              <a:t>Know the information you need to collect and how it will be used before you design a questionnaire. (make a list of what you want to know)</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Qualities of a good questionnaire.</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Has simple and specific questions</a:t>
            </a:r>
          </a:p>
          <a:p>
            <a:pPr marL="514350" indent="-514350">
              <a:buAutoNum type="arabicPeriod"/>
            </a:pPr>
            <a:r>
              <a:rPr lang="en-US" dirty="0" smtClean="0"/>
              <a:t>Short and precise questions</a:t>
            </a:r>
          </a:p>
          <a:p>
            <a:pPr marL="514350" indent="-514350">
              <a:buAutoNum type="arabicPeriod"/>
            </a:pPr>
            <a:r>
              <a:rPr lang="en-US" dirty="0" smtClean="0"/>
              <a:t>Avoids use of abbreviation or jargon</a:t>
            </a:r>
          </a:p>
          <a:p>
            <a:pPr marL="514350" indent="-514350">
              <a:buAutoNum type="arabicPeriod"/>
            </a:pPr>
            <a:r>
              <a:rPr lang="en-US" dirty="0" smtClean="0"/>
              <a:t>Avoids questions that are too demanding and time consuming</a:t>
            </a:r>
          </a:p>
          <a:p>
            <a:pPr marL="514350" indent="-514350">
              <a:buAutoNum type="arabicPeriod"/>
            </a:pPr>
            <a:r>
              <a:rPr lang="en-US" dirty="0" smtClean="0"/>
              <a:t>Avoids bias in questions</a:t>
            </a:r>
          </a:p>
          <a:p>
            <a:pPr marL="514350" indent="-514350">
              <a:buAutoNum type="arabicPeriod"/>
            </a:pPr>
            <a:r>
              <a:rPr lang="en-US" dirty="0" smtClean="0"/>
              <a:t>Avoids use of assumptions</a:t>
            </a:r>
          </a:p>
          <a:p>
            <a:pPr marL="514350" indent="-514350">
              <a:buAutoNum type="arabicPeriod"/>
            </a:pPr>
            <a:r>
              <a:rPr lang="en-US" dirty="0" smtClean="0"/>
              <a:t>Avoids double questions</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Qualities of a good questionnaire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8. Has clear wordings- avoids use of words as majority, older people, e.t.c.</a:t>
            </a:r>
          </a:p>
          <a:p>
            <a:pPr>
              <a:buNone/>
            </a:pPr>
            <a:r>
              <a:rPr lang="en-US" dirty="0" smtClean="0"/>
              <a:t>9. Questions asks about simple happenings.</a:t>
            </a:r>
          </a:p>
          <a:p>
            <a:pPr>
              <a:buNone/>
            </a:pPr>
            <a:r>
              <a:rPr lang="en-US" dirty="0" smtClean="0"/>
              <a:t>10. All questions relate to the purpose of study. –eliminate “nice to know questions”</a:t>
            </a:r>
          </a:p>
          <a:p>
            <a:pPr>
              <a:buNone/>
            </a:pPr>
            <a:r>
              <a:rPr lang="en-US" dirty="0" smtClean="0"/>
              <a:t>11. Questions are acceptable to the people included in the survey</a:t>
            </a:r>
          </a:p>
          <a:p>
            <a:pPr>
              <a:buNone/>
            </a:pPr>
            <a:r>
              <a:rPr lang="en-US" dirty="0"/>
              <a:t>	</a:t>
            </a:r>
            <a:r>
              <a:rPr lang="en-US" dirty="0" smtClean="0"/>
              <a:t>	-reasonable</a:t>
            </a:r>
          </a:p>
          <a:p>
            <a:pPr>
              <a:buNone/>
            </a:pPr>
            <a:r>
              <a:rPr lang="en-US" dirty="0"/>
              <a:t>	</a:t>
            </a:r>
            <a:r>
              <a:rPr lang="en-US" dirty="0" smtClean="0"/>
              <a:t>	-respondents willing to answer</a:t>
            </a:r>
          </a:p>
          <a:p>
            <a:pPr>
              <a:buNone/>
            </a:pPr>
            <a:r>
              <a:rPr lang="en-US" dirty="0"/>
              <a:t>		</a:t>
            </a:r>
            <a:r>
              <a:rPr lang="en-US" dirty="0" smtClean="0"/>
              <a:t>-does not infringe on privacy.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Qualities of a good questionnaire</a:t>
            </a:r>
            <a:endParaRPr lang="en-US" dirty="0"/>
          </a:p>
        </p:txBody>
      </p:sp>
      <p:sp>
        <p:nvSpPr>
          <p:cNvPr id="3" name="Content Placeholder 2"/>
          <p:cNvSpPr>
            <a:spLocks noGrp="1"/>
          </p:cNvSpPr>
          <p:nvPr>
            <p:ph idx="1"/>
          </p:nvPr>
        </p:nvSpPr>
        <p:spPr/>
        <p:txBody>
          <a:bodyPr>
            <a:normAutofit/>
          </a:bodyPr>
          <a:lstStyle/>
          <a:p>
            <a:pPr>
              <a:buNone/>
            </a:pPr>
            <a:r>
              <a:rPr lang="en-US" dirty="0" smtClean="0"/>
              <a:t>12. Questions ranges from known to unknown and simple to complex</a:t>
            </a:r>
          </a:p>
          <a:p>
            <a:pPr>
              <a:buNone/>
            </a:pPr>
            <a:r>
              <a:rPr lang="en-US" dirty="0" smtClean="0"/>
              <a:t>13. Questions should not screen disease if effective treatment can be offered for the case found or if the condition is rare.</a:t>
            </a:r>
          </a:p>
          <a:p>
            <a:pPr>
              <a:buNone/>
            </a:pPr>
            <a:r>
              <a:rPr lang="en-US" dirty="0" smtClean="0"/>
              <a:t>14. Questions are open- or closed-ended</a:t>
            </a:r>
          </a:p>
          <a:p>
            <a:pPr>
              <a:buNone/>
            </a:pPr>
            <a:r>
              <a:rPr lang="en-US" dirty="0" smtClean="0"/>
              <a:t>15. Questions must be pretested before executing the survey. This help eliminate defective questions.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INFORMATION.</a:t>
            </a:r>
            <a:endParaRPr lang="en-US" dirty="0"/>
          </a:p>
        </p:txBody>
      </p:sp>
      <p:sp>
        <p:nvSpPr>
          <p:cNvPr id="3" name="Content Placeholder 2"/>
          <p:cNvSpPr>
            <a:spLocks noGrp="1"/>
          </p:cNvSpPr>
          <p:nvPr>
            <p:ph idx="1"/>
          </p:nvPr>
        </p:nvSpPr>
        <p:spPr/>
        <p:txBody>
          <a:bodyPr>
            <a:noAutofit/>
          </a:bodyPr>
          <a:lstStyle/>
          <a:p>
            <a:r>
              <a:rPr lang="en-US" sz="3600" b="1" dirty="0" smtClean="0"/>
              <a:t>Questionnaire can help collect four types of information.</a:t>
            </a:r>
          </a:p>
          <a:p>
            <a:pPr marL="514350" indent="-514350">
              <a:buAutoNum type="arabicPeriod"/>
            </a:pPr>
            <a:r>
              <a:rPr lang="en-US" sz="3600" b="1" u="sng" dirty="0" smtClean="0">
                <a:solidFill>
                  <a:srgbClr val="FFFF00"/>
                </a:solidFill>
              </a:rPr>
              <a:t>UNDERSTANDING.</a:t>
            </a:r>
            <a:endParaRPr lang="en-US" sz="3600" b="1" dirty="0" smtClean="0">
              <a:solidFill>
                <a:srgbClr val="FFFF00"/>
              </a:solidFill>
            </a:endParaRPr>
          </a:p>
          <a:p>
            <a:pPr marL="514350" indent="-514350">
              <a:buFontTx/>
              <a:buChar char="-"/>
            </a:pPr>
            <a:r>
              <a:rPr lang="en-US" sz="3600" b="1" dirty="0" smtClean="0"/>
              <a:t>What people know or how well they understand (knowledge)</a:t>
            </a:r>
          </a:p>
          <a:p>
            <a:pPr marL="514350" indent="-514350">
              <a:buNone/>
            </a:pPr>
            <a:r>
              <a:rPr lang="en-US" sz="3600" b="1" dirty="0" smtClean="0"/>
              <a:t>e.g. what is the major cause of accidental deaths among children in the home.</a:t>
            </a:r>
            <a:endParaRPr lang="en-US" sz="36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sz="4400" u="sng" dirty="0" smtClean="0">
                <a:solidFill>
                  <a:srgbClr val="FFFF00"/>
                </a:solidFill>
              </a:rPr>
              <a:t>CONCEPT AND PURPOSE OF COMMUNITY DIAGNOSIS.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Belief, attitude, and opinions.</a:t>
            </a:r>
            <a:endParaRPr lang="en-US" dirty="0"/>
          </a:p>
        </p:txBody>
      </p:sp>
      <p:sp>
        <p:nvSpPr>
          <p:cNvPr id="3" name="Content Placeholder 2"/>
          <p:cNvSpPr>
            <a:spLocks noGrp="1"/>
          </p:cNvSpPr>
          <p:nvPr>
            <p:ph idx="1"/>
          </p:nvPr>
        </p:nvSpPr>
        <p:spPr/>
        <p:txBody>
          <a:bodyPr>
            <a:noAutofit/>
          </a:bodyPr>
          <a:lstStyle/>
          <a:p>
            <a:r>
              <a:rPr lang="en-US" sz="4400" dirty="0" smtClean="0"/>
              <a:t>Their thoughts, feelings, ideas, judgment or their way of thinking.</a:t>
            </a:r>
          </a:p>
          <a:p>
            <a:r>
              <a:rPr lang="en-US" sz="4400" dirty="0" smtClean="0"/>
              <a:t>E.g. In your opinion, does positive self-esteem prevent drug abuse among the adolescent?</a:t>
            </a:r>
            <a:endParaRPr lang="en-US" sz="4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Behavior.</a:t>
            </a:r>
            <a:endParaRPr lang="en-US" dirty="0"/>
          </a:p>
        </p:txBody>
      </p:sp>
      <p:sp>
        <p:nvSpPr>
          <p:cNvPr id="3" name="Content Placeholder 2"/>
          <p:cNvSpPr>
            <a:spLocks noGrp="1"/>
          </p:cNvSpPr>
          <p:nvPr>
            <p:ph idx="1"/>
          </p:nvPr>
        </p:nvSpPr>
        <p:spPr/>
        <p:txBody>
          <a:bodyPr>
            <a:normAutofit/>
          </a:bodyPr>
          <a:lstStyle/>
          <a:p>
            <a:r>
              <a:rPr lang="en-US" sz="4800" dirty="0" smtClean="0"/>
              <a:t>What people have in the past, present, and what they plan to do in the future.</a:t>
            </a:r>
          </a:p>
          <a:p>
            <a:r>
              <a:rPr lang="en-US" sz="4800" dirty="0" smtClean="0"/>
              <a:t>E.g. Have you ever attended an ANC clinic?</a:t>
            </a:r>
            <a:endParaRPr lang="en-US" sz="4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ATRIBUTE.</a:t>
            </a:r>
            <a:endParaRPr lang="en-US" dirty="0"/>
          </a:p>
        </p:txBody>
      </p:sp>
      <p:sp>
        <p:nvSpPr>
          <p:cNvPr id="3" name="Content Placeholder 2"/>
          <p:cNvSpPr>
            <a:spLocks noGrp="1"/>
          </p:cNvSpPr>
          <p:nvPr>
            <p:ph idx="1"/>
          </p:nvPr>
        </p:nvSpPr>
        <p:spPr/>
        <p:txBody>
          <a:bodyPr>
            <a:normAutofit/>
          </a:bodyPr>
          <a:lstStyle/>
          <a:p>
            <a:r>
              <a:rPr lang="en-US" dirty="0" smtClean="0"/>
              <a:t>Their personal or demographic characteristic.</a:t>
            </a:r>
          </a:p>
          <a:p>
            <a:r>
              <a:rPr lang="en-US" dirty="0" smtClean="0"/>
              <a:t>E.g. Age, education, occupation, and income.</a:t>
            </a:r>
          </a:p>
          <a:p>
            <a:endParaRPr lang="en-US" dirty="0" smtClean="0"/>
          </a:p>
          <a:p>
            <a:r>
              <a:rPr lang="en-US" dirty="0" smtClean="0"/>
              <a:t>When you design a questionnaire you should be very clear about the objectives and type of information you desire to collect. Otherwise you may end up collecting peoples opinion when in actual fact you wanted to document their behaviors.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QUESTION.</a:t>
            </a:r>
            <a:endParaRPr lang="en-US" dirty="0"/>
          </a:p>
        </p:txBody>
      </p:sp>
      <p:sp>
        <p:nvSpPr>
          <p:cNvPr id="3" name="Content Placeholder 2"/>
          <p:cNvSpPr>
            <a:spLocks noGrp="1"/>
          </p:cNvSpPr>
          <p:nvPr>
            <p:ph idx="1"/>
          </p:nvPr>
        </p:nvSpPr>
        <p:spPr/>
        <p:txBody>
          <a:bodyPr>
            <a:normAutofit/>
          </a:bodyPr>
          <a:lstStyle/>
          <a:p>
            <a:r>
              <a:rPr lang="en-US" sz="4000" dirty="0" smtClean="0"/>
              <a:t>Questions should be laid down in such a way that it provide easy flow one topic to another.</a:t>
            </a:r>
          </a:p>
          <a:p>
            <a:r>
              <a:rPr lang="en-US" sz="4000" dirty="0" smtClean="0"/>
              <a:t>Have both open- and closed- ended questions.</a:t>
            </a:r>
          </a:p>
          <a:p>
            <a:r>
              <a:rPr lang="en-US" sz="4000" dirty="0" smtClean="0"/>
              <a:t>Arrange in a way to allow natural flow of discussion.</a:t>
            </a:r>
            <a:endParaRPr lang="en-US" sz="40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Open-ended questions.</a:t>
            </a:r>
            <a:endParaRPr lang="en-US" dirty="0"/>
          </a:p>
        </p:txBody>
      </p:sp>
      <p:sp>
        <p:nvSpPr>
          <p:cNvPr id="3" name="Content Placeholder 2"/>
          <p:cNvSpPr>
            <a:spLocks noGrp="1"/>
          </p:cNvSpPr>
          <p:nvPr>
            <p:ph idx="1"/>
          </p:nvPr>
        </p:nvSpPr>
        <p:spPr/>
        <p:txBody>
          <a:bodyPr>
            <a:normAutofit/>
          </a:bodyPr>
          <a:lstStyle/>
          <a:p>
            <a:r>
              <a:rPr lang="en-US" dirty="0" smtClean="0"/>
              <a:t>Allows respondent to provide their own answer.</a:t>
            </a:r>
          </a:p>
          <a:p>
            <a:r>
              <a:rPr lang="en-US" dirty="0" smtClean="0"/>
              <a:t>Encourages respondent to think and describe a situation in their own words.</a:t>
            </a:r>
          </a:p>
          <a:p>
            <a:r>
              <a:rPr lang="en-US" dirty="0" smtClean="0"/>
              <a:t>Respondent to give many answers to select from</a:t>
            </a:r>
          </a:p>
          <a:p>
            <a:r>
              <a:rPr lang="en-US" dirty="0" smtClean="0"/>
              <a:t>Not easy to analyze- though easiest way to ask for information.</a:t>
            </a:r>
          </a:p>
          <a:p>
            <a:r>
              <a:rPr lang="en-US" dirty="0" smtClean="0"/>
              <a:t>Answers bound to be varied and need to be categorized and summarized.</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Open- ended questions gives information on:</a:t>
            </a:r>
            <a:endParaRPr lang="en-US" dirty="0"/>
          </a:p>
        </p:txBody>
      </p:sp>
      <p:sp>
        <p:nvSpPr>
          <p:cNvPr id="3" name="Content Placeholder 2"/>
          <p:cNvSpPr>
            <a:spLocks noGrp="1"/>
          </p:cNvSpPr>
          <p:nvPr>
            <p:ph idx="1"/>
          </p:nvPr>
        </p:nvSpPr>
        <p:spPr/>
        <p:txBody>
          <a:bodyPr>
            <a:normAutofit/>
          </a:bodyPr>
          <a:lstStyle/>
          <a:p>
            <a:r>
              <a:rPr lang="en-US" sz="4000" dirty="0" smtClean="0"/>
              <a:t>Facts and details which researcher may not be familiar with.</a:t>
            </a:r>
          </a:p>
          <a:p>
            <a:r>
              <a:rPr lang="en-US" sz="4000" dirty="0" smtClean="0"/>
              <a:t>Opinion, attitudes, and suggestions.</a:t>
            </a:r>
          </a:p>
          <a:p>
            <a:r>
              <a:rPr lang="en-US" sz="4000" dirty="0" smtClean="0"/>
              <a:t>Sensitive issues.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open- ended question.</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sz="3600" dirty="0" smtClean="0"/>
              <a:t>What did TBA did when your labor started?</a:t>
            </a:r>
          </a:p>
          <a:p>
            <a:pPr marL="514350" indent="-514350">
              <a:buAutoNum type="arabicPeriod"/>
            </a:pPr>
            <a:r>
              <a:rPr lang="en-US" sz="3600" dirty="0" smtClean="0"/>
              <a:t>What do you think are reasons for the high drop out rate of health committee members?</a:t>
            </a:r>
          </a:p>
          <a:p>
            <a:pPr marL="514350" indent="-514350">
              <a:buAutoNum type="arabicPeriod"/>
            </a:pPr>
            <a:r>
              <a:rPr lang="en-US" sz="3600" dirty="0" smtClean="0"/>
              <a:t>What would you do if you noticed that your daughter (a school girl) has a relationship with her teacher?</a:t>
            </a:r>
            <a:endParaRPr lang="en-US" sz="3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Closed- ended questions.</a:t>
            </a:r>
            <a:endParaRPr lang="en-US" dirty="0"/>
          </a:p>
        </p:txBody>
      </p:sp>
      <p:sp>
        <p:nvSpPr>
          <p:cNvPr id="3" name="Content Placeholder 2"/>
          <p:cNvSpPr>
            <a:spLocks noGrp="1"/>
          </p:cNvSpPr>
          <p:nvPr>
            <p:ph idx="1"/>
          </p:nvPr>
        </p:nvSpPr>
        <p:spPr/>
        <p:txBody>
          <a:bodyPr>
            <a:normAutofit/>
          </a:bodyPr>
          <a:lstStyle/>
          <a:p>
            <a:r>
              <a:rPr lang="en-US" sz="4000" dirty="0" smtClean="0"/>
              <a:t>Offer respondents a list of possible answer to choose from</a:t>
            </a:r>
          </a:p>
          <a:p>
            <a:r>
              <a:rPr lang="en-US" sz="4000" dirty="0" smtClean="0"/>
              <a:t>Specific and useful when you are interested in certain aspect of an issue.</a:t>
            </a:r>
          </a:p>
          <a:p>
            <a:r>
              <a:rPr lang="en-US" sz="4000" dirty="0" smtClean="0"/>
              <a:t>Depends upon our knowledge.</a:t>
            </a:r>
            <a:endParaRPr lang="en-US" sz="4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good questionnaire should cover the following:</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sz="4400" dirty="0" smtClean="0"/>
              <a:t>Measurement of the community’s health status.</a:t>
            </a:r>
          </a:p>
          <a:p>
            <a:pPr marL="514350" indent="-514350">
              <a:buAutoNum type="arabicPeriod"/>
            </a:pPr>
            <a:r>
              <a:rPr lang="en-US" sz="4400" dirty="0" smtClean="0"/>
              <a:t>Anthropometric measurements</a:t>
            </a:r>
          </a:p>
          <a:p>
            <a:pPr marL="514350" indent="-514350">
              <a:buAutoNum type="arabicPeriod"/>
            </a:pPr>
            <a:r>
              <a:rPr lang="en-US" sz="4400" dirty="0" smtClean="0"/>
              <a:t>Physical examination</a:t>
            </a:r>
          </a:p>
          <a:p>
            <a:pPr marL="514350" indent="-514350">
              <a:buAutoNum type="arabicPeriod"/>
            </a:pPr>
            <a:r>
              <a:rPr lang="en-US" sz="4400" dirty="0" smtClean="0"/>
              <a:t>Laboratory test.</a:t>
            </a:r>
            <a:endParaRPr lang="en-US" sz="4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FOCUSED DISCUSSION GROUPS. </a:t>
            </a:r>
            <a:endParaRPr lang="en-US" dirty="0"/>
          </a:p>
        </p:txBody>
      </p:sp>
      <p:sp>
        <p:nvSpPr>
          <p:cNvPr id="3" name="Content Placeholder 2"/>
          <p:cNvSpPr>
            <a:spLocks noGrp="1"/>
          </p:cNvSpPr>
          <p:nvPr>
            <p:ph idx="1"/>
          </p:nvPr>
        </p:nvSpPr>
        <p:spPr>
          <a:xfrm>
            <a:off x="228600" y="1219200"/>
            <a:ext cx="8763000" cy="5410200"/>
          </a:xfrm>
        </p:spPr>
        <p:txBody>
          <a:bodyPr>
            <a:normAutofit/>
          </a:bodyPr>
          <a:lstStyle/>
          <a:p>
            <a:r>
              <a:rPr lang="en-US" dirty="0" smtClean="0"/>
              <a:t>Gather together people from similar background or experiences to discuss a specific topic of interest to the researcher.</a:t>
            </a:r>
          </a:p>
          <a:p>
            <a:r>
              <a:rPr lang="en-US" dirty="0" smtClean="0"/>
              <a:t>Guided by moderator/facilitator- introduces the topic.</a:t>
            </a:r>
          </a:p>
          <a:p>
            <a:r>
              <a:rPr lang="en-US" dirty="0" smtClean="0"/>
              <a:t>Allow the participants to agree or disagree with each other.</a:t>
            </a:r>
          </a:p>
          <a:p>
            <a:r>
              <a:rPr lang="en-US" dirty="0" smtClean="0"/>
              <a:t>Provide insight of how a group thinks about an issue, opinions, and ideas and inconsistencies and variation that exist in a particular community in terms of beliefs and their experiences and practice.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Describe the concept of community diagnosis</a:t>
            </a:r>
          </a:p>
          <a:p>
            <a:r>
              <a:rPr lang="en-US" dirty="0" smtClean="0"/>
              <a:t>Explain the difference between patient and community diagnosis</a:t>
            </a:r>
          </a:p>
          <a:p>
            <a:r>
              <a:rPr lang="en-US" dirty="0" smtClean="0"/>
              <a:t>Explain the purpose of community diagnosis</a:t>
            </a:r>
          </a:p>
          <a:p>
            <a:r>
              <a:rPr lang="en-US" dirty="0" smtClean="0"/>
              <a:t>Describe the terminologies used in community diagnosis.</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r>
              <a:rPr lang="en-US" dirty="0" smtClean="0">
                <a:solidFill>
                  <a:srgbClr val="FFFF00"/>
                </a:solidFill>
              </a:rPr>
              <a:t>FOCUSED DISCUSSION GROUPS CAN BE USED IN THE FOLLOWING WAYS:</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EXPLORATORY STUDIES.</a:t>
            </a:r>
            <a:endParaRPr lang="en-US" dirty="0"/>
          </a:p>
        </p:txBody>
      </p:sp>
      <p:sp>
        <p:nvSpPr>
          <p:cNvPr id="3" name="Content Placeholder 2"/>
          <p:cNvSpPr>
            <a:spLocks noGrp="1"/>
          </p:cNvSpPr>
          <p:nvPr>
            <p:ph idx="1"/>
          </p:nvPr>
        </p:nvSpPr>
        <p:spPr/>
        <p:txBody>
          <a:bodyPr>
            <a:normAutofit lnSpcReduction="10000"/>
          </a:bodyPr>
          <a:lstStyle/>
          <a:p>
            <a:r>
              <a:rPr lang="en-US" sz="4000" dirty="0" smtClean="0"/>
              <a:t>Valuable method to explore topics about which little is known or has been written in the past.</a:t>
            </a:r>
          </a:p>
          <a:p>
            <a:r>
              <a:rPr lang="en-US" sz="4000" dirty="0" smtClean="0"/>
              <a:t>E.g. To set up a successful health education program you need to understand peoples traditional health beliefs.</a:t>
            </a:r>
          </a:p>
          <a:p>
            <a:pPr>
              <a:buNone/>
            </a:pP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FDGS WILL PROVIDE:</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sz="4000" dirty="0" smtClean="0"/>
              <a:t>In-depth description of how the community sees the cause and treatment of certain illnesses.</a:t>
            </a:r>
          </a:p>
          <a:p>
            <a:pPr marL="514350" indent="-514350">
              <a:buAutoNum type="arabicPeriod"/>
            </a:pPr>
            <a:r>
              <a:rPr lang="en-US" sz="4000" dirty="0" smtClean="0"/>
              <a:t>Local terms used to describe signs and symptoms of illness, type of illness, and other concepts relating to health.</a:t>
            </a:r>
            <a:endParaRPr lang="en-US" sz="40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TESTING IDEAS ABOUT NEW PROGRAMMES.</a:t>
            </a:r>
            <a:endParaRPr lang="en-US" dirty="0"/>
          </a:p>
        </p:txBody>
      </p:sp>
      <p:sp>
        <p:nvSpPr>
          <p:cNvPr id="3" name="Content Placeholder 2"/>
          <p:cNvSpPr>
            <a:spLocks noGrp="1"/>
          </p:cNvSpPr>
          <p:nvPr>
            <p:ph idx="1"/>
          </p:nvPr>
        </p:nvSpPr>
        <p:spPr/>
        <p:txBody>
          <a:bodyPr/>
          <a:lstStyle/>
          <a:p>
            <a:r>
              <a:rPr lang="en-US" dirty="0" smtClean="0"/>
              <a:t>Can be used to find out what the community feels about the new plan</a:t>
            </a:r>
          </a:p>
          <a:p>
            <a:r>
              <a:rPr lang="en-US" dirty="0" smtClean="0"/>
              <a:t>Identify the major problem or difficulties in existing programmes and incorporate their needs into the new programmes.</a:t>
            </a:r>
          </a:p>
          <a:p>
            <a:r>
              <a:rPr lang="en-US" dirty="0" smtClean="0"/>
              <a:t>Gives understanding of how appropriate the new plan may be in terms of culture or technology.</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SOLVING SPECIFIC PROGRAMME PROBLEM.</a:t>
            </a:r>
            <a:endParaRPr lang="en-US" dirty="0"/>
          </a:p>
        </p:txBody>
      </p:sp>
      <p:sp>
        <p:nvSpPr>
          <p:cNvPr id="3" name="Content Placeholder 2"/>
          <p:cNvSpPr>
            <a:spLocks noGrp="1"/>
          </p:cNvSpPr>
          <p:nvPr>
            <p:ph idx="1"/>
          </p:nvPr>
        </p:nvSpPr>
        <p:spPr/>
        <p:txBody>
          <a:bodyPr>
            <a:normAutofit/>
          </a:bodyPr>
          <a:lstStyle/>
          <a:p>
            <a:r>
              <a:rPr lang="en-US" sz="3600" dirty="0" smtClean="0"/>
              <a:t>Used to explore issues and identify the problems that may be hindering the success of an existing programme.</a:t>
            </a:r>
          </a:p>
          <a:p>
            <a:r>
              <a:rPr lang="en-US" sz="3600" dirty="0" smtClean="0"/>
              <a:t>E.g. A program that have been running for sometime and do not appear to be having the expected impact.</a:t>
            </a:r>
            <a:endParaRPr lang="en-US" sz="36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r>
              <a:rPr lang="en-US" dirty="0" smtClean="0"/>
              <a:t>CONDUCTING FOCUSED DISCUSSION GROUPS.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preparation</a:t>
            </a:r>
            <a:endParaRPr lang="en-US" dirty="0"/>
          </a:p>
        </p:txBody>
      </p:sp>
      <p:sp>
        <p:nvSpPr>
          <p:cNvPr id="3" name="Content Placeholder 2"/>
          <p:cNvSpPr>
            <a:spLocks noGrp="1"/>
          </p:cNvSpPr>
          <p:nvPr>
            <p:ph idx="1"/>
          </p:nvPr>
        </p:nvSpPr>
        <p:spPr/>
        <p:txBody>
          <a:bodyPr>
            <a:normAutofit/>
          </a:bodyPr>
          <a:lstStyle/>
          <a:p>
            <a:r>
              <a:rPr lang="en-US" sz="3600" dirty="0" smtClean="0"/>
              <a:t>Recruit participants</a:t>
            </a:r>
          </a:p>
          <a:p>
            <a:r>
              <a:rPr lang="en-US" sz="3600" dirty="0" smtClean="0"/>
              <a:t>Encourage the group to speak more freely without fear of those perceived to be superior.</a:t>
            </a:r>
          </a:p>
          <a:p>
            <a:r>
              <a:rPr lang="en-US" sz="3600" dirty="0" smtClean="0"/>
              <a:t>Participants should have prior knowledge that they can come prepared.</a:t>
            </a:r>
            <a:endParaRPr lang="en-US" sz="36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Physical arrangement.</a:t>
            </a:r>
            <a:endParaRPr lang="en-US" dirty="0"/>
          </a:p>
        </p:txBody>
      </p:sp>
      <p:sp>
        <p:nvSpPr>
          <p:cNvPr id="3" name="Content Placeholder 2"/>
          <p:cNvSpPr>
            <a:spLocks noGrp="1"/>
          </p:cNvSpPr>
          <p:nvPr>
            <p:ph idx="1"/>
          </p:nvPr>
        </p:nvSpPr>
        <p:spPr/>
        <p:txBody>
          <a:bodyPr>
            <a:normAutofit/>
          </a:bodyPr>
          <a:lstStyle/>
          <a:p>
            <a:r>
              <a:rPr lang="en-US" dirty="0" smtClean="0"/>
              <a:t>Make sitting arrangement that make participants see each other.</a:t>
            </a:r>
          </a:p>
          <a:p>
            <a:r>
              <a:rPr lang="en-US" dirty="0" smtClean="0"/>
              <a:t>Circular sitting is the best.</a:t>
            </a:r>
          </a:p>
          <a:p>
            <a:r>
              <a:rPr lang="en-US" dirty="0" smtClean="0"/>
              <a:t>Room well lit, and ventilated and has a minimum or no disturbance so that the participants can concentrate on the discussion.</a:t>
            </a:r>
          </a:p>
          <a:p>
            <a:r>
              <a:rPr lang="en-US" dirty="0" smtClean="0"/>
              <a:t>Environment should encourage/promote talking and sharing.</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Preparing and discussion guide.</a:t>
            </a:r>
            <a:endParaRPr lang="en-US" dirty="0"/>
          </a:p>
        </p:txBody>
      </p:sp>
      <p:sp>
        <p:nvSpPr>
          <p:cNvPr id="3" name="Content Placeholder 2"/>
          <p:cNvSpPr>
            <a:spLocks noGrp="1"/>
          </p:cNvSpPr>
          <p:nvPr>
            <p:ph idx="1"/>
          </p:nvPr>
        </p:nvSpPr>
        <p:spPr/>
        <p:txBody>
          <a:bodyPr>
            <a:normAutofit fontScale="92500"/>
          </a:bodyPr>
          <a:lstStyle/>
          <a:p>
            <a:r>
              <a:rPr lang="en-US" dirty="0" smtClean="0"/>
              <a:t>Prepare a set of question that will help guide discussion.</a:t>
            </a:r>
          </a:p>
          <a:p>
            <a:r>
              <a:rPr lang="en-US" dirty="0" smtClean="0"/>
              <a:t>Questions should allow free flow from one aspect of the topic to the next in a relevant fashion.</a:t>
            </a:r>
          </a:p>
          <a:p>
            <a:r>
              <a:rPr lang="en-US" dirty="0" smtClean="0"/>
              <a:t>Helps participant logically and build out topic you are investigating.</a:t>
            </a:r>
          </a:p>
          <a:p>
            <a:r>
              <a:rPr lang="en-US" dirty="0" smtClean="0"/>
              <a:t>Have a mixture of general and specific questions.</a:t>
            </a:r>
          </a:p>
          <a:p>
            <a:r>
              <a:rPr lang="en-US" dirty="0" smtClean="0"/>
              <a:t>Have a variety of follow up “probe” for each of your questions whenever you need clarification.</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The discussion.</a:t>
            </a:r>
            <a:endParaRPr lang="en-US" dirty="0"/>
          </a:p>
        </p:txBody>
      </p:sp>
      <p:sp>
        <p:nvSpPr>
          <p:cNvPr id="3" name="Content Placeholder 2"/>
          <p:cNvSpPr>
            <a:spLocks noGrp="1"/>
          </p:cNvSpPr>
          <p:nvPr>
            <p:ph idx="1"/>
          </p:nvPr>
        </p:nvSpPr>
        <p:spPr/>
        <p:txBody>
          <a:bodyPr>
            <a:normAutofit/>
          </a:bodyPr>
          <a:lstStyle/>
          <a:p>
            <a:r>
              <a:rPr lang="en-US" sz="4800" dirty="0" smtClean="0"/>
              <a:t>Identify among your team a moderator/ facilitator and one recorder and introduce them to the group.</a:t>
            </a:r>
            <a:endParaRPr lang="en-US" sz="4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diagnosis.</a:t>
            </a:r>
            <a:endParaRPr lang="en-US" dirty="0"/>
          </a:p>
        </p:txBody>
      </p:sp>
      <p:sp>
        <p:nvSpPr>
          <p:cNvPr id="3" name="Content Placeholder 2"/>
          <p:cNvSpPr>
            <a:spLocks noGrp="1"/>
          </p:cNvSpPr>
          <p:nvPr>
            <p:ph idx="1"/>
          </p:nvPr>
        </p:nvSpPr>
        <p:spPr/>
        <p:txBody>
          <a:bodyPr>
            <a:normAutofit lnSpcReduction="10000"/>
          </a:bodyPr>
          <a:lstStyle/>
          <a:p>
            <a:r>
              <a:rPr lang="en-US" dirty="0" smtClean="0"/>
              <a:t>A process through which health workers and community members identify community’s priority health problem, and together make plan of action and implement them.</a:t>
            </a:r>
          </a:p>
          <a:p>
            <a:r>
              <a:rPr lang="en-US" dirty="0" smtClean="0"/>
              <a:t>A community’s full participation depends on the concept of PHC or the 4As:</a:t>
            </a:r>
          </a:p>
          <a:p>
            <a:pPr marL="651510" indent="-514350">
              <a:buFont typeface="+mj-lt"/>
              <a:buAutoNum type="arabicParenR"/>
            </a:pPr>
            <a:r>
              <a:rPr lang="en-US" dirty="0" smtClean="0"/>
              <a:t>Acceptability</a:t>
            </a:r>
          </a:p>
          <a:p>
            <a:pPr marL="651510" indent="-514350">
              <a:buFont typeface="+mj-lt"/>
              <a:buAutoNum type="arabicParenR"/>
            </a:pPr>
            <a:r>
              <a:rPr lang="en-US" dirty="0" smtClean="0"/>
              <a:t>Accessibility</a:t>
            </a:r>
          </a:p>
          <a:p>
            <a:pPr marL="651510" indent="-514350">
              <a:buFont typeface="+mj-lt"/>
              <a:buAutoNum type="arabicParenR"/>
            </a:pPr>
            <a:r>
              <a:rPr lang="en-US" dirty="0" smtClean="0"/>
              <a:t>Affordability</a:t>
            </a:r>
          </a:p>
          <a:p>
            <a:pPr marL="651510" indent="-514350">
              <a:buFont typeface="+mj-lt"/>
              <a:buAutoNum type="arabicParenR"/>
            </a:pPr>
            <a:r>
              <a:rPr lang="en-US" dirty="0" smtClean="0"/>
              <a:t>Availability.</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of a facilitator.</a:t>
            </a:r>
            <a:endParaRPr lang="en-US" dirty="0"/>
          </a:p>
        </p:txBody>
      </p:sp>
      <p:sp>
        <p:nvSpPr>
          <p:cNvPr id="3" name="Content Placeholder 2"/>
          <p:cNvSpPr>
            <a:spLocks noGrp="1"/>
          </p:cNvSpPr>
          <p:nvPr>
            <p:ph idx="1"/>
          </p:nvPr>
        </p:nvSpPr>
        <p:spPr/>
        <p:txBody>
          <a:bodyPr/>
          <a:lstStyle/>
          <a:p>
            <a:pPr marL="514350" indent="-514350">
              <a:buAutoNum type="arabicPeriod"/>
            </a:pPr>
            <a:r>
              <a:rPr lang="en-US" sz="3600" dirty="0" smtClean="0"/>
              <a:t>Introduce the topic and all other participants.</a:t>
            </a:r>
          </a:p>
          <a:p>
            <a:pPr marL="514350" indent="-514350">
              <a:buAutoNum type="arabicPeriod"/>
            </a:pPr>
            <a:r>
              <a:rPr lang="en-US" sz="3600" dirty="0" smtClean="0"/>
              <a:t>Reassure participants and explain the type of information required, how and where it will be used.</a:t>
            </a:r>
          </a:p>
          <a:p>
            <a:pPr marL="514350" indent="-514350">
              <a:buAutoNum type="arabicPeriod"/>
            </a:pPr>
            <a:r>
              <a:rPr lang="en-US" sz="3600" dirty="0" smtClean="0"/>
              <a:t>Encourage discussion by being enthusiastic, lively, numerous, and showing interest in the group ideas.</a:t>
            </a:r>
          </a:p>
          <a:p>
            <a:pPr marL="514350" indent="-514350">
              <a:buNone/>
            </a:pP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74638"/>
            <a:ext cx="2133600" cy="1143000"/>
          </a:xfrm>
        </p:spPr>
        <p:txBody>
          <a:bodyPr/>
          <a:lstStyle/>
          <a:p>
            <a:endParaRPr lang="en-US" dirty="0"/>
          </a:p>
        </p:txBody>
      </p:sp>
      <p:sp>
        <p:nvSpPr>
          <p:cNvPr id="3" name="Content Placeholder 2"/>
          <p:cNvSpPr>
            <a:spLocks noGrp="1"/>
          </p:cNvSpPr>
          <p:nvPr>
            <p:ph idx="1"/>
          </p:nvPr>
        </p:nvSpPr>
        <p:spPr>
          <a:xfrm>
            <a:off x="228600" y="152400"/>
            <a:ext cx="8686800" cy="6400800"/>
          </a:xfrm>
        </p:spPr>
        <p:txBody>
          <a:bodyPr/>
          <a:lstStyle/>
          <a:p>
            <a:pPr>
              <a:buNone/>
            </a:pPr>
            <a:r>
              <a:rPr lang="en-US" dirty="0" smtClean="0"/>
              <a:t>4. Encouraging involvement of all the members of the group by:</a:t>
            </a:r>
          </a:p>
          <a:p>
            <a:pPr>
              <a:buNone/>
            </a:pPr>
            <a:r>
              <a:rPr lang="en-US" dirty="0" smtClean="0"/>
              <a:t>	- asking open ended question</a:t>
            </a:r>
          </a:p>
          <a:p>
            <a:pPr>
              <a:buNone/>
            </a:pPr>
            <a:r>
              <a:rPr lang="en-US" dirty="0" smtClean="0"/>
              <a:t>	- manage those that dominate the discission.</a:t>
            </a:r>
          </a:p>
          <a:p>
            <a:pPr>
              <a:buNone/>
            </a:pPr>
            <a:r>
              <a:rPr lang="en-US" dirty="0" smtClean="0"/>
              <a:t>	- maintain eye contact with the shy and call them by their names and prompts them.</a:t>
            </a:r>
          </a:p>
          <a:p>
            <a:pPr>
              <a:buNone/>
            </a:pPr>
            <a:r>
              <a:rPr lang="en-US" dirty="0" smtClean="0"/>
              <a:t>	- build rapport and empathize as necessary.</a:t>
            </a:r>
          </a:p>
          <a:p>
            <a:pPr>
              <a:buNone/>
            </a:pPr>
            <a:r>
              <a:rPr lang="en-US" dirty="0" smtClean="0"/>
              <a:t>	- watch expressions, mannerism, non-verbal communication. </a:t>
            </a:r>
          </a:p>
          <a:p>
            <a:pPr>
              <a:buNone/>
            </a:pPr>
            <a:r>
              <a:rPr lang="en-US" dirty="0" smtClean="0"/>
              <a:t>	- ask for clarification.</a:t>
            </a:r>
          </a:p>
          <a:p>
            <a:pPr>
              <a:buNone/>
            </a:pPr>
            <a:r>
              <a:rPr lang="en-US" dirty="0" smtClean="0"/>
              <a:t>	-avoids being an expert.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Note:</a:t>
            </a:r>
            <a:endParaRPr lang="en-US" dirty="0"/>
          </a:p>
        </p:txBody>
      </p:sp>
      <p:sp>
        <p:nvSpPr>
          <p:cNvPr id="3" name="Content Placeholder 2"/>
          <p:cNvSpPr>
            <a:spLocks noGrp="1"/>
          </p:cNvSpPr>
          <p:nvPr>
            <p:ph idx="1"/>
          </p:nvPr>
        </p:nvSpPr>
        <p:spPr>
          <a:xfrm>
            <a:off x="228600" y="1219200"/>
            <a:ext cx="8686800" cy="5410200"/>
          </a:xfrm>
        </p:spPr>
        <p:txBody>
          <a:bodyPr>
            <a:normAutofit/>
          </a:bodyPr>
          <a:lstStyle/>
          <a:p>
            <a:r>
              <a:rPr lang="en-US" dirty="0" smtClean="0"/>
              <a:t>Members may ask for your opinion but re-direct the question back to them by asking for their opinion instead, or what action they would take in respect of the question.</a:t>
            </a:r>
          </a:p>
          <a:p>
            <a:r>
              <a:rPr lang="en-US" dirty="0" smtClean="0"/>
              <a:t>At the end of the session, share with them the information they were asking for.</a:t>
            </a:r>
          </a:p>
          <a:p>
            <a:r>
              <a:rPr lang="en-US" dirty="0" smtClean="0"/>
              <a:t>Control the discussion without blocking their freedom of expression and keep within time allocated for this.</a:t>
            </a:r>
          </a:p>
          <a:p>
            <a:r>
              <a:rPr lang="en-US" dirty="0" smtClean="0"/>
              <a:t>Thank them for sharing their time and ideas with you.</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recorder records.</a:t>
            </a:r>
            <a:endParaRPr lang="en-US" dirty="0"/>
          </a:p>
        </p:txBody>
      </p:sp>
      <p:sp>
        <p:nvSpPr>
          <p:cNvPr id="3" name="Content Placeholder 2"/>
          <p:cNvSpPr>
            <a:spLocks noGrp="1"/>
          </p:cNvSpPr>
          <p:nvPr>
            <p:ph idx="1"/>
          </p:nvPr>
        </p:nvSpPr>
        <p:spPr/>
        <p:txBody>
          <a:bodyPr>
            <a:normAutofit/>
          </a:bodyPr>
          <a:lstStyle/>
          <a:p>
            <a:r>
              <a:rPr lang="en-US" sz="4800" dirty="0" smtClean="0"/>
              <a:t>All key issues raised and other factors that may influence the interpretation of information in as much as possible.</a:t>
            </a:r>
            <a:endParaRPr lang="en-US" sz="48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following are recorded.</a:t>
            </a:r>
            <a:endParaRPr lang="en-US" dirty="0"/>
          </a:p>
        </p:txBody>
      </p:sp>
      <p:sp>
        <p:nvSpPr>
          <p:cNvPr id="3" name="Content Placeholder 2"/>
          <p:cNvSpPr>
            <a:spLocks noGrp="1"/>
          </p:cNvSpPr>
          <p:nvPr>
            <p:ph idx="1"/>
          </p:nvPr>
        </p:nvSpPr>
        <p:spPr>
          <a:xfrm>
            <a:off x="228600" y="1219200"/>
            <a:ext cx="8763000" cy="5257800"/>
          </a:xfrm>
        </p:spPr>
        <p:txBody>
          <a:bodyPr>
            <a:normAutofit lnSpcReduction="10000"/>
          </a:bodyPr>
          <a:lstStyle/>
          <a:p>
            <a:pPr marL="514350" indent="-514350">
              <a:buAutoNum type="arabicPeriod"/>
            </a:pPr>
            <a:r>
              <a:rPr lang="en-US" b="1" dirty="0" smtClean="0"/>
              <a:t>Date, time, place.</a:t>
            </a:r>
          </a:p>
          <a:p>
            <a:pPr marL="514350" indent="-514350">
              <a:buAutoNum type="arabicPeriod"/>
            </a:pPr>
            <a:r>
              <a:rPr lang="en-US" b="1" dirty="0" smtClean="0"/>
              <a:t>Names of participants.</a:t>
            </a:r>
          </a:p>
          <a:p>
            <a:pPr marL="514350" indent="-514350">
              <a:buAutoNum type="arabicPeriod"/>
            </a:pPr>
            <a:r>
              <a:rPr lang="en-US" b="1" dirty="0" smtClean="0"/>
              <a:t>Description of the group level of participation including any dominant participant.</a:t>
            </a:r>
          </a:p>
          <a:p>
            <a:pPr marL="514350" indent="-514350">
              <a:buAutoNum type="arabicPeriod"/>
            </a:pPr>
            <a:r>
              <a:rPr lang="en-US" b="1" dirty="0" smtClean="0"/>
              <a:t>Details of opinion of participants, as much as possible using their own words especially for key statements.</a:t>
            </a:r>
          </a:p>
          <a:p>
            <a:pPr marL="514350" indent="-514350">
              <a:buAutoNum type="arabicPeriod"/>
            </a:pPr>
            <a:r>
              <a:rPr lang="en-US" b="1" dirty="0" smtClean="0"/>
              <a:t>Details of emotional aspect and the vocabulary used. This will help in developing questionnaire or health learning materials.</a:t>
            </a:r>
          </a:p>
          <a:p>
            <a:pPr marL="514350" indent="-514350">
              <a:buNone/>
            </a:pPr>
            <a:r>
              <a:rPr lang="en-US" b="1" dirty="0" smtClean="0"/>
              <a:t>	-if possible a tape recorder should be used as well. </a:t>
            </a:r>
            <a:endParaRPr lang="en-US" b="1"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a recorder:</a:t>
            </a:r>
            <a:endParaRPr lang="en-US" dirty="0"/>
          </a:p>
        </p:txBody>
      </p:sp>
      <p:sp>
        <p:nvSpPr>
          <p:cNvPr id="3" name="Content Placeholder 2"/>
          <p:cNvSpPr>
            <a:spLocks noGrp="1"/>
          </p:cNvSpPr>
          <p:nvPr>
            <p:ph idx="1"/>
          </p:nvPr>
        </p:nvSpPr>
        <p:spPr/>
        <p:txBody>
          <a:bodyPr>
            <a:normAutofit/>
          </a:bodyPr>
          <a:lstStyle/>
          <a:p>
            <a:r>
              <a:rPr lang="en-US" b="1" dirty="0" smtClean="0"/>
              <a:t>May help the moderator if necessary</a:t>
            </a:r>
          </a:p>
          <a:p>
            <a:r>
              <a:rPr lang="en-US" b="1" dirty="0" smtClean="0"/>
              <a:t>May point out questions not well explored, missed, suggest areas that could be investigated.</a:t>
            </a:r>
          </a:p>
          <a:p>
            <a:r>
              <a:rPr lang="en-US" b="1" dirty="0" smtClean="0"/>
              <a:t>Should communicate with facilitator if required and help resolve conflicting issues.</a:t>
            </a:r>
          </a:p>
          <a:p>
            <a:r>
              <a:rPr lang="en-US" b="1" dirty="0" smtClean="0"/>
              <a:t>Sits with facilitator at the end of the session and completes the notes and evaluate how the discussion went.</a:t>
            </a:r>
          </a:p>
          <a:p>
            <a:pPr>
              <a:buNone/>
            </a:pPr>
            <a:endParaRPr lang="en-US" b="1"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1676400" cy="1143000"/>
          </a:xfrm>
        </p:spPr>
        <p:txBody>
          <a:bodyPr/>
          <a:lstStyle/>
          <a:p>
            <a:endParaRPr lang="en-US" dirty="0"/>
          </a:p>
        </p:txBody>
      </p:sp>
      <p:sp>
        <p:nvSpPr>
          <p:cNvPr id="3" name="Content Placeholder 2"/>
          <p:cNvSpPr>
            <a:spLocks noGrp="1"/>
          </p:cNvSpPr>
          <p:nvPr>
            <p:ph idx="1"/>
          </p:nvPr>
        </p:nvSpPr>
        <p:spPr>
          <a:xfrm>
            <a:off x="228600" y="457200"/>
            <a:ext cx="8458200" cy="5852160"/>
          </a:xfrm>
        </p:spPr>
        <p:txBody>
          <a:bodyPr>
            <a:noAutofit/>
          </a:bodyPr>
          <a:lstStyle/>
          <a:p>
            <a:r>
              <a:rPr lang="en-US" sz="3200" b="1" dirty="0" smtClean="0"/>
              <a:t>They should then prepare a full report of the discussion using the participants own words.</a:t>
            </a:r>
          </a:p>
          <a:p>
            <a:r>
              <a:rPr lang="en-US" sz="3200" b="1" dirty="0" smtClean="0"/>
              <a:t>Its necessary to list the key statement, ideas, and attitudes expressed during each topic. Usually coded and written on the left- hand margin  while comments are written on the right- hand side.</a:t>
            </a:r>
          </a:p>
          <a:p>
            <a:r>
              <a:rPr lang="en-US" sz="3200" b="1" dirty="0" smtClean="0"/>
              <a:t>It may be necessary to formulate additional questions at this stage for those issues that were not yet clear or controversial.</a:t>
            </a:r>
            <a:endParaRPr lang="en-US" sz="3200" b="1"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PRE-TESTING INSTRUMENTS.</a:t>
            </a:r>
            <a:endParaRPr lang="en-US" dirty="0"/>
          </a:p>
        </p:txBody>
      </p:sp>
      <p:sp>
        <p:nvSpPr>
          <p:cNvPr id="3" name="Content Placeholder 2"/>
          <p:cNvSpPr>
            <a:spLocks noGrp="1"/>
          </p:cNvSpPr>
          <p:nvPr>
            <p:ph idx="1"/>
          </p:nvPr>
        </p:nvSpPr>
        <p:spPr/>
        <p:txBody>
          <a:bodyPr>
            <a:normAutofit/>
          </a:bodyPr>
          <a:lstStyle/>
          <a:p>
            <a:r>
              <a:rPr lang="en-US" sz="3600" dirty="0" smtClean="0"/>
              <a:t>Enables the interviewing team to discern, alter or delete questions which are being misinterpreted or are too sensitive to be asked without offending people.</a:t>
            </a:r>
          </a:p>
          <a:p>
            <a:r>
              <a:rPr lang="en-US" sz="3600" dirty="0" smtClean="0"/>
              <a:t>It also help discover if various parts of the questionnaire flow in a logical order.</a:t>
            </a:r>
            <a:endParaRPr lang="en-US" sz="36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u="sng" dirty="0" smtClean="0">
                <a:solidFill>
                  <a:srgbClr val="FF0000"/>
                </a:solidFill>
              </a:rPr>
              <a:t>Points to look for when pre-testing a questionnaire.</a:t>
            </a:r>
            <a:endParaRPr lang="en-US" b="1" u="sng" dirty="0">
              <a:solidFill>
                <a:srgbClr val="FF0000"/>
              </a:solidFill>
            </a:endParaRPr>
          </a:p>
        </p:txBody>
      </p:sp>
      <p:sp>
        <p:nvSpPr>
          <p:cNvPr id="3" name="Content Placeholder 2"/>
          <p:cNvSpPr>
            <a:spLocks noGrp="1"/>
          </p:cNvSpPr>
          <p:nvPr>
            <p:ph idx="1"/>
          </p:nvPr>
        </p:nvSpPr>
        <p:spPr>
          <a:xfrm>
            <a:off x="0" y="1066800"/>
            <a:ext cx="9144000" cy="5791200"/>
          </a:xfrm>
        </p:spPr>
        <p:txBody>
          <a:bodyPr>
            <a:normAutofit fontScale="92500" lnSpcReduction="10000"/>
          </a:bodyPr>
          <a:lstStyle/>
          <a:p>
            <a:pPr marL="514350" indent="-514350">
              <a:buAutoNum type="arabicPeriod"/>
            </a:pPr>
            <a:r>
              <a:rPr lang="en-US" dirty="0" smtClean="0"/>
              <a:t>Does each question measure what is intended to measure?</a:t>
            </a:r>
          </a:p>
          <a:p>
            <a:pPr marL="514350" indent="-514350">
              <a:buAutoNum type="arabicPeriod"/>
            </a:pPr>
            <a:r>
              <a:rPr lang="en-US" dirty="0" smtClean="0"/>
              <a:t>Do respondent understand all questions?</a:t>
            </a:r>
          </a:p>
          <a:p>
            <a:pPr marL="514350" indent="-514350">
              <a:buAutoNum type="arabicPeriod"/>
            </a:pPr>
            <a:r>
              <a:rPr lang="en-US" dirty="0" smtClean="0"/>
              <a:t>Are questions interpreted similarly by all respondents?</a:t>
            </a:r>
          </a:p>
          <a:p>
            <a:pPr marL="514350" indent="-514350">
              <a:buAutoNum type="arabicPeriod"/>
            </a:pPr>
            <a:r>
              <a:rPr lang="en-US" dirty="0" smtClean="0"/>
              <a:t>Does each closed ended question have an answer that applies to each respondent?</a:t>
            </a:r>
          </a:p>
          <a:p>
            <a:pPr marL="514350" indent="-514350">
              <a:buAutoNum type="arabicPeriod"/>
            </a:pPr>
            <a:r>
              <a:rPr lang="en-US" dirty="0" smtClean="0"/>
              <a:t>Does the questionnaire create a positive impression, one that motivates people to answer it?</a:t>
            </a:r>
          </a:p>
          <a:p>
            <a:pPr marL="514350" indent="-514350">
              <a:buAutoNum type="arabicPeriod"/>
            </a:pPr>
            <a:r>
              <a:rPr lang="en-US" dirty="0" smtClean="0"/>
              <a:t>Are the answers which the respondents can choose from correct? Are responses missing? Do some questions elicit uninterpretable answers?</a:t>
            </a:r>
          </a:p>
          <a:p>
            <a:pPr marL="514350" indent="-514350">
              <a:buAutoNum type="arabicPeriod"/>
            </a:pPr>
            <a:r>
              <a:rPr lang="en-US" dirty="0" smtClean="0"/>
              <a:t>Does the any part of the questionnaire suggest bias on the part of the researcher?</a:t>
            </a:r>
          </a:p>
          <a:p>
            <a:pPr marL="514350" indent="-514350">
              <a:buAutoNum type="arabicPeriod"/>
            </a:pPr>
            <a:r>
              <a:rPr lang="en-US" dirty="0" smtClean="0"/>
              <a:t>Is the questionnaire too long?</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PROCEDURE FOR PRETESTING</a:t>
            </a:r>
            <a:endParaRPr lang="en-US" dirty="0"/>
          </a:p>
        </p:txBody>
      </p:sp>
      <p:sp>
        <p:nvSpPr>
          <p:cNvPr id="3" name="Content Placeholder 2"/>
          <p:cNvSpPr>
            <a:spLocks noGrp="1"/>
          </p:cNvSpPr>
          <p:nvPr>
            <p:ph idx="1"/>
          </p:nvPr>
        </p:nvSpPr>
        <p:spPr/>
        <p:txBody>
          <a:bodyPr>
            <a:normAutofit/>
          </a:bodyPr>
          <a:lstStyle/>
          <a:p>
            <a:r>
              <a:rPr lang="en-US" sz="5400" dirty="0" smtClean="0"/>
              <a:t>Examine individual question as well as the whole questionnaire critically by:</a:t>
            </a:r>
            <a:endParaRPr lang="en-US" sz="5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Community have the ability to help themselves if they are given facilitation or guidance</a:t>
            </a:r>
          </a:p>
          <a:p>
            <a:r>
              <a:rPr lang="en-US" b="1" dirty="0" smtClean="0"/>
              <a:t>Community want to be independent and self reliance</a:t>
            </a:r>
          </a:p>
          <a:p>
            <a:r>
              <a:rPr lang="en-US" b="1" dirty="0" smtClean="0"/>
              <a:t>Community cherish and for what they have acquired through a struggle.</a:t>
            </a:r>
          </a:p>
          <a:p>
            <a:r>
              <a:rPr lang="en-US" b="1" dirty="0" smtClean="0"/>
              <a:t>Such involvement empowers individuals and make them resourceful and self reliant.</a:t>
            </a:r>
          </a:p>
          <a:p>
            <a:r>
              <a:rPr lang="en-US" b="1" dirty="0" smtClean="0"/>
              <a:t>Community diagnosis therefore stresses that the community must identify its problem, prioritize them, and draw a plan to resolve the problems.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Asking colleague review the questions critically. </a:t>
            </a:r>
            <a:endParaRPr lang="en-US" dirty="0"/>
          </a:p>
        </p:txBody>
      </p:sp>
      <p:sp>
        <p:nvSpPr>
          <p:cNvPr id="3" name="Content Placeholder 2"/>
          <p:cNvSpPr>
            <a:spLocks noGrp="1"/>
          </p:cNvSpPr>
          <p:nvPr>
            <p:ph idx="1"/>
          </p:nvPr>
        </p:nvSpPr>
        <p:spPr>
          <a:xfrm>
            <a:off x="457200" y="1828800"/>
            <a:ext cx="8229600" cy="4480560"/>
          </a:xfrm>
        </p:spPr>
        <p:txBody>
          <a:bodyPr>
            <a:normAutofit/>
          </a:bodyPr>
          <a:lstStyle/>
          <a:p>
            <a:r>
              <a:rPr lang="en-US" sz="5400" dirty="0" smtClean="0"/>
              <a:t>Helps identify if the questions are clear and whether they meet the study objectives. </a:t>
            </a:r>
            <a:endParaRPr lang="en-US" sz="54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dirty="0" smtClean="0"/>
              <a:t>2. pre-testing the questionnaire on people who  are very similar to your target group.</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b="1" u="sng" dirty="0" smtClean="0"/>
              <a:t>3. Simulating feedback about the form and content of the questionnaire.</a:t>
            </a:r>
            <a:endParaRPr lang="en-US" b="1" u="sng" dirty="0"/>
          </a:p>
        </p:txBody>
      </p:sp>
      <p:sp>
        <p:nvSpPr>
          <p:cNvPr id="3" name="Content Placeholder 2"/>
          <p:cNvSpPr>
            <a:spLocks noGrp="1"/>
          </p:cNvSpPr>
          <p:nvPr>
            <p:ph idx="1"/>
          </p:nvPr>
        </p:nvSpPr>
        <p:spPr>
          <a:xfrm>
            <a:off x="457200" y="1981200"/>
            <a:ext cx="8229600" cy="4144963"/>
          </a:xfrm>
        </p:spPr>
        <p:txBody>
          <a:bodyPr>
            <a:normAutofit lnSpcReduction="10000"/>
          </a:bodyPr>
          <a:lstStyle/>
          <a:p>
            <a:r>
              <a:rPr lang="en-US" sz="4400" dirty="0" smtClean="0"/>
              <a:t>Give each interviewer/ interpreter a copy and ask them to administer it to the group.</a:t>
            </a:r>
          </a:p>
          <a:p>
            <a:r>
              <a:rPr lang="en-US" sz="4400" dirty="0" smtClean="0"/>
              <a:t> each should pretest at least one complete questionnaire.</a:t>
            </a:r>
            <a:endParaRPr lang="en-US" sz="4400"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a:t>
            </a:r>
            <a:r>
              <a:rPr lang="en-US" b="1" u="sng" dirty="0" smtClean="0"/>
              <a:t>Obtaining feedback about the form and content the questionnaire.</a:t>
            </a:r>
            <a:endParaRPr lang="en-US" b="1" u="sng" dirty="0"/>
          </a:p>
        </p:txBody>
      </p:sp>
      <p:sp>
        <p:nvSpPr>
          <p:cNvPr id="3" name="Content Placeholder 2"/>
          <p:cNvSpPr>
            <a:spLocks noGrp="1"/>
          </p:cNvSpPr>
          <p:nvPr>
            <p:ph idx="1"/>
          </p:nvPr>
        </p:nvSpPr>
        <p:spPr>
          <a:xfrm>
            <a:off x="457200" y="1828800"/>
            <a:ext cx="8229600" cy="5029200"/>
          </a:xfrm>
        </p:spPr>
        <p:txBody>
          <a:bodyPr>
            <a:normAutofit/>
          </a:bodyPr>
          <a:lstStyle/>
          <a:p>
            <a:pPr marL="514350" indent="-514350">
              <a:buAutoNum type="arabicPeriod"/>
            </a:pPr>
            <a:r>
              <a:rPr lang="en-US" sz="4400" dirty="0" smtClean="0"/>
              <a:t>Were any questions misunderstood?</a:t>
            </a:r>
          </a:p>
          <a:p>
            <a:pPr marL="514350" indent="-514350">
              <a:buAutoNum type="arabicPeriod"/>
            </a:pPr>
            <a:r>
              <a:rPr lang="en-US" sz="4400" dirty="0" smtClean="0"/>
              <a:t>Were the direction clear?</a:t>
            </a:r>
          </a:p>
          <a:p>
            <a:pPr marL="514350" indent="-514350">
              <a:buAutoNum type="arabicPeriod"/>
            </a:pPr>
            <a:r>
              <a:rPr lang="en-US" sz="4400" dirty="0" smtClean="0"/>
              <a:t>You should leave questions more for answers than is planned for the final one.</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Autofit/>
          </a:bodyPr>
          <a:lstStyle/>
          <a:p>
            <a:r>
              <a:rPr lang="en-US" sz="4800" b="1" u="sng" dirty="0" smtClean="0"/>
              <a:t>5. Checking if the questions produce the information we need.</a:t>
            </a:r>
            <a:endParaRPr lang="en-US" sz="4800" b="1" u="sng" dirty="0"/>
          </a:p>
        </p:txBody>
      </p:sp>
      <p:sp>
        <p:nvSpPr>
          <p:cNvPr id="3" name="Content Placeholder 2"/>
          <p:cNvSpPr>
            <a:spLocks noGrp="1"/>
          </p:cNvSpPr>
          <p:nvPr>
            <p:ph idx="1"/>
          </p:nvPr>
        </p:nvSpPr>
        <p:spPr>
          <a:xfrm>
            <a:off x="457200" y="2590800"/>
            <a:ext cx="8229600" cy="3535363"/>
          </a:xfrm>
        </p:spPr>
        <p:txBody>
          <a:bodyPr>
            <a:normAutofit/>
          </a:bodyPr>
          <a:lstStyle/>
          <a:p>
            <a:r>
              <a:rPr lang="en-US" sz="4800" dirty="0" smtClean="0"/>
              <a:t>Does the question elicit the information you need?</a:t>
            </a:r>
            <a:endParaRPr lang="en-US" sz="48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Autofit/>
          </a:bodyPr>
          <a:lstStyle/>
          <a:p>
            <a:r>
              <a:rPr lang="en-US" sz="4800" b="1" u="sng" dirty="0" smtClean="0"/>
              <a:t>6. Trying out your tabulation and analysis procedure.</a:t>
            </a:r>
            <a:endParaRPr lang="en-US" sz="4800" b="1" u="sng" dirty="0"/>
          </a:p>
        </p:txBody>
      </p:sp>
      <p:sp>
        <p:nvSpPr>
          <p:cNvPr id="3" name="Content Placeholder 2"/>
          <p:cNvSpPr>
            <a:spLocks noGrp="1"/>
          </p:cNvSpPr>
          <p:nvPr>
            <p:ph idx="1"/>
          </p:nvPr>
        </p:nvSpPr>
        <p:spPr>
          <a:xfrm>
            <a:off x="457200" y="2438400"/>
            <a:ext cx="8229600" cy="3687763"/>
          </a:xfrm>
        </p:spPr>
        <p:txBody>
          <a:bodyPr>
            <a:normAutofit/>
          </a:bodyPr>
          <a:lstStyle/>
          <a:p>
            <a:r>
              <a:rPr lang="en-US" sz="4800" dirty="0" smtClean="0"/>
              <a:t>Does the questionnaire yield data that can be analyzed in the way that is needed?</a:t>
            </a:r>
            <a:endParaRPr lang="en-US" sz="48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t>7. Revising.</a:t>
            </a:r>
            <a:endParaRPr lang="en-US" sz="6000" b="1" u="sng" dirty="0"/>
          </a:p>
        </p:txBody>
      </p:sp>
      <p:sp>
        <p:nvSpPr>
          <p:cNvPr id="3" name="Content Placeholder 2"/>
          <p:cNvSpPr>
            <a:spLocks noGrp="1"/>
          </p:cNvSpPr>
          <p:nvPr>
            <p:ph idx="1"/>
          </p:nvPr>
        </p:nvSpPr>
        <p:spPr/>
        <p:txBody>
          <a:bodyPr>
            <a:normAutofit lnSpcReduction="10000"/>
          </a:bodyPr>
          <a:lstStyle/>
          <a:p>
            <a:r>
              <a:rPr lang="en-US" sz="4400" dirty="0" smtClean="0"/>
              <a:t>Go through the final draft and see each question.</a:t>
            </a:r>
          </a:p>
          <a:p>
            <a:r>
              <a:rPr lang="en-US" sz="4400" dirty="0" smtClean="0"/>
              <a:t>Ask yourself what the information gathered from each question means and whether it will contribute to the study</a:t>
            </a:r>
            <a:r>
              <a:rPr lang="en-US" dirty="0" smtClean="0"/>
              <a:t>.</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Autofit/>
          </a:bodyPr>
          <a:lstStyle/>
          <a:p>
            <a:r>
              <a:rPr lang="en-US" sz="50000" dirty="0" smtClean="0">
                <a:solidFill>
                  <a:srgbClr val="FF0000"/>
                </a:solidFill>
              </a:rPr>
              <a:t>?</a:t>
            </a:r>
            <a:endParaRPr lang="en-US" sz="50000" dirty="0">
              <a:solidFill>
                <a:srgbClr val="FF000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sz="6000" dirty="0" smtClean="0">
                <a:solidFill>
                  <a:srgbClr val="FFFF00"/>
                </a:solidFill>
              </a:rPr>
              <a:t>EXECUTION OF SURVEY, DATA ANALYSIS AND PRESENTATION.</a:t>
            </a:r>
            <a:endParaRPr lang="en-US" sz="6000" dirty="0">
              <a:solidFill>
                <a:srgbClr val="FFFF00"/>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endParaRPr lang="en-US" dirty="0"/>
          </a:p>
        </p:txBody>
      </p:sp>
      <p:pic>
        <p:nvPicPr>
          <p:cNvPr id="3074" name="Picture 2" descr="C:\Users\ME\Desktop\quotes wise - Copy\wise_quotes_014.jpg"/>
          <p:cNvPicPr>
            <a:picLocks noChangeAspect="1" noChangeArrowheads="1"/>
          </p:cNvPicPr>
          <p:nvPr/>
        </p:nvPicPr>
        <p:blipFill>
          <a:blip r:embed="rId2"/>
          <a:srcRect/>
          <a:stretch>
            <a:fillRect/>
          </a:stretch>
        </p:blipFill>
        <p:spPr bwMode="auto">
          <a:xfrm>
            <a:off x="0" y="0"/>
            <a:ext cx="9144000" cy="685799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PATIENT DIAGNOSIS VERSUS COMMUNITY DIAGNOSIS.</a:t>
            </a:r>
            <a:endParaRPr lang="en-US" dirty="0"/>
          </a:p>
        </p:txBody>
      </p:sp>
      <p:sp>
        <p:nvSpPr>
          <p:cNvPr id="3" name="Content Placeholder 2"/>
          <p:cNvSpPr>
            <a:spLocks noGrp="1"/>
          </p:cNvSpPr>
          <p:nvPr>
            <p:ph idx="1"/>
          </p:nvPr>
        </p:nvSpPr>
        <p:spPr/>
        <p:txBody>
          <a:bodyPr/>
          <a:lstStyle/>
          <a:p>
            <a:pPr algn="ctr">
              <a:buNone/>
            </a:pPr>
            <a:r>
              <a:rPr lang="en-US" b="1" dirty="0" smtClean="0">
                <a:solidFill>
                  <a:srgbClr val="FFFF00"/>
                </a:solidFill>
              </a:rPr>
              <a:t>Steps in making patient diagnosis.</a:t>
            </a:r>
          </a:p>
          <a:p>
            <a:pPr marL="651510" indent="-514350">
              <a:buFont typeface="+mj-lt"/>
              <a:buAutoNum type="arabicPeriod"/>
            </a:pPr>
            <a:r>
              <a:rPr lang="en-US" b="1" dirty="0" smtClean="0"/>
              <a:t>Collecting information or history taking</a:t>
            </a:r>
          </a:p>
          <a:p>
            <a:pPr marL="651510" indent="-514350">
              <a:buFont typeface="+mj-lt"/>
              <a:buAutoNum type="arabicPeriod"/>
            </a:pPr>
            <a:r>
              <a:rPr lang="en-US" b="1" dirty="0" smtClean="0"/>
              <a:t>Planning a program diagnosis</a:t>
            </a:r>
          </a:p>
          <a:p>
            <a:pPr marL="651510" indent="-514350">
              <a:buFont typeface="+mj-lt"/>
              <a:buAutoNum type="arabicPeriod"/>
            </a:pPr>
            <a:r>
              <a:rPr lang="en-US" b="1" dirty="0" smtClean="0"/>
              <a:t>Implementing or treatment.</a:t>
            </a:r>
          </a:p>
          <a:p>
            <a:pPr marL="651510" indent="-514350">
              <a:buFont typeface="+mj-lt"/>
              <a:buAutoNum type="arabicPeriod"/>
            </a:pPr>
            <a:r>
              <a:rPr lang="en-US" b="1" dirty="0" smtClean="0"/>
              <a:t>Follow up and evaluation.</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u="sng" dirty="0" smtClean="0">
                <a:solidFill>
                  <a:srgbClr val="FFFF00"/>
                </a:solidFill>
              </a:rPr>
              <a:t>objectives</a:t>
            </a:r>
            <a:endParaRPr lang="en-US" sz="6600" u="sng" dirty="0">
              <a:solidFill>
                <a:srgbClr val="FFFF00"/>
              </a:solidFill>
            </a:endParaRPr>
          </a:p>
        </p:txBody>
      </p:sp>
      <p:sp>
        <p:nvSpPr>
          <p:cNvPr id="3" name="Content Placeholder 2"/>
          <p:cNvSpPr>
            <a:spLocks noGrp="1"/>
          </p:cNvSpPr>
          <p:nvPr>
            <p:ph idx="1"/>
          </p:nvPr>
        </p:nvSpPr>
        <p:spPr/>
        <p:txBody>
          <a:bodyPr/>
          <a:lstStyle/>
          <a:p>
            <a:pPr marL="651510" indent="-514350">
              <a:buFont typeface="+mj-lt"/>
              <a:buAutoNum type="arabicPeriod"/>
            </a:pPr>
            <a:r>
              <a:rPr lang="en-US" sz="4400" b="1" dirty="0" smtClean="0"/>
              <a:t>Describe the process of data collection</a:t>
            </a:r>
          </a:p>
          <a:p>
            <a:pPr marL="651510" indent="-514350">
              <a:buFont typeface="+mj-lt"/>
              <a:buAutoNum type="arabicPeriod"/>
            </a:pPr>
            <a:r>
              <a:rPr lang="en-US" sz="4400" b="1" dirty="0" smtClean="0"/>
              <a:t>Explain how data is analyzed.</a:t>
            </a:r>
          </a:p>
          <a:p>
            <a:pPr marL="651510" indent="-514350">
              <a:buFont typeface="+mj-lt"/>
              <a:buAutoNum type="arabicPeriod"/>
            </a:pPr>
            <a:r>
              <a:rPr lang="en-US" sz="4400" b="1" dirty="0" smtClean="0"/>
              <a:t>Describe the various methods of presenting data.</a:t>
            </a:r>
          </a:p>
          <a:p>
            <a:pPr marL="651510" indent="-514350">
              <a:buFont typeface="+mj-lt"/>
              <a:buAutoNum type="arabicPeriod"/>
            </a:pP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FF00"/>
                </a:solidFill>
              </a:rPr>
              <a:t>EXECUTION OF THE SURVEY</a:t>
            </a:r>
            <a:endParaRPr lang="en-US" u="sng" dirty="0">
              <a:solidFill>
                <a:srgbClr val="FFFF00"/>
              </a:solidFill>
            </a:endParaRPr>
          </a:p>
        </p:txBody>
      </p:sp>
      <p:sp>
        <p:nvSpPr>
          <p:cNvPr id="3" name="Content Placeholder 2"/>
          <p:cNvSpPr>
            <a:spLocks noGrp="1"/>
          </p:cNvSpPr>
          <p:nvPr>
            <p:ph idx="1"/>
          </p:nvPr>
        </p:nvSpPr>
        <p:spPr>
          <a:xfrm>
            <a:off x="152400" y="1600200"/>
            <a:ext cx="8534400" cy="4709160"/>
          </a:xfrm>
        </p:spPr>
        <p:txBody>
          <a:bodyPr>
            <a:noAutofit/>
          </a:bodyPr>
          <a:lstStyle/>
          <a:p>
            <a:pPr>
              <a:buFont typeface="Wingdings" pitchFamily="2" charset="2"/>
              <a:buChar char="§"/>
            </a:pPr>
            <a:r>
              <a:rPr lang="en-US" sz="3600" b="1" dirty="0" smtClean="0"/>
              <a:t>Requires much planning as well.</a:t>
            </a:r>
          </a:p>
          <a:p>
            <a:pPr>
              <a:buFont typeface="Wingdings" pitchFamily="2" charset="2"/>
              <a:buChar char="§"/>
            </a:pPr>
            <a:r>
              <a:rPr lang="en-US" sz="3600" b="1" dirty="0" smtClean="0"/>
              <a:t>Involves going out to the field to collect information from the sample population you have selected.</a:t>
            </a:r>
          </a:p>
          <a:p>
            <a:pPr>
              <a:buFont typeface="Wingdings" pitchFamily="2" charset="2"/>
              <a:buChar char="§"/>
            </a:pPr>
            <a:r>
              <a:rPr lang="en-US" sz="3600" b="1" dirty="0" smtClean="0"/>
              <a:t>Involves three stages:</a:t>
            </a:r>
          </a:p>
          <a:p>
            <a:pPr marL="971550" lvl="1" indent="-514350">
              <a:buFont typeface="Wingdings" pitchFamily="2" charset="2"/>
              <a:buChar char="ü"/>
            </a:pPr>
            <a:r>
              <a:rPr lang="en-US" sz="3600" b="1" dirty="0" smtClean="0">
                <a:solidFill>
                  <a:srgbClr val="FFFF00"/>
                </a:solidFill>
              </a:rPr>
              <a:t> Interviewing the respondents</a:t>
            </a:r>
          </a:p>
          <a:p>
            <a:pPr marL="971550" lvl="1" indent="-514350">
              <a:buFont typeface="Wingdings" pitchFamily="2" charset="2"/>
              <a:buChar char="ü"/>
            </a:pPr>
            <a:r>
              <a:rPr lang="en-US" sz="3600" b="1" dirty="0" smtClean="0">
                <a:solidFill>
                  <a:srgbClr val="FFFF00"/>
                </a:solidFill>
              </a:rPr>
              <a:t>Data collection</a:t>
            </a:r>
          </a:p>
          <a:p>
            <a:pPr marL="971550" lvl="1" indent="-514350">
              <a:buFont typeface="Wingdings" pitchFamily="2" charset="2"/>
              <a:buChar char="ü"/>
            </a:pPr>
            <a:r>
              <a:rPr lang="en-US" sz="3600" b="1" dirty="0" smtClean="0">
                <a:solidFill>
                  <a:srgbClr val="FFFF00"/>
                </a:solidFill>
              </a:rPr>
              <a:t>Data handling             </a:t>
            </a:r>
            <a:endParaRPr lang="en-US" sz="3600" b="1" dirty="0">
              <a:solidFill>
                <a:srgbClr val="FFFF00"/>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STAGE 1: INTERVIEWING THE 		RESPONDENTS</a:t>
            </a:r>
            <a:endParaRPr lang="en-US" dirty="0"/>
          </a:p>
        </p:txBody>
      </p:sp>
      <p:sp>
        <p:nvSpPr>
          <p:cNvPr id="3" name="Content Placeholder 2"/>
          <p:cNvSpPr>
            <a:spLocks noGrp="1"/>
          </p:cNvSpPr>
          <p:nvPr>
            <p:ph idx="1"/>
          </p:nvPr>
        </p:nvSpPr>
        <p:spPr>
          <a:xfrm>
            <a:off x="457200" y="1447800"/>
            <a:ext cx="8229600" cy="5166360"/>
          </a:xfrm>
        </p:spPr>
        <p:txBody>
          <a:bodyPr>
            <a:normAutofit/>
          </a:bodyPr>
          <a:lstStyle/>
          <a:p>
            <a:pPr>
              <a:buFont typeface="Wingdings" pitchFamily="2" charset="2"/>
              <a:buChar char="Ø"/>
            </a:pPr>
            <a:r>
              <a:rPr lang="en-US" sz="3200" b="1" dirty="0" smtClean="0"/>
              <a:t>You need to work together with interviewers(assures them)</a:t>
            </a:r>
          </a:p>
          <a:p>
            <a:pPr>
              <a:buFont typeface="Wingdings" pitchFamily="2" charset="2"/>
              <a:buChar char="Ø"/>
            </a:pPr>
            <a:r>
              <a:rPr lang="en-US" sz="3200" b="1" dirty="0" smtClean="0">
                <a:solidFill>
                  <a:srgbClr val="FFFF00"/>
                </a:solidFill>
              </a:rPr>
              <a:t>When they approach the respondents, they should:</a:t>
            </a:r>
          </a:p>
          <a:p>
            <a:pPr marL="651510" indent="-514350">
              <a:buFont typeface="+mj-lt"/>
              <a:buAutoNum type="arabicParenR"/>
            </a:pPr>
            <a:r>
              <a:rPr lang="en-US" sz="3200" b="1" dirty="0" smtClean="0"/>
              <a:t> Introduce themselves by name.</a:t>
            </a:r>
          </a:p>
          <a:p>
            <a:pPr marL="651510" indent="-514350">
              <a:buFont typeface="+mj-lt"/>
              <a:buAutoNum type="arabicParenR"/>
            </a:pPr>
            <a:r>
              <a:rPr lang="en-US" sz="3200" b="1" dirty="0" smtClean="0"/>
              <a:t>Show their identity cards for the activity.</a:t>
            </a:r>
          </a:p>
          <a:p>
            <a:pPr marL="651510" indent="-514350">
              <a:buFont typeface="+mj-lt"/>
              <a:buAutoNum type="arabicParenR"/>
            </a:pPr>
            <a:r>
              <a:rPr lang="en-US" sz="3200" b="1" dirty="0" smtClean="0"/>
              <a:t>Show their letter of permission to carry out the exercise.</a:t>
            </a:r>
          </a:p>
          <a:p>
            <a:pPr marL="651510" indent="-514350">
              <a:buFont typeface="+mj-lt"/>
              <a:buAutoNum type="arabicParenR"/>
            </a:pP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74638"/>
            <a:ext cx="2209800" cy="1143000"/>
          </a:xfrm>
        </p:spPr>
        <p:txBody>
          <a:bodyPr/>
          <a:lstStyle/>
          <a:p>
            <a:endParaRPr lang="en-US" dirty="0"/>
          </a:p>
        </p:txBody>
      </p:sp>
      <p:sp>
        <p:nvSpPr>
          <p:cNvPr id="3" name="Content Placeholder 2"/>
          <p:cNvSpPr>
            <a:spLocks noGrp="1"/>
          </p:cNvSpPr>
          <p:nvPr>
            <p:ph idx="1"/>
          </p:nvPr>
        </p:nvSpPr>
        <p:spPr>
          <a:xfrm>
            <a:off x="457200" y="152400"/>
            <a:ext cx="8229600" cy="6477000"/>
          </a:xfrm>
        </p:spPr>
        <p:txBody>
          <a:bodyPr>
            <a:normAutofit/>
          </a:bodyPr>
          <a:lstStyle/>
          <a:p>
            <a:pPr marL="651510" indent="-514350">
              <a:buNone/>
            </a:pPr>
            <a:r>
              <a:rPr lang="en-US" sz="3200" b="1" dirty="0" smtClean="0"/>
              <a:t>4. Explain why they have come and the purpose o the survey.</a:t>
            </a:r>
          </a:p>
          <a:p>
            <a:pPr marL="651510" indent="-514350">
              <a:buNone/>
            </a:pPr>
            <a:r>
              <a:rPr lang="en-US" sz="3200" b="1" dirty="0" smtClean="0"/>
              <a:t>5. Establish rapport with the respondent/s so that they can   feel with each other.</a:t>
            </a:r>
          </a:p>
          <a:p>
            <a:pPr>
              <a:buNone/>
            </a:pPr>
            <a:r>
              <a:rPr lang="en-US" sz="3200" b="1" dirty="0" smtClean="0"/>
              <a:t>6. Ask if it is convenient to interview the person at that time.</a:t>
            </a:r>
          </a:p>
          <a:p>
            <a:pPr>
              <a:buNone/>
            </a:pPr>
            <a:endParaRPr lang="en-US" sz="3200" b="1" dirty="0" smtClean="0"/>
          </a:p>
          <a:p>
            <a:pPr>
              <a:buNone/>
            </a:pPr>
            <a:r>
              <a:rPr lang="en-US" sz="5400" b="1" u="sng" dirty="0" smtClean="0">
                <a:solidFill>
                  <a:srgbClr val="FF0000"/>
                </a:solidFill>
              </a:rPr>
              <a:t>Note.</a:t>
            </a:r>
          </a:p>
          <a:p>
            <a:pPr>
              <a:buNone/>
            </a:pPr>
            <a:r>
              <a:rPr lang="en-US" sz="3200" b="1" dirty="0" smtClean="0">
                <a:solidFill>
                  <a:srgbClr val="FFFF00"/>
                </a:solidFill>
              </a:rPr>
              <a:t>-the respondent has the right to refuse to participate in an interview/experiment/medication.</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Reasons for refusal to participate.</a:t>
            </a:r>
            <a:endParaRPr lang="en-US" sz="4800" dirty="0"/>
          </a:p>
        </p:txBody>
      </p:sp>
      <p:sp>
        <p:nvSpPr>
          <p:cNvPr id="3" name="Content Placeholder 2"/>
          <p:cNvSpPr>
            <a:spLocks noGrp="1"/>
          </p:cNvSpPr>
          <p:nvPr>
            <p:ph idx="1"/>
          </p:nvPr>
        </p:nvSpPr>
        <p:spPr/>
        <p:txBody>
          <a:bodyPr>
            <a:normAutofit/>
          </a:bodyPr>
          <a:lstStyle/>
          <a:p>
            <a:pPr marL="651510" indent="-514350">
              <a:buAutoNum type="arabicPeriod"/>
            </a:pPr>
            <a:r>
              <a:rPr lang="en-US" sz="3600" b="1" dirty="0" smtClean="0"/>
              <a:t>If people were not informed of the survey, its objective, and when it would be performed.</a:t>
            </a:r>
          </a:p>
          <a:p>
            <a:pPr marL="651510" indent="-514350">
              <a:buAutoNum type="arabicPeriod"/>
            </a:pPr>
            <a:r>
              <a:rPr lang="en-US" sz="3600" b="1" dirty="0" smtClean="0"/>
              <a:t>If for some reasons the person to be interviewed is temporarily away from home.</a:t>
            </a:r>
          </a:p>
          <a:p>
            <a:pPr marL="651510" indent="-514350">
              <a:buAutoNum type="arabicPeriod"/>
            </a:pPr>
            <a:r>
              <a:rPr lang="en-US" sz="3600" b="1" dirty="0" smtClean="0"/>
              <a:t>Lack of interest in co-operating or active opposition to the survey.</a:t>
            </a:r>
            <a:endParaRPr lang="en-US" sz="3600" b="1"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descr="C:\Users\ME\Desktop\quotes wise - Copy\wise_quotes_022.jpg"/>
          <p:cNvPicPr>
            <a:picLocks noChangeAspect="1" noChangeArrowheads="1"/>
          </p:cNvPicPr>
          <p:nvPr/>
        </p:nvPicPr>
        <p:blipFill>
          <a:blip r:embed="rId2"/>
          <a:srcRect/>
          <a:stretch>
            <a:fillRect/>
          </a:stretch>
        </p:blipFill>
        <p:spPr bwMode="auto">
          <a:xfrm>
            <a:off x="0" y="0"/>
            <a:ext cx="9144000" cy="6857999"/>
          </a:xfrm>
          <a:prstGeom prst="rect">
            <a:avLst/>
          </a:prstGeom>
          <a:noFill/>
        </p:spPr>
      </p:pic>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STAGE TWO: DATA COLLECTION</a:t>
            </a:r>
            <a:br>
              <a:rPr lang="en-US" dirty="0" smtClean="0"/>
            </a:br>
            <a:endParaRPr lang="en-US" dirty="0"/>
          </a:p>
        </p:txBody>
      </p:sp>
      <p:sp>
        <p:nvSpPr>
          <p:cNvPr id="3" name="Content Placeholder 2"/>
          <p:cNvSpPr>
            <a:spLocks noGrp="1"/>
          </p:cNvSpPr>
          <p:nvPr>
            <p:ph idx="1"/>
          </p:nvPr>
        </p:nvSpPr>
        <p:spPr>
          <a:xfrm>
            <a:off x="228600" y="1219200"/>
            <a:ext cx="8686800" cy="5334000"/>
          </a:xfrm>
        </p:spPr>
        <p:txBody>
          <a:bodyPr>
            <a:noAutofit/>
          </a:bodyPr>
          <a:lstStyle/>
          <a:p>
            <a:r>
              <a:rPr lang="en-US" sz="4000" dirty="0" smtClean="0"/>
              <a:t>Use Pencil When Filling Out Forms.</a:t>
            </a:r>
          </a:p>
          <a:p>
            <a:r>
              <a:rPr lang="en-US" sz="4000" dirty="0" smtClean="0"/>
              <a:t>Do not erase a wrong response.</a:t>
            </a:r>
          </a:p>
          <a:p>
            <a:r>
              <a:rPr lang="en-US" sz="4000" dirty="0" smtClean="0"/>
              <a:t>If mistake is made, cross it out and mark the correct response above it.</a:t>
            </a:r>
          </a:p>
          <a:p>
            <a:r>
              <a:rPr lang="en-US" sz="4000" dirty="0" smtClean="0"/>
              <a:t>Fill response at the time they are given.</a:t>
            </a:r>
          </a:p>
          <a:p>
            <a:endParaRPr lang="en-US" sz="40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74638"/>
            <a:ext cx="2362200" cy="1143000"/>
          </a:xfrm>
        </p:spPr>
        <p:txBody>
          <a:bodyPr/>
          <a:lstStyle/>
          <a:p>
            <a:endParaRPr lang="en-US" dirty="0"/>
          </a:p>
        </p:txBody>
      </p:sp>
      <p:sp>
        <p:nvSpPr>
          <p:cNvPr id="3" name="Content Placeholder 2"/>
          <p:cNvSpPr>
            <a:spLocks noGrp="1"/>
          </p:cNvSpPr>
          <p:nvPr>
            <p:ph idx="1"/>
          </p:nvPr>
        </p:nvSpPr>
        <p:spPr>
          <a:xfrm>
            <a:off x="304800" y="228600"/>
            <a:ext cx="8534400" cy="6324600"/>
          </a:xfrm>
        </p:spPr>
        <p:txBody>
          <a:bodyPr>
            <a:normAutofit lnSpcReduction="10000"/>
          </a:bodyPr>
          <a:lstStyle/>
          <a:p>
            <a:r>
              <a:rPr lang="en-US" sz="3600" b="1" dirty="0" smtClean="0"/>
              <a:t>Ensure you have all  tools required e.g. anthropometric measurements tools and laboratory specimen containers.</a:t>
            </a:r>
          </a:p>
          <a:p>
            <a:r>
              <a:rPr lang="en-US" sz="3600" b="1" dirty="0" smtClean="0"/>
              <a:t>Handle  specimen collected correctly.</a:t>
            </a:r>
          </a:p>
          <a:p>
            <a:r>
              <a:rPr lang="en-US" sz="3600" b="1" dirty="0" smtClean="0"/>
              <a:t>Fill all forms and recheck to avoid mistakes and to be sure that all relevant information is satisfactorily filled in the appropriate space provided.</a:t>
            </a:r>
          </a:p>
          <a:p>
            <a:r>
              <a:rPr lang="en-US" sz="3600" b="1" dirty="0" smtClean="0"/>
              <a:t>Ensure safety storage of specimen.</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74638"/>
            <a:ext cx="1905000" cy="1143000"/>
          </a:xfrm>
        </p:spPr>
        <p:txBody>
          <a:bodyPr/>
          <a:lstStyle/>
          <a:p>
            <a:endParaRPr lang="en-US" dirty="0"/>
          </a:p>
        </p:txBody>
      </p:sp>
      <p:sp>
        <p:nvSpPr>
          <p:cNvPr id="3" name="Content Placeholder 2"/>
          <p:cNvSpPr>
            <a:spLocks noGrp="1"/>
          </p:cNvSpPr>
          <p:nvPr>
            <p:ph idx="1"/>
          </p:nvPr>
        </p:nvSpPr>
        <p:spPr>
          <a:xfrm>
            <a:off x="457200" y="228600"/>
            <a:ext cx="8229600" cy="6248400"/>
          </a:xfrm>
        </p:spPr>
        <p:txBody>
          <a:bodyPr>
            <a:noAutofit/>
          </a:bodyPr>
          <a:lstStyle/>
          <a:p>
            <a:r>
              <a:rPr lang="en-US" sz="3200" b="1" dirty="0" smtClean="0"/>
              <a:t>At the end of the day, all forms be checked thoroughly by someone other than the interviewer.</a:t>
            </a:r>
          </a:p>
          <a:p>
            <a:r>
              <a:rPr lang="en-US" sz="3200" b="1" dirty="0" smtClean="0"/>
              <a:t>You may need to begin tallying results at the stage so that when the analysis begins all you have to do is add up the tallies instead of going through all the forms since the first interview</a:t>
            </a:r>
          </a:p>
          <a:p>
            <a:r>
              <a:rPr lang="en-US" sz="3200" b="1" dirty="0" smtClean="0"/>
              <a:t>During Data collection, it is very important to ensure that there is quality control so that you do not end up with false or misleading conclusion.</a:t>
            </a:r>
            <a:endParaRPr lang="en-US" sz="3200" b="1"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ENSURE QUALITY DATA YOU SHOULD.</a:t>
            </a:r>
            <a:endParaRPr lang="en-US" dirty="0"/>
          </a:p>
        </p:txBody>
      </p:sp>
      <p:sp>
        <p:nvSpPr>
          <p:cNvPr id="3" name="Content Placeholder 2"/>
          <p:cNvSpPr>
            <a:spLocks noGrp="1"/>
          </p:cNvSpPr>
          <p:nvPr>
            <p:ph idx="1"/>
          </p:nvPr>
        </p:nvSpPr>
        <p:spPr/>
        <p:txBody>
          <a:bodyPr>
            <a:normAutofit lnSpcReduction="10000"/>
          </a:bodyPr>
          <a:lstStyle/>
          <a:p>
            <a:pPr marL="651510" indent="-514350">
              <a:buFont typeface="+mj-lt"/>
              <a:buAutoNum type="arabicPeriod"/>
            </a:pPr>
            <a:r>
              <a:rPr lang="en-US" sz="3200" b="1" dirty="0" smtClean="0"/>
              <a:t>Avoid bias when designing the questionnaire</a:t>
            </a:r>
          </a:p>
          <a:p>
            <a:pPr marL="651510" indent="-514350">
              <a:buFont typeface="+mj-lt"/>
              <a:buAutoNum type="arabicPeriod"/>
            </a:pPr>
            <a:r>
              <a:rPr lang="en-US" sz="3200" b="1" dirty="0" smtClean="0"/>
              <a:t>Provide an institution sheet on how to ask certain questions and how to record answers.</a:t>
            </a:r>
          </a:p>
          <a:p>
            <a:pPr marL="651510" indent="-514350">
              <a:buFont typeface="+mj-lt"/>
              <a:buAutoNum type="arabicPeriod"/>
            </a:pPr>
            <a:r>
              <a:rPr lang="en-US" sz="3200" b="1" dirty="0" smtClean="0"/>
              <a:t>Select interviewers with care.</a:t>
            </a:r>
          </a:p>
          <a:p>
            <a:pPr marL="651510" indent="-514350">
              <a:buFont typeface="+mj-lt"/>
              <a:buAutoNum type="arabicPeriod"/>
            </a:pPr>
            <a:r>
              <a:rPr lang="en-US" sz="3200" b="1" dirty="0" smtClean="0"/>
              <a:t>Select and train the assistants carefully in all the procedures together with interviewers.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Steps for community diagnosis.</a:t>
            </a:r>
            <a:endParaRPr lang="en-US" dirty="0"/>
          </a:p>
        </p:txBody>
      </p:sp>
      <p:sp>
        <p:nvSpPr>
          <p:cNvPr id="3" name="Content Placeholder 2"/>
          <p:cNvSpPr>
            <a:spLocks noGrp="1"/>
          </p:cNvSpPr>
          <p:nvPr>
            <p:ph idx="1"/>
          </p:nvPr>
        </p:nvSpPr>
        <p:spPr/>
        <p:txBody>
          <a:bodyPr/>
          <a:lstStyle/>
          <a:p>
            <a:r>
              <a:rPr lang="en-US" dirty="0" smtClean="0"/>
              <a:t>Same as patient diagnosis except the amount of data is much greater and requires more lengthy analysis and processing.</a:t>
            </a:r>
          </a:p>
          <a:p>
            <a:r>
              <a:rPr lang="en-US" dirty="0" smtClean="0"/>
              <a:t>You collect information about:</a:t>
            </a:r>
          </a:p>
          <a:p>
            <a:pPr marL="651510" indent="-514350">
              <a:buFont typeface="+mj-lt"/>
              <a:buAutoNum type="arabicPeriod"/>
            </a:pPr>
            <a:r>
              <a:rPr lang="en-US" dirty="0" smtClean="0"/>
              <a:t>Local people and their environment</a:t>
            </a:r>
          </a:p>
          <a:p>
            <a:pPr marL="651510" indent="-514350">
              <a:buFont typeface="+mj-lt"/>
              <a:buAutoNum type="arabicPeriod"/>
            </a:pPr>
            <a:r>
              <a:rPr lang="en-US" dirty="0" smtClean="0"/>
              <a:t>Number of people and their distribution</a:t>
            </a:r>
          </a:p>
          <a:p>
            <a:pPr marL="651510" indent="-514350">
              <a:buFont typeface="+mj-lt"/>
              <a:buAutoNum type="arabicPeriod"/>
            </a:pPr>
            <a:r>
              <a:rPr lang="en-US" dirty="0" smtClean="0"/>
              <a:t>The diseases the local people suffer from</a:t>
            </a:r>
          </a:p>
          <a:p>
            <a:pPr marL="651510" indent="-514350">
              <a:buFont typeface="+mj-lt"/>
              <a:buAutoNum type="arabicPeriod"/>
            </a:pPr>
            <a:r>
              <a:rPr lang="en-US" dirty="0" smtClean="0"/>
              <a:t>The organization of local health services.</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74638"/>
            <a:ext cx="1905000" cy="1143000"/>
          </a:xfrm>
        </p:spPr>
        <p:txBody>
          <a:bodyPr/>
          <a:lstStyle/>
          <a:p>
            <a:endParaRPr lang="en-US" dirty="0"/>
          </a:p>
        </p:txBody>
      </p:sp>
      <p:sp>
        <p:nvSpPr>
          <p:cNvPr id="3" name="Content Placeholder 2"/>
          <p:cNvSpPr>
            <a:spLocks noGrp="1"/>
          </p:cNvSpPr>
          <p:nvPr>
            <p:ph idx="1"/>
          </p:nvPr>
        </p:nvSpPr>
        <p:spPr>
          <a:xfrm>
            <a:off x="457200" y="457200"/>
            <a:ext cx="8229600" cy="5852160"/>
          </a:xfrm>
        </p:spPr>
        <p:txBody>
          <a:bodyPr>
            <a:normAutofit/>
          </a:bodyPr>
          <a:lstStyle/>
          <a:p>
            <a:pPr marL="651510" indent="-514350">
              <a:buNone/>
            </a:pPr>
            <a:r>
              <a:rPr lang="en-US" sz="4000" dirty="0" smtClean="0"/>
              <a:t>5. Involve them in the pre-testing phase.</a:t>
            </a:r>
          </a:p>
          <a:p>
            <a:pPr marL="651510" indent="-514350">
              <a:buNone/>
            </a:pPr>
            <a:r>
              <a:rPr lang="en-US" sz="4000" dirty="0" smtClean="0"/>
              <a:t>6. Limit the number of interviews that interviewers can conduct in a day so that they do not become too exhausted.</a:t>
            </a:r>
          </a:p>
          <a:p>
            <a:pPr marL="651510" indent="-514350">
              <a:buNone/>
            </a:pPr>
            <a:r>
              <a:rPr lang="en-US" sz="4000" dirty="0" smtClean="0"/>
              <a:t>7. Identify assistant to carry out quality checks everyday.</a:t>
            </a:r>
            <a:endParaRPr lang="en-US" sz="40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Check  data for completeness and organise it for analysis</a:t>
            </a:r>
            <a:br>
              <a:rPr lang="en-US" dirty="0" smtClean="0"/>
            </a:br>
            <a:endParaRPr lang="en-US" dirty="0"/>
          </a:p>
        </p:txBody>
      </p:sp>
      <p:sp>
        <p:nvSpPr>
          <p:cNvPr id="3" name="Content Placeholder 2"/>
          <p:cNvSpPr>
            <a:spLocks noGrp="1"/>
          </p:cNvSpPr>
          <p:nvPr>
            <p:ph idx="1"/>
          </p:nvPr>
        </p:nvSpPr>
        <p:spPr/>
        <p:txBody>
          <a:bodyPr>
            <a:normAutofit/>
          </a:bodyPr>
          <a:lstStyle/>
          <a:p>
            <a:r>
              <a:rPr lang="en-US" b="1" u="sng" dirty="0" smtClean="0">
                <a:solidFill>
                  <a:srgbClr val="FFFF00"/>
                </a:solidFill>
              </a:rPr>
              <a:t>The following guidance will help you:</a:t>
            </a:r>
          </a:p>
          <a:p>
            <a:pPr marL="651510" indent="-514350">
              <a:buFont typeface="+mj-lt"/>
              <a:buAutoNum type="arabicPeriod"/>
            </a:pPr>
            <a:r>
              <a:rPr lang="en-US" sz="3600" b="1" dirty="0" smtClean="0"/>
              <a:t>Check to confirm that all the forms have been completed satisfactorily.</a:t>
            </a:r>
          </a:p>
          <a:p>
            <a:pPr marL="651510" indent="-514350">
              <a:buFont typeface="+mj-lt"/>
              <a:buAutoNum type="arabicPeriod"/>
            </a:pPr>
            <a:r>
              <a:rPr lang="en-US" sz="3600" b="1" dirty="0" smtClean="0"/>
              <a:t>Ensure that all questionnaires are numbered.</a:t>
            </a:r>
          </a:p>
          <a:p>
            <a:pPr marL="651510" indent="-514350">
              <a:buFont typeface="+mj-lt"/>
              <a:buAutoNum type="arabicPeriod"/>
            </a:pPr>
            <a:r>
              <a:rPr lang="en-US" sz="3600" b="1" dirty="0" smtClean="0"/>
              <a:t>Identify one person to be responsible for stirring data and specimen securely.</a:t>
            </a:r>
          </a:p>
          <a:p>
            <a:pPr marL="651510" indent="-514350">
              <a:buFont typeface="+mj-lt"/>
              <a:buAutoNum type="arabicPeriod"/>
            </a:pPr>
            <a:endParaRPr lang="en-US" b="1"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74638"/>
            <a:ext cx="2209800" cy="1143000"/>
          </a:xfrm>
        </p:spPr>
        <p:txBody>
          <a:bodyPr/>
          <a:lstStyle/>
          <a:p>
            <a:endParaRPr lang="en-US" dirty="0"/>
          </a:p>
        </p:txBody>
      </p:sp>
      <p:sp>
        <p:nvSpPr>
          <p:cNvPr id="3" name="Content Placeholder 2"/>
          <p:cNvSpPr>
            <a:spLocks noGrp="1"/>
          </p:cNvSpPr>
          <p:nvPr>
            <p:ph idx="1"/>
          </p:nvPr>
        </p:nvSpPr>
        <p:spPr>
          <a:xfrm>
            <a:off x="457200" y="457200"/>
            <a:ext cx="8229600" cy="5852160"/>
          </a:xfrm>
        </p:spPr>
        <p:txBody>
          <a:bodyPr>
            <a:noAutofit/>
          </a:bodyPr>
          <a:lstStyle/>
          <a:p>
            <a:pPr marL="651510" indent="-514350">
              <a:buNone/>
            </a:pPr>
            <a:r>
              <a:rPr lang="en-US" sz="3600" b="1" dirty="0" smtClean="0"/>
              <a:t>4. Record forms should be sequenced and stored with clear labels.</a:t>
            </a:r>
          </a:p>
          <a:p>
            <a:pPr marL="651510" indent="-514350">
              <a:buNone/>
            </a:pPr>
            <a:r>
              <a:rPr lang="en-US" sz="3600" b="1" dirty="0" smtClean="0"/>
              <a:t>5. Make sure that all the information you need has been collected in a standard way.</a:t>
            </a:r>
          </a:p>
          <a:p>
            <a:pPr marL="651510" indent="-514350">
              <a:buNone/>
            </a:pPr>
            <a:r>
              <a:rPr lang="en-US" sz="3600" b="1" dirty="0" smtClean="0"/>
              <a:t>6. Develop an insight into the possible ways of analyzing data.</a:t>
            </a:r>
          </a:p>
          <a:p>
            <a:pPr marL="651510" indent="-514350">
              <a:buNone/>
            </a:pPr>
            <a:r>
              <a:rPr lang="en-US" sz="3600" b="1" dirty="0" smtClean="0"/>
              <a:t>7. Ensure availability of any resources needed for analysis, such as computer..</a:t>
            </a:r>
            <a:endParaRPr lang="en-US" sz="3600" b="1"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sz="4800" u="sng" dirty="0" smtClean="0">
                <a:solidFill>
                  <a:srgbClr val="FFFF00"/>
                </a:solidFill>
              </a:rPr>
              <a:t>DATA ANALYSIS</a:t>
            </a:r>
            <a:endParaRPr lang="en-US" sz="4800" u="sng" dirty="0">
              <a:solidFill>
                <a:srgbClr val="FFFF00"/>
              </a:solidFill>
            </a:endParaRPr>
          </a:p>
        </p:txBody>
      </p:sp>
      <p:sp>
        <p:nvSpPr>
          <p:cNvPr id="3" name="Content Placeholder 2"/>
          <p:cNvSpPr>
            <a:spLocks noGrp="1"/>
          </p:cNvSpPr>
          <p:nvPr>
            <p:ph idx="1"/>
          </p:nvPr>
        </p:nvSpPr>
        <p:spPr>
          <a:xfrm>
            <a:off x="152400" y="1143000"/>
            <a:ext cx="8839200" cy="5562600"/>
          </a:xfrm>
        </p:spPr>
        <p:txBody>
          <a:bodyPr>
            <a:normAutofit lnSpcReduction="10000"/>
          </a:bodyPr>
          <a:lstStyle/>
          <a:p>
            <a:r>
              <a:rPr lang="en-US" b="1" dirty="0" smtClean="0"/>
              <a:t>Raw data- data obtained from the field.</a:t>
            </a:r>
          </a:p>
          <a:p>
            <a:pPr>
              <a:buNone/>
            </a:pPr>
            <a:r>
              <a:rPr lang="en-US" b="1" dirty="0" smtClean="0"/>
              <a:t>                        -Does not give much information    </a:t>
            </a:r>
          </a:p>
          <a:p>
            <a:pPr>
              <a:buNone/>
            </a:pPr>
            <a:r>
              <a:rPr lang="en-US" b="1" dirty="0" smtClean="0"/>
              <a:t>                        and difficult to interpret.</a:t>
            </a:r>
          </a:p>
          <a:p>
            <a:r>
              <a:rPr lang="en-US" b="1" dirty="0" smtClean="0"/>
              <a:t>Data analysis – the separation and categorization of numerical data into group in order to understand its meaning. Statistical methods are used to do this because they:</a:t>
            </a:r>
          </a:p>
          <a:p>
            <a:pPr marL="651510" indent="-514350">
              <a:buFont typeface="+mj-lt"/>
              <a:buAutoNum type="arabicPeriod"/>
            </a:pPr>
            <a:r>
              <a:rPr lang="en-US" b="1" dirty="0" smtClean="0"/>
              <a:t>Summarized the data</a:t>
            </a:r>
          </a:p>
          <a:p>
            <a:pPr marL="651510" indent="-514350">
              <a:buFont typeface="+mj-lt"/>
              <a:buAutoNum type="arabicPeriod"/>
            </a:pPr>
            <a:r>
              <a:rPr lang="en-US" b="1" dirty="0" smtClean="0"/>
              <a:t>Make inferences about the data, this means that data which has been gathered on a sample can be used to indicate what is probably happening to the entire population so as to make judgment about them.</a:t>
            </a:r>
          </a:p>
          <a:p>
            <a:pPr>
              <a:buNone/>
            </a:pPr>
            <a:endParaRPr lang="en-US" b="1" dirty="0" smtClean="0"/>
          </a:p>
          <a:p>
            <a:pPr>
              <a:buNone/>
            </a:pPr>
            <a:endParaRPr lang="en-US" b="1"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u="sng" dirty="0" smtClean="0"/>
              <a:t>Data analysis involves four steps:</a:t>
            </a:r>
            <a:endParaRPr lang="en-US" sz="4800" u="sng" dirty="0"/>
          </a:p>
        </p:txBody>
      </p:sp>
      <p:sp>
        <p:nvSpPr>
          <p:cNvPr id="3" name="Content Placeholder 2"/>
          <p:cNvSpPr>
            <a:spLocks noGrp="1"/>
          </p:cNvSpPr>
          <p:nvPr>
            <p:ph idx="1"/>
          </p:nvPr>
        </p:nvSpPr>
        <p:spPr>
          <a:xfrm>
            <a:off x="457200" y="1828800"/>
            <a:ext cx="8229600" cy="4480560"/>
          </a:xfrm>
        </p:spPr>
        <p:txBody>
          <a:bodyPr>
            <a:normAutofit/>
          </a:bodyPr>
          <a:lstStyle/>
          <a:p>
            <a:pPr marL="651510" indent="-514350">
              <a:buAutoNum type="arabicPeriod"/>
            </a:pPr>
            <a:r>
              <a:rPr lang="en-US" sz="4800" b="1" dirty="0" smtClean="0"/>
              <a:t>Data cleaning </a:t>
            </a:r>
          </a:p>
          <a:p>
            <a:pPr marL="651510" indent="-514350">
              <a:buAutoNum type="arabicPeriod"/>
            </a:pPr>
            <a:r>
              <a:rPr lang="en-US" sz="4800" b="1" dirty="0" smtClean="0"/>
              <a:t>Sorting or tallying</a:t>
            </a:r>
          </a:p>
          <a:p>
            <a:pPr marL="651510" indent="-514350">
              <a:buAutoNum type="arabicPeriod"/>
            </a:pPr>
            <a:r>
              <a:rPr lang="en-US" sz="4800" b="1" dirty="0" smtClean="0"/>
              <a:t>Coding and entering data </a:t>
            </a:r>
          </a:p>
          <a:p>
            <a:pPr marL="651510" indent="-514350">
              <a:buAutoNum type="arabicPeriod"/>
            </a:pPr>
            <a:r>
              <a:rPr lang="en-US" sz="4800" b="1" dirty="0" smtClean="0"/>
              <a:t>Analysis of results</a:t>
            </a:r>
            <a:endParaRPr lang="en-US" sz="4800" b="1"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Data cleaning.</a:t>
            </a:r>
            <a:endParaRPr lang="en-US" dirty="0"/>
          </a:p>
        </p:txBody>
      </p:sp>
      <p:sp>
        <p:nvSpPr>
          <p:cNvPr id="3" name="Content Placeholder 2"/>
          <p:cNvSpPr>
            <a:spLocks noGrp="1"/>
          </p:cNvSpPr>
          <p:nvPr>
            <p:ph idx="1"/>
          </p:nvPr>
        </p:nvSpPr>
        <p:spPr/>
        <p:txBody>
          <a:bodyPr/>
          <a:lstStyle/>
          <a:p>
            <a:r>
              <a:rPr lang="en-US" b="1" dirty="0" smtClean="0"/>
              <a:t>Find “missing data” – if one question is missing information in the majority of the questionnaires, then you can ignore it from the study.</a:t>
            </a:r>
          </a:p>
          <a:p>
            <a:r>
              <a:rPr lang="en-US" b="1" dirty="0" smtClean="0"/>
              <a:t>Correct mistakes committed by the interviewers after confirming with them, e.g. putting a tick(√) against smoker instead of non-smoker.</a:t>
            </a:r>
          </a:p>
          <a:p>
            <a:r>
              <a:rPr lang="en-US" b="1" dirty="0" smtClean="0"/>
              <a:t>Exclude all inconsistent information if you can not verify its correctness</a:t>
            </a:r>
            <a:endParaRPr lang="en-US" b="1"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Sorting and Tallying data.</a:t>
            </a:r>
            <a:endParaRPr lang="en-US" dirty="0"/>
          </a:p>
        </p:txBody>
      </p:sp>
      <p:sp>
        <p:nvSpPr>
          <p:cNvPr id="3" name="Content Placeholder 2"/>
          <p:cNvSpPr>
            <a:spLocks noGrp="1"/>
          </p:cNvSpPr>
          <p:nvPr>
            <p:ph idx="1"/>
          </p:nvPr>
        </p:nvSpPr>
        <p:spPr>
          <a:xfrm>
            <a:off x="228600" y="1295400"/>
            <a:ext cx="8686800" cy="5334000"/>
          </a:xfrm>
        </p:spPr>
        <p:txBody>
          <a:bodyPr>
            <a:normAutofit/>
          </a:bodyPr>
          <a:lstStyle/>
          <a:p>
            <a:r>
              <a:rPr lang="en-US" b="1" dirty="0" smtClean="0"/>
              <a:t>Organise data in a systematic manner to facilitate analysis by sorting and tallying the data.</a:t>
            </a:r>
          </a:p>
          <a:p>
            <a:r>
              <a:rPr lang="en-US" b="1" dirty="0" smtClean="0"/>
              <a:t>Sorting – Arranging raw data in groups or in a </a:t>
            </a:r>
          </a:p>
          <a:p>
            <a:pPr>
              <a:buNone/>
            </a:pPr>
            <a:r>
              <a:rPr lang="en-US" b="1" dirty="0" smtClean="0"/>
              <a:t>                 	particular order.</a:t>
            </a:r>
          </a:p>
          <a:p>
            <a:pPr>
              <a:buNone/>
            </a:pPr>
            <a:r>
              <a:rPr lang="en-US" b="1" dirty="0" smtClean="0"/>
              <a:t>                  - Select a system of sorting that facilitate 		data analysis e.g. closed-ended 				questions i.e. Yes – 1, NO – 0.</a:t>
            </a:r>
          </a:p>
          <a:p>
            <a:pPr>
              <a:buNone/>
            </a:pPr>
            <a:r>
              <a:rPr lang="en-US" b="1" dirty="0" smtClean="0"/>
              <a:t>  			- open –ended questions i.e.  Categorize 		the response and assign numbers.</a:t>
            </a:r>
            <a:endParaRPr lang="en-US" b="1"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1981200" cy="1143000"/>
          </a:xfrm>
        </p:spPr>
        <p:txBody>
          <a:bodyPr/>
          <a:lstStyle/>
          <a:p>
            <a:endParaRPr lang="en-US" dirty="0"/>
          </a:p>
        </p:txBody>
      </p:sp>
      <p:sp>
        <p:nvSpPr>
          <p:cNvPr id="3" name="Content Placeholder 2"/>
          <p:cNvSpPr>
            <a:spLocks noGrp="1"/>
          </p:cNvSpPr>
          <p:nvPr>
            <p:ph idx="1"/>
          </p:nvPr>
        </p:nvSpPr>
        <p:spPr>
          <a:xfrm>
            <a:off x="457200" y="609600"/>
            <a:ext cx="8229600" cy="5699760"/>
          </a:xfrm>
        </p:spPr>
        <p:txBody>
          <a:bodyPr>
            <a:noAutofit/>
          </a:bodyPr>
          <a:lstStyle/>
          <a:p>
            <a:r>
              <a:rPr lang="en-US" sz="3200" b="1" dirty="0" smtClean="0"/>
              <a:t>Array – data that has been sorted or arranged into some according to magnitude.</a:t>
            </a:r>
          </a:p>
          <a:p>
            <a:r>
              <a:rPr lang="en-US" sz="3200" b="1" dirty="0" smtClean="0"/>
              <a:t>Raw and arrayed data are ungrouped to help you group data you use tally sheet.</a:t>
            </a:r>
          </a:p>
          <a:p>
            <a:r>
              <a:rPr lang="en-US" sz="3200" b="1" dirty="0" smtClean="0"/>
              <a:t>Tallying – one of the method used to help you organise data before you analyze it.</a:t>
            </a:r>
          </a:p>
          <a:p>
            <a:pPr>
              <a:buNone/>
            </a:pPr>
            <a:r>
              <a:rPr lang="en-US" sz="3200" b="1" dirty="0" smtClean="0"/>
              <a:t>    - it is the setting up of classes or clusters which are tied by a slanting stroke.</a:t>
            </a:r>
            <a:endParaRPr lang="en-US" sz="3200" b="1"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Coding and Entering Data.</a:t>
            </a:r>
            <a:endParaRPr lang="en-US" dirty="0"/>
          </a:p>
        </p:txBody>
      </p:sp>
      <p:sp>
        <p:nvSpPr>
          <p:cNvPr id="3" name="Content Placeholder 2"/>
          <p:cNvSpPr>
            <a:spLocks noGrp="1"/>
          </p:cNvSpPr>
          <p:nvPr>
            <p:ph idx="1"/>
          </p:nvPr>
        </p:nvSpPr>
        <p:spPr>
          <a:xfrm>
            <a:off x="152400" y="1219200"/>
            <a:ext cx="8839200" cy="5410200"/>
          </a:xfrm>
        </p:spPr>
        <p:txBody>
          <a:bodyPr>
            <a:normAutofit lnSpcReduction="10000"/>
          </a:bodyPr>
          <a:lstStyle/>
          <a:p>
            <a:r>
              <a:rPr lang="en-US" b="1" dirty="0" smtClean="0"/>
              <a:t>Involves the conversion of data into numerical codes which represent attributes or measurement of variables.</a:t>
            </a:r>
          </a:p>
          <a:p>
            <a:r>
              <a:rPr lang="en-US" b="1" dirty="0" smtClean="0"/>
              <a:t>Eases the burden of calculation.</a:t>
            </a:r>
          </a:p>
          <a:p>
            <a:r>
              <a:rPr lang="en-US" b="1" dirty="0" smtClean="0"/>
              <a:t>Coding starts with the preparation of a code book which describes in details the codes assigned for each response category and items in the questionnaire.</a:t>
            </a:r>
          </a:p>
          <a:p>
            <a:r>
              <a:rPr lang="en-US" b="1" dirty="0" smtClean="0"/>
              <a:t>Include as much information as you can when coding data.</a:t>
            </a:r>
          </a:p>
          <a:p>
            <a:r>
              <a:rPr lang="en-US" b="1" dirty="0" smtClean="0"/>
              <a:t>Use of computers saves time and increase the accuracy of results when coding.</a:t>
            </a:r>
            <a:endParaRPr lang="en-US" b="1"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dirty="0" smtClean="0"/>
              <a:t/>
            </a:r>
            <a:br>
              <a:rPr lang="en-US" dirty="0" smtClean="0"/>
            </a:br>
            <a:r>
              <a:rPr lang="en-US" sz="6000" u="sng" dirty="0" smtClean="0"/>
              <a:t>4. Analysis of Results</a:t>
            </a:r>
            <a:endParaRPr lang="en-US" sz="6000" u="sng" dirty="0"/>
          </a:p>
        </p:txBody>
      </p:sp>
      <p:sp>
        <p:nvSpPr>
          <p:cNvPr id="3" name="Content Placeholder 2"/>
          <p:cNvSpPr>
            <a:spLocks noGrp="1"/>
          </p:cNvSpPr>
          <p:nvPr>
            <p:ph idx="1"/>
          </p:nvPr>
        </p:nvSpPr>
        <p:spPr/>
        <p:txBody>
          <a:bodyPr/>
          <a:lstStyle/>
          <a:p>
            <a:pPr algn="ctr">
              <a:buNone/>
            </a:pPr>
            <a:r>
              <a:rPr lang="en-US" sz="4400" b="1" u="sng" dirty="0" smtClean="0">
                <a:solidFill>
                  <a:srgbClr val="FFFF00"/>
                </a:solidFill>
              </a:rPr>
              <a:t>Two types of analysis</a:t>
            </a:r>
          </a:p>
          <a:p>
            <a:pPr algn="ctr">
              <a:buNone/>
            </a:pPr>
            <a:endParaRPr lang="en-US" dirty="0" smtClean="0">
              <a:solidFill>
                <a:srgbClr val="FF0000"/>
              </a:solidFill>
            </a:endParaRPr>
          </a:p>
          <a:p>
            <a:pPr marL="651510" indent="-514350" algn="ctr">
              <a:buFont typeface="+mj-lt"/>
              <a:buAutoNum type="arabicPeriod"/>
            </a:pPr>
            <a:r>
              <a:rPr lang="en-US" sz="4800" dirty="0" smtClean="0">
                <a:solidFill>
                  <a:srgbClr val="FF0000"/>
                </a:solidFill>
              </a:rPr>
              <a:t>Qualitative analysis</a:t>
            </a:r>
          </a:p>
          <a:p>
            <a:pPr marL="651510" indent="-514350" algn="ctr">
              <a:buFont typeface="+mj-lt"/>
              <a:buAutoNum type="arabicPeriod"/>
            </a:pPr>
            <a:endParaRPr lang="en-US" sz="4800" dirty="0" smtClean="0">
              <a:solidFill>
                <a:srgbClr val="FF0000"/>
              </a:solidFill>
            </a:endParaRPr>
          </a:p>
          <a:p>
            <a:pPr marL="651510" indent="-514350" algn="ctr">
              <a:buFont typeface="+mj-lt"/>
              <a:buAutoNum type="arabicPeriod"/>
            </a:pPr>
            <a:r>
              <a:rPr lang="en-US" sz="4800" dirty="0" smtClean="0">
                <a:solidFill>
                  <a:srgbClr val="FF0000"/>
                </a:solidFill>
              </a:rPr>
              <a:t>Quantitative analysis</a:t>
            </a:r>
            <a:endParaRPr lang="en-US" sz="4800"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1287</TotalTime>
  <Words>5097</Words>
  <Application>Microsoft Office PowerPoint</Application>
  <PresentationFormat>On-screen Show (4:3)</PresentationFormat>
  <Paragraphs>596</Paragraphs>
  <Slides>123</Slides>
  <Notes>0</Notes>
  <HiddenSlides>0</HiddenSlides>
  <MMClips>0</MMClips>
  <ScaleCrop>false</ScaleCrop>
  <HeadingPairs>
    <vt:vector size="4" baseType="variant">
      <vt:variant>
        <vt:lpstr>Theme</vt:lpstr>
      </vt:variant>
      <vt:variant>
        <vt:i4>1</vt:i4>
      </vt:variant>
      <vt:variant>
        <vt:lpstr>Slide Titles</vt:lpstr>
      </vt:variant>
      <vt:variant>
        <vt:i4>123</vt:i4>
      </vt:variant>
    </vt:vector>
  </HeadingPairs>
  <TitlesOfParts>
    <vt:vector size="124" baseType="lpstr">
      <vt:lpstr>Apex</vt:lpstr>
      <vt:lpstr>COMMUNITY DIAGNOSIS.</vt:lpstr>
      <vt:lpstr>Slide 2</vt:lpstr>
      <vt:lpstr>OBJECTIVES.</vt:lpstr>
      <vt:lpstr>CONCEPT AND PURPOSE OF COMMUNITY DIAGNOSIS.</vt:lpstr>
      <vt:lpstr>OBJECTIVES.</vt:lpstr>
      <vt:lpstr>Community diagnosis.</vt:lpstr>
      <vt:lpstr>Slide 7</vt:lpstr>
      <vt:lpstr>PATIENT DIAGNOSIS VERSUS COMMUNITY DIAGNOSIS.</vt:lpstr>
      <vt:lpstr>Steps for community diagnosis.</vt:lpstr>
      <vt:lpstr>Tools used for patient dignosis.</vt:lpstr>
      <vt:lpstr>Tools used in community diagnosis</vt:lpstr>
      <vt:lpstr>Purpose of community diagnosis is to collect the following.</vt:lpstr>
      <vt:lpstr>Assignment. </vt:lpstr>
      <vt:lpstr>Ethical consideration.</vt:lpstr>
      <vt:lpstr>PLANNING A COMMUNITY DIAGNOSIS.</vt:lpstr>
      <vt:lpstr>OBJECTIVES.</vt:lpstr>
      <vt:lpstr>The process of community diagnosis.</vt:lpstr>
      <vt:lpstr>EXPLORING THE COMMUNITY/INVENTORY.</vt:lpstr>
      <vt:lpstr>Seeking permission and information authorities in the community.</vt:lpstr>
      <vt:lpstr>Gathering the background data.</vt:lpstr>
      <vt:lpstr>Gather information by:</vt:lpstr>
      <vt:lpstr>Planning the survey.</vt:lpstr>
      <vt:lpstr>Other questions that is addressed by survey:</vt:lpstr>
      <vt:lpstr>Qualities of interviewers to be trained.</vt:lpstr>
      <vt:lpstr>WHEN TRAINING INTEWRVIEWRS EXPLAIN THE FOLLOWING:</vt:lpstr>
      <vt:lpstr>Interviewers should:</vt:lpstr>
      <vt:lpstr>Sampling for a survey.</vt:lpstr>
      <vt:lpstr>Study population.</vt:lpstr>
      <vt:lpstr>SAMPLING METHODS.</vt:lpstr>
      <vt:lpstr>2. Non probability sampling methods.</vt:lpstr>
      <vt:lpstr>Assignment.</vt:lpstr>
      <vt:lpstr>DEVELOPING AND PRETESTING TOOL FOR DATA COLLECTION.</vt:lpstr>
      <vt:lpstr>OBJECTIVES.</vt:lpstr>
      <vt:lpstr>TOOLS USED TO MEASURE COMMUNITY HEALTH PROBLEM.</vt:lpstr>
      <vt:lpstr>QUESTIONAIRE.</vt:lpstr>
      <vt:lpstr>Qualities of a good questionnaire.</vt:lpstr>
      <vt:lpstr>Qualities of a good questionnaire</vt:lpstr>
      <vt:lpstr>Qualities of a good questionnaire</vt:lpstr>
      <vt:lpstr>TYPES OF INFORMATION.</vt:lpstr>
      <vt:lpstr>2. Belief, attitude, and opinions.</vt:lpstr>
      <vt:lpstr>3. Behavior.</vt:lpstr>
      <vt:lpstr>4. ATRIBUTE.</vt:lpstr>
      <vt:lpstr>TYPES OF QUESTION.</vt:lpstr>
      <vt:lpstr>a) Open-ended questions.</vt:lpstr>
      <vt:lpstr>Open- ended questions gives information on:</vt:lpstr>
      <vt:lpstr>Examples of open- ended question.</vt:lpstr>
      <vt:lpstr>b) Closed- ended questions.</vt:lpstr>
      <vt:lpstr>A good questionnaire should cover the following:</vt:lpstr>
      <vt:lpstr>FOCUSED DISCUSSION GROUPS. </vt:lpstr>
      <vt:lpstr>FOCUSED DISCUSSION GROUPS CAN BE USED IN THE FOLLOWING WAYS:</vt:lpstr>
      <vt:lpstr>1. EXPLORATORY STUDIES.</vt:lpstr>
      <vt:lpstr>FDGS WILL PROVIDE:</vt:lpstr>
      <vt:lpstr>2. TESTING IDEAS ABOUT NEW PROGRAMMES.</vt:lpstr>
      <vt:lpstr>3. SOLVING SPECIFIC PROGRAMME PROBLEM.</vt:lpstr>
      <vt:lpstr>CONDUCTING FOCUSED DISCUSSION GROUPS.</vt:lpstr>
      <vt:lpstr>Step 1. preparation</vt:lpstr>
      <vt:lpstr>2. Physical arrangement.</vt:lpstr>
      <vt:lpstr>3. Preparing and discussion guide.</vt:lpstr>
      <vt:lpstr>4. The discussion.</vt:lpstr>
      <vt:lpstr>Function of a facilitator.</vt:lpstr>
      <vt:lpstr>Slide 61</vt:lpstr>
      <vt:lpstr>Note:</vt:lpstr>
      <vt:lpstr>What recorder records.</vt:lpstr>
      <vt:lpstr>The following are recorded.</vt:lpstr>
      <vt:lpstr>Functions of a recorder:</vt:lpstr>
      <vt:lpstr>Slide 66</vt:lpstr>
      <vt:lpstr>PRE-TESTING INSTRUMENTS.</vt:lpstr>
      <vt:lpstr>Points to look for when pre-testing a questionnaire.</vt:lpstr>
      <vt:lpstr>PROCEDURE FOR PRETESTING</vt:lpstr>
      <vt:lpstr>1. Asking colleague review the questions critically. </vt:lpstr>
      <vt:lpstr>2. pre-testing the questionnaire on people who  are very similar to your target group.</vt:lpstr>
      <vt:lpstr>3. Simulating feedback about the form and content of the questionnaire.</vt:lpstr>
      <vt:lpstr>4. Obtaining feedback about the form and content the questionnaire.</vt:lpstr>
      <vt:lpstr>5. Checking if the questions produce the information we need.</vt:lpstr>
      <vt:lpstr>6. Trying out your tabulation and analysis procedure.</vt:lpstr>
      <vt:lpstr>7. Revising.</vt:lpstr>
      <vt:lpstr>?</vt:lpstr>
      <vt:lpstr>EXECUTION OF SURVEY, DATA ANALYSIS AND PRESENTATION.</vt:lpstr>
      <vt:lpstr>Slide 79</vt:lpstr>
      <vt:lpstr>objectives</vt:lpstr>
      <vt:lpstr>EXECUTION OF THE SURVEY</vt:lpstr>
      <vt:lpstr>STAGE 1: INTERVIEWING THE   RESPONDENTS</vt:lpstr>
      <vt:lpstr>Slide 83</vt:lpstr>
      <vt:lpstr>Reasons for refusal to participate.</vt:lpstr>
      <vt:lpstr>Slide 85</vt:lpstr>
      <vt:lpstr>STAGE TWO: DATA COLLECTION </vt:lpstr>
      <vt:lpstr>Slide 87</vt:lpstr>
      <vt:lpstr>Slide 88</vt:lpstr>
      <vt:lpstr>TO ENSURE QUALITY DATA YOU SHOULD.</vt:lpstr>
      <vt:lpstr>Slide 90</vt:lpstr>
      <vt:lpstr>Check  data for completeness and organise it for analysis </vt:lpstr>
      <vt:lpstr>Slide 92</vt:lpstr>
      <vt:lpstr>DATA ANALYSIS</vt:lpstr>
      <vt:lpstr>Data analysis involves four steps:</vt:lpstr>
      <vt:lpstr>1. Data cleaning.</vt:lpstr>
      <vt:lpstr>2. Sorting and Tallying data.</vt:lpstr>
      <vt:lpstr>Slide 97</vt:lpstr>
      <vt:lpstr>3. Coding and Entering Data.</vt:lpstr>
      <vt:lpstr> 4. Analysis of Results</vt:lpstr>
      <vt:lpstr>Qualitative analysis</vt:lpstr>
      <vt:lpstr>b) Quantitative analysis</vt:lpstr>
      <vt:lpstr>NOTE.</vt:lpstr>
      <vt:lpstr>DATA PRESENTATION</vt:lpstr>
      <vt:lpstr>Graphical presentation</vt:lpstr>
      <vt:lpstr>REPORT WRITING, DISSEMINATION AND COMMUNITY ACTIONS</vt:lpstr>
      <vt:lpstr>Slide 106</vt:lpstr>
      <vt:lpstr> Objectives</vt:lpstr>
      <vt:lpstr>FEEDBACK AND REPORT WRITING.</vt:lpstr>
      <vt:lpstr>TYPES OF FEEDBACK.</vt:lpstr>
      <vt:lpstr>1. Individual result/ report.</vt:lpstr>
      <vt:lpstr>2. Preliminary report.</vt:lpstr>
      <vt:lpstr>3. Non-medical report.</vt:lpstr>
      <vt:lpstr>Content includes:</vt:lpstr>
      <vt:lpstr>4. The medical/community diagnosis report</vt:lpstr>
      <vt:lpstr>Components of medical report</vt:lpstr>
      <vt:lpstr>             Community Health Action             </vt:lpstr>
      <vt:lpstr>1. Creating awareness and promoting primary Health Care</vt:lpstr>
      <vt:lpstr>2. Health Education</vt:lpstr>
      <vt:lpstr>3.immunization</vt:lpstr>
      <vt:lpstr>4. Environmental Improvement.</vt:lpstr>
      <vt:lpstr>?</vt:lpstr>
      <vt:lpstr>  </vt:lpstr>
      <vt:lpstr>proceed to community diagnosis….   All the very best…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DIAGNOSIS.</dc:title>
  <dc:creator>ME</dc:creator>
  <cp:lastModifiedBy>ME</cp:lastModifiedBy>
  <cp:revision>146</cp:revision>
  <dcterms:created xsi:type="dcterms:W3CDTF">2015-07-23T20:41:41Z</dcterms:created>
  <dcterms:modified xsi:type="dcterms:W3CDTF">2015-07-29T05:04:25Z</dcterms:modified>
</cp:coreProperties>
</file>