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347" r:id="rId9"/>
    <p:sldId id="265" r:id="rId10"/>
    <p:sldId id="348" r:id="rId11"/>
    <p:sldId id="266" r:id="rId12"/>
    <p:sldId id="267" r:id="rId13"/>
    <p:sldId id="268" r:id="rId14"/>
    <p:sldId id="269" r:id="rId15"/>
    <p:sldId id="270" r:id="rId16"/>
    <p:sldId id="271" r:id="rId17"/>
    <p:sldId id="272" r:id="rId18"/>
    <p:sldId id="273" r:id="rId19"/>
    <p:sldId id="277" r:id="rId20"/>
    <p:sldId id="281" r:id="rId21"/>
    <p:sldId id="283" r:id="rId22"/>
    <p:sldId id="285" r:id="rId23"/>
    <p:sldId id="287" r:id="rId24"/>
    <p:sldId id="292" r:id="rId25"/>
    <p:sldId id="293" r:id="rId26"/>
    <p:sldId id="295" r:id="rId27"/>
    <p:sldId id="296" r:id="rId28"/>
    <p:sldId id="297" r:id="rId29"/>
    <p:sldId id="298" r:id="rId30"/>
    <p:sldId id="299" r:id="rId31"/>
    <p:sldId id="300" r:id="rId32"/>
    <p:sldId id="302" r:id="rId33"/>
    <p:sldId id="304" r:id="rId34"/>
    <p:sldId id="306" r:id="rId35"/>
    <p:sldId id="310" r:id="rId36"/>
    <p:sldId id="349" r:id="rId37"/>
    <p:sldId id="311" r:id="rId38"/>
    <p:sldId id="315" r:id="rId39"/>
    <p:sldId id="316" r:id="rId40"/>
    <p:sldId id="318" r:id="rId41"/>
    <p:sldId id="321" r:id="rId42"/>
    <p:sldId id="323" r:id="rId43"/>
    <p:sldId id="324" r:id="rId44"/>
    <p:sldId id="325" r:id="rId45"/>
    <p:sldId id="326" r:id="rId46"/>
    <p:sldId id="328" r:id="rId47"/>
    <p:sldId id="330" r:id="rId48"/>
    <p:sldId id="331" r:id="rId49"/>
    <p:sldId id="332" r:id="rId50"/>
    <p:sldId id="333" r:id="rId51"/>
    <p:sldId id="334" r:id="rId52"/>
    <p:sldId id="335" r:id="rId53"/>
    <p:sldId id="350" r:id="rId54"/>
    <p:sldId id="336" r:id="rId55"/>
    <p:sldId id="337" r:id="rId56"/>
    <p:sldId id="338" r:id="rId57"/>
    <p:sldId id="351" r:id="rId58"/>
    <p:sldId id="339" r:id="rId59"/>
    <p:sldId id="340" r:id="rId60"/>
    <p:sldId id="352" r:id="rId61"/>
    <p:sldId id="341" r:id="rId62"/>
    <p:sldId id="342" r:id="rId63"/>
    <p:sldId id="343" r:id="rId64"/>
    <p:sldId id="344" r:id="rId65"/>
    <p:sldId id="345"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16FC"/>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8CD47B-D638-4C8D-9FED-D4D56ED778E6}" type="datetimeFigureOut">
              <a:rPr lang="en-US" smtClean="0"/>
              <a:pPr/>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CD47B-D638-4C8D-9FED-D4D56ED778E6}" type="datetimeFigureOut">
              <a:rPr lang="en-US" smtClean="0"/>
              <a:pPr/>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CD47B-D638-4C8D-9FED-D4D56ED778E6}" type="datetimeFigureOut">
              <a:rPr lang="en-US" smtClean="0"/>
              <a:pPr/>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CD47B-D638-4C8D-9FED-D4D56ED778E6}" type="datetimeFigureOut">
              <a:rPr lang="en-US" smtClean="0"/>
              <a:pPr/>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CD47B-D638-4C8D-9FED-D4D56ED778E6}" type="datetimeFigureOut">
              <a:rPr lang="en-US" smtClean="0"/>
              <a:pPr/>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8CD47B-D638-4C8D-9FED-D4D56ED778E6}" type="datetimeFigureOut">
              <a:rPr lang="en-US" smtClean="0"/>
              <a:pPr/>
              <a:t>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8CD47B-D638-4C8D-9FED-D4D56ED778E6}" type="datetimeFigureOut">
              <a:rPr lang="en-US" smtClean="0"/>
              <a:pPr/>
              <a:t>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8CD47B-D638-4C8D-9FED-D4D56ED778E6}" type="datetimeFigureOut">
              <a:rPr lang="en-US" smtClean="0"/>
              <a:pPr/>
              <a:t>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CD47B-D638-4C8D-9FED-D4D56ED778E6}" type="datetimeFigureOut">
              <a:rPr lang="en-US" smtClean="0"/>
              <a:pPr/>
              <a:t>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CD47B-D638-4C8D-9FED-D4D56ED778E6}" type="datetimeFigureOut">
              <a:rPr lang="en-US" smtClean="0"/>
              <a:pPr/>
              <a:t>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CD47B-D638-4C8D-9FED-D4D56ED778E6}" type="datetimeFigureOut">
              <a:rPr lang="en-US" smtClean="0"/>
              <a:pPr/>
              <a:t>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E895E-C79C-4925-9554-3CF42358F8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CD47B-D638-4C8D-9FED-D4D56ED778E6}" type="datetimeFigureOut">
              <a:rPr lang="en-US" smtClean="0"/>
              <a:pPr/>
              <a:t>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E895E-C79C-4925-9554-3CF42358F8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file:///D:\JACOB\JEREMY\Module%203%20Community%20Health%20Nursing\Unit%205%20Community%20Diagnosis\pages\pg20060214033553770.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D:\JACOB\JEREMY\Module%203%20Community%20Health%20Nursing\Unit%205%20Community%20Diagnosis\pages\pg20060214033553770.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file:///D:\JACOB\JEREMY\Module%203%20Community%20Health%20Nursing\Unit%205%20Community%20Diagnosis\pages\pg20060214033553770.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file:///D:\JACOB\JEREMY\Module%203%20Community%20Health%20Nursing\Unit%205%20Community%20Diagnosis\pages\pg20060220073936510.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solidFill>
                  <a:srgbClr val="FF0000"/>
                </a:solidFill>
                <a:latin typeface="Algerian" pitchFamily="82" charset="0"/>
              </a:rPr>
              <a:t>COMMUNITY DIAGNOSIS</a:t>
            </a:r>
            <a:endParaRPr lang="en-US" sz="5400" b="1" dirty="0">
              <a:solidFill>
                <a:srgbClr val="FF0000"/>
              </a:solidFill>
              <a:latin typeface="Algerian" pitchFamily="82" charset="0"/>
            </a:endParaRPr>
          </a:p>
        </p:txBody>
      </p:sp>
      <p:sp>
        <p:nvSpPr>
          <p:cNvPr id="3" name="Subtitle 2"/>
          <p:cNvSpPr>
            <a:spLocks noGrp="1"/>
          </p:cNvSpPr>
          <p:nvPr>
            <p:ph type="subTitle" idx="1"/>
          </p:nvPr>
        </p:nvSpPr>
        <p:spPr/>
        <p:txBody>
          <a:bodyPr/>
          <a:lstStyle/>
          <a:p>
            <a:r>
              <a:rPr lang="en-US" b="1" i="1" dirty="0" smtClean="0">
                <a:solidFill>
                  <a:srgbClr val="5216FC"/>
                </a:solidFill>
                <a:latin typeface="Times New Roman" pitchFamily="18" charset="0"/>
                <a:cs typeface="Times New Roman" pitchFamily="18" charset="0"/>
              </a:rPr>
              <a:t>MR</a:t>
            </a:r>
          </a:p>
          <a:p>
            <a:r>
              <a:rPr lang="en-US" b="1" i="1" dirty="0" smtClean="0">
                <a:solidFill>
                  <a:srgbClr val="5216FC"/>
                </a:solidFill>
                <a:latin typeface="Times New Roman" pitchFamily="18" charset="0"/>
                <a:cs typeface="Times New Roman" pitchFamily="18" charset="0"/>
              </a:rPr>
              <a:t>KAMLEY .</a:t>
            </a:r>
            <a:endParaRPr lang="en-US" b="1" i="1" dirty="0">
              <a:solidFill>
                <a:srgbClr val="5216F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itchFamily="2" charset="2"/>
              <a:buChar char="§"/>
            </a:pPr>
            <a:r>
              <a:rPr lang="en-GB" b="1" dirty="0" smtClean="0">
                <a:latin typeface="Times New Roman" pitchFamily="18" charset="0"/>
                <a:cs typeface="Times New Roman" pitchFamily="18" charset="0"/>
              </a:rPr>
              <a:t>Patterns of leadership and communication within the community.</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State of mental health and common causes of stress.</a:t>
            </a:r>
          </a:p>
          <a:p>
            <a:pPr>
              <a:buFont typeface="Wingdings" pitchFamily="2" charset="2"/>
              <a:buChar char="§"/>
            </a:pPr>
            <a:r>
              <a:rPr lang="en-GB" b="1" dirty="0" smtClean="0">
                <a:latin typeface="Times New Roman" pitchFamily="18" charset="0"/>
                <a:cs typeface="Times New Roman" pitchFamily="18" charset="0"/>
              </a:rPr>
              <a:t>State of the environment including water, housing and disease vectors.</a:t>
            </a:r>
            <a:endParaRPr lang="en-US" dirty="0" smtClean="0">
              <a:latin typeface="Times New Roman" pitchFamily="18" charset="0"/>
              <a:cs typeface="Times New Roman" pitchFamily="18" charset="0"/>
            </a:endParaRPr>
          </a:p>
          <a:p>
            <a:pPr lvl="0">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324600"/>
          </a:xfrm>
        </p:spPr>
        <p:txBody>
          <a:bodyPr>
            <a:normAutofit/>
          </a:bodyPr>
          <a:lstStyle/>
          <a:p>
            <a:pPr>
              <a:buFont typeface="Wingdings" pitchFamily="2" charset="2"/>
              <a:buChar char="§"/>
            </a:pPr>
            <a:endParaRPr lang="en-US" dirty="0" smtClean="0">
              <a:latin typeface="Times New Roman" pitchFamily="18" charset="0"/>
              <a:cs typeface="Times New Roman" pitchFamily="18" charset="0"/>
            </a:endParaRPr>
          </a:p>
          <a:p>
            <a:pPr lvl="0">
              <a:buFont typeface="Wingdings" pitchFamily="2" charset="2"/>
              <a:buChar char="§"/>
            </a:pPr>
            <a:endParaRPr lang="en-GB"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The community’s knowledge, attitudes and practices in relation to health-related activities.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Available resources and services for overall development of health-related activities for example, education, agriculture, veterinary and social services.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Socio-cultural and socio-economic class divisions within the community (social stratification).</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Autofit/>
          </a:bodyPr>
          <a:lstStyle/>
          <a:p>
            <a:pPr algn="l"/>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Terminologies Used in Comm. </a:t>
            </a:r>
            <a:r>
              <a:rPr lang="en-GB" b="1" dirty="0" err="1" smtClean="0">
                <a:solidFill>
                  <a:srgbClr val="FF0000"/>
                </a:solidFill>
                <a:latin typeface="Times New Roman" pitchFamily="18" charset="0"/>
                <a:cs typeface="Times New Roman" pitchFamily="18" charset="0"/>
              </a:rPr>
              <a:t>Dx</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p:spPr>
        <p:txBody>
          <a:bodyPr>
            <a:normAutofit/>
          </a:bodyPr>
          <a:lstStyle/>
          <a:p>
            <a:pPr>
              <a:lnSpc>
                <a:spcPct val="110000"/>
              </a:lnSpc>
              <a:buFont typeface="Wingdings" pitchFamily="2" charset="2"/>
              <a:buChar char="§"/>
            </a:pPr>
            <a:r>
              <a:rPr lang="en-GB" b="1" dirty="0" smtClean="0">
                <a:latin typeface="Times New Roman" pitchFamily="18" charset="0"/>
                <a:cs typeface="Times New Roman" pitchFamily="18" charset="0"/>
                <a:hlinkClick r:id="rId2"/>
              </a:rPr>
              <a:t>Community Health</a:t>
            </a:r>
            <a:r>
              <a:rPr lang="en-GB" b="1" dirty="0" smtClean="0">
                <a:latin typeface="Times New Roman" pitchFamily="18" charset="0"/>
                <a:cs typeface="Times New Roman" pitchFamily="18" charset="0"/>
              </a:rPr>
              <a:t>- is the science and art of promoting health and preventing disease through organised community participation.</a:t>
            </a:r>
            <a:endParaRPr lang="en-US" dirty="0" smtClean="0">
              <a:latin typeface="Times New Roman" pitchFamily="18" charset="0"/>
              <a:cs typeface="Times New Roman" pitchFamily="18" charset="0"/>
            </a:endParaRPr>
          </a:p>
          <a:p>
            <a:pPr>
              <a:lnSpc>
                <a:spcPct val="110000"/>
              </a:lnSpc>
              <a:buFont typeface="Wingdings" pitchFamily="2" charset="2"/>
              <a:buChar char="§"/>
            </a:pPr>
            <a:r>
              <a:rPr lang="en-GB" b="1" dirty="0" smtClean="0">
                <a:latin typeface="Times New Roman" pitchFamily="18" charset="0"/>
                <a:cs typeface="Times New Roman" pitchFamily="18" charset="0"/>
                <a:hlinkClick r:id="rId2"/>
              </a:rPr>
              <a:t>Incidence</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 the number of new cases of a disease  over a specified time.</a:t>
            </a:r>
            <a:endParaRPr lang="en-US" dirty="0" smtClean="0">
              <a:latin typeface="Times New Roman" pitchFamily="18" charset="0"/>
              <a:cs typeface="Times New Roman" pitchFamily="18" charset="0"/>
            </a:endParaRPr>
          </a:p>
          <a:p>
            <a:pPr>
              <a:lnSpc>
                <a:spcPct val="110000"/>
              </a:lnSpc>
              <a:buFont typeface="Wingdings" pitchFamily="2" charset="2"/>
              <a:buChar char="§"/>
            </a:pPr>
            <a:r>
              <a:rPr lang="en-GB" b="1" dirty="0" smtClean="0">
                <a:latin typeface="Times New Roman" pitchFamily="18" charset="0"/>
                <a:cs typeface="Times New Roman" pitchFamily="18" charset="0"/>
                <a:hlinkClick r:id="rId2"/>
              </a:rPr>
              <a:t>Prevalence</a:t>
            </a:r>
            <a:r>
              <a:rPr lang="en-GB" b="1" dirty="0" smtClean="0">
                <a:latin typeface="Times New Roman" pitchFamily="18" charset="0"/>
                <a:cs typeface="Times New Roman" pitchFamily="18" charset="0"/>
              </a:rPr>
              <a:t>- the total number of cases of a disease or condition at a particular time; whether new or old.</a:t>
            </a:r>
            <a:endParaRPr lang="en-US" dirty="0" smtClean="0">
              <a:latin typeface="Times New Roman" pitchFamily="18" charset="0"/>
              <a:cs typeface="Times New Roman" pitchFamily="18" charset="0"/>
            </a:endParaRPr>
          </a:p>
          <a:p>
            <a:pPr>
              <a:lnSpc>
                <a:spcPct val="11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5745163"/>
          </a:xfrm>
        </p:spPr>
        <p:txBody>
          <a:bodyPr>
            <a:normAutofit lnSpcReduction="10000"/>
          </a:bodyPr>
          <a:lstStyle/>
          <a:p>
            <a:pPr>
              <a:buFont typeface="Wingdings" pitchFamily="2" charset="2"/>
              <a:buChar char="§"/>
            </a:pPr>
            <a:endParaRPr lang="en-GB" b="1" dirty="0" smtClean="0">
              <a:latin typeface="Times New Roman" pitchFamily="18" charset="0"/>
              <a:cs typeface="Times New Roman" pitchFamily="18" charset="0"/>
              <a:hlinkClick r:id="rId2"/>
            </a:endParaRPr>
          </a:p>
          <a:p>
            <a:pPr>
              <a:buFont typeface="Wingdings" pitchFamily="2" charset="2"/>
              <a:buChar char="§"/>
            </a:pPr>
            <a:r>
              <a:rPr lang="en-GB" b="1" dirty="0" smtClean="0">
                <a:latin typeface="Times New Roman" pitchFamily="18" charset="0"/>
                <a:cs typeface="Times New Roman" pitchFamily="18" charset="0"/>
                <a:hlinkClick r:id="rId2"/>
              </a:rPr>
              <a:t>Infant Mortality Rate</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This is the probability of dying between birth and exactly one year of age expressed per 1,000 live births.</a:t>
            </a:r>
            <a:endParaRPr lang="en-US"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hlinkClick r:id="rId2"/>
              </a:rPr>
              <a:t>Crude Birth Rate</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This is the number of births per 1,000 population. It is calculated by dividing the total number of births in a year by the mid-year pop.</a:t>
            </a:r>
            <a:endParaRPr lang="en-US"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hlinkClick r:id="rId2"/>
              </a:rPr>
              <a:t>Crude Death Rate</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This is the number of deaths in one year per 1,000 population. It is calculated by dividing the total number of deaths by mid-year pop.</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400800"/>
          </a:xfrm>
        </p:spPr>
        <p:txBody>
          <a:bodyPr>
            <a:normAutofit/>
          </a:bodyPr>
          <a:lstStyle/>
          <a:p>
            <a:pPr>
              <a:buFont typeface="Wingdings" pitchFamily="2" charset="2"/>
              <a:buChar char="§"/>
            </a:pPr>
            <a:endParaRPr lang="en-GB" b="1" dirty="0" smtClean="0">
              <a:latin typeface="Times New Roman" pitchFamily="18" charset="0"/>
              <a:cs typeface="Times New Roman" pitchFamily="18" charset="0"/>
              <a:hlinkClick r:id="rId2"/>
            </a:endParaRPr>
          </a:p>
          <a:p>
            <a:pPr>
              <a:buFont typeface="Wingdings" pitchFamily="2" charset="2"/>
              <a:buChar char="§"/>
            </a:pPr>
            <a:r>
              <a:rPr lang="en-GB" b="1" dirty="0" smtClean="0">
                <a:latin typeface="Times New Roman" pitchFamily="18" charset="0"/>
                <a:cs typeface="Times New Roman" pitchFamily="18" charset="0"/>
                <a:hlinkClick r:id="rId2"/>
              </a:rPr>
              <a:t>Rate of Natural Increase</a:t>
            </a:r>
            <a:r>
              <a:rPr lang="en-GB" b="1" dirty="0" smtClean="0">
                <a:latin typeface="Times New Roman" pitchFamily="18" charset="0"/>
                <a:cs typeface="Times New Roman" pitchFamily="18" charset="0"/>
              </a:rPr>
              <a:t>- (GR)- is the difference between birth rate and death rate per 1,000 then expressing such a difference as a percentage. </a:t>
            </a:r>
            <a:endParaRPr lang="en-US" dirty="0" smtClean="0">
              <a:latin typeface="Times New Roman" pitchFamily="18" charset="0"/>
              <a:cs typeface="Times New Roman" pitchFamily="18" charset="0"/>
            </a:endParaRPr>
          </a:p>
          <a:p>
            <a:pPr>
              <a:buFont typeface="Wingdings" pitchFamily="2" charset="2"/>
              <a:buChar char="§"/>
            </a:pPr>
            <a:endParaRPr lang="en-GB" b="1" u="sng" dirty="0" smtClean="0">
              <a:solidFill>
                <a:srgbClr val="0000CC"/>
              </a:solidFill>
              <a:latin typeface="Times New Roman" pitchFamily="18" charset="0"/>
              <a:cs typeface="Times New Roman" pitchFamily="18" charset="0"/>
            </a:endParaRPr>
          </a:p>
          <a:p>
            <a:pPr>
              <a:buFont typeface="Wingdings" pitchFamily="2" charset="2"/>
              <a:buChar char="§"/>
            </a:pPr>
            <a:r>
              <a:rPr lang="en-GB" b="1" u="sng" dirty="0" smtClean="0">
                <a:solidFill>
                  <a:srgbClr val="0000CC"/>
                </a:solidFill>
                <a:latin typeface="Times New Roman" pitchFamily="18" charset="0"/>
                <a:cs typeface="Times New Roman" pitchFamily="18" charset="0"/>
              </a:rPr>
              <a:t>Dependency Ratio</a:t>
            </a:r>
            <a:r>
              <a:rPr lang="en-US" b="1" u="sng" dirty="0" smtClean="0">
                <a:solidFill>
                  <a:srgbClr val="0000CC"/>
                </a:solidFill>
                <a:latin typeface="Times New Roman" pitchFamily="18" charset="0"/>
                <a:cs typeface="Times New Roman" pitchFamily="18" charset="0"/>
              </a:rPr>
              <a:t>-</a:t>
            </a:r>
            <a:r>
              <a:rPr lang="en-GB" b="1" dirty="0" smtClean="0">
                <a:latin typeface="Times New Roman" pitchFamily="18" charset="0"/>
                <a:cs typeface="Times New Roman" pitchFamily="18" charset="0"/>
              </a:rPr>
              <a:t>is the ratio of economically active population to the retired population and children under 18 years of age, giving a rough estimate of the number of depedants per worker. It is calculated by dividing under 18's and over 64's by 18's to 64's.</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buFont typeface="Wingdings" pitchFamily="2" charset="2"/>
              <a:buChar char="§"/>
            </a:pPr>
            <a:endParaRPr lang="en-GB" b="1" u="sng" dirty="0" smtClean="0">
              <a:solidFill>
                <a:srgbClr val="0000CC"/>
              </a:solidFill>
              <a:latin typeface="Times New Roman" pitchFamily="18" charset="0"/>
              <a:cs typeface="Times New Roman" pitchFamily="18" charset="0"/>
            </a:endParaRPr>
          </a:p>
          <a:p>
            <a:pPr>
              <a:buFont typeface="Wingdings" pitchFamily="2" charset="2"/>
              <a:buChar char="§"/>
            </a:pPr>
            <a:r>
              <a:rPr lang="en-GB" b="1" u="sng" dirty="0" smtClean="0">
                <a:solidFill>
                  <a:srgbClr val="0000CC"/>
                </a:solidFill>
                <a:latin typeface="Times New Roman" pitchFamily="18" charset="0"/>
                <a:cs typeface="Times New Roman" pitchFamily="18" charset="0"/>
              </a:rPr>
              <a:t>Indicators </a:t>
            </a:r>
            <a:r>
              <a:rPr lang="en-GB" b="1" dirty="0" smtClean="0">
                <a:latin typeface="Times New Roman" pitchFamily="18" charset="0"/>
                <a:cs typeface="Times New Roman" pitchFamily="18" charset="0"/>
              </a:rPr>
              <a:t>- Events or facts that can be measured to reflect the health status.</a:t>
            </a:r>
          </a:p>
          <a:p>
            <a:pPr>
              <a:buFont typeface="Wingdings" pitchFamily="2" charset="2"/>
              <a:buChar char="§"/>
            </a:pPr>
            <a:endParaRPr lang="en-US" dirty="0" smtClean="0">
              <a:latin typeface="Times New Roman" pitchFamily="18" charset="0"/>
              <a:cs typeface="Times New Roman" pitchFamily="18" charset="0"/>
            </a:endParaRPr>
          </a:p>
          <a:p>
            <a:pPr>
              <a:buFont typeface="Wingdings" pitchFamily="2" charset="2"/>
              <a:buChar char="§"/>
            </a:pPr>
            <a:r>
              <a:rPr lang="en-GB" b="1" u="sng" dirty="0" smtClean="0">
                <a:solidFill>
                  <a:srgbClr val="0000CC"/>
                </a:solidFill>
                <a:latin typeface="Times New Roman" pitchFamily="18" charset="0"/>
                <a:cs typeface="Times New Roman" pitchFamily="18" charset="0"/>
              </a:rPr>
              <a:t>Variable</a:t>
            </a:r>
            <a:r>
              <a:rPr lang="en-GB" b="1" dirty="0" smtClean="0">
                <a:latin typeface="Times New Roman" pitchFamily="18" charset="0"/>
                <a:cs typeface="Times New Roman" pitchFamily="18" charset="0"/>
              </a:rPr>
              <a:t>- Characteristic within the study sample whose value changes among the study subjects. There are two types of variables, namely, independent and dependent variables.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pPr algn="l"/>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Ethical Considerations in </a:t>
            </a:r>
            <a:r>
              <a:rPr lang="en-GB" b="1" dirty="0" err="1" smtClean="0">
                <a:solidFill>
                  <a:srgbClr val="FF0000"/>
                </a:solidFill>
                <a:latin typeface="Times New Roman" pitchFamily="18" charset="0"/>
                <a:cs typeface="Times New Roman" pitchFamily="18" charset="0"/>
              </a:rPr>
              <a:t>CDx</a:t>
            </a:r>
            <a:r>
              <a:rPr lang="en-GB"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991600" cy="5867400"/>
          </a:xfrm>
        </p:spPr>
        <p:txBody>
          <a:bodyPr>
            <a:normAutofit fontScale="92500" lnSpcReduction="20000"/>
          </a:bodyPr>
          <a:lstStyle/>
          <a:p>
            <a:pPr>
              <a:buFont typeface="Wingdings" pitchFamily="2" charset="2"/>
              <a:buChar char="§"/>
            </a:pPr>
            <a:r>
              <a:rPr lang="en-GB" b="1" dirty="0" smtClean="0">
                <a:latin typeface="Times New Roman" pitchFamily="18" charset="0"/>
                <a:cs typeface="Times New Roman" pitchFamily="18" charset="0"/>
              </a:rPr>
              <a:t>You need to make sure that the tools you use to collect information are not in any way offensive to the community. They should not cause any physical, emotional, spiritual or cultural harm to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that community.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Obtaining permission from relevant authorities before comm. entrance.</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Obtaining informed consent before interviews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Establishing rapport before exploring sensitive areas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Ensuring privacy &amp; confidentiality of the data collected. </a:t>
            </a:r>
          </a:p>
          <a:p>
            <a:pPr>
              <a:buFont typeface="Wingdings" pitchFamily="2" charset="2"/>
              <a:buChar char="§"/>
            </a:pPr>
            <a:r>
              <a:rPr lang="en-GB" b="1" dirty="0" smtClean="0">
                <a:latin typeface="Times New Roman" pitchFamily="18" charset="0"/>
                <a:cs typeface="Times New Roman" pitchFamily="18" charset="0"/>
              </a:rPr>
              <a:t>Selecting good interviewers</a:t>
            </a: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and training them.</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rmAutofit fontScale="90000"/>
          </a:bodyPr>
          <a:lstStyle/>
          <a:p>
            <a:pPr algn="l"/>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PLANNING A </a:t>
            </a:r>
            <a:r>
              <a:rPr lang="en-GB" b="1" dirty="0" err="1" smtClean="0">
                <a:solidFill>
                  <a:srgbClr val="FF0000"/>
                </a:solidFill>
                <a:latin typeface="Times New Roman" pitchFamily="18" charset="0"/>
                <a:cs typeface="Times New Roman" pitchFamily="18" charset="0"/>
              </a:rPr>
              <a:t>CDx</a:t>
            </a:r>
            <a:r>
              <a:rPr lang="en-GB" b="1" dirty="0" smtClean="0">
                <a:solidFill>
                  <a:srgbClr val="FF0000"/>
                </a:solidFill>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lstStyle/>
          <a:p>
            <a:pPr>
              <a:buNone/>
            </a:pPr>
            <a:r>
              <a:rPr lang="en-GB" b="1" i="1" dirty="0" smtClean="0">
                <a:solidFill>
                  <a:srgbClr val="FF0000"/>
                </a:solidFill>
                <a:latin typeface="Times New Roman" pitchFamily="18" charset="0"/>
                <a:cs typeface="Times New Roman" pitchFamily="18" charset="0"/>
              </a:rPr>
              <a:t>The Process of Community Diagnosis:-</a:t>
            </a:r>
          </a:p>
          <a:p>
            <a:pPr lvl="0">
              <a:buFont typeface="Wingdings" pitchFamily="2" charset="2"/>
              <a:buChar char="§"/>
            </a:pPr>
            <a:r>
              <a:rPr lang="en-GB" b="1" dirty="0" smtClean="0">
                <a:latin typeface="Times New Roman" pitchFamily="18" charset="0"/>
                <a:cs typeface="Times New Roman" pitchFamily="18" charset="0"/>
              </a:rPr>
              <a:t>Exploration.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Planning of the survey.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Developing and pre-testing survey tools.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Execution of the survey and data analysis.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Report writing, dissemination and community action.</a:t>
            </a:r>
            <a:endParaRPr lang="en-US" dirty="0" smtClean="0">
              <a:latin typeface="Times New Roman" pitchFamily="18" charset="0"/>
              <a:cs typeface="Times New Roman" pitchFamily="18" charset="0"/>
            </a:endParaRPr>
          </a:p>
          <a:p>
            <a:endParaRPr lang="en-US" i="1"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latin typeface="Times New Roman" pitchFamily="18" charset="0"/>
                <a:cs typeface="Times New Roman" pitchFamily="18" charset="0"/>
              </a:rPr>
              <a:t>Exploring the Community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943600"/>
          </a:xfrm>
        </p:spPr>
        <p:txBody>
          <a:bodyPr>
            <a:normAutofit/>
          </a:bodyPr>
          <a:lstStyle/>
          <a:p>
            <a:pPr>
              <a:buNone/>
            </a:pPr>
            <a:endParaRPr lang="en-US" dirty="0" smtClean="0">
              <a:latin typeface="Times New Roman" pitchFamily="18" charset="0"/>
              <a:cs typeface="Times New Roman" pitchFamily="18" charset="0"/>
            </a:endParaRPr>
          </a:p>
          <a:p>
            <a:r>
              <a:rPr lang="en-GB" b="1" dirty="0" smtClean="0">
                <a:latin typeface="Times New Roman" pitchFamily="18" charset="0"/>
                <a:cs typeface="Times New Roman" pitchFamily="18" charset="0"/>
              </a:rPr>
              <a:t>Exploration simply means mapping out of a community in order to learn or discover about it. </a:t>
            </a:r>
            <a:r>
              <a:rPr lang="en-GB" b="1" dirty="0" smtClean="0">
                <a:solidFill>
                  <a:srgbClr val="0000CC"/>
                </a:solidFill>
                <a:latin typeface="Times New Roman" pitchFamily="18" charset="0"/>
                <a:cs typeface="Times New Roman" pitchFamily="18" charset="0"/>
              </a:rPr>
              <a:t>(Community inventory).</a:t>
            </a:r>
          </a:p>
          <a:p>
            <a:r>
              <a:rPr lang="en-GB" b="1" dirty="0" smtClean="0">
                <a:latin typeface="Times New Roman" pitchFamily="18" charset="0"/>
                <a:cs typeface="Times New Roman" pitchFamily="18" charset="0"/>
              </a:rPr>
              <a:t> The exploration phase involves: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Seeking permission and informing the leaders.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Seeking reactions of members of  the community.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Gathering background data about the Community by questioning, listening, observing.</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Planning the Survey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v"/>
            </a:pPr>
            <a:r>
              <a:rPr lang="en-GB" b="1" dirty="0" smtClean="0">
                <a:latin typeface="Times New Roman" pitchFamily="18" charset="0"/>
                <a:cs typeface="Times New Roman" pitchFamily="18" charset="0"/>
              </a:rPr>
              <a:t>During this phase, you should attempt to answer the following questions:- </a:t>
            </a:r>
            <a:endParaRPr lang="en-US" dirty="0" smtClean="0">
              <a:latin typeface="Times New Roman" pitchFamily="18" charset="0"/>
              <a:cs typeface="Times New Roman" pitchFamily="18" charset="0"/>
            </a:endParaRPr>
          </a:p>
          <a:p>
            <a:pPr>
              <a:buFont typeface="Wingdings" pitchFamily="2" charset="2"/>
              <a:buChar char="§"/>
            </a:pPr>
            <a:r>
              <a:rPr lang="en-GB" b="1" dirty="0" smtClean="0">
                <a:solidFill>
                  <a:srgbClr val="0000CC"/>
                </a:solidFill>
                <a:latin typeface="Times New Roman" pitchFamily="18" charset="0"/>
                <a:cs typeface="Times New Roman" pitchFamily="18" charset="0"/>
              </a:rPr>
              <a:t>Why is the Survey Being Done?</a:t>
            </a:r>
          </a:p>
          <a:p>
            <a:pPr>
              <a:buFont typeface="Wingdings" pitchFamily="2" charset="2"/>
              <a:buChar char="§"/>
            </a:pPr>
            <a:r>
              <a:rPr lang="en-GB" b="1" dirty="0" smtClean="0">
                <a:solidFill>
                  <a:srgbClr val="0000CC"/>
                </a:solidFill>
                <a:latin typeface="Times New Roman" pitchFamily="18" charset="0"/>
                <a:cs typeface="Times New Roman" pitchFamily="18" charset="0"/>
              </a:rPr>
              <a:t>Where Will it Take Place?</a:t>
            </a:r>
            <a:endParaRPr lang="en-US" dirty="0" smtClean="0">
              <a:solidFill>
                <a:srgbClr val="0000CC"/>
              </a:solidFill>
              <a:latin typeface="Times New Roman" pitchFamily="18" charset="0"/>
              <a:cs typeface="Times New Roman" pitchFamily="18" charset="0"/>
            </a:endParaRPr>
          </a:p>
          <a:p>
            <a:pPr>
              <a:buFont typeface="Wingdings" pitchFamily="2" charset="2"/>
              <a:buChar char="§"/>
            </a:pPr>
            <a:r>
              <a:rPr lang="en-GB" b="1" dirty="0" smtClean="0">
                <a:solidFill>
                  <a:srgbClr val="0000CC"/>
                </a:solidFill>
                <a:latin typeface="Times New Roman" pitchFamily="18" charset="0"/>
                <a:cs typeface="Times New Roman" pitchFamily="18" charset="0"/>
              </a:rPr>
              <a:t>Who Will be Interviewed?</a:t>
            </a:r>
          </a:p>
          <a:p>
            <a:pPr>
              <a:buFont typeface="Wingdings" pitchFamily="2" charset="2"/>
              <a:buChar char="§"/>
            </a:pPr>
            <a:r>
              <a:rPr lang="en-GB" b="1" dirty="0" smtClean="0">
                <a:solidFill>
                  <a:srgbClr val="0000CC"/>
                </a:solidFill>
                <a:latin typeface="Times New Roman" pitchFamily="18" charset="0"/>
                <a:cs typeface="Times New Roman" pitchFamily="18" charset="0"/>
              </a:rPr>
              <a:t> When Will the Survey Take Place?</a:t>
            </a:r>
          </a:p>
          <a:p>
            <a:pPr>
              <a:buFont typeface="Wingdings" pitchFamily="2" charset="2"/>
              <a:buChar char="§"/>
            </a:pPr>
            <a:r>
              <a:rPr lang="en-GB" b="1" dirty="0" smtClean="0">
                <a:solidFill>
                  <a:srgbClr val="0000CC"/>
                </a:solidFill>
                <a:latin typeface="Times New Roman" pitchFamily="18" charset="0"/>
                <a:cs typeface="Times New Roman" pitchFamily="18" charset="0"/>
              </a:rPr>
              <a:t>What Will be Covered and Tools needed in the Survey? </a:t>
            </a:r>
            <a:endParaRPr lang="en-US" dirty="0" smtClean="0">
              <a:solidFill>
                <a:srgbClr val="0000CC"/>
              </a:solidFill>
              <a:latin typeface="Times New Roman" pitchFamily="18" charset="0"/>
              <a:cs typeface="Times New Roman" pitchFamily="18" charset="0"/>
            </a:endParaRPr>
          </a:p>
          <a:p>
            <a:endParaRPr lang="en-US" dirty="0" smtClean="0">
              <a:solidFill>
                <a:srgbClr val="0000CC"/>
              </a:solidFill>
              <a:latin typeface="Times New Roman" pitchFamily="18" charset="0"/>
              <a:cs typeface="Times New Roman" pitchFamily="18" charset="0"/>
            </a:endParaRPr>
          </a:p>
          <a:p>
            <a:endParaRPr lang="en-US" dirty="0" smtClean="0">
              <a:solidFill>
                <a:srgbClr val="0000CC"/>
              </a:solidFill>
              <a:latin typeface="Times New Roman" pitchFamily="18" charset="0"/>
              <a:cs typeface="Times New Roman" pitchFamily="18" charset="0"/>
            </a:endParaRPr>
          </a:p>
          <a:p>
            <a:endParaRPr lang="en-US" dirty="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latin typeface="Times New Roman" pitchFamily="18" charset="0"/>
                <a:cs typeface="Times New Roman" pitchFamily="18" charset="0"/>
              </a:rPr>
              <a:t>Unit Objectives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rmAutofit lnSpcReduction="10000"/>
          </a:bodyPr>
          <a:lstStyle/>
          <a:p>
            <a:pPr>
              <a:buNone/>
            </a:pPr>
            <a:r>
              <a:rPr lang="en-GB" b="1" dirty="0" smtClean="0">
                <a:latin typeface="Times New Roman" pitchFamily="18" charset="0"/>
                <a:cs typeface="Times New Roman" pitchFamily="18" charset="0"/>
              </a:rPr>
              <a:t>    By the end of this unit you will be able to:- </a:t>
            </a:r>
            <a:endParaRPr lang="en-US" dirty="0" smtClean="0">
              <a:latin typeface="Times New Roman" pitchFamily="18" charset="0"/>
              <a:cs typeface="Times New Roman" pitchFamily="18" charset="0"/>
            </a:endParaRPr>
          </a:p>
          <a:p>
            <a:pPr lvl="0">
              <a:buFont typeface="Wingdings" pitchFamily="2" charset="2"/>
              <a:buChar char="Ø"/>
            </a:pPr>
            <a:r>
              <a:rPr lang="en-GB" b="1" dirty="0">
                <a:latin typeface="Times New Roman" pitchFamily="18" charset="0"/>
                <a:cs typeface="Times New Roman" pitchFamily="18" charset="0"/>
              </a:rPr>
              <a:t> </a:t>
            </a:r>
            <a:r>
              <a:rPr lang="en-GB" b="1" dirty="0">
                <a:solidFill>
                  <a:srgbClr val="5216FC"/>
                </a:solidFill>
                <a:latin typeface="Times New Roman" pitchFamily="18" charset="0"/>
                <a:cs typeface="Times New Roman" pitchFamily="18" charset="0"/>
              </a:rPr>
              <a:t>Describe the concept and purpose of community </a:t>
            </a:r>
            <a:r>
              <a:rPr lang="en-GB" b="1" dirty="0" smtClean="0">
                <a:solidFill>
                  <a:srgbClr val="5216FC"/>
                </a:solidFill>
                <a:latin typeface="Times New Roman" pitchFamily="18" charset="0"/>
                <a:cs typeface="Times New Roman" pitchFamily="18" charset="0"/>
              </a:rPr>
              <a:t>diagnosis.</a:t>
            </a:r>
            <a:endParaRPr lang="en-US" dirty="0">
              <a:solidFill>
                <a:srgbClr val="5216FC"/>
              </a:solidFill>
              <a:latin typeface="Times New Roman" pitchFamily="18" charset="0"/>
              <a:cs typeface="Times New Roman" pitchFamily="18" charset="0"/>
            </a:endParaRPr>
          </a:p>
          <a:p>
            <a:pPr lvl="0">
              <a:buFont typeface="Wingdings" pitchFamily="2" charset="2"/>
              <a:buChar char="Ø"/>
            </a:pPr>
            <a:r>
              <a:rPr lang="en-GB" b="1" dirty="0">
                <a:solidFill>
                  <a:srgbClr val="5216FC"/>
                </a:solidFill>
                <a:latin typeface="Times New Roman" pitchFamily="18" charset="0"/>
                <a:cs typeface="Times New Roman" pitchFamily="18" charset="0"/>
              </a:rPr>
              <a:t> Explain how to plan a community diagnosis survey</a:t>
            </a:r>
            <a:endParaRPr lang="en-US" dirty="0">
              <a:solidFill>
                <a:srgbClr val="5216FC"/>
              </a:solidFill>
              <a:latin typeface="Times New Roman" pitchFamily="18" charset="0"/>
              <a:cs typeface="Times New Roman" pitchFamily="18" charset="0"/>
            </a:endParaRPr>
          </a:p>
          <a:p>
            <a:pPr lvl="0">
              <a:buFont typeface="Wingdings" pitchFamily="2" charset="2"/>
              <a:buChar char="Ø"/>
            </a:pPr>
            <a:r>
              <a:rPr lang="en-GB" b="1" dirty="0">
                <a:solidFill>
                  <a:srgbClr val="5216FC"/>
                </a:solidFill>
                <a:latin typeface="Times New Roman" pitchFamily="18" charset="0"/>
                <a:cs typeface="Times New Roman" pitchFamily="18" charset="0"/>
              </a:rPr>
              <a:t> Describe how to develop and pre-test tools for </a:t>
            </a:r>
            <a:br>
              <a:rPr lang="en-GB" b="1" dirty="0">
                <a:solidFill>
                  <a:srgbClr val="5216FC"/>
                </a:solidFill>
                <a:latin typeface="Times New Roman" pitchFamily="18" charset="0"/>
                <a:cs typeface="Times New Roman" pitchFamily="18" charset="0"/>
              </a:rPr>
            </a:br>
            <a:r>
              <a:rPr lang="en-GB" b="1" dirty="0">
                <a:solidFill>
                  <a:srgbClr val="5216FC"/>
                </a:solidFill>
                <a:latin typeface="Times New Roman" pitchFamily="18" charset="0"/>
                <a:cs typeface="Times New Roman" pitchFamily="18" charset="0"/>
              </a:rPr>
              <a:t> data </a:t>
            </a:r>
            <a:r>
              <a:rPr lang="en-GB" b="1" dirty="0" smtClean="0">
                <a:solidFill>
                  <a:srgbClr val="5216FC"/>
                </a:solidFill>
                <a:latin typeface="Times New Roman" pitchFamily="18" charset="0"/>
                <a:cs typeface="Times New Roman" pitchFamily="18" charset="0"/>
              </a:rPr>
              <a:t>collection.</a:t>
            </a:r>
            <a:r>
              <a:rPr lang="en-GB" b="1" dirty="0">
                <a:solidFill>
                  <a:srgbClr val="5216FC"/>
                </a:solidFill>
                <a:latin typeface="Times New Roman" pitchFamily="18" charset="0"/>
                <a:cs typeface="Times New Roman" pitchFamily="18" charset="0"/>
              </a:rPr>
              <a:t>   </a:t>
            </a:r>
            <a:endParaRPr lang="en-US" dirty="0">
              <a:solidFill>
                <a:srgbClr val="5216FC"/>
              </a:solidFill>
              <a:latin typeface="Times New Roman" pitchFamily="18" charset="0"/>
              <a:cs typeface="Times New Roman" pitchFamily="18" charset="0"/>
            </a:endParaRPr>
          </a:p>
          <a:p>
            <a:pPr lvl="0">
              <a:buFont typeface="Wingdings" pitchFamily="2" charset="2"/>
              <a:buChar char="Ø"/>
            </a:pPr>
            <a:r>
              <a:rPr lang="en-GB" b="1" dirty="0">
                <a:solidFill>
                  <a:srgbClr val="5216FC"/>
                </a:solidFill>
                <a:latin typeface="Times New Roman" pitchFamily="18" charset="0"/>
                <a:cs typeface="Times New Roman" pitchFamily="18" charset="0"/>
              </a:rPr>
              <a:t> Explain how to execute a </a:t>
            </a:r>
            <a:r>
              <a:rPr lang="en-GB" b="1" dirty="0" smtClean="0">
                <a:solidFill>
                  <a:srgbClr val="5216FC"/>
                </a:solidFill>
                <a:latin typeface="Times New Roman" pitchFamily="18" charset="0"/>
                <a:cs typeface="Times New Roman" pitchFamily="18" charset="0"/>
              </a:rPr>
              <a:t>survey.</a:t>
            </a:r>
            <a:endParaRPr lang="en-US" dirty="0">
              <a:solidFill>
                <a:srgbClr val="5216FC"/>
              </a:solidFill>
              <a:latin typeface="Times New Roman" pitchFamily="18" charset="0"/>
              <a:cs typeface="Times New Roman" pitchFamily="18" charset="0"/>
            </a:endParaRPr>
          </a:p>
          <a:p>
            <a:pPr lvl="0">
              <a:buFont typeface="Wingdings" pitchFamily="2" charset="2"/>
              <a:buChar char="Ø"/>
            </a:pPr>
            <a:r>
              <a:rPr lang="en-GB" b="1" dirty="0">
                <a:solidFill>
                  <a:srgbClr val="5216FC"/>
                </a:solidFill>
                <a:latin typeface="Times New Roman" pitchFamily="18" charset="0"/>
                <a:cs typeface="Times New Roman" pitchFamily="18" charset="0"/>
              </a:rPr>
              <a:t> State how to write and disseminate a</a:t>
            </a:r>
            <a:br>
              <a:rPr lang="en-GB" b="1" dirty="0">
                <a:solidFill>
                  <a:srgbClr val="5216FC"/>
                </a:solidFill>
                <a:latin typeface="Times New Roman" pitchFamily="18" charset="0"/>
                <a:cs typeface="Times New Roman" pitchFamily="18" charset="0"/>
              </a:rPr>
            </a:br>
            <a:r>
              <a:rPr lang="en-GB" b="1" dirty="0">
                <a:solidFill>
                  <a:srgbClr val="5216FC"/>
                </a:solidFill>
                <a:latin typeface="Times New Roman" pitchFamily="18" charset="0"/>
                <a:cs typeface="Times New Roman" pitchFamily="18" charset="0"/>
              </a:rPr>
              <a:t> community diagnosis report and plan community </a:t>
            </a:r>
            <a:r>
              <a:rPr lang="en-GB" b="1" dirty="0" smtClean="0">
                <a:solidFill>
                  <a:srgbClr val="5216FC"/>
                </a:solidFill>
                <a:latin typeface="Times New Roman" pitchFamily="18" charset="0"/>
                <a:cs typeface="Times New Roman" pitchFamily="18" charset="0"/>
              </a:rPr>
              <a:t>action.</a:t>
            </a:r>
            <a:endParaRPr lang="en-US" dirty="0">
              <a:solidFill>
                <a:srgbClr val="5216FC"/>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4876800"/>
          </a:xfrm>
        </p:spPr>
        <p:txBody>
          <a:bodyPr>
            <a:normAutofit/>
          </a:bodyPr>
          <a:lstStyle/>
          <a:p>
            <a:pPr>
              <a:buFont typeface="Wingdings" pitchFamily="2" charset="2"/>
              <a:buChar char="§"/>
            </a:pPr>
            <a:r>
              <a:rPr lang="en-GB" b="1" dirty="0" smtClean="0">
                <a:latin typeface="Times New Roman" pitchFamily="18" charset="0"/>
                <a:cs typeface="Times New Roman" pitchFamily="18" charset="0"/>
              </a:rPr>
              <a:t>How will data be collected and with what resources?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Time to travel to the study area </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Calculate the number of interviews that can be completed in a day and the number of days that will be needed to complete the whole sample etc.</a:t>
            </a:r>
            <a:r>
              <a:rPr lang="en-GB" b="1" i="1" dirty="0" smtClean="0"/>
              <a:t> (It is advisable to over estimate the time). </a:t>
            </a:r>
            <a:endParaRPr lang="en-GB" b="1"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How you we select and train the interviewers? </a:t>
            </a:r>
            <a:endParaRPr lang="en-US" dirty="0" smtClean="0">
              <a:latin typeface="Times New Roman" pitchFamily="18" charset="0"/>
              <a:cs typeface="Times New Roman" pitchFamily="18" charset="0"/>
            </a:endParaRPr>
          </a:p>
          <a:p>
            <a:pPr lvl="0">
              <a:buFont typeface="Wingdings" pitchFamily="2" charset="2"/>
              <a:buChar char="§"/>
            </a:pP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latin typeface="Times New Roman" pitchFamily="18" charset="0"/>
                <a:cs typeface="Times New Roman" pitchFamily="18" charset="0"/>
              </a:rPr>
              <a:t>    </a:t>
            </a:r>
          </a:p>
          <a:p>
            <a:pPr>
              <a:buNone/>
            </a:pPr>
            <a:r>
              <a:rPr lang="en-US" b="1" dirty="0" smtClean="0">
                <a:solidFill>
                  <a:srgbClr val="FF0000"/>
                </a:solidFill>
                <a:latin typeface="Times New Roman" pitchFamily="18" charset="0"/>
                <a:cs typeface="Times New Roman" pitchFamily="18" charset="0"/>
              </a:rPr>
              <a:t>   Q</a:t>
            </a:r>
            <a:r>
              <a:rPr lang="en-GB" b="1" dirty="0" err="1" smtClean="0">
                <a:solidFill>
                  <a:srgbClr val="FF0000"/>
                </a:solidFill>
                <a:latin typeface="Times New Roman" pitchFamily="18" charset="0"/>
                <a:cs typeface="Times New Roman" pitchFamily="18" charset="0"/>
              </a:rPr>
              <a:t>ualities</a:t>
            </a:r>
            <a:r>
              <a:rPr lang="en-GB" b="1" dirty="0" smtClean="0">
                <a:solidFill>
                  <a:srgbClr val="FF0000"/>
                </a:solidFill>
                <a:latin typeface="Times New Roman" pitchFamily="18" charset="0"/>
                <a:cs typeface="Times New Roman" pitchFamily="18" charset="0"/>
              </a:rPr>
              <a:t> of good interviewers:-</a:t>
            </a:r>
            <a:endParaRPr lang="en-US" dirty="0" smtClean="0">
              <a:solidFill>
                <a:srgbClr val="FF0000"/>
              </a:solidFill>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Be literate and well known to the community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Have the ability to display the right attitudes.</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Be able to explain the questionnaire effectively.</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Be able to use the tools present.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Be able to establish good rapport and relate well with individuals, families or groups they meet.</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Be good listeners and sensitive towards other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people's feelings.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Sampling for a Survey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4906963"/>
          </a:xfrm>
        </p:spPr>
        <p:txBody>
          <a:bodyPr/>
          <a:lstStyle/>
          <a:p>
            <a:r>
              <a:rPr lang="en-GB" b="1" dirty="0" smtClean="0">
                <a:latin typeface="Times New Roman" pitchFamily="18" charset="0"/>
                <a:cs typeface="Times New Roman" pitchFamily="18" charset="0"/>
              </a:rPr>
              <a:t>Sampling is the process of selecting a number of individuals of the study population in such a way that the individuals selected represent the larger population.</a:t>
            </a:r>
          </a:p>
          <a:p>
            <a:r>
              <a:rPr lang="en-GB" b="1" dirty="0" smtClean="0">
                <a:latin typeface="Times New Roman" pitchFamily="18" charset="0"/>
                <a:cs typeface="Times New Roman" pitchFamily="18" charset="0"/>
              </a:rPr>
              <a:t>A Study Population is the entire group of individuals, events or objects that have common observable characteristics.</a:t>
            </a:r>
          </a:p>
          <a:p>
            <a:r>
              <a:rPr lang="en-GB" b="1" dirty="0" smtClean="0">
                <a:latin typeface="Times New Roman" pitchFamily="18" charset="0"/>
                <a:cs typeface="Times New Roman" pitchFamily="18" charset="0"/>
              </a:rPr>
              <a:t>A sampling frame is a list of all units that make up the study population.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solidFill>
                  <a:srgbClr val="FF0000"/>
                </a:solidFill>
                <a:latin typeface="Times New Roman" pitchFamily="18" charset="0"/>
                <a:cs typeface="Times New Roman" pitchFamily="18" charset="0"/>
              </a:rPr>
              <a:t>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Sampling Methods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p:spPr>
        <p:txBody>
          <a:bodyPr/>
          <a:lstStyle/>
          <a:p>
            <a:r>
              <a:rPr lang="en-GB" b="1" dirty="0" smtClean="0">
                <a:latin typeface="Times New Roman" pitchFamily="18" charset="0"/>
                <a:cs typeface="Times New Roman" pitchFamily="18" charset="0"/>
              </a:rPr>
              <a:t>Classified either  </a:t>
            </a:r>
            <a:r>
              <a:rPr lang="en-GB" b="1" dirty="0" smtClean="0">
                <a:solidFill>
                  <a:srgbClr val="FF0000"/>
                </a:solidFill>
                <a:latin typeface="Times New Roman" pitchFamily="18" charset="0"/>
                <a:cs typeface="Times New Roman" pitchFamily="18" charset="0"/>
              </a:rPr>
              <a:t>probability</a:t>
            </a:r>
            <a:r>
              <a:rPr lang="en-GB" b="1" dirty="0" smtClean="0">
                <a:latin typeface="Times New Roman" pitchFamily="18" charset="0"/>
                <a:cs typeface="Times New Roman" pitchFamily="18" charset="0"/>
              </a:rPr>
              <a:t> sampling or </a:t>
            </a:r>
            <a:r>
              <a:rPr lang="en-GB" b="1" dirty="0" smtClean="0">
                <a:solidFill>
                  <a:srgbClr val="FF0000"/>
                </a:solidFill>
                <a:latin typeface="Times New Roman" pitchFamily="18" charset="0"/>
                <a:cs typeface="Times New Roman" pitchFamily="18" charset="0"/>
              </a:rPr>
              <a:t>non- probability</a:t>
            </a:r>
            <a:r>
              <a:rPr lang="en-GB" b="1" dirty="0" smtClean="0">
                <a:latin typeface="Times New Roman" pitchFamily="18" charset="0"/>
                <a:cs typeface="Times New Roman" pitchFamily="18" charset="0"/>
              </a:rPr>
              <a:t> sampling. </a:t>
            </a:r>
          </a:p>
          <a:p>
            <a:r>
              <a:rPr lang="en-GB" b="1" dirty="0" smtClean="0">
                <a:solidFill>
                  <a:srgbClr val="FF0000"/>
                </a:solidFill>
                <a:latin typeface="Times New Roman" pitchFamily="18" charset="0"/>
                <a:cs typeface="Times New Roman" pitchFamily="18" charset="0"/>
              </a:rPr>
              <a:t>Probability Sampling </a:t>
            </a:r>
            <a:r>
              <a:rPr lang="en-US" b="1" dirty="0" smtClean="0">
                <a:latin typeface="Times New Roman" pitchFamily="18" charset="0"/>
                <a:cs typeface="Times New Roman" pitchFamily="18" charset="0"/>
              </a:rPr>
              <a:t>– gives everyone an equal chance of participating in the study</a:t>
            </a:r>
            <a:r>
              <a:rPr lang="en-GB" b="1" dirty="0" smtClean="0">
                <a:latin typeface="Times New Roman" pitchFamily="18" charset="0"/>
                <a:cs typeface="Times New Roman" pitchFamily="18" charset="0"/>
              </a:rPr>
              <a:t>.they include:</a:t>
            </a:r>
            <a:endParaRPr lang="en-US" dirty="0" smtClean="0">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Simple random sampling </a:t>
            </a:r>
            <a:endParaRPr lang="en-US" sz="3200"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Systematic sampling </a:t>
            </a:r>
            <a:endParaRPr lang="en-US" sz="3200"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Stratified sampling </a:t>
            </a:r>
            <a:endParaRPr lang="en-US" sz="3200"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Cluster sampling </a:t>
            </a:r>
            <a:endParaRPr lang="en-US" sz="3200"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Multi-stage sampling</a:t>
            </a:r>
            <a:endParaRPr lang="en-US" sz="3200" dirty="0" smtClean="0">
              <a:solidFill>
                <a:srgbClr val="0000CC"/>
              </a:solidFill>
              <a:latin typeface="Times New Roman" pitchFamily="18" charset="0"/>
              <a:cs typeface="Times New Roman" pitchFamily="18" charset="0"/>
            </a:endParaRPr>
          </a:p>
          <a:p>
            <a:pPr>
              <a:buFont typeface="Wingdings" pitchFamily="2" charset="2"/>
              <a:buChar char="§"/>
            </a:pPr>
            <a:endParaRPr lang="en-GB" b="1" dirty="0" smtClean="0">
              <a:latin typeface="Times New Roman" pitchFamily="18" charset="0"/>
              <a:cs typeface="Times New Roman" pitchFamily="18" charset="0"/>
            </a:endParaRPr>
          </a:p>
          <a:p>
            <a:pPr>
              <a:buFont typeface="Wingdings" pitchFamily="2" charset="2"/>
              <a:buChar char="§"/>
            </a:pP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0" y="381000"/>
            <a:ext cx="8915400" cy="6096000"/>
          </a:xfrm>
        </p:spPr>
        <p:txBody>
          <a:bodyPr>
            <a:normAutofit/>
          </a:bodyPr>
          <a:lstStyle/>
          <a:p>
            <a:endParaRPr lang="en-GB" b="1" dirty="0" smtClean="0">
              <a:solidFill>
                <a:srgbClr val="5216FC"/>
              </a:solidFill>
              <a:latin typeface="Times New Roman" pitchFamily="18" charset="0"/>
              <a:cs typeface="Times New Roman" pitchFamily="18" charset="0"/>
            </a:endParaRPr>
          </a:p>
          <a:p>
            <a:r>
              <a:rPr lang="en-GB" b="1" dirty="0" smtClean="0">
                <a:solidFill>
                  <a:srgbClr val="FF0000"/>
                </a:solidFill>
                <a:latin typeface="Times New Roman" pitchFamily="18" charset="0"/>
                <a:cs typeface="Times New Roman" pitchFamily="18" charset="0"/>
              </a:rPr>
              <a:t>The Non Probability </a:t>
            </a:r>
            <a:r>
              <a:rPr lang="en-GB" b="1" dirty="0" smtClean="0">
                <a:latin typeface="Times New Roman" pitchFamily="18" charset="0"/>
                <a:cs typeface="Times New Roman" pitchFamily="18" charset="0"/>
              </a:rPr>
              <a:t>Methods include:-</a:t>
            </a: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Convenience Sampling</a:t>
            </a:r>
            <a:r>
              <a:rPr lang="en-GB" sz="3200" b="1" dirty="0" smtClean="0">
                <a:latin typeface="Times New Roman" pitchFamily="18" charset="0"/>
                <a:cs typeface="Times New Roman" pitchFamily="18" charset="0"/>
              </a:rPr>
              <a:t>. </a:t>
            </a: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Quota Sampling</a:t>
            </a:r>
            <a:r>
              <a:rPr lang="en-GB" sz="3200" b="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Purposive Sampling.</a:t>
            </a:r>
            <a:endParaRPr lang="en-GB" sz="3200" b="1" dirty="0" smtClean="0">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Snow –bowling.</a:t>
            </a:r>
            <a:endParaRPr lang="en-US" sz="3200" dirty="0" smtClean="0">
              <a:solidFill>
                <a:srgbClr val="0000CC"/>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FF0000"/>
                </a:solidFill>
                <a:latin typeface="Times New Roman" pitchFamily="18" charset="0"/>
                <a:cs typeface="Times New Roman" pitchFamily="18" charset="0"/>
              </a:rPr>
              <a:t>DEVELOPING AND PRE-TESTING TOOLS FOR DATA COLLECTION</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The tools used to measure a community’s health status include:- </a:t>
            </a:r>
            <a:endParaRPr lang="en-US" b="1" dirty="0" smtClean="0">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Questionnaires </a:t>
            </a:r>
            <a:endParaRPr lang="en-US" sz="3200" b="1"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Focus group discussions </a:t>
            </a:r>
            <a:endParaRPr lang="en-US" sz="3200" b="1"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Measurements, physical examination and laboratory tests. </a:t>
            </a:r>
            <a:endParaRPr lang="en-US" sz="3200" b="1" dirty="0" smtClean="0">
              <a:solidFill>
                <a:srgbClr val="0000CC"/>
              </a:solidFill>
              <a:latin typeface="Times New Roman" pitchFamily="18" charset="0"/>
              <a:cs typeface="Times New Roman" pitchFamily="18" charset="0"/>
            </a:endParaRPr>
          </a:p>
          <a:p>
            <a:pPr lvl="2">
              <a:buFont typeface="Wingdings" pitchFamily="2" charset="2"/>
              <a:buChar char="§"/>
            </a:pPr>
            <a:r>
              <a:rPr lang="en-GB" sz="3200" b="1" dirty="0" smtClean="0">
                <a:solidFill>
                  <a:srgbClr val="0000CC"/>
                </a:solidFill>
                <a:latin typeface="Times New Roman" pitchFamily="18" charset="0"/>
                <a:cs typeface="Times New Roman" pitchFamily="18" charset="0"/>
              </a:rPr>
              <a:t>Key informant interviews</a:t>
            </a:r>
            <a:endParaRPr lang="en-US" sz="3200" b="1" dirty="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GB" b="1" dirty="0" smtClean="0">
                <a:solidFill>
                  <a:srgbClr val="FF0000"/>
                </a:solidFill>
                <a:latin typeface="Times New Roman" pitchFamily="18" charset="0"/>
                <a:cs typeface="Times New Roman" pitchFamily="18" charset="0"/>
              </a:rPr>
              <a:t>A questionnaire </a:t>
            </a:r>
            <a:r>
              <a:rPr lang="en-GB" b="1" dirty="0" smtClean="0">
                <a:latin typeface="Times New Roman" pitchFamily="18" charset="0"/>
                <a:cs typeface="Times New Roman" pitchFamily="18" charset="0"/>
              </a:rPr>
              <a:t>is a set of standardised questions designed to collect information about a specific aspect or issue in the community.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Qualities of a Good Questionnaire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p:spPr>
        <p:txBody>
          <a:bodyPr>
            <a:normAutofit/>
          </a:bodyPr>
          <a:lstStyle/>
          <a:p>
            <a:pPr lvl="0">
              <a:buFont typeface="Wingdings" pitchFamily="2" charset="2"/>
              <a:buChar char="§"/>
            </a:pPr>
            <a:r>
              <a:rPr lang="en-GB" b="1" dirty="0" smtClean="0">
                <a:latin typeface="Times New Roman" pitchFamily="18" charset="0"/>
                <a:cs typeface="Times New Roman" pitchFamily="18" charset="0"/>
              </a:rPr>
              <a:t>Has simple and specific questions.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Has short and precise questions. </a:t>
            </a:r>
          </a:p>
          <a:p>
            <a:pPr lvl="0">
              <a:buFont typeface="Wingdings" pitchFamily="2" charset="2"/>
              <a:buChar char="§"/>
            </a:pPr>
            <a:r>
              <a:rPr lang="en-GB" b="1" dirty="0" smtClean="0">
                <a:latin typeface="Times New Roman" pitchFamily="18" charset="0"/>
                <a:cs typeface="Times New Roman" pitchFamily="18" charset="0"/>
              </a:rPr>
              <a:t>The number of questions should not be too many.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Avoids use of abbreviations or jargon.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Avoids questions that are too demanding and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time consuming.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Avoids bias in questions. Biased questions influence people to answer in a way that does not accurately reflect their position.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15400" cy="5715000"/>
          </a:xfrm>
        </p:spPr>
        <p:txBody>
          <a:bodyPr>
            <a:normAutofit/>
          </a:bodyPr>
          <a:lstStyle/>
          <a:p>
            <a:pPr lvl="0">
              <a:buFont typeface="Wingdings" pitchFamily="2" charset="2"/>
              <a:buChar char="§"/>
            </a:pPr>
            <a:endParaRPr lang="en-GB"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Avoids making assumptions.</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Avoids double questions.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Has clear wording.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Questions range from known to unknown and from simple to complex. </a:t>
            </a:r>
            <a:endParaRPr lang="en-US" b="1"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Questions should be relevant to the  study. </a:t>
            </a:r>
          </a:p>
          <a:p>
            <a:pPr lvl="0">
              <a:buFont typeface="Wingdings" pitchFamily="2" charset="2"/>
              <a:buChar char="§"/>
            </a:pPr>
            <a:r>
              <a:rPr lang="en-GB" b="1" dirty="0" smtClean="0">
                <a:latin typeface="Times New Roman" pitchFamily="18" charset="0"/>
                <a:cs typeface="Times New Roman" pitchFamily="18" charset="0"/>
              </a:rPr>
              <a:t>Questions are acceptable to the people included in the survey.</a:t>
            </a:r>
            <a:endParaRPr lang="en-US" b="1" dirty="0" smtClean="0">
              <a:latin typeface="Times New Roman" pitchFamily="18" charset="0"/>
              <a:cs typeface="Times New Roman" pitchFamily="18" charset="0"/>
            </a:endParaRPr>
          </a:p>
          <a:p>
            <a:pPr>
              <a:buFont typeface="Wingdings" pitchFamily="2" charset="2"/>
              <a:buChar char="§"/>
            </a:pP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None/>
            </a:pP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Questionnaire must be </a:t>
            </a:r>
            <a:r>
              <a:rPr lang="en-GB" b="1" dirty="0" smtClean="0">
                <a:solidFill>
                  <a:srgbClr val="FF0000"/>
                </a:solidFill>
                <a:latin typeface="Times New Roman" pitchFamily="18" charset="0"/>
                <a:cs typeface="Times New Roman" pitchFamily="18" charset="0"/>
              </a:rPr>
              <a:t>pre-tested</a:t>
            </a:r>
            <a:r>
              <a:rPr lang="en-GB" b="1" dirty="0" smtClean="0">
                <a:latin typeface="Times New Roman" pitchFamily="18" charset="0"/>
                <a:cs typeface="Times New Roman" pitchFamily="18" charset="0"/>
              </a:rPr>
              <a:t> before executing the survey. This helps to identify and eliminate questions that are defective or may lead to wrong information. You may even need to rephrase the questionnaire so that it can elicit the correct responses.</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935162"/>
          </a:xfrm>
        </p:spPr>
        <p:txBody>
          <a:bodyPr>
            <a:normAutofit/>
          </a:bodyPr>
          <a:lstStyle/>
          <a:p>
            <a:pPr algn="l"/>
            <a:r>
              <a:rPr lang="en-GB" sz="3200" b="1" dirty="0" smtClean="0">
                <a:solidFill>
                  <a:srgbClr val="FF0000"/>
                </a:solidFill>
                <a:latin typeface="Times New Roman" pitchFamily="18" charset="0"/>
                <a:cs typeface="Times New Roman" pitchFamily="18" charset="0"/>
              </a:rPr>
              <a:t>THE CONCEPT OF COMMUNITY </a:t>
            </a:r>
            <a:r>
              <a:rPr lang="en-GB" sz="3200" b="1" dirty="0">
                <a:solidFill>
                  <a:srgbClr val="FF0000"/>
                </a:solidFill>
                <a:latin typeface="Times New Roman" pitchFamily="18" charset="0"/>
                <a:cs typeface="Times New Roman" pitchFamily="18" charset="0"/>
              </a:rPr>
              <a:t>DIAGNOSIS</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GB" b="1" dirty="0" smtClean="0">
              <a:latin typeface="Times New Roman" pitchFamily="18" charset="0"/>
              <a:cs typeface="Times New Roman" pitchFamily="18" charset="0"/>
            </a:endParaRPr>
          </a:p>
          <a:p>
            <a:r>
              <a:rPr lang="en-GB" b="1" dirty="0" smtClean="0">
                <a:latin typeface="Times New Roman" pitchFamily="18" charset="0"/>
                <a:cs typeface="Times New Roman" pitchFamily="18" charset="0"/>
              </a:rPr>
              <a:t>It is </a:t>
            </a:r>
            <a:r>
              <a:rPr lang="en-GB" b="1" dirty="0">
                <a:latin typeface="Times New Roman" pitchFamily="18" charset="0"/>
                <a:cs typeface="Times New Roman" pitchFamily="18" charset="0"/>
              </a:rPr>
              <a:t>a process through which </a:t>
            </a:r>
            <a:r>
              <a:rPr lang="en-GB" b="1" dirty="0">
                <a:solidFill>
                  <a:srgbClr val="FF0000"/>
                </a:solidFill>
                <a:latin typeface="Times New Roman" pitchFamily="18" charset="0"/>
                <a:cs typeface="Times New Roman" pitchFamily="18" charset="0"/>
              </a:rPr>
              <a:t>health workers </a:t>
            </a:r>
            <a:r>
              <a:rPr lang="en-GB" b="1" dirty="0">
                <a:latin typeface="Times New Roman" pitchFamily="18" charset="0"/>
                <a:cs typeface="Times New Roman" pitchFamily="18" charset="0"/>
              </a:rPr>
              <a:t>together </a:t>
            </a:r>
            <a:r>
              <a:rPr lang="en-GB" b="1" dirty="0" smtClean="0">
                <a:latin typeface="Times New Roman" pitchFamily="18" charset="0"/>
                <a:cs typeface="Times New Roman" pitchFamily="18" charset="0"/>
              </a:rPr>
              <a:t>with the </a:t>
            </a:r>
            <a:r>
              <a:rPr lang="en-GB" b="1" dirty="0" smtClean="0">
                <a:solidFill>
                  <a:srgbClr val="FF0000"/>
                </a:solidFill>
                <a:latin typeface="Times New Roman" pitchFamily="18" charset="0"/>
                <a:cs typeface="Times New Roman" pitchFamily="18" charset="0"/>
              </a:rPr>
              <a:t>community members </a:t>
            </a:r>
            <a:r>
              <a:rPr lang="en-GB" b="1" dirty="0">
                <a:latin typeface="Times New Roman" pitchFamily="18" charset="0"/>
                <a:cs typeface="Times New Roman" pitchFamily="18" charset="0"/>
              </a:rPr>
              <a:t>identify the community’s priority health problems, and together make plans of action and implement them</a:t>
            </a:r>
            <a:r>
              <a:rPr lang="en-GB" b="1"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v"/>
            </a:pPr>
            <a:r>
              <a:rPr lang="en-GB" b="1" dirty="0" smtClean="0">
                <a:latin typeface="Times New Roman" pitchFamily="18" charset="0"/>
                <a:cs typeface="Times New Roman" pitchFamily="18" charset="0"/>
              </a:rPr>
              <a:t>Questionaires can help you collect four different types of information.</a:t>
            </a:r>
            <a:endParaRPr lang="en-US"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hlinkClick r:id="rId2"/>
              </a:rPr>
              <a:t>Understanding</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hlinkClick r:id="rId2"/>
              </a:rPr>
              <a:t>Beliefs, Attitudes and Opinions</a:t>
            </a:r>
            <a:endParaRPr lang="en-GB" sz="3200" b="1" dirty="0" smtClean="0">
              <a:latin typeface="Times New Roman" pitchFamily="18" charset="0"/>
              <a:cs typeface="Times New Roman" pitchFamily="18" charset="0"/>
            </a:endParaRPr>
          </a:p>
          <a:p>
            <a:pPr lvl="2">
              <a:buFont typeface="Wingdings" pitchFamily="2" charset="2"/>
              <a:buChar char="§"/>
            </a:pPr>
            <a:r>
              <a:rPr lang="en-US" sz="3200" b="1" dirty="0" smtClean="0">
                <a:latin typeface="Times New Roman" pitchFamily="18" charset="0"/>
                <a:cs typeface="Times New Roman" pitchFamily="18" charset="0"/>
              </a:rPr>
              <a:t> </a:t>
            </a:r>
            <a:r>
              <a:rPr lang="en-GB" sz="3200" b="1" dirty="0" smtClean="0">
                <a:latin typeface="Times New Roman" pitchFamily="18" charset="0"/>
                <a:cs typeface="Times New Roman" pitchFamily="18" charset="0"/>
                <a:hlinkClick r:id="rId2"/>
              </a:rPr>
              <a:t>Behaviour</a:t>
            </a:r>
            <a:r>
              <a:rPr lang="en-US" sz="3200" b="1"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hlinkClick r:id="rId2"/>
              </a:rPr>
              <a:t> Attributes</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4102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Types of Question</a:t>
            </a:r>
            <a:r>
              <a:rPr lang="en-US" b="1" dirty="0" smtClean="0">
                <a:solidFill>
                  <a:srgbClr val="FF0000"/>
                </a:solidFill>
                <a:latin typeface="Times New Roman" pitchFamily="18" charset="0"/>
                <a:cs typeface="Times New Roman" pitchFamily="18" charset="0"/>
              </a:rPr>
              <a:t>s</a:t>
            </a:r>
            <a:endParaRPr lang="en-US" dirty="0" smtClean="0">
              <a:solidFill>
                <a:srgbClr val="FF0000"/>
              </a:solidFill>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Open-ended Question</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 allows the respondent to provide their own answer. It encourages the respondent to think and describe a situation in their own words.</a:t>
            </a:r>
          </a:p>
          <a:p>
            <a:pPr>
              <a:buNone/>
            </a:pPr>
            <a:r>
              <a:rPr lang="en-GB" b="1" dirty="0" smtClean="0">
                <a:latin typeface="Times New Roman" pitchFamily="18" charset="0"/>
                <a:cs typeface="Times New Roman" pitchFamily="18" charset="0"/>
              </a:rPr>
              <a:t> </a:t>
            </a:r>
          </a:p>
          <a:p>
            <a:pPr>
              <a:buFont typeface="Wingdings" pitchFamily="2" charset="2"/>
              <a:buChar char="§"/>
            </a:pPr>
            <a:r>
              <a:rPr lang="en-GB" b="1" dirty="0" smtClean="0">
                <a:latin typeface="Times New Roman" pitchFamily="18" charset="0"/>
                <a:cs typeface="Times New Roman" pitchFamily="18" charset="0"/>
              </a:rPr>
              <a:t>Closed-ended Question- offer the respondents a list of possible answers to choose from. They are specific.</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86800" cy="6096000"/>
          </a:xfrm>
        </p:spPr>
        <p:txBody>
          <a:bodyPr>
            <a:noAutofit/>
          </a:bodyPr>
          <a:lstStyle/>
          <a:p>
            <a:pPr>
              <a:buFont typeface="Wingdings" pitchFamily="2" charset="2"/>
              <a:buChar char="§"/>
            </a:pPr>
            <a:r>
              <a:rPr lang="en-GB" b="1" dirty="0" smtClean="0">
                <a:solidFill>
                  <a:srgbClr val="FF0000"/>
                </a:solidFill>
                <a:latin typeface="Times New Roman" pitchFamily="18" charset="0"/>
                <a:cs typeface="Times New Roman" pitchFamily="18" charset="0"/>
              </a:rPr>
              <a:t>Focus Group Discussions (FGDs) </a:t>
            </a: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is a group discussion that gathers together people from similar backgrounds or experiences to discuss a specific topic. It can be used in:-</a:t>
            </a:r>
            <a:endParaRPr lang="en-US"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Exploratory Studies.</a:t>
            </a:r>
          </a:p>
          <a:p>
            <a:pPr lvl="2">
              <a:buFont typeface="Wingdings" pitchFamily="2" charset="2"/>
              <a:buChar char="§"/>
            </a:pPr>
            <a:r>
              <a:rPr lang="en-GB" sz="3200" b="1" dirty="0" smtClean="0">
                <a:latin typeface="Times New Roman" pitchFamily="18" charset="0"/>
                <a:cs typeface="Times New Roman" pitchFamily="18" charset="0"/>
              </a:rPr>
              <a:t>Testing Ideas about New Programmes</a:t>
            </a:r>
          </a:p>
          <a:p>
            <a:pPr lvl="2">
              <a:buFont typeface="Wingdings" pitchFamily="2" charset="2"/>
              <a:buChar char="§"/>
            </a:pPr>
            <a:r>
              <a:rPr lang="en-GB" sz="3200" b="1" dirty="0" smtClean="0">
                <a:latin typeface="Times New Roman" pitchFamily="18" charset="0"/>
                <a:cs typeface="Times New Roman" pitchFamily="18" charset="0"/>
              </a:rPr>
              <a:t>Solving Specific Programme Problems</a:t>
            </a:r>
          </a:p>
          <a:p>
            <a:pPr lvl="2">
              <a:buNone/>
            </a:pPr>
            <a:endParaRPr lang="en-GB" sz="3200" b="1" i="1" dirty="0" smtClean="0">
              <a:solidFill>
                <a:srgbClr val="FF0000"/>
              </a:solidFill>
              <a:latin typeface="Times New Roman" pitchFamily="18" charset="0"/>
              <a:cs typeface="Times New Roman" pitchFamily="18" charset="0"/>
            </a:endParaRPr>
          </a:p>
          <a:p>
            <a:pPr lvl="2">
              <a:buFont typeface="Wingdings" pitchFamily="2" charset="2"/>
              <a:buChar char="§"/>
            </a:pPr>
            <a:endParaRPr lang="en-US" sz="3200" dirty="0" smtClean="0">
              <a:latin typeface="Times New Roman" pitchFamily="18" charset="0"/>
              <a:cs typeface="Times New Roman" pitchFamily="18" charset="0"/>
            </a:endParaRPr>
          </a:p>
          <a:p>
            <a:pPr>
              <a:buFont typeface="Wingdings" pitchFamily="2" charset="2"/>
              <a:buChar char="§"/>
            </a:pPr>
            <a:endParaRPr lang="en-GB" b="1" dirty="0" smtClean="0">
              <a:latin typeface="Times New Roman" pitchFamily="18" charset="0"/>
              <a:cs typeface="Times New Roman" pitchFamily="18" charset="0"/>
            </a:endParaRPr>
          </a:p>
          <a:p>
            <a:pPr>
              <a:buFont typeface="Wingdings" pitchFamily="2" charset="2"/>
              <a:buChar char="§"/>
            </a:pPr>
            <a:endParaRPr lang="en-GB" b="1"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Conducting a Focus Group Discussion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715000"/>
          </a:xfrm>
        </p:spPr>
        <p:txBody>
          <a:bodyPr>
            <a:normAutofit/>
          </a:bodyPr>
          <a:lstStyle/>
          <a:p>
            <a:pPr>
              <a:buFont typeface="Wingdings" pitchFamily="2" charset="2"/>
              <a:buChar char="§"/>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Preparation</a:t>
            </a:r>
            <a:r>
              <a:rPr lang="en-GB" b="1" dirty="0" smtClean="0">
                <a:latin typeface="Times New Roman" pitchFamily="18" charset="0"/>
                <a:cs typeface="Times New Roman" pitchFamily="18" charset="0"/>
              </a:rPr>
              <a:t> - recruit the participants. Focus groups are ’focused’ because the participants usually share a common characteristic.</a:t>
            </a:r>
          </a:p>
          <a:p>
            <a:pPr>
              <a:buNone/>
            </a:pPr>
            <a:r>
              <a:rPr lang="en-GB" b="1" dirty="0" smtClean="0">
                <a:latin typeface="Times New Roman" pitchFamily="18" charset="0"/>
                <a:cs typeface="Times New Roman" pitchFamily="18" charset="0"/>
              </a:rPr>
              <a:t> </a:t>
            </a:r>
          </a:p>
          <a:p>
            <a:pPr>
              <a:buFont typeface="Wingdings" pitchFamily="2" charset="2"/>
              <a:buChar char="§"/>
            </a:pPr>
            <a:r>
              <a:rPr lang="en-GB" b="1" dirty="0" smtClean="0">
                <a:solidFill>
                  <a:srgbClr val="FF0000"/>
                </a:solidFill>
                <a:latin typeface="Times New Roman" pitchFamily="18" charset="0"/>
                <a:cs typeface="Times New Roman" pitchFamily="18" charset="0"/>
              </a:rPr>
              <a:t>Physical arrangement</a:t>
            </a:r>
            <a:r>
              <a:rPr lang="en-GB" b="1" dirty="0" smtClean="0">
                <a:latin typeface="Times New Roman" pitchFamily="18" charset="0"/>
                <a:cs typeface="Times New Roman" pitchFamily="18" charset="0"/>
              </a:rPr>
              <a:t>-make sitting arrangements that allow participants to see each other. (Circular seating). Be in a well lit and ventilated room with minimum or no disturbance.</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5668963"/>
          </a:xfrm>
        </p:spPr>
        <p:txBody>
          <a:bodyPr>
            <a:normAutofit/>
          </a:bodyPr>
          <a:lstStyle/>
          <a:p>
            <a:endParaRPr lang="en-GB" b="1" dirty="0" smtClean="0">
              <a:latin typeface="Times New Roman" pitchFamily="18" charset="0"/>
              <a:cs typeface="Times New Roman" pitchFamily="18" charset="0"/>
            </a:endParaRPr>
          </a:p>
          <a:p>
            <a:r>
              <a:rPr lang="en-GB" b="1" dirty="0" smtClean="0">
                <a:solidFill>
                  <a:srgbClr val="FF0000"/>
                </a:solidFill>
                <a:latin typeface="Times New Roman" pitchFamily="18" charset="0"/>
                <a:cs typeface="Times New Roman" pitchFamily="18" charset="0"/>
              </a:rPr>
              <a:t>Preparing a Discussion Guide </a:t>
            </a:r>
            <a:r>
              <a:rPr lang="en-GB" b="1" dirty="0" smtClean="0">
                <a:latin typeface="Times New Roman" pitchFamily="18" charset="0"/>
                <a:cs typeface="Times New Roman" pitchFamily="18" charset="0"/>
              </a:rPr>
              <a:t>- prepare a set of questions that will help you to guide the discussion. Have a mixture of general and more specific questions. </a:t>
            </a:r>
          </a:p>
          <a:p>
            <a:pPr>
              <a:buNone/>
            </a:pPr>
            <a:endParaRPr lang="en-GB" b="1" dirty="0" smtClean="0">
              <a:latin typeface="Times New Roman" pitchFamily="18" charset="0"/>
              <a:cs typeface="Times New Roman" pitchFamily="18" charset="0"/>
            </a:endParaRPr>
          </a:p>
          <a:p>
            <a:r>
              <a:rPr lang="en-GB" b="1" dirty="0" smtClean="0">
                <a:solidFill>
                  <a:srgbClr val="FF0000"/>
                </a:solidFill>
                <a:latin typeface="Times New Roman" pitchFamily="18" charset="0"/>
                <a:cs typeface="Times New Roman" pitchFamily="18" charset="0"/>
              </a:rPr>
              <a:t>The Discussion-</a:t>
            </a:r>
            <a:r>
              <a:rPr lang="en-GB" b="1" dirty="0" smtClean="0">
                <a:latin typeface="Times New Roman" pitchFamily="18" charset="0"/>
                <a:cs typeface="Times New Roman" pitchFamily="18" charset="0"/>
              </a:rPr>
              <a:t> identify among your team one facilitator and one recorder.</a:t>
            </a:r>
            <a:br>
              <a:rPr lang="en-GB"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Pre-testing the Instruments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rmAutofit/>
          </a:bodyPr>
          <a:lstStyle/>
          <a:p>
            <a:pPr>
              <a:buNone/>
            </a:pPr>
            <a:r>
              <a:rPr lang="en-GB" b="1" dirty="0" smtClean="0">
                <a:solidFill>
                  <a:srgbClr val="0000CC"/>
                </a:solidFill>
                <a:latin typeface="Times New Roman" pitchFamily="18" charset="0"/>
                <a:cs typeface="Times New Roman" pitchFamily="18" charset="0"/>
              </a:rPr>
              <a:t>A pre-test aims to answer the following questions:-</a:t>
            </a:r>
            <a:endParaRPr lang="en-US" dirty="0" smtClean="0">
              <a:solidFill>
                <a:srgbClr val="0000CC"/>
              </a:solidFill>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Does each question measure what it is intended to measure?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Do respondents understand all the words?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Are questions interpreted similarly by all respondents?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Does each closed ended question have an answer that applies to each respondent?</a:t>
            </a:r>
            <a:endParaRPr lang="en-US" dirty="0" smtClean="0">
              <a:latin typeface="Times New Roman" pitchFamily="18" charset="0"/>
              <a:cs typeface="Times New Roman" pitchFamily="18" charset="0"/>
            </a:endParaRPr>
          </a:p>
          <a:p>
            <a:pPr>
              <a:buFont typeface="Wingdings" pitchFamily="2" charset="2"/>
              <a:buChar char="§"/>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486400"/>
          </a:xfrm>
        </p:spPr>
        <p:txBody>
          <a:bodyPr>
            <a:normAutofit/>
          </a:bodyPr>
          <a:lstStyle/>
          <a:p>
            <a:pPr lvl="0">
              <a:buFont typeface="Wingdings" pitchFamily="2" charset="2"/>
              <a:buChar char="§"/>
            </a:pPr>
            <a:r>
              <a:rPr lang="en-GB" b="1" dirty="0" smtClean="0">
                <a:latin typeface="Times New Roman" pitchFamily="18" charset="0"/>
                <a:cs typeface="Times New Roman" pitchFamily="18" charset="0"/>
              </a:rPr>
              <a:t>Does the questionnaire create a positive impression, one that motivates people to answer it?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Are the answers which respondents can choose from correct? Are some responses missing? Do some questions elicit uninterruptible answers?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Does any part of the questionnaire suggest bias on the part of the researcher?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Is the questionnaire too long?</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200" b="1" dirty="0" smtClean="0">
                <a:solidFill>
                  <a:srgbClr val="FF0000"/>
                </a:solidFill>
                <a:latin typeface="Times New Roman" pitchFamily="18" charset="0"/>
                <a:cs typeface="Times New Roman" pitchFamily="18" charset="0"/>
              </a:rPr>
              <a:t/>
            </a:r>
            <a:br>
              <a:rPr lang="en-GB" sz="3200" b="1" dirty="0" smtClean="0">
                <a:solidFill>
                  <a:srgbClr val="FF0000"/>
                </a:solidFill>
                <a:latin typeface="Times New Roman" pitchFamily="18" charset="0"/>
                <a:cs typeface="Times New Roman" pitchFamily="18" charset="0"/>
              </a:rPr>
            </a:br>
            <a:r>
              <a:rPr lang="en-GB" sz="3200" b="1" dirty="0" smtClean="0">
                <a:solidFill>
                  <a:srgbClr val="FF0000"/>
                </a:solidFill>
                <a:latin typeface="Times New Roman" pitchFamily="18" charset="0"/>
                <a:cs typeface="Times New Roman" pitchFamily="18" charset="0"/>
              </a:rPr>
              <a:t>EXECUTION OF THE SURVEY.</a:t>
            </a:r>
            <a:r>
              <a:rPr lang="en-US" sz="3200" dirty="0" smtClean="0">
                <a:solidFill>
                  <a:srgbClr val="FF0000"/>
                </a:solidFill>
                <a:latin typeface="Times New Roman" pitchFamily="18" charset="0"/>
                <a:cs typeface="Times New Roman" pitchFamily="18" charset="0"/>
              </a:rPr>
              <a:t/>
            </a:r>
            <a:br>
              <a:rPr lang="en-US" sz="3200"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915400" cy="5257800"/>
          </a:xfrm>
        </p:spPr>
        <p:txBody>
          <a:bodyPr>
            <a:normAutofit/>
          </a:bodyPr>
          <a:lstStyle/>
          <a:p>
            <a:pPr>
              <a:buFont typeface="Wingdings" pitchFamily="2" charset="2"/>
              <a:buChar char="§"/>
            </a:pPr>
            <a:r>
              <a:rPr lang="en-GB" b="1" dirty="0" smtClean="0">
                <a:latin typeface="Times New Roman" pitchFamily="18" charset="0"/>
                <a:cs typeface="Times New Roman" pitchFamily="18" charset="0"/>
              </a:rPr>
              <a:t>involves going out to the field to collect information from the sample population selected through</a:t>
            </a: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Interviewing</a:t>
            </a:r>
            <a:r>
              <a:rPr lang="en-US" b="1" dirty="0" smtClean="0">
                <a:latin typeface="Times New Roman" pitchFamily="18" charset="0"/>
                <a:cs typeface="Times New Roman" pitchFamily="18" charset="0"/>
              </a:rPr>
              <a:t> and</a:t>
            </a:r>
            <a:r>
              <a:rPr lang="en-GB" b="1" dirty="0" smtClean="0">
                <a:latin typeface="Times New Roman" pitchFamily="18" charset="0"/>
                <a:cs typeface="Times New Roman" pitchFamily="18" charset="0"/>
              </a:rPr>
              <a:t> handling Data properly.</a:t>
            </a:r>
          </a:p>
          <a:p>
            <a:pPr>
              <a:buNone/>
            </a:pPr>
            <a:endParaRPr lang="en-GB" b="1"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Are there </a:t>
            </a:r>
            <a:r>
              <a:rPr lang="en-GB"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reasons why people do not answer questions in a survey?</a:t>
            </a:r>
            <a:endParaRPr lang="en-US" dirty="0" smtClean="0">
              <a:latin typeface="Times New Roman" pitchFamily="18" charset="0"/>
              <a:cs typeface="Times New Roman" pitchFamily="18" charset="0"/>
            </a:endParaRPr>
          </a:p>
          <a:p>
            <a:pPr>
              <a:buFont typeface="Wingdings" pitchFamily="2" charset="2"/>
              <a:buChar char="§"/>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Data Analysis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534400" cy="4830763"/>
          </a:xfrm>
        </p:spPr>
        <p:txBody>
          <a:bodyPr/>
          <a:lstStyle/>
          <a:p>
            <a:pPr>
              <a:buNone/>
            </a:pPr>
            <a:r>
              <a:rPr lang="en-GB" b="1" dirty="0" smtClean="0">
                <a:latin typeface="Times New Roman" pitchFamily="18" charset="0"/>
                <a:cs typeface="Times New Roman" pitchFamily="18" charset="0"/>
              </a:rPr>
              <a:t>The process of data analysis involves:-</a:t>
            </a:r>
            <a:endParaRPr lang="en-US"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Data cleaning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Sorting or tallying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Coding and entering data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Analysis of results</a:t>
            </a:r>
            <a:endParaRPr lang="en-US" sz="32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534400" cy="5440363"/>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Data Cleaning </a:t>
            </a:r>
            <a:endParaRPr lang="en-US" dirty="0" smtClean="0">
              <a:solidFill>
                <a:srgbClr val="FF0000"/>
              </a:solidFill>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Finding ’missing data’ &amp; doing corrections.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Correct mistakes committed by interviewers .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Exclude all inconsistent information.</a:t>
            </a:r>
          </a:p>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Sorting and Tallying Data.</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Sorting is Organising data in a systematic manner  that facilitates data analysis. e.g. Frequency Distribution Table</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96000"/>
          </a:xfrm>
        </p:spPr>
        <p:txBody>
          <a:bodyPr>
            <a:normAutofit/>
          </a:bodyPr>
          <a:lstStyle/>
          <a:p>
            <a:endParaRPr lang="en-GB" b="1" dirty="0" smtClean="0">
              <a:latin typeface="Times New Roman" pitchFamily="18" charset="0"/>
              <a:cs typeface="Times New Roman" pitchFamily="18" charset="0"/>
            </a:endParaRPr>
          </a:p>
          <a:p>
            <a:r>
              <a:rPr lang="en-GB" b="1" dirty="0" smtClean="0">
                <a:latin typeface="Times New Roman" pitchFamily="18" charset="0"/>
                <a:cs typeface="Times New Roman" pitchFamily="18" charset="0"/>
              </a:rPr>
              <a:t>A </a:t>
            </a:r>
            <a:r>
              <a:rPr lang="en-GB" b="1" dirty="0">
                <a:latin typeface="Times New Roman" pitchFamily="18" charset="0"/>
                <a:cs typeface="Times New Roman" pitchFamily="18" charset="0"/>
              </a:rPr>
              <a:t>community’s full participation depends on the four concepts of </a:t>
            </a:r>
            <a:r>
              <a:rPr lang="en-GB" b="1" dirty="0" smtClean="0">
                <a:latin typeface="Times New Roman" pitchFamily="18" charset="0"/>
                <a:cs typeface="Times New Roman" pitchFamily="18" charset="0"/>
              </a:rPr>
              <a:t>PHC- 4As, </a:t>
            </a:r>
            <a:r>
              <a:rPr lang="en-GB" b="1" dirty="0" err="1" smtClean="0">
                <a:latin typeface="Times New Roman" pitchFamily="18" charset="0"/>
                <a:cs typeface="Times New Roman" pitchFamily="18" charset="0"/>
              </a:rPr>
              <a:t>i.e</a:t>
            </a:r>
            <a:r>
              <a:rPr lang="en-GB" b="1" dirty="0" smtClean="0">
                <a:latin typeface="Times New Roman" pitchFamily="18" charset="0"/>
                <a:cs typeface="Times New Roman" pitchFamily="18" charset="0"/>
              </a:rPr>
              <a:t> </a:t>
            </a:r>
            <a:r>
              <a:rPr lang="en-GB" b="1" dirty="0">
                <a:latin typeface="Times New Roman" pitchFamily="18" charset="0"/>
                <a:cs typeface="Times New Roman" pitchFamily="18" charset="0"/>
              </a:rPr>
              <a:t/>
            </a:r>
            <a:br>
              <a:rPr lang="en-GB" b="1" dirty="0">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A</a:t>
            </a:r>
            <a:r>
              <a:rPr lang="en-GB" b="1" dirty="0" smtClean="0">
                <a:latin typeface="Times New Roman" pitchFamily="18" charset="0"/>
                <a:cs typeface="Times New Roman" pitchFamily="18" charset="0"/>
              </a:rPr>
              <a:t>cceptability</a:t>
            </a:r>
            <a:r>
              <a:rPr lang="en-GB" b="1" dirty="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a:t>
            </a:r>
            <a:r>
              <a:rPr lang="en-GB" b="1" dirty="0" smtClean="0">
                <a:latin typeface="Times New Roman" pitchFamily="18" charset="0"/>
                <a:cs typeface="Times New Roman" pitchFamily="18" charset="0"/>
              </a:rPr>
              <a:t>ccessibility</a:t>
            </a:r>
            <a:r>
              <a:rPr lang="en-GB" b="1" dirty="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a:t>
            </a:r>
            <a:r>
              <a:rPr lang="en-GB" b="1" dirty="0" smtClean="0">
                <a:latin typeface="Times New Roman" pitchFamily="18" charset="0"/>
                <a:cs typeface="Times New Roman" pitchFamily="18" charset="0"/>
              </a:rPr>
              <a:t>ffordability </a:t>
            </a:r>
            <a:r>
              <a:rPr lang="en-GB" b="1" dirty="0">
                <a:latin typeface="Times New Roman" pitchFamily="18" charset="0"/>
                <a:cs typeface="Times New Roman" pitchFamily="18" charset="0"/>
              </a:rPr>
              <a:t>and </a:t>
            </a:r>
            <a:r>
              <a:rPr lang="en-GB" b="1" dirty="0" smtClean="0">
                <a:solidFill>
                  <a:srgbClr val="FF0000"/>
                </a:solidFill>
                <a:latin typeface="Times New Roman" pitchFamily="18" charset="0"/>
                <a:cs typeface="Times New Roman" pitchFamily="18" charset="0"/>
              </a:rPr>
              <a:t>A</a:t>
            </a:r>
            <a:r>
              <a:rPr lang="en-GB" b="1" dirty="0" smtClean="0">
                <a:latin typeface="Times New Roman" pitchFamily="18" charset="0"/>
                <a:cs typeface="Times New Roman" pitchFamily="18" charset="0"/>
              </a:rPr>
              <a:t>vailability. </a:t>
            </a:r>
          </a:p>
          <a:p>
            <a:pPr>
              <a:buNone/>
            </a:pPr>
            <a:endParaRPr lang="en-GB" b="1" dirty="0" smtClean="0">
              <a:latin typeface="Times New Roman" pitchFamily="18" charset="0"/>
              <a:cs typeface="Times New Roman" pitchFamily="18" charset="0"/>
            </a:endParaRPr>
          </a:p>
          <a:p>
            <a:r>
              <a:rPr lang="en-GB" b="1" dirty="0">
                <a:latin typeface="Times New Roman" pitchFamily="18" charset="0"/>
                <a:cs typeface="Times New Roman" pitchFamily="18" charset="0"/>
              </a:rPr>
              <a:t>It is now realised that people have the ability to help themselves if they are given some facilitation or guidance. </a:t>
            </a:r>
            <a:endParaRPr lang="en-GB"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Coding and Entering Data.</a:t>
            </a:r>
            <a:endParaRPr lang="en-US" b="1" dirty="0" smtClean="0">
              <a:solidFill>
                <a:srgbClr val="FF0000"/>
              </a:solidFill>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This involves the conversion of data into numerical codes which represent measurements of the variables. The use of computers has simplified the process of data coding and entry.</a:t>
            </a:r>
          </a:p>
          <a:p>
            <a:pPr>
              <a:buNone/>
            </a:pPr>
            <a:r>
              <a:rPr lang="en-GB" b="1" dirty="0" smtClean="0">
                <a:latin typeface="Times New Roman" pitchFamily="18" charset="0"/>
                <a:cs typeface="Times New Roman" pitchFamily="18" charset="0"/>
              </a:rPr>
              <a:t>   </a:t>
            </a:r>
          </a:p>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Analysis of Results </a:t>
            </a:r>
            <a:endParaRPr lang="en-US" b="1" dirty="0" smtClean="0">
              <a:solidFill>
                <a:srgbClr val="FF0000"/>
              </a:solidFill>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 There are two types of analysis:-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 Qualitative </a:t>
            </a:r>
            <a:r>
              <a:rPr lang="en-US" b="1" dirty="0" smtClean="0">
                <a:latin typeface="Times New Roman" pitchFamily="18" charset="0"/>
                <a:cs typeface="Times New Roman" pitchFamily="18" charset="0"/>
              </a:rPr>
              <a:t>and </a:t>
            </a:r>
            <a:r>
              <a:rPr lang="en-GB" b="1" dirty="0" smtClean="0">
                <a:latin typeface="Times New Roman" pitchFamily="18" charset="0"/>
                <a:cs typeface="Times New Roman" pitchFamily="18" charset="0"/>
              </a:rPr>
              <a:t>Quantitative analysis.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latin typeface="Times New Roman" pitchFamily="18" charset="0"/>
                <a:cs typeface="Times New Roman" pitchFamily="18" charset="0"/>
              </a:rPr>
              <a:t/>
            </a:r>
            <a:br>
              <a:rPr lang="en-GB" b="1" dirty="0" smtClean="0">
                <a:solidFill>
                  <a:srgbClr val="FF0000"/>
                </a:solidFill>
                <a:latin typeface="Times New Roman" pitchFamily="18" charset="0"/>
                <a:cs typeface="Times New Roman" pitchFamily="18" charset="0"/>
              </a:rPr>
            </a:br>
            <a:r>
              <a:rPr lang="en-GB" b="1" dirty="0" smtClean="0">
                <a:solidFill>
                  <a:srgbClr val="FF0000"/>
                </a:solidFill>
                <a:latin typeface="Times New Roman" pitchFamily="18" charset="0"/>
                <a:cs typeface="Times New Roman" pitchFamily="18" charset="0"/>
              </a:rPr>
              <a:t>Data Presentation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rmAutofit/>
          </a:bodyPr>
          <a:lstStyle/>
          <a:p>
            <a:pPr>
              <a:buNone/>
            </a:pPr>
            <a:r>
              <a:rPr lang="en-GB" b="1" dirty="0" smtClean="0">
                <a:latin typeface="Times New Roman" pitchFamily="18" charset="0"/>
                <a:cs typeface="Times New Roman" pitchFamily="18" charset="0"/>
              </a:rPr>
              <a:t>The methods include:-</a:t>
            </a:r>
          </a:p>
          <a:p>
            <a:pPr>
              <a:buFont typeface="Wingdings" pitchFamily="2" charset="2"/>
              <a:buChar char="§"/>
            </a:pPr>
            <a:r>
              <a:rPr lang="en-GB" b="1" dirty="0" smtClean="0">
                <a:latin typeface="Times New Roman" pitchFamily="18" charset="0"/>
                <a:cs typeface="Times New Roman" pitchFamily="18" charset="0"/>
              </a:rPr>
              <a:t>Frequency distribution table with a tally sheet.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Tabular presentation </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Graphical presentation including:-</a:t>
            </a:r>
          </a:p>
          <a:p>
            <a:pPr lvl="3">
              <a:buFont typeface="Wingdings" pitchFamily="2" charset="2"/>
              <a:buChar char="§"/>
            </a:pPr>
            <a:r>
              <a:rPr lang="en-GB" sz="3200" b="1" dirty="0" smtClean="0">
                <a:solidFill>
                  <a:srgbClr val="0000CC"/>
                </a:solidFill>
                <a:latin typeface="Times New Roman" pitchFamily="18" charset="0"/>
                <a:cs typeface="Times New Roman" pitchFamily="18" charset="0"/>
              </a:rPr>
              <a:t>Histogram </a:t>
            </a:r>
            <a:endParaRPr lang="en-US" sz="3200" dirty="0" smtClean="0">
              <a:solidFill>
                <a:srgbClr val="0000CC"/>
              </a:solidFill>
              <a:latin typeface="Times New Roman" pitchFamily="18" charset="0"/>
              <a:cs typeface="Times New Roman" pitchFamily="18" charset="0"/>
            </a:endParaRPr>
          </a:p>
          <a:p>
            <a:pPr lvl="3">
              <a:buFont typeface="Wingdings" pitchFamily="2" charset="2"/>
              <a:buChar char="§"/>
            </a:pPr>
            <a:r>
              <a:rPr lang="en-GB" sz="3200" b="1" dirty="0" smtClean="0">
                <a:solidFill>
                  <a:srgbClr val="0000CC"/>
                </a:solidFill>
                <a:latin typeface="Times New Roman" pitchFamily="18" charset="0"/>
                <a:cs typeface="Times New Roman" pitchFamily="18" charset="0"/>
              </a:rPr>
              <a:t>Frequency polygon </a:t>
            </a:r>
            <a:endParaRPr lang="en-US" sz="3200" dirty="0" smtClean="0">
              <a:solidFill>
                <a:srgbClr val="0000CC"/>
              </a:solidFill>
              <a:latin typeface="Times New Roman" pitchFamily="18" charset="0"/>
              <a:cs typeface="Times New Roman" pitchFamily="18" charset="0"/>
            </a:endParaRPr>
          </a:p>
          <a:p>
            <a:pPr lvl="3">
              <a:buFont typeface="Wingdings" pitchFamily="2" charset="2"/>
              <a:buChar char="§"/>
            </a:pPr>
            <a:r>
              <a:rPr lang="en-GB" sz="3200" b="1" dirty="0" smtClean="0">
                <a:solidFill>
                  <a:srgbClr val="0000CC"/>
                </a:solidFill>
                <a:latin typeface="Times New Roman" pitchFamily="18" charset="0"/>
                <a:cs typeface="Times New Roman" pitchFamily="18" charset="0"/>
              </a:rPr>
              <a:t>Bar graph </a:t>
            </a:r>
            <a:endParaRPr lang="en-US" sz="3200" dirty="0" smtClean="0">
              <a:solidFill>
                <a:srgbClr val="0000CC"/>
              </a:solidFill>
              <a:latin typeface="Times New Roman" pitchFamily="18" charset="0"/>
              <a:cs typeface="Times New Roman" pitchFamily="18" charset="0"/>
            </a:endParaRPr>
          </a:p>
          <a:p>
            <a:pPr lvl="3">
              <a:buFont typeface="Wingdings" pitchFamily="2" charset="2"/>
              <a:buChar char="§"/>
            </a:pPr>
            <a:r>
              <a:rPr lang="en-GB" sz="3200" b="1" dirty="0" smtClean="0">
                <a:solidFill>
                  <a:srgbClr val="0000CC"/>
                </a:solidFill>
                <a:latin typeface="Times New Roman" pitchFamily="18" charset="0"/>
                <a:cs typeface="Times New Roman" pitchFamily="18" charset="0"/>
              </a:rPr>
              <a:t>Pie chart </a:t>
            </a:r>
            <a:endParaRPr lang="en-US" sz="3200" dirty="0" smtClean="0">
              <a:solidFill>
                <a:srgbClr val="0000CC"/>
              </a:solidFill>
              <a:latin typeface="Times New Roman" pitchFamily="18" charset="0"/>
              <a:cs typeface="Times New Roman" pitchFamily="18" charset="0"/>
            </a:endParaRPr>
          </a:p>
          <a:p>
            <a:pPr lvl="3">
              <a:buFont typeface="Wingdings" pitchFamily="2" charset="2"/>
              <a:buChar char="§"/>
            </a:pPr>
            <a:r>
              <a:rPr lang="en-GB" sz="3200" b="1" dirty="0" smtClean="0">
                <a:solidFill>
                  <a:srgbClr val="0000CC"/>
                </a:solidFill>
                <a:latin typeface="Times New Roman" pitchFamily="18" charset="0"/>
                <a:cs typeface="Times New Roman" pitchFamily="18" charset="0"/>
              </a:rPr>
              <a:t>Maps</a:t>
            </a:r>
            <a:endParaRPr lang="en-US" sz="3200" dirty="0" smtClean="0">
              <a:solidFill>
                <a:srgbClr val="0000CC"/>
              </a:solidFill>
              <a:latin typeface="Times New Roman" pitchFamily="18" charset="0"/>
              <a:cs typeface="Times New Roman" pitchFamily="18" charset="0"/>
            </a:endParaRPr>
          </a:p>
          <a:p>
            <a:pPr lvl="0">
              <a:buFont typeface="Wingdings" pitchFamily="2" charset="2"/>
              <a:buChar char="§"/>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Histogram.</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This type of graph uses vertical blocks to represent class frequencies in a frequency distribution.</a:t>
            </a:r>
            <a:endParaRPr lang="en-US" dirty="0">
              <a:latin typeface="Times New Roman" pitchFamily="18" charset="0"/>
              <a:cs typeface="Times New Roman" pitchFamily="18" charset="0"/>
            </a:endParaRPr>
          </a:p>
        </p:txBody>
      </p:sp>
      <p:pic>
        <p:nvPicPr>
          <p:cNvPr id="4" name="ia_el_7_innerEl" descr="Histogram of weekly dispensary attendance"/>
          <p:cNvPicPr/>
          <p:nvPr/>
        </p:nvPicPr>
        <p:blipFill>
          <a:blip r:embed="rId2"/>
          <a:srcRect/>
          <a:stretch>
            <a:fillRect/>
          </a:stretch>
        </p:blipFill>
        <p:spPr bwMode="auto">
          <a:xfrm>
            <a:off x="533400" y="3124200"/>
            <a:ext cx="3931920" cy="3566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686800" cy="5516563"/>
          </a:xfrm>
        </p:spPr>
        <p:txBody>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Frequency Polygon. </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is derived from a histogram by joining the midpoints of the tops of the rectangles of the histogram in straight lines. </a:t>
            </a:r>
            <a:endParaRPr lang="en-US" dirty="0">
              <a:latin typeface="Times New Roman" pitchFamily="18" charset="0"/>
              <a:cs typeface="Times New Roman" pitchFamily="18" charset="0"/>
            </a:endParaRPr>
          </a:p>
        </p:txBody>
      </p:sp>
      <p:pic>
        <p:nvPicPr>
          <p:cNvPr id="4" name="ia_el_15_innerEl" descr="Frequency polygon of weekly dispensary attendance"/>
          <p:cNvPicPr/>
          <p:nvPr/>
        </p:nvPicPr>
        <p:blipFill>
          <a:blip r:embed="rId2"/>
          <a:srcRect/>
          <a:stretch>
            <a:fillRect/>
          </a:stretch>
        </p:blipFill>
        <p:spPr bwMode="auto">
          <a:xfrm>
            <a:off x="228600" y="2819400"/>
            <a:ext cx="4389120" cy="37490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Bar Chart. </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This is a graph which comprises a number of spaced rectangles whose length varies with the magnitude represented. The rectangles have the same width and may be vertical or horizontal.</a:t>
            </a:r>
            <a:endParaRPr lang="en-US" dirty="0">
              <a:latin typeface="Times New Roman" pitchFamily="18" charset="0"/>
              <a:cs typeface="Times New Roman" pitchFamily="18" charset="0"/>
            </a:endParaRPr>
          </a:p>
        </p:txBody>
      </p:sp>
      <p:pic>
        <p:nvPicPr>
          <p:cNvPr id="4" name="ia_el_2_innerEl" descr="Bar chart of weekly dispensary attendance"/>
          <p:cNvPicPr/>
          <p:nvPr/>
        </p:nvPicPr>
        <p:blipFill>
          <a:blip r:embed="rId2"/>
          <a:srcRect/>
          <a:stretch>
            <a:fillRect/>
          </a:stretch>
        </p:blipFill>
        <p:spPr bwMode="auto">
          <a:xfrm>
            <a:off x="3200400" y="2560320"/>
            <a:ext cx="4480560" cy="42976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a:buNone/>
            </a:pPr>
            <a:r>
              <a:rPr lang="en-GB" b="1" dirty="0" smtClean="0">
                <a:solidFill>
                  <a:srgbClr val="FF0000"/>
                </a:solidFill>
                <a:latin typeface="Times New Roman" pitchFamily="18" charset="0"/>
                <a:cs typeface="Times New Roman" pitchFamily="18" charset="0"/>
              </a:rPr>
              <a:t>    Pie chart:-</a:t>
            </a:r>
          </a:p>
          <a:p>
            <a:r>
              <a:rPr lang="en-GB" b="1" dirty="0" smtClean="0">
                <a:latin typeface="Times New Roman" pitchFamily="18" charset="0"/>
                <a:cs typeface="Times New Roman" pitchFamily="18" charset="0"/>
              </a:rPr>
              <a:t>It is basically a circle divided into sectors or pieces. Each piece of a pie chart represents a total percentage of a specific group or cluster. Ideally, the sectors should not exceed seven.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4" name="ia_el_21_innerEl" descr="Pie chart of weekly dispensary attendance"/>
          <p:cNvPicPr/>
          <p:nvPr/>
        </p:nvPicPr>
        <p:blipFill>
          <a:blip r:embed="rId2"/>
          <a:srcRect/>
          <a:stretch>
            <a:fillRect/>
          </a:stretch>
        </p:blipFill>
        <p:spPr bwMode="auto">
          <a:xfrm>
            <a:off x="609600" y="3048000"/>
            <a:ext cx="30480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solidFill>
                  <a:srgbClr val="FF0000"/>
                </a:solidFill>
                <a:latin typeface="Times New Roman" pitchFamily="18" charset="0"/>
                <a:cs typeface="Times New Roman" pitchFamily="18" charset="0"/>
              </a:rPr>
              <a:t/>
            </a:r>
            <a:br>
              <a:rPr lang="en-GB" sz="3200" b="1" dirty="0" smtClean="0">
                <a:solidFill>
                  <a:srgbClr val="FF0000"/>
                </a:solidFill>
                <a:latin typeface="Times New Roman" pitchFamily="18" charset="0"/>
                <a:cs typeface="Times New Roman" pitchFamily="18" charset="0"/>
              </a:rPr>
            </a:br>
            <a:r>
              <a:rPr lang="en-GB" sz="3200" b="1" dirty="0" smtClean="0">
                <a:solidFill>
                  <a:srgbClr val="FF0000"/>
                </a:solidFill>
                <a:latin typeface="Times New Roman" pitchFamily="18" charset="0"/>
                <a:cs typeface="Times New Roman" pitchFamily="18" charset="0"/>
              </a:rPr>
              <a:t/>
            </a:r>
            <a:br>
              <a:rPr lang="en-GB" sz="3200" b="1" dirty="0" smtClean="0">
                <a:solidFill>
                  <a:srgbClr val="FF0000"/>
                </a:solidFill>
                <a:latin typeface="Times New Roman" pitchFamily="18" charset="0"/>
                <a:cs typeface="Times New Roman" pitchFamily="18" charset="0"/>
              </a:rPr>
            </a:br>
            <a:r>
              <a:rPr lang="en-GB" sz="3200" b="1" dirty="0" smtClean="0">
                <a:solidFill>
                  <a:srgbClr val="FF0000"/>
                </a:solidFill>
                <a:latin typeface="Times New Roman" pitchFamily="18" charset="0"/>
                <a:cs typeface="Times New Roman" pitchFamily="18" charset="0"/>
              </a:rPr>
              <a:t>REPORT WRITING, DISSEMINATION AND COMMUNITY ACTION</a:t>
            </a:r>
            <a:r>
              <a:rPr lang="en-US" sz="3200" dirty="0" smtClean="0">
                <a:solidFill>
                  <a:srgbClr val="FF0000"/>
                </a:solidFill>
                <a:latin typeface="Times New Roman" pitchFamily="18" charset="0"/>
                <a:cs typeface="Times New Roman" pitchFamily="18" charset="0"/>
              </a:rPr>
              <a:t/>
            </a:r>
            <a:br>
              <a:rPr lang="en-US" sz="3200" dirty="0" smtClean="0">
                <a:solidFill>
                  <a:srgbClr val="FF0000"/>
                </a:solidFill>
                <a:latin typeface="Times New Roman" pitchFamily="18" charset="0"/>
                <a:cs typeface="Times New Roman" pitchFamily="18" charset="0"/>
              </a:rPr>
            </a:br>
            <a:r>
              <a:rPr lang="en-GB" sz="3200" b="1" dirty="0" smtClean="0">
                <a:solidFill>
                  <a:srgbClr val="FF0000"/>
                </a:solidFill>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
            </a:r>
            <a:br>
              <a:rPr lang="en-US" sz="3200"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
            </a:pPr>
            <a:r>
              <a:rPr lang="en-GB" b="1" dirty="0" smtClean="0">
                <a:latin typeface="Times New Roman" pitchFamily="18" charset="0"/>
                <a:cs typeface="Times New Roman" pitchFamily="18" charset="0"/>
              </a:rPr>
              <a:t>Feedback means giving comments about how well or badly a person is doing in order to help them do better. It is a form of communication.</a:t>
            </a:r>
          </a:p>
          <a:p>
            <a:r>
              <a:rPr lang="en-GB" b="1" dirty="0" smtClean="0">
                <a:latin typeface="Times New Roman" pitchFamily="18" charset="0"/>
                <a:cs typeface="Times New Roman" pitchFamily="18" charset="0"/>
              </a:rPr>
              <a:t>The reports include the Preliminary Report and Non-medical Reports </a:t>
            </a:r>
            <a:endParaRPr lang="en-US" dirty="0" smtClean="0">
              <a:latin typeface="Times New Roman" pitchFamily="18" charset="0"/>
              <a:cs typeface="Times New Roman" pitchFamily="18" charset="0"/>
            </a:endParaRPr>
          </a:p>
          <a:p>
            <a:pPr>
              <a:buFont typeface="Wingdings" pitchFamily="2" charset="2"/>
              <a:buChar char="§"/>
            </a:pP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91600" cy="6019800"/>
          </a:xfrm>
        </p:spPr>
        <p:txBody>
          <a:bodyPr>
            <a:normAutofit/>
          </a:bodyPr>
          <a:lstStyle/>
          <a:p>
            <a:endParaRPr lang="en-GB" b="1"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   </a:t>
            </a:r>
            <a:r>
              <a:rPr lang="en-GB" b="1" i="1" dirty="0" smtClean="0">
                <a:solidFill>
                  <a:srgbClr val="5216FC"/>
                </a:solidFill>
                <a:latin typeface="Times New Roman" pitchFamily="18" charset="0"/>
                <a:cs typeface="Times New Roman" pitchFamily="18" charset="0"/>
              </a:rPr>
              <a:t>A well written </a:t>
            </a:r>
            <a:r>
              <a:rPr lang="en-GB" b="1" i="1" dirty="0" err="1" smtClean="0">
                <a:solidFill>
                  <a:srgbClr val="5216FC"/>
                </a:solidFill>
                <a:latin typeface="Times New Roman" pitchFamily="18" charset="0"/>
                <a:cs typeface="Times New Roman" pitchFamily="18" charset="0"/>
              </a:rPr>
              <a:t>CDx</a:t>
            </a:r>
            <a:r>
              <a:rPr lang="en-GB" b="1" i="1" dirty="0" smtClean="0">
                <a:solidFill>
                  <a:srgbClr val="5216FC"/>
                </a:solidFill>
                <a:latin typeface="Times New Roman" pitchFamily="18" charset="0"/>
                <a:cs typeface="Times New Roman" pitchFamily="18" charset="0"/>
              </a:rPr>
              <a:t> is report is made up of distinct sections:</a:t>
            </a:r>
            <a:endParaRPr lang="en-US" i="1" dirty="0" smtClean="0">
              <a:solidFill>
                <a:srgbClr val="5216FC"/>
              </a:solidFill>
              <a:latin typeface="Times New Roman" pitchFamily="18" charset="0"/>
              <a:cs typeface="Times New Roman" pitchFamily="18" charset="0"/>
            </a:endParaRPr>
          </a:p>
          <a:p>
            <a:pPr>
              <a:buNone/>
            </a:pPr>
            <a:r>
              <a:rPr lang="en-GB" b="1" dirty="0" smtClean="0">
                <a:solidFill>
                  <a:srgbClr val="FF0000"/>
                </a:solidFill>
                <a:latin typeface="Times New Roman" pitchFamily="18" charset="0"/>
                <a:cs typeface="Times New Roman" pitchFamily="18" charset="0"/>
              </a:rPr>
              <a:t>    Title</a:t>
            </a:r>
          </a:p>
          <a:p>
            <a:pPr>
              <a:buFont typeface="Wingdings" pitchFamily="2" charset="2"/>
              <a:buChar char="§"/>
            </a:pPr>
            <a:r>
              <a:rPr lang="en-GB" b="1" dirty="0" smtClean="0">
                <a:latin typeface="Times New Roman" pitchFamily="18" charset="0"/>
                <a:cs typeface="Times New Roman" pitchFamily="18" charset="0"/>
              </a:rPr>
              <a:t> The title should be short and simple and informative. </a:t>
            </a:r>
          </a:p>
          <a:p>
            <a:pPr>
              <a:buFont typeface="Wingdings" pitchFamily="2" charset="2"/>
              <a:buChar char="§"/>
            </a:pPr>
            <a:r>
              <a:rPr lang="en-GB" b="1" dirty="0" smtClean="0">
                <a:latin typeface="Times New Roman" pitchFamily="18" charset="0"/>
                <a:cs typeface="Times New Roman" pitchFamily="18" charset="0"/>
              </a:rPr>
              <a:t>The title of your survey report is important because at a glance it gives the reader information about what your survey was about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15400" cy="6324600"/>
          </a:xfrm>
        </p:spPr>
        <p:txBody>
          <a:bodyPr>
            <a:normAutofit/>
          </a:bodyPr>
          <a:lstStyle/>
          <a:p>
            <a:pPr>
              <a:buNone/>
            </a:pPr>
            <a:endParaRPr lang="en-GB" b="1" dirty="0" smtClean="0">
              <a:solidFill>
                <a:srgbClr val="FF0000"/>
              </a:solidFill>
              <a:latin typeface="Times New Roman" pitchFamily="18" charset="0"/>
              <a:cs typeface="Times New Roman" pitchFamily="18" charset="0"/>
            </a:endParaRPr>
          </a:p>
          <a:p>
            <a:pPr>
              <a:buNone/>
            </a:pPr>
            <a:r>
              <a:rPr lang="en-GB" b="1" dirty="0" smtClean="0">
                <a:solidFill>
                  <a:srgbClr val="FF0000"/>
                </a:solidFill>
                <a:latin typeface="Times New Roman" pitchFamily="18" charset="0"/>
                <a:cs typeface="Times New Roman" pitchFamily="18" charset="0"/>
              </a:rPr>
              <a:t>    Table of contents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This is like a map which helps the readers to locating various sections of the survey report quickly and easily. </a:t>
            </a:r>
          </a:p>
          <a:p>
            <a:pPr>
              <a:buNone/>
            </a:pPr>
            <a:r>
              <a:rPr lang="en-GB" b="1" dirty="0" smtClean="0">
                <a:solidFill>
                  <a:srgbClr val="FF0000"/>
                </a:solidFill>
                <a:latin typeface="Times New Roman" pitchFamily="18" charset="0"/>
                <a:cs typeface="Times New Roman" pitchFamily="18" charset="0"/>
              </a:rPr>
              <a:t>    Lists of tables and figures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This follows the same format as the table of contents and lists the titles of the tables, diagrams, graphs, charts used in the report and their corresponding page numbers.</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6172200"/>
          </a:xfrm>
        </p:spPr>
        <p:txBody>
          <a:bodyPr>
            <a:normAutofit/>
          </a:bodyPr>
          <a:lstStyle/>
          <a:p>
            <a:pPr>
              <a:buNone/>
            </a:pPr>
            <a:r>
              <a:rPr lang="en-GB" b="1" dirty="0" smtClean="0">
                <a:solidFill>
                  <a:srgbClr val="FF0000"/>
                </a:solidFill>
                <a:latin typeface="Times New Roman" pitchFamily="18" charset="0"/>
                <a:cs typeface="Times New Roman" pitchFamily="18" charset="0"/>
              </a:rPr>
              <a:t> </a:t>
            </a:r>
          </a:p>
          <a:p>
            <a:pPr>
              <a:buNone/>
            </a:pPr>
            <a:r>
              <a:rPr lang="en-GB" b="1" dirty="0" smtClean="0">
                <a:solidFill>
                  <a:srgbClr val="FF0000"/>
                </a:solidFill>
                <a:latin typeface="Times New Roman" pitchFamily="18" charset="0"/>
                <a:cs typeface="Times New Roman" pitchFamily="18" charset="0"/>
              </a:rPr>
              <a:t>   List of abbreviations</a:t>
            </a:r>
            <a:r>
              <a:rPr lang="en-GB" b="1" dirty="0" smtClean="0">
                <a:latin typeface="Times New Roman" pitchFamily="18" charset="0"/>
                <a:cs typeface="Times New Roman" pitchFamily="18" charset="0"/>
              </a:rPr>
              <a:t> and acronym, for example, Tb for tuberculosis. </a:t>
            </a:r>
            <a:endParaRPr lang="en-GB" b="1" dirty="0" smtClean="0">
              <a:solidFill>
                <a:srgbClr val="FF0000"/>
              </a:solidFill>
              <a:latin typeface="Times New Roman" pitchFamily="18" charset="0"/>
              <a:cs typeface="Times New Roman" pitchFamily="18" charset="0"/>
            </a:endParaRPr>
          </a:p>
          <a:p>
            <a:pPr>
              <a:buNone/>
            </a:pPr>
            <a:r>
              <a:rPr lang="en-GB" b="1" dirty="0" smtClean="0">
                <a:solidFill>
                  <a:srgbClr val="FF0000"/>
                </a:solidFill>
                <a:latin typeface="Times New Roman" pitchFamily="18" charset="0"/>
                <a:cs typeface="Times New Roman" pitchFamily="18" charset="0"/>
              </a:rPr>
              <a:t>    </a:t>
            </a:r>
          </a:p>
          <a:p>
            <a:pPr>
              <a:buNone/>
            </a:pPr>
            <a:r>
              <a:rPr lang="en-GB" b="1" dirty="0" smtClean="0">
                <a:solidFill>
                  <a:srgbClr val="FF0000"/>
                </a:solidFill>
                <a:latin typeface="Times New Roman" pitchFamily="18" charset="0"/>
                <a:cs typeface="Times New Roman" pitchFamily="18" charset="0"/>
              </a:rPr>
              <a:t>    Acknowledgements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You should acknowledge all those who made it possible for you to accomplish this task e.g.</a:t>
            </a: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Individuals, Organisations </a:t>
            </a: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Institutions, Administration </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Community.</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solidFill>
                  <a:srgbClr val="FF0000"/>
                </a:solidFill>
              </a:rPr>
              <a:t/>
            </a:r>
            <a:br>
              <a:rPr lang="en-GB" b="1" i="1" dirty="0" smtClean="0">
                <a:solidFill>
                  <a:srgbClr val="FF0000"/>
                </a:solidFill>
              </a:rPr>
            </a:br>
            <a:r>
              <a:rPr lang="en-GB" b="1" i="1" dirty="0" smtClean="0">
                <a:solidFill>
                  <a:srgbClr val="FF0000"/>
                </a:solidFill>
              </a:rPr>
              <a:t>Patient </a:t>
            </a:r>
            <a:r>
              <a:rPr lang="en-GB" b="1" i="1" dirty="0" err="1" smtClean="0">
                <a:solidFill>
                  <a:srgbClr val="FF0000"/>
                </a:solidFill>
              </a:rPr>
              <a:t>Dx</a:t>
            </a:r>
            <a:r>
              <a:rPr lang="en-GB" b="1" i="1" dirty="0" smtClean="0">
                <a:solidFill>
                  <a:srgbClr val="FF0000"/>
                </a:solidFill>
              </a:rPr>
              <a:t> vs. Community </a:t>
            </a:r>
            <a:r>
              <a:rPr lang="en-GB" b="1" i="1" dirty="0" err="1" smtClean="0">
                <a:solidFill>
                  <a:srgbClr val="FF0000"/>
                </a:solidFill>
              </a:rPr>
              <a:t>dx</a:t>
            </a:r>
            <a:r>
              <a:rPr lang="en-GB" b="1" i="1" dirty="0" smtClean="0">
                <a:solidFill>
                  <a:srgbClr val="FF0000"/>
                </a:solidFill>
              </a:rPr>
              <a:t>? </a:t>
            </a:r>
            <a:r>
              <a:rPr lang="en-US" i="1" dirty="0" smtClean="0">
                <a:solidFill>
                  <a:srgbClr val="FF0000"/>
                </a:solidFill>
              </a:rPr>
              <a:t/>
            </a:r>
            <a:br>
              <a:rPr lang="en-US" i="1" dirty="0" smtClean="0">
                <a:solidFill>
                  <a:srgbClr val="FF0000"/>
                </a:solidFill>
              </a:rPr>
            </a:b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Patient diagnosis steps:-</a:t>
            </a:r>
            <a:endParaRPr lang="en-US" b="1" dirty="0" smtClean="0">
              <a:solidFill>
                <a:srgbClr val="FF0000"/>
              </a:solidFill>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Welcome the patient.</a:t>
            </a:r>
            <a:endParaRPr lang="en-US" b="1" dirty="0" smtClean="0">
              <a:latin typeface="Times New Roman" pitchFamily="18" charset="0"/>
              <a:cs typeface="Times New Roman" pitchFamily="18" charset="0"/>
            </a:endParaRPr>
          </a:p>
          <a:p>
            <a:pPr>
              <a:buFont typeface="Wingdings" pitchFamily="2" charset="2"/>
              <a:buChar char="§"/>
            </a:pPr>
            <a:r>
              <a:rPr lang="en-US" b="1" dirty="0" smtClean="0">
                <a:latin typeface="Times New Roman" pitchFamily="18" charset="0"/>
                <a:cs typeface="Times New Roman" pitchFamily="18" charset="0"/>
              </a:rPr>
              <a:t>Take history.</a:t>
            </a:r>
          </a:p>
          <a:p>
            <a:pPr>
              <a:buFont typeface="Wingdings" pitchFamily="2" charset="2"/>
              <a:buChar char="§"/>
            </a:pPr>
            <a:r>
              <a:rPr lang="en-GB" b="1" dirty="0" smtClean="0">
                <a:latin typeface="Times New Roman" pitchFamily="18" charset="0"/>
                <a:cs typeface="Times New Roman" pitchFamily="18" charset="0"/>
              </a:rPr>
              <a:t>Perform a physical examination. </a:t>
            </a:r>
            <a:endParaRPr lang="en-US" b="1"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Carry out or request special investigations</a:t>
            </a:r>
          </a:p>
          <a:p>
            <a:pPr>
              <a:buFont typeface="Wingdings" pitchFamily="2" charset="2"/>
              <a:buChar char="§"/>
            </a:pPr>
            <a:r>
              <a:rPr lang="en-GB" b="1" dirty="0" smtClean="0">
                <a:latin typeface="Times New Roman" pitchFamily="18" charset="0"/>
                <a:cs typeface="Times New Roman" pitchFamily="18" charset="0"/>
              </a:rPr>
              <a:t>Make a differential diagnosis, followed by a specific diagnosis once results of investigations are confirmed.</a:t>
            </a:r>
          </a:p>
          <a:p>
            <a:pPr>
              <a:buFont typeface="Wingdings" pitchFamily="2" charset="2"/>
              <a:buChar char="§"/>
            </a:pPr>
            <a:r>
              <a:rPr lang="en-GB" b="1" dirty="0" smtClean="0">
                <a:latin typeface="Times New Roman" pitchFamily="18" charset="0"/>
                <a:cs typeface="Times New Roman" pitchFamily="18" charset="0"/>
              </a:rPr>
              <a:t>Prescribe the most appropriate treatment.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Introduction</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This section gives the background to your study. It seeks to explain why the survey was undertaken and which questions it was designed to answer. It is written in the form of broad and specific objectives which also reflect on the purpose of the study.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GB" b="1" dirty="0" smtClean="0">
                <a:latin typeface="Times New Roman" pitchFamily="18" charset="0"/>
                <a:cs typeface="Times New Roman" pitchFamily="18" charset="0"/>
              </a:rPr>
              <a:t>Aims and objectives of the study</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Indicate both the broad and the specific objectives of your survey. </a:t>
            </a:r>
            <a:endParaRPr lang="en-US"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Good objectives should be ‘SMART’. </a:t>
            </a:r>
            <a:endParaRPr lang="en-US" dirty="0" smtClean="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a:buNone/>
            </a:pPr>
            <a:r>
              <a:rPr lang="en-GB" b="1" dirty="0" smtClean="0">
                <a:solidFill>
                  <a:srgbClr val="FF0000"/>
                </a:solidFill>
                <a:latin typeface="Times New Roman" pitchFamily="18" charset="0"/>
                <a:cs typeface="Times New Roman" pitchFamily="18" charset="0"/>
              </a:rPr>
              <a:t>     Materials and method</a:t>
            </a:r>
          </a:p>
          <a:p>
            <a:pPr>
              <a:buFont typeface="Wingdings" pitchFamily="2" charset="2"/>
              <a:buChar char="§"/>
            </a:pPr>
            <a:r>
              <a:rPr lang="en-GB" b="1" dirty="0" smtClean="0">
                <a:latin typeface="Times New Roman" pitchFamily="18" charset="0"/>
                <a:cs typeface="Times New Roman" pitchFamily="18" charset="0"/>
              </a:rPr>
              <a:t>Here you describe your survey design, techniques and the instruments or tools you used to collect the data. In particular, you include information about: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The sources of the data collected that is the type of records, where they were found, and how complete they were. If the source of data was people, you should describe them and their characteristics, for example, were they from the same village, location.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b="1" dirty="0" smtClean="0">
                <a:latin typeface="Times New Roman" pitchFamily="18" charset="0"/>
                <a:cs typeface="Times New Roman" pitchFamily="18" charset="0"/>
              </a:rPr>
              <a:t>How interviewers were selected and trained.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The methods of investigation you used to collect data, such as questionnaire, physical or laboratory examinations. It is useful to describe these in detail so as to guide other investigators who would like to replicate your study.</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629400"/>
          </a:xfrm>
        </p:spPr>
        <p:txBody>
          <a:bodyPr>
            <a:normAutofit/>
          </a:bodyPr>
          <a:lstStyle/>
          <a:p>
            <a:endParaRPr lang="en-GB" b="1" dirty="0" smtClean="0">
              <a:latin typeface="Times New Roman" pitchFamily="18" charset="0"/>
              <a:cs typeface="Times New Roman" pitchFamily="18" charset="0"/>
            </a:endParaRPr>
          </a:p>
          <a:p>
            <a:pPr>
              <a:buNone/>
            </a:pPr>
            <a:r>
              <a:rPr lang="en-GB" b="1" dirty="0" smtClean="0">
                <a:solidFill>
                  <a:srgbClr val="FF0000"/>
                </a:solidFill>
                <a:latin typeface="Times New Roman" pitchFamily="18" charset="0"/>
                <a:cs typeface="Times New Roman" pitchFamily="18" charset="0"/>
              </a:rPr>
              <a:t>    Limitations of study</a:t>
            </a:r>
          </a:p>
          <a:p>
            <a:pPr>
              <a:buFont typeface="Wingdings" pitchFamily="2" charset="2"/>
              <a:buChar char="§"/>
            </a:pPr>
            <a:r>
              <a:rPr lang="en-GB" b="1" dirty="0" smtClean="0">
                <a:latin typeface="Times New Roman" pitchFamily="18" charset="0"/>
                <a:cs typeface="Times New Roman" pitchFamily="18" charset="0"/>
              </a:rPr>
              <a:t>This section calls for honesty and openness in admitting the difficulties you may have encountered. It helps other researchers not to make the same mistakes you made. E.g.</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Sampling methods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Standardisation of tests and measurements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Observation variation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Incomplete records due to poor supervision</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0960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Results/ findings</a:t>
            </a:r>
          </a:p>
          <a:p>
            <a:r>
              <a:rPr lang="en-GB" b="1" dirty="0" smtClean="0">
                <a:latin typeface="Times New Roman" pitchFamily="18" charset="0"/>
                <a:cs typeface="Times New Roman" pitchFamily="18" charset="0"/>
              </a:rPr>
              <a:t>This section deals with presentation of results in any one of the formats you covered earlier, that is, figures, tabular and graphical formats. When presenting figures you should take note of that:-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Do not use figures with several decimal places unless the precision of the measurement justifies this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It is misleading to present percentages with one or more decimals if the sample size is small.</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61722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Discussions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This is mainly your interpretation of data, a process in which logical thinking, judgement and common sense all play a major role. You will be asking questions such as how reliable and valid are the observations, whether the figures are high or low, and if there are associations between variables which may indicate a causal relationship.</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When interpreting your results it is often necessary to compare them with and refer to other studies on the same topic. In surveys which cover a variety of independent health problems this section may be combined with that of results.</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5626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Conclusions and recommendations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This is your brief summary of the essential findings and careful consideration of how the community health problem you have diagnosed can be reduced and/or controlled. You should also explain the causes of the health problems and how they can be prevented.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Autofit/>
          </a:bodyPr>
          <a:lstStyle/>
          <a:p>
            <a:pPr>
              <a:buNone/>
            </a:pPr>
            <a:r>
              <a:rPr lang="en-GB" b="1" dirty="0" smtClean="0">
                <a:latin typeface="Times New Roman" pitchFamily="18" charset="0"/>
                <a:cs typeface="Times New Roman" pitchFamily="18" charset="0"/>
              </a:rPr>
              <a:t>   </a:t>
            </a:r>
          </a:p>
          <a:p>
            <a:pPr>
              <a:buNone/>
            </a:pPr>
            <a:r>
              <a:rPr lang="en-GB" b="1" dirty="0" smtClean="0">
                <a:solidFill>
                  <a:srgbClr val="FF0000"/>
                </a:solidFill>
                <a:latin typeface="Times New Roman" pitchFamily="18" charset="0"/>
                <a:cs typeface="Times New Roman" pitchFamily="18" charset="0"/>
              </a:rPr>
              <a:t>    </a:t>
            </a:r>
          </a:p>
          <a:p>
            <a:pPr>
              <a:buNone/>
            </a:pPr>
            <a:r>
              <a:rPr lang="en-GB" b="1" dirty="0" smtClean="0">
                <a:solidFill>
                  <a:srgbClr val="FF0000"/>
                </a:solidFill>
                <a:latin typeface="Times New Roman" pitchFamily="18" charset="0"/>
                <a:cs typeface="Times New Roman" pitchFamily="18" charset="0"/>
              </a:rPr>
              <a:t>	References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It is almost impossible to conduct a survey without consulting published and unpublished documents in the community. These could be hospital records, maps and others. You must give credit to authors of any work you quote from or refer to by listing them.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638800"/>
          </a:xfrm>
        </p:spPr>
        <p:txBody>
          <a:bodyPr>
            <a:normAutofit/>
          </a:bodyPr>
          <a:lstStyle/>
          <a:p>
            <a:pPr>
              <a:buFont typeface="Wingdings" pitchFamily="2" charset="2"/>
              <a:buChar char="§"/>
            </a:pPr>
            <a:r>
              <a:rPr lang="en-GB" b="1" dirty="0" smtClean="0"/>
              <a:t> </a:t>
            </a:r>
            <a:r>
              <a:rPr lang="en-GB" b="1" dirty="0" smtClean="0">
                <a:latin typeface="Times New Roman" pitchFamily="18" charset="0"/>
                <a:cs typeface="Times New Roman" pitchFamily="18" charset="0"/>
              </a:rPr>
              <a:t>Give the patient a date to return for review.  </a:t>
            </a:r>
          </a:p>
          <a:p>
            <a:pPr>
              <a:buFont typeface="Wingdings" pitchFamily="2" charset="2"/>
              <a:buChar char="§"/>
            </a:pPr>
            <a:r>
              <a:rPr lang="en-GB" b="1" dirty="0" smtClean="0">
                <a:latin typeface="Times New Roman" pitchFamily="18" charset="0"/>
                <a:cs typeface="Times New Roman" pitchFamily="18" charset="0"/>
              </a:rPr>
              <a:t> A patient with an acute condition should be hospitalised for monitoring and review.  </a:t>
            </a:r>
          </a:p>
          <a:p>
            <a:pPr>
              <a:buFont typeface="Wingdings" pitchFamily="2" charset="2"/>
              <a:buChar char="§"/>
            </a:pPr>
            <a:r>
              <a:rPr lang="en-GB" b="1" dirty="0" smtClean="0">
                <a:latin typeface="Times New Roman" pitchFamily="18" charset="0"/>
                <a:cs typeface="Times New Roman" pitchFamily="18" charset="0"/>
              </a:rPr>
              <a:t>As the patient improves discharge them.  </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Generally a reference gives the name of the author, the year of publication of the document, the title of the book or paper and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the publisher. </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9436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Appendices</a:t>
            </a:r>
            <a:r>
              <a:rPr lang="en-GB" b="1" dirty="0" smtClean="0">
                <a:latin typeface="Times New Roman" pitchFamily="18" charset="0"/>
                <a:cs typeface="Times New Roman" pitchFamily="18" charset="0"/>
              </a:rPr>
              <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These are attachments, which you may wish to annex to your report to help readers understand some statements appearing in the body of the report including:-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A copy of the questionnaire used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Statistical tables from data analysis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A copy of the map if necessary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Letters of approval to carry out the study</a:t>
            </a:r>
            <a:endParaRPr lang="en-US"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096000"/>
          </a:xfrm>
        </p:spPr>
        <p:txBody>
          <a:bodyPr>
            <a:normAutofit/>
          </a:bodyPr>
          <a:lstStyle/>
          <a:p>
            <a:pPr>
              <a:buNone/>
            </a:pPr>
            <a:r>
              <a:rPr lang="en-GB" b="1" dirty="0" smtClean="0">
                <a:latin typeface="Times New Roman" pitchFamily="18" charset="0"/>
                <a:cs typeface="Times New Roman" pitchFamily="18" charset="0"/>
              </a:rPr>
              <a:t>    </a:t>
            </a:r>
          </a:p>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Community Health Action. </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A community survey identifies a host of health problems that need to be addressed. It may have revealed a need for greater emphasis on MCH services or environmental sanitation. Therefore, you need to sit down with the community to prioritise and plan what you going to do about the identified health problems. In short, you need to mobilise them to take action.</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534400" cy="5592763"/>
          </a:xfrm>
        </p:spPr>
        <p:txBody>
          <a:bodyPr>
            <a:normAutofit/>
          </a:bodyPr>
          <a:lstStyle/>
          <a:p>
            <a:endParaRPr lang="en-US" dirty="0" smtClean="0">
              <a:latin typeface="Times New Roman" pitchFamily="18" charset="0"/>
              <a:cs typeface="Times New Roman" pitchFamily="18" charset="0"/>
            </a:endParaRPr>
          </a:p>
          <a:p>
            <a:pPr>
              <a:buNone/>
            </a:pPr>
            <a:r>
              <a:rPr lang="en-GB" b="1" dirty="0" smtClean="0">
                <a:latin typeface="Times New Roman" pitchFamily="18" charset="0"/>
                <a:cs typeface="Times New Roman" pitchFamily="18" charset="0"/>
              </a:rPr>
              <a:t>  Mobilse Community Action through:-</a:t>
            </a:r>
            <a:endParaRPr lang="en-US" dirty="0" smtClean="0">
              <a:latin typeface="Times New Roman" pitchFamily="18" charset="0"/>
              <a:cs typeface="Times New Roman" pitchFamily="18" charset="0"/>
            </a:endParaRPr>
          </a:p>
          <a:p>
            <a:pPr lvl="1">
              <a:buFont typeface="Wingdings" pitchFamily="2" charset="2"/>
              <a:buChar char="§"/>
            </a:pPr>
            <a:r>
              <a:rPr lang="en-GB" sz="3200" b="1" dirty="0" smtClean="0">
                <a:latin typeface="Times New Roman" pitchFamily="18" charset="0"/>
                <a:cs typeface="Times New Roman" pitchFamily="18" charset="0"/>
              </a:rPr>
              <a:t>Creating awareness of their problems and promoting PHC. </a:t>
            </a:r>
            <a:endParaRPr lang="en-US" sz="3200" dirty="0" smtClean="0">
              <a:latin typeface="Times New Roman" pitchFamily="18" charset="0"/>
              <a:cs typeface="Times New Roman" pitchFamily="18" charset="0"/>
            </a:endParaRPr>
          </a:p>
          <a:p>
            <a:pPr lvl="1">
              <a:buFont typeface="Wingdings" pitchFamily="2" charset="2"/>
              <a:buChar char="§"/>
            </a:pPr>
            <a:r>
              <a:rPr lang="en-GB" sz="3200" b="1" dirty="0" smtClean="0">
                <a:latin typeface="Times New Roman" pitchFamily="18" charset="0"/>
                <a:cs typeface="Times New Roman" pitchFamily="18" charset="0"/>
              </a:rPr>
              <a:t>Health education. </a:t>
            </a:r>
            <a:endParaRPr lang="en-US" sz="3200" dirty="0" smtClean="0">
              <a:latin typeface="Times New Roman" pitchFamily="18" charset="0"/>
              <a:cs typeface="Times New Roman" pitchFamily="18" charset="0"/>
            </a:endParaRPr>
          </a:p>
          <a:p>
            <a:pPr lvl="1">
              <a:buFont typeface="Wingdings" pitchFamily="2" charset="2"/>
              <a:buChar char="§"/>
            </a:pPr>
            <a:r>
              <a:rPr lang="en-GB" sz="3200" b="1" dirty="0" smtClean="0">
                <a:latin typeface="Times New Roman" pitchFamily="18" charset="0"/>
                <a:cs typeface="Times New Roman" pitchFamily="18" charset="0"/>
              </a:rPr>
              <a:t>Immunisation. </a:t>
            </a:r>
            <a:endParaRPr lang="en-US" sz="3200" dirty="0" smtClean="0">
              <a:latin typeface="Times New Roman" pitchFamily="18" charset="0"/>
              <a:cs typeface="Times New Roman" pitchFamily="18" charset="0"/>
            </a:endParaRPr>
          </a:p>
          <a:p>
            <a:pPr lvl="1">
              <a:buFont typeface="Wingdings" pitchFamily="2" charset="2"/>
              <a:buChar char="§"/>
            </a:pPr>
            <a:r>
              <a:rPr lang="en-GB" sz="3200" b="1" dirty="0" smtClean="0">
                <a:latin typeface="Times New Roman" pitchFamily="18" charset="0"/>
                <a:cs typeface="Times New Roman" pitchFamily="18" charset="0"/>
              </a:rPr>
              <a:t>Environmental improvement.</a:t>
            </a:r>
            <a:endParaRPr lang="en-US" sz="32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6096000"/>
          </a:xfrm>
        </p:spPr>
        <p:txBody>
          <a:bodyPr>
            <a:normAutofit/>
          </a:bodyPr>
          <a:lstStyle/>
          <a:p>
            <a:pPr lvl="0">
              <a:buNone/>
            </a:pPr>
            <a:r>
              <a:rPr lang="en-GB" b="1" dirty="0" smtClean="0">
                <a:solidFill>
                  <a:srgbClr val="FF0000"/>
                </a:solidFill>
                <a:latin typeface="Times New Roman" pitchFamily="18" charset="0"/>
                <a:cs typeface="Times New Roman" pitchFamily="18" charset="0"/>
              </a:rPr>
              <a:t>	Creating Awareness and Promoting PHC</a:t>
            </a:r>
          </a:p>
          <a:p>
            <a:pPr lvl="0"/>
            <a:r>
              <a:rPr lang="en-GB" b="1" dirty="0" smtClean="0">
                <a:latin typeface="Times New Roman" pitchFamily="18" charset="0"/>
                <a:cs typeface="Times New Roman" pitchFamily="18" charset="0"/>
              </a:rPr>
              <a:t>A multi-disciplinary or inter-</a:t>
            </a:r>
            <a:r>
              <a:rPr lang="en-GB" b="1" dirty="0" err="1" smtClean="0">
                <a:latin typeface="Times New Roman" pitchFamily="18" charset="0"/>
                <a:cs typeface="Times New Roman" pitchFamily="18" charset="0"/>
              </a:rPr>
              <a:t>sectoral</a:t>
            </a:r>
            <a:r>
              <a:rPr lang="en-GB" b="1" dirty="0" smtClean="0">
                <a:latin typeface="Times New Roman" pitchFamily="18" charset="0"/>
                <a:cs typeface="Times New Roman" pitchFamily="18" charset="0"/>
              </a:rPr>
              <a:t> team</a:t>
            </a:r>
            <a:br>
              <a:rPr lang="en-GB" b="1"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which includes health workers as well as experts from other sectors such as agriculture, water...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Establishment of community structures. </a:t>
            </a:r>
            <a:endParaRPr lang="en-US" dirty="0" smtClean="0">
              <a:latin typeface="Times New Roman" pitchFamily="18" charset="0"/>
              <a:cs typeface="Times New Roman" pitchFamily="18" charset="0"/>
            </a:endParaRPr>
          </a:p>
          <a:p>
            <a:pPr lvl="0"/>
            <a:r>
              <a:rPr lang="en-GB" b="1" dirty="0" smtClean="0">
                <a:latin typeface="Times New Roman" pitchFamily="18" charset="0"/>
                <a:cs typeface="Times New Roman" pitchFamily="18" charset="0"/>
              </a:rPr>
              <a:t>A consensus of opinion between community and professionals. Research has shown that communities have the ability to not only identify their problems but also rank them in order of importance.</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buNone/>
            </a:pPr>
            <a:r>
              <a:rPr lang="en-GB" b="1"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Health Education </a:t>
            </a:r>
            <a:endParaRPr lang="en-US" dirty="0" smtClean="0">
              <a:solidFill>
                <a:srgbClr val="FF0000"/>
              </a:solidFill>
              <a:latin typeface="Times New Roman" pitchFamily="18" charset="0"/>
              <a:cs typeface="Times New Roman" pitchFamily="18" charset="0"/>
            </a:endParaRPr>
          </a:p>
          <a:p>
            <a:r>
              <a:rPr lang="en-GB" b="1" dirty="0" smtClean="0">
                <a:latin typeface="Times New Roman" pitchFamily="18" charset="0"/>
                <a:cs typeface="Times New Roman" pitchFamily="18" charset="0"/>
              </a:rPr>
              <a:t>Health education is not just about sending out posters and pamphlets to the community. It is about listening and finding out why people do things the way they do. It is about stimulating their interest in their health problems through discussion and sometimes by example. It is also about giving people information and helping them to set priorities and improve their own health.</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5943600"/>
          </a:xfrm>
        </p:spPr>
        <p:txBody>
          <a:bodyPr>
            <a:normAutofit/>
          </a:bodyPr>
          <a:lstStyle/>
          <a:p>
            <a:pPr>
              <a:buFont typeface="Wingdings" pitchFamily="2" charset="2"/>
              <a:buChar char="§"/>
            </a:pPr>
            <a:endParaRPr lang="en-US" b="1"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In </a:t>
            </a:r>
            <a:r>
              <a:rPr lang="en-GB" b="1" dirty="0" smtClean="0">
                <a:solidFill>
                  <a:srgbClr val="FF0000"/>
                </a:solidFill>
                <a:latin typeface="Times New Roman" pitchFamily="18" charset="0"/>
                <a:cs typeface="Times New Roman" pitchFamily="18" charset="0"/>
              </a:rPr>
              <a:t>Community diagnosis</a:t>
            </a:r>
            <a:r>
              <a:rPr lang="en-GB" b="1" dirty="0" smtClean="0">
                <a:latin typeface="Times New Roman" pitchFamily="18" charset="0"/>
                <a:cs typeface="Times New Roman" pitchFamily="18" charset="0"/>
              </a:rPr>
              <a:t>, you follow the same basic steps as in patient </a:t>
            </a:r>
            <a:r>
              <a:rPr lang="en-GB" b="1" dirty="0" err="1" smtClean="0">
                <a:latin typeface="Times New Roman" pitchFamily="18" charset="0"/>
                <a:cs typeface="Times New Roman" pitchFamily="18" charset="0"/>
              </a:rPr>
              <a:t>dx</a:t>
            </a:r>
            <a:r>
              <a:rPr lang="en-GB" b="1" dirty="0" smtClean="0">
                <a:latin typeface="Times New Roman" pitchFamily="18" charset="0"/>
                <a:cs typeface="Times New Roman" pitchFamily="18" charset="0"/>
              </a:rPr>
              <a:t>. The only difference is that the amount of data is much greater and requires more lengthy analysis and processing.</a:t>
            </a:r>
          </a:p>
          <a:p>
            <a:pPr>
              <a:buFont typeface="Wingdings" pitchFamily="2" charset="2"/>
              <a:buChar char="§"/>
            </a:pPr>
            <a:endParaRPr lang="en-GB" b="1" dirty="0" smtClean="0">
              <a:latin typeface="Times New Roman" pitchFamily="18" charset="0"/>
              <a:cs typeface="Times New Roman" pitchFamily="18" charset="0"/>
            </a:endParaRPr>
          </a:p>
          <a:p>
            <a:pPr>
              <a:buFont typeface="Wingdings" pitchFamily="2" charset="2"/>
              <a:buChar char="§"/>
            </a:pPr>
            <a:r>
              <a:rPr lang="en-GB" b="1" dirty="0" smtClean="0">
                <a:latin typeface="Times New Roman" pitchFamily="18" charset="0"/>
                <a:cs typeface="Times New Roman" pitchFamily="18" charset="0"/>
              </a:rPr>
              <a:t> You start by collecting basic information about local people, their environment </a:t>
            </a:r>
            <a:r>
              <a:rPr lang="en-US" b="1" dirty="0" smtClean="0">
                <a:latin typeface="Times New Roman" pitchFamily="18" charset="0"/>
                <a:cs typeface="Times New Roman" pitchFamily="18" charset="0"/>
              </a:rPr>
              <a:t>,</a:t>
            </a:r>
            <a:r>
              <a:rPr lang="en-GB" b="1" dirty="0" smtClean="0">
                <a:latin typeface="Times New Roman" pitchFamily="18" charset="0"/>
                <a:cs typeface="Times New Roman" pitchFamily="18" charset="0"/>
              </a:rPr>
              <a:t>distribution, common diseases &amp;health services organisations.</a:t>
            </a:r>
            <a:endParaRPr lang="en-US" dirty="0" smtClean="0">
              <a:latin typeface="Times New Roman" pitchFamily="18" charset="0"/>
              <a:cs typeface="Times New Roman" pitchFamily="18" charset="0"/>
            </a:endParaRPr>
          </a:p>
          <a:p>
            <a:pPr>
              <a:buFont typeface="Wingdings" pitchFamily="2" charset="2"/>
              <a:buChar char="§"/>
            </a:pPr>
            <a:endParaRPr lang="en-US" b="1" dirty="0" smtClean="0">
              <a:latin typeface="Times New Roman" pitchFamily="18" charset="0"/>
              <a:cs typeface="Times New Roman" pitchFamily="18" charset="0"/>
            </a:endParaRPr>
          </a:p>
          <a:p>
            <a:pPr>
              <a:buFont typeface="Wingdings" pitchFamily="2" charset="2"/>
              <a:buChar char="§"/>
            </a:pP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itchFamily="18" charset="0"/>
                <a:cs typeface="Times New Roman" pitchFamily="18" charset="0"/>
              </a:rPr>
              <a:t>Tools needed</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304800" y="1371600"/>
            <a:ext cx="4191000" cy="4754563"/>
          </a:xfrm>
        </p:spPr>
        <p:txBody>
          <a:bodyPr>
            <a:noAutofit/>
          </a:bodyPr>
          <a:lstStyle/>
          <a:p>
            <a:pPr>
              <a:buNone/>
            </a:pPr>
            <a:r>
              <a:rPr lang="en-GB" sz="3200" b="1" dirty="0" smtClean="0">
                <a:solidFill>
                  <a:srgbClr val="FF0000"/>
                </a:solidFill>
                <a:latin typeface="Times New Roman" pitchFamily="18" charset="0"/>
                <a:cs typeface="Times New Roman" pitchFamily="18" charset="0"/>
              </a:rPr>
              <a:t>Patient </a:t>
            </a:r>
            <a:r>
              <a:rPr lang="en-GB" sz="3200" b="1" dirty="0" err="1" smtClean="0">
                <a:solidFill>
                  <a:srgbClr val="FF0000"/>
                </a:solidFill>
                <a:latin typeface="Times New Roman" pitchFamily="18" charset="0"/>
                <a:cs typeface="Times New Roman" pitchFamily="18" charset="0"/>
              </a:rPr>
              <a:t>dx</a:t>
            </a:r>
            <a:r>
              <a:rPr lang="en-GB" sz="3200" b="1" dirty="0" smtClean="0">
                <a:solidFill>
                  <a:srgbClr val="FF0000"/>
                </a:solidFill>
                <a:latin typeface="Times New Roman" pitchFamily="18" charset="0"/>
                <a:cs typeface="Times New Roman" pitchFamily="18" charset="0"/>
              </a:rPr>
              <a:t>:-</a:t>
            </a:r>
          </a:p>
          <a:p>
            <a:pPr lvl="0">
              <a:buFont typeface="Wingdings" pitchFamily="2" charset="2"/>
              <a:buChar char="§"/>
            </a:pPr>
            <a:r>
              <a:rPr lang="en-GB" sz="3200" b="1" dirty="0" smtClean="0">
                <a:latin typeface="Times New Roman" pitchFamily="18" charset="0"/>
                <a:cs typeface="Times New Roman" pitchFamily="18" charset="0"/>
              </a:rPr>
              <a:t>Sphygmomanometer</a:t>
            </a:r>
            <a:endParaRPr lang="en-US" sz="3200" b="1" dirty="0" smtClean="0">
              <a:latin typeface="Times New Roman" pitchFamily="18" charset="0"/>
              <a:cs typeface="Times New Roman" pitchFamily="18" charset="0"/>
            </a:endParaRPr>
          </a:p>
          <a:p>
            <a:pPr lvl="0">
              <a:buFont typeface="Wingdings" pitchFamily="2" charset="2"/>
              <a:buChar char="§"/>
            </a:pPr>
            <a:r>
              <a:rPr lang="en-GB" sz="3200" b="1" dirty="0" smtClean="0">
                <a:latin typeface="Times New Roman" pitchFamily="18" charset="0"/>
                <a:cs typeface="Times New Roman" pitchFamily="18" charset="0"/>
              </a:rPr>
              <a:t>Stethoscope </a:t>
            </a:r>
            <a:endParaRPr lang="en-US" sz="3200" b="1" dirty="0" smtClean="0">
              <a:latin typeface="Times New Roman" pitchFamily="18" charset="0"/>
              <a:cs typeface="Times New Roman" pitchFamily="18" charset="0"/>
            </a:endParaRPr>
          </a:p>
          <a:p>
            <a:pPr lvl="0">
              <a:buFont typeface="Wingdings" pitchFamily="2" charset="2"/>
              <a:buChar char="§"/>
            </a:pPr>
            <a:r>
              <a:rPr lang="en-GB" sz="3200" b="1" dirty="0" smtClean="0">
                <a:latin typeface="Times New Roman" pitchFamily="18" charset="0"/>
                <a:cs typeface="Times New Roman" pitchFamily="18" charset="0"/>
              </a:rPr>
              <a:t>Weighing scales </a:t>
            </a:r>
            <a:endParaRPr lang="en-US" sz="3200" b="1" dirty="0" smtClean="0">
              <a:latin typeface="Times New Roman" pitchFamily="18" charset="0"/>
              <a:cs typeface="Times New Roman" pitchFamily="18" charset="0"/>
            </a:endParaRPr>
          </a:p>
          <a:p>
            <a:pPr lvl="0">
              <a:buFont typeface="Wingdings" pitchFamily="2" charset="2"/>
              <a:buChar char="§"/>
            </a:pPr>
            <a:r>
              <a:rPr lang="en-GB" sz="3200" b="1" dirty="0" smtClean="0">
                <a:latin typeface="Times New Roman" pitchFamily="18" charset="0"/>
                <a:cs typeface="Times New Roman" pitchFamily="18" charset="0"/>
              </a:rPr>
              <a:t>Thermometer </a:t>
            </a:r>
            <a:endParaRPr lang="en-US" sz="3200" b="1" dirty="0" smtClean="0">
              <a:latin typeface="Times New Roman" pitchFamily="18" charset="0"/>
              <a:cs typeface="Times New Roman" pitchFamily="18" charset="0"/>
            </a:endParaRPr>
          </a:p>
          <a:p>
            <a:pPr lvl="0">
              <a:buFont typeface="Wingdings" pitchFamily="2" charset="2"/>
              <a:buChar char="§"/>
            </a:pPr>
            <a:r>
              <a:rPr lang="en-GB" sz="3200" b="1" dirty="0" smtClean="0">
                <a:latin typeface="Times New Roman" pitchFamily="18" charset="0"/>
                <a:cs typeface="Times New Roman" pitchFamily="18" charset="0"/>
              </a:rPr>
              <a:t>Chairs </a:t>
            </a:r>
            <a:endParaRPr lang="en-US" sz="3200" b="1" dirty="0" smtClean="0">
              <a:latin typeface="Times New Roman" pitchFamily="18" charset="0"/>
              <a:cs typeface="Times New Roman" pitchFamily="18" charset="0"/>
            </a:endParaRPr>
          </a:p>
          <a:p>
            <a:pPr lvl="0">
              <a:buFont typeface="Wingdings" pitchFamily="2" charset="2"/>
              <a:buChar char="§"/>
            </a:pPr>
            <a:r>
              <a:rPr lang="en-GB" sz="3200" b="1" dirty="0" smtClean="0">
                <a:latin typeface="Times New Roman" pitchFamily="18" charset="0"/>
                <a:cs typeface="Times New Roman" pitchFamily="18" charset="0"/>
              </a:rPr>
              <a:t>Record books</a:t>
            </a:r>
            <a:endParaRPr lang="en-US" sz="3200" b="1" dirty="0">
              <a:latin typeface="Times New Roman" pitchFamily="18" charset="0"/>
              <a:cs typeface="Times New Roman" pitchFamily="18" charset="0"/>
            </a:endParaRPr>
          </a:p>
        </p:txBody>
      </p:sp>
      <p:sp>
        <p:nvSpPr>
          <p:cNvPr id="4" name="Content Placeholder 3"/>
          <p:cNvSpPr>
            <a:spLocks noGrp="1"/>
          </p:cNvSpPr>
          <p:nvPr>
            <p:ph sz="half" idx="2"/>
          </p:nvPr>
        </p:nvSpPr>
        <p:spPr>
          <a:xfrm>
            <a:off x="4343400" y="1447800"/>
            <a:ext cx="4343400" cy="4678363"/>
          </a:xfrm>
        </p:spPr>
        <p:txBody>
          <a:bodyPr>
            <a:normAutofit/>
          </a:bodyPr>
          <a:lstStyle/>
          <a:p>
            <a:pPr>
              <a:buNone/>
            </a:pPr>
            <a:r>
              <a:rPr lang="en-GB" sz="3200" b="1" dirty="0" smtClean="0">
                <a:solidFill>
                  <a:srgbClr val="FF0000"/>
                </a:solidFill>
                <a:latin typeface="Times New Roman" pitchFamily="18" charset="0"/>
                <a:cs typeface="Times New Roman" pitchFamily="18" charset="0"/>
              </a:rPr>
              <a:t>         Comm. </a:t>
            </a:r>
            <a:r>
              <a:rPr lang="en-GB" sz="3200" b="1" dirty="0" err="1" smtClean="0">
                <a:solidFill>
                  <a:srgbClr val="FF0000"/>
                </a:solidFill>
                <a:latin typeface="Times New Roman" pitchFamily="18" charset="0"/>
                <a:cs typeface="Times New Roman" pitchFamily="18" charset="0"/>
              </a:rPr>
              <a:t>dx</a:t>
            </a:r>
            <a:endParaRPr lang="en-GB" sz="3200" b="1" dirty="0" smtClean="0">
              <a:solidFill>
                <a:srgbClr val="FF0000"/>
              </a:solidFill>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Maps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Weighing scale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Specimen bottles </a:t>
            </a:r>
            <a:endParaRPr lang="en-US" sz="3200" dirty="0" smtClean="0">
              <a:latin typeface="Times New Roman" pitchFamily="18" charset="0"/>
              <a:cs typeface="Times New Roman" pitchFamily="18" charset="0"/>
            </a:endParaRPr>
          </a:p>
          <a:p>
            <a:pPr lvl="2">
              <a:buFont typeface="Wingdings" pitchFamily="2" charset="2"/>
              <a:buChar char="§"/>
            </a:pPr>
            <a:r>
              <a:rPr lang="en-GB" sz="3200" b="1" dirty="0" smtClean="0">
                <a:latin typeface="Times New Roman" pitchFamily="18" charset="0"/>
                <a:cs typeface="Times New Roman" pitchFamily="18" charset="0"/>
              </a:rPr>
              <a:t>Questionnaires</a:t>
            </a:r>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a:buFont typeface="Wingdings" pitchFamily="2" charset="2"/>
              <a:buChar char="v"/>
            </a:pPr>
            <a:endParaRPr lang="en-GB" b="1" dirty="0" smtClean="0">
              <a:solidFill>
                <a:srgbClr val="FF0000"/>
              </a:solidFill>
              <a:latin typeface="Times New Roman" pitchFamily="18" charset="0"/>
              <a:cs typeface="Times New Roman" pitchFamily="18" charset="0"/>
            </a:endParaRPr>
          </a:p>
          <a:p>
            <a:pPr>
              <a:buFont typeface="Wingdings" pitchFamily="2" charset="2"/>
              <a:buChar char="v"/>
            </a:pPr>
            <a:r>
              <a:rPr lang="en-GB" b="1" dirty="0" smtClean="0">
                <a:solidFill>
                  <a:srgbClr val="FF0000"/>
                </a:solidFill>
                <a:latin typeface="Times New Roman" pitchFamily="18" charset="0"/>
                <a:cs typeface="Times New Roman" pitchFamily="18" charset="0"/>
              </a:rPr>
              <a:t>The Main Purpose of Comm. </a:t>
            </a:r>
            <a:r>
              <a:rPr lang="en-GB" b="1" dirty="0" err="1" smtClean="0">
                <a:solidFill>
                  <a:srgbClr val="FF0000"/>
                </a:solidFill>
                <a:latin typeface="Times New Roman" pitchFamily="18" charset="0"/>
                <a:cs typeface="Times New Roman" pitchFamily="18" charset="0"/>
              </a:rPr>
              <a:t>Dx</a:t>
            </a:r>
            <a:r>
              <a:rPr lang="en-GB" b="1" dirty="0" smtClean="0">
                <a:solidFill>
                  <a:srgbClr val="FF0000"/>
                </a:solidFill>
                <a:latin typeface="Times New Roman" pitchFamily="18" charset="0"/>
                <a:cs typeface="Times New Roman" pitchFamily="18" charset="0"/>
              </a:rPr>
              <a:t> to collect Basic information on:- </a:t>
            </a:r>
            <a:endParaRPr lang="en-US" dirty="0" smtClean="0">
              <a:solidFill>
                <a:srgbClr val="FF0000"/>
              </a:solidFill>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Demographic data plus all the VHS.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Utilisation of health services esp. of MCH clinics.</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The main causes of morbidity and mortality.</a:t>
            </a:r>
            <a:endParaRPr lang="en-US" dirty="0" smtClean="0">
              <a:latin typeface="Times New Roman" pitchFamily="18" charset="0"/>
              <a:cs typeface="Times New Roman" pitchFamily="18" charset="0"/>
            </a:endParaRPr>
          </a:p>
          <a:p>
            <a:pPr lvl="0">
              <a:buFont typeface="Wingdings" pitchFamily="2" charset="2"/>
              <a:buChar char="§"/>
            </a:pPr>
            <a:r>
              <a:rPr lang="en-GB" b="1" dirty="0" smtClean="0">
                <a:latin typeface="Times New Roman" pitchFamily="18" charset="0"/>
                <a:cs typeface="Times New Roman" pitchFamily="18" charset="0"/>
              </a:rPr>
              <a:t>State of nutrition, diet, weaning patterns and the growth of preschool and school-going children.</a:t>
            </a:r>
            <a:endParaRPr lang="en-US" dirty="0" smtClean="0">
              <a:latin typeface="Times New Roman" pitchFamily="18" charset="0"/>
              <a:cs typeface="Times New Roman" pitchFamily="18" charset="0"/>
            </a:endParaRPr>
          </a:p>
          <a:p>
            <a:pPr lvl="0">
              <a:buFont typeface="Wingdings" pitchFamily="2" charset="2"/>
              <a:buChar char="§"/>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2243</Words>
  <Application>Microsoft Office PowerPoint</Application>
  <PresentationFormat>On-screen Show (4:3)</PresentationFormat>
  <Paragraphs>297</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COMMUNITY DIAGNOSIS</vt:lpstr>
      <vt:lpstr>Unit Objectives</vt:lpstr>
      <vt:lpstr>THE CONCEPT OF COMMUNITY DIAGNOSIS</vt:lpstr>
      <vt:lpstr>Slide 4</vt:lpstr>
      <vt:lpstr> Patient Dx vs. Community dx?  </vt:lpstr>
      <vt:lpstr>Slide 6</vt:lpstr>
      <vt:lpstr>Slide 7</vt:lpstr>
      <vt:lpstr>Tools needed</vt:lpstr>
      <vt:lpstr>Slide 9</vt:lpstr>
      <vt:lpstr>Slide 10</vt:lpstr>
      <vt:lpstr>Slide 11</vt:lpstr>
      <vt:lpstr> Terminologies Used in Comm. Dx </vt:lpstr>
      <vt:lpstr>Slide 13</vt:lpstr>
      <vt:lpstr>Slide 14</vt:lpstr>
      <vt:lpstr>Slide 15</vt:lpstr>
      <vt:lpstr> Ethical Considerations in CDx. </vt:lpstr>
      <vt:lpstr>  PLANNING A CDx.   </vt:lpstr>
      <vt:lpstr>Exploring the Community</vt:lpstr>
      <vt:lpstr>  Planning the Survey    </vt:lpstr>
      <vt:lpstr>Slide 20</vt:lpstr>
      <vt:lpstr>Slide 21</vt:lpstr>
      <vt:lpstr> Sampling for a Survey  </vt:lpstr>
      <vt:lpstr>  Sampling Methods  </vt:lpstr>
      <vt:lpstr> </vt:lpstr>
      <vt:lpstr>DEVELOPING AND PRE-TESTING TOOLS FOR DATA COLLECTION</vt:lpstr>
      <vt:lpstr>Slide 26</vt:lpstr>
      <vt:lpstr> Qualities of a Good Questionnaire  </vt:lpstr>
      <vt:lpstr>Slide 28</vt:lpstr>
      <vt:lpstr>Slide 29</vt:lpstr>
      <vt:lpstr>Slide 30</vt:lpstr>
      <vt:lpstr>Slide 31</vt:lpstr>
      <vt:lpstr>Slide 32</vt:lpstr>
      <vt:lpstr> Conducting a Focus Group Discussion  </vt:lpstr>
      <vt:lpstr>Slide 34</vt:lpstr>
      <vt:lpstr>  Pre-testing the Instruments  </vt:lpstr>
      <vt:lpstr>Slide 36</vt:lpstr>
      <vt:lpstr> EXECUTION OF THE SURVEY. </vt:lpstr>
      <vt:lpstr> Data Analysis  </vt:lpstr>
      <vt:lpstr>Slide 39</vt:lpstr>
      <vt:lpstr>Slide 40</vt:lpstr>
      <vt:lpstr> Data Presentation  </vt:lpstr>
      <vt:lpstr>Slide 42</vt:lpstr>
      <vt:lpstr>Slide 43</vt:lpstr>
      <vt:lpstr>Slide 44</vt:lpstr>
      <vt:lpstr>Slide 45</vt:lpstr>
      <vt:lpstr>  REPORT WRITING, DISSEMINATION AND COMMUNITY ACTION   </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DIAGNOSIS</dc:title>
  <dc:creator>User</dc:creator>
  <cp:lastModifiedBy>stanley</cp:lastModifiedBy>
  <cp:revision>174</cp:revision>
  <dcterms:created xsi:type="dcterms:W3CDTF">2013-01-15T09:31:10Z</dcterms:created>
  <dcterms:modified xsi:type="dcterms:W3CDTF">2015-02-05T18:53:01Z</dcterms:modified>
</cp:coreProperties>
</file>