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2" r:id="rId15"/>
    <p:sldId id="274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tableStyles" Target="tableStyles.xml"/><Relationship Id="rId32" Type="http://schemas.openxmlformats.org/officeDocument/2006/relationships/presProps" Target="presProps.xml"/><Relationship Id="rId33" Type="http://schemas.openxmlformats.org/officeDocument/2006/relationships/viewProps" Target="viewProps.xml"/><Relationship Id="rId3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HEALTH</a:t>
            </a:r>
            <a:r>
              <a:rPr altLang="en" lang="en-US"/>
              <a:t> 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en" lang="en-US"/>
              <a:t>CHN</a:t>
            </a:r>
            <a:r>
              <a:rPr altLang="en" lang="en-US"/>
              <a:t> </a:t>
            </a:r>
            <a:r>
              <a:rPr altLang="en" lang="en-US"/>
              <a:t>1</a:t>
            </a:r>
            <a:r>
              <a:rPr altLang="en" lang="en-US"/>
              <a:t>1</a:t>
            </a:r>
            <a:r>
              <a:rPr altLang="en" lang="en-US"/>
              <a:t>0</a:t>
            </a:r>
            <a:r>
              <a:rPr altLang="en" lang="en-US"/>
              <a:t>2</a:t>
            </a:r>
            <a:endParaRPr altLang="zh-CN" lang="en-US"/>
          </a:p>
          <a:p>
            <a:r>
              <a:rPr altLang="en" lang="en-US"/>
              <a:t>BY</a:t>
            </a:r>
            <a:endParaRPr altLang="zh-CN" lang="en-US"/>
          </a:p>
          <a:p>
            <a:r>
              <a:rPr altLang="en" lang="en-US"/>
              <a:t>CLINTON</a:t>
            </a:r>
            <a:r>
              <a:rPr altLang="en" lang="en-US"/>
              <a:t> </a:t>
            </a:r>
            <a:r>
              <a:rPr altLang="en" lang="en-US"/>
              <a:t>OTIENO</a:t>
            </a:r>
            <a:endParaRPr altLang="zh-CN" lang="en-US"/>
          </a:p>
          <a:p>
            <a:r>
              <a:rPr altLang="en" lang="en-US"/>
              <a:t>BSc</a:t>
            </a:r>
            <a:r>
              <a:rPr altLang="en" lang="en-US"/>
              <a:t> </a:t>
            </a:r>
            <a:r>
              <a:rPr altLang="en" lang="en-US"/>
              <a:t>NURSING</a:t>
            </a:r>
            <a:r>
              <a:rPr altLang="en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solution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666" name="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p>
            <a:r>
              <a:rPr lang="en-US"/>
              <a:t>A type of community encountered frequently in </a:t>
            </a:r>
            <a:r>
              <a:rPr altLang="en" lang="en-US"/>
              <a:t>community</a:t>
            </a:r>
            <a:r>
              <a:rPr altLang="en" lang="en-US"/>
              <a:t> </a:t>
            </a:r>
            <a:r>
              <a:rPr lang="en-US"/>
              <a:t>health practice is a group of people who come together to</a:t>
            </a:r>
            <a:endParaRPr lang="en-US"/>
          </a:p>
          <a:p>
            <a:r>
              <a:rPr lang="en-US"/>
              <a:t>solve a problem that affects all of them. The shape of </a:t>
            </a:r>
            <a:r>
              <a:rPr altLang="en" lang="en-US"/>
              <a:t>this</a:t>
            </a:r>
            <a:r>
              <a:rPr altLang="en" lang="en-US"/>
              <a:t> </a:t>
            </a:r>
            <a:r>
              <a:rPr lang="en-US"/>
              <a:t>community varies with the nature of the problem, the size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the geographic area affected, and the number of </a:t>
            </a:r>
            <a:r>
              <a:rPr altLang="en" lang="en-US"/>
              <a:t>resources</a:t>
            </a:r>
            <a:r>
              <a:rPr altLang="en" lang="en-US"/>
              <a:t> </a:t>
            </a:r>
            <a:r>
              <a:rPr lang="en-US"/>
              <a:t>needed to address the problem. Such a community has </a:t>
            </a:r>
            <a:r>
              <a:rPr altLang="en" lang="en-US"/>
              <a:t>been</a:t>
            </a:r>
            <a:r>
              <a:rPr altLang="en" lang="en-US"/>
              <a:t> </a:t>
            </a:r>
            <a:r>
              <a:rPr lang="en-US"/>
              <a:t>called a community of solution. For example, a water pollution problem may involve several counties whose </a:t>
            </a:r>
            <a:r>
              <a:rPr altLang="en" lang="en-US"/>
              <a:t>agencies</a:t>
            </a:r>
            <a:r>
              <a:rPr altLang="en" lang="en-US"/>
              <a:t> </a:t>
            </a:r>
            <a:r>
              <a:rPr lang="en-US"/>
              <a:t>and personnel must work together to control upstream </a:t>
            </a:r>
            <a:r>
              <a:rPr altLang="en" lang="en-US"/>
              <a:t>water</a:t>
            </a:r>
            <a:r>
              <a:rPr altLang="en" lang="en-US"/>
              <a:t> </a:t>
            </a:r>
            <a:r>
              <a:rPr lang="en-US"/>
              <a:t>supply, industrial waste disposal, and city water treatment.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solution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 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6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" lang="en-US"/>
              <a:t>This group of counties forms a community of </a:t>
            </a:r>
            <a:r>
              <a:rPr altLang="en" lang="en-US"/>
              <a:t>solution</a:t>
            </a:r>
            <a:r>
              <a:rPr altLang="en" lang="en-US"/>
              <a:t> </a:t>
            </a:r>
            <a:r>
              <a:rPr altLang="en" lang="en-US"/>
              <a:t>focusing on a health problem.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THE</a:t>
            </a:r>
            <a:r>
              <a:rPr altLang="en" lang="en-US"/>
              <a:t> </a:t>
            </a:r>
            <a:r>
              <a:rPr altLang="en" lang="en-US"/>
              <a:t>CONCEPT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HEALTH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670" name=""/>
          <p:cNvSpPr>
            <a:spLocks noGrp="1"/>
          </p:cNvSpPr>
          <p:nvPr>
            <p:ph idx="1"/>
          </p:nvPr>
        </p:nvSpPr>
        <p:spPr/>
        <p:txBody>
          <a:bodyPr>
            <a:normAutofit fontScale="82143" lnSpcReduction="20000"/>
          </a:bodyPr>
          <a:p>
            <a:r>
              <a:rPr altLang="en" lang="en-US"/>
              <a:t>Health, in the abstract refers to a person’s physical, mental,</a:t>
            </a:r>
            <a:r>
              <a:rPr altLang="en" lang="en-US"/>
              <a:t>and spiritual state; it can be positive (as being in good health)</a:t>
            </a:r>
            <a:r>
              <a:rPr altLang="en" lang="en-US"/>
              <a:t>or negative (as being in poor health).</a:t>
            </a:r>
            <a:r>
              <a:rPr altLang="en" lang="en-US"/>
              <a:t>The World</a:t>
            </a:r>
            <a:endParaRPr lang="en-US"/>
          </a:p>
          <a:p>
            <a:r>
              <a:rPr altLang="en" lang="en-US"/>
              <a:t>Health Organization (WHO) defines health positively as “a</a:t>
            </a:r>
            <a:r>
              <a:rPr altLang="en" lang="en-US"/>
              <a:t> </a:t>
            </a:r>
            <a:r>
              <a:rPr altLang="en" lang="en-US"/>
              <a:t>state of complete physical, mental, and social well-being an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altLang="en" lang="en-US"/>
              <a:t>not merely the absence of disease or infirmity” (Ustin &amp;</a:t>
            </a:r>
            <a:r>
              <a:rPr altLang="en" lang="en-US"/>
              <a:t>Jakob, 2005).</a:t>
            </a:r>
            <a:endParaRPr lang="en-US"/>
          </a:p>
          <a:p>
            <a:r>
              <a:rPr altLang="en" lang="en-US"/>
              <a:t>Community health practitioners </a:t>
            </a:r>
            <a:r>
              <a:rPr altLang="en" lang="en-US"/>
              <a:t>place</a:t>
            </a:r>
            <a:r>
              <a:rPr altLang="en" lang="en-US"/>
              <a:t> </a:t>
            </a:r>
            <a:r>
              <a:rPr altLang="en" lang="en-US"/>
              <a:t>a strong emphasis on wellness, which includes this </a:t>
            </a:r>
            <a:r>
              <a:rPr altLang="en" lang="en-US"/>
              <a:t>definition</a:t>
            </a:r>
            <a:r>
              <a:rPr altLang="en" lang="en-US"/>
              <a:t> </a:t>
            </a:r>
            <a:r>
              <a:rPr altLang="en" lang="en-US"/>
              <a:t>of health, but also incorporates the capacity to develop a person’s potential to lead a fulfilling and productive life—</a:t>
            </a:r>
            <a:r>
              <a:rPr altLang="en" lang="en-US"/>
              <a:t>one</a:t>
            </a:r>
            <a:r>
              <a:rPr altLang="en" lang="en-US"/>
              <a:t> </a:t>
            </a:r>
            <a:r>
              <a:rPr altLang="en" lang="en-US"/>
              <a:t>that can be measured in terms of quality of life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 standalone="yes"?>
<p:sld xmlns:a="http://schemas.openxmlformats.org/drawingml/2006/main" xmlns:r="http://schemas.openxmlformats.org/officeDocument/2006/relationships" xmlns:p="http://schemas.openxmlformats.org/presentationml/2006/main"><p:cSld><p:spTree><p:nvGrpSpPr><p:cNvPr id="42" name=""/><p:cNvGrpSpPr/><p:nvPr/></p:nvGrpSpPr><p:grpSpPr><a:xfrm><a:off x="0" y="0"/><a:ext cx="0" cy="0"/><a:chOff x="0" y="0"/><a:chExt cx="0" cy="0"/></a:xfrm></p:grpSpPr><p:sp><p:nvSpPr><p:cNvPr id="1048674" name=""/><p:cNvSpPr><a:spLocks noGrp="1"/></p:cNvSpPr><p:nvPr><p:ph type="ctrTitle"/></p:nvPr></p:nvSpPr><p:spPr/><p:txBody><a:bodyPr/><a:p><a:r><a:rPr altLang="en" lang="en-US"/><a:t>The</a:t></a:r><a:r><a:rPr altLang="en" lang="en-US"/><a:t> </a:t></a:r><a:r><a:rPr altLang="en" lang="en-US"/><a:t>concept</a:t></a:r><a:r><a:rPr altLang="en" lang="en-US"/><a:t> </a:t></a:r><a:r><a:rPr altLang="en" lang="en-US"/><a:t>of</a:t></a:r><a:r><a:rPr altLang="en" lang="en-US"/><a:t> </a:t></a:r><a:r><a:rPr altLang="en" lang="en-US"/><a:t>health</a:t></a:r><a:r><a:rPr altLang="en" lang="en-US"/><a:t> </a:t></a:r><a:r><a:rPr altLang="en" lang="en-US"/><a:t>cont</a:t></a:r><a:r><a:rPr altLang="en" lang="en-US"/><a:t>&apos;</a:t></a:r><a:endParaRPr lang="en-US"/></a:p></p:txBody></p:sp><p:sp><p:nvSpPr><p:cNvPr id="1048675" name=""/><p:cNvSpPr><a:spLocks noGrp="1"/></p:cNvSpPr><p:nvPr><p:ph type="subTitle" idx="1"/></p:nvPr></p:nvSpPr><p:spPr/><p:txBody><a:bodyPr><a:normAutofit fontScale="54167" lnSpcReduction="20000"/></a:bodyPr><a:p><a:r><a:rPr lang="en-US"/><a:t>In some cultures, health is viewed differently. Some see</a:t></a:r><a:endParaRPr lang="en-US"/></a:p><a:p><a:r><a:rPr lang="en-US"/><a:t>it as the freedom from and absence of evil. Illness may be</a:t></a:r><a:endParaRPr lang="en-US"/></a:p><a:p><a:r><a:rPr lang="en-US"/><a:t>seen as punishment for being bad or doing evil (Lipson &amp;</a:t></a:r><a:endParaRPr lang="en-US"/></a:p><a:p><a:r><a:rPr lang="en-US"/><a:t>Dibble, 2005). Many individuals come from families in</a:t></a:r><a:endParaRPr lang="en-US"/></a:p><a:p><a:r><a:rPr lang="en-US"/><a:t>which beliefs regarding health and illness are heavily influ￾enced by religion, superstition, folk beliefs, or “old wives’</a:t></a:r><a:endParaRPr lang="en-US"/></a:p><a:p><a:r><a:rPr lang="en-US"/><a:t>tales.</a:t></a:r><a:endParaRPr lang="en-US"/></a:p></p:txBody></p:sp></p:spTree></p:cSld><p:clrMapOvr><a:masterClrMapping/></p:clrMapOvr>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The Health Continuum: Wellness–Illness</a:t>
            </a:r>
            <a:endParaRPr lang="en-US"/>
          </a:p>
        </p:txBody>
      </p:sp>
      <p:sp>
        <p:nvSpPr>
          <p:cNvPr id="1048680" name="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p>
            <a:r>
              <a:rPr altLang="en" lang="en-US"/>
              <a:t>Society suggests a polarized or “either/or” way of </a:t>
            </a:r>
            <a:r>
              <a:rPr altLang="en" lang="en-US"/>
              <a:t>thinking</a:t>
            </a:r>
            <a:r>
              <a:rPr altLang="en" lang="en-US"/>
              <a:t> </a:t>
            </a:r>
            <a:r>
              <a:rPr altLang="en" lang="en-US"/>
              <a:t>a</a:t>
            </a:r>
            <a:r>
              <a:rPr altLang="en" lang="en-US"/>
              <a:t>b</a:t>
            </a:r>
            <a:r>
              <a:rPr altLang="en" lang="en-US"/>
              <a:t>out health: people either are well or they are ill. Yet wellness is a relative concept, not an absolute, and illness is 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altLang="en" lang="en-US"/>
              <a:t>state of being relatively unhealthy. There are many </a:t>
            </a:r>
            <a:r>
              <a:rPr altLang="en" lang="en-US"/>
              <a:t>levels</a:t>
            </a:r>
            <a:r>
              <a:rPr altLang="en" lang="en-US"/>
              <a:t> </a:t>
            </a:r>
            <a:r>
              <a:rPr altLang="en" lang="en-US"/>
              <a:t>a</a:t>
            </a:r>
            <a:r>
              <a:rPr altLang="en" lang="en-US"/>
              <a:t>nd degrees of wellness and illness, from a robust </a:t>
            </a:r>
            <a:r>
              <a:rPr altLang="en" lang="en-US"/>
              <a:t>7-year-old</a:t>
            </a:r>
            <a:r>
              <a:rPr altLang="en" lang="en-US"/>
              <a:t> </a:t>
            </a:r>
            <a:r>
              <a:rPr altLang="en" lang="en-US"/>
              <a:t>woman who is fully active and functioning at an </a:t>
            </a:r>
            <a:r>
              <a:rPr altLang="en" lang="en-US"/>
              <a:t>optimal</a:t>
            </a:r>
            <a:r>
              <a:rPr altLang="en" lang="en-US"/>
              <a:t> </a:t>
            </a:r>
            <a:r>
              <a:rPr altLang="en" lang="en-US"/>
              <a:t>l</a:t>
            </a:r>
            <a:r>
              <a:rPr altLang="en" lang="en-US"/>
              <a:t>evel of wellness, to a 70-year-old man with end-stage </a:t>
            </a:r>
            <a:r>
              <a:rPr altLang="en" lang="en-US"/>
              <a:t>renal</a:t>
            </a:r>
            <a:r>
              <a:rPr altLang="en" lang="en-US"/>
              <a:t> </a:t>
            </a:r>
            <a:r>
              <a:rPr altLang="en" lang="en-US"/>
              <a:t>disease whose health is characterized as frail. </a:t>
            </a:r>
            <a:r>
              <a:rPr altLang="en" lang="en-US"/>
              <a:t>Someone</a:t>
            </a:r>
            <a:r>
              <a:rPr altLang="en" lang="en-US"/>
              <a:t> </a:t>
            </a:r>
            <a:r>
              <a:rPr altLang="en" lang="en-US"/>
              <a:t>recovering from pneumonia may be mildly ill, whereas 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altLang="en" lang="en-US"/>
              <a:t>teenaged boy with functional limitations because of </a:t>
            </a:r>
            <a:r>
              <a:rPr altLang="en" lang="en-US"/>
              <a:t>episodic</a:t>
            </a:r>
            <a:r>
              <a:rPr altLang="en" lang="en-US"/>
              <a:t> </a:t>
            </a:r>
            <a:r>
              <a:rPr altLang="en" lang="en-US"/>
              <a:t>depression may be described as mildly well.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25704" b="25704"/>
          <a:stretch>
            <a:fillRect/>
          </a:stretch>
        </p:blipFill>
        <p:spPr>
          <a:xfrm rot="21600000">
            <a:off x="3887391" y="897150"/>
            <a:ext cx="4720913" cy="4313470"/>
          </a:xfrm>
        </p:spPr>
      </p:pic>
      <p:sp>
        <p:nvSpPr>
          <p:cNvPr id="1048690" name=""/>
          <p:cNvSpPr>
            <a:spLocks noGrp="1"/>
          </p:cNvSpPr>
          <p:nvPr>
            <p:ph type="body" sz="half" idx="2"/>
          </p:nvPr>
        </p:nvSpPr>
        <p:spPr>
          <a:prstGeom prst="rect"/>
        </p:spPr>
        <p:txBody>
          <a:bodyPr/>
          <a:p>
            <a:r>
              <a:rPr altLang="en" lang="en-US"/>
              <a:t>The Health Continuum: Wellness–Illness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Cont</a:t>
            </a:r>
            <a:r>
              <a:rPr altLang="en" lang="en-US"/>
              <a:t>'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692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Community health practice ranges across the </a:t>
            </a:r>
            <a:r>
              <a:rPr altLang="en" lang="en-US"/>
              <a:t>entire</a:t>
            </a:r>
            <a:r>
              <a:rPr altLang="en" lang="en-US"/>
              <a:t> </a:t>
            </a:r>
            <a:r>
              <a:rPr lang="en-US"/>
              <a:t>health continuum; it always works to improve the degree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health in individuals, families, groups, and communities. </a:t>
            </a:r>
            <a:r>
              <a:rPr altLang="en" lang="en-US"/>
              <a:t>In</a:t>
            </a:r>
            <a:r>
              <a:rPr altLang="en" lang="en-US"/>
              <a:t> </a:t>
            </a:r>
            <a:r>
              <a:rPr lang="en-US"/>
              <a:t>particular, community health practice emphasizes the promotion and preservation of wellness and the prevention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illness or disability.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COMPONENTS OF COMMUNITY </a:t>
            </a:r>
            <a:br>
              <a:rPr lang="en-US"/>
            </a:br>
            <a:r>
              <a:rPr lang="en-US"/>
              <a:t>HEALTH PRACTICE</a:t>
            </a:r>
            <a:endParaRPr lang="en-US"/>
          </a:p>
        </p:txBody>
      </p:sp>
      <p:sp>
        <p:nvSpPr>
          <p:cNvPr id="1048694" name=""/>
          <p:cNvSpPr>
            <a:spLocks noGrp="1"/>
          </p:cNvSpPr>
          <p:nvPr>
            <p:ph idx="1"/>
          </p:nvPr>
        </p:nvSpPr>
        <p:spPr/>
        <p:txBody>
          <a:bodyPr>
            <a:normAutofit fontScale="78571" lnSpcReduction="20000"/>
          </a:bodyPr>
          <a:p>
            <a:r>
              <a:rPr altLang="en" lang="en-US"/>
              <a:t>Community health practice can best be understood by exam</a:t>
            </a:r>
            <a:r>
              <a:rPr altLang="en" lang="en-US"/>
              <a:t>i</a:t>
            </a:r>
            <a:r>
              <a:rPr altLang="en" lang="en-US"/>
              <a:t>ning two basic components—promotion of health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altLang="en" lang="en-US"/>
              <a:t>prevention of health problems. The levels of prevention are</a:t>
            </a:r>
            <a:r>
              <a:rPr altLang="en" lang="en-US"/>
              <a:t>a key to c</a:t>
            </a:r>
            <a:r>
              <a:rPr altLang="en" lang="en-US"/>
              <a:t>ommunity </a:t>
            </a:r>
            <a:r>
              <a:rPr altLang="en" lang="en-US"/>
              <a:t>h</a:t>
            </a:r>
            <a:r>
              <a:rPr altLang="en" lang="en-US"/>
              <a:t>ea</a:t>
            </a:r>
            <a:r>
              <a:rPr altLang="en" lang="en-US"/>
              <a:t>l</a:t>
            </a:r>
            <a:r>
              <a:rPr altLang="en" lang="en-US"/>
              <a:t>th</a:t>
            </a:r>
            <a:r>
              <a:rPr altLang="en" lang="en-US"/>
              <a:t> </a:t>
            </a:r>
            <a:r>
              <a:rPr altLang="en" lang="en-US"/>
              <a:t>p</a:t>
            </a:r>
            <a:r>
              <a:rPr altLang="en" lang="en-US"/>
              <a:t>ractice</a:t>
            </a:r>
            <a:r>
              <a:rPr altLang="en" lang="en-US"/>
              <a:t>.</a:t>
            </a:r>
            <a:endParaRPr lang="en-US"/>
          </a:p>
          <a:p>
            <a:r>
              <a:rPr altLang="en" lang="en-US"/>
              <a:t>Promotion of Health</a:t>
            </a:r>
            <a:endParaRPr lang="en-US"/>
          </a:p>
          <a:p>
            <a:r>
              <a:rPr altLang="en" lang="en-US"/>
              <a:t>Health promotion includes </a:t>
            </a:r>
            <a:r>
              <a:rPr altLang="en" lang="en-US"/>
              <a:t>all</a:t>
            </a:r>
            <a:r>
              <a:rPr altLang="en" lang="en-US"/>
              <a:t> </a:t>
            </a:r>
            <a:r>
              <a:rPr altLang="en" lang="en-US"/>
              <a:t>efforts that seek to move people closer to optimal w</a:t>
            </a:r>
            <a:r>
              <a:rPr altLang="en" lang="en-US"/>
              <a:t>well-being</a:t>
            </a:r>
            <a:r>
              <a:rPr altLang="en" lang="en-US"/>
              <a:t> </a:t>
            </a:r>
            <a:r>
              <a:rPr altLang="en" lang="en-US"/>
              <a:t>or higher levels of wellness. Nursing, in particular, ha</a:t>
            </a:r>
            <a:r>
              <a:rPr altLang="en" lang="en-US"/>
              <a:t>has</a:t>
            </a:r>
            <a:r>
              <a:rPr altLang="en" lang="en-US"/>
              <a:t> </a:t>
            </a:r>
            <a:r>
              <a:rPr altLang="en" lang="en-US"/>
              <a:t>social mandate for engaging in health promotion (Pen</a:t>
            </a:r>
            <a:r>
              <a:rPr altLang="en" lang="en-US"/>
              <a:t>Der</a:t>
            </a:r>
            <a:r>
              <a:rPr altLang="en" lang="en-US"/>
              <a:t>,</a:t>
            </a:r>
            <a:r>
              <a:rPr altLang="en" lang="en-US"/>
              <a:t> </a:t>
            </a:r>
            <a:r>
              <a:rPr altLang="en" lang="en-US"/>
              <a:t>Murdaugh &amp; Parsons, 2006)</a:t>
            </a:r>
            <a:r>
              <a:rPr altLang="en" lang="en-US"/>
              <a:t>Health promotion </a:t>
            </a:r>
            <a:r>
              <a:rPr altLang="en" lang="en-US"/>
              <a:t>programs</a:t>
            </a:r>
            <a:r>
              <a:rPr altLang="en" lang="en-US"/>
              <a:t> </a:t>
            </a:r>
            <a:r>
              <a:rPr altLang="en" lang="en-US"/>
              <a:t>and activities include many forms of health education—</a:t>
            </a:r>
            <a:r>
              <a:rPr altLang="en" lang="en-US"/>
              <a:t>for</a:t>
            </a:r>
            <a:r>
              <a:rPr altLang="en" lang="en-US"/>
              <a:t> </a:t>
            </a:r>
            <a:r>
              <a:rPr altLang="en" lang="en-US"/>
              <a:t>example, teaching the dangers of drug use, </a:t>
            </a:r>
            <a:r>
              <a:rPr altLang="en" lang="en-US"/>
              <a:t>demonstrating</a:t>
            </a:r>
            <a:r>
              <a:rPr altLang="en" lang="en-US"/>
              <a:t> </a:t>
            </a:r>
            <a:r>
              <a:rPr altLang="en" lang="en-US"/>
              <a:t>healthful practices such as regular exercise, and </a:t>
            </a:r>
            <a:r>
              <a:rPr altLang="en" lang="en-US"/>
              <a:t>providing</a:t>
            </a:r>
            <a:r>
              <a:rPr altLang="en" lang="en-US"/>
              <a:t> </a:t>
            </a:r>
            <a:r>
              <a:rPr altLang="en" lang="en-US"/>
              <a:t>more health-promoting options such as heart-healthy </a:t>
            </a:r>
            <a:r>
              <a:rPr altLang="en" lang="en-US"/>
              <a:t>menu</a:t>
            </a:r>
            <a:r>
              <a:rPr altLang="en" lang="en-US"/>
              <a:t> </a:t>
            </a:r>
            <a:r>
              <a:rPr altLang="en" lang="en-US"/>
              <a:t>selections. 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Health</a:t>
            </a:r>
            <a:r>
              <a:rPr altLang="en" lang="en-US"/>
              <a:t> </a:t>
            </a:r>
            <a:r>
              <a:rPr altLang="en" lang="en-US"/>
              <a:t>promotion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96" name="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p>
            <a:r>
              <a:rPr lang="en-US"/>
              <a:t>Community health promotion, then, encom</a:t>
            </a:r>
            <a:r>
              <a:rPr altLang="en" lang="en-US"/>
              <a:t>p</a:t>
            </a:r>
            <a:r>
              <a:rPr lang="en-US"/>
              <a:t>asses the development and management of </a:t>
            </a:r>
            <a:r>
              <a:rPr altLang="en" lang="en-US"/>
              <a:t>preventive</a:t>
            </a:r>
            <a:r>
              <a:rPr altLang="en" lang="en-US"/>
              <a:t> </a:t>
            </a:r>
            <a:r>
              <a:rPr lang="en-US"/>
              <a:t>health care services that are responsive to community </a:t>
            </a:r>
            <a:r>
              <a:rPr altLang="en" lang="en-US"/>
              <a:t>health</a:t>
            </a:r>
            <a:r>
              <a:rPr altLang="en" lang="en-US"/>
              <a:t> </a:t>
            </a:r>
            <a:r>
              <a:rPr lang="en-US"/>
              <a:t>needs.</a:t>
            </a:r>
            <a:r>
              <a:rPr altLang="en" lang="en-US"/>
              <a:t>The goal of health promotion is to raise levels of wellness for individuals, families, populations, and communities. Community health efforts accomplish this goal </a:t>
            </a:r>
            <a:r>
              <a:rPr altLang="en" lang="en-US"/>
              <a:t>through</a:t>
            </a:r>
            <a:r>
              <a:rPr altLang="en" lang="en-US"/>
              <a:t> </a:t>
            </a:r>
            <a:r>
              <a:rPr altLang="en" lang="en-US"/>
              <a:t>a three-pronged effort to:</a:t>
            </a:r>
            <a:endParaRPr lang="en-US"/>
          </a:p>
          <a:p>
            <a:r>
              <a:rPr altLang="en" lang="en-US"/>
              <a:t>1. Increase the span of healthy life for all citizens</a:t>
            </a:r>
            <a:endParaRPr lang="en-US"/>
          </a:p>
          <a:p>
            <a:r>
              <a:rPr altLang="en" lang="en-US"/>
              <a:t>2. Reduce health disparities among population groups</a:t>
            </a:r>
            <a:endParaRPr lang="en-US"/>
          </a:p>
          <a:p>
            <a:r>
              <a:rPr altLang="en" lang="en-US"/>
              <a:t>3. Achieve access to preventive services for everyone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Prevention of Health Problems</a:t>
            </a:r>
            <a:endParaRPr lang="en-US"/>
          </a:p>
        </p:txBody>
      </p:sp>
      <p:sp>
        <p:nvSpPr>
          <p:cNvPr id="1048698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Prevention of health problems constitutes a major part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community health practice. Prevention means </a:t>
            </a:r>
            <a:r>
              <a:rPr altLang="en" lang="en-US"/>
              <a:t>anticipating</a:t>
            </a:r>
            <a:r>
              <a:rPr altLang="en" lang="en-US"/>
              <a:t> </a:t>
            </a:r>
            <a:r>
              <a:rPr lang="en-US"/>
              <a:t>and averting problems or discovering them as early as possible in order to minimize potential disability and impairment.</a:t>
            </a:r>
            <a:endParaRPr lang="en-US"/>
          </a:p>
          <a:p>
            <a:r>
              <a:rPr lang="en-US"/>
              <a:t>It is practiced on three levels in community health: </a:t>
            </a:r>
            <a:r>
              <a:rPr altLang="en" lang="en-US"/>
              <a:t>primary</a:t>
            </a:r>
            <a:r>
              <a:rPr altLang="en" lang="en-US"/>
              <a:t> </a:t>
            </a:r>
            <a:r>
              <a:rPr lang="en-US"/>
              <a:t>prevention, secondary prevention, and tertiary prevention</a:t>
            </a:r>
            <a:r>
              <a:rPr lang="en-US"/>
              <a:t>(Neuman, 2001)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The</a:t>
            </a:r>
            <a:r>
              <a:rPr altLang="en" lang="en-US"/>
              <a:t> </a:t>
            </a:r>
            <a:r>
              <a:rPr altLang="en" lang="en-US"/>
              <a:t>concept</a:t>
            </a:r>
            <a:r>
              <a:rPr altLang="en" lang="en-US"/>
              <a:t>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altLang="en" lang="en-US"/>
              <a:t>community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The concepts of community and health together provide </a:t>
            </a:r>
            <a:r>
              <a:rPr altLang="en" lang="en-US"/>
              <a:t>the</a:t>
            </a:r>
            <a:r>
              <a:rPr altLang="en" lang="en-US"/>
              <a:t> </a:t>
            </a:r>
            <a:r>
              <a:rPr lang="en-US"/>
              <a:t>foundation for understanding community health. </a:t>
            </a:r>
            <a:r>
              <a:rPr altLang="en" lang="en-US"/>
              <a:t>Broadly</a:t>
            </a:r>
            <a:r>
              <a:rPr altLang="en" lang="en-US"/>
              <a:t> </a:t>
            </a:r>
            <a:r>
              <a:rPr lang="en-US"/>
              <a:t>defined, a community is a collection of people who </a:t>
            </a:r>
            <a:r>
              <a:rPr altLang="en" lang="en-US"/>
              <a:t>share</a:t>
            </a:r>
            <a:r>
              <a:rPr altLang="en" lang="en-US"/>
              <a:t> </a:t>
            </a:r>
            <a:r>
              <a:rPr lang="en-US"/>
              <a:t>some important feature of their lives. In this text, the </a:t>
            </a:r>
            <a:r>
              <a:rPr altLang="en" lang="en-US"/>
              <a:t>term</a:t>
            </a:r>
            <a:r>
              <a:rPr altLang="en" lang="en-US"/>
              <a:t> </a:t>
            </a:r>
            <a:r>
              <a:rPr lang="en-US"/>
              <a:t>community refers to a collection of people who </a:t>
            </a:r>
            <a:r>
              <a:rPr altLang="en" lang="en-US"/>
              <a:t>interact</a:t>
            </a:r>
            <a:r>
              <a:rPr altLang="en" lang="en-US"/>
              <a:t> </a:t>
            </a:r>
            <a:r>
              <a:rPr lang="en-US"/>
              <a:t>with one another and whose common interests or character</a:t>
            </a:r>
            <a:r>
              <a:rPr altLang="en" lang="en-US"/>
              <a:t>i</a:t>
            </a:r>
            <a:r>
              <a:rPr lang="en-US"/>
              <a:t>stics form the basis for a sense of unity or </a:t>
            </a:r>
            <a:r>
              <a:rPr altLang="en" lang="en-US"/>
              <a:t>belonging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 standalone="yes"?>
<p:sld xmlns:a="http://schemas.openxmlformats.org/drawingml/2006/main" xmlns:r="http://schemas.openxmlformats.org/officeDocument/2006/relationships" xmlns:p="http://schemas.openxmlformats.org/presentationml/2006/main"><p:cSld><p:spTree><p:nvGrpSpPr><p:cNvPr id="53" name=""/><p:cNvGrpSpPr/><p:nvPr/></p:nvGrpSpPr><p:grpSpPr><a:xfrm><a:off x="0" y="0"/><a:ext cx="0" cy="0"/><a:chOff x="0" y="0"/><a:chExt cx="0" cy="0"/></a:xfrm></p:grpSpPr><p:sp><p:nvSpPr><p:cNvPr id="1048699" name=""/><p:cNvSpPr><a:spLocks noGrp="1"/></p:cNvSpPr><p:nvPr><p:ph type="title"/></p:nvPr></p:nvSpPr><p:spPr><a:prstGeom prst="rect"/></p:spPr><p:txBody><a:bodyPr/><a:p><a:r><a:rPr lang="en-US"/><a:t>Prevention of Health </a:t></a:r><a:r><a:rPr altLang="en" lang="en-US"/><a:t>Problems</a:t></a:r><a:r><a:rPr altLang="en" lang="en-US"/><a:t> </a:t></a:r><a:r><a:rPr altLang="en" lang="en-US"/><a:t>cont</a:t></a:r><a:r><a:rPr altLang="en" lang="en-US"/><a:t>&apos;</a:t></a:r><a:endParaRPr lang="en-US"/></a:p></p:txBody></p:sp><p:sp><p:nvSpPr><p:cNvPr id="1048700" name=""/><p:cNvSpPr><a:spLocks noGrp="1"/></p:cNvSpPr><p:nvPr><p:ph idx="1"/></p:nvPr></p:nvSpPr><p:spPr/><p:txBody><a:bodyPr><a:normAutofit fontScale="64286" lnSpcReduction="20000"/></a:bodyPr><a:p><a:r><a:rPr lang="en-US"/><a:t>Primary prevention obviates the occurrence of a</a:t></a:r><a:endParaRPr lang="en-US"/></a:p><a:p><a:r><a:rPr lang="en-US"/><a:t>health problem; it includes measures taken to keep illness or</a:t></a:r><a:endParaRPr lang="en-US"/></a:p><a:p><a:r><a:rPr lang="en-US"/><a:t>injuries from occurring. It is applied to a generally healthy</a:t></a:r><a:endParaRPr lang="en-US"/></a:p><a:p><a:r><a:rPr lang="en-US"/><a:t>population and precedes disease or dysfunction. Examples</a:t></a:r><a:endParaRPr lang="en-US"/></a:p><a:p><a:r><a:rPr lang="en-US"/><a:t>of primary prevention activities by a community health</a:t></a:r><a:endParaRPr lang="en-US"/></a:p><a:p><a:r><a:rPr lang="en-US"/><a:t>nurse include encouraging elderly people to install and use</a:t></a:r><a:endParaRPr lang="en-US"/></a:p><a:p><a:r><a:rPr lang="en-US"/><a:t>safety devices (e.g., grab bars by bathtubs, hand rails on</a:t></a:r><a:endParaRPr lang="en-US"/></a:p><a:p><a:r><a:rPr lang="en-US"/><a:t>steps) to prevent injuries from falls; teaching young adults</a:t></a:r><a:endParaRPr lang="en-US"/></a:p><a:p><a:r><a:rPr lang="en-US"/><a:t>healthy lifestyle behaviors, so that they can make them</a:t></a:r><a:endParaRPr lang="en-US"/></a:p><a:p><a:r><a:rPr lang="en-US"/><a:t>habitual behaviors for themselves and their children; or</a:t></a:r><a:endParaRPr lang="en-US"/></a:p><a:p><a:r><a:rPr lang="en-US"/><a:t>working through a local health department to help control</a:t></a:r><a:endParaRPr lang="en-US"/></a:p><a:p><a:r><a:rPr lang="en-US"/><a:t>and prevent communicable diseases such as rubeola,</a:t></a:r><a:endParaRPr lang="en-US"/></a:p><a:p><a:r><a:rPr lang="en-US"/><a:t>poliomyelitis, or varicella by providing regular immuniza￾tion programs.</a:t></a:r><a:endParaRPr lang="en-US"/></a:p></p:txBody></p:sp></p:spTree></p:cSld><p:clrMapOvr><a:masterClrMapping/></p:clrMapOvr>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"/>
          <p:cNvSpPr>
            <a:spLocks noGrp="1"/>
          </p:cNvSpPr>
          <p:nvPr>
            <p:ph type="title"/>
          </p:nvPr>
        </p:nvSpPr>
        <p:spPr>
          <a:prstGeom prst="rect"/>
        </p:spPr>
        <p:txBody>
          <a:bodyPr/>
          <a:p>
            <a:r>
              <a:rPr lang="en-US"/>
              <a:t>Prevention of Health </a:t>
            </a:r>
            <a:r>
              <a:rPr altLang="en" lang="en-US"/>
              <a:t>Problems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702" name=""/>
          <p:cNvSpPr>
            <a:spLocks noGrp="1"/>
          </p:cNvSpPr>
          <p:nvPr>
            <p:ph idx="1"/>
          </p:nvPr>
        </p:nvSpPr>
        <p:spPr>
          <a:xfrm>
            <a:off x="1257300" y="1860915"/>
            <a:ext cx="7886700" cy="4351338"/>
          </a:xfrm>
        </p:spPr>
        <p:txBody>
          <a:bodyPr>
            <a:normAutofit/>
          </a:bodyPr>
          <a:p>
            <a:r>
              <a:rPr lang="en-US"/>
              <a:t>Primary prevention involves anticipatory planning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lang="en-US"/>
              <a:t>action on the part of community health professionals, </a:t>
            </a:r>
            <a:r>
              <a:rPr altLang="en" lang="en-US"/>
              <a:t>who</a:t>
            </a:r>
            <a:r>
              <a:rPr altLang="en" lang="en-US"/>
              <a:t> </a:t>
            </a:r>
            <a:r>
              <a:rPr lang="en-US"/>
              <a:t>must project themselves into the future, envision </a:t>
            </a:r>
            <a:r>
              <a:rPr altLang="en" lang="en-US"/>
              <a:t>potential</a:t>
            </a:r>
            <a:r>
              <a:rPr altLang="en" lang="en-US"/>
              <a:t> </a:t>
            </a:r>
            <a:r>
              <a:rPr lang="en-US"/>
              <a:t>needs and problems, and then design programs to </a:t>
            </a:r>
            <a:r>
              <a:rPr altLang="en" lang="en-US"/>
              <a:t>counteract</a:t>
            </a:r>
            <a:r>
              <a:rPr altLang="en" lang="en-US"/>
              <a:t> </a:t>
            </a:r>
            <a:r>
              <a:rPr lang="en-US"/>
              <a:t>them, so that they never occur. A community health </a:t>
            </a:r>
            <a:r>
              <a:rPr altLang="en" lang="en-US"/>
              <a:t>nurse</a:t>
            </a:r>
            <a:r>
              <a:rPr altLang="en" lang="en-US"/>
              <a:t> </a:t>
            </a:r>
            <a:r>
              <a:rPr lang="en-US"/>
              <a:t>who instructs a group of overweight individuals on how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lang="en-US"/>
              <a:t>follow a well-balanced diet while losing weight is </a:t>
            </a:r>
            <a:r>
              <a:rPr altLang="en" lang="en-US"/>
              <a:t>preventing</a:t>
            </a:r>
            <a:r>
              <a:rPr altLang="en" lang="en-US"/>
              <a:t> </a:t>
            </a:r>
            <a:r>
              <a:rPr lang="en-US"/>
              <a:t>the possibility of nutritional </a:t>
            </a:r>
            <a:r>
              <a:rPr altLang="en" lang="en-US"/>
              <a:t>deficiency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Secondary</a:t>
            </a:r>
            <a:r>
              <a:rPr altLang="en" lang="en-US"/>
              <a:t> </a:t>
            </a:r>
            <a:r>
              <a:rPr altLang="en" lang="en-US"/>
              <a:t>prevention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704" name=""/>
          <p:cNvSpPr>
            <a:spLocks noGrp="1"/>
          </p:cNvSpPr>
          <p:nvPr>
            <p:ph idx="1"/>
          </p:nvPr>
        </p:nvSpPr>
        <p:spPr/>
        <p:txBody>
          <a:bodyPr>
            <a:normAutofit fontScale="78571" lnSpcReduction="20000"/>
          </a:bodyPr>
          <a:p>
            <a:r>
              <a:rPr lang="en-US"/>
              <a:t>Secondary prevention involves efforts to detect and</a:t>
            </a:r>
            <a:endParaRPr lang="en-US"/>
          </a:p>
          <a:p>
            <a:r>
              <a:rPr lang="en-US"/>
              <a:t>treat existing health problems at the earliest possible stage,</a:t>
            </a:r>
            <a:endParaRPr lang="en-US"/>
          </a:p>
          <a:p>
            <a:r>
              <a:rPr lang="en-US"/>
              <a:t>when disease or impairment is already present. Hypertension</a:t>
            </a:r>
            <a:endParaRPr lang="en-US"/>
          </a:p>
          <a:p>
            <a:r>
              <a:rPr lang="en-US"/>
              <a:t>and cholesterol screening programs in many communities</a:t>
            </a:r>
            <a:endParaRPr lang="en-US"/>
          </a:p>
          <a:p>
            <a:r>
              <a:rPr lang="en-US"/>
              <a:t>help to identify high-risk individuals and encourage early</a:t>
            </a:r>
            <a:endParaRPr lang="en-US"/>
          </a:p>
          <a:p>
            <a:r>
              <a:rPr lang="en-US"/>
              <a:t>treatment to prevent heart attacks or stroke. Other examples</a:t>
            </a:r>
            <a:endParaRPr lang="en-US"/>
          </a:p>
          <a:p>
            <a:r>
              <a:rPr lang="en-US"/>
              <a:t>are encouraging breast and testicular self-examination, reg</a:t>
            </a:r>
            <a:r>
              <a:rPr altLang="en" lang="en-US"/>
              <a:t>u</a:t>
            </a:r>
            <a:r>
              <a:rPr lang="en-US"/>
              <a:t>lar mammograms and Pap smears for early detection of</a:t>
            </a:r>
            <a:endParaRPr lang="en-US"/>
          </a:p>
          <a:p>
            <a:r>
              <a:rPr lang="en-US"/>
              <a:t>possible cancer, and providing skin testing for tuberculosis</a:t>
            </a:r>
            <a:endParaRPr lang="en-US"/>
          </a:p>
          <a:p>
            <a:r>
              <a:rPr lang="en-US"/>
              <a:t>(in infants at 1 year of age and periodically throughout life,</a:t>
            </a:r>
            <a:endParaRPr lang="en-US"/>
          </a:p>
          <a:p>
            <a:r>
              <a:rPr lang="en-US"/>
              <a:t>with increasing frequency for high-risk groups). 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"/>
          <p:cNvSpPr>
            <a:spLocks noGrp="1"/>
          </p:cNvSpPr>
          <p:nvPr>
            <p:ph type="title"/>
          </p:nvPr>
        </p:nvSpPr>
        <p:spPr>
          <a:prstGeom prst="rect"/>
        </p:spPr>
        <p:txBody>
          <a:bodyPr/>
          <a:p>
            <a:r>
              <a:rPr altLang="en" lang="en-US"/>
              <a:t>Secondary</a:t>
            </a:r>
            <a:r>
              <a:rPr altLang="en" lang="en-US"/>
              <a:t> </a:t>
            </a:r>
            <a:r>
              <a:rPr altLang="en" lang="en-US"/>
              <a:t>prevention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'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70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" lang="en-US"/>
              <a:t>Secondary</a:t>
            </a:r>
            <a:r>
              <a:rPr altLang="en" lang="en-US"/>
              <a:t> </a:t>
            </a:r>
            <a:r>
              <a:rPr lang="en-US"/>
              <a:t>prevention attempts to discover a health problem at a </a:t>
            </a:r>
            <a:r>
              <a:rPr altLang="en" lang="en-US"/>
              <a:t>point</a:t>
            </a:r>
            <a:r>
              <a:rPr altLang="en" lang="en-US"/>
              <a:t> </a:t>
            </a:r>
            <a:r>
              <a:rPr lang="en-US"/>
              <a:t>when intervention may lead to its control or </a:t>
            </a:r>
            <a:r>
              <a:rPr altLang="en" lang="en-US"/>
              <a:t>eradication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Tertiary</a:t>
            </a:r>
            <a:r>
              <a:rPr altLang="en" lang="en-US"/>
              <a:t> </a:t>
            </a:r>
            <a:r>
              <a:rPr altLang="en" lang="en-US"/>
              <a:t>prevention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708" name=""/>
          <p:cNvSpPr>
            <a:spLocks noGrp="1"/>
          </p:cNvSpPr>
          <p:nvPr>
            <p:ph idx="1"/>
          </p:nvPr>
        </p:nvSpPr>
        <p:spPr>
          <a:xfrm>
            <a:off x="857414" y="1527772"/>
            <a:ext cx="7886700" cy="4351338"/>
          </a:xfrm>
        </p:spPr>
        <p:txBody>
          <a:bodyPr>
            <a:normAutofit fontScale="92857" lnSpcReduction="20000"/>
          </a:bodyPr>
          <a:p>
            <a:r>
              <a:rPr lang="en-US"/>
              <a:t>Tertiary prevention attempts to reduce the extent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lang="en-US"/>
              <a:t>severity of a health problem to its lowest possible level, so </a:t>
            </a:r>
            <a:r>
              <a:rPr altLang="en" lang="en-US"/>
              <a:t>as</a:t>
            </a:r>
            <a:r>
              <a:rPr altLang="en" lang="en-US"/>
              <a:t> </a:t>
            </a:r>
            <a:r>
              <a:rPr lang="en-US"/>
              <a:t>to minimize disability and restore or preserve function.</a:t>
            </a:r>
            <a:endParaRPr lang="en-US"/>
          </a:p>
          <a:p>
            <a:r>
              <a:rPr lang="en-US"/>
              <a:t>Examples include treatment and rehabilitation of </a:t>
            </a:r>
            <a:r>
              <a:rPr altLang="en" lang="en-US"/>
              <a:t>persons</a:t>
            </a:r>
            <a:r>
              <a:rPr altLang="en" lang="en-US"/>
              <a:t> </a:t>
            </a:r>
            <a:r>
              <a:rPr lang="en-US"/>
              <a:t>after a stroke to reduce impairment, postmastectomy </a:t>
            </a:r>
            <a:r>
              <a:rPr altLang="en" lang="en-US"/>
              <a:t>exercise</a:t>
            </a:r>
            <a:r>
              <a:rPr altLang="en" lang="en-US"/>
              <a:t> </a:t>
            </a:r>
            <a:r>
              <a:rPr lang="en-US"/>
              <a:t>programs to restore functioning, and early treatment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lang="en-US"/>
              <a:t>management of diabetes to reduce problems or slow </a:t>
            </a:r>
            <a:r>
              <a:rPr altLang="en" lang="en-US"/>
              <a:t>their</a:t>
            </a:r>
            <a:r>
              <a:rPr altLang="en" lang="en-US"/>
              <a:t> </a:t>
            </a:r>
            <a:r>
              <a:rPr lang="en-US"/>
              <a:t>progress. The individuals involved have an existing </a:t>
            </a:r>
            <a:r>
              <a:rPr altLang="en" lang="en-US"/>
              <a:t>illness</a:t>
            </a:r>
            <a:r>
              <a:rPr altLang="en" lang="en-US"/>
              <a:t> </a:t>
            </a:r>
            <a:r>
              <a:rPr lang="en-US"/>
              <a:t>or disability whose impact on their lives is lessened </a:t>
            </a:r>
            <a:r>
              <a:rPr altLang="en" lang="en-US"/>
              <a:t>through</a:t>
            </a:r>
            <a:r>
              <a:rPr altLang="en" lang="en-US"/>
              <a:t> </a:t>
            </a:r>
            <a:r>
              <a:rPr lang="en-US"/>
              <a:t>tertiary prevention.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Tertiary</a:t>
            </a:r>
            <a:r>
              <a:rPr altLang="en" lang="en-US"/>
              <a:t> </a:t>
            </a:r>
            <a:r>
              <a:rPr altLang="en" lang="en-US"/>
              <a:t>prevention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710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In community health, the need to </a:t>
            </a:r>
            <a:r>
              <a:rPr altLang="en" lang="en-US"/>
              <a:t>reduce</a:t>
            </a:r>
            <a:r>
              <a:rPr altLang="en" lang="en-US"/>
              <a:t> </a:t>
            </a:r>
            <a:r>
              <a:rPr lang="en-US"/>
              <a:t>disability and restore function applies equally to </a:t>
            </a:r>
            <a:r>
              <a:rPr altLang="en" lang="en-US"/>
              <a:t>families,</a:t>
            </a:r>
            <a:r>
              <a:rPr altLang="en" lang="en-US"/>
              <a:t> </a:t>
            </a:r>
            <a:r>
              <a:rPr lang="en-US"/>
              <a:t>groups, communities, and </a:t>
            </a:r>
            <a:r>
              <a:rPr altLang="en" lang="en-US"/>
              <a:t>individuals</a:t>
            </a:r>
            <a:r>
              <a:rPr altLang="en" lang="en-US"/>
              <a:t> In </a:t>
            </a:r>
            <a:r>
              <a:rPr altLang="en" lang="en-US"/>
              <a:t>broader</a:t>
            </a:r>
            <a:r>
              <a:rPr altLang="en" lang="en-US"/>
              <a:t> </a:t>
            </a:r>
            <a:r>
              <a:rPr altLang="en" lang="en-US"/>
              <a:t>community health practice, tertiary prevention is used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altLang="en" lang="en-US"/>
              <a:t>minimize the effects of an existing unhealthy </a:t>
            </a:r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condition. Examples of such prevention are insisting </a:t>
            </a:r>
            <a:r>
              <a:rPr altLang="en" lang="en-US"/>
              <a:t>that</a:t>
            </a:r>
            <a:r>
              <a:rPr altLang="en" lang="en-US"/>
              <a:t> </a:t>
            </a:r>
            <a:r>
              <a:rPr altLang="en" lang="en-US"/>
              <a:t>businesses provide wheelchair access, warning urban resi</a:t>
            </a:r>
            <a:r>
              <a:rPr altLang="en" lang="en-US"/>
              <a:t>d</a:t>
            </a:r>
            <a:r>
              <a:rPr altLang="en" lang="en-US"/>
              <a:t>ents about the dangers of a chemical spill, and recalling 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altLang="en" lang="en-US"/>
              <a:t>contaminated food or drug </a:t>
            </a:r>
            <a:r>
              <a:rPr altLang="en" lang="en-US"/>
              <a:t>product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Tertiary</a:t>
            </a:r>
            <a:r>
              <a:rPr altLang="en" lang="en-US"/>
              <a:t> </a:t>
            </a:r>
            <a:r>
              <a:rPr altLang="en" lang="en-US"/>
              <a:t>prevention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712" name=""/>
          <p:cNvSpPr>
            <a:spLocks noGrp="1"/>
          </p:cNvSpPr>
          <p:nvPr>
            <p:ph idx="1"/>
          </p:nvPr>
        </p:nvSpPr>
        <p:spPr>
          <a:xfrm>
            <a:off x="766294" y="1544100"/>
            <a:ext cx="7886700" cy="4351338"/>
          </a:xfrm>
        </p:spPr>
        <p:txBody>
          <a:bodyPr/>
          <a:p>
            <a:r>
              <a:rPr lang="en-US"/>
              <a:t>When a </a:t>
            </a:r>
            <a:r>
              <a:rPr altLang="en" lang="en-US"/>
              <a:t>community</a:t>
            </a:r>
            <a:r>
              <a:rPr altLang="en" lang="en-US"/>
              <a:t> </a:t>
            </a:r>
            <a:r>
              <a:rPr lang="en-US"/>
              <a:t>experiences a disaster such as an earthquake, a fire, a hurricane, or even a terrorist attack, preventing injuries </a:t>
            </a:r>
            <a:r>
              <a:rPr altLang="en" lang="en-US"/>
              <a:t>among</a:t>
            </a:r>
            <a:r>
              <a:rPr altLang="en" lang="en-US"/>
              <a:t> </a:t>
            </a:r>
            <a:r>
              <a:rPr lang="en-US"/>
              <a:t>the survivors and volunteers during rescue is another </a:t>
            </a:r>
            <a:r>
              <a:rPr altLang="en" lang="en-US"/>
              <a:t>example</a:t>
            </a:r>
            <a:r>
              <a:rPr altLang="en" lang="en-US"/>
              <a:t> </a:t>
            </a:r>
            <a:r>
              <a:rPr lang="en-US"/>
              <a:t>of tertiary prevention—eliminating additional injury to </a:t>
            </a:r>
            <a:r>
              <a:rPr altLang="en" lang="en-US"/>
              <a:t>those</a:t>
            </a:r>
            <a:r>
              <a:rPr altLang="en" lang="en-US"/>
              <a:t> </a:t>
            </a:r>
            <a:r>
              <a:rPr lang="en-US"/>
              <a:t>already experiencing a </a:t>
            </a:r>
            <a:r>
              <a:rPr altLang="en" lang="en-US"/>
              <a:t>tragedy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Tertiary</a:t>
            </a:r>
            <a:r>
              <a:rPr altLang="en" lang="en-US"/>
              <a:t> </a:t>
            </a:r>
            <a:r>
              <a:rPr altLang="en" lang="en-US"/>
              <a:t>prevention</a:t>
            </a:r>
            <a:r>
              <a:rPr altLang="en" lang="en-US"/>
              <a:t> </a:t>
            </a:r>
            <a:endParaRPr lang="en-US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7785" r="7785"/>
          <a:stretch>
            <a:fillRect/>
          </a:stretch>
        </p:blipFill>
        <p:spPr>
          <a:xfrm>
            <a:off x="2680005" y="987426"/>
            <a:ext cx="5836536" cy="5305367"/>
          </a:xfrm>
        </p:spPr>
      </p:pic>
      <p:sp>
        <p:nvSpPr>
          <p:cNvPr id="1048715" name=""/>
          <p:cNvSpPr>
            <a:spLocks noGrp="1"/>
          </p:cNvSpPr>
          <p:nvPr>
            <p:ph type="body" sz="half" idx="2"/>
          </p:nvPr>
        </p:nvSpPr>
        <p:spPr/>
        <p:txBody>
          <a:bodyPr/>
          <a:p>
            <a:r>
              <a:rPr altLang="en" lang="en-US"/>
              <a:t>Diagram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71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" lang="en-US"/>
              <a:t>Questions</a:t>
            </a:r>
            <a:r>
              <a:rPr altLang="en" lang="en-US"/>
              <a:t>?</a:t>
            </a:r>
            <a:r>
              <a:rPr altLang="en" lang="en-US"/>
              <a:t>?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It </a:t>
            </a:r>
            <a:r>
              <a:rPr altLang="en" lang="en-US"/>
              <a:t>can</a:t>
            </a:r>
            <a:r>
              <a:rPr altLang="en" lang="en-US"/>
              <a:t> </a:t>
            </a:r>
            <a:r>
              <a:rPr lang="en-US"/>
              <a:t>be a society of people holding common rights and </a:t>
            </a:r>
            <a:r>
              <a:rPr altLang="en" lang="en-US"/>
              <a:t>privileges</a:t>
            </a:r>
            <a:r>
              <a:rPr altLang="en" lang="en-US"/>
              <a:t> </a:t>
            </a:r>
            <a:r>
              <a:rPr lang="en-US"/>
              <a:t>(e.g., citizens of a town), sharing common interests (e.g., 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lang="en-US"/>
              <a:t>community of farmers), or living under the same laws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lang="en-US"/>
              <a:t>regulations (e.g., a prison community)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r>
              <a:rPr lang="en-US"/>
              <a:t>The function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any community includes its members’ collective sense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belonging and their shared identity, values, norms, communication, and common interests and concerns (Anderson &amp;</a:t>
            </a:r>
            <a:r>
              <a:rPr lang="en-US"/>
              <a:t>McFarlane, 2004)</a:t>
            </a:r>
            <a:endParaRPr lang="en-US"/>
          </a:p>
          <a:p>
            <a:r>
              <a:rPr lang="en-US"/>
              <a:t>Although most </a:t>
            </a:r>
            <a:r>
              <a:rPr altLang="en" lang="en-US"/>
              <a:t>communities</a:t>
            </a:r>
            <a:r>
              <a:rPr altLang="en" lang="en-US"/>
              <a:t> </a:t>
            </a:r>
            <a:r>
              <a:rPr lang="en-US"/>
              <a:t>of people share many aspects of their experience, it is </a:t>
            </a:r>
            <a:r>
              <a:rPr altLang="en" lang="en-US"/>
              <a:t>useful</a:t>
            </a:r>
            <a:r>
              <a:rPr altLang="en" lang="en-US"/>
              <a:t> </a:t>
            </a:r>
            <a:r>
              <a:rPr lang="en-US"/>
              <a:t>to identify three types of communities that have relevance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lang="en-US"/>
              <a:t>community health practice: geographic, common </a:t>
            </a:r>
            <a:r>
              <a:rPr altLang="en" lang="en-US"/>
              <a:t>interest,</a:t>
            </a:r>
            <a:r>
              <a:rPr altLang="en" lang="en-US"/>
              <a:t> </a:t>
            </a:r>
            <a:r>
              <a:rPr lang="en-US"/>
              <a:t>and health problem or solution.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Geographic</a:t>
            </a:r>
            <a:r>
              <a:rPr altLang="en" lang="en-US"/>
              <a:t> </a:t>
            </a:r>
            <a:r>
              <a:rPr altLang="en" lang="en-US"/>
              <a:t>community</a:t>
            </a:r>
            <a:r>
              <a:rPr altLang="en" lang="en-US"/>
              <a:t> </a:t>
            </a:r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community often is defined by its geographic </a:t>
            </a:r>
            <a:r>
              <a:rPr altLang="en" lang="en-US"/>
              <a:t>boundaries</a:t>
            </a:r>
            <a:r>
              <a:rPr altLang="en" lang="en-US"/>
              <a:t> </a:t>
            </a:r>
            <a:r>
              <a:rPr lang="en-US"/>
              <a:t>and thus is called a geographic community. A city, town,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lang="en-US"/>
              <a:t>neighborhood is a geographic </a:t>
            </a:r>
            <a:r>
              <a:rPr altLang="en" lang="en-US"/>
              <a:t>community</a:t>
            </a:r>
            <a:r>
              <a:rPr altLang="en" lang="en-US"/>
              <a:t>.</a:t>
            </a:r>
            <a:r>
              <a:rPr altLang="en" lang="en-US"/>
              <a:t> </a:t>
            </a:r>
            <a:r>
              <a:rPr altLang="en" lang="en-US"/>
              <a:t>In community health, it is useful to identify a geo</a:t>
            </a:r>
            <a:r>
              <a:rPr altLang="en" lang="en-US"/>
              <a:t>g</a:t>
            </a:r>
            <a:r>
              <a:rPr altLang="en" lang="en-US"/>
              <a:t>raphic area as a community. A community demarcated </a:t>
            </a:r>
            <a:r>
              <a:rPr altLang="en" lang="en-US"/>
              <a:t>by</a:t>
            </a:r>
            <a:r>
              <a:rPr altLang="en" lang="en-US"/>
              <a:t> </a:t>
            </a:r>
            <a:r>
              <a:rPr altLang="en" lang="en-US"/>
              <a:t>geographic boundaries, such as a city or county, becomes 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altLang="en" lang="en-US"/>
              <a:t>clear target for the analysis of health </a:t>
            </a:r>
            <a:r>
              <a:rPr altLang="en" lang="en-US"/>
              <a:t>needs</a:t>
            </a:r>
            <a:r>
              <a:rPr altLang="en" lang="en-US"/>
              <a:t>.</a:t>
            </a:r>
            <a:r>
              <a:rPr altLang="en" lang="en-US"/>
              <a:t> </a:t>
            </a:r>
            <a:r>
              <a:rPr altLang="en" lang="en-US"/>
              <a:t> 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Geographic</a:t>
            </a:r>
            <a:r>
              <a:rPr altLang="en" lang="en-US"/>
              <a:t> </a:t>
            </a:r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 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r>
              <a:rPr lang="en-US"/>
              <a:t>A geographic community is easily mobilized for action. Groups can be </a:t>
            </a:r>
            <a:r>
              <a:rPr altLang="en" lang="en-US"/>
              <a:t>formed</a:t>
            </a:r>
            <a:r>
              <a:rPr altLang="en" lang="en-US"/>
              <a:t> </a:t>
            </a:r>
            <a:r>
              <a:rPr lang="en-US"/>
              <a:t>to carry out intervention and prevention efforts that </a:t>
            </a:r>
            <a:r>
              <a:rPr altLang="en" lang="en-US"/>
              <a:t>address</a:t>
            </a:r>
            <a:r>
              <a:rPr altLang="en" lang="en-US"/>
              <a:t> </a:t>
            </a:r>
            <a:r>
              <a:rPr lang="en-US"/>
              <a:t>needs specific to that community. Such efforts might </a:t>
            </a:r>
            <a:r>
              <a:rPr altLang="en" lang="en-US"/>
              <a:t>include</a:t>
            </a:r>
            <a:r>
              <a:rPr altLang="en" lang="en-US"/>
              <a:t> </a:t>
            </a:r>
            <a:r>
              <a:rPr lang="en-US"/>
              <a:t>more stringent policies on day care, shelters for </a:t>
            </a:r>
            <a:r>
              <a:rPr altLang="en" lang="en-US"/>
              <a:t>battered</a:t>
            </a:r>
            <a:r>
              <a:rPr altLang="en" lang="en-US"/>
              <a:t> </a:t>
            </a:r>
            <a:r>
              <a:rPr lang="en-US"/>
              <a:t>women, work site safety programs in local hazardous indus</a:t>
            </a:r>
            <a:r>
              <a:rPr altLang="en" lang="en-US"/>
              <a:t>t</a:t>
            </a:r>
            <a:r>
              <a:rPr lang="en-US"/>
              <a:t>ries, or improved sex education in the schools. Furthermore, health actions can be enhanced through the support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politically powerful individuals and resources present in </a:t>
            </a:r>
            <a:r>
              <a:rPr altLang="en" lang="en-US"/>
              <a:t>a</a:t>
            </a:r>
            <a:r>
              <a:rPr altLang="en" lang="en-US"/>
              <a:t> </a:t>
            </a:r>
            <a:r>
              <a:rPr lang="en-US"/>
              <a:t>geographic </a:t>
            </a:r>
            <a:r>
              <a:rPr altLang="en" lang="en-US"/>
              <a:t>community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Common-interest Community</a:t>
            </a:r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r>
              <a:rPr lang="en-US"/>
              <a:t>A community also can be identified by a common interest </a:t>
            </a:r>
            <a:r>
              <a:rPr altLang="en" lang="en-US"/>
              <a:t>or</a:t>
            </a:r>
            <a:r>
              <a:rPr altLang="en" lang="en-US"/>
              <a:t> </a:t>
            </a:r>
            <a:r>
              <a:rPr lang="en-US"/>
              <a:t>goal. A collection of people, even if they are widely </a:t>
            </a:r>
            <a:r>
              <a:rPr altLang="en" lang="en-US"/>
              <a:t>scattered</a:t>
            </a:r>
            <a:r>
              <a:rPr altLang="en" lang="en-US"/>
              <a:t> </a:t>
            </a:r>
            <a:r>
              <a:rPr lang="en-US"/>
              <a:t>geographically, can have an interest or goal that binds the</a:t>
            </a:r>
            <a:endParaRPr lang="en-US"/>
          </a:p>
          <a:p>
            <a:r>
              <a:rPr lang="en-US"/>
              <a:t>members together. This is called a common-interest community. The members of a church in a large metropolitan area,</a:t>
            </a:r>
            <a:r>
              <a:rPr altLang="en" lang="en-US"/>
              <a:t>t</a:t>
            </a:r>
            <a:r>
              <a:rPr lang="en-US"/>
              <a:t>he members of a national professional organization, </a:t>
            </a:r>
            <a:r>
              <a:rPr altLang="en" lang="en-US"/>
              <a:t>and</a:t>
            </a:r>
            <a:r>
              <a:rPr altLang="en" lang="en-US"/>
              <a:t> </a:t>
            </a:r>
            <a:r>
              <a:rPr lang="en-US"/>
              <a:t>women who have had mastectomies are all </a:t>
            </a:r>
            <a:r>
              <a:rPr altLang="en" lang="en-US"/>
              <a:t>common-interest</a:t>
            </a:r>
            <a:r>
              <a:rPr altLang="en" lang="en-US"/>
              <a:t> </a:t>
            </a:r>
            <a:r>
              <a:rPr lang="en-US"/>
              <a:t>communities. Sometimes, within a certain geographic area,</a:t>
            </a:r>
            <a:r>
              <a:rPr lang="en-US"/>
              <a:t>a group of people develop a sense of community by promot</a:t>
            </a:r>
            <a:r>
              <a:rPr altLang="en" lang="en-US"/>
              <a:t>i</a:t>
            </a:r>
            <a:r>
              <a:rPr lang="en-US"/>
              <a:t>ng their common </a:t>
            </a:r>
            <a:r>
              <a:rPr altLang="en" lang="en-US"/>
              <a:t>interest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Common-interest</a:t>
            </a:r>
            <a:r>
              <a:rPr altLang="en" lang="en-US"/>
              <a:t> </a:t>
            </a:r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Disabled individuals </a:t>
            </a:r>
            <a:r>
              <a:rPr altLang="en" lang="en-US"/>
              <a:t>scattered</a:t>
            </a:r>
            <a:r>
              <a:rPr altLang="en" lang="en-US"/>
              <a:t> </a:t>
            </a:r>
            <a:r>
              <a:rPr lang="en-US"/>
              <a:t>throughout a large city may emerge as a community </a:t>
            </a:r>
            <a:r>
              <a:rPr altLang="en" lang="en-US"/>
              <a:t>through</a:t>
            </a:r>
            <a:r>
              <a:rPr altLang="en" lang="en-US"/>
              <a:t> </a:t>
            </a:r>
            <a:r>
              <a:rPr lang="en-US"/>
              <a:t>a common interest in promoting adherence to federal guidelines for wheelchair access, parking spaces, toilet facilities,</a:t>
            </a:r>
            <a:r>
              <a:rPr lang="en-US"/>
              <a:t>elevators, or other services for the disabled. The residents </a:t>
            </a:r>
            <a:r>
              <a:rPr altLang="en" lang="en-US"/>
              <a:t>of</a:t>
            </a:r>
            <a:r>
              <a:rPr altLang="en" lang="en-US"/>
              <a:t> </a:t>
            </a:r>
            <a:r>
              <a:rPr lang="en-US"/>
              <a:t>an industrial community may develop a common interest </a:t>
            </a:r>
            <a:r>
              <a:rPr altLang="en" lang="en-US"/>
              <a:t>in</a:t>
            </a:r>
            <a:r>
              <a:rPr altLang="en" lang="en-US"/>
              <a:t> </a:t>
            </a:r>
            <a:r>
              <a:rPr lang="en-US"/>
              <a:t>air or water pollution issues, whereas others who work but </a:t>
            </a:r>
            <a:r>
              <a:rPr altLang="en" lang="en-US"/>
              <a:t>do</a:t>
            </a:r>
            <a:r>
              <a:rPr altLang="en" lang="en-US"/>
              <a:t> </a:t>
            </a:r>
            <a:r>
              <a:rPr lang="en-US"/>
              <a:t>not live in the area may not share that interest.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/>
              <a:t>Common-interest</a:t>
            </a:r>
            <a:r>
              <a:rPr altLang="en" lang="en-US"/>
              <a:t> </a:t>
            </a:r>
            <a:r>
              <a:rPr altLang="en" lang="en-US"/>
              <a:t>community</a:t>
            </a:r>
            <a:r>
              <a:rPr altLang="en" lang="en-US"/>
              <a:t> </a:t>
            </a:r>
            <a:r>
              <a:rPr altLang="en" lang="en-US"/>
              <a:t>cont</a:t>
            </a:r>
            <a:r>
              <a:rPr altLang="en" lang="en-US"/>
              <a:t> </a:t>
            </a:r>
            <a:r>
              <a:rPr altLang="en" lang="en-US"/>
              <a:t>'</a:t>
            </a:r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Common-interest communities whose focus is a </a:t>
            </a:r>
            <a:r>
              <a:rPr altLang="en" lang="en-US"/>
              <a:t>health</a:t>
            </a:r>
            <a:r>
              <a:rPr altLang="en" lang="en-US"/>
              <a:t> </a:t>
            </a:r>
            <a:r>
              <a:rPr altLang="en" lang="en-US"/>
              <a:t>r</a:t>
            </a:r>
            <a:r>
              <a:rPr lang="en-US"/>
              <a:t>elated issue can join with community health agencies </a:t>
            </a:r>
            <a:r>
              <a:rPr altLang="en" lang="en-US"/>
              <a:t>to</a:t>
            </a:r>
            <a:r>
              <a:rPr altLang="en" lang="en-US"/>
              <a:t> </a:t>
            </a:r>
            <a:r>
              <a:rPr lang="en-US"/>
              <a:t>promote their agendas. A group’s single-minded </a:t>
            </a:r>
            <a:r>
              <a:rPr altLang="en" lang="en-US"/>
              <a:t>commitment</a:t>
            </a:r>
            <a:r>
              <a:rPr altLang="en" lang="en-US"/>
              <a:t> </a:t>
            </a:r>
            <a:r>
              <a:rPr lang="en-US"/>
              <a:t>is a mobilizing force for action. Many successful </a:t>
            </a:r>
            <a:r>
              <a:rPr altLang="en" lang="en-US"/>
              <a:t>prevention</a:t>
            </a:r>
            <a:r>
              <a:rPr altLang="en" lang="en-US"/>
              <a:t> </a:t>
            </a:r>
            <a:r>
              <a:rPr lang="en-US"/>
              <a:t>and health promotion efforts, including improved </a:t>
            </a:r>
            <a:r>
              <a:rPr altLang="en" lang="en-US"/>
              <a:t>services</a:t>
            </a:r>
            <a:r>
              <a:rPr altLang="en" lang="en-US"/>
              <a:t> </a:t>
            </a:r>
            <a:r>
              <a:rPr lang="en-US"/>
              <a:t>and increased community awareness of specific problems,</a:t>
            </a:r>
            <a:r>
              <a:rPr lang="en-US"/>
              <a:t>have resulted from the work of </a:t>
            </a:r>
            <a:r>
              <a:rPr altLang="en" lang="en-US"/>
              <a:t>common-interecommunities</a:t>
            </a:r>
            <a:r>
              <a:rPr altLang="en" lang="en-US"/>
              <a:t>.</a:t>
            </a:r>
            <a:r>
              <a:rPr altLang="en" lang="en-US"/>
              <a:t> 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JAT-L29</dc:creator>
  <dcterms:created xsi:type="dcterms:W3CDTF">2015-05-12T03:30:45Z</dcterms:created>
  <dcterms:modified xsi:type="dcterms:W3CDTF">2022-06-16T18:18:29Z</dcterms:modified>
</cp:coreProperties>
</file>