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1"/>
  </p:notesMasterIdLst>
  <p:handoutMasterIdLst>
    <p:handoutMasterId r:id="rId172"/>
  </p:handoutMasterIdLst>
  <p:sldIdLst>
    <p:sldId id="402" r:id="rId2"/>
    <p:sldId id="401" r:id="rId3"/>
    <p:sldId id="586" r:id="rId4"/>
    <p:sldId id="587" r:id="rId5"/>
    <p:sldId id="595" r:id="rId6"/>
    <p:sldId id="592" r:id="rId7"/>
    <p:sldId id="593" r:id="rId8"/>
    <p:sldId id="594" r:id="rId9"/>
    <p:sldId id="588" r:id="rId10"/>
    <p:sldId id="589" r:id="rId11"/>
    <p:sldId id="596" r:id="rId12"/>
    <p:sldId id="371" r:id="rId13"/>
    <p:sldId id="525" r:id="rId14"/>
    <p:sldId id="526" r:id="rId15"/>
    <p:sldId id="416" r:id="rId16"/>
    <p:sldId id="417" r:id="rId17"/>
    <p:sldId id="418" r:id="rId18"/>
    <p:sldId id="420" r:id="rId19"/>
    <p:sldId id="419" r:id="rId20"/>
    <p:sldId id="421" r:id="rId21"/>
    <p:sldId id="422" r:id="rId22"/>
    <p:sldId id="423" r:id="rId23"/>
    <p:sldId id="424" r:id="rId24"/>
    <p:sldId id="425" r:id="rId25"/>
    <p:sldId id="426" r:id="rId26"/>
    <p:sldId id="427" r:id="rId27"/>
    <p:sldId id="428" r:id="rId28"/>
    <p:sldId id="429" r:id="rId29"/>
    <p:sldId id="430" r:id="rId30"/>
    <p:sldId id="436" r:id="rId31"/>
    <p:sldId id="437" r:id="rId32"/>
    <p:sldId id="438" r:id="rId33"/>
    <p:sldId id="439" r:id="rId34"/>
    <p:sldId id="440" r:id="rId35"/>
    <p:sldId id="441" r:id="rId36"/>
    <p:sldId id="442" r:id="rId37"/>
    <p:sldId id="443" r:id="rId38"/>
    <p:sldId id="444" r:id="rId39"/>
    <p:sldId id="445" r:id="rId40"/>
    <p:sldId id="446" r:id="rId41"/>
    <p:sldId id="447" r:id="rId42"/>
    <p:sldId id="374" r:id="rId43"/>
    <p:sldId id="414" r:id="rId44"/>
    <p:sldId id="375" r:id="rId45"/>
    <p:sldId id="378" r:id="rId46"/>
    <p:sldId id="432" r:id="rId47"/>
    <p:sldId id="431" r:id="rId48"/>
    <p:sldId id="433" r:id="rId49"/>
    <p:sldId id="393" r:id="rId50"/>
    <p:sldId id="394" r:id="rId51"/>
    <p:sldId id="395" r:id="rId52"/>
    <p:sldId id="452" r:id="rId53"/>
    <p:sldId id="453" r:id="rId54"/>
    <p:sldId id="454" r:id="rId55"/>
    <p:sldId id="455" r:id="rId56"/>
    <p:sldId id="456" r:id="rId57"/>
    <p:sldId id="457" r:id="rId58"/>
    <p:sldId id="458" r:id="rId59"/>
    <p:sldId id="459" r:id="rId60"/>
    <p:sldId id="460" r:id="rId61"/>
    <p:sldId id="461" r:id="rId62"/>
    <p:sldId id="462" r:id="rId63"/>
    <p:sldId id="463" r:id="rId64"/>
    <p:sldId id="464" r:id="rId65"/>
    <p:sldId id="465" r:id="rId66"/>
    <p:sldId id="380" r:id="rId67"/>
    <p:sldId id="398" r:id="rId68"/>
    <p:sldId id="399" r:id="rId69"/>
    <p:sldId id="400" r:id="rId70"/>
    <p:sldId id="383" r:id="rId71"/>
    <p:sldId id="388" r:id="rId72"/>
    <p:sldId id="449" r:id="rId73"/>
    <p:sldId id="450" r:id="rId74"/>
    <p:sldId id="404" r:id="rId75"/>
    <p:sldId id="405" r:id="rId76"/>
    <p:sldId id="406" r:id="rId77"/>
    <p:sldId id="451" r:id="rId78"/>
    <p:sldId id="407" r:id="rId79"/>
    <p:sldId id="411" r:id="rId80"/>
    <p:sldId id="412" r:id="rId81"/>
    <p:sldId id="413" r:id="rId82"/>
    <p:sldId id="408" r:id="rId83"/>
    <p:sldId id="448" r:id="rId84"/>
    <p:sldId id="264" r:id="rId85"/>
    <p:sldId id="306" r:id="rId86"/>
    <p:sldId id="327" r:id="rId87"/>
    <p:sldId id="536" r:id="rId88"/>
    <p:sldId id="537" r:id="rId89"/>
    <p:sldId id="328" r:id="rId90"/>
    <p:sldId id="363" r:id="rId91"/>
    <p:sldId id="329" r:id="rId92"/>
    <p:sldId id="330" r:id="rId93"/>
    <p:sldId id="529" r:id="rId94"/>
    <p:sldId id="335" r:id="rId95"/>
    <p:sldId id="530" r:id="rId96"/>
    <p:sldId id="541" r:id="rId97"/>
    <p:sldId id="538" r:id="rId98"/>
    <p:sldId id="539" r:id="rId99"/>
    <p:sldId id="540" r:id="rId100"/>
    <p:sldId id="337" r:id="rId101"/>
    <p:sldId id="338" r:id="rId102"/>
    <p:sldId id="339" r:id="rId103"/>
    <p:sldId id="340" r:id="rId104"/>
    <p:sldId id="336" r:id="rId105"/>
    <p:sldId id="533" r:id="rId106"/>
    <p:sldId id="534" r:id="rId107"/>
    <p:sldId id="535" r:id="rId108"/>
    <p:sldId id="532" r:id="rId109"/>
    <p:sldId id="341" r:id="rId110"/>
    <p:sldId id="342" r:id="rId111"/>
    <p:sldId id="343" r:id="rId112"/>
    <p:sldId id="344" r:id="rId113"/>
    <p:sldId id="346" r:id="rId114"/>
    <p:sldId id="364" r:id="rId115"/>
    <p:sldId id="345" r:id="rId116"/>
    <p:sldId id="347" r:id="rId117"/>
    <p:sldId id="348" r:id="rId118"/>
    <p:sldId id="357" r:id="rId119"/>
    <p:sldId id="358" r:id="rId120"/>
    <p:sldId id="349" r:id="rId121"/>
    <p:sldId id="352" r:id="rId122"/>
    <p:sldId id="558" r:id="rId123"/>
    <p:sldId id="359" r:id="rId124"/>
    <p:sldId id="360" r:id="rId125"/>
    <p:sldId id="361" r:id="rId126"/>
    <p:sldId id="531" r:id="rId127"/>
    <p:sldId id="552" r:id="rId128"/>
    <p:sldId id="553" r:id="rId129"/>
    <p:sldId id="555" r:id="rId130"/>
    <p:sldId id="554" r:id="rId131"/>
    <p:sldId id="556" r:id="rId132"/>
    <p:sldId id="557" r:id="rId133"/>
    <p:sldId id="542" r:id="rId134"/>
    <p:sldId id="550" r:id="rId135"/>
    <p:sldId id="545" r:id="rId136"/>
    <p:sldId id="543" r:id="rId137"/>
    <p:sldId id="547" r:id="rId138"/>
    <p:sldId id="548" r:id="rId139"/>
    <p:sldId id="549" r:id="rId140"/>
    <p:sldId id="355" r:id="rId141"/>
    <p:sldId id="365" r:id="rId142"/>
    <p:sldId id="366" r:id="rId143"/>
    <p:sldId id="367" r:id="rId144"/>
    <p:sldId id="368" r:id="rId145"/>
    <p:sldId id="369" r:id="rId146"/>
    <p:sldId id="560" r:id="rId147"/>
    <p:sldId id="566" r:id="rId148"/>
    <p:sldId id="564" r:id="rId149"/>
    <p:sldId id="565" r:id="rId150"/>
    <p:sldId id="582" r:id="rId151"/>
    <p:sldId id="567" r:id="rId152"/>
    <p:sldId id="581" r:id="rId153"/>
    <p:sldId id="569" r:id="rId154"/>
    <p:sldId id="570" r:id="rId155"/>
    <p:sldId id="580" r:id="rId156"/>
    <p:sldId id="571" r:id="rId157"/>
    <p:sldId id="568" r:id="rId158"/>
    <p:sldId id="572" r:id="rId159"/>
    <p:sldId id="573" r:id="rId160"/>
    <p:sldId id="574" r:id="rId161"/>
    <p:sldId id="575" r:id="rId162"/>
    <p:sldId id="563" r:id="rId163"/>
    <p:sldId id="576" r:id="rId164"/>
    <p:sldId id="577" r:id="rId165"/>
    <p:sldId id="579" r:id="rId166"/>
    <p:sldId id="583" r:id="rId167"/>
    <p:sldId id="584" r:id="rId168"/>
    <p:sldId id="585" r:id="rId169"/>
    <p:sldId id="403" r:id="rId17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2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584" autoAdjust="0"/>
  </p:normalViewPr>
  <p:slideViewPr>
    <p:cSldViewPr>
      <p:cViewPr varScale="1">
        <p:scale>
          <a:sx n="68" d="100"/>
          <a:sy n="68" d="100"/>
        </p:scale>
        <p:origin x="1446" y="66"/>
      </p:cViewPr>
      <p:guideLst>
        <p:guide orient="horz" pos="2160"/>
        <p:guide pos="2880"/>
        <p:guide orient="horz" pos="22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 /><Relationship Id="rId117" Type="http://schemas.openxmlformats.org/officeDocument/2006/relationships/slide" Target="slides/slide116.xml" /><Relationship Id="rId21" Type="http://schemas.openxmlformats.org/officeDocument/2006/relationships/slide" Target="slides/slide20.xml" /><Relationship Id="rId42" Type="http://schemas.openxmlformats.org/officeDocument/2006/relationships/slide" Target="slides/slide41.xml" /><Relationship Id="rId47" Type="http://schemas.openxmlformats.org/officeDocument/2006/relationships/slide" Target="slides/slide46.xml" /><Relationship Id="rId63" Type="http://schemas.openxmlformats.org/officeDocument/2006/relationships/slide" Target="slides/slide62.xml" /><Relationship Id="rId68" Type="http://schemas.openxmlformats.org/officeDocument/2006/relationships/slide" Target="slides/slide67.xml" /><Relationship Id="rId84" Type="http://schemas.openxmlformats.org/officeDocument/2006/relationships/slide" Target="slides/slide83.xml" /><Relationship Id="rId89" Type="http://schemas.openxmlformats.org/officeDocument/2006/relationships/slide" Target="slides/slide88.xml" /><Relationship Id="rId112" Type="http://schemas.openxmlformats.org/officeDocument/2006/relationships/slide" Target="slides/slide111.xml" /><Relationship Id="rId133" Type="http://schemas.openxmlformats.org/officeDocument/2006/relationships/slide" Target="slides/slide132.xml" /><Relationship Id="rId138" Type="http://schemas.openxmlformats.org/officeDocument/2006/relationships/slide" Target="slides/slide137.xml" /><Relationship Id="rId154" Type="http://schemas.openxmlformats.org/officeDocument/2006/relationships/slide" Target="slides/slide153.xml" /><Relationship Id="rId159" Type="http://schemas.openxmlformats.org/officeDocument/2006/relationships/slide" Target="slides/slide158.xml" /><Relationship Id="rId175" Type="http://schemas.openxmlformats.org/officeDocument/2006/relationships/theme" Target="theme/theme1.xml" /><Relationship Id="rId170" Type="http://schemas.openxmlformats.org/officeDocument/2006/relationships/slide" Target="slides/slide169.xml" /><Relationship Id="rId16" Type="http://schemas.openxmlformats.org/officeDocument/2006/relationships/slide" Target="slides/slide15.xml" /><Relationship Id="rId107" Type="http://schemas.openxmlformats.org/officeDocument/2006/relationships/slide" Target="slides/slide106.xml" /><Relationship Id="rId11" Type="http://schemas.openxmlformats.org/officeDocument/2006/relationships/slide" Target="slides/slide10.xml" /><Relationship Id="rId32" Type="http://schemas.openxmlformats.org/officeDocument/2006/relationships/slide" Target="slides/slide31.xml" /><Relationship Id="rId37" Type="http://schemas.openxmlformats.org/officeDocument/2006/relationships/slide" Target="slides/slide36.xml" /><Relationship Id="rId53" Type="http://schemas.openxmlformats.org/officeDocument/2006/relationships/slide" Target="slides/slide52.xml" /><Relationship Id="rId58" Type="http://schemas.openxmlformats.org/officeDocument/2006/relationships/slide" Target="slides/slide57.xml" /><Relationship Id="rId74" Type="http://schemas.openxmlformats.org/officeDocument/2006/relationships/slide" Target="slides/slide73.xml" /><Relationship Id="rId79" Type="http://schemas.openxmlformats.org/officeDocument/2006/relationships/slide" Target="slides/slide78.xml" /><Relationship Id="rId102" Type="http://schemas.openxmlformats.org/officeDocument/2006/relationships/slide" Target="slides/slide101.xml" /><Relationship Id="rId123" Type="http://schemas.openxmlformats.org/officeDocument/2006/relationships/slide" Target="slides/slide122.xml" /><Relationship Id="rId128" Type="http://schemas.openxmlformats.org/officeDocument/2006/relationships/slide" Target="slides/slide127.xml" /><Relationship Id="rId144" Type="http://schemas.openxmlformats.org/officeDocument/2006/relationships/slide" Target="slides/slide143.xml" /><Relationship Id="rId149" Type="http://schemas.openxmlformats.org/officeDocument/2006/relationships/slide" Target="slides/slide148.xml" /><Relationship Id="rId5" Type="http://schemas.openxmlformats.org/officeDocument/2006/relationships/slide" Target="slides/slide4.xml" /><Relationship Id="rId90" Type="http://schemas.openxmlformats.org/officeDocument/2006/relationships/slide" Target="slides/slide89.xml" /><Relationship Id="rId95" Type="http://schemas.openxmlformats.org/officeDocument/2006/relationships/slide" Target="slides/slide94.xml" /><Relationship Id="rId160" Type="http://schemas.openxmlformats.org/officeDocument/2006/relationships/slide" Target="slides/slide159.xml" /><Relationship Id="rId165" Type="http://schemas.openxmlformats.org/officeDocument/2006/relationships/slide" Target="slides/slide164.xml" /><Relationship Id="rId22" Type="http://schemas.openxmlformats.org/officeDocument/2006/relationships/slide" Target="slides/slide21.xml" /><Relationship Id="rId27" Type="http://schemas.openxmlformats.org/officeDocument/2006/relationships/slide" Target="slides/slide26.xml" /><Relationship Id="rId43" Type="http://schemas.openxmlformats.org/officeDocument/2006/relationships/slide" Target="slides/slide42.xml" /><Relationship Id="rId48" Type="http://schemas.openxmlformats.org/officeDocument/2006/relationships/slide" Target="slides/slide47.xml" /><Relationship Id="rId64" Type="http://schemas.openxmlformats.org/officeDocument/2006/relationships/slide" Target="slides/slide63.xml" /><Relationship Id="rId69" Type="http://schemas.openxmlformats.org/officeDocument/2006/relationships/slide" Target="slides/slide68.xml" /><Relationship Id="rId113" Type="http://schemas.openxmlformats.org/officeDocument/2006/relationships/slide" Target="slides/slide112.xml" /><Relationship Id="rId118" Type="http://schemas.openxmlformats.org/officeDocument/2006/relationships/slide" Target="slides/slide117.xml" /><Relationship Id="rId134" Type="http://schemas.openxmlformats.org/officeDocument/2006/relationships/slide" Target="slides/slide133.xml" /><Relationship Id="rId139" Type="http://schemas.openxmlformats.org/officeDocument/2006/relationships/slide" Target="slides/slide138.xml" /><Relationship Id="rId80" Type="http://schemas.openxmlformats.org/officeDocument/2006/relationships/slide" Target="slides/slide79.xml" /><Relationship Id="rId85" Type="http://schemas.openxmlformats.org/officeDocument/2006/relationships/slide" Target="slides/slide84.xml" /><Relationship Id="rId150" Type="http://schemas.openxmlformats.org/officeDocument/2006/relationships/slide" Target="slides/slide149.xml" /><Relationship Id="rId155" Type="http://schemas.openxmlformats.org/officeDocument/2006/relationships/slide" Target="slides/slide154.xml" /><Relationship Id="rId171" Type="http://schemas.openxmlformats.org/officeDocument/2006/relationships/notesMaster" Target="notesMasters/notesMaster1.xml" /><Relationship Id="rId176" Type="http://schemas.openxmlformats.org/officeDocument/2006/relationships/tableStyles" Target="tableStyles.xml" /><Relationship Id="rId12" Type="http://schemas.openxmlformats.org/officeDocument/2006/relationships/slide" Target="slides/slide11.xml" /><Relationship Id="rId17" Type="http://schemas.openxmlformats.org/officeDocument/2006/relationships/slide" Target="slides/slide16.xml" /><Relationship Id="rId33" Type="http://schemas.openxmlformats.org/officeDocument/2006/relationships/slide" Target="slides/slide32.xml" /><Relationship Id="rId38" Type="http://schemas.openxmlformats.org/officeDocument/2006/relationships/slide" Target="slides/slide37.xml" /><Relationship Id="rId59" Type="http://schemas.openxmlformats.org/officeDocument/2006/relationships/slide" Target="slides/slide58.xml" /><Relationship Id="rId103" Type="http://schemas.openxmlformats.org/officeDocument/2006/relationships/slide" Target="slides/slide102.xml" /><Relationship Id="rId108" Type="http://schemas.openxmlformats.org/officeDocument/2006/relationships/slide" Target="slides/slide107.xml" /><Relationship Id="rId124" Type="http://schemas.openxmlformats.org/officeDocument/2006/relationships/slide" Target="slides/slide123.xml" /><Relationship Id="rId129" Type="http://schemas.openxmlformats.org/officeDocument/2006/relationships/slide" Target="slides/slide128.xml" /><Relationship Id="rId54" Type="http://schemas.openxmlformats.org/officeDocument/2006/relationships/slide" Target="slides/slide53.xml" /><Relationship Id="rId70" Type="http://schemas.openxmlformats.org/officeDocument/2006/relationships/slide" Target="slides/slide69.xml" /><Relationship Id="rId75" Type="http://schemas.openxmlformats.org/officeDocument/2006/relationships/slide" Target="slides/slide74.xml" /><Relationship Id="rId91" Type="http://schemas.openxmlformats.org/officeDocument/2006/relationships/slide" Target="slides/slide90.xml" /><Relationship Id="rId96" Type="http://schemas.openxmlformats.org/officeDocument/2006/relationships/slide" Target="slides/slide95.xml" /><Relationship Id="rId140" Type="http://schemas.openxmlformats.org/officeDocument/2006/relationships/slide" Target="slides/slide139.xml" /><Relationship Id="rId145" Type="http://schemas.openxmlformats.org/officeDocument/2006/relationships/slide" Target="slides/slide144.xml" /><Relationship Id="rId161" Type="http://schemas.openxmlformats.org/officeDocument/2006/relationships/slide" Target="slides/slide160.xml" /><Relationship Id="rId166" Type="http://schemas.openxmlformats.org/officeDocument/2006/relationships/slide" Target="slides/slide165.xml" /><Relationship Id="rId1" Type="http://schemas.openxmlformats.org/officeDocument/2006/relationships/slideMaster" Target="slideMasters/slideMaster1.xml" /><Relationship Id="rId6" Type="http://schemas.openxmlformats.org/officeDocument/2006/relationships/slide" Target="slides/slide5.xml" /><Relationship Id="rId23" Type="http://schemas.openxmlformats.org/officeDocument/2006/relationships/slide" Target="slides/slide22.xml" /><Relationship Id="rId28" Type="http://schemas.openxmlformats.org/officeDocument/2006/relationships/slide" Target="slides/slide27.xml" /><Relationship Id="rId49" Type="http://schemas.openxmlformats.org/officeDocument/2006/relationships/slide" Target="slides/slide48.xml" /><Relationship Id="rId114" Type="http://schemas.openxmlformats.org/officeDocument/2006/relationships/slide" Target="slides/slide113.xml" /><Relationship Id="rId119" Type="http://schemas.openxmlformats.org/officeDocument/2006/relationships/slide" Target="slides/slide118.xml" /><Relationship Id="rId10" Type="http://schemas.openxmlformats.org/officeDocument/2006/relationships/slide" Target="slides/slide9.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slide" Target="slides/slide64.xml" /><Relationship Id="rId73" Type="http://schemas.openxmlformats.org/officeDocument/2006/relationships/slide" Target="slides/slide72.xml" /><Relationship Id="rId78" Type="http://schemas.openxmlformats.org/officeDocument/2006/relationships/slide" Target="slides/slide77.xml" /><Relationship Id="rId81" Type="http://schemas.openxmlformats.org/officeDocument/2006/relationships/slide" Target="slides/slide80.xml" /><Relationship Id="rId86" Type="http://schemas.openxmlformats.org/officeDocument/2006/relationships/slide" Target="slides/slide85.xml" /><Relationship Id="rId94" Type="http://schemas.openxmlformats.org/officeDocument/2006/relationships/slide" Target="slides/slide93.xml" /><Relationship Id="rId99" Type="http://schemas.openxmlformats.org/officeDocument/2006/relationships/slide" Target="slides/slide98.xml" /><Relationship Id="rId101" Type="http://schemas.openxmlformats.org/officeDocument/2006/relationships/slide" Target="slides/slide100.xml" /><Relationship Id="rId122" Type="http://schemas.openxmlformats.org/officeDocument/2006/relationships/slide" Target="slides/slide121.xml" /><Relationship Id="rId130" Type="http://schemas.openxmlformats.org/officeDocument/2006/relationships/slide" Target="slides/slide129.xml" /><Relationship Id="rId135" Type="http://schemas.openxmlformats.org/officeDocument/2006/relationships/slide" Target="slides/slide134.xml" /><Relationship Id="rId143" Type="http://schemas.openxmlformats.org/officeDocument/2006/relationships/slide" Target="slides/slide142.xml" /><Relationship Id="rId148" Type="http://schemas.openxmlformats.org/officeDocument/2006/relationships/slide" Target="slides/slide147.xml" /><Relationship Id="rId151" Type="http://schemas.openxmlformats.org/officeDocument/2006/relationships/slide" Target="slides/slide150.xml" /><Relationship Id="rId156" Type="http://schemas.openxmlformats.org/officeDocument/2006/relationships/slide" Target="slides/slide155.xml" /><Relationship Id="rId164" Type="http://schemas.openxmlformats.org/officeDocument/2006/relationships/slide" Target="slides/slide163.xml" /><Relationship Id="rId169" Type="http://schemas.openxmlformats.org/officeDocument/2006/relationships/slide" Target="slides/slide168.xml" /><Relationship Id="rId4" Type="http://schemas.openxmlformats.org/officeDocument/2006/relationships/slide" Target="slides/slide3.xml" /><Relationship Id="rId9" Type="http://schemas.openxmlformats.org/officeDocument/2006/relationships/slide" Target="slides/slide8.xml" /><Relationship Id="rId172" Type="http://schemas.openxmlformats.org/officeDocument/2006/relationships/handoutMaster" Target="handoutMasters/handoutMaster1.xml" /><Relationship Id="rId13" Type="http://schemas.openxmlformats.org/officeDocument/2006/relationships/slide" Target="slides/slide12.xml" /><Relationship Id="rId18" Type="http://schemas.openxmlformats.org/officeDocument/2006/relationships/slide" Target="slides/slide17.xml" /><Relationship Id="rId39" Type="http://schemas.openxmlformats.org/officeDocument/2006/relationships/slide" Target="slides/slide38.xml" /><Relationship Id="rId109" Type="http://schemas.openxmlformats.org/officeDocument/2006/relationships/slide" Target="slides/slide108.xml" /><Relationship Id="rId34" Type="http://schemas.openxmlformats.org/officeDocument/2006/relationships/slide" Target="slides/slide33.xml" /><Relationship Id="rId50" Type="http://schemas.openxmlformats.org/officeDocument/2006/relationships/slide" Target="slides/slide49.xml" /><Relationship Id="rId55" Type="http://schemas.openxmlformats.org/officeDocument/2006/relationships/slide" Target="slides/slide54.xml" /><Relationship Id="rId76" Type="http://schemas.openxmlformats.org/officeDocument/2006/relationships/slide" Target="slides/slide75.xml" /><Relationship Id="rId97" Type="http://schemas.openxmlformats.org/officeDocument/2006/relationships/slide" Target="slides/slide96.xml" /><Relationship Id="rId104" Type="http://schemas.openxmlformats.org/officeDocument/2006/relationships/slide" Target="slides/slide103.xml" /><Relationship Id="rId120" Type="http://schemas.openxmlformats.org/officeDocument/2006/relationships/slide" Target="slides/slide119.xml" /><Relationship Id="rId125" Type="http://schemas.openxmlformats.org/officeDocument/2006/relationships/slide" Target="slides/slide124.xml" /><Relationship Id="rId141" Type="http://schemas.openxmlformats.org/officeDocument/2006/relationships/slide" Target="slides/slide140.xml" /><Relationship Id="rId146" Type="http://schemas.openxmlformats.org/officeDocument/2006/relationships/slide" Target="slides/slide145.xml" /><Relationship Id="rId167" Type="http://schemas.openxmlformats.org/officeDocument/2006/relationships/slide" Target="slides/slide166.xml" /><Relationship Id="rId7" Type="http://schemas.openxmlformats.org/officeDocument/2006/relationships/slide" Target="slides/slide6.xml" /><Relationship Id="rId71" Type="http://schemas.openxmlformats.org/officeDocument/2006/relationships/slide" Target="slides/slide70.xml" /><Relationship Id="rId92" Type="http://schemas.openxmlformats.org/officeDocument/2006/relationships/slide" Target="slides/slide91.xml" /><Relationship Id="rId162" Type="http://schemas.openxmlformats.org/officeDocument/2006/relationships/slide" Target="slides/slide161.xml" /><Relationship Id="rId2" Type="http://schemas.openxmlformats.org/officeDocument/2006/relationships/slide" Target="slides/slide1.xml" /><Relationship Id="rId29" Type="http://schemas.openxmlformats.org/officeDocument/2006/relationships/slide" Target="slides/slide28.xml" /><Relationship Id="rId24" Type="http://schemas.openxmlformats.org/officeDocument/2006/relationships/slide" Target="slides/slide23.xml" /><Relationship Id="rId40" Type="http://schemas.openxmlformats.org/officeDocument/2006/relationships/slide" Target="slides/slide39.xml" /><Relationship Id="rId45" Type="http://schemas.openxmlformats.org/officeDocument/2006/relationships/slide" Target="slides/slide44.xml" /><Relationship Id="rId66" Type="http://schemas.openxmlformats.org/officeDocument/2006/relationships/slide" Target="slides/slide65.xml" /><Relationship Id="rId87" Type="http://schemas.openxmlformats.org/officeDocument/2006/relationships/slide" Target="slides/slide86.xml" /><Relationship Id="rId110" Type="http://schemas.openxmlformats.org/officeDocument/2006/relationships/slide" Target="slides/slide109.xml" /><Relationship Id="rId115" Type="http://schemas.openxmlformats.org/officeDocument/2006/relationships/slide" Target="slides/slide114.xml" /><Relationship Id="rId131" Type="http://schemas.openxmlformats.org/officeDocument/2006/relationships/slide" Target="slides/slide130.xml" /><Relationship Id="rId136" Type="http://schemas.openxmlformats.org/officeDocument/2006/relationships/slide" Target="slides/slide135.xml" /><Relationship Id="rId157" Type="http://schemas.openxmlformats.org/officeDocument/2006/relationships/slide" Target="slides/slide156.xml" /><Relationship Id="rId61" Type="http://schemas.openxmlformats.org/officeDocument/2006/relationships/slide" Target="slides/slide60.xml" /><Relationship Id="rId82" Type="http://schemas.openxmlformats.org/officeDocument/2006/relationships/slide" Target="slides/slide81.xml" /><Relationship Id="rId152" Type="http://schemas.openxmlformats.org/officeDocument/2006/relationships/slide" Target="slides/slide151.xml" /><Relationship Id="rId173" Type="http://schemas.openxmlformats.org/officeDocument/2006/relationships/presProps" Target="presProps.xml" /><Relationship Id="rId19" Type="http://schemas.openxmlformats.org/officeDocument/2006/relationships/slide" Target="slides/slide18.xml" /><Relationship Id="rId14" Type="http://schemas.openxmlformats.org/officeDocument/2006/relationships/slide" Target="slides/slide13.xml" /><Relationship Id="rId30" Type="http://schemas.openxmlformats.org/officeDocument/2006/relationships/slide" Target="slides/slide29.xml" /><Relationship Id="rId35" Type="http://schemas.openxmlformats.org/officeDocument/2006/relationships/slide" Target="slides/slide34.xml" /><Relationship Id="rId56" Type="http://schemas.openxmlformats.org/officeDocument/2006/relationships/slide" Target="slides/slide55.xml" /><Relationship Id="rId77" Type="http://schemas.openxmlformats.org/officeDocument/2006/relationships/slide" Target="slides/slide76.xml" /><Relationship Id="rId100" Type="http://schemas.openxmlformats.org/officeDocument/2006/relationships/slide" Target="slides/slide99.xml" /><Relationship Id="rId105" Type="http://schemas.openxmlformats.org/officeDocument/2006/relationships/slide" Target="slides/slide104.xml" /><Relationship Id="rId126" Type="http://schemas.openxmlformats.org/officeDocument/2006/relationships/slide" Target="slides/slide125.xml" /><Relationship Id="rId147" Type="http://schemas.openxmlformats.org/officeDocument/2006/relationships/slide" Target="slides/slide146.xml" /><Relationship Id="rId168" Type="http://schemas.openxmlformats.org/officeDocument/2006/relationships/slide" Target="slides/slide167.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slide" Target="slides/slide71.xml" /><Relationship Id="rId93" Type="http://schemas.openxmlformats.org/officeDocument/2006/relationships/slide" Target="slides/slide92.xml" /><Relationship Id="rId98" Type="http://schemas.openxmlformats.org/officeDocument/2006/relationships/slide" Target="slides/slide97.xml" /><Relationship Id="rId121" Type="http://schemas.openxmlformats.org/officeDocument/2006/relationships/slide" Target="slides/slide120.xml" /><Relationship Id="rId142" Type="http://schemas.openxmlformats.org/officeDocument/2006/relationships/slide" Target="slides/slide141.xml" /><Relationship Id="rId163" Type="http://schemas.openxmlformats.org/officeDocument/2006/relationships/slide" Target="slides/slide162.xml" /><Relationship Id="rId3" Type="http://schemas.openxmlformats.org/officeDocument/2006/relationships/slide" Target="slides/slide2.xml" /><Relationship Id="rId25" Type="http://schemas.openxmlformats.org/officeDocument/2006/relationships/slide" Target="slides/slide24.xml" /><Relationship Id="rId46" Type="http://schemas.openxmlformats.org/officeDocument/2006/relationships/slide" Target="slides/slide45.xml" /><Relationship Id="rId67" Type="http://schemas.openxmlformats.org/officeDocument/2006/relationships/slide" Target="slides/slide66.xml" /><Relationship Id="rId116" Type="http://schemas.openxmlformats.org/officeDocument/2006/relationships/slide" Target="slides/slide115.xml" /><Relationship Id="rId137" Type="http://schemas.openxmlformats.org/officeDocument/2006/relationships/slide" Target="slides/slide136.xml" /><Relationship Id="rId158" Type="http://schemas.openxmlformats.org/officeDocument/2006/relationships/slide" Target="slides/slide157.xml" /><Relationship Id="rId20" Type="http://schemas.openxmlformats.org/officeDocument/2006/relationships/slide" Target="slides/slide19.xml" /><Relationship Id="rId41" Type="http://schemas.openxmlformats.org/officeDocument/2006/relationships/slide" Target="slides/slide40.xml" /><Relationship Id="rId62" Type="http://schemas.openxmlformats.org/officeDocument/2006/relationships/slide" Target="slides/slide61.xml" /><Relationship Id="rId83" Type="http://schemas.openxmlformats.org/officeDocument/2006/relationships/slide" Target="slides/slide82.xml" /><Relationship Id="rId88" Type="http://schemas.openxmlformats.org/officeDocument/2006/relationships/slide" Target="slides/slide87.xml" /><Relationship Id="rId111" Type="http://schemas.openxmlformats.org/officeDocument/2006/relationships/slide" Target="slides/slide110.xml" /><Relationship Id="rId132" Type="http://schemas.openxmlformats.org/officeDocument/2006/relationships/slide" Target="slides/slide131.xml" /><Relationship Id="rId153" Type="http://schemas.openxmlformats.org/officeDocument/2006/relationships/slide" Target="slides/slide152.xml" /><Relationship Id="rId174" Type="http://schemas.openxmlformats.org/officeDocument/2006/relationships/viewProps" Target="viewProps.xml" /><Relationship Id="rId15" Type="http://schemas.openxmlformats.org/officeDocument/2006/relationships/slide" Target="slides/slide14.xml" /><Relationship Id="rId36" Type="http://schemas.openxmlformats.org/officeDocument/2006/relationships/slide" Target="slides/slide35.xml" /><Relationship Id="rId57" Type="http://schemas.openxmlformats.org/officeDocument/2006/relationships/slide" Target="slides/slide56.xml" /><Relationship Id="rId106" Type="http://schemas.openxmlformats.org/officeDocument/2006/relationships/slide" Target="slides/slide105.xml" /><Relationship Id="rId127" Type="http://schemas.openxmlformats.org/officeDocument/2006/relationships/slide" Target="slides/slide126.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7122B3E-BAD5-4DDF-88AE-EE1CCFD65A7F}" type="datetimeFigureOut">
              <a:rPr lang="en-US" smtClean="0"/>
              <a:t>10/11/2022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3DF6DEF-4BB5-4EB7-8DE8-558E8AA01310}" type="slidenum">
              <a:rPr lang="en-US" smtClean="0"/>
              <a:t>‹#›</a:t>
            </a:fld>
            <a:endParaRPr lang="en-US"/>
          </a:p>
        </p:txBody>
      </p:sp>
    </p:spTree>
    <p:extLst>
      <p:ext uri="{BB962C8B-B14F-4D97-AF65-F5344CB8AC3E}">
        <p14:creationId xmlns:p14="http://schemas.microsoft.com/office/powerpoint/2010/main" val="26358635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C0A0CA1-A4C1-45A8-8506-828454DD18A7}" type="datetimeFigureOut">
              <a:rPr lang="en-US" smtClean="0"/>
              <a:t>10/11/2022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9E97A83-F246-4842-AC23-3115E5583C5D}" type="slidenum">
              <a:rPr lang="en-US" smtClean="0"/>
              <a:t>‹#›</a:t>
            </a:fld>
            <a:endParaRPr lang="en-US"/>
          </a:p>
        </p:txBody>
      </p:sp>
    </p:spTree>
    <p:extLst>
      <p:ext uri="{BB962C8B-B14F-4D97-AF65-F5344CB8AC3E}">
        <p14:creationId xmlns:p14="http://schemas.microsoft.com/office/powerpoint/2010/main" val="3352614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9E97A83-F246-4842-AC23-3115E5583C5D}" type="slidenum">
              <a:rPr lang="en-US" smtClean="0"/>
              <a:t>1</a:t>
            </a:fld>
            <a:endParaRPr lang="en-US"/>
          </a:p>
        </p:txBody>
      </p:sp>
    </p:spTree>
    <p:extLst>
      <p:ext uri="{BB962C8B-B14F-4D97-AF65-F5344CB8AC3E}">
        <p14:creationId xmlns:p14="http://schemas.microsoft.com/office/powerpoint/2010/main" val="2696014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E97A83-F246-4842-AC23-3115E5583C5D}" type="slidenum">
              <a:rPr lang="en-US" smtClean="0"/>
              <a:t>24</a:t>
            </a:fld>
            <a:endParaRPr lang="en-US"/>
          </a:p>
        </p:txBody>
      </p:sp>
    </p:spTree>
    <p:extLst>
      <p:ext uri="{BB962C8B-B14F-4D97-AF65-F5344CB8AC3E}">
        <p14:creationId xmlns:p14="http://schemas.microsoft.com/office/powerpoint/2010/main" val="3246126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r>
              <a:rPr lang="en-US"/>
              <a:t>4/23/2017</a:t>
            </a: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a:solidFill>
                  <a:srgbClr val="2DA2BF">
                    <a:tint val="20000"/>
                  </a:srgbClr>
                </a:solidFill>
              </a:rPr>
              <a:t>Mr. ogecha notes</a:t>
            </a: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FB4D14C-3ACC-4990-B3DD-B973CCE7FFF1}" type="slidenum">
              <a:rPr lang="en-US" smtClean="0"/>
              <a:pPr/>
              <a:t>‹#›</a:t>
            </a:fld>
            <a:endParaRPr lang="en-US"/>
          </a:p>
        </p:txBody>
      </p:sp>
    </p:spTree>
    <p:extLst>
      <p:ext uri="{BB962C8B-B14F-4D97-AF65-F5344CB8AC3E}">
        <p14:creationId xmlns:p14="http://schemas.microsoft.com/office/powerpoint/2010/main" val="4239193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solidFill>
                  <a:prstClr val="black"/>
                </a:solidFill>
              </a:rPr>
              <a:t>4/23/2017</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737564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solidFill>
                  <a:prstClr val="black"/>
                </a:solidFill>
              </a:rPr>
              <a:t>4/23/2017</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434441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solidFill>
                  <a:prstClr val="black"/>
                </a:solidFill>
              </a:rPr>
              <a:t>4/23/2017</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a:t>
            </a:fld>
            <a:endParaRPr lang="en-US">
              <a:solidFill>
                <a:prstClr val="black"/>
              </a:solidFill>
            </a:endParaRPr>
          </a:p>
        </p:txBody>
      </p:sp>
      <p:sp>
        <p:nvSpPr>
          <p:cNvPr id="7" name="Title 6"/>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1110577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r>
              <a:rPr lang="en-US">
                <a:solidFill>
                  <a:prstClr val="white"/>
                </a:solidFill>
              </a:rPr>
              <a:t>4/23/2017</a:t>
            </a:r>
          </a:p>
        </p:txBody>
      </p:sp>
      <p:sp>
        <p:nvSpPr>
          <p:cNvPr id="5" name="Footer Placeholder 4"/>
          <p:cNvSpPr>
            <a:spLocks noGrp="1"/>
          </p:cNvSpPr>
          <p:nvPr>
            <p:ph type="ftr" sz="quarter" idx="11"/>
          </p:nvPr>
        </p:nvSpPr>
        <p:spPr/>
        <p:txBody>
          <a:bodyPr/>
          <a:lstStyle/>
          <a:p>
            <a:r>
              <a:rPr lang="en-US">
                <a:solidFill>
                  <a:prstClr val="white"/>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white"/>
                </a:solidFill>
              </a:rPr>
              <a:pPr/>
              <a:t>‹#›</a:t>
            </a:fld>
            <a:endParaRPr lang="en-US">
              <a:solidFill>
                <a:prstClr val="white"/>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Tree>
    <p:extLst>
      <p:ext uri="{BB962C8B-B14F-4D97-AF65-F5344CB8AC3E}">
        <p14:creationId xmlns:p14="http://schemas.microsoft.com/office/powerpoint/2010/main" val="16161896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r>
              <a:rPr lang="en-US">
                <a:solidFill>
                  <a:prstClr val="white"/>
                </a:solidFill>
              </a:rPr>
              <a:t>4/23/2017</a:t>
            </a:r>
          </a:p>
        </p:txBody>
      </p:sp>
      <p:sp>
        <p:nvSpPr>
          <p:cNvPr id="6" name="Footer Placeholder 5"/>
          <p:cNvSpPr>
            <a:spLocks noGrp="1"/>
          </p:cNvSpPr>
          <p:nvPr>
            <p:ph type="ftr" sz="quarter" idx="11"/>
          </p:nvPr>
        </p:nvSpPr>
        <p:spPr/>
        <p:txBody>
          <a:bodyPr/>
          <a:lstStyle/>
          <a:p>
            <a:r>
              <a:rPr lang="en-US">
                <a:solidFill>
                  <a:prstClr val="white"/>
                </a:solidFill>
              </a:rPr>
              <a:t>Mr. ogecha notes</a:t>
            </a:r>
          </a:p>
        </p:txBody>
      </p:sp>
      <p:sp>
        <p:nvSpPr>
          <p:cNvPr id="7" name="Slide Number Placeholder 6"/>
          <p:cNvSpPr>
            <a:spLocks noGrp="1"/>
          </p:cNvSpPr>
          <p:nvPr>
            <p:ph type="sldNum" sz="quarter" idx="12"/>
          </p:nvPr>
        </p:nvSpPr>
        <p:spPr/>
        <p:txBody>
          <a:bodyPr/>
          <a:lstStyle/>
          <a:p>
            <a:fld id="{6FB4D14C-3ACC-4990-B3DD-B973CCE7FFF1}" type="slidenum">
              <a:rPr lang="en-US" smtClean="0">
                <a:solidFill>
                  <a:prstClr val="white"/>
                </a:solidFill>
              </a:rPr>
              <a:pPr/>
              <a:t>‹#›</a:t>
            </a:fld>
            <a:endParaRPr lang="en-US">
              <a:solidFill>
                <a:prstClr val="white"/>
              </a:solidFill>
            </a:endParaRPr>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23788606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r>
              <a:rPr lang="en-US">
                <a:solidFill>
                  <a:prstClr val="black"/>
                </a:solidFill>
              </a:rPr>
              <a:t>4/23/2017</a:t>
            </a:r>
          </a:p>
        </p:txBody>
      </p:sp>
      <p:sp>
        <p:nvSpPr>
          <p:cNvPr id="8" name="Footer Placeholder 7"/>
          <p:cNvSpPr>
            <a:spLocks noGrp="1"/>
          </p:cNvSpPr>
          <p:nvPr>
            <p:ph type="ftr" sz="quarter" idx="11"/>
          </p:nvPr>
        </p:nvSpPr>
        <p:spPr/>
        <p:txBody>
          <a:bodyPr/>
          <a:lstStyle/>
          <a:p>
            <a:r>
              <a:rPr lang="en-US">
                <a:solidFill>
                  <a:prstClr val="black"/>
                </a:solidFill>
              </a:rPr>
              <a:t>Mr. ogecha notes</a:t>
            </a:r>
          </a:p>
        </p:txBody>
      </p:sp>
      <p:sp>
        <p:nvSpPr>
          <p:cNvPr id="9" name="Slide Number Placeholder 8"/>
          <p:cNvSpPr>
            <a:spLocks noGrp="1"/>
          </p:cNvSpPr>
          <p:nvPr>
            <p:ph type="sldNum" sz="quarter" idx="12"/>
          </p:nvPr>
        </p:nvSpPr>
        <p:spPr/>
        <p:txBody>
          <a:bodyPr/>
          <a:lstStyle/>
          <a:p>
            <a:fld id="{6FB4D14C-3ACC-4990-B3DD-B973CCE7FFF1}"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466851582"/>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solidFill>
                  <a:prstClr val="white"/>
                </a:solidFill>
              </a:rPr>
              <a:t>4/23/2017</a:t>
            </a:r>
          </a:p>
        </p:txBody>
      </p:sp>
      <p:sp>
        <p:nvSpPr>
          <p:cNvPr id="4" name="Footer Placeholder 3"/>
          <p:cNvSpPr>
            <a:spLocks noGrp="1"/>
          </p:cNvSpPr>
          <p:nvPr>
            <p:ph type="ftr" sz="quarter" idx="11"/>
          </p:nvPr>
        </p:nvSpPr>
        <p:spPr/>
        <p:txBody>
          <a:bodyPr/>
          <a:lstStyle/>
          <a:p>
            <a:r>
              <a:rPr lang="en-US">
                <a:solidFill>
                  <a:prstClr val="white"/>
                </a:solidFill>
              </a:rPr>
              <a:t>Mr. ogecha notes</a:t>
            </a:r>
          </a:p>
        </p:txBody>
      </p:sp>
      <p:sp>
        <p:nvSpPr>
          <p:cNvPr id="5" name="Slide Number Placeholder 4"/>
          <p:cNvSpPr>
            <a:spLocks noGrp="1"/>
          </p:cNvSpPr>
          <p:nvPr>
            <p:ph type="sldNum" sz="quarter" idx="12"/>
          </p:nvPr>
        </p:nvSpPr>
        <p:spPr/>
        <p:txBody>
          <a:bodyPr/>
          <a:lstStyle/>
          <a:p>
            <a:fld id="{6FB4D14C-3ACC-4990-B3DD-B973CCE7FFF1}" type="slidenum">
              <a:rPr lang="en-US" smtClean="0">
                <a:solidFill>
                  <a:prstClr val="white"/>
                </a:solidFill>
              </a:rPr>
              <a:pPr/>
              <a:t>‹#›</a:t>
            </a:fld>
            <a:endParaRPr lang="en-US">
              <a:solidFill>
                <a:prstClr val="white"/>
              </a:solidFill>
            </a:endParaRPr>
          </a:p>
        </p:txBody>
      </p:sp>
      <p:sp>
        <p:nvSpPr>
          <p:cNvPr id="6" name="Title 5"/>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076613630"/>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solidFill>
                  <a:prstClr val="black"/>
                </a:solidFill>
              </a:rPr>
              <a:t>4/23/2017</a:t>
            </a:r>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4" name="Slide Number Placeholder 3"/>
          <p:cNvSpPr>
            <a:spLocks noGrp="1"/>
          </p:cNvSpPr>
          <p:nvPr>
            <p:ph type="sldNum" sz="quarter" idx="12"/>
          </p:nvPr>
        </p:nvSpPr>
        <p:spPr/>
        <p:txBody>
          <a:bodyPr/>
          <a:lstStyle/>
          <a:p>
            <a:fld id="{6FB4D14C-3ACC-4990-B3DD-B973CCE7FFF1}"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587548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r>
              <a:rPr lang="en-US">
                <a:solidFill>
                  <a:prstClr val="black"/>
                </a:solidFill>
              </a:rPr>
              <a:t>4/23/2017</a:t>
            </a:r>
          </a:p>
        </p:txBody>
      </p:sp>
      <p:sp>
        <p:nvSpPr>
          <p:cNvPr id="6" name="Footer Placeholder 5"/>
          <p:cNvSpPr>
            <a:spLocks noGrp="1"/>
          </p:cNvSpPr>
          <p:nvPr>
            <p:ph type="ftr" sz="quarter" idx="11"/>
          </p:nvPr>
        </p:nvSpPr>
        <p:spPr/>
        <p:txBody>
          <a:bodyPr/>
          <a:lstStyle/>
          <a:p>
            <a:r>
              <a:rPr lang="en-US">
                <a:solidFill>
                  <a:prstClr val="black"/>
                </a:solidFill>
              </a:rPr>
              <a:t>Mr. ogecha notes</a:t>
            </a:r>
          </a:p>
        </p:txBody>
      </p:sp>
      <p:sp>
        <p:nvSpPr>
          <p:cNvPr id="7" name="Slide Number Placeholder 6"/>
          <p:cNvSpPr>
            <a:spLocks noGrp="1"/>
          </p:cNvSpPr>
          <p:nvPr>
            <p:ph type="sldNum" sz="quarter" idx="12"/>
          </p:nvPr>
        </p:nvSpPr>
        <p:spPr/>
        <p:txBody>
          <a:bodyPr/>
          <a:lstStyle/>
          <a:p>
            <a:fld id="{6FB4D14C-3ACC-4990-B3DD-B973CCE7FFF1}"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69278356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a:solidFill>
                  <a:prstClr val="white"/>
                </a:solidFill>
              </a:rPr>
              <a:t>4/23/2017</a:t>
            </a: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a:solidFill>
                  <a:prstClr val="white"/>
                </a:solidFill>
              </a:rPr>
              <a:t>Mr. ogecha notes</a:t>
            </a: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FB4D14C-3ACC-4990-B3DD-B973CCE7FFF1}" type="slidenum">
              <a:rPr lang="en-US" smtClean="0">
                <a:solidFill>
                  <a:prstClr val="white"/>
                </a:solidFill>
              </a:rPr>
              <a:pPr/>
              <a:t>‹#›</a:t>
            </a:fld>
            <a:endParaRPr lang="en-US">
              <a:solidFill>
                <a:prstClr val="white"/>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Tree>
    <p:extLst>
      <p:ext uri="{BB962C8B-B14F-4D97-AF65-F5344CB8AC3E}">
        <p14:creationId xmlns:p14="http://schemas.microsoft.com/office/powerpoint/2010/main" val="534313790"/>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en-US">
                <a:solidFill>
                  <a:prstClr val="black"/>
                </a:solidFill>
              </a:rPr>
              <a:t>4/23/2017</a:t>
            </a: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a:solidFill>
                  <a:prstClr val="black"/>
                </a:solidFill>
              </a:rPr>
              <a:t>Mr. ogecha notes</a:t>
            </a: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FB4D14C-3ACC-4990-B3DD-B973CCE7FFF1}"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609560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8.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7.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158.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159.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0.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161.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4.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9144000" cy="3200399"/>
          </a:xfrm>
        </p:spPr>
        <p:txBody>
          <a:bodyPr>
            <a:normAutofit fontScale="90000"/>
          </a:bodyPr>
          <a:lstStyle/>
          <a:p>
            <a:pPr algn="ctr"/>
            <a:r>
              <a:rPr lang="en-US" sz="4400" dirty="0">
                <a:solidFill>
                  <a:srgbClr val="0070C0"/>
                </a:solidFill>
                <a:latin typeface="Times New Roman" panose="02020603050405020304" pitchFamily="18" charset="0"/>
                <a:cs typeface="Times New Roman" panose="02020603050405020304" pitchFamily="18" charset="0"/>
              </a:rPr>
              <a:t>INTRODUCTION TO COMMUNITY</a:t>
            </a:r>
            <a:br>
              <a:rPr lang="en-US" sz="4400" dirty="0">
                <a:solidFill>
                  <a:srgbClr val="0070C0"/>
                </a:solidFill>
                <a:latin typeface="Times New Roman" panose="02020603050405020304" pitchFamily="18" charset="0"/>
                <a:cs typeface="Times New Roman" panose="02020603050405020304" pitchFamily="18" charset="0"/>
              </a:rPr>
            </a:br>
            <a:r>
              <a:rPr lang="en-US" sz="4400" dirty="0">
                <a:solidFill>
                  <a:srgbClr val="0070C0"/>
                </a:solidFill>
                <a:latin typeface="Times New Roman" panose="02020603050405020304" pitchFamily="18" charset="0"/>
                <a:cs typeface="Times New Roman" panose="02020603050405020304" pitchFamily="18" charset="0"/>
              </a:rPr>
              <a:t>HEALTH NURSING – I</a:t>
            </a:r>
            <a:br>
              <a:rPr lang="en-US" sz="4400" dirty="0">
                <a:solidFill>
                  <a:srgbClr val="FF0000"/>
                </a:solidFill>
                <a:latin typeface="Times New Roman" panose="02020603050405020304" pitchFamily="18" charset="0"/>
                <a:cs typeface="Times New Roman" panose="02020603050405020304" pitchFamily="18" charset="0"/>
              </a:rPr>
            </a:br>
            <a:br>
              <a:rPr lang="en-US" sz="4400" dirty="0">
                <a:solidFill>
                  <a:srgbClr val="FF0000"/>
                </a:solidFill>
                <a:latin typeface="Times New Roman" panose="02020603050405020304" pitchFamily="18" charset="0"/>
                <a:cs typeface="Times New Roman" panose="02020603050405020304" pitchFamily="18" charset="0"/>
              </a:rPr>
            </a:br>
            <a:r>
              <a:rPr lang="en-US" sz="4400" dirty="0">
                <a:solidFill>
                  <a:srgbClr val="FF0000"/>
                </a:solidFill>
                <a:latin typeface="Times New Roman" panose="02020603050405020304" pitchFamily="18" charset="0"/>
                <a:cs typeface="Times New Roman" panose="02020603050405020304" pitchFamily="18" charset="0"/>
              </a:rPr>
              <a:t>CODE: CHN 1102 </a:t>
            </a:r>
          </a:p>
        </p:txBody>
      </p:sp>
      <p:sp>
        <p:nvSpPr>
          <p:cNvPr id="3" name="Subtitle 2"/>
          <p:cNvSpPr>
            <a:spLocks noGrp="1"/>
          </p:cNvSpPr>
          <p:nvPr>
            <p:ph type="subTitle" idx="1"/>
          </p:nvPr>
        </p:nvSpPr>
        <p:spPr>
          <a:xfrm>
            <a:off x="1371600" y="3505200"/>
            <a:ext cx="6400800" cy="2133600"/>
          </a:xfrm>
        </p:spPr>
        <p:txBody>
          <a:bodyPr>
            <a:normAutofit/>
          </a:bodyPr>
          <a:lstStyle/>
          <a:p>
            <a:pPr algn="ctr"/>
            <a:r>
              <a:rPr lang="en-US" sz="4000" dirty="0">
                <a:solidFill>
                  <a:schemeClr val="tx1"/>
                </a:solidFill>
                <a:latin typeface="Berlin Sans FB Demi" pitchFamily="34" charset="0"/>
              </a:rPr>
              <a:t>By</a:t>
            </a:r>
          </a:p>
          <a:p>
            <a:pPr algn="ctr"/>
            <a:r>
              <a:rPr lang="en-US" sz="4000" dirty="0">
                <a:solidFill>
                  <a:schemeClr val="tx1"/>
                </a:solidFill>
                <a:latin typeface="Berlin Sans FB Demi" pitchFamily="34" charset="0"/>
              </a:rPr>
              <a:t> RICHARD N.OGECHA</a:t>
            </a:r>
          </a:p>
        </p:txBody>
      </p:sp>
      <p:sp>
        <p:nvSpPr>
          <p:cNvPr id="5" name="Footer Placeholder 4"/>
          <p:cNvSpPr>
            <a:spLocks noGrp="1"/>
          </p:cNvSpPr>
          <p:nvPr>
            <p:ph type="ftr" sz="quarter" idx="11"/>
          </p:nvPr>
        </p:nvSpPr>
        <p:spPr/>
        <p:txBody>
          <a:bodyPr/>
          <a:lstStyle/>
          <a:p>
            <a:r>
              <a:rPr lang="en-US">
                <a:solidFill>
                  <a:srgbClr val="2DA2BF">
                    <a:tint val="20000"/>
                  </a:srgbClr>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pPr/>
              <a:t>1</a:t>
            </a:fld>
            <a:endParaRPr lang="en-US"/>
          </a:p>
        </p:txBody>
      </p:sp>
    </p:spTree>
    <p:extLst>
      <p:ext uri="{BB962C8B-B14F-4D97-AF65-F5344CB8AC3E}">
        <p14:creationId xmlns:p14="http://schemas.microsoft.com/office/powerpoint/2010/main" val="506578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lstStyle/>
          <a:p>
            <a:pPr marL="109728" indent="0" algn="just">
              <a:buNone/>
            </a:pPr>
            <a:r>
              <a:rPr lang="en-US" sz="3200" dirty="0">
                <a:latin typeface="Times New Roman" panose="02020603050405020304" pitchFamily="18" charset="0"/>
                <a:cs typeface="Times New Roman" panose="02020603050405020304" pitchFamily="18" charset="0"/>
              </a:rPr>
              <a:t>Community health nursing practice therefore </a:t>
            </a:r>
            <a:r>
              <a:rPr lang="en-US" sz="3200" b="1" dirty="0">
                <a:latin typeface="Times New Roman" panose="02020603050405020304" pitchFamily="18" charset="0"/>
                <a:cs typeface="Times New Roman" panose="02020603050405020304" pitchFamily="18" charset="0"/>
              </a:rPr>
              <a:t>promotes</a:t>
            </a:r>
            <a:r>
              <a:rPr lang="en-US" sz="3200" dirty="0">
                <a:latin typeface="Times New Roman" panose="02020603050405020304" pitchFamily="18" charset="0"/>
                <a:cs typeface="Times New Roman" panose="02020603050405020304" pitchFamily="18" charset="0"/>
              </a:rPr>
              <a:t> and </a:t>
            </a:r>
            <a:r>
              <a:rPr lang="en-US" sz="3200" b="1" dirty="0">
                <a:latin typeface="Times New Roman" panose="02020603050405020304" pitchFamily="18" charset="0"/>
                <a:cs typeface="Times New Roman" panose="02020603050405020304" pitchFamily="18" charset="0"/>
              </a:rPr>
              <a:t>preserves health</a:t>
            </a:r>
            <a:r>
              <a:rPr lang="en-US" sz="3200" dirty="0">
                <a:latin typeface="Times New Roman" panose="02020603050405020304" pitchFamily="18" charset="0"/>
                <a:cs typeface="Times New Roman" panose="02020603050405020304" pitchFamily="18" charset="0"/>
              </a:rPr>
              <a:t> of populations by integrating the skills and knowledge related to nursing, social and public health.</a:t>
            </a:r>
          </a:p>
          <a:p>
            <a:pPr marL="109728" indent="0" algn="just">
              <a:buNone/>
            </a:pPr>
            <a:endParaRPr lang="en-US" sz="3200" b="1" dirty="0">
              <a:latin typeface="Times New Roman" panose="02020603050405020304" pitchFamily="18" charset="0"/>
              <a:cs typeface="Times New Roman" panose="02020603050405020304" pitchFamily="18" charset="0"/>
            </a:endParaRPr>
          </a:p>
          <a:p>
            <a:pPr marL="109728" indent="0" algn="just">
              <a:buNone/>
            </a:pPr>
            <a:r>
              <a:rPr lang="en-US" sz="3200" b="1" dirty="0">
                <a:latin typeface="Times New Roman" panose="02020603050405020304" pitchFamily="18" charset="0"/>
                <a:cs typeface="Times New Roman" panose="02020603050405020304" pitchFamily="18" charset="0"/>
              </a:rPr>
              <a:t>Emphasize/ goals: </a:t>
            </a:r>
          </a:p>
          <a:p>
            <a:pPr lvl="0" algn="just"/>
            <a:r>
              <a:rPr lang="en-US" sz="3200" dirty="0">
                <a:latin typeface="Times New Roman" panose="02020603050405020304" pitchFamily="18" charset="0"/>
                <a:cs typeface="Times New Roman" panose="02020603050405020304" pitchFamily="18" charset="0"/>
              </a:rPr>
              <a:t>Health promotion</a:t>
            </a:r>
            <a:endParaRPr lang="en-US" sz="3200" b="1" dirty="0">
              <a:latin typeface="Times New Roman" panose="02020603050405020304" pitchFamily="18" charset="0"/>
              <a:cs typeface="Times New Roman" panose="02020603050405020304" pitchFamily="18" charset="0"/>
            </a:endParaRPr>
          </a:p>
          <a:p>
            <a:pPr lvl="0" algn="just"/>
            <a:r>
              <a:rPr lang="en-US" sz="3200" dirty="0">
                <a:latin typeface="Times New Roman" panose="02020603050405020304" pitchFamily="18" charset="0"/>
                <a:cs typeface="Times New Roman" panose="02020603050405020304" pitchFamily="18" charset="0"/>
              </a:rPr>
              <a:t>Disease and injury prevention </a:t>
            </a:r>
            <a:endParaRPr lang="en-US" sz="3200" b="1" dirty="0">
              <a:latin typeface="Times New Roman" panose="02020603050405020304" pitchFamily="18" charset="0"/>
              <a:cs typeface="Times New Roman" panose="02020603050405020304" pitchFamily="18" charset="0"/>
            </a:endParaRPr>
          </a:p>
          <a:p>
            <a:pPr lvl="0" algn="just"/>
            <a:r>
              <a:rPr lang="en-US" sz="3200" dirty="0">
                <a:latin typeface="Times New Roman" panose="02020603050405020304" pitchFamily="18" charset="0"/>
                <a:cs typeface="Times New Roman" panose="02020603050405020304" pitchFamily="18" charset="0"/>
              </a:rPr>
              <a:t>Rehabilitative services</a:t>
            </a:r>
            <a:endParaRPr lang="en-US" sz="3200" b="1" dirty="0">
              <a:latin typeface="Times New Roman" panose="02020603050405020304" pitchFamily="18" charset="0"/>
              <a:cs typeface="Times New Roman" panose="02020603050405020304" pitchFamily="18" charset="0"/>
            </a:endParaRPr>
          </a:p>
          <a:p>
            <a:endParaRPr lang="en-US" dirty="0"/>
          </a:p>
        </p:txBody>
      </p:sp>
      <p:sp>
        <p:nvSpPr>
          <p:cNvPr id="4" name="Title 3"/>
          <p:cNvSpPr>
            <a:spLocks noGrp="1"/>
          </p:cNvSpPr>
          <p:nvPr>
            <p:ph type="title"/>
          </p:nvPr>
        </p:nvSpPr>
        <p:spPr>
          <a:xfrm>
            <a:off x="152400" y="0"/>
            <a:ext cx="8991600" cy="792162"/>
          </a:xfrm>
        </p:spPr>
        <p:txBody>
          <a:bodyPr>
            <a:normAutofit fontScale="90000"/>
          </a:bodyPr>
          <a:lstStyle/>
          <a:p>
            <a:r>
              <a:rPr lang="en-US" sz="4400" dirty="0">
                <a:solidFill>
                  <a:srgbClr val="FF0000"/>
                </a:solidFill>
                <a:effectLst/>
                <a:latin typeface="Times New Roman" panose="02020603050405020304" pitchFamily="18" charset="0"/>
                <a:cs typeface="Times New Roman" panose="02020603050405020304" pitchFamily="18" charset="0"/>
              </a:rPr>
              <a:t>Definition of terms and concepts……</a:t>
            </a:r>
            <a:endParaRPr lang="en-US" sz="44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65606274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pPr marL="109728" lvl="0" indent="0">
              <a:buNone/>
            </a:pPr>
            <a:r>
              <a:rPr lang="en-US" sz="3200" dirty="0">
                <a:latin typeface="Times New Roman" panose="02020603050405020304" pitchFamily="18" charset="0"/>
                <a:cs typeface="Times New Roman" panose="02020603050405020304" pitchFamily="18" charset="0"/>
              </a:rPr>
              <a:t>1. Problems faced by family</a:t>
            </a:r>
          </a:p>
          <a:p>
            <a:pPr lvl="0"/>
            <a:r>
              <a:rPr lang="en-US" sz="3200" dirty="0">
                <a:latin typeface="Times New Roman" panose="02020603050405020304" pitchFamily="18" charset="0"/>
                <a:cs typeface="Times New Roman" panose="02020603050405020304" pitchFamily="18" charset="0"/>
              </a:rPr>
              <a:t>Broken homes, drug abuse, juvenile delinquency, disability and rehabilitation, unmarried mothers, teenage pregnancy.</a:t>
            </a:r>
          </a:p>
          <a:p>
            <a:pPr marL="109728" lvl="0" indent="0">
              <a:buNone/>
            </a:pPr>
            <a:r>
              <a:rPr lang="en-US" sz="3200" dirty="0">
                <a:latin typeface="Times New Roman" panose="02020603050405020304" pitchFamily="18" charset="0"/>
                <a:cs typeface="Times New Roman" panose="02020603050405020304" pitchFamily="18" charset="0"/>
              </a:rPr>
              <a:t>2. Reproductive health </a:t>
            </a:r>
          </a:p>
          <a:p>
            <a:pPr lvl="0"/>
            <a:r>
              <a:rPr lang="en-US" sz="3200" dirty="0">
                <a:latin typeface="Times New Roman" panose="02020603050405020304" pitchFamily="18" charset="0"/>
                <a:cs typeface="Times New Roman" panose="02020603050405020304" pitchFamily="18" charset="0"/>
              </a:rPr>
              <a:t>Safe motherhood, Antenatal care, delivery care, Postnatal care, family planning, nutritional deficiencies, low birth weight.</a:t>
            </a:r>
          </a:p>
          <a:p>
            <a:pPr lvl="0"/>
            <a:r>
              <a:rPr lang="en-US" sz="3200" dirty="0">
                <a:latin typeface="Times New Roman" panose="02020603050405020304" pitchFamily="18" charset="0"/>
                <a:cs typeface="Times New Roman" panose="02020603050405020304" pitchFamily="18" charset="0"/>
              </a:rPr>
              <a:t>STIs, RTIs , HIV/AIDs, legal abortion, infertility services</a:t>
            </a:r>
          </a:p>
          <a:p>
            <a:pPr lvl="0"/>
            <a:r>
              <a:rPr lang="en-US" sz="3200" dirty="0">
                <a:latin typeface="Times New Roman" panose="02020603050405020304" pitchFamily="18" charset="0"/>
                <a:cs typeface="Times New Roman" panose="02020603050405020304" pitchFamily="18" charset="0"/>
              </a:rPr>
              <a:t>Adolescent health</a:t>
            </a:r>
          </a:p>
          <a:p>
            <a:endParaRPr lang="en-US" dirty="0"/>
          </a:p>
        </p:txBody>
      </p:sp>
      <p:sp>
        <p:nvSpPr>
          <p:cNvPr id="4" name="Title 3"/>
          <p:cNvSpPr>
            <a:spLocks noGrp="1"/>
          </p:cNvSpPr>
          <p:nvPr>
            <p:ph type="title"/>
          </p:nvPr>
        </p:nvSpPr>
        <p:spPr>
          <a:xfrm>
            <a:off x="0" y="0"/>
            <a:ext cx="9144000" cy="762000"/>
          </a:xfrm>
        </p:spPr>
        <p:txBody>
          <a:bodyPr>
            <a:noAutofit/>
          </a:bodyPr>
          <a:lstStyle/>
          <a:p>
            <a:r>
              <a:rPr lang="en-US" sz="4000" dirty="0">
                <a:solidFill>
                  <a:srgbClr val="FF0000"/>
                </a:solidFill>
                <a:effectLst/>
                <a:latin typeface="Times New Roman" panose="02020603050405020304" pitchFamily="18" charset="0"/>
                <a:cs typeface="Times New Roman" panose="02020603050405020304" pitchFamily="18" charset="0"/>
              </a:rPr>
              <a:t>Scope and components Of Family Health</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100</a:t>
            </a:fld>
            <a:endParaRPr lang="en-US">
              <a:solidFill>
                <a:prstClr val="black"/>
              </a:solidFill>
            </a:endParaRPr>
          </a:p>
        </p:txBody>
      </p:sp>
    </p:spTree>
    <p:extLst>
      <p:ext uri="{BB962C8B-B14F-4D97-AF65-F5344CB8AC3E}">
        <p14:creationId xmlns:p14="http://schemas.microsoft.com/office/powerpoint/2010/main" val="62483857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pPr marL="109728" lvl="0" indent="0">
              <a:buNone/>
            </a:pPr>
            <a:r>
              <a:rPr lang="en-US" sz="3200" dirty="0">
                <a:latin typeface="Times New Roman" panose="02020603050405020304" pitchFamily="18" charset="0"/>
                <a:cs typeface="Times New Roman" panose="02020603050405020304" pitchFamily="18" charset="0"/>
              </a:rPr>
              <a:t>3. Child health </a:t>
            </a:r>
          </a:p>
          <a:p>
            <a:pPr lvl="0"/>
            <a:r>
              <a:rPr lang="en-US" sz="3200" dirty="0">
                <a:latin typeface="Times New Roman" panose="02020603050405020304" pitchFamily="18" charset="0"/>
                <a:cs typeface="Times New Roman" panose="02020603050405020304" pitchFamily="18" charset="0"/>
              </a:rPr>
              <a:t>Child bearing, rearing Child health services; nutrition, immunization, growth monitoring Mortality and mortality of children</a:t>
            </a:r>
          </a:p>
          <a:p>
            <a:pPr lvl="0"/>
            <a:r>
              <a:rPr lang="en-US" sz="3200" dirty="0">
                <a:latin typeface="Times New Roman" panose="02020603050405020304" pitchFamily="18" charset="0"/>
                <a:cs typeface="Times New Roman" panose="02020603050405020304" pitchFamily="18" charset="0"/>
              </a:rPr>
              <a:t>Social problems of children: </a:t>
            </a:r>
          </a:p>
          <a:p>
            <a:pPr lvl="1"/>
            <a:r>
              <a:rPr lang="en-US" sz="2800" dirty="0">
                <a:latin typeface="Times New Roman" panose="02020603050405020304" pitchFamily="18" charset="0"/>
                <a:cs typeface="Times New Roman" panose="02020603050405020304" pitchFamily="18" charset="0"/>
              </a:rPr>
              <a:t>Child abuse</a:t>
            </a:r>
          </a:p>
          <a:p>
            <a:pPr lvl="1"/>
            <a:r>
              <a:rPr lang="en-US" sz="2800" dirty="0">
                <a:latin typeface="Times New Roman" panose="02020603050405020304" pitchFamily="18" charset="0"/>
                <a:cs typeface="Times New Roman" panose="02020603050405020304" pitchFamily="18" charset="0"/>
              </a:rPr>
              <a:t>Abandoned or street children</a:t>
            </a:r>
          </a:p>
          <a:p>
            <a:pPr lvl="1"/>
            <a:r>
              <a:rPr lang="en-US" sz="2800" dirty="0">
                <a:latin typeface="Times New Roman" panose="02020603050405020304" pitchFamily="18" charset="0"/>
                <a:cs typeface="Times New Roman" panose="02020603050405020304" pitchFamily="18" charset="0"/>
              </a:rPr>
              <a:t>Child </a:t>
            </a:r>
            <a:r>
              <a:rPr lang="en-US" sz="2800" dirty="0" err="1">
                <a:latin typeface="Times New Roman" panose="02020603050405020304" pitchFamily="18" charset="0"/>
                <a:cs typeface="Times New Roman" panose="02020603050405020304" pitchFamily="18" charset="0"/>
              </a:rPr>
              <a:t>labour</a:t>
            </a:r>
            <a:endParaRPr lang="en-US" sz="2800" dirty="0">
              <a:latin typeface="Times New Roman" panose="02020603050405020304" pitchFamily="18" charset="0"/>
              <a:cs typeface="Times New Roman" panose="02020603050405020304" pitchFamily="18" charset="0"/>
            </a:endParaRPr>
          </a:p>
          <a:p>
            <a:pPr lvl="1"/>
            <a:r>
              <a:rPr lang="en-US" sz="2800" dirty="0">
                <a:latin typeface="Times New Roman" panose="02020603050405020304" pitchFamily="18" charset="0"/>
                <a:cs typeface="Times New Roman" panose="02020603050405020304" pitchFamily="18" charset="0"/>
              </a:rPr>
              <a:t>Juvenile delinquency</a:t>
            </a:r>
          </a:p>
          <a:p>
            <a:pPr lvl="1"/>
            <a:r>
              <a:rPr lang="en-US" sz="2800" dirty="0">
                <a:latin typeface="Times New Roman" panose="02020603050405020304" pitchFamily="18" charset="0"/>
                <a:cs typeface="Times New Roman" panose="02020603050405020304" pitchFamily="18" charset="0"/>
              </a:rPr>
              <a:t>Battered baby syndrome</a:t>
            </a:r>
          </a:p>
          <a:p>
            <a:pPr lvl="1"/>
            <a:endParaRPr lang="en-US" sz="2800" dirty="0">
              <a:latin typeface="Times New Roman" panose="02020603050405020304" pitchFamily="18" charset="0"/>
              <a:cs typeface="Times New Roman" panose="02020603050405020304" pitchFamily="18" charset="0"/>
            </a:endParaRPr>
          </a:p>
          <a:p>
            <a:endParaRPr lang="en-US" dirty="0"/>
          </a:p>
        </p:txBody>
      </p:sp>
      <p:sp>
        <p:nvSpPr>
          <p:cNvPr id="4" name="Title 3"/>
          <p:cNvSpPr>
            <a:spLocks noGrp="1"/>
          </p:cNvSpPr>
          <p:nvPr>
            <p:ph type="title"/>
          </p:nvPr>
        </p:nvSpPr>
        <p:spPr>
          <a:xfrm>
            <a:off x="0" y="0"/>
            <a:ext cx="9144000" cy="762000"/>
          </a:xfrm>
        </p:spPr>
        <p:txBody>
          <a:bodyPr>
            <a:noAutofit/>
          </a:bodyPr>
          <a:lstStyle/>
          <a:p>
            <a:r>
              <a:rPr lang="en-US" sz="4000" dirty="0">
                <a:solidFill>
                  <a:srgbClr val="FF0000"/>
                </a:solidFill>
                <a:effectLst/>
                <a:latin typeface="Times New Roman" panose="02020603050405020304" pitchFamily="18" charset="0"/>
                <a:cs typeface="Times New Roman" panose="02020603050405020304" pitchFamily="18" charset="0"/>
              </a:rPr>
              <a:t>Scope and components Of Family Health</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101</a:t>
            </a:fld>
            <a:endParaRPr lang="en-US">
              <a:solidFill>
                <a:prstClr val="black"/>
              </a:solidFill>
            </a:endParaRPr>
          </a:p>
        </p:txBody>
      </p:sp>
    </p:spTree>
    <p:extLst>
      <p:ext uri="{BB962C8B-B14F-4D97-AF65-F5344CB8AC3E}">
        <p14:creationId xmlns:p14="http://schemas.microsoft.com/office/powerpoint/2010/main" val="287894969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pPr marL="109728" lvl="0" indent="0">
              <a:buNone/>
            </a:pPr>
            <a:r>
              <a:rPr lang="en-US" sz="3200" dirty="0">
                <a:latin typeface="Times New Roman" panose="02020603050405020304" pitchFamily="18" charset="0"/>
                <a:cs typeface="Times New Roman" panose="02020603050405020304" pitchFamily="18" charset="0"/>
              </a:rPr>
              <a:t>4. Gender issues in the family</a:t>
            </a:r>
          </a:p>
          <a:p>
            <a:pPr lvl="0"/>
            <a:r>
              <a:rPr lang="en-US" sz="3200" dirty="0">
                <a:latin typeface="Times New Roman" panose="02020603050405020304" pitchFamily="18" charset="0"/>
                <a:cs typeface="Times New Roman" panose="02020603050405020304" pitchFamily="18" charset="0"/>
              </a:rPr>
              <a:t>Gender based violence(GBV), Girls trafficking, gender mainstreaming, female genital mutilation(FGM), Female </a:t>
            </a:r>
            <a:r>
              <a:rPr lang="en-US" sz="3200" dirty="0" err="1">
                <a:latin typeface="Times New Roman" panose="02020603050405020304" pitchFamily="18" charset="0"/>
                <a:cs typeface="Times New Roman" panose="02020603050405020304" pitchFamily="18" charset="0"/>
              </a:rPr>
              <a:t>feoticide</a:t>
            </a:r>
            <a:r>
              <a:rPr lang="en-US" sz="3200" dirty="0">
                <a:latin typeface="Times New Roman" panose="02020603050405020304" pitchFamily="18" charset="0"/>
                <a:cs typeface="Times New Roman" panose="02020603050405020304" pitchFamily="18" charset="0"/>
              </a:rPr>
              <a:t> (sex-selective abortion)</a:t>
            </a:r>
          </a:p>
          <a:p>
            <a:endParaRPr lang="en-US" dirty="0"/>
          </a:p>
        </p:txBody>
      </p:sp>
      <p:sp>
        <p:nvSpPr>
          <p:cNvPr id="4" name="Title 3"/>
          <p:cNvSpPr>
            <a:spLocks noGrp="1"/>
          </p:cNvSpPr>
          <p:nvPr>
            <p:ph type="title"/>
          </p:nvPr>
        </p:nvSpPr>
        <p:spPr>
          <a:xfrm>
            <a:off x="0" y="0"/>
            <a:ext cx="9144000" cy="762000"/>
          </a:xfrm>
        </p:spPr>
        <p:txBody>
          <a:bodyPr>
            <a:noAutofit/>
          </a:bodyPr>
          <a:lstStyle/>
          <a:p>
            <a:r>
              <a:rPr lang="en-US" sz="4000" dirty="0">
                <a:solidFill>
                  <a:srgbClr val="FF0000"/>
                </a:solidFill>
                <a:effectLst/>
                <a:latin typeface="Times New Roman" panose="02020603050405020304" pitchFamily="18" charset="0"/>
                <a:cs typeface="Times New Roman" panose="02020603050405020304" pitchFamily="18" charset="0"/>
              </a:rPr>
              <a:t>Scope and components Of Family Health</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102</a:t>
            </a:fld>
            <a:endParaRPr lang="en-US">
              <a:solidFill>
                <a:prstClr val="black"/>
              </a:solidFill>
            </a:endParaRPr>
          </a:p>
        </p:txBody>
      </p:sp>
    </p:spTree>
    <p:extLst>
      <p:ext uri="{BB962C8B-B14F-4D97-AF65-F5344CB8AC3E}">
        <p14:creationId xmlns:p14="http://schemas.microsoft.com/office/powerpoint/2010/main" val="351620419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pPr marL="109728" lvl="0" indent="0">
              <a:buNone/>
            </a:pPr>
            <a:r>
              <a:rPr lang="en-US" sz="3200" dirty="0">
                <a:latin typeface="Times New Roman" panose="02020603050405020304" pitchFamily="18" charset="0"/>
                <a:cs typeface="Times New Roman" panose="02020603050405020304" pitchFamily="18" charset="0"/>
              </a:rPr>
              <a:t>5. Aging </a:t>
            </a:r>
          </a:p>
          <a:p>
            <a:pPr lvl="0"/>
            <a:r>
              <a:rPr lang="en-US" sz="3200" dirty="0">
                <a:latin typeface="Times New Roman" panose="02020603050405020304" pitchFamily="18" charset="0"/>
                <a:cs typeface="Times New Roman" panose="02020603050405020304" pitchFamily="18" charset="0"/>
              </a:rPr>
              <a:t>Problems of aging</a:t>
            </a:r>
          </a:p>
          <a:p>
            <a:pPr lvl="0"/>
            <a:r>
              <a:rPr lang="en-US" sz="3200" dirty="0">
                <a:latin typeface="Times New Roman" panose="02020603050405020304" pitchFamily="18" charset="0"/>
                <a:cs typeface="Times New Roman" panose="02020603050405020304" pitchFamily="18" charset="0"/>
              </a:rPr>
              <a:t>Active aging</a:t>
            </a:r>
          </a:p>
          <a:p>
            <a:pPr marL="109728" lvl="0" indent="0">
              <a:buNone/>
            </a:pPr>
            <a:r>
              <a:rPr lang="en-US" sz="3200" dirty="0">
                <a:latin typeface="Times New Roman" panose="02020603050405020304" pitchFamily="18" charset="0"/>
                <a:cs typeface="Times New Roman" panose="02020603050405020304" pitchFamily="18" charset="0"/>
              </a:rPr>
              <a:t>6.Mental health</a:t>
            </a:r>
          </a:p>
          <a:p>
            <a:endParaRPr lang="en-US" dirty="0"/>
          </a:p>
        </p:txBody>
      </p:sp>
      <p:sp>
        <p:nvSpPr>
          <p:cNvPr id="4" name="Title 3"/>
          <p:cNvSpPr>
            <a:spLocks noGrp="1"/>
          </p:cNvSpPr>
          <p:nvPr>
            <p:ph type="title"/>
          </p:nvPr>
        </p:nvSpPr>
        <p:spPr>
          <a:xfrm>
            <a:off x="0" y="0"/>
            <a:ext cx="9144000" cy="762000"/>
          </a:xfrm>
        </p:spPr>
        <p:txBody>
          <a:bodyPr>
            <a:noAutofit/>
          </a:bodyPr>
          <a:lstStyle/>
          <a:p>
            <a:r>
              <a:rPr lang="en-US" sz="4000" dirty="0">
                <a:solidFill>
                  <a:srgbClr val="FF0000"/>
                </a:solidFill>
                <a:effectLst/>
                <a:latin typeface="Times New Roman" panose="02020603050405020304" pitchFamily="18" charset="0"/>
                <a:cs typeface="Times New Roman" panose="02020603050405020304" pitchFamily="18" charset="0"/>
              </a:rPr>
              <a:t>Scope and components Of Family Health</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077200" y="6407944"/>
            <a:ext cx="935832" cy="365125"/>
          </a:xfrm>
        </p:spPr>
        <p:txBody>
          <a:bodyPr/>
          <a:lstStyle/>
          <a:p>
            <a:fld id="{6FB4D14C-3ACC-4990-B3DD-B973CCE7FFF1}" type="slidenum">
              <a:rPr lang="en-US" smtClean="0">
                <a:solidFill>
                  <a:prstClr val="black"/>
                </a:solidFill>
              </a:rPr>
              <a:pPr/>
              <a:t>103</a:t>
            </a:fld>
            <a:endParaRPr lang="en-US" dirty="0">
              <a:solidFill>
                <a:prstClr val="black"/>
              </a:solidFill>
            </a:endParaRPr>
          </a:p>
        </p:txBody>
      </p:sp>
    </p:spTree>
    <p:extLst>
      <p:ext uri="{BB962C8B-B14F-4D97-AF65-F5344CB8AC3E}">
        <p14:creationId xmlns:p14="http://schemas.microsoft.com/office/powerpoint/2010/main" val="154194211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09600"/>
            <a:ext cx="9144000" cy="6123958"/>
          </a:xfrm>
        </p:spPr>
        <p:txBody>
          <a:bodyPr>
            <a:normAutofit/>
          </a:bodyPr>
          <a:lstStyle/>
          <a:p>
            <a:pPr marL="109728" indent="0">
              <a:buNone/>
            </a:pPr>
            <a:r>
              <a:rPr lang="en-US" dirty="0">
                <a:latin typeface="Times New Roman" panose="02020603050405020304" pitchFamily="18" charset="0"/>
                <a:cs typeface="Times New Roman" panose="02020603050405020304" pitchFamily="18" charset="0"/>
              </a:rPr>
              <a:t>1. Provide services without discrimination</a:t>
            </a:r>
          </a:p>
          <a:p>
            <a:pPr marL="109728" indent="0">
              <a:buNone/>
            </a:pPr>
            <a:r>
              <a:rPr lang="en-US" dirty="0">
                <a:latin typeface="Times New Roman" panose="02020603050405020304" pitchFamily="18" charset="0"/>
                <a:cs typeface="Times New Roman" panose="02020603050405020304" pitchFamily="18" charset="0"/>
              </a:rPr>
              <a:t>2. Periodic and continuous appraisal and evaluation of family health situation</a:t>
            </a:r>
          </a:p>
          <a:p>
            <a:pPr marL="109728" indent="0">
              <a:buNone/>
            </a:pPr>
            <a:r>
              <a:rPr lang="en-US" dirty="0">
                <a:latin typeface="Times New Roman" panose="02020603050405020304" pitchFamily="18" charset="0"/>
                <a:cs typeface="Times New Roman" panose="02020603050405020304" pitchFamily="18" charset="0"/>
              </a:rPr>
              <a:t>3. Proper maintenance of record and reports.</a:t>
            </a:r>
          </a:p>
          <a:p>
            <a:pPr marL="109728" indent="0">
              <a:buNone/>
            </a:pPr>
            <a:r>
              <a:rPr lang="en-US" dirty="0">
                <a:latin typeface="Times New Roman" panose="02020603050405020304" pitchFamily="18" charset="0"/>
                <a:cs typeface="Times New Roman" panose="02020603050405020304" pitchFamily="18" charset="0"/>
              </a:rPr>
              <a:t>4. Provide continuous services</a:t>
            </a:r>
          </a:p>
          <a:p>
            <a:pPr marL="109728" indent="0">
              <a:buNone/>
            </a:pPr>
            <a:r>
              <a:rPr lang="en-US" dirty="0">
                <a:latin typeface="Times New Roman" panose="02020603050405020304" pitchFamily="18" charset="0"/>
                <a:cs typeface="Times New Roman" panose="02020603050405020304" pitchFamily="18" charset="0"/>
              </a:rPr>
              <a:t>5. Health education, guidance and supervision as integral part of family health nursing.</a:t>
            </a:r>
          </a:p>
          <a:p>
            <a:pPr marL="109728" indent="0">
              <a:buNone/>
            </a:pPr>
            <a:r>
              <a:rPr lang="en-US" dirty="0">
                <a:latin typeface="Times New Roman" panose="02020603050405020304" pitchFamily="18" charset="0"/>
                <a:cs typeface="Times New Roman" panose="02020603050405020304" pitchFamily="18" charset="0"/>
              </a:rPr>
              <a:t>6. Maintain good IPR.</a:t>
            </a:r>
          </a:p>
          <a:p>
            <a:pPr marL="109728" indent="0">
              <a:buNone/>
            </a:pPr>
            <a:r>
              <a:rPr lang="en-US" dirty="0">
                <a:latin typeface="Times New Roman" panose="02020603050405020304" pitchFamily="18" charset="0"/>
                <a:cs typeface="Times New Roman" panose="02020603050405020304" pitchFamily="18" charset="0"/>
              </a:rPr>
              <a:t>7. Plan and provide family health nursing with active participation of family.</a:t>
            </a:r>
          </a:p>
          <a:p>
            <a:pPr marL="109728" indent="0">
              <a:buNone/>
            </a:pPr>
            <a:r>
              <a:rPr lang="en-US" dirty="0">
                <a:latin typeface="Times New Roman" panose="02020603050405020304" pitchFamily="18" charset="0"/>
                <a:cs typeface="Times New Roman" panose="02020603050405020304" pitchFamily="18" charset="0"/>
              </a:rPr>
              <a:t>8. Services should be realistic in terms of resources available.</a:t>
            </a:r>
          </a:p>
          <a:p>
            <a:pPr marL="109728" indent="0">
              <a:buNone/>
            </a:pPr>
            <a:r>
              <a:rPr lang="en-US" dirty="0">
                <a:latin typeface="Times New Roman" panose="02020603050405020304" pitchFamily="18" charset="0"/>
                <a:cs typeface="Times New Roman" panose="02020603050405020304" pitchFamily="18" charset="0"/>
              </a:rPr>
              <a:t>9. Encourage family to contribute towards community health.</a:t>
            </a:r>
          </a:p>
          <a:p>
            <a:pPr marL="109728" indent="0">
              <a:buNone/>
            </a:pPr>
            <a:r>
              <a:rPr lang="en-US" dirty="0">
                <a:latin typeface="Times New Roman" panose="02020603050405020304" pitchFamily="18" charset="0"/>
                <a:cs typeface="Times New Roman" panose="02020603050405020304" pitchFamily="18" charset="0"/>
              </a:rPr>
              <a:t>10.Active participation in making health care delivery system.</a:t>
            </a:r>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457200" y="0"/>
            <a:ext cx="8229600" cy="674247"/>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Principles  of family health nursing</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229600" y="6407944"/>
            <a:ext cx="783432" cy="365125"/>
          </a:xfrm>
        </p:spPr>
        <p:txBody>
          <a:bodyPr/>
          <a:lstStyle/>
          <a:p>
            <a:fld id="{6FB4D14C-3ACC-4990-B3DD-B973CCE7FFF1}" type="slidenum">
              <a:rPr lang="en-US" smtClean="0">
                <a:solidFill>
                  <a:prstClr val="black"/>
                </a:solidFill>
              </a:rPr>
              <a:pPr/>
              <a:t>104</a:t>
            </a:fld>
            <a:endParaRPr lang="en-US" dirty="0">
              <a:solidFill>
                <a:prstClr val="black"/>
              </a:solidFill>
            </a:endParaRPr>
          </a:p>
        </p:txBody>
      </p:sp>
    </p:spTree>
    <p:extLst>
      <p:ext uri="{BB962C8B-B14F-4D97-AF65-F5344CB8AC3E}">
        <p14:creationId xmlns:p14="http://schemas.microsoft.com/office/powerpoint/2010/main" val="424397164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r>
              <a:rPr lang="en-US" dirty="0"/>
              <a:t>Family health nursing of patients saves hospital beds that can be utilized for critical cases.</a:t>
            </a:r>
          </a:p>
          <a:p>
            <a:r>
              <a:rPr lang="en-US" dirty="0"/>
              <a:t>Family health nursing is cheaper than hospital nursing.</a:t>
            </a:r>
          </a:p>
          <a:p>
            <a:r>
              <a:rPr lang="en-US" dirty="0"/>
              <a:t> Patient under family health nursing enjoys privacy and emotional support.</a:t>
            </a:r>
          </a:p>
          <a:p>
            <a:r>
              <a:rPr lang="en-US" dirty="0"/>
              <a:t> Patients on family health nursing can continue with their routine pursuits.</a:t>
            </a:r>
          </a:p>
          <a:p>
            <a:r>
              <a:rPr lang="en-US" dirty="0"/>
              <a:t>If the patient resides in a sanitary house, family health nursing is better than hospital nursing since he can control inimical environmental influences better.</a:t>
            </a:r>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4572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Advantages of family health nursing</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105</a:t>
            </a:fld>
            <a:endParaRPr lang="en-US" dirty="0">
              <a:solidFill>
                <a:prstClr val="black"/>
              </a:solidFill>
            </a:endParaRPr>
          </a:p>
        </p:txBody>
      </p:sp>
    </p:spTree>
    <p:extLst>
      <p:ext uri="{BB962C8B-B14F-4D97-AF65-F5344CB8AC3E}">
        <p14:creationId xmlns:p14="http://schemas.microsoft.com/office/powerpoint/2010/main" val="383158228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r>
              <a:rPr lang="en-US" sz="3200" dirty="0">
                <a:latin typeface="Times New Roman" panose="02020603050405020304" pitchFamily="18" charset="0"/>
                <a:cs typeface="Times New Roman" panose="02020603050405020304" pitchFamily="18" charset="0"/>
              </a:rPr>
              <a:t>Family health nursing requires the nurse to carry</a:t>
            </a:r>
          </a:p>
          <a:p>
            <a:pPr marL="109728" indent="0">
              <a:buNone/>
            </a:pPr>
            <a:r>
              <a:rPr lang="en-US" sz="3200" dirty="0">
                <a:latin typeface="Times New Roman" panose="02020603050405020304" pitchFamily="18" charset="0"/>
                <a:cs typeface="Times New Roman" panose="02020603050405020304" pitchFamily="18" charset="0"/>
              </a:rPr>
              <a:t>portable laboratory machinery to the patent’s home.</a:t>
            </a:r>
          </a:p>
          <a:p>
            <a:r>
              <a:rPr lang="en-US" sz="3200" dirty="0">
                <a:latin typeface="Times New Roman" panose="02020603050405020304" pitchFamily="18" charset="0"/>
                <a:cs typeface="Times New Roman" panose="02020603050405020304" pitchFamily="18" charset="0"/>
              </a:rPr>
              <a:t>If the patient resides in a substandard house, family health nursing could delay his recovery.</a:t>
            </a:r>
            <a:endParaRPr lang="en-US" sz="44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013032"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Disadvantages  of family health nursing</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106</a:t>
            </a:fld>
            <a:endParaRPr lang="en-US" dirty="0">
              <a:solidFill>
                <a:prstClr val="black"/>
              </a:solidFill>
            </a:endParaRPr>
          </a:p>
        </p:txBody>
      </p:sp>
    </p:spTree>
    <p:extLst>
      <p:ext uri="{BB962C8B-B14F-4D97-AF65-F5344CB8AC3E}">
        <p14:creationId xmlns:p14="http://schemas.microsoft.com/office/powerpoint/2010/main" val="403950245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013032"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Disadvantages  of family health nursing</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107</a:t>
            </a:fld>
            <a:endParaRPr lang="en-US" dirty="0">
              <a:solidFill>
                <a:prstClr val="black"/>
              </a:solidFill>
            </a:endParaRPr>
          </a:p>
        </p:txBody>
      </p:sp>
    </p:spTree>
    <p:extLst>
      <p:ext uri="{BB962C8B-B14F-4D97-AF65-F5344CB8AC3E}">
        <p14:creationId xmlns:p14="http://schemas.microsoft.com/office/powerpoint/2010/main" val="290936802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lvl="0"/>
            <a:r>
              <a:rPr lang="en-US" sz="3200" b="1" dirty="0">
                <a:solidFill>
                  <a:srgbClr val="FF0000"/>
                </a:solidFill>
                <a:latin typeface="Times New Roman" panose="02020603050405020304" pitchFamily="18" charset="0"/>
                <a:cs typeface="Times New Roman" panose="02020603050405020304" pitchFamily="18" charset="0"/>
              </a:rPr>
              <a:t>FAMILY STRUCTURE</a:t>
            </a:r>
          </a:p>
          <a:p>
            <a:r>
              <a:rPr lang="en-US" sz="3600" dirty="0">
                <a:latin typeface="Times New Roman" panose="02020603050405020304" pitchFamily="18" charset="0"/>
                <a:cs typeface="Times New Roman" panose="02020603050405020304" pitchFamily="18" charset="0"/>
              </a:rPr>
              <a:t>Refers to the characteristics of individual members who make up family units; more specifically, the structure of a family defines the roles and the positions of family members.</a:t>
            </a:r>
          </a:p>
          <a:p>
            <a:r>
              <a:rPr lang="en-US" sz="3600" dirty="0">
                <a:latin typeface="Times New Roman" panose="02020603050405020304" pitchFamily="18" charset="0"/>
                <a:cs typeface="Times New Roman" panose="02020603050405020304" pitchFamily="18" charset="0"/>
              </a:rPr>
              <a:t>Family structures have changed across societies and overtime. Current family types are varied and changing.</a:t>
            </a:r>
          </a:p>
        </p:txBody>
      </p:sp>
      <p:sp>
        <p:nvSpPr>
          <p:cNvPr id="4" name="Title 3"/>
          <p:cNvSpPr>
            <a:spLocks noGrp="1"/>
          </p:cNvSpPr>
          <p:nvPr>
            <p:ph type="title"/>
          </p:nvPr>
        </p:nvSpPr>
        <p:spPr>
          <a:xfrm>
            <a:off x="4572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Definition Of Terms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229600" y="6407944"/>
            <a:ext cx="783432" cy="365125"/>
          </a:xfrm>
        </p:spPr>
        <p:txBody>
          <a:bodyPr/>
          <a:lstStyle/>
          <a:p>
            <a:fld id="{6FB4D14C-3ACC-4990-B3DD-B973CCE7FFF1}" type="slidenum">
              <a:rPr lang="en-US" smtClean="0">
                <a:solidFill>
                  <a:prstClr val="black"/>
                </a:solidFill>
              </a:rPr>
              <a:pPr/>
              <a:t>108</a:t>
            </a:fld>
            <a:endParaRPr lang="en-US">
              <a:solidFill>
                <a:prstClr val="black"/>
              </a:solidFill>
            </a:endParaRPr>
          </a:p>
        </p:txBody>
      </p:sp>
    </p:spTree>
    <p:extLst>
      <p:ext uri="{BB962C8B-B14F-4D97-AF65-F5344CB8AC3E}">
        <p14:creationId xmlns:p14="http://schemas.microsoft.com/office/powerpoint/2010/main" val="302959640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marL="109728" lvl="0" indent="0">
              <a:buNone/>
            </a:pPr>
            <a:r>
              <a:rPr lang="en-US" sz="3200" b="1" dirty="0">
                <a:solidFill>
                  <a:srgbClr val="FF0000"/>
                </a:solidFill>
                <a:latin typeface="Times New Roman" panose="02020603050405020304" pitchFamily="18" charset="0"/>
                <a:cs typeface="Times New Roman" panose="02020603050405020304" pitchFamily="18" charset="0"/>
              </a:rPr>
              <a:t>Three family aspects of family structure can be examined:</a:t>
            </a:r>
          </a:p>
          <a:p>
            <a:pPr lvl="0">
              <a:lnSpc>
                <a:spcPct val="200000"/>
              </a:lnSpc>
              <a:buFont typeface="Wingdings" panose="05000000000000000000" pitchFamily="2" charset="2"/>
              <a:buChar char="§"/>
            </a:pPr>
            <a:r>
              <a:rPr lang="en-US" sz="3200" b="1" dirty="0">
                <a:latin typeface="Times New Roman" panose="02020603050405020304" pitchFamily="18" charset="0"/>
                <a:cs typeface="Times New Roman" panose="02020603050405020304" pitchFamily="18" charset="0"/>
              </a:rPr>
              <a:t>Internal structure</a:t>
            </a:r>
          </a:p>
          <a:p>
            <a:pPr lvl="0">
              <a:lnSpc>
                <a:spcPct val="200000"/>
              </a:lnSpc>
              <a:buFont typeface="Wingdings" panose="05000000000000000000" pitchFamily="2" charset="2"/>
              <a:buChar char="§"/>
            </a:pPr>
            <a:r>
              <a:rPr lang="en-US" sz="3200" b="1" dirty="0">
                <a:latin typeface="Times New Roman" panose="02020603050405020304" pitchFamily="18" charset="0"/>
                <a:cs typeface="Times New Roman" panose="02020603050405020304" pitchFamily="18" charset="0"/>
              </a:rPr>
              <a:t>External structure</a:t>
            </a:r>
          </a:p>
          <a:p>
            <a:pPr lvl="0">
              <a:lnSpc>
                <a:spcPct val="200000"/>
              </a:lnSpc>
              <a:buFont typeface="Wingdings" panose="05000000000000000000" pitchFamily="2" charset="2"/>
              <a:buChar char="§"/>
            </a:pPr>
            <a:r>
              <a:rPr lang="en-US" sz="3200" b="1" dirty="0">
                <a:latin typeface="Times New Roman" panose="02020603050405020304" pitchFamily="18" charset="0"/>
                <a:cs typeface="Times New Roman" panose="02020603050405020304" pitchFamily="18" charset="0"/>
              </a:rPr>
              <a:t>Context </a:t>
            </a:r>
          </a:p>
        </p:txBody>
      </p:sp>
      <p:sp>
        <p:nvSpPr>
          <p:cNvPr id="4" name="Title 3"/>
          <p:cNvSpPr>
            <a:spLocks noGrp="1"/>
          </p:cNvSpPr>
          <p:nvPr>
            <p:ph type="title"/>
          </p:nvPr>
        </p:nvSpPr>
        <p:spPr>
          <a:xfrm>
            <a:off x="4572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Definition Of Terms…………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109</a:t>
            </a:fld>
            <a:endParaRPr lang="en-US" dirty="0">
              <a:solidFill>
                <a:prstClr val="black"/>
              </a:solidFill>
            </a:endParaRPr>
          </a:p>
        </p:txBody>
      </p:sp>
    </p:spTree>
    <p:extLst>
      <p:ext uri="{BB962C8B-B14F-4D97-AF65-F5344CB8AC3E}">
        <p14:creationId xmlns:p14="http://schemas.microsoft.com/office/powerpoint/2010/main" val="3553645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013032" cy="6477000"/>
          </a:xfrm>
        </p:spPr>
        <p:txBody>
          <a:bodyPr>
            <a:normAutofit/>
          </a:bodyPr>
          <a:lstStyle/>
          <a:p>
            <a:pPr marL="0" indent="0" algn="just">
              <a:buNone/>
            </a:pPr>
            <a:r>
              <a:rPr lang="en-US" sz="3500" b="1" dirty="0">
                <a:solidFill>
                  <a:srgbClr val="FF0000"/>
                </a:solidFill>
                <a:latin typeface="Times New Roman" panose="02020603050405020304" pitchFamily="18" charset="0"/>
                <a:cs typeface="Times New Roman" panose="02020603050405020304" pitchFamily="18" charset="0"/>
              </a:rPr>
              <a:t>Nursing:</a:t>
            </a:r>
          </a:p>
          <a:p>
            <a:pPr>
              <a:buFont typeface="Wingdings" pitchFamily="2" charset="2"/>
              <a:buChar char="v"/>
            </a:pPr>
            <a:r>
              <a:rPr lang="en-US" sz="3300" dirty="0">
                <a:latin typeface="Times New Roman" panose="02020603050405020304" pitchFamily="18" charset="0"/>
                <a:cs typeface="Times New Roman" panose="02020603050405020304" pitchFamily="18" charset="0"/>
              </a:rPr>
              <a:t>Encompasses autonomous and collaborative care of individuals of all ages, families, groups and communities, sick or well and in all setting.</a:t>
            </a:r>
          </a:p>
          <a:p>
            <a:pPr>
              <a:buFont typeface="Wingdings" pitchFamily="2" charset="2"/>
              <a:buChar char="v"/>
            </a:pPr>
            <a:r>
              <a:rPr lang="en-US" sz="3300" dirty="0">
                <a:latin typeface="Times New Roman" panose="02020603050405020304" pitchFamily="18" charset="0"/>
                <a:cs typeface="Times New Roman" panose="02020603050405020304" pitchFamily="18" charset="0"/>
              </a:rPr>
              <a:t>Includes the promotion of health, prevention of illness, and the care of ill, disabled, and dying people.</a:t>
            </a:r>
          </a:p>
          <a:p>
            <a:pPr>
              <a:buFont typeface="Wingdings" pitchFamily="2" charset="2"/>
              <a:buChar char="v"/>
            </a:pPr>
            <a:r>
              <a:rPr lang="en-US" sz="3300" dirty="0">
                <a:latin typeface="Times New Roman" panose="02020603050405020304" pitchFamily="18" charset="0"/>
                <a:cs typeface="Times New Roman" panose="02020603050405020304" pitchFamily="18" charset="0"/>
              </a:rPr>
              <a:t> Advocacy, promotion of a safe environment, research, participation in shaping health policy and in patient and health systems management, and education are also key nursing roles (ICN, 2002).</a:t>
            </a:r>
          </a:p>
          <a:p>
            <a:pPr>
              <a:buFont typeface="Wingdings" pitchFamily="2" charset="2"/>
              <a:buChar char="v"/>
            </a:pPr>
            <a:endParaRPr lang="en-US" dirty="0"/>
          </a:p>
        </p:txBody>
      </p:sp>
      <p:sp>
        <p:nvSpPr>
          <p:cNvPr id="5" name="Slide Number Placeholder 4"/>
          <p:cNvSpPr>
            <a:spLocks noGrp="1"/>
          </p:cNvSpPr>
          <p:nvPr>
            <p:ph type="sldNum" sz="quarter" idx="12"/>
          </p:nvPr>
        </p:nvSpPr>
        <p:spPr/>
        <p:txBody>
          <a:bodyPr/>
          <a:lstStyle/>
          <a:p>
            <a:fld id="{EC9709CB-0188-4506-8DF0-4098B100DAC2}" type="slidenum">
              <a:rPr lang="en-US" smtClean="0"/>
              <a:t>11</a:t>
            </a:fld>
            <a:endParaRPr lang="en-US"/>
          </a:p>
        </p:txBody>
      </p:sp>
    </p:spTree>
    <p:extLst>
      <p:ext uri="{BB962C8B-B14F-4D97-AF65-F5344CB8AC3E}">
        <p14:creationId xmlns:p14="http://schemas.microsoft.com/office/powerpoint/2010/main" val="239916902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marL="109728" lvl="0" indent="0">
              <a:buNone/>
            </a:pPr>
            <a:r>
              <a:rPr lang="en-US" sz="3200" dirty="0">
                <a:latin typeface="Times New Roman" panose="02020603050405020304" pitchFamily="18" charset="0"/>
                <a:cs typeface="Times New Roman" panose="02020603050405020304" pitchFamily="18" charset="0"/>
              </a:rPr>
              <a:t>Refers to the following categories:</a:t>
            </a:r>
          </a:p>
          <a:p>
            <a:pPr lvl="0">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Family composition, the family member.</a:t>
            </a:r>
          </a:p>
          <a:p>
            <a:pPr lvl="0">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Gender of members</a:t>
            </a:r>
          </a:p>
          <a:p>
            <a:pPr lvl="0">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Subsystem (</a:t>
            </a:r>
            <a:r>
              <a:rPr lang="en-US" sz="3200" dirty="0" err="1">
                <a:latin typeface="Times New Roman" panose="02020603050405020304" pitchFamily="18" charset="0"/>
                <a:cs typeface="Times New Roman" panose="02020603050405020304" pitchFamily="18" charset="0"/>
              </a:rPr>
              <a:t>eg</a:t>
            </a:r>
            <a:r>
              <a:rPr lang="en-US" sz="3200" dirty="0">
                <a:latin typeface="Times New Roman" panose="02020603050405020304" pitchFamily="18" charset="0"/>
                <a:cs typeface="Times New Roman" panose="02020603050405020304" pitchFamily="18" charset="0"/>
              </a:rPr>
              <a:t> spouse, parental) through which the family carries out its function.</a:t>
            </a:r>
          </a:p>
          <a:p>
            <a:pPr lvl="0">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Rank order or position of family members by age and sex.</a:t>
            </a:r>
          </a:p>
          <a:p>
            <a:pPr lvl="0">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Boundary </a:t>
            </a:r>
          </a:p>
          <a:p>
            <a:pPr marL="109728" lvl="0" indent="0">
              <a:buNone/>
            </a:pPr>
            <a:r>
              <a:rPr lang="en-US" sz="3200" b="1" dirty="0">
                <a:solidFill>
                  <a:srgbClr val="FF0000"/>
                </a:solidFill>
                <a:latin typeface="Times New Roman" panose="02020603050405020304" pitchFamily="18" charset="0"/>
                <a:cs typeface="Times New Roman" panose="02020603050405020304" pitchFamily="18" charset="0"/>
              </a:rPr>
              <a:t> </a:t>
            </a:r>
          </a:p>
        </p:txBody>
      </p:sp>
      <p:sp>
        <p:nvSpPr>
          <p:cNvPr id="4" name="Title 3"/>
          <p:cNvSpPr>
            <a:spLocks noGrp="1"/>
          </p:cNvSpPr>
          <p:nvPr>
            <p:ph type="title"/>
          </p:nvPr>
        </p:nvSpPr>
        <p:spPr>
          <a:xfrm>
            <a:off x="457200" y="0"/>
            <a:ext cx="8229600" cy="762000"/>
          </a:xfrm>
        </p:spPr>
        <p:txBody>
          <a:bodyPr>
            <a:noAutofit/>
          </a:bodyPr>
          <a:lstStyle/>
          <a:p>
            <a:pPr marL="109728" lvl="0"/>
            <a:r>
              <a:rPr lang="en-US" sz="4000" dirty="0">
                <a:solidFill>
                  <a:srgbClr val="FF0000"/>
                </a:solidFill>
                <a:latin typeface="Times New Roman" panose="02020603050405020304" pitchFamily="18" charset="0"/>
                <a:cs typeface="Times New Roman" panose="02020603050405020304" pitchFamily="18" charset="0"/>
              </a:rPr>
              <a:t>Internal structure</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153400" y="6407944"/>
            <a:ext cx="859632" cy="365125"/>
          </a:xfrm>
        </p:spPr>
        <p:txBody>
          <a:bodyPr/>
          <a:lstStyle/>
          <a:p>
            <a:fld id="{6FB4D14C-3ACC-4990-B3DD-B973CCE7FFF1}" type="slidenum">
              <a:rPr lang="en-US" smtClean="0">
                <a:solidFill>
                  <a:prstClr val="black"/>
                </a:solidFill>
              </a:rPr>
              <a:pPr/>
              <a:t>110</a:t>
            </a:fld>
            <a:endParaRPr lang="en-US">
              <a:solidFill>
                <a:prstClr val="black"/>
              </a:solidFill>
            </a:endParaRPr>
          </a:p>
        </p:txBody>
      </p:sp>
    </p:spTree>
    <p:extLst>
      <p:ext uri="{BB962C8B-B14F-4D97-AF65-F5344CB8AC3E}">
        <p14:creationId xmlns:p14="http://schemas.microsoft.com/office/powerpoint/2010/main" val="382241616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r>
              <a:rPr lang="en-US" sz="3200" dirty="0">
                <a:latin typeface="Times New Roman" panose="02020603050405020304" pitchFamily="18" charset="0"/>
                <a:cs typeface="Times New Roman" panose="02020603050405020304" pitchFamily="18" charset="0"/>
              </a:rPr>
              <a:t>Refers to the type of family and larger system</a:t>
            </a:r>
          </a:p>
          <a:p>
            <a:r>
              <a:rPr lang="en-US" sz="3200" b="1" dirty="0">
                <a:solidFill>
                  <a:srgbClr val="C00000"/>
                </a:solidFill>
                <a:latin typeface="Times New Roman" panose="02020603050405020304" pitchFamily="18" charset="0"/>
                <a:cs typeface="Times New Roman" panose="02020603050405020304" pitchFamily="18" charset="0"/>
              </a:rPr>
              <a:t>Family types include</a:t>
            </a:r>
          </a:p>
          <a:p>
            <a:pPr lvl="2"/>
            <a:r>
              <a:rPr lang="en-US" sz="3600" dirty="0">
                <a:latin typeface="Times New Roman" panose="02020603050405020304" pitchFamily="18" charset="0"/>
                <a:cs typeface="Times New Roman" panose="02020603050405020304" pitchFamily="18" charset="0"/>
              </a:rPr>
              <a:t>Traditional family </a:t>
            </a:r>
          </a:p>
          <a:p>
            <a:pPr lvl="2"/>
            <a:r>
              <a:rPr lang="en-US" sz="3600" dirty="0">
                <a:latin typeface="Times New Roman" panose="02020603050405020304" pitchFamily="18" charset="0"/>
                <a:cs typeface="Times New Roman" panose="02020603050405020304" pitchFamily="18" charset="0"/>
              </a:rPr>
              <a:t>Non-traditional family</a:t>
            </a:r>
          </a:p>
        </p:txBody>
      </p:sp>
      <p:sp>
        <p:nvSpPr>
          <p:cNvPr id="4" name="Title 3"/>
          <p:cNvSpPr>
            <a:spLocks noGrp="1"/>
          </p:cNvSpPr>
          <p:nvPr>
            <p:ph type="title"/>
          </p:nvPr>
        </p:nvSpPr>
        <p:spPr>
          <a:xfrm>
            <a:off x="457200" y="149352"/>
            <a:ext cx="8229600" cy="762000"/>
          </a:xfrm>
        </p:spPr>
        <p:txBody>
          <a:bodyPr>
            <a:noAutofit/>
          </a:bodyPr>
          <a:lstStyle/>
          <a:p>
            <a:pPr lvl="0"/>
            <a:r>
              <a:rPr lang="en-US" sz="4000" dirty="0">
                <a:solidFill>
                  <a:srgbClr val="FF0000"/>
                </a:solidFill>
                <a:latin typeface="Times New Roman" panose="02020603050405020304" pitchFamily="18" charset="0"/>
                <a:cs typeface="Times New Roman" panose="02020603050405020304" pitchFamily="18" charset="0"/>
              </a:rPr>
              <a:t>External structure</a:t>
            </a:r>
            <a:endParaRPr lang="en-US" sz="4000" dirty="0">
              <a:solidFill>
                <a:srgbClr val="0070C0"/>
              </a:solidFill>
              <a:effectLst/>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229600" y="6407944"/>
            <a:ext cx="783432" cy="365125"/>
          </a:xfrm>
        </p:spPr>
        <p:txBody>
          <a:bodyPr/>
          <a:lstStyle/>
          <a:p>
            <a:fld id="{6FB4D14C-3ACC-4990-B3DD-B973CCE7FFF1}" type="slidenum">
              <a:rPr lang="en-US" smtClean="0">
                <a:solidFill>
                  <a:prstClr val="black"/>
                </a:solidFill>
              </a:rPr>
              <a:pPr/>
              <a:t>111</a:t>
            </a:fld>
            <a:endParaRPr lang="en-US" dirty="0">
              <a:solidFill>
                <a:prstClr val="black"/>
              </a:solidFill>
            </a:endParaRPr>
          </a:p>
        </p:txBody>
      </p:sp>
    </p:spTree>
    <p:extLst>
      <p:ext uri="{BB962C8B-B14F-4D97-AF65-F5344CB8AC3E}">
        <p14:creationId xmlns:p14="http://schemas.microsoft.com/office/powerpoint/2010/main" val="288900729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lnSpcReduction="10000"/>
          </a:bodyPr>
          <a:lstStyle/>
          <a:p>
            <a:pPr marL="109728" indent="0">
              <a:buNone/>
            </a:pPr>
            <a:r>
              <a:rPr lang="en-US" sz="3200" b="1" dirty="0">
                <a:solidFill>
                  <a:srgbClr val="FF0000"/>
                </a:solidFill>
                <a:latin typeface="Times New Roman" panose="02020603050405020304" pitchFamily="18" charset="0"/>
                <a:cs typeface="Times New Roman" panose="02020603050405020304" pitchFamily="18" charset="0"/>
              </a:rPr>
              <a:t>1. Nuclear family : </a:t>
            </a:r>
            <a:r>
              <a:rPr lang="en-US" sz="3200" dirty="0">
                <a:latin typeface="Times New Roman" panose="02020603050405020304" pitchFamily="18" charset="0"/>
                <a:cs typeface="Times New Roman" panose="02020603050405020304" pitchFamily="18" charset="0"/>
              </a:rPr>
              <a:t>consists of two generation (children and parents).</a:t>
            </a:r>
          </a:p>
          <a:p>
            <a:pPr marL="109728" indent="0">
              <a:buNone/>
            </a:pPr>
            <a:r>
              <a:rPr lang="en-US" sz="3200" b="1" dirty="0">
                <a:solidFill>
                  <a:srgbClr val="FF0000"/>
                </a:solidFill>
                <a:latin typeface="Times New Roman" panose="02020603050405020304" pitchFamily="18" charset="0"/>
                <a:cs typeface="Times New Roman" panose="02020603050405020304" pitchFamily="18" charset="0"/>
              </a:rPr>
              <a:t>2. Extended family</a:t>
            </a:r>
            <a:r>
              <a:rPr lang="en-US" sz="3200" dirty="0">
                <a:latin typeface="Times New Roman" panose="02020603050405020304" pitchFamily="18" charset="0"/>
                <a:cs typeface="Times New Roman" panose="02020603050405020304" pitchFamily="18" charset="0"/>
              </a:rPr>
              <a:t>: parent, children and other relatives( </a:t>
            </a:r>
            <a:r>
              <a:rPr lang="en-US" sz="3200" dirty="0" err="1">
                <a:latin typeface="Times New Roman" panose="02020603050405020304" pitchFamily="18" charset="0"/>
                <a:cs typeface="Times New Roman" panose="02020603050405020304" pitchFamily="18" charset="0"/>
              </a:rPr>
              <a:t>eg</a:t>
            </a:r>
            <a:r>
              <a:rPr lang="en-US" sz="3200" dirty="0">
                <a:latin typeface="Times New Roman" panose="02020603050405020304" pitchFamily="18" charset="0"/>
                <a:cs typeface="Times New Roman" panose="02020603050405020304" pitchFamily="18" charset="0"/>
              </a:rPr>
              <a:t> grand father, grand mother, uncles, aunties) living together. Or any combination of first, second and third generation members living within a household.</a:t>
            </a:r>
          </a:p>
          <a:p>
            <a:pPr marL="109728" indent="0">
              <a:buNone/>
            </a:pPr>
            <a:r>
              <a:rPr lang="en-US" sz="3200" b="1" dirty="0">
                <a:solidFill>
                  <a:srgbClr val="FF0000"/>
                </a:solidFill>
                <a:latin typeface="Times New Roman" panose="02020603050405020304" pitchFamily="18" charset="0"/>
                <a:cs typeface="Times New Roman" panose="02020603050405020304" pitchFamily="18" charset="0"/>
              </a:rPr>
              <a:t>3. Single parent family</a:t>
            </a:r>
            <a:r>
              <a:rPr lang="en-US" sz="3200" dirty="0">
                <a:latin typeface="Times New Roman" panose="02020603050405020304" pitchFamily="18" charset="0"/>
                <a:cs typeface="Times New Roman" panose="02020603050405020304" pitchFamily="18" charset="0"/>
              </a:rPr>
              <a:t>: family with only one parent ( divorced, separated, widowed or never married and at least one child). Most single parent families are headed by women.</a:t>
            </a:r>
          </a:p>
          <a:p>
            <a:pPr marL="109728" indent="0">
              <a:buNone/>
            </a:pPr>
            <a:r>
              <a:rPr lang="en-US" sz="3200" b="1" dirty="0">
                <a:solidFill>
                  <a:srgbClr val="FF0000"/>
                </a:solidFill>
                <a:latin typeface="Times New Roman" panose="02020603050405020304" pitchFamily="18" charset="0"/>
                <a:cs typeface="Times New Roman" panose="02020603050405020304" pitchFamily="18" charset="0"/>
              </a:rPr>
              <a:t>4. Single Adult living alone: </a:t>
            </a:r>
            <a:r>
              <a:rPr lang="en-US" sz="3200" dirty="0">
                <a:latin typeface="Times New Roman" panose="02020603050405020304" pitchFamily="18" charset="0"/>
                <a:cs typeface="Times New Roman" panose="02020603050405020304" pitchFamily="18" charset="0"/>
              </a:rPr>
              <a:t>never married, divorced or widowed.</a:t>
            </a:r>
          </a:p>
        </p:txBody>
      </p:sp>
      <p:sp>
        <p:nvSpPr>
          <p:cNvPr id="4" name="Title 3"/>
          <p:cNvSpPr>
            <a:spLocks noGrp="1"/>
          </p:cNvSpPr>
          <p:nvPr>
            <p:ph type="title"/>
          </p:nvPr>
        </p:nvSpPr>
        <p:spPr>
          <a:xfrm>
            <a:off x="4572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Traditional type of families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112</a:t>
            </a:fld>
            <a:endParaRPr lang="en-US" dirty="0">
              <a:solidFill>
                <a:prstClr val="black"/>
              </a:solidFill>
            </a:endParaRPr>
          </a:p>
        </p:txBody>
      </p:sp>
    </p:spTree>
    <p:extLst>
      <p:ext uri="{BB962C8B-B14F-4D97-AF65-F5344CB8AC3E}">
        <p14:creationId xmlns:p14="http://schemas.microsoft.com/office/powerpoint/2010/main" val="319521317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marL="109728" indent="0">
              <a:buNone/>
            </a:pPr>
            <a:r>
              <a:rPr lang="en-US" sz="3600" b="1" dirty="0">
                <a:solidFill>
                  <a:srgbClr val="FF0000"/>
                </a:solidFill>
                <a:latin typeface="Times New Roman" panose="02020603050405020304" pitchFamily="18" charset="0"/>
                <a:cs typeface="Times New Roman" panose="02020603050405020304" pitchFamily="18" charset="0"/>
              </a:rPr>
              <a:t>5. Dyadic unclear family:- </a:t>
            </a:r>
            <a:r>
              <a:rPr lang="en-US" sz="3600" dirty="0">
                <a:latin typeface="Times New Roman" panose="02020603050405020304" pitchFamily="18" charset="0"/>
                <a:cs typeface="Times New Roman" panose="02020603050405020304" pitchFamily="18" charset="0"/>
              </a:rPr>
              <a:t>consists of a husband and wife living together without children.</a:t>
            </a:r>
          </a:p>
          <a:p>
            <a:pPr marL="109728" indent="0">
              <a:buNone/>
            </a:pPr>
            <a:r>
              <a:rPr lang="en-US" sz="3600" b="1" dirty="0">
                <a:solidFill>
                  <a:srgbClr val="FF0000"/>
                </a:solidFill>
                <a:latin typeface="Times New Roman" panose="02020603050405020304" pitchFamily="18" charset="0"/>
                <a:cs typeface="Times New Roman" panose="02020603050405020304" pitchFamily="18" charset="0"/>
              </a:rPr>
              <a:t>6. Middle age or aging couple:- </a:t>
            </a:r>
            <a:r>
              <a:rPr lang="en-US" sz="3600" dirty="0">
                <a:latin typeface="Times New Roman" panose="02020603050405020304" pitchFamily="18" charset="0"/>
                <a:cs typeface="Times New Roman" panose="02020603050405020304" pitchFamily="18" charset="0"/>
              </a:rPr>
              <a:t>consists of a husband and wife, children have been left  home either for study/carrier or marriage.</a:t>
            </a:r>
          </a:p>
          <a:p>
            <a:pPr marL="109728" indent="0">
              <a:buNone/>
            </a:pPr>
            <a:r>
              <a:rPr lang="en-US" sz="3600" b="1" dirty="0">
                <a:solidFill>
                  <a:srgbClr val="FF0000"/>
                </a:solidFill>
                <a:latin typeface="Times New Roman" panose="02020603050405020304" pitchFamily="18" charset="0"/>
                <a:cs typeface="Times New Roman" panose="02020603050405020304" pitchFamily="18" charset="0"/>
              </a:rPr>
              <a:t>7. Step family/blended or reconstituted :- </a:t>
            </a:r>
            <a:r>
              <a:rPr lang="en-US" sz="3600" dirty="0">
                <a:latin typeface="Times New Roman" panose="02020603050405020304" pitchFamily="18" charset="0"/>
                <a:cs typeface="Times New Roman" panose="02020603050405020304" pitchFamily="18" charset="0"/>
              </a:rPr>
              <a:t>a combination of two families with children from one or both families and sometimes children of the newly married couple</a:t>
            </a:r>
            <a:r>
              <a:rPr lang="en-US" sz="3200" dirty="0">
                <a:latin typeface="Times New Roman" panose="02020603050405020304" pitchFamily="18" charset="0"/>
                <a:cs typeface="Times New Roman" panose="02020603050405020304" pitchFamily="18" charset="0"/>
              </a:rPr>
              <a:t>.</a:t>
            </a:r>
          </a:p>
        </p:txBody>
      </p:sp>
      <p:sp>
        <p:nvSpPr>
          <p:cNvPr id="4" name="Title 3"/>
          <p:cNvSpPr>
            <a:spLocks noGrp="1"/>
          </p:cNvSpPr>
          <p:nvPr>
            <p:ph type="title"/>
          </p:nvPr>
        </p:nvSpPr>
        <p:spPr>
          <a:xfrm>
            <a:off x="4572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Traditional type of families,,,,,,,,,,,,,,,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229600" y="6407944"/>
            <a:ext cx="783432" cy="365125"/>
          </a:xfrm>
        </p:spPr>
        <p:txBody>
          <a:bodyPr/>
          <a:lstStyle/>
          <a:p>
            <a:fld id="{6FB4D14C-3ACC-4990-B3DD-B973CCE7FFF1}" type="slidenum">
              <a:rPr lang="en-US" smtClean="0">
                <a:solidFill>
                  <a:prstClr val="black"/>
                </a:solidFill>
              </a:rPr>
              <a:pPr/>
              <a:t>113</a:t>
            </a:fld>
            <a:endParaRPr lang="en-US" dirty="0">
              <a:solidFill>
                <a:prstClr val="black"/>
              </a:solidFill>
            </a:endParaRPr>
          </a:p>
        </p:txBody>
      </p:sp>
    </p:spTree>
    <p:extLst>
      <p:ext uri="{BB962C8B-B14F-4D97-AF65-F5344CB8AC3E}">
        <p14:creationId xmlns:p14="http://schemas.microsoft.com/office/powerpoint/2010/main" val="117360081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marL="109728" indent="0">
              <a:lnSpc>
                <a:spcPct val="150000"/>
              </a:lnSpc>
              <a:buNone/>
            </a:pPr>
            <a:r>
              <a:rPr lang="en-US" sz="3600" b="1" dirty="0">
                <a:solidFill>
                  <a:srgbClr val="FF0000"/>
                </a:solidFill>
                <a:latin typeface="Times New Roman" panose="02020603050405020304" pitchFamily="18" charset="0"/>
                <a:cs typeface="Times New Roman" panose="02020603050405020304" pitchFamily="18" charset="0"/>
              </a:rPr>
              <a:t>8. Commune family:- </a:t>
            </a:r>
            <a:r>
              <a:rPr lang="en-US" sz="3600" dirty="0">
                <a:latin typeface="Times New Roman" panose="02020603050405020304" pitchFamily="18" charset="0"/>
                <a:cs typeface="Times New Roman" panose="02020603050405020304" pitchFamily="18" charset="0"/>
              </a:rPr>
              <a:t>more than one monogamous couple sharing resources.</a:t>
            </a:r>
          </a:p>
          <a:p>
            <a:pPr marL="109728" indent="0">
              <a:lnSpc>
                <a:spcPct val="150000"/>
              </a:lnSpc>
              <a:buNone/>
            </a:pPr>
            <a:r>
              <a:rPr lang="en-US" sz="3600" b="1" dirty="0">
                <a:solidFill>
                  <a:srgbClr val="FF0000"/>
                </a:solidFill>
                <a:latin typeface="Times New Roman" panose="02020603050405020304" pitchFamily="18" charset="0"/>
                <a:cs typeface="Times New Roman" panose="02020603050405020304" pitchFamily="18" charset="0"/>
              </a:rPr>
              <a:t>9. Compound family:- </a:t>
            </a:r>
            <a:r>
              <a:rPr lang="en-US" sz="3600" dirty="0">
                <a:latin typeface="Times New Roman" panose="02020603050405020304" pitchFamily="18" charset="0"/>
                <a:cs typeface="Times New Roman" panose="02020603050405020304" pitchFamily="18" charset="0"/>
              </a:rPr>
              <a:t>one man or woman with several resources.</a:t>
            </a:r>
          </a:p>
          <a:p>
            <a:pPr marL="109728" indent="0">
              <a:buNone/>
            </a:pPr>
            <a:r>
              <a:rPr lang="en-US" sz="3200" b="1" dirty="0">
                <a:solidFill>
                  <a:srgbClr val="FF0000"/>
                </a:solidFill>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4572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Traditional type of families,,,,,,,,,,,,,,,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114</a:t>
            </a:fld>
            <a:endParaRPr lang="en-US" dirty="0">
              <a:solidFill>
                <a:prstClr val="black"/>
              </a:solidFill>
            </a:endParaRPr>
          </a:p>
        </p:txBody>
      </p:sp>
    </p:spTree>
    <p:extLst>
      <p:ext uri="{BB962C8B-B14F-4D97-AF65-F5344CB8AC3E}">
        <p14:creationId xmlns:p14="http://schemas.microsoft.com/office/powerpoint/2010/main" val="42155609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marL="109728" indent="0">
              <a:buNone/>
            </a:pPr>
            <a:r>
              <a:rPr lang="en-US" sz="3200" b="1" dirty="0">
                <a:solidFill>
                  <a:srgbClr val="FF0000"/>
                </a:solidFill>
                <a:latin typeface="Times New Roman" panose="02020603050405020304" pitchFamily="18" charset="0"/>
                <a:cs typeface="Times New Roman" panose="02020603050405020304" pitchFamily="18" charset="0"/>
              </a:rPr>
              <a:t>1.Adoptive family: </a:t>
            </a:r>
            <a:r>
              <a:rPr lang="en-US" sz="3200" dirty="0">
                <a:latin typeface="Times New Roman" panose="02020603050405020304" pitchFamily="18" charset="0"/>
                <a:cs typeface="Times New Roman" panose="02020603050405020304" pitchFamily="18" charset="0"/>
              </a:rPr>
              <a:t>family who adopt a child.</a:t>
            </a:r>
          </a:p>
          <a:p>
            <a:pPr marL="109728" indent="0">
              <a:buNone/>
            </a:pPr>
            <a:r>
              <a:rPr lang="en-US" sz="3200" b="1" dirty="0">
                <a:solidFill>
                  <a:srgbClr val="FF0000"/>
                </a:solidFill>
                <a:latin typeface="Times New Roman" panose="02020603050405020304" pitchFamily="18" charset="0"/>
                <a:cs typeface="Times New Roman" panose="02020603050405020304" pitchFamily="18" charset="0"/>
              </a:rPr>
              <a:t>2. Cohabiting family : </a:t>
            </a:r>
            <a:r>
              <a:rPr lang="en-US" sz="3200" dirty="0">
                <a:latin typeface="Times New Roman" panose="02020603050405020304" pitchFamily="18" charset="0"/>
                <a:cs typeface="Times New Roman" panose="02020603050405020304" pitchFamily="18" charset="0"/>
              </a:rPr>
              <a:t>family living together without marriage.</a:t>
            </a:r>
          </a:p>
          <a:p>
            <a:pPr marL="109728" indent="0">
              <a:buNone/>
            </a:pPr>
            <a:r>
              <a:rPr lang="en-US" sz="3200" b="1" dirty="0">
                <a:solidFill>
                  <a:srgbClr val="FF0000"/>
                </a:solidFill>
                <a:latin typeface="Times New Roman" panose="02020603050405020304" pitchFamily="18" charset="0"/>
                <a:cs typeface="Times New Roman" panose="02020603050405020304" pitchFamily="18" charset="0"/>
              </a:rPr>
              <a:t>3. Group marriage :- </a:t>
            </a:r>
            <a:r>
              <a:rPr lang="en-US" sz="3200" dirty="0">
                <a:latin typeface="Times New Roman" panose="02020603050405020304" pitchFamily="18" charset="0"/>
                <a:cs typeface="Times New Roman" panose="02020603050405020304" pitchFamily="18" charset="0"/>
              </a:rPr>
              <a:t>all individuals are married to each other and are considered parents of all the children.</a:t>
            </a:r>
          </a:p>
          <a:p>
            <a:pPr marL="109728" indent="0">
              <a:buNone/>
            </a:pPr>
            <a:r>
              <a:rPr lang="en-US" sz="3200" b="1" dirty="0">
                <a:solidFill>
                  <a:srgbClr val="FF0000"/>
                </a:solidFill>
                <a:latin typeface="Times New Roman" panose="02020603050405020304" pitchFamily="18" charset="0"/>
                <a:cs typeface="Times New Roman" panose="02020603050405020304" pitchFamily="18" charset="0"/>
              </a:rPr>
              <a:t>4. Unmarried couple </a:t>
            </a:r>
            <a:r>
              <a:rPr lang="en-US" sz="3200" dirty="0">
                <a:latin typeface="Times New Roman" panose="02020603050405020304" pitchFamily="18" charset="0"/>
                <a:cs typeface="Times New Roman" panose="02020603050405020304" pitchFamily="18" charset="0"/>
              </a:rPr>
              <a:t>with children.</a:t>
            </a:r>
          </a:p>
          <a:p>
            <a:pPr marL="109728" indent="0">
              <a:buNone/>
            </a:pPr>
            <a:endParaRPr lang="en-US" sz="3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The larger system – including work, health and welfare</a:t>
            </a:r>
          </a:p>
          <a:p>
            <a:endParaRPr lang="en-US" sz="32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4572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Non-traditional type of families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229600" y="6407944"/>
            <a:ext cx="783432" cy="365125"/>
          </a:xfrm>
        </p:spPr>
        <p:txBody>
          <a:bodyPr/>
          <a:lstStyle/>
          <a:p>
            <a:fld id="{6FB4D14C-3ACC-4990-B3DD-B973CCE7FFF1}" type="slidenum">
              <a:rPr lang="en-US" smtClean="0">
                <a:solidFill>
                  <a:prstClr val="black"/>
                </a:solidFill>
              </a:rPr>
              <a:pPr/>
              <a:t>115</a:t>
            </a:fld>
            <a:endParaRPr lang="en-US" dirty="0">
              <a:solidFill>
                <a:prstClr val="black"/>
              </a:solidFill>
            </a:endParaRPr>
          </a:p>
        </p:txBody>
      </p:sp>
    </p:spTree>
    <p:extLst>
      <p:ext uri="{BB962C8B-B14F-4D97-AF65-F5344CB8AC3E}">
        <p14:creationId xmlns:p14="http://schemas.microsoft.com/office/powerpoint/2010/main" val="233964573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r>
              <a:rPr lang="en-US" sz="3600" dirty="0">
                <a:latin typeface="Times New Roman" panose="02020603050405020304" pitchFamily="18" charset="0"/>
                <a:cs typeface="Times New Roman" panose="02020603050405020304" pitchFamily="18" charset="0"/>
              </a:rPr>
              <a:t>Family as the context has a traditional focus that places the individual first and the family second.</a:t>
            </a:r>
          </a:p>
          <a:p>
            <a:r>
              <a:rPr lang="en-US" sz="3600" dirty="0">
                <a:latin typeface="Times New Roman" panose="02020603050405020304" pitchFamily="18" charset="0"/>
                <a:cs typeface="Times New Roman" panose="02020603050405020304" pitchFamily="18" charset="0"/>
              </a:rPr>
              <a:t>It includes five categories</a:t>
            </a:r>
          </a:p>
          <a:p>
            <a:pPr lvl="2"/>
            <a:r>
              <a:rPr lang="en-US" sz="3600" dirty="0">
                <a:latin typeface="Times New Roman" panose="02020603050405020304" pitchFamily="18" charset="0"/>
                <a:cs typeface="Times New Roman" panose="02020603050405020304" pitchFamily="18" charset="0"/>
              </a:rPr>
              <a:t>Ethnicity</a:t>
            </a:r>
          </a:p>
          <a:p>
            <a:pPr lvl="2"/>
            <a:r>
              <a:rPr lang="en-US" sz="3600" dirty="0">
                <a:latin typeface="Times New Roman" panose="02020603050405020304" pitchFamily="18" charset="0"/>
                <a:cs typeface="Times New Roman" panose="02020603050405020304" pitchFamily="18" charset="0"/>
              </a:rPr>
              <a:t>Race </a:t>
            </a:r>
          </a:p>
          <a:p>
            <a:pPr lvl="2"/>
            <a:r>
              <a:rPr lang="en-US" sz="3600" dirty="0">
                <a:latin typeface="Times New Roman" panose="02020603050405020304" pitchFamily="18" charset="0"/>
                <a:cs typeface="Times New Roman" panose="02020603050405020304" pitchFamily="18" charset="0"/>
              </a:rPr>
              <a:t>Social class</a:t>
            </a:r>
          </a:p>
          <a:p>
            <a:pPr lvl="2"/>
            <a:r>
              <a:rPr lang="en-US" sz="3600" dirty="0">
                <a:latin typeface="Times New Roman" panose="02020603050405020304" pitchFamily="18" charset="0"/>
                <a:cs typeface="Times New Roman" panose="02020603050405020304" pitchFamily="18" charset="0"/>
              </a:rPr>
              <a:t>Religion </a:t>
            </a:r>
          </a:p>
          <a:p>
            <a:pPr lvl="2"/>
            <a:r>
              <a:rPr lang="en-US" sz="3600" dirty="0">
                <a:latin typeface="Times New Roman" panose="02020603050405020304" pitchFamily="18" charset="0"/>
                <a:cs typeface="Times New Roman" panose="02020603050405020304" pitchFamily="18" charset="0"/>
              </a:rPr>
              <a:t>Environment.</a:t>
            </a:r>
          </a:p>
        </p:txBody>
      </p:sp>
      <p:sp>
        <p:nvSpPr>
          <p:cNvPr id="4" name="Title 3"/>
          <p:cNvSpPr>
            <a:spLocks noGrp="1"/>
          </p:cNvSpPr>
          <p:nvPr>
            <p:ph type="title"/>
          </p:nvPr>
        </p:nvSpPr>
        <p:spPr>
          <a:xfrm>
            <a:off x="3810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Context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458200" y="6407944"/>
            <a:ext cx="554832" cy="365125"/>
          </a:xfrm>
        </p:spPr>
        <p:txBody>
          <a:bodyPr/>
          <a:lstStyle/>
          <a:p>
            <a:fld id="{6FB4D14C-3ACC-4990-B3DD-B973CCE7FFF1}" type="slidenum">
              <a:rPr lang="en-US" smtClean="0">
                <a:solidFill>
                  <a:prstClr val="black"/>
                </a:solidFill>
              </a:rPr>
              <a:pPr/>
              <a:t>116</a:t>
            </a:fld>
            <a:endParaRPr lang="en-US">
              <a:solidFill>
                <a:prstClr val="black"/>
              </a:solidFill>
            </a:endParaRPr>
          </a:p>
        </p:txBody>
      </p:sp>
    </p:spTree>
    <p:extLst>
      <p:ext uri="{BB962C8B-B14F-4D97-AF65-F5344CB8AC3E}">
        <p14:creationId xmlns:p14="http://schemas.microsoft.com/office/powerpoint/2010/main" val="3519499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r>
              <a:rPr lang="en-US" sz="3200" dirty="0">
                <a:latin typeface="Times New Roman" panose="02020603050405020304" pitchFamily="18" charset="0"/>
                <a:cs typeface="Times New Roman" panose="02020603050405020304" pitchFamily="18" charset="0"/>
              </a:rPr>
              <a:t>All families are unique. Each have its own problem and strengths.</a:t>
            </a:r>
          </a:p>
          <a:p>
            <a:r>
              <a:rPr lang="en-US" sz="3200" dirty="0">
                <a:latin typeface="Times New Roman" panose="02020603050405020304" pitchFamily="18" charset="0"/>
                <a:cs typeface="Times New Roman" panose="02020603050405020304" pitchFamily="18" charset="0"/>
              </a:rPr>
              <a:t>Every family is like every other family. They have common features that they share.</a:t>
            </a:r>
          </a:p>
          <a:p>
            <a:r>
              <a:rPr lang="en-US" sz="3200" b="1" dirty="0">
                <a:latin typeface="Times New Roman" panose="02020603050405020304" pitchFamily="18" charset="0"/>
                <a:cs typeface="Times New Roman" panose="02020603050405020304" pitchFamily="18" charset="0"/>
              </a:rPr>
              <a:t>Five of the most important family universals are:</a:t>
            </a:r>
          </a:p>
          <a:p>
            <a:pPr marL="624078" indent="-514350">
              <a:buFont typeface="+mj-lt"/>
              <a:buAutoNum type="arabicPeriod"/>
            </a:pPr>
            <a:r>
              <a:rPr lang="en-US" sz="3200" dirty="0">
                <a:latin typeface="Times New Roman" panose="02020603050405020304" pitchFamily="18" charset="0"/>
                <a:cs typeface="Times New Roman" panose="02020603050405020304" pitchFamily="18" charset="0"/>
              </a:rPr>
              <a:t>Every family is a small social system.</a:t>
            </a:r>
          </a:p>
          <a:p>
            <a:pPr marL="624078" indent="-514350">
              <a:buFont typeface="+mj-lt"/>
              <a:buAutoNum type="arabicPeriod"/>
            </a:pPr>
            <a:r>
              <a:rPr lang="en-US" sz="3200" dirty="0">
                <a:latin typeface="Times New Roman" panose="02020603050405020304" pitchFamily="18" charset="0"/>
                <a:cs typeface="Times New Roman" panose="02020603050405020304" pitchFamily="18" charset="0"/>
              </a:rPr>
              <a:t>Every family has a structure</a:t>
            </a:r>
          </a:p>
          <a:p>
            <a:pPr marL="624078" indent="-514350">
              <a:buFont typeface="+mj-lt"/>
              <a:buAutoNum type="arabicPeriod"/>
            </a:pPr>
            <a:r>
              <a:rPr lang="en-US" sz="3200" dirty="0">
                <a:latin typeface="Times New Roman" panose="02020603050405020304" pitchFamily="18" charset="0"/>
                <a:cs typeface="Times New Roman" panose="02020603050405020304" pitchFamily="18" charset="0"/>
              </a:rPr>
              <a:t>Every family has certain basic function </a:t>
            </a:r>
          </a:p>
          <a:p>
            <a:pPr marL="624078" indent="-514350">
              <a:buFont typeface="+mj-lt"/>
              <a:buAutoNum type="arabicPeriod"/>
            </a:pPr>
            <a:r>
              <a:rPr lang="en-US" sz="3200" dirty="0">
                <a:latin typeface="Times New Roman" panose="02020603050405020304" pitchFamily="18" charset="0"/>
                <a:cs typeface="Times New Roman" panose="02020603050405020304" pitchFamily="18" charset="0"/>
              </a:rPr>
              <a:t>Every family has its own cultural values and rules</a:t>
            </a:r>
          </a:p>
          <a:p>
            <a:pPr marL="624078" indent="-514350">
              <a:buFont typeface="+mj-lt"/>
              <a:buAutoNum type="arabicPeriod"/>
            </a:pPr>
            <a:r>
              <a:rPr lang="en-US" sz="3200" dirty="0">
                <a:latin typeface="Times New Roman" panose="02020603050405020304" pitchFamily="18" charset="0"/>
                <a:cs typeface="Times New Roman" panose="02020603050405020304" pitchFamily="18" charset="0"/>
              </a:rPr>
              <a:t>Every family moves through stages in its cycle.</a:t>
            </a:r>
          </a:p>
        </p:txBody>
      </p:sp>
      <p:sp>
        <p:nvSpPr>
          <p:cNvPr id="4" name="Title 3"/>
          <p:cNvSpPr>
            <a:spLocks noGrp="1"/>
          </p:cNvSpPr>
          <p:nvPr>
            <p:ph type="title"/>
          </p:nvPr>
        </p:nvSpPr>
        <p:spPr>
          <a:xfrm>
            <a:off x="3810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Characteristics of the family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153400" y="6407944"/>
            <a:ext cx="859632" cy="365125"/>
          </a:xfrm>
        </p:spPr>
        <p:txBody>
          <a:bodyPr/>
          <a:lstStyle/>
          <a:p>
            <a:fld id="{6FB4D14C-3ACC-4990-B3DD-B973CCE7FFF1}" type="slidenum">
              <a:rPr lang="en-US" smtClean="0">
                <a:solidFill>
                  <a:prstClr val="black"/>
                </a:solidFill>
              </a:rPr>
              <a:pPr/>
              <a:t>117</a:t>
            </a:fld>
            <a:endParaRPr lang="en-US" dirty="0">
              <a:solidFill>
                <a:prstClr val="black"/>
              </a:solidFill>
            </a:endParaRPr>
          </a:p>
        </p:txBody>
      </p:sp>
    </p:spTree>
    <p:extLst>
      <p:ext uri="{BB962C8B-B14F-4D97-AF65-F5344CB8AC3E}">
        <p14:creationId xmlns:p14="http://schemas.microsoft.com/office/powerpoint/2010/main" val="284807497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r>
              <a:rPr lang="en-US" sz="3600" dirty="0">
                <a:latin typeface="Times New Roman" panose="02020603050405020304" pitchFamily="18" charset="0"/>
                <a:cs typeface="Times New Roman" panose="02020603050405020304" pitchFamily="18" charset="0"/>
              </a:rPr>
              <a:t>The family tends to communicate well and listen to all members.</a:t>
            </a:r>
          </a:p>
          <a:p>
            <a:r>
              <a:rPr lang="en-US" sz="3600" dirty="0">
                <a:latin typeface="Times New Roman" panose="02020603050405020304" pitchFamily="18" charset="0"/>
                <a:cs typeface="Times New Roman" panose="02020603050405020304" pitchFamily="18" charset="0"/>
              </a:rPr>
              <a:t>The family affirms and supports all its members</a:t>
            </a:r>
          </a:p>
          <a:p>
            <a:r>
              <a:rPr lang="en-US" sz="3600" dirty="0">
                <a:latin typeface="Times New Roman" panose="02020603050405020304" pitchFamily="18" charset="0"/>
                <a:cs typeface="Times New Roman" panose="02020603050405020304" pitchFamily="18" charset="0"/>
              </a:rPr>
              <a:t>The Family members have a sense of trust</a:t>
            </a:r>
          </a:p>
          <a:p>
            <a:r>
              <a:rPr lang="en-US" sz="3600" dirty="0">
                <a:latin typeface="Times New Roman" panose="02020603050405020304" pitchFamily="18" charset="0"/>
                <a:cs typeface="Times New Roman" panose="02020603050405020304" pitchFamily="18" charset="0"/>
              </a:rPr>
              <a:t>The family shares leisure time together.</a:t>
            </a:r>
          </a:p>
          <a:p>
            <a:r>
              <a:rPr lang="en-US" sz="3600" dirty="0">
                <a:latin typeface="Times New Roman" panose="02020603050405020304" pitchFamily="18" charset="0"/>
                <a:cs typeface="Times New Roman" panose="02020603050405020304" pitchFamily="18" charset="0"/>
              </a:rPr>
              <a:t>The family shares a sense of responsibility.</a:t>
            </a:r>
          </a:p>
          <a:p>
            <a:r>
              <a:rPr lang="en-US" sz="3600" dirty="0">
                <a:latin typeface="Times New Roman" panose="02020603050405020304" pitchFamily="18" charset="0"/>
                <a:cs typeface="Times New Roman" panose="02020603050405020304" pitchFamily="18" charset="0"/>
              </a:rPr>
              <a:t>The family has traditions</a:t>
            </a:r>
          </a:p>
          <a:p>
            <a:r>
              <a:rPr lang="en-US" sz="3600" dirty="0">
                <a:latin typeface="Times New Roman" panose="02020603050405020304" pitchFamily="18" charset="0"/>
                <a:cs typeface="Times New Roman" panose="02020603050405020304" pitchFamily="18" charset="0"/>
              </a:rPr>
              <a:t>The family shares religious core</a:t>
            </a:r>
          </a:p>
        </p:txBody>
      </p:sp>
      <p:sp>
        <p:nvSpPr>
          <p:cNvPr id="4" name="Title 3"/>
          <p:cNvSpPr>
            <a:spLocks noGrp="1"/>
          </p:cNvSpPr>
          <p:nvPr>
            <p:ph type="title"/>
          </p:nvPr>
        </p:nvSpPr>
        <p:spPr>
          <a:xfrm>
            <a:off x="3810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Characteristics of the healthy family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229600" y="6407944"/>
            <a:ext cx="783432" cy="365125"/>
          </a:xfrm>
        </p:spPr>
        <p:txBody>
          <a:bodyPr/>
          <a:lstStyle/>
          <a:p>
            <a:fld id="{6FB4D14C-3ACC-4990-B3DD-B973CCE7FFF1}" type="slidenum">
              <a:rPr lang="en-US" smtClean="0">
                <a:solidFill>
                  <a:prstClr val="black"/>
                </a:solidFill>
              </a:rPr>
              <a:pPr/>
              <a:t>118</a:t>
            </a:fld>
            <a:endParaRPr lang="en-US" dirty="0">
              <a:solidFill>
                <a:prstClr val="black"/>
              </a:solidFill>
            </a:endParaRPr>
          </a:p>
        </p:txBody>
      </p:sp>
    </p:spTree>
    <p:extLst>
      <p:ext uri="{BB962C8B-B14F-4D97-AF65-F5344CB8AC3E}">
        <p14:creationId xmlns:p14="http://schemas.microsoft.com/office/powerpoint/2010/main" val="235343421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r>
              <a:rPr lang="en-US" sz="3400" dirty="0">
                <a:latin typeface="Times New Roman" panose="02020603050405020304" pitchFamily="18" charset="0"/>
                <a:cs typeface="Times New Roman" panose="02020603050405020304" pitchFamily="18" charset="0"/>
              </a:rPr>
              <a:t>They have healthy home environment and lifestyle</a:t>
            </a:r>
          </a:p>
          <a:p>
            <a:r>
              <a:rPr lang="en-US" sz="3400" dirty="0">
                <a:latin typeface="Times New Roman" panose="02020603050405020304" pitchFamily="18" charset="0"/>
                <a:cs typeface="Times New Roman" panose="02020603050405020304" pitchFamily="18" charset="0"/>
              </a:rPr>
              <a:t>They establish regular links with broader community.</a:t>
            </a:r>
          </a:p>
          <a:p>
            <a:r>
              <a:rPr lang="en-US" sz="3400" dirty="0">
                <a:latin typeface="Times New Roman" panose="02020603050405020304" pitchFamily="18" charset="0"/>
                <a:cs typeface="Times New Roman" panose="02020603050405020304" pitchFamily="18" charset="0"/>
              </a:rPr>
              <a:t>Their relationship are structured effectively</a:t>
            </a:r>
          </a:p>
          <a:p>
            <a:r>
              <a:rPr lang="en-US" sz="3400" dirty="0">
                <a:latin typeface="Times New Roman" panose="02020603050405020304" pitchFamily="18" charset="0"/>
                <a:cs typeface="Times New Roman" panose="02020603050405020304" pitchFamily="18" charset="0"/>
              </a:rPr>
              <a:t>There is facilitative process of interaction among family members.</a:t>
            </a:r>
          </a:p>
          <a:p>
            <a:r>
              <a:rPr lang="en-US" sz="3400" dirty="0">
                <a:latin typeface="Times New Roman" panose="02020603050405020304" pitchFamily="18" charset="0"/>
                <a:cs typeface="Times New Roman" panose="02020603050405020304" pitchFamily="18" charset="0"/>
              </a:rPr>
              <a:t>The family respects the privacy of its members </a:t>
            </a:r>
          </a:p>
          <a:p>
            <a:r>
              <a:rPr lang="en-US" sz="3400" dirty="0">
                <a:latin typeface="Times New Roman" panose="02020603050405020304" pitchFamily="18" charset="0"/>
                <a:cs typeface="Times New Roman" panose="02020603050405020304" pitchFamily="18" charset="0"/>
              </a:rPr>
              <a:t>The family teach a sense of right and wrong</a:t>
            </a:r>
            <a:r>
              <a:rPr lang="en-US" sz="3600" dirty="0">
                <a:latin typeface="Times New Roman" panose="02020603050405020304" pitchFamily="18" charset="0"/>
                <a:cs typeface="Times New Roman" panose="02020603050405020304" pitchFamily="18" charset="0"/>
              </a:rPr>
              <a:t>.</a:t>
            </a:r>
          </a:p>
          <a:p>
            <a:endParaRPr lang="en-US" sz="32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Characteristics of the healthy family……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229600" y="6407944"/>
            <a:ext cx="783432" cy="365125"/>
          </a:xfrm>
        </p:spPr>
        <p:txBody>
          <a:bodyPr/>
          <a:lstStyle/>
          <a:p>
            <a:fld id="{6FB4D14C-3ACC-4990-B3DD-B973CCE7FFF1}" type="slidenum">
              <a:rPr lang="en-US" smtClean="0">
                <a:solidFill>
                  <a:prstClr val="black"/>
                </a:solidFill>
              </a:rPr>
              <a:pPr/>
              <a:t>119</a:t>
            </a:fld>
            <a:endParaRPr lang="en-US" dirty="0">
              <a:solidFill>
                <a:prstClr val="black"/>
              </a:solidFill>
            </a:endParaRPr>
          </a:p>
        </p:txBody>
      </p:sp>
    </p:spTree>
    <p:extLst>
      <p:ext uri="{BB962C8B-B14F-4D97-AF65-F5344CB8AC3E}">
        <p14:creationId xmlns:p14="http://schemas.microsoft.com/office/powerpoint/2010/main" val="2416854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95400"/>
            <a:ext cx="9144000" cy="5562600"/>
          </a:xfrm>
        </p:spPr>
        <p:txBody>
          <a:bodyPr>
            <a:normAutofit/>
          </a:bodyPr>
          <a:lstStyle/>
          <a:p>
            <a:pPr marL="109728" indent="0">
              <a:buNone/>
            </a:pPr>
            <a:r>
              <a:rPr lang="en-US" sz="3600" b="1" dirty="0">
                <a:solidFill>
                  <a:srgbClr val="0070C0"/>
                </a:solidFill>
                <a:latin typeface="Times New Roman" panose="02020603050405020304" pitchFamily="18" charset="0"/>
                <a:cs typeface="Times New Roman" panose="02020603050405020304" pitchFamily="18" charset="0"/>
              </a:rPr>
              <a:t>Globally</a:t>
            </a:r>
            <a:r>
              <a:rPr lang="en-US" sz="3600"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Communities have relied on nurses for hundreds of years. During serious illness, injury, or labor and delivery, the medical knowledge and compassionate patient care performed by nurses is vital. </a:t>
            </a:r>
          </a:p>
          <a:p>
            <a:r>
              <a:rPr lang="en-US" dirty="0">
                <a:latin typeface="Times New Roman" panose="02020603050405020304" pitchFamily="18" charset="0"/>
                <a:cs typeface="Times New Roman" panose="02020603050405020304" pitchFamily="18" charset="0"/>
              </a:rPr>
              <a:t>Because of their huge impact on people’s lives, our depiction of nurses can grow almost mythic. For instance, Civil War–era nurse and founder of the American Red Cross, </a:t>
            </a:r>
            <a:r>
              <a:rPr lang="en-US" dirty="0">
                <a:solidFill>
                  <a:srgbClr val="FF0000"/>
                </a:solidFill>
                <a:latin typeface="Times New Roman" panose="02020603050405020304" pitchFamily="18" charset="0"/>
                <a:cs typeface="Times New Roman" panose="02020603050405020304" pitchFamily="18" charset="0"/>
              </a:rPr>
              <a:t>Clara Barton, </a:t>
            </a:r>
            <a:r>
              <a:rPr lang="en-US" dirty="0">
                <a:latin typeface="Times New Roman" panose="02020603050405020304" pitchFamily="18" charset="0"/>
                <a:cs typeface="Times New Roman" panose="02020603050405020304" pitchFamily="18" charset="0"/>
              </a:rPr>
              <a:t>was known as </a:t>
            </a:r>
            <a:r>
              <a:rPr lang="en-US" b="1" dirty="0">
                <a:solidFill>
                  <a:srgbClr val="00B050"/>
                </a:solidFill>
                <a:latin typeface="Times New Roman" panose="02020603050405020304" pitchFamily="18" charset="0"/>
                <a:cs typeface="Times New Roman" panose="02020603050405020304" pitchFamily="18" charset="0"/>
              </a:rPr>
              <a:t>“the angel of the battlefield.”</a:t>
            </a:r>
          </a:p>
        </p:txBody>
      </p:sp>
      <p:sp>
        <p:nvSpPr>
          <p:cNvPr id="4" name="Title 3"/>
          <p:cNvSpPr>
            <a:spLocks noGrp="1"/>
          </p:cNvSpPr>
          <p:nvPr>
            <p:ph type="title"/>
          </p:nvPr>
        </p:nvSpPr>
        <p:spPr>
          <a:xfrm>
            <a:off x="0" y="0"/>
            <a:ext cx="9144000" cy="1219200"/>
          </a:xfrm>
        </p:spPr>
        <p:txBody>
          <a:bodyPr>
            <a:normAutofit fontScale="90000"/>
          </a:bodyPr>
          <a:lstStyle/>
          <a:p>
            <a:pPr algn="ctr"/>
            <a:br>
              <a:rPr lang="en-US" dirty="0">
                <a:effectLst/>
              </a:rPr>
            </a:br>
            <a:br>
              <a:rPr lang="en-US" dirty="0">
                <a:effectLst/>
              </a:rPr>
            </a:br>
            <a:br>
              <a:rPr lang="en-US" dirty="0">
                <a:effectLst/>
              </a:rPr>
            </a:br>
            <a:br>
              <a:rPr lang="en-US" dirty="0">
                <a:effectLst/>
              </a:rPr>
            </a:br>
            <a:r>
              <a:rPr lang="en-US" sz="5400" dirty="0">
                <a:solidFill>
                  <a:srgbClr val="FF0000"/>
                </a:solidFill>
                <a:effectLst/>
                <a:latin typeface="Times New Roman" panose="02020603050405020304" pitchFamily="18" charset="0"/>
                <a:cs typeface="Times New Roman" panose="02020603050405020304" pitchFamily="18" charset="0"/>
              </a:rPr>
              <a:t>INTRODUCTION</a:t>
            </a:r>
            <a:r>
              <a:rPr lang="en-US" sz="4900" dirty="0">
                <a:solidFill>
                  <a:srgbClr val="FF0000"/>
                </a:solidFill>
                <a:effectLst/>
                <a:latin typeface="Times New Roman" panose="02020603050405020304" pitchFamily="18" charset="0"/>
                <a:cs typeface="Times New Roman" panose="02020603050405020304" pitchFamily="18" charset="0"/>
              </a:rPr>
              <a:t> </a:t>
            </a:r>
            <a:br>
              <a:rPr lang="en-US" dirty="0">
                <a:effectLst/>
                <a:latin typeface="Arial Black" pitchFamily="34" charset="0"/>
              </a:rPr>
            </a:br>
            <a:br>
              <a:rPr lang="en-US" dirty="0">
                <a:effectLst/>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69555143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r>
              <a:rPr lang="en-US" sz="3200" dirty="0">
                <a:latin typeface="Times New Roman" panose="02020603050405020304" pitchFamily="18" charset="0"/>
                <a:cs typeface="Times New Roman" panose="02020603050405020304" pitchFamily="18" charset="0"/>
              </a:rPr>
              <a:t>Recognize interruption (deviation) of health development of their member such as illness.</a:t>
            </a:r>
          </a:p>
          <a:p>
            <a:r>
              <a:rPr lang="en-US" sz="3200" dirty="0">
                <a:latin typeface="Times New Roman" panose="02020603050405020304" pitchFamily="18" charset="0"/>
                <a:cs typeface="Times New Roman" panose="02020603050405020304" pitchFamily="18" charset="0"/>
              </a:rPr>
              <a:t>Making decisions about seeking health care</a:t>
            </a:r>
          </a:p>
          <a:p>
            <a:r>
              <a:rPr lang="en-US" sz="3200" dirty="0">
                <a:latin typeface="Times New Roman" panose="02020603050405020304" pitchFamily="18" charset="0"/>
                <a:cs typeface="Times New Roman" panose="02020603050405020304" pitchFamily="18" charset="0"/>
              </a:rPr>
              <a:t>Dealing effectively with health and non-health problem.</a:t>
            </a:r>
          </a:p>
          <a:p>
            <a:r>
              <a:rPr lang="en-US" sz="3200" dirty="0">
                <a:latin typeface="Times New Roman" panose="02020603050405020304" pitchFamily="18" charset="0"/>
                <a:cs typeface="Times New Roman" panose="02020603050405020304" pitchFamily="18" charset="0"/>
              </a:rPr>
              <a:t>Maintaining  a home environment which help in health maintenance and personal development. </a:t>
            </a:r>
          </a:p>
          <a:p>
            <a:r>
              <a:rPr lang="en-US" sz="3200" dirty="0">
                <a:latin typeface="Times New Roman" panose="02020603050405020304" pitchFamily="18" charset="0"/>
                <a:cs typeface="Times New Roman" panose="02020603050405020304" pitchFamily="18" charset="0"/>
              </a:rPr>
              <a:t> maintaining relationship with community and its health institution.</a:t>
            </a:r>
          </a:p>
        </p:txBody>
      </p:sp>
      <p:sp>
        <p:nvSpPr>
          <p:cNvPr id="4" name="Title 3"/>
          <p:cNvSpPr>
            <a:spLocks noGrp="1"/>
          </p:cNvSpPr>
          <p:nvPr>
            <p:ph type="title"/>
          </p:nvPr>
        </p:nvSpPr>
        <p:spPr>
          <a:xfrm>
            <a:off x="3810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Health tasks of the family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153400" y="6407944"/>
            <a:ext cx="859632" cy="365125"/>
          </a:xfrm>
        </p:spPr>
        <p:txBody>
          <a:bodyPr/>
          <a:lstStyle/>
          <a:p>
            <a:fld id="{6FB4D14C-3ACC-4990-B3DD-B973CCE7FFF1}" type="slidenum">
              <a:rPr lang="en-US" smtClean="0">
                <a:solidFill>
                  <a:prstClr val="black"/>
                </a:solidFill>
              </a:rPr>
              <a:pPr/>
              <a:t>120</a:t>
            </a:fld>
            <a:endParaRPr lang="en-US" dirty="0">
              <a:solidFill>
                <a:prstClr val="black"/>
              </a:solidFill>
            </a:endParaRPr>
          </a:p>
        </p:txBody>
      </p:sp>
    </p:spTree>
    <p:extLst>
      <p:ext uri="{BB962C8B-B14F-4D97-AF65-F5344CB8AC3E}">
        <p14:creationId xmlns:p14="http://schemas.microsoft.com/office/powerpoint/2010/main" val="173415564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6019800"/>
          </a:xfrm>
        </p:spPr>
        <p:txBody>
          <a:bodyPr>
            <a:normAutofit/>
          </a:bodyPr>
          <a:lstStyle/>
          <a:p>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Discuss the roles of siblings in a family.</a:t>
            </a:r>
          </a:p>
        </p:txBody>
      </p:sp>
      <p:sp>
        <p:nvSpPr>
          <p:cNvPr id="4" name="Title 3"/>
          <p:cNvSpPr>
            <a:spLocks noGrp="1"/>
          </p:cNvSpPr>
          <p:nvPr>
            <p:ph type="title"/>
          </p:nvPr>
        </p:nvSpPr>
        <p:spPr>
          <a:xfrm>
            <a:off x="3810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Roles of siblings in a family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121</a:t>
            </a:fld>
            <a:endParaRPr lang="en-US" dirty="0">
              <a:solidFill>
                <a:prstClr val="black"/>
              </a:solidFill>
            </a:endParaRPr>
          </a:p>
        </p:txBody>
      </p:sp>
    </p:spTree>
    <p:extLst>
      <p:ext uri="{BB962C8B-B14F-4D97-AF65-F5344CB8AC3E}">
        <p14:creationId xmlns:p14="http://schemas.microsoft.com/office/powerpoint/2010/main" val="38286489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6019800"/>
          </a:xfrm>
        </p:spPr>
        <p:txBody>
          <a:bodyPr>
            <a:normAutofit lnSpcReduction="10000"/>
          </a:bodyPr>
          <a:lstStyle/>
          <a:p>
            <a:pPr marL="109728" indent="0">
              <a:buNone/>
            </a:pPr>
            <a:r>
              <a:rPr lang="en-US" sz="3600" b="1" dirty="0">
                <a:latin typeface="Times New Roman" panose="02020603050405020304" pitchFamily="18" charset="0"/>
                <a:cs typeface="Times New Roman" panose="02020603050405020304" pitchFamily="18" charset="0"/>
              </a:rPr>
              <a:t>A. Reproduction</a:t>
            </a:r>
          </a:p>
          <a:p>
            <a:pPr lvl="2">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 </a:t>
            </a:r>
            <a:r>
              <a:rPr lang="en-US" sz="3500" dirty="0">
                <a:latin typeface="Times New Roman" panose="02020603050405020304" pitchFamily="18" charset="0"/>
                <a:cs typeface="Times New Roman" panose="02020603050405020304" pitchFamily="18" charset="0"/>
              </a:rPr>
              <a:t>Reproduce the species (reproduction)</a:t>
            </a:r>
          </a:p>
          <a:p>
            <a:pPr lvl="2">
              <a:buFont typeface="Wingdings" panose="05000000000000000000" pitchFamily="2" charset="2"/>
              <a:buChar char="§"/>
            </a:pPr>
            <a:r>
              <a:rPr lang="en-US" sz="3500" dirty="0">
                <a:latin typeface="Times New Roman" panose="02020603050405020304" pitchFamily="18" charset="0"/>
                <a:cs typeface="Times New Roman" panose="02020603050405020304" pitchFamily="18" charset="0"/>
              </a:rPr>
              <a:t>Planning and controlling family size</a:t>
            </a:r>
          </a:p>
          <a:p>
            <a:pPr marL="109728" indent="0">
              <a:buNone/>
            </a:pPr>
            <a:r>
              <a:rPr lang="en-US" sz="3600" b="1" dirty="0">
                <a:latin typeface="Times New Roman" panose="02020603050405020304" pitchFamily="18" charset="0"/>
                <a:cs typeface="Times New Roman" panose="02020603050405020304" pitchFamily="18" charset="0"/>
              </a:rPr>
              <a:t>B. Physical maintenance of family members</a:t>
            </a:r>
          </a:p>
          <a:p>
            <a:pPr lvl="2">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Providing food, shelter, clothing and medical care. The stability of the family unit also gives members a sense of security.</a:t>
            </a:r>
          </a:p>
          <a:p>
            <a:pPr lvl="2">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Met by parents as they provide the needs of their love ones like</a:t>
            </a:r>
          </a:p>
          <a:p>
            <a:pPr lvl="2">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Protection against changes</a:t>
            </a:r>
          </a:p>
          <a:p>
            <a:pPr lvl="2">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Reproduction.</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Functions/roles of a family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122</a:t>
            </a:fld>
            <a:endParaRPr lang="en-US" dirty="0">
              <a:solidFill>
                <a:prstClr val="black"/>
              </a:solidFill>
            </a:endParaRPr>
          </a:p>
        </p:txBody>
      </p:sp>
    </p:spTree>
    <p:extLst>
      <p:ext uri="{BB962C8B-B14F-4D97-AF65-F5344CB8AC3E}">
        <p14:creationId xmlns:p14="http://schemas.microsoft.com/office/powerpoint/2010/main" val="234687531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6019800"/>
          </a:xfrm>
        </p:spPr>
        <p:txBody>
          <a:bodyPr>
            <a:normAutofit/>
          </a:bodyPr>
          <a:lstStyle/>
          <a:p>
            <a:pPr marL="109728" indent="0">
              <a:buNone/>
            </a:pPr>
            <a:r>
              <a:rPr lang="en-US" sz="3600" b="1" dirty="0">
                <a:latin typeface="Times New Roman" panose="02020603050405020304" pitchFamily="18" charset="0"/>
                <a:cs typeface="Times New Roman" panose="02020603050405020304" pitchFamily="18" charset="0"/>
              </a:rPr>
              <a:t>C. Socialization</a:t>
            </a:r>
          </a:p>
          <a:p>
            <a:pPr lvl="1">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Placement of offspring into functioning adult, capable of assuming adult family roles of husband – father and wife- mother.</a:t>
            </a:r>
          </a:p>
          <a:p>
            <a:pPr lvl="1">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Providing social togetherness.</a:t>
            </a:r>
          </a:p>
          <a:p>
            <a:pPr lvl="1">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Fostering self-esteem and personal identity tied to a family identity.</a:t>
            </a:r>
          </a:p>
          <a:p>
            <a:pPr lvl="1">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Providing opportunity for learning social and sexual roles. </a:t>
            </a:r>
          </a:p>
          <a:p>
            <a:pPr lvl="1">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Accepting responsibility for behavior</a:t>
            </a:r>
          </a:p>
          <a:p>
            <a:pPr lvl="1">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Supporting individual creativity and initiative.</a:t>
            </a:r>
          </a:p>
          <a:p>
            <a:pPr marL="852678" indent="-742950">
              <a:buFont typeface="+mj-lt"/>
              <a:buAutoNum type="alphaUcPeriod"/>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Functions of a family………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123</a:t>
            </a:fld>
            <a:endParaRPr lang="en-US" dirty="0">
              <a:solidFill>
                <a:prstClr val="black"/>
              </a:solidFill>
            </a:endParaRPr>
          </a:p>
        </p:txBody>
      </p:sp>
    </p:spTree>
    <p:extLst>
      <p:ext uri="{BB962C8B-B14F-4D97-AF65-F5344CB8AC3E}">
        <p14:creationId xmlns:p14="http://schemas.microsoft.com/office/powerpoint/2010/main" val="82386511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6019800"/>
          </a:xfrm>
        </p:spPr>
        <p:txBody>
          <a:bodyPr>
            <a:normAutofit lnSpcReduction="10000"/>
          </a:bodyPr>
          <a:lstStyle/>
          <a:p>
            <a:pPr marL="109728" indent="0">
              <a:buNone/>
            </a:pPr>
            <a:r>
              <a:rPr lang="en-US" sz="3600" b="1" dirty="0">
                <a:latin typeface="Times New Roman" panose="02020603050405020304" pitchFamily="18" charset="0"/>
                <a:cs typeface="Times New Roman" panose="02020603050405020304" pitchFamily="18" charset="0"/>
              </a:rPr>
              <a:t>D. Control </a:t>
            </a:r>
          </a:p>
          <a:p>
            <a:pPr>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Maintenance of social control both within the family and between family members and outsiders through allocation of resources and division of duties and responsibilities.</a:t>
            </a:r>
          </a:p>
          <a:p>
            <a:pPr marL="109728" indent="0">
              <a:buNone/>
            </a:pPr>
            <a:r>
              <a:rPr lang="en-US" sz="3600" b="1" dirty="0">
                <a:latin typeface="Times New Roman" panose="02020603050405020304" pitchFamily="18" charset="0"/>
                <a:cs typeface="Times New Roman" panose="02020603050405020304" pitchFamily="18" charset="0"/>
              </a:rPr>
              <a:t>E. Affection </a:t>
            </a:r>
          </a:p>
          <a:p>
            <a:pPr>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Meeting the emotional needs of members and determining types and intensity emotional affection ties among members and providing means of communication among members.</a:t>
            </a:r>
          </a:p>
          <a:p>
            <a:pPr>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Meeting emotional needs and promoting adaptation and adjustments.</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Functions of a family……..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458200" y="6407944"/>
            <a:ext cx="554832" cy="365125"/>
          </a:xfrm>
        </p:spPr>
        <p:txBody>
          <a:bodyPr/>
          <a:lstStyle/>
          <a:p>
            <a:fld id="{6FB4D14C-3ACC-4990-B3DD-B973CCE7FFF1}" type="slidenum">
              <a:rPr lang="en-US" smtClean="0">
                <a:solidFill>
                  <a:prstClr val="black"/>
                </a:solidFill>
              </a:rPr>
              <a:pPr/>
              <a:t>124</a:t>
            </a:fld>
            <a:endParaRPr lang="en-US" dirty="0">
              <a:solidFill>
                <a:prstClr val="black"/>
              </a:solidFill>
            </a:endParaRPr>
          </a:p>
        </p:txBody>
      </p:sp>
    </p:spTree>
    <p:extLst>
      <p:ext uri="{BB962C8B-B14F-4D97-AF65-F5344CB8AC3E}">
        <p14:creationId xmlns:p14="http://schemas.microsoft.com/office/powerpoint/2010/main" val="119010793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6019800"/>
          </a:xfrm>
        </p:spPr>
        <p:txBody>
          <a:bodyPr>
            <a:normAutofit/>
          </a:bodyPr>
          <a:lstStyle/>
          <a:p>
            <a:pPr marL="109728" indent="0">
              <a:lnSpc>
                <a:spcPct val="150000"/>
              </a:lnSpc>
              <a:buNone/>
            </a:pPr>
            <a:r>
              <a:rPr lang="en-US" sz="3600"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F. Protection </a:t>
            </a:r>
          </a:p>
          <a:p>
            <a:pPr lvl="2">
              <a:lnSpc>
                <a:spcPct val="150000"/>
              </a:lnSpc>
              <a:buFont typeface="Wingdings" panose="05000000000000000000" pitchFamily="2" charset="2"/>
              <a:buChar char="§"/>
            </a:pPr>
            <a:r>
              <a:rPr lang="en-US" sz="3600" dirty="0">
                <a:latin typeface="Times New Roman" panose="02020603050405020304" pitchFamily="18" charset="0"/>
                <a:cs typeface="Times New Roman" panose="02020603050405020304" pitchFamily="18" charset="0"/>
              </a:rPr>
              <a:t>Family provide protection from hostile forces.</a:t>
            </a:r>
          </a:p>
          <a:p>
            <a:pPr marL="109728" indent="0">
              <a:lnSpc>
                <a:spcPct val="150000"/>
              </a:lnSpc>
              <a:buNone/>
            </a:pPr>
            <a:r>
              <a:rPr lang="en-US" sz="3600" b="1" dirty="0">
                <a:latin typeface="Times New Roman" panose="02020603050405020304" pitchFamily="18" charset="0"/>
                <a:cs typeface="Times New Roman" panose="02020603050405020304" pitchFamily="18" charset="0"/>
              </a:rPr>
              <a:t>G. Passing culture</a:t>
            </a:r>
          </a:p>
          <a:p>
            <a:pPr lvl="2">
              <a:lnSpc>
                <a:spcPct val="150000"/>
              </a:lnSpc>
              <a:buFont typeface="Wingdings" panose="05000000000000000000" pitchFamily="2" charset="2"/>
              <a:buChar char="§"/>
            </a:pPr>
            <a:r>
              <a:rPr lang="en-US" sz="3600" dirty="0">
                <a:latin typeface="Times New Roman" panose="02020603050405020304" pitchFamily="18" charset="0"/>
                <a:cs typeface="Times New Roman" panose="02020603050405020304" pitchFamily="18" charset="0"/>
              </a:rPr>
              <a:t>Family passing along the culture including religion.</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Functions of a family……..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458200" y="6407944"/>
            <a:ext cx="554832" cy="365125"/>
          </a:xfrm>
        </p:spPr>
        <p:txBody>
          <a:bodyPr/>
          <a:lstStyle/>
          <a:p>
            <a:fld id="{6FB4D14C-3ACC-4990-B3DD-B973CCE7FFF1}" type="slidenum">
              <a:rPr lang="en-US" smtClean="0">
                <a:solidFill>
                  <a:prstClr val="black"/>
                </a:solidFill>
              </a:rPr>
              <a:pPr/>
              <a:t>125</a:t>
            </a:fld>
            <a:endParaRPr lang="en-US" dirty="0">
              <a:solidFill>
                <a:prstClr val="black"/>
              </a:solidFill>
            </a:endParaRPr>
          </a:p>
        </p:txBody>
      </p:sp>
    </p:spTree>
    <p:extLst>
      <p:ext uri="{BB962C8B-B14F-4D97-AF65-F5344CB8AC3E}">
        <p14:creationId xmlns:p14="http://schemas.microsoft.com/office/powerpoint/2010/main" val="202965995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6019800"/>
          </a:xfrm>
        </p:spPr>
        <p:txBody>
          <a:bodyPr>
            <a:normAutofit/>
          </a:bodyPr>
          <a:lstStyle/>
          <a:p>
            <a:pPr marL="109728" indent="0">
              <a:buNone/>
            </a:pPr>
            <a:r>
              <a:rPr lang="en-US" sz="3600" dirty="0">
                <a:latin typeface="Times New Roman" panose="02020603050405020304" pitchFamily="18" charset="0"/>
                <a:cs typeface="Times New Roman" panose="02020603050405020304" pitchFamily="18" charset="0"/>
              </a:rPr>
              <a:t> </a:t>
            </a:r>
            <a:r>
              <a:rPr lang="en-US" sz="3200" b="1" dirty="0">
                <a:solidFill>
                  <a:srgbClr val="FF0000"/>
                </a:solidFill>
                <a:latin typeface="Times New Roman" panose="02020603050405020304" pitchFamily="18" charset="0"/>
                <a:cs typeface="Times New Roman" panose="02020603050405020304" pitchFamily="18" charset="0"/>
              </a:rPr>
              <a:t>1.Couple Stage</a:t>
            </a:r>
          </a:p>
          <a:p>
            <a:r>
              <a:rPr lang="en-US" sz="3200" dirty="0">
                <a:latin typeface="Times New Roman" panose="02020603050405020304" pitchFamily="18" charset="0"/>
                <a:cs typeface="Times New Roman" panose="02020603050405020304" pitchFamily="18" charset="0"/>
              </a:rPr>
              <a:t>Couples establish a home</a:t>
            </a:r>
          </a:p>
          <a:p>
            <a:r>
              <a:rPr lang="en-US" sz="3200" dirty="0">
                <a:latin typeface="Times New Roman" panose="02020603050405020304" pitchFamily="18" charset="0"/>
                <a:cs typeface="Times New Roman" panose="02020603050405020304" pitchFamily="18" charset="0"/>
              </a:rPr>
              <a:t>Couple decide on single or dual career marriage.</a:t>
            </a:r>
          </a:p>
          <a:p>
            <a:r>
              <a:rPr lang="en-US" sz="3200" dirty="0">
                <a:latin typeface="Times New Roman" panose="02020603050405020304" pitchFamily="18" charset="0"/>
                <a:cs typeface="Times New Roman" panose="02020603050405020304" pitchFamily="18" charset="0"/>
              </a:rPr>
              <a:t>Couple negotiate relationships with each other’s family and friends.</a:t>
            </a:r>
          </a:p>
          <a:p>
            <a:r>
              <a:rPr lang="en-US" sz="3200" dirty="0">
                <a:latin typeface="Times New Roman" panose="02020603050405020304" pitchFamily="18" charset="0"/>
                <a:cs typeface="Times New Roman" panose="02020603050405020304" pitchFamily="18" charset="0"/>
              </a:rPr>
              <a:t>Couple agree on their independent interests.</a:t>
            </a:r>
          </a:p>
          <a:p>
            <a:r>
              <a:rPr lang="en-US" sz="3200" dirty="0">
                <a:latin typeface="Times New Roman" panose="02020603050405020304" pitchFamily="18" charset="0"/>
                <a:cs typeface="Times New Roman" panose="02020603050405020304" pitchFamily="18" charset="0"/>
              </a:rPr>
              <a:t>Couple agree on becoming parents or not becoming parents.</a:t>
            </a:r>
            <a:endParaRPr lang="en-US" sz="44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Family Developmental Tasks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126</a:t>
            </a:fld>
            <a:endParaRPr lang="en-US">
              <a:solidFill>
                <a:prstClr val="black"/>
              </a:solidFill>
            </a:endParaRPr>
          </a:p>
        </p:txBody>
      </p:sp>
    </p:spTree>
    <p:extLst>
      <p:ext uri="{BB962C8B-B14F-4D97-AF65-F5344CB8AC3E}">
        <p14:creationId xmlns:p14="http://schemas.microsoft.com/office/powerpoint/2010/main" val="288852626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6019800"/>
          </a:xfrm>
        </p:spPr>
        <p:txBody>
          <a:bodyPr>
            <a:normAutofit/>
          </a:bodyPr>
          <a:lstStyle/>
          <a:p>
            <a:pPr marL="109728" indent="0">
              <a:buNone/>
            </a:pPr>
            <a:r>
              <a:rPr lang="en-US" sz="3600" dirty="0">
                <a:latin typeface="Times New Roman" panose="02020603050405020304" pitchFamily="18" charset="0"/>
                <a:cs typeface="Times New Roman" panose="02020603050405020304" pitchFamily="18" charset="0"/>
              </a:rPr>
              <a:t> </a:t>
            </a:r>
            <a:r>
              <a:rPr lang="en-US" sz="3600" b="1" dirty="0">
                <a:solidFill>
                  <a:srgbClr val="FF0000"/>
                </a:solidFill>
                <a:latin typeface="Times New Roman" panose="02020603050405020304" pitchFamily="18" charset="0"/>
                <a:cs typeface="Times New Roman" panose="02020603050405020304" pitchFamily="18" charset="0"/>
              </a:rPr>
              <a:t>2.Expanding Family Stage</a:t>
            </a:r>
          </a:p>
          <a:p>
            <a:r>
              <a:rPr lang="en-US" sz="3600" dirty="0">
                <a:latin typeface="Times New Roman" panose="02020603050405020304" pitchFamily="18" charset="0"/>
                <a:cs typeface="Times New Roman" panose="02020603050405020304" pitchFamily="18" charset="0"/>
              </a:rPr>
              <a:t>Parents prepare for first child.</a:t>
            </a:r>
          </a:p>
          <a:p>
            <a:r>
              <a:rPr lang="en-US" sz="3600" dirty="0">
                <a:latin typeface="Times New Roman" panose="02020603050405020304" pitchFamily="18" charset="0"/>
                <a:cs typeface="Times New Roman" panose="02020603050405020304" pitchFamily="18" charset="0"/>
              </a:rPr>
              <a:t>Parents invest in equipment for first child.</a:t>
            </a:r>
          </a:p>
          <a:p>
            <a:r>
              <a:rPr lang="en-US" sz="3600" dirty="0">
                <a:latin typeface="Times New Roman" panose="02020603050405020304" pitchFamily="18" charset="0"/>
                <a:cs typeface="Times New Roman" panose="02020603050405020304" pitchFamily="18" charset="0"/>
              </a:rPr>
              <a:t>Parents agree on shared care for child.</a:t>
            </a:r>
          </a:p>
          <a:p>
            <a:r>
              <a:rPr lang="en-US" sz="3600" dirty="0">
                <a:latin typeface="Times New Roman" panose="02020603050405020304" pitchFamily="18" charset="0"/>
                <a:cs typeface="Times New Roman" panose="02020603050405020304" pitchFamily="18" charset="0"/>
              </a:rPr>
              <a:t>Parents agree on participation of other in care of child.</a:t>
            </a:r>
            <a:endParaRPr lang="en-US" sz="48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Family Developmental Tasks…….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127</a:t>
            </a:fld>
            <a:endParaRPr lang="en-US">
              <a:solidFill>
                <a:prstClr val="black"/>
              </a:solidFill>
            </a:endParaRPr>
          </a:p>
        </p:txBody>
      </p:sp>
    </p:spTree>
    <p:extLst>
      <p:ext uri="{BB962C8B-B14F-4D97-AF65-F5344CB8AC3E}">
        <p14:creationId xmlns:p14="http://schemas.microsoft.com/office/powerpoint/2010/main" val="1727454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fade">
                                      <p:cBhvr>
                                        <p:cTn id="25" dur="2000"/>
                                        <p:tgtEl>
                                          <p:spTgt spid="2">
                                            <p:txEl>
                                              <p:pRg st="1" end="1"/>
                                            </p:txEl>
                                          </p:spTgt>
                                        </p:tgtEl>
                                      </p:cBhvr>
                                    </p:animEffect>
                                    <p:anim calcmode="lin" valueType="num">
                                      <p:cBhvr>
                                        <p:cTn id="26" dur="2000" fill="hold"/>
                                        <p:tgtEl>
                                          <p:spTgt spid="2">
                                            <p:txEl>
                                              <p:pRg st="1" end="1"/>
                                            </p:txEl>
                                          </p:spTgt>
                                        </p:tgtEl>
                                        <p:attrNameLst>
                                          <p:attrName>ppt_w</p:attrName>
                                        </p:attrNameLst>
                                      </p:cBhvr>
                                      <p:tavLst>
                                        <p:tav tm="0" fmla="#ppt_w*sin(2.5*pi*$)">
                                          <p:val>
                                            <p:fltVal val="0"/>
                                          </p:val>
                                        </p:tav>
                                        <p:tav tm="100000">
                                          <p:val>
                                            <p:fltVal val="1"/>
                                          </p:val>
                                        </p:tav>
                                      </p:tavLst>
                                    </p:anim>
                                    <p:anim calcmode="lin" valueType="num">
                                      <p:cBhvr>
                                        <p:cTn id="27" dur="2000" fill="hold"/>
                                        <p:tgtEl>
                                          <p:spTgt spid="2">
                                            <p:txEl>
                                              <p:pRg st="1" end="1"/>
                                            </p:txEl>
                                          </p:spTgt>
                                        </p:tgtEl>
                                        <p:attrNameLst>
                                          <p:attrName>ppt_h</p:attrName>
                                        </p:attrNameLst>
                                      </p:cBhvr>
                                      <p:tavLst>
                                        <p:tav tm="0">
                                          <p:val>
                                            <p:strVal val="#ppt_h"/>
                                          </p:val>
                                        </p:tav>
                                        <p:tav tm="100000">
                                          <p:val>
                                            <p:strVal val="#ppt_h"/>
                                          </p:val>
                                        </p:tav>
                                      </p:tavLst>
                                    </p:anim>
                                  </p:childTnLst>
                                </p:cTn>
                              </p:par>
                              <p:par>
                                <p:cTn id="28" presetID="45" presetClass="entr" presetSubtype="0" fill="hold" nodeType="withEffect">
                                  <p:stCondLst>
                                    <p:cond delay="0"/>
                                  </p:stCondLst>
                                  <p:childTnLst>
                                    <p:set>
                                      <p:cBhvr>
                                        <p:cTn id="29" dur="1" fill="hold">
                                          <p:stCondLst>
                                            <p:cond delay="0"/>
                                          </p:stCondLst>
                                        </p:cTn>
                                        <p:tgtEl>
                                          <p:spTgt spid="2">
                                            <p:txEl>
                                              <p:pRg st="2" end="2"/>
                                            </p:txEl>
                                          </p:spTgt>
                                        </p:tgtEl>
                                        <p:attrNameLst>
                                          <p:attrName>style.visibility</p:attrName>
                                        </p:attrNameLst>
                                      </p:cBhvr>
                                      <p:to>
                                        <p:strVal val="visible"/>
                                      </p:to>
                                    </p:set>
                                    <p:animEffect transition="in" filter="fade">
                                      <p:cBhvr>
                                        <p:cTn id="30" dur="2000"/>
                                        <p:tgtEl>
                                          <p:spTgt spid="2">
                                            <p:txEl>
                                              <p:pRg st="2" end="2"/>
                                            </p:txEl>
                                          </p:spTgt>
                                        </p:tgtEl>
                                      </p:cBhvr>
                                    </p:animEffect>
                                    <p:anim calcmode="lin" valueType="num">
                                      <p:cBhvr>
                                        <p:cTn id="31" dur="2000" fill="hold"/>
                                        <p:tgtEl>
                                          <p:spTgt spid="2">
                                            <p:txEl>
                                              <p:pRg st="2" end="2"/>
                                            </p:txEl>
                                          </p:spTgt>
                                        </p:tgtEl>
                                        <p:attrNameLst>
                                          <p:attrName>ppt_w</p:attrName>
                                        </p:attrNameLst>
                                      </p:cBhvr>
                                      <p:tavLst>
                                        <p:tav tm="0" fmla="#ppt_w*sin(2.5*pi*$)">
                                          <p:val>
                                            <p:fltVal val="0"/>
                                          </p:val>
                                        </p:tav>
                                        <p:tav tm="100000">
                                          <p:val>
                                            <p:fltVal val="1"/>
                                          </p:val>
                                        </p:tav>
                                      </p:tavLst>
                                    </p:anim>
                                    <p:anim calcmode="lin" valueType="num">
                                      <p:cBhvr>
                                        <p:cTn id="32" dur="20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8" presetClass="emph" presetSubtype="0" fill="hold" nodeType="clickEffect">
                                  <p:stCondLst>
                                    <p:cond delay="0"/>
                                  </p:stCondLst>
                                  <p:childTnLst>
                                    <p:animRot by="21600000">
                                      <p:cBhvr>
                                        <p:cTn id="36" dur="2000" fill="hold"/>
                                        <p:tgtEl>
                                          <p:spTgt spid="2">
                                            <p:txEl>
                                              <p:pRg st="3" end="3"/>
                                            </p:txEl>
                                          </p:spTgt>
                                        </p:tgtEl>
                                        <p:attrNameLst>
                                          <p:attrName>r</p:attrName>
                                        </p:attrNameLst>
                                      </p:cBhvr>
                                    </p:animRot>
                                  </p:childTnLst>
                                </p:cTn>
                              </p:par>
                              <p:par>
                                <p:cTn id="37" presetID="8" presetClass="emph" presetSubtype="0" fill="hold" nodeType="withEffect">
                                  <p:stCondLst>
                                    <p:cond delay="0"/>
                                  </p:stCondLst>
                                  <p:childTnLst>
                                    <p:animRot by="21600000">
                                      <p:cBhvr>
                                        <p:cTn id="38" dur="2000" fill="hold"/>
                                        <p:tgtEl>
                                          <p:spTgt spid="2">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6019800"/>
          </a:xfrm>
        </p:spPr>
        <p:txBody>
          <a:bodyPr>
            <a:normAutofit/>
          </a:bodyPr>
          <a:lstStyle/>
          <a:p>
            <a:pPr marL="109728" indent="0">
              <a:buNone/>
            </a:pPr>
            <a:r>
              <a:rPr lang="en-US" sz="3600" dirty="0">
                <a:latin typeface="Times New Roman" panose="02020603050405020304" pitchFamily="18" charset="0"/>
                <a:cs typeface="Times New Roman" panose="02020603050405020304" pitchFamily="18" charset="0"/>
              </a:rPr>
              <a:t> </a:t>
            </a:r>
            <a:r>
              <a:rPr lang="en-US" sz="3600" b="1" dirty="0">
                <a:solidFill>
                  <a:srgbClr val="FF0000"/>
                </a:solidFill>
                <a:latin typeface="Times New Roman" panose="02020603050405020304" pitchFamily="18" charset="0"/>
                <a:cs typeface="Times New Roman" panose="02020603050405020304" pitchFamily="18" charset="0"/>
              </a:rPr>
              <a:t>3.Preschool</a:t>
            </a:r>
          </a:p>
          <a:p>
            <a:r>
              <a:rPr lang="en-US" sz="3600" dirty="0">
                <a:latin typeface="Times New Roman" panose="02020603050405020304" pitchFamily="18" charset="0"/>
                <a:cs typeface="Times New Roman" panose="02020603050405020304" pitchFamily="18" charset="0"/>
              </a:rPr>
              <a:t>Parents arrange for companionship for child.</a:t>
            </a:r>
          </a:p>
          <a:p>
            <a:r>
              <a:rPr lang="en-US" sz="3600" dirty="0">
                <a:latin typeface="Times New Roman" panose="02020603050405020304" pitchFamily="18" charset="0"/>
                <a:cs typeface="Times New Roman" panose="02020603050405020304" pitchFamily="18" charset="0"/>
              </a:rPr>
              <a:t>Parents prepare child for school.</a:t>
            </a:r>
          </a:p>
          <a:p>
            <a:r>
              <a:rPr lang="en-US" sz="3600" dirty="0">
                <a:latin typeface="Times New Roman" panose="02020603050405020304" pitchFamily="18" charset="0"/>
                <a:cs typeface="Times New Roman" panose="02020603050405020304" pitchFamily="18" charset="0"/>
              </a:rPr>
              <a:t>Parents prepare child for younger sibling.</a:t>
            </a:r>
            <a:endParaRPr lang="en-US" sz="48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Family Developmental Tasks…….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128</a:t>
            </a:fld>
            <a:endParaRPr lang="en-US">
              <a:solidFill>
                <a:prstClr val="black"/>
              </a:solidFill>
            </a:endParaRPr>
          </a:p>
        </p:txBody>
      </p:sp>
    </p:spTree>
    <p:extLst>
      <p:ext uri="{BB962C8B-B14F-4D97-AF65-F5344CB8AC3E}">
        <p14:creationId xmlns:p14="http://schemas.microsoft.com/office/powerpoint/2010/main" val="2968733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fade">
                                      <p:cBhvr>
                                        <p:cTn id="25" dur="2000"/>
                                        <p:tgtEl>
                                          <p:spTgt spid="2">
                                            <p:txEl>
                                              <p:pRg st="1" end="1"/>
                                            </p:txEl>
                                          </p:spTgt>
                                        </p:tgtEl>
                                      </p:cBhvr>
                                    </p:animEffect>
                                    <p:anim calcmode="lin" valueType="num">
                                      <p:cBhvr>
                                        <p:cTn id="26" dur="2000" fill="hold"/>
                                        <p:tgtEl>
                                          <p:spTgt spid="2">
                                            <p:txEl>
                                              <p:pRg st="1" end="1"/>
                                            </p:txEl>
                                          </p:spTgt>
                                        </p:tgtEl>
                                        <p:attrNameLst>
                                          <p:attrName>ppt_w</p:attrName>
                                        </p:attrNameLst>
                                      </p:cBhvr>
                                      <p:tavLst>
                                        <p:tav tm="0" fmla="#ppt_w*sin(2.5*pi*$)">
                                          <p:val>
                                            <p:fltVal val="0"/>
                                          </p:val>
                                        </p:tav>
                                        <p:tav tm="100000">
                                          <p:val>
                                            <p:fltVal val="1"/>
                                          </p:val>
                                        </p:tav>
                                      </p:tavLst>
                                    </p:anim>
                                    <p:anim calcmode="lin" valueType="num">
                                      <p:cBhvr>
                                        <p:cTn id="27" dur="2000" fill="hold"/>
                                        <p:tgtEl>
                                          <p:spTgt spid="2">
                                            <p:txEl>
                                              <p:pRg st="1" end="1"/>
                                            </p:txEl>
                                          </p:spTgt>
                                        </p:tgtEl>
                                        <p:attrNameLst>
                                          <p:attrName>ppt_h</p:attrName>
                                        </p:attrNameLst>
                                      </p:cBhvr>
                                      <p:tavLst>
                                        <p:tav tm="0">
                                          <p:val>
                                            <p:strVal val="#ppt_h"/>
                                          </p:val>
                                        </p:tav>
                                        <p:tav tm="100000">
                                          <p:val>
                                            <p:strVal val="#ppt_h"/>
                                          </p:val>
                                        </p:tav>
                                      </p:tavLst>
                                    </p:anim>
                                  </p:childTnLst>
                                </p:cTn>
                              </p:par>
                              <p:par>
                                <p:cTn id="28" presetID="45" presetClass="entr" presetSubtype="0" fill="hold" nodeType="withEffect">
                                  <p:stCondLst>
                                    <p:cond delay="0"/>
                                  </p:stCondLst>
                                  <p:childTnLst>
                                    <p:set>
                                      <p:cBhvr>
                                        <p:cTn id="29" dur="1" fill="hold">
                                          <p:stCondLst>
                                            <p:cond delay="0"/>
                                          </p:stCondLst>
                                        </p:cTn>
                                        <p:tgtEl>
                                          <p:spTgt spid="2">
                                            <p:txEl>
                                              <p:pRg st="2" end="2"/>
                                            </p:txEl>
                                          </p:spTgt>
                                        </p:tgtEl>
                                        <p:attrNameLst>
                                          <p:attrName>style.visibility</p:attrName>
                                        </p:attrNameLst>
                                      </p:cBhvr>
                                      <p:to>
                                        <p:strVal val="visible"/>
                                      </p:to>
                                    </p:set>
                                    <p:animEffect transition="in" filter="fade">
                                      <p:cBhvr>
                                        <p:cTn id="30" dur="2000"/>
                                        <p:tgtEl>
                                          <p:spTgt spid="2">
                                            <p:txEl>
                                              <p:pRg st="2" end="2"/>
                                            </p:txEl>
                                          </p:spTgt>
                                        </p:tgtEl>
                                      </p:cBhvr>
                                    </p:animEffect>
                                    <p:anim calcmode="lin" valueType="num">
                                      <p:cBhvr>
                                        <p:cTn id="31" dur="2000" fill="hold"/>
                                        <p:tgtEl>
                                          <p:spTgt spid="2">
                                            <p:txEl>
                                              <p:pRg st="2" end="2"/>
                                            </p:txEl>
                                          </p:spTgt>
                                        </p:tgtEl>
                                        <p:attrNameLst>
                                          <p:attrName>ppt_w</p:attrName>
                                        </p:attrNameLst>
                                      </p:cBhvr>
                                      <p:tavLst>
                                        <p:tav tm="0" fmla="#ppt_w*sin(2.5*pi*$)">
                                          <p:val>
                                            <p:fltVal val="0"/>
                                          </p:val>
                                        </p:tav>
                                        <p:tav tm="100000">
                                          <p:val>
                                            <p:fltVal val="1"/>
                                          </p:val>
                                        </p:tav>
                                      </p:tavLst>
                                    </p:anim>
                                    <p:anim calcmode="lin" valueType="num">
                                      <p:cBhvr>
                                        <p:cTn id="32" dur="20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5" presetClass="entr" presetSubtype="0" fill="hold" nodeType="click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 calcmode="lin" valueType="num">
                                      <p:cBhvr>
                                        <p:cTn id="37"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8"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9" dur="1000" fill="hold"/>
                                        <p:tgtEl>
                                          <p:spTgt spid="2">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2">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6019800"/>
          </a:xfrm>
        </p:spPr>
        <p:txBody>
          <a:bodyPr>
            <a:normAutofit/>
          </a:bodyPr>
          <a:lstStyle/>
          <a:p>
            <a:pPr marL="109728" indent="0">
              <a:buNone/>
            </a:pPr>
            <a:r>
              <a:rPr lang="en-US" sz="3600" b="1" dirty="0">
                <a:solidFill>
                  <a:srgbClr val="FF0000"/>
                </a:solidFill>
                <a:latin typeface="Times New Roman" panose="02020603050405020304" pitchFamily="18" charset="0"/>
                <a:cs typeface="Times New Roman" panose="02020603050405020304" pitchFamily="18" charset="0"/>
              </a:rPr>
              <a:t>4.School-age</a:t>
            </a:r>
          </a:p>
          <a:p>
            <a:r>
              <a:rPr lang="en-US" sz="3600" dirty="0">
                <a:latin typeface="Times New Roman" panose="02020603050405020304" pitchFamily="18" charset="0"/>
                <a:cs typeface="Times New Roman" panose="02020603050405020304" pitchFamily="18" charset="0"/>
              </a:rPr>
              <a:t>Parents agree on type of school for child.</a:t>
            </a:r>
          </a:p>
          <a:p>
            <a:r>
              <a:rPr lang="en-US" sz="3600" dirty="0">
                <a:latin typeface="Times New Roman" panose="02020603050405020304" pitchFamily="18" charset="0"/>
                <a:cs typeface="Times New Roman" panose="02020603050405020304" pitchFamily="18" charset="0"/>
              </a:rPr>
              <a:t>Parents work child’s school schedule in with their own work schedule.</a:t>
            </a:r>
          </a:p>
          <a:p>
            <a:r>
              <a:rPr lang="en-US" sz="3600" dirty="0">
                <a:latin typeface="Times New Roman" panose="02020603050405020304" pitchFamily="18" charset="0"/>
                <a:cs typeface="Times New Roman" panose="02020603050405020304" pitchFamily="18" charset="0"/>
              </a:rPr>
              <a:t>Parents supervise child’s contacts with schoolmates and teachers.</a:t>
            </a:r>
            <a:endParaRPr lang="en-US" sz="48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Family Developmental Tasks…….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129</a:t>
            </a:fld>
            <a:endParaRPr lang="en-US">
              <a:solidFill>
                <a:prstClr val="black"/>
              </a:solidFill>
            </a:endParaRPr>
          </a:p>
        </p:txBody>
      </p:sp>
    </p:spTree>
    <p:extLst>
      <p:ext uri="{BB962C8B-B14F-4D97-AF65-F5344CB8AC3E}">
        <p14:creationId xmlns:p14="http://schemas.microsoft.com/office/powerpoint/2010/main" val="2528035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2">
                                            <p:txEl>
                                              <p:pRg st="0" end="0"/>
                                            </p:txEl>
                                          </p:spTgt>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wheel(1)">
                                      <p:cBhvr>
                                        <p:cTn id="11" dur="2000"/>
                                        <p:tgtEl>
                                          <p:spTgt spid="2">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2" presetClass="emph" presetSubtype="0" fill="hold" nodeType="clickEffect">
                                  <p:stCondLst>
                                    <p:cond delay="0"/>
                                  </p:stCondLst>
                                  <p:childTnLst>
                                    <p:animRot by="120000">
                                      <p:cBhvr>
                                        <p:cTn id="15" dur="100" fill="hold">
                                          <p:stCondLst>
                                            <p:cond delay="0"/>
                                          </p:stCondLst>
                                        </p:cTn>
                                        <p:tgtEl>
                                          <p:spTgt spid="2">
                                            <p:txEl>
                                              <p:pRg st="2" end="2"/>
                                            </p:txEl>
                                          </p:spTgt>
                                        </p:tgtEl>
                                        <p:attrNameLst>
                                          <p:attrName>r</p:attrName>
                                        </p:attrNameLst>
                                      </p:cBhvr>
                                    </p:animRot>
                                    <p:animRot by="-240000">
                                      <p:cBhvr>
                                        <p:cTn id="16" dur="200" fill="hold">
                                          <p:stCondLst>
                                            <p:cond delay="200"/>
                                          </p:stCondLst>
                                        </p:cTn>
                                        <p:tgtEl>
                                          <p:spTgt spid="2">
                                            <p:txEl>
                                              <p:pRg st="2" end="2"/>
                                            </p:txEl>
                                          </p:spTgt>
                                        </p:tgtEl>
                                        <p:attrNameLst>
                                          <p:attrName>r</p:attrName>
                                        </p:attrNameLst>
                                      </p:cBhvr>
                                    </p:animRot>
                                    <p:animRot by="240000">
                                      <p:cBhvr>
                                        <p:cTn id="17" dur="200" fill="hold">
                                          <p:stCondLst>
                                            <p:cond delay="400"/>
                                          </p:stCondLst>
                                        </p:cTn>
                                        <p:tgtEl>
                                          <p:spTgt spid="2">
                                            <p:txEl>
                                              <p:pRg st="2" end="2"/>
                                            </p:txEl>
                                          </p:spTgt>
                                        </p:tgtEl>
                                        <p:attrNameLst>
                                          <p:attrName>r</p:attrName>
                                        </p:attrNameLst>
                                      </p:cBhvr>
                                    </p:animRot>
                                    <p:animRot by="-240000">
                                      <p:cBhvr>
                                        <p:cTn id="18" dur="200" fill="hold">
                                          <p:stCondLst>
                                            <p:cond delay="600"/>
                                          </p:stCondLst>
                                        </p:cTn>
                                        <p:tgtEl>
                                          <p:spTgt spid="2">
                                            <p:txEl>
                                              <p:pRg st="2" end="2"/>
                                            </p:txEl>
                                          </p:spTgt>
                                        </p:tgtEl>
                                        <p:attrNameLst>
                                          <p:attrName>r</p:attrName>
                                        </p:attrNameLst>
                                      </p:cBhvr>
                                    </p:animRot>
                                    <p:animRot by="120000">
                                      <p:cBhvr>
                                        <p:cTn id="19" dur="200" fill="hold">
                                          <p:stCondLst>
                                            <p:cond delay="800"/>
                                          </p:stCondLst>
                                        </p:cTn>
                                        <p:tgtEl>
                                          <p:spTgt spid="2">
                                            <p:txEl>
                                              <p:pRg st="2" end="2"/>
                                            </p:txEl>
                                          </p:spTgt>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43" presetClass="entr" presetSubtype="0"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
                                        <p:tgtEl>
                                          <p:spTgt spid="2">
                                            <p:txEl>
                                              <p:pRg st="3" end="3"/>
                                            </p:txEl>
                                          </p:spTgt>
                                        </p:tgtEl>
                                      </p:cBhvr>
                                    </p:animEffect>
                                    <p:anim calcmode="lin" valueType="num">
                                      <p:cBhvr>
                                        <p:cTn id="25" dur="4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400" fill="hold"/>
                                        <p:tgtEl>
                                          <p:spTgt spid="2">
                                            <p:txEl>
                                              <p:pRg st="3" end="3"/>
                                            </p:txEl>
                                          </p:spTgt>
                                        </p:tgtEl>
                                        <p:attrNameLst>
                                          <p:attrName>ppt_y</p:attrName>
                                        </p:attrNameLst>
                                      </p:cBhvr>
                                      <p:tavLst>
                                        <p:tav tm="0">
                                          <p:val>
                                            <p:strVal val="#ppt_y+0.31"/>
                                          </p:val>
                                        </p:tav>
                                        <p:tav tm="100000">
                                          <p:val>
                                            <p:strVal val="#ppt_y+0.31"/>
                                          </p:val>
                                        </p:tav>
                                      </p:tavLst>
                                    </p:anim>
                                    <p:anim calcmode="lin" valueType="num">
                                      <p:cBhvr>
                                        <p:cTn id="27" dur="600" decel="50000" fill="hold">
                                          <p:stCondLst>
                                            <p:cond delay="400"/>
                                          </p:stCondLst>
                                        </p:cTn>
                                        <p:tgtEl>
                                          <p:spTgt spid="2">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8" dur="600" decel="50000" fill="hold">
                                          <p:stCondLst>
                                            <p:cond delay="400"/>
                                          </p:stCondLst>
                                        </p:cTn>
                                        <p:tgtEl>
                                          <p:spTgt spid="2">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a:bodyPr>
          <a:lstStyle/>
          <a:p>
            <a:r>
              <a:rPr lang="en-US" sz="3200" dirty="0">
                <a:latin typeface="Times New Roman" panose="02020603050405020304" pitchFamily="18" charset="0"/>
                <a:cs typeface="Times New Roman" panose="02020603050405020304" pitchFamily="18" charset="0"/>
              </a:rPr>
              <a:t>Yet our understanding of how to provide healthcare has evolved since the role of a nurse became standard in every hospital setting.</a:t>
            </a:r>
          </a:p>
          <a:p>
            <a:r>
              <a:rPr lang="en-US" sz="3200" dirty="0">
                <a:latin typeface="Times New Roman" panose="02020603050405020304" pitchFamily="18" charset="0"/>
                <a:cs typeface="Times New Roman" panose="02020603050405020304" pitchFamily="18" charset="0"/>
              </a:rPr>
              <a:t> Healthcare providers have begun to look beyond the medical care of an individual to how the overall health and safety of a community can lead to less disease, longer life expectancies, and fewer injuries.</a:t>
            </a:r>
          </a:p>
          <a:p>
            <a:endParaRPr lang="en-US" dirty="0"/>
          </a:p>
        </p:txBody>
      </p:sp>
      <p:sp>
        <p:nvSpPr>
          <p:cNvPr id="4" name="Title 3"/>
          <p:cNvSpPr>
            <a:spLocks noGrp="1"/>
          </p:cNvSpPr>
          <p:nvPr>
            <p:ph type="title"/>
          </p:nvPr>
        </p:nvSpPr>
        <p:spPr>
          <a:xfrm>
            <a:off x="0" y="0"/>
            <a:ext cx="9144000" cy="1143000"/>
          </a:xfrm>
        </p:spPr>
        <p:txBody>
          <a:bodyPr>
            <a:normAutofit fontScale="90000"/>
          </a:bodyPr>
          <a:lstStyle/>
          <a:p>
            <a:br>
              <a:rPr lang="en-US" dirty="0">
                <a:effectLst/>
              </a:rPr>
            </a:br>
            <a:br>
              <a:rPr lang="en-US" dirty="0">
                <a:effectLst/>
              </a:rPr>
            </a:br>
            <a:r>
              <a:rPr lang="en-US" sz="4900" dirty="0">
                <a:solidFill>
                  <a:srgbClr val="FF0000"/>
                </a:solidFill>
                <a:effectLst/>
                <a:latin typeface="Times New Roman" panose="02020603050405020304" pitchFamily="18" charset="0"/>
                <a:cs typeface="Times New Roman" panose="02020603050405020304" pitchFamily="18" charset="0"/>
              </a:rPr>
              <a:t>Globally cont’d….. </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296195453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6019800"/>
          </a:xfrm>
        </p:spPr>
        <p:txBody>
          <a:bodyPr>
            <a:normAutofit/>
          </a:bodyPr>
          <a:lstStyle/>
          <a:p>
            <a:pPr marL="109728" indent="0">
              <a:buNone/>
            </a:pPr>
            <a:r>
              <a:rPr lang="en-US" sz="3600" b="1" dirty="0">
                <a:solidFill>
                  <a:srgbClr val="FF0000"/>
                </a:solidFill>
                <a:latin typeface="Times New Roman" panose="02020603050405020304" pitchFamily="18" charset="0"/>
                <a:cs typeface="Times New Roman" panose="02020603050405020304" pitchFamily="18" charset="0"/>
              </a:rPr>
              <a:t>5.Teen Stage</a:t>
            </a:r>
          </a:p>
          <a:p>
            <a:r>
              <a:rPr lang="en-US" sz="3600" dirty="0">
                <a:latin typeface="Times New Roman" panose="02020603050405020304" pitchFamily="18" charset="0"/>
                <a:cs typeface="Times New Roman" panose="02020603050405020304" pitchFamily="18" charset="0"/>
              </a:rPr>
              <a:t>Parents begin to ‘let go’ of teenage child.</a:t>
            </a:r>
          </a:p>
          <a:p>
            <a:r>
              <a:rPr lang="en-US" sz="3600" dirty="0">
                <a:latin typeface="Times New Roman" panose="02020603050405020304" pitchFamily="18" charset="0"/>
                <a:cs typeface="Times New Roman" panose="02020603050405020304" pitchFamily="18" charset="0"/>
              </a:rPr>
              <a:t>Parents welcome teen’s peers to their home.</a:t>
            </a:r>
          </a:p>
          <a:p>
            <a:r>
              <a:rPr lang="en-US" sz="3600" dirty="0">
                <a:latin typeface="Times New Roman" panose="02020603050405020304" pitchFamily="18" charset="0"/>
                <a:cs typeface="Times New Roman" panose="02020603050405020304" pitchFamily="18" charset="0"/>
              </a:rPr>
              <a:t>Teens show new needs with parents.</a:t>
            </a:r>
          </a:p>
          <a:p>
            <a:r>
              <a:rPr lang="en-US" sz="3600" dirty="0">
                <a:latin typeface="Times New Roman" panose="02020603050405020304" pitchFamily="18" charset="0"/>
                <a:cs typeface="Times New Roman" panose="02020603050405020304" pitchFamily="18" charset="0"/>
              </a:rPr>
              <a:t>Teen initiate discussion on special concerns.</a:t>
            </a:r>
          </a:p>
          <a:p>
            <a:r>
              <a:rPr lang="en-US" sz="3600" dirty="0">
                <a:latin typeface="Times New Roman" panose="02020603050405020304" pitchFamily="18" charset="0"/>
                <a:cs typeface="Times New Roman" panose="02020603050405020304" pitchFamily="18" charset="0"/>
              </a:rPr>
              <a:t>Parents and teens revise self-images as teens become more independent.</a:t>
            </a:r>
            <a:endParaRPr lang="en-US" sz="48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Family Developmental Tasks……….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130</a:t>
            </a:fld>
            <a:endParaRPr lang="en-US">
              <a:solidFill>
                <a:prstClr val="black"/>
              </a:solidFill>
            </a:endParaRPr>
          </a:p>
        </p:txBody>
      </p:sp>
    </p:spTree>
    <p:extLst>
      <p:ext uri="{BB962C8B-B14F-4D97-AF65-F5344CB8AC3E}">
        <p14:creationId xmlns:p14="http://schemas.microsoft.com/office/powerpoint/2010/main" val="2482680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nodeType="clickEffect">
                                  <p:stCondLst>
                                    <p:cond delay="0"/>
                                  </p:stCondLst>
                                  <p:childTnLst>
                                    <p:animEffect transition="out" filter="wheel(1)">
                                      <p:cBhvr>
                                        <p:cTn id="6" dur="2000"/>
                                        <p:tgtEl>
                                          <p:spTgt spid="2">
                                            <p:txEl>
                                              <p:pRg st="0" end="0"/>
                                            </p:txEl>
                                          </p:spTgt>
                                        </p:tgtEl>
                                      </p:cBhvr>
                                    </p:animEffect>
                                    <p:set>
                                      <p:cBhvr>
                                        <p:cTn id="7" dur="1" fill="hold">
                                          <p:stCondLst>
                                            <p:cond delay="1999"/>
                                          </p:stCondLst>
                                        </p:cTn>
                                        <p:tgtEl>
                                          <p:spTgt spid="2">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dissolve">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5" presetClass="emph" presetSubtype="0" nodeType="clickEffect">
                                  <p:stCondLst>
                                    <p:cond delay="0"/>
                                  </p:stCondLst>
                                  <p:iterate type="lt">
                                    <p:tmAbs val="25"/>
                                  </p:iterate>
                                  <p:childTnLst>
                                    <p:set>
                                      <p:cBhvr override="childStyle">
                                        <p:cTn id="19" dur="indefinite"/>
                                        <p:tgtEl>
                                          <p:spTgt spid="2">
                                            <p:txEl>
                                              <p:pRg st="3" end="3"/>
                                            </p:txEl>
                                          </p:spTgt>
                                        </p:tgtEl>
                                        <p:attrNameLst>
                                          <p:attrName>style.fontWeight</p:attrName>
                                        </p:attrNameLst>
                                      </p:cBhvr>
                                      <p:to>
                                        <p:strVal val="bold"/>
                                      </p:to>
                                    </p:set>
                                  </p:childTnLst>
                                </p:cTn>
                              </p:par>
                              <p:par>
                                <p:cTn id="20" presetID="15" presetClass="emph" presetSubtype="0" nodeType="withEffect">
                                  <p:stCondLst>
                                    <p:cond delay="0"/>
                                  </p:stCondLst>
                                  <p:iterate type="lt">
                                    <p:tmAbs val="25"/>
                                  </p:iterate>
                                  <p:childTnLst>
                                    <p:set>
                                      <p:cBhvr override="childStyle">
                                        <p:cTn id="21" dur="indefinite"/>
                                        <p:tgtEl>
                                          <p:spTgt spid="2">
                                            <p:txEl>
                                              <p:pRg st="4" end="4"/>
                                            </p:txEl>
                                          </p:spTgt>
                                        </p:tgtEl>
                                        <p:attrNameLst>
                                          <p:attrName>style.fontWeight</p:attrName>
                                        </p:attrNameLst>
                                      </p:cBhvr>
                                      <p:to>
                                        <p:strVal val="bold"/>
                                      </p:to>
                                    </p:set>
                                  </p:childTnLst>
                                </p:cTn>
                              </p:par>
                            </p:childTnLst>
                          </p:cTn>
                        </p:par>
                      </p:childTnLst>
                    </p:cTn>
                  </p:par>
                  <p:par>
                    <p:cTn id="22" fill="hold">
                      <p:stCondLst>
                        <p:cond delay="indefinite"/>
                      </p:stCondLst>
                      <p:childTnLst>
                        <p:par>
                          <p:cTn id="23" fill="hold">
                            <p:stCondLst>
                              <p:cond delay="0"/>
                            </p:stCondLst>
                            <p:childTnLst>
                              <p:par>
                                <p:cTn id="24" presetID="42" presetClass="exit" presetSubtype="0" fill="hold" nodeType="clickEffect">
                                  <p:stCondLst>
                                    <p:cond delay="0"/>
                                  </p:stCondLst>
                                  <p:childTnLst>
                                    <p:animEffect transition="out" filter="fade">
                                      <p:cBhvr>
                                        <p:cTn id="25" dur="1000"/>
                                        <p:tgtEl>
                                          <p:spTgt spid="2">
                                            <p:txEl>
                                              <p:pRg st="5" end="5"/>
                                            </p:txEl>
                                          </p:spTgt>
                                        </p:tgtEl>
                                      </p:cBhvr>
                                    </p:animEffect>
                                    <p:anim calcmode="lin" valueType="num">
                                      <p:cBhvr>
                                        <p:cTn id="26" dur="1000"/>
                                        <p:tgtEl>
                                          <p:spTgt spid="2">
                                            <p:txEl>
                                              <p:pRg st="5" end="5"/>
                                            </p:txEl>
                                          </p:spTgt>
                                        </p:tgtEl>
                                        <p:attrNameLst>
                                          <p:attrName>ppt_x</p:attrName>
                                        </p:attrNameLst>
                                      </p:cBhvr>
                                      <p:tavLst>
                                        <p:tav tm="0">
                                          <p:val>
                                            <p:strVal val="ppt_x"/>
                                          </p:val>
                                        </p:tav>
                                        <p:tav tm="100000">
                                          <p:val>
                                            <p:strVal val="ppt_x"/>
                                          </p:val>
                                        </p:tav>
                                      </p:tavLst>
                                    </p:anim>
                                    <p:anim calcmode="lin" valueType="num">
                                      <p:cBhvr>
                                        <p:cTn id="27" dur="1000"/>
                                        <p:tgtEl>
                                          <p:spTgt spid="2">
                                            <p:txEl>
                                              <p:pRg st="5" end="5"/>
                                            </p:txEl>
                                          </p:spTgt>
                                        </p:tgtEl>
                                        <p:attrNameLst>
                                          <p:attrName>ppt_y</p:attrName>
                                        </p:attrNameLst>
                                      </p:cBhvr>
                                      <p:tavLst>
                                        <p:tav tm="0">
                                          <p:val>
                                            <p:strVal val="ppt_y"/>
                                          </p:val>
                                        </p:tav>
                                        <p:tav tm="100000">
                                          <p:val>
                                            <p:strVal val="ppt_y+.1"/>
                                          </p:val>
                                        </p:tav>
                                      </p:tavLst>
                                    </p:anim>
                                    <p:set>
                                      <p:cBhvr>
                                        <p:cTn id="28" dur="1" fill="hold">
                                          <p:stCondLst>
                                            <p:cond delay="999"/>
                                          </p:stCondLst>
                                        </p:cTn>
                                        <p:tgtEl>
                                          <p:spTgt spid="2">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6019800"/>
          </a:xfrm>
        </p:spPr>
        <p:txBody>
          <a:bodyPr>
            <a:normAutofit/>
          </a:bodyPr>
          <a:lstStyle/>
          <a:p>
            <a:pPr marL="109728" indent="0">
              <a:buNone/>
            </a:pPr>
            <a:r>
              <a:rPr lang="en-US" sz="3600" b="1" dirty="0">
                <a:solidFill>
                  <a:srgbClr val="FF0000"/>
                </a:solidFill>
                <a:latin typeface="Times New Roman" panose="02020603050405020304" pitchFamily="18" charset="0"/>
                <a:cs typeface="Times New Roman" panose="02020603050405020304" pitchFamily="18" charset="0"/>
              </a:rPr>
              <a:t>6. Launching Stage</a:t>
            </a:r>
          </a:p>
          <a:p>
            <a:r>
              <a:rPr lang="en-US" sz="3600" dirty="0">
                <a:latin typeface="Times New Roman" panose="02020603050405020304" pitchFamily="18" charset="0"/>
                <a:cs typeface="Times New Roman" panose="02020603050405020304" pitchFamily="18" charset="0"/>
              </a:rPr>
              <a:t>Parents recognize child as young adult.</a:t>
            </a:r>
          </a:p>
          <a:p>
            <a:r>
              <a:rPr lang="en-US" sz="3600" dirty="0">
                <a:latin typeface="Times New Roman" panose="02020603050405020304" pitchFamily="18" charset="0"/>
                <a:cs typeface="Times New Roman" panose="02020603050405020304" pitchFamily="18" charset="0"/>
              </a:rPr>
              <a:t>Teens share plans with parents and siblings.</a:t>
            </a:r>
          </a:p>
          <a:p>
            <a:r>
              <a:rPr lang="en-US" sz="3600" dirty="0">
                <a:latin typeface="Times New Roman" panose="02020603050405020304" pitchFamily="18" charset="0"/>
                <a:cs typeface="Times New Roman" panose="02020603050405020304" pitchFamily="18" charset="0"/>
              </a:rPr>
              <a:t>Teens show new needs with parents.</a:t>
            </a:r>
          </a:p>
          <a:p>
            <a:r>
              <a:rPr lang="en-US" sz="3600" dirty="0">
                <a:latin typeface="Times New Roman" panose="02020603050405020304" pitchFamily="18" charset="0"/>
                <a:cs typeface="Times New Roman" panose="02020603050405020304" pitchFamily="18" charset="0"/>
              </a:rPr>
              <a:t>Parents and teens revise self-images as teens become more independent.</a:t>
            </a:r>
            <a:endParaRPr lang="en-US" sz="48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Family Developmental Tasks…….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131</a:t>
            </a:fld>
            <a:endParaRPr lang="en-US">
              <a:solidFill>
                <a:prstClr val="black"/>
              </a:solidFill>
            </a:endParaRPr>
          </a:p>
        </p:txBody>
      </p:sp>
    </p:spTree>
    <p:extLst>
      <p:ext uri="{BB962C8B-B14F-4D97-AF65-F5344CB8AC3E}">
        <p14:creationId xmlns:p14="http://schemas.microsoft.com/office/powerpoint/2010/main" val="1399591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wipe(down)">
                                      <p:cBhvr>
                                        <p:cTn id="14" dur="580">
                                          <p:stCondLst>
                                            <p:cond delay="0"/>
                                          </p:stCondLst>
                                        </p:cTn>
                                        <p:tgtEl>
                                          <p:spTgt spid="2">
                                            <p:txEl>
                                              <p:pRg st="1" end="1"/>
                                            </p:txEl>
                                          </p:spTgt>
                                        </p:tgtEl>
                                      </p:cBhvr>
                                    </p:animEffect>
                                    <p:anim calcmode="lin" valueType="num">
                                      <p:cBhvr>
                                        <p:cTn id="15"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2">
                                            <p:txEl>
                                              <p:pRg st="1" end="1"/>
                                            </p:txEl>
                                          </p:spTgt>
                                        </p:tgtEl>
                                      </p:cBhvr>
                                      <p:to x="100000" y="60000"/>
                                    </p:animScale>
                                    <p:animScale>
                                      <p:cBhvr>
                                        <p:cTn id="21" dur="166" decel="50000">
                                          <p:stCondLst>
                                            <p:cond delay="676"/>
                                          </p:stCondLst>
                                        </p:cTn>
                                        <p:tgtEl>
                                          <p:spTgt spid="2">
                                            <p:txEl>
                                              <p:pRg st="1" end="1"/>
                                            </p:txEl>
                                          </p:spTgt>
                                        </p:tgtEl>
                                      </p:cBhvr>
                                      <p:to x="100000" y="100000"/>
                                    </p:animScale>
                                    <p:animScale>
                                      <p:cBhvr>
                                        <p:cTn id="22" dur="26">
                                          <p:stCondLst>
                                            <p:cond delay="1312"/>
                                          </p:stCondLst>
                                        </p:cTn>
                                        <p:tgtEl>
                                          <p:spTgt spid="2">
                                            <p:txEl>
                                              <p:pRg st="1" end="1"/>
                                            </p:txEl>
                                          </p:spTgt>
                                        </p:tgtEl>
                                      </p:cBhvr>
                                      <p:to x="100000" y="80000"/>
                                    </p:animScale>
                                    <p:animScale>
                                      <p:cBhvr>
                                        <p:cTn id="23" dur="166" decel="50000">
                                          <p:stCondLst>
                                            <p:cond delay="1338"/>
                                          </p:stCondLst>
                                        </p:cTn>
                                        <p:tgtEl>
                                          <p:spTgt spid="2">
                                            <p:txEl>
                                              <p:pRg st="1" end="1"/>
                                            </p:txEl>
                                          </p:spTgt>
                                        </p:tgtEl>
                                      </p:cBhvr>
                                      <p:to x="100000" y="100000"/>
                                    </p:animScale>
                                    <p:animScale>
                                      <p:cBhvr>
                                        <p:cTn id="24" dur="26">
                                          <p:stCondLst>
                                            <p:cond delay="1642"/>
                                          </p:stCondLst>
                                        </p:cTn>
                                        <p:tgtEl>
                                          <p:spTgt spid="2">
                                            <p:txEl>
                                              <p:pRg st="1" end="1"/>
                                            </p:txEl>
                                          </p:spTgt>
                                        </p:tgtEl>
                                      </p:cBhvr>
                                      <p:to x="100000" y="90000"/>
                                    </p:animScale>
                                    <p:animScale>
                                      <p:cBhvr>
                                        <p:cTn id="25" dur="166" decel="50000">
                                          <p:stCondLst>
                                            <p:cond delay="1668"/>
                                          </p:stCondLst>
                                        </p:cTn>
                                        <p:tgtEl>
                                          <p:spTgt spid="2">
                                            <p:txEl>
                                              <p:pRg st="1" end="1"/>
                                            </p:txEl>
                                          </p:spTgt>
                                        </p:tgtEl>
                                      </p:cBhvr>
                                      <p:to x="100000" y="100000"/>
                                    </p:animScale>
                                    <p:animScale>
                                      <p:cBhvr>
                                        <p:cTn id="26" dur="26">
                                          <p:stCondLst>
                                            <p:cond delay="1808"/>
                                          </p:stCondLst>
                                        </p:cTn>
                                        <p:tgtEl>
                                          <p:spTgt spid="2">
                                            <p:txEl>
                                              <p:pRg st="1" end="1"/>
                                            </p:txEl>
                                          </p:spTgt>
                                        </p:tgtEl>
                                      </p:cBhvr>
                                      <p:to x="100000" y="95000"/>
                                    </p:animScale>
                                    <p:animScale>
                                      <p:cBhvr>
                                        <p:cTn id="27" dur="166" decel="50000">
                                          <p:stCondLst>
                                            <p:cond delay="1834"/>
                                          </p:stCondLst>
                                        </p:cTn>
                                        <p:tgtEl>
                                          <p:spTgt spid="2">
                                            <p:txEl>
                                              <p:pRg st="1" end="1"/>
                                            </p:txEl>
                                          </p:spTgt>
                                        </p:tgtEl>
                                      </p:cBhvr>
                                      <p:to x="100000" y="100000"/>
                                    </p:animScale>
                                  </p:childTnLst>
                                </p:cTn>
                              </p:par>
                              <p:par>
                                <p:cTn id="28" presetID="26" presetClass="entr" presetSubtype="0" fill="hold" nodeType="withEffect">
                                  <p:stCondLst>
                                    <p:cond delay="0"/>
                                  </p:stCondLst>
                                  <p:childTnLst>
                                    <p:set>
                                      <p:cBhvr>
                                        <p:cTn id="29" dur="1" fill="hold">
                                          <p:stCondLst>
                                            <p:cond delay="0"/>
                                          </p:stCondLst>
                                        </p:cTn>
                                        <p:tgtEl>
                                          <p:spTgt spid="2">
                                            <p:txEl>
                                              <p:pRg st="2" end="2"/>
                                            </p:txEl>
                                          </p:spTgt>
                                        </p:tgtEl>
                                        <p:attrNameLst>
                                          <p:attrName>style.visibility</p:attrName>
                                        </p:attrNameLst>
                                      </p:cBhvr>
                                      <p:to>
                                        <p:strVal val="visible"/>
                                      </p:to>
                                    </p:set>
                                    <p:animEffect transition="in" filter="wipe(down)">
                                      <p:cBhvr>
                                        <p:cTn id="30" dur="580">
                                          <p:stCondLst>
                                            <p:cond delay="0"/>
                                          </p:stCondLst>
                                        </p:cTn>
                                        <p:tgtEl>
                                          <p:spTgt spid="2">
                                            <p:txEl>
                                              <p:pRg st="2" end="2"/>
                                            </p:txEl>
                                          </p:spTgt>
                                        </p:tgtEl>
                                      </p:cBhvr>
                                    </p:animEffect>
                                    <p:anim calcmode="lin" valueType="num">
                                      <p:cBhvr>
                                        <p:cTn id="31"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2">
                                            <p:txEl>
                                              <p:pRg st="2" end="2"/>
                                            </p:txEl>
                                          </p:spTgt>
                                        </p:tgtEl>
                                      </p:cBhvr>
                                      <p:to x="100000" y="60000"/>
                                    </p:animScale>
                                    <p:animScale>
                                      <p:cBhvr>
                                        <p:cTn id="37" dur="166" decel="50000">
                                          <p:stCondLst>
                                            <p:cond delay="676"/>
                                          </p:stCondLst>
                                        </p:cTn>
                                        <p:tgtEl>
                                          <p:spTgt spid="2">
                                            <p:txEl>
                                              <p:pRg st="2" end="2"/>
                                            </p:txEl>
                                          </p:spTgt>
                                        </p:tgtEl>
                                      </p:cBhvr>
                                      <p:to x="100000" y="100000"/>
                                    </p:animScale>
                                    <p:animScale>
                                      <p:cBhvr>
                                        <p:cTn id="38" dur="26">
                                          <p:stCondLst>
                                            <p:cond delay="1312"/>
                                          </p:stCondLst>
                                        </p:cTn>
                                        <p:tgtEl>
                                          <p:spTgt spid="2">
                                            <p:txEl>
                                              <p:pRg st="2" end="2"/>
                                            </p:txEl>
                                          </p:spTgt>
                                        </p:tgtEl>
                                      </p:cBhvr>
                                      <p:to x="100000" y="80000"/>
                                    </p:animScale>
                                    <p:animScale>
                                      <p:cBhvr>
                                        <p:cTn id="39" dur="166" decel="50000">
                                          <p:stCondLst>
                                            <p:cond delay="1338"/>
                                          </p:stCondLst>
                                        </p:cTn>
                                        <p:tgtEl>
                                          <p:spTgt spid="2">
                                            <p:txEl>
                                              <p:pRg st="2" end="2"/>
                                            </p:txEl>
                                          </p:spTgt>
                                        </p:tgtEl>
                                      </p:cBhvr>
                                      <p:to x="100000" y="100000"/>
                                    </p:animScale>
                                    <p:animScale>
                                      <p:cBhvr>
                                        <p:cTn id="40" dur="26">
                                          <p:stCondLst>
                                            <p:cond delay="1642"/>
                                          </p:stCondLst>
                                        </p:cTn>
                                        <p:tgtEl>
                                          <p:spTgt spid="2">
                                            <p:txEl>
                                              <p:pRg st="2" end="2"/>
                                            </p:txEl>
                                          </p:spTgt>
                                        </p:tgtEl>
                                      </p:cBhvr>
                                      <p:to x="100000" y="90000"/>
                                    </p:animScale>
                                    <p:animScale>
                                      <p:cBhvr>
                                        <p:cTn id="41" dur="166" decel="50000">
                                          <p:stCondLst>
                                            <p:cond delay="1668"/>
                                          </p:stCondLst>
                                        </p:cTn>
                                        <p:tgtEl>
                                          <p:spTgt spid="2">
                                            <p:txEl>
                                              <p:pRg st="2" end="2"/>
                                            </p:txEl>
                                          </p:spTgt>
                                        </p:tgtEl>
                                      </p:cBhvr>
                                      <p:to x="100000" y="100000"/>
                                    </p:animScale>
                                    <p:animScale>
                                      <p:cBhvr>
                                        <p:cTn id="42" dur="26">
                                          <p:stCondLst>
                                            <p:cond delay="1808"/>
                                          </p:stCondLst>
                                        </p:cTn>
                                        <p:tgtEl>
                                          <p:spTgt spid="2">
                                            <p:txEl>
                                              <p:pRg st="2" end="2"/>
                                            </p:txEl>
                                          </p:spTgt>
                                        </p:tgtEl>
                                      </p:cBhvr>
                                      <p:to x="100000" y="95000"/>
                                    </p:animScale>
                                    <p:animScale>
                                      <p:cBhvr>
                                        <p:cTn id="43" dur="166" decel="50000">
                                          <p:stCondLst>
                                            <p:cond delay="1834"/>
                                          </p:stCondLst>
                                        </p:cTn>
                                        <p:tgtEl>
                                          <p:spTgt spid="2">
                                            <p:txEl>
                                              <p:pRg st="2" end="2"/>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2">
                                            <p:txEl>
                                              <p:pRg st="3" end="3"/>
                                            </p:txEl>
                                          </p:spTgt>
                                        </p:tgtEl>
                                        <p:attrNameLst>
                                          <p:attrName>style.visibility</p:attrName>
                                        </p:attrNameLst>
                                      </p:cBhvr>
                                      <p:to>
                                        <p:strVal val="visible"/>
                                      </p:to>
                                    </p:set>
                                    <p:animEffect transition="in" filter="wipe(down)">
                                      <p:cBhvr>
                                        <p:cTn id="48" dur="500"/>
                                        <p:tgtEl>
                                          <p:spTgt spid="2">
                                            <p:txEl>
                                              <p:pRg st="3" end="3"/>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xit" presetSubtype="0" fill="hold" nodeType="clickEffect">
                                  <p:stCondLst>
                                    <p:cond delay="0"/>
                                  </p:stCondLst>
                                  <p:childTnLst>
                                    <p:anim calcmode="lin" valueType="num">
                                      <p:cBhvr>
                                        <p:cTn id="52" dur="1000"/>
                                        <p:tgtEl>
                                          <p:spTgt spid="2">
                                            <p:txEl>
                                              <p:pRg st="4" end="4"/>
                                            </p:txEl>
                                          </p:spTgt>
                                        </p:tgtEl>
                                        <p:attrNameLst>
                                          <p:attrName>ppt_w</p:attrName>
                                        </p:attrNameLst>
                                      </p:cBhvr>
                                      <p:tavLst>
                                        <p:tav tm="0">
                                          <p:val>
                                            <p:strVal val="ppt_w"/>
                                          </p:val>
                                        </p:tav>
                                        <p:tav tm="100000">
                                          <p:val>
                                            <p:fltVal val="0"/>
                                          </p:val>
                                        </p:tav>
                                      </p:tavLst>
                                    </p:anim>
                                    <p:anim calcmode="lin" valueType="num">
                                      <p:cBhvr>
                                        <p:cTn id="53" dur="1000"/>
                                        <p:tgtEl>
                                          <p:spTgt spid="2">
                                            <p:txEl>
                                              <p:pRg st="4" end="4"/>
                                            </p:txEl>
                                          </p:spTgt>
                                        </p:tgtEl>
                                        <p:attrNameLst>
                                          <p:attrName>ppt_h</p:attrName>
                                        </p:attrNameLst>
                                      </p:cBhvr>
                                      <p:tavLst>
                                        <p:tav tm="0">
                                          <p:val>
                                            <p:strVal val="ppt_h"/>
                                          </p:val>
                                        </p:tav>
                                        <p:tav tm="100000">
                                          <p:val>
                                            <p:fltVal val="0"/>
                                          </p:val>
                                        </p:tav>
                                      </p:tavLst>
                                    </p:anim>
                                    <p:anim calcmode="lin" valueType="num">
                                      <p:cBhvr>
                                        <p:cTn id="54" dur="1000"/>
                                        <p:tgtEl>
                                          <p:spTgt spid="2">
                                            <p:txEl>
                                              <p:pRg st="4" end="4"/>
                                            </p:txEl>
                                          </p:spTgt>
                                        </p:tgtEl>
                                        <p:attrNameLst>
                                          <p:attrName>style.rotation</p:attrName>
                                        </p:attrNameLst>
                                      </p:cBhvr>
                                      <p:tavLst>
                                        <p:tav tm="0">
                                          <p:val>
                                            <p:fltVal val="0"/>
                                          </p:val>
                                        </p:tav>
                                        <p:tav tm="100000">
                                          <p:val>
                                            <p:fltVal val="90"/>
                                          </p:val>
                                        </p:tav>
                                      </p:tavLst>
                                    </p:anim>
                                    <p:animEffect transition="out" filter="fade">
                                      <p:cBhvr>
                                        <p:cTn id="55" dur="1000"/>
                                        <p:tgtEl>
                                          <p:spTgt spid="2">
                                            <p:txEl>
                                              <p:pRg st="4" end="4"/>
                                            </p:txEl>
                                          </p:spTgt>
                                        </p:tgtEl>
                                      </p:cBhvr>
                                    </p:animEffect>
                                    <p:set>
                                      <p:cBhvr>
                                        <p:cTn id="56" dur="1" fill="hold">
                                          <p:stCondLst>
                                            <p:cond delay="999"/>
                                          </p:stCondLst>
                                        </p:cTn>
                                        <p:tgtEl>
                                          <p:spTgt spid="2">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6019800"/>
          </a:xfrm>
        </p:spPr>
        <p:txBody>
          <a:bodyPr>
            <a:normAutofit/>
          </a:bodyPr>
          <a:lstStyle/>
          <a:p>
            <a:pPr marL="109728" indent="0">
              <a:buNone/>
            </a:pPr>
            <a:r>
              <a:rPr lang="en-US" sz="3600" b="1" dirty="0">
                <a:solidFill>
                  <a:srgbClr val="FF0000"/>
                </a:solidFill>
                <a:latin typeface="Times New Roman" panose="02020603050405020304" pitchFamily="18" charset="0"/>
                <a:cs typeface="Times New Roman" panose="02020603050405020304" pitchFamily="18" charset="0"/>
              </a:rPr>
              <a:t>7.Contracting Stage</a:t>
            </a:r>
          </a:p>
          <a:p>
            <a:r>
              <a:rPr lang="en-US" sz="3600" dirty="0">
                <a:latin typeface="Times New Roman" panose="02020603050405020304" pitchFamily="18" charset="0"/>
                <a:cs typeface="Times New Roman" panose="02020603050405020304" pitchFamily="18" charset="0"/>
              </a:rPr>
              <a:t>Parents adjust to “empty nest”.</a:t>
            </a:r>
          </a:p>
          <a:p>
            <a:r>
              <a:rPr lang="en-US" sz="3600" dirty="0">
                <a:latin typeface="Times New Roman" panose="02020603050405020304" pitchFamily="18" charset="0"/>
                <a:cs typeface="Times New Roman" panose="02020603050405020304" pitchFamily="18" charset="0"/>
              </a:rPr>
              <a:t>Parents begin to plan for retirement.</a:t>
            </a:r>
          </a:p>
          <a:p>
            <a:r>
              <a:rPr lang="en-US" sz="3600" dirty="0">
                <a:latin typeface="Times New Roman" panose="02020603050405020304" pitchFamily="18" charset="0"/>
                <a:cs typeface="Times New Roman" panose="02020603050405020304" pitchFamily="18" charset="0"/>
              </a:rPr>
              <a:t>Parents may become grandparents.</a:t>
            </a:r>
          </a:p>
          <a:p>
            <a:r>
              <a:rPr lang="en-US" sz="3600" dirty="0">
                <a:latin typeface="Times New Roman" panose="02020603050405020304" pitchFamily="18" charset="0"/>
                <a:cs typeface="Times New Roman" panose="02020603050405020304" pitchFamily="18" charset="0"/>
              </a:rPr>
              <a:t>Young adult may re-enter ‘nest’ on a new basis.</a:t>
            </a:r>
          </a:p>
          <a:p>
            <a:r>
              <a:rPr lang="en-US" sz="3600" dirty="0">
                <a:latin typeface="Times New Roman" panose="02020603050405020304" pitchFamily="18" charset="0"/>
                <a:cs typeface="Times New Roman" panose="02020603050405020304" pitchFamily="18" charset="0"/>
              </a:rPr>
              <a:t>Parents and children adjust to parental aging.</a:t>
            </a:r>
            <a:endParaRPr lang="en-US" sz="48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Family Developmental Tasks……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132</a:t>
            </a:fld>
            <a:endParaRPr lang="en-US">
              <a:solidFill>
                <a:prstClr val="black"/>
              </a:solidFill>
            </a:endParaRPr>
          </a:p>
        </p:txBody>
      </p:sp>
    </p:spTree>
    <p:extLst>
      <p:ext uri="{BB962C8B-B14F-4D97-AF65-F5344CB8AC3E}">
        <p14:creationId xmlns:p14="http://schemas.microsoft.com/office/powerpoint/2010/main" val="191683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2000"/>
                                        <p:tgtEl>
                                          <p:spTgt spid="2">
                                            <p:txEl>
                                              <p:pRg st="3" end="3"/>
                                            </p:txEl>
                                          </p:spTgt>
                                        </p:tgtEl>
                                      </p:cBhvr>
                                    </p:animEffect>
                                    <p:anim calcmode="lin" valueType="num">
                                      <p:cBhvr>
                                        <p:cTn id="21" dur="2000" fill="hold"/>
                                        <p:tgtEl>
                                          <p:spTgt spid="2">
                                            <p:txEl>
                                              <p:pRg st="3" end="3"/>
                                            </p:txEl>
                                          </p:spTgt>
                                        </p:tgtEl>
                                        <p:attrNameLst>
                                          <p:attrName>ppt_w</p:attrName>
                                        </p:attrNameLst>
                                      </p:cBhvr>
                                      <p:tavLst>
                                        <p:tav tm="0" fmla="#ppt_w*sin(2.5*pi*$)">
                                          <p:val>
                                            <p:fltVal val="0"/>
                                          </p:val>
                                        </p:tav>
                                        <p:tav tm="100000">
                                          <p:val>
                                            <p:fltVal val="1"/>
                                          </p:val>
                                        </p:tav>
                                      </p:tavLst>
                                    </p:anim>
                                    <p:anim calcmode="lin" valueType="num">
                                      <p:cBhvr>
                                        <p:cTn id="22" dur="2000" fill="hold"/>
                                        <p:tgtEl>
                                          <p:spTgt spid="2">
                                            <p:txEl>
                                              <p:pRg st="3" end="3"/>
                                            </p:txEl>
                                          </p:spTgt>
                                        </p:tgtEl>
                                        <p:attrNameLst>
                                          <p:attrName>ppt_h</p:attrName>
                                        </p:attrNameLst>
                                      </p:cBhvr>
                                      <p:tavLst>
                                        <p:tav tm="0">
                                          <p:val>
                                            <p:strVal val="#ppt_h"/>
                                          </p:val>
                                        </p:tav>
                                        <p:tav tm="100000">
                                          <p:val>
                                            <p:strVal val="#ppt_h"/>
                                          </p:val>
                                        </p:tav>
                                      </p:tavLst>
                                    </p:anim>
                                  </p:childTnLst>
                                </p:cTn>
                              </p:par>
                              <p:par>
                                <p:cTn id="23" presetID="45" presetClass="entr" presetSubtype="0" fill="hold"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2000"/>
                                        <p:tgtEl>
                                          <p:spTgt spid="2">
                                            <p:txEl>
                                              <p:pRg st="4" end="4"/>
                                            </p:txEl>
                                          </p:spTgt>
                                        </p:tgtEl>
                                      </p:cBhvr>
                                    </p:animEffect>
                                    <p:anim calcmode="lin" valueType="num">
                                      <p:cBhvr>
                                        <p:cTn id="26" dur="2000" fill="hold"/>
                                        <p:tgtEl>
                                          <p:spTgt spid="2">
                                            <p:txEl>
                                              <p:pRg st="4" end="4"/>
                                            </p:txEl>
                                          </p:spTgt>
                                        </p:tgtEl>
                                        <p:attrNameLst>
                                          <p:attrName>ppt_w</p:attrName>
                                        </p:attrNameLst>
                                      </p:cBhvr>
                                      <p:tavLst>
                                        <p:tav tm="0" fmla="#ppt_w*sin(2.5*pi*$)">
                                          <p:val>
                                            <p:fltVal val="0"/>
                                          </p:val>
                                        </p:tav>
                                        <p:tav tm="100000">
                                          <p:val>
                                            <p:fltVal val="1"/>
                                          </p:val>
                                        </p:tav>
                                      </p:tavLst>
                                    </p:anim>
                                    <p:anim calcmode="lin" valueType="num">
                                      <p:cBhvr>
                                        <p:cTn id="27" dur="20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 calcmode="lin" valueType="num">
                                      <p:cBhvr>
                                        <p:cTn id="32" dur="1000" fill="hold"/>
                                        <p:tgtEl>
                                          <p:spTgt spid="2">
                                            <p:txEl>
                                              <p:pRg st="5" end="5"/>
                                            </p:txEl>
                                          </p:spTgt>
                                        </p:tgtEl>
                                        <p:attrNameLst>
                                          <p:attrName>ppt_w</p:attrName>
                                        </p:attrNameLst>
                                      </p:cBhvr>
                                      <p:tavLst>
                                        <p:tav tm="0">
                                          <p:val>
                                            <p:strVal val="#ppt_w*0.70"/>
                                          </p:val>
                                        </p:tav>
                                        <p:tav tm="100000">
                                          <p:val>
                                            <p:strVal val="#ppt_w"/>
                                          </p:val>
                                        </p:tav>
                                      </p:tavLst>
                                    </p:anim>
                                    <p:anim calcmode="lin" valueType="num">
                                      <p:cBhvr>
                                        <p:cTn id="33" dur="1000" fill="hold"/>
                                        <p:tgtEl>
                                          <p:spTgt spid="2">
                                            <p:txEl>
                                              <p:pRg st="5" end="5"/>
                                            </p:txEl>
                                          </p:spTgt>
                                        </p:tgtEl>
                                        <p:attrNameLst>
                                          <p:attrName>ppt_h</p:attrName>
                                        </p:attrNameLst>
                                      </p:cBhvr>
                                      <p:tavLst>
                                        <p:tav tm="0">
                                          <p:val>
                                            <p:strVal val="#ppt_h"/>
                                          </p:val>
                                        </p:tav>
                                        <p:tav tm="100000">
                                          <p:val>
                                            <p:strVal val="#ppt_h"/>
                                          </p:val>
                                        </p:tav>
                                      </p:tavLst>
                                    </p:anim>
                                    <p:animEffect transition="in" filter="fade">
                                      <p:cBhvr>
                                        <p:cTn id="34"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a:bodyPr>
          <a:lstStyle/>
          <a:p>
            <a:pPr marL="109728" indent="0">
              <a:buNone/>
            </a:pPr>
            <a:r>
              <a:rPr lang="en-US" sz="3200" dirty="0">
                <a:latin typeface="Times New Roman" panose="02020603050405020304" pitchFamily="18" charset="0"/>
                <a:cs typeface="Times New Roman" panose="02020603050405020304" pitchFamily="18" charset="0"/>
              </a:rPr>
              <a:t>The roles of health care nurses are evolving along with the specialty. </a:t>
            </a:r>
          </a:p>
          <a:p>
            <a:pPr marL="109728" indent="0">
              <a:buNone/>
            </a:pPr>
            <a:r>
              <a:rPr lang="en-US" sz="3200" dirty="0">
                <a:latin typeface="Times New Roman" panose="02020603050405020304" pitchFamily="18" charset="0"/>
                <a:cs typeface="Times New Roman" panose="02020603050405020304" pitchFamily="18" charset="0"/>
              </a:rPr>
              <a:t>Each health care setting affects roles that nurses assume with families, and many of these roles may occur in the same setting as well.</a:t>
            </a:r>
          </a:p>
        </p:txBody>
      </p:sp>
      <p:sp>
        <p:nvSpPr>
          <p:cNvPr id="4" name="Title 3"/>
          <p:cNvSpPr>
            <a:spLocks noGrp="1"/>
          </p:cNvSpPr>
          <p:nvPr>
            <p:ph type="title"/>
          </p:nvPr>
        </p:nvSpPr>
        <p:spPr>
          <a:xfrm>
            <a:off x="0" y="0"/>
            <a:ext cx="9144000" cy="1143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Role of a Nurse in family health promotion.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133</a:t>
            </a:fld>
            <a:endParaRPr lang="en-US" dirty="0">
              <a:solidFill>
                <a:prstClr val="black"/>
              </a:solidFill>
            </a:endParaRPr>
          </a:p>
        </p:txBody>
      </p:sp>
    </p:spTree>
    <p:extLst>
      <p:ext uri="{BB962C8B-B14F-4D97-AF65-F5344CB8AC3E}">
        <p14:creationId xmlns:p14="http://schemas.microsoft.com/office/powerpoint/2010/main" val="91131854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15000"/>
          </a:xfrm>
        </p:spPr>
        <p:txBody>
          <a:bodyPr>
            <a:normAutofit/>
          </a:bodyPr>
          <a:lstStyle/>
          <a:p>
            <a:pPr marL="109728" indent="0">
              <a:buNone/>
            </a:pPr>
            <a:r>
              <a:rPr lang="en-US" sz="2800" dirty="0">
                <a:latin typeface="Times New Roman" panose="02020603050405020304" pitchFamily="18" charset="0"/>
                <a:cs typeface="Times New Roman" panose="02020603050405020304" pitchFamily="18" charset="0"/>
              </a:rPr>
              <a:t>1•</a:t>
            </a:r>
            <a:r>
              <a:rPr lang="en-US" sz="2800" b="1" dirty="0">
                <a:latin typeface="Times New Roman" panose="02020603050405020304" pitchFamily="18" charset="0"/>
                <a:cs typeface="Times New Roman" panose="02020603050405020304" pitchFamily="18" charset="0"/>
              </a:rPr>
              <a:t>Health teacher:</a:t>
            </a:r>
          </a:p>
          <a:p>
            <a:pPr>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The family nurse teaches about family wellness, illness, relations, and parenting, to name a few. </a:t>
            </a:r>
          </a:p>
          <a:p>
            <a:pPr>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The teacher educator function is ongoing in all settings in both formal and informal ways.</a:t>
            </a:r>
          </a:p>
          <a:p>
            <a:pPr marL="109728" indent="0">
              <a:buNone/>
            </a:pPr>
            <a:r>
              <a:rPr lang="en-US" sz="2800" dirty="0">
                <a:latin typeface="Times New Roman" panose="02020603050405020304" pitchFamily="18" charset="0"/>
                <a:cs typeface="Times New Roman" panose="02020603050405020304" pitchFamily="18" charset="0"/>
              </a:rPr>
              <a:t>2•</a:t>
            </a:r>
            <a:r>
              <a:rPr lang="en-US" sz="2800" b="1" dirty="0">
                <a:latin typeface="Times New Roman" panose="02020603050405020304" pitchFamily="18" charset="0"/>
                <a:cs typeface="Times New Roman" panose="02020603050405020304" pitchFamily="18" charset="0"/>
              </a:rPr>
              <a:t>Coordinator, collaborator, and liaison.</a:t>
            </a:r>
          </a:p>
          <a:p>
            <a:pPr>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The family nurse coordinates the care that families receive, collaborating with the family to plan care.</a:t>
            </a:r>
            <a:endParaRPr lang="en-US" sz="40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1143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Role of a Nurse in family health promotion……..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134</a:t>
            </a:fld>
            <a:endParaRPr lang="en-US">
              <a:solidFill>
                <a:prstClr val="black"/>
              </a:solidFill>
            </a:endParaRPr>
          </a:p>
        </p:txBody>
      </p:sp>
    </p:spTree>
    <p:extLst>
      <p:ext uri="{BB962C8B-B14F-4D97-AF65-F5344CB8AC3E}">
        <p14:creationId xmlns:p14="http://schemas.microsoft.com/office/powerpoint/2010/main" val="68417661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marL="109728" indent="0">
              <a:buNone/>
            </a:pPr>
            <a:r>
              <a:rPr lang="en-US" sz="3200" b="1" dirty="0">
                <a:latin typeface="Times New Roman" panose="02020603050405020304" pitchFamily="18" charset="0"/>
                <a:cs typeface="Times New Roman" panose="02020603050405020304" pitchFamily="18" charset="0"/>
              </a:rPr>
              <a:t>3. Deliverer and supervisor of care and technical expert.</a:t>
            </a:r>
          </a:p>
          <a:p>
            <a:pPr marL="109728" indent="0">
              <a:buNone/>
            </a:pPr>
            <a:r>
              <a:rPr lang="en-US" sz="3200" dirty="0">
                <a:latin typeface="Times New Roman" panose="02020603050405020304" pitchFamily="18" charset="0"/>
                <a:cs typeface="Times New Roman" panose="02020603050405020304" pitchFamily="18" charset="0"/>
              </a:rPr>
              <a:t>The family nurse either delivers or supervises the care that families receive in various settings. To do this, the nurse must be a technical expert in terms of both knowledge and skill.</a:t>
            </a:r>
          </a:p>
          <a:p>
            <a:pPr marL="109728" indent="0">
              <a:buNone/>
            </a:pPr>
            <a:r>
              <a:rPr lang="en-US" sz="3200" dirty="0">
                <a:latin typeface="Times New Roman" panose="02020603050405020304" pitchFamily="18" charset="0"/>
                <a:cs typeface="Times New Roman" panose="02020603050405020304" pitchFamily="18" charset="0"/>
              </a:rPr>
              <a:t>4• </a:t>
            </a:r>
            <a:r>
              <a:rPr lang="en-US" sz="3200" b="1" dirty="0">
                <a:latin typeface="Times New Roman" panose="02020603050405020304" pitchFamily="18" charset="0"/>
                <a:cs typeface="Times New Roman" panose="02020603050405020304" pitchFamily="18" charset="0"/>
              </a:rPr>
              <a:t>Family advocate.</a:t>
            </a:r>
          </a:p>
          <a:p>
            <a:pPr marL="109728" indent="0">
              <a:buNone/>
            </a:pPr>
            <a:r>
              <a:rPr lang="en-US" sz="3200" dirty="0">
                <a:latin typeface="Times New Roman" panose="02020603050405020304" pitchFamily="18" charset="0"/>
                <a:cs typeface="Times New Roman" panose="02020603050405020304" pitchFamily="18" charset="0"/>
              </a:rPr>
              <a:t>The family nurse advocates for families with whom they work; the nurse empowers family members to speak with their own voice or the nurse speaks out for the family.</a:t>
            </a:r>
            <a:endParaRPr lang="en-US" sz="44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753269"/>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Role of a Nurse in family health promotion……..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135</a:t>
            </a:fld>
            <a:endParaRPr lang="en-US" dirty="0">
              <a:solidFill>
                <a:prstClr val="black"/>
              </a:solidFill>
            </a:endParaRPr>
          </a:p>
        </p:txBody>
      </p:sp>
    </p:spTree>
    <p:extLst>
      <p:ext uri="{BB962C8B-B14F-4D97-AF65-F5344CB8AC3E}">
        <p14:creationId xmlns:p14="http://schemas.microsoft.com/office/powerpoint/2010/main" val="292402240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Autofit/>
          </a:bodyPr>
          <a:lstStyle/>
          <a:p>
            <a:pPr marL="109728" indent="0">
              <a:buNone/>
            </a:pPr>
            <a:r>
              <a:rPr lang="en-US" sz="2800" b="1" dirty="0">
                <a:latin typeface="Times New Roman" panose="02020603050405020304" pitchFamily="18" charset="0"/>
                <a:cs typeface="Times New Roman" panose="02020603050405020304" pitchFamily="18" charset="0"/>
              </a:rPr>
              <a:t>5. Consultant</a:t>
            </a:r>
            <a:r>
              <a:rPr lang="en-US" sz="2800" dirty="0">
                <a:latin typeface="Times New Roman" panose="02020603050405020304" pitchFamily="18" charset="0"/>
                <a:cs typeface="Times New Roman" panose="02020603050405020304" pitchFamily="18" charset="0"/>
              </a:rPr>
              <a:t>.</a:t>
            </a:r>
          </a:p>
          <a:p>
            <a:pPr marL="109728" indent="0">
              <a:buNone/>
            </a:pPr>
            <a:r>
              <a:rPr lang="en-US" sz="2800" dirty="0">
                <a:latin typeface="Times New Roman" panose="02020603050405020304" pitchFamily="18" charset="0"/>
                <a:cs typeface="Times New Roman" panose="02020603050405020304" pitchFamily="18" charset="0"/>
              </a:rPr>
              <a:t>The family nurse serves as a consultant to families whenever asked or whenever necessary. In some instances, he or she consults with agencies to facilitate family centered care.</a:t>
            </a:r>
          </a:p>
          <a:p>
            <a:pPr marL="109728" indent="0">
              <a:buNone/>
            </a:pPr>
            <a:r>
              <a:rPr lang="en-US" sz="2800" dirty="0">
                <a:latin typeface="Times New Roman" panose="02020603050405020304" pitchFamily="18" charset="0"/>
                <a:cs typeface="Times New Roman" panose="02020603050405020304" pitchFamily="18" charset="0"/>
              </a:rPr>
              <a:t>6• </a:t>
            </a:r>
            <a:r>
              <a:rPr lang="en-US" sz="2800" b="1" dirty="0">
                <a:latin typeface="Times New Roman" panose="02020603050405020304" pitchFamily="18" charset="0"/>
                <a:cs typeface="Times New Roman" panose="02020603050405020304" pitchFamily="18" charset="0"/>
              </a:rPr>
              <a:t>Counselor.</a:t>
            </a:r>
          </a:p>
          <a:p>
            <a:pPr marL="109728" indent="0">
              <a:buNone/>
            </a:pPr>
            <a:r>
              <a:rPr lang="en-US" sz="2800" dirty="0">
                <a:latin typeface="Times New Roman" panose="02020603050405020304" pitchFamily="18" charset="0"/>
                <a:cs typeface="Times New Roman" panose="02020603050405020304" pitchFamily="18" charset="0"/>
              </a:rPr>
              <a:t>The family nurse plays a therapeutic role in helping individuals and families solve problems or change behavior.</a:t>
            </a:r>
          </a:p>
          <a:p>
            <a:pPr marL="109728" indent="0">
              <a:buNone/>
            </a:pPr>
            <a:r>
              <a:rPr lang="en-US" sz="2800" dirty="0">
                <a:latin typeface="Times New Roman" panose="02020603050405020304" pitchFamily="18" charset="0"/>
                <a:cs typeface="Times New Roman" panose="02020603050405020304" pitchFamily="18" charset="0"/>
              </a:rPr>
              <a:t>7• </a:t>
            </a:r>
            <a:r>
              <a:rPr lang="en-US" sz="2800" b="1" dirty="0">
                <a:latin typeface="Times New Roman" panose="02020603050405020304" pitchFamily="18" charset="0"/>
                <a:cs typeface="Times New Roman" panose="02020603050405020304" pitchFamily="18" charset="0"/>
              </a:rPr>
              <a:t>Case finder and epidemiologist.</a:t>
            </a:r>
          </a:p>
          <a:p>
            <a:pPr marL="109728" indent="0">
              <a:buNone/>
            </a:pPr>
            <a:r>
              <a:rPr lang="en-US" sz="2800" dirty="0">
                <a:latin typeface="Times New Roman" panose="02020603050405020304" pitchFamily="18" charset="0"/>
                <a:cs typeface="Times New Roman" panose="02020603050405020304" pitchFamily="18" charset="0"/>
              </a:rPr>
              <a:t>The family nurse gets involved in case finding and becomes a tracker of disease.</a:t>
            </a:r>
            <a:endParaRPr lang="en-US" sz="40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1143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Role of a Nurse in family health promotion…….. </a:t>
            </a:r>
          </a:p>
        </p:txBody>
      </p:sp>
      <p:sp>
        <p:nvSpPr>
          <p:cNvPr id="5" name="Footer Placeholder 4"/>
          <p:cNvSpPr>
            <a:spLocks noGrp="1"/>
          </p:cNvSpPr>
          <p:nvPr>
            <p:ph type="ftr" sz="quarter" idx="11"/>
          </p:nvPr>
        </p:nvSpPr>
        <p:spPr/>
        <p:txBody>
          <a:bodyPr/>
          <a:lstStyle/>
          <a:p>
            <a:r>
              <a:rPr lang="en-US">
                <a:solidFill>
                  <a:prstClr val="black"/>
                </a:solidFill>
              </a:rPr>
              <a:t>Mr. ogecha notes</a:t>
            </a:r>
            <a:endParaRPr lang="en-US" dirty="0">
              <a:solidFill>
                <a:prstClr val="black"/>
              </a:solidFill>
            </a:endParaRPr>
          </a:p>
        </p:txBody>
      </p:sp>
      <p:sp>
        <p:nvSpPr>
          <p:cNvPr id="7" name="Slide Number Placeholder 6"/>
          <p:cNvSpPr>
            <a:spLocks noGrp="1"/>
          </p:cNvSpPr>
          <p:nvPr>
            <p:ph type="sldNum" sz="quarter" idx="12"/>
          </p:nvPr>
        </p:nvSpPr>
        <p:spPr>
          <a:xfrm>
            <a:off x="7772400" y="6407944"/>
            <a:ext cx="1240632" cy="365125"/>
          </a:xfrm>
        </p:spPr>
        <p:txBody>
          <a:bodyPr/>
          <a:lstStyle/>
          <a:p>
            <a:fld id="{6FB4D14C-3ACC-4990-B3DD-B973CCE7FFF1}" type="slidenum">
              <a:rPr lang="en-US" smtClean="0">
                <a:solidFill>
                  <a:prstClr val="black"/>
                </a:solidFill>
              </a:rPr>
              <a:pPr/>
              <a:t>136</a:t>
            </a:fld>
            <a:endParaRPr lang="en-US">
              <a:solidFill>
                <a:prstClr val="black"/>
              </a:solidFill>
            </a:endParaRPr>
          </a:p>
        </p:txBody>
      </p:sp>
    </p:spTree>
    <p:extLst>
      <p:ext uri="{BB962C8B-B14F-4D97-AF65-F5344CB8AC3E}">
        <p14:creationId xmlns:p14="http://schemas.microsoft.com/office/powerpoint/2010/main" val="15898972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a:bodyPr>
          <a:lstStyle/>
          <a:p>
            <a:pPr marL="109728" indent="0">
              <a:buNone/>
            </a:pPr>
            <a:r>
              <a:rPr lang="en-US" sz="2800" b="1" dirty="0">
                <a:latin typeface="Times New Roman" panose="02020603050405020304" pitchFamily="18" charset="0"/>
                <a:cs typeface="Times New Roman" panose="02020603050405020304" pitchFamily="18" charset="0"/>
              </a:rPr>
              <a:t>8. Environmental modifier.</a:t>
            </a:r>
          </a:p>
          <a:p>
            <a:pPr marL="109728" indent="0">
              <a:buNone/>
            </a:pPr>
            <a:r>
              <a:rPr lang="en-US" sz="2800" dirty="0">
                <a:latin typeface="Times New Roman" panose="02020603050405020304" pitchFamily="18" charset="0"/>
                <a:cs typeface="Times New Roman" panose="02020603050405020304" pitchFamily="18" charset="0"/>
              </a:rPr>
              <a:t>The family nurse consults with families and other health care professionals to modify the environment.</a:t>
            </a:r>
          </a:p>
          <a:p>
            <a:pPr marL="109728" indent="0">
              <a:buNone/>
            </a:pPr>
            <a:r>
              <a:rPr lang="en-US" sz="2800" dirty="0">
                <a:latin typeface="Times New Roman" panose="02020603050405020304" pitchFamily="18" charset="0"/>
                <a:cs typeface="Times New Roman" panose="02020603050405020304" pitchFamily="18" charset="0"/>
              </a:rPr>
              <a:t>9• </a:t>
            </a:r>
            <a:r>
              <a:rPr lang="en-US" sz="2800" b="1" dirty="0">
                <a:latin typeface="Times New Roman" panose="02020603050405020304" pitchFamily="18" charset="0"/>
                <a:cs typeface="Times New Roman" panose="02020603050405020304" pitchFamily="18" charset="0"/>
              </a:rPr>
              <a:t>Clarifier and interpreter.</a:t>
            </a:r>
          </a:p>
          <a:p>
            <a:pPr marL="109728" indent="0">
              <a:buNone/>
            </a:pPr>
            <a:r>
              <a:rPr lang="en-US" sz="2800" dirty="0">
                <a:latin typeface="Times New Roman" panose="02020603050405020304" pitchFamily="18" charset="0"/>
                <a:cs typeface="Times New Roman" panose="02020603050405020304" pitchFamily="18" charset="0"/>
              </a:rPr>
              <a:t>The family nurse clarifies and interprets data to families in all settings.</a:t>
            </a:r>
          </a:p>
          <a:p>
            <a:pPr marL="109728" indent="0">
              <a:buNone/>
            </a:pPr>
            <a:r>
              <a:rPr lang="en-US" sz="2800" dirty="0">
                <a:latin typeface="Times New Roman" panose="02020603050405020304" pitchFamily="18" charset="0"/>
                <a:cs typeface="Times New Roman" panose="02020603050405020304" pitchFamily="18" charset="0"/>
              </a:rPr>
              <a:t>10• </a:t>
            </a:r>
            <a:r>
              <a:rPr lang="en-US" sz="2800" b="1" dirty="0">
                <a:latin typeface="Times New Roman" panose="02020603050405020304" pitchFamily="18" charset="0"/>
                <a:cs typeface="Times New Roman" panose="02020603050405020304" pitchFamily="18" charset="0"/>
              </a:rPr>
              <a:t>Surrogate.</a:t>
            </a:r>
          </a:p>
          <a:p>
            <a:pPr marL="109728" indent="0">
              <a:buNone/>
            </a:pPr>
            <a:r>
              <a:rPr lang="en-US" sz="2800" dirty="0">
                <a:latin typeface="Times New Roman" panose="02020603050405020304" pitchFamily="18" charset="0"/>
                <a:cs typeface="Times New Roman" panose="02020603050405020304" pitchFamily="18" charset="0"/>
              </a:rPr>
              <a:t>The family nurse serves as a surrogate by substituting for another person. For example, the nurse may stand in temporarily as a loving parent to an adolescent who is giving birth to a child by herself in the labor and delivery room.</a:t>
            </a:r>
            <a:endParaRPr lang="en-US" sz="40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1143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Role of a Nurse in family health promotion……..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458200" y="6407944"/>
            <a:ext cx="554832" cy="365125"/>
          </a:xfrm>
        </p:spPr>
        <p:txBody>
          <a:bodyPr/>
          <a:lstStyle/>
          <a:p>
            <a:fld id="{6FB4D14C-3ACC-4990-B3DD-B973CCE7FFF1}" type="slidenum">
              <a:rPr lang="en-US" smtClean="0">
                <a:solidFill>
                  <a:prstClr val="black"/>
                </a:solidFill>
              </a:rPr>
              <a:pPr/>
              <a:t>137</a:t>
            </a:fld>
            <a:endParaRPr lang="en-US">
              <a:solidFill>
                <a:prstClr val="black"/>
              </a:solidFill>
            </a:endParaRPr>
          </a:p>
        </p:txBody>
      </p:sp>
    </p:spTree>
    <p:extLst>
      <p:ext uri="{BB962C8B-B14F-4D97-AF65-F5344CB8AC3E}">
        <p14:creationId xmlns:p14="http://schemas.microsoft.com/office/powerpoint/2010/main" val="252168303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Autofit/>
          </a:bodyPr>
          <a:lstStyle/>
          <a:p>
            <a:pPr marL="109728" indent="0">
              <a:buNone/>
            </a:pPr>
            <a:r>
              <a:rPr lang="en-US" sz="3200" b="1" dirty="0">
                <a:latin typeface="Times New Roman" panose="02020603050405020304" pitchFamily="18" charset="0"/>
                <a:cs typeface="Times New Roman" panose="02020603050405020304" pitchFamily="18" charset="0"/>
              </a:rPr>
              <a:t>11. Researcher.</a:t>
            </a:r>
          </a:p>
          <a:p>
            <a:pPr marL="109728" indent="0">
              <a:buNone/>
            </a:pPr>
            <a:r>
              <a:rPr lang="en-US" sz="3200" dirty="0">
                <a:latin typeface="Times New Roman" panose="02020603050405020304" pitchFamily="18" charset="0"/>
                <a:cs typeface="Times New Roman" panose="02020603050405020304" pitchFamily="18" charset="0"/>
              </a:rPr>
              <a:t>The family nurse should identify practice problems and find the best solution for dealing with these problems through the process of scientific investigation.</a:t>
            </a:r>
          </a:p>
          <a:p>
            <a:pPr marL="109728" indent="0">
              <a:buNone/>
            </a:pPr>
            <a:r>
              <a:rPr lang="en-US" sz="3200" b="1" dirty="0">
                <a:latin typeface="Times New Roman" panose="02020603050405020304" pitchFamily="18" charset="0"/>
                <a:cs typeface="Times New Roman" panose="02020603050405020304" pitchFamily="18" charset="0"/>
              </a:rPr>
              <a:t>12. Role model.</a:t>
            </a:r>
          </a:p>
          <a:p>
            <a:pPr marL="109728" indent="0">
              <a:buNone/>
            </a:pPr>
            <a:r>
              <a:rPr lang="en-US" sz="3200" dirty="0">
                <a:latin typeface="Times New Roman" panose="02020603050405020304" pitchFamily="18" charset="0"/>
                <a:cs typeface="Times New Roman" panose="02020603050405020304" pitchFamily="18" charset="0"/>
              </a:rPr>
              <a:t>The family nurse is continually serving as a role model to other people through his or her activities. A school nurse who demonstrates the right kind of health in personal self -care serves as a role model to parents and children alike.</a:t>
            </a:r>
          </a:p>
          <a:p>
            <a:pPr marL="109728" indent="0">
              <a:buNone/>
            </a:pPr>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1143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Role of a Nurse in family health promotion…….. </a:t>
            </a:r>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a:xfrm>
            <a:off x="8077200" y="6407944"/>
            <a:ext cx="935832" cy="365125"/>
          </a:xfrm>
        </p:spPr>
        <p:txBody>
          <a:bodyPr/>
          <a:lstStyle/>
          <a:p>
            <a:fld id="{6FB4D14C-3ACC-4990-B3DD-B973CCE7FFF1}" type="slidenum">
              <a:rPr lang="en-US" smtClean="0">
                <a:solidFill>
                  <a:prstClr val="black"/>
                </a:solidFill>
              </a:rPr>
              <a:pPr/>
              <a:t>138</a:t>
            </a:fld>
            <a:endParaRPr lang="en-US" dirty="0">
              <a:solidFill>
                <a:prstClr val="black"/>
              </a:solidFill>
            </a:endParaRPr>
          </a:p>
        </p:txBody>
      </p:sp>
    </p:spTree>
    <p:extLst>
      <p:ext uri="{BB962C8B-B14F-4D97-AF65-F5344CB8AC3E}">
        <p14:creationId xmlns:p14="http://schemas.microsoft.com/office/powerpoint/2010/main" val="50043408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Autofit/>
          </a:bodyPr>
          <a:lstStyle/>
          <a:p>
            <a:pPr marL="109728" indent="0">
              <a:buNone/>
            </a:pPr>
            <a:r>
              <a:rPr lang="en-US" sz="3200" dirty="0">
                <a:latin typeface="Times New Roman" panose="02020603050405020304" pitchFamily="18" charset="0"/>
                <a:cs typeface="Times New Roman" panose="02020603050405020304" pitchFamily="18" charset="0"/>
              </a:rPr>
              <a:t>13. </a:t>
            </a:r>
            <a:r>
              <a:rPr lang="en-US" sz="3200" b="1" dirty="0">
                <a:latin typeface="Times New Roman" panose="02020603050405020304" pitchFamily="18" charset="0"/>
                <a:cs typeface="Times New Roman" panose="02020603050405020304" pitchFamily="18" charset="0"/>
              </a:rPr>
              <a:t>Case manager.</a:t>
            </a:r>
          </a:p>
          <a:p>
            <a:pPr marL="109728" indent="0">
              <a:buNone/>
            </a:pPr>
            <a:r>
              <a:rPr lang="en-US" sz="3200" dirty="0">
                <a:latin typeface="Times New Roman" panose="02020603050405020304" pitchFamily="18" charset="0"/>
                <a:cs typeface="Times New Roman" panose="02020603050405020304" pitchFamily="18" charset="0"/>
              </a:rPr>
              <a:t>Although case manager is a contemporary name for this role, it involves coordination and collaboration between a family and the health care system. The case manager has been formally empowered to be in charge of a case.</a:t>
            </a:r>
            <a:endParaRPr lang="en-US" sz="40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1143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Role of a Nurse in family health promotion……..    </a:t>
            </a:r>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139</a:t>
            </a:fld>
            <a:endParaRPr lang="en-US" dirty="0">
              <a:solidFill>
                <a:prstClr val="black"/>
              </a:solidFill>
            </a:endParaRPr>
          </a:p>
        </p:txBody>
      </p:sp>
    </p:spTree>
    <p:extLst>
      <p:ext uri="{BB962C8B-B14F-4D97-AF65-F5344CB8AC3E}">
        <p14:creationId xmlns:p14="http://schemas.microsoft.com/office/powerpoint/2010/main" val="1181355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a:bodyPr>
          <a:lstStyle/>
          <a:p>
            <a:r>
              <a:rPr lang="en-US" sz="2800" dirty="0">
                <a:latin typeface="Times New Roman" panose="02020603050405020304" pitchFamily="18" charset="0"/>
                <a:cs typeface="Times New Roman" panose="02020603050405020304" pitchFamily="18" charset="0"/>
              </a:rPr>
              <a:t>Many nurses have stepped into key roles in this effort. Community health nurses, also known as </a:t>
            </a:r>
            <a:r>
              <a:rPr lang="en-US" sz="2800" b="1" dirty="0">
                <a:solidFill>
                  <a:srgbClr val="7030A0"/>
                </a:solidFill>
                <a:latin typeface="Times New Roman" panose="02020603050405020304" pitchFamily="18" charset="0"/>
                <a:cs typeface="Times New Roman" panose="02020603050405020304" pitchFamily="18" charset="0"/>
              </a:rPr>
              <a:t>public health nurses,</a:t>
            </a:r>
            <a:r>
              <a:rPr lang="en-US" sz="2800" dirty="0">
                <a:latin typeface="Times New Roman" panose="02020603050405020304" pitchFamily="18" charset="0"/>
                <a:cs typeface="Times New Roman" panose="02020603050405020304" pitchFamily="18" charset="0"/>
              </a:rPr>
              <a:t> work to </a:t>
            </a:r>
            <a:r>
              <a:rPr lang="en-US" sz="2800" dirty="0">
                <a:solidFill>
                  <a:srgbClr val="00B0F0"/>
                </a:solidFill>
                <a:latin typeface="Times New Roman" panose="02020603050405020304" pitchFamily="18" charset="0"/>
                <a:cs typeface="Times New Roman" panose="02020603050405020304" pitchFamily="18" charset="0"/>
              </a:rPr>
              <a:t>improve the health </a:t>
            </a:r>
            <a:r>
              <a:rPr lang="en-US" sz="2800" dirty="0">
                <a:latin typeface="Times New Roman" panose="02020603050405020304" pitchFamily="18" charset="0"/>
                <a:cs typeface="Times New Roman" panose="02020603050405020304" pitchFamily="18" charset="0"/>
              </a:rPr>
              <a:t>of a population and </a:t>
            </a:r>
            <a:r>
              <a:rPr lang="en-US" sz="2800" dirty="0">
                <a:solidFill>
                  <a:srgbClr val="FF00FF"/>
                </a:solidFill>
                <a:latin typeface="Times New Roman" panose="02020603050405020304" pitchFamily="18" charset="0"/>
                <a:cs typeface="Times New Roman" panose="02020603050405020304" pitchFamily="18" charset="0"/>
              </a:rPr>
              <a:t>reduce disease and disability</a:t>
            </a:r>
            <a:r>
              <a:rPr lang="en-US" sz="2800"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This holistic approach to healthcare draws on knowledge of nursing, social sciences, and public health. </a:t>
            </a:r>
          </a:p>
          <a:p>
            <a:pPr marL="109728" indent="0">
              <a:buNone/>
            </a:pPr>
            <a:endParaRPr lang="en-US" dirty="0"/>
          </a:p>
        </p:txBody>
      </p:sp>
      <p:sp>
        <p:nvSpPr>
          <p:cNvPr id="4" name="Title 3"/>
          <p:cNvSpPr>
            <a:spLocks noGrp="1"/>
          </p:cNvSpPr>
          <p:nvPr>
            <p:ph type="title"/>
          </p:nvPr>
        </p:nvSpPr>
        <p:spPr>
          <a:xfrm>
            <a:off x="0" y="0"/>
            <a:ext cx="9144000" cy="1143000"/>
          </a:xfrm>
        </p:spPr>
        <p:txBody>
          <a:bodyPr>
            <a:normAutofit fontScale="90000"/>
          </a:bodyPr>
          <a:lstStyle/>
          <a:p>
            <a:br>
              <a:rPr lang="en-US" dirty="0">
                <a:effectLst/>
              </a:rPr>
            </a:br>
            <a:br>
              <a:rPr lang="en-US" dirty="0">
                <a:effectLst/>
              </a:rPr>
            </a:br>
            <a:r>
              <a:rPr lang="en-US" sz="4900" dirty="0">
                <a:solidFill>
                  <a:srgbClr val="FF0000"/>
                </a:solidFill>
                <a:effectLst/>
                <a:latin typeface="Times New Roman" panose="02020603050405020304" pitchFamily="18" charset="0"/>
                <a:cs typeface="Times New Roman" panose="02020603050405020304" pitchFamily="18" charset="0"/>
              </a:rPr>
              <a:t>Globally cont’d….. </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1812434570"/>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47800"/>
            <a:ext cx="9144000" cy="5410200"/>
          </a:xfrm>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Home visiting</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Is a purposeful interaction in a home directed at promoting and maintaining the health of individuals and the family.</a:t>
            </a:r>
          </a:p>
          <a:p>
            <a:pPr marL="109728" indent="0">
              <a:buNone/>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1447800"/>
          </a:xfrm>
        </p:spPr>
        <p:txBody>
          <a:bodyPr>
            <a:noAutofit/>
          </a:bodyPr>
          <a:lstStyle/>
          <a:p>
            <a:r>
              <a:rPr lang="en-US" sz="4400" dirty="0">
                <a:solidFill>
                  <a:srgbClr val="0070C0"/>
                </a:solidFill>
                <a:effectLst/>
                <a:latin typeface="Times New Roman" panose="02020603050405020304" pitchFamily="18" charset="0"/>
                <a:cs typeface="Times New Roman" panose="02020603050405020304" pitchFamily="18" charset="0"/>
              </a:rPr>
              <a:t>Home visiting in family health patients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229600" y="6407944"/>
            <a:ext cx="783432" cy="365125"/>
          </a:xfrm>
        </p:spPr>
        <p:txBody>
          <a:bodyPr/>
          <a:lstStyle/>
          <a:p>
            <a:fld id="{6FB4D14C-3ACC-4990-B3DD-B973CCE7FFF1}" type="slidenum">
              <a:rPr lang="en-US" smtClean="0">
                <a:solidFill>
                  <a:prstClr val="black"/>
                </a:solidFill>
              </a:rPr>
              <a:pPr/>
              <a:t>140</a:t>
            </a:fld>
            <a:endParaRPr lang="en-US" dirty="0">
              <a:solidFill>
                <a:prstClr val="black"/>
              </a:solidFill>
            </a:endParaRPr>
          </a:p>
        </p:txBody>
      </p:sp>
    </p:spTree>
    <p:extLst>
      <p:ext uri="{BB962C8B-B14F-4D97-AF65-F5344CB8AC3E}">
        <p14:creationId xmlns:p14="http://schemas.microsoft.com/office/powerpoint/2010/main" val="46468084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47800"/>
            <a:ext cx="9144000" cy="5410200"/>
          </a:xfrm>
        </p:spPr>
        <p:txBody>
          <a:bodyPr>
            <a:normAutofit/>
          </a:bodyPr>
          <a:lstStyle/>
          <a:p>
            <a:r>
              <a:rPr lang="en-US" sz="3200" dirty="0">
                <a:latin typeface="Times New Roman" panose="02020603050405020304" pitchFamily="18" charset="0"/>
                <a:cs typeface="Times New Roman" panose="02020603050405020304" pitchFamily="18" charset="0"/>
              </a:rPr>
              <a:t>An assumption is that- except in an emergency – the client or family is sufficiently healthy to remain in the community and to manage health care after the nurse leaves the home.</a:t>
            </a:r>
          </a:p>
          <a:p>
            <a:pPr marL="109728" indent="0">
              <a:buNone/>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1447800"/>
          </a:xfrm>
        </p:spPr>
        <p:txBody>
          <a:bodyPr>
            <a:noAutofit/>
          </a:bodyPr>
          <a:lstStyle/>
          <a:p>
            <a:r>
              <a:rPr lang="en-US" sz="4400" dirty="0">
                <a:solidFill>
                  <a:srgbClr val="0070C0"/>
                </a:solidFill>
                <a:effectLst/>
                <a:latin typeface="Times New Roman" panose="02020603050405020304" pitchFamily="18" charset="0"/>
                <a:cs typeface="Times New Roman" panose="02020603050405020304" pitchFamily="18" charset="0"/>
              </a:rPr>
              <a:t>Purpose of home visit</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153400" y="6407944"/>
            <a:ext cx="859632" cy="365125"/>
          </a:xfrm>
        </p:spPr>
        <p:txBody>
          <a:bodyPr/>
          <a:lstStyle/>
          <a:p>
            <a:fld id="{6FB4D14C-3ACC-4990-B3DD-B973CCE7FFF1}" type="slidenum">
              <a:rPr lang="en-US" smtClean="0">
                <a:solidFill>
                  <a:prstClr val="black"/>
                </a:solidFill>
              </a:rPr>
              <a:pPr/>
              <a:t>141</a:t>
            </a:fld>
            <a:endParaRPr lang="en-US" dirty="0">
              <a:solidFill>
                <a:prstClr val="black"/>
              </a:solidFill>
            </a:endParaRPr>
          </a:p>
        </p:txBody>
      </p:sp>
    </p:spTree>
    <p:extLst>
      <p:ext uri="{BB962C8B-B14F-4D97-AF65-F5344CB8AC3E}">
        <p14:creationId xmlns:p14="http://schemas.microsoft.com/office/powerpoint/2010/main" val="82642425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rmAutofit/>
          </a:bodyPr>
          <a:lstStyle/>
          <a:p>
            <a:pPr marL="109728" indent="0">
              <a:buNone/>
            </a:pPr>
            <a:r>
              <a:rPr lang="en-US" sz="3200" dirty="0">
                <a:solidFill>
                  <a:schemeClr val="accent3"/>
                </a:solidFill>
                <a:latin typeface="Times New Roman" panose="02020603050405020304" pitchFamily="18" charset="0"/>
                <a:cs typeface="Times New Roman" panose="02020603050405020304" pitchFamily="18" charset="0"/>
              </a:rPr>
              <a:t>1. Promoting support systems that are adequate and effective and encouraging use of health-related resources.</a:t>
            </a:r>
          </a:p>
          <a:p>
            <a:pPr marL="109728" indent="0">
              <a:buNone/>
            </a:pPr>
            <a:r>
              <a:rPr lang="en-US" sz="3200" dirty="0">
                <a:solidFill>
                  <a:srgbClr val="0070C0"/>
                </a:solidFill>
                <a:latin typeface="Times New Roman" panose="02020603050405020304" pitchFamily="18" charset="0"/>
                <a:cs typeface="Times New Roman" panose="02020603050405020304" pitchFamily="18" charset="0"/>
              </a:rPr>
              <a:t>2. Promoting adequate effective care of a family member who has a specific problem related to illness or disability.</a:t>
            </a:r>
          </a:p>
          <a:p>
            <a:pPr marL="109728" indent="0">
              <a:buNone/>
            </a:pPr>
            <a:r>
              <a:rPr lang="en-US" sz="3200" dirty="0">
                <a:solidFill>
                  <a:srgbClr val="7030A0"/>
                </a:solidFill>
                <a:latin typeface="Times New Roman" panose="02020603050405020304" pitchFamily="18" charset="0"/>
                <a:cs typeface="Times New Roman" panose="02020603050405020304" pitchFamily="18" charset="0"/>
              </a:rPr>
              <a:t>3. Encouraging normal growth and development of the family members and educating the family about health promotion and illness prevention.</a:t>
            </a:r>
          </a:p>
          <a:p>
            <a:pPr marL="109728" indent="0">
              <a:buNone/>
            </a:pPr>
            <a:r>
              <a:rPr lang="en-US" sz="3200" dirty="0">
                <a:latin typeface="Times New Roman" panose="02020603050405020304" pitchFamily="18" charset="0"/>
                <a:cs typeface="Times New Roman" panose="02020603050405020304" pitchFamily="18" charset="0"/>
              </a:rPr>
              <a:t>4. Strengthening functioning and relatedness</a:t>
            </a:r>
          </a:p>
          <a:p>
            <a:pPr marL="109728" indent="0">
              <a:buNone/>
            </a:pPr>
            <a:r>
              <a:rPr lang="en-US" sz="3200" dirty="0">
                <a:latin typeface="Times New Roman" panose="02020603050405020304" pitchFamily="18" charset="0"/>
                <a:cs typeface="Times New Roman" panose="02020603050405020304" pitchFamily="18" charset="0"/>
              </a:rPr>
              <a:t>5. </a:t>
            </a:r>
            <a:r>
              <a:rPr lang="en-US" sz="3200" dirty="0">
                <a:solidFill>
                  <a:srgbClr val="FF00FF"/>
                </a:solidFill>
                <a:latin typeface="Times New Roman" panose="02020603050405020304" pitchFamily="18" charset="0"/>
                <a:cs typeface="Times New Roman" panose="02020603050405020304" pitchFamily="18" charset="0"/>
              </a:rPr>
              <a:t>Promoting a healthful environment.</a:t>
            </a:r>
          </a:p>
          <a:p>
            <a:pPr marL="109728" indent="0">
              <a:buNone/>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990600"/>
          </a:xfrm>
        </p:spPr>
        <p:txBody>
          <a:bodyPr>
            <a:noAutofit/>
          </a:bodyPr>
          <a:lstStyle/>
          <a:p>
            <a:r>
              <a:rPr lang="en-US" sz="4400" dirty="0">
                <a:solidFill>
                  <a:srgbClr val="0070C0"/>
                </a:solidFill>
                <a:effectLst/>
                <a:latin typeface="Times New Roman" panose="02020603050405020304" pitchFamily="18" charset="0"/>
                <a:cs typeface="Times New Roman" panose="02020603050405020304" pitchFamily="18" charset="0"/>
              </a:rPr>
              <a:t>Goals of home visiting</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142</a:t>
            </a:fld>
            <a:endParaRPr lang="en-US" dirty="0">
              <a:solidFill>
                <a:prstClr val="black"/>
              </a:solidFill>
            </a:endParaRPr>
          </a:p>
        </p:txBody>
      </p:sp>
    </p:spTree>
    <p:extLst>
      <p:ext uri="{BB962C8B-B14F-4D97-AF65-F5344CB8AC3E}">
        <p14:creationId xmlns:p14="http://schemas.microsoft.com/office/powerpoint/2010/main" val="293605886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rmAutofit/>
          </a:bodyPr>
          <a:lstStyle/>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Home setting provide more opportunities for individualized care.</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Most people prefer to cared for at home.</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Environmental factors impinging on health, such as housing condition and finances may be observed and considered more readily.</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Information collection and understanding lifestyle are easier in families own environment.</a:t>
            </a:r>
          </a:p>
          <a:p>
            <a:pPr marL="109728" indent="0">
              <a:buNone/>
            </a:pPr>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990600"/>
          </a:xfrm>
        </p:spPr>
        <p:txBody>
          <a:bodyPr>
            <a:noAutofit/>
          </a:bodyPr>
          <a:lstStyle/>
          <a:p>
            <a:r>
              <a:rPr lang="en-US" sz="4400" dirty="0">
                <a:solidFill>
                  <a:srgbClr val="0070C0"/>
                </a:solidFill>
                <a:effectLst/>
                <a:latin typeface="Times New Roman" panose="02020603050405020304" pitchFamily="18" charset="0"/>
                <a:cs typeface="Times New Roman" panose="02020603050405020304" pitchFamily="18" charset="0"/>
              </a:rPr>
              <a:t>Advantages of home visiting</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229600" y="6407944"/>
            <a:ext cx="783432" cy="365125"/>
          </a:xfrm>
        </p:spPr>
        <p:txBody>
          <a:bodyPr/>
          <a:lstStyle/>
          <a:p>
            <a:fld id="{6FB4D14C-3ACC-4990-B3DD-B973CCE7FFF1}" type="slidenum">
              <a:rPr lang="en-US" smtClean="0">
                <a:solidFill>
                  <a:prstClr val="black"/>
                </a:solidFill>
              </a:rPr>
              <a:pPr/>
              <a:t>143</a:t>
            </a:fld>
            <a:endParaRPr lang="en-US" dirty="0">
              <a:solidFill>
                <a:prstClr val="black"/>
              </a:solidFill>
            </a:endParaRPr>
          </a:p>
        </p:txBody>
      </p:sp>
    </p:spTree>
    <p:extLst>
      <p:ext uri="{BB962C8B-B14F-4D97-AF65-F5344CB8AC3E}">
        <p14:creationId xmlns:p14="http://schemas.microsoft.com/office/powerpoint/2010/main" val="373579311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rmAutofit/>
          </a:bodyPr>
          <a:lstStyle/>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Participation of family members is facilitated </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Individual and family members may be more receptive to learning because they are less anxious in their own environment.</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Care of ill family members in the home may reduce the overall costs by preventing hospitalization and shortening the length of time spent in hospitals or other institutions.</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A family focus is facilitated.</a:t>
            </a:r>
          </a:p>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990600"/>
          </a:xfrm>
        </p:spPr>
        <p:txBody>
          <a:bodyPr>
            <a:noAutofit/>
          </a:bodyPr>
          <a:lstStyle/>
          <a:p>
            <a:r>
              <a:rPr lang="en-US" sz="4400" dirty="0">
                <a:solidFill>
                  <a:srgbClr val="0070C0"/>
                </a:solidFill>
                <a:effectLst/>
                <a:latin typeface="Times New Roman" panose="02020603050405020304" pitchFamily="18" charset="0"/>
                <a:cs typeface="Times New Roman" panose="02020603050405020304" pitchFamily="18" charset="0"/>
              </a:rPr>
              <a:t>Advantages of home visiting……….</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144</a:t>
            </a:fld>
            <a:endParaRPr lang="en-US" dirty="0">
              <a:solidFill>
                <a:prstClr val="black"/>
              </a:solidFill>
            </a:endParaRPr>
          </a:p>
        </p:txBody>
      </p:sp>
    </p:spTree>
    <p:extLst>
      <p:ext uri="{BB962C8B-B14F-4D97-AF65-F5344CB8AC3E}">
        <p14:creationId xmlns:p14="http://schemas.microsoft.com/office/powerpoint/2010/main" val="346087163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rmAutofit/>
          </a:bodyPr>
          <a:lstStyle/>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Travel time is costly</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Less efficient for a nurse than working with groups or seeing many clients in an ambulatory site.</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Distractions such as televisions and noisy children may be more difficult to control.</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Client may be resistant or fearful of intimacy of home visits.</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Nurse safety can be an issue.</a:t>
            </a:r>
          </a:p>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990600"/>
          </a:xfrm>
        </p:spPr>
        <p:txBody>
          <a:bodyPr>
            <a:noAutofit/>
          </a:bodyPr>
          <a:lstStyle/>
          <a:p>
            <a:r>
              <a:rPr lang="en-US" sz="4400" dirty="0">
                <a:solidFill>
                  <a:srgbClr val="0070C0"/>
                </a:solidFill>
                <a:effectLst/>
                <a:latin typeface="Times New Roman" panose="02020603050405020304" pitchFamily="18" charset="0"/>
                <a:cs typeface="Times New Roman" panose="02020603050405020304" pitchFamily="18" charset="0"/>
              </a:rPr>
              <a:t>Disadvantages of home visiting</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153400" y="6407944"/>
            <a:ext cx="859632" cy="365125"/>
          </a:xfrm>
        </p:spPr>
        <p:txBody>
          <a:bodyPr/>
          <a:lstStyle/>
          <a:p>
            <a:fld id="{6FB4D14C-3ACC-4990-B3DD-B973CCE7FFF1}" type="slidenum">
              <a:rPr lang="en-US" smtClean="0">
                <a:solidFill>
                  <a:prstClr val="black"/>
                </a:solidFill>
              </a:rPr>
              <a:pPr/>
              <a:t>145</a:t>
            </a:fld>
            <a:endParaRPr lang="en-US" dirty="0">
              <a:solidFill>
                <a:prstClr val="black"/>
              </a:solidFill>
            </a:endParaRPr>
          </a:p>
        </p:txBody>
      </p:sp>
    </p:spTree>
    <p:extLst>
      <p:ext uri="{BB962C8B-B14F-4D97-AF65-F5344CB8AC3E}">
        <p14:creationId xmlns:p14="http://schemas.microsoft.com/office/powerpoint/2010/main" val="255231640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marL="109728" indent="0">
              <a:buNone/>
            </a:pPr>
            <a:r>
              <a:rPr lang="en-US" sz="3600" b="1" dirty="0">
                <a:solidFill>
                  <a:srgbClr val="FF0000"/>
                </a:solidFill>
                <a:latin typeface="Times New Roman" panose="02020603050405020304" pitchFamily="18" charset="0"/>
                <a:cs typeface="Times New Roman" panose="02020603050405020304" pitchFamily="18" charset="0"/>
              </a:rPr>
              <a:t>1.Right to access health care:</a:t>
            </a:r>
          </a:p>
          <a:p>
            <a:r>
              <a:rPr lang="en-US" sz="3600" dirty="0">
                <a:latin typeface="Times New Roman" panose="02020603050405020304" pitchFamily="18" charset="0"/>
                <a:cs typeface="Times New Roman" panose="02020603050405020304" pitchFamily="18" charset="0"/>
              </a:rPr>
              <a:t>Health care shall include promotive, preventive, curative, reproductive, rehabilitative and palliative care.</a:t>
            </a:r>
          </a:p>
          <a:p>
            <a:pPr marL="109728" indent="0">
              <a:buNone/>
            </a:pPr>
            <a:r>
              <a:rPr lang="en-US" sz="3600" b="1" dirty="0">
                <a:solidFill>
                  <a:srgbClr val="FF0000"/>
                </a:solidFill>
                <a:latin typeface="Times New Roman" panose="02020603050405020304" pitchFamily="18" charset="0"/>
                <a:cs typeface="Times New Roman" panose="02020603050405020304" pitchFamily="18" charset="0"/>
              </a:rPr>
              <a:t>2.Right to receive emergency treatment in any health facility.</a:t>
            </a:r>
          </a:p>
          <a:p>
            <a:r>
              <a:rPr lang="en-US" sz="3600" dirty="0">
                <a:latin typeface="Times New Roman" panose="02020603050405020304" pitchFamily="18" charset="0"/>
                <a:cs typeface="Times New Roman" panose="02020603050405020304" pitchFamily="18" charset="0"/>
              </a:rPr>
              <a:t>In emergency situations irrespective of patient’s ability to pay, treatment to stabilize patient’s condition shall be provided.</a:t>
            </a:r>
          </a:p>
        </p:txBody>
      </p:sp>
      <p:sp>
        <p:nvSpPr>
          <p:cNvPr id="4" name="Title 3"/>
          <p:cNvSpPr>
            <a:spLocks noGrp="1"/>
          </p:cNvSpPr>
          <p:nvPr>
            <p:ph type="title"/>
          </p:nvPr>
        </p:nvSpPr>
        <p:spPr>
          <a:xfrm>
            <a:off x="381000" y="0"/>
            <a:ext cx="8229600" cy="990600"/>
          </a:xfrm>
        </p:spPr>
        <p:txBody>
          <a:bodyPr>
            <a:noAutofit/>
          </a:bodyPr>
          <a:lstStyle/>
          <a:p>
            <a:r>
              <a:rPr lang="en-US" sz="3600" dirty="0">
                <a:solidFill>
                  <a:srgbClr val="0070C0"/>
                </a:solidFill>
                <a:effectLst/>
                <a:latin typeface="Times New Roman" panose="02020603050405020304" pitchFamily="18" charset="0"/>
                <a:cs typeface="Times New Roman" panose="02020603050405020304" pitchFamily="18" charset="0"/>
              </a:rPr>
              <a:t>Client/ patient rights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146</a:t>
            </a:fld>
            <a:endParaRPr lang="en-US" dirty="0">
              <a:solidFill>
                <a:prstClr val="black"/>
              </a:solidFill>
            </a:endParaRPr>
          </a:p>
        </p:txBody>
      </p:sp>
    </p:spTree>
    <p:extLst>
      <p:ext uri="{BB962C8B-B14F-4D97-AF65-F5344CB8AC3E}">
        <p14:creationId xmlns:p14="http://schemas.microsoft.com/office/powerpoint/2010/main" val="1962684526"/>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marL="109728" lvl="0" indent="0" fontAlgn="base">
              <a:buNone/>
            </a:pPr>
            <a:r>
              <a:rPr lang="en-US" sz="3600" b="1" dirty="0">
                <a:solidFill>
                  <a:srgbClr val="7030A0"/>
                </a:solidFill>
                <a:latin typeface="Times New Roman" panose="02020603050405020304" pitchFamily="18" charset="0"/>
                <a:cs typeface="Times New Roman" panose="02020603050405020304" pitchFamily="18" charset="0"/>
              </a:rPr>
              <a:t>3. Right to be informed all the provisions of one's Medical Scheme/Health Insurance Policy.</a:t>
            </a:r>
          </a:p>
          <a:p>
            <a:r>
              <a:rPr lang="en-US" sz="3600" dirty="0">
                <a:latin typeface="Times New Roman" panose="02020603050405020304" pitchFamily="18" charset="0"/>
                <a:cs typeface="Times New Roman" panose="02020603050405020304" pitchFamily="18" charset="0"/>
              </a:rPr>
              <a:t>Anyone who is enjoying the provisions of a medical cover (insured) is entitled to know all the privileges accorded and also entitled to challenge, where and if necessary, the contents and decisions of the medical scheme and health insurance policy.</a:t>
            </a: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Client/ patient rights….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147</a:t>
            </a:fld>
            <a:endParaRPr lang="en-US" dirty="0">
              <a:solidFill>
                <a:prstClr val="black"/>
              </a:solidFill>
            </a:endParaRPr>
          </a:p>
        </p:txBody>
      </p:sp>
    </p:spTree>
    <p:extLst>
      <p:ext uri="{BB962C8B-B14F-4D97-AF65-F5344CB8AC3E}">
        <p14:creationId xmlns:p14="http://schemas.microsoft.com/office/powerpoint/2010/main" val="316170184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marL="109728" lvl="0" indent="0" fontAlgn="base">
              <a:buNone/>
            </a:pPr>
            <a:r>
              <a:rPr lang="en-US" sz="3600" b="1" dirty="0">
                <a:solidFill>
                  <a:srgbClr val="7030A0"/>
                </a:solidFill>
                <a:latin typeface="Times New Roman" panose="02020603050405020304" pitchFamily="18" charset="0"/>
                <a:cs typeface="Times New Roman" panose="02020603050405020304" pitchFamily="18" charset="0"/>
              </a:rPr>
              <a:t>4. Right to choose a health care provider.</a:t>
            </a:r>
          </a:p>
          <a:p>
            <a:r>
              <a:rPr lang="en-US" sz="3200" dirty="0">
                <a:latin typeface="Times New Roman" panose="02020603050405020304" pitchFamily="18" charset="0"/>
                <a:cs typeface="Times New Roman" panose="02020603050405020304" pitchFamily="18" charset="0"/>
              </a:rPr>
              <a:t>A patient's right to access a health care provider of his choice shall not be unduly restricted by third parties so long as the provider of choice is qualified, registered, retained and in current good standing with the Regulatory Authority to provide treatment for the particular ailment or illness and as long as that choice is acceptable in medical and ethical standards.</a:t>
            </a: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Client/ patient right….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148</a:t>
            </a:fld>
            <a:endParaRPr lang="en-US" dirty="0">
              <a:solidFill>
                <a:prstClr val="black"/>
              </a:solidFill>
            </a:endParaRPr>
          </a:p>
        </p:txBody>
      </p:sp>
      <p:pic>
        <p:nvPicPr>
          <p:cNvPr id="4098" name="Picture 5104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050" y="8982075"/>
            <a:ext cx="2254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4097" name="Picture 5104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4400" y="8994775"/>
            <a:ext cx="273050" cy="635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0917219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marL="109728" lvl="0" indent="0" fontAlgn="base">
              <a:buNone/>
            </a:pPr>
            <a:r>
              <a:rPr lang="en-US" sz="3600" b="1" dirty="0">
                <a:solidFill>
                  <a:srgbClr val="FF0000"/>
                </a:solidFill>
                <a:latin typeface="Times New Roman" panose="02020603050405020304" pitchFamily="18" charset="0"/>
                <a:cs typeface="Times New Roman" panose="02020603050405020304" pitchFamily="18" charset="0"/>
              </a:rPr>
              <a:t>5. Right to the highest attainable quality of Health care products and services.</a:t>
            </a:r>
          </a:p>
          <a:p>
            <a:r>
              <a:rPr lang="en-US" sz="3600" dirty="0">
                <a:latin typeface="Times New Roman" panose="02020603050405020304" pitchFamily="18" charset="0"/>
                <a:cs typeface="Times New Roman" panose="02020603050405020304" pitchFamily="18" charset="0"/>
              </a:rPr>
              <a:t>Every person has the right to the highest attainable quality of health care products and services.</a:t>
            </a:r>
          </a:p>
          <a:p>
            <a:endParaRPr lang="en-US" dirty="0"/>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Client/ patient rights….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149</a:t>
            </a:fld>
            <a:endParaRPr lang="en-US" dirty="0">
              <a:solidFill>
                <a:prstClr val="black"/>
              </a:solidFill>
            </a:endParaRPr>
          </a:p>
        </p:txBody>
      </p:sp>
    </p:spTree>
    <p:extLst>
      <p:ext uri="{BB962C8B-B14F-4D97-AF65-F5344CB8AC3E}">
        <p14:creationId xmlns:p14="http://schemas.microsoft.com/office/powerpoint/2010/main" val="132550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152400" y="1066800"/>
            <a:ext cx="8839200" cy="6019800"/>
          </a:xfrm>
        </p:spPr>
        <p:txBody>
          <a:bodyPr>
            <a:noAutofit/>
          </a:bodyPr>
          <a:lstStyle/>
          <a:p>
            <a:pPr marL="109728" indent="0">
              <a:buNone/>
            </a:pPr>
            <a:r>
              <a:rPr lang="en-US" sz="2800" b="1" dirty="0">
                <a:solidFill>
                  <a:srgbClr val="0070C0"/>
                </a:solidFill>
                <a:latin typeface="Times New Roman" panose="02020603050405020304" pitchFamily="18" charset="0"/>
                <a:cs typeface="Times New Roman" panose="02020603050405020304" pitchFamily="18" charset="0"/>
              </a:rPr>
              <a:t>1. Early Home Care Nursing(Before Mid-1800s)</a:t>
            </a:r>
          </a:p>
          <a:p>
            <a:r>
              <a:rPr lang="en-US" sz="2800" dirty="0">
                <a:latin typeface="Times New Roman" panose="02020603050405020304" pitchFamily="18" charset="0"/>
                <a:cs typeface="Times New Roman" panose="02020603050405020304" pitchFamily="18" charset="0"/>
              </a:rPr>
              <a:t>The prototype of </a:t>
            </a:r>
            <a:r>
              <a:rPr lang="en-US" sz="2800" b="1" dirty="0">
                <a:solidFill>
                  <a:srgbClr val="00B050"/>
                </a:solidFill>
                <a:latin typeface="Times New Roman" panose="02020603050405020304" pitchFamily="18" charset="0"/>
                <a:cs typeface="Times New Roman" panose="02020603050405020304" pitchFamily="18" charset="0"/>
              </a:rPr>
              <a:t>community-based nursing </a:t>
            </a:r>
            <a:r>
              <a:rPr lang="en-US" sz="2800" dirty="0">
                <a:latin typeface="Times New Roman" panose="02020603050405020304" pitchFamily="18" charset="0"/>
                <a:cs typeface="Times New Roman" panose="02020603050405020304" pitchFamily="18" charset="0"/>
              </a:rPr>
              <a:t>can be seen</a:t>
            </a:r>
          </a:p>
          <a:p>
            <a:pPr marL="109728" indent="0">
              <a:buNone/>
            </a:pPr>
            <a:r>
              <a:rPr lang="en-US" sz="2800" dirty="0">
                <a:latin typeface="Times New Roman" panose="02020603050405020304" pitchFamily="18" charset="0"/>
                <a:cs typeface="Times New Roman" panose="02020603050405020304" pitchFamily="18" charset="0"/>
              </a:rPr>
              <a:t>within the historical development of home-care nursing. For many centuries, the sick were tended at home by female family members and friends.</a:t>
            </a:r>
          </a:p>
          <a:p>
            <a:r>
              <a:rPr lang="en-US" sz="2800" dirty="0">
                <a:latin typeface="Times New Roman" panose="02020603050405020304" pitchFamily="18" charset="0"/>
                <a:cs typeface="Times New Roman" panose="02020603050405020304" pitchFamily="18" charset="0"/>
              </a:rPr>
              <a:t> In fact, in 1837, Farrar (p. 57) reminded women, “</a:t>
            </a:r>
            <a:r>
              <a:rPr lang="en-US" sz="3200" dirty="0">
                <a:solidFill>
                  <a:srgbClr val="FF00FF"/>
                </a:solidFill>
                <a:latin typeface="Times New Roman" panose="02020603050405020304" pitchFamily="18" charset="0"/>
                <a:cs typeface="Times New Roman" panose="02020603050405020304" pitchFamily="18" charset="0"/>
              </a:rPr>
              <a:t>You may be called upon at any moment to attend upon your parents, your brothers, your sisters, or your companions.” </a:t>
            </a:r>
            <a:r>
              <a:rPr lang="en-US" sz="2800" dirty="0">
                <a:latin typeface="Times New Roman" panose="02020603050405020304" pitchFamily="18" charset="0"/>
                <a:cs typeface="Times New Roman" panose="02020603050405020304" pitchFamily="18" charset="0"/>
              </a:rPr>
              <a:t>The focus of this care was to reduce suffering and promote healing.</a:t>
            </a:r>
          </a:p>
        </p:txBody>
      </p:sp>
      <p:sp>
        <p:nvSpPr>
          <p:cNvPr id="4" name="Title 3"/>
          <p:cNvSpPr>
            <a:spLocks noGrp="1"/>
          </p:cNvSpPr>
          <p:nvPr>
            <p:ph type="title"/>
          </p:nvPr>
        </p:nvSpPr>
        <p:spPr>
          <a:xfrm>
            <a:off x="152400" y="0"/>
            <a:ext cx="8839200" cy="914400"/>
          </a:xfrm>
        </p:spPr>
        <p:txBody>
          <a:bodyPr>
            <a:normAutofit fontScale="90000"/>
          </a:bodyPr>
          <a:lstStyle/>
          <a:p>
            <a:br>
              <a:rPr lang="en-US" dirty="0"/>
            </a:br>
            <a:br>
              <a:rPr lang="en-US" dirty="0"/>
            </a:br>
            <a:r>
              <a:rPr lang="en-US" sz="4400" dirty="0">
                <a:solidFill>
                  <a:srgbClr val="FF0000"/>
                </a:solidFill>
                <a:effectLst/>
                <a:latin typeface="Times New Roman" panose="02020603050405020304" pitchFamily="18" charset="0"/>
                <a:cs typeface="Times New Roman" panose="02020603050405020304" pitchFamily="18" charset="0"/>
              </a:rPr>
              <a:t>History of community health Nursing</a:t>
            </a:r>
            <a:br>
              <a:rPr lang="en-US" dirty="0"/>
            </a:br>
            <a:endParaRPr lang="en-US" dirty="0"/>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p:txBody>
          <a:bodyPr/>
          <a:lstStyle/>
          <a:p>
            <a:fld id="{6FB4D14C-3ACC-4990-B3DD-B973CCE7FFF1}"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73952823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marL="109728" lvl="0" indent="0">
              <a:buNone/>
            </a:pPr>
            <a:r>
              <a:rPr lang="en-US" sz="3500" b="1" dirty="0">
                <a:solidFill>
                  <a:srgbClr val="FF00FF"/>
                </a:solidFill>
                <a:latin typeface="Times New Roman" panose="02020603050405020304" pitchFamily="18" charset="0"/>
                <a:cs typeface="Times New Roman" panose="02020603050405020304" pitchFamily="18" charset="0"/>
              </a:rPr>
              <a:t>6. Right to refuse treatment.</a:t>
            </a:r>
          </a:p>
          <a:p>
            <a:r>
              <a:rPr lang="en-US" sz="3200" dirty="0">
                <a:latin typeface="Times New Roman" panose="02020603050405020304" pitchFamily="18" charset="0"/>
                <a:cs typeface="Times New Roman" panose="02020603050405020304" pitchFamily="18" charset="0"/>
              </a:rPr>
              <a:t>Any person, patient or client may refuse, withdraw or withhold treatment and such refusal shall be documented in writing by the medical service provider and in the presence of an independent witness, provided that such refusal, withdrawal or withholding does not create an immediate danger to the patient or the health of others and provided further that the consciousness and competency of the person has been taken into account.</a:t>
            </a:r>
          </a:p>
          <a:p>
            <a:endParaRPr lang="en-US" dirty="0"/>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Client/ patient rights….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150</a:t>
            </a:fld>
            <a:endParaRPr lang="en-US" dirty="0">
              <a:solidFill>
                <a:prstClr val="black"/>
              </a:solidFill>
            </a:endParaRPr>
          </a:p>
        </p:txBody>
      </p:sp>
    </p:spTree>
    <p:extLst>
      <p:ext uri="{BB962C8B-B14F-4D97-AF65-F5344CB8AC3E}">
        <p14:creationId xmlns:p14="http://schemas.microsoft.com/office/powerpoint/2010/main" val="286827550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Autofit/>
          </a:bodyPr>
          <a:lstStyle/>
          <a:p>
            <a:pPr marL="109728" lvl="0" indent="0" fontAlgn="base">
              <a:buNone/>
            </a:pPr>
            <a:r>
              <a:rPr lang="en-US" sz="3600" b="1" dirty="0">
                <a:solidFill>
                  <a:srgbClr val="FF00FF"/>
                </a:solidFill>
                <a:latin typeface="Times New Roman" panose="02020603050405020304" pitchFamily="18" charset="0"/>
                <a:cs typeface="Times New Roman" panose="02020603050405020304" pitchFamily="18" charset="0"/>
              </a:rPr>
              <a:t>7. Right to confidentiality.</a:t>
            </a:r>
          </a:p>
          <a:p>
            <a:r>
              <a:rPr lang="en-US" sz="3600" dirty="0">
                <a:latin typeface="Times New Roman" panose="02020603050405020304" pitchFamily="18" charset="0"/>
                <a:cs typeface="Times New Roman" panose="02020603050405020304" pitchFamily="18" charset="0"/>
              </a:rPr>
              <a:t>This shall be upheld except where consent has been expressly given or disclosure is allowed by law or in the public interest. </a:t>
            </a:r>
          </a:p>
          <a:p>
            <a:r>
              <a:rPr lang="en-US" sz="3600" dirty="0">
                <a:latin typeface="Times New Roman" panose="02020603050405020304" pitchFamily="18" charset="0"/>
                <a:cs typeface="Times New Roman" panose="02020603050405020304" pitchFamily="18" charset="0"/>
              </a:rPr>
              <a:t>Confidentiality shall be maintained even after a patient's death.</a:t>
            </a:r>
          </a:p>
          <a:p>
            <a:pPr marL="109728" indent="0">
              <a:buNone/>
            </a:pPr>
            <a:endParaRPr lang="en-US" sz="28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Client/ patient rights….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151</a:t>
            </a:fld>
            <a:endParaRPr lang="en-US" dirty="0">
              <a:solidFill>
                <a:prstClr val="black"/>
              </a:solidFill>
            </a:endParaRPr>
          </a:p>
        </p:txBody>
      </p:sp>
    </p:spTree>
    <p:extLst>
      <p:ext uri="{BB962C8B-B14F-4D97-AF65-F5344CB8AC3E}">
        <p14:creationId xmlns:p14="http://schemas.microsoft.com/office/powerpoint/2010/main" val="321511533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Autofit/>
          </a:bodyPr>
          <a:lstStyle/>
          <a:p>
            <a:pPr marL="109728" indent="0">
              <a:buNone/>
            </a:pPr>
            <a:r>
              <a:rPr lang="en-US" sz="3600" b="1" dirty="0">
                <a:solidFill>
                  <a:srgbClr val="C00000"/>
                </a:solidFill>
                <a:latin typeface="Times New Roman" panose="02020603050405020304" pitchFamily="18" charset="0"/>
                <a:cs typeface="Times New Roman" panose="02020603050405020304" pitchFamily="18" charset="0"/>
              </a:rPr>
              <a:t>8. Right to informed consent to treatment.</a:t>
            </a:r>
          </a:p>
          <a:p>
            <a:r>
              <a:rPr lang="en-US" sz="3600" dirty="0">
                <a:latin typeface="Times New Roman" panose="02020603050405020304" pitchFamily="18" charset="0"/>
                <a:cs typeface="Times New Roman" panose="02020603050405020304" pitchFamily="18" charset="0"/>
              </a:rPr>
              <a:t>To be given full and accurate information in a language one understands about the nature of one's illness, diagnostic procedures, proposed treatment, alternative treatment and the costs involved for one to make a decision except in emergency cases.</a:t>
            </a:r>
          </a:p>
          <a:p>
            <a:r>
              <a:rPr lang="en-US" sz="3600" dirty="0">
                <a:latin typeface="Times New Roman" panose="02020603050405020304" pitchFamily="18" charset="0"/>
                <a:cs typeface="Times New Roman" panose="02020603050405020304" pitchFamily="18" charset="0"/>
              </a:rPr>
              <a:t>The decision shall be made willingly and free from duress.</a:t>
            </a: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Client/ patient rights….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152</a:t>
            </a:fld>
            <a:endParaRPr lang="en-US" dirty="0">
              <a:solidFill>
                <a:prstClr val="black"/>
              </a:solidFill>
            </a:endParaRPr>
          </a:p>
        </p:txBody>
      </p:sp>
    </p:spTree>
    <p:extLst>
      <p:ext uri="{BB962C8B-B14F-4D97-AF65-F5344CB8AC3E}">
        <p14:creationId xmlns:p14="http://schemas.microsoft.com/office/powerpoint/2010/main" val="182161207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Autofit/>
          </a:bodyPr>
          <a:lstStyle/>
          <a:p>
            <a:pPr marL="109728" lvl="0" indent="0" fontAlgn="base">
              <a:buNone/>
            </a:pPr>
            <a:r>
              <a:rPr lang="en-US" sz="3600" b="1" dirty="0">
                <a:solidFill>
                  <a:srgbClr val="7030A0"/>
                </a:solidFill>
                <a:latin typeface="Times New Roman" panose="02020603050405020304" pitchFamily="18" charset="0"/>
                <a:cs typeface="Times New Roman" panose="02020603050405020304" pitchFamily="18" charset="0"/>
              </a:rPr>
              <a:t>9. Right to information.</a:t>
            </a:r>
          </a:p>
          <a:p>
            <a:r>
              <a:rPr lang="en-US" sz="3200" dirty="0">
                <a:latin typeface="Times New Roman" panose="02020603050405020304" pitchFamily="18" charset="0"/>
                <a:cs typeface="Times New Roman" panose="02020603050405020304" pitchFamily="18" charset="0"/>
              </a:rPr>
              <a:t>Every patient is entitled to receiving full and accurate information concerning their health and health care.</a:t>
            </a:r>
          </a:p>
          <a:p>
            <a:r>
              <a:rPr lang="en-US" sz="3200" dirty="0">
                <a:latin typeface="Times New Roman" panose="02020603050405020304" pitchFamily="18" charset="0"/>
                <a:cs typeface="Times New Roman" panose="02020603050405020304" pitchFamily="18" charset="0"/>
              </a:rPr>
              <a:t>In addition, every patient is entitled to access and to obtain information about their health.</a:t>
            </a:r>
          </a:p>
          <a:p>
            <a:pPr marL="109728" lvl="0" indent="0" fontAlgn="base">
              <a:buNone/>
            </a:pPr>
            <a:r>
              <a:rPr lang="en-US" sz="3200" b="1" dirty="0">
                <a:solidFill>
                  <a:srgbClr val="FF0000"/>
                </a:solidFill>
                <a:latin typeface="Times New Roman" panose="02020603050405020304" pitchFamily="18" charset="0"/>
                <a:cs typeface="Times New Roman" panose="02020603050405020304" pitchFamily="18" charset="0"/>
              </a:rPr>
              <a:t>10. Right to be treated with respect and dignity.</a:t>
            </a: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Client/ patient rights….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153</a:t>
            </a:fld>
            <a:endParaRPr lang="en-US" dirty="0">
              <a:solidFill>
                <a:prstClr val="black"/>
              </a:solidFill>
            </a:endParaRPr>
          </a:p>
        </p:txBody>
      </p:sp>
    </p:spTree>
    <p:extLst>
      <p:ext uri="{BB962C8B-B14F-4D97-AF65-F5344CB8AC3E}">
        <p14:creationId xmlns:p14="http://schemas.microsoft.com/office/powerpoint/2010/main" val="111846714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Autofit/>
          </a:bodyPr>
          <a:lstStyle/>
          <a:p>
            <a:pPr marL="109728" lvl="0" indent="0" fontAlgn="base">
              <a:buNone/>
            </a:pPr>
            <a:r>
              <a:rPr lang="en-US" sz="3600" b="1" dirty="0">
                <a:solidFill>
                  <a:schemeClr val="accent2">
                    <a:lumMod val="75000"/>
                  </a:schemeClr>
                </a:solidFill>
                <a:latin typeface="Times New Roman" panose="02020603050405020304" pitchFamily="18" charset="0"/>
                <a:cs typeface="Times New Roman" panose="02020603050405020304" pitchFamily="18" charset="0"/>
              </a:rPr>
              <a:t>11. Right to a second medical opinion.</a:t>
            </a:r>
          </a:p>
          <a:p>
            <a:r>
              <a:rPr lang="en-US" sz="3600" dirty="0">
                <a:latin typeface="Times New Roman" panose="02020603050405020304" pitchFamily="18" charset="0"/>
                <a:cs typeface="Times New Roman" panose="02020603050405020304" pitchFamily="18" charset="0"/>
              </a:rPr>
              <a:t>Every person has the right to a second medical opinion if so desired, regarding diagnosis, procedures, treatment and/or medication from any other qualified health professional of one's choice.</a:t>
            </a: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Client/ patient rights….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154</a:t>
            </a:fld>
            <a:endParaRPr lang="en-US" dirty="0">
              <a:solidFill>
                <a:prstClr val="black"/>
              </a:solidFill>
            </a:endParaRPr>
          </a:p>
        </p:txBody>
      </p:sp>
    </p:spTree>
    <p:extLst>
      <p:ext uri="{BB962C8B-B14F-4D97-AF65-F5344CB8AC3E}">
        <p14:creationId xmlns:p14="http://schemas.microsoft.com/office/powerpoint/2010/main" val="128254801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Autofit/>
          </a:bodyPr>
          <a:lstStyle/>
          <a:p>
            <a:pPr marL="109728" indent="0" fontAlgn="base">
              <a:buNone/>
            </a:pPr>
            <a:r>
              <a:rPr lang="en-US" sz="3600" b="1" dirty="0">
                <a:solidFill>
                  <a:srgbClr val="7030A0"/>
                </a:solidFill>
                <a:latin typeface="Times New Roman" panose="02020603050405020304" pitchFamily="18" charset="0"/>
                <a:cs typeface="Times New Roman" panose="02020603050405020304" pitchFamily="18" charset="0"/>
              </a:rPr>
              <a:t>12. Right to complain.</a:t>
            </a:r>
          </a:p>
          <a:p>
            <a:r>
              <a:rPr lang="en-US" sz="3200" dirty="0">
                <a:latin typeface="Times New Roman" panose="02020603050405020304" pitchFamily="18" charset="0"/>
                <a:cs typeface="Times New Roman" panose="02020603050405020304" pitchFamily="18" charset="0"/>
              </a:rPr>
              <a:t>Every person has a right to complain about health services to the relevant authorities, such complaint should be investigated and receive a response from the authority within a reasonable time that does not exceed twelve months. </a:t>
            </a:r>
          </a:p>
          <a:p>
            <a:r>
              <a:rPr lang="en-US" sz="3200" dirty="0">
                <a:latin typeface="Times New Roman" panose="02020603050405020304" pitchFamily="18" charset="0"/>
                <a:cs typeface="Times New Roman" panose="02020603050405020304" pitchFamily="18" charset="0"/>
              </a:rPr>
              <a:t>Where there is a delay, the relevant authority shall provide the reasons.</a:t>
            </a: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Client/ patient rights….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155</a:t>
            </a:fld>
            <a:endParaRPr lang="en-US" dirty="0">
              <a:solidFill>
                <a:prstClr val="black"/>
              </a:solidFill>
            </a:endParaRPr>
          </a:p>
        </p:txBody>
      </p:sp>
    </p:spTree>
    <p:extLst>
      <p:ext uri="{BB962C8B-B14F-4D97-AF65-F5344CB8AC3E}">
        <p14:creationId xmlns:p14="http://schemas.microsoft.com/office/powerpoint/2010/main" val="391409343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Autofit/>
          </a:bodyPr>
          <a:lstStyle/>
          <a:p>
            <a:pPr marL="109728" lvl="0" indent="0" fontAlgn="base">
              <a:buNone/>
            </a:pPr>
            <a:r>
              <a:rPr lang="en-US" sz="3600" b="1" dirty="0">
                <a:solidFill>
                  <a:schemeClr val="accent2">
                    <a:lumMod val="75000"/>
                  </a:schemeClr>
                </a:solidFill>
                <a:latin typeface="Times New Roman" panose="02020603050405020304" pitchFamily="18" charset="0"/>
                <a:cs typeface="Times New Roman" panose="02020603050405020304" pitchFamily="18" charset="0"/>
              </a:rPr>
              <a:t>13. Right to insurance coverage without </a:t>
            </a:r>
            <a:r>
              <a:rPr lang="en-US" sz="3600" dirty="0">
                <a:latin typeface="Times New Roman" panose="02020603050405020304" pitchFamily="18" charset="0"/>
                <a:cs typeface="Times New Roman" panose="02020603050405020304" pitchFamily="18" charset="0"/>
              </a:rPr>
              <a:t>discrimination on the basis of age, pregnancy, disability, illness including mental disorders.</a:t>
            </a:r>
          </a:p>
          <a:p>
            <a:pPr marL="109728" lvl="0" indent="0" fontAlgn="base">
              <a:buNone/>
            </a:pPr>
            <a:r>
              <a:rPr lang="en-US" sz="3600" dirty="0">
                <a:latin typeface="Times New Roman" panose="02020603050405020304" pitchFamily="18" charset="0"/>
                <a:cs typeface="Times New Roman" panose="02020603050405020304" pitchFamily="18" charset="0"/>
              </a:rPr>
              <a:t>14. Right to donate his or her organs and/or any other arrangements / wishes upon ones demise.</a:t>
            </a: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Client/ patient rights….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156</a:t>
            </a:fld>
            <a:endParaRPr lang="en-US" dirty="0">
              <a:solidFill>
                <a:prstClr val="black"/>
              </a:solidFill>
            </a:endParaRPr>
          </a:p>
        </p:txBody>
      </p:sp>
    </p:spTree>
    <p:extLst>
      <p:ext uri="{BB962C8B-B14F-4D97-AF65-F5344CB8AC3E}">
        <p14:creationId xmlns:p14="http://schemas.microsoft.com/office/powerpoint/2010/main" val="143252668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0"/>
            <a:ext cx="8229600" cy="762000"/>
          </a:xfrm>
        </p:spPr>
        <p:txBody>
          <a:bodyPr>
            <a:noAutofit/>
          </a:bodyPr>
          <a:lstStyle/>
          <a:p>
            <a:r>
              <a:rPr lang="en-US" sz="3600" dirty="0">
                <a:solidFill>
                  <a:srgbClr val="0070C0"/>
                </a:solidFill>
                <a:effectLst/>
                <a:latin typeface="Times New Roman" panose="02020603050405020304" pitchFamily="18" charset="0"/>
                <a:cs typeface="Times New Roman" panose="02020603050405020304" pitchFamily="18" charset="0"/>
              </a:rPr>
              <a:t>Client/ patient responsibilities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157</a:t>
            </a:fld>
            <a:endParaRPr lang="en-US" dirty="0">
              <a:solidFill>
                <a:prstClr val="black"/>
              </a:solidFill>
            </a:endParaRPr>
          </a:p>
        </p:txBody>
      </p:sp>
      <p:pic>
        <p:nvPicPr>
          <p:cNvPr id="5122" name="Picture 510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5350" y="8988425"/>
            <a:ext cx="2254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5121" name="Picture 510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5250" y="8988425"/>
            <a:ext cx="247650" cy="82550"/>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9"/>
          <p:cNvSpPr>
            <a:spLocks noGrp="1"/>
          </p:cNvSpPr>
          <p:nvPr>
            <p:ph idx="1"/>
          </p:nvPr>
        </p:nvSpPr>
        <p:spPr>
          <a:xfrm>
            <a:off x="0" y="838200"/>
            <a:ext cx="9013032" cy="6324600"/>
          </a:xfrm>
        </p:spPr>
        <p:txBody>
          <a:bodyPr>
            <a:normAutofit/>
          </a:bodyPr>
          <a:lstStyle/>
          <a:p>
            <a:pPr marL="109728" indent="0">
              <a:buNone/>
            </a:pPr>
            <a:r>
              <a:rPr lang="en-US" sz="3200" dirty="0">
                <a:solidFill>
                  <a:schemeClr val="accent2">
                    <a:lumMod val="75000"/>
                  </a:schemeClr>
                </a:solidFill>
                <a:latin typeface="Times New Roman" panose="02020603050405020304" pitchFamily="18" charset="0"/>
                <a:cs typeface="Times New Roman" panose="02020603050405020304" pitchFamily="18" charset="0"/>
              </a:rPr>
              <a:t>Every patient has the following responsibilities:</a:t>
            </a:r>
          </a:p>
          <a:p>
            <a:pPr marL="109728" indent="0">
              <a:buNone/>
            </a:pPr>
            <a:r>
              <a:rPr lang="en-US" sz="3200" dirty="0">
                <a:latin typeface="Times New Roman" panose="02020603050405020304" pitchFamily="18" charset="0"/>
                <a:cs typeface="Times New Roman" panose="02020603050405020304" pitchFamily="18" charset="0"/>
              </a:rPr>
              <a:t>1. To take care of his/her health by adopting a healthy lifestyle.</a:t>
            </a:r>
          </a:p>
          <a:p>
            <a:pPr marL="109728" indent="0">
              <a:buNone/>
            </a:pPr>
            <a:r>
              <a:rPr lang="en-US" sz="3200" dirty="0">
                <a:latin typeface="Times New Roman" panose="02020603050405020304" pitchFamily="18" charset="0"/>
                <a:cs typeface="Times New Roman" panose="02020603050405020304" pitchFamily="18" charset="0"/>
              </a:rPr>
              <a:t>2. If the patient is a minor, protection, care and healthy lifestyle of the minor shall be the responsibility of the parent or guardian of the minor;</a:t>
            </a:r>
          </a:p>
          <a:p>
            <a:pPr marL="109728" lvl="0" indent="0" fontAlgn="base">
              <a:buNone/>
            </a:pPr>
            <a:r>
              <a:rPr lang="en-US" sz="3200" dirty="0">
                <a:latin typeface="Times New Roman" panose="02020603050405020304" pitchFamily="18" charset="0"/>
                <a:cs typeface="Times New Roman" panose="02020603050405020304" pitchFamily="18" charset="0"/>
              </a:rPr>
              <a:t>3.To adopt a positive attitude towards their health and life;</a:t>
            </a:r>
          </a:p>
          <a:p>
            <a:pPr marL="109728" lvl="0" indent="0" fontAlgn="base">
              <a:buNone/>
            </a:pPr>
            <a:r>
              <a:rPr lang="en-US" sz="3200" dirty="0">
                <a:latin typeface="Times New Roman" panose="02020603050405020304" pitchFamily="18" charset="0"/>
                <a:cs typeface="Times New Roman" panose="02020603050405020304" pitchFamily="18" charset="0"/>
              </a:rPr>
              <a:t>4.To protect the environment,</a:t>
            </a:r>
          </a:p>
          <a:p>
            <a:pPr marL="109728" lvl="0" indent="0" fontAlgn="base">
              <a:buNone/>
            </a:pPr>
            <a:r>
              <a:rPr lang="en-US" sz="3200" dirty="0">
                <a:latin typeface="Times New Roman" panose="02020603050405020304" pitchFamily="18" charset="0"/>
                <a:cs typeface="Times New Roman" panose="02020603050405020304" pitchFamily="18" charset="0"/>
              </a:rPr>
              <a:t>5. To respect the rights of others and not to endanger their life and health.</a:t>
            </a:r>
          </a:p>
          <a:p>
            <a:endParaRPr lang="en-US" dirty="0"/>
          </a:p>
        </p:txBody>
      </p:sp>
    </p:spTree>
    <p:extLst>
      <p:ext uri="{BB962C8B-B14F-4D97-AF65-F5344CB8AC3E}">
        <p14:creationId xmlns:p14="http://schemas.microsoft.com/office/powerpoint/2010/main" val="251142446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0"/>
            <a:ext cx="8229600" cy="762000"/>
          </a:xfrm>
        </p:spPr>
        <p:txBody>
          <a:bodyPr>
            <a:noAutofit/>
          </a:bodyPr>
          <a:lstStyle/>
          <a:p>
            <a:r>
              <a:rPr lang="en-US" sz="3600" dirty="0">
                <a:solidFill>
                  <a:srgbClr val="0070C0"/>
                </a:solidFill>
                <a:effectLst/>
                <a:latin typeface="Times New Roman" panose="02020603050405020304" pitchFamily="18" charset="0"/>
                <a:cs typeface="Times New Roman" panose="02020603050405020304" pitchFamily="18" charset="0"/>
              </a:rPr>
              <a:t>Client/ patient responsibilities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158</a:t>
            </a:fld>
            <a:endParaRPr lang="en-US" dirty="0">
              <a:solidFill>
                <a:prstClr val="black"/>
              </a:solidFill>
            </a:endParaRPr>
          </a:p>
        </p:txBody>
      </p:sp>
      <p:pic>
        <p:nvPicPr>
          <p:cNvPr id="5122" name="Picture 510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5350" y="8988425"/>
            <a:ext cx="2254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5121" name="Picture 510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5250" y="8988425"/>
            <a:ext cx="247650" cy="82550"/>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9"/>
          <p:cNvSpPr>
            <a:spLocks noGrp="1"/>
          </p:cNvSpPr>
          <p:nvPr>
            <p:ph idx="1"/>
          </p:nvPr>
        </p:nvSpPr>
        <p:spPr>
          <a:xfrm>
            <a:off x="0" y="838200"/>
            <a:ext cx="9144000" cy="6324600"/>
          </a:xfrm>
        </p:spPr>
        <p:txBody>
          <a:bodyPr>
            <a:normAutofit/>
          </a:bodyPr>
          <a:lstStyle/>
          <a:p>
            <a:pPr marL="109728" indent="0">
              <a:buNone/>
            </a:pPr>
            <a:r>
              <a:rPr lang="en-US" sz="3200" b="1" dirty="0">
                <a:solidFill>
                  <a:schemeClr val="accent2">
                    <a:lumMod val="75000"/>
                  </a:schemeClr>
                </a:solidFill>
                <a:latin typeface="Times New Roman" panose="02020603050405020304" pitchFamily="18" charset="0"/>
                <a:cs typeface="Times New Roman" panose="02020603050405020304" pitchFamily="18" charset="0"/>
              </a:rPr>
              <a:t>Every patient has the following responsibilities….</a:t>
            </a:r>
          </a:p>
          <a:p>
            <a:pPr marL="109728" lvl="0" indent="0" fontAlgn="base">
              <a:buNone/>
            </a:pPr>
            <a:r>
              <a:rPr lang="en-US" sz="3600" dirty="0">
                <a:latin typeface="Times New Roman" panose="02020603050405020304" pitchFamily="18" charset="0"/>
                <a:cs typeface="Times New Roman" panose="02020603050405020304" pitchFamily="18" charset="0"/>
              </a:rPr>
              <a:t>6.To give health care providers relevant, accurate information to facilitate diagnosis, treatment, rehabilitation and/or counseling while being truthful and honest on past health care;</a:t>
            </a:r>
          </a:p>
          <a:p>
            <a:pPr marL="109728" lvl="0" indent="0" fontAlgn="base">
              <a:buNone/>
            </a:pPr>
            <a:r>
              <a:rPr lang="en-US" sz="3600" dirty="0">
                <a:latin typeface="Times New Roman" panose="02020603050405020304" pitchFamily="18" charset="0"/>
                <a:cs typeface="Times New Roman" panose="02020603050405020304" pitchFamily="18" charset="0"/>
              </a:rPr>
              <a:t>7.To take care of the health records in his or her possession and produce them if and when required by the health care provider;</a:t>
            </a:r>
          </a:p>
          <a:p>
            <a:pPr marL="109728" indent="0">
              <a:buNone/>
            </a:pPr>
            <a:endParaRPr lang="en-US" dirty="0"/>
          </a:p>
        </p:txBody>
      </p:sp>
    </p:spTree>
    <p:extLst>
      <p:ext uri="{BB962C8B-B14F-4D97-AF65-F5344CB8AC3E}">
        <p14:creationId xmlns:p14="http://schemas.microsoft.com/office/powerpoint/2010/main" val="371037923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0"/>
            <a:ext cx="8229600" cy="762000"/>
          </a:xfrm>
        </p:spPr>
        <p:txBody>
          <a:bodyPr>
            <a:noAutofit/>
          </a:bodyPr>
          <a:lstStyle/>
          <a:p>
            <a:r>
              <a:rPr lang="en-US" sz="3600" dirty="0">
                <a:solidFill>
                  <a:srgbClr val="0070C0"/>
                </a:solidFill>
                <a:effectLst/>
                <a:latin typeface="Times New Roman" panose="02020603050405020304" pitchFamily="18" charset="0"/>
                <a:cs typeface="Times New Roman" panose="02020603050405020304" pitchFamily="18" charset="0"/>
              </a:rPr>
              <a:t>Client/ patient responsibilities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159</a:t>
            </a:fld>
            <a:endParaRPr lang="en-US" dirty="0">
              <a:solidFill>
                <a:prstClr val="black"/>
              </a:solidFill>
            </a:endParaRPr>
          </a:p>
        </p:txBody>
      </p:sp>
      <p:pic>
        <p:nvPicPr>
          <p:cNvPr id="5122" name="Picture 510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5350" y="8988425"/>
            <a:ext cx="2254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5121" name="Picture 510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5250" y="8988425"/>
            <a:ext cx="247650" cy="82550"/>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9"/>
          <p:cNvSpPr>
            <a:spLocks noGrp="1"/>
          </p:cNvSpPr>
          <p:nvPr>
            <p:ph idx="1"/>
          </p:nvPr>
        </p:nvSpPr>
        <p:spPr>
          <a:xfrm>
            <a:off x="0" y="838200"/>
            <a:ext cx="9144000" cy="6019800"/>
          </a:xfrm>
        </p:spPr>
        <p:txBody>
          <a:bodyPr>
            <a:normAutofit/>
          </a:bodyPr>
          <a:lstStyle/>
          <a:p>
            <a:pPr marL="109728" indent="0">
              <a:buNone/>
            </a:pPr>
            <a:r>
              <a:rPr lang="en-US" sz="3200" b="1" dirty="0">
                <a:solidFill>
                  <a:schemeClr val="accent2">
                    <a:lumMod val="75000"/>
                  </a:schemeClr>
                </a:solidFill>
                <a:latin typeface="Times New Roman" panose="02020603050405020304" pitchFamily="18" charset="0"/>
                <a:cs typeface="Times New Roman" panose="02020603050405020304" pitchFamily="18" charset="0"/>
              </a:rPr>
              <a:t>Every patient has the following responsibilities….</a:t>
            </a:r>
          </a:p>
          <a:p>
            <a:pPr marL="109728" indent="0">
              <a:buNone/>
            </a:pPr>
            <a:r>
              <a:rPr lang="en-US" sz="3200" dirty="0">
                <a:latin typeface="Times New Roman" panose="02020603050405020304" pitchFamily="18" charset="0"/>
                <a:cs typeface="Times New Roman" panose="02020603050405020304" pitchFamily="18" charset="0"/>
              </a:rPr>
              <a:t>8. To keep scheduled appointments, observe time and if not possible, communicate with the health care provider.</a:t>
            </a:r>
          </a:p>
          <a:p>
            <a:pPr marL="109728" lvl="0" indent="0">
              <a:buNone/>
            </a:pPr>
            <a:r>
              <a:rPr lang="en-US" sz="3200" dirty="0">
                <a:latin typeface="Times New Roman" panose="02020603050405020304" pitchFamily="18" charset="0"/>
                <a:cs typeface="Times New Roman" panose="02020603050405020304" pitchFamily="18" charset="0"/>
              </a:rPr>
              <a:t>9. To follow instructions, adhere to and not abuse or misuse prescribed medication or treatment and/or rehabilitation requirements.</a:t>
            </a:r>
          </a:p>
          <a:p>
            <a:pPr marL="109728" indent="0">
              <a:buNone/>
            </a:pPr>
            <a:r>
              <a:rPr lang="en-US" sz="3200" dirty="0">
                <a:latin typeface="Times New Roman" panose="02020603050405020304" pitchFamily="18" charset="0"/>
                <a:cs typeface="Times New Roman" panose="02020603050405020304" pitchFamily="18" charset="0"/>
              </a:rPr>
              <a:t>10. To enquire about costs of treatment and rehabilitation and to make appropriate arrangements for payments;</a:t>
            </a:r>
          </a:p>
        </p:txBody>
      </p:sp>
    </p:spTree>
    <p:extLst>
      <p:ext uri="{BB962C8B-B14F-4D97-AF65-F5344CB8AC3E}">
        <p14:creationId xmlns:p14="http://schemas.microsoft.com/office/powerpoint/2010/main" val="3514419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0" y="685800"/>
            <a:ext cx="9013032" cy="5626291"/>
          </a:xfrm>
        </p:spPr>
        <p:txBody>
          <a:bodyPr>
            <a:noAutofit/>
          </a:bodyPr>
          <a:lstStyle/>
          <a:p>
            <a:r>
              <a:rPr lang="en-US" sz="2800" dirty="0">
                <a:latin typeface="Times New Roman" panose="02020603050405020304" pitchFamily="18" charset="0"/>
                <a:cs typeface="Times New Roman" panose="02020603050405020304" pitchFamily="18" charset="0"/>
              </a:rPr>
              <a:t>The early roots of home-care nursing began with religious and charitable groups. Even emergency care was provided.</a:t>
            </a:r>
          </a:p>
          <a:p>
            <a:pPr marL="109728" indent="0">
              <a:buNone/>
            </a:pP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In 1244, a group of monks in Florence, Italy, known as the </a:t>
            </a:r>
            <a:r>
              <a:rPr lang="en-US" sz="2800" dirty="0" err="1">
                <a:latin typeface="Times New Roman" panose="02020603050405020304" pitchFamily="18" charset="0"/>
                <a:cs typeface="Times New Roman" panose="02020603050405020304" pitchFamily="18" charset="0"/>
              </a:rPr>
              <a:t>Misericordia</a:t>
            </a:r>
            <a:r>
              <a:rPr lang="en-US" sz="2800" dirty="0">
                <a:latin typeface="Times New Roman" panose="02020603050405020304" pitchFamily="18" charset="0"/>
                <a:cs typeface="Times New Roman" panose="02020603050405020304" pitchFamily="18" charset="0"/>
              </a:rPr>
              <a:t> provided first-aid care for accident victims on a 24-hour basis.</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Another example is the </a:t>
            </a:r>
            <a:r>
              <a:rPr lang="en-US" sz="2800" dirty="0">
                <a:solidFill>
                  <a:srgbClr val="FF00FF"/>
                </a:solidFill>
                <a:latin typeface="Times New Roman" panose="02020603050405020304" pitchFamily="18" charset="0"/>
                <a:cs typeface="Times New Roman" panose="02020603050405020304" pitchFamily="18" charset="0"/>
              </a:rPr>
              <a:t>Knights </a:t>
            </a:r>
            <a:r>
              <a:rPr lang="en-US" sz="2800" dirty="0" err="1">
                <a:solidFill>
                  <a:srgbClr val="FF00FF"/>
                </a:solidFill>
                <a:latin typeface="Times New Roman" panose="02020603050405020304" pitchFamily="18" charset="0"/>
                <a:cs typeface="Times New Roman" panose="02020603050405020304" pitchFamily="18" charset="0"/>
              </a:rPr>
              <a:t>Hospitalers,who</a:t>
            </a:r>
            <a:r>
              <a:rPr lang="en-US" sz="2800" dirty="0">
                <a:solidFill>
                  <a:srgbClr val="FF00FF"/>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were warrior monks in Western Europe. They protected and cared for pilgrims on their way to Jerusalem (“Men, monasteries, wars, and wards,” 2001).</a:t>
            </a:r>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152400" y="0"/>
            <a:ext cx="8839200" cy="1066800"/>
          </a:xfrm>
        </p:spPr>
        <p:txBody>
          <a:bodyPr>
            <a:normAutofit fontScale="90000"/>
          </a:bodyPr>
          <a:lstStyle/>
          <a:p>
            <a:br>
              <a:rPr lang="en-US" dirty="0"/>
            </a:br>
            <a:r>
              <a:rPr lang="en-US" dirty="0">
                <a:solidFill>
                  <a:srgbClr val="FF0000"/>
                </a:solidFill>
                <a:effectLst/>
                <a:latin typeface="Times New Roman" panose="02020603050405020304" pitchFamily="18" charset="0"/>
                <a:cs typeface="Times New Roman" panose="02020603050405020304" pitchFamily="18" charset="0"/>
              </a:rPr>
              <a:t>History of community health Nursing </a:t>
            </a:r>
            <a:r>
              <a:rPr lang="en-US" dirty="0" err="1">
                <a:solidFill>
                  <a:srgbClr val="FF0000"/>
                </a:solidFill>
                <a:effectLst/>
                <a:latin typeface="Times New Roman" panose="02020603050405020304" pitchFamily="18" charset="0"/>
                <a:cs typeface="Times New Roman" panose="02020603050405020304" pitchFamily="18" charset="0"/>
              </a:rPr>
              <a:t>ct</a:t>
            </a:r>
            <a:r>
              <a:rPr lang="en-US" dirty="0">
                <a:solidFill>
                  <a:srgbClr val="FF0000"/>
                </a:solidFill>
                <a:effectLst/>
                <a:latin typeface="Times New Roman" panose="02020603050405020304" pitchFamily="18" charset="0"/>
                <a:cs typeface="Times New Roman" panose="02020603050405020304" pitchFamily="18" charset="0"/>
              </a:rPr>
              <a:t>…</a:t>
            </a:r>
            <a:br>
              <a:rPr lang="en-US" dirty="0"/>
            </a:br>
            <a:endParaRPr lang="en-US" dirty="0"/>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p:txBody>
          <a:bodyPr/>
          <a:lstStyle/>
          <a:p>
            <a:fld id="{6FB4D14C-3ACC-4990-B3DD-B973CCE7FFF1}"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91495286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0"/>
            <a:ext cx="8229600" cy="762000"/>
          </a:xfrm>
        </p:spPr>
        <p:txBody>
          <a:bodyPr>
            <a:noAutofit/>
          </a:bodyPr>
          <a:lstStyle/>
          <a:p>
            <a:r>
              <a:rPr lang="en-US" sz="3600" dirty="0">
                <a:solidFill>
                  <a:srgbClr val="0070C0"/>
                </a:solidFill>
                <a:effectLst/>
                <a:latin typeface="Times New Roman" panose="02020603050405020304" pitchFamily="18" charset="0"/>
                <a:cs typeface="Times New Roman" panose="02020603050405020304" pitchFamily="18" charset="0"/>
              </a:rPr>
              <a:t>Client/ patient responsibilities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160</a:t>
            </a:fld>
            <a:endParaRPr lang="en-US" dirty="0">
              <a:solidFill>
                <a:prstClr val="black"/>
              </a:solidFill>
            </a:endParaRPr>
          </a:p>
        </p:txBody>
      </p:sp>
      <p:pic>
        <p:nvPicPr>
          <p:cNvPr id="5122" name="Picture 510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5350" y="8988425"/>
            <a:ext cx="2254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5121" name="Picture 510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5250" y="8988425"/>
            <a:ext cx="247650" cy="82550"/>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9"/>
          <p:cNvSpPr>
            <a:spLocks noGrp="1"/>
          </p:cNvSpPr>
          <p:nvPr>
            <p:ph idx="1"/>
          </p:nvPr>
        </p:nvSpPr>
        <p:spPr>
          <a:xfrm>
            <a:off x="0" y="838200"/>
            <a:ext cx="9144000" cy="6019800"/>
          </a:xfrm>
        </p:spPr>
        <p:txBody>
          <a:bodyPr>
            <a:normAutofit/>
          </a:bodyPr>
          <a:lstStyle/>
          <a:p>
            <a:pPr marL="109728" indent="0">
              <a:buNone/>
            </a:pPr>
            <a:r>
              <a:rPr lang="en-US" sz="3200" b="1" dirty="0">
                <a:solidFill>
                  <a:schemeClr val="accent2">
                    <a:lumMod val="75000"/>
                  </a:schemeClr>
                </a:solidFill>
                <a:latin typeface="Times New Roman" panose="02020603050405020304" pitchFamily="18" charset="0"/>
                <a:cs typeface="Times New Roman" panose="02020603050405020304" pitchFamily="18" charset="0"/>
              </a:rPr>
              <a:t>Every patient has the following responsibilities….</a:t>
            </a:r>
          </a:p>
          <a:p>
            <a:pPr marL="109728" indent="0">
              <a:buNone/>
            </a:pPr>
            <a:r>
              <a:rPr lang="en-US" sz="3200" dirty="0">
                <a:latin typeface="Times New Roman" panose="02020603050405020304" pitchFamily="18" charset="0"/>
                <a:cs typeface="Times New Roman" panose="02020603050405020304" pitchFamily="18" charset="0"/>
              </a:rPr>
              <a:t>11.To be aware of the available health care services in his or her locality and to make informed choices while utilizing such services responsibly;</a:t>
            </a:r>
          </a:p>
          <a:p>
            <a:pPr marL="109728" indent="0">
              <a:buNone/>
            </a:pPr>
            <a:r>
              <a:rPr lang="en-US" sz="3200" dirty="0">
                <a:latin typeface="Times New Roman" panose="02020603050405020304" pitchFamily="18" charset="0"/>
                <a:cs typeface="Times New Roman" panose="02020603050405020304" pitchFamily="18" charset="0"/>
              </a:rPr>
              <a:t>12. To inform health care providers, where necessary, when one wishes to donate his/her organs and/or any other arrangements/ or wishes upon one’s demise.</a:t>
            </a:r>
          </a:p>
          <a:p>
            <a:pPr marL="109728"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187432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0"/>
            <a:ext cx="8229600" cy="762000"/>
          </a:xfrm>
        </p:spPr>
        <p:txBody>
          <a:bodyPr>
            <a:noAutofit/>
          </a:bodyPr>
          <a:lstStyle/>
          <a:p>
            <a:r>
              <a:rPr lang="en-US" sz="3600" dirty="0">
                <a:solidFill>
                  <a:srgbClr val="0070C0"/>
                </a:solidFill>
                <a:effectLst/>
                <a:latin typeface="Times New Roman" panose="02020603050405020304" pitchFamily="18" charset="0"/>
                <a:cs typeface="Times New Roman" panose="02020603050405020304" pitchFamily="18" charset="0"/>
              </a:rPr>
              <a:t>Client/ patient responsibilities </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161</a:t>
            </a:fld>
            <a:endParaRPr lang="en-US" dirty="0">
              <a:solidFill>
                <a:prstClr val="black"/>
              </a:solidFill>
            </a:endParaRPr>
          </a:p>
        </p:txBody>
      </p:sp>
      <p:pic>
        <p:nvPicPr>
          <p:cNvPr id="5122" name="Picture 510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5350" y="8988425"/>
            <a:ext cx="2254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5121" name="Picture 510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5250" y="8988425"/>
            <a:ext cx="247650" cy="82550"/>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9"/>
          <p:cNvSpPr>
            <a:spLocks noGrp="1"/>
          </p:cNvSpPr>
          <p:nvPr>
            <p:ph idx="1"/>
          </p:nvPr>
        </p:nvSpPr>
        <p:spPr>
          <a:xfrm>
            <a:off x="0" y="838200"/>
            <a:ext cx="9013032" cy="6019800"/>
          </a:xfrm>
        </p:spPr>
        <p:txBody>
          <a:bodyPr>
            <a:normAutofit/>
          </a:bodyPr>
          <a:lstStyle/>
          <a:p>
            <a:pPr>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 Every patient has the following responsibilities:</a:t>
            </a:r>
          </a:p>
          <a:p>
            <a:pPr marL="109728" indent="0">
              <a:buNone/>
            </a:pPr>
            <a:r>
              <a:rPr lang="en-US" sz="3600" dirty="0">
                <a:latin typeface="Times New Roman" panose="02020603050405020304" pitchFamily="18" charset="0"/>
                <a:cs typeface="Times New Roman" panose="02020603050405020304" pitchFamily="18" charset="0"/>
              </a:rPr>
              <a:t>13. Where an adult patient is not competent to make decisions on health care services the spouse, where applicable, next of kin and/or the guardian shall accord protection and care to the patient; </a:t>
            </a:r>
          </a:p>
          <a:p>
            <a:pPr marL="109728" indent="0">
              <a:buNone/>
            </a:pPr>
            <a:r>
              <a:rPr lang="en-US" sz="3600" dirty="0">
                <a:latin typeface="Times New Roman" panose="02020603050405020304" pitchFamily="18" charset="0"/>
                <a:cs typeface="Times New Roman" panose="02020603050405020304" pitchFamily="18" charset="0"/>
              </a:rPr>
              <a:t>14. To seek treatment at the earliest opportunity.</a:t>
            </a:r>
          </a:p>
          <a:p>
            <a:pPr marL="109728" indent="0">
              <a:buNone/>
            </a:pPr>
            <a:r>
              <a:rPr lang="en-US" sz="3600" dirty="0">
                <a:latin typeface="Times New Roman" panose="02020603050405020304" pitchFamily="18" charset="0"/>
                <a:cs typeface="Times New Roman" panose="02020603050405020304" pitchFamily="18" charset="0"/>
              </a:rPr>
              <a:t>13. To express any concerns through the right channels confidentially.</a:t>
            </a:r>
          </a:p>
        </p:txBody>
      </p:sp>
    </p:spTree>
    <p:extLst>
      <p:ext uri="{BB962C8B-B14F-4D97-AF65-F5344CB8AC3E}">
        <p14:creationId xmlns:p14="http://schemas.microsoft.com/office/powerpoint/2010/main" val="117402597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r>
              <a:rPr lang="en-US" sz="4000" dirty="0">
                <a:latin typeface="Times New Roman" panose="02020603050405020304" pitchFamily="18" charset="0"/>
                <a:cs typeface="Times New Roman" panose="02020603050405020304" pitchFamily="18" charset="0"/>
              </a:rPr>
              <a:t>Disputes may arise from the following areas, including; </a:t>
            </a:r>
          </a:p>
          <a:p>
            <a:r>
              <a:rPr lang="en-US" sz="4000" dirty="0">
                <a:latin typeface="Times New Roman" panose="02020603050405020304" pitchFamily="18" charset="0"/>
                <a:cs typeface="Times New Roman" panose="02020603050405020304" pitchFamily="18" charset="0"/>
              </a:rPr>
              <a:t>1) Patient and health care provider; </a:t>
            </a:r>
          </a:p>
          <a:p>
            <a:r>
              <a:rPr lang="en-US" sz="4000" dirty="0">
                <a:latin typeface="Times New Roman" panose="02020603050405020304" pitchFamily="18" charset="0"/>
                <a:cs typeface="Times New Roman" panose="02020603050405020304" pitchFamily="18" charset="0"/>
              </a:rPr>
              <a:t>2) Patient and financier/insurer; </a:t>
            </a:r>
          </a:p>
          <a:p>
            <a:r>
              <a:rPr lang="en-US" sz="4000" dirty="0">
                <a:latin typeface="Times New Roman" panose="02020603050405020304" pitchFamily="18" charset="0"/>
                <a:cs typeface="Times New Roman" panose="02020603050405020304" pitchFamily="18" charset="0"/>
              </a:rPr>
              <a:t>3) Patient and the employer, and</a:t>
            </a:r>
          </a:p>
          <a:p>
            <a:r>
              <a:rPr lang="en-US" sz="4000" dirty="0">
                <a:latin typeface="Times New Roman" panose="02020603050405020304" pitchFamily="18" charset="0"/>
                <a:cs typeface="Times New Roman" panose="02020603050405020304" pitchFamily="18" charset="0"/>
              </a:rPr>
              <a:t>4) Patient and Regulatory Body.</a:t>
            </a:r>
          </a:p>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FF0000"/>
                </a:solidFill>
                <a:effectLst/>
                <a:latin typeface="Times New Roman" panose="02020603050405020304" pitchFamily="18" charset="0"/>
                <a:cs typeface="Times New Roman" panose="02020603050405020304" pitchFamily="18" charset="0"/>
              </a:rPr>
              <a:t>Dispute resolution</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162</a:t>
            </a:fld>
            <a:endParaRPr lang="en-US" dirty="0">
              <a:solidFill>
                <a:prstClr val="black"/>
              </a:solidFill>
            </a:endParaRPr>
          </a:p>
        </p:txBody>
      </p:sp>
    </p:spTree>
    <p:extLst>
      <p:ext uri="{BB962C8B-B14F-4D97-AF65-F5344CB8AC3E}">
        <p14:creationId xmlns:p14="http://schemas.microsoft.com/office/powerpoint/2010/main" val="353600518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r>
              <a:rPr lang="en-US" sz="3200" dirty="0">
                <a:latin typeface="Times New Roman" panose="02020603050405020304" pitchFamily="18" charset="0"/>
                <a:cs typeface="Times New Roman" panose="02020603050405020304" pitchFamily="18" charset="0"/>
              </a:rPr>
              <a:t>Any dispute arising from the rights and responsibilities set out herein above, their exercise and/or enforcement may be resolved through any of the following ways;-</a:t>
            </a:r>
          </a:p>
          <a:p>
            <a:pPr marL="109728" indent="0">
              <a:buNone/>
            </a:pPr>
            <a:r>
              <a:rPr lang="en-US" sz="3200" dirty="0">
                <a:latin typeface="Times New Roman" panose="02020603050405020304" pitchFamily="18" charset="0"/>
                <a:cs typeface="Times New Roman" panose="02020603050405020304" pitchFamily="18" charset="0"/>
              </a:rPr>
              <a:t>1. The patient may lodge the dispute directly with the Health Care Provider. </a:t>
            </a:r>
          </a:p>
          <a:p>
            <a:pPr lvl="1"/>
            <a:r>
              <a:rPr lang="en-US" sz="2800" dirty="0">
                <a:latin typeface="Times New Roman" panose="02020603050405020304" pitchFamily="18" charset="0"/>
                <a:cs typeface="Times New Roman" panose="02020603050405020304" pitchFamily="18" charset="0"/>
              </a:rPr>
              <a:t>The provider may resolve the dispute amicably, formulate an internal inquiry, establish a committee and/or internal body to consider it and thereafter take appropriate steps which resolves the complaint conclusively to the satisfaction of all the concerned parties.</a:t>
            </a:r>
          </a:p>
          <a:p>
            <a:endParaRPr lang="en-US" sz="3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FF0000"/>
                </a:solidFill>
                <a:effectLst/>
                <a:latin typeface="Times New Roman" panose="02020603050405020304" pitchFamily="18" charset="0"/>
                <a:cs typeface="Times New Roman" panose="02020603050405020304" pitchFamily="18" charset="0"/>
              </a:rPr>
              <a:t>Dispute resolution</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163</a:t>
            </a:fld>
            <a:endParaRPr lang="en-US" dirty="0">
              <a:solidFill>
                <a:prstClr val="black"/>
              </a:solidFill>
            </a:endParaRPr>
          </a:p>
        </p:txBody>
      </p:sp>
    </p:spTree>
    <p:extLst>
      <p:ext uri="{BB962C8B-B14F-4D97-AF65-F5344CB8AC3E}">
        <p14:creationId xmlns:p14="http://schemas.microsoft.com/office/powerpoint/2010/main" val="369522128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marL="109728" indent="0">
              <a:buNone/>
            </a:pPr>
            <a:r>
              <a:rPr lang="en-US" sz="3200" dirty="0">
                <a:latin typeface="Times New Roman" panose="02020603050405020304" pitchFamily="18" charset="0"/>
                <a:cs typeface="Times New Roman" panose="02020603050405020304" pitchFamily="18" charset="0"/>
              </a:rPr>
              <a:t>2. The patient may opt to lodge the compliant with the relevant regulatory Authority/Body as set out by the applicable statutes, which include:-</a:t>
            </a:r>
          </a:p>
          <a:p>
            <a:pPr lvl="1"/>
            <a:r>
              <a:rPr lang="en-US" sz="3200" dirty="0">
                <a:latin typeface="Times New Roman" panose="02020603050405020304" pitchFamily="18" charset="0"/>
                <a:cs typeface="Times New Roman" panose="02020603050405020304" pitchFamily="18" charset="0"/>
              </a:rPr>
              <a:t>The Public Health Act, Chapter 242 of the Laws of Kenya;</a:t>
            </a:r>
          </a:p>
          <a:p>
            <a:pPr lvl="1"/>
            <a:r>
              <a:rPr lang="en-US" sz="3200" dirty="0">
                <a:latin typeface="Times New Roman" panose="02020603050405020304" pitchFamily="18" charset="0"/>
                <a:cs typeface="Times New Roman" panose="02020603050405020304" pitchFamily="18" charset="0"/>
              </a:rPr>
              <a:t>The medical practitioners and dentist board Act , chapter 253 of the laws of Kenya.</a:t>
            </a:r>
          </a:p>
          <a:p>
            <a:pPr lvl="1"/>
            <a:r>
              <a:rPr lang="en-US" sz="3200" dirty="0">
                <a:latin typeface="Times New Roman" panose="02020603050405020304" pitchFamily="18" charset="0"/>
                <a:cs typeface="Times New Roman" panose="02020603050405020304" pitchFamily="18" charset="0"/>
              </a:rPr>
              <a:t>The Pharmacy &amp; Poisons Board, Chapter 244 of the Laws of Kenya;</a:t>
            </a:r>
          </a:p>
          <a:p>
            <a:pPr lvl="1"/>
            <a:r>
              <a:rPr lang="en-US" sz="3200" dirty="0">
                <a:latin typeface="Times New Roman" panose="02020603050405020304" pitchFamily="18" charset="0"/>
                <a:cs typeface="Times New Roman" panose="02020603050405020304" pitchFamily="18" charset="0"/>
              </a:rPr>
              <a:t>The Nursing Council of Kenya;</a:t>
            </a:r>
          </a:p>
          <a:p>
            <a:endParaRPr lang="en-US" sz="32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FF0000"/>
                </a:solidFill>
                <a:effectLst/>
                <a:latin typeface="Times New Roman" panose="02020603050405020304" pitchFamily="18" charset="0"/>
                <a:cs typeface="Times New Roman" panose="02020603050405020304" pitchFamily="18" charset="0"/>
              </a:rPr>
              <a:t>Dispute resolution</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164</a:t>
            </a:fld>
            <a:endParaRPr lang="en-US" dirty="0">
              <a:solidFill>
                <a:prstClr val="black"/>
              </a:solidFill>
            </a:endParaRPr>
          </a:p>
        </p:txBody>
      </p:sp>
      <p:pic>
        <p:nvPicPr>
          <p:cNvPr id="16413" name="Picture 169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99146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lvl="1"/>
            <a:r>
              <a:rPr lang="en-US" sz="3200" dirty="0">
                <a:latin typeface="Times New Roman" panose="02020603050405020304" pitchFamily="18" charset="0"/>
                <a:cs typeface="Times New Roman" panose="02020603050405020304" pitchFamily="18" charset="0"/>
              </a:rPr>
              <a:t>The Kenya Medical, Laboratory, Technician and Technologists Board</a:t>
            </a:r>
          </a:p>
          <a:p>
            <a:pPr lvl="1"/>
            <a:r>
              <a:rPr lang="en-US" sz="3200" dirty="0">
                <a:latin typeface="Times New Roman" panose="02020603050405020304" pitchFamily="18" charset="0"/>
                <a:cs typeface="Times New Roman" panose="02020603050405020304" pitchFamily="18" charset="0"/>
              </a:rPr>
              <a:t>The Radiation Protection Board</a:t>
            </a:r>
          </a:p>
          <a:p>
            <a:pPr lvl="1"/>
            <a:r>
              <a:rPr lang="en-US" sz="3200" dirty="0">
                <a:latin typeface="Times New Roman" panose="02020603050405020304" pitchFamily="18" charset="0"/>
                <a:cs typeface="Times New Roman" panose="02020603050405020304" pitchFamily="18" charset="0"/>
              </a:rPr>
              <a:t>The Nutritionists and Dietician Institute,</a:t>
            </a:r>
          </a:p>
          <a:p>
            <a:pPr lvl="1"/>
            <a:r>
              <a:rPr lang="en-US" sz="3200" dirty="0">
                <a:latin typeface="Times New Roman" panose="02020603050405020304" pitchFamily="18" charset="0"/>
                <a:cs typeface="Times New Roman" panose="02020603050405020304" pitchFamily="18" charset="0"/>
              </a:rPr>
              <a:t>The Consumer Protection Act</a:t>
            </a:r>
          </a:p>
          <a:p>
            <a:pPr lvl="1"/>
            <a:r>
              <a:rPr lang="en-US" sz="3200" dirty="0">
                <a:latin typeface="Times New Roman" panose="02020603050405020304" pitchFamily="18" charset="0"/>
                <a:cs typeface="Times New Roman" panose="02020603050405020304" pitchFamily="18" charset="0"/>
              </a:rPr>
              <a:t>The Public Health Officers and Technicians Act, 2013.</a:t>
            </a:r>
          </a:p>
          <a:p>
            <a:pPr marL="109728" indent="0">
              <a:buNone/>
            </a:pPr>
            <a:r>
              <a:rPr lang="en-US" sz="3200" dirty="0">
                <a:latin typeface="Times New Roman" panose="02020603050405020304" pitchFamily="18" charset="0"/>
                <a:cs typeface="Times New Roman" panose="02020603050405020304" pitchFamily="18" charset="0"/>
              </a:rPr>
              <a:t>3.The patient may lodge a claim in court seeking appropriate remedies as provided under law.</a:t>
            </a:r>
          </a:p>
          <a:p>
            <a:endParaRPr lang="en-US" sz="32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FF0000"/>
                </a:solidFill>
                <a:effectLst/>
                <a:latin typeface="Times New Roman" panose="02020603050405020304" pitchFamily="18" charset="0"/>
                <a:cs typeface="Times New Roman" panose="02020603050405020304" pitchFamily="18" charset="0"/>
              </a:rPr>
              <a:t>Dispute resolution</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165</a:t>
            </a:fld>
            <a:endParaRPr lang="en-US" dirty="0">
              <a:solidFill>
                <a:prstClr val="black"/>
              </a:solidFill>
            </a:endParaRPr>
          </a:p>
        </p:txBody>
      </p:sp>
    </p:spTree>
    <p:extLst>
      <p:ext uri="{BB962C8B-B14F-4D97-AF65-F5344CB8AC3E}">
        <p14:creationId xmlns:p14="http://schemas.microsoft.com/office/powerpoint/2010/main" val="405440871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marL="109728" indent="0">
              <a:buNone/>
            </a:pPr>
            <a:r>
              <a:rPr lang="en-US" sz="3200" b="1" dirty="0">
                <a:solidFill>
                  <a:srgbClr val="0070C0"/>
                </a:solidFill>
                <a:latin typeface="Times New Roman" panose="02020603050405020304" pitchFamily="18" charset="0"/>
                <a:cs typeface="Times New Roman" panose="02020603050405020304" pitchFamily="18" charset="0"/>
              </a:rPr>
              <a:t>1. Training </a:t>
            </a:r>
          </a:p>
          <a:p>
            <a:r>
              <a:rPr lang="en-US" sz="3200" dirty="0">
                <a:latin typeface="Times New Roman" panose="02020603050405020304" pitchFamily="18" charset="0"/>
                <a:cs typeface="Times New Roman" panose="02020603050405020304" pitchFamily="18" charset="0"/>
              </a:rPr>
              <a:t>To continuously have access to the knowledge and skills needed to perform all the tasks required of them. </a:t>
            </a:r>
          </a:p>
          <a:p>
            <a:pPr marL="109728" indent="0">
              <a:buNone/>
            </a:pPr>
            <a:r>
              <a:rPr lang="en-US" sz="3200" b="1" dirty="0">
                <a:solidFill>
                  <a:srgbClr val="FF0000"/>
                </a:solidFill>
                <a:latin typeface="Times New Roman" panose="02020603050405020304" pitchFamily="18" charset="0"/>
                <a:cs typeface="Times New Roman" panose="02020603050405020304" pitchFamily="18" charset="0"/>
              </a:rPr>
              <a:t>2. Information </a:t>
            </a:r>
          </a:p>
          <a:p>
            <a:r>
              <a:rPr lang="en-US" sz="3200" dirty="0">
                <a:latin typeface="Times New Roman" panose="02020603050405020304" pitchFamily="18" charset="0"/>
                <a:cs typeface="Times New Roman" panose="02020603050405020304" pitchFamily="18" charset="0"/>
              </a:rPr>
              <a:t>To be kept informed on issues related to their duties </a:t>
            </a:r>
          </a:p>
          <a:p>
            <a:pPr marL="109728" indent="0">
              <a:buNone/>
            </a:pPr>
            <a:r>
              <a:rPr lang="en-US" sz="3200" b="1" dirty="0">
                <a:solidFill>
                  <a:srgbClr val="7030A0"/>
                </a:solidFill>
                <a:latin typeface="Times New Roman" panose="02020603050405020304" pitchFamily="18" charset="0"/>
                <a:cs typeface="Times New Roman" panose="02020603050405020304" pitchFamily="18" charset="0"/>
              </a:rPr>
              <a:t>3. Infrastructure </a:t>
            </a:r>
          </a:p>
          <a:p>
            <a:r>
              <a:rPr lang="en-US" sz="3200" dirty="0">
                <a:latin typeface="Times New Roman" panose="02020603050405020304" pitchFamily="18" charset="0"/>
                <a:cs typeface="Times New Roman" panose="02020603050405020304" pitchFamily="18" charset="0"/>
              </a:rPr>
              <a:t>To have appropriate physical facilities and organization to provide services at an acceptable level of quality. </a:t>
            </a:r>
          </a:p>
        </p:txBody>
      </p:sp>
      <p:sp>
        <p:nvSpPr>
          <p:cNvPr id="4" name="Title 3"/>
          <p:cNvSpPr>
            <a:spLocks noGrp="1"/>
          </p:cNvSpPr>
          <p:nvPr>
            <p:ph type="title"/>
          </p:nvPr>
        </p:nvSpPr>
        <p:spPr>
          <a:xfrm>
            <a:off x="381000" y="0"/>
            <a:ext cx="8229600" cy="762000"/>
          </a:xfrm>
        </p:spPr>
        <p:txBody>
          <a:bodyPr>
            <a:noAutofit/>
          </a:bodyPr>
          <a:lstStyle/>
          <a:p>
            <a:r>
              <a:rPr lang="en-US" sz="3200" dirty="0"/>
              <a:t>PROVIDERS’ RIGHTS </a:t>
            </a:r>
            <a:endParaRPr lang="en-US" sz="3200" dirty="0">
              <a:solidFill>
                <a:srgbClr val="FF0000"/>
              </a:solidFill>
              <a:effectLst/>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166</a:t>
            </a:fld>
            <a:endParaRPr lang="en-US" dirty="0">
              <a:solidFill>
                <a:prstClr val="black"/>
              </a:solidFill>
            </a:endParaRPr>
          </a:p>
        </p:txBody>
      </p:sp>
    </p:spTree>
    <p:extLst>
      <p:ext uri="{BB962C8B-B14F-4D97-AF65-F5344CB8AC3E}">
        <p14:creationId xmlns:p14="http://schemas.microsoft.com/office/powerpoint/2010/main" val="2780937732"/>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marL="109728" indent="0">
              <a:buNone/>
            </a:pPr>
            <a:r>
              <a:rPr lang="en-US" sz="3200" b="1" dirty="0">
                <a:solidFill>
                  <a:srgbClr val="7030A0"/>
                </a:solidFill>
                <a:latin typeface="Times New Roman" panose="02020603050405020304" pitchFamily="18" charset="0"/>
                <a:cs typeface="Times New Roman" panose="02020603050405020304" pitchFamily="18" charset="0"/>
              </a:rPr>
              <a:t>4. Supplies </a:t>
            </a:r>
          </a:p>
          <a:p>
            <a:r>
              <a:rPr lang="en-US" sz="3200" dirty="0">
                <a:latin typeface="Times New Roman" panose="02020603050405020304" pitchFamily="18" charset="0"/>
                <a:cs typeface="Times New Roman" panose="02020603050405020304" pitchFamily="18" charset="0"/>
              </a:rPr>
              <a:t>To receive continuous and reliable supplies and materials required for providing reproductive health services at acceptable standards of quality. </a:t>
            </a:r>
          </a:p>
          <a:p>
            <a:pPr marL="109728" indent="0">
              <a:buNone/>
            </a:pPr>
            <a:r>
              <a:rPr lang="en-US" sz="3200" b="1" dirty="0">
                <a:solidFill>
                  <a:srgbClr val="FF0000"/>
                </a:solidFill>
                <a:latin typeface="Times New Roman" panose="02020603050405020304" pitchFamily="18" charset="0"/>
                <a:cs typeface="Times New Roman" panose="02020603050405020304" pitchFamily="18" charset="0"/>
              </a:rPr>
              <a:t>5. Guidance </a:t>
            </a:r>
          </a:p>
          <a:p>
            <a:r>
              <a:rPr lang="en-US" sz="3200" dirty="0">
                <a:latin typeface="Times New Roman" panose="02020603050405020304" pitchFamily="18" charset="0"/>
                <a:cs typeface="Times New Roman" panose="02020603050405020304" pitchFamily="18" charset="0"/>
              </a:rPr>
              <a:t>To receive clear, relevant and objective guidance. </a:t>
            </a:r>
          </a:p>
          <a:p>
            <a:pPr marL="109728" indent="0">
              <a:buNone/>
            </a:pPr>
            <a:r>
              <a:rPr lang="en-US" sz="3200" b="1" dirty="0">
                <a:solidFill>
                  <a:srgbClr val="FF00FF"/>
                </a:solidFill>
                <a:latin typeface="Times New Roman" panose="02020603050405020304" pitchFamily="18" charset="0"/>
                <a:cs typeface="Times New Roman" panose="02020603050405020304" pitchFamily="18" charset="0"/>
              </a:rPr>
              <a:t>6. Back up </a:t>
            </a:r>
          </a:p>
          <a:p>
            <a:r>
              <a:rPr lang="en-US" sz="3200" dirty="0">
                <a:latin typeface="Times New Roman" panose="02020603050405020304" pitchFamily="18" charset="0"/>
                <a:cs typeface="Times New Roman" panose="02020603050405020304" pitchFamily="18" charset="0"/>
              </a:rPr>
              <a:t>To be reassured that whatever the level of care at which they are working they will receive support from other individuals or units. </a:t>
            </a:r>
          </a:p>
          <a:p>
            <a:endParaRPr lang="en-US" dirty="0"/>
          </a:p>
          <a:p>
            <a:endParaRPr lang="en-US" sz="32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381000" y="0"/>
            <a:ext cx="8229600" cy="762000"/>
          </a:xfrm>
        </p:spPr>
        <p:txBody>
          <a:bodyPr>
            <a:noAutofit/>
          </a:bodyPr>
          <a:lstStyle/>
          <a:p>
            <a:r>
              <a:rPr lang="en-US" sz="3200" dirty="0"/>
              <a:t>PROVIDERS’ RIGHTS </a:t>
            </a:r>
            <a:endParaRPr lang="en-US" sz="3200" dirty="0">
              <a:solidFill>
                <a:srgbClr val="FF0000"/>
              </a:solidFill>
              <a:effectLst/>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167</a:t>
            </a:fld>
            <a:endParaRPr lang="en-US" dirty="0">
              <a:solidFill>
                <a:prstClr val="black"/>
              </a:solidFill>
            </a:endParaRPr>
          </a:p>
        </p:txBody>
      </p:sp>
    </p:spTree>
    <p:extLst>
      <p:ext uri="{BB962C8B-B14F-4D97-AF65-F5344CB8AC3E}">
        <p14:creationId xmlns:p14="http://schemas.microsoft.com/office/powerpoint/2010/main" val="3937669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533400"/>
            <a:ext cx="9144000" cy="6324600"/>
          </a:xfrm>
        </p:spPr>
        <p:txBody>
          <a:bodyPr>
            <a:normAutofit/>
          </a:bodyPr>
          <a:lstStyle/>
          <a:p>
            <a:pPr marL="109728" indent="0">
              <a:buNone/>
            </a:pPr>
            <a:r>
              <a:rPr lang="en-US" sz="2800" b="1" dirty="0">
                <a:solidFill>
                  <a:srgbClr val="FF00FF"/>
                </a:solidFill>
                <a:latin typeface="Times New Roman" panose="02020603050405020304" pitchFamily="18" charset="0"/>
                <a:cs typeface="Times New Roman" panose="02020603050405020304" pitchFamily="18" charset="0"/>
              </a:rPr>
              <a:t>7. Respect </a:t>
            </a:r>
          </a:p>
          <a:p>
            <a:r>
              <a:rPr lang="en-US" sz="2800" dirty="0">
                <a:latin typeface="Times New Roman" panose="02020603050405020304" pitchFamily="18" charset="0"/>
                <a:cs typeface="Times New Roman" panose="02020603050405020304" pitchFamily="18" charset="0"/>
              </a:rPr>
              <a:t>To receive recognition of their competence and potential, and respect for their human needs. </a:t>
            </a:r>
          </a:p>
          <a:p>
            <a:pPr marL="109728" indent="0">
              <a:buNone/>
            </a:pPr>
            <a:r>
              <a:rPr lang="en-US" sz="2800" b="1" dirty="0">
                <a:solidFill>
                  <a:srgbClr val="C00000"/>
                </a:solidFill>
                <a:latin typeface="Times New Roman" panose="02020603050405020304" pitchFamily="18" charset="0"/>
                <a:cs typeface="Times New Roman" panose="02020603050405020304" pitchFamily="18" charset="0"/>
              </a:rPr>
              <a:t>8. Encouragement </a:t>
            </a:r>
          </a:p>
          <a:p>
            <a:r>
              <a:rPr lang="en-US" sz="2800" dirty="0">
                <a:latin typeface="Times New Roman" panose="02020603050405020304" pitchFamily="18" charset="0"/>
                <a:cs typeface="Times New Roman" panose="02020603050405020304" pitchFamily="18" charset="0"/>
              </a:rPr>
              <a:t>To be given stimulus in the development of their potential, initiative and creativity. </a:t>
            </a:r>
          </a:p>
          <a:p>
            <a:pPr marL="109728" indent="0">
              <a:buNone/>
            </a:pPr>
            <a:r>
              <a:rPr lang="en-US" sz="2800" b="1" dirty="0">
                <a:solidFill>
                  <a:srgbClr val="7030A0"/>
                </a:solidFill>
                <a:latin typeface="Times New Roman" panose="02020603050405020304" pitchFamily="18" charset="0"/>
                <a:cs typeface="Times New Roman" panose="02020603050405020304" pitchFamily="18" charset="0"/>
              </a:rPr>
              <a:t>9. Feedback </a:t>
            </a:r>
          </a:p>
          <a:p>
            <a:r>
              <a:rPr lang="en-US" sz="2800" dirty="0">
                <a:latin typeface="Times New Roman" panose="02020603050405020304" pitchFamily="18" charset="0"/>
                <a:cs typeface="Times New Roman" panose="02020603050405020304" pitchFamily="18" charset="0"/>
              </a:rPr>
              <a:t>To receive feedback concerning their competence and attitudes as judged by others. </a:t>
            </a:r>
          </a:p>
          <a:p>
            <a:pPr marL="109728" indent="0">
              <a:buNone/>
            </a:pPr>
            <a:r>
              <a:rPr lang="en-US" sz="2800" b="1" dirty="0">
                <a:solidFill>
                  <a:srgbClr val="0070C0"/>
                </a:solidFill>
                <a:latin typeface="Times New Roman" panose="02020603050405020304" pitchFamily="18" charset="0"/>
                <a:cs typeface="Times New Roman" panose="02020603050405020304" pitchFamily="18" charset="0"/>
              </a:rPr>
              <a:t>10. Self–expression </a:t>
            </a:r>
          </a:p>
          <a:p>
            <a:r>
              <a:rPr lang="en-US" sz="2800" dirty="0">
                <a:latin typeface="Times New Roman" panose="02020603050405020304" pitchFamily="18" charset="0"/>
                <a:cs typeface="Times New Roman" panose="02020603050405020304" pitchFamily="18" charset="0"/>
              </a:rPr>
              <a:t>To express their views freely, concerning the quality and efficiency of the reproductive health program. </a:t>
            </a:r>
          </a:p>
        </p:txBody>
      </p:sp>
      <p:sp>
        <p:nvSpPr>
          <p:cNvPr id="4" name="Title 3"/>
          <p:cNvSpPr>
            <a:spLocks noGrp="1"/>
          </p:cNvSpPr>
          <p:nvPr>
            <p:ph type="title"/>
          </p:nvPr>
        </p:nvSpPr>
        <p:spPr>
          <a:xfrm>
            <a:off x="381000" y="0"/>
            <a:ext cx="8229600" cy="762000"/>
          </a:xfrm>
        </p:spPr>
        <p:txBody>
          <a:bodyPr>
            <a:noAutofit/>
          </a:bodyPr>
          <a:lstStyle/>
          <a:p>
            <a:r>
              <a:rPr lang="en-US" sz="3200" dirty="0"/>
              <a:t>PROVIDERS’ RIGHTS </a:t>
            </a:r>
            <a:endParaRPr lang="en-US" sz="3200" dirty="0">
              <a:solidFill>
                <a:srgbClr val="FF0000"/>
              </a:solidFill>
              <a:effectLst/>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82000" y="6407944"/>
            <a:ext cx="631032" cy="365125"/>
          </a:xfrm>
        </p:spPr>
        <p:txBody>
          <a:bodyPr/>
          <a:lstStyle/>
          <a:p>
            <a:fld id="{6FB4D14C-3ACC-4990-B3DD-B973CCE7FFF1}" type="slidenum">
              <a:rPr lang="en-US" smtClean="0">
                <a:solidFill>
                  <a:prstClr val="black"/>
                </a:solidFill>
              </a:rPr>
              <a:pPr/>
              <a:t>168</a:t>
            </a:fld>
            <a:endParaRPr lang="en-US" dirty="0">
              <a:solidFill>
                <a:prstClr val="black"/>
              </a:solidFill>
            </a:endParaRPr>
          </a:p>
        </p:txBody>
      </p:sp>
    </p:spTree>
    <p:extLst>
      <p:ext uri="{BB962C8B-B14F-4D97-AF65-F5344CB8AC3E}">
        <p14:creationId xmlns:p14="http://schemas.microsoft.com/office/powerpoint/2010/main" val="223647177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marL="109728" indent="0">
              <a:buNone/>
            </a:pPr>
            <a:r>
              <a:rPr lang="en-US" sz="3600" dirty="0">
                <a:latin typeface="Times New Roman" panose="02020603050405020304" pitchFamily="18" charset="0"/>
                <a:cs typeface="Times New Roman" panose="02020603050405020304" pitchFamily="18" charset="0"/>
              </a:rPr>
              <a:t>Read through some of the following acts:</a:t>
            </a:r>
          </a:p>
          <a:p>
            <a:r>
              <a:rPr lang="en-US" sz="3600" dirty="0">
                <a:latin typeface="Times New Roman" panose="02020603050405020304" pitchFamily="18" charset="0"/>
                <a:cs typeface="Times New Roman" panose="02020603050405020304" pitchFamily="18" charset="0"/>
              </a:rPr>
              <a:t>Children’s act</a:t>
            </a:r>
          </a:p>
          <a:p>
            <a:r>
              <a:rPr lang="en-US" sz="3600" dirty="0">
                <a:latin typeface="Times New Roman" panose="02020603050405020304" pitchFamily="18" charset="0"/>
                <a:cs typeface="Times New Roman" panose="02020603050405020304" pitchFamily="18" charset="0"/>
              </a:rPr>
              <a:t>Pharmacy and poisons act </a:t>
            </a:r>
          </a:p>
          <a:p>
            <a:r>
              <a:rPr lang="en-US" sz="3600" dirty="0">
                <a:latin typeface="Times New Roman" panose="02020603050405020304" pitchFamily="18" charset="0"/>
                <a:cs typeface="Times New Roman" panose="02020603050405020304" pitchFamily="18" charset="0"/>
              </a:rPr>
              <a:t>Public health act</a:t>
            </a:r>
          </a:p>
          <a:p>
            <a:r>
              <a:rPr lang="en-US" sz="3600" dirty="0">
                <a:latin typeface="Times New Roman" panose="02020603050405020304" pitchFamily="18" charset="0"/>
                <a:cs typeface="Times New Roman" panose="02020603050405020304" pitchFamily="18" charset="0"/>
              </a:rPr>
              <a:t>Sexual offences act</a:t>
            </a:r>
          </a:p>
          <a:p>
            <a:r>
              <a:rPr lang="en-US" sz="3600" dirty="0">
                <a:latin typeface="Times New Roman" panose="02020603050405020304" pitchFamily="18" charset="0"/>
                <a:cs typeface="Times New Roman" panose="02020603050405020304" pitchFamily="18" charset="0"/>
              </a:rPr>
              <a:t>Marriage succession act </a:t>
            </a:r>
          </a:p>
          <a:p>
            <a:r>
              <a:rPr lang="en-US" sz="3600" dirty="0">
                <a:latin typeface="Times New Roman" panose="02020603050405020304" pitchFamily="18" charset="0"/>
                <a:cs typeface="Times New Roman" panose="02020603050405020304" pitchFamily="18" charset="0"/>
              </a:rPr>
              <a:t>Penal code act</a:t>
            </a:r>
          </a:p>
          <a:p>
            <a:r>
              <a:rPr lang="en-US" sz="3600" dirty="0">
                <a:latin typeface="Times New Roman" panose="02020603050405020304" pitchFamily="18" charset="0"/>
                <a:cs typeface="Times New Roman" panose="02020603050405020304" pitchFamily="18" charset="0"/>
              </a:rPr>
              <a:t>Chapter 4 of the constitution of Kenya : bill of rights </a:t>
            </a:r>
          </a:p>
        </p:txBody>
      </p:sp>
      <p:sp>
        <p:nvSpPr>
          <p:cNvPr id="4" name="Title 3"/>
          <p:cNvSpPr>
            <a:spLocks noGrp="1"/>
          </p:cNvSpPr>
          <p:nvPr>
            <p:ph type="title"/>
          </p:nvPr>
        </p:nvSpPr>
        <p:spPr>
          <a:xfrm>
            <a:off x="381000" y="0"/>
            <a:ext cx="8229600" cy="762000"/>
          </a:xfrm>
        </p:spPr>
        <p:txBody>
          <a:bodyPr>
            <a:noAutofit/>
          </a:bodyPr>
          <a:lstStyle/>
          <a:p>
            <a:r>
              <a:rPr lang="en-US" sz="3200" dirty="0">
                <a:solidFill>
                  <a:srgbClr val="0070C0"/>
                </a:solidFill>
                <a:effectLst/>
                <a:latin typeface="Times New Roman" panose="02020603050405020304" pitchFamily="18" charset="0"/>
                <a:cs typeface="Times New Roman" panose="02020603050405020304" pitchFamily="18" charset="0"/>
              </a:rPr>
              <a:t>LEGAL ASPECTS  OF COMM. HEALTH</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a:xfrm>
            <a:off x="8305800" y="6407944"/>
            <a:ext cx="707232" cy="365125"/>
          </a:xfrm>
        </p:spPr>
        <p:txBody>
          <a:bodyPr/>
          <a:lstStyle/>
          <a:p>
            <a:fld id="{6FB4D14C-3ACC-4990-B3DD-B973CCE7FFF1}" type="slidenum">
              <a:rPr lang="en-US" smtClean="0">
                <a:solidFill>
                  <a:prstClr val="black"/>
                </a:solidFill>
              </a:rPr>
              <a:pPr/>
              <a:t>169</a:t>
            </a:fld>
            <a:endParaRPr lang="en-US" dirty="0">
              <a:solidFill>
                <a:prstClr val="black"/>
              </a:solidFill>
            </a:endParaRPr>
          </a:p>
        </p:txBody>
      </p:sp>
    </p:spTree>
    <p:extLst>
      <p:ext uri="{BB962C8B-B14F-4D97-AF65-F5344CB8AC3E}">
        <p14:creationId xmlns:p14="http://schemas.microsoft.com/office/powerpoint/2010/main" val="334668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152400" y="1371600"/>
            <a:ext cx="8839200" cy="4940491"/>
          </a:xfrm>
        </p:spPr>
        <p:txBody>
          <a:bodyPr>
            <a:noAutofit/>
          </a:bodyPr>
          <a:lstStyle/>
          <a:p>
            <a:r>
              <a:rPr lang="en-US" sz="2800" dirty="0">
                <a:latin typeface="Times New Roman" panose="02020603050405020304" pitchFamily="18" charset="0"/>
                <a:cs typeface="Times New Roman" panose="02020603050405020304" pitchFamily="18" charset="0"/>
              </a:rPr>
              <a:t>Medieval times saw the development of various institutions devoted to the sick, including hospitals and nursing orders. </a:t>
            </a:r>
          </a:p>
          <a:p>
            <a:r>
              <a:rPr lang="en-US" sz="2800" dirty="0">
                <a:latin typeface="Times New Roman" panose="02020603050405020304" pitchFamily="18" charset="0"/>
                <a:cs typeface="Times New Roman" panose="02020603050405020304" pitchFamily="18" charset="0"/>
              </a:rPr>
              <a:t>In England, the Elizabethan Poor Law, written in 1601, provided medical and nursing care to the poor and disabled.</a:t>
            </a:r>
          </a:p>
          <a:p>
            <a:r>
              <a:rPr lang="en-US" sz="2800" dirty="0">
                <a:latin typeface="Times New Roman" panose="02020603050405020304" pitchFamily="18" charset="0"/>
                <a:cs typeface="Times New Roman" panose="02020603050405020304" pitchFamily="18" charset="0"/>
              </a:rPr>
              <a:t>Unfortunately, the years that followed these accomplishments marked a serious setback in the status of nursing and care of the sick. </a:t>
            </a:r>
            <a:endParaRPr lang="en-US" sz="40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152400" y="0"/>
            <a:ext cx="8839200" cy="1066800"/>
          </a:xfrm>
        </p:spPr>
        <p:txBody>
          <a:bodyPr>
            <a:normAutofit fontScale="90000"/>
          </a:bodyPr>
          <a:lstStyle/>
          <a:p>
            <a:br>
              <a:rPr lang="en-US" dirty="0"/>
            </a:br>
            <a:br>
              <a:rPr lang="en-US" dirty="0"/>
            </a:br>
            <a:r>
              <a:rPr lang="en-US" dirty="0">
                <a:solidFill>
                  <a:srgbClr val="FF0000"/>
                </a:solidFill>
                <a:latin typeface="Times New Roman" panose="02020603050405020304" pitchFamily="18" charset="0"/>
                <a:cs typeface="Times New Roman" panose="02020603050405020304" pitchFamily="18" charset="0"/>
              </a:rPr>
              <a:t>History of community health Nursing </a:t>
            </a:r>
            <a:r>
              <a:rPr lang="en-US" dirty="0" err="1">
                <a:solidFill>
                  <a:srgbClr val="FF0000"/>
                </a:solidFill>
                <a:latin typeface="Times New Roman" panose="02020603050405020304" pitchFamily="18" charset="0"/>
                <a:cs typeface="Times New Roman" panose="02020603050405020304" pitchFamily="18" charset="0"/>
              </a:rPr>
              <a:t>ct</a:t>
            </a:r>
            <a:r>
              <a:rPr lang="en-US" dirty="0">
                <a:solidFill>
                  <a:srgbClr val="FF0000"/>
                </a:solidFill>
                <a:latin typeface="Times New Roman" panose="02020603050405020304" pitchFamily="18" charset="0"/>
                <a:cs typeface="Times New Roman" panose="02020603050405020304" pitchFamily="18" charset="0"/>
              </a:rPr>
              <a:t>…</a:t>
            </a:r>
            <a:br>
              <a:rPr lang="en-US" dirty="0"/>
            </a:br>
            <a:endParaRPr lang="en-US" dirty="0"/>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p:txBody>
          <a:bodyPr/>
          <a:lstStyle/>
          <a:p>
            <a:fld id="{6FB4D14C-3ACC-4990-B3DD-B973CCE7FFF1}"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2089431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152400" y="762000"/>
            <a:ext cx="8991600" cy="5550091"/>
          </a:xfrm>
        </p:spPr>
        <p:txBody>
          <a:bodyPr>
            <a:noAutofit/>
          </a:bodyPr>
          <a:lstStyle/>
          <a:p>
            <a:r>
              <a:rPr lang="en-US" sz="2800" dirty="0">
                <a:latin typeface="Times New Roman" panose="02020603050405020304" pitchFamily="18" charset="0"/>
                <a:cs typeface="Times New Roman" panose="02020603050405020304" pitchFamily="18" charset="0"/>
              </a:rPr>
              <a:t>From the late 1600s to the mid-1800s, the social upheaval after the Reformation caused a decline in the number of religious orders, with subsequent curtailing of nursing care for the sick poor. Babies continued to be delivered at home by self-declared midwives, most of whom had little or no training. </a:t>
            </a:r>
          </a:p>
          <a:p>
            <a:r>
              <a:rPr lang="en-US" sz="2800" dirty="0">
                <a:latin typeface="Times New Roman" panose="02020603050405020304" pitchFamily="18" charset="0"/>
                <a:cs typeface="Times New Roman" panose="02020603050405020304" pitchFamily="18" charset="0"/>
              </a:rPr>
              <a:t>Concern over high maternal mortality rates prompted efforts to better prepare midwives and medical students. </a:t>
            </a:r>
          </a:p>
          <a:p>
            <a:r>
              <a:rPr lang="en-US" sz="2800" dirty="0">
                <a:solidFill>
                  <a:srgbClr val="FF00FF"/>
                </a:solidFill>
                <a:latin typeface="Times New Roman" panose="02020603050405020304" pitchFamily="18" charset="0"/>
                <a:cs typeface="Times New Roman" panose="02020603050405020304" pitchFamily="18" charset="0"/>
              </a:rPr>
              <a:t>One midwifery program was begun in Paris in 1720,and </a:t>
            </a:r>
            <a:r>
              <a:rPr lang="en-US" sz="2800" dirty="0">
                <a:latin typeface="Times New Roman" panose="02020603050405020304" pitchFamily="18" charset="0"/>
                <a:cs typeface="Times New Roman" panose="02020603050405020304" pitchFamily="18" charset="0"/>
              </a:rPr>
              <a:t>another in London by Dr. William </a:t>
            </a:r>
            <a:r>
              <a:rPr lang="en-US" sz="2800" dirty="0" err="1">
                <a:latin typeface="Times New Roman" panose="02020603050405020304" pitchFamily="18" charset="0"/>
                <a:cs typeface="Times New Roman" panose="02020603050405020304" pitchFamily="18" charset="0"/>
              </a:rPr>
              <a:t>Smellie</a:t>
            </a:r>
            <a:r>
              <a:rPr lang="en-US" sz="2800" dirty="0">
                <a:latin typeface="Times New Roman" panose="02020603050405020304" pitchFamily="18" charset="0"/>
                <a:cs typeface="Times New Roman" panose="02020603050405020304" pitchFamily="18" charset="0"/>
              </a:rPr>
              <a:t> in 1741 (</a:t>
            </a:r>
            <a:r>
              <a:rPr lang="en-US" sz="2800" dirty="0" err="1">
                <a:latin typeface="Times New Roman" panose="02020603050405020304" pitchFamily="18" charset="0"/>
                <a:cs typeface="Times New Roman" panose="02020603050405020304" pitchFamily="18" charset="0"/>
              </a:rPr>
              <a:t>Bullough</a:t>
            </a:r>
            <a:r>
              <a:rPr lang="en-US" sz="2800" dirty="0">
                <a:latin typeface="Times New Roman" panose="02020603050405020304" pitchFamily="18" charset="0"/>
                <a:cs typeface="Times New Roman" panose="02020603050405020304" pitchFamily="18" charset="0"/>
              </a:rPr>
              <a:t> &amp; </a:t>
            </a:r>
            <a:r>
              <a:rPr lang="en-US" sz="2800" dirty="0" err="1">
                <a:latin typeface="Times New Roman" panose="02020603050405020304" pitchFamily="18" charset="0"/>
                <a:cs typeface="Times New Roman" panose="02020603050405020304" pitchFamily="18" charset="0"/>
              </a:rPr>
              <a:t>Bullough</a:t>
            </a:r>
            <a:r>
              <a:rPr lang="en-US" sz="2800" dirty="0">
                <a:latin typeface="Times New Roman" panose="02020603050405020304" pitchFamily="18" charset="0"/>
                <a:cs typeface="Times New Roman" panose="02020603050405020304" pitchFamily="18" charset="0"/>
              </a:rPr>
              <a:t>, 1978).</a:t>
            </a:r>
            <a:endParaRPr lang="en-US" sz="44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152400" y="0"/>
            <a:ext cx="8839200" cy="1066800"/>
          </a:xfrm>
        </p:spPr>
        <p:txBody>
          <a:bodyPr>
            <a:normAutofit fontScale="90000"/>
          </a:bodyPr>
          <a:lstStyle/>
          <a:p>
            <a:br>
              <a:rPr lang="en-US" dirty="0"/>
            </a:br>
            <a:r>
              <a:rPr lang="en-US" dirty="0">
                <a:solidFill>
                  <a:srgbClr val="FF0000"/>
                </a:solidFill>
                <a:latin typeface="Times New Roman" panose="02020603050405020304" pitchFamily="18" charset="0"/>
                <a:cs typeface="Times New Roman" panose="02020603050405020304" pitchFamily="18" charset="0"/>
              </a:rPr>
              <a:t>History of community health Nursing </a:t>
            </a:r>
            <a:r>
              <a:rPr lang="en-US" dirty="0" err="1">
                <a:solidFill>
                  <a:srgbClr val="FF0000"/>
                </a:solidFill>
                <a:latin typeface="Times New Roman" panose="02020603050405020304" pitchFamily="18" charset="0"/>
                <a:cs typeface="Times New Roman" panose="02020603050405020304" pitchFamily="18" charset="0"/>
              </a:rPr>
              <a:t>ct</a:t>
            </a:r>
            <a:r>
              <a:rPr lang="en-US" dirty="0">
                <a:solidFill>
                  <a:srgbClr val="FF0000"/>
                </a:solidFill>
                <a:latin typeface="Times New Roman" panose="02020603050405020304" pitchFamily="18" charset="0"/>
                <a:cs typeface="Times New Roman" panose="02020603050405020304" pitchFamily="18" charset="0"/>
              </a:rPr>
              <a:t>…</a:t>
            </a:r>
            <a:br>
              <a:rPr lang="en-US" dirty="0"/>
            </a:br>
            <a:endParaRPr lang="en-US" dirty="0"/>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p:txBody>
          <a:bodyPr/>
          <a:lstStyle/>
          <a:p>
            <a:fld id="{6FB4D14C-3ACC-4990-B3DD-B973CCE7FFF1}"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2218566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152400" y="838200"/>
            <a:ext cx="8839200" cy="5473891"/>
          </a:xfrm>
        </p:spPr>
        <p:txBody>
          <a:bodyPr>
            <a:noAutofit/>
          </a:bodyPr>
          <a:lstStyle/>
          <a:p>
            <a:r>
              <a:rPr lang="en-US" sz="3200" dirty="0">
                <a:latin typeface="Times New Roman" panose="02020603050405020304" pitchFamily="18" charset="0"/>
                <a:cs typeface="Times New Roman" panose="02020603050405020304" pitchFamily="18" charset="0"/>
              </a:rPr>
              <a:t>The Industrial Revolution created additional problems; among them were :-</a:t>
            </a:r>
          </a:p>
          <a:p>
            <a:pPr lvl="1"/>
            <a:r>
              <a:rPr lang="en-US" sz="3200" dirty="0">
                <a:solidFill>
                  <a:srgbClr val="C00000"/>
                </a:solidFill>
                <a:latin typeface="Times New Roman" panose="02020603050405020304" pitchFamily="18" charset="0"/>
                <a:cs typeface="Times New Roman" panose="02020603050405020304" pitchFamily="18" charset="0"/>
              </a:rPr>
              <a:t>epidemics,</a:t>
            </a:r>
          </a:p>
          <a:p>
            <a:pPr lvl="1"/>
            <a:r>
              <a:rPr lang="en-US" sz="3200" dirty="0">
                <a:latin typeface="Times New Roman" panose="02020603050405020304" pitchFamily="18" charset="0"/>
                <a:cs typeface="Times New Roman" panose="02020603050405020304" pitchFamily="18" charset="0"/>
              </a:rPr>
              <a:t> </a:t>
            </a:r>
            <a:r>
              <a:rPr lang="en-US" sz="3200" dirty="0">
                <a:solidFill>
                  <a:schemeClr val="accent3"/>
                </a:solidFill>
                <a:latin typeface="Times New Roman" panose="02020603050405020304" pitchFamily="18" charset="0"/>
                <a:cs typeface="Times New Roman" panose="02020603050405020304" pitchFamily="18" charset="0"/>
              </a:rPr>
              <a:t>high infant mortality,</a:t>
            </a:r>
          </a:p>
          <a:p>
            <a:pPr lvl="1"/>
            <a:r>
              <a:rPr lang="en-US" sz="3200" dirty="0">
                <a:latin typeface="Times New Roman" panose="02020603050405020304" pitchFamily="18" charset="0"/>
                <a:cs typeface="Times New Roman" panose="02020603050405020304" pitchFamily="18" charset="0"/>
              </a:rPr>
              <a:t> </a:t>
            </a:r>
            <a:r>
              <a:rPr lang="en-US" sz="3200" dirty="0">
                <a:solidFill>
                  <a:srgbClr val="FF00FF"/>
                </a:solidFill>
                <a:latin typeface="Times New Roman" panose="02020603050405020304" pitchFamily="18" charset="0"/>
                <a:cs typeface="Times New Roman" panose="02020603050405020304" pitchFamily="18" charset="0"/>
              </a:rPr>
              <a:t>occupational diseases and injuries</a:t>
            </a:r>
            <a:r>
              <a:rPr lang="en-US" sz="3200" dirty="0">
                <a:latin typeface="Times New Roman" panose="02020603050405020304" pitchFamily="18" charset="0"/>
                <a:cs typeface="Times New Roman" panose="02020603050405020304" pitchFamily="18" charset="0"/>
              </a:rPr>
              <a:t>, and</a:t>
            </a:r>
          </a:p>
          <a:p>
            <a:pPr lvl="1"/>
            <a:r>
              <a:rPr lang="en-US" sz="3200" dirty="0">
                <a:latin typeface="Times New Roman" panose="02020603050405020304" pitchFamily="18" charset="0"/>
                <a:cs typeface="Times New Roman" panose="02020603050405020304" pitchFamily="18" charset="0"/>
              </a:rPr>
              <a:t> </a:t>
            </a:r>
            <a:r>
              <a:rPr lang="en-US" sz="3200" dirty="0">
                <a:solidFill>
                  <a:srgbClr val="0070C0"/>
                </a:solidFill>
                <a:latin typeface="Times New Roman" panose="02020603050405020304" pitchFamily="18" charset="0"/>
                <a:cs typeface="Times New Roman" panose="02020603050405020304" pitchFamily="18" charset="0"/>
              </a:rPr>
              <a:t>increasing mental illness.</a:t>
            </a:r>
          </a:p>
          <a:p>
            <a:r>
              <a:rPr lang="en-US" sz="3200" dirty="0">
                <a:latin typeface="Times New Roman" panose="02020603050405020304" pitchFamily="18" charset="0"/>
                <a:cs typeface="Times New Roman" panose="02020603050405020304" pitchFamily="18" charset="0"/>
              </a:rPr>
              <a:t>Hospitals were built in larger cities, and dispensaries were developed to provide greater access to physicians.</a:t>
            </a:r>
            <a:endParaRPr lang="en-US" sz="44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152400" y="0"/>
            <a:ext cx="8839200" cy="685800"/>
          </a:xfrm>
        </p:spPr>
        <p:txBody>
          <a:bodyPr>
            <a:normAutofit fontScale="90000"/>
          </a:bodyPr>
          <a:lstStyle/>
          <a:p>
            <a:br>
              <a:rPr lang="en-US" dirty="0"/>
            </a:br>
            <a:br>
              <a:rPr lang="en-US" dirty="0"/>
            </a:br>
            <a:r>
              <a:rPr lang="en-US" dirty="0">
                <a:solidFill>
                  <a:srgbClr val="FF0000"/>
                </a:solidFill>
                <a:latin typeface="Times New Roman" panose="02020603050405020304" pitchFamily="18" charset="0"/>
                <a:cs typeface="Times New Roman" panose="02020603050405020304" pitchFamily="18" charset="0"/>
              </a:rPr>
              <a:t>History of community health Nursing </a:t>
            </a:r>
            <a:r>
              <a:rPr lang="en-US" dirty="0" err="1">
                <a:solidFill>
                  <a:srgbClr val="FF0000"/>
                </a:solidFill>
                <a:latin typeface="Times New Roman" panose="02020603050405020304" pitchFamily="18" charset="0"/>
                <a:cs typeface="Times New Roman" panose="02020603050405020304" pitchFamily="18" charset="0"/>
              </a:rPr>
              <a:t>ct</a:t>
            </a:r>
            <a:r>
              <a:rPr lang="en-US" dirty="0">
                <a:solidFill>
                  <a:srgbClr val="FF0000"/>
                </a:solidFill>
                <a:latin typeface="Times New Roman" panose="02020603050405020304" pitchFamily="18" charset="0"/>
                <a:cs typeface="Times New Roman" panose="02020603050405020304" pitchFamily="18" charset="0"/>
              </a:rPr>
              <a:t>…</a:t>
            </a:r>
            <a:br>
              <a:rPr lang="en-US" dirty="0"/>
            </a:br>
            <a:endParaRPr lang="en-US" dirty="0"/>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p:txBody>
          <a:bodyPr/>
          <a:lstStyle/>
          <a:p>
            <a:fld id="{6FB4D14C-3ACC-4990-B3DD-B973CCE7FFF1}"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4257884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838200"/>
            <a:ext cx="8991600" cy="6019800"/>
          </a:xfrm>
        </p:spPr>
        <p:txBody>
          <a:bodyPr>
            <a:normAutofit fontScale="25000" lnSpcReduction="20000"/>
          </a:bodyPr>
          <a:lstStyle/>
          <a:p>
            <a:endParaRPr lang="en-US" dirty="0"/>
          </a:p>
          <a:p>
            <a:pPr>
              <a:buFont typeface="Wingdings" panose="05000000000000000000" pitchFamily="2" charset="2"/>
              <a:buChar char="Ø"/>
            </a:pPr>
            <a:r>
              <a:rPr lang="en-US" sz="14400" dirty="0">
                <a:latin typeface="Times New Roman" panose="02020603050405020304" pitchFamily="18" charset="0"/>
                <a:cs typeface="Times New Roman" panose="02020603050405020304" pitchFamily="18" charset="0"/>
              </a:rPr>
              <a:t>This module is designed to enable the learner to provide nursing care to the community health.</a:t>
            </a:r>
          </a:p>
          <a:p>
            <a:pPr marL="109728" indent="0">
              <a:buNone/>
            </a:pPr>
            <a:r>
              <a:rPr lang="en-US" sz="14400" b="1" u="sng" dirty="0">
                <a:solidFill>
                  <a:srgbClr val="FF0000"/>
                </a:solidFill>
                <a:latin typeface="Times New Roman" panose="02020603050405020304" pitchFamily="18" charset="0"/>
                <a:cs typeface="Times New Roman" panose="02020603050405020304" pitchFamily="18" charset="0"/>
              </a:rPr>
              <a:t>Specific objectives</a:t>
            </a:r>
          </a:p>
          <a:p>
            <a:r>
              <a:rPr lang="en-US" sz="12800" b="1" dirty="0">
                <a:latin typeface="Times New Roman" panose="02020603050405020304" pitchFamily="18" charset="0"/>
                <a:cs typeface="Times New Roman" panose="02020603050405020304" pitchFamily="18" charset="0"/>
              </a:rPr>
              <a:t>By the end of this module, the learner should:-</a:t>
            </a:r>
          </a:p>
          <a:p>
            <a:pPr marL="109728" indent="0">
              <a:buNone/>
            </a:pPr>
            <a:endParaRPr lang="en-US" sz="12800"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sz="12800" dirty="0">
                <a:latin typeface="Times New Roman" panose="02020603050405020304" pitchFamily="18" charset="0"/>
                <a:cs typeface="Times New Roman" panose="02020603050405020304" pitchFamily="18" charset="0"/>
              </a:rPr>
              <a:t>Utilize the concepts and principles in community health nursing service provision.</a:t>
            </a:r>
          </a:p>
          <a:p>
            <a:pPr>
              <a:buFont typeface="Wingdings" panose="05000000000000000000" pitchFamily="2" charset="2"/>
              <a:buChar char="q"/>
            </a:pPr>
            <a:r>
              <a:rPr lang="en-US" sz="12800" dirty="0">
                <a:latin typeface="Times New Roman" panose="02020603050405020304" pitchFamily="18" charset="0"/>
                <a:cs typeface="Times New Roman" panose="02020603050405020304" pitchFamily="18" charset="0"/>
              </a:rPr>
              <a:t>Provide family nursing care</a:t>
            </a:r>
          </a:p>
          <a:p>
            <a:pPr>
              <a:buFont typeface="Wingdings" panose="05000000000000000000" pitchFamily="2" charset="2"/>
              <a:buChar char="q"/>
            </a:pPr>
            <a:r>
              <a:rPr lang="en-US" sz="12800" dirty="0">
                <a:latin typeface="Times New Roman" panose="02020603050405020304" pitchFamily="18" charset="0"/>
                <a:cs typeface="Times New Roman" panose="02020603050405020304" pitchFamily="18" charset="0"/>
              </a:rPr>
              <a:t>Legal aspects of community</a:t>
            </a:r>
          </a:p>
          <a:p>
            <a:endParaRPr lang="en-US" dirty="0"/>
          </a:p>
        </p:txBody>
      </p:sp>
      <p:sp>
        <p:nvSpPr>
          <p:cNvPr id="4" name="Title 3"/>
          <p:cNvSpPr>
            <a:spLocks noGrp="1"/>
          </p:cNvSpPr>
          <p:nvPr>
            <p:ph type="title"/>
          </p:nvPr>
        </p:nvSpPr>
        <p:spPr>
          <a:xfrm>
            <a:off x="457200" y="152400"/>
            <a:ext cx="8229600" cy="990600"/>
          </a:xfrm>
        </p:spPr>
        <p:txBody>
          <a:bodyPr>
            <a:normAutofit fontScale="90000"/>
          </a:bodyPr>
          <a:lstStyle/>
          <a:p>
            <a:pPr algn="ctr"/>
            <a:r>
              <a:rPr lang="en-US" sz="4900" dirty="0">
                <a:solidFill>
                  <a:srgbClr val="FF0000"/>
                </a:solidFill>
                <a:effectLst/>
                <a:latin typeface="Times New Roman" panose="02020603050405020304" pitchFamily="18" charset="0"/>
                <a:cs typeface="Times New Roman" panose="02020603050405020304" pitchFamily="18" charset="0"/>
              </a:rPr>
              <a:t>Broad Objective </a:t>
            </a:r>
            <a:br>
              <a:rPr lang="en-US" dirty="0">
                <a:effectLst/>
                <a:latin typeface="Arial Black" pitchFamily="34" charset="0"/>
              </a:rPr>
            </a:br>
            <a:endParaRPr lang="en-US" dirty="0">
              <a:latin typeface="Arial Black" pitchFamily="34"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619013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anim calcmode="lin" valueType="num">
                                      <p:cBhvr>
                                        <p:cTn id="8" dur="2000" fill="hold"/>
                                        <p:tgtEl>
                                          <p:spTgt spid="2">
                                            <p:txEl>
                                              <p:pRg st="1" end="1"/>
                                            </p:txEl>
                                          </p:spTgt>
                                        </p:tgtEl>
                                        <p:attrNameLst>
                                          <p:attrName>ppt_w</p:attrName>
                                        </p:attrNameLst>
                                      </p:cBhvr>
                                      <p:tavLst>
                                        <p:tav tm="0" fmla="#ppt_w*sin(2.5*pi*$)">
                                          <p:val>
                                            <p:fltVal val="0"/>
                                          </p:val>
                                        </p:tav>
                                        <p:tav tm="100000">
                                          <p:val>
                                            <p:fltVal val="1"/>
                                          </p:val>
                                        </p:tav>
                                      </p:tavLst>
                                    </p:anim>
                                    <p:anim calcmode="lin" valueType="num">
                                      <p:cBhvr>
                                        <p:cTn id="9" dur="20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additive="base">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wipe(down)">
                                      <p:cBhvr>
                                        <p:cTn id="20" dur="5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mph" presetSubtype="0" fill="hold" nodeType="clickEffect">
                                  <p:stCondLst>
                                    <p:cond delay="0"/>
                                  </p:stCondLst>
                                  <p:childTnLst>
                                    <p:animRot by="21600000">
                                      <p:cBhvr>
                                        <p:cTn id="24" dur="2000" fill="hold"/>
                                        <p:tgtEl>
                                          <p:spTgt spid="2">
                                            <p:txEl>
                                              <p:pRg st="5" end="5"/>
                                            </p:txEl>
                                          </p:spTgt>
                                        </p:tgtEl>
                                        <p:attrNameLst>
                                          <p:attrName>r</p:attrName>
                                        </p:attrNameLst>
                                      </p:cBhvr>
                                    </p:animRo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Effect transition="in" filter="barn(inVertical)">
                                      <p:cBhvr>
                                        <p:cTn id="29" dur="500"/>
                                        <p:tgtEl>
                                          <p:spTgt spid="2">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6" presetClass="entr" presetSubtype="0" fill="hold" nodeType="click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Effect transition="in" filter="wipe(down)">
                                      <p:cBhvr>
                                        <p:cTn id="34" dur="580">
                                          <p:stCondLst>
                                            <p:cond delay="0"/>
                                          </p:stCondLst>
                                        </p:cTn>
                                        <p:tgtEl>
                                          <p:spTgt spid="2">
                                            <p:txEl>
                                              <p:pRg st="7" end="7"/>
                                            </p:txEl>
                                          </p:spTgt>
                                        </p:tgtEl>
                                      </p:cBhvr>
                                    </p:animEffect>
                                    <p:anim calcmode="lin" valueType="num">
                                      <p:cBhvr>
                                        <p:cTn id="35"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40" dur="26">
                                          <p:stCondLst>
                                            <p:cond delay="650"/>
                                          </p:stCondLst>
                                        </p:cTn>
                                        <p:tgtEl>
                                          <p:spTgt spid="2">
                                            <p:txEl>
                                              <p:pRg st="7" end="7"/>
                                            </p:txEl>
                                          </p:spTgt>
                                        </p:tgtEl>
                                      </p:cBhvr>
                                      <p:to x="100000" y="60000"/>
                                    </p:animScale>
                                    <p:animScale>
                                      <p:cBhvr>
                                        <p:cTn id="41" dur="166" decel="50000">
                                          <p:stCondLst>
                                            <p:cond delay="676"/>
                                          </p:stCondLst>
                                        </p:cTn>
                                        <p:tgtEl>
                                          <p:spTgt spid="2">
                                            <p:txEl>
                                              <p:pRg st="7" end="7"/>
                                            </p:txEl>
                                          </p:spTgt>
                                        </p:tgtEl>
                                      </p:cBhvr>
                                      <p:to x="100000" y="100000"/>
                                    </p:animScale>
                                    <p:animScale>
                                      <p:cBhvr>
                                        <p:cTn id="42" dur="26">
                                          <p:stCondLst>
                                            <p:cond delay="1312"/>
                                          </p:stCondLst>
                                        </p:cTn>
                                        <p:tgtEl>
                                          <p:spTgt spid="2">
                                            <p:txEl>
                                              <p:pRg st="7" end="7"/>
                                            </p:txEl>
                                          </p:spTgt>
                                        </p:tgtEl>
                                      </p:cBhvr>
                                      <p:to x="100000" y="80000"/>
                                    </p:animScale>
                                    <p:animScale>
                                      <p:cBhvr>
                                        <p:cTn id="43" dur="166" decel="50000">
                                          <p:stCondLst>
                                            <p:cond delay="1338"/>
                                          </p:stCondLst>
                                        </p:cTn>
                                        <p:tgtEl>
                                          <p:spTgt spid="2">
                                            <p:txEl>
                                              <p:pRg st="7" end="7"/>
                                            </p:txEl>
                                          </p:spTgt>
                                        </p:tgtEl>
                                      </p:cBhvr>
                                      <p:to x="100000" y="100000"/>
                                    </p:animScale>
                                    <p:animScale>
                                      <p:cBhvr>
                                        <p:cTn id="44" dur="26">
                                          <p:stCondLst>
                                            <p:cond delay="1642"/>
                                          </p:stCondLst>
                                        </p:cTn>
                                        <p:tgtEl>
                                          <p:spTgt spid="2">
                                            <p:txEl>
                                              <p:pRg st="7" end="7"/>
                                            </p:txEl>
                                          </p:spTgt>
                                        </p:tgtEl>
                                      </p:cBhvr>
                                      <p:to x="100000" y="90000"/>
                                    </p:animScale>
                                    <p:animScale>
                                      <p:cBhvr>
                                        <p:cTn id="45" dur="166" decel="50000">
                                          <p:stCondLst>
                                            <p:cond delay="1668"/>
                                          </p:stCondLst>
                                        </p:cTn>
                                        <p:tgtEl>
                                          <p:spTgt spid="2">
                                            <p:txEl>
                                              <p:pRg st="7" end="7"/>
                                            </p:txEl>
                                          </p:spTgt>
                                        </p:tgtEl>
                                      </p:cBhvr>
                                      <p:to x="100000" y="100000"/>
                                    </p:animScale>
                                    <p:animScale>
                                      <p:cBhvr>
                                        <p:cTn id="46" dur="26">
                                          <p:stCondLst>
                                            <p:cond delay="1808"/>
                                          </p:stCondLst>
                                        </p:cTn>
                                        <p:tgtEl>
                                          <p:spTgt spid="2">
                                            <p:txEl>
                                              <p:pRg st="7" end="7"/>
                                            </p:txEl>
                                          </p:spTgt>
                                        </p:tgtEl>
                                      </p:cBhvr>
                                      <p:to x="100000" y="95000"/>
                                    </p:animScale>
                                    <p:animScale>
                                      <p:cBhvr>
                                        <p:cTn id="47" dur="166" decel="50000">
                                          <p:stCondLst>
                                            <p:cond delay="1834"/>
                                          </p:stCondLst>
                                        </p:cTn>
                                        <p:tgtEl>
                                          <p:spTgt spid="2">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152400" y="1371600"/>
            <a:ext cx="8839200" cy="4940491"/>
          </a:xfrm>
        </p:spPr>
        <p:txBody>
          <a:bodyPr>
            <a:noAutofit/>
          </a:bodyPr>
          <a:lstStyle/>
          <a:p>
            <a:r>
              <a:rPr lang="en-US" sz="2800" b="1" i="1" dirty="0">
                <a:latin typeface="Times New Roman" panose="02020603050405020304" pitchFamily="18" charset="0"/>
                <a:cs typeface="Times New Roman" panose="02020603050405020304" pitchFamily="18" charset="0"/>
              </a:rPr>
              <a:t>The Early Nightingale Years</a:t>
            </a:r>
          </a:p>
          <a:p>
            <a:pPr>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Much of the foundation for modern community health nursing practice was laid through Florence Nightingale’s remarkable accomplishments .She has been referred to as a reformer, a reactionary, and a researcher (Palmer, 2001). </a:t>
            </a:r>
          </a:p>
          <a:p>
            <a:pPr>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Born in 1820 into a wealthy English family, her extensive travel, excellent education—including training at the first school for nurses in </a:t>
            </a:r>
            <a:r>
              <a:rPr lang="en-US" sz="2800" dirty="0" err="1">
                <a:latin typeface="Times New Roman" panose="02020603050405020304" pitchFamily="18" charset="0"/>
                <a:cs typeface="Times New Roman" panose="02020603050405020304" pitchFamily="18" charset="0"/>
              </a:rPr>
              <a:t>Kaiserwerth</a:t>
            </a:r>
            <a:r>
              <a:rPr lang="en-US" sz="2800" dirty="0">
                <a:latin typeface="Times New Roman" panose="02020603050405020304" pitchFamily="18" charset="0"/>
                <a:cs typeface="Times New Roman" panose="02020603050405020304" pitchFamily="18" charset="0"/>
              </a:rPr>
              <a:t>, Germany—and determination to serve the needy resulted in major reforms and improved status for nursing. </a:t>
            </a:r>
            <a:endParaRPr lang="en-US" sz="44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152400" y="0"/>
            <a:ext cx="8839200" cy="1066800"/>
          </a:xfrm>
        </p:spPr>
        <p:txBody>
          <a:bodyPr>
            <a:normAutofit fontScale="90000"/>
          </a:bodyPr>
          <a:lstStyle/>
          <a:p>
            <a:br>
              <a:rPr lang="en-US" dirty="0"/>
            </a:br>
            <a:br>
              <a:rPr lang="en-US" dirty="0"/>
            </a:br>
            <a:r>
              <a:rPr lang="en-US" dirty="0">
                <a:solidFill>
                  <a:srgbClr val="FF0000"/>
                </a:solidFill>
                <a:latin typeface="Times New Roman" panose="02020603050405020304" pitchFamily="18" charset="0"/>
                <a:cs typeface="Times New Roman" panose="02020603050405020304" pitchFamily="18" charset="0"/>
              </a:rPr>
              <a:t>History of community health Nursing </a:t>
            </a:r>
            <a:r>
              <a:rPr lang="en-US" dirty="0" err="1">
                <a:solidFill>
                  <a:srgbClr val="FF0000"/>
                </a:solidFill>
                <a:latin typeface="Times New Roman" panose="02020603050405020304" pitchFamily="18" charset="0"/>
                <a:cs typeface="Times New Roman" panose="02020603050405020304" pitchFamily="18" charset="0"/>
              </a:rPr>
              <a:t>ct</a:t>
            </a:r>
            <a:r>
              <a:rPr lang="en-US" dirty="0">
                <a:solidFill>
                  <a:srgbClr val="FF0000"/>
                </a:solidFill>
                <a:latin typeface="Times New Roman" panose="02020603050405020304" pitchFamily="18" charset="0"/>
                <a:cs typeface="Times New Roman" panose="02020603050405020304" pitchFamily="18" charset="0"/>
              </a:rPr>
              <a:t>…</a:t>
            </a:r>
            <a:br>
              <a:rPr lang="en-US" dirty="0"/>
            </a:br>
            <a:endParaRPr lang="en-US" dirty="0"/>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p:txBody>
          <a:bodyPr/>
          <a:lstStyle/>
          <a:p>
            <a:fld id="{6FB4D14C-3ACC-4990-B3DD-B973CCE7FFF1}"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34962397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152400" y="1371600"/>
            <a:ext cx="8839200" cy="4940491"/>
          </a:xfrm>
        </p:spPr>
        <p:txBody>
          <a:bodyPr>
            <a:noAutofit/>
          </a:bodyPr>
          <a:lstStyle/>
          <a:p>
            <a:r>
              <a:rPr lang="en-US" sz="2800" b="1" i="1" dirty="0">
                <a:latin typeface="Times New Roman" panose="02020603050405020304" pitchFamily="18" charset="0"/>
                <a:cs typeface="Times New Roman" panose="02020603050405020304" pitchFamily="18" charset="0"/>
              </a:rPr>
              <a:t>The Early Nightingale Years…..</a:t>
            </a:r>
          </a:p>
          <a:p>
            <a:pPr>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Her work during the Crimean War (1854–1856) with the wounded in Scutari is well documented (</a:t>
            </a:r>
            <a:r>
              <a:rPr lang="en-US" sz="2800" dirty="0" err="1">
                <a:latin typeface="Times New Roman" panose="02020603050405020304" pitchFamily="18" charset="0"/>
                <a:cs typeface="Times New Roman" panose="02020603050405020304" pitchFamily="18" charset="0"/>
              </a:rPr>
              <a:t>Woodham</a:t>
            </a:r>
            <a:r>
              <a:rPr lang="en-US" sz="2800" dirty="0">
                <a:latin typeface="Times New Roman" panose="02020603050405020304" pitchFamily="18" charset="0"/>
                <a:cs typeface="Times New Roman" panose="02020603050405020304" pitchFamily="18" charset="0"/>
              </a:rPr>
              <a:t>-Smith, 1951).</a:t>
            </a:r>
          </a:p>
          <a:p>
            <a:pPr>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 Conditions in the military hospitals during the war were unspeakable. Thousands of sick and wounded men lay in filth, without beds, clean coverings, food, water, or laundry facilities. </a:t>
            </a:r>
          </a:p>
        </p:txBody>
      </p:sp>
      <p:sp>
        <p:nvSpPr>
          <p:cNvPr id="4" name="Title 3"/>
          <p:cNvSpPr>
            <a:spLocks noGrp="1"/>
          </p:cNvSpPr>
          <p:nvPr>
            <p:ph type="title"/>
          </p:nvPr>
        </p:nvSpPr>
        <p:spPr>
          <a:xfrm>
            <a:off x="152400" y="0"/>
            <a:ext cx="8839200" cy="1066800"/>
          </a:xfrm>
        </p:spPr>
        <p:txBody>
          <a:bodyPr>
            <a:normAutofit fontScale="90000"/>
          </a:bodyPr>
          <a:lstStyle/>
          <a:p>
            <a:br>
              <a:rPr lang="en-US" dirty="0"/>
            </a:br>
            <a:br>
              <a:rPr lang="en-US" dirty="0"/>
            </a:br>
            <a:r>
              <a:rPr lang="en-US" dirty="0">
                <a:solidFill>
                  <a:srgbClr val="FF0000"/>
                </a:solidFill>
                <a:latin typeface="Times New Roman" panose="02020603050405020304" pitchFamily="18" charset="0"/>
                <a:cs typeface="Times New Roman" panose="02020603050405020304" pitchFamily="18" charset="0"/>
              </a:rPr>
              <a:t>History of community health Nursing </a:t>
            </a:r>
            <a:r>
              <a:rPr lang="en-US" dirty="0" err="1">
                <a:solidFill>
                  <a:srgbClr val="FF0000"/>
                </a:solidFill>
                <a:latin typeface="Times New Roman" panose="02020603050405020304" pitchFamily="18" charset="0"/>
                <a:cs typeface="Times New Roman" panose="02020603050405020304" pitchFamily="18" charset="0"/>
              </a:rPr>
              <a:t>ct</a:t>
            </a:r>
            <a:r>
              <a:rPr lang="en-US" dirty="0">
                <a:solidFill>
                  <a:srgbClr val="FF0000"/>
                </a:solidFill>
                <a:latin typeface="Times New Roman" panose="02020603050405020304" pitchFamily="18" charset="0"/>
                <a:cs typeface="Times New Roman" panose="02020603050405020304" pitchFamily="18" charset="0"/>
              </a:rPr>
              <a:t>…</a:t>
            </a:r>
            <a:br>
              <a:rPr lang="en-US" dirty="0"/>
            </a:br>
            <a:endParaRPr lang="en-US" dirty="0"/>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p:txBody>
          <a:bodyPr/>
          <a:lstStyle/>
          <a:p>
            <a:fld id="{6FB4D14C-3ACC-4990-B3DD-B973CCE7FFF1}"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3272370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152400" y="1371600"/>
            <a:ext cx="8839200" cy="4940491"/>
          </a:xfrm>
        </p:spPr>
        <p:txBody>
          <a:bodyPr>
            <a:noAutofit/>
          </a:bodyPr>
          <a:lstStyle/>
          <a:p>
            <a:r>
              <a:rPr lang="en-US" sz="2800" b="1" i="1" dirty="0">
                <a:latin typeface="Times New Roman" panose="02020603050405020304" pitchFamily="18" charset="0"/>
                <a:cs typeface="Times New Roman" panose="02020603050405020304" pitchFamily="18" charset="0"/>
              </a:rPr>
              <a:t>The Early Nightingale Years…..</a:t>
            </a:r>
          </a:p>
          <a:p>
            <a:pPr>
              <a:buFont typeface="Wingdings" panose="05000000000000000000" pitchFamily="2" charset="2"/>
              <a:buChar char="v"/>
            </a:pPr>
            <a:r>
              <a:rPr lang="en-US" sz="2800" dirty="0">
                <a:solidFill>
                  <a:srgbClr val="FF00FF"/>
                </a:solidFill>
                <a:latin typeface="Times New Roman" panose="02020603050405020304" pitchFamily="18" charset="0"/>
                <a:cs typeface="Times New Roman" panose="02020603050405020304" pitchFamily="18" charset="0"/>
              </a:rPr>
              <a:t>Florence Nightingale organized competent nursing care and established kitchens and laundries that resulted in hundreds of lives being saved.</a:t>
            </a:r>
          </a:p>
          <a:p>
            <a:pPr>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 Her work further demonstrated that capable nursing intervention could prevent illness and improve the health of a population at risk—precursors to modern community health nursing practice.</a:t>
            </a:r>
            <a:endParaRPr lang="en-US" sz="44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152400" y="0"/>
            <a:ext cx="8839200" cy="1066800"/>
          </a:xfrm>
        </p:spPr>
        <p:txBody>
          <a:bodyPr>
            <a:normAutofit fontScale="90000"/>
          </a:bodyPr>
          <a:lstStyle/>
          <a:p>
            <a:br>
              <a:rPr lang="en-US" dirty="0"/>
            </a:br>
            <a:br>
              <a:rPr lang="en-US" dirty="0"/>
            </a:br>
            <a:r>
              <a:rPr lang="en-US" dirty="0">
                <a:solidFill>
                  <a:srgbClr val="FF0000"/>
                </a:solidFill>
                <a:latin typeface="Times New Roman" panose="02020603050405020304" pitchFamily="18" charset="0"/>
                <a:cs typeface="Times New Roman" panose="02020603050405020304" pitchFamily="18" charset="0"/>
              </a:rPr>
              <a:t>History of community health Nursing </a:t>
            </a:r>
            <a:r>
              <a:rPr lang="en-US" dirty="0" err="1">
                <a:solidFill>
                  <a:srgbClr val="FF0000"/>
                </a:solidFill>
                <a:latin typeface="Times New Roman" panose="02020603050405020304" pitchFamily="18" charset="0"/>
                <a:cs typeface="Times New Roman" panose="02020603050405020304" pitchFamily="18" charset="0"/>
              </a:rPr>
              <a:t>ct</a:t>
            </a:r>
            <a:r>
              <a:rPr lang="en-US" dirty="0">
                <a:solidFill>
                  <a:srgbClr val="FF0000"/>
                </a:solidFill>
                <a:latin typeface="Times New Roman" panose="02020603050405020304" pitchFamily="18" charset="0"/>
                <a:cs typeface="Times New Roman" panose="02020603050405020304" pitchFamily="18" charset="0"/>
              </a:rPr>
              <a:t>…</a:t>
            </a:r>
            <a:br>
              <a:rPr lang="en-US" dirty="0"/>
            </a:br>
            <a:endParaRPr lang="en-US" dirty="0"/>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p:txBody>
          <a:bodyPr/>
          <a:lstStyle/>
          <a:p>
            <a:fld id="{6FB4D14C-3ACC-4990-B3DD-B973CCE7FFF1}"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4440708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0" y="1371600"/>
            <a:ext cx="9144000" cy="4940491"/>
          </a:xfrm>
        </p:spPr>
        <p:txBody>
          <a:bodyPr>
            <a:noAutofit/>
          </a:bodyPr>
          <a:lstStyle/>
          <a:p>
            <a:pPr marL="109728" indent="0">
              <a:buNone/>
            </a:pPr>
            <a:r>
              <a:rPr lang="en-US" sz="2800" b="1" dirty="0">
                <a:solidFill>
                  <a:srgbClr val="FF00FF"/>
                </a:solidFill>
                <a:latin typeface="Times New Roman" panose="02020603050405020304" pitchFamily="18" charset="0"/>
                <a:cs typeface="Times New Roman" panose="02020603050405020304" pitchFamily="18" charset="0"/>
              </a:rPr>
              <a:t>2. District Nursing (Mid-1800s to 1900)</a:t>
            </a:r>
          </a:p>
          <a:p>
            <a:r>
              <a:rPr lang="en-US" sz="2800" b="1" i="1" dirty="0">
                <a:latin typeface="Times New Roman" panose="02020603050405020304" pitchFamily="18" charset="0"/>
                <a:cs typeface="Times New Roman" panose="02020603050405020304" pitchFamily="18" charset="0"/>
              </a:rPr>
              <a:t>Nightingale’s Continued Influence</a:t>
            </a:r>
          </a:p>
          <a:p>
            <a:r>
              <a:rPr lang="en-US" sz="2800" dirty="0">
                <a:latin typeface="Times New Roman" panose="02020603050405020304" pitchFamily="18" charset="0"/>
                <a:cs typeface="Times New Roman" panose="02020603050405020304" pitchFamily="18" charset="0"/>
              </a:rPr>
              <a:t>The next stage in the development of community health nursing was the formal organization of visiting nursing, or </a:t>
            </a:r>
            <a:r>
              <a:rPr lang="en-US" sz="2800" b="1" dirty="0">
                <a:latin typeface="Times New Roman" panose="02020603050405020304" pitchFamily="18" charset="0"/>
                <a:cs typeface="Times New Roman" panose="02020603050405020304" pitchFamily="18" charset="0"/>
              </a:rPr>
              <a:t>district nursing</a:t>
            </a:r>
            <a:r>
              <a:rPr lang="en-US" sz="2800" dirty="0">
                <a:latin typeface="Times New Roman" panose="02020603050405020304" pitchFamily="18" charset="0"/>
                <a:cs typeface="Times New Roman" panose="02020603050405020304" pitchFamily="18" charset="0"/>
              </a:rPr>
              <a:t>. In 1859, William Rathbone, an English </a:t>
            </a:r>
            <a:r>
              <a:rPr lang="en-US" sz="2800" dirty="0" err="1">
                <a:latin typeface="Times New Roman" panose="02020603050405020304" pitchFamily="18" charset="0"/>
                <a:cs typeface="Times New Roman" panose="02020603050405020304" pitchFamily="18" charset="0"/>
              </a:rPr>
              <a:t>philanthropist,became</a:t>
            </a:r>
            <a:r>
              <a:rPr lang="en-US" sz="2800" dirty="0">
                <a:latin typeface="Times New Roman" panose="02020603050405020304" pitchFamily="18" charset="0"/>
                <a:cs typeface="Times New Roman" panose="02020603050405020304" pitchFamily="18" charset="0"/>
              </a:rPr>
              <a:t> convinced of the value of home nursing as a result of private care given to his wife. He employed Mary Robinson, the nurse who had cared for his wife, to visit the sick poor in their homes and teach them proper hygiene to prevent illness. The need was so great that it soon became evident that more nurses were needed.</a:t>
            </a:r>
            <a:endParaRPr lang="en-US" sz="48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152400" y="0"/>
            <a:ext cx="8839200" cy="1066800"/>
          </a:xfrm>
        </p:spPr>
        <p:txBody>
          <a:bodyPr>
            <a:normAutofit fontScale="90000"/>
          </a:bodyPr>
          <a:lstStyle/>
          <a:p>
            <a:br>
              <a:rPr lang="en-US" dirty="0"/>
            </a:br>
            <a:br>
              <a:rPr lang="en-US" dirty="0"/>
            </a:br>
            <a:r>
              <a:rPr lang="en-US" dirty="0">
                <a:solidFill>
                  <a:srgbClr val="FF0000"/>
                </a:solidFill>
                <a:latin typeface="Times New Roman" panose="02020603050405020304" pitchFamily="18" charset="0"/>
                <a:cs typeface="Times New Roman" panose="02020603050405020304" pitchFamily="18" charset="0"/>
              </a:rPr>
              <a:t>History of community health Nursing </a:t>
            </a:r>
            <a:r>
              <a:rPr lang="en-US" dirty="0" err="1">
                <a:solidFill>
                  <a:srgbClr val="FF0000"/>
                </a:solidFill>
                <a:latin typeface="Times New Roman" panose="02020603050405020304" pitchFamily="18" charset="0"/>
                <a:cs typeface="Times New Roman" panose="02020603050405020304" pitchFamily="18" charset="0"/>
              </a:rPr>
              <a:t>ct</a:t>
            </a:r>
            <a:r>
              <a:rPr lang="en-US" dirty="0">
                <a:solidFill>
                  <a:srgbClr val="FF0000"/>
                </a:solidFill>
                <a:latin typeface="Times New Roman" panose="02020603050405020304" pitchFamily="18" charset="0"/>
                <a:cs typeface="Times New Roman" panose="02020603050405020304" pitchFamily="18" charset="0"/>
              </a:rPr>
              <a:t>…</a:t>
            </a:r>
            <a:br>
              <a:rPr lang="en-US" dirty="0"/>
            </a:br>
            <a:endParaRPr lang="en-US" dirty="0"/>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p:txBody>
          <a:bodyPr/>
          <a:lstStyle/>
          <a:p>
            <a:fld id="{6FB4D14C-3ACC-4990-B3DD-B973CCE7FFF1}"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32074735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0" y="1371600"/>
            <a:ext cx="9144000" cy="4940491"/>
          </a:xfrm>
        </p:spPr>
        <p:txBody>
          <a:bodyPr>
            <a:noAutofit/>
          </a:bodyPr>
          <a:lstStyle/>
          <a:p>
            <a:r>
              <a:rPr lang="en-US" sz="2800" b="1" dirty="0">
                <a:latin typeface="Times New Roman" panose="02020603050405020304" pitchFamily="18" charset="0"/>
                <a:cs typeface="Times New Roman" panose="02020603050405020304" pitchFamily="18" charset="0"/>
              </a:rPr>
              <a:t>District Nursing (Mid-1800s to 1900)……</a:t>
            </a:r>
          </a:p>
          <a:p>
            <a:r>
              <a:rPr lang="en-US" sz="2800" dirty="0">
                <a:latin typeface="Times New Roman" panose="02020603050405020304" pitchFamily="18" charset="0"/>
                <a:cs typeface="Times New Roman" panose="02020603050405020304" pitchFamily="18" charset="0"/>
              </a:rPr>
              <a:t>Although district nurses primarily cared for the </a:t>
            </a:r>
            <a:r>
              <a:rPr lang="en-US" sz="2800" dirty="0" err="1">
                <a:latin typeface="Times New Roman" panose="02020603050405020304" pitchFamily="18" charset="0"/>
                <a:cs typeface="Times New Roman" panose="02020603050405020304" pitchFamily="18" charset="0"/>
              </a:rPr>
              <a:t>sick,they</a:t>
            </a:r>
            <a:r>
              <a:rPr lang="en-US" sz="2800" dirty="0">
                <a:latin typeface="Times New Roman" panose="02020603050405020304" pitchFamily="18" charset="0"/>
                <a:cs typeface="Times New Roman" panose="02020603050405020304" pitchFamily="18" charset="0"/>
              </a:rPr>
              <a:t> also taught cleanliness and wholesome living to their patients, even during that early period. For example, the Boston program, founded by the Women’s Educational Association, “emphasized the teaching of hygiene and cleanliness, giving impetus to what was called instructive district nursing” (</a:t>
            </a:r>
            <a:r>
              <a:rPr lang="en-US" sz="2800" dirty="0" err="1">
                <a:latin typeface="Times New Roman" panose="02020603050405020304" pitchFamily="18" charset="0"/>
                <a:cs typeface="Times New Roman" panose="02020603050405020304" pitchFamily="18" charset="0"/>
              </a:rPr>
              <a:t>Bullough</a:t>
            </a:r>
            <a:r>
              <a:rPr lang="en-US" sz="2800" dirty="0">
                <a:latin typeface="Times New Roman" panose="02020603050405020304" pitchFamily="18" charset="0"/>
                <a:cs typeface="Times New Roman" panose="02020603050405020304" pitchFamily="18" charset="0"/>
              </a:rPr>
              <a:t> &amp; </a:t>
            </a:r>
            <a:r>
              <a:rPr lang="en-US" sz="2800" dirty="0" err="1">
                <a:latin typeface="Times New Roman" panose="02020603050405020304" pitchFamily="18" charset="0"/>
                <a:cs typeface="Times New Roman" panose="02020603050405020304" pitchFamily="18" charset="0"/>
              </a:rPr>
              <a:t>Bullough</a:t>
            </a:r>
            <a:r>
              <a:rPr lang="en-US" sz="2800" dirty="0">
                <a:latin typeface="Times New Roman" panose="02020603050405020304" pitchFamily="18" charset="0"/>
                <a:cs typeface="Times New Roman" panose="02020603050405020304" pitchFamily="18" charset="0"/>
              </a:rPr>
              <a:t>, 1978, p. 144). </a:t>
            </a:r>
          </a:p>
          <a:p>
            <a:r>
              <a:rPr lang="en-US" sz="2800" dirty="0">
                <a:latin typeface="Times New Roman" panose="02020603050405020304" pitchFamily="18" charset="0"/>
                <a:cs typeface="Times New Roman" panose="02020603050405020304" pitchFamily="18" charset="0"/>
              </a:rPr>
              <a:t>This early emphasis on prevention and “health” nursing became one of the distinguishing features of district nursing and, later, of public health nursing as a specialty.</a:t>
            </a:r>
            <a:endParaRPr lang="en-US" sz="54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152400" y="0"/>
            <a:ext cx="8839200" cy="1066800"/>
          </a:xfrm>
        </p:spPr>
        <p:txBody>
          <a:bodyPr>
            <a:normAutofit fontScale="90000"/>
          </a:bodyPr>
          <a:lstStyle/>
          <a:p>
            <a:br>
              <a:rPr lang="en-US" dirty="0"/>
            </a:br>
            <a:br>
              <a:rPr lang="en-US" dirty="0"/>
            </a:br>
            <a:r>
              <a:rPr lang="en-US" dirty="0">
                <a:solidFill>
                  <a:srgbClr val="FF0000"/>
                </a:solidFill>
                <a:latin typeface="Times New Roman" panose="02020603050405020304" pitchFamily="18" charset="0"/>
                <a:cs typeface="Times New Roman" panose="02020603050405020304" pitchFamily="18" charset="0"/>
              </a:rPr>
              <a:t>History of community health Nursing </a:t>
            </a:r>
            <a:r>
              <a:rPr lang="en-US" dirty="0" err="1">
                <a:solidFill>
                  <a:srgbClr val="FF0000"/>
                </a:solidFill>
                <a:latin typeface="Times New Roman" panose="02020603050405020304" pitchFamily="18" charset="0"/>
                <a:cs typeface="Times New Roman" panose="02020603050405020304" pitchFamily="18" charset="0"/>
              </a:rPr>
              <a:t>ct</a:t>
            </a:r>
            <a:r>
              <a:rPr lang="en-US" dirty="0">
                <a:solidFill>
                  <a:srgbClr val="FF0000"/>
                </a:solidFill>
                <a:latin typeface="Times New Roman" panose="02020603050405020304" pitchFamily="18" charset="0"/>
                <a:cs typeface="Times New Roman" panose="02020603050405020304" pitchFamily="18" charset="0"/>
              </a:rPr>
              <a:t>…</a:t>
            </a:r>
            <a:br>
              <a:rPr lang="en-US" dirty="0"/>
            </a:br>
            <a:endParaRPr lang="en-US" dirty="0"/>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p:txBody>
          <a:bodyPr/>
          <a:lstStyle/>
          <a:p>
            <a:fld id="{6FB4D14C-3ACC-4990-B3DD-B973CCE7FFF1}"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1370303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0" y="1371600"/>
            <a:ext cx="9144000" cy="4940491"/>
          </a:xfrm>
        </p:spPr>
        <p:txBody>
          <a:bodyPr>
            <a:noAutofit/>
          </a:bodyPr>
          <a:lstStyle/>
          <a:p>
            <a:pPr marL="109728" indent="0">
              <a:buNone/>
            </a:pPr>
            <a:r>
              <a:rPr lang="en-US" sz="2800" b="1" dirty="0">
                <a:solidFill>
                  <a:srgbClr val="FF00FF"/>
                </a:solidFill>
                <a:latin typeface="Times New Roman" panose="02020603050405020304" pitchFamily="18" charset="0"/>
                <a:cs typeface="Times New Roman" panose="02020603050405020304" pitchFamily="18" charset="0"/>
              </a:rPr>
              <a:t>3. Public Health Nursing (1900 to 1970)</a:t>
            </a:r>
          </a:p>
          <a:p>
            <a:r>
              <a:rPr lang="en-US" sz="2800" dirty="0">
                <a:latin typeface="Times New Roman" panose="02020603050405020304" pitchFamily="18" charset="0"/>
                <a:cs typeface="Times New Roman" panose="02020603050405020304" pitchFamily="18" charset="0"/>
              </a:rPr>
              <a:t>By the beginning of the 20th century, district nursing had broadened its focus to include the health and welfare of the general public, not just the poor. This new emphasis was part of a broader consciousness about public health.</a:t>
            </a:r>
          </a:p>
          <a:p>
            <a:r>
              <a:rPr lang="en-US" sz="2800" dirty="0">
                <a:latin typeface="Times New Roman" panose="02020603050405020304" pitchFamily="18" charset="0"/>
                <a:cs typeface="Times New Roman" panose="02020603050405020304" pitchFamily="18" charset="0"/>
              </a:rPr>
              <a:t> Robert Koch’s demonstration that tuberculosis was communicable led the Johns Hopkins Hospital to hire a nurse, Reba </a:t>
            </a:r>
            <a:r>
              <a:rPr lang="en-US" sz="2800" dirty="0" err="1">
                <a:latin typeface="Times New Roman" panose="02020603050405020304" pitchFamily="18" charset="0"/>
                <a:cs typeface="Times New Roman" panose="02020603050405020304" pitchFamily="18" charset="0"/>
              </a:rPr>
              <a:t>Thelin</a:t>
            </a:r>
            <a:r>
              <a:rPr lang="en-US" sz="2800" dirty="0">
                <a:latin typeface="Times New Roman" panose="02020603050405020304" pitchFamily="18" charset="0"/>
                <a:cs typeface="Times New Roman" panose="02020603050405020304" pitchFamily="18" charset="0"/>
              </a:rPr>
              <a:t>, in 1903,to visit the homes of tuberculosis patients. Her job was to ensure that patients followed prescribed regimens of </a:t>
            </a:r>
            <a:r>
              <a:rPr lang="en-US" sz="2800" dirty="0" err="1">
                <a:latin typeface="Times New Roman" panose="02020603050405020304" pitchFamily="18" charset="0"/>
                <a:cs typeface="Times New Roman" panose="02020603050405020304" pitchFamily="18" charset="0"/>
              </a:rPr>
              <a:t>rest,fresh</a:t>
            </a:r>
            <a:r>
              <a:rPr lang="en-US" sz="2800" dirty="0">
                <a:latin typeface="Times New Roman" panose="02020603050405020304" pitchFamily="18" charset="0"/>
                <a:cs typeface="Times New Roman" panose="02020603050405020304" pitchFamily="18" charset="0"/>
              </a:rPr>
              <a:t> air, and proper diet and to prevent possible infection (Sachs, 1908).</a:t>
            </a:r>
          </a:p>
        </p:txBody>
      </p:sp>
      <p:sp>
        <p:nvSpPr>
          <p:cNvPr id="4" name="Title 3"/>
          <p:cNvSpPr>
            <a:spLocks noGrp="1"/>
          </p:cNvSpPr>
          <p:nvPr>
            <p:ph type="title"/>
          </p:nvPr>
        </p:nvSpPr>
        <p:spPr>
          <a:xfrm>
            <a:off x="152400" y="0"/>
            <a:ext cx="8839200" cy="1066800"/>
          </a:xfrm>
        </p:spPr>
        <p:txBody>
          <a:bodyPr>
            <a:normAutofit fontScale="90000"/>
          </a:bodyPr>
          <a:lstStyle/>
          <a:p>
            <a:br>
              <a:rPr lang="en-US" dirty="0"/>
            </a:br>
            <a:br>
              <a:rPr lang="en-US" dirty="0"/>
            </a:br>
            <a:r>
              <a:rPr lang="en-US" dirty="0">
                <a:solidFill>
                  <a:srgbClr val="FF0000"/>
                </a:solidFill>
                <a:latin typeface="Times New Roman" panose="02020603050405020304" pitchFamily="18" charset="0"/>
                <a:cs typeface="Times New Roman" panose="02020603050405020304" pitchFamily="18" charset="0"/>
              </a:rPr>
              <a:t>History of community health Nursing </a:t>
            </a:r>
            <a:r>
              <a:rPr lang="en-US" dirty="0" err="1">
                <a:solidFill>
                  <a:srgbClr val="FF0000"/>
                </a:solidFill>
                <a:latin typeface="Times New Roman" panose="02020603050405020304" pitchFamily="18" charset="0"/>
                <a:cs typeface="Times New Roman" panose="02020603050405020304" pitchFamily="18" charset="0"/>
              </a:rPr>
              <a:t>ct</a:t>
            </a:r>
            <a:r>
              <a:rPr lang="en-US" dirty="0">
                <a:solidFill>
                  <a:srgbClr val="FF0000"/>
                </a:solidFill>
                <a:latin typeface="Times New Roman" panose="02020603050405020304" pitchFamily="18" charset="0"/>
                <a:cs typeface="Times New Roman" panose="02020603050405020304" pitchFamily="18" charset="0"/>
              </a:rPr>
              <a:t>…</a:t>
            </a:r>
            <a:br>
              <a:rPr lang="en-US" dirty="0"/>
            </a:br>
            <a:endParaRPr lang="en-US" dirty="0"/>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p:txBody>
          <a:bodyPr/>
          <a:lstStyle/>
          <a:p>
            <a:fld id="{6FB4D14C-3ACC-4990-B3DD-B973CCE7FFF1}" type="slidenum">
              <a:rPr lang="en-US" smtClean="0">
                <a:solidFill>
                  <a:prstClr val="black"/>
                </a:solidFill>
              </a:rPr>
              <a:pPr/>
              <a:t>25</a:t>
            </a:fld>
            <a:endParaRPr lang="en-US">
              <a:solidFill>
                <a:prstClr val="black"/>
              </a:solidFill>
            </a:endParaRPr>
          </a:p>
        </p:txBody>
      </p:sp>
    </p:spTree>
    <p:extLst>
      <p:ext uri="{BB962C8B-B14F-4D97-AF65-F5344CB8AC3E}">
        <p14:creationId xmlns:p14="http://schemas.microsoft.com/office/powerpoint/2010/main" val="2542197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0" y="1371600"/>
            <a:ext cx="9144000" cy="4940491"/>
          </a:xfrm>
        </p:spPr>
        <p:txBody>
          <a:bodyPr>
            <a:noAutofit/>
          </a:bodyPr>
          <a:lstStyle/>
          <a:p>
            <a:r>
              <a:rPr lang="en-US" sz="2800" b="1" dirty="0">
                <a:latin typeface="Times New Roman" panose="02020603050405020304" pitchFamily="18" charset="0"/>
                <a:cs typeface="Times New Roman" panose="02020603050405020304" pitchFamily="18" charset="0"/>
              </a:rPr>
              <a:t>Public Health Nursing (1900 to 1970)…..</a:t>
            </a:r>
          </a:p>
          <a:p>
            <a:r>
              <a:rPr lang="en-US" sz="2800" dirty="0">
                <a:latin typeface="Times New Roman" panose="02020603050405020304" pitchFamily="18" charset="0"/>
                <a:cs typeface="Times New Roman" panose="02020603050405020304" pitchFamily="18" charset="0"/>
              </a:rPr>
              <a:t>A growing sense of urgency about the interrelatedness of health conditions and the need to improve the health of all people led to an increased number of private health agencies. </a:t>
            </a:r>
          </a:p>
          <a:p>
            <a:r>
              <a:rPr lang="en-US" sz="2800" dirty="0">
                <a:latin typeface="Times New Roman" panose="02020603050405020304" pitchFamily="18" charset="0"/>
                <a:cs typeface="Times New Roman" panose="02020603050405020304" pitchFamily="18" charset="0"/>
              </a:rPr>
              <a:t>These agencies supplemented the often limited work of government health departments. </a:t>
            </a:r>
          </a:p>
          <a:p>
            <a:r>
              <a:rPr lang="en-US" sz="2800" dirty="0">
                <a:latin typeface="Times New Roman" panose="02020603050405020304" pitchFamily="18" charset="0"/>
                <a:cs typeface="Times New Roman" panose="02020603050405020304" pitchFamily="18" charset="0"/>
              </a:rPr>
              <a:t>By 1910, new federal laws made states and communities accountable for the health of their citizens.</a:t>
            </a:r>
            <a:endParaRPr lang="en-US" sz="60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152400" y="0"/>
            <a:ext cx="8839200" cy="1066800"/>
          </a:xfrm>
        </p:spPr>
        <p:txBody>
          <a:bodyPr>
            <a:normAutofit fontScale="90000"/>
          </a:bodyPr>
          <a:lstStyle/>
          <a:p>
            <a:br>
              <a:rPr lang="en-US" dirty="0"/>
            </a:br>
            <a:br>
              <a:rPr lang="en-US" dirty="0"/>
            </a:br>
            <a:r>
              <a:rPr lang="en-US" dirty="0">
                <a:solidFill>
                  <a:srgbClr val="FF0000"/>
                </a:solidFill>
                <a:latin typeface="Times New Roman" panose="02020603050405020304" pitchFamily="18" charset="0"/>
                <a:cs typeface="Times New Roman" panose="02020603050405020304" pitchFamily="18" charset="0"/>
              </a:rPr>
              <a:t>History of community health Nursing </a:t>
            </a:r>
            <a:r>
              <a:rPr lang="en-US" dirty="0" err="1">
                <a:solidFill>
                  <a:srgbClr val="FF0000"/>
                </a:solidFill>
                <a:latin typeface="Times New Roman" panose="02020603050405020304" pitchFamily="18" charset="0"/>
                <a:cs typeface="Times New Roman" panose="02020603050405020304" pitchFamily="18" charset="0"/>
              </a:rPr>
              <a:t>ct</a:t>
            </a:r>
            <a:r>
              <a:rPr lang="en-US" dirty="0">
                <a:solidFill>
                  <a:srgbClr val="FF0000"/>
                </a:solidFill>
                <a:latin typeface="Times New Roman" panose="02020603050405020304" pitchFamily="18" charset="0"/>
                <a:cs typeface="Times New Roman" panose="02020603050405020304" pitchFamily="18" charset="0"/>
              </a:rPr>
              <a:t>…</a:t>
            </a:r>
            <a:br>
              <a:rPr lang="en-US" dirty="0"/>
            </a:br>
            <a:endParaRPr lang="en-US" dirty="0"/>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p:txBody>
          <a:bodyPr/>
          <a:lstStyle/>
          <a:p>
            <a:fld id="{6FB4D14C-3ACC-4990-B3DD-B973CCE7FFF1}"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39841286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0" y="1371600"/>
            <a:ext cx="9144000" cy="5486400"/>
          </a:xfrm>
        </p:spPr>
        <p:txBody>
          <a:bodyPr>
            <a:noAutofit/>
          </a:bodyPr>
          <a:lstStyle/>
          <a:p>
            <a:pPr marL="109728" indent="0">
              <a:buNone/>
            </a:pPr>
            <a:r>
              <a:rPr lang="en-US" sz="2800" b="1" dirty="0">
                <a:latin typeface="Times New Roman" panose="02020603050405020304" pitchFamily="18" charset="0"/>
                <a:cs typeface="Times New Roman" panose="02020603050405020304" pitchFamily="18" charset="0"/>
              </a:rPr>
              <a:t>4. Community Health Nursing (1970 to the Present)</a:t>
            </a:r>
          </a:p>
          <a:p>
            <a:r>
              <a:rPr lang="en-US" sz="2800" dirty="0">
                <a:latin typeface="Times New Roman" panose="02020603050405020304" pitchFamily="18" charset="0"/>
                <a:cs typeface="Times New Roman" panose="02020603050405020304" pitchFamily="18" charset="0"/>
              </a:rPr>
              <a:t>The emergence of the term </a:t>
            </a:r>
            <a:r>
              <a:rPr lang="en-US" sz="2800" i="1" dirty="0">
                <a:latin typeface="Times New Roman" panose="02020603050405020304" pitchFamily="18" charset="0"/>
                <a:cs typeface="Times New Roman" panose="02020603050405020304" pitchFamily="18" charset="0"/>
              </a:rPr>
              <a:t>community health nursing </a:t>
            </a:r>
            <a:r>
              <a:rPr lang="en-US" sz="2800" dirty="0">
                <a:latin typeface="Times New Roman" panose="02020603050405020304" pitchFamily="18" charset="0"/>
                <a:cs typeface="Times New Roman" panose="02020603050405020304" pitchFamily="18" charset="0"/>
              </a:rPr>
              <a:t>heralded a new era. </a:t>
            </a:r>
          </a:p>
          <a:p>
            <a:r>
              <a:rPr lang="en-US" sz="2800" dirty="0">
                <a:latin typeface="Times New Roman" panose="02020603050405020304" pitchFamily="18" charset="0"/>
                <a:cs typeface="Times New Roman" panose="02020603050405020304" pitchFamily="18" charset="0"/>
              </a:rPr>
              <a:t>By the late 1960s and early 1970s, while public health nurses continued their work, many other nurses who were not necessarily practicing public health were based in the community. </a:t>
            </a:r>
          </a:p>
          <a:p>
            <a:r>
              <a:rPr lang="en-US" sz="2800" dirty="0">
                <a:latin typeface="Times New Roman" panose="02020603050405020304" pitchFamily="18" charset="0"/>
                <a:cs typeface="Times New Roman" panose="02020603050405020304" pitchFamily="18" charset="0"/>
              </a:rPr>
              <a:t>Their practice settings included community based clinics, doctors’ offices, work sites, and schools. </a:t>
            </a:r>
          </a:p>
          <a:p>
            <a:r>
              <a:rPr lang="en-US" sz="2800" dirty="0">
                <a:latin typeface="Times New Roman" panose="02020603050405020304" pitchFamily="18" charset="0"/>
                <a:cs typeface="Times New Roman" panose="02020603050405020304" pitchFamily="18" charset="0"/>
              </a:rPr>
              <a:t>To provide a label that encompassed all nurses in the community, the ANA and others called them community health</a:t>
            </a:r>
            <a:endParaRPr lang="en-US" sz="66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152400" y="0"/>
            <a:ext cx="8839200" cy="1066800"/>
          </a:xfrm>
        </p:spPr>
        <p:txBody>
          <a:bodyPr>
            <a:normAutofit fontScale="90000"/>
          </a:bodyPr>
          <a:lstStyle/>
          <a:p>
            <a:br>
              <a:rPr lang="en-US" dirty="0"/>
            </a:br>
            <a:br>
              <a:rPr lang="en-US" dirty="0"/>
            </a:br>
            <a:r>
              <a:rPr lang="en-US" dirty="0">
                <a:solidFill>
                  <a:srgbClr val="FF0000"/>
                </a:solidFill>
                <a:latin typeface="Times New Roman" panose="02020603050405020304" pitchFamily="18" charset="0"/>
                <a:cs typeface="Times New Roman" panose="02020603050405020304" pitchFamily="18" charset="0"/>
              </a:rPr>
              <a:t>History of community health Nursing </a:t>
            </a:r>
            <a:r>
              <a:rPr lang="en-US" dirty="0" err="1">
                <a:solidFill>
                  <a:srgbClr val="FF0000"/>
                </a:solidFill>
                <a:latin typeface="Times New Roman" panose="02020603050405020304" pitchFamily="18" charset="0"/>
                <a:cs typeface="Times New Roman" panose="02020603050405020304" pitchFamily="18" charset="0"/>
              </a:rPr>
              <a:t>ct</a:t>
            </a:r>
            <a:r>
              <a:rPr lang="en-US" dirty="0">
                <a:solidFill>
                  <a:srgbClr val="FF0000"/>
                </a:solidFill>
                <a:latin typeface="Times New Roman" panose="02020603050405020304" pitchFamily="18" charset="0"/>
                <a:cs typeface="Times New Roman" panose="02020603050405020304" pitchFamily="18" charset="0"/>
              </a:rPr>
              <a:t>…</a:t>
            </a:r>
            <a:br>
              <a:rPr lang="en-US" dirty="0"/>
            </a:br>
            <a:endParaRPr lang="en-US" dirty="0"/>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p:txBody>
          <a:bodyPr/>
          <a:lstStyle/>
          <a:p>
            <a:fld id="{6FB4D14C-3ACC-4990-B3DD-B973CCE7FFF1}"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2312212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0" y="1371600"/>
            <a:ext cx="9144000" cy="5486400"/>
          </a:xfrm>
        </p:spPr>
        <p:txBody>
          <a:bodyPr>
            <a:noAutofit/>
          </a:bodyPr>
          <a:lstStyle/>
          <a:p>
            <a:r>
              <a:rPr lang="en-US" sz="2800" b="1" dirty="0">
                <a:latin typeface="Times New Roman" panose="02020603050405020304" pitchFamily="18" charset="0"/>
                <a:cs typeface="Times New Roman" panose="02020603050405020304" pitchFamily="18" charset="0"/>
              </a:rPr>
              <a:t>Community Health Nursing (1970 to the Present)….</a:t>
            </a:r>
          </a:p>
          <a:p>
            <a:r>
              <a:rPr lang="en-US" sz="2800" dirty="0">
                <a:latin typeface="Times New Roman" panose="02020603050405020304" pitchFamily="18" charset="0"/>
                <a:cs typeface="Times New Roman" panose="02020603050405020304" pitchFamily="18" charset="0"/>
              </a:rPr>
              <a:t>To distinguish the domains of community and public health nursing, in 1984, the U.S. Department of Health and Human Services, Bureau of Health Professionals, Division of Nursing, convened a Consensus Conference on the Essentials of Public Health Nursing Practice and Education in Washington, D.C. </a:t>
            </a:r>
          </a:p>
        </p:txBody>
      </p:sp>
      <p:sp>
        <p:nvSpPr>
          <p:cNvPr id="4" name="Title 3"/>
          <p:cNvSpPr>
            <a:spLocks noGrp="1"/>
          </p:cNvSpPr>
          <p:nvPr>
            <p:ph type="title"/>
          </p:nvPr>
        </p:nvSpPr>
        <p:spPr>
          <a:xfrm>
            <a:off x="152400" y="0"/>
            <a:ext cx="8839200" cy="1066800"/>
          </a:xfrm>
        </p:spPr>
        <p:txBody>
          <a:bodyPr>
            <a:normAutofit fontScale="90000"/>
          </a:bodyPr>
          <a:lstStyle/>
          <a:p>
            <a:br>
              <a:rPr lang="en-US" dirty="0"/>
            </a:br>
            <a:br>
              <a:rPr lang="en-US" dirty="0"/>
            </a:br>
            <a:r>
              <a:rPr lang="en-US" dirty="0">
                <a:solidFill>
                  <a:srgbClr val="FF0000"/>
                </a:solidFill>
                <a:latin typeface="Times New Roman" panose="02020603050405020304" pitchFamily="18" charset="0"/>
                <a:cs typeface="Times New Roman" panose="02020603050405020304" pitchFamily="18" charset="0"/>
              </a:rPr>
              <a:t>History of community health Nursing </a:t>
            </a:r>
            <a:r>
              <a:rPr lang="en-US" dirty="0" err="1">
                <a:solidFill>
                  <a:srgbClr val="FF0000"/>
                </a:solidFill>
                <a:latin typeface="Times New Roman" panose="02020603050405020304" pitchFamily="18" charset="0"/>
                <a:cs typeface="Times New Roman" panose="02020603050405020304" pitchFamily="18" charset="0"/>
              </a:rPr>
              <a:t>ct</a:t>
            </a:r>
            <a:r>
              <a:rPr lang="en-US" dirty="0">
                <a:solidFill>
                  <a:srgbClr val="FF0000"/>
                </a:solidFill>
                <a:latin typeface="Times New Roman" panose="02020603050405020304" pitchFamily="18" charset="0"/>
                <a:cs typeface="Times New Roman" panose="02020603050405020304" pitchFamily="18" charset="0"/>
              </a:rPr>
              <a:t>…</a:t>
            </a:r>
            <a:br>
              <a:rPr lang="en-US" dirty="0"/>
            </a:br>
            <a:endParaRPr lang="en-US" dirty="0"/>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p:txBody>
          <a:bodyPr/>
          <a:lstStyle/>
          <a:p>
            <a:fld id="{6FB4D14C-3ACC-4990-B3DD-B973CCE7FFF1}"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35195622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0" y="1371600"/>
            <a:ext cx="9144000" cy="5486400"/>
          </a:xfrm>
        </p:spPr>
        <p:txBody>
          <a:bodyPr>
            <a:noAutofit/>
          </a:bodyPr>
          <a:lstStyle/>
          <a:p>
            <a:r>
              <a:rPr lang="en-US" sz="2800" b="1" dirty="0">
                <a:latin typeface="Times New Roman" panose="02020603050405020304" pitchFamily="18" charset="0"/>
                <a:cs typeface="Times New Roman" panose="02020603050405020304" pitchFamily="18" charset="0"/>
              </a:rPr>
              <a:t>Community Health Nursing (1970 to the Present)…..</a:t>
            </a:r>
          </a:p>
          <a:p>
            <a:r>
              <a:rPr lang="en-US" sz="2800" dirty="0">
                <a:latin typeface="Times New Roman" panose="02020603050405020304" pitchFamily="18" charset="0"/>
                <a:cs typeface="Times New Roman" panose="02020603050405020304" pitchFamily="18" charset="0"/>
              </a:rPr>
              <a:t>This group concluded that </a:t>
            </a:r>
            <a:r>
              <a:rPr lang="en-US" sz="2800" b="1" i="1" dirty="0">
                <a:latin typeface="Times New Roman" panose="02020603050405020304" pitchFamily="18" charset="0"/>
                <a:cs typeface="Times New Roman" panose="02020603050405020304" pitchFamily="18" charset="0"/>
              </a:rPr>
              <a:t>community health nursing </a:t>
            </a:r>
            <a:r>
              <a:rPr lang="en-US" sz="2800" dirty="0">
                <a:latin typeface="Times New Roman" panose="02020603050405020304" pitchFamily="18" charset="0"/>
                <a:cs typeface="Times New Roman" panose="02020603050405020304" pitchFamily="18" charset="0"/>
              </a:rPr>
              <a:t>was the broader term, referring to all nurses practicing in the community, regardless of their educational preparation.</a:t>
            </a:r>
          </a:p>
          <a:p>
            <a:r>
              <a:rPr lang="en-US" sz="2800" i="1" dirty="0">
                <a:latin typeface="Times New Roman" panose="02020603050405020304" pitchFamily="18" charset="0"/>
                <a:cs typeface="Times New Roman" panose="02020603050405020304" pitchFamily="18" charset="0"/>
              </a:rPr>
              <a:t>Public health nursing, </a:t>
            </a:r>
            <a:r>
              <a:rPr lang="en-US" sz="2800" dirty="0">
                <a:latin typeface="Times New Roman" panose="02020603050405020304" pitchFamily="18" charset="0"/>
                <a:cs typeface="Times New Roman" panose="02020603050405020304" pitchFamily="18" charset="0"/>
              </a:rPr>
              <a:t>viewed as a part of community health nursing, was described as a generalist practice for nurses prepared with basic public health content at the baccalaureate level and a specialized practice for nurses prepared in public health at the masters level or beyond.</a:t>
            </a:r>
            <a:endParaRPr lang="en-US" sz="72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152400" y="0"/>
            <a:ext cx="8839200" cy="1066800"/>
          </a:xfrm>
        </p:spPr>
        <p:txBody>
          <a:bodyPr>
            <a:normAutofit fontScale="90000"/>
          </a:bodyPr>
          <a:lstStyle/>
          <a:p>
            <a:br>
              <a:rPr lang="en-US" dirty="0"/>
            </a:br>
            <a:br>
              <a:rPr lang="en-US" dirty="0"/>
            </a:br>
            <a:r>
              <a:rPr lang="en-US" dirty="0">
                <a:solidFill>
                  <a:srgbClr val="FF0000"/>
                </a:solidFill>
                <a:latin typeface="Times New Roman" panose="02020603050405020304" pitchFamily="18" charset="0"/>
                <a:cs typeface="Times New Roman" panose="02020603050405020304" pitchFamily="18" charset="0"/>
              </a:rPr>
              <a:t>History of community health Nursing </a:t>
            </a:r>
            <a:r>
              <a:rPr lang="en-US" dirty="0" err="1">
                <a:solidFill>
                  <a:srgbClr val="FF0000"/>
                </a:solidFill>
                <a:latin typeface="Times New Roman" panose="02020603050405020304" pitchFamily="18" charset="0"/>
                <a:cs typeface="Times New Roman" panose="02020603050405020304" pitchFamily="18" charset="0"/>
              </a:rPr>
              <a:t>ct</a:t>
            </a:r>
            <a:r>
              <a:rPr lang="en-US" dirty="0">
                <a:solidFill>
                  <a:srgbClr val="FF0000"/>
                </a:solidFill>
                <a:latin typeface="Times New Roman" panose="02020603050405020304" pitchFamily="18" charset="0"/>
                <a:cs typeface="Times New Roman" panose="02020603050405020304" pitchFamily="18" charset="0"/>
              </a:rPr>
              <a:t>…</a:t>
            </a:r>
            <a:br>
              <a:rPr lang="en-US" dirty="0"/>
            </a:br>
            <a:endParaRPr lang="en-US" dirty="0"/>
          </a:p>
        </p:txBody>
      </p:sp>
      <p:sp>
        <p:nvSpPr>
          <p:cNvPr id="3" name="Footer Placeholder 2"/>
          <p:cNvSpPr>
            <a:spLocks noGrp="1"/>
          </p:cNvSpPr>
          <p:nvPr>
            <p:ph type="ftr" sz="quarter" idx="11"/>
          </p:nvPr>
        </p:nvSpPr>
        <p:spPr/>
        <p:txBody>
          <a:bodyPr/>
          <a:lstStyle/>
          <a:p>
            <a:r>
              <a:rPr lang="en-US">
                <a:solidFill>
                  <a:prstClr val="black"/>
                </a:solidFill>
              </a:rPr>
              <a:t>Mr. ogecha notes</a:t>
            </a:r>
          </a:p>
        </p:txBody>
      </p:sp>
      <p:sp>
        <p:nvSpPr>
          <p:cNvPr id="5" name="Slide Number Placeholder 4"/>
          <p:cNvSpPr>
            <a:spLocks noGrp="1"/>
          </p:cNvSpPr>
          <p:nvPr>
            <p:ph type="sldNum" sz="quarter" idx="12"/>
          </p:nvPr>
        </p:nvSpPr>
        <p:spPr/>
        <p:txBody>
          <a:bodyPr/>
          <a:lstStyle/>
          <a:p>
            <a:fld id="{6FB4D14C-3ACC-4990-B3DD-B973CCE7FFF1}"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1548378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752600"/>
            <a:ext cx="9144000" cy="5105400"/>
          </a:xfrm>
        </p:spPr>
        <p:txBody>
          <a:bodyPr/>
          <a:lstStyle/>
          <a:p>
            <a:pPr marL="109728" indent="0" algn="just">
              <a:buNone/>
            </a:pPr>
            <a:r>
              <a:rPr lang="en-US" sz="3600" b="1" dirty="0">
                <a:solidFill>
                  <a:srgbClr val="7030A0"/>
                </a:solidFill>
                <a:latin typeface="Times New Roman" panose="02020603050405020304" pitchFamily="18" charset="0"/>
                <a:cs typeface="Times New Roman" panose="02020603050405020304" pitchFamily="18" charset="0"/>
              </a:rPr>
              <a:t>What is a Community? </a:t>
            </a:r>
          </a:p>
          <a:p>
            <a:r>
              <a:rPr lang="en-US" sz="3600" dirty="0">
                <a:latin typeface="Times New Roman" panose="02020603050405020304" pitchFamily="18" charset="0"/>
                <a:cs typeface="Times New Roman" panose="02020603050405020304" pitchFamily="18" charset="0"/>
              </a:rPr>
              <a:t>A group of people on the same geographical area sharing the same resources, needs, have a common goal and a certain administration, boarders, cultural values and habits.</a:t>
            </a:r>
            <a:endParaRPr lang="en-US" sz="3600" b="1" dirty="0">
              <a:latin typeface="Times New Roman" panose="02020603050405020304" pitchFamily="18" charset="0"/>
              <a:cs typeface="Times New Roman" panose="02020603050405020304" pitchFamily="18" charset="0"/>
            </a:endParaRPr>
          </a:p>
          <a:p>
            <a:endParaRPr lang="en-US" dirty="0"/>
          </a:p>
        </p:txBody>
      </p:sp>
      <p:sp>
        <p:nvSpPr>
          <p:cNvPr id="4" name="Title 3"/>
          <p:cNvSpPr>
            <a:spLocks noGrp="1"/>
          </p:cNvSpPr>
          <p:nvPr>
            <p:ph type="title"/>
          </p:nvPr>
        </p:nvSpPr>
        <p:spPr/>
        <p:txBody>
          <a:bodyPr>
            <a:normAutofit fontScale="90000"/>
          </a:bodyPr>
          <a:lstStyle/>
          <a:p>
            <a:br>
              <a:rPr lang="en-US" dirty="0">
                <a:effectLst/>
              </a:rPr>
            </a:br>
            <a:br>
              <a:rPr lang="en-US" dirty="0">
                <a:effectLst/>
                <a:latin typeface="Arial Black" pitchFamily="34" charset="0"/>
              </a:rPr>
            </a:br>
            <a:r>
              <a:rPr lang="en-US" sz="4900" dirty="0">
                <a:solidFill>
                  <a:srgbClr val="FF0000"/>
                </a:solidFill>
                <a:effectLst/>
                <a:latin typeface="Times New Roman" panose="02020603050405020304" pitchFamily="18" charset="0"/>
                <a:cs typeface="Times New Roman" panose="02020603050405020304" pitchFamily="18" charset="0"/>
              </a:rPr>
              <a:t>Definition of terms and concepts</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40966479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8"/>
            <a:ext cx="9144000" cy="5376672"/>
          </a:xfrm>
        </p:spPr>
        <p:txBody>
          <a:bodyPr>
            <a:noAutofit/>
          </a:bodyPr>
          <a:lstStyle/>
          <a:p>
            <a:r>
              <a:rPr lang="en-US" sz="3200" dirty="0">
                <a:latin typeface="Times New Roman" panose="02020603050405020304" pitchFamily="18" charset="0"/>
                <a:cs typeface="Times New Roman" panose="02020603050405020304" pitchFamily="18" charset="0"/>
              </a:rPr>
              <a:t>Before the coming of the colonialists to Kenya, the health service was dominated by the </a:t>
            </a:r>
            <a:r>
              <a:rPr lang="en-US" sz="3200" b="1" dirty="0">
                <a:solidFill>
                  <a:srgbClr val="0070C0"/>
                </a:solidFill>
                <a:latin typeface="Times New Roman" panose="02020603050405020304" pitchFamily="18" charset="0"/>
                <a:cs typeface="Times New Roman" panose="02020603050405020304" pitchFamily="18" charset="0"/>
              </a:rPr>
              <a:t>traditional man, </a:t>
            </a:r>
            <a:r>
              <a:rPr lang="en-US" sz="3200" dirty="0">
                <a:latin typeface="Times New Roman" panose="02020603050405020304" pitchFamily="18" charset="0"/>
                <a:cs typeface="Times New Roman" panose="02020603050405020304" pitchFamily="18" charset="0"/>
              </a:rPr>
              <a:t>who is still with us today and plays a significant role in delivery of health care in our society.</a:t>
            </a:r>
          </a:p>
          <a:p>
            <a:r>
              <a:rPr lang="en-US" sz="3200" dirty="0">
                <a:latin typeface="Times New Roman" panose="02020603050405020304" pitchFamily="18" charset="0"/>
                <a:cs typeface="Times New Roman" panose="02020603050405020304" pitchFamily="18" charset="0"/>
              </a:rPr>
              <a:t> Modern medicine came to Kenya initially through missionaries, then the Imperial British East Africa Company (IBEAC) and later through the government.</a:t>
            </a:r>
          </a:p>
        </p:txBody>
      </p:sp>
      <p:sp>
        <p:nvSpPr>
          <p:cNvPr id="4" name="Title 3"/>
          <p:cNvSpPr>
            <a:spLocks noGrp="1"/>
          </p:cNvSpPr>
          <p:nvPr>
            <p:ph type="title"/>
          </p:nvPr>
        </p:nvSpPr>
        <p:spPr>
          <a:xfrm>
            <a:off x="457200" y="274638"/>
            <a:ext cx="8229600" cy="944562"/>
          </a:xfrm>
        </p:spPr>
        <p:txBody>
          <a:bodyPr>
            <a:normAutofit fontScale="90000"/>
          </a:bodyPr>
          <a:lstStyle/>
          <a:p>
            <a:br>
              <a:rPr lang="en-US" sz="3600" dirty="0">
                <a:latin typeface="Arial Black" pitchFamily="34" charset="0"/>
              </a:rPr>
            </a:br>
            <a:r>
              <a:rPr lang="en-US" sz="4000" dirty="0">
                <a:solidFill>
                  <a:schemeClr val="accent2"/>
                </a:solidFill>
                <a:effectLst/>
                <a:latin typeface="Times New Roman" panose="02020603050405020304" pitchFamily="18" charset="0"/>
                <a:cs typeface="Times New Roman" panose="02020603050405020304" pitchFamily="18" charset="0"/>
              </a:rPr>
              <a:t>History of community health in Kenya</a:t>
            </a:r>
            <a:br>
              <a:rPr lang="en-US" dirty="0"/>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25710473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r>
              <a:rPr lang="en-US" sz="3200" dirty="0">
                <a:latin typeface="Times New Roman" panose="02020603050405020304" pitchFamily="18" charset="0"/>
                <a:cs typeface="Times New Roman" panose="02020603050405020304" pitchFamily="18" charset="0"/>
              </a:rPr>
              <a:t>Since independence in 1963, </a:t>
            </a:r>
            <a:r>
              <a:rPr lang="en-US" sz="3200" dirty="0">
                <a:solidFill>
                  <a:srgbClr val="FF00FF"/>
                </a:solidFill>
                <a:latin typeface="Times New Roman" panose="02020603050405020304" pitchFamily="18" charset="0"/>
                <a:cs typeface="Times New Roman" panose="02020603050405020304" pitchFamily="18" charset="0"/>
              </a:rPr>
              <a:t>Kenya has carried out various reforms aimed at promoting coverage of and access to modern health care in an attempt to attain its long term objectives of health for all.</a:t>
            </a:r>
          </a:p>
          <a:p>
            <a:r>
              <a:rPr lang="en-US" sz="3200" dirty="0">
                <a:latin typeface="Times New Roman" panose="02020603050405020304" pitchFamily="18" charset="0"/>
                <a:cs typeface="Times New Roman" panose="02020603050405020304" pitchFamily="18" charset="0"/>
              </a:rPr>
              <a:t> These reforms include decentralization of health delivery system, endorsing the principles of Primary Health Care as laid out in Alma Ata Declaration of 1978, and cost-sharing </a:t>
            </a:r>
            <a:r>
              <a:rPr lang="en-US" sz="3200" dirty="0" err="1">
                <a:latin typeface="Times New Roman" panose="02020603050405020304" pitchFamily="18" charset="0"/>
                <a:cs typeface="Times New Roman" panose="02020603050405020304" pitchFamily="18" charset="0"/>
              </a:rPr>
              <a:t>programme</a:t>
            </a:r>
            <a:r>
              <a:rPr lang="en-US" sz="3200" dirty="0">
                <a:latin typeface="Times New Roman" panose="02020603050405020304" pitchFamily="18" charset="0"/>
                <a:cs typeface="Times New Roman" panose="02020603050405020304" pitchFamily="18" charset="0"/>
              </a:rPr>
              <a:t> among others. </a:t>
            </a:r>
          </a:p>
        </p:txBody>
      </p:sp>
      <p:sp>
        <p:nvSpPr>
          <p:cNvPr id="4" name="Title 3"/>
          <p:cNvSpPr>
            <a:spLocks noGrp="1"/>
          </p:cNvSpPr>
          <p:nvPr>
            <p:ph type="title"/>
          </p:nvPr>
        </p:nvSpPr>
        <p:spPr>
          <a:xfrm>
            <a:off x="457200" y="274638"/>
            <a:ext cx="8229600" cy="639762"/>
          </a:xfrm>
        </p:spPr>
        <p:txBody>
          <a:bodyPr>
            <a:noAutofit/>
          </a:bodyPr>
          <a:lstStyle/>
          <a:p>
            <a:r>
              <a:rPr lang="en-US" sz="4000" dirty="0">
                <a:effectLst/>
                <a:latin typeface="Times New Roman" panose="02020603050405020304" pitchFamily="18" charset="0"/>
                <a:cs typeface="Times New Roman" panose="02020603050405020304" pitchFamily="18" charset="0"/>
              </a:rPr>
              <a:t>‘</a:t>
            </a:r>
            <a:r>
              <a:rPr lang="en-US" sz="4000" dirty="0" err="1">
                <a:effectLst/>
                <a:latin typeface="Times New Roman" panose="02020603050405020304" pitchFamily="18" charset="0"/>
                <a:cs typeface="Times New Roman" panose="02020603050405020304" pitchFamily="18" charset="0"/>
              </a:rPr>
              <a:t>ct</a:t>
            </a:r>
            <a:endParaRPr lang="en-US" sz="4000" dirty="0">
              <a:effectLst/>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20795625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8"/>
            <a:ext cx="9144000" cy="5376672"/>
          </a:xfrm>
        </p:spPr>
        <p:txBody>
          <a:bodyPr/>
          <a:lstStyle/>
          <a:p>
            <a:r>
              <a:rPr lang="en-US" sz="3200" dirty="0">
                <a:latin typeface="Times New Roman" panose="02020603050405020304" pitchFamily="18" charset="0"/>
                <a:cs typeface="Times New Roman" panose="02020603050405020304" pitchFamily="18" charset="0"/>
              </a:rPr>
              <a:t>The objectives of decentralization are to:- </a:t>
            </a:r>
          </a:p>
          <a:p>
            <a:pPr lvl="1"/>
            <a:r>
              <a:rPr lang="en-US" sz="3200" b="1" dirty="0">
                <a:latin typeface="Times New Roman" panose="02020603050405020304" pitchFamily="18" charset="0"/>
                <a:cs typeface="Times New Roman" panose="02020603050405020304" pitchFamily="18" charset="0"/>
              </a:rPr>
              <a:t>improve management, </a:t>
            </a:r>
          </a:p>
          <a:p>
            <a:pPr lvl="1"/>
            <a:r>
              <a:rPr lang="en-US" sz="3200" b="1" dirty="0">
                <a:solidFill>
                  <a:srgbClr val="FF00FF"/>
                </a:solidFill>
                <a:latin typeface="Times New Roman" panose="02020603050405020304" pitchFamily="18" charset="0"/>
                <a:cs typeface="Times New Roman" panose="02020603050405020304" pitchFamily="18" charset="0"/>
              </a:rPr>
              <a:t>efficiency,</a:t>
            </a:r>
          </a:p>
          <a:p>
            <a:pPr lvl="1"/>
            <a:r>
              <a:rPr lang="en-US" sz="3200" b="1" dirty="0">
                <a:latin typeface="Times New Roman" panose="02020603050405020304" pitchFamily="18" charset="0"/>
                <a:cs typeface="Times New Roman" panose="02020603050405020304" pitchFamily="18" charset="0"/>
              </a:rPr>
              <a:t> accountability and </a:t>
            </a:r>
          </a:p>
          <a:p>
            <a:pPr lvl="1"/>
            <a:r>
              <a:rPr lang="en-US" sz="3200" b="1" dirty="0">
                <a:solidFill>
                  <a:srgbClr val="FF0000"/>
                </a:solidFill>
                <a:latin typeface="Times New Roman" panose="02020603050405020304" pitchFamily="18" charset="0"/>
                <a:cs typeface="Times New Roman" panose="02020603050405020304" pitchFamily="18" charset="0"/>
              </a:rPr>
              <a:t>responsiveness of health services</a:t>
            </a:r>
            <a:r>
              <a:rPr lang="en-US" sz="3200" dirty="0">
                <a:solidFill>
                  <a:srgbClr val="FF0000"/>
                </a:solidFill>
                <a:latin typeface="Times New Roman" panose="02020603050405020304" pitchFamily="18" charset="0"/>
                <a:cs typeface="Times New Roman" panose="02020603050405020304" pitchFamily="18" charset="0"/>
              </a:rPr>
              <a:t>. </a:t>
            </a:r>
          </a:p>
          <a:p>
            <a:r>
              <a:rPr lang="en-US" sz="3200" dirty="0">
                <a:latin typeface="Times New Roman" panose="02020603050405020304" pitchFamily="18" charset="0"/>
                <a:cs typeface="Times New Roman" panose="02020603050405020304" pitchFamily="18" charset="0"/>
              </a:rPr>
              <a:t>Kenya has decentralized the health care system through the restructuring and strengthening of the Ministry’s county levels</a:t>
            </a:r>
          </a:p>
          <a:p>
            <a:endParaRPr lang="en-US" dirty="0"/>
          </a:p>
        </p:txBody>
      </p:sp>
      <p:sp>
        <p:nvSpPr>
          <p:cNvPr id="4" name="Title 3"/>
          <p:cNvSpPr>
            <a:spLocks noGrp="1"/>
          </p:cNvSpPr>
          <p:nvPr>
            <p:ph type="title"/>
          </p:nvPr>
        </p:nvSpPr>
        <p:spPr>
          <a:xfrm>
            <a:off x="457200" y="274638"/>
            <a:ext cx="8229600" cy="792162"/>
          </a:xfrm>
        </p:spPr>
        <p:txBody>
          <a:bodyPr>
            <a:normAutofit/>
          </a:bodyPr>
          <a:lstStyle/>
          <a:p>
            <a:r>
              <a:rPr lang="en-US" sz="4400" dirty="0">
                <a:effectLst/>
                <a:latin typeface="Times New Roman" panose="02020603050405020304" pitchFamily="18" charset="0"/>
                <a:cs typeface="Times New Roman" panose="02020603050405020304" pitchFamily="18" charset="0"/>
              </a:rPr>
              <a:t>‘</a:t>
            </a:r>
            <a:r>
              <a:rPr lang="en-US" sz="4400" dirty="0" err="1">
                <a:effectLst/>
                <a:latin typeface="Times New Roman" panose="02020603050405020304" pitchFamily="18" charset="0"/>
                <a:cs typeface="Times New Roman" panose="02020603050405020304" pitchFamily="18" charset="0"/>
              </a:rPr>
              <a:t>ct</a:t>
            </a:r>
            <a:endParaRPr lang="en-US" sz="4400" dirty="0">
              <a:effectLst/>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36486540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Autofit/>
          </a:bodyPr>
          <a:lstStyle/>
          <a:p>
            <a:r>
              <a:rPr lang="en-US" sz="3200" dirty="0">
                <a:latin typeface="Times New Roman" panose="02020603050405020304" pitchFamily="18" charset="0"/>
                <a:cs typeface="Times New Roman" panose="02020603050405020304" pitchFamily="18" charset="0"/>
              </a:rPr>
              <a:t>In 1994, the </a:t>
            </a:r>
            <a:r>
              <a:rPr lang="en-US" sz="3200" b="1" dirty="0">
                <a:latin typeface="Times New Roman" panose="02020603050405020304" pitchFamily="18" charset="0"/>
                <a:cs typeface="Times New Roman" panose="02020603050405020304" pitchFamily="18" charset="0"/>
              </a:rPr>
              <a:t>Kenya Health Policy Framework</a:t>
            </a:r>
            <a:r>
              <a:rPr lang="en-US" sz="3200" dirty="0">
                <a:latin typeface="Times New Roman" panose="02020603050405020304" pitchFamily="18" charset="0"/>
                <a:cs typeface="Times New Roman" panose="02020603050405020304" pitchFamily="18" charset="0"/>
              </a:rPr>
              <a:t> was launched articulating the government’s commitment to improve the health of the population. </a:t>
            </a:r>
          </a:p>
          <a:p>
            <a:r>
              <a:rPr lang="en-US" sz="3200" dirty="0">
                <a:latin typeface="Times New Roman" panose="02020603050405020304" pitchFamily="18" charset="0"/>
                <a:cs typeface="Times New Roman" panose="02020603050405020304" pitchFamily="18" charset="0"/>
              </a:rPr>
              <a:t>The policy objective was to decentralize the management, provision and financing of health care by transforming the role of Ministry of Health from that of provider of service to that of policy maker and regulator of health care service provision.</a:t>
            </a:r>
          </a:p>
        </p:txBody>
      </p:sp>
      <p:sp>
        <p:nvSpPr>
          <p:cNvPr id="4" name="Title 3"/>
          <p:cNvSpPr>
            <a:spLocks noGrp="1"/>
          </p:cNvSpPr>
          <p:nvPr>
            <p:ph type="title"/>
          </p:nvPr>
        </p:nvSpPr>
        <p:spPr>
          <a:xfrm>
            <a:off x="457200" y="274638"/>
            <a:ext cx="8229600" cy="639762"/>
          </a:xfrm>
        </p:spPr>
        <p:txBody>
          <a:bodyPr>
            <a:noAutofit/>
          </a:bodyPr>
          <a:lstStyle/>
          <a:p>
            <a:r>
              <a:rPr lang="en-US" sz="4000" dirty="0">
                <a:effectLst/>
                <a:latin typeface="Times New Roman" panose="02020603050405020304" pitchFamily="18" charset="0"/>
                <a:cs typeface="Times New Roman" panose="02020603050405020304" pitchFamily="18" charset="0"/>
              </a:rPr>
              <a:t>‘</a:t>
            </a:r>
            <a:r>
              <a:rPr lang="en-US" sz="4000" dirty="0" err="1">
                <a:effectLst/>
                <a:latin typeface="Times New Roman" panose="02020603050405020304" pitchFamily="18" charset="0"/>
                <a:cs typeface="Times New Roman" panose="02020603050405020304" pitchFamily="18" charset="0"/>
              </a:rPr>
              <a:t>ct</a:t>
            </a:r>
            <a:endParaRPr lang="en-US" sz="4000" dirty="0">
              <a:effectLst/>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33</a:t>
            </a:fld>
            <a:endParaRPr lang="en-US">
              <a:solidFill>
                <a:prstClr val="black"/>
              </a:solidFill>
            </a:endParaRPr>
          </a:p>
        </p:txBody>
      </p:sp>
    </p:spTree>
    <p:extLst>
      <p:ext uri="{BB962C8B-B14F-4D97-AF65-F5344CB8AC3E}">
        <p14:creationId xmlns:p14="http://schemas.microsoft.com/office/powerpoint/2010/main" val="15891203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19200"/>
            <a:ext cx="9144000" cy="5638800"/>
          </a:xfrm>
        </p:spPr>
        <p:txBody>
          <a:bodyPr/>
          <a:lstStyle/>
          <a:p>
            <a:pPr algn="just"/>
            <a:endParaRPr lang="en-US" dirty="0">
              <a:latin typeface="Arial Black" pitchFamily="34" charset="0"/>
            </a:endParaRPr>
          </a:p>
          <a:p>
            <a:r>
              <a:rPr lang="en-US" sz="3200" dirty="0">
                <a:latin typeface="Times New Roman" panose="02020603050405020304" pitchFamily="18" charset="0"/>
                <a:cs typeface="Times New Roman" panose="02020603050405020304" pitchFamily="18" charset="0"/>
              </a:rPr>
              <a:t> Future investments were to be used to encourage individuals and communities to play a more active role in preventing diseases and ill health and also to stimulate competition among providers of health care in government, private and mission sectors.</a:t>
            </a:r>
          </a:p>
          <a:p>
            <a:endParaRPr lang="en-US" dirty="0"/>
          </a:p>
        </p:txBody>
      </p:sp>
      <p:sp>
        <p:nvSpPr>
          <p:cNvPr id="4" name="Title 3"/>
          <p:cNvSpPr>
            <a:spLocks noGrp="1"/>
          </p:cNvSpPr>
          <p:nvPr>
            <p:ph type="title"/>
          </p:nvPr>
        </p:nvSpPr>
        <p:spPr>
          <a:xfrm>
            <a:off x="457200" y="274638"/>
            <a:ext cx="8229600" cy="868362"/>
          </a:xfrm>
        </p:spPr>
        <p:txBody>
          <a:bodyPr>
            <a:normAutofit/>
          </a:bodyPr>
          <a:lstStyle/>
          <a:p>
            <a:r>
              <a:rPr lang="en-US" sz="4400" dirty="0">
                <a:latin typeface="Times New Roman" panose="02020603050405020304" pitchFamily="18" charset="0"/>
                <a:cs typeface="Times New Roman" panose="02020603050405020304" pitchFamily="18" charset="0"/>
              </a:rPr>
              <a:t>‘</a:t>
            </a:r>
            <a:r>
              <a:rPr lang="en-US" sz="4400" dirty="0" err="1">
                <a:latin typeface="Times New Roman" panose="02020603050405020304" pitchFamily="18" charset="0"/>
                <a:cs typeface="Times New Roman" panose="02020603050405020304" pitchFamily="18" charset="0"/>
              </a:rPr>
              <a:t>ct</a:t>
            </a:r>
            <a:endParaRPr lang="en-US" sz="44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34</a:t>
            </a:fld>
            <a:endParaRPr lang="en-US">
              <a:solidFill>
                <a:prstClr val="black"/>
              </a:solidFill>
            </a:endParaRPr>
          </a:p>
        </p:txBody>
      </p:sp>
    </p:spTree>
    <p:extLst>
      <p:ext uri="{BB962C8B-B14F-4D97-AF65-F5344CB8AC3E}">
        <p14:creationId xmlns:p14="http://schemas.microsoft.com/office/powerpoint/2010/main" val="14652513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a:bodyPr>
          <a:lstStyle/>
          <a:p>
            <a:r>
              <a:rPr lang="en-US" sz="3200" dirty="0">
                <a:latin typeface="Times New Roman" panose="02020603050405020304" pitchFamily="18" charset="0"/>
                <a:cs typeface="Times New Roman" panose="02020603050405020304" pitchFamily="18" charset="0"/>
              </a:rPr>
              <a:t>To operationalize the document, the Ministry of Health in 1994 developed the Kenya Health Policy Framework Implementation and Action Plan and established the Health Sector Reform Secretariat (HSRS) in 1996 to spearhead and oversee the implementation process.</a:t>
            </a:r>
          </a:p>
          <a:p>
            <a:r>
              <a:rPr lang="en-US" dirty="0"/>
              <a:t> </a:t>
            </a:r>
          </a:p>
        </p:txBody>
      </p:sp>
      <p:sp>
        <p:nvSpPr>
          <p:cNvPr id="4" name="Title 3"/>
          <p:cNvSpPr>
            <a:spLocks noGrp="1"/>
          </p:cNvSpPr>
          <p:nvPr>
            <p:ph type="title"/>
          </p:nvPr>
        </p:nvSpPr>
        <p:spPr>
          <a:xfrm>
            <a:off x="457200" y="274638"/>
            <a:ext cx="8229600" cy="639762"/>
          </a:xfrm>
        </p:spPr>
        <p:txBody>
          <a:bodyPr>
            <a:noAutofit/>
          </a:bodyPr>
          <a:lstStyle/>
          <a:p>
            <a:r>
              <a:rPr lang="en-US" sz="4000" dirty="0">
                <a:effectLst/>
                <a:latin typeface="Times New Roman" panose="02020603050405020304" pitchFamily="18" charset="0"/>
                <a:cs typeface="Times New Roman" panose="02020603050405020304" pitchFamily="18" charset="0"/>
              </a:rPr>
              <a:t>‘</a:t>
            </a:r>
            <a:r>
              <a:rPr lang="en-US" sz="4000" dirty="0" err="1">
                <a:effectLst/>
                <a:latin typeface="Times New Roman" panose="02020603050405020304" pitchFamily="18" charset="0"/>
                <a:cs typeface="Times New Roman" panose="02020603050405020304" pitchFamily="18" charset="0"/>
              </a:rPr>
              <a:t>ct</a:t>
            </a:r>
            <a:endParaRPr lang="en-US" sz="4000" dirty="0">
              <a:effectLst/>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41036359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a:bodyPr>
          <a:lstStyle/>
          <a:p>
            <a:r>
              <a:rPr lang="en-US" sz="3200" dirty="0">
                <a:latin typeface="Times New Roman" panose="02020603050405020304" pitchFamily="18" charset="0"/>
                <a:cs typeface="Times New Roman" panose="02020603050405020304" pitchFamily="18" charset="0"/>
              </a:rPr>
              <a:t>These policy initiatives aimed at responding to the following constraints; decline in health sector expenditure, inefficient utilization of resources, centralized decision making, inequitable resource allocation, inadequate management, poor information systems, outdated health laws, inadequate managerial skills at county level, worsening poverty levels, increasing burden of disease and rapid population growth.</a:t>
            </a:r>
          </a:p>
          <a:p>
            <a:endParaRPr lang="en-US" dirty="0"/>
          </a:p>
        </p:txBody>
      </p:sp>
      <p:sp>
        <p:nvSpPr>
          <p:cNvPr id="4" name="Title 3"/>
          <p:cNvSpPr>
            <a:spLocks noGrp="1"/>
          </p:cNvSpPr>
          <p:nvPr>
            <p:ph type="title"/>
          </p:nvPr>
        </p:nvSpPr>
        <p:spPr>
          <a:xfrm>
            <a:off x="457200" y="274638"/>
            <a:ext cx="8229600" cy="715962"/>
          </a:xfrm>
        </p:spPr>
        <p:txBody>
          <a:bodyPr>
            <a:normAutofit/>
          </a:bodyPr>
          <a:lstStyle/>
          <a:p>
            <a:r>
              <a:rPr lang="en-US" sz="4000" dirty="0">
                <a:effectLst/>
                <a:latin typeface="Times New Roman" panose="02020603050405020304" pitchFamily="18" charset="0"/>
                <a:cs typeface="Times New Roman" panose="02020603050405020304" pitchFamily="18" charset="0"/>
              </a:rPr>
              <a:t>‘</a:t>
            </a:r>
            <a:r>
              <a:rPr lang="en-US" sz="4000" dirty="0" err="1">
                <a:effectLst/>
                <a:latin typeface="Times New Roman" panose="02020603050405020304" pitchFamily="18" charset="0"/>
                <a:cs typeface="Times New Roman" panose="02020603050405020304" pitchFamily="18" charset="0"/>
              </a:rPr>
              <a:t>ct</a:t>
            </a:r>
            <a:endParaRPr lang="en-US" sz="4000" dirty="0">
              <a:effectLst/>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36</a:t>
            </a:fld>
            <a:endParaRPr lang="en-US">
              <a:solidFill>
                <a:prstClr val="black"/>
              </a:solidFill>
            </a:endParaRPr>
          </a:p>
        </p:txBody>
      </p:sp>
    </p:spTree>
    <p:extLst>
      <p:ext uri="{BB962C8B-B14F-4D97-AF65-F5344CB8AC3E}">
        <p14:creationId xmlns:p14="http://schemas.microsoft.com/office/powerpoint/2010/main" val="1746097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8"/>
            <a:ext cx="9144000" cy="4525963"/>
          </a:xfrm>
        </p:spPr>
        <p:txBody>
          <a:bodyPr/>
          <a:lstStyle/>
          <a:p>
            <a:pPr algn="just"/>
            <a:endParaRPr lang="en-US" dirty="0"/>
          </a:p>
          <a:p>
            <a:r>
              <a:rPr lang="en-US" dirty="0"/>
              <a:t> </a:t>
            </a:r>
            <a:r>
              <a:rPr lang="en-US" sz="3200" dirty="0">
                <a:latin typeface="Times New Roman" panose="02020603050405020304" pitchFamily="18" charset="0"/>
                <a:cs typeface="Times New Roman" panose="02020603050405020304" pitchFamily="18" charset="0"/>
              </a:rPr>
              <a:t>To implement the reforms, the National Health Sector Strategic Plan I (NHSSP I: 1999-2004) that translated the policy objectives into programs and activities were formulated.</a:t>
            </a:r>
          </a:p>
          <a:p>
            <a:endParaRPr lang="en-US" dirty="0"/>
          </a:p>
        </p:txBody>
      </p:sp>
      <p:sp>
        <p:nvSpPr>
          <p:cNvPr id="4" name="Title 3"/>
          <p:cNvSpPr>
            <a:spLocks noGrp="1"/>
          </p:cNvSpPr>
          <p:nvPr>
            <p:ph type="title"/>
          </p:nvPr>
        </p:nvSpPr>
        <p:spPr>
          <a:xfrm>
            <a:off x="457200" y="274638"/>
            <a:ext cx="8229600" cy="792162"/>
          </a:xfrm>
        </p:spPr>
        <p:txBody>
          <a:bodyPr>
            <a:normAutofit/>
          </a:bodyPr>
          <a:lstStyle/>
          <a:p>
            <a:r>
              <a:rPr lang="en-US" sz="4400" dirty="0">
                <a:latin typeface="Times New Roman" panose="02020603050405020304" pitchFamily="18" charset="0"/>
                <a:cs typeface="Times New Roman" panose="02020603050405020304" pitchFamily="18" charset="0"/>
              </a:rPr>
              <a:t>‘</a:t>
            </a:r>
            <a:r>
              <a:rPr lang="en-US" sz="4400" dirty="0" err="1">
                <a:latin typeface="Times New Roman" panose="02020603050405020304" pitchFamily="18" charset="0"/>
                <a:cs typeface="Times New Roman" panose="02020603050405020304" pitchFamily="18" charset="0"/>
              </a:rPr>
              <a:t>ct</a:t>
            </a:r>
            <a:endParaRPr lang="en-US" sz="44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37</a:t>
            </a:fld>
            <a:endParaRPr lang="en-US">
              <a:solidFill>
                <a:prstClr val="black"/>
              </a:solidFill>
            </a:endParaRPr>
          </a:p>
        </p:txBody>
      </p:sp>
    </p:spTree>
    <p:extLst>
      <p:ext uri="{BB962C8B-B14F-4D97-AF65-F5344CB8AC3E}">
        <p14:creationId xmlns:p14="http://schemas.microsoft.com/office/powerpoint/2010/main" val="34640124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8"/>
            <a:ext cx="9144000" cy="5376672"/>
          </a:xfrm>
        </p:spPr>
        <p:txBody>
          <a:bodyPr>
            <a:normAutofit/>
          </a:bodyPr>
          <a:lstStyle/>
          <a:p>
            <a:r>
              <a:rPr lang="en-US" sz="3200" dirty="0">
                <a:latin typeface="Times New Roman" panose="02020603050405020304" pitchFamily="18" charset="0"/>
                <a:cs typeface="Times New Roman" panose="02020603050405020304" pitchFamily="18" charset="0"/>
              </a:rPr>
              <a:t>Kenya’s essential community health and clinical packages include malaria, Expanded Program on Immunization (KEPI), Integrated Management of Childhood Illnesses (IMCI), HIV/AIDS/TB, Reproductive health and control of communicable diseases.</a:t>
            </a:r>
          </a:p>
          <a:p>
            <a:r>
              <a:rPr lang="en-US" sz="3200" dirty="0">
                <a:latin typeface="Times New Roman" panose="02020603050405020304" pitchFamily="18" charset="0"/>
                <a:cs typeface="Times New Roman" panose="02020603050405020304" pitchFamily="18" charset="0"/>
              </a:rPr>
              <a:t> Currently there are deliberate efforts by the government to shift towards decentralization of health care provision.</a:t>
            </a:r>
          </a:p>
          <a:p>
            <a:endParaRPr lang="en-US" dirty="0"/>
          </a:p>
        </p:txBody>
      </p:sp>
      <p:sp>
        <p:nvSpPr>
          <p:cNvPr id="4" name="Title 3"/>
          <p:cNvSpPr>
            <a:spLocks noGrp="1"/>
          </p:cNvSpPr>
          <p:nvPr>
            <p:ph type="title"/>
          </p:nvPr>
        </p:nvSpPr>
        <p:spPr>
          <a:xfrm>
            <a:off x="457200" y="274638"/>
            <a:ext cx="8229600" cy="715962"/>
          </a:xfrm>
        </p:spPr>
        <p:txBody>
          <a:bodyPr>
            <a:normAutofit/>
          </a:bodyPr>
          <a:lstStyle/>
          <a:p>
            <a:r>
              <a:rPr lang="en-US" sz="4000" dirty="0">
                <a:effectLst/>
                <a:latin typeface="Times New Roman" panose="02020603050405020304" pitchFamily="18" charset="0"/>
                <a:cs typeface="Times New Roman" panose="02020603050405020304" pitchFamily="18" charset="0"/>
              </a:rPr>
              <a:t>‘</a:t>
            </a:r>
            <a:r>
              <a:rPr lang="en-US" sz="4000" dirty="0" err="1">
                <a:effectLst/>
                <a:latin typeface="Times New Roman" panose="02020603050405020304" pitchFamily="18" charset="0"/>
                <a:cs typeface="Times New Roman" panose="02020603050405020304" pitchFamily="18" charset="0"/>
              </a:rPr>
              <a:t>ct</a:t>
            </a:r>
            <a:endParaRPr lang="en-US" sz="4000" dirty="0">
              <a:effectLst/>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15782701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8"/>
            <a:ext cx="9144000" cy="5376672"/>
          </a:xfrm>
        </p:spPr>
        <p:txBody>
          <a:bodyPr>
            <a:normAutofit/>
          </a:bodyPr>
          <a:lstStyle/>
          <a:p>
            <a:r>
              <a:rPr lang="en-US" sz="3200" dirty="0">
                <a:latin typeface="Times New Roman" panose="02020603050405020304" pitchFamily="18" charset="0"/>
                <a:cs typeface="Times New Roman" panose="02020603050405020304" pitchFamily="18" charset="0"/>
              </a:rPr>
              <a:t>The NHSSP I was followed by NHSSP II (2005-2010). Its main goal was reducing inequalities in health care &amp; reversing the downward trends in health.</a:t>
            </a:r>
          </a:p>
          <a:p>
            <a:r>
              <a:rPr lang="en-US" sz="3200" dirty="0">
                <a:latin typeface="Times New Roman" panose="02020603050405020304" pitchFamily="18" charset="0"/>
                <a:cs typeface="Times New Roman" panose="02020603050405020304" pitchFamily="18" charset="0"/>
              </a:rPr>
              <a:t>The NHSSP II approach is critical in ensuring its goals of equity, effectiveness and efficiency are achieved.</a:t>
            </a:r>
          </a:p>
          <a:p>
            <a:endParaRPr lang="en-US" dirty="0"/>
          </a:p>
        </p:txBody>
      </p:sp>
      <p:sp>
        <p:nvSpPr>
          <p:cNvPr id="4" name="Title 3"/>
          <p:cNvSpPr>
            <a:spLocks noGrp="1"/>
          </p:cNvSpPr>
          <p:nvPr>
            <p:ph type="title"/>
          </p:nvPr>
        </p:nvSpPr>
        <p:spPr>
          <a:xfrm>
            <a:off x="457200" y="274638"/>
            <a:ext cx="8229600" cy="639762"/>
          </a:xfrm>
        </p:spPr>
        <p:txBody>
          <a:bodyPr>
            <a:noAutofit/>
          </a:bodyPr>
          <a:lstStyle/>
          <a:p>
            <a:r>
              <a:rPr lang="en-US" sz="4000" dirty="0">
                <a:effectLst/>
                <a:latin typeface="Times New Roman" panose="02020603050405020304" pitchFamily="18" charset="0"/>
                <a:cs typeface="Times New Roman" panose="02020603050405020304" pitchFamily="18" charset="0"/>
              </a:rPr>
              <a:t>‘</a:t>
            </a:r>
            <a:r>
              <a:rPr lang="en-US" sz="4000" dirty="0" err="1">
                <a:effectLst/>
                <a:latin typeface="Times New Roman" panose="02020603050405020304" pitchFamily="18" charset="0"/>
                <a:cs typeface="Times New Roman" panose="02020603050405020304" pitchFamily="18" charset="0"/>
              </a:rPr>
              <a:t>ct</a:t>
            </a:r>
            <a:endParaRPr lang="en-US" sz="4000" dirty="0">
              <a:effectLst/>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695594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8991600" cy="4940491"/>
          </a:xfrm>
        </p:spPr>
        <p:txBody>
          <a:bodyPr>
            <a:normAutofit/>
          </a:bodyPr>
          <a:lstStyle/>
          <a:p>
            <a:pPr marL="109728" indent="0">
              <a:buNone/>
            </a:pPr>
            <a:r>
              <a:rPr lang="en-US" sz="3600" b="1" dirty="0">
                <a:solidFill>
                  <a:schemeClr val="accent2"/>
                </a:solidFill>
                <a:latin typeface="Times New Roman" panose="02020603050405020304" pitchFamily="18" charset="0"/>
                <a:cs typeface="Times New Roman" panose="02020603050405020304" pitchFamily="18" charset="0"/>
              </a:rPr>
              <a:t>Health</a:t>
            </a:r>
            <a:r>
              <a:rPr lang="en-US" sz="3600" dirty="0">
                <a:solidFill>
                  <a:schemeClr val="accent2"/>
                </a:solidFill>
                <a:latin typeface="Times New Roman" panose="02020603050405020304" pitchFamily="18" charset="0"/>
                <a:cs typeface="Times New Roman" panose="02020603050405020304" pitchFamily="18" charset="0"/>
              </a:rPr>
              <a:t>: </a:t>
            </a:r>
          </a:p>
          <a:p>
            <a:r>
              <a:rPr lang="en-US" sz="3200" dirty="0">
                <a:latin typeface="Times New Roman" panose="02020603050405020304" pitchFamily="18" charset="0"/>
                <a:cs typeface="Times New Roman" panose="02020603050405020304" pitchFamily="18" charset="0"/>
              </a:rPr>
              <a:t>It’s the complete well being physically, socially, psychologically and not merely the absence of disease or infirmity (WHO, 1948). </a:t>
            </a:r>
            <a:endParaRPr lang="en-US" sz="3200" b="1" dirty="0">
              <a:latin typeface="Times New Roman" panose="02020603050405020304" pitchFamily="18" charset="0"/>
              <a:cs typeface="Times New Roman" panose="02020603050405020304" pitchFamily="18" charset="0"/>
            </a:endParaRPr>
          </a:p>
          <a:p>
            <a:pPr marL="0" indent="0">
              <a:buNone/>
            </a:pPr>
            <a:r>
              <a:rPr lang="en-US" sz="3600" b="1" dirty="0">
                <a:solidFill>
                  <a:srgbClr val="FF0000"/>
                </a:solidFill>
                <a:latin typeface="Times New Roman" panose="02020603050405020304" pitchFamily="18" charset="0"/>
                <a:cs typeface="Times New Roman" panose="02020603050405020304" pitchFamily="18" charset="0"/>
              </a:rPr>
              <a:t>Community Health</a:t>
            </a:r>
          </a:p>
          <a:p>
            <a:pPr>
              <a:buFont typeface="Wingdings" pitchFamily="2" charset="2"/>
              <a:buChar char="v"/>
            </a:pPr>
            <a:r>
              <a:rPr lang="en-US" sz="3200" dirty="0">
                <a:latin typeface="Times New Roman" panose="02020603050405020304" pitchFamily="18" charset="0"/>
                <a:cs typeface="Times New Roman" panose="02020603050405020304" pitchFamily="18" charset="0"/>
              </a:rPr>
              <a:t>The identification of needs and the protection and improvement of collective health within a geographically defined area.</a:t>
            </a:r>
            <a:endParaRPr lang="en-US" sz="2800" b="1" dirty="0">
              <a:latin typeface="Times New Roman" panose="02020603050405020304" pitchFamily="18" charset="0"/>
              <a:cs typeface="Times New Roman" panose="02020603050405020304" pitchFamily="18" charset="0"/>
            </a:endParaRPr>
          </a:p>
          <a:p>
            <a:endParaRPr lang="en-US" dirty="0"/>
          </a:p>
        </p:txBody>
      </p:sp>
      <p:sp>
        <p:nvSpPr>
          <p:cNvPr id="4" name="Title 3"/>
          <p:cNvSpPr>
            <a:spLocks noGrp="1"/>
          </p:cNvSpPr>
          <p:nvPr>
            <p:ph type="title"/>
          </p:nvPr>
        </p:nvSpPr>
        <p:spPr>
          <a:xfrm>
            <a:off x="3048" y="30480"/>
            <a:ext cx="8686800" cy="792162"/>
          </a:xfrm>
        </p:spPr>
        <p:txBody>
          <a:bodyPr>
            <a:normAutofit fontScale="90000"/>
          </a:bodyPr>
          <a:lstStyle/>
          <a:p>
            <a:br>
              <a:rPr lang="en-US" dirty="0"/>
            </a:br>
            <a:r>
              <a:rPr lang="en-US" sz="4400" dirty="0">
                <a:solidFill>
                  <a:srgbClr val="FF0000"/>
                </a:solidFill>
                <a:effectLst/>
                <a:latin typeface="Times New Roman" panose="02020603050405020304" pitchFamily="18" charset="0"/>
                <a:cs typeface="Times New Roman" panose="02020603050405020304" pitchFamily="18" charset="0"/>
              </a:rPr>
              <a:t>Definition of terms and concepts……</a:t>
            </a:r>
            <a:br>
              <a:rPr lang="en-US" dirty="0"/>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997238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lstStyle/>
          <a:p>
            <a:pPr lvl="0"/>
            <a:r>
              <a:rPr lang="en-GB" sz="3200" dirty="0">
                <a:latin typeface="Times New Roman" panose="02020603050405020304" pitchFamily="18" charset="0"/>
                <a:cs typeface="Times New Roman" panose="02020603050405020304" pitchFamily="18" charset="0"/>
              </a:rPr>
              <a:t>NHSSP II was designed to re-invigorate the implementation of the Kenyan Health Policy Framework (KHPF) through the following strategic objectives :-</a:t>
            </a:r>
          </a:p>
          <a:p>
            <a:pPr lvl="0"/>
            <a:r>
              <a:rPr lang="en-GB"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Increase equitable access to health services</a:t>
            </a:r>
          </a:p>
          <a:p>
            <a:pPr lvl="0"/>
            <a:r>
              <a:rPr lang="en-US" sz="3200" dirty="0">
                <a:latin typeface="Times New Roman" panose="02020603050405020304" pitchFamily="18" charset="0"/>
                <a:cs typeface="Times New Roman" panose="02020603050405020304" pitchFamily="18" charset="0"/>
              </a:rPr>
              <a:t>Improve quality and the responsiveness of services in the sector </a:t>
            </a:r>
          </a:p>
          <a:p>
            <a:endParaRPr lang="en-US" dirty="0"/>
          </a:p>
          <a:p>
            <a:endParaRPr lang="en-US" dirty="0"/>
          </a:p>
        </p:txBody>
      </p:sp>
      <p:sp>
        <p:nvSpPr>
          <p:cNvPr id="4" name="Title 3"/>
          <p:cNvSpPr>
            <a:spLocks noGrp="1"/>
          </p:cNvSpPr>
          <p:nvPr>
            <p:ph type="title"/>
          </p:nvPr>
        </p:nvSpPr>
        <p:spPr>
          <a:xfrm>
            <a:off x="457200" y="274638"/>
            <a:ext cx="8229600" cy="639762"/>
          </a:xfrm>
        </p:spPr>
        <p:txBody>
          <a:bodyPr>
            <a:noAutofit/>
          </a:bodyPr>
          <a:lstStyle/>
          <a:p>
            <a:r>
              <a:rPr lang="en-US" sz="4000" dirty="0">
                <a:effectLst/>
                <a:latin typeface="Times New Roman" panose="02020603050405020304" pitchFamily="18" charset="0"/>
                <a:cs typeface="Times New Roman" panose="02020603050405020304" pitchFamily="18" charset="0"/>
              </a:rPr>
              <a:t>‘</a:t>
            </a:r>
            <a:r>
              <a:rPr lang="en-US" sz="4000" dirty="0" err="1">
                <a:effectLst/>
                <a:latin typeface="Times New Roman" panose="02020603050405020304" pitchFamily="18" charset="0"/>
                <a:cs typeface="Times New Roman" panose="02020603050405020304" pitchFamily="18" charset="0"/>
              </a:rPr>
              <a:t>ct</a:t>
            </a:r>
            <a:endParaRPr lang="en-US" sz="4000" dirty="0">
              <a:effectLst/>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34680602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371600"/>
            <a:ext cx="9144000" cy="5486400"/>
          </a:xfrm>
        </p:spPr>
        <p:txBody>
          <a:bodyPr/>
          <a:lstStyle/>
          <a:p>
            <a:pPr lvl="0"/>
            <a:r>
              <a:rPr lang="en-US" sz="3200" dirty="0">
                <a:latin typeface="Times New Roman" panose="02020603050405020304" pitchFamily="18" charset="0"/>
                <a:cs typeface="Times New Roman" panose="02020603050405020304" pitchFamily="18" charset="0"/>
              </a:rPr>
              <a:t>Improve the efficiency and effectiveness of service delivery</a:t>
            </a:r>
          </a:p>
          <a:p>
            <a:pPr lvl="0"/>
            <a:r>
              <a:rPr lang="en-US" sz="3200" dirty="0">
                <a:latin typeface="Times New Roman" panose="02020603050405020304" pitchFamily="18" charset="0"/>
                <a:cs typeface="Times New Roman" panose="02020603050405020304" pitchFamily="18" charset="0"/>
              </a:rPr>
              <a:t>Enhance a regulatory capacity of the MOH</a:t>
            </a:r>
          </a:p>
          <a:p>
            <a:pPr lvl="0"/>
            <a:r>
              <a:rPr lang="en-US" sz="3200" dirty="0">
                <a:latin typeface="Times New Roman" panose="02020603050405020304" pitchFamily="18" charset="0"/>
                <a:cs typeface="Times New Roman" panose="02020603050405020304" pitchFamily="18" charset="0"/>
              </a:rPr>
              <a:t>Foster partnerships in improving health and delivering services; </a:t>
            </a:r>
          </a:p>
          <a:p>
            <a:pPr lvl="0"/>
            <a:r>
              <a:rPr lang="en-US" sz="3200" dirty="0">
                <a:latin typeface="Times New Roman" panose="02020603050405020304" pitchFamily="18" charset="0"/>
                <a:cs typeface="Times New Roman" panose="02020603050405020304" pitchFamily="18" charset="0"/>
              </a:rPr>
              <a:t>Improve financing of the health sector </a:t>
            </a:r>
          </a:p>
          <a:p>
            <a:endParaRPr lang="en-US" dirty="0"/>
          </a:p>
        </p:txBody>
      </p:sp>
      <p:sp>
        <p:nvSpPr>
          <p:cNvPr id="4" name="Title 3"/>
          <p:cNvSpPr>
            <a:spLocks noGrp="1"/>
          </p:cNvSpPr>
          <p:nvPr>
            <p:ph type="title"/>
          </p:nvPr>
        </p:nvSpPr>
        <p:spPr>
          <a:xfrm>
            <a:off x="457200" y="274638"/>
            <a:ext cx="8229600" cy="792162"/>
          </a:xfrm>
        </p:spPr>
        <p:txBody>
          <a:bodyPr>
            <a:noAutofit/>
          </a:bodyPr>
          <a:lstStyle/>
          <a:p>
            <a:r>
              <a:rPr lang="en-US" sz="4400" dirty="0">
                <a:effectLst/>
                <a:latin typeface="Times New Roman" panose="02020603050405020304" pitchFamily="18" charset="0"/>
                <a:cs typeface="Times New Roman" panose="02020603050405020304" pitchFamily="18" charset="0"/>
              </a:rPr>
              <a:t>‘</a:t>
            </a:r>
            <a:r>
              <a:rPr lang="en-US" sz="4400" dirty="0" err="1">
                <a:effectLst/>
                <a:latin typeface="Times New Roman" panose="02020603050405020304" pitchFamily="18" charset="0"/>
                <a:cs typeface="Times New Roman" panose="02020603050405020304" pitchFamily="18" charset="0"/>
              </a:rPr>
              <a:t>ct</a:t>
            </a:r>
            <a:endParaRPr lang="en-US" sz="4400" dirty="0">
              <a:effectLst/>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41</a:t>
            </a:fld>
            <a:endParaRPr lang="en-US">
              <a:solidFill>
                <a:prstClr val="black"/>
              </a:solidFill>
            </a:endParaRPr>
          </a:p>
        </p:txBody>
      </p:sp>
    </p:spTree>
    <p:extLst>
      <p:ext uri="{BB962C8B-B14F-4D97-AF65-F5344CB8AC3E}">
        <p14:creationId xmlns:p14="http://schemas.microsoft.com/office/powerpoint/2010/main" val="17691030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752600"/>
            <a:ext cx="9144000" cy="5105400"/>
          </a:xfrm>
        </p:spPr>
        <p:txBody>
          <a:bodyPr>
            <a:normAutofit/>
          </a:bodyPr>
          <a:lstStyle/>
          <a:p>
            <a:r>
              <a:rPr lang="en-US" sz="4000" b="1" dirty="0">
                <a:latin typeface="Times New Roman" panose="02020603050405020304" pitchFamily="18" charset="0"/>
                <a:cs typeface="Times New Roman" panose="02020603050405020304" pitchFamily="18" charset="0"/>
              </a:rPr>
              <a:t>Community health nursing</a:t>
            </a:r>
            <a:r>
              <a:rPr lang="en-US" sz="4000" dirty="0">
                <a:latin typeface="Times New Roman" panose="02020603050405020304" pitchFamily="18" charset="0"/>
                <a:cs typeface="Times New Roman" panose="02020603050405020304" pitchFamily="18" charset="0"/>
              </a:rPr>
              <a:t> involves these </a:t>
            </a:r>
            <a:r>
              <a:rPr lang="en-US" sz="4000" b="1" dirty="0">
                <a:latin typeface="Times New Roman" panose="02020603050405020304" pitchFamily="18" charset="0"/>
                <a:cs typeface="Times New Roman" panose="02020603050405020304" pitchFamily="18" charset="0"/>
              </a:rPr>
              <a:t>basic concepts</a:t>
            </a:r>
            <a:r>
              <a:rPr lang="en-US" sz="4000" dirty="0">
                <a:latin typeface="Times New Roman" panose="02020603050405020304" pitchFamily="18" charset="0"/>
                <a:cs typeface="Times New Roman" panose="02020603050405020304" pitchFamily="18" charset="0"/>
              </a:rPr>
              <a:t>: </a:t>
            </a:r>
          </a:p>
          <a:p>
            <a:pPr marL="624078" indent="-514350">
              <a:buAutoNum type="arabicPeriod"/>
            </a:pPr>
            <a:r>
              <a:rPr lang="en-US" sz="4000" dirty="0">
                <a:latin typeface="Times New Roman" panose="02020603050405020304" pitchFamily="18" charset="0"/>
                <a:cs typeface="Times New Roman" panose="02020603050405020304" pitchFamily="18" charset="0"/>
              </a:rPr>
              <a:t>Promote healthy lifestyle.</a:t>
            </a:r>
          </a:p>
          <a:p>
            <a:pPr marL="624078" indent="-514350">
              <a:buAutoNum type="arabicPeriod"/>
            </a:pPr>
            <a:r>
              <a:rPr lang="en-US" sz="4000" dirty="0">
                <a:latin typeface="Times New Roman" panose="02020603050405020304" pitchFamily="18" charset="0"/>
                <a:cs typeface="Times New Roman" panose="02020603050405020304" pitchFamily="18" charset="0"/>
              </a:rPr>
              <a:t> Prevent disease and </a:t>
            </a:r>
            <a:r>
              <a:rPr lang="en-US" sz="4000" b="1" dirty="0">
                <a:latin typeface="Times New Roman" panose="02020603050405020304" pitchFamily="18" charset="0"/>
                <a:cs typeface="Times New Roman" panose="02020603050405020304" pitchFamily="18" charset="0"/>
              </a:rPr>
              <a:t>health</a:t>
            </a:r>
            <a:r>
              <a:rPr lang="en-US" sz="4000" dirty="0">
                <a:latin typeface="Times New Roman" panose="02020603050405020304" pitchFamily="18" charset="0"/>
                <a:cs typeface="Times New Roman" panose="02020603050405020304" pitchFamily="18" charset="0"/>
              </a:rPr>
              <a:t> problems. </a:t>
            </a:r>
          </a:p>
          <a:p>
            <a:pPr marL="624078" indent="-514350">
              <a:buAutoNum type="arabicPeriod"/>
            </a:pPr>
            <a:r>
              <a:rPr lang="en-US" sz="4000" dirty="0">
                <a:latin typeface="Times New Roman" panose="02020603050405020304" pitchFamily="18" charset="0"/>
                <a:cs typeface="Times New Roman" panose="02020603050405020304" pitchFamily="18" charset="0"/>
              </a:rPr>
              <a:t>Provide direct </a:t>
            </a:r>
            <a:r>
              <a:rPr lang="en-US" sz="4000" b="1" dirty="0">
                <a:latin typeface="Times New Roman" panose="02020603050405020304" pitchFamily="18" charset="0"/>
                <a:cs typeface="Times New Roman" panose="02020603050405020304" pitchFamily="18" charset="0"/>
              </a:rPr>
              <a:t>care</a:t>
            </a:r>
            <a:endParaRPr lang="en-US" sz="40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dirty="0">
                <a:effectLst/>
              </a:rPr>
            </a:br>
            <a:r>
              <a:rPr lang="en-US" sz="4900" dirty="0">
                <a:solidFill>
                  <a:srgbClr val="FF0000"/>
                </a:solidFill>
                <a:effectLst/>
                <a:latin typeface="Times New Roman" panose="02020603050405020304" pitchFamily="18" charset="0"/>
                <a:cs typeface="Times New Roman" panose="02020603050405020304" pitchFamily="18" charset="0"/>
              </a:rPr>
              <a:t>Concepts  of CHN  </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42</a:t>
            </a:fld>
            <a:endParaRPr lang="en-US">
              <a:solidFill>
                <a:prstClr val="black"/>
              </a:solidFill>
            </a:endParaRPr>
          </a:p>
        </p:txBody>
      </p:sp>
    </p:spTree>
    <p:extLst>
      <p:ext uri="{BB962C8B-B14F-4D97-AF65-F5344CB8AC3E}">
        <p14:creationId xmlns:p14="http://schemas.microsoft.com/office/powerpoint/2010/main" val="38822242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752600"/>
            <a:ext cx="9144000" cy="5105400"/>
          </a:xfrm>
        </p:spPr>
        <p:txBody>
          <a:bodyPr>
            <a:normAutofit/>
          </a:bodyPr>
          <a:lstStyle/>
          <a:p>
            <a:r>
              <a:rPr lang="en-US" sz="3200" b="1" dirty="0">
                <a:latin typeface="Times New Roman" panose="02020603050405020304" pitchFamily="18" charset="0"/>
                <a:cs typeface="Times New Roman" panose="02020603050405020304" pitchFamily="18" charset="0"/>
              </a:rPr>
              <a:t>Hospital nurses</a:t>
            </a:r>
            <a:r>
              <a:rPr lang="en-US" sz="3200" dirty="0">
                <a:latin typeface="Times New Roman" panose="02020603050405020304" pitchFamily="18" charset="0"/>
                <a:cs typeface="Times New Roman" panose="02020603050405020304" pitchFamily="18" charset="0"/>
              </a:rPr>
              <a:t> and </a:t>
            </a:r>
            <a:r>
              <a:rPr lang="en-US" sz="3200" b="1" dirty="0">
                <a:latin typeface="Times New Roman" panose="02020603050405020304" pitchFamily="18" charset="0"/>
                <a:cs typeface="Times New Roman" panose="02020603050405020304" pitchFamily="18" charset="0"/>
              </a:rPr>
              <a:t>community nurses</a:t>
            </a:r>
            <a:r>
              <a:rPr lang="en-US" sz="3200" dirty="0">
                <a:latin typeface="Times New Roman" panose="02020603050405020304" pitchFamily="18" charset="0"/>
                <a:cs typeface="Times New Roman" panose="02020603050405020304" pitchFamily="18" charset="0"/>
              </a:rPr>
              <a:t> also differ </a:t>
            </a:r>
            <a:r>
              <a:rPr lang="en-US" sz="3200" b="1" dirty="0">
                <a:latin typeface="Times New Roman" panose="02020603050405020304" pitchFamily="18" charset="0"/>
                <a:cs typeface="Times New Roman" panose="02020603050405020304" pitchFamily="18" charset="0"/>
              </a:rPr>
              <a:t>in the</a:t>
            </a:r>
            <a:r>
              <a:rPr lang="en-US" sz="3200" dirty="0">
                <a:latin typeface="Times New Roman" panose="02020603050405020304" pitchFamily="18" charset="0"/>
                <a:cs typeface="Times New Roman" panose="02020603050405020304" pitchFamily="18" charset="0"/>
              </a:rPr>
              <a:t> type </a:t>
            </a:r>
            <a:r>
              <a:rPr lang="en-US" sz="3200" b="1" dirty="0">
                <a:latin typeface="Times New Roman" panose="02020603050405020304" pitchFamily="18" charset="0"/>
                <a:cs typeface="Times New Roman" panose="02020603050405020304" pitchFamily="18" charset="0"/>
              </a:rPr>
              <a:t>of</a:t>
            </a:r>
            <a:r>
              <a:rPr lang="en-US" sz="3200" dirty="0">
                <a:latin typeface="Times New Roman" panose="02020603050405020304" pitchFamily="18" charset="0"/>
                <a:cs typeface="Times New Roman" panose="02020603050405020304" pitchFamily="18" charset="0"/>
              </a:rPr>
              <a:t> work they do: </a:t>
            </a:r>
            <a:r>
              <a:rPr lang="en-US" sz="3200" b="1" dirty="0">
                <a:latin typeface="Times New Roman" panose="02020603050405020304" pitchFamily="18" charset="0"/>
                <a:cs typeface="Times New Roman" panose="02020603050405020304" pitchFamily="18" charset="0"/>
              </a:rPr>
              <a:t>hospital nurses</a:t>
            </a:r>
            <a:r>
              <a:rPr lang="en-US" sz="3200" dirty="0">
                <a:latin typeface="Times New Roman" panose="02020603050405020304" pitchFamily="18" charset="0"/>
                <a:cs typeface="Times New Roman" panose="02020603050405020304" pitchFamily="18" charset="0"/>
              </a:rPr>
              <a:t> provide acute treatment, while a large part </a:t>
            </a:r>
            <a:r>
              <a:rPr lang="en-US" sz="3200" b="1" dirty="0">
                <a:latin typeface="Times New Roman" panose="02020603050405020304" pitchFamily="18" charset="0"/>
                <a:cs typeface="Times New Roman" panose="02020603050405020304" pitchFamily="18" charset="0"/>
              </a:rPr>
              <a:t>of</a:t>
            </a:r>
            <a:r>
              <a:rPr lang="en-US" sz="3200" dirty="0">
                <a:latin typeface="Times New Roman" panose="02020603050405020304" pitchFamily="18" charset="0"/>
                <a:cs typeface="Times New Roman" panose="02020603050405020304" pitchFamily="18" charset="0"/>
              </a:rPr>
              <a:t> the </a:t>
            </a:r>
            <a:r>
              <a:rPr lang="en-US" sz="3200" b="1" dirty="0">
                <a:latin typeface="Times New Roman" panose="02020603050405020304" pitchFamily="18" charset="0"/>
                <a:cs typeface="Times New Roman" panose="02020603050405020304" pitchFamily="18" charset="0"/>
              </a:rPr>
              <a:t>community nurse's</a:t>
            </a:r>
            <a:r>
              <a:rPr lang="en-US" sz="3200" dirty="0">
                <a:latin typeface="Times New Roman" panose="02020603050405020304" pitchFamily="18" charset="0"/>
                <a:cs typeface="Times New Roman" panose="02020603050405020304" pitchFamily="18" charset="0"/>
              </a:rPr>
              <a:t> work focuses on promoting health, early detection </a:t>
            </a:r>
            <a:r>
              <a:rPr lang="en-US" sz="3200" b="1" dirty="0">
                <a:latin typeface="Times New Roman" panose="02020603050405020304" pitchFamily="18" charset="0"/>
                <a:cs typeface="Times New Roman" panose="02020603050405020304" pitchFamily="18" charset="0"/>
              </a:rPr>
              <a:t>of</a:t>
            </a:r>
            <a:r>
              <a:rPr lang="en-US" sz="3200" dirty="0">
                <a:latin typeface="Times New Roman" panose="02020603050405020304" pitchFamily="18" charset="0"/>
                <a:cs typeface="Times New Roman" panose="02020603050405020304" pitchFamily="18" charset="0"/>
              </a:rPr>
              <a:t> disease, and care measures (restorative, facilitation, and rehabilitation)</a:t>
            </a:r>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dirty="0">
                <a:effectLst/>
              </a:rPr>
            </a:br>
            <a:r>
              <a:rPr lang="en-US" sz="4900" dirty="0">
                <a:solidFill>
                  <a:srgbClr val="FF0000"/>
                </a:solidFill>
                <a:effectLst/>
                <a:latin typeface="Times New Roman" panose="02020603050405020304" pitchFamily="18" charset="0"/>
                <a:cs typeface="Times New Roman" panose="02020603050405020304" pitchFamily="18" charset="0"/>
              </a:rPr>
              <a:t>Difference between CHN and Hospital nurse.</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43</a:t>
            </a:fld>
            <a:endParaRPr lang="en-US">
              <a:solidFill>
                <a:prstClr val="black"/>
              </a:solidFill>
            </a:endParaRPr>
          </a:p>
        </p:txBody>
      </p:sp>
    </p:spTree>
    <p:extLst>
      <p:ext uri="{BB962C8B-B14F-4D97-AF65-F5344CB8AC3E}">
        <p14:creationId xmlns:p14="http://schemas.microsoft.com/office/powerpoint/2010/main" val="42894426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17638"/>
            <a:ext cx="9144000" cy="5440362"/>
          </a:xfrm>
        </p:spPr>
        <p:txBody>
          <a:bodyPr>
            <a:normAutofit/>
          </a:bodyPr>
          <a:lstStyle/>
          <a:p>
            <a:r>
              <a:rPr lang="en-US" sz="3600" b="1" dirty="0">
                <a:latin typeface="Times New Roman" panose="02020603050405020304" pitchFamily="18" charset="0"/>
                <a:cs typeface="Times New Roman" panose="02020603050405020304" pitchFamily="18" charset="0"/>
              </a:rPr>
              <a:t>Community</a:t>
            </a:r>
            <a:r>
              <a:rPr lang="en-US" sz="3600" dirty="0">
                <a:latin typeface="Times New Roman" panose="02020603050405020304" pitchFamily="18" charset="0"/>
                <a:cs typeface="Times New Roman" panose="02020603050405020304" pitchFamily="18" charset="0"/>
              </a:rPr>
              <a:t>-based </a:t>
            </a:r>
            <a:r>
              <a:rPr lang="en-US" sz="3600" b="1" dirty="0">
                <a:latin typeface="Times New Roman" panose="02020603050405020304" pitchFamily="18" charset="0"/>
                <a:cs typeface="Times New Roman" panose="02020603050405020304" pitchFamily="18" charset="0"/>
              </a:rPr>
              <a:t>nursing</a:t>
            </a:r>
            <a:r>
              <a:rPr lang="en-US" sz="3600" dirty="0">
                <a:latin typeface="Times New Roman" panose="02020603050405020304" pitchFamily="18" charset="0"/>
                <a:cs typeface="Times New Roman" panose="02020603050405020304" pitchFamily="18" charset="0"/>
              </a:rPr>
              <a:t> is a </a:t>
            </a:r>
            <a:r>
              <a:rPr lang="en-US" sz="3600" b="1" dirty="0">
                <a:latin typeface="Times New Roman" panose="02020603050405020304" pitchFamily="18" charset="0"/>
                <a:cs typeface="Times New Roman" panose="02020603050405020304" pitchFamily="18" charset="0"/>
              </a:rPr>
              <a:t>philosophy</a:t>
            </a:r>
            <a:r>
              <a:rPr lang="en-US" sz="3600" dirty="0">
                <a:latin typeface="Times New Roman" panose="02020603050405020304" pitchFamily="18" charset="0"/>
                <a:cs typeface="Times New Roman" panose="02020603050405020304" pitchFamily="18" charset="0"/>
              </a:rPr>
              <a:t> of </a:t>
            </a:r>
            <a:r>
              <a:rPr lang="en-US" sz="3600" b="1" dirty="0">
                <a:latin typeface="Times New Roman" panose="02020603050405020304" pitchFamily="18" charset="0"/>
                <a:cs typeface="Times New Roman" panose="02020603050405020304" pitchFamily="18" charset="0"/>
              </a:rPr>
              <a:t>care</a:t>
            </a:r>
            <a:r>
              <a:rPr lang="en-US" sz="3600" dirty="0">
                <a:latin typeface="Times New Roman" panose="02020603050405020304" pitchFamily="18" charset="0"/>
                <a:cs typeface="Times New Roman" panose="02020603050405020304" pitchFamily="18" charset="0"/>
              </a:rPr>
              <a:t> that is characterized by collaboration, continuity of </a:t>
            </a:r>
            <a:r>
              <a:rPr lang="en-US" sz="3600" b="1" dirty="0">
                <a:latin typeface="Times New Roman" panose="02020603050405020304" pitchFamily="18" charset="0"/>
                <a:cs typeface="Times New Roman" panose="02020603050405020304" pitchFamily="18" charset="0"/>
              </a:rPr>
              <a:t>care</a:t>
            </a:r>
            <a:r>
              <a:rPr lang="en-US" sz="3600" dirty="0">
                <a:latin typeface="Times New Roman" panose="02020603050405020304" pitchFamily="18" charset="0"/>
                <a:cs typeface="Times New Roman" panose="02020603050405020304" pitchFamily="18" charset="0"/>
              </a:rPr>
              <a:t>, client and family responsibility for self-</a:t>
            </a:r>
            <a:r>
              <a:rPr lang="en-US" sz="3600" b="1" dirty="0">
                <a:latin typeface="Times New Roman" panose="02020603050405020304" pitchFamily="18" charset="0"/>
                <a:cs typeface="Times New Roman" panose="02020603050405020304" pitchFamily="18" charset="0"/>
              </a:rPr>
              <a:t>care</a:t>
            </a:r>
            <a:r>
              <a:rPr lang="en-US" sz="3600" dirty="0">
                <a:latin typeface="Times New Roman" panose="02020603050405020304" pitchFamily="18" charset="0"/>
                <a:cs typeface="Times New Roman" panose="02020603050405020304" pitchFamily="18" charset="0"/>
              </a:rPr>
              <a:t>, and preventive </a:t>
            </a:r>
            <a:r>
              <a:rPr lang="en-US" sz="3600" b="1" dirty="0">
                <a:latin typeface="Times New Roman" panose="02020603050405020304" pitchFamily="18" charset="0"/>
                <a:cs typeface="Times New Roman" panose="02020603050405020304" pitchFamily="18" charset="0"/>
              </a:rPr>
              <a:t>health care</a:t>
            </a:r>
            <a:r>
              <a:rPr lang="en-US" sz="3600" dirty="0">
                <a:latin typeface="Times New Roman" panose="02020603050405020304" pitchFamily="18" charset="0"/>
                <a:cs typeface="Times New Roman" panose="02020603050405020304" pitchFamily="18" charset="0"/>
              </a:rPr>
              <a:t> (Hunt, 2005). </a:t>
            </a:r>
          </a:p>
          <a:p>
            <a:r>
              <a:rPr lang="en-US" sz="3600" b="1" dirty="0">
                <a:latin typeface="Times New Roman" panose="02020603050405020304" pitchFamily="18" charset="0"/>
                <a:cs typeface="Times New Roman" panose="02020603050405020304" pitchFamily="18" charset="0"/>
              </a:rPr>
              <a:t>Community</a:t>
            </a:r>
            <a:r>
              <a:rPr lang="en-US" sz="3600" dirty="0">
                <a:latin typeface="Times New Roman" panose="02020603050405020304" pitchFamily="18" charset="0"/>
                <a:cs typeface="Times New Roman" panose="02020603050405020304" pitchFamily="18" charset="0"/>
              </a:rPr>
              <a:t>-based </a:t>
            </a:r>
            <a:r>
              <a:rPr lang="en-US" sz="3600" b="1" dirty="0">
                <a:latin typeface="Times New Roman" panose="02020603050405020304" pitchFamily="18" charset="0"/>
                <a:cs typeface="Times New Roman" panose="02020603050405020304" pitchFamily="18" charset="0"/>
              </a:rPr>
              <a:t>nursing</a:t>
            </a:r>
            <a:r>
              <a:rPr lang="en-US" sz="3600" dirty="0">
                <a:latin typeface="Times New Roman" panose="02020603050405020304" pitchFamily="18" charset="0"/>
                <a:cs typeface="Times New Roman" panose="02020603050405020304" pitchFamily="18" charset="0"/>
              </a:rPr>
              <a:t> focuses on an individual and is family-centred in orientation.</a:t>
            </a:r>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dirty="0">
                <a:effectLst/>
              </a:rPr>
            </a:br>
            <a:r>
              <a:rPr lang="en-US" sz="4900" dirty="0">
                <a:solidFill>
                  <a:srgbClr val="FF0000"/>
                </a:solidFill>
                <a:effectLst/>
                <a:latin typeface="Times New Roman" panose="02020603050405020304" pitchFamily="18" charset="0"/>
                <a:cs typeface="Times New Roman" panose="02020603050405020304" pitchFamily="18" charset="0"/>
              </a:rPr>
              <a:t>Philosophy of CHN  </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44</a:t>
            </a:fld>
            <a:endParaRPr lang="en-US">
              <a:solidFill>
                <a:prstClr val="black"/>
              </a:solidFill>
            </a:endParaRPr>
          </a:p>
        </p:txBody>
      </p:sp>
    </p:spTree>
    <p:extLst>
      <p:ext uri="{BB962C8B-B14F-4D97-AF65-F5344CB8AC3E}">
        <p14:creationId xmlns:p14="http://schemas.microsoft.com/office/powerpoint/2010/main" val="2807374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fontScale="55000" lnSpcReduction="20000"/>
          </a:bodyPr>
          <a:lstStyle/>
          <a:p>
            <a:r>
              <a:rPr lang="en-US" sz="5100" dirty="0">
                <a:latin typeface="Times New Roman" panose="02020603050405020304" pitchFamily="18" charset="0"/>
                <a:cs typeface="Times New Roman" panose="02020603050405020304" pitchFamily="18" charset="0"/>
              </a:rPr>
              <a:t>Community health nurses work in many different locations with many different populations. </a:t>
            </a:r>
          </a:p>
          <a:p>
            <a:r>
              <a:rPr lang="en-US" sz="5100" dirty="0">
                <a:latin typeface="Times New Roman" panose="02020603050405020304" pitchFamily="18" charset="0"/>
                <a:cs typeface="Times New Roman" panose="02020603050405020304" pitchFamily="18" charset="0"/>
              </a:rPr>
              <a:t>Depending on where they work, community health nurses might have more or less direct contact with individual members of the community. </a:t>
            </a:r>
          </a:p>
          <a:p>
            <a:pPr marL="109728" indent="0">
              <a:buNone/>
            </a:pPr>
            <a:r>
              <a:rPr lang="en-US" sz="5100" b="1" dirty="0">
                <a:solidFill>
                  <a:srgbClr val="0070C0"/>
                </a:solidFill>
                <a:latin typeface="Times New Roman" panose="02020603050405020304" pitchFamily="18" charset="0"/>
                <a:cs typeface="Times New Roman" panose="02020603050405020304" pitchFamily="18" charset="0"/>
              </a:rPr>
              <a:t>1. Community health centers</a:t>
            </a:r>
          </a:p>
          <a:p>
            <a:r>
              <a:rPr lang="en-US" sz="5100" dirty="0">
                <a:latin typeface="Times New Roman" panose="02020603050405020304" pitchFamily="18" charset="0"/>
                <a:cs typeface="Times New Roman" panose="02020603050405020304" pitchFamily="18" charset="0"/>
              </a:rPr>
              <a:t>In this setting, a community health nurse may work directly with members of the community to address their medical needs. </a:t>
            </a:r>
          </a:p>
          <a:p>
            <a:r>
              <a:rPr lang="en-US" sz="5100" dirty="0">
                <a:latin typeface="Times New Roman" panose="02020603050405020304" pitchFamily="18" charset="0"/>
                <a:cs typeface="Times New Roman" panose="02020603050405020304" pitchFamily="18" charset="0"/>
              </a:rPr>
              <a:t>community health nurses develop educational campaigns and resources around relevant topics such as </a:t>
            </a:r>
            <a:r>
              <a:rPr lang="en-US" sz="5100" b="1" dirty="0">
                <a:solidFill>
                  <a:srgbClr val="FF0000"/>
                </a:solidFill>
                <a:latin typeface="Times New Roman" panose="02020603050405020304" pitchFamily="18" charset="0"/>
                <a:cs typeface="Times New Roman" panose="02020603050405020304" pitchFamily="18" charset="0"/>
              </a:rPr>
              <a:t>family planning</a:t>
            </a:r>
            <a:r>
              <a:rPr lang="en-US" sz="5100" dirty="0">
                <a:latin typeface="Times New Roman" panose="02020603050405020304" pitchFamily="18" charset="0"/>
                <a:cs typeface="Times New Roman" panose="02020603050405020304" pitchFamily="18" charset="0"/>
              </a:rPr>
              <a:t>, </a:t>
            </a:r>
            <a:r>
              <a:rPr lang="en-US" sz="5100" b="1" dirty="0">
                <a:solidFill>
                  <a:srgbClr val="0070C0"/>
                </a:solidFill>
                <a:latin typeface="Times New Roman" panose="02020603050405020304" pitchFamily="18" charset="0"/>
                <a:cs typeface="Times New Roman" panose="02020603050405020304" pitchFamily="18" charset="0"/>
              </a:rPr>
              <a:t>sexual health </a:t>
            </a:r>
            <a:r>
              <a:rPr lang="en-US" sz="5100" dirty="0">
                <a:latin typeface="Times New Roman" panose="02020603050405020304" pitchFamily="18" charset="0"/>
                <a:cs typeface="Times New Roman" panose="02020603050405020304" pitchFamily="18" charset="0"/>
              </a:rPr>
              <a:t>and other </a:t>
            </a:r>
            <a:r>
              <a:rPr lang="en-US" sz="5100" b="1" dirty="0">
                <a:solidFill>
                  <a:srgbClr val="3333CC"/>
                </a:solidFill>
                <a:latin typeface="Times New Roman" panose="02020603050405020304" pitchFamily="18" charset="0"/>
                <a:cs typeface="Times New Roman" panose="02020603050405020304" pitchFamily="18" charset="0"/>
              </a:rPr>
              <a:t>preventive care</a:t>
            </a:r>
            <a:r>
              <a:rPr lang="en-US" sz="5100" dirty="0">
                <a:latin typeface="Times New Roman" panose="02020603050405020304" pitchFamily="18" charset="0"/>
                <a:cs typeface="Times New Roman" panose="02020603050405020304" pitchFamily="18" charset="0"/>
              </a:rPr>
              <a:t>.</a:t>
            </a:r>
          </a:p>
          <a:p>
            <a:r>
              <a:rPr lang="en-US" sz="5100" dirty="0">
                <a:latin typeface="Times New Roman" panose="02020603050405020304" pitchFamily="18" charset="0"/>
                <a:cs typeface="Times New Roman" panose="02020603050405020304" pitchFamily="18" charset="0"/>
              </a:rPr>
              <a:t>Community health nurses might work outside the community health center itself in order to have more contact with a wider cross section of the community.</a:t>
            </a:r>
          </a:p>
          <a:p>
            <a:endParaRPr lang="en-US" dirty="0"/>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dirty="0">
                <a:effectLst/>
              </a:rPr>
            </a:br>
            <a:r>
              <a:rPr lang="en-US" sz="4000" dirty="0">
                <a:solidFill>
                  <a:srgbClr val="FF0000"/>
                </a:solidFill>
                <a:effectLst/>
                <a:latin typeface="Times New Roman" panose="02020603050405020304" pitchFamily="18" charset="0"/>
                <a:cs typeface="Times New Roman" panose="02020603050405020304" pitchFamily="18" charset="0"/>
              </a:rPr>
              <a:t>Scope of community health nursing   </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45</a:t>
            </a:fld>
            <a:endParaRPr lang="en-US">
              <a:solidFill>
                <a:prstClr val="black"/>
              </a:solidFill>
            </a:endParaRPr>
          </a:p>
        </p:txBody>
      </p:sp>
    </p:spTree>
    <p:extLst>
      <p:ext uri="{BB962C8B-B14F-4D97-AF65-F5344CB8AC3E}">
        <p14:creationId xmlns:p14="http://schemas.microsoft.com/office/powerpoint/2010/main" val="37224488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r>
              <a:rPr lang="en-US" sz="3200" b="1" dirty="0">
                <a:solidFill>
                  <a:srgbClr val="0070C0"/>
                </a:solidFill>
                <a:latin typeface="Times New Roman" panose="02020603050405020304" pitchFamily="18" charset="0"/>
                <a:cs typeface="Times New Roman" panose="02020603050405020304" pitchFamily="18" charset="0"/>
              </a:rPr>
              <a:t>2. Correctional facilities </a:t>
            </a:r>
            <a:r>
              <a:rPr lang="en-US" sz="3200" b="1" dirty="0" err="1">
                <a:solidFill>
                  <a:srgbClr val="0070C0"/>
                </a:solidFill>
                <a:latin typeface="Times New Roman" panose="02020603050405020304" pitchFamily="18" charset="0"/>
                <a:cs typeface="Times New Roman" panose="02020603050405020304" pitchFamily="18" charset="0"/>
              </a:rPr>
              <a:t>eg</a:t>
            </a:r>
            <a:r>
              <a:rPr lang="en-US" sz="3200" b="1" dirty="0">
                <a:solidFill>
                  <a:srgbClr val="0070C0"/>
                </a:solidFill>
                <a:latin typeface="Times New Roman" panose="02020603050405020304" pitchFamily="18" charset="0"/>
                <a:cs typeface="Times New Roman" panose="02020603050405020304" pitchFamily="18" charset="0"/>
              </a:rPr>
              <a:t> prisons</a:t>
            </a:r>
          </a:p>
          <a:p>
            <a:r>
              <a:rPr lang="en-US" sz="3200" dirty="0">
                <a:latin typeface="Times New Roman" panose="02020603050405020304" pitchFamily="18" charset="0"/>
                <a:cs typeface="Times New Roman" panose="02020603050405020304" pitchFamily="18" charset="0"/>
              </a:rPr>
              <a:t>A correctional facility is an environment where many people are housed in close proximity.</a:t>
            </a:r>
          </a:p>
          <a:p>
            <a:r>
              <a:rPr lang="en-US" sz="3200" dirty="0">
                <a:latin typeface="Times New Roman" panose="02020603050405020304" pitchFamily="18" charset="0"/>
                <a:cs typeface="Times New Roman" panose="02020603050405020304" pitchFamily="18" charset="0"/>
              </a:rPr>
              <a:t> Here, community health nurses often work to limit the spread of communicable disease. </a:t>
            </a:r>
          </a:p>
          <a:p>
            <a:r>
              <a:rPr lang="en-US" sz="3200" dirty="0">
                <a:latin typeface="Times New Roman" panose="02020603050405020304" pitchFamily="18" charset="0"/>
                <a:cs typeface="Times New Roman" panose="02020603050405020304" pitchFamily="18" charset="0"/>
              </a:rPr>
              <a:t>They run educational programs for inmates and staff, implement infectious disease control protocols, and work closely with state and local health departments.</a:t>
            </a:r>
            <a:r>
              <a:rPr lang="en-US" sz="5100" dirty="0">
                <a:latin typeface="Times New Roman" panose="02020603050405020304" pitchFamily="18" charset="0"/>
                <a:cs typeface="Times New Roman" panose="02020603050405020304" pitchFamily="18" charset="0"/>
              </a:rPr>
              <a:t> </a:t>
            </a:r>
          </a:p>
          <a:p>
            <a:endParaRPr lang="en-US" dirty="0"/>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dirty="0">
                <a:effectLst/>
              </a:rPr>
            </a:br>
            <a:r>
              <a:rPr lang="en-US" sz="4000" dirty="0">
                <a:solidFill>
                  <a:srgbClr val="FF0000"/>
                </a:solidFill>
                <a:effectLst/>
                <a:latin typeface="Times New Roman" panose="02020603050405020304" pitchFamily="18" charset="0"/>
                <a:cs typeface="Times New Roman" panose="02020603050405020304" pitchFamily="18" charset="0"/>
              </a:rPr>
              <a:t>Scope of community health nursing   </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46</a:t>
            </a:fld>
            <a:endParaRPr lang="en-US">
              <a:solidFill>
                <a:prstClr val="black"/>
              </a:solidFill>
            </a:endParaRPr>
          </a:p>
        </p:txBody>
      </p:sp>
    </p:spTree>
    <p:extLst>
      <p:ext uri="{BB962C8B-B14F-4D97-AF65-F5344CB8AC3E}">
        <p14:creationId xmlns:p14="http://schemas.microsoft.com/office/powerpoint/2010/main" val="4321513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r>
              <a:rPr lang="en-US" sz="3200" b="1" dirty="0">
                <a:latin typeface="Times New Roman" panose="02020603050405020304" pitchFamily="18" charset="0"/>
                <a:cs typeface="Times New Roman" panose="02020603050405020304" pitchFamily="18" charset="0"/>
              </a:rPr>
              <a:t>3. Schools</a:t>
            </a:r>
          </a:p>
          <a:p>
            <a:r>
              <a:rPr lang="en-US" sz="3200" dirty="0">
                <a:latin typeface="Times New Roman" panose="02020603050405020304" pitchFamily="18" charset="0"/>
                <a:cs typeface="Times New Roman" panose="02020603050405020304" pitchFamily="18" charset="0"/>
              </a:rPr>
              <a:t>In schools, community health nurses are able to provide education around illness prevention and good health habits. </a:t>
            </a:r>
          </a:p>
          <a:p>
            <a:r>
              <a:rPr lang="en-US" sz="3200" dirty="0">
                <a:latin typeface="Times New Roman" panose="02020603050405020304" pitchFamily="18" charset="0"/>
                <a:cs typeface="Times New Roman" panose="02020603050405020304" pitchFamily="18" charset="0"/>
              </a:rPr>
              <a:t>Children with access to this information are able to lead longer and healthier lives.</a:t>
            </a:r>
          </a:p>
          <a:p>
            <a:r>
              <a:rPr lang="en-US" sz="3200" dirty="0">
                <a:latin typeface="Times New Roman" panose="02020603050405020304" pitchFamily="18" charset="0"/>
                <a:cs typeface="Times New Roman" panose="02020603050405020304" pitchFamily="18" charset="0"/>
              </a:rPr>
              <a:t> Community health nurses in schools may also help children manage existing health problems and intervene if children are experiencing abuse or neglect.</a:t>
            </a:r>
          </a:p>
          <a:p>
            <a:endParaRPr lang="en-US" dirty="0"/>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dirty="0">
                <a:effectLst/>
              </a:rPr>
            </a:br>
            <a:r>
              <a:rPr lang="en-US" sz="4000" dirty="0">
                <a:solidFill>
                  <a:srgbClr val="FF0000"/>
                </a:solidFill>
                <a:effectLst/>
                <a:latin typeface="Times New Roman" panose="02020603050405020304" pitchFamily="18" charset="0"/>
                <a:cs typeface="Times New Roman" panose="02020603050405020304" pitchFamily="18" charset="0"/>
              </a:rPr>
              <a:t>Scope of community health nursing   </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47</a:t>
            </a:fld>
            <a:endParaRPr lang="en-US">
              <a:solidFill>
                <a:prstClr val="black"/>
              </a:solidFill>
            </a:endParaRPr>
          </a:p>
        </p:txBody>
      </p:sp>
    </p:spTree>
    <p:extLst>
      <p:ext uri="{BB962C8B-B14F-4D97-AF65-F5344CB8AC3E}">
        <p14:creationId xmlns:p14="http://schemas.microsoft.com/office/powerpoint/2010/main" val="756389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fontScale="70000" lnSpcReduction="20000"/>
          </a:bodyPr>
          <a:lstStyle/>
          <a:p>
            <a:r>
              <a:rPr lang="en-US" sz="4300" b="1" dirty="0">
                <a:latin typeface="Times New Roman" panose="02020603050405020304" pitchFamily="18" charset="0"/>
                <a:cs typeface="Times New Roman" panose="02020603050405020304" pitchFamily="18" charset="0"/>
              </a:rPr>
              <a:t>4. Aid organizations</a:t>
            </a:r>
          </a:p>
          <a:p>
            <a:r>
              <a:rPr lang="en-US" sz="4300" dirty="0">
                <a:latin typeface="Times New Roman" panose="02020603050405020304" pitchFamily="18" charset="0"/>
                <a:cs typeface="Times New Roman" panose="02020603050405020304" pitchFamily="18" charset="0"/>
              </a:rPr>
              <a:t>Many community health nurses work for organizations such as the Red Cross or Doctors Without Borders.</a:t>
            </a:r>
          </a:p>
          <a:p>
            <a:r>
              <a:rPr lang="en-US" sz="4300" dirty="0">
                <a:latin typeface="Times New Roman" panose="02020603050405020304" pitchFamily="18" charset="0"/>
                <a:cs typeface="Times New Roman" panose="02020603050405020304" pitchFamily="18" charset="0"/>
              </a:rPr>
              <a:t>These nurses often work with disaster relief, access to safe drinking water, and how to prevent infectious disease along with other local needs similar to the work at any community health center.</a:t>
            </a:r>
          </a:p>
          <a:p>
            <a:r>
              <a:rPr lang="en-US" sz="4300" b="1" dirty="0">
                <a:latin typeface="Times New Roman" panose="02020603050405020304" pitchFamily="18" charset="0"/>
                <a:cs typeface="Times New Roman" panose="02020603050405020304" pitchFamily="18" charset="0"/>
              </a:rPr>
              <a:t>5. Government agencies</a:t>
            </a:r>
          </a:p>
          <a:p>
            <a:r>
              <a:rPr lang="en-US" sz="4300" dirty="0">
                <a:latin typeface="Times New Roman" panose="02020603050405020304" pitchFamily="18" charset="0"/>
                <a:cs typeface="Times New Roman" panose="02020603050405020304" pitchFamily="18" charset="0"/>
              </a:rPr>
              <a:t>Community health nurses working with government agencies often have little direct medical work with members of their community.</a:t>
            </a:r>
          </a:p>
          <a:p>
            <a:r>
              <a:rPr lang="en-US" sz="4300" dirty="0">
                <a:latin typeface="Times New Roman" panose="02020603050405020304" pitchFamily="18" charset="0"/>
                <a:cs typeface="Times New Roman" panose="02020603050405020304" pitchFamily="18" charset="0"/>
              </a:rPr>
              <a:t> Instead, they work on policy development and implementation to create change on a large scale for many different populations.</a:t>
            </a:r>
          </a:p>
          <a:p>
            <a:endParaRPr lang="en-US" dirty="0"/>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dirty="0">
                <a:effectLst/>
              </a:rPr>
            </a:br>
            <a:r>
              <a:rPr lang="en-US" sz="4000" dirty="0">
                <a:solidFill>
                  <a:srgbClr val="FF0000"/>
                </a:solidFill>
                <a:effectLst/>
                <a:latin typeface="Times New Roman" panose="02020603050405020304" pitchFamily="18" charset="0"/>
                <a:cs typeface="Times New Roman" panose="02020603050405020304" pitchFamily="18" charset="0"/>
              </a:rPr>
              <a:t>Scope of community health nursing   </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48</a:t>
            </a:fld>
            <a:endParaRPr lang="en-US">
              <a:solidFill>
                <a:prstClr val="black"/>
              </a:solidFill>
            </a:endParaRPr>
          </a:p>
        </p:txBody>
      </p:sp>
    </p:spTree>
    <p:extLst>
      <p:ext uri="{BB962C8B-B14F-4D97-AF65-F5344CB8AC3E}">
        <p14:creationId xmlns:p14="http://schemas.microsoft.com/office/powerpoint/2010/main" val="19581361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lnSpcReduction="10000"/>
          </a:bodyPr>
          <a:lstStyle/>
          <a:p>
            <a:pPr marL="109728" indent="0">
              <a:buNone/>
            </a:pPr>
            <a:r>
              <a:rPr lang="en-US" b="1" dirty="0">
                <a:solidFill>
                  <a:srgbClr val="FF0000"/>
                </a:solidFill>
                <a:latin typeface="Times New Roman" panose="02020603050405020304" pitchFamily="18" charset="0"/>
                <a:cs typeface="Times New Roman" panose="02020603050405020304" pitchFamily="18" charset="0"/>
              </a:rPr>
              <a:t>1. Health Promotion: </a:t>
            </a:r>
            <a:r>
              <a:rPr lang="en-US" dirty="0">
                <a:latin typeface="Times New Roman" panose="02020603050405020304" pitchFamily="18" charset="0"/>
                <a:cs typeface="Times New Roman" panose="02020603050405020304" pitchFamily="18" charset="0"/>
              </a:rPr>
              <a:t>Assumes that patients have a higher potential of health than they can realize.</a:t>
            </a:r>
          </a:p>
          <a:p>
            <a:pPr marL="109728" indent="0">
              <a:buNone/>
            </a:pPr>
            <a:r>
              <a:rPr lang="en-US" dirty="0">
                <a:latin typeface="Times New Roman" panose="02020603050405020304" pitchFamily="18" charset="0"/>
                <a:cs typeface="Times New Roman" panose="02020603050405020304" pitchFamily="18" charset="0"/>
              </a:rPr>
              <a:t> -health promotion is to increase the level of understanding and the expectations of families, groups and community to cope with the health and illness problems.</a:t>
            </a:r>
          </a:p>
          <a:p>
            <a:pPr marL="109728" indent="0">
              <a:buNone/>
            </a:pPr>
            <a:r>
              <a:rPr lang="en-US" dirty="0">
                <a:latin typeface="Times New Roman" panose="02020603050405020304" pitchFamily="18" charset="0"/>
                <a:cs typeface="Times New Roman" panose="02020603050405020304" pitchFamily="18" charset="0"/>
              </a:rPr>
              <a:t>- It may include changing or modifying health practices, increasing health knowledge.</a:t>
            </a:r>
          </a:p>
          <a:p>
            <a:pPr marL="109728" indent="0">
              <a:buNone/>
            </a:pPr>
            <a:r>
              <a:rPr lang="en-US" sz="2800" b="1" dirty="0">
                <a:solidFill>
                  <a:srgbClr val="FF0000"/>
                </a:solidFill>
                <a:latin typeface="Times New Roman" panose="02020603050405020304" pitchFamily="18" charset="0"/>
                <a:cs typeface="Times New Roman" panose="02020603050405020304" pitchFamily="18" charset="0"/>
              </a:rPr>
              <a:t>2. Health Maintenance:</a:t>
            </a:r>
            <a:r>
              <a:rPr lang="en-US" sz="3200" b="1" dirty="0">
                <a:solidFill>
                  <a:srgbClr val="FF000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Nurses in the community work with many clients who are well but need to improve to maintain their level of wellness.</a:t>
            </a:r>
          </a:p>
          <a:p>
            <a:pPr marL="109728" indent="0">
              <a:buNone/>
            </a:pPr>
            <a:r>
              <a:rPr lang="en-US" sz="2800" dirty="0">
                <a:latin typeface="Times New Roman" panose="02020603050405020304" pitchFamily="18" charset="0"/>
                <a:cs typeface="Times New Roman" panose="02020603050405020304" pitchFamily="18" charset="0"/>
              </a:rPr>
              <a:t>- Maintenance of health involves the thorough and continuous assessment of both individual and community to ensure that they can try to function at the same level.</a:t>
            </a:r>
          </a:p>
        </p:txBody>
      </p:sp>
      <p:sp>
        <p:nvSpPr>
          <p:cNvPr id="4" name="Title 3"/>
          <p:cNvSpPr>
            <a:spLocks noGrp="1"/>
          </p:cNvSpPr>
          <p:nvPr>
            <p:ph type="title"/>
          </p:nvPr>
        </p:nvSpPr>
        <p:spPr>
          <a:xfrm>
            <a:off x="0" y="0"/>
            <a:ext cx="9144000" cy="1066800"/>
          </a:xfrm>
        </p:spPr>
        <p:txBody>
          <a:bodyPr>
            <a:normAutofit fontScale="90000"/>
          </a:bodyPr>
          <a:lstStyle/>
          <a:p>
            <a:br>
              <a:rPr lang="en-US" dirty="0">
                <a:effectLst/>
              </a:rPr>
            </a:br>
            <a:br>
              <a:rPr lang="en-US" dirty="0">
                <a:effectLst/>
              </a:rPr>
            </a:br>
            <a:r>
              <a:rPr lang="en-US" sz="4400" dirty="0">
                <a:solidFill>
                  <a:srgbClr val="FF0000"/>
                </a:solidFill>
                <a:effectLst/>
                <a:latin typeface="Times New Roman" panose="02020603050405020304" pitchFamily="18" charset="0"/>
                <a:cs typeface="Times New Roman" panose="02020603050405020304" pitchFamily="18" charset="0"/>
              </a:rPr>
              <a:t>G</a:t>
            </a:r>
            <a:r>
              <a:rPr lang="en-US" sz="5300" dirty="0">
                <a:solidFill>
                  <a:srgbClr val="FF0000"/>
                </a:solidFill>
                <a:effectLst/>
                <a:latin typeface="Times New Roman" panose="02020603050405020304" pitchFamily="18" charset="0"/>
                <a:cs typeface="Times New Roman" panose="02020603050405020304" pitchFamily="18" charset="0"/>
              </a:rPr>
              <a:t>oals of CHN   </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49</a:t>
            </a:fld>
            <a:endParaRPr lang="en-US">
              <a:solidFill>
                <a:prstClr val="black"/>
              </a:solidFill>
            </a:endParaRPr>
          </a:p>
        </p:txBody>
      </p:sp>
    </p:spTree>
    <p:extLst>
      <p:ext uri="{BB962C8B-B14F-4D97-AF65-F5344CB8AC3E}">
        <p14:creationId xmlns:p14="http://schemas.microsoft.com/office/powerpoint/2010/main" val="3846789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85800"/>
            <a:ext cx="8991600" cy="5722144"/>
          </a:xfrm>
        </p:spPr>
        <p:txBody>
          <a:bodyPr>
            <a:normAutofit fontScale="92500" lnSpcReduction="10000"/>
          </a:bodyPr>
          <a:lstStyle/>
          <a:p>
            <a:pPr>
              <a:buFont typeface="Wingdings" pitchFamily="2" charset="2"/>
              <a:buChar char="v"/>
            </a:pPr>
            <a:r>
              <a:rPr lang="en-US" sz="3200" dirty="0">
                <a:latin typeface="Times New Roman" panose="02020603050405020304" pitchFamily="18" charset="0"/>
                <a:cs typeface="Times New Roman" panose="02020603050405020304" pitchFamily="18" charset="0"/>
              </a:rPr>
              <a:t>Defined as the synthesis of nursing and public health practice applied to promoting and protecting the health of population.  </a:t>
            </a:r>
          </a:p>
          <a:p>
            <a:pPr>
              <a:buFont typeface="Wingdings" pitchFamily="2" charset="2"/>
              <a:buChar char="v"/>
            </a:pPr>
            <a:r>
              <a:rPr lang="en-US" sz="3200" b="1" dirty="0">
                <a:solidFill>
                  <a:srgbClr val="0070C0"/>
                </a:solidFill>
                <a:latin typeface="Times New Roman" panose="02020603050405020304" pitchFamily="18" charset="0"/>
                <a:cs typeface="Times New Roman" panose="02020603050405020304" pitchFamily="18" charset="0"/>
              </a:rPr>
              <a:t>A specialized field of nursing that focuses on the health needs of communities, aggregates, and in particular vulnerable populations. </a:t>
            </a:r>
          </a:p>
          <a:p>
            <a:pPr>
              <a:buFont typeface="Wingdings" pitchFamily="2" charset="2"/>
              <a:buChar char="v"/>
            </a:pPr>
            <a:r>
              <a:rPr lang="en-US" sz="3200" dirty="0">
                <a:latin typeface="Times New Roman" panose="02020603050405020304" pitchFamily="18" charset="0"/>
                <a:cs typeface="Times New Roman" panose="02020603050405020304" pitchFamily="18" charset="0"/>
              </a:rPr>
              <a:t>A practice that is continuous and comprehensive directed towards all groups of community members. </a:t>
            </a:r>
          </a:p>
          <a:p>
            <a:pPr>
              <a:buFont typeface="Wingdings" pitchFamily="2" charset="2"/>
              <a:buChar char="v"/>
            </a:pPr>
            <a:r>
              <a:rPr lang="en-US" sz="3200" dirty="0">
                <a:latin typeface="Times New Roman" panose="02020603050405020304" pitchFamily="18" charset="0"/>
                <a:cs typeface="Times New Roman" panose="02020603050405020304" pitchFamily="18" charset="0"/>
              </a:rPr>
              <a:t>Combines all the basic elements of professional, clinical nursing with public health and community practice. Synthesizes the body of knowledge from public health science and professional nursing theories to improve the health of communities.</a:t>
            </a:r>
          </a:p>
          <a:p>
            <a:endParaRPr lang="en-US" dirty="0"/>
          </a:p>
        </p:txBody>
      </p:sp>
      <p:sp>
        <p:nvSpPr>
          <p:cNvPr id="4" name="Title 3"/>
          <p:cNvSpPr>
            <a:spLocks noGrp="1"/>
          </p:cNvSpPr>
          <p:nvPr>
            <p:ph type="title"/>
          </p:nvPr>
        </p:nvSpPr>
        <p:spPr>
          <a:xfrm>
            <a:off x="3048" y="30480"/>
            <a:ext cx="8686800" cy="792162"/>
          </a:xfrm>
        </p:spPr>
        <p:txBody>
          <a:bodyPr>
            <a:normAutofit fontScale="90000"/>
          </a:bodyPr>
          <a:lstStyle/>
          <a:p>
            <a:br>
              <a:rPr lang="en-US" dirty="0"/>
            </a:br>
            <a:r>
              <a:rPr lang="en-US" sz="4400" dirty="0">
                <a:solidFill>
                  <a:srgbClr val="FF0000"/>
                </a:solidFill>
                <a:effectLst/>
                <a:latin typeface="Times New Roman" panose="02020603050405020304" pitchFamily="18" charset="0"/>
                <a:cs typeface="Times New Roman" panose="02020603050405020304" pitchFamily="18" charset="0"/>
              </a:rPr>
              <a:t>Community Health Nursing</a:t>
            </a:r>
            <a:br>
              <a:rPr lang="en-US" dirty="0"/>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6432003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pPr marL="109728" indent="0">
              <a:buNone/>
            </a:pPr>
            <a:r>
              <a:rPr lang="en-US" sz="2800" b="1" dirty="0">
                <a:solidFill>
                  <a:srgbClr val="FF0000"/>
                </a:solidFill>
                <a:latin typeface="Times New Roman" panose="02020603050405020304" pitchFamily="18" charset="0"/>
                <a:cs typeface="Times New Roman" panose="02020603050405020304" pitchFamily="18" charset="0"/>
              </a:rPr>
              <a:t>3. Prevention of Illness: </a:t>
            </a:r>
            <a:r>
              <a:rPr lang="en-US" sz="2800" dirty="0">
                <a:latin typeface="Times New Roman" panose="02020603050405020304" pitchFamily="18" charset="0"/>
                <a:cs typeface="Times New Roman" panose="02020603050405020304" pitchFamily="18" charset="0"/>
              </a:rPr>
              <a:t>Is the avoidance of changes in the health status that are harmful to the patient </a:t>
            </a:r>
          </a:p>
          <a:p>
            <a:pPr marL="109728" indent="0">
              <a:buNone/>
            </a:pPr>
            <a:r>
              <a:rPr lang="en-US" sz="2800" dirty="0" err="1">
                <a:latin typeface="Times New Roman" panose="02020603050405020304" pitchFamily="18" charset="0"/>
                <a:cs typeface="Times New Roman" panose="02020603050405020304" pitchFamily="18" charset="0"/>
              </a:rPr>
              <a:t>e.g</a:t>
            </a:r>
            <a:r>
              <a:rPr lang="en-US" sz="2800" dirty="0">
                <a:latin typeface="Times New Roman" panose="02020603050405020304" pitchFamily="18" charset="0"/>
                <a:cs typeface="Times New Roman" panose="02020603050405020304" pitchFamily="18" charset="0"/>
              </a:rPr>
              <a:t> to maintain and increase level of immunization in the family to prevent occurrence or recurrence of diseases or illness.</a:t>
            </a:r>
          </a:p>
          <a:p>
            <a:pPr marL="109728" indent="0">
              <a:buNone/>
            </a:pPr>
            <a:r>
              <a:rPr lang="en-US" sz="2800" dirty="0">
                <a:latin typeface="Times New Roman" panose="02020603050405020304" pitchFamily="18" charset="0"/>
                <a:cs typeface="Times New Roman" panose="02020603050405020304" pitchFamily="18" charset="0"/>
              </a:rPr>
              <a:t>- increasing level of knowledge in measures in relation to specific diseases such as special diet, self examination of breast, importance of taking vaccines. </a:t>
            </a:r>
          </a:p>
          <a:p>
            <a:pPr marL="109728" indent="0">
              <a:buNone/>
            </a:pPr>
            <a:r>
              <a:rPr lang="en-US" sz="3200" b="1" dirty="0">
                <a:solidFill>
                  <a:srgbClr val="FF0000"/>
                </a:solidFill>
                <a:latin typeface="Times New Roman" panose="02020603050405020304" pitchFamily="18" charset="0"/>
                <a:cs typeface="Times New Roman" panose="02020603050405020304" pitchFamily="18" charset="0"/>
              </a:rPr>
              <a:t>4. Restoration of Health: </a:t>
            </a:r>
            <a:r>
              <a:rPr lang="en-US" sz="2800" dirty="0">
                <a:latin typeface="Times New Roman" panose="02020603050405020304" pitchFamily="18" charset="0"/>
                <a:cs typeface="Times New Roman" panose="02020603050405020304" pitchFamily="18" charset="0"/>
              </a:rPr>
              <a:t>It is to help the patient returning to an optimum state of health and well-being, recovering to as great an extent as possible, whatever health function has been lost.</a:t>
            </a:r>
          </a:p>
        </p:txBody>
      </p:sp>
      <p:sp>
        <p:nvSpPr>
          <p:cNvPr id="4" name="Title 3"/>
          <p:cNvSpPr>
            <a:spLocks noGrp="1"/>
          </p:cNvSpPr>
          <p:nvPr>
            <p:ph type="title"/>
          </p:nvPr>
        </p:nvSpPr>
        <p:spPr>
          <a:xfrm>
            <a:off x="0" y="0"/>
            <a:ext cx="9144000" cy="1066800"/>
          </a:xfrm>
        </p:spPr>
        <p:txBody>
          <a:bodyPr>
            <a:normAutofit fontScale="90000"/>
          </a:bodyPr>
          <a:lstStyle/>
          <a:p>
            <a:br>
              <a:rPr lang="en-US" dirty="0">
                <a:effectLst/>
              </a:rPr>
            </a:br>
            <a:br>
              <a:rPr lang="en-US" dirty="0">
                <a:effectLst/>
              </a:rPr>
            </a:br>
            <a:r>
              <a:rPr lang="en-US" sz="4400" dirty="0">
                <a:solidFill>
                  <a:srgbClr val="FF0000"/>
                </a:solidFill>
                <a:effectLst/>
                <a:latin typeface="Times New Roman" panose="02020603050405020304" pitchFamily="18" charset="0"/>
                <a:cs typeface="Times New Roman" panose="02020603050405020304" pitchFamily="18" charset="0"/>
              </a:rPr>
              <a:t>G</a:t>
            </a:r>
            <a:r>
              <a:rPr lang="en-US" sz="5300" dirty="0">
                <a:solidFill>
                  <a:srgbClr val="FF0000"/>
                </a:solidFill>
                <a:effectLst/>
                <a:latin typeface="Times New Roman" panose="02020603050405020304" pitchFamily="18" charset="0"/>
                <a:cs typeface="Times New Roman" panose="02020603050405020304" pitchFamily="18" charset="0"/>
              </a:rPr>
              <a:t>oals of CHN………  </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50</a:t>
            </a:fld>
            <a:endParaRPr lang="en-US">
              <a:solidFill>
                <a:prstClr val="black"/>
              </a:solidFill>
            </a:endParaRPr>
          </a:p>
        </p:txBody>
      </p:sp>
    </p:spTree>
    <p:extLst>
      <p:ext uri="{BB962C8B-B14F-4D97-AF65-F5344CB8AC3E}">
        <p14:creationId xmlns:p14="http://schemas.microsoft.com/office/powerpoint/2010/main" val="33691979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752600"/>
            <a:ext cx="9144000" cy="5105400"/>
          </a:xfrm>
        </p:spPr>
        <p:txBody>
          <a:bodyPr/>
          <a:lstStyle/>
          <a:p>
            <a:r>
              <a:rPr lang="en-US" dirty="0"/>
              <a:t>1.production- distribution-consumption</a:t>
            </a:r>
          </a:p>
          <a:p>
            <a:r>
              <a:rPr lang="en-US" dirty="0"/>
              <a:t>2.socialization</a:t>
            </a:r>
          </a:p>
          <a:p>
            <a:r>
              <a:rPr lang="en-US" dirty="0"/>
              <a:t>3.social control</a:t>
            </a:r>
          </a:p>
          <a:p>
            <a:r>
              <a:rPr lang="en-US" dirty="0"/>
              <a:t>4.social participation</a:t>
            </a:r>
          </a:p>
          <a:p>
            <a:r>
              <a:rPr lang="en-US" dirty="0"/>
              <a:t>5.mutual support</a:t>
            </a:r>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dirty="0">
                <a:effectLst/>
              </a:rPr>
            </a:br>
            <a:r>
              <a:rPr lang="en-US" sz="4900" dirty="0">
                <a:solidFill>
                  <a:srgbClr val="FF0000"/>
                </a:solidFill>
                <a:effectLst/>
                <a:latin typeface="Times New Roman" panose="02020603050405020304" pitchFamily="18" charset="0"/>
                <a:cs typeface="Times New Roman" panose="02020603050405020304" pitchFamily="18" charset="0"/>
              </a:rPr>
              <a:t>Functions of CHN.</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51</a:t>
            </a:fld>
            <a:endParaRPr lang="en-US">
              <a:solidFill>
                <a:prstClr val="black"/>
              </a:solidFill>
            </a:endParaRPr>
          </a:p>
        </p:txBody>
      </p:sp>
    </p:spTree>
    <p:extLst>
      <p:ext uri="{BB962C8B-B14F-4D97-AF65-F5344CB8AC3E}">
        <p14:creationId xmlns:p14="http://schemas.microsoft.com/office/powerpoint/2010/main" val="3322281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51242"/>
            <a:ext cx="9144000" cy="5425758"/>
          </a:xfrm>
        </p:spPr>
        <p:txBody>
          <a:bodyPr>
            <a:normAutofit fontScale="85000" lnSpcReduction="10000"/>
          </a:bodyPr>
          <a:lstStyle/>
          <a:p>
            <a:pPr marL="109728" indent="0">
              <a:buNone/>
            </a:pPr>
            <a:r>
              <a:rPr lang="en-US" sz="3800" dirty="0">
                <a:latin typeface="Times New Roman" panose="02020603050405020304" pitchFamily="18" charset="0"/>
                <a:cs typeface="Times New Roman" panose="02020603050405020304" pitchFamily="18" charset="0"/>
              </a:rPr>
              <a:t>Characteristics of community health nursing are particularly salient to the practice of this specialty:</a:t>
            </a:r>
          </a:p>
          <a:p>
            <a:pPr algn="just"/>
            <a:r>
              <a:rPr lang="en-US" sz="3800" dirty="0">
                <a:latin typeface="Times New Roman" panose="02020603050405020304" pitchFamily="18" charset="0"/>
                <a:cs typeface="Times New Roman" panose="02020603050405020304" pitchFamily="18" charset="0"/>
              </a:rPr>
              <a:t>It is a field of nursing;</a:t>
            </a:r>
          </a:p>
          <a:p>
            <a:pPr algn="just"/>
            <a:r>
              <a:rPr lang="en-US" sz="3800" dirty="0">
                <a:latin typeface="Times New Roman" panose="02020603050405020304" pitchFamily="18" charset="0"/>
                <a:cs typeface="Times New Roman" panose="02020603050405020304" pitchFamily="18" charset="0"/>
              </a:rPr>
              <a:t>It combines public health with nursing;</a:t>
            </a:r>
          </a:p>
          <a:p>
            <a:pPr algn="just"/>
            <a:r>
              <a:rPr lang="en-US" sz="3800" dirty="0">
                <a:latin typeface="Times New Roman" panose="02020603050405020304" pitchFamily="18" charset="0"/>
                <a:cs typeface="Times New Roman" panose="02020603050405020304" pitchFamily="18" charset="0"/>
              </a:rPr>
              <a:t>It is population focused; </a:t>
            </a:r>
          </a:p>
          <a:p>
            <a:pPr algn="just"/>
            <a:r>
              <a:rPr lang="en-US" sz="3800" dirty="0">
                <a:latin typeface="Times New Roman" panose="02020603050405020304" pitchFamily="18" charset="0"/>
                <a:cs typeface="Times New Roman" panose="02020603050405020304" pitchFamily="18" charset="0"/>
              </a:rPr>
              <a:t>It emphasizes prevention, promotion and wellness;</a:t>
            </a:r>
          </a:p>
          <a:p>
            <a:pPr algn="just"/>
            <a:r>
              <a:rPr lang="en-US" sz="3800" dirty="0">
                <a:latin typeface="Times New Roman" panose="02020603050405020304" pitchFamily="18" charset="0"/>
                <a:cs typeface="Times New Roman" panose="02020603050405020304" pitchFamily="18" charset="0"/>
              </a:rPr>
              <a:t>It promotes client responsibility and self care; </a:t>
            </a:r>
          </a:p>
          <a:p>
            <a:pPr algn="just"/>
            <a:r>
              <a:rPr lang="en-US" sz="3800" dirty="0">
                <a:latin typeface="Times New Roman" panose="02020603050405020304" pitchFamily="18" charset="0"/>
                <a:cs typeface="Times New Roman" panose="02020603050405020304" pitchFamily="18" charset="0"/>
              </a:rPr>
              <a:t>Uses aggregate measurement and analysis; </a:t>
            </a:r>
          </a:p>
          <a:p>
            <a:pPr algn="just"/>
            <a:r>
              <a:rPr lang="en-US" sz="3800" dirty="0">
                <a:latin typeface="Times New Roman" panose="02020603050405020304" pitchFamily="18" charset="0"/>
                <a:cs typeface="Times New Roman" panose="02020603050405020304" pitchFamily="18" charset="0"/>
              </a:rPr>
              <a:t>Uses principles of organizational theory;</a:t>
            </a:r>
          </a:p>
          <a:p>
            <a:pPr algn="just"/>
            <a:r>
              <a:rPr lang="en-US" sz="3800" dirty="0">
                <a:latin typeface="Times New Roman" panose="02020603050405020304" pitchFamily="18" charset="0"/>
                <a:cs typeface="Times New Roman" panose="02020603050405020304" pitchFamily="18" charset="0"/>
              </a:rPr>
              <a:t>Involves inter-professional collaboration.</a:t>
            </a:r>
          </a:p>
          <a:p>
            <a:endParaRPr lang="en-US" dirty="0"/>
          </a:p>
        </p:txBody>
      </p:sp>
      <p:sp>
        <p:nvSpPr>
          <p:cNvPr id="4" name="Title 3"/>
          <p:cNvSpPr>
            <a:spLocks noGrp="1"/>
          </p:cNvSpPr>
          <p:nvPr>
            <p:ph type="title"/>
          </p:nvPr>
        </p:nvSpPr>
        <p:spPr>
          <a:xfrm>
            <a:off x="457200" y="30480"/>
            <a:ext cx="8229600" cy="1020762"/>
          </a:xfrm>
        </p:spPr>
        <p:txBody>
          <a:bodyPr>
            <a:noAutofit/>
          </a:bodyPr>
          <a:lstStyle/>
          <a:p>
            <a:pPr algn="ctr"/>
            <a:br>
              <a:rPr lang="en-US" sz="3600" dirty="0">
                <a:solidFill>
                  <a:srgbClr val="FF0000"/>
                </a:solidFill>
                <a:latin typeface="Times New Roman" panose="02020603050405020304" pitchFamily="18" charset="0"/>
                <a:cs typeface="Times New Roman" panose="02020603050405020304" pitchFamily="18" charset="0"/>
              </a:rPr>
            </a:br>
            <a:br>
              <a:rPr lang="en-US" sz="3600" dirty="0"/>
            </a:br>
            <a:r>
              <a:rPr lang="en-US" sz="3200" dirty="0">
                <a:solidFill>
                  <a:srgbClr val="FF0000"/>
                </a:solidFill>
                <a:latin typeface="Times New Roman" panose="02020603050405020304" pitchFamily="18" charset="0"/>
                <a:cs typeface="Times New Roman" panose="02020603050405020304" pitchFamily="18" charset="0"/>
              </a:rPr>
              <a:t>Characteristics of community health nursing</a:t>
            </a:r>
            <a:br>
              <a:rPr lang="en-US" sz="3600" dirty="0">
                <a:latin typeface="Times New Roman" panose="02020603050405020304" pitchFamily="18" charset="0"/>
                <a:cs typeface="Times New Roman" panose="02020603050405020304" pitchFamily="18" charset="0"/>
              </a:rPr>
            </a:br>
            <a:endParaRPr lang="en-US" sz="3600"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52</a:t>
            </a:fld>
            <a:endParaRPr lang="en-US">
              <a:solidFill>
                <a:prstClr val="black"/>
              </a:solidFill>
            </a:endParaRPr>
          </a:p>
        </p:txBody>
      </p:sp>
    </p:spTree>
    <p:extLst>
      <p:ext uri="{BB962C8B-B14F-4D97-AF65-F5344CB8AC3E}">
        <p14:creationId xmlns:p14="http://schemas.microsoft.com/office/powerpoint/2010/main" val="2208838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144000" cy="5943600"/>
          </a:xfrm>
        </p:spPr>
        <p:txBody>
          <a:bodyPr>
            <a:normAutofit fontScale="92500" lnSpcReduction="20000"/>
          </a:bodyPr>
          <a:lstStyle/>
          <a:p>
            <a:r>
              <a:rPr lang="en-US" sz="3500" dirty="0">
                <a:latin typeface="Times New Roman" panose="02020603050405020304" pitchFamily="18" charset="0"/>
                <a:cs typeface="Times New Roman" panose="02020603050405020304" pitchFamily="18" charset="0"/>
              </a:rPr>
              <a:t>The two characteristics of any specialized nursing practice are; specialized knowledge and skills; focus on a particular set of people receiving the service.</a:t>
            </a:r>
          </a:p>
          <a:p>
            <a:r>
              <a:rPr lang="en-US" sz="3500" dirty="0">
                <a:latin typeface="Times New Roman" panose="02020603050405020304" pitchFamily="18" charset="0"/>
                <a:cs typeface="Times New Roman" panose="02020603050405020304" pitchFamily="18" charset="0"/>
              </a:rPr>
              <a:t> As a specialty field of nursing community health nursing adds public health knowledge and skills that address the needs and problems of communities and focuses care on communities and vulnerable populations.</a:t>
            </a:r>
          </a:p>
          <a:p>
            <a:r>
              <a:rPr lang="en-US" sz="3500" dirty="0">
                <a:latin typeface="Times New Roman" panose="02020603050405020304" pitchFamily="18" charset="0"/>
                <a:cs typeface="Times New Roman" panose="02020603050405020304" pitchFamily="18" charset="0"/>
              </a:rPr>
              <a:t>Community health nursing is grounded in both public health sciences and nursing sciences, which makes its philosophical orientation and the nature of its practice unique. </a:t>
            </a:r>
          </a:p>
          <a:p>
            <a:r>
              <a:rPr lang="en-US" sz="3500" dirty="0">
                <a:latin typeface="Times New Roman" panose="02020603050405020304" pitchFamily="18" charset="0"/>
                <a:cs typeface="Times New Roman" panose="02020603050405020304" pitchFamily="18" charset="0"/>
              </a:rPr>
              <a:t>It has   been recognized as a sub-specialty of both fields.</a:t>
            </a:r>
          </a:p>
          <a:p>
            <a:endParaRPr lang="en-US" dirty="0"/>
          </a:p>
        </p:txBody>
      </p:sp>
      <p:sp>
        <p:nvSpPr>
          <p:cNvPr id="4" name="Title 3"/>
          <p:cNvSpPr>
            <a:spLocks noGrp="1"/>
          </p:cNvSpPr>
          <p:nvPr>
            <p:ph type="title"/>
          </p:nvPr>
        </p:nvSpPr>
        <p:spPr>
          <a:xfrm>
            <a:off x="457200" y="0"/>
            <a:ext cx="8229600" cy="838200"/>
          </a:xfrm>
        </p:spPr>
        <p:txBody>
          <a:bodyPr>
            <a:normAutofit fontScale="90000"/>
          </a:bodyPr>
          <a:lstStyle/>
          <a:p>
            <a:pPr lvl="0"/>
            <a:br>
              <a:rPr lang="en-US" dirty="0"/>
            </a:br>
            <a:r>
              <a:rPr lang="en-US" sz="4400" dirty="0">
                <a:effectLst/>
                <a:latin typeface="Times New Roman" panose="02020603050405020304" pitchFamily="18" charset="0"/>
                <a:cs typeface="Times New Roman" panose="02020603050405020304" pitchFamily="18" charset="0"/>
              </a:rPr>
              <a:t>It is a field of nursing</a:t>
            </a:r>
            <a:br>
              <a:rPr lang="en-US" dirty="0"/>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53</a:t>
            </a:fld>
            <a:endParaRPr lang="en-US">
              <a:solidFill>
                <a:prstClr val="black"/>
              </a:solidFill>
            </a:endParaRPr>
          </a:p>
        </p:txBody>
      </p:sp>
    </p:spTree>
    <p:extLst>
      <p:ext uri="{BB962C8B-B14F-4D97-AF65-F5344CB8AC3E}">
        <p14:creationId xmlns:p14="http://schemas.microsoft.com/office/powerpoint/2010/main" val="18401396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lstStyle/>
          <a:p>
            <a:r>
              <a:rPr lang="en-US" sz="3200" dirty="0">
                <a:latin typeface="Times New Roman" panose="02020603050405020304" pitchFamily="18" charset="0"/>
                <a:cs typeface="Times New Roman" panose="02020603050405020304" pitchFamily="18" charset="0"/>
              </a:rPr>
              <a:t>The central mission of public health practice is to improve the health of populations groups.</a:t>
            </a:r>
          </a:p>
          <a:p>
            <a:r>
              <a:rPr lang="en-US" sz="3200" dirty="0">
                <a:latin typeface="Times New Roman" panose="02020603050405020304" pitchFamily="18" charset="0"/>
                <a:cs typeface="Times New Roman" panose="02020603050405020304" pitchFamily="18" charset="0"/>
              </a:rPr>
              <a:t>Community health nursing shares this essential feature.</a:t>
            </a:r>
          </a:p>
          <a:p>
            <a:r>
              <a:rPr lang="en-US" sz="3200" dirty="0">
                <a:latin typeface="Times New Roman" panose="02020603050405020304" pitchFamily="18" charset="0"/>
                <a:cs typeface="Times New Roman" panose="02020603050405020304" pitchFamily="18" charset="0"/>
              </a:rPr>
              <a:t> It is concerned with health status of population groups and their environment. </a:t>
            </a:r>
          </a:p>
          <a:p>
            <a:r>
              <a:rPr lang="en-US" sz="3200" dirty="0">
                <a:latin typeface="Times New Roman" panose="02020603050405020304" pitchFamily="18" charset="0"/>
                <a:cs typeface="Times New Roman" panose="02020603050405020304" pitchFamily="18" charset="0"/>
              </a:rPr>
              <a:t>Working with individuals and families as parts of aggregates is common in community health nursing</a:t>
            </a:r>
          </a:p>
          <a:p>
            <a:endParaRPr lang="en-US" dirty="0"/>
          </a:p>
        </p:txBody>
      </p:sp>
      <p:sp>
        <p:nvSpPr>
          <p:cNvPr id="4" name="Title 3"/>
          <p:cNvSpPr>
            <a:spLocks noGrp="1"/>
          </p:cNvSpPr>
          <p:nvPr>
            <p:ph type="title"/>
          </p:nvPr>
        </p:nvSpPr>
        <p:spPr>
          <a:xfrm>
            <a:off x="457200" y="274638"/>
            <a:ext cx="8229600" cy="715962"/>
          </a:xfrm>
        </p:spPr>
        <p:txBody>
          <a:bodyPr>
            <a:normAutofit fontScale="90000"/>
          </a:bodyPr>
          <a:lstStyle/>
          <a:p>
            <a:pPr lvl="0"/>
            <a:br>
              <a:rPr lang="en-US" dirty="0"/>
            </a:br>
            <a:r>
              <a:rPr lang="en-US" sz="4400" dirty="0">
                <a:effectLst/>
                <a:latin typeface="Times New Roman" panose="02020603050405020304" pitchFamily="18" charset="0"/>
                <a:cs typeface="Times New Roman" panose="02020603050405020304" pitchFamily="18" charset="0"/>
              </a:rPr>
              <a:t>It is population focused</a:t>
            </a:r>
            <a:br>
              <a:rPr lang="en-US" dirty="0"/>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54</a:t>
            </a:fld>
            <a:endParaRPr lang="en-US">
              <a:solidFill>
                <a:prstClr val="black"/>
              </a:solidFill>
            </a:endParaRPr>
          </a:p>
        </p:txBody>
      </p:sp>
    </p:spTree>
    <p:extLst>
      <p:ext uri="{BB962C8B-B14F-4D97-AF65-F5344CB8AC3E}">
        <p14:creationId xmlns:p14="http://schemas.microsoft.com/office/powerpoint/2010/main" val="32022229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95794"/>
            <a:ext cx="9144000" cy="5376672"/>
          </a:xfrm>
        </p:spPr>
        <p:txBody>
          <a:bodyPr>
            <a:normAutofit/>
          </a:bodyPr>
          <a:lstStyle/>
          <a:p>
            <a:r>
              <a:rPr lang="en-US" sz="3200" dirty="0">
                <a:latin typeface="Times New Roman" panose="02020603050405020304" pitchFamily="18" charset="0"/>
                <a:cs typeface="Times New Roman" panose="02020603050405020304" pitchFamily="18" charset="0"/>
              </a:rPr>
              <a:t>In community health nursing, the promotion of health and prevention of illness are of first-order priority.</a:t>
            </a:r>
          </a:p>
          <a:p>
            <a:r>
              <a:rPr lang="en-US" sz="3200" dirty="0">
                <a:latin typeface="Times New Roman" panose="02020603050405020304" pitchFamily="18" charset="0"/>
                <a:cs typeface="Times New Roman" panose="02020603050405020304" pitchFamily="18" charset="0"/>
              </a:rPr>
              <a:t> There is less emphasis of curative care.</a:t>
            </a:r>
          </a:p>
          <a:p>
            <a:r>
              <a:rPr lang="en-US" sz="3200" dirty="0">
                <a:latin typeface="Times New Roman" panose="02020603050405020304" pitchFamily="18" charset="0"/>
                <a:cs typeface="Times New Roman" panose="02020603050405020304" pitchFamily="18" charset="0"/>
              </a:rPr>
              <a:t> Community health nurses concentrate on the wellness end of the health continuum in a variety of ways. </a:t>
            </a:r>
          </a:p>
          <a:p>
            <a:r>
              <a:rPr lang="en-US" sz="3200" dirty="0">
                <a:latin typeface="Times New Roman" panose="02020603050405020304" pitchFamily="18" charset="0"/>
                <a:cs typeface="Times New Roman" panose="02020603050405020304" pitchFamily="18" charset="0"/>
              </a:rPr>
              <a:t>They educate on proper nutrition, family planning, immunization, exercise, dental check-ups and healthy interpersonal relationship.</a:t>
            </a:r>
          </a:p>
          <a:p>
            <a:endParaRPr lang="en-US" dirty="0"/>
          </a:p>
        </p:txBody>
      </p:sp>
      <p:sp>
        <p:nvSpPr>
          <p:cNvPr id="4" name="Title 3"/>
          <p:cNvSpPr>
            <a:spLocks noGrp="1"/>
          </p:cNvSpPr>
          <p:nvPr>
            <p:ph type="title"/>
          </p:nvPr>
        </p:nvSpPr>
        <p:spPr>
          <a:xfrm>
            <a:off x="457200" y="0"/>
            <a:ext cx="8229600" cy="868362"/>
          </a:xfrm>
        </p:spPr>
        <p:txBody>
          <a:bodyPr>
            <a:normAutofit fontScale="90000"/>
          </a:bodyPr>
          <a:lstStyle/>
          <a:p>
            <a:pPr lvl="0"/>
            <a:br>
              <a:rPr lang="en-US" dirty="0"/>
            </a:br>
            <a:r>
              <a:rPr lang="en-US" sz="3600" dirty="0">
                <a:effectLst/>
                <a:latin typeface="Times New Roman" panose="02020603050405020304" pitchFamily="18" charset="0"/>
                <a:cs typeface="Times New Roman" panose="02020603050405020304" pitchFamily="18" charset="0"/>
              </a:rPr>
              <a:t>It emphasizes prevention, health promotion and wellness</a:t>
            </a:r>
            <a:br>
              <a:rPr lang="en-US" dirty="0"/>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55</a:t>
            </a:fld>
            <a:endParaRPr lang="en-US">
              <a:solidFill>
                <a:prstClr val="black"/>
              </a:solidFill>
            </a:endParaRPr>
          </a:p>
        </p:txBody>
      </p:sp>
    </p:spTree>
    <p:extLst>
      <p:ext uri="{BB962C8B-B14F-4D97-AF65-F5344CB8AC3E}">
        <p14:creationId xmlns:p14="http://schemas.microsoft.com/office/powerpoint/2010/main" val="39986579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016691"/>
          </a:xfrm>
        </p:spPr>
        <p:txBody>
          <a:bodyPr/>
          <a:lstStyle/>
          <a:p>
            <a:r>
              <a:rPr lang="en-US" sz="3200" dirty="0">
                <a:latin typeface="Times New Roman" panose="02020603050405020304" pitchFamily="18" charset="0"/>
                <a:cs typeface="Times New Roman" panose="02020603050405020304" pitchFamily="18" charset="0"/>
              </a:rPr>
              <a:t>The goal is to help the community reach its optimal level of wellness. </a:t>
            </a:r>
          </a:p>
          <a:p>
            <a:r>
              <a:rPr lang="en-US" sz="3200" dirty="0">
                <a:latin typeface="Times New Roman" panose="02020603050405020304" pitchFamily="18" charset="0"/>
                <a:cs typeface="Times New Roman" panose="02020603050405020304" pitchFamily="18" charset="0"/>
              </a:rPr>
              <a:t>This emphasis on wellness changes the community health nursing role from reactive to proactive approach. </a:t>
            </a:r>
          </a:p>
          <a:p>
            <a:r>
              <a:rPr lang="en-US" sz="3200" dirty="0">
                <a:latin typeface="Times New Roman" panose="02020603050405020304" pitchFamily="18" charset="0"/>
                <a:cs typeface="Times New Roman" panose="02020603050405020304" pitchFamily="18" charset="0"/>
              </a:rPr>
              <a:t>Community health nurses seek to identify potential health problems and high risk groups in order to institute preventive programs.</a:t>
            </a:r>
          </a:p>
          <a:p>
            <a:endParaRPr lang="en-US" dirty="0"/>
          </a:p>
        </p:txBody>
      </p:sp>
      <p:sp>
        <p:nvSpPr>
          <p:cNvPr id="4" name="Title 3"/>
          <p:cNvSpPr>
            <a:spLocks noGrp="1"/>
          </p:cNvSpPr>
          <p:nvPr>
            <p:ph type="title"/>
          </p:nvPr>
        </p:nvSpPr>
        <p:spPr>
          <a:xfrm>
            <a:off x="457200" y="274638"/>
            <a:ext cx="8229600" cy="563562"/>
          </a:xfrm>
        </p:spPr>
        <p:txBody>
          <a:bodyPr>
            <a:noAutofit/>
          </a:bodyPr>
          <a:lstStyle/>
          <a:p>
            <a:r>
              <a:rPr lang="en-US" sz="4000" dirty="0">
                <a:effectLst/>
              </a:rPr>
              <a:t>‘</a:t>
            </a:r>
            <a:r>
              <a:rPr lang="en-US" sz="4000" dirty="0" err="1">
                <a:effectLst/>
              </a:rPr>
              <a:t>ct</a:t>
            </a:r>
            <a:endParaRPr lang="en-US" sz="4000" dirty="0">
              <a:effectLst/>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56</a:t>
            </a:fld>
            <a:endParaRPr lang="en-US">
              <a:solidFill>
                <a:prstClr val="black"/>
              </a:solidFill>
            </a:endParaRPr>
          </a:p>
        </p:txBody>
      </p:sp>
    </p:spTree>
    <p:extLst>
      <p:ext uri="{BB962C8B-B14F-4D97-AF65-F5344CB8AC3E}">
        <p14:creationId xmlns:p14="http://schemas.microsoft.com/office/powerpoint/2010/main" val="24787630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95400"/>
            <a:ext cx="9144000" cy="5562600"/>
          </a:xfrm>
        </p:spPr>
        <p:txBody>
          <a:bodyPr>
            <a:normAutofit/>
          </a:bodyPr>
          <a:lstStyle/>
          <a:p>
            <a:pPr algn="just"/>
            <a:r>
              <a:rPr lang="en-US" sz="3200" dirty="0">
                <a:latin typeface="Times New Roman" panose="02020603050405020304" pitchFamily="18" charset="0"/>
                <a:cs typeface="Times New Roman" panose="02020603050405020304" pitchFamily="18" charset="0"/>
              </a:rPr>
              <a:t>Just as learning cannot take place in schools without student participation, the goals of community health will not be realized without consumer participation. </a:t>
            </a:r>
          </a:p>
          <a:p>
            <a:pPr algn="just"/>
            <a:r>
              <a:rPr lang="en-US" sz="3200" dirty="0">
                <a:latin typeface="Times New Roman" panose="02020603050405020304" pitchFamily="18" charset="0"/>
                <a:cs typeface="Times New Roman" panose="02020603050405020304" pitchFamily="18" charset="0"/>
              </a:rPr>
              <a:t>When people believe that their health and that of the community is their own responsibility and not just that of health professionals, they will take a more active interest in promoting it.</a:t>
            </a:r>
          </a:p>
          <a:p>
            <a:pPr algn="just"/>
            <a:r>
              <a:rPr lang="en-US" sz="3200" dirty="0">
                <a:latin typeface="Times New Roman" panose="02020603050405020304" pitchFamily="18" charset="0"/>
                <a:cs typeface="Times New Roman" panose="02020603050405020304" pitchFamily="18" charset="0"/>
              </a:rPr>
              <a:t> The process of taking responsibility of developing one’s own health potential is called </a:t>
            </a:r>
            <a:r>
              <a:rPr lang="en-US" sz="3200" b="1" dirty="0">
                <a:latin typeface="Times New Roman" panose="02020603050405020304" pitchFamily="18" charset="0"/>
                <a:cs typeface="Times New Roman" panose="02020603050405020304" pitchFamily="18" charset="0"/>
              </a:rPr>
              <a:t>self-care</a:t>
            </a:r>
            <a:r>
              <a:rPr lang="en-US" sz="3200" dirty="0">
                <a:latin typeface="Times New Roman" panose="02020603050405020304" pitchFamily="18" charset="0"/>
                <a:cs typeface="Times New Roman" panose="02020603050405020304" pitchFamily="18" charset="0"/>
              </a:rPr>
              <a:t>.</a:t>
            </a:r>
          </a:p>
          <a:p>
            <a:endParaRPr lang="en-US" dirty="0"/>
          </a:p>
        </p:txBody>
      </p:sp>
      <p:sp>
        <p:nvSpPr>
          <p:cNvPr id="4" name="Title 3"/>
          <p:cNvSpPr>
            <a:spLocks noGrp="1"/>
          </p:cNvSpPr>
          <p:nvPr>
            <p:ph type="title"/>
          </p:nvPr>
        </p:nvSpPr>
        <p:spPr>
          <a:xfrm>
            <a:off x="457200" y="274638"/>
            <a:ext cx="8229600" cy="868362"/>
          </a:xfrm>
        </p:spPr>
        <p:txBody>
          <a:bodyPr>
            <a:normAutofit fontScale="90000"/>
          </a:bodyPr>
          <a:lstStyle/>
          <a:p>
            <a:pPr lvl="0"/>
            <a:br>
              <a:rPr lang="en-US" sz="3600" dirty="0"/>
            </a:br>
            <a:r>
              <a:rPr lang="en-US" sz="4400" dirty="0">
                <a:effectLst/>
                <a:latin typeface="Times New Roman" panose="02020603050405020304" pitchFamily="18" charset="0"/>
                <a:cs typeface="Times New Roman" panose="02020603050405020304" pitchFamily="18" charset="0"/>
              </a:rPr>
              <a:t>It emphasizes on promotion of client responsibility for self care</a:t>
            </a:r>
            <a:br>
              <a:rPr lang="en-US" dirty="0"/>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57</a:t>
            </a:fld>
            <a:endParaRPr lang="en-US">
              <a:solidFill>
                <a:prstClr val="black"/>
              </a:solidFill>
            </a:endParaRPr>
          </a:p>
        </p:txBody>
      </p:sp>
    </p:spTree>
    <p:extLst>
      <p:ext uri="{BB962C8B-B14F-4D97-AF65-F5344CB8AC3E}">
        <p14:creationId xmlns:p14="http://schemas.microsoft.com/office/powerpoint/2010/main" val="7635684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144000" cy="5943600"/>
          </a:xfrm>
        </p:spPr>
        <p:txBody>
          <a:bodyPr>
            <a:normAutofit/>
          </a:bodyPr>
          <a:lstStyle/>
          <a:p>
            <a:r>
              <a:rPr lang="en-US" sz="3200" dirty="0">
                <a:latin typeface="Times New Roman" panose="02020603050405020304" pitchFamily="18" charset="0"/>
                <a:cs typeface="Times New Roman" panose="02020603050405020304" pitchFamily="18" charset="0"/>
              </a:rPr>
              <a:t> As people maintain their own lives, health, and wellbeing, they are engaging in self-care. </a:t>
            </a:r>
          </a:p>
          <a:p>
            <a:r>
              <a:rPr lang="en-US" sz="3200" dirty="0">
                <a:latin typeface="Times New Roman" panose="02020603050405020304" pitchFamily="18" charset="0"/>
                <a:cs typeface="Times New Roman" panose="02020603050405020304" pitchFamily="18" charset="0"/>
              </a:rPr>
              <a:t>When people’s ability to continue self-care activities drops below their need, they experience self-care deficit.</a:t>
            </a:r>
          </a:p>
          <a:p>
            <a:r>
              <a:rPr lang="en-US" sz="3200" dirty="0">
                <a:latin typeface="Times New Roman" panose="02020603050405020304" pitchFamily="18" charset="0"/>
                <a:cs typeface="Times New Roman" panose="02020603050405020304" pitchFamily="18" charset="0"/>
              </a:rPr>
              <a:t> Nurses can encourage people to negotiate health care goals and practices, develop their own programs, contact their own resources (e.g. support groups, transportation services), identify and implement lifestyle changes that promote wellness and learn ways to monitor their own health.</a:t>
            </a:r>
          </a:p>
          <a:p>
            <a:endParaRPr lang="en-US" dirty="0"/>
          </a:p>
        </p:txBody>
      </p:sp>
      <p:sp>
        <p:nvSpPr>
          <p:cNvPr id="4" name="Title 3"/>
          <p:cNvSpPr>
            <a:spLocks noGrp="1"/>
          </p:cNvSpPr>
          <p:nvPr>
            <p:ph type="title"/>
          </p:nvPr>
        </p:nvSpPr>
        <p:spPr>
          <a:xfrm>
            <a:off x="457200" y="274638"/>
            <a:ext cx="8229600" cy="563562"/>
          </a:xfrm>
        </p:spPr>
        <p:txBody>
          <a:bodyPr>
            <a:noAutofit/>
          </a:bodyPr>
          <a:lstStyle/>
          <a:p>
            <a:r>
              <a:rPr lang="en-US" sz="4000" dirty="0">
                <a:effectLst/>
                <a:latin typeface="Times New Roman" panose="02020603050405020304" pitchFamily="18" charset="0"/>
                <a:cs typeface="Times New Roman" panose="02020603050405020304" pitchFamily="18" charset="0"/>
              </a:rPr>
              <a:t>‘</a:t>
            </a:r>
            <a:r>
              <a:rPr lang="en-US" sz="4000" dirty="0" err="1">
                <a:effectLst/>
                <a:latin typeface="Times New Roman" panose="02020603050405020304" pitchFamily="18" charset="0"/>
                <a:cs typeface="Times New Roman" panose="02020603050405020304" pitchFamily="18" charset="0"/>
              </a:rPr>
              <a:t>ct</a:t>
            </a:r>
            <a:endParaRPr lang="en-US" sz="4000" dirty="0">
              <a:effectLst/>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58</a:t>
            </a:fld>
            <a:endParaRPr lang="en-US">
              <a:solidFill>
                <a:prstClr val="black"/>
              </a:solidFill>
            </a:endParaRPr>
          </a:p>
        </p:txBody>
      </p:sp>
    </p:spTree>
    <p:extLst>
      <p:ext uri="{BB962C8B-B14F-4D97-AF65-F5344CB8AC3E}">
        <p14:creationId xmlns:p14="http://schemas.microsoft.com/office/powerpoint/2010/main" val="13470325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8"/>
            <a:ext cx="9144000" cy="4525963"/>
          </a:xfrm>
        </p:spPr>
        <p:txBody>
          <a:bodyPr/>
          <a:lstStyle/>
          <a:p>
            <a:r>
              <a:rPr lang="en-US" sz="3200" dirty="0">
                <a:latin typeface="Times New Roman" panose="02020603050405020304" pitchFamily="18" charset="0"/>
                <a:cs typeface="Times New Roman" panose="02020603050405020304" pitchFamily="18" charset="0"/>
              </a:rPr>
              <a:t>The need to collect and examine data on the entire population (community assessment and diagnosis) before making intervention decisions is fundamental to community health nursing practice.</a:t>
            </a:r>
          </a:p>
          <a:p>
            <a:endParaRPr lang="en-US" dirty="0"/>
          </a:p>
        </p:txBody>
      </p:sp>
      <p:sp>
        <p:nvSpPr>
          <p:cNvPr id="4" name="Title 3"/>
          <p:cNvSpPr>
            <a:spLocks noGrp="1"/>
          </p:cNvSpPr>
          <p:nvPr>
            <p:ph type="title"/>
          </p:nvPr>
        </p:nvSpPr>
        <p:spPr>
          <a:xfrm>
            <a:off x="0" y="152400"/>
            <a:ext cx="8991600" cy="868362"/>
          </a:xfrm>
        </p:spPr>
        <p:txBody>
          <a:bodyPr>
            <a:normAutofit fontScale="90000"/>
          </a:bodyPr>
          <a:lstStyle/>
          <a:p>
            <a:pPr lvl="0"/>
            <a:br>
              <a:rPr lang="en-US" dirty="0"/>
            </a:br>
            <a:r>
              <a:rPr lang="en-US" sz="4400" dirty="0">
                <a:effectLst/>
                <a:latin typeface="Times New Roman" panose="02020603050405020304" pitchFamily="18" charset="0"/>
                <a:cs typeface="Times New Roman" panose="02020603050405020304" pitchFamily="18" charset="0"/>
              </a:rPr>
              <a:t>Uses aggregate measurement and analysis</a:t>
            </a:r>
            <a:br>
              <a:rPr lang="en-US" dirty="0"/>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59</a:t>
            </a:fld>
            <a:endParaRPr lang="en-US">
              <a:solidFill>
                <a:prstClr val="black"/>
              </a:solidFill>
            </a:endParaRPr>
          </a:p>
        </p:txBody>
      </p:sp>
    </p:spTree>
    <p:extLst>
      <p:ext uri="{BB962C8B-B14F-4D97-AF65-F5344CB8AC3E}">
        <p14:creationId xmlns:p14="http://schemas.microsoft.com/office/powerpoint/2010/main" val="3138341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pPr algn="just">
              <a:buFont typeface="Wingdings" pitchFamily="2" charset="2"/>
              <a:buChar char="v"/>
            </a:pPr>
            <a:r>
              <a:rPr lang="en-US" sz="3200" dirty="0">
                <a:latin typeface="Times New Roman" pitchFamily="18" charset="0"/>
                <a:cs typeface="Times New Roman" pitchFamily="18" charset="0"/>
              </a:rPr>
              <a:t>Special field of nursing that combines the skills of nursing, public health and some phases of social assistance and functions as part of the total public health program for the promotion of health, the improvement of the conditions in the social and physical environment, rehabilitation of illness and disability ( WHO Expert Committee of Nursing )</a:t>
            </a:r>
          </a:p>
        </p:txBody>
      </p:sp>
      <p:sp>
        <p:nvSpPr>
          <p:cNvPr id="2" name="Title 1"/>
          <p:cNvSpPr>
            <a:spLocks noGrp="1"/>
          </p:cNvSpPr>
          <p:nvPr>
            <p:ph type="title"/>
          </p:nvPr>
        </p:nvSpPr>
        <p:spPr>
          <a:xfrm>
            <a:off x="457200" y="274638"/>
            <a:ext cx="8229600" cy="411162"/>
          </a:xfrm>
        </p:spPr>
        <p:txBody>
          <a:bodyPr>
            <a:normAutofit fontScale="90000"/>
          </a:bodyPr>
          <a:lstStyle/>
          <a:p>
            <a:r>
              <a:rPr lang="en-US" dirty="0"/>
              <a:t>‘</a:t>
            </a:r>
            <a:r>
              <a:rPr lang="en-US" dirty="0" err="1"/>
              <a:t>ct</a:t>
            </a:r>
            <a:endParaRPr lang="en-US" dirty="0"/>
          </a:p>
        </p:txBody>
      </p:sp>
      <p:sp>
        <p:nvSpPr>
          <p:cNvPr id="5" name="Slide Number Placeholder 4"/>
          <p:cNvSpPr>
            <a:spLocks noGrp="1"/>
          </p:cNvSpPr>
          <p:nvPr>
            <p:ph type="sldNum" sz="quarter" idx="12"/>
          </p:nvPr>
        </p:nvSpPr>
        <p:spPr/>
        <p:txBody>
          <a:bodyPr/>
          <a:lstStyle/>
          <a:p>
            <a:fld id="{EC9709CB-0188-4506-8DF0-4098B100DAC2}" type="slidenum">
              <a:rPr lang="en-US" smtClean="0"/>
              <a:t>6</a:t>
            </a:fld>
            <a:endParaRPr lang="en-US"/>
          </a:p>
        </p:txBody>
      </p:sp>
    </p:spTree>
    <p:extLst>
      <p:ext uri="{BB962C8B-B14F-4D97-AF65-F5344CB8AC3E}">
        <p14:creationId xmlns:p14="http://schemas.microsoft.com/office/powerpoint/2010/main" val="156281624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22642"/>
            <a:ext cx="9144000" cy="5501958"/>
          </a:xfrm>
        </p:spPr>
        <p:txBody>
          <a:bodyPr>
            <a:normAutofit lnSpcReduction="10000"/>
          </a:bodyPr>
          <a:lstStyle/>
          <a:p>
            <a:r>
              <a:rPr lang="en-US" sz="3200" dirty="0">
                <a:latin typeface="Times New Roman" panose="02020603050405020304" pitchFamily="18" charset="0"/>
                <a:cs typeface="Times New Roman" panose="02020603050405020304" pitchFamily="18" charset="0"/>
              </a:rPr>
              <a:t>Community health nursing uses principles from organizational theory to provide effective administration of health care services.</a:t>
            </a:r>
          </a:p>
          <a:p>
            <a:r>
              <a:rPr lang="en-US" sz="3200" dirty="0">
                <a:latin typeface="Times New Roman" panose="02020603050405020304" pitchFamily="18" charset="0"/>
                <a:cs typeface="Times New Roman" panose="02020603050405020304" pitchFamily="18" charset="0"/>
              </a:rPr>
              <a:t> Public health has long been defined as the protection and improvement of community health through organized community efforts.</a:t>
            </a:r>
          </a:p>
          <a:p>
            <a:r>
              <a:rPr lang="en-US" sz="3200" dirty="0">
                <a:latin typeface="Times New Roman" panose="02020603050405020304" pitchFamily="18" charset="0"/>
                <a:cs typeface="Times New Roman" panose="02020603050405020304" pitchFamily="18" charset="0"/>
              </a:rPr>
              <a:t> As community health nurses carefully assess group and community needs, establish priorities, plan, implement and evaluate services, they are using public health management and organizational principles.</a:t>
            </a:r>
          </a:p>
          <a:p>
            <a:endParaRPr lang="en-US" dirty="0"/>
          </a:p>
        </p:txBody>
      </p:sp>
      <p:sp>
        <p:nvSpPr>
          <p:cNvPr id="4" name="Title 3"/>
          <p:cNvSpPr>
            <a:spLocks noGrp="1"/>
          </p:cNvSpPr>
          <p:nvPr>
            <p:ph type="title"/>
          </p:nvPr>
        </p:nvSpPr>
        <p:spPr>
          <a:xfrm>
            <a:off x="457200" y="30480"/>
            <a:ext cx="8229600" cy="792162"/>
          </a:xfrm>
        </p:spPr>
        <p:txBody>
          <a:bodyPr>
            <a:normAutofit fontScale="90000"/>
          </a:bodyPr>
          <a:lstStyle/>
          <a:p>
            <a:pPr lvl="0" algn="ctr"/>
            <a:br>
              <a:rPr lang="en-US" dirty="0"/>
            </a:br>
            <a:r>
              <a:rPr lang="en-US" sz="4000" dirty="0">
                <a:effectLst/>
                <a:latin typeface="Times New Roman" panose="02020603050405020304" pitchFamily="18" charset="0"/>
                <a:cs typeface="Times New Roman" panose="02020603050405020304" pitchFamily="18" charset="0"/>
              </a:rPr>
              <a:t>Uses principles of organizational theory</a:t>
            </a:r>
            <a:br>
              <a:rPr lang="en-US" dirty="0"/>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60</a:t>
            </a:fld>
            <a:endParaRPr lang="en-US">
              <a:solidFill>
                <a:prstClr val="black"/>
              </a:solidFill>
            </a:endParaRPr>
          </a:p>
        </p:txBody>
      </p:sp>
    </p:spTree>
    <p:extLst>
      <p:ext uri="{BB962C8B-B14F-4D97-AF65-F5344CB8AC3E}">
        <p14:creationId xmlns:p14="http://schemas.microsoft.com/office/powerpoint/2010/main" val="18666890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8"/>
            <a:ext cx="9144000" cy="4525963"/>
          </a:xfrm>
        </p:spPr>
        <p:txBody>
          <a:bodyPr/>
          <a:lstStyle/>
          <a:p>
            <a:pPr algn="just"/>
            <a:r>
              <a:rPr lang="en-US" sz="3200" dirty="0">
                <a:latin typeface="Times New Roman" panose="02020603050405020304" pitchFamily="18" charset="0"/>
                <a:cs typeface="Times New Roman" panose="02020603050405020304" pitchFamily="18" charset="0"/>
              </a:rPr>
              <a:t>Community health nursing focuses on application of the nursing activities to enhance the health of the population but not to an individual person.</a:t>
            </a:r>
          </a:p>
          <a:p>
            <a:endParaRPr lang="en-US" dirty="0"/>
          </a:p>
        </p:txBody>
      </p:sp>
      <p:sp>
        <p:nvSpPr>
          <p:cNvPr id="4" name="Title 3"/>
          <p:cNvSpPr>
            <a:spLocks noGrp="1"/>
          </p:cNvSpPr>
          <p:nvPr>
            <p:ph type="title"/>
          </p:nvPr>
        </p:nvSpPr>
        <p:spPr/>
        <p:txBody>
          <a:bodyPr>
            <a:normAutofit fontScale="90000"/>
          </a:bodyPr>
          <a:lstStyle/>
          <a:p>
            <a:pPr lvl="0"/>
            <a:r>
              <a:rPr lang="en-US" dirty="0"/>
              <a:t> </a:t>
            </a:r>
            <a:br>
              <a:rPr lang="en-US" dirty="0"/>
            </a:br>
            <a:r>
              <a:rPr lang="en-US" sz="4400" dirty="0">
                <a:effectLst/>
                <a:latin typeface="Times New Roman" panose="02020603050405020304" pitchFamily="18" charset="0"/>
                <a:cs typeface="Times New Roman" panose="02020603050405020304" pitchFamily="18" charset="0"/>
              </a:rPr>
              <a:t>It combines public health with nursing;</a:t>
            </a:r>
            <a:br>
              <a:rPr lang="en-US" dirty="0"/>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61</a:t>
            </a:fld>
            <a:endParaRPr lang="en-US">
              <a:solidFill>
                <a:prstClr val="black"/>
              </a:solidFill>
            </a:endParaRPr>
          </a:p>
        </p:txBody>
      </p:sp>
    </p:spTree>
    <p:extLst>
      <p:ext uri="{BB962C8B-B14F-4D97-AF65-F5344CB8AC3E}">
        <p14:creationId xmlns:p14="http://schemas.microsoft.com/office/powerpoint/2010/main" val="2501989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70432"/>
            <a:ext cx="9144000" cy="5687568"/>
          </a:xfrm>
        </p:spPr>
        <p:txBody>
          <a:bodyPr>
            <a:normAutofit/>
          </a:bodyPr>
          <a:lstStyle/>
          <a:p>
            <a:r>
              <a:rPr lang="en-US" sz="3200" dirty="0">
                <a:latin typeface="Times New Roman" panose="02020603050405020304" pitchFamily="18" charset="0"/>
                <a:cs typeface="Times New Roman" panose="02020603050405020304" pitchFamily="18" charset="0"/>
              </a:rPr>
              <a:t>Community health nurses must work in cooperation with other team members, coordinating services and addressing the needs of population groups. </a:t>
            </a:r>
          </a:p>
          <a:p>
            <a:r>
              <a:rPr lang="en-US" sz="3200" dirty="0">
                <a:latin typeface="Times New Roman" panose="02020603050405020304" pitchFamily="18" charset="0"/>
                <a:cs typeface="Times New Roman" panose="02020603050405020304" pitchFamily="18" charset="0"/>
              </a:rPr>
              <a:t>This inter-professional collaboration among health care workers, other professionals and clients is essential for establishing effective services and programs. </a:t>
            </a:r>
          </a:p>
        </p:txBody>
      </p:sp>
      <p:sp>
        <p:nvSpPr>
          <p:cNvPr id="4" name="Title 3"/>
          <p:cNvSpPr>
            <a:spLocks noGrp="1"/>
          </p:cNvSpPr>
          <p:nvPr>
            <p:ph type="title"/>
          </p:nvPr>
        </p:nvSpPr>
        <p:spPr>
          <a:xfrm>
            <a:off x="0" y="27432"/>
            <a:ext cx="9144000" cy="1143000"/>
          </a:xfrm>
        </p:spPr>
        <p:txBody>
          <a:bodyPr>
            <a:normAutofit fontScale="90000"/>
          </a:bodyPr>
          <a:lstStyle/>
          <a:p>
            <a:pPr lvl="0"/>
            <a:br>
              <a:rPr lang="en-US" dirty="0"/>
            </a:br>
            <a:r>
              <a:rPr lang="en-US" dirty="0">
                <a:effectLst/>
                <a:latin typeface="Times New Roman" panose="02020603050405020304" pitchFamily="18" charset="0"/>
                <a:cs typeface="Times New Roman" panose="02020603050405020304" pitchFamily="18" charset="0"/>
              </a:rPr>
              <a:t>Involves inter-professional collaboration</a:t>
            </a:r>
            <a:br>
              <a:rPr lang="en-US" dirty="0"/>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62</a:t>
            </a:fld>
            <a:endParaRPr lang="en-US">
              <a:solidFill>
                <a:prstClr val="black"/>
              </a:solidFill>
            </a:endParaRPr>
          </a:p>
        </p:txBody>
      </p:sp>
    </p:spTree>
    <p:extLst>
      <p:ext uri="{BB962C8B-B14F-4D97-AF65-F5344CB8AC3E}">
        <p14:creationId xmlns:p14="http://schemas.microsoft.com/office/powerpoint/2010/main" val="5204158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92162"/>
            <a:ext cx="9144000" cy="5913438"/>
          </a:xfrm>
        </p:spPr>
        <p:txBody>
          <a:bodyPr>
            <a:normAutofit/>
          </a:bodyPr>
          <a:lstStyle/>
          <a:p>
            <a:endParaRPr lang="en-US" dirty="0"/>
          </a:p>
          <a:p>
            <a:r>
              <a:rPr lang="en-US" sz="3200" dirty="0">
                <a:latin typeface="Times New Roman" panose="02020603050405020304" pitchFamily="18" charset="0"/>
                <a:cs typeface="Times New Roman" panose="02020603050405020304" pitchFamily="18" charset="0"/>
              </a:rPr>
              <a:t>Individualized efforts and specialized programs, when planned in isolation, can lead to fragmentation, gaps and even duplication of efforts in health services.</a:t>
            </a:r>
          </a:p>
          <a:p>
            <a:r>
              <a:rPr lang="en-US" sz="3200" dirty="0">
                <a:latin typeface="Times New Roman" panose="02020603050405020304" pitchFamily="18" charset="0"/>
                <a:cs typeface="Times New Roman" panose="02020603050405020304" pitchFamily="18" charset="0"/>
              </a:rPr>
              <a:t>Collaboration involves working with members of other professions on community advisory boards and health planning committees to develop needs assessment surveys and contribute to policy development efforts. </a:t>
            </a:r>
          </a:p>
          <a:p>
            <a:endParaRPr lang="en-US" dirty="0"/>
          </a:p>
          <a:p>
            <a:endParaRPr lang="en-US" dirty="0"/>
          </a:p>
        </p:txBody>
      </p:sp>
      <p:sp>
        <p:nvSpPr>
          <p:cNvPr id="4" name="Title 3"/>
          <p:cNvSpPr>
            <a:spLocks noGrp="1"/>
          </p:cNvSpPr>
          <p:nvPr>
            <p:ph type="title"/>
          </p:nvPr>
        </p:nvSpPr>
        <p:spPr>
          <a:xfrm>
            <a:off x="457200" y="0"/>
            <a:ext cx="8229600" cy="792162"/>
          </a:xfrm>
        </p:spPr>
        <p:txBody>
          <a:bodyPr/>
          <a:lstStyle/>
          <a:p>
            <a:r>
              <a:rPr lang="en-US" dirty="0">
                <a:effectLst/>
                <a:latin typeface="Times New Roman" panose="02020603050405020304" pitchFamily="18" charset="0"/>
                <a:cs typeface="Times New Roman" panose="02020603050405020304" pitchFamily="18" charset="0"/>
              </a:rPr>
              <a:t>‘</a:t>
            </a:r>
            <a:r>
              <a:rPr lang="en-US" dirty="0" err="1">
                <a:effectLst/>
                <a:latin typeface="Times New Roman" panose="02020603050405020304" pitchFamily="18" charset="0"/>
                <a:cs typeface="Times New Roman" panose="02020603050405020304" pitchFamily="18" charset="0"/>
              </a:rPr>
              <a:t>ct</a:t>
            </a:r>
            <a:endParaRPr lang="en-US" dirty="0">
              <a:effectLst/>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63</a:t>
            </a:fld>
            <a:endParaRPr lang="en-US">
              <a:solidFill>
                <a:prstClr val="black"/>
              </a:solidFill>
            </a:endParaRPr>
          </a:p>
        </p:txBody>
      </p:sp>
    </p:spTree>
    <p:extLst>
      <p:ext uri="{BB962C8B-B14F-4D97-AF65-F5344CB8AC3E}">
        <p14:creationId xmlns:p14="http://schemas.microsoft.com/office/powerpoint/2010/main" val="37225917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19200"/>
            <a:ext cx="9144000" cy="5486400"/>
          </a:xfrm>
        </p:spPr>
        <p:txBody>
          <a:bodyPr>
            <a:normAutofit/>
          </a:bodyPr>
          <a:lstStyle/>
          <a:p>
            <a:r>
              <a:rPr lang="en-US" sz="3200" dirty="0">
                <a:latin typeface="Times New Roman" panose="02020603050405020304" pitchFamily="18" charset="0"/>
                <a:cs typeface="Times New Roman" panose="02020603050405020304" pitchFamily="18" charset="0"/>
              </a:rPr>
              <a:t>Client participation is promoted when people serve as partners on the health care team. </a:t>
            </a:r>
          </a:p>
          <a:p>
            <a:r>
              <a:rPr lang="en-US" sz="3200" dirty="0">
                <a:latin typeface="Times New Roman" panose="02020603050405020304" pitchFamily="18" charset="0"/>
                <a:cs typeface="Times New Roman" panose="02020603050405020304" pitchFamily="18" charset="0"/>
              </a:rPr>
              <a:t>An aim of community health nursing is to collaborate with people rather than do things for them.</a:t>
            </a:r>
          </a:p>
          <a:p>
            <a:r>
              <a:rPr lang="en-US" sz="3200" dirty="0">
                <a:latin typeface="Times New Roman" panose="02020603050405020304" pitchFamily="18" charset="0"/>
                <a:cs typeface="Times New Roman" panose="02020603050405020304" pitchFamily="18" charset="0"/>
              </a:rPr>
              <a:t> When consumers of health services are treated with respect and trust they gain confidence and skill in health care; hence promoting their own health and that of their community.</a:t>
            </a:r>
          </a:p>
          <a:p>
            <a:endParaRPr lang="en-US" dirty="0"/>
          </a:p>
        </p:txBody>
      </p:sp>
      <p:sp>
        <p:nvSpPr>
          <p:cNvPr id="4" name="Title 3"/>
          <p:cNvSpPr>
            <a:spLocks noGrp="1"/>
          </p:cNvSpPr>
          <p:nvPr>
            <p:ph type="title"/>
          </p:nvPr>
        </p:nvSpPr>
        <p:spPr>
          <a:xfrm>
            <a:off x="457200" y="274638"/>
            <a:ext cx="8229600" cy="715962"/>
          </a:xfrm>
        </p:spPr>
        <p:txBody>
          <a:bodyPr>
            <a:normAutofit fontScale="90000"/>
          </a:bodyPr>
          <a:lstStyle/>
          <a:p>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ct</a:t>
            </a:r>
            <a:endParaRPr lang="en-US"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64</a:t>
            </a:fld>
            <a:endParaRPr lang="en-US">
              <a:solidFill>
                <a:prstClr val="black"/>
              </a:solidFill>
            </a:endParaRPr>
          </a:p>
        </p:txBody>
      </p:sp>
    </p:spTree>
    <p:extLst>
      <p:ext uri="{BB962C8B-B14F-4D97-AF65-F5344CB8AC3E}">
        <p14:creationId xmlns:p14="http://schemas.microsoft.com/office/powerpoint/2010/main" val="17760299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19200"/>
            <a:ext cx="9144000" cy="4788091"/>
          </a:xfrm>
        </p:spPr>
        <p:txBody>
          <a:bodyPr/>
          <a:lstStyle/>
          <a:p>
            <a:r>
              <a:rPr lang="en-US" sz="3200" dirty="0">
                <a:latin typeface="Times New Roman" panose="02020603050405020304" pitchFamily="18" charset="0"/>
                <a:cs typeface="Times New Roman" panose="02020603050405020304" pitchFamily="18" charset="0"/>
              </a:rPr>
              <a:t>Community health nurses encourage the involvement of health care consumers by soliciting their opinions, by inviting them to participate on health and committees and finding ways to promote their participation in decisions affecting their collective health.</a:t>
            </a:r>
          </a:p>
          <a:p>
            <a:endParaRPr lang="en-US" dirty="0"/>
          </a:p>
        </p:txBody>
      </p:sp>
      <p:sp>
        <p:nvSpPr>
          <p:cNvPr id="4" name="Title 3"/>
          <p:cNvSpPr>
            <a:spLocks noGrp="1"/>
          </p:cNvSpPr>
          <p:nvPr>
            <p:ph type="title"/>
          </p:nvPr>
        </p:nvSpPr>
        <p:spPr>
          <a:xfrm>
            <a:off x="457200" y="0"/>
            <a:ext cx="8229600" cy="990600"/>
          </a:xfrm>
        </p:spPr>
        <p:txBody>
          <a:bodyPr>
            <a:normAutofit/>
          </a:bodyPr>
          <a:lstStyle/>
          <a:p>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ct</a:t>
            </a:r>
            <a:endParaRPr lang="en-US"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65</a:t>
            </a:fld>
            <a:endParaRPr lang="en-US">
              <a:solidFill>
                <a:prstClr val="black"/>
              </a:solidFill>
            </a:endParaRPr>
          </a:p>
        </p:txBody>
      </p:sp>
    </p:spTree>
    <p:extLst>
      <p:ext uri="{BB962C8B-B14F-4D97-AF65-F5344CB8AC3E}">
        <p14:creationId xmlns:p14="http://schemas.microsoft.com/office/powerpoint/2010/main" val="15297185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144000" cy="5943600"/>
          </a:xfrm>
        </p:spPr>
        <p:txBody>
          <a:bodyPr>
            <a:normAutofit/>
          </a:bodyPr>
          <a:lstStyle/>
          <a:p>
            <a:pPr marL="109728" indent="0">
              <a:buNone/>
            </a:pPr>
            <a:r>
              <a:rPr lang="en-US" sz="3200" dirty="0">
                <a:latin typeface="Times New Roman" panose="02020603050405020304" pitchFamily="18" charset="0"/>
                <a:cs typeface="Times New Roman" panose="02020603050405020304" pitchFamily="18" charset="0"/>
              </a:rPr>
              <a:t>1.Community health nursing is an established activity based on recognized needs and functioning within the total health programme. The activities include:-</a:t>
            </a:r>
          </a:p>
          <a:p>
            <a:pPr marL="109728" indent="0">
              <a:buNone/>
            </a:pPr>
            <a:r>
              <a:rPr lang="en-US" sz="3200" dirty="0">
                <a:latin typeface="Times New Roman" panose="02020603050405020304" pitchFamily="18" charset="0"/>
                <a:cs typeface="Times New Roman" panose="02020603050405020304" pitchFamily="18" charset="0"/>
              </a:rPr>
              <a:t>-Recognition of community health needs and provides supervisory counselling for health promotion, health appraisal, rehabilitation, prevention and control of diseases.</a:t>
            </a:r>
          </a:p>
          <a:p>
            <a:pPr marL="109728" indent="0">
              <a:buNone/>
            </a:pPr>
            <a:r>
              <a:rPr lang="en-US" sz="3200" dirty="0">
                <a:latin typeface="Times New Roman" panose="02020603050405020304" pitchFamily="18" charset="0"/>
                <a:cs typeface="Times New Roman" panose="02020603050405020304" pitchFamily="18" charset="0"/>
              </a:rPr>
              <a:t>2.The community health nursing </a:t>
            </a:r>
            <a:r>
              <a:rPr lang="en-US" sz="2800" dirty="0">
                <a:latin typeface="Times New Roman" panose="02020603050405020304" pitchFamily="18" charset="0"/>
                <a:cs typeface="Times New Roman" panose="02020603050405020304" pitchFamily="18" charset="0"/>
              </a:rPr>
              <a:t>agency </a:t>
            </a:r>
            <a:r>
              <a:rPr lang="en-US" sz="3200" dirty="0">
                <a:latin typeface="Times New Roman" panose="02020603050405020304" pitchFamily="18" charset="0"/>
                <a:cs typeface="Times New Roman" panose="02020603050405020304" pitchFamily="18" charset="0"/>
              </a:rPr>
              <a:t>has clearly defined objectives and purposes for its services.</a:t>
            </a: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914400"/>
          </a:xfrm>
        </p:spPr>
        <p:txBody>
          <a:bodyPr>
            <a:normAutofit fontScale="90000"/>
          </a:bodyPr>
          <a:lstStyle/>
          <a:p>
            <a:br>
              <a:rPr lang="en-US" dirty="0">
                <a:effectLst/>
              </a:rPr>
            </a:br>
            <a:br>
              <a:rPr lang="en-US" dirty="0">
                <a:effectLst/>
              </a:rPr>
            </a:br>
            <a:r>
              <a:rPr lang="en-US" sz="4000" dirty="0">
                <a:solidFill>
                  <a:srgbClr val="FF0000"/>
                </a:solidFill>
                <a:effectLst/>
                <a:latin typeface="Times New Roman" panose="02020603050405020304" pitchFamily="18" charset="0"/>
                <a:cs typeface="Times New Roman" panose="02020603050405020304" pitchFamily="18" charset="0"/>
              </a:rPr>
              <a:t>Principles of Community Health Nursing.</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66</a:t>
            </a:fld>
            <a:endParaRPr lang="en-US">
              <a:solidFill>
                <a:prstClr val="black"/>
              </a:solidFill>
            </a:endParaRPr>
          </a:p>
        </p:txBody>
      </p:sp>
    </p:spTree>
    <p:extLst>
      <p:ext uri="{BB962C8B-B14F-4D97-AF65-F5344CB8AC3E}">
        <p14:creationId xmlns:p14="http://schemas.microsoft.com/office/powerpoint/2010/main" val="15051191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fontScale="92500" lnSpcReduction="20000"/>
          </a:bodyPr>
          <a:lstStyle/>
          <a:p>
            <a:pPr marL="109728" indent="0">
              <a:buNone/>
            </a:pPr>
            <a:r>
              <a:rPr lang="en-US" sz="3500" dirty="0">
                <a:latin typeface="Times New Roman" panose="02020603050405020304" pitchFamily="18" charset="0"/>
                <a:cs typeface="Times New Roman" panose="02020603050405020304" pitchFamily="18" charset="0"/>
              </a:rPr>
              <a:t>3.An active organized citizens group, representative of the community is an integral part of the community health programme.</a:t>
            </a:r>
          </a:p>
          <a:p>
            <a:pPr marL="109728" indent="0">
              <a:buNone/>
            </a:pPr>
            <a:r>
              <a:rPr lang="en-US" sz="3500" dirty="0">
                <a:latin typeface="Times New Roman" panose="02020603050405020304" pitchFamily="18" charset="0"/>
                <a:cs typeface="Times New Roman" panose="02020603050405020304" pitchFamily="18" charset="0"/>
              </a:rPr>
              <a:t>4. Community health nursing services are available to the entire community regardless of origin, culture or social and economic resources and should be available to people irrespective of age, sex, creed and political affiliation.</a:t>
            </a:r>
          </a:p>
          <a:p>
            <a:pPr marL="109728" indent="0">
              <a:buNone/>
            </a:pPr>
            <a:r>
              <a:rPr lang="en-US" sz="3500" dirty="0">
                <a:latin typeface="Times New Roman" panose="02020603050405020304" pitchFamily="18" charset="0"/>
                <a:cs typeface="Times New Roman" panose="02020603050405020304" pitchFamily="18" charset="0"/>
              </a:rPr>
              <a:t>5.Community health nursing recognized the family and community as units of service.</a:t>
            </a:r>
          </a:p>
          <a:p>
            <a:pPr marL="109728" indent="0">
              <a:buNone/>
            </a:pPr>
            <a:r>
              <a:rPr lang="en-US" sz="3500" dirty="0">
                <a:latin typeface="Times New Roman" panose="02020603050405020304" pitchFamily="18" charset="0"/>
                <a:cs typeface="Times New Roman" panose="02020603050405020304" pitchFamily="18" charset="0"/>
              </a:rPr>
              <a:t>- The basic causes of major diseases or ailments are largely found in the environment and in the habits and practices of the people.</a:t>
            </a: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914400"/>
          </a:xfrm>
        </p:spPr>
        <p:txBody>
          <a:bodyPr>
            <a:normAutofit fontScale="90000"/>
          </a:bodyPr>
          <a:lstStyle/>
          <a:p>
            <a:br>
              <a:rPr lang="en-US" dirty="0">
                <a:effectLst/>
              </a:rPr>
            </a:br>
            <a:br>
              <a:rPr lang="en-US" dirty="0">
                <a:effectLst/>
              </a:rPr>
            </a:br>
            <a:r>
              <a:rPr lang="en-US" sz="4000" dirty="0">
                <a:solidFill>
                  <a:srgbClr val="FF0000"/>
                </a:solidFill>
                <a:effectLst/>
                <a:latin typeface="Times New Roman" panose="02020603050405020304" pitchFamily="18" charset="0"/>
                <a:cs typeface="Times New Roman" panose="02020603050405020304" pitchFamily="18" charset="0"/>
              </a:rPr>
              <a:t>Principles of Community Health Nursing......</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67</a:t>
            </a:fld>
            <a:endParaRPr lang="en-US">
              <a:solidFill>
                <a:prstClr val="black"/>
              </a:solidFill>
            </a:endParaRPr>
          </a:p>
        </p:txBody>
      </p:sp>
    </p:spTree>
    <p:extLst>
      <p:ext uri="{BB962C8B-B14F-4D97-AF65-F5344CB8AC3E}">
        <p14:creationId xmlns:p14="http://schemas.microsoft.com/office/powerpoint/2010/main" val="131873753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85800"/>
            <a:ext cx="9144000" cy="6172200"/>
          </a:xfrm>
        </p:spPr>
        <p:txBody>
          <a:bodyPr>
            <a:normAutofit fontScale="92500" lnSpcReduction="20000"/>
          </a:bodyPr>
          <a:lstStyle/>
          <a:p>
            <a:pPr marL="109728" indent="0">
              <a:buNone/>
            </a:pPr>
            <a:r>
              <a:rPr lang="en-US" sz="3500" dirty="0">
                <a:latin typeface="Times New Roman" panose="02020603050405020304" pitchFamily="18" charset="0"/>
                <a:cs typeface="Times New Roman" panose="02020603050405020304" pitchFamily="18" charset="0"/>
              </a:rPr>
              <a:t>6. Health education and counselling for individual, family and community are the integral part of community health nursing. </a:t>
            </a:r>
          </a:p>
          <a:p>
            <a:pPr marL="109728" indent="0">
              <a:buNone/>
            </a:pPr>
            <a:r>
              <a:rPr lang="en-US" sz="3500" dirty="0">
                <a:latin typeface="Times New Roman" panose="02020603050405020304" pitchFamily="18" charset="0"/>
                <a:cs typeface="Times New Roman" panose="02020603050405020304" pitchFamily="18" charset="0"/>
              </a:rPr>
              <a:t>-Teaching the health concepts and practices to the individual, family and community are interwoven throughout the work of  community heath nurse.</a:t>
            </a:r>
          </a:p>
          <a:p>
            <a:pPr marL="109728" indent="0">
              <a:buNone/>
            </a:pPr>
            <a:r>
              <a:rPr lang="en-US" sz="3500" dirty="0">
                <a:latin typeface="Times New Roman" panose="02020603050405020304" pitchFamily="18" charset="0"/>
                <a:cs typeface="Times New Roman" panose="02020603050405020304" pitchFamily="18" charset="0"/>
              </a:rPr>
              <a:t>7..Recipients of health care should participate in planning relating to goals for attainment of health.</a:t>
            </a:r>
          </a:p>
          <a:p>
            <a:pPr marL="109728" indent="0">
              <a:buNone/>
            </a:pPr>
            <a:r>
              <a:rPr lang="en-US" sz="3500" dirty="0">
                <a:latin typeface="Times New Roman" panose="02020603050405020304" pitchFamily="18" charset="0"/>
                <a:cs typeface="Times New Roman" panose="02020603050405020304" pitchFamily="18" charset="0"/>
              </a:rPr>
              <a:t>- Patient is the only constant member of the health care team</a:t>
            </a:r>
          </a:p>
          <a:p>
            <a:pPr marL="109728" indent="0">
              <a:buNone/>
            </a:pPr>
            <a:r>
              <a:rPr lang="en-US" sz="3500" dirty="0">
                <a:latin typeface="Times New Roman" panose="02020603050405020304" pitchFamily="18" charset="0"/>
                <a:cs typeface="Times New Roman" panose="02020603050405020304" pitchFamily="18" charset="0"/>
              </a:rPr>
              <a:t>-An individual within community is ultimately responsible for their own health and must be encouraged and taught to be active participant on their own health.</a:t>
            </a: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685800"/>
          </a:xfrm>
        </p:spPr>
        <p:txBody>
          <a:bodyPr>
            <a:normAutofit fontScale="90000"/>
          </a:bodyPr>
          <a:lstStyle/>
          <a:p>
            <a:br>
              <a:rPr lang="en-US" dirty="0">
                <a:effectLst/>
              </a:rPr>
            </a:br>
            <a:br>
              <a:rPr lang="en-US" dirty="0">
                <a:effectLst/>
              </a:rPr>
            </a:br>
            <a:r>
              <a:rPr lang="en-US" sz="4000" dirty="0">
                <a:solidFill>
                  <a:srgbClr val="FF0000"/>
                </a:solidFill>
                <a:effectLst/>
                <a:latin typeface="Times New Roman" panose="02020603050405020304" pitchFamily="18" charset="0"/>
                <a:cs typeface="Times New Roman" panose="02020603050405020304" pitchFamily="18" charset="0"/>
              </a:rPr>
              <a:t>Principles of Community Health Nursing…..</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68</a:t>
            </a:fld>
            <a:endParaRPr lang="en-US">
              <a:solidFill>
                <a:prstClr val="black"/>
              </a:solidFill>
            </a:endParaRPr>
          </a:p>
        </p:txBody>
      </p:sp>
    </p:spTree>
    <p:extLst>
      <p:ext uri="{BB962C8B-B14F-4D97-AF65-F5344CB8AC3E}">
        <p14:creationId xmlns:p14="http://schemas.microsoft.com/office/powerpoint/2010/main" val="15802156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6096000"/>
          </a:xfrm>
        </p:spPr>
        <p:txBody>
          <a:bodyPr>
            <a:normAutofit/>
          </a:bodyPr>
          <a:lstStyle/>
          <a:p>
            <a:pPr marL="109728" indent="0">
              <a:buNone/>
            </a:pPr>
            <a:r>
              <a:rPr lang="en-US" sz="3200" dirty="0">
                <a:latin typeface="Times New Roman" panose="02020603050405020304" pitchFamily="18" charset="0"/>
                <a:cs typeface="Times New Roman" panose="02020603050405020304" pitchFamily="18" charset="0"/>
              </a:rPr>
              <a:t>8.Community health nurse should be a full pledged nurse.</a:t>
            </a:r>
          </a:p>
          <a:p>
            <a:pPr marL="109728" indent="0">
              <a:buNone/>
            </a:pPr>
            <a:r>
              <a:rPr lang="en-US" sz="3200" dirty="0">
                <a:latin typeface="Times New Roman" panose="02020603050405020304" pitchFamily="18" charset="0"/>
                <a:cs typeface="Times New Roman" panose="02020603050405020304" pitchFamily="18" charset="0"/>
              </a:rPr>
              <a:t>9.Community health nursing should be based on the needs of the patient and there should be proper continuity of services to patients.</a:t>
            </a:r>
          </a:p>
          <a:p>
            <a:pPr marL="109728" indent="0">
              <a:buNone/>
            </a:pPr>
            <a:r>
              <a:rPr lang="en-US" sz="3200" dirty="0">
                <a:latin typeface="Times New Roman" panose="02020603050405020304" pitchFamily="18" charset="0"/>
                <a:cs typeface="Times New Roman" panose="02020603050405020304" pitchFamily="18" charset="0"/>
              </a:rPr>
              <a:t>10. Periodic and continuing appraisal and education of the health situation of the patients are basic to </a:t>
            </a:r>
            <a:r>
              <a:rPr lang="en-US" sz="3200" dirty="0" err="1">
                <a:latin typeface="Times New Roman" panose="02020603050405020304" pitchFamily="18" charset="0"/>
                <a:cs typeface="Times New Roman" panose="02020603050405020304" pitchFamily="18" charset="0"/>
              </a:rPr>
              <a:t>to</a:t>
            </a:r>
            <a:r>
              <a:rPr lang="en-US" sz="3200" dirty="0">
                <a:latin typeface="Times New Roman" panose="02020603050405020304" pitchFamily="18" charset="0"/>
                <a:cs typeface="Times New Roman" panose="02020603050405020304" pitchFamily="18" charset="0"/>
              </a:rPr>
              <a:t> the community health nursing.</a:t>
            </a:r>
          </a:p>
          <a:p>
            <a:pPr marL="109728" indent="0">
              <a:buNone/>
            </a:pPr>
            <a:r>
              <a:rPr lang="en-US" sz="3200" dirty="0">
                <a:latin typeface="Times New Roman" panose="02020603050405020304" pitchFamily="18" charset="0"/>
                <a:cs typeface="Times New Roman" panose="02020603050405020304" pitchFamily="18" charset="0"/>
              </a:rPr>
              <a:t>11.The community health nurse should function as important member of the health team.</a:t>
            </a: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914400"/>
          </a:xfrm>
        </p:spPr>
        <p:txBody>
          <a:bodyPr>
            <a:normAutofit fontScale="90000"/>
          </a:bodyPr>
          <a:lstStyle/>
          <a:p>
            <a:br>
              <a:rPr lang="en-US" dirty="0">
                <a:effectLst/>
              </a:rPr>
            </a:br>
            <a:br>
              <a:rPr lang="en-US" dirty="0">
                <a:effectLst/>
              </a:rPr>
            </a:br>
            <a:r>
              <a:rPr lang="en-US" sz="4000" dirty="0">
                <a:solidFill>
                  <a:srgbClr val="FF0000"/>
                </a:solidFill>
                <a:effectLst/>
                <a:latin typeface="Times New Roman" panose="02020603050405020304" pitchFamily="18" charset="0"/>
                <a:cs typeface="Times New Roman" panose="02020603050405020304" pitchFamily="18" charset="0"/>
              </a:rPr>
              <a:t>Principles of Community Health Nursing…..</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69</a:t>
            </a:fld>
            <a:endParaRPr lang="en-US">
              <a:solidFill>
                <a:prstClr val="black"/>
              </a:solidFill>
            </a:endParaRPr>
          </a:p>
        </p:txBody>
      </p:sp>
    </p:spTree>
    <p:extLst>
      <p:ext uri="{BB962C8B-B14F-4D97-AF65-F5344CB8AC3E}">
        <p14:creationId xmlns:p14="http://schemas.microsoft.com/office/powerpoint/2010/main" val="682197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marL="457200" indent="-457200" algn="just">
              <a:buFont typeface="Wingdings" pitchFamily="2" charset="2"/>
              <a:buChar char="v"/>
            </a:pPr>
            <a:r>
              <a:rPr lang="en-US" sz="3200" dirty="0">
                <a:latin typeface="Times New Roman" pitchFamily="18" charset="0"/>
                <a:cs typeface="Times New Roman" pitchFamily="18" charset="0"/>
              </a:rPr>
              <a:t>It is the product of centuries of responsiveness and growth.</a:t>
            </a:r>
          </a:p>
          <a:p>
            <a:pPr marL="457200" indent="-457200" algn="just">
              <a:buFont typeface="Wingdings" pitchFamily="2" charset="2"/>
              <a:buChar char="v"/>
            </a:pPr>
            <a:r>
              <a:rPr lang="en-US" sz="3200" dirty="0">
                <a:latin typeface="Times New Roman" pitchFamily="18" charset="0"/>
                <a:cs typeface="Times New Roman" pitchFamily="18" charset="0"/>
              </a:rPr>
              <a:t> Its practice was adapted to accommodate the needs of a changing society, yet it has always maintained its initial goal of improved community health. </a:t>
            </a:r>
          </a:p>
          <a:p>
            <a:pPr marL="457200" indent="-457200" algn="just">
              <a:buFont typeface="Wingdings" pitchFamily="2" charset="2"/>
              <a:buChar char="v"/>
            </a:pPr>
            <a:r>
              <a:rPr lang="en-US" sz="3200" dirty="0">
                <a:latin typeface="Times New Roman" pitchFamily="18" charset="0"/>
                <a:cs typeface="Times New Roman" pitchFamily="18" charset="0"/>
              </a:rPr>
              <a:t>Community health nursing development has been influenced by changes in nursing, public health and society that is traced through several stages.</a:t>
            </a:r>
          </a:p>
        </p:txBody>
      </p:sp>
      <p:sp>
        <p:nvSpPr>
          <p:cNvPr id="2" name="Title 1"/>
          <p:cNvSpPr>
            <a:spLocks noGrp="1"/>
          </p:cNvSpPr>
          <p:nvPr>
            <p:ph type="title"/>
          </p:nvPr>
        </p:nvSpPr>
        <p:spPr>
          <a:xfrm>
            <a:off x="457200" y="274638"/>
            <a:ext cx="8229600" cy="411162"/>
          </a:xfrm>
        </p:spPr>
        <p:txBody>
          <a:bodyPr>
            <a:normAutofit fontScale="90000"/>
          </a:bodyPr>
          <a:lstStyle/>
          <a:p>
            <a:r>
              <a:rPr lang="en-US" dirty="0"/>
              <a:t>‘</a:t>
            </a:r>
            <a:r>
              <a:rPr lang="en-US" dirty="0" err="1"/>
              <a:t>ct</a:t>
            </a:r>
            <a:endParaRPr lang="en-US" dirty="0"/>
          </a:p>
        </p:txBody>
      </p:sp>
      <p:sp>
        <p:nvSpPr>
          <p:cNvPr id="5" name="Slide Number Placeholder 4"/>
          <p:cNvSpPr>
            <a:spLocks noGrp="1"/>
          </p:cNvSpPr>
          <p:nvPr>
            <p:ph type="sldNum" sz="quarter" idx="12"/>
          </p:nvPr>
        </p:nvSpPr>
        <p:spPr/>
        <p:txBody>
          <a:bodyPr/>
          <a:lstStyle/>
          <a:p>
            <a:fld id="{EC9709CB-0188-4506-8DF0-4098B100DAC2}" type="slidenum">
              <a:rPr lang="en-US" smtClean="0"/>
              <a:t>7</a:t>
            </a:fld>
            <a:endParaRPr lang="en-US"/>
          </a:p>
        </p:txBody>
      </p:sp>
    </p:spTree>
    <p:extLst>
      <p:ext uri="{BB962C8B-B14F-4D97-AF65-F5344CB8AC3E}">
        <p14:creationId xmlns:p14="http://schemas.microsoft.com/office/powerpoint/2010/main" val="329082560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752600"/>
            <a:ext cx="9144000" cy="5105400"/>
          </a:xfrm>
        </p:spPr>
        <p:txBody>
          <a:bodyPr>
            <a:normAutofit/>
          </a:bodyPr>
          <a:lstStyle/>
          <a:p>
            <a:r>
              <a:rPr lang="en-US" sz="3200" dirty="0">
                <a:latin typeface="Times New Roman" panose="02020603050405020304" pitchFamily="18" charset="0"/>
                <a:cs typeface="Times New Roman" panose="02020603050405020304" pitchFamily="18" charset="0"/>
              </a:rPr>
              <a:t>To improve quality of life</a:t>
            </a:r>
          </a:p>
          <a:p>
            <a:r>
              <a:rPr lang="en-US" sz="3200" dirty="0">
                <a:latin typeface="Times New Roman" panose="02020603050405020304" pitchFamily="18" charset="0"/>
                <a:cs typeface="Times New Roman" panose="02020603050405020304" pitchFamily="18" charset="0"/>
              </a:rPr>
              <a:t>To reduce risk factors </a:t>
            </a:r>
          </a:p>
          <a:p>
            <a:r>
              <a:rPr lang="en-US" sz="3200" dirty="0">
                <a:latin typeface="Times New Roman" panose="02020603050405020304" pitchFamily="18" charset="0"/>
                <a:cs typeface="Times New Roman" panose="02020603050405020304" pitchFamily="18" charset="0"/>
              </a:rPr>
              <a:t>To strengthen self-care activities of individuals</a:t>
            </a:r>
          </a:p>
          <a:p>
            <a:r>
              <a:rPr lang="en-US" sz="3200" dirty="0">
                <a:latin typeface="Times New Roman" panose="02020603050405020304" pitchFamily="18" charset="0"/>
                <a:cs typeface="Times New Roman" panose="02020603050405020304" pitchFamily="18" charset="0"/>
              </a:rPr>
              <a:t>To improve standards of living</a:t>
            </a:r>
          </a:p>
        </p:txBody>
      </p:sp>
      <p:sp>
        <p:nvSpPr>
          <p:cNvPr id="4" name="Title 3"/>
          <p:cNvSpPr>
            <a:spLocks noGrp="1"/>
          </p:cNvSpPr>
          <p:nvPr>
            <p:ph type="title"/>
          </p:nvPr>
        </p:nvSpPr>
        <p:spPr>
          <a:xfrm>
            <a:off x="0" y="0"/>
            <a:ext cx="9144000" cy="1417638"/>
          </a:xfrm>
        </p:spPr>
        <p:txBody>
          <a:bodyPr>
            <a:normAutofit/>
          </a:bodyPr>
          <a:lstStyle/>
          <a:p>
            <a:r>
              <a:rPr lang="en-US" sz="4400" dirty="0">
                <a:solidFill>
                  <a:srgbClr val="FF0000"/>
                </a:solidFill>
                <a:effectLst/>
                <a:latin typeface="Times New Roman" panose="02020603050405020304" pitchFamily="18" charset="0"/>
                <a:cs typeface="Times New Roman" panose="02020603050405020304" pitchFamily="18" charset="0"/>
              </a:rPr>
              <a:t>Aims of community health nursing.</a:t>
            </a: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70</a:t>
            </a:fld>
            <a:endParaRPr lang="en-US">
              <a:solidFill>
                <a:prstClr val="black"/>
              </a:solidFill>
            </a:endParaRPr>
          </a:p>
        </p:txBody>
      </p:sp>
    </p:spTree>
    <p:extLst>
      <p:ext uri="{BB962C8B-B14F-4D97-AF65-F5344CB8AC3E}">
        <p14:creationId xmlns:p14="http://schemas.microsoft.com/office/powerpoint/2010/main" val="755984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752600"/>
            <a:ext cx="9144000" cy="5105400"/>
          </a:xfrm>
        </p:spPr>
        <p:txBody>
          <a:bodyPr/>
          <a:lstStyle/>
          <a:p>
            <a:r>
              <a:rPr lang="en-US" dirty="0"/>
              <a:t>Promote healthy lifestyle.</a:t>
            </a:r>
          </a:p>
          <a:p>
            <a:r>
              <a:rPr lang="en-US" dirty="0"/>
              <a:t>Prevent disease and </a:t>
            </a:r>
            <a:r>
              <a:rPr lang="en-US" b="1" dirty="0"/>
              <a:t>health</a:t>
            </a:r>
            <a:r>
              <a:rPr lang="en-US" dirty="0"/>
              <a:t> problems.</a:t>
            </a:r>
          </a:p>
          <a:p>
            <a:r>
              <a:rPr lang="en-US" dirty="0"/>
              <a:t>Provide direct </a:t>
            </a:r>
            <a:r>
              <a:rPr lang="en-US" b="1" dirty="0"/>
              <a:t>care</a:t>
            </a:r>
            <a:r>
              <a:rPr lang="en-US" dirty="0"/>
              <a:t>.</a:t>
            </a:r>
          </a:p>
          <a:p>
            <a:r>
              <a:rPr lang="en-US" dirty="0"/>
              <a:t>Educate </a:t>
            </a:r>
            <a:r>
              <a:rPr lang="en-US" b="1" dirty="0"/>
              <a:t>community</a:t>
            </a:r>
            <a:r>
              <a:rPr lang="en-US" dirty="0"/>
              <a:t> about managing chronic conditions and making healthy choices.</a:t>
            </a:r>
          </a:p>
          <a:p>
            <a:r>
              <a:rPr lang="en-US" dirty="0"/>
              <a:t>Evaluate a </a:t>
            </a:r>
            <a:r>
              <a:rPr lang="en-US" b="1" dirty="0"/>
              <a:t>community's</a:t>
            </a:r>
            <a:r>
              <a:rPr lang="en-US" dirty="0"/>
              <a:t> delivery of patient </a:t>
            </a:r>
            <a:r>
              <a:rPr lang="en-US" b="1" dirty="0"/>
              <a:t>care</a:t>
            </a:r>
            <a:r>
              <a:rPr lang="en-US" dirty="0"/>
              <a:t> and wellness projects.</a:t>
            </a:r>
          </a:p>
          <a:p>
            <a:endParaRPr lang="en-US" dirty="0"/>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dirty="0">
                <a:effectLst/>
              </a:rPr>
            </a:br>
            <a:r>
              <a:rPr lang="en-US" sz="4900" dirty="0">
                <a:solidFill>
                  <a:srgbClr val="FF0000"/>
                </a:solidFill>
                <a:effectLst/>
                <a:latin typeface="Times New Roman" panose="02020603050405020304" pitchFamily="18" charset="0"/>
                <a:cs typeface="Times New Roman" panose="02020603050405020304" pitchFamily="18" charset="0"/>
              </a:rPr>
              <a:t> Activities of community health nursing.   </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71</a:t>
            </a:fld>
            <a:endParaRPr lang="en-US">
              <a:solidFill>
                <a:prstClr val="black"/>
              </a:solidFill>
            </a:endParaRPr>
          </a:p>
        </p:txBody>
      </p:sp>
    </p:spTree>
    <p:extLst>
      <p:ext uri="{BB962C8B-B14F-4D97-AF65-F5344CB8AC3E}">
        <p14:creationId xmlns:p14="http://schemas.microsoft.com/office/powerpoint/2010/main" val="85258842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17638"/>
            <a:ext cx="9144000" cy="5440362"/>
          </a:xfrm>
        </p:spPr>
        <p:txBody>
          <a:bodyPr>
            <a:noAutofit/>
          </a:bodyPr>
          <a:lstStyle/>
          <a:p>
            <a:pPr marL="109728" indent="0">
              <a:buNone/>
            </a:pPr>
            <a:r>
              <a:rPr lang="en-US" sz="3200" dirty="0">
                <a:latin typeface="Times New Roman" panose="02020603050405020304" pitchFamily="18" charset="0"/>
                <a:cs typeface="Times New Roman" panose="02020603050405020304" pitchFamily="18" charset="0"/>
              </a:rPr>
              <a:t>1.Interest in community health nursing. </a:t>
            </a:r>
          </a:p>
          <a:p>
            <a:pPr marL="109728" indent="0">
              <a:buNone/>
            </a:pPr>
            <a:r>
              <a:rPr lang="en-US" sz="3200" dirty="0">
                <a:latin typeface="Times New Roman" panose="02020603050405020304" pitchFamily="18" charset="0"/>
                <a:cs typeface="Times New Roman" panose="02020603050405020304" pitchFamily="18" charset="0"/>
              </a:rPr>
              <a:t>2. Good interpersonal skills. </a:t>
            </a:r>
          </a:p>
          <a:p>
            <a:pPr marL="109728" indent="0">
              <a:buNone/>
            </a:pPr>
            <a:r>
              <a:rPr lang="en-US" sz="3200" dirty="0">
                <a:latin typeface="Times New Roman" panose="02020603050405020304" pitchFamily="18" charset="0"/>
                <a:cs typeface="Times New Roman" panose="02020603050405020304" pitchFamily="18" charset="0"/>
              </a:rPr>
              <a:t>3. Interested in people.</a:t>
            </a:r>
          </a:p>
          <a:p>
            <a:pPr marL="109728" indent="0">
              <a:buNone/>
            </a:pPr>
            <a:r>
              <a:rPr lang="en-US" sz="3200" dirty="0">
                <a:latin typeface="Times New Roman" panose="02020603050405020304" pitchFamily="18" charset="0"/>
                <a:cs typeface="Times New Roman" panose="02020603050405020304" pitchFamily="18" charset="0"/>
              </a:rPr>
              <a:t> 4. Emotional stability. </a:t>
            </a:r>
          </a:p>
          <a:p>
            <a:pPr marL="109728" indent="0">
              <a:buNone/>
            </a:pPr>
            <a:r>
              <a:rPr lang="en-US" sz="3200" dirty="0">
                <a:latin typeface="Times New Roman" panose="02020603050405020304" pitchFamily="18" charset="0"/>
                <a:cs typeface="Times New Roman" panose="02020603050405020304" pitchFamily="18" charset="0"/>
              </a:rPr>
              <a:t>5. Good communicability. </a:t>
            </a:r>
          </a:p>
          <a:p>
            <a:pPr marL="109728" indent="0">
              <a:buNone/>
            </a:pPr>
            <a:r>
              <a:rPr lang="en-US" sz="3200" dirty="0">
                <a:latin typeface="Times New Roman" panose="02020603050405020304" pitchFamily="18" charset="0"/>
                <a:cs typeface="Times New Roman" panose="02020603050405020304" pitchFamily="18" charset="0"/>
              </a:rPr>
              <a:t> 6. Guiding &amp; helping nature. </a:t>
            </a:r>
          </a:p>
          <a:p>
            <a:pPr marL="109728" indent="0">
              <a:buNone/>
            </a:pPr>
            <a:r>
              <a:rPr lang="en-US" sz="3200" dirty="0">
                <a:latin typeface="Times New Roman" panose="02020603050405020304" pitchFamily="18" charset="0"/>
                <a:cs typeface="Times New Roman" panose="02020603050405020304" pitchFamily="18" charset="0"/>
              </a:rPr>
              <a:t>7. Sensitive observation.</a:t>
            </a:r>
          </a:p>
          <a:p>
            <a:pPr marL="109728" indent="0">
              <a:buNone/>
            </a:pPr>
            <a:endParaRPr lang="en-US" sz="32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sz="2700" dirty="0">
                <a:solidFill>
                  <a:srgbClr val="FF0000"/>
                </a:solidFill>
                <a:effectLst/>
                <a:latin typeface="Times New Roman" panose="02020603050405020304" pitchFamily="18" charset="0"/>
                <a:cs typeface="Times New Roman" panose="02020603050405020304" pitchFamily="18" charset="0"/>
              </a:rPr>
            </a:br>
            <a:r>
              <a:rPr lang="en-US" sz="3100" dirty="0">
                <a:solidFill>
                  <a:srgbClr val="FF0000"/>
                </a:solidFill>
                <a:effectLst/>
                <a:latin typeface="Times New Roman" panose="02020603050405020304" pitchFamily="18" charset="0"/>
                <a:cs typeface="Times New Roman" panose="02020603050405020304" pitchFamily="18" charset="0"/>
              </a:rPr>
              <a:t> </a:t>
            </a:r>
            <a:r>
              <a:rPr lang="en-US" sz="3100" dirty="0">
                <a:solidFill>
                  <a:srgbClr val="FF0000"/>
                </a:solidFill>
                <a:latin typeface="Times New Roman" panose="02020603050405020304" pitchFamily="18" charset="0"/>
                <a:cs typeface="Times New Roman" panose="02020603050405020304" pitchFamily="18" charset="0"/>
              </a:rPr>
              <a:t>QUALITIES OF A COMMUNITY HEALTH NURSE</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72</a:t>
            </a:fld>
            <a:endParaRPr lang="en-US">
              <a:solidFill>
                <a:prstClr val="black"/>
              </a:solidFill>
            </a:endParaRPr>
          </a:p>
        </p:txBody>
      </p:sp>
    </p:spTree>
    <p:extLst>
      <p:ext uri="{BB962C8B-B14F-4D97-AF65-F5344CB8AC3E}">
        <p14:creationId xmlns:p14="http://schemas.microsoft.com/office/powerpoint/2010/main" val="15120021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17638"/>
            <a:ext cx="9144000" cy="5440362"/>
          </a:xfrm>
        </p:spPr>
        <p:txBody>
          <a:bodyPr>
            <a:noAutofit/>
          </a:bodyPr>
          <a:lstStyle/>
          <a:p>
            <a:pPr marL="109728" indent="0">
              <a:buNone/>
            </a:pPr>
            <a:r>
              <a:rPr lang="en-US" sz="3200" dirty="0">
                <a:latin typeface="Times New Roman" panose="02020603050405020304" pitchFamily="18" charset="0"/>
                <a:cs typeface="Times New Roman" panose="02020603050405020304" pitchFamily="18" charset="0"/>
              </a:rPr>
              <a:t>8. Good listener. </a:t>
            </a:r>
          </a:p>
          <a:p>
            <a:pPr marL="109728" indent="0">
              <a:buNone/>
            </a:pPr>
            <a:r>
              <a:rPr lang="en-US" sz="3200" dirty="0">
                <a:latin typeface="Times New Roman" panose="02020603050405020304" pitchFamily="18" charset="0"/>
                <a:cs typeface="Times New Roman" panose="02020603050405020304" pitchFamily="18" charset="0"/>
              </a:rPr>
              <a:t>9. A friendly disposition. </a:t>
            </a:r>
          </a:p>
          <a:p>
            <a:pPr marL="109728" indent="0">
              <a:buNone/>
            </a:pPr>
            <a:r>
              <a:rPr lang="en-US" sz="3200" dirty="0">
                <a:latin typeface="Times New Roman" panose="02020603050405020304" pitchFamily="18" charset="0"/>
                <a:cs typeface="Times New Roman" panose="02020603050405020304" pitchFamily="18" charset="0"/>
              </a:rPr>
              <a:t>10. </a:t>
            </a:r>
            <a:r>
              <a:rPr lang="en-US" sz="3200" dirty="0" err="1">
                <a:latin typeface="Times New Roman" panose="02020603050405020304" pitchFamily="18" charset="0"/>
                <a:cs typeface="Times New Roman" panose="02020603050405020304" pitchFamily="18" charset="0"/>
              </a:rPr>
              <a:t>Initiativeness</a:t>
            </a:r>
            <a:r>
              <a:rPr lang="en-US" sz="3200" dirty="0">
                <a:latin typeface="Times New Roman" panose="02020603050405020304" pitchFamily="18" charset="0"/>
                <a:cs typeface="Times New Roman" panose="02020603050405020304" pitchFamily="18" charset="0"/>
              </a:rPr>
              <a:t>. </a:t>
            </a:r>
          </a:p>
          <a:p>
            <a:pPr marL="109728" indent="0">
              <a:buNone/>
            </a:pPr>
            <a:r>
              <a:rPr lang="en-US" sz="3200" dirty="0">
                <a:latin typeface="Times New Roman" panose="02020603050405020304" pitchFamily="18" charset="0"/>
                <a:cs typeface="Times New Roman" panose="02020603050405020304" pitchFamily="18" charset="0"/>
              </a:rPr>
              <a:t>11. Resourcefulness. </a:t>
            </a:r>
          </a:p>
          <a:p>
            <a:pPr marL="109728" indent="0">
              <a:buNone/>
            </a:pPr>
            <a:r>
              <a:rPr lang="en-US" sz="3200" dirty="0">
                <a:latin typeface="Times New Roman" panose="02020603050405020304" pitchFamily="18" charset="0"/>
                <a:cs typeface="Times New Roman" panose="02020603050405020304" pitchFamily="18" charset="0"/>
              </a:rPr>
              <a:t>12. Endurance &amp; patience.</a:t>
            </a:r>
          </a:p>
          <a:p>
            <a:endParaRPr lang="en-US" sz="32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sz="2700" dirty="0">
                <a:solidFill>
                  <a:srgbClr val="FF0000"/>
                </a:solidFill>
                <a:effectLst/>
                <a:latin typeface="Times New Roman" panose="02020603050405020304" pitchFamily="18" charset="0"/>
                <a:cs typeface="Times New Roman" panose="02020603050405020304" pitchFamily="18" charset="0"/>
              </a:rPr>
            </a:br>
            <a:r>
              <a:rPr lang="en-US" sz="3100" dirty="0">
                <a:solidFill>
                  <a:srgbClr val="FF0000"/>
                </a:solidFill>
                <a:effectLst/>
                <a:latin typeface="Times New Roman" panose="02020603050405020304" pitchFamily="18" charset="0"/>
                <a:cs typeface="Times New Roman" panose="02020603050405020304" pitchFamily="18" charset="0"/>
              </a:rPr>
              <a:t> </a:t>
            </a:r>
            <a:r>
              <a:rPr lang="en-US" sz="3100" dirty="0">
                <a:solidFill>
                  <a:srgbClr val="FF0000"/>
                </a:solidFill>
                <a:latin typeface="Times New Roman" panose="02020603050405020304" pitchFamily="18" charset="0"/>
                <a:cs typeface="Times New Roman" panose="02020603050405020304" pitchFamily="18" charset="0"/>
              </a:rPr>
              <a:t>QUALITIES OF A COMMUNITY HEALTH NURSE</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73</a:t>
            </a:fld>
            <a:endParaRPr lang="en-US">
              <a:solidFill>
                <a:prstClr val="black"/>
              </a:solidFill>
            </a:endParaRPr>
          </a:p>
        </p:txBody>
      </p:sp>
    </p:spTree>
    <p:extLst>
      <p:ext uri="{BB962C8B-B14F-4D97-AF65-F5344CB8AC3E}">
        <p14:creationId xmlns:p14="http://schemas.microsoft.com/office/powerpoint/2010/main" val="262566176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6096000"/>
          </a:xfrm>
        </p:spPr>
        <p:txBody>
          <a:bodyPr>
            <a:noAutofit/>
          </a:bodyPr>
          <a:lstStyle/>
          <a:p>
            <a:pPr marL="109728" indent="0">
              <a:buNone/>
            </a:pPr>
            <a:r>
              <a:rPr lang="en-US" sz="3200" dirty="0">
                <a:latin typeface="Times New Roman" panose="02020603050405020304" pitchFamily="18" charset="0"/>
                <a:cs typeface="Times New Roman" panose="02020603050405020304" pitchFamily="18" charset="0"/>
              </a:rPr>
              <a:t>1. CARE PROVIDER</a:t>
            </a:r>
          </a:p>
          <a:p>
            <a:r>
              <a:rPr lang="en-US" sz="2400" dirty="0">
                <a:latin typeface="Times New Roman" panose="02020603050405020304" pitchFamily="18" charset="0"/>
                <a:cs typeface="Times New Roman" panose="02020603050405020304" pitchFamily="18" charset="0"/>
              </a:rPr>
              <a:t>She provides a continuous and comprehensive are to the family, group of people and community at large.</a:t>
            </a:r>
          </a:p>
          <a:p>
            <a:r>
              <a:rPr lang="en-US" sz="2400" dirty="0">
                <a:latin typeface="Times New Roman" panose="02020603050405020304" pitchFamily="18" charset="0"/>
                <a:cs typeface="Times New Roman" panose="02020603050405020304" pitchFamily="18" charset="0"/>
              </a:rPr>
              <a:t>She emphasizes more on promotive and preventive health care.</a:t>
            </a:r>
          </a:p>
          <a:p>
            <a:r>
              <a:rPr lang="en-US" sz="2400" dirty="0">
                <a:latin typeface="Times New Roman" panose="02020603050405020304" pitchFamily="18" charset="0"/>
                <a:cs typeface="Times New Roman" panose="02020603050405020304" pitchFamily="18" charset="0"/>
              </a:rPr>
              <a:t>The community health nurse approaches the family and persuades them to implement promotive and preventive measures. • Care during illness is beneficial gaining acceptance, trust and confidence.</a:t>
            </a:r>
          </a:p>
          <a:p>
            <a:r>
              <a:rPr lang="en-US" sz="2400" dirty="0">
                <a:latin typeface="Times New Roman" panose="02020603050405020304" pitchFamily="18" charset="0"/>
                <a:cs typeface="Times New Roman" panose="02020603050405020304" pitchFamily="18" charset="0"/>
              </a:rPr>
              <a:t>She also provides care during illness for which usually the family members come forward to seek help.</a:t>
            </a:r>
          </a:p>
          <a:p>
            <a:r>
              <a:rPr lang="en-US" sz="2400" dirty="0">
                <a:latin typeface="Times New Roman" panose="02020603050405020304" pitchFamily="18" charset="0"/>
                <a:cs typeface="Times New Roman" panose="02020603050405020304" pitchFamily="18" charset="0"/>
              </a:rPr>
              <a:t>As care is given the nurse educates and helps the family members to develop their abilities and overcome their barriers so that they can take care of their health and nursing needs, promote their health and prevent illness.</a:t>
            </a:r>
          </a:p>
          <a:p>
            <a:r>
              <a:rPr lang="en-US" sz="2400" dirty="0">
                <a:latin typeface="Times New Roman" panose="02020603050405020304" pitchFamily="18" charset="0"/>
                <a:cs typeface="Times New Roman" panose="02020603050405020304" pitchFamily="18" charset="0"/>
              </a:rPr>
              <a:t>The care is provided at home, clinic, school, work place etc. •</a:t>
            </a:r>
            <a:endParaRPr lang="en-US" sz="32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914400"/>
          </a:xfrm>
        </p:spPr>
        <p:txBody>
          <a:bodyPr>
            <a:normAutofit fontScale="90000"/>
          </a:bodyPr>
          <a:lstStyle/>
          <a:p>
            <a:br>
              <a:rPr lang="en-US" dirty="0">
                <a:effectLst/>
              </a:rPr>
            </a:br>
            <a:br>
              <a:rPr lang="en-US" dirty="0">
                <a:effectLst/>
              </a:rPr>
            </a:br>
            <a:r>
              <a:rPr lang="en-US" sz="4900" dirty="0">
                <a:solidFill>
                  <a:srgbClr val="FF0000"/>
                </a:solidFill>
                <a:effectLst/>
                <a:latin typeface="Times New Roman" panose="02020603050405020304" pitchFamily="18" charset="0"/>
                <a:cs typeface="Times New Roman" panose="02020603050405020304" pitchFamily="18" charset="0"/>
              </a:rPr>
              <a:t> Roles of  a community health nurse.</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74</a:t>
            </a:fld>
            <a:endParaRPr lang="en-US">
              <a:solidFill>
                <a:prstClr val="black"/>
              </a:solidFill>
            </a:endParaRPr>
          </a:p>
        </p:txBody>
      </p:sp>
    </p:spTree>
    <p:extLst>
      <p:ext uri="{BB962C8B-B14F-4D97-AF65-F5344CB8AC3E}">
        <p14:creationId xmlns:p14="http://schemas.microsoft.com/office/powerpoint/2010/main" val="389546909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85800"/>
            <a:ext cx="9144000" cy="6172200"/>
          </a:xfrm>
        </p:spPr>
        <p:txBody>
          <a:bodyPr>
            <a:noAutofit/>
          </a:bodyPr>
          <a:lstStyle/>
          <a:p>
            <a:r>
              <a:rPr lang="en-US" sz="3200" dirty="0">
                <a:latin typeface="Times New Roman" panose="02020603050405020304" pitchFamily="18" charset="0"/>
                <a:cs typeface="Times New Roman" panose="02020603050405020304" pitchFamily="18" charset="0"/>
              </a:rPr>
              <a:t> 2. </a:t>
            </a:r>
            <a:r>
              <a:rPr lang="en-US" sz="2400" dirty="0">
                <a:latin typeface="Times New Roman" panose="02020603050405020304" pitchFamily="18" charset="0"/>
                <a:cs typeface="Times New Roman" panose="02020603050405020304" pitchFamily="18" charset="0"/>
              </a:rPr>
              <a:t>HEALTH EDUCATOR</a:t>
            </a:r>
          </a:p>
          <a:p>
            <a:r>
              <a:rPr lang="en-US" sz="32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 community health nurse educates the individual, family, groups of people and the community at large.</a:t>
            </a:r>
          </a:p>
          <a:p>
            <a:r>
              <a:rPr lang="en-US" sz="2400" dirty="0">
                <a:latin typeface="Times New Roman" panose="02020603050405020304" pitchFamily="18" charset="0"/>
                <a:cs typeface="Times New Roman" panose="02020603050405020304" pitchFamily="18" charset="0"/>
              </a:rPr>
              <a:t>Health education thus given focuses on promoting health, preventing illness and aspects related to care during illness and rehabilitation &amp; disability prevention.</a:t>
            </a:r>
          </a:p>
          <a:p>
            <a:r>
              <a:rPr lang="en-US" sz="2400" dirty="0">
                <a:latin typeface="Times New Roman" panose="02020603050405020304" pitchFamily="18" charset="0"/>
                <a:cs typeface="Times New Roman" panose="02020603050405020304" pitchFamily="18" charset="0"/>
              </a:rPr>
              <a:t>The nurse conducts planned health education sessions for organized community groups e.g., school children, antenatal mothers, eligible couples, elderly etc.,</a:t>
            </a:r>
          </a:p>
          <a:p>
            <a:r>
              <a:rPr lang="en-US" sz="2400" dirty="0">
                <a:latin typeface="Times New Roman" panose="02020603050405020304" pitchFamily="18" charset="0"/>
                <a:cs typeface="Times New Roman" panose="02020603050405020304" pitchFamily="18" charset="0"/>
              </a:rPr>
              <a:t>Health education for the family is planned and implemented as part of the family care plan.</a:t>
            </a:r>
          </a:p>
          <a:p>
            <a:r>
              <a:rPr lang="en-US" sz="2400" dirty="0">
                <a:latin typeface="Times New Roman" panose="02020603050405020304" pitchFamily="18" charset="0"/>
                <a:cs typeface="Times New Roman" panose="02020603050405020304" pitchFamily="18" charset="0"/>
              </a:rPr>
              <a:t>The community health nurses is involved in giving incidental/casual/spontaneous health education according to the situation. (washing of hands before a child eats)</a:t>
            </a:r>
          </a:p>
        </p:txBody>
      </p:sp>
      <p:sp>
        <p:nvSpPr>
          <p:cNvPr id="4" name="Title 3"/>
          <p:cNvSpPr>
            <a:spLocks noGrp="1"/>
          </p:cNvSpPr>
          <p:nvPr>
            <p:ph type="title"/>
          </p:nvPr>
        </p:nvSpPr>
        <p:spPr>
          <a:xfrm>
            <a:off x="0" y="0"/>
            <a:ext cx="9144000" cy="685800"/>
          </a:xfrm>
        </p:spPr>
        <p:txBody>
          <a:bodyPr>
            <a:normAutofit fontScale="90000"/>
          </a:bodyPr>
          <a:lstStyle/>
          <a:p>
            <a:br>
              <a:rPr lang="en-US" dirty="0">
                <a:effectLst/>
              </a:rPr>
            </a:br>
            <a:br>
              <a:rPr lang="en-US" dirty="0">
                <a:effectLst/>
              </a:rPr>
            </a:br>
            <a:r>
              <a:rPr lang="en-US" sz="4000" dirty="0">
                <a:solidFill>
                  <a:srgbClr val="FF0000"/>
                </a:solidFill>
                <a:effectLst/>
                <a:latin typeface="Times New Roman" panose="02020603050405020304" pitchFamily="18" charset="0"/>
                <a:cs typeface="Times New Roman" panose="02020603050405020304" pitchFamily="18" charset="0"/>
              </a:rPr>
              <a:t>Roles of  a community health nurse…..</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75</a:t>
            </a:fld>
            <a:endParaRPr lang="en-US">
              <a:solidFill>
                <a:prstClr val="black"/>
              </a:solidFill>
            </a:endParaRPr>
          </a:p>
        </p:txBody>
      </p:sp>
    </p:spTree>
    <p:extLst>
      <p:ext uri="{BB962C8B-B14F-4D97-AF65-F5344CB8AC3E}">
        <p14:creationId xmlns:p14="http://schemas.microsoft.com/office/powerpoint/2010/main" val="186060840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105400"/>
          </a:xfrm>
        </p:spPr>
        <p:txBody>
          <a:bodyPr>
            <a:noAutofit/>
          </a:bodyPr>
          <a:lstStyle/>
          <a:p>
            <a:r>
              <a:rPr lang="en-US" sz="2400" b="1" dirty="0">
                <a:latin typeface="Times New Roman" panose="02020603050405020304" pitchFamily="18" charset="0"/>
                <a:cs typeface="Times New Roman" panose="02020603050405020304" pitchFamily="18" charset="0"/>
              </a:rPr>
              <a:t>3. COUNSELLOR</a:t>
            </a:r>
          </a:p>
          <a:p>
            <a:r>
              <a:rPr lang="en-US" sz="2800" dirty="0">
                <a:latin typeface="Times New Roman" panose="02020603050405020304" pitchFamily="18" charset="0"/>
                <a:cs typeface="Times New Roman" panose="02020603050405020304" pitchFamily="18" charset="0"/>
              </a:rPr>
              <a:t>The community health nurse helps individual, families and the community at large to recognize and understand their problems to be solved, find solutions with-in resources and implement feasible and acceptable solutions.</a:t>
            </a:r>
          </a:p>
          <a:p>
            <a:r>
              <a:rPr lang="en-US" sz="2400" b="1" dirty="0">
                <a:latin typeface="Times New Roman" panose="02020603050405020304" pitchFamily="18" charset="0"/>
                <a:cs typeface="Times New Roman" panose="02020603050405020304" pitchFamily="18" charset="0"/>
              </a:rPr>
              <a:t>4. RESOURCE PERSON</a:t>
            </a:r>
          </a:p>
          <a:p>
            <a:r>
              <a:rPr lang="en-US" sz="2800" dirty="0">
                <a:latin typeface="Times New Roman" panose="02020603050405020304" pitchFamily="18" charset="0"/>
                <a:cs typeface="Times New Roman" panose="02020603050405020304" pitchFamily="18" charset="0"/>
              </a:rPr>
              <a:t>The community health nurse explores community resources in terms of money, manpower, material, agencies etc. • She makes use of these resources in helping individual, family groups and community to meet their health and nursing needs.</a:t>
            </a:r>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dirty="0">
                <a:effectLst/>
              </a:rPr>
            </a:br>
            <a:r>
              <a:rPr lang="en-US" sz="4900" dirty="0">
                <a:solidFill>
                  <a:srgbClr val="FF0000"/>
                </a:solidFill>
                <a:effectLst/>
                <a:latin typeface="Times New Roman" panose="02020603050405020304" pitchFamily="18" charset="0"/>
                <a:cs typeface="Times New Roman" panose="02020603050405020304" pitchFamily="18" charset="0"/>
              </a:rPr>
              <a:t> </a:t>
            </a:r>
            <a:r>
              <a:rPr lang="en-US" sz="4000" dirty="0">
                <a:solidFill>
                  <a:srgbClr val="FF0000"/>
                </a:solidFill>
                <a:effectLst/>
                <a:latin typeface="Times New Roman" panose="02020603050405020304" pitchFamily="18" charset="0"/>
                <a:cs typeface="Times New Roman" panose="02020603050405020304" pitchFamily="18" charset="0"/>
              </a:rPr>
              <a:t>Roles of  a community health nurse…..</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76</a:t>
            </a:fld>
            <a:endParaRPr lang="en-US">
              <a:solidFill>
                <a:prstClr val="black"/>
              </a:solidFill>
            </a:endParaRPr>
          </a:p>
        </p:txBody>
      </p:sp>
    </p:spTree>
    <p:extLst>
      <p:ext uri="{BB962C8B-B14F-4D97-AF65-F5344CB8AC3E}">
        <p14:creationId xmlns:p14="http://schemas.microsoft.com/office/powerpoint/2010/main" val="122597339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105400"/>
          </a:xfrm>
        </p:spPr>
        <p:txBody>
          <a:bodyPr>
            <a:noAutofit/>
          </a:bodyPr>
          <a:lstStyle/>
          <a:p>
            <a:r>
              <a:rPr lang="en-US" sz="3200" dirty="0">
                <a:latin typeface="Times New Roman" panose="02020603050405020304" pitchFamily="18" charset="0"/>
                <a:cs typeface="Times New Roman" panose="02020603050405020304" pitchFamily="18" charset="0"/>
              </a:rPr>
              <a:t>5. SENSITIVE OBSERVER</a:t>
            </a:r>
          </a:p>
          <a:p>
            <a:r>
              <a:rPr lang="en-US" sz="2800" dirty="0">
                <a:latin typeface="Times New Roman" panose="02020603050405020304" pitchFamily="18" charset="0"/>
                <a:cs typeface="Times New Roman" panose="02020603050405020304" pitchFamily="18" charset="0"/>
              </a:rPr>
              <a:t>The community health nurse makes observations of any untoward change in health behaviour and health status of the community, people, their surroundings, unusual occurrence of disease &amp; take action accordingly.</a:t>
            </a:r>
          </a:p>
          <a:p>
            <a:r>
              <a:rPr lang="en-US" sz="2800" dirty="0">
                <a:latin typeface="Times New Roman" panose="02020603050405020304" pitchFamily="18" charset="0"/>
                <a:cs typeface="Times New Roman" panose="02020603050405020304" pitchFamily="18" charset="0"/>
              </a:rPr>
              <a:t>E.g., Providing information, health education to people to improve their behaviour and health status, working with the family and providing direct care during illness, notification to health authority about communicable disease.</a:t>
            </a:r>
          </a:p>
          <a:p>
            <a:pPr marL="109728" indent="0">
              <a:buNone/>
            </a:pPr>
            <a:endParaRPr lang="en-US" sz="32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dirty="0">
                <a:effectLst/>
              </a:rPr>
            </a:br>
            <a:r>
              <a:rPr lang="en-US" sz="4900" dirty="0">
                <a:solidFill>
                  <a:srgbClr val="FF0000"/>
                </a:solidFill>
                <a:effectLst/>
                <a:latin typeface="Times New Roman" panose="02020603050405020304" pitchFamily="18" charset="0"/>
                <a:cs typeface="Times New Roman" panose="02020603050405020304" pitchFamily="18" charset="0"/>
              </a:rPr>
              <a:t> </a:t>
            </a:r>
            <a:r>
              <a:rPr lang="en-US" sz="4000" dirty="0">
                <a:solidFill>
                  <a:srgbClr val="FF0000"/>
                </a:solidFill>
                <a:effectLst/>
                <a:latin typeface="Times New Roman" panose="02020603050405020304" pitchFamily="18" charset="0"/>
                <a:cs typeface="Times New Roman" panose="02020603050405020304" pitchFamily="18" charset="0"/>
              </a:rPr>
              <a:t>Roles of  a community health nurse…..</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77</a:t>
            </a:fld>
            <a:endParaRPr lang="en-US">
              <a:solidFill>
                <a:prstClr val="black"/>
              </a:solidFill>
            </a:endParaRPr>
          </a:p>
        </p:txBody>
      </p:sp>
    </p:spTree>
    <p:extLst>
      <p:ext uri="{BB962C8B-B14F-4D97-AF65-F5344CB8AC3E}">
        <p14:creationId xmlns:p14="http://schemas.microsoft.com/office/powerpoint/2010/main" val="28682767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Autofit/>
          </a:bodyPr>
          <a:lstStyle/>
          <a:p>
            <a:r>
              <a:rPr lang="en-US" sz="3200" dirty="0">
                <a:latin typeface="Times New Roman" panose="02020603050405020304" pitchFamily="18" charset="0"/>
                <a:cs typeface="Times New Roman" panose="02020603050405020304" pitchFamily="18" charset="0"/>
              </a:rPr>
              <a:t>6. ADVISOR</a:t>
            </a:r>
          </a:p>
          <a:p>
            <a:r>
              <a:rPr lang="en-US" sz="3200" dirty="0">
                <a:latin typeface="Times New Roman" panose="02020603050405020304" pitchFamily="18" charset="0"/>
                <a:cs typeface="Times New Roman" panose="02020603050405020304" pitchFamily="18" charset="0"/>
              </a:rPr>
              <a:t>The community health gives some suggestions on practical situation which requires immediate actions and where there is little scope of health education.</a:t>
            </a:r>
          </a:p>
          <a:p>
            <a:r>
              <a:rPr lang="en-US" sz="3200" dirty="0">
                <a:latin typeface="Times New Roman" panose="02020603050405020304" pitchFamily="18" charset="0"/>
                <a:cs typeface="Times New Roman" panose="02020603050405020304" pitchFamily="18" charset="0"/>
              </a:rPr>
              <a:t>E.g., In case of a client with diabetes mellitus, the community health nurse advices with concern on the foods to be included and avoided. (according to the socio –economic condition of the individual &amp; family)</a:t>
            </a:r>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dirty="0">
                <a:effectLst/>
              </a:rPr>
            </a:br>
            <a:r>
              <a:rPr lang="en-US" sz="4900" dirty="0">
                <a:solidFill>
                  <a:srgbClr val="FF0000"/>
                </a:solidFill>
                <a:effectLst/>
                <a:latin typeface="Times New Roman" panose="02020603050405020304" pitchFamily="18" charset="0"/>
                <a:cs typeface="Times New Roman" panose="02020603050405020304" pitchFamily="18" charset="0"/>
              </a:rPr>
              <a:t> </a:t>
            </a:r>
            <a:r>
              <a:rPr lang="en-US" sz="4000" dirty="0">
                <a:solidFill>
                  <a:srgbClr val="FF0000"/>
                </a:solidFill>
                <a:effectLst/>
                <a:latin typeface="Times New Roman" panose="02020603050405020304" pitchFamily="18" charset="0"/>
                <a:cs typeface="Times New Roman" panose="02020603050405020304" pitchFamily="18" charset="0"/>
              </a:rPr>
              <a:t>Roles of  a community health nurse…..</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78</a:t>
            </a:fld>
            <a:endParaRPr lang="en-US">
              <a:solidFill>
                <a:prstClr val="black"/>
              </a:solidFill>
            </a:endParaRPr>
          </a:p>
        </p:txBody>
      </p:sp>
    </p:spTree>
    <p:extLst>
      <p:ext uri="{BB962C8B-B14F-4D97-AF65-F5344CB8AC3E}">
        <p14:creationId xmlns:p14="http://schemas.microsoft.com/office/powerpoint/2010/main" val="239240343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Autofit/>
          </a:bodyPr>
          <a:lstStyle/>
          <a:p>
            <a:r>
              <a:rPr lang="en-US" sz="2800" b="1" dirty="0">
                <a:solidFill>
                  <a:srgbClr val="7030A0"/>
                </a:solidFill>
                <a:latin typeface="Times New Roman" panose="02020603050405020304" pitchFamily="18" charset="0"/>
                <a:cs typeface="Times New Roman" panose="02020603050405020304" pitchFamily="18" charset="0"/>
              </a:rPr>
              <a:t>7. PLANNER</a:t>
            </a:r>
          </a:p>
          <a:p>
            <a:r>
              <a:rPr lang="en-US" sz="3200" dirty="0">
                <a:latin typeface="Times New Roman" panose="02020603050405020304" pitchFamily="18" charset="0"/>
                <a:cs typeface="Times New Roman" panose="02020603050405020304" pitchFamily="18" charset="0"/>
              </a:rPr>
              <a:t>The community health nurse while giving comprehensive care to family and community makes a plan on the basis of identified health problems and health &amp; nursing needs.</a:t>
            </a:r>
          </a:p>
          <a:p>
            <a:r>
              <a:rPr lang="en-US" sz="3200" dirty="0">
                <a:latin typeface="Times New Roman" panose="02020603050405020304" pitchFamily="18" charset="0"/>
                <a:cs typeface="Times New Roman" panose="02020603050405020304" pitchFamily="18" charset="0"/>
              </a:rPr>
              <a:t>She plans with other team members to provide appropriate care, which is referred to as planner role.</a:t>
            </a:r>
          </a:p>
          <a:p>
            <a:pPr marL="109728" indent="0">
              <a:buNone/>
            </a:pPr>
            <a:endParaRPr lang="en-US" sz="32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dirty="0">
                <a:effectLst/>
              </a:rPr>
            </a:br>
            <a:r>
              <a:rPr lang="en-US" sz="4000" dirty="0">
                <a:solidFill>
                  <a:srgbClr val="FF0000"/>
                </a:solidFill>
                <a:effectLst/>
                <a:latin typeface="Times New Roman" panose="02020603050405020304" pitchFamily="18" charset="0"/>
                <a:cs typeface="Times New Roman" panose="02020603050405020304" pitchFamily="18" charset="0"/>
              </a:rPr>
              <a:t>Roles of  a community health nurse…..</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79</a:t>
            </a:fld>
            <a:endParaRPr lang="en-US">
              <a:solidFill>
                <a:prstClr val="black"/>
              </a:solidFill>
            </a:endParaRPr>
          </a:p>
        </p:txBody>
      </p:sp>
    </p:spTree>
    <p:extLst>
      <p:ext uri="{BB962C8B-B14F-4D97-AF65-F5344CB8AC3E}">
        <p14:creationId xmlns:p14="http://schemas.microsoft.com/office/powerpoint/2010/main" val="78712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marL="0" indent="0" algn="just">
              <a:buNone/>
            </a:pPr>
            <a:r>
              <a:rPr lang="en-US" sz="3600" dirty="0">
                <a:latin typeface="Times New Roman" pitchFamily="18" charset="0"/>
                <a:cs typeface="Times New Roman" pitchFamily="18" charset="0"/>
              </a:rPr>
              <a:t>Nurses in this specialty have provided leadership in:  </a:t>
            </a:r>
          </a:p>
          <a:p>
            <a:pPr algn="just">
              <a:buFont typeface="Wingdings" pitchFamily="2" charset="2"/>
              <a:buChar char="v"/>
            </a:pPr>
            <a:r>
              <a:rPr lang="en-US" sz="3600" dirty="0">
                <a:latin typeface="Times New Roman" pitchFamily="18" charset="0"/>
                <a:cs typeface="Times New Roman" pitchFamily="18" charset="0"/>
              </a:rPr>
              <a:t>planning and developing programs</a:t>
            </a:r>
          </a:p>
          <a:p>
            <a:pPr algn="just">
              <a:buFont typeface="Wingdings" pitchFamily="2" charset="2"/>
              <a:buChar char="v"/>
            </a:pPr>
            <a:r>
              <a:rPr lang="en-US" sz="3600" dirty="0">
                <a:latin typeface="Times New Roman" pitchFamily="18" charset="0"/>
                <a:cs typeface="Times New Roman" pitchFamily="18" charset="0"/>
              </a:rPr>
              <a:t> shaping policy</a:t>
            </a:r>
          </a:p>
          <a:p>
            <a:pPr algn="just">
              <a:buFont typeface="Wingdings" pitchFamily="2" charset="2"/>
              <a:buChar char="v"/>
            </a:pPr>
            <a:r>
              <a:rPr lang="en-US" sz="3600" dirty="0">
                <a:latin typeface="Times New Roman" pitchFamily="18" charset="0"/>
                <a:cs typeface="Times New Roman" pitchFamily="18" charset="0"/>
              </a:rPr>
              <a:t>administration </a:t>
            </a:r>
          </a:p>
          <a:p>
            <a:pPr algn="just">
              <a:buFont typeface="Wingdings" pitchFamily="2" charset="2"/>
              <a:buChar char="v"/>
            </a:pPr>
            <a:r>
              <a:rPr lang="en-US" sz="3600" dirty="0">
                <a:latin typeface="Times New Roman" pitchFamily="18" charset="0"/>
                <a:cs typeface="Times New Roman" pitchFamily="18" charset="0"/>
              </a:rPr>
              <a:t> application of research to the community health.</a:t>
            </a:r>
          </a:p>
          <a:p>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US" dirty="0"/>
              <a:t>‘</a:t>
            </a:r>
            <a:r>
              <a:rPr lang="en-US" dirty="0" err="1"/>
              <a:t>ct</a:t>
            </a:r>
            <a:endParaRPr lang="en-US" dirty="0"/>
          </a:p>
        </p:txBody>
      </p:sp>
      <p:sp>
        <p:nvSpPr>
          <p:cNvPr id="5" name="Slide Number Placeholder 4"/>
          <p:cNvSpPr>
            <a:spLocks noGrp="1"/>
          </p:cNvSpPr>
          <p:nvPr>
            <p:ph type="sldNum" sz="quarter" idx="12"/>
          </p:nvPr>
        </p:nvSpPr>
        <p:spPr/>
        <p:txBody>
          <a:bodyPr/>
          <a:lstStyle/>
          <a:p>
            <a:fld id="{EC9709CB-0188-4506-8DF0-4098B100DAC2}" type="slidenum">
              <a:rPr lang="en-US" smtClean="0"/>
              <a:t>8</a:t>
            </a:fld>
            <a:endParaRPr lang="en-US"/>
          </a:p>
        </p:txBody>
      </p:sp>
    </p:spTree>
    <p:extLst>
      <p:ext uri="{BB962C8B-B14F-4D97-AF65-F5344CB8AC3E}">
        <p14:creationId xmlns:p14="http://schemas.microsoft.com/office/powerpoint/2010/main" val="173877888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17638"/>
            <a:ext cx="9144000" cy="5440362"/>
          </a:xfrm>
        </p:spPr>
        <p:txBody>
          <a:bodyPr>
            <a:noAutofit/>
          </a:bodyPr>
          <a:lstStyle/>
          <a:p>
            <a:r>
              <a:rPr lang="en-US" sz="2800" dirty="0">
                <a:solidFill>
                  <a:srgbClr val="7030A0"/>
                </a:solidFill>
                <a:latin typeface="Times New Roman" panose="02020603050405020304" pitchFamily="18" charset="0"/>
                <a:cs typeface="Times New Roman" panose="02020603050405020304" pitchFamily="18" charset="0"/>
              </a:rPr>
              <a:t>8. CARE MANAGER</a:t>
            </a:r>
          </a:p>
          <a:p>
            <a:r>
              <a:rPr lang="en-US" sz="3200" dirty="0">
                <a:latin typeface="Times New Roman" panose="02020603050405020304" pitchFamily="18" charset="0"/>
                <a:cs typeface="Times New Roman" panose="02020603050405020304" pitchFamily="18" charset="0"/>
              </a:rPr>
              <a:t>The community health nurse implements the care which is planned for the family and community. </a:t>
            </a:r>
          </a:p>
          <a:p>
            <a:r>
              <a:rPr lang="en-US" sz="3200" dirty="0">
                <a:latin typeface="Times New Roman" panose="02020603050405020304" pitchFamily="18" charset="0"/>
                <a:cs typeface="Times New Roman" panose="02020603050405020304" pitchFamily="18" charset="0"/>
              </a:rPr>
              <a:t> She directly provides the care with the active participation of family and community members.</a:t>
            </a:r>
          </a:p>
          <a:p>
            <a:r>
              <a:rPr lang="en-US" sz="3200" dirty="0">
                <a:latin typeface="Times New Roman" panose="02020603050405020304" pitchFamily="18" charset="0"/>
                <a:cs typeface="Times New Roman" panose="02020603050405020304" pitchFamily="18" charset="0"/>
              </a:rPr>
              <a:t>She makes use of family and community resources.</a:t>
            </a:r>
          </a:p>
          <a:p>
            <a:pPr marL="109728" indent="0">
              <a:buNone/>
            </a:pPr>
            <a:endParaRPr lang="en-US" sz="32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dirty="0">
                <a:effectLst/>
              </a:rPr>
            </a:br>
            <a:r>
              <a:rPr lang="en-US" sz="4900" dirty="0">
                <a:solidFill>
                  <a:srgbClr val="FF0000"/>
                </a:solidFill>
                <a:effectLst/>
                <a:latin typeface="Times New Roman" panose="02020603050405020304" pitchFamily="18" charset="0"/>
                <a:cs typeface="Times New Roman" panose="02020603050405020304" pitchFamily="18" charset="0"/>
              </a:rPr>
              <a:t> </a:t>
            </a:r>
            <a:r>
              <a:rPr lang="en-US" sz="4000" dirty="0">
                <a:solidFill>
                  <a:srgbClr val="FF0000"/>
                </a:solidFill>
                <a:effectLst/>
                <a:latin typeface="Times New Roman" panose="02020603050405020304" pitchFamily="18" charset="0"/>
                <a:cs typeface="Times New Roman" panose="02020603050405020304" pitchFamily="18" charset="0"/>
              </a:rPr>
              <a:t>Roles of  a community health nurse…..</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80</a:t>
            </a:fld>
            <a:endParaRPr lang="en-US">
              <a:solidFill>
                <a:prstClr val="black"/>
              </a:solidFill>
            </a:endParaRPr>
          </a:p>
        </p:txBody>
      </p:sp>
    </p:spTree>
    <p:extLst>
      <p:ext uri="{BB962C8B-B14F-4D97-AF65-F5344CB8AC3E}">
        <p14:creationId xmlns:p14="http://schemas.microsoft.com/office/powerpoint/2010/main" val="156632255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17638"/>
            <a:ext cx="9144000" cy="5440362"/>
          </a:xfrm>
        </p:spPr>
        <p:txBody>
          <a:bodyPr>
            <a:noAutofit/>
          </a:bodyPr>
          <a:lstStyle/>
          <a:p>
            <a:r>
              <a:rPr lang="en-US" sz="2800" dirty="0">
                <a:solidFill>
                  <a:srgbClr val="7030A0"/>
                </a:solidFill>
                <a:latin typeface="Times New Roman" panose="02020603050405020304" pitchFamily="18" charset="0"/>
                <a:cs typeface="Times New Roman" panose="02020603050405020304" pitchFamily="18" charset="0"/>
              </a:rPr>
              <a:t>8. CARE MANAGER……..</a:t>
            </a:r>
          </a:p>
          <a:p>
            <a:r>
              <a:rPr lang="en-US" sz="3200" dirty="0">
                <a:latin typeface="Times New Roman" panose="02020603050405020304" pitchFamily="18" charset="0"/>
                <a:cs typeface="Times New Roman" panose="02020603050405020304" pitchFamily="18" charset="0"/>
              </a:rPr>
              <a:t>She guides the family and community and refers when required. She maintains a record of the care given to families and the community.</a:t>
            </a:r>
          </a:p>
          <a:p>
            <a:r>
              <a:rPr lang="en-US" sz="3200" dirty="0">
                <a:latin typeface="Times New Roman" panose="02020603050405020304" pitchFamily="18" charset="0"/>
                <a:cs typeface="Times New Roman" panose="02020603050405020304" pitchFamily="18" charset="0"/>
              </a:rPr>
              <a:t>The community health nurse evaluates the effectiveness of care given in terms of change in health status, health behaviour, reduction in illness, improvement in clinic attendance-immunization &amp; rate of utilization of the community health services.</a:t>
            </a:r>
          </a:p>
          <a:p>
            <a:pPr marL="109728" indent="0">
              <a:buNone/>
            </a:pPr>
            <a:endParaRPr lang="en-US" sz="32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dirty="0">
                <a:effectLst/>
              </a:rPr>
            </a:br>
            <a:r>
              <a:rPr lang="en-US" sz="4900" dirty="0">
                <a:solidFill>
                  <a:srgbClr val="FF0000"/>
                </a:solidFill>
                <a:effectLst/>
                <a:latin typeface="Times New Roman" panose="02020603050405020304" pitchFamily="18" charset="0"/>
                <a:cs typeface="Times New Roman" panose="02020603050405020304" pitchFamily="18" charset="0"/>
              </a:rPr>
              <a:t> </a:t>
            </a:r>
            <a:r>
              <a:rPr lang="en-US" sz="4000" dirty="0">
                <a:solidFill>
                  <a:srgbClr val="FF0000"/>
                </a:solidFill>
                <a:effectLst/>
                <a:latin typeface="Times New Roman" panose="02020603050405020304" pitchFamily="18" charset="0"/>
                <a:cs typeface="Times New Roman" panose="02020603050405020304" pitchFamily="18" charset="0"/>
              </a:rPr>
              <a:t>Roles of  a community health nurse…..</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81</a:t>
            </a:fld>
            <a:endParaRPr lang="en-US">
              <a:solidFill>
                <a:prstClr val="black"/>
              </a:solidFill>
            </a:endParaRPr>
          </a:p>
        </p:txBody>
      </p:sp>
    </p:spTree>
    <p:extLst>
      <p:ext uri="{BB962C8B-B14F-4D97-AF65-F5344CB8AC3E}">
        <p14:creationId xmlns:p14="http://schemas.microsoft.com/office/powerpoint/2010/main" val="379044091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19200"/>
            <a:ext cx="9144000" cy="5638800"/>
          </a:xfrm>
        </p:spPr>
        <p:txBody>
          <a:bodyPr>
            <a:noAutofit/>
          </a:bodyPr>
          <a:lstStyle/>
          <a:p>
            <a:r>
              <a:rPr lang="en-US" sz="2800" b="1" dirty="0">
                <a:solidFill>
                  <a:srgbClr val="7030A0"/>
                </a:solidFill>
                <a:latin typeface="Times New Roman" panose="02020603050405020304" pitchFamily="18" charset="0"/>
                <a:cs typeface="Times New Roman" panose="02020603050405020304" pitchFamily="18" charset="0"/>
              </a:rPr>
              <a:t>9. MEDICAL ASSISTANT ROLE</a:t>
            </a:r>
          </a:p>
          <a:p>
            <a:r>
              <a:rPr lang="en-US" sz="3200" dirty="0">
                <a:latin typeface="Times New Roman" panose="02020603050405020304" pitchFamily="18" charset="0"/>
                <a:cs typeface="Times New Roman" panose="02020603050405020304" pitchFamily="18" charset="0"/>
              </a:rPr>
              <a:t>Community health nurse assists the physician and co- ordinates wit the other team members in the community health care team in rendering community health services.</a:t>
            </a:r>
          </a:p>
          <a:p>
            <a:r>
              <a:rPr lang="en-US" sz="3200" dirty="0">
                <a:latin typeface="Times New Roman" panose="02020603050405020304" pitchFamily="18" charset="0"/>
                <a:cs typeface="Times New Roman" panose="02020603050405020304" pitchFamily="18" charset="0"/>
              </a:rPr>
              <a:t>She obtains orders from the physician and explains it clearly to the clients, families, helps and guides them to carry on medical treatment at home.</a:t>
            </a:r>
          </a:p>
          <a:p>
            <a:endParaRPr lang="en-US" sz="32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dirty="0">
                <a:effectLst/>
              </a:rPr>
            </a:br>
            <a:r>
              <a:rPr lang="en-US" sz="4900" dirty="0">
                <a:solidFill>
                  <a:srgbClr val="FF0000"/>
                </a:solidFill>
                <a:effectLst/>
                <a:latin typeface="Times New Roman" panose="02020603050405020304" pitchFamily="18" charset="0"/>
                <a:cs typeface="Times New Roman" panose="02020603050405020304" pitchFamily="18" charset="0"/>
              </a:rPr>
              <a:t> </a:t>
            </a:r>
            <a:r>
              <a:rPr lang="en-US" sz="4000" dirty="0">
                <a:solidFill>
                  <a:srgbClr val="FF0000"/>
                </a:solidFill>
                <a:effectLst/>
                <a:latin typeface="Times New Roman" panose="02020603050405020304" pitchFamily="18" charset="0"/>
                <a:cs typeface="Times New Roman" panose="02020603050405020304" pitchFamily="18" charset="0"/>
              </a:rPr>
              <a:t>Roles of  a community health nurse…..  </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82</a:t>
            </a:fld>
            <a:endParaRPr lang="en-US">
              <a:solidFill>
                <a:prstClr val="black"/>
              </a:solidFill>
            </a:endParaRPr>
          </a:p>
        </p:txBody>
      </p:sp>
    </p:spTree>
    <p:extLst>
      <p:ext uri="{BB962C8B-B14F-4D97-AF65-F5344CB8AC3E}">
        <p14:creationId xmlns:p14="http://schemas.microsoft.com/office/powerpoint/2010/main" val="311104643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r>
              <a:rPr lang="en-US" sz="2800" dirty="0">
                <a:latin typeface="Times New Roman" panose="02020603050405020304" pitchFamily="18" charset="0"/>
                <a:cs typeface="Times New Roman" panose="02020603050405020304" pitchFamily="18" charset="0"/>
              </a:rPr>
              <a:t>Home visiting</a:t>
            </a:r>
          </a:p>
          <a:p>
            <a:r>
              <a:rPr lang="en-US" sz="2800" dirty="0">
                <a:latin typeface="Times New Roman" panose="02020603050405020304" pitchFamily="18" charset="0"/>
                <a:cs typeface="Times New Roman" panose="02020603050405020304" pitchFamily="18" charset="0"/>
              </a:rPr>
              <a:t>Running child welfare clinic</a:t>
            </a:r>
          </a:p>
          <a:p>
            <a:r>
              <a:rPr lang="en-US" sz="2800" dirty="0">
                <a:latin typeface="Times New Roman" panose="02020603050405020304" pitchFamily="18" charset="0"/>
                <a:cs typeface="Times New Roman" panose="02020603050405020304" pitchFamily="18" charset="0"/>
              </a:rPr>
              <a:t>Running family clinic </a:t>
            </a:r>
          </a:p>
          <a:p>
            <a:r>
              <a:rPr lang="en-US" sz="2800" dirty="0">
                <a:latin typeface="Times New Roman" panose="02020603050405020304" pitchFamily="18" charset="0"/>
                <a:cs typeface="Times New Roman" panose="02020603050405020304" pitchFamily="18" charset="0"/>
              </a:rPr>
              <a:t>Assist in running ANC and PNC</a:t>
            </a:r>
          </a:p>
          <a:p>
            <a:r>
              <a:rPr lang="en-US" sz="2800" dirty="0">
                <a:latin typeface="Times New Roman" panose="02020603050405020304" pitchFamily="18" charset="0"/>
                <a:cs typeface="Times New Roman" panose="02020603050405020304" pitchFamily="18" charset="0"/>
              </a:rPr>
              <a:t>Conduct school health services</a:t>
            </a:r>
          </a:p>
          <a:p>
            <a:r>
              <a:rPr lang="en-US" sz="2800" dirty="0">
                <a:latin typeface="Times New Roman" panose="02020603050405020304" pitchFamily="18" charset="0"/>
                <a:cs typeface="Times New Roman" panose="02020603050405020304" pitchFamily="18" charset="0"/>
              </a:rPr>
              <a:t>Carry out or assist the PHN in inspection of day care centres.</a:t>
            </a:r>
          </a:p>
          <a:p>
            <a:r>
              <a:rPr lang="en-US" sz="2800" dirty="0">
                <a:latin typeface="Times New Roman" panose="02020603050405020304" pitchFamily="18" charset="0"/>
                <a:cs typeface="Times New Roman" panose="02020603050405020304" pitchFamily="18" charset="0"/>
              </a:rPr>
              <a:t>Collection of information or data from the community.</a:t>
            </a:r>
          </a:p>
          <a:p>
            <a:r>
              <a:rPr lang="en-US" sz="2800" dirty="0">
                <a:latin typeface="Times New Roman" panose="02020603050405020304" pitchFamily="18" charset="0"/>
                <a:cs typeface="Times New Roman" panose="02020603050405020304" pitchFamily="18" charset="0"/>
              </a:rPr>
              <a:t>Health education</a:t>
            </a:r>
          </a:p>
          <a:p>
            <a:r>
              <a:rPr lang="en-US" sz="2800" dirty="0">
                <a:latin typeface="Times New Roman" panose="02020603050405020304" pitchFamily="18" charset="0"/>
                <a:cs typeface="Times New Roman" panose="02020603050405020304" pitchFamily="18" charset="0"/>
              </a:rPr>
              <a:t>Record keeping</a:t>
            </a:r>
          </a:p>
        </p:txBody>
      </p:sp>
      <p:sp>
        <p:nvSpPr>
          <p:cNvPr id="4" name="Title 3"/>
          <p:cNvSpPr>
            <a:spLocks noGrp="1"/>
          </p:cNvSpPr>
          <p:nvPr>
            <p:ph type="title"/>
          </p:nvPr>
        </p:nvSpPr>
        <p:spPr>
          <a:xfrm>
            <a:off x="0" y="0"/>
            <a:ext cx="9144000" cy="1417638"/>
          </a:xfrm>
        </p:spPr>
        <p:txBody>
          <a:bodyPr>
            <a:normAutofit fontScale="90000"/>
          </a:bodyPr>
          <a:lstStyle/>
          <a:p>
            <a:br>
              <a:rPr lang="en-US" dirty="0">
                <a:effectLst/>
              </a:rPr>
            </a:br>
            <a:br>
              <a:rPr lang="en-US" sz="2700" dirty="0">
                <a:solidFill>
                  <a:srgbClr val="FF0000"/>
                </a:solidFill>
                <a:effectLst/>
                <a:latin typeface="Times New Roman" panose="02020603050405020304" pitchFamily="18" charset="0"/>
                <a:cs typeface="Times New Roman" panose="02020603050405020304" pitchFamily="18" charset="0"/>
              </a:rPr>
            </a:br>
            <a:r>
              <a:rPr lang="en-US" sz="4000" dirty="0">
                <a:solidFill>
                  <a:srgbClr val="FF0000"/>
                </a:solidFill>
                <a:effectLst/>
                <a:latin typeface="Times New Roman" panose="02020603050405020304" pitchFamily="18" charset="0"/>
                <a:cs typeface="Times New Roman" panose="02020603050405020304" pitchFamily="18" charset="0"/>
              </a:rPr>
              <a:t>Functions of a community health nurse.</a:t>
            </a:r>
            <a:br>
              <a:rPr lang="en-US" dirty="0">
                <a:effectLst/>
                <a:latin typeface="Arial Black" pitchFamily="34" charset="0"/>
              </a:rPr>
            </a:br>
            <a:br>
              <a:rPr lang="en-US" dirty="0">
                <a:effectLst/>
              </a:rPr>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83</a:t>
            </a:fld>
            <a:endParaRPr lang="en-US">
              <a:solidFill>
                <a:prstClr val="black"/>
              </a:solidFill>
            </a:endParaRPr>
          </a:p>
        </p:txBody>
      </p:sp>
    </p:spTree>
    <p:extLst>
      <p:ext uri="{BB962C8B-B14F-4D97-AF65-F5344CB8AC3E}">
        <p14:creationId xmlns:p14="http://schemas.microsoft.com/office/powerpoint/2010/main" val="13310930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991600" cy="4525963"/>
          </a:xfrm>
        </p:spPr>
        <p:txBody>
          <a:bodyPr>
            <a:noAutofit/>
          </a:bodyPr>
          <a:lstStyle/>
          <a:p>
            <a:r>
              <a:rPr lang="en-US" sz="3200" dirty="0">
                <a:latin typeface="Times New Roman" panose="02020603050405020304" pitchFamily="18" charset="0"/>
                <a:cs typeface="Times New Roman" panose="02020603050405020304" pitchFamily="18" charset="0"/>
              </a:rPr>
              <a:t>Its philosophy and scope of practice distinguishes it from other nursing specialty areas.</a:t>
            </a:r>
            <a:endParaRPr lang="en-US" sz="3200" b="1" dirty="0">
              <a:latin typeface="Times New Roman" panose="02020603050405020304" pitchFamily="18" charset="0"/>
              <a:cs typeface="Times New Roman" panose="02020603050405020304" pitchFamily="18" charset="0"/>
            </a:endParaRPr>
          </a:p>
          <a:p>
            <a:pPr marL="109728" indent="0">
              <a:buNone/>
            </a:pPr>
            <a:r>
              <a:rPr lang="en-US" sz="3200" b="1" dirty="0">
                <a:solidFill>
                  <a:srgbClr val="FF0000"/>
                </a:solidFill>
                <a:latin typeface="Times New Roman" panose="02020603050405020304" pitchFamily="18" charset="0"/>
                <a:cs typeface="Times New Roman" panose="02020603050405020304" pitchFamily="18" charset="0"/>
              </a:rPr>
              <a:t>Community health nurses focus on:</a:t>
            </a:r>
          </a:p>
          <a:p>
            <a:pPr lvl="0"/>
            <a:r>
              <a:rPr lang="en-US" sz="3200" dirty="0">
                <a:latin typeface="Times New Roman" panose="02020603050405020304" pitchFamily="18" charset="0"/>
                <a:cs typeface="Times New Roman" panose="02020603050405020304" pitchFamily="18" charset="0"/>
              </a:rPr>
              <a:t>Providing preventive health services </a:t>
            </a:r>
            <a:r>
              <a:rPr lang="en-US" sz="3200" b="1" dirty="0">
                <a:latin typeface="Times New Roman" panose="02020603050405020304" pitchFamily="18" charset="0"/>
                <a:cs typeface="Times New Roman" panose="02020603050405020304" pitchFamily="18" charset="0"/>
              </a:rPr>
              <a:t>as opposed to</a:t>
            </a:r>
            <a:r>
              <a:rPr lang="en-US" sz="3200" dirty="0">
                <a:latin typeface="Times New Roman" panose="02020603050405020304" pitchFamily="18" charset="0"/>
                <a:cs typeface="Times New Roman" panose="02020603050405020304" pitchFamily="18" charset="0"/>
              </a:rPr>
              <a:t> curative services</a:t>
            </a:r>
            <a:endParaRPr lang="en-US" sz="3200" b="1" dirty="0">
              <a:latin typeface="Times New Roman" panose="02020603050405020304" pitchFamily="18" charset="0"/>
              <a:cs typeface="Times New Roman" panose="02020603050405020304" pitchFamily="18" charset="0"/>
            </a:endParaRPr>
          </a:p>
          <a:p>
            <a:pPr lvl="0"/>
            <a:r>
              <a:rPr lang="en-US" sz="3200" dirty="0">
                <a:latin typeface="Times New Roman" panose="02020603050405020304" pitchFamily="18" charset="0"/>
                <a:cs typeface="Times New Roman" panose="02020603050405020304" pitchFamily="18" charset="0"/>
              </a:rPr>
              <a:t>Promoting/ enhancing the health of individuals, families and groups within the community.</a:t>
            </a:r>
          </a:p>
        </p:txBody>
      </p:sp>
      <p:sp>
        <p:nvSpPr>
          <p:cNvPr id="4" name="Title 3"/>
          <p:cNvSpPr>
            <a:spLocks noGrp="1"/>
          </p:cNvSpPr>
          <p:nvPr>
            <p:ph type="title"/>
          </p:nvPr>
        </p:nvSpPr>
        <p:spPr/>
        <p:txBody>
          <a:bodyPr>
            <a:normAutofit fontScale="90000"/>
          </a:bodyPr>
          <a:lstStyle/>
          <a:p>
            <a:br>
              <a:rPr lang="en-US" sz="3600" dirty="0"/>
            </a:br>
            <a:r>
              <a:rPr lang="en-US" sz="4000" dirty="0">
                <a:solidFill>
                  <a:schemeClr val="accent2"/>
                </a:solidFill>
                <a:effectLst/>
                <a:latin typeface="Times New Roman" panose="02020603050405020304" pitchFamily="18" charset="0"/>
                <a:cs typeface="Times New Roman" panose="02020603050405020304" pitchFamily="18" charset="0"/>
              </a:rPr>
              <a:t>Uniqueness of community health nursing practice</a:t>
            </a:r>
            <a:br>
              <a:rPr lang="en-US" dirty="0"/>
            </a:br>
            <a:endParaRPr lang="en-US" dirty="0"/>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84</a:t>
            </a:fld>
            <a:endParaRPr lang="en-US">
              <a:solidFill>
                <a:prstClr val="black"/>
              </a:solidFill>
            </a:endParaRPr>
          </a:p>
        </p:txBody>
      </p:sp>
    </p:spTree>
    <p:extLst>
      <p:ext uri="{BB962C8B-B14F-4D97-AF65-F5344CB8AC3E}">
        <p14:creationId xmlns:p14="http://schemas.microsoft.com/office/powerpoint/2010/main" val="214959631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763000" cy="4864291"/>
          </a:xfrm>
        </p:spPr>
        <p:txBody>
          <a:bodyPr>
            <a:normAutofit lnSpcReduction="10000"/>
          </a:bodyPr>
          <a:lstStyle/>
          <a:p>
            <a:pPr marL="109728" lvl="0" indent="0">
              <a:buNone/>
            </a:pPr>
            <a:endParaRPr lang="en-US" b="1" dirty="0"/>
          </a:p>
          <a:p>
            <a:pPr lvl="0"/>
            <a:r>
              <a:rPr lang="en-US" sz="3200" dirty="0">
                <a:latin typeface="Times New Roman" panose="02020603050405020304" pitchFamily="18" charset="0"/>
                <a:cs typeface="Times New Roman" panose="02020603050405020304" pitchFamily="18" charset="0"/>
              </a:rPr>
              <a:t>Nursing services to individuals is viewed within the context of the family, thus the health of an individual can affect the health of all family members.</a:t>
            </a:r>
            <a:endParaRPr lang="en-US" sz="3200" b="1"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The family is therefore the natural unit of service which is a significant entry point from which to identify community.</a:t>
            </a:r>
            <a:endParaRPr lang="en-US" sz="3200" b="1"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A family provides an environment that influences the health of its members.</a:t>
            </a:r>
            <a:endParaRPr lang="en-US" sz="3200" b="1" dirty="0">
              <a:latin typeface="Times New Roman" panose="02020603050405020304" pitchFamily="18" charset="0"/>
              <a:cs typeface="Times New Roman" panose="02020603050405020304" pitchFamily="18" charset="0"/>
            </a:endParaRPr>
          </a:p>
          <a:p>
            <a:endParaRPr lang="en-US" dirty="0"/>
          </a:p>
        </p:txBody>
      </p:sp>
      <p:sp>
        <p:nvSpPr>
          <p:cNvPr id="4" name="Title 3"/>
          <p:cNvSpPr>
            <a:spLocks noGrp="1"/>
          </p:cNvSpPr>
          <p:nvPr>
            <p:ph type="title"/>
          </p:nvPr>
        </p:nvSpPr>
        <p:spPr>
          <a:xfrm>
            <a:off x="0" y="0"/>
            <a:ext cx="9144000" cy="1600200"/>
          </a:xfrm>
        </p:spPr>
        <p:txBody>
          <a:bodyPr>
            <a:normAutofit/>
          </a:bodyPr>
          <a:lstStyle/>
          <a:p>
            <a:r>
              <a:rPr lang="en-US" sz="4400" dirty="0">
                <a:solidFill>
                  <a:schemeClr val="accent2"/>
                </a:solidFill>
                <a:effectLst/>
                <a:latin typeface="Times New Roman" panose="02020603050405020304" pitchFamily="18" charset="0"/>
                <a:cs typeface="Times New Roman" panose="02020603050405020304" pitchFamily="18" charset="0"/>
              </a:rPr>
              <a:t>Uniqueness of community health nursing practice………</a:t>
            </a:r>
            <a:endParaRPr lang="en-US" dirty="0">
              <a:effectLst/>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85</a:t>
            </a:fld>
            <a:endParaRPr lang="en-US">
              <a:solidFill>
                <a:prstClr val="black"/>
              </a:solidFill>
            </a:endParaRPr>
          </a:p>
        </p:txBody>
      </p:sp>
    </p:spTree>
    <p:extLst>
      <p:ext uri="{BB962C8B-B14F-4D97-AF65-F5344CB8AC3E}">
        <p14:creationId xmlns:p14="http://schemas.microsoft.com/office/powerpoint/2010/main" val="276437053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562600"/>
          </a:xfrm>
        </p:spPr>
        <p:txBody>
          <a:bodyPr>
            <a:normAutofit/>
          </a:bodyPr>
          <a:lstStyle/>
          <a:p>
            <a:pPr marL="109728" indent="0">
              <a:buNone/>
            </a:pPr>
            <a:r>
              <a:rPr lang="en-US" sz="3200" b="1" dirty="0">
                <a:latin typeface="Times New Roman" panose="02020603050405020304" pitchFamily="18" charset="0"/>
                <a:cs typeface="Times New Roman" panose="02020603050405020304" pitchFamily="18" charset="0"/>
              </a:rPr>
              <a:t>Introduction </a:t>
            </a:r>
          </a:p>
          <a:p>
            <a:r>
              <a:rPr lang="en-US" sz="3200" dirty="0">
                <a:latin typeface="Times New Roman" panose="02020603050405020304" pitchFamily="18" charset="0"/>
                <a:cs typeface="Times New Roman" panose="02020603050405020304" pitchFamily="18" charset="0"/>
              </a:rPr>
              <a:t>The family is the </a:t>
            </a:r>
            <a:r>
              <a:rPr lang="en-US" sz="3200" dirty="0">
                <a:solidFill>
                  <a:srgbClr val="FF0000"/>
                </a:solidFill>
                <a:latin typeface="Times New Roman" panose="02020603050405020304" pitchFamily="18" charset="0"/>
                <a:cs typeface="Times New Roman" panose="02020603050405020304" pitchFamily="18" charset="0"/>
              </a:rPr>
              <a:t>unity of service </a:t>
            </a:r>
            <a:r>
              <a:rPr lang="en-US" sz="3200" dirty="0">
                <a:latin typeface="Times New Roman" panose="02020603050405020304" pitchFamily="18" charset="0"/>
                <a:cs typeface="Times New Roman" panose="02020603050405020304" pitchFamily="18" charset="0"/>
              </a:rPr>
              <a:t>in all health care delivery.</a:t>
            </a:r>
          </a:p>
          <a:p>
            <a:r>
              <a:rPr lang="en-US" sz="3200" dirty="0">
                <a:latin typeface="Times New Roman" panose="02020603050405020304" pitchFamily="18" charset="0"/>
                <a:cs typeface="Times New Roman" panose="02020603050405020304" pitchFamily="18" charset="0"/>
              </a:rPr>
              <a:t>The health of one member affects the welfare of other members in the family.</a:t>
            </a:r>
          </a:p>
          <a:p>
            <a:r>
              <a:rPr lang="en-US" sz="3200" dirty="0">
                <a:latin typeface="Times New Roman" panose="02020603050405020304" pitchFamily="18" charset="0"/>
                <a:cs typeface="Times New Roman" panose="02020603050405020304" pitchFamily="18" charset="0"/>
              </a:rPr>
              <a:t>Every family is unique and it is affected by every aspect of community life.</a:t>
            </a:r>
          </a:p>
          <a:p>
            <a:r>
              <a:rPr lang="en-US" sz="3200" dirty="0">
                <a:latin typeface="Times New Roman" panose="02020603050405020304" pitchFamily="18" charset="0"/>
                <a:cs typeface="Times New Roman" panose="02020603050405020304" pitchFamily="18" charset="0"/>
              </a:rPr>
              <a:t>The health service providers have to understand </a:t>
            </a:r>
            <a:r>
              <a:rPr lang="en-US" sz="3200" dirty="0">
                <a:solidFill>
                  <a:srgbClr val="FF00FF"/>
                </a:solidFill>
                <a:latin typeface="Times New Roman" panose="02020603050405020304" pitchFamily="18" charset="0"/>
                <a:cs typeface="Times New Roman" panose="02020603050405020304" pitchFamily="18" charset="0"/>
              </a:rPr>
              <a:t>family ways, </a:t>
            </a:r>
            <a:r>
              <a:rPr lang="en-US" sz="3200" dirty="0">
                <a:solidFill>
                  <a:srgbClr val="00B050"/>
                </a:solidFill>
                <a:latin typeface="Times New Roman" panose="02020603050405020304" pitchFamily="18" charset="0"/>
                <a:cs typeface="Times New Roman" panose="02020603050405020304" pitchFamily="18" charset="0"/>
              </a:rPr>
              <a:t>traditions, </a:t>
            </a:r>
            <a:r>
              <a:rPr lang="en-US" sz="3200" dirty="0">
                <a:solidFill>
                  <a:srgbClr val="C00000"/>
                </a:solidFill>
                <a:latin typeface="Times New Roman" panose="02020603050405020304" pitchFamily="18" charset="0"/>
                <a:cs typeface="Times New Roman" panose="02020603050405020304" pitchFamily="18" charset="0"/>
              </a:rPr>
              <a:t>customs</a:t>
            </a:r>
            <a:r>
              <a:rPr lang="en-US" sz="3200" dirty="0">
                <a:latin typeface="Times New Roman" panose="02020603050405020304" pitchFamily="18" charset="0"/>
                <a:cs typeface="Times New Roman" panose="02020603050405020304" pitchFamily="18" charset="0"/>
              </a:rPr>
              <a:t> and </a:t>
            </a:r>
            <a:r>
              <a:rPr lang="en-US" sz="3200" dirty="0">
                <a:solidFill>
                  <a:srgbClr val="7030A0"/>
                </a:solidFill>
                <a:latin typeface="Times New Roman" panose="02020603050405020304" pitchFamily="18" charset="0"/>
                <a:cs typeface="Times New Roman" panose="02020603050405020304" pitchFamily="18" charset="0"/>
              </a:rPr>
              <a:t>beliefs</a:t>
            </a:r>
            <a:r>
              <a:rPr lang="en-US" sz="3200" dirty="0">
                <a:latin typeface="Times New Roman" panose="02020603050405020304" pitchFamily="18" charset="0"/>
                <a:cs typeface="Times New Roman" panose="02020603050405020304" pitchFamily="18" charset="0"/>
              </a:rPr>
              <a:t> of the family.</a:t>
            </a:r>
          </a:p>
        </p:txBody>
      </p:sp>
      <p:sp>
        <p:nvSpPr>
          <p:cNvPr id="4" name="Title 3"/>
          <p:cNvSpPr>
            <a:spLocks noGrp="1"/>
          </p:cNvSpPr>
          <p:nvPr>
            <p:ph type="title"/>
          </p:nvPr>
        </p:nvSpPr>
        <p:spPr>
          <a:xfrm>
            <a:off x="457200" y="0"/>
            <a:ext cx="8229600" cy="838200"/>
          </a:xfrm>
        </p:spPr>
        <p:txBody>
          <a:bodyPr>
            <a:noAutofit/>
          </a:bodyPr>
          <a:lstStyle/>
          <a:p>
            <a:pPr algn="ctr"/>
            <a:r>
              <a:rPr lang="en-US" sz="3600" dirty="0">
                <a:solidFill>
                  <a:srgbClr val="FF0000"/>
                </a:solidFill>
                <a:effectLst/>
                <a:latin typeface="Times New Roman" panose="02020603050405020304" pitchFamily="18" charset="0"/>
                <a:cs typeface="Times New Roman" panose="02020603050405020304" pitchFamily="18" charset="0"/>
              </a:rPr>
              <a:t>FAMILY HEALTH NURSING</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86</a:t>
            </a:fld>
            <a:endParaRPr lang="en-US">
              <a:solidFill>
                <a:prstClr val="black"/>
              </a:solidFill>
            </a:endParaRPr>
          </a:p>
        </p:txBody>
      </p:sp>
    </p:spTree>
    <p:extLst>
      <p:ext uri="{BB962C8B-B14F-4D97-AF65-F5344CB8AC3E}">
        <p14:creationId xmlns:p14="http://schemas.microsoft.com/office/powerpoint/2010/main" val="294684509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562600"/>
          </a:xfrm>
        </p:spPr>
        <p:txBody>
          <a:bodyPr>
            <a:normAutofit/>
          </a:bodyPr>
          <a:lstStyle/>
          <a:p>
            <a:pPr marL="109728" indent="0">
              <a:buNone/>
            </a:pPr>
            <a:r>
              <a:rPr lang="en-US" b="1" dirty="0">
                <a:latin typeface="Times New Roman" panose="02020603050405020304" pitchFamily="18" charset="0"/>
                <a:cs typeface="Times New Roman" panose="02020603050405020304" pitchFamily="18" charset="0"/>
              </a:rPr>
              <a:t>The broad objectives of family health nursing are as</a:t>
            </a:r>
          </a:p>
          <a:p>
            <a:pPr marL="109728" indent="0">
              <a:buNone/>
            </a:pPr>
            <a:r>
              <a:rPr lang="en-US" b="1" dirty="0">
                <a:latin typeface="Times New Roman" panose="02020603050405020304" pitchFamily="18" charset="0"/>
                <a:cs typeface="Times New Roman" panose="02020603050405020304" pitchFamily="18" charset="0"/>
              </a:rPr>
              <a:t>under:</a:t>
            </a:r>
          </a:p>
          <a:p>
            <a:r>
              <a:rPr lang="en-US" sz="3200" dirty="0">
                <a:latin typeface="Times New Roman" panose="02020603050405020304" pitchFamily="18" charset="0"/>
                <a:cs typeface="Times New Roman" panose="02020603050405020304" pitchFamily="18" charset="0"/>
              </a:rPr>
              <a:t>To identify health &amp; nursing needs and problems of each family.</a:t>
            </a:r>
          </a:p>
          <a:p>
            <a:r>
              <a:rPr lang="en-US" sz="3200" dirty="0">
                <a:latin typeface="Times New Roman" panose="02020603050405020304" pitchFamily="18" charset="0"/>
                <a:cs typeface="Times New Roman" panose="02020603050405020304" pitchFamily="18" charset="0"/>
              </a:rPr>
              <a:t>To ensure family’s understanding and acceptance of these needs and problems.</a:t>
            </a:r>
          </a:p>
          <a:p>
            <a:r>
              <a:rPr lang="en-US" sz="3200" dirty="0">
                <a:latin typeface="Times New Roman" panose="02020603050405020304" pitchFamily="18" charset="0"/>
                <a:cs typeface="Times New Roman" panose="02020603050405020304" pitchFamily="18" charset="0"/>
              </a:rPr>
              <a:t>To plan and provide health and nursing services with the active participation of family members.</a:t>
            </a:r>
          </a:p>
          <a:p>
            <a:r>
              <a:rPr lang="en-US" sz="3200" dirty="0">
                <a:latin typeface="Times New Roman" panose="02020603050405020304" pitchFamily="18" charset="0"/>
                <a:cs typeface="Times New Roman" panose="02020603050405020304" pitchFamily="18" charset="0"/>
              </a:rPr>
              <a:t>To help families develop abilities to deal with their health needs and health problems independently.</a:t>
            </a:r>
            <a:endParaRPr lang="en-US" sz="40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457200" y="0"/>
            <a:ext cx="8229600" cy="838200"/>
          </a:xfrm>
        </p:spPr>
        <p:txBody>
          <a:bodyPr>
            <a:noAutofit/>
          </a:bodyPr>
          <a:lstStyle/>
          <a:p>
            <a:pPr algn="ctr"/>
            <a:r>
              <a:rPr lang="en-US" sz="3200" dirty="0">
                <a:solidFill>
                  <a:srgbClr val="FF0000"/>
                </a:solidFill>
                <a:effectLst/>
                <a:latin typeface="Times New Roman" panose="02020603050405020304" pitchFamily="18" charset="0"/>
                <a:cs typeface="Times New Roman" panose="02020603050405020304" pitchFamily="18" charset="0"/>
              </a:rPr>
              <a:t>OBJECTIVES OF FAMILY HEALTH</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87</a:t>
            </a:fld>
            <a:endParaRPr lang="en-US">
              <a:solidFill>
                <a:prstClr val="black"/>
              </a:solidFill>
            </a:endParaRPr>
          </a:p>
        </p:txBody>
      </p:sp>
    </p:spTree>
    <p:extLst>
      <p:ext uri="{BB962C8B-B14F-4D97-AF65-F5344CB8AC3E}">
        <p14:creationId xmlns:p14="http://schemas.microsoft.com/office/powerpoint/2010/main" val="41762130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562600"/>
          </a:xfrm>
        </p:spPr>
        <p:txBody>
          <a:bodyPr>
            <a:noAutofit/>
          </a:bodyPr>
          <a:lstStyle/>
          <a:p>
            <a:r>
              <a:rPr lang="en-US" sz="3200" dirty="0">
                <a:latin typeface="Times New Roman" panose="02020603050405020304" pitchFamily="18" charset="0"/>
                <a:cs typeface="Times New Roman" panose="02020603050405020304" pitchFamily="18" charset="0"/>
              </a:rPr>
              <a:t>To contribute to family’s performance of developmental functions and tasks.</a:t>
            </a:r>
          </a:p>
          <a:p>
            <a:r>
              <a:rPr lang="en-US" sz="3200" dirty="0">
                <a:latin typeface="Times New Roman" panose="02020603050405020304" pitchFamily="18" charset="0"/>
                <a:cs typeface="Times New Roman" panose="02020603050405020304" pitchFamily="18" charset="0"/>
              </a:rPr>
              <a:t>To help family make intelligent use of promotive, preventive, therapeutic and rehabilitative health and allied facilities and services in the community.</a:t>
            </a:r>
          </a:p>
          <a:p>
            <a:r>
              <a:rPr lang="en-US" sz="3200" dirty="0">
                <a:latin typeface="Times New Roman" panose="02020603050405020304" pitchFamily="18" charset="0"/>
                <a:cs typeface="Times New Roman" panose="02020603050405020304" pitchFamily="18" charset="0"/>
              </a:rPr>
              <a:t>To educate, counsel and guide family members to cultivate good personal health habits, practice safe cultural practices and maintain wholesome physical, psychosocial, and spiritual environment.</a:t>
            </a:r>
            <a:endParaRPr lang="en-US" sz="40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457200" y="0"/>
            <a:ext cx="8229600" cy="838200"/>
          </a:xfrm>
        </p:spPr>
        <p:txBody>
          <a:bodyPr>
            <a:noAutofit/>
          </a:bodyPr>
          <a:lstStyle/>
          <a:p>
            <a:pPr algn="ctr"/>
            <a:r>
              <a:rPr lang="en-US" sz="3200" dirty="0">
                <a:solidFill>
                  <a:srgbClr val="FF0000"/>
                </a:solidFill>
                <a:effectLst/>
                <a:latin typeface="Times New Roman" panose="02020603050405020304" pitchFamily="18" charset="0"/>
                <a:cs typeface="Times New Roman" panose="02020603050405020304" pitchFamily="18" charset="0"/>
              </a:rPr>
              <a:t>OBJECTIVES OF FAMILY HEALTH</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88</a:t>
            </a:fld>
            <a:endParaRPr lang="en-US">
              <a:solidFill>
                <a:prstClr val="black"/>
              </a:solidFill>
            </a:endParaRPr>
          </a:p>
        </p:txBody>
      </p:sp>
    </p:spTree>
    <p:extLst>
      <p:ext uri="{BB962C8B-B14F-4D97-AF65-F5344CB8AC3E}">
        <p14:creationId xmlns:p14="http://schemas.microsoft.com/office/powerpoint/2010/main" val="343826574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lvl="0"/>
            <a:r>
              <a:rPr lang="en-US" sz="3200" b="1" dirty="0">
                <a:solidFill>
                  <a:srgbClr val="FF0000"/>
                </a:solidFill>
                <a:latin typeface="Times New Roman" panose="02020603050405020304" pitchFamily="18" charset="0"/>
                <a:cs typeface="Times New Roman" panose="02020603050405020304" pitchFamily="18" charset="0"/>
              </a:rPr>
              <a:t>FAMILY</a:t>
            </a:r>
          </a:p>
          <a:p>
            <a:pPr lvl="0"/>
            <a:r>
              <a:rPr lang="en-US" sz="3200" dirty="0">
                <a:latin typeface="Times New Roman" panose="02020603050405020304" pitchFamily="18" charset="0"/>
                <a:cs typeface="Times New Roman" panose="02020603050405020304" pitchFamily="18" charset="0"/>
              </a:rPr>
              <a:t>A group of two or more persons related by birth, marriage or adoption and residing together in a household (US Bureau of Census 1980)</a:t>
            </a:r>
          </a:p>
          <a:p>
            <a:pPr marL="109728" lvl="0" indent="0">
              <a:buNone/>
            </a:pPr>
            <a:r>
              <a:rPr lang="en-US" sz="3200" dirty="0">
                <a:latin typeface="Times New Roman" panose="02020603050405020304" pitchFamily="18" charset="0"/>
                <a:cs typeface="Times New Roman" panose="02020603050405020304" pitchFamily="18" charset="0"/>
              </a:rPr>
              <a:t>Or </a:t>
            </a:r>
          </a:p>
          <a:p>
            <a:pPr lvl="0"/>
            <a:r>
              <a:rPr lang="en-US" sz="3200" dirty="0">
                <a:latin typeface="Times New Roman" panose="02020603050405020304" pitchFamily="18" charset="0"/>
                <a:cs typeface="Times New Roman" panose="02020603050405020304" pitchFamily="18" charset="0"/>
              </a:rPr>
              <a:t>A family is a social unit made up of people related to each other by blood, birth or marriage whose central purpose is to create and maintain a common culture.</a:t>
            </a:r>
          </a:p>
          <a:p>
            <a:endParaRPr lang="en-US" dirty="0"/>
          </a:p>
        </p:txBody>
      </p:sp>
      <p:sp>
        <p:nvSpPr>
          <p:cNvPr id="4" name="Title 3"/>
          <p:cNvSpPr>
            <a:spLocks noGrp="1"/>
          </p:cNvSpPr>
          <p:nvPr>
            <p:ph type="title"/>
          </p:nvPr>
        </p:nvSpPr>
        <p:spPr>
          <a:xfrm>
            <a:off x="457200" y="0"/>
            <a:ext cx="8229600" cy="762000"/>
          </a:xfrm>
        </p:spPr>
        <p:txBody>
          <a:bodyPr>
            <a:noAutofit/>
          </a:bodyPr>
          <a:lstStyle/>
          <a:p>
            <a:r>
              <a:rPr lang="en-US" sz="4000" dirty="0">
                <a:effectLst/>
                <a:latin typeface="Times New Roman" panose="02020603050405020304" pitchFamily="18" charset="0"/>
                <a:cs typeface="Times New Roman" panose="02020603050405020304" pitchFamily="18" charset="0"/>
              </a:rPr>
              <a:t>Definition Of Terms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89</a:t>
            </a:fld>
            <a:endParaRPr lang="en-US">
              <a:solidFill>
                <a:prstClr val="black"/>
              </a:solidFill>
            </a:endParaRPr>
          </a:p>
        </p:txBody>
      </p:sp>
    </p:spTree>
    <p:extLst>
      <p:ext uri="{BB962C8B-B14F-4D97-AF65-F5344CB8AC3E}">
        <p14:creationId xmlns:p14="http://schemas.microsoft.com/office/powerpoint/2010/main" val="1057161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936832" cy="4864291"/>
          </a:xfrm>
        </p:spPr>
        <p:txBody>
          <a:bodyPr>
            <a:normAutofit/>
          </a:bodyPr>
          <a:lstStyle/>
          <a:p>
            <a:pPr marL="109728" indent="0">
              <a:buNone/>
            </a:pPr>
            <a:r>
              <a:rPr lang="en-US" sz="3200" b="1" dirty="0">
                <a:latin typeface="Times New Roman" panose="02020603050405020304" pitchFamily="18" charset="0"/>
                <a:cs typeface="Times New Roman" panose="02020603050405020304" pitchFamily="18" charset="0"/>
              </a:rPr>
              <a:t>Public health nursing:</a:t>
            </a:r>
          </a:p>
          <a:p>
            <a:pPr marL="109728" indent="0">
              <a:buNone/>
            </a:pP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Is defined as community- based nursing practice including population- focused health promotion, illness and injury prevention strategies working with individual, families, groups and communities.</a:t>
            </a:r>
            <a:endParaRPr lang="en-US" sz="3200" b="1" dirty="0">
              <a:latin typeface="Times New Roman" panose="02020603050405020304" pitchFamily="18" charset="0"/>
              <a:cs typeface="Times New Roman" panose="02020603050405020304" pitchFamily="18" charset="0"/>
            </a:endParaRPr>
          </a:p>
          <a:p>
            <a:endParaRPr lang="en-US" dirty="0"/>
          </a:p>
        </p:txBody>
      </p:sp>
      <p:sp>
        <p:nvSpPr>
          <p:cNvPr id="4" name="Title 3"/>
          <p:cNvSpPr>
            <a:spLocks noGrp="1"/>
          </p:cNvSpPr>
          <p:nvPr>
            <p:ph type="title"/>
          </p:nvPr>
        </p:nvSpPr>
        <p:spPr>
          <a:xfrm>
            <a:off x="228600" y="0"/>
            <a:ext cx="8915400" cy="792162"/>
          </a:xfrm>
        </p:spPr>
        <p:txBody>
          <a:bodyPr>
            <a:normAutofit fontScale="90000"/>
          </a:bodyPr>
          <a:lstStyle/>
          <a:p>
            <a:r>
              <a:rPr lang="en-US" sz="4400" dirty="0">
                <a:solidFill>
                  <a:srgbClr val="FF0000"/>
                </a:solidFill>
                <a:effectLst/>
                <a:latin typeface="Times New Roman" panose="02020603050405020304" pitchFamily="18" charset="0"/>
                <a:cs typeface="Times New Roman" panose="02020603050405020304" pitchFamily="18" charset="0"/>
              </a:rPr>
              <a:t>Definition of terms and concepts……</a:t>
            </a:r>
            <a:endParaRPr lang="en-US" sz="44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74562959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lvl="0"/>
            <a:r>
              <a:rPr lang="en-US" sz="3200" b="1" dirty="0">
                <a:solidFill>
                  <a:srgbClr val="FF0000"/>
                </a:solidFill>
                <a:latin typeface="Times New Roman" panose="02020603050405020304" pitchFamily="18" charset="0"/>
                <a:cs typeface="Times New Roman" panose="02020603050405020304" pitchFamily="18" charset="0"/>
              </a:rPr>
              <a:t>FAMILY…..</a:t>
            </a:r>
          </a:p>
          <a:p>
            <a:pPr lvl="0"/>
            <a:r>
              <a:rPr lang="en-US" sz="3200" dirty="0">
                <a:latin typeface="Times New Roman" panose="02020603050405020304" pitchFamily="18" charset="0"/>
                <a:cs typeface="Times New Roman" panose="02020603050405020304" pitchFamily="18" charset="0"/>
              </a:rPr>
              <a:t>Is an open and developing system of integrating personalities with a structure and process enacted in relationships among the individual members, regulated by resources and stressors, and existing within the larger community.(Maurer and Smith 2005)</a:t>
            </a:r>
          </a:p>
          <a:p>
            <a:pPr marL="109728" indent="0">
              <a:buNone/>
            </a:pPr>
            <a:endParaRPr lang="en-US" dirty="0"/>
          </a:p>
        </p:txBody>
      </p:sp>
      <p:sp>
        <p:nvSpPr>
          <p:cNvPr id="4" name="Title 3"/>
          <p:cNvSpPr>
            <a:spLocks noGrp="1"/>
          </p:cNvSpPr>
          <p:nvPr>
            <p:ph type="title"/>
          </p:nvPr>
        </p:nvSpPr>
        <p:spPr>
          <a:xfrm>
            <a:off x="457200" y="0"/>
            <a:ext cx="8229600" cy="762000"/>
          </a:xfrm>
        </p:spPr>
        <p:txBody>
          <a:bodyPr>
            <a:noAutofit/>
          </a:bodyPr>
          <a:lstStyle/>
          <a:p>
            <a:r>
              <a:rPr lang="en-US" sz="4000" dirty="0">
                <a:effectLst/>
                <a:latin typeface="Times New Roman" panose="02020603050405020304" pitchFamily="18" charset="0"/>
                <a:cs typeface="Times New Roman" panose="02020603050405020304" pitchFamily="18" charset="0"/>
              </a:rPr>
              <a:t>Definition Of Terms………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90</a:t>
            </a:fld>
            <a:endParaRPr lang="en-US">
              <a:solidFill>
                <a:prstClr val="black"/>
              </a:solidFill>
            </a:endParaRPr>
          </a:p>
        </p:txBody>
      </p:sp>
    </p:spTree>
    <p:extLst>
      <p:ext uri="{BB962C8B-B14F-4D97-AF65-F5344CB8AC3E}">
        <p14:creationId xmlns:p14="http://schemas.microsoft.com/office/powerpoint/2010/main" val="366268030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lvl="0"/>
            <a:r>
              <a:rPr lang="en-US" sz="3200" b="1" dirty="0">
                <a:solidFill>
                  <a:srgbClr val="FF0000"/>
                </a:solidFill>
                <a:latin typeface="Times New Roman" panose="02020603050405020304" pitchFamily="18" charset="0"/>
                <a:cs typeface="Times New Roman" panose="02020603050405020304" pitchFamily="18" charset="0"/>
              </a:rPr>
              <a:t>FAMILY HEALTH</a:t>
            </a:r>
          </a:p>
          <a:p>
            <a:pPr lvl="0"/>
            <a:r>
              <a:rPr lang="en-US" sz="3200" dirty="0">
                <a:latin typeface="Times New Roman" panose="02020603050405020304" pitchFamily="18" charset="0"/>
                <a:cs typeface="Times New Roman" panose="02020603050405020304" pitchFamily="18" charset="0"/>
              </a:rPr>
              <a:t>“A state of positive interaction between family members which enables each members of the family to enjoy optimum physical, mental, social, and spiritual well being”</a:t>
            </a:r>
          </a:p>
          <a:p>
            <a:pPr marL="109728" lvl="0" indent="0">
              <a:buNone/>
            </a:pPr>
            <a:r>
              <a:rPr lang="en-US" sz="3200" dirty="0">
                <a:latin typeface="Times New Roman" panose="02020603050405020304" pitchFamily="18" charset="0"/>
                <a:cs typeface="Times New Roman" panose="02020603050405020304" pitchFamily="18" charset="0"/>
              </a:rPr>
              <a:t>Or </a:t>
            </a:r>
          </a:p>
          <a:p>
            <a:pPr lvl="0"/>
            <a:r>
              <a:rPr lang="en-US" sz="3200" dirty="0">
                <a:latin typeface="Times New Roman" panose="02020603050405020304" pitchFamily="18" charset="0"/>
                <a:cs typeface="Times New Roman" panose="02020603050405020304" pitchFamily="18" charset="0"/>
              </a:rPr>
              <a:t>A dynamic changing, relative state of well-being that includes the biological, psychological, sociological, cultural and spiritual factors or state of the family system.</a:t>
            </a:r>
          </a:p>
          <a:p>
            <a:endParaRPr lang="en-US" dirty="0"/>
          </a:p>
        </p:txBody>
      </p:sp>
      <p:sp>
        <p:nvSpPr>
          <p:cNvPr id="4" name="Title 3"/>
          <p:cNvSpPr>
            <a:spLocks noGrp="1"/>
          </p:cNvSpPr>
          <p:nvPr>
            <p:ph type="title"/>
          </p:nvPr>
        </p:nvSpPr>
        <p:spPr>
          <a:xfrm>
            <a:off x="4572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Definition Of Terms…………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91</a:t>
            </a:fld>
            <a:endParaRPr lang="en-US">
              <a:solidFill>
                <a:prstClr val="black"/>
              </a:solidFill>
            </a:endParaRPr>
          </a:p>
        </p:txBody>
      </p:sp>
    </p:spTree>
    <p:extLst>
      <p:ext uri="{BB962C8B-B14F-4D97-AF65-F5344CB8AC3E}">
        <p14:creationId xmlns:p14="http://schemas.microsoft.com/office/powerpoint/2010/main" val="76191823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lvl="0"/>
            <a:r>
              <a:rPr lang="en-US" sz="3200" b="1" dirty="0">
                <a:solidFill>
                  <a:srgbClr val="FF0000"/>
                </a:solidFill>
                <a:latin typeface="Times New Roman" panose="02020603050405020304" pitchFamily="18" charset="0"/>
                <a:cs typeface="Times New Roman" panose="02020603050405020304" pitchFamily="18" charset="0"/>
              </a:rPr>
              <a:t>FAMILY HEALTH NURSING</a:t>
            </a:r>
          </a:p>
          <a:p>
            <a:pPr lvl="0"/>
            <a:r>
              <a:rPr lang="en-US" sz="3200" dirty="0">
                <a:latin typeface="Times New Roman" panose="02020603050405020304" pitchFamily="18" charset="0"/>
                <a:cs typeface="Times New Roman" panose="02020603050405020304" pitchFamily="18" charset="0"/>
              </a:rPr>
              <a:t>Means Nurses and families working together to ensure the success of the family and its members in adapting to responses to health and illness</a:t>
            </a:r>
          </a:p>
          <a:p>
            <a:endParaRPr lang="en-US" dirty="0"/>
          </a:p>
        </p:txBody>
      </p:sp>
      <p:sp>
        <p:nvSpPr>
          <p:cNvPr id="4" name="Title 3"/>
          <p:cNvSpPr>
            <a:spLocks noGrp="1"/>
          </p:cNvSpPr>
          <p:nvPr>
            <p:ph type="title"/>
          </p:nvPr>
        </p:nvSpPr>
        <p:spPr>
          <a:xfrm>
            <a:off x="4572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Definition Of Terms…………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92</a:t>
            </a:fld>
            <a:endParaRPr lang="en-US">
              <a:solidFill>
                <a:prstClr val="black"/>
              </a:solidFill>
            </a:endParaRPr>
          </a:p>
        </p:txBody>
      </p:sp>
    </p:spTree>
    <p:extLst>
      <p:ext uri="{BB962C8B-B14F-4D97-AF65-F5344CB8AC3E}">
        <p14:creationId xmlns:p14="http://schemas.microsoft.com/office/powerpoint/2010/main" val="10362712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r>
              <a:rPr lang="en-US" sz="3200" b="1" dirty="0">
                <a:solidFill>
                  <a:srgbClr val="FF0000"/>
                </a:solidFill>
                <a:latin typeface="Times New Roman" panose="02020603050405020304" pitchFamily="18" charset="0"/>
                <a:cs typeface="Times New Roman" panose="02020603050405020304" pitchFamily="18" charset="0"/>
              </a:rPr>
              <a:t>Family process: </a:t>
            </a:r>
            <a:r>
              <a:rPr lang="en-US" sz="3200" dirty="0">
                <a:latin typeface="Times New Roman" panose="02020603050405020304" pitchFamily="18" charset="0"/>
                <a:cs typeface="Times New Roman" panose="02020603050405020304" pitchFamily="18" charset="0"/>
              </a:rPr>
              <a:t>The ongoing interaction between</a:t>
            </a:r>
          </a:p>
          <a:p>
            <a:pPr marL="109728" indent="0">
              <a:buNone/>
            </a:pPr>
            <a:r>
              <a:rPr lang="en-US" sz="3200" dirty="0">
                <a:latin typeface="Times New Roman" panose="02020603050405020304" pitchFamily="18" charset="0"/>
                <a:cs typeface="Times New Roman" panose="02020603050405020304" pitchFamily="18" charset="0"/>
              </a:rPr>
              <a:t>family members through which they accomplish their instrumental and expressive tasks. The nursing process considers the family, not the individual, as the unit of care.</a:t>
            </a:r>
          </a:p>
          <a:p>
            <a:pPr marL="109728" indent="0">
              <a:buNone/>
            </a:pPr>
            <a:r>
              <a:rPr lang="en-US" sz="3200" dirty="0">
                <a:latin typeface="Times New Roman" panose="02020603050405020304" pitchFamily="18" charset="0"/>
                <a:cs typeface="Times New Roman" panose="02020603050405020304" pitchFamily="18" charset="0"/>
              </a:rPr>
              <a:t> </a:t>
            </a:r>
            <a:r>
              <a:rPr lang="en-US" sz="3200" b="1" dirty="0">
                <a:solidFill>
                  <a:srgbClr val="7030A0"/>
                </a:solidFill>
                <a:latin typeface="Times New Roman" panose="02020603050405020304" pitchFamily="18" charset="0"/>
                <a:cs typeface="Times New Roman" panose="02020603050405020304" pitchFamily="18" charset="0"/>
              </a:rPr>
              <a:t>Family centered nursing: </a:t>
            </a:r>
            <a:r>
              <a:rPr lang="en-US" sz="3200" dirty="0">
                <a:latin typeface="Times New Roman" panose="02020603050405020304" pitchFamily="18" charset="0"/>
                <a:cs typeface="Times New Roman" panose="02020603050405020304" pitchFamily="18" charset="0"/>
              </a:rPr>
              <a:t>Nursing that considers</a:t>
            </a:r>
          </a:p>
          <a:p>
            <a:pPr marL="109728" indent="0">
              <a:buNone/>
            </a:pPr>
            <a:r>
              <a:rPr lang="en-US" sz="3200" dirty="0">
                <a:latin typeface="Times New Roman" panose="02020603050405020304" pitchFamily="18" charset="0"/>
                <a:cs typeface="Times New Roman" panose="02020603050405020304" pitchFamily="18" charset="0"/>
              </a:rPr>
              <a:t>health of the family as a unit in addition to the health of individual family members.</a:t>
            </a:r>
          </a:p>
        </p:txBody>
      </p:sp>
      <p:sp>
        <p:nvSpPr>
          <p:cNvPr id="4" name="Title 3"/>
          <p:cNvSpPr>
            <a:spLocks noGrp="1"/>
          </p:cNvSpPr>
          <p:nvPr>
            <p:ph type="title"/>
          </p:nvPr>
        </p:nvSpPr>
        <p:spPr>
          <a:xfrm>
            <a:off x="457200" y="0"/>
            <a:ext cx="8229600" cy="762000"/>
          </a:xfrm>
        </p:spPr>
        <p:txBody>
          <a:bodyPr>
            <a:noAutofit/>
          </a:bodyPr>
          <a:lstStyle/>
          <a:p>
            <a:r>
              <a:rPr lang="en-US" sz="4000" dirty="0">
                <a:solidFill>
                  <a:srgbClr val="0070C0"/>
                </a:solidFill>
                <a:effectLst/>
                <a:latin typeface="Times New Roman" panose="02020603050405020304" pitchFamily="18" charset="0"/>
                <a:cs typeface="Times New Roman" panose="02020603050405020304" pitchFamily="18" charset="0"/>
              </a:rPr>
              <a:t>Definition Of Terms…………</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93</a:t>
            </a:fld>
            <a:endParaRPr lang="en-US">
              <a:solidFill>
                <a:prstClr val="black"/>
              </a:solidFill>
            </a:endParaRPr>
          </a:p>
        </p:txBody>
      </p:sp>
    </p:spTree>
    <p:extLst>
      <p:ext uri="{BB962C8B-B14F-4D97-AF65-F5344CB8AC3E}">
        <p14:creationId xmlns:p14="http://schemas.microsoft.com/office/powerpoint/2010/main" val="13037149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pPr lvl="0"/>
            <a:r>
              <a:rPr lang="en-US" sz="3200" dirty="0">
                <a:latin typeface="Times New Roman" panose="02020603050405020304" pitchFamily="18" charset="0"/>
                <a:cs typeface="Times New Roman" panose="02020603050405020304" pitchFamily="18" charset="0"/>
              </a:rPr>
              <a:t>Living and working conditions</a:t>
            </a:r>
          </a:p>
          <a:p>
            <a:pPr lvl="0"/>
            <a:r>
              <a:rPr lang="en-US" sz="3200" dirty="0">
                <a:latin typeface="Times New Roman" panose="02020603050405020304" pitchFamily="18" charset="0"/>
                <a:cs typeface="Times New Roman" panose="02020603050405020304" pitchFamily="18" charset="0"/>
              </a:rPr>
              <a:t>Physical environment</a:t>
            </a:r>
          </a:p>
          <a:p>
            <a:pPr lvl="0"/>
            <a:r>
              <a:rPr lang="en-US" sz="3200" dirty="0">
                <a:latin typeface="Times New Roman" panose="02020603050405020304" pitchFamily="18" charset="0"/>
                <a:cs typeface="Times New Roman" panose="02020603050405020304" pitchFamily="18" charset="0"/>
              </a:rPr>
              <a:t>Psycho-social environment</a:t>
            </a:r>
          </a:p>
          <a:p>
            <a:pPr lvl="0"/>
            <a:r>
              <a:rPr lang="en-US" sz="3200" dirty="0">
                <a:latin typeface="Times New Roman" panose="02020603050405020304" pitchFamily="18" charset="0"/>
                <a:cs typeface="Times New Roman" panose="02020603050405020304" pitchFamily="18" charset="0"/>
              </a:rPr>
              <a:t>Education and economic factors</a:t>
            </a:r>
          </a:p>
          <a:p>
            <a:pPr lvl="0"/>
            <a:r>
              <a:rPr lang="en-US" sz="3200" dirty="0">
                <a:latin typeface="Times New Roman" panose="02020603050405020304" pitchFamily="18" charset="0"/>
                <a:cs typeface="Times New Roman" panose="02020603050405020304" pitchFamily="18" charset="0"/>
              </a:rPr>
              <a:t>Health practices </a:t>
            </a:r>
          </a:p>
          <a:p>
            <a:pPr lvl="0"/>
            <a:r>
              <a:rPr lang="en-US" sz="3200" dirty="0">
                <a:latin typeface="Times New Roman" panose="02020603050405020304" pitchFamily="18" charset="0"/>
                <a:cs typeface="Times New Roman" panose="02020603050405020304" pitchFamily="18" charset="0"/>
              </a:rPr>
              <a:t>Cultural factors</a:t>
            </a:r>
          </a:p>
          <a:p>
            <a:pPr lvl="0"/>
            <a:r>
              <a:rPr lang="en-US" sz="3200" dirty="0">
                <a:latin typeface="Times New Roman" panose="02020603050405020304" pitchFamily="18" charset="0"/>
                <a:cs typeface="Times New Roman" panose="02020603050405020304" pitchFamily="18" charset="0"/>
              </a:rPr>
              <a:t>Gender </a:t>
            </a:r>
          </a:p>
          <a:p>
            <a:endParaRPr lang="en-US" dirty="0"/>
          </a:p>
        </p:txBody>
      </p:sp>
      <p:sp>
        <p:nvSpPr>
          <p:cNvPr id="4" name="Title 3"/>
          <p:cNvSpPr>
            <a:spLocks noGrp="1"/>
          </p:cNvSpPr>
          <p:nvPr>
            <p:ph type="title"/>
          </p:nvPr>
        </p:nvSpPr>
        <p:spPr>
          <a:xfrm>
            <a:off x="0" y="0"/>
            <a:ext cx="9144000" cy="762000"/>
          </a:xfrm>
        </p:spPr>
        <p:txBody>
          <a:bodyPr>
            <a:noAutofit/>
          </a:bodyPr>
          <a:lstStyle/>
          <a:p>
            <a:r>
              <a:rPr lang="en-US" sz="4000" dirty="0">
                <a:solidFill>
                  <a:srgbClr val="FF0000"/>
                </a:solidFill>
                <a:effectLst/>
                <a:latin typeface="Times New Roman" panose="02020603050405020304" pitchFamily="18" charset="0"/>
                <a:cs typeface="Times New Roman" panose="02020603050405020304" pitchFamily="18" charset="0"/>
              </a:rPr>
              <a:t>Determinants Of Family Health</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94</a:t>
            </a:fld>
            <a:endParaRPr lang="en-US">
              <a:solidFill>
                <a:prstClr val="black"/>
              </a:solidFill>
            </a:endParaRPr>
          </a:p>
        </p:txBody>
      </p:sp>
    </p:spTree>
    <p:extLst>
      <p:ext uri="{BB962C8B-B14F-4D97-AF65-F5344CB8AC3E}">
        <p14:creationId xmlns:p14="http://schemas.microsoft.com/office/powerpoint/2010/main" val="11348976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r>
              <a:rPr lang="en-US" sz="3600" dirty="0">
                <a:latin typeface="Times New Roman" panose="02020603050405020304" pitchFamily="18" charset="0"/>
                <a:cs typeface="Times New Roman" panose="02020603050405020304" pitchFamily="18" charset="0"/>
              </a:rPr>
              <a:t>The four approaches included in the family health nursing care views are:</a:t>
            </a:r>
          </a:p>
          <a:p>
            <a:pPr marL="109728" indent="0">
              <a:buNone/>
            </a:pPr>
            <a:r>
              <a:rPr lang="en-US" sz="3600" dirty="0">
                <a:latin typeface="Times New Roman" panose="02020603050405020304" pitchFamily="18" charset="0"/>
                <a:cs typeface="Times New Roman" panose="02020603050405020304" pitchFamily="18" charset="0"/>
              </a:rPr>
              <a:t>1.Family as the context</a:t>
            </a:r>
          </a:p>
          <a:p>
            <a:pPr marL="109728" indent="0">
              <a:buNone/>
            </a:pPr>
            <a:r>
              <a:rPr lang="en-US" sz="3600" dirty="0">
                <a:latin typeface="Times New Roman" panose="02020603050405020304" pitchFamily="18" charset="0"/>
                <a:cs typeface="Times New Roman" panose="02020603050405020304" pitchFamily="18" charset="0"/>
              </a:rPr>
              <a:t>2.Family as the client</a:t>
            </a:r>
          </a:p>
          <a:p>
            <a:pPr marL="109728" indent="0">
              <a:buNone/>
            </a:pPr>
            <a:r>
              <a:rPr lang="en-US" sz="3600" dirty="0">
                <a:latin typeface="Times New Roman" panose="02020603050405020304" pitchFamily="18" charset="0"/>
                <a:cs typeface="Times New Roman" panose="02020603050405020304" pitchFamily="18" charset="0"/>
              </a:rPr>
              <a:t>3.Family as a system</a:t>
            </a:r>
          </a:p>
          <a:p>
            <a:pPr marL="109728" indent="0">
              <a:buNone/>
            </a:pPr>
            <a:r>
              <a:rPr lang="en-US" sz="3600" dirty="0">
                <a:latin typeface="Times New Roman" panose="02020603050405020304" pitchFamily="18" charset="0"/>
                <a:cs typeface="Times New Roman" panose="02020603050405020304" pitchFamily="18" charset="0"/>
              </a:rPr>
              <a:t>4.Family as a component of society</a:t>
            </a:r>
          </a:p>
        </p:txBody>
      </p:sp>
      <p:sp>
        <p:nvSpPr>
          <p:cNvPr id="4" name="Title 3"/>
          <p:cNvSpPr>
            <a:spLocks noGrp="1"/>
          </p:cNvSpPr>
          <p:nvPr>
            <p:ph type="title"/>
          </p:nvPr>
        </p:nvSpPr>
        <p:spPr>
          <a:xfrm>
            <a:off x="0" y="0"/>
            <a:ext cx="9144000" cy="762000"/>
          </a:xfrm>
        </p:spPr>
        <p:txBody>
          <a:bodyPr>
            <a:noAutofit/>
          </a:bodyPr>
          <a:lstStyle/>
          <a:p>
            <a:r>
              <a:rPr lang="en-US" sz="4000" dirty="0">
                <a:solidFill>
                  <a:srgbClr val="FF0000"/>
                </a:solidFill>
                <a:effectLst/>
                <a:latin typeface="Times New Roman" panose="02020603050405020304" pitchFamily="18" charset="0"/>
                <a:cs typeface="Times New Roman" panose="02020603050405020304" pitchFamily="18" charset="0"/>
              </a:rPr>
              <a:t>Approaches to Family Health</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95</a:t>
            </a:fld>
            <a:endParaRPr lang="en-US">
              <a:solidFill>
                <a:prstClr val="black"/>
              </a:solidFill>
            </a:endParaRPr>
          </a:p>
        </p:txBody>
      </p:sp>
    </p:spTree>
    <p:extLst>
      <p:ext uri="{BB962C8B-B14F-4D97-AF65-F5344CB8AC3E}">
        <p14:creationId xmlns:p14="http://schemas.microsoft.com/office/powerpoint/2010/main" val="235763039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533400"/>
            <a:ext cx="9144000" cy="6324600"/>
          </a:xfrm>
        </p:spPr>
        <p:txBody>
          <a:bodyPr>
            <a:normAutofit fontScale="92500"/>
          </a:bodyPr>
          <a:lstStyle/>
          <a:p>
            <a:pPr marL="109728" indent="0">
              <a:buNone/>
            </a:pPr>
            <a:r>
              <a:rPr lang="en-US" sz="3200" b="1" dirty="0">
                <a:latin typeface="Times New Roman" panose="02020603050405020304" pitchFamily="18" charset="0"/>
                <a:cs typeface="Times New Roman" panose="02020603050405020304" pitchFamily="18" charset="0"/>
              </a:rPr>
              <a:t>1. Family as the context</a:t>
            </a:r>
          </a:p>
          <a:p>
            <a:pPr marL="109728" indent="0">
              <a:buNone/>
            </a:pPr>
            <a:r>
              <a:rPr lang="en-US" sz="3200" dirty="0">
                <a:latin typeface="Times New Roman" panose="02020603050405020304" pitchFamily="18" charset="0"/>
                <a:cs typeface="Times New Roman" panose="02020603050405020304" pitchFamily="18" charset="0"/>
              </a:rPr>
              <a:t>When the nurse views the family as context, the primary focus is on the health and development of an individual member existing within a specific environment (i.e., the client’s family).Although the nurse focuses the nursing process on the individual’s health status, the nurse also assesses the extent to which the family provides the individual’s basic needs. These needs vary, depending on the individual’s development level and situation.</a:t>
            </a:r>
          </a:p>
          <a:p>
            <a:pPr marL="109728" indent="0">
              <a:buNone/>
            </a:pPr>
            <a:r>
              <a:rPr lang="en-US" sz="3200" dirty="0">
                <a:latin typeface="Times New Roman" panose="02020603050405020304" pitchFamily="18" charset="0"/>
                <a:cs typeface="Times New Roman" panose="02020603050405020304" pitchFamily="18" charset="0"/>
              </a:rPr>
              <a:t> Because families provide more than just material essentials, their ability to help the client meet psychological needs must also be considered. Family members may need direct interventions themselves.</a:t>
            </a:r>
          </a:p>
          <a:p>
            <a:pPr marL="109728" indent="0">
              <a:buNone/>
            </a:pPr>
            <a:endParaRPr lang="en-US"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a:xfrm>
            <a:off x="0" y="0"/>
            <a:ext cx="9144000" cy="762000"/>
          </a:xfrm>
        </p:spPr>
        <p:txBody>
          <a:bodyPr>
            <a:noAutofit/>
          </a:bodyPr>
          <a:lstStyle/>
          <a:p>
            <a:r>
              <a:rPr lang="en-US" sz="4000" dirty="0">
                <a:solidFill>
                  <a:srgbClr val="FF0000"/>
                </a:solidFill>
                <a:effectLst/>
                <a:latin typeface="Times New Roman" panose="02020603050405020304" pitchFamily="18" charset="0"/>
                <a:cs typeface="Times New Roman" panose="02020603050405020304" pitchFamily="18" charset="0"/>
              </a:rPr>
              <a:t>Approaches to Family Health</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96</a:t>
            </a:fld>
            <a:endParaRPr lang="en-US">
              <a:solidFill>
                <a:prstClr val="black"/>
              </a:solidFill>
            </a:endParaRPr>
          </a:p>
        </p:txBody>
      </p:sp>
    </p:spTree>
    <p:extLst>
      <p:ext uri="{BB962C8B-B14F-4D97-AF65-F5344CB8AC3E}">
        <p14:creationId xmlns:p14="http://schemas.microsoft.com/office/powerpoint/2010/main" val="265433462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144000" cy="5943600"/>
          </a:xfrm>
        </p:spPr>
        <p:txBody>
          <a:bodyPr>
            <a:normAutofit/>
          </a:bodyPr>
          <a:lstStyle/>
          <a:p>
            <a:pPr marL="109728" indent="0">
              <a:buNone/>
            </a:pPr>
            <a:r>
              <a:rPr lang="en-US" b="1" dirty="0">
                <a:latin typeface="Times New Roman" panose="02020603050405020304" pitchFamily="18" charset="0"/>
                <a:cs typeface="Times New Roman" panose="02020603050405020304" pitchFamily="18" charset="0"/>
              </a:rPr>
              <a:t>2. Family as the client</a:t>
            </a:r>
          </a:p>
          <a:p>
            <a:pPr marL="109728" indent="0">
              <a:buNone/>
            </a:pPr>
            <a:r>
              <a:rPr lang="en-US" dirty="0">
                <a:latin typeface="Times New Roman" panose="02020603050405020304" pitchFamily="18" charset="0"/>
                <a:cs typeface="Times New Roman" panose="02020603050405020304" pitchFamily="18" charset="0"/>
              </a:rPr>
              <a:t>The family is the foreground and individuals are in the background. The family is seems as the sum of individuals family members. The focus is concentrated on each and every individual as they affect the whole family. From this perspective, a nurse might ask a family member who has just become ill. Tell me about what has been going on with your own health and how your perceive each family member responding to your mother’s recent diagnosis of liver cancer.</a:t>
            </a:r>
          </a:p>
        </p:txBody>
      </p:sp>
      <p:sp>
        <p:nvSpPr>
          <p:cNvPr id="4" name="Title 3"/>
          <p:cNvSpPr>
            <a:spLocks noGrp="1"/>
          </p:cNvSpPr>
          <p:nvPr>
            <p:ph type="title"/>
          </p:nvPr>
        </p:nvSpPr>
        <p:spPr>
          <a:xfrm>
            <a:off x="0" y="0"/>
            <a:ext cx="9144000" cy="762000"/>
          </a:xfrm>
        </p:spPr>
        <p:txBody>
          <a:bodyPr>
            <a:noAutofit/>
          </a:bodyPr>
          <a:lstStyle/>
          <a:p>
            <a:r>
              <a:rPr lang="en-US" sz="4000" dirty="0">
                <a:solidFill>
                  <a:srgbClr val="FF0000"/>
                </a:solidFill>
                <a:effectLst/>
                <a:latin typeface="Times New Roman" panose="02020603050405020304" pitchFamily="18" charset="0"/>
                <a:cs typeface="Times New Roman" panose="02020603050405020304" pitchFamily="18" charset="0"/>
              </a:rPr>
              <a:t>Approaches to Family Health</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97</a:t>
            </a:fld>
            <a:endParaRPr lang="en-US">
              <a:solidFill>
                <a:prstClr val="black"/>
              </a:solidFill>
            </a:endParaRPr>
          </a:p>
        </p:txBody>
      </p:sp>
    </p:spTree>
    <p:extLst>
      <p:ext uri="{BB962C8B-B14F-4D97-AF65-F5344CB8AC3E}">
        <p14:creationId xmlns:p14="http://schemas.microsoft.com/office/powerpoint/2010/main" val="178448253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89372"/>
            <a:ext cx="9144000" cy="6168628"/>
          </a:xfrm>
        </p:spPr>
        <p:txBody>
          <a:bodyPr>
            <a:noAutofit/>
          </a:bodyPr>
          <a:lstStyle/>
          <a:p>
            <a:pPr marL="109728" indent="0">
              <a:buNone/>
            </a:pPr>
            <a:r>
              <a:rPr lang="en-US" sz="2800" b="1" dirty="0">
                <a:latin typeface="Times New Roman" panose="02020603050405020304" pitchFamily="18" charset="0"/>
                <a:cs typeface="Times New Roman" panose="02020603050405020304" pitchFamily="18" charset="0"/>
              </a:rPr>
              <a:t>3. Family as a system</a:t>
            </a:r>
          </a:p>
          <a:p>
            <a:pPr marL="109728" indent="0">
              <a:buNone/>
            </a:pPr>
            <a:r>
              <a:rPr lang="en-US" sz="2800" dirty="0">
                <a:latin typeface="Times New Roman" panose="02020603050405020304" pitchFamily="18" charset="0"/>
                <a:cs typeface="Times New Roman" panose="02020603050405020304" pitchFamily="18" charset="0"/>
              </a:rPr>
              <a:t>The focus is on the family as a client and it is viewed as an international system in which the whole is more than the sum of its parts. This approach focuses on the individual and family members become the target for nursing interventions. </a:t>
            </a:r>
            <a:r>
              <a:rPr lang="en-US" sz="2800" dirty="0" err="1">
                <a:latin typeface="Times New Roman" panose="02020603050405020304" pitchFamily="18" charset="0"/>
                <a:cs typeface="Times New Roman" panose="02020603050405020304" pitchFamily="18" charset="0"/>
              </a:rPr>
              <a:t>Eg</a:t>
            </a:r>
            <a:r>
              <a:rPr lang="en-US" sz="2800" dirty="0">
                <a:latin typeface="Times New Roman" panose="02020603050405020304" pitchFamily="18" charset="0"/>
                <a:cs typeface="Times New Roman" panose="02020603050405020304" pitchFamily="18" charset="0"/>
              </a:rPr>
              <a:t>: the direct interaction between the parent and the child. The system approach to the family always implies that when something happens to one affected.</a:t>
            </a:r>
          </a:p>
          <a:p>
            <a:pPr marL="109728" indent="0">
              <a:buNone/>
            </a:pPr>
            <a:r>
              <a:rPr lang="en-US" sz="2800" dirty="0">
                <a:latin typeface="Times New Roman" panose="02020603050405020304" pitchFamily="18" charset="0"/>
                <a:cs typeface="Times New Roman" panose="02020603050405020304" pitchFamily="18" charset="0"/>
              </a:rPr>
              <a:t>It is important to understand that although theoretical and practical distinctions can be made between the family as context and the family as client, they are not necessarily mutually exclusive, and both are often used simultaneously, such as with the perspective of the family as system.</a:t>
            </a:r>
          </a:p>
        </p:txBody>
      </p:sp>
      <p:sp>
        <p:nvSpPr>
          <p:cNvPr id="4" name="Title 3"/>
          <p:cNvSpPr>
            <a:spLocks noGrp="1"/>
          </p:cNvSpPr>
          <p:nvPr>
            <p:ph type="title"/>
          </p:nvPr>
        </p:nvSpPr>
        <p:spPr>
          <a:xfrm>
            <a:off x="0" y="0"/>
            <a:ext cx="9144000" cy="762000"/>
          </a:xfrm>
        </p:spPr>
        <p:txBody>
          <a:bodyPr>
            <a:noAutofit/>
          </a:bodyPr>
          <a:lstStyle/>
          <a:p>
            <a:r>
              <a:rPr lang="en-US" sz="4000" dirty="0">
                <a:solidFill>
                  <a:srgbClr val="FF0000"/>
                </a:solidFill>
                <a:effectLst/>
                <a:latin typeface="Times New Roman" panose="02020603050405020304" pitchFamily="18" charset="0"/>
                <a:cs typeface="Times New Roman" panose="02020603050405020304" pitchFamily="18" charset="0"/>
              </a:rPr>
              <a:t>Approaches to Family Health</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98</a:t>
            </a:fld>
            <a:endParaRPr lang="en-US">
              <a:solidFill>
                <a:prstClr val="black"/>
              </a:solidFill>
            </a:endParaRPr>
          </a:p>
        </p:txBody>
      </p:sp>
    </p:spTree>
    <p:extLst>
      <p:ext uri="{BB962C8B-B14F-4D97-AF65-F5344CB8AC3E}">
        <p14:creationId xmlns:p14="http://schemas.microsoft.com/office/powerpoint/2010/main" val="76887870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6096000"/>
          </a:xfrm>
        </p:spPr>
        <p:txBody>
          <a:bodyPr>
            <a:normAutofit fontScale="92500"/>
          </a:bodyPr>
          <a:lstStyle/>
          <a:p>
            <a:pPr marL="109728" indent="0">
              <a:buNone/>
            </a:pPr>
            <a:r>
              <a:rPr lang="en-US" b="1" dirty="0">
                <a:latin typeface="Times New Roman" panose="02020603050405020304" pitchFamily="18" charset="0"/>
                <a:cs typeface="Times New Roman" panose="02020603050405020304" pitchFamily="18" charset="0"/>
              </a:rPr>
              <a:t>4.Family as a component of society</a:t>
            </a:r>
          </a:p>
          <a:p>
            <a:pPr marL="109728" indent="0">
              <a:buNone/>
            </a:pPr>
            <a:r>
              <a:rPr lang="en-US" dirty="0">
                <a:latin typeface="Times New Roman" panose="02020603050405020304" pitchFamily="18" charset="0"/>
                <a:cs typeface="Times New Roman" panose="02020603050405020304" pitchFamily="18" charset="0"/>
              </a:rPr>
              <a:t>The family is seen as one of many institutions in society, along with health, educational, religious, or economic institution. The family is a basic or primary unit of society, as are all the other units and they are all a part of the larger system of society. The family as a whole interacts with other institutions to receive exchange or give communications and services. Community health nursing has drawn many of its clients from this perspective as it focuses on the interface between families and communities.</a:t>
            </a:r>
          </a:p>
          <a:p>
            <a:pPr marL="109728" indent="0">
              <a:buNone/>
            </a:pPr>
            <a:r>
              <a:rPr lang="en-US" dirty="0">
                <a:latin typeface="Times New Roman" panose="02020603050405020304" pitchFamily="18" charset="0"/>
                <a:cs typeface="Times New Roman" panose="02020603050405020304" pitchFamily="18" charset="0"/>
              </a:rPr>
              <a:t>Family health nursing practice like any nursing practice begins with the nursing process. By using this process, the nurse practicing with family perspectives is potentially able to effectively intervene at any of the levels. After an assessment of the individuals, family nit, and supra system, the nurse is ready to begin to identify areas of concern or need.</a:t>
            </a:r>
          </a:p>
        </p:txBody>
      </p:sp>
      <p:sp>
        <p:nvSpPr>
          <p:cNvPr id="4" name="Title 3"/>
          <p:cNvSpPr>
            <a:spLocks noGrp="1"/>
          </p:cNvSpPr>
          <p:nvPr>
            <p:ph type="title"/>
          </p:nvPr>
        </p:nvSpPr>
        <p:spPr>
          <a:xfrm>
            <a:off x="0" y="0"/>
            <a:ext cx="9144000" cy="762000"/>
          </a:xfrm>
        </p:spPr>
        <p:txBody>
          <a:bodyPr>
            <a:noAutofit/>
          </a:bodyPr>
          <a:lstStyle/>
          <a:p>
            <a:r>
              <a:rPr lang="en-US" sz="4000" dirty="0">
                <a:solidFill>
                  <a:srgbClr val="FF0000"/>
                </a:solidFill>
                <a:effectLst/>
                <a:latin typeface="Times New Roman" panose="02020603050405020304" pitchFamily="18" charset="0"/>
                <a:cs typeface="Times New Roman" panose="02020603050405020304" pitchFamily="18" charset="0"/>
              </a:rPr>
              <a:t>Approaches to Family Health</a:t>
            </a:r>
          </a:p>
        </p:txBody>
      </p:sp>
      <p:sp>
        <p:nvSpPr>
          <p:cNvPr id="5" name="Footer Placeholder 4"/>
          <p:cNvSpPr>
            <a:spLocks noGrp="1"/>
          </p:cNvSpPr>
          <p:nvPr>
            <p:ph type="ftr" sz="quarter" idx="11"/>
          </p:nvPr>
        </p:nvSpPr>
        <p:spPr/>
        <p:txBody>
          <a:bodyPr/>
          <a:lstStyle/>
          <a:p>
            <a:r>
              <a:rPr lang="en-US">
                <a:solidFill>
                  <a:prstClr val="black"/>
                </a:solidFill>
              </a:rPr>
              <a:t>Mr. ogecha notes</a:t>
            </a:r>
          </a:p>
        </p:txBody>
      </p:sp>
      <p:sp>
        <p:nvSpPr>
          <p:cNvPr id="6" name="Slide Number Placeholder 5"/>
          <p:cNvSpPr>
            <a:spLocks noGrp="1"/>
          </p:cNvSpPr>
          <p:nvPr>
            <p:ph type="sldNum" sz="quarter" idx="12"/>
          </p:nvPr>
        </p:nvSpPr>
        <p:spPr/>
        <p:txBody>
          <a:bodyPr/>
          <a:lstStyle/>
          <a:p>
            <a:fld id="{6FB4D14C-3ACC-4990-B3DD-B973CCE7FFF1}" type="slidenum">
              <a:rPr lang="en-US" smtClean="0">
                <a:solidFill>
                  <a:prstClr val="black"/>
                </a:solidFill>
              </a:rPr>
              <a:pPr/>
              <a:t>99</a:t>
            </a:fld>
            <a:endParaRPr lang="en-US">
              <a:solidFill>
                <a:prstClr val="black"/>
              </a:solidFill>
            </a:endParaRPr>
          </a:p>
        </p:txBody>
      </p:sp>
    </p:spTree>
    <p:extLst>
      <p:ext uri="{BB962C8B-B14F-4D97-AF65-F5344CB8AC3E}">
        <p14:creationId xmlns:p14="http://schemas.microsoft.com/office/powerpoint/2010/main" val="38971061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7804</TotalTime>
  <Words>11008</Words>
  <Application>Microsoft Office PowerPoint</Application>
  <PresentationFormat>On-screen Show (4:3)</PresentationFormat>
  <Paragraphs>1181</Paragraphs>
  <Slides>169</Slides>
  <Notes>2</Notes>
  <HiddenSlides>0</HiddenSlides>
  <MMClips>0</MMClips>
  <ScaleCrop>false</ScaleCrop>
  <HeadingPairs>
    <vt:vector size="4" baseType="variant">
      <vt:variant>
        <vt:lpstr>Theme</vt:lpstr>
      </vt:variant>
      <vt:variant>
        <vt:i4>1</vt:i4>
      </vt:variant>
      <vt:variant>
        <vt:lpstr>Slide Titles</vt:lpstr>
      </vt:variant>
      <vt:variant>
        <vt:i4>169</vt:i4>
      </vt:variant>
    </vt:vector>
  </HeadingPairs>
  <TitlesOfParts>
    <vt:vector size="170" baseType="lpstr">
      <vt:lpstr>Concourse</vt:lpstr>
      <vt:lpstr>INTRODUCTION TO COMMUNITY HEALTH NURSING – I  CODE: CHN 1102 </vt:lpstr>
      <vt:lpstr>Broad Objective  </vt:lpstr>
      <vt:lpstr>  Definition of terms and concepts  </vt:lpstr>
      <vt:lpstr> Definition of terms and concepts…… </vt:lpstr>
      <vt:lpstr> Community Health Nursing </vt:lpstr>
      <vt:lpstr>‘ct</vt:lpstr>
      <vt:lpstr>‘ct</vt:lpstr>
      <vt:lpstr>‘ct</vt:lpstr>
      <vt:lpstr>Definition of terms and concepts……</vt:lpstr>
      <vt:lpstr>Definition of terms and concepts……</vt:lpstr>
      <vt:lpstr>PowerPoint Presentation</vt:lpstr>
      <vt:lpstr>    INTRODUCTION    </vt:lpstr>
      <vt:lpstr>  Globally cont’d…..   </vt:lpstr>
      <vt:lpstr>  Globally cont’d…..   </vt:lpstr>
      <vt:lpstr>  History of community health Nursing </vt:lpstr>
      <vt:lpstr> History of community health Nursing ct… </vt:lpstr>
      <vt:lpstr>  History of community health Nursing ct… </vt:lpstr>
      <vt:lpstr> History of community health Nursing ct… </vt:lpstr>
      <vt:lpstr>  History of community health Nursing ct… </vt:lpstr>
      <vt:lpstr>  History of community health Nursing ct… </vt:lpstr>
      <vt:lpstr>  History of community health Nursing ct… </vt:lpstr>
      <vt:lpstr>  History of community health Nursing ct… </vt:lpstr>
      <vt:lpstr>  History of community health Nursing ct… </vt:lpstr>
      <vt:lpstr>  History of community health Nursing ct… </vt:lpstr>
      <vt:lpstr>  History of community health Nursing ct… </vt:lpstr>
      <vt:lpstr>  History of community health Nursing ct… </vt:lpstr>
      <vt:lpstr>  History of community health Nursing ct… </vt:lpstr>
      <vt:lpstr>  History of community health Nursing ct… </vt:lpstr>
      <vt:lpstr>  History of community health Nursing ct… </vt:lpstr>
      <vt:lpstr> History of community health in Kenya </vt:lpstr>
      <vt:lpstr>‘ct</vt:lpstr>
      <vt:lpstr>‘ct</vt:lpstr>
      <vt:lpstr>‘ct</vt:lpstr>
      <vt:lpstr>‘ct</vt:lpstr>
      <vt:lpstr>‘ct</vt:lpstr>
      <vt:lpstr>‘ct</vt:lpstr>
      <vt:lpstr>‘ct</vt:lpstr>
      <vt:lpstr>‘ct</vt:lpstr>
      <vt:lpstr>‘ct</vt:lpstr>
      <vt:lpstr>‘ct</vt:lpstr>
      <vt:lpstr>‘ct</vt:lpstr>
      <vt:lpstr>  Concepts  of CHN    </vt:lpstr>
      <vt:lpstr>  Difference between CHN and Hospital nurse.  </vt:lpstr>
      <vt:lpstr>  Philosophy of CHN    </vt:lpstr>
      <vt:lpstr>  Scope of community health nursing     </vt:lpstr>
      <vt:lpstr>  Scope of community health nursing     </vt:lpstr>
      <vt:lpstr>  Scope of community health nursing     </vt:lpstr>
      <vt:lpstr>  Scope of community health nursing     </vt:lpstr>
      <vt:lpstr>  Goals of CHN     </vt:lpstr>
      <vt:lpstr>  Goals of CHN………    </vt:lpstr>
      <vt:lpstr>  Functions of CHN.  </vt:lpstr>
      <vt:lpstr>  Characteristics of community health nursing </vt:lpstr>
      <vt:lpstr> It is a field of nursing </vt:lpstr>
      <vt:lpstr> It is population focused </vt:lpstr>
      <vt:lpstr> It emphasizes prevention, health promotion and wellness </vt:lpstr>
      <vt:lpstr>‘ct</vt:lpstr>
      <vt:lpstr> It emphasizes on promotion of client responsibility for self care </vt:lpstr>
      <vt:lpstr>‘ct</vt:lpstr>
      <vt:lpstr> Uses aggregate measurement and analysis </vt:lpstr>
      <vt:lpstr> Uses principles of organizational theory </vt:lpstr>
      <vt:lpstr>  It combines public health with nursing; </vt:lpstr>
      <vt:lpstr> Involves inter-professional collaboration </vt:lpstr>
      <vt:lpstr>‘ct</vt:lpstr>
      <vt:lpstr>‘ct</vt:lpstr>
      <vt:lpstr>‘ct</vt:lpstr>
      <vt:lpstr>  Principles of Community Health Nursing.  </vt:lpstr>
      <vt:lpstr>  Principles of Community Health Nursing......  </vt:lpstr>
      <vt:lpstr>  Principles of Community Health Nursing…..  </vt:lpstr>
      <vt:lpstr>  Principles of Community Health Nursing…..  </vt:lpstr>
      <vt:lpstr>Aims of community health nursing.</vt:lpstr>
      <vt:lpstr>   Activities of community health nursing.     </vt:lpstr>
      <vt:lpstr>   QUALITIES OF A COMMUNITY HEALTH NURSE  </vt:lpstr>
      <vt:lpstr>   QUALITIES OF A COMMUNITY HEALTH NURSE  </vt:lpstr>
      <vt:lpstr>   Roles of  a community health nurse.  </vt:lpstr>
      <vt:lpstr>  Roles of  a community health nurse…..  </vt:lpstr>
      <vt:lpstr>   Roles of  a community health nurse…..  </vt:lpstr>
      <vt:lpstr>   Roles of  a community health nurse…..  </vt:lpstr>
      <vt:lpstr>   Roles of  a community health nurse…..  </vt:lpstr>
      <vt:lpstr>  Roles of  a community health nurse…..  </vt:lpstr>
      <vt:lpstr>   Roles of  a community health nurse…..  </vt:lpstr>
      <vt:lpstr>   Roles of  a community health nurse…..  </vt:lpstr>
      <vt:lpstr>   Roles of  a community health nurse…..    </vt:lpstr>
      <vt:lpstr>  Functions of a community health nurse.  </vt:lpstr>
      <vt:lpstr> Uniqueness of community health nursing practice </vt:lpstr>
      <vt:lpstr>Uniqueness of community health nursing practice………</vt:lpstr>
      <vt:lpstr>FAMILY HEALTH NURSING</vt:lpstr>
      <vt:lpstr>OBJECTIVES OF FAMILY HEALTH</vt:lpstr>
      <vt:lpstr>OBJECTIVES OF FAMILY HEALTH</vt:lpstr>
      <vt:lpstr>Definition Of Terms</vt:lpstr>
      <vt:lpstr>Definition Of Terms………</vt:lpstr>
      <vt:lpstr>Definition Of Terms…………</vt:lpstr>
      <vt:lpstr>Definition Of Terms…………</vt:lpstr>
      <vt:lpstr>Definition Of Terms…………</vt:lpstr>
      <vt:lpstr>Determinants Of Family Health</vt:lpstr>
      <vt:lpstr>Approaches to Family Health</vt:lpstr>
      <vt:lpstr>Approaches to Family Health</vt:lpstr>
      <vt:lpstr>Approaches to Family Health</vt:lpstr>
      <vt:lpstr>Approaches to Family Health</vt:lpstr>
      <vt:lpstr>Approaches to Family Health</vt:lpstr>
      <vt:lpstr>Scope and components Of Family Health</vt:lpstr>
      <vt:lpstr>Scope and components Of Family Health</vt:lpstr>
      <vt:lpstr>Scope and components Of Family Health</vt:lpstr>
      <vt:lpstr>Scope and components Of Family Health</vt:lpstr>
      <vt:lpstr>Principles  of family health nursing</vt:lpstr>
      <vt:lpstr>Advantages of family health nursing</vt:lpstr>
      <vt:lpstr>Disadvantages  of family health nursing</vt:lpstr>
      <vt:lpstr>Disadvantages  of family health nursing</vt:lpstr>
      <vt:lpstr>Definition Of Terms</vt:lpstr>
      <vt:lpstr>Definition Of Terms…………</vt:lpstr>
      <vt:lpstr>Internal structure</vt:lpstr>
      <vt:lpstr>External structure</vt:lpstr>
      <vt:lpstr>Traditional type of families</vt:lpstr>
      <vt:lpstr>Traditional type of families,,,,,,,,,,,,,,,</vt:lpstr>
      <vt:lpstr>Traditional type of families,,,,,,,,,,,,,,,</vt:lpstr>
      <vt:lpstr>Non-traditional type of families</vt:lpstr>
      <vt:lpstr>Context </vt:lpstr>
      <vt:lpstr>Characteristics of the family </vt:lpstr>
      <vt:lpstr>Characteristics of the healthy family </vt:lpstr>
      <vt:lpstr>Characteristics of the healthy family…… </vt:lpstr>
      <vt:lpstr>Health tasks of the family </vt:lpstr>
      <vt:lpstr>Roles of siblings in a family    </vt:lpstr>
      <vt:lpstr>Functions/roles of a family    </vt:lpstr>
      <vt:lpstr>Functions of a family………    </vt:lpstr>
      <vt:lpstr>Functions of a family……..    </vt:lpstr>
      <vt:lpstr>Functions of a family……..    </vt:lpstr>
      <vt:lpstr>Family Developmental Tasks</vt:lpstr>
      <vt:lpstr>Family Developmental Tasks…….</vt:lpstr>
      <vt:lpstr>Family Developmental Tasks…….</vt:lpstr>
      <vt:lpstr>Family Developmental Tasks…….</vt:lpstr>
      <vt:lpstr>Family Developmental Tasks……….</vt:lpstr>
      <vt:lpstr>Family Developmental Tasks…….</vt:lpstr>
      <vt:lpstr>Family Developmental Tasks……</vt:lpstr>
      <vt:lpstr>Role of a Nurse in family health promotion.     </vt:lpstr>
      <vt:lpstr>Role of a Nurse in family health promotion…….. </vt:lpstr>
      <vt:lpstr>Role of a Nurse in family health promotion…….. </vt:lpstr>
      <vt:lpstr>Role of a Nurse in family health promotion…….. </vt:lpstr>
      <vt:lpstr>Role of a Nurse in family health promotion…….. </vt:lpstr>
      <vt:lpstr>Role of a Nurse in family health promotion…….. </vt:lpstr>
      <vt:lpstr>Role of a Nurse in family health promotion……..    </vt:lpstr>
      <vt:lpstr>Home visiting in family health patients     </vt:lpstr>
      <vt:lpstr>Purpose of home visit</vt:lpstr>
      <vt:lpstr>Goals of home visiting</vt:lpstr>
      <vt:lpstr>Advantages of home visiting</vt:lpstr>
      <vt:lpstr>Advantages of home visiting……….</vt:lpstr>
      <vt:lpstr>Disadvantages of home visiting</vt:lpstr>
      <vt:lpstr>Client/ patient rights</vt:lpstr>
      <vt:lpstr>Client/ patient rights…. </vt:lpstr>
      <vt:lpstr>Client/ patient right…. </vt:lpstr>
      <vt:lpstr>Client/ patient rights…. </vt:lpstr>
      <vt:lpstr>Client/ patient rights…. </vt:lpstr>
      <vt:lpstr>Client/ patient rights…. </vt:lpstr>
      <vt:lpstr>Client/ patient rights…. </vt:lpstr>
      <vt:lpstr>Client/ patient rights…. </vt:lpstr>
      <vt:lpstr>Client/ patient rights…. </vt:lpstr>
      <vt:lpstr>Client/ patient rights…. </vt:lpstr>
      <vt:lpstr>Client/ patient rights…. </vt:lpstr>
      <vt:lpstr>Client/ patient responsibilities </vt:lpstr>
      <vt:lpstr>Client/ patient responsibilities </vt:lpstr>
      <vt:lpstr>Client/ patient responsibilities </vt:lpstr>
      <vt:lpstr>Client/ patient responsibilities </vt:lpstr>
      <vt:lpstr>Client/ patient responsibilities </vt:lpstr>
      <vt:lpstr>Dispute resolution</vt:lpstr>
      <vt:lpstr>Dispute resolution</vt:lpstr>
      <vt:lpstr>Dispute resolution</vt:lpstr>
      <vt:lpstr>Dispute resolution</vt:lpstr>
      <vt:lpstr>PROVIDERS’ RIGHTS </vt:lpstr>
      <vt:lpstr>PROVIDERS’ RIGHTS </vt:lpstr>
      <vt:lpstr>PROVIDERS’ RIGHTS </vt:lpstr>
      <vt:lpstr>LEGAL ASPECTS  OF COMM. HEALTH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Commmunity  Community</dc:title>
  <dc:creator>USER</dc:creator>
  <cp:lastModifiedBy>254726565459</cp:lastModifiedBy>
  <cp:revision>269</cp:revision>
  <cp:lastPrinted>2021-11-03T04:52:50Z</cp:lastPrinted>
  <dcterms:created xsi:type="dcterms:W3CDTF">2017-04-23T15:08:16Z</dcterms:created>
  <dcterms:modified xsi:type="dcterms:W3CDTF">2022-10-11T12:50:21Z</dcterms:modified>
</cp:coreProperties>
</file>