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96" r:id="rId3"/>
    <p:sldId id="397" r:id="rId4"/>
    <p:sldId id="398" r:id="rId5"/>
    <p:sldId id="399"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 id="365" r:id="rId48"/>
    <p:sldId id="366" r:id="rId49"/>
    <p:sldId id="367" r:id="rId50"/>
    <p:sldId id="368" r:id="rId51"/>
    <p:sldId id="369" r:id="rId52"/>
    <p:sldId id="370" r:id="rId53"/>
    <p:sldId id="371" r:id="rId54"/>
    <p:sldId id="372" r:id="rId55"/>
    <p:sldId id="373" r:id="rId56"/>
    <p:sldId id="374" r:id="rId57"/>
    <p:sldId id="375" r:id="rId58"/>
    <p:sldId id="376" r:id="rId59"/>
    <p:sldId id="377" r:id="rId60"/>
    <p:sldId id="378" r:id="rId61"/>
    <p:sldId id="379" r:id="rId62"/>
    <p:sldId id="380" r:id="rId63"/>
    <p:sldId id="381" r:id="rId64"/>
    <p:sldId id="382" r:id="rId65"/>
    <p:sldId id="383" r:id="rId66"/>
    <p:sldId id="384" r:id="rId67"/>
    <p:sldId id="385" r:id="rId68"/>
    <p:sldId id="386" r:id="rId69"/>
    <p:sldId id="387" r:id="rId70"/>
    <p:sldId id="388" r:id="rId71"/>
    <p:sldId id="389" r:id="rId72"/>
    <p:sldId id="390" r:id="rId73"/>
    <p:sldId id="391" r:id="rId74"/>
    <p:sldId id="392" r:id="rId75"/>
    <p:sldId id="393" r:id="rId76"/>
    <p:sldId id="394" r:id="rId77"/>
    <p:sldId id="395"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8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7721F2-5091-48A0-A5C8-75FD6B4E40D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1262730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721F2-5091-48A0-A5C8-75FD6B4E40D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267382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721F2-5091-48A0-A5C8-75FD6B4E40D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377595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721F2-5091-48A0-A5C8-75FD6B4E40D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21880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721F2-5091-48A0-A5C8-75FD6B4E40DC}"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3825290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7721F2-5091-48A0-A5C8-75FD6B4E40D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954113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7721F2-5091-48A0-A5C8-75FD6B4E40DC}"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334991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721F2-5091-48A0-A5C8-75FD6B4E40DC}"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1933587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721F2-5091-48A0-A5C8-75FD6B4E40DC}"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276980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721F2-5091-48A0-A5C8-75FD6B4E40D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1532912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721F2-5091-48A0-A5C8-75FD6B4E40DC}"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D13EA4-333A-4A60-96E2-A0B81978AD69}" type="slidenum">
              <a:rPr lang="en-US" smtClean="0"/>
              <a:t>‹#›</a:t>
            </a:fld>
            <a:endParaRPr lang="en-US"/>
          </a:p>
        </p:txBody>
      </p:sp>
    </p:spTree>
    <p:extLst>
      <p:ext uri="{BB962C8B-B14F-4D97-AF65-F5344CB8AC3E}">
        <p14:creationId xmlns:p14="http://schemas.microsoft.com/office/powerpoint/2010/main" val="2704615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721F2-5091-48A0-A5C8-75FD6B4E40DC}" type="datetimeFigureOut">
              <a:rPr lang="en-US" smtClean="0"/>
              <a:t>4/21/2022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13EA4-333A-4A60-96E2-A0B81978AD69}" type="slidenum">
              <a:rPr lang="en-US" smtClean="0"/>
              <a:t>‹#›</a:t>
            </a:fld>
            <a:endParaRPr lang="en-US"/>
          </a:p>
        </p:txBody>
      </p:sp>
    </p:spTree>
    <p:extLst>
      <p:ext uri="{BB962C8B-B14F-4D97-AF65-F5344CB8AC3E}">
        <p14:creationId xmlns:p14="http://schemas.microsoft.com/office/powerpoint/2010/main" val="17782410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COMMUNITY HEALTH IV</a:t>
            </a:r>
            <a:endParaRPr lang="en-US" dirty="0"/>
          </a:p>
        </p:txBody>
      </p:sp>
      <p:sp>
        <p:nvSpPr>
          <p:cNvPr id="3" name="Subtitle 2"/>
          <p:cNvSpPr>
            <a:spLocks noGrp="1"/>
          </p:cNvSpPr>
          <p:nvPr>
            <p:ph type="subTitle" idx="1"/>
          </p:nvPr>
        </p:nvSpPr>
        <p:spPr/>
        <p:txBody>
          <a:bodyPr/>
          <a:lstStyle/>
          <a:p>
            <a:r>
              <a:rPr lang="en-US" dirty="0" smtClean="0"/>
              <a:t>CLINICAL MEDICINE</a:t>
            </a:r>
          </a:p>
          <a:p>
            <a:r>
              <a:rPr lang="en-US" dirty="0" smtClean="0"/>
              <a:t>MARCH 2019</a:t>
            </a:r>
          </a:p>
          <a:p>
            <a:r>
              <a:rPr lang="en-US" dirty="0" smtClean="0"/>
              <a:t>KMTC VOI</a:t>
            </a:r>
            <a:endParaRPr lang="en-US" dirty="0"/>
          </a:p>
        </p:txBody>
      </p:sp>
    </p:spTree>
    <p:extLst>
      <p:ext uri="{BB962C8B-B14F-4D97-AF65-F5344CB8AC3E}">
        <p14:creationId xmlns:p14="http://schemas.microsoft.com/office/powerpoint/2010/main" val="3029844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Title 1"/>
          <p:cNvSpPr>
            <a:spLocks noGrp="1"/>
          </p:cNvSpPr>
          <p:nvPr>
            <p:ph type="title"/>
          </p:nvPr>
        </p:nvSpPr>
        <p:spPr/>
        <p:txBody>
          <a:bodyPr/>
          <a:lstStyle/>
          <a:p>
            <a:r>
              <a:rPr lang="en-AU" dirty="0"/>
              <a:t>Types of families</a:t>
            </a:r>
          </a:p>
        </p:txBody>
      </p:sp>
      <p:sp>
        <p:nvSpPr>
          <p:cNvPr id="1048687" name="Content Placeholder 2"/>
          <p:cNvSpPr>
            <a:spLocks noGrp="1"/>
          </p:cNvSpPr>
          <p:nvPr>
            <p:ph idx="1"/>
          </p:nvPr>
        </p:nvSpPr>
        <p:spPr/>
        <p:txBody>
          <a:bodyPr>
            <a:normAutofit fontScale="92500"/>
          </a:bodyPr>
          <a:lstStyle/>
          <a:p>
            <a:r>
              <a:rPr lang="en-AU" dirty="0"/>
              <a:t>There  are  different  types  of  families  in  a </a:t>
            </a:r>
          </a:p>
          <a:p>
            <a:pPr marL="109728" indent="0">
              <a:buNone/>
            </a:pPr>
            <a:r>
              <a:rPr lang="en-AU" dirty="0"/>
              <a:t>community.</a:t>
            </a:r>
          </a:p>
          <a:p>
            <a:pPr marL="109728" indent="0">
              <a:buNone/>
            </a:pPr>
            <a:r>
              <a:rPr lang="en-AU" b="1" dirty="0"/>
              <a:t>The Nuclear Family </a:t>
            </a:r>
          </a:p>
          <a:p>
            <a:pPr marL="109728" indent="0">
              <a:buNone/>
            </a:pPr>
            <a:r>
              <a:rPr lang="en-AU" dirty="0"/>
              <a:t>This  consists  of  a  husband  and  a  wife  with  or </a:t>
            </a:r>
          </a:p>
          <a:p>
            <a:pPr marL="109728" indent="0">
              <a:buNone/>
            </a:pPr>
            <a:r>
              <a:rPr lang="en-AU" dirty="0"/>
              <a:t>without children. This type of family brings forth </a:t>
            </a:r>
          </a:p>
          <a:p>
            <a:pPr marL="109728" indent="0">
              <a:buNone/>
            </a:pPr>
            <a:r>
              <a:rPr lang="en-AU" dirty="0"/>
              <a:t>children (family of  procreation). Children born in </a:t>
            </a:r>
          </a:p>
          <a:p>
            <a:pPr marL="109728" indent="0">
              <a:buNone/>
            </a:pPr>
            <a:r>
              <a:rPr lang="en-AU" dirty="0"/>
              <a:t>this  family  consider  it  to  be  the  family  of  their origin.</a:t>
            </a:r>
          </a:p>
        </p:txBody>
      </p:sp>
    </p:spTree>
    <p:extLst>
      <p:ext uri="{BB962C8B-B14F-4D97-AF65-F5344CB8AC3E}">
        <p14:creationId xmlns:p14="http://schemas.microsoft.com/office/powerpoint/2010/main" val="2221316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8" name="Title 1"/>
          <p:cNvSpPr>
            <a:spLocks noGrp="1"/>
          </p:cNvSpPr>
          <p:nvPr>
            <p:ph type="title"/>
          </p:nvPr>
        </p:nvSpPr>
        <p:spPr>
          <a:xfrm>
            <a:off x="982133" y="457201"/>
            <a:ext cx="7704667" cy="1171599"/>
          </a:xfrm>
        </p:spPr>
        <p:txBody>
          <a:bodyPr/>
          <a:lstStyle/>
          <a:p>
            <a:r>
              <a:rPr lang="en-US" dirty="0"/>
              <a:t>Strengths </a:t>
            </a:r>
          </a:p>
        </p:txBody>
      </p:sp>
      <p:sp>
        <p:nvSpPr>
          <p:cNvPr id="1048689" name="Content Placeholder 2"/>
          <p:cNvSpPr>
            <a:spLocks noGrp="1"/>
          </p:cNvSpPr>
          <p:nvPr>
            <p:ph idx="1"/>
          </p:nvPr>
        </p:nvSpPr>
        <p:spPr>
          <a:xfrm>
            <a:off x="982133" y="1844824"/>
            <a:ext cx="7704667" cy="4154992"/>
          </a:xfrm>
        </p:spPr>
        <p:txBody>
          <a:bodyPr/>
          <a:lstStyle/>
          <a:p>
            <a:r>
              <a:rPr lang="en-US" dirty="0"/>
              <a:t>Children are  raised by both parents</a:t>
            </a:r>
          </a:p>
          <a:p>
            <a:r>
              <a:rPr lang="en-US" dirty="0"/>
              <a:t>Consistency</a:t>
            </a:r>
          </a:p>
          <a:p>
            <a:r>
              <a:rPr lang="en-US" dirty="0"/>
              <a:t>Focus on communication</a:t>
            </a:r>
          </a:p>
          <a:p>
            <a:endParaRPr lang="en-US" dirty="0"/>
          </a:p>
        </p:txBody>
      </p:sp>
    </p:spTree>
    <p:extLst>
      <p:ext uri="{BB962C8B-B14F-4D97-AF65-F5344CB8AC3E}">
        <p14:creationId xmlns:p14="http://schemas.microsoft.com/office/powerpoint/2010/main" val="2601013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0" name="Title 1"/>
          <p:cNvSpPr>
            <a:spLocks noGrp="1"/>
          </p:cNvSpPr>
          <p:nvPr>
            <p:ph type="title"/>
          </p:nvPr>
        </p:nvSpPr>
        <p:spPr/>
        <p:txBody>
          <a:bodyPr/>
          <a:lstStyle/>
          <a:p>
            <a:r>
              <a:rPr lang="en-US" dirty="0"/>
              <a:t>weaknesses</a:t>
            </a:r>
          </a:p>
        </p:txBody>
      </p:sp>
      <p:sp>
        <p:nvSpPr>
          <p:cNvPr id="1048691" name="Content Placeholder 2"/>
          <p:cNvSpPr>
            <a:spLocks noGrp="1"/>
          </p:cNvSpPr>
          <p:nvPr>
            <p:ph idx="1"/>
          </p:nvPr>
        </p:nvSpPr>
        <p:spPr/>
        <p:txBody>
          <a:bodyPr/>
          <a:lstStyle/>
          <a:p>
            <a:r>
              <a:rPr lang="en-US" dirty="0"/>
              <a:t>Exclusion of other extended members of the family can lead to stress</a:t>
            </a:r>
          </a:p>
          <a:p>
            <a:r>
              <a:rPr lang="en-US" dirty="0"/>
              <a:t>Struggle with conflict resolution</a:t>
            </a:r>
          </a:p>
          <a:p>
            <a:r>
              <a:rPr lang="en-US" dirty="0"/>
              <a:t>Too child focused resulting in self centred children</a:t>
            </a:r>
          </a:p>
          <a:p>
            <a:r>
              <a:rPr lang="en-US" dirty="0"/>
              <a:t>Neglect of other important issues</a:t>
            </a:r>
          </a:p>
        </p:txBody>
      </p:sp>
    </p:spTree>
    <p:extLst>
      <p:ext uri="{BB962C8B-B14F-4D97-AF65-F5344CB8AC3E}">
        <p14:creationId xmlns:p14="http://schemas.microsoft.com/office/powerpoint/2010/main" val="893973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2" name="Title 1"/>
          <p:cNvSpPr>
            <a:spLocks noGrp="1"/>
          </p:cNvSpPr>
          <p:nvPr>
            <p:ph type="title"/>
          </p:nvPr>
        </p:nvSpPr>
        <p:spPr/>
        <p:txBody>
          <a:bodyPr/>
          <a:lstStyle/>
          <a:p>
            <a:r>
              <a:rPr lang="en-US" dirty="0"/>
              <a:t>Extended family</a:t>
            </a:r>
          </a:p>
        </p:txBody>
      </p:sp>
      <p:sp>
        <p:nvSpPr>
          <p:cNvPr id="1048693" name="Content Placeholder 2"/>
          <p:cNvSpPr>
            <a:spLocks noGrp="1"/>
          </p:cNvSpPr>
          <p:nvPr>
            <p:ph idx="1"/>
          </p:nvPr>
        </p:nvSpPr>
        <p:spPr/>
        <p:txBody>
          <a:bodyPr/>
          <a:lstStyle/>
          <a:p>
            <a:r>
              <a:rPr lang="en-AU" b="1" dirty="0"/>
              <a:t>The Extended Family </a:t>
            </a:r>
          </a:p>
          <a:p>
            <a:pPr marL="109728" indent="0">
              <a:buNone/>
            </a:pPr>
            <a:r>
              <a:rPr lang="en-AU" dirty="0"/>
              <a:t>This is also called a joint  extended family. </a:t>
            </a:r>
          </a:p>
          <a:p>
            <a:r>
              <a:rPr lang="en-AU" dirty="0"/>
              <a:t>This family includes members of nuclear families and other relatives, aunts, uncles, cousins, nephews and grandparents</a:t>
            </a:r>
          </a:p>
          <a:p>
            <a:endParaRPr lang="en-US" dirty="0"/>
          </a:p>
        </p:txBody>
      </p:sp>
    </p:spTree>
    <p:extLst>
      <p:ext uri="{BB962C8B-B14F-4D97-AF65-F5344CB8AC3E}">
        <p14:creationId xmlns:p14="http://schemas.microsoft.com/office/powerpoint/2010/main" val="1879117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4" name="Title 1"/>
          <p:cNvSpPr>
            <a:spLocks noGrp="1"/>
          </p:cNvSpPr>
          <p:nvPr>
            <p:ph type="title"/>
          </p:nvPr>
        </p:nvSpPr>
        <p:spPr/>
        <p:txBody>
          <a:bodyPr>
            <a:normAutofit fontScale="90000"/>
          </a:bodyPr>
          <a:lstStyle/>
          <a:p>
            <a:r>
              <a:rPr lang="en-US" dirty="0"/>
              <a:t>Strengths</a:t>
            </a:r>
            <a:br>
              <a:rPr lang="en-US" dirty="0"/>
            </a:br>
            <a:endParaRPr lang="en-US" dirty="0"/>
          </a:p>
        </p:txBody>
      </p:sp>
      <p:sp>
        <p:nvSpPr>
          <p:cNvPr id="1048695" name="Content Placeholder 2"/>
          <p:cNvSpPr>
            <a:spLocks noGrp="1"/>
          </p:cNvSpPr>
          <p:nvPr>
            <p:ph idx="1"/>
          </p:nvPr>
        </p:nvSpPr>
        <p:spPr/>
        <p:txBody>
          <a:bodyPr/>
          <a:lstStyle/>
          <a:p>
            <a:r>
              <a:rPr lang="en-US" dirty="0"/>
              <a:t>Care and respect for the elderly</a:t>
            </a:r>
          </a:p>
          <a:p>
            <a:r>
              <a:rPr lang="en-US" dirty="0"/>
              <a:t>Social support</a:t>
            </a:r>
          </a:p>
          <a:p>
            <a:r>
              <a:rPr lang="en-US" dirty="0"/>
              <a:t>Work is divided among the members of the house hold</a:t>
            </a:r>
          </a:p>
          <a:p>
            <a:r>
              <a:rPr lang="en-US" dirty="0"/>
              <a:t>Conflict resolution is easy due to eased consultations</a:t>
            </a:r>
          </a:p>
        </p:txBody>
      </p:sp>
    </p:spTree>
    <p:extLst>
      <p:ext uri="{BB962C8B-B14F-4D97-AF65-F5344CB8AC3E}">
        <p14:creationId xmlns:p14="http://schemas.microsoft.com/office/powerpoint/2010/main" val="1563319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dirty="0"/>
              <a:t>weaknesses</a:t>
            </a:r>
          </a:p>
        </p:txBody>
      </p:sp>
      <p:sp>
        <p:nvSpPr>
          <p:cNvPr id="1048697" name="Content Placeholder 2"/>
          <p:cNvSpPr>
            <a:spLocks noGrp="1"/>
          </p:cNvSpPr>
          <p:nvPr>
            <p:ph idx="1"/>
          </p:nvPr>
        </p:nvSpPr>
        <p:spPr/>
        <p:txBody>
          <a:bodyPr/>
          <a:lstStyle/>
          <a:p>
            <a:r>
              <a:rPr lang="en-US" dirty="0"/>
              <a:t>Lacks privacy</a:t>
            </a:r>
          </a:p>
          <a:p>
            <a:r>
              <a:rPr lang="en-US" dirty="0"/>
              <a:t>Heavy financial implications</a:t>
            </a:r>
          </a:p>
          <a:p>
            <a:r>
              <a:rPr lang="en-US" dirty="0"/>
              <a:t>Family competitions</a:t>
            </a:r>
          </a:p>
          <a:p>
            <a:endParaRPr lang="en-US" dirty="0"/>
          </a:p>
        </p:txBody>
      </p:sp>
    </p:spTree>
    <p:extLst>
      <p:ext uri="{BB962C8B-B14F-4D97-AF65-F5344CB8AC3E}">
        <p14:creationId xmlns:p14="http://schemas.microsoft.com/office/powerpoint/2010/main" val="87179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8" name="Title 1"/>
          <p:cNvSpPr>
            <a:spLocks noGrp="1"/>
          </p:cNvSpPr>
          <p:nvPr>
            <p:ph type="title"/>
          </p:nvPr>
        </p:nvSpPr>
        <p:spPr/>
        <p:txBody>
          <a:bodyPr/>
          <a:lstStyle/>
          <a:p>
            <a:r>
              <a:rPr lang="en-US" dirty="0"/>
              <a:t>Single parent family</a:t>
            </a:r>
          </a:p>
        </p:txBody>
      </p:sp>
      <p:sp>
        <p:nvSpPr>
          <p:cNvPr id="1048699" name="Content Placeholder 2"/>
          <p:cNvSpPr>
            <a:spLocks noGrp="1"/>
          </p:cNvSpPr>
          <p:nvPr>
            <p:ph idx="1"/>
          </p:nvPr>
        </p:nvSpPr>
        <p:spPr/>
        <p:txBody>
          <a:bodyPr/>
          <a:lstStyle/>
          <a:p>
            <a:pPr marL="0" indent="0">
              <a:buNone/>
            </a:pPr>
            <a:r>
              <a:rPr lang="en-AU" b="1" dirty="0"/>
              <a:t>Single Parent Family </a:t>
            </a:r>
          </a:p>
          <a:p>
            <a:pPr marL="109728" indent="0">
              <a:buNone/>
            </a:pPr>
            <a:r>
              <a:rPr lang="en-AU" dirty="0"/>
              <a:t>This  is  formed  when  one  parent  brings  up </a:t>
            </a:r>
          </a:p>
          <a:p>
            <a:pPr marL="109728" indent="0">
              <a:buNone/>
            </a:pPr>
            <a:r>
              <a:rPr lang="en-AU" dirty="0"/>
              <a:t>children  alone  either  because  of  divorce, </a:t>
            </a:r>
          </a:p>
          <a:p>
            <a:pPr marL="109728" indent="0">
              <a:buNone/>
            </a:pPr>
            <a:r>
              <a:rPr lang="en-AU" dirty="0"/>
              <a:t>separation, death or desertion of their spouse</a:t>
            </a:r>
          </a:p>
          <a:p>
            <a:endParaRPr lang="en-US" dirty="0"/>
          </a:p>
        </p:txBody>
      </p:sp>
    </p:spTree>
    <p:extLst>
      <p:ext uri="{BB962C8B-B14F-4D97-AF65-F5344CB8AC3E}">
        <p14:creationId xmlns:p14="http://schemas.microsoft.com/office/powerpoint/2010/main" val="2836591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Title 1"/>
          <p:cNvSpPr>
            <a:spLocks noGrp="1"/>
          </p:cNvSpPr>
          <p:nvPr>
            <p:ph type="title"/>
          </p:nvPr>
        </p:nvSpPr>
        <p:spPr/>
        <p:txBody>
          <a:bodyPr/>
          <a:lstStyle/>
          <a:p>
            <a:r>
              <a:rPr lang="en-US" dirty="0"/>
              <a:t>Strengths </a:t>
            </a:r>
          </a:p>
        </p:txBody>
      </p:sp>
      <p:sp>
        <p:nvSpPr>
          <p:cNvPr id="1048701" name="Content Placeholder 2"/>
          <p:cNvSpPr>
            <a:spLocks noGrp="1"/>
          </p:cNvSpPr>
          <p:nvPr>
            <p:ph idx="1"/>
          </p:nvPr>
        </p:nvSpPr>
        <p:spPr/>
        <p:txBody>
          <a:bodyPr/>
          <a:lstStyle/>
          <a:p>
            <a:r>
              <a:rPr lang="en-US" dirty="0"/>
              <a:t>Sore decision maker</a:t>
            </a:r>
          </a:p>
          <a:p>
            <a:r>
              <a:rPr lang="en-US" dirty="0"/>
              <a:t>Conflicts are minimal</a:t>
            </a:r>
          </a:p>
          <a:p>
            <a:endParaRPr lang="en-US" dirty="0"/>
          </a:p>
        </p:txBody>
      </p:sp>
    </p:spTree>
    <p:extLst>
      <p:ext uri="{BB962C8B-B14F-4D97-AF65-F5344CB8AC3E}">
        <p14:creationId xmlns:p14="http://schemas.microsoft.com/office/powerpoint/2010/main" val="1129088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dirty="0"/>
              <a:t>weaknesses</a:t>
            </a:r>
          </a:p>
        </p:txBody>
      </p:sp>
      <p:sp>
        <p:nvSpPr>
          <p:cNvPr id="1048703" name="Content Placeholder 2"/>
          <p:cNvSpPr>
            <a:spLocks noGrp="1"/>
          </p:cNvSpPr>
          <p:nvPr>
            <p:ph idx="1"/>
          </p:nvPr>
        </p:nvSpPr>
        <p:spPr/>
        <p:txBody>
          <a:bodyPr/>
          <a:lstStyle/>
          <a:p>
            <a:r>
              <a:rPr lang="en-US" dirty="0"/>
              <a:t>Financial problems</a:t>
            </a:r>
          </a:p>
          <a:p>
            <a:r>
              <a:rPr lang="en-US" dirty="0"/>
              <a:t>loneliness</a:t>
            </a:r>
          </a:p>
          <a:p>
            <a:r>
              <a:rPr lang="en-US" dirty="0"/>
              <a:t>Disciplining the children could be a problem</a:t>
            </a:r>
          </a:p>
          <a:p>
            <a:r>
              <a:rPr lang="en-US" dirty="0"/>
              <a:t>Work/responsibility over load</a:t>
            </a:r>
          </a:p>
          <a:p>
            <a:endParaRPr lang="en-US" dirty="0"/>
          </a:p>
        </p:txBody>
      </p:sp>
    </p:spTree>
    <p:extLst>
      <p:ext uri="{BB962C8B-B14F-4D97-AF65-F5344CB8AC3E}">
        <p14:creationId xmlns:p14="http://schemas.microsoft.com/office/powerpoint/2010/main" val="2025014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4" name="Content Placeholder 1"/>
          <p:cNvSpPr>
            <a:spLocks noGrp="1"/>
          </p:cNvSpPr>
          <p:nvPr>
            <p:ph idx="1"/>
          </p:nvPr>
        </p:nvSpPr>
        <p:spPr>
          <a:xfrm>
            <a:off x="457200" y="692697"/>
            <a:ext cx="8229600" cy="5314595"/>
          </a:xfrm>
        </p:spPr>
        <p:txBody>
          <a:bodyPr/>
          <a:lstStyle/>
          <a:p>
            <a:r>
              <a:rPr lang="en-AU" b="1" dirty="0"/>
              <a:t>The Blended Family </a:t>
            </a:r>
          </a:p>
          <a:p>
            <a:r>
              <a:rPr lang="en-AU" dirty="0"/>
              <a:t>This type of family is formed when husband and wife  bring  into  the  new  marriage  unrelated children  from  their  previous  marriages.</a:t>
            </a:r>
          </a:p>
          <a:p>
            <a:r>
              <a:rPr lang="en-AU" dirty="0"/>
              <a:t>Cohabitation  and  homosexual  marriages  are also referred to as blended families </a:t>
            </a:r>
          </a:p>
        </p:txBody>
      </p:sp>
    </p:spTree>
    <p:extLst>
      <p:ext uri="{BB962C8B-B14F-4D97-AF65-F5344CB8AC3E}">
        <p14:creationId xmlns:p14="http://schemas.microsoft.com/office/powerpoint/2010/main" val="1423686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1.FAMILY HEALYH CARE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DEFINITIONS</a:t>
            </a:r>
          </a:p>
          <a:p>
            <a:r>
              <a:rPr lang="en-US" dirty="0" smtClean="0"/>
              <a:t>FAMILY</a:t>
            </a:r>
          </a:p>
          <a:p>
            <a:r>
              <a:rPr lang="en-US" dirty="0" smtClean="0"/>
              <a:t>OBJECTIVES</a:t>
            </a:r>
          </a:p>
          <a:p>
            <a:r>
              <a:rPr lang="en-US" dirty="0" smtClean="0"/>
              <a:t>PRINCIPLES</a:t>
            </a:r>
          </a:p>
          <a:p>
            <a:r>
              <a:rPr lang="en-US" dirty="0" smtClean="0"/>
              <a:t>APPROACHES ( Family as the context, family as the client.</a:t>
            </a:r>
          </a:p>
          <a:p>
            <a:r>
              <a:rPr lang="en-US" dirty="0" smtClean="0"/>
              <a:t>Family as a component of society-merits, demerits, range.</a:t>
            </a:r>
          </a:p>
          <a:p>
            <a:r>
              <a:rPr lang="en-US" dirty="0" smtClean="0"/>
              <a:t>Role of a clinical officer</a:t>
            </a:r>
          </a:p>
          <a:p>
            <a:r>
              <a:rPr lang="en-US" dirty="0" smtClean="0"/>
              <a:t>Family assessment, home visits, health beliefs</a:t>
            </a:r>
          </a:p>
          <a:p>
            <a:r>
              <a:rPr lang="en-US" dirty="0" smtClean="0"/>
              <a:t>Identifying families at risk for health problems.</a:t>
            </a:r>
          </a:p>
        </p:txBody>
      </p:sp>
    </p:spTree>
    <p:extLst>
      <p:ext uri="{BB962C8B-B14F-4D97-AF65-F5344CB8AC3E}">
        <p14:creationId xmlns:p14="http://schemas.microsoft.com/office/powerpoint/2010/main" val="15025063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5" name="Title 1"/>
          <p:cNvSpPr>
            <a:spLocks noGrp="1"/>
          </p:cNvSpPr>
          <p:nvPr>
            <p:ph type="title"/>
          </p:nvPr>
        </p:nvSpPr>
        <p:spPr/>
        <p:txBody>
          <a:bodyPr/>
          <a:lstStyle/>
          <a:p>
            <a:r>
              <a:rPr lang="en-US" dirty="0"/>
              <a:t>Strengths </a:t>
            </a:r>
          </a:p>
        </p:txBody>
      </p:sp>
      <p:sp>
        <p:nvSpPr>
          <p:cNvPr id="1048706" name="Content Placeholder 2"/>
          <p:cNvSpPr>
            <a:spLocks noGrp="1"/>
          </p:cNvSpPr>
          <p:nvPr>
            <p:ph idx="1"/>
          </p:nvPr>
        </p:nvSpPr>
        <p:spPr/>
        <p:txBody>
          <a:bodyPr/>
          <a:lstStyle/>
          <a:p>
            <a:r>
              <a:rPr lang="en-US" dirty="0"/>
              <a:t>Expense reduction</a:t>
            </a:r>
          </a:p>
          <a:p>
            <a:r>
              <a:rPr lang="en-US" dirty="0"/>
              <a:t>Improve the quality of life of the people</a:t>
            </a:r>
          </a:p>
          <a:p>
            <a:r>
              <a:rPr lang="en-US" dirty="0"/>
              <a:t>Social and financial support</a:t>
            </a:r>
          </a:p>
        </p:txBody>
      </p:sp>
    </p:spTree>
    <p:extLst>
      <p:ext uri="{BB962C8B-B14F-4D97-AF65-F5344CB8AC3E}">
        <p14:creationId xmlns:p14="http://schemas.microsoft.com/office/powerpoint/2010/main" val="2209818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Title 1"/>
          <p:cNvSpPr>
            <a:spLocks noGrp="1"/>
          </p:cNvSpPr>
          <p:nvPr>
            <p:ph type="title"/>
          </p:nvPr>
        </p:nvSpPr>
        <p:spPr/>
        <p:txBody>
          <a:bodyPr/>
          <a:lstStyle/>
          <a:p>
            <a:r>
              <a:rPr lang="en-US" dirty="0"/>
              <a:t>weaknesses</a:t>
            </a:r>
          </a:p>
        </p:txBody>
      </p:sp>
      <p:sp>
        <p:nvSpPr>
          <p:cNvPr id="1048708" name="Content Placeholder 2"/>
          <p:cNvSpPr>
            <a:spLocks noGrp="1"/>
          </p:cNvSpPr>
          <p:nvPr>
            <p:ph idx="1"/>
          </p:nvPr>
        </p:nvSpPr>
        <p:spPr/>
        <p:txBody>
          <a:bodyPr/>
          <a:lstStyle/>
          <a:p>
            <a:r>
              <a:rPr lang="en-US" dirty="0"/>
              <a:t>Lack of authority of one parent</a:t>
            </a:r>
          </a:p>
          <a:p>
            <a:r>
              <a:rPr lang="en-US" dirty="0"/>
              <a:t>Step children may be resentful</a:t>
            </a:r>
          </a:p>
          <a:p>
            <a:r>
              <a:rPr lang="en-US" dirty="0"/>
              <a:t>Conflicts between children of blended families</a:t>
            </a:r>
          </a:p>
        </p:txBody>
      </p:sp>
    </p:spTree>
    <p:extLst>
      <p:ext uri="{BB962C8B-B14F-4D97-AF65-F5344CB8AC3E}">
        <p14:creationId xmlns:p14="http://schemas.microsoft.com/office/powerpoint/2010/main" val="1443023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9" name="Title 1"/>
          <p:cNvSpPr>
            <a:spLocks noGrp="1"/>
          </p:cNvSpPr>
          <p:nvPr>
            <p:ph type="title"/>
          </p:nvPr>
        </p:nvSpPr>
        <p:spPr>
          <a:xfrm>
            <a:off x="982133" y="457201"/>
            <a:ext cx="7704667" cy="1171599"/>
          </a:xfrm>
        </p:spPr>
        <p:txBody>
          <a:bodyPr/>
          <a:lstStyle/>
          <a:p>
            <a:r>
              <a:rPr lang="en-US" dirty="0"/>
              <a:t>Others </a:t>
            </a:r>
          </a:p>
        </p:txBody>
      </p:sp>
      <p:sp>
        <p:nvSpPr>
          <p:cNvPr id="1048710" name="Content Placeholder 2"/>
          <p:cNvSpPr>
            <a:spLocks noGrp="1"/>
          </p:cNvSpPr>
          <p:nvPr>
            <p:ph idx="1"/>
          </p:nvPr>
        </p:nvSpPr>
        <p:spPr>
          <a:xfrm>
            <a:off x="982133" y="1772816"/>
            <a:ext cx="7704667" cy="4227000"/>
          </a:xfrm>
        </p:spPr>
        <p:txBody>
          <a:bodyPr/>
          <a:lstStyle/>
          <a:p>
            <a:r>
              <a:rPr lang="en-US" dirty="0"/>
              <a:t>Childless family</a:t>
            </a:r>
          </a:p>
          <a:p>
            <a:r>
              <a:rPr lang="en-US" dirty="0"/>
              <a:t>Grand parent family</a:t>
            </a:r>
          </a:p>
          <a:p>
            <a:endParaRPr lang="en-US" dirty="0"/>
          </a:p>
          <a:p>
            <a:endParaRPr lang="en-US" dirty="0"/>
          </a:p>
        </p:txBody>
      </p:sp>
    </p:spTree>
    <p:extLst>
      <p:ext uri="{BB962C8B-B14F-4D97-AF65-F5344CB8AC3E}">
        <p14:creationId xmlns:p14="http://schemas.microsoft.com/office/powerpoint/2010/main" val="1651054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1" name="Title 2"/>
          <p:cNvSpPr>
            <a:spLocks noGrp="1"/>
          </p:cNvSpPr>
          <p:nvPr>
            <p:ph type="title"/>
          </p:nvPr>
        </p:nvSpPr>
        <p:spPr/>
        <p:txBody>
          <a:bodyPr/>
          <a:lstStyle/>
          <a:p>
            <a:r>
              <a:rPr lang="en-AU" dirty="0"/>
              <a:t>Functions of the Family </a:t>
            </a:r>
          </a:p>
        </p:txBody>
      </p:sp>
      <p:sp>
        <p:nvSpPr>
          <p:cNvPr id="1048712" name="Content Placeholder 1"/>
          <p:cNvSpPr>
            <a:spLocks noGrp="1"/>
          </p:cNvSpPr>
          <p:nvPr>
            <p:ph idx="1"/>
          </p:nvPr>
        </p:nvSpPr>
        <p:spPr/>
        <p:txBody>
          <a:bodyPr>
            <a:normAutofit fontScale="92500" lnSpcReduction="20000"/>
          </a:bodyPr>
          <a:lstStyle/>
          <a:p>
            <a:r>
              <a:rPr lang="en-AU" dirty="0"/>
              <a:t>Bringing about a sense of togetherness and </a:t>
            </a:r>
          </a:p>
          <a:p>
            <a:pPr marL="109728" indent="0">
              <a:buNone/>
            </a:pPr>
            <a:r>
              <a:rPr lang="en-AU" dirty="0"/>
              <a:t>a  balance  between  individual  and  shared </a:t>
            </a:r>
          </a:p>
          <a:p>
            <a:pPr marL="109728" indent="0">
              <a:buNone/>
            </a:pPr>
            <a:r>
              <a:rPr lang="en-AU" dirty="0"/>
              <a:t>(mutual)  action by  each  family  member; </a:t>
            </a:r>
          </a:p>
          <a:p>
            <a:pPr marL="109728" indent="0">
              <a:buNone/>
            </a:pPr>
            <a:r>
              <a:rPr lang="en-AU" dirty="0"/>
              <a:t>nurturance and trust; stability and integrity of </a:t>
            </a:r>
          </a:p>
          <a:p>
            <a:pPr marL="109728" indent="0">
              <a:buNone/>
            </a:pPr>
            <a:r>
              <a:rPr lang="en-AU" dirty="0"/>
              <a:t>the group; </a:t>
            </a:r>
          </a:p>
          <a:p>
            <a:pPr marL="109728" indent="0">
              <a:buNone/>
            </a:pPr>
            <a:r>
              <a:rPr lang="en-AU" dirty="0"/>
              <a:t>interdependence and the ability to  meet demands for survival and development. </a:t>
            </a:r>
          </a:p>
          <a:p>
            <a:pPr>
              <a:buFont typeface="Wingdings" panose="05000000000000000000" pitchFamily="2" charset="2"/>
              <a:buChar char="§"/>
            </a:pPr>
            <a:r>
              <a:rPr lang="en-AU" dirty="0"/>
              <a:t> Socialising  its  members  into  the larger community</a:t>
            </a:r>
          </a:p>
          <a:p>
            <a:pPr marL="109728" indent="0">
              <a:buNone/>
            </a:pPr>
            <a:r>
              <a:rPr lang="en-AU" dirty="0"/>
              <a:t> </a:t>
            </a:r>
          </a:p>
        </p:txBody>
      </p:sp>
    </p:spTree>
    <p:extLst>
      <p:ext uri="{BB962C8B-B14F-4D97-AF65-F5344CB8AC3E}">
        <p14:creationId xmlns:p14="http://schemas.microsoft.com/office/powerpoint/2010/main" val="2236903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3" name="Content Placeholder 1"/>
          <p:cNvSpPr>
            <a:spLocks noGrp="1"/>
          </p:cNvSpPr>
          <p:nvPr>
            <p:ph idx="1"/>
          </p:nvPr>
        </p:nvSpPr>
        <p:spPr>
          <a:xfrm>
            <a:off x="457200" y="476673"/>
            <a:ext cx="8229600" cy="5530619"/>
          </a:xfrm>
        </p:spPr>
        <p:txBody>
          <a:bodyPr>
            <a:normAutofit fontScale="92500" lnSpcReduction="20000"/>
          </a:bodyPr>
          <a:lstStyle/>
          <a:p>
            <a:r>
              <a:rPr lang="en-AU"/>
              <a:t>Teaching  respect  for  individual  members </a:t>
            </a:r>
          </a:p>
          <a:p>
            <a:pPr marL="109728" indent="0">
              <a:buNone/>
            </a:pPr>
            <a:r>
              <a:rPr lang="en-AU"/>
              <a:t>and  their  property. </a:t>
            </a:r>
          </a:p>
          <a:p>
            <a:r>
              <a:rPr lang="en-AU"/>
              <a:t>This includes respect for differences among </a:t>
            </a:r>
          </a:p>
          <a:p>
            <a:pPr marL="109728" indent="0">
              <a:buNone/>
            </a:pPr>
            <a:r>
              <a:rPr lang="en-AU"/>
              <a:t>the family members and others.</a:t>
            </a:r>
          </a:p>
          <a:p>
            <a:pPr>
              <a:buFont typeface="Wingdings" panose="05000000000000000000" pitchFamily="2" charset="2"/>
              <a:buChar char="§"/>
            </a:pPr>
            <a:r>
              <a:rPr lang="en-AU"/>
              <a:t>Teaching tolerance, fairness and a sense of </a:t>
            </a:r>
          </a:p>
          <a:p>
            <a:pPr marL="109728" indent="0">
              <a:buNone/>
            </a:pPr>
            <a:r>
              <a:rPr lang="en-AU"/>
              <a:t>right  or  wrong  among  its  members  and </a:t>
            </a:r>
          </a:p>
          <a:p>
            <a:pPr marL="109728" indent="0">
              <a:buNone/>
            </a:pPr>
            <a:r>
              <a:rPr lang="en-AU"/>
              <a:t>Others</a:t>
            </a:r>
          </a:p>
          <a:p>
            <a:pPr>
              <a:buFont typeface="Wingdings" panose="05000000000000000000" pitchFamily="2" charset="2"/>
              <a:buChar char="§"/>
            </a:pPr>
            <a:r>
              <a:rPr lang="en-AU"/>
              <a:t>Caring  for  its  members  and  developing  a </a:t>
            </a:r>
          </a:p>
          <a:p>
            <a:pPr marL="109728" indent="0">
              <a:buNone/>
            </a:pPr>
            <a:r>
              <a:rPr lang="en-AU"/>
              <a:t>sense  of  trust  between  and  among  its </a:t>
            </a:r>
          </a:p>
          <a:p>
            <a:pPr marL="109728" indent="0">
              <a:buNone/>
            </a:pPr>
            <a:r>
              <a:rPr lang="en-AU"/>
              <a:t>Members</a:t>
            </a:r>
          </a:p>
          <a:p>
            <a:pPr>
              <a:buFont typeface="Wingdings" pitchFamily="2" charset="2"/>
              <a:buChar char="§"/>
            </a:pPr>
            <a:r>
              <a:rPr lang="en-US"/>
              <a:t>Maintaining  a  healthy  home environment  conducive  to  the development of its members</a:t>
            </a:r>
          </a:p>
          <a:p>
            <a:pPr marL="109728" indent="0">
              <a:buNone/>
            </a:pPr>
            <a:endParaRPr lang="en-AU"/>
          </a:p>
          <a:p>
            <a:pPr marL="109728" indent="0">
              <a:buNone/>
            </a:pPr>
            <a:endParaRPr lang="en-AU"/>
          </a:p>
          <a:p>
            <a:pPr marL="109728" indent="0">
              <a:buNone/>
            </a:pPr>
            <a:endParaRPr lang="en-AU" dirty="0"/>
          </a:p>
        </p:txBody>
      </p:sp>
    </p:spTree>
    <p:extLst>
      <p:ext uri="{BB962C8B-B14F-4D97-AF65-F5344CB8AC3E}">
        <p14:creationId xmlns:p14="http://schemas.microsoft.com/office/powerpoint/2010/main" val="117331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4" name="Title 2"/>
          <p:cNvSpPr>
            <a:spLocks noGrp="1"/>
          </p:cNvSpPr>
          <p:nvPr>
            <p:ph type="title"/>
          </p:nvPr>
        </p:nvSpPr>
        <p:spPr/>
        <p:txBody>
          <a:bodyPr/>
          <a:lstStyle/>
          <a:p>
            <a:r>
              <a:rPr lang="en-AU" dirty="0"/>
              <a:t>Factors affecting family Health</a:t>
            </a:r>
          </a:p>
        </p:txBody>
      </p:sp>
      <p:pic>
        <p:nvPicPr>
          <p:cNvPr id="2097165" name="Picture 2"/>
          <p:cNvPicPr>
            <a:picLocks noGrp="1" noChangeAspect="1" noChangeArrowheads="1"/>
          </p:cNvPicPr>
          <p:nvPr>
            <p:ph idx="1"/>
          </p:nvPr>
        </p:nvPicPr>
        <p:blipFill>
          <a:blip r:embed="rId2"/>
          <a:srcRect/>
          <a:stretch>
            <a:fillRect/>
          </a:stretch>
        </p:blipFill>
        <p:spPr bwMode="auto">
          <a:xfrm>
            <a:off x="683568" y="1484784"/>
            <a:ext cx="7560840" cy="4093239"/>
          </a:xfrm>
          <a:prstGeom prst="rect">
            <a:avLst/>
          </a:prstGeom>
          <a:noFill/>
          <a:ln>
            <a:noFill/>
          </a:ln>
          <a:effectLst/>
        </p:spPr>
      </p:pic>
    </p:spTree>
    <p:extLst>
      <p:ext uri="{BB962C8B-B14F-4D97-AF65-F5344CB8AC3E}">
        <p14:creationId xmlns:p14="http://schemas.microsoft.com/office/powerpoint/2010/main" val="272344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2"/>
          <p:cNvPicPr>
            <a:picLocks noGrp="1" noChangeAspect="1" noChangeArrowheads="1"/>
          </p:cNvPicPr>
          <p:nvPr>
            <p:ph idx="1"/>
          </p:nvPr>
        </p:nvPicPr>
        <p:blipFill>
          <a:blip r:embed="rId2"/>
          <a:srcRect/>
          <a:stretch>
            <a:fillRect/>
          </a:stretch>
        </p:blipFill>
        <p:spPr bwMode="auto">
          <a:xfrm>
            <a:off x="467544" y="692696"/>
            <a:ext cx="8280920" cy="5063277"/>
          </a:xfrm>
          <a:prstGeom prst="rect">
            <a:avLst/>
          </a:prstGeom>
          <a:noFill/>
          <a:ln>
            <a:noFill/>
          </a:ln>
          <a:effectLst/>
        </p:spPr>
      </p:pic>
    </p:spTree>
    <p:extLst>
      <p:ext uri="{BB962C8B-B14F-4D97-AF65-F5344CB8AC3E}">
        <p14:creationId xmlns:p14="http://schemas.microsoft.com/office/powerpoint/2010/main" val="25001622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5" name="Title 1"/>
          <p:cNvSpPr>
            <a:spLocks noGrp="1"/>
          </p:cNvSpPr>
          <p:nvPr>
            <p:ph type="title"/>
          </p:nvPr>
        </p:nvSpPr>
        <p:spPr/>
        <p:txBody>
          <a:bodyPr/>
          <a:lstStyle/>
          <a:p>
            <a:r>
              <a:rPr lang="en-AU" dirty="0"/>
              <a:t>Community subsystems</a:t>
            </a:r>
          </a:p>
        </p:txBody>
      </p:sp>
      <p:sp>
        <p:nvSpPr>
          <p:cNvPr id="1048716" name="Content Placeholder 2"/>
          <p:cNvSpPr>
            <a:spLocks noGrp="1"/>
          </p:cNvSpPr>
          <p:nvPr>
            <p:ph idx="1"/>
          </p:nvPr>
        </p:nvSpPr>
        <p:spPr/>
        <p:txBody>
          <a:bodyPr>
            <a:normAutofit/>
          </a:bodyPr>
          <a:lstStyle/>
          <a:p>
            <a:r>
              <a:rPr lang="en-AU" dirty="0"/>
              <a:t>A community is made up of various sub-</a:t>
            </a:r>
          </a:p>
          <a:p>
            <a:pPr marL="0" indent="0">
              <a:buNone/>
            </a:pPr>
            <a:r>
              <a:rPr lang="en-AU" dirty="0"/>
              <a:t>systems, all of which have a bearing on how</a:t>
            </a:r>
          </a:p>
          <a:p>
            <a:pPr marL="0" indent="0">
              <a:buNone/>
            </a:pPr>
            <a:r>
              <a:rPr lang="en-AU" dirty="0"/>
              <a:t> people live and behave.</a:t>
            </a:r>
          </a:p>
          <a:p>
            <a:r>
              <a:rPr lang="en-AU" dirty="0"/>
              <a:t> For a community to function smoothly the various sub-systems must work in harmony. There are  eight sub-systems found in </a:t>
            </a:r>
          </a:p>
          <a:p>
            <a:endParaRPr lang="en-AU" dirty="0"/>
          </a:p>
        </p:txBody>
      </p:sp>
    </p:spTree>
    <p:extLst>
      <p:ext uri="{BB962C8B-B14F-4D97-AF65-F5344CB8AC3E}">
        <p14:creationId xmlns:p14="http://schemas.microsoft.com/office/powerpoint/2010/main" val="29991830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7" name="Title 1"/>
          <p:cNvSpPr>
            <a:spLocks noGrp="1"/>
          </p:cNvSpPr>
          <p:nvPr>
            <p:ph type="title"/>
          </p:nvPr>
        </p:nvSpPr>
        <p:spPr/>
        <p:txBody>
          <a:bodyPr/>
          <a:lstStyle/>
          <a:p>
            <a:r>
              <a:rPr lang="en-AU" dirty="0"/>
              <a:t>Cont.  community subsystems</a:t>
            </a:r>
          </a:p>
        </p:txBody>
      </p:sp>
      <p:sp>
        <p:nvSpPr>
          <p:cNvPr id="1048718" name="Content Placeholder 2"/>
          <p:cNvSpPr>
            <a:spLocks noGrp="1"/>
          </p:cNvSpPr>
          <p:nvPr>
            <p:ph idx="1"/>
          </p:nvPr>
        </p:nvSpPr>
        <p:spPr/>
        <p:txBody>
          <a:bodyPr>
            <a:normAutofit fontScale="77500" lnSpcReduction="20000"/>
          </a:bodyPr>
          <a:lstStyle/>
          <a:p>
            <a:r>
              <a:rPr lang="en-AU" dirty="0"/>
              <a:t>. A community has eight essential sub-systems, which interact and interrelate continuously and how they influence the health of people living within a community. </a:t>
            </a:r>
          </a:p>
          <a:p>
            <a:r>
              <a:rPr lang="en-AU" b="1" dirty="0"/>
              <a:t>Socio-cultural System </a:t>
            </a:r>
            <a:r>
              <a:rPr lang="en-AU" dirty="0"/>
              <a:t>This system is made up of all the customs and beliefs, family and kinships, leadership and power structures in society. </a:t>
            </a:r>
          </a:p>
          <a:p>
            <a:r>
              <a:rPr lang="en-AU" dirty="0"/>
              <a:t>This sub-system exerts a powerful influence on the lifestyles of the community members, their priorities and their attitudes and values towards health and illness.</a:t>
            </a:r>
          </a:p>
          <a:p>
            <a:r>
              <a:rPr lang="en-AU" dirty="0"/>
              <a:t> For example some cultural factors promote either acceptance or stigma towards a certain illness. High-risk behaviour may be a result of cultural traditions.</a:t>
            </a:r>
          </a:p>
        </p:txBody>
      </p:sp>
    </p:spTree>
    <p:extLst>
      <p:ext uri="{BB962C8B-B14F-4D97-AF65-F5344CB8AC3E}">
        <p14:creationId xmlns:p14="http://schemas.microsoft.com/office/powerpoint/2010/main" val="1355748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9" name="Title 1"/>
          <p:cNvSpPr>
            <a:spLocks noGrp="1"/>
          </p:cNvSpPr>
          <p:nvPr>
            <p:ph type="title"/>
          </p:nvPr>
        </p:nvSpPr>
        <p:spPr/>
        <p:txBody>
          <a:bodyPr/>
          <a:lstStyle/>
          <a:p>
            <a:r>
              <a:rPr lang="en-AU" dirty="0" err="1"/>
              <a:t>cont</a:t>
            </a:r>
            <a:endParaRPr lang="en-AU" dirty="0"/>
          </a:p>
        </p:txBody>
      </p:sp>
      <p:sp>
        <p:nvSpPr>
          <p:cNvPr id="1048720" name="Content Placeholder 2"/>
          <p:cNvSpPr>
            <a:spLocks noGrp="1"/>
          </p:cNvSpPr>
          <p:nvPr>
            <p:ph idx="1"/>
          </p:nvPr>
        </p:nvSpPr>
        <p:spPr/>
        <p:txBody>
          <a:bodyPr>
            <a:normAutofit fontScale="85000" lnSpcReduction="10000"/>
          </a:bodyPr>
          <a:lstStyle/>
          <a:p>
            <a:r>
              <a:rPr lang="en-AU" dirty="0"/>
              <a:t>. </a:t>
            </a:r>
            <a:r>
              <a:rPr lang="en-AU" b="1" dirty="0"/>
              <a:t>Political System </a:t>
            </a:r>
            <a:r>
              <a:rPr lang="en-AU" dirty="0"/>
              <a:t>This sub-system is made up of the government and its development policies as well as political organisations.</a:t>
            </a:r>
          </a:p>
          <a:p>
            <a:r>
              <a:rPr lang="en-AU" dirty="0"/>
              <a:t> If there is political support towards improving health care delivery, the government provides the mechanism and structure for the planning, implementation and evaluation of the health care delivery system.</a:t>
            </a:r>
          </a:p>
          <a:p>
            <a:r>
              <a:rPr lang="en-AU" dirty="0"/>
              <a:t> The constitution of Kenya contains a declaration for the elimination of poverty, ignorance and disease; hence the establishment of the Ministry of Health and several other ministries </a:t>
            </a:r>
            <a:r>
              <a:rPr lang="en-AU" b="1" dirty="0"/>
              <a:t>.</a:t>
            </a:r>
            <a:endParaRPr lang="en-AU" dirty="0"/>
          </a:p>
        </p:txBody>
      </p:sp>
    </p:spTree>
    <p:extLst>
      <p:ext uri="{BB962C8B-B14F-4D97-AF65-F5344CB8AC3E}">
        <p14:creationId xmlns:p14="http://schemas.microsoft.com/office/powerpoint/2010/main" val="982554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UNIVERSAL HEALTH CARE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Definitions</a:t>
            </a:r>
          </a:p>
          <a:p>
            <a:r>
              <a:rPr lang="en-US" dirty="0" smtClean="0"/>
              <a:t>Objectives,</a:t>
            </a:r>
          </a:p>
          <a:p>
            <a:r>
              <a:rPr lang="en-US" dirty="0" smtClean="0"/>
              <a:t>Components</a:t>
            </a:r>
          </a:p>
          <a:p>
            <a:r>
              <a:rPr lang="en-US" dirty="0" smtClean="0"/>
              <a:t>Health care financing,</a:t>
            </a:r>
          </a:p>
          <a:p>
            <a:r>
              <a:rPr lang="en-US" dirty="0" smtClean="0"/>
              <a:t>Health service delivery</a:t>
            </a:r>
          </a:p>
          <a:p>
            <a:r>
              <a:rPr lang="en-US" dirty="0" smtClean="0"/>
              <a:t>Health workforce</a:t>
            </a:r>
          </a:p>
          <a:p>
            <a:r>
              <a:rPr lang="en-US" dirty="0" smtClean="0"/>
              <a:t>Health facilities</a:t>
            </a:r>
          </a:p>
          <a:p>
            <a:r>
              <a:rPr lang="en-US" dirty="0" smtClean="0"/>
              <a:t>Quality assurance mechanisms</a:t>
            </a:r>
          </a:p>
          <a:p>
            <a:r>
              <a:rPr lang="en-US" dirty="0" smtClean="0"/>
              <a:t>Information systems</a:t>
            </a:r>
          </a:p>
          <a:p>
            <a:r>
              <a:rPr lang="en-US" dirty="0" smtClean="0"/>
              <a:t>Benefits of UHC</a:t>
            </a:r>
          </a:p>
          <a:p>
            <a:r>
              <a:rPr lang="en-US" dirty="0" smtClean="0"/>
              <a:t>Risk sharing in health </a:t>
            </a:r>
            <a:r>
              <a:rPr lang="en-US" dirty="0" err="1" smtClean="0"/>
              <a:t>insuarance</a:t>
            </a:r>
            <a:endParaRPr lang="en-US" dirty="0"/>
          </a:p>
        </p:txBody>
      </p:sp>
    </p:spTree>
    <p:extLst>
      <p:ext uri="{BB962C8B-B14F-4D97-AF65-F5344CB8AC3E}">
        <p14:creationId xmlns:p14="http://schemas.microsoft.com/office/powerpoint/2010/main" val="1167324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1" name="Title 1"/>
          <p:cNvSpPr>
            <a:spLocks noGrp="1"/>
          </p:cNvSpPr>
          <p:nvPr>
            <p:ph type="title"/>
          </p:nvPr>
        </p:nvSpPr>
        <p:spPr/>
        <p:txBody>
          <a:bodyPr/>
          <a:lstStyle/>
          <a:p>
            <a:r>
              <a:rPr lang="en-AU" dirty="0" err="1"/>
              <a:t>cont</a:t>
            </a:r>
            <a:endParaRPr lang="en-AU" dirty="0"/>
          </a:p>
        </p:txBody>
      </p:sp>
      <p:sp>
        <p:nvSpPr>
          <p:cNvPr id="1048722" name="Content Placeholder 2"/>
          <p:cNvSpPr>
            <a:spLocks noGrp="1"/>
          </p:cNvSpPr>
          <p:nvPr>
            <p:ph idx="1"/>
          </p:nvPr>
        </p:nvSpPr>
        <p:spPr/>
        <p:txBody>
          <a:bodyPr>
            <a:normAutofit/>
          </a:bodyPr>
          <a:lstStyle/>
          <a:p>
            <a:r>
              <a:rPr lang="en-AU" b="1" dirty="0"/>
              <a:t>Economic System </a:t>
            </a:r>
            <a:r>
              <a:rPr lang="en-AU" dirty="0"/>
              <a:t>The government’s ability to provide health and other services to its citizens depends on the state of the economy. The poorer the economy of the country, the more disadvantaged its people will be. </a:t>
            </a:r>
          </a:p>
          <a:p>
            <a:r>
              <a:rPr lang="en-AU" dirty="0"/>
              <a:t>Low economic status is highly associated with malnutrition and communicable diseases</a:t>
            </a:r>
          </a:p>
        </p:txBody>
      </p:sp>
    </p:spTree>
    <p:extLst>
      <p:ext uri="{BB962C8B-B14F-4D97-AF65-F5344CB8AC3E}">
        <p14:creationId xmlns:p14="http://schemas.microsoft.com/office/powerpoint/2010/main" val="1405597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Content Placeholder 2"/>
          <p:cNvSpPr>
            <a:spLocks noGrp="1"/>
          </p:cNvSpPr>
          <p:nvPr>
            <p:ph idx="1"/>
          </p:nvPr>
        </p:nvSpPr>
        <p:spPr/>
        <p:txBody>
          <a:bodyPr>
            <a:normAutofit fontScale="92500" lnSpcReduction="10000"/>
          </a:bodyPr>
          <a:lstStyle/>
          <a:p>
            <a:r>
              <a:rPr lang="en-AU" dirty="0"/>
              <a:t>. </a:t>
            </a:r>
            <a:r>
              <a:rPr lang="en-AU" b="1" dirty="0"/>
              <a:t>Education System </a:t>
            </a:r>
            <a:r>
              <a:rPr lang="en-AU" dirty="0"/>
              <a:t>Education is the main tool of changing behaviour and improving individual and community health. Low educational status perpetuates under- development, harmful traditions and superstitions. </a:t>
            </a:r>
          </a:p>
          <a:p>
            <a:r>
              <a:rPr lang="en-AU" dirty="0"/>
              <a:t>The educational system can be effectively used to pass health related information and messages that could significantly transform the perception of the communities on healthy living and prevention of illnesses. </a:t>
            </a:r>
          </a:p>
          <a:p>
            <a:endParaRPr lang="en-AU" dirty="0"/>
          </a:p>
        </p:txBody>
      </p:sp>
    </p:spTree>
    <p:extLst>
      <p:ext uri="{BB962C8B-B14F-4D97-AF65-F5344CB8AC3E}">
        <p14:creationId xmlns:p14="http://schemas.microsoft.com/office/powerpoint/2010/main" val="3673522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4" name="Title 1"/>
          <p:cNvSpPr>
            <a:spLocks noGrp="1"/>
          </p:cNvSpPr>
          <p:nvPr>
            <p:ph type="title"/>
          </p:nvPr>
        </p:nvSpPr>
        <p:spPr/>
        <p:txBody>
          <a:bodyPr/>
          <a:lstStyle/>
          <a:p>
            <a:r>
              <a:rPr lang="en-AU" dirty="0" err="1"/>
              <a:t>cont</a:t>
            </a:r>
            <a:endParaRPr lang="en-AU" dirty="0"/>
          </a:p>
        </p:txBody>
      </p:sp>
      <p:sp>
        <p:nvSpPr>
          <p:cNvPr id="1048725" name="Content Placeholder 2"/>
          <p:cNvSpPr>
            <a:spLocks noGrp="1"/>
          </p:cNvSpPr>
          <p:nvPr>
            <p:ph idx="1"/>
          </p:nvPr>
        </p:nvSpPr>
        <p:spPr/>
        <p:txBody>
          <a:bodyPr>
            <a:normAutofit fontScale="92500"/>
          </a:bodyPr>
          <a:lstStyle/>
          <a:p>
            <a:r>
              <a:rPr lang="en-AU" b="1" dirty="0"/>
              <a:t>Religious System </a:t>
            </a:r>
            <a:r>
              <a:rPr lang="en-AU" dirty="0"/>
              <a:t>The religious system may be a source of health promotion when its values and teachings positively influence lifestyles and healthy  behaviour,</a:t>
            </a:r>
          </a:p>
          <a:p>
            <a:r>
              <a:rPr lang="en-AU" dirty="0"/>
              <a:t> for example, forbidding smoking, alcohol consumption, pre-marital and extra- marital sex. </a:t>
            </a:r>
          </a:p>
          <a:p>
            <a:r>
              <a:rPr lang="en-AU" dirty="0"/>
              <a:t>On the other hand, religious teachings may promote ill health, for example, by forbidding the followers from seeking treatment in hospitals. </a:t>
            </a:r>
          </a:p>
        </p:txBody>
      </p:sp>
    </p:spTree>
    <p:extLst>
      <p:ext uri="{BB962C8B-B14F-4D97-AF65-F5344CB8AC3E}">
        <p14:creationId xmlns:p14="http://schemas.microsoft.com/office/powerpoint/2010/main" val="390916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Title 1"/>
          <p:cNvSpPr>
            <a:spLocks noGrp="1"/>
          </p:cNvSpPr>
          <p:nvPr>
            <p:ph type="title"/>
          </p:nvPr>
        </p:nvSpPr>
        <p:spPr/>
        <p:txBody>
          <a:bodyPr/>
          <a:lstStyle/>
          <a:p>
            <a:r>
              <a:rPr lang="en-AU" dirty="0" err="1"/>
              <a:t>cont</a:t>
            </a:r>
            <a:endParaRPr lang="en-AU" dirty="0"/>
          </a:p>
        </p:txBody>
      </p:sp>
      <p:sp>
        <p:nvSpPr>
          <p:cNvPr id="1048727" name="Content Placeholder 2"/>
          <p:cNvSpPr>
            <a:spLocks noGrp="1"/>
          </p:cNvSpPr>
          <p:nvPr>
            <p:ph idx="1"/>
          </p:nvPr>
        </p:nvSpPr>
        <p:spPr/>
        <p:txBody>
          <a:bodyPr>
            <a:normAutofit/>
          </a:bodyPr>
          <a:lstStyle/>
          <a:p>
            <a:r>
              <a:rPr lang="en-AU" b="1" dirty="0"/>
              <a:t>Environmental System </a:t>
            </a:r>
            <a:r>
              <a:rPr lang="en-AU" dirty="0"/>
              <a:t>Environmental sanitation is one of the leading promoters of individual and community health. Clean water supply, proper disposal of waste and adequate housing are key to community wellness.</a:t>
            </a:r>
          </a:p>
          <a:p>
            <a:r>
              <a:rPr lang="en-AU" dirty="0"/>
              <a:t> Environmental pollution is a cause of various illnesses. </a:t>
            </a:r>
          </a:p>
        </p:txBody>
      </p:sp>
    </p:spTree>
    <p:extLst>
      <p:ext uri="{BB962C8B-B14F-4D97-AF65-F5344CB8AC3E}">
        <p14:creationId xmlns:p14="http://schemas.microsoft.com/office/powerpoint/2010/main" val="2829955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8" name="Title 1"/>
          <p:cNvSpPr>
            <a:spLocks noGrp="1"/>
          </p:cNvSpPr>
          <p:nvPr>
            <p:ph type="title"/>
          </p:nvPr>
        </p:nvSpPr>
        <p:spPr/>
        <p:txBody>
          <a:bodyPr/>
          <a:lstStyle/>
          <a:p>
            <a:r>
              <a:rPr lang="en-AU" dirty="0" err="1"/>
              <a:t>cont</a:t>
            </a:r>
            <a:endParaRPr lang="en-AU" dirty="0"/>
          </a:p>
        </p:txBody>
      </p:sp>
      <p:sp>
        <p:nvSpPr>
          <p:cNvPr id="1048729" name="Content Placeholder 2"/>
          <p:cNvSpPr>
            <a:spLocks noGrp="1"/>
          </p:cNvSpPr>
          <p:nvPr>
            <p:ph idx="1"/>
          </p:nvPr>
        </p:nvSpPr>
        <p:spPr/>
        <p:txBody>
          <a:bodyPr>
            <a:normAutofit lnSpcReduction="10000"/>
          </a:bodyPr>
          <a:lstStyle/>
          <a:p>
            <a:r>
              <a:rPr lang="en-AU" b="1" dirty="0"/>
              <a:t>Communication and Transport System </a:t>
            </a:r>
            <a:r>
              <a:rPr lang="en-AU" dirty="0"/>
              <a:t>Communication includes all the means of contacting and exchanging information with one another such as roads, bridges, railroad, telephone, television, radio, computers, internet, fax, and postal services. </a:t>
            </a:r>
          </a:p>
          <a:p>
            <a:r>
              <a:rPr lang="en-AU" dirty="0"/>
              <a:t>The communication system is important in spreading health messages. Transport aids in communication by moving people</a:t>
            </a:r>
          </a:p>
        </p:txBody>
      </p:sp>
    </p:spTree>
    <p:extLst>
      <p:ext uri="{BB962C8B-B14F-4D97-AF65-F5344CB8AC3E}">
        <p14:creationId xmlns:p14="http://schemas.microsoft.com/office/powerpoint/2010/main" val="2040107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lang="en-AU" dirty="0" err="1"/>
              <a:t>cont</a:t>
            </a:r>
            <a:endParaRPr lang="en-AU" dirty="0"/>
          </a:p>
        </p:txBody>
      </p:sp>
      <p:sp>
        <p:nvSpPr>
          <p:cNvPr id="1048731" name="Content Placeholder 2"/>
          <p:cNvSpPr>
            <a:spLocks noGrp="1"/>
          </p:cNvSpPr>
          <p:nvPr>
            <p:ph idx="1"/>
          </p:nvPr>
        </p:nvSpPr>
        <p:spPr/>
        <p:txBody>
          <a:bodyPr>
            <a:normAutofit fontScale="85000" lnSpcReduction="20000"/>
          </a:bodyPr>
          <a:lstStyle/>
          <a:p>
            <a:r>
              <a:rPr lang="en-AU" b="1" dirty="0"/>
              <a:t>Health Care system </a:t>
            </a:r>
            <a:r>
              <a:rPr lang="en-AU" dirty="0"/>
              <a:t>The health care system exists to provide promotive, preventive, curative and rehabilitative services in hospitals, nursing homes, clinics, health centres, dispensaries, and through special health projects and programs. </a:t>
            </a:r>
          </a:p>
          <a:p>
            <a:r>
              <a:rPr lang="en-AU" dirty="0"/>
              <a:t>The health care system is enhanced through linkages that bring together the government, non-governmental organisations, private institutions and individuals in providing continuous and comprehensive health services. </a:t>
            </a:r>
          </a:p>
          <a:p>
            <a:r>
              <a:rPr lang="en-AU" dirty="0"/>
              <a:t>These linkages strengthen the multi-sectoral approach of achieving health for all. </a:t>
            </a:r>
          </a:p>
          <a:p>
            <a:endParaRPr lang="en-AU" dirty="0"/>
          </a:p>
        </p:txBody>
      </p:sp>
    </p:spTree>
    <p:extLst>
      <p:ext uri="{BB962C8B-B14F-4D97-AF65-F5344CB8AC3E}">
        <p14:creationId xmlns:p14="http://schemas.microsoft.com/office/powerpoint/2010/main" val="25070371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2" name="Title 1"/>
          <p:cNvSpPr>
            <a:spLocks noGrp="1"/>
          </p:cNvSpPr>
          <p:nvPr>
            <p:ph type="title"/>
          </p:nvPr>
        </p:nvSpPr>
        <p:spPr/>
        <p:txBody>
          <a:bodyPr/>
          <a:lstStyle/>
          <a:p>
            <a:r>
              <a:rPr lang="en-AU" dirty="0"/>
              <a:t>Family health</a:t>
            </a:r>
          </a:p>
        </p:txBody>
      </p:sp>
      <p:sp>
        <p:nvSpPr>
          <p:cNvPr id="1048733" name="Content Placeholder 2"/>
          <p:cNvSpPr>
            <a:spLocks noGrp="1"/>
          </p:cNvSpPr>
          <p:nvPr>
            <p:ph idx="1"/>
          </p:nvPr>
        </p:nvSpPr>
        <p:spPr/>
        <p:txBody>
          <a:bodyPr/>
          <a:lstStyle/>
          <a:p>
            <a:r>
              <a:rPr lang="en-AU" dirty="0"/>
              <a:t>Family-two or more individuals coming from the same or different kingship groups who are involved in continuous living arrangement usually residing in the same household experiencing common emotional bonds, and sharing certain obligations toward each other and towards others</a:t>
            </a:r>
          </a:p>
        </p:txBody>
      </p:sp>
    </p:spTree>
    <p:extLst>
      <p:ext uri="{BB962C8B-B14F-4D97-AF65-F5344CB8AC3E}">
        <p14:creationId xmlns:p14="http://schemas.microsoft.com/office/powerpoint/2010/main" val="2205791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Title 1"/>
          <p:cNvSpPr>
            <a:spLocks noGrp="1"/>
          </p:cNvSpPr>
          <p:nvPr>
            <p:ph type="title"/>
          </p:nvPr>
        </p:nvSpPr>
        <p:spPr/>
        <p:txBody>
          <a:bodyPr/>
          <a:lstStyle/>
          <a:p>
            <a:r>
              <a:rPr lang="en-AU" dirty="0" err="1"/>
              <a:t>cont</a:t>
            </a:r>
            <a:endParaRPr lang="en-AU" dirty="0"/>
          </a:p>
        </p:txBody>
      </p:sp>
      <p:sp>
        <p:nvSpPr>
          <p:cNvPr id="1048735" name="Content Placeholder 2"/>
          <p:cNvSpPr>
            <a:spLocks noGrp="1"/>
          </p:cNvSpPr>
          <p:nvPr>
            <p:ph idx="1"/>
          </p:nvPr>
        </p:nvSpPr>
        <p:spPr/>
        <p:txBody>
          <a:bodyPr/>
          <a:lstStyle/>
          <a:p>
            <a:r>
              <a:rPr lang="en-AU" dirty="0"/>
              <a:t>Family health-a condition including the promotion and maintenance of physical,mental,spiritual,and social health for the family unit and for individual family members.</a:t>
            </a:r>
          </a:p>
        </p:txBody>
      </p:sp>
    </p:spTree>
    <p:extLst>
      <p:ext uri="{BB962C8B-B14F-4D97-AF65-F5344CB8AC3E}">
        <p14:creationId xmlns:p14="http://schemas.microsoft.com/office/powerpoint/2010/main" val="1640490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6" name="Title 1"/>
          <p:cNvSpPr>
            <a:spLocks noGrp="1"/>
          </p:cNvSpPr>
          <p:nvPr>
            <p:ph type="title"/>
          </p:nvPr>
        </p:nvSpPr>
        <p:spPr/>
        <p:txBody>
          <a:bodyPr/>
          <a:lstStyle/>
          <a:p>
            <a:r>
              <a:rPr lang="en-AU" dirty="0"/>
              <a:t> family health nursing</a:t>
            </a:r>
          </a:p>
        </p:txBody>
      </p:sp>
      <p:sp>
        <p:nvSpPr>
          <p:cNvPr id="1048737" name="Content Placeholder 2"/>
          <p:cNvSpPr>
            <a:spLocks noGrp="1"/>
          </p:cNvSpPr>
          <p:nvPr>
            <p:ph idx="1"/>
          </p:nvPr>
        </p:nvSpPr>
        <p:spPr/>
        <p:txBody>
          <a:bodyPr/>
          <a:lstStyle/>
          <a:p>
            <a:r>
              <a:rPr lang="en-AU" dirty="0"/>
              <a:t>Family health nursing is the practice of directed  towards maximizing the health and well being of all individuals within in a family system. The goals of the family health nursing include optimal functioning for the individual and for the family as a unit.</a:t>
            </a:r>
          </a:p>
        </p:txBody>
      </p:sp>
    </p:spTree>
    <p:extLst>
      <p:ext uri="{BB962C8B-B14F-4D97-AF65-F5344CB8AC3E}">
        <p14:creationId xmlns:p14="http://schemas.microsoft.com/office/powerpoint/2010/main" val="2923787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8" name="Title 1"/>
          <p:cNvSpPr>
            <a:spLocks noGrp="1"/>
          </p:cNvSpPr>
          <p:nvPr>
            <p:ph type="title"/>
          </p:nvPr>
        </p:nvSpPr>
        <p:spPr/>
        <p:txBody>
          <a:bodyPr/>
          <a:lstStyle/>
          <a:p>
            <a:r>
              <a:rPr lang="en-AU" dirty="0"/>
              <a:t>Objectives of family health</a:t>
            </a:r>
          </a:p>
        </p:txBody>
      </p:sp>
      <p:sp>
        <p:nvSpPr>
          <p:cNvPr id="1048739" name="Content Placeholder 2"/>
          <p:cNvSpPr>
            <a:spLocks noGrp="1"/>
          </p:cNvSpPr>
          <p:nvPr>
            <p:ph idx="1"/>
          </p:nvPr>
        </p:nvSpPr>
        <p:spPr/>
        <p:txBody>
          <a:bodyPr>
            <a:normAutofit lnSpcReduction="10000"/>
          </a:bodyPr>
          <a:lstStyle/>
          <a:p>
            <a:r>
              <a:rPr lang="en-AU" dirty="0"/>
              <a:t>To identify health and nursing needs/problems of each family</a:t>
            </a:r>
          </a:p>
          <a:p>
            <a:r>
              <a:rPr lang="en-AU" dirty="0"/>
              <a:t>To ensure the  family understands and accept the identified needs/problems</a:t>
            </a:r>
          </a:p>
          <a:p>
            <a:r>
              <a:rPr lang="en-AU" dirty="0"/>
              <a:t>To plan and provide health nursing services with the active participation of family members</a:t>
            </a:r>
          </a:p>
          <a:p>
            <a:r>
              <a:rPr lang="en-AU" dirty="0"/>
              <a:t>To help families develop abilities to deal with their heal needs/problems independently</a:t>
            </a:r>
          </a:p>
          <a:p>
            <a:endParaRPr lang="en-AU" dirty="0"/>
          </a:p>
        </p:txBody>
      </p:sp>
    </p:spTree>
    <p:extLst>
      <p:ext uri="{BB962C8B-B14F-4D97-AF65-F5344CB8AC3E}">
        <p14:creationId xmlns:p14="http://schemas.microsoft.com/office/powerpoint/2010/main" val="3591542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HOME BASED CARE</a:t>
            </a:r>
            <a:endParaRPr lang="en-US" dirty="0"/>
          </a:p>
        </p:txBody>
      </p:sp>
      <p:sp>
        <p:nvSpPr>
          <p:cNvPr id="3" name="Content Placeholder 2"/>
          <p:cNvSpPr>
            <a:spLocks noGrp="1"/>
          </p:cNvSpPr>
          <p:nvPr>
            <p:ph idx="1"/>
          </p:nvPr>
        </p:nvSpPr>
        <p:spPr/>
        <p:txBody>
          <a:bodyPr/>
          <a:lstStyle/>
          <a:p>
            <a:r>
              <a:rPr lang="en-US" dirty="0" smtClean="0"/>
              <a:t>Introduction to HBC</a:t>
            </a:r>
          </a:p>
          <a:p>
            <a:r>
              <a:rPr lang="en-US" dirty="0" smtClean="0"/>
              <a:t>Objectives of HBC</a:t>
            </a:r>
          </a:p>
          <a:p>
            <a:r>
              <a:rPr lang="en-US" dirty="0" smtClean="0"/>
              <a:t>Components and rationale of HBC</a:t>
            </a:r>
          </a:p>
          <a:p>
            <a:r>
              <a:rPr lang="en-US" dirty="0" smtClean="0"/>
              <a:t>Infection control in the community</a:t>
            </a:r>
          </a:p>
          <a:p>
            <a:r>
              <a:rPr lang="en-US" dirty="0" smtClean="0"/>
              <a:t>Diseases covered in HBC</a:t>
            </a:r>
          </a:p>
          <a:p>
            <a:r>
              <a:rPr lang="en-US" dirty="0" smtClean="0"/>
              <a:t>Advantages and disadvantages of HBC</a:t>
            </a:r>
            <a:endParaRPr lang="en-US" dirty="0"/>
          </a:p>
        </p:txBody>
      </p:sp>
    </p:spTree>
    <p:extLst>
      <p:ext uri="{BB962C8B-B14F-4D97-AF65-F5344CB8AC3E}">
        <p14:creationId xmlns:p14="http://schemas.microsoft.com/office/powerpoint/2010/main" val="545688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
          <p:cNvSpPr>
            <a:spLocks noGrp="1"/>
          </p:cNvSpPr>
          <p:nvPr>
            <p:ph type="title"/>
          </p:nvPr>
        </p:nvSpPr>
        <p:spPr/>
        <p:txBody>
          <a:bodyPr/>
          <a:lstStyle/>
          <a:p>
            <a:r>
              <a:rPr lang="en-AU" dirty="0" err="1"/>
              <a:t>cont</a:t>
            </a:r>
            <a:endParaRPr lang="en-AU" dirty="0"/>
          </a:p>
        </p:txBody>
      </p:sp>
      <p:sp>
        <p:nvSpPr>
          <p:cNvPr id="1048741" name="Content Placeholder 2"/>
          <p:cNvSpPr>
            <a:spLocks noGrp="1"/>
          </p:cNvSpPr>
          <p:nvPr>
            <p:ph idx="1"/>
          </p:nvPr>
        </p:nvSpPr>
        <p:spPr/>
        <p:txBody>
          <a:bodyPr>
            <a:normAutofit fontScale="92500" lnSpcReduction="20000"/>
          </a:bodyPr>
          <a:lstStyle/>
          <a:p>
            <a:r>
              <a:rPr lang="en-AU" dirty="0"/>
              <a:t>To contribute to family's performance of developmental functions and tasks</a:t>
            </a:r>
          </a:p>
          <a:p>
            <a:r>
              <a:rPr lang="en-AU" dirty="0"/>
              <a:t>To help family make intelligent use of promotive, preventive, therapeutic and rehabilitative health and allied facilities and services in the community.</a:t>
            </a:r>
          </a:p>
          <a:p>
            <a:r>
              <a:rPr lang="en-AU" dirty="0"/>
              <a:t>To educate, counsel and guide family  members to cultivate good personal health habits, practice safe cultural  practices and maintain wholesome physical,psychological,a and spiritual environment.</a:t>
            </a:r>
          </a:p>
        </p:txBody>
      </p:sp>
    </p:spTree>
    <p:extLst>
      <p:ext uri="{BB962C8B-B14F-4D97-AF65-F5344CB8AC3E}">
        <p14:creationId xmlns:p14="http://schemas.microsoft.com/office/powerpoint/2010/main" val="849104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2" name="Title 1"/>
          <p:cNvSpPr>
            <a:spLocks noGrp="1"/>
          </p:cNvSpPr>
          <p:nvPr>
            <p:ph type="title"/>
          </p:nvPr>
        </p:nvSpPr>
        <p:spPr/>
        <p:txBody>
          <a:bodyPr/>
          <a:lstStyle/>
          <a:p>
            <a:r>
              <a:rPr lang="en-AU" dirty="0"/>
              <a:t>Concepts of family health</a:t>
            </a:r>
          </a:p>
        </p:txBody>
      </p:sp>
      <p:sp>
        <p:nvSpPr>
          <p:cNvPr id="1048743" name="Content Placeholder 2"/>
          <p:cNvSpPr>
            <a:spLocks noGrp="1"/>
          </p:cNvSpPr>
          <p:nvPr>
            <p:ph idx="1"/>
          </p:nvPr>
        </p:nvSpPr>
        <p:spPr/>
        <p:txBody>
          <a:bodyPr>
            <a:normAutofit fontScale="92500"/>
          </a:bodyPr>
          <a:lstStyle/>
          <a:p>
            <a:pPr lvl="0"/>
            <a:r>
              <a:rPr lang="en-AU" sz="2200" dirty="0">
                <a:solidFill>
                  <a:prstClr val="black"/>
                </a:solidFill>
              </a:rPr>
              <a:t>The family structure provides an important foundation for the physical and emotional health of the individual and the community. </a:t>
            </a:r>
          </a:p>
          <a:p>
            <a:pPr lvl="0"/>
            <a:r>
              <a:rPr lang="en-AU" sz="2200" dirty="0">
                <a:solidFill>
                  <a:prstClr val="black"/>
                </a:solidFill>
              </a:rPr>
              <a:t>Marital and family status and interactions among family members affect each person’s health and the well-being of the community and nation. </a:t>
            </a:r>
          </a:p>
          <a:p>
            <a:pPr lvl="0"/>
            <a:r>
              <a:rPr lang="en-AU" sz="2200" dirty="0">
                <a:solidFill>
                  <a:prstClr val="black"/>
                </a:solidFill>
              </a:rPr>
              <a:t>The family exists and functions within the context of cultural, economic, legal, and social patterns unique to each society, with important commonalities of the role of the family in health.</a:t>
            </a:r>
          </a:p>
          <a:p>
            <a:endParaRPr lang="en-AU" dirty="0"/>
          </a:p>
        </p:txBody>
      </p:sp>
    </p:spTree>
    <p:extLst>
      <p:ext uri="{BB962C8B-B14F-4D97-AF65-F5344CB8AC3E}">
        <p14:creationId xmlns:p14="http://schemas.microsoft.com/office/powerpoint/2010/main" val="5302487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4" name="Title 1"/>
          <p:cNvSpPr>
            <a:spLocks noGrp="1"/>
          </p:cNvSpPr>
          <p:nvPr>
            <p:ph type="title"/>
          </p:nvPr>
        </p:nvSpPr>
        <p:spPr/>
        <p:txBody>
          <a:bodyPr/>
          <a:lstStyle/>
          <a:p>
            <a:r>
              <a:rPr lang="en-AU" dirty="0" err="1"/>
              <a:t>cont</a:t>
            </a:r>
            <a:endParaRPr lang="en-AU" dirty="0"/>
          </a:p>
        </p:txBody>
      </p:sp>
      <p:sp>
        <p:nvSpPr>
          <p:cNvPr id="1048745" name="Content Placeholder 2"/>
          <p:cNvSpPr>
            <a:spLocks noGrp="1"/>
          </p:cNvSpPr>
          <p:nvPr>
            <p:ph idx="1"/>
          </p:nvPr>
        </p:nvSpPr>
        <p:spPr/>
        <p:txBody>
          <a:bodyPr>
            <a:normAutofit fontScale="92500"/>
          </a:bodyPr>
          <a:lstStyle/>
          <a:p>
            <a:pPr lvl="0"/>
            <a:r>
              <a:rPr lang="en-US" sz="2200" dirty="0">
                <a:solidFill>
                  <a:prstClr val="black"/>
                </a:solidFill>
              </a:rPr>
              <a:t>However, each person is a unique individual who passes through life stages with changing health needs and support systems not only in the family, but also in peer groups and society more widely </a:t>
            </a:r>
            <a:endParaRPr lang="en-AU" sz="2200" dirty="0">
              <a:solidFill>
                <a:prstClr val="black"/>
              </a:solidFill>
            </a:endParaRPr>
          </a:p>
          <a:p>
            <a:pPr lvl="0"/>
            <a:r>
              <a:rPr lang="en-AU" sz="2200" dirty="0">
                <a:solidFill>
                  <a:prstClr val="black"/>
                </a:solidFill>
              </a:rPr>
              <a:t>Family health issues relate to phases involving marital status, fertility and pregnancy, infancy, childhood, adolescence, adulthood, and old age, as well as the relationships among family members</a:t>
            </a:r>
          </a:p>
          <a:p>
            <a:pPr lvl="0"/>
            <a:r>
              <a:rPr lang="en-AU" sz="2400" spc="-15" dirty="0">
                <a:latin typeface="Carlito"/>
                <a:cs typeface="Carlito"/>
              </a:rPr>
              <a:t>Family </a:t>
            </a:r>
            <a:r>
              <a:rPr lang="en-AU" sz="2400" spc="-5" dirty="0">
                <a:latin typeface="Carlito"/>
                <a:cs typeface="Carlito"/>
              </a:rPr>
              <a:t>health </a:t>
            </a:r>
            <a:r>
              <a:rPr lang="en-AU" sz="2400" spc="-15" dirty="0">
                <a:latin typeface="Carlito"/>
                <a:cs typeface="Carlito"/>
              </a:rPr>
              <a:t>care </a:t>
            </a:r>
            <a:r>
              <a:rPr lang="en-AU" sz="2400" dirty="0">
                <a:latin typeface="Carlito"/>
                <a:cs typeface="Carlito"/>
              </a:rPr>
              <a:t>is a </a:t>
            </a:r>
            <a:r>
              <a:rPr lang="en-AU" sz="2400" spc="-10" dirty="0">
                <a:latin typeface="Carlito"/>
                <a:cs typeface="Carlito"/>
              </a:rPr>
              <a:t>holistic approach </a:t>
            </a:r>
            <a:r>
              <a:rPr lang="en-AU" sz="2400" spc="-25" dirty="0">
                <a:latin typeface="Carlito"/>
                <a:cs typeface="Carlito"/>
              </a:rPr>
              <a:t>to </a:t>
            </a:r>
            <a:r>
              <a:rPr lang="en-AU" sz="2400" dirty="0">
                <a:latin typeface="Carlito"/>
                <a:cs typeface="Carlito"/>
              </a:rPr>
              <a:t>the  </a:t>
            </a:r>
            <a:r>
              <a:rPr lang="en-AU" sz="2400" spc="-10" dirty="0">
                <a:latin typeface="Carlito"/>
                <a:cs typeface="Carlito"/>
              </a:rPr>
              <a:t>achievement </a:t>
            </a:r>
            <a:r>
              <a:rPr lang="en-AU" sz="2400" spc="-5" dirty="0">
                <a:latin typeface="Carlito"/>
                <a:cs typeface="Carlito"/>
              </a:rPr>
              <a:t>of wholesome health </a:t>
            </a:r>
            <a:r>
              <a:rPr lang="en-AU" sz="2400" spc="-30" dirty="0">
                <a:latin typeface="Carlito"/>
                <a:cs typeface="Carlito"/>
              </a:rPr>
              <a:t>for </a:t>
            </a:r>
            <a:r>
              <a:rPr lang="en-AU" sz="2400" dirty="0">
                <a:latin typeface="Carlito"/>
                <a:cs typeface="Carlito"/>
              </a:rPr>
              <a:t>the  </a:t>
            </a:r>
            <a:r>
              <a:rPr lang="en-AU" sz="2400" spc="-40" dirty="0">
                <a:latin typeface="Carlito"/>
                <a:cs typeface="Carlito"/>
              </a:rPr>
              <a:t>family</a:t>
            </a:r>
            <a:endParaRPr lang="en-AU" sz="2200" dirty="0">
              <a:solidFill>
                <a:prstClr val="black"/>
              </a:solidFill>
            </a:endParaRPr>
          </a:p>
          <a:p>
            <a:endParaRPr lang="en-AU" dirty="0"/>
          </a:p>
        </p:txBody>
      </p:sp>
    </p:spTree>
    <p:extLst>
      <p:ext uri="{BB962C8B-B14F-4D97-AF65-F5344CB8AC3E}">
        <p14:creationId xmlns:p14="http://schemas.microsoft.com/office/powerpoint/2010/main" val="584673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6" name="Title 1"/>
          <p:cNvSpPr>
            <a:spLocks noGrp="1"/>
          </p:cNvSpPr>
          <p:nvPr>
            <p:ph type="title"/>
          </p:nvPr>
        </p:nvSpPr>
        <p:spPr/>
        <p:txBody>
          <a:bodyPr/>
          <a:lstStyle/>
          <a:p>
            <a:r>
              <a:rPr lang="en-AU" spc="-580" dirty="0"/>
              <a:t>AIMS       OF     </a:t>
            </a:r>
            <a:r>
              <a:rPr lang="en-AU" spc="-475" dirty="0"/>
              <a:t>F AMILY      </a:t>
            </a:r>
            <a:r>
              <a:rPr lang="en-AU" spc="-530" dirty="0"/>
              <a:t>HEALTH</a:t>
            </a:r>
            <a:r>
              <a:rPr lang="en-AU" spc="-434" dirty="0"/>
              <a:t> </a:t>
            </a:r>
            <a:r>
              <a:rPr lang="en-AU" spc="-615" dirty="0"/>
              <a:t>CARE</a:t>
            </a:r>
            <a:endParaRPr lang="en-AU" dirty="0"/>
          </a:p>
        </p:txBody>
      </p:sp>
      <p:sp>
        <p:nvSpPr>
          <p:cNvPr id="1048747" name="Content Placeholder 2"/>
          <p:cNvSpPr>
            <a:spLocks noGrp="1"/>
          </p:cNvSpPr>
          <p:nvPr>
            <p:ph idx="1"/>
          </p:nvPr>
        </p:nvSpPr>
        <p:spPr/>
        <p:txBody>
          <a:bodyPr>
            <a:normAutofit/>
          </a:bodyPr>
          <a:lstStyle/>
          <a:p>
            <a:pPr marL="241300" indent="-228600">
              <a:spcBef>
                <a:spcPts val="815"/>
              </a:spcBef>
              <a:buFont typeface="Arial"/>
              <a:buChar char="•"/>
              <a:tabLst>
                <a:tab pos="241300" algn="l"/>
              </a:tabLst>
            </a:pPr>
            <a:r>
              <a:rPr lang="en-AU" spc="-5" dirty="0">
                <a:latin typeface="Carlito"/>
                <a:cs typeface="Carlito"/>
              </a:rPr>
              <a:t>Identifying </a:t>
            </a:r>
            <a:r>
              <a:rPr lang="en-AU" dirty="0">
                <a:latin typeface="Carlito"/>
                <a:cs typeface="Carlito"/>
              </a:rPr>
              <a:t>and </a:t>
            </a:r>
            <a:r>
              <a:rPr lang="en-AU" spc="-5" dirty="0">
                <a:latin typeface="Carlito"/>
                <a:cs typeface="Carlito"/>
              </a:rPr>
              <a:t>appraising </a:t>
            </a:r>
            <a:r>
              <a:rPr lang="en-AU" dirty="0">
                <a:latin typeface="Carlito"/>
                <a:cs typeface="Carlito"/>
              </a:rPr>
              <a:t>health </a:t>
            </a:r>
            <a:r>
              <a:rPr lang="en-AU" spc="-10" dirty="0">
                <a:latin typeface="Carlito"/>
                <a:cs typeface="Carlito"/>
              </a:rPr>
              <a:t>problems </a:t>
            </a:r>
            <a:r>
              <a:rPr lang="en-AU" spc="-5" dirty="0">
                <a:latin typeface="Carlito"/>
                <a:cs typeface="Carlito"/>
              </a:rPr>
              <a:t>of </a:t>
            </a:r>
            <a:r>
              <a:rPr lang="en-AU" dirty="0">
                <a:latin typeface="Carlito"/>
                <a:cs typeface="Carlito"/>
              </a:rPr>
              <a:t>the</a:t>
            </a:r>
            <a:r>
              <a:rPr lang="en-AU" spc="-20" dirty="0">
                <a:latin typeface="Carlito"/>
                <a:cs typeface="Carlito"/>
              </a:rPr>
              <a:t> </a:t>
            </a:r>
            <a:r>
              <a:rPr lang="en-AU" spc="-10" dirty="0">
                <a:latin typeface="Carlito"/>
                <a:cs typeface="Carlito"/>
              </a:rPr>
              <a:t>family</a:t>
            </a:r>
            <a:endParaRPr lang="en-AU" dirty="0">
              <a:latin typeface="Carlito"/>
              <a:cs typeface="Carlito"/>
            </a:endParaRPr>
          </a:p>
          <a:p>
            <a:pPr marL="241300" indent="-228600">
              <a:lnSpc>
                <a:spcPts val="2735"/>
              </a:lnSpc>
              <a:spcBef>
                <a:spcPts val="720"/>
              </a:spcBef>
              <a:buFont typeface="Arial"/>
              <a:buChar char="•"/>
              <a:tabLst>
                <a:tab pos="241300" algn="l"/>
              </a:tabLst>
            </a:pPr>
            <a:r>
              <a:rPr lang="en-AU" spc="-10" dirty="0">
                <a:latin typeface="Carlito"/>
                <a:cs typeface="Carlito"/>
              </a:rPr>
              <a:t>Providing </a:t>
            </a:r>
            <a:r>
              <a:rPr lang="en-AU" spc="-5" dirty="0">
                <a:latin typeface="Carlito"/>
                <a:cs typeface="Carlito"/>
              </a:rPr>
              <a:t>health education </a:t>
            </a:r>
            <a:r>
              <a:rPr lang="en-AU" spc="-25" dirty="0">
                <a:latin typeface="Carlito"/>
                <a:cs typeface="Carlito"/>
              </a:rPr>
              <a:t>for </a:t>
            </a:r>
            <a:r>
              <a:rPr lang="en-AU" dirty="0">
                <a:latin typeface="Carlito"/>
                <a:cs typeface="Carlito"/>
              </a:rPr>
              <a:t>the </a:t>
            </a:r>
            <a:r>
              <a:rPr lang="en-AU" spc="-10" dirty="0">
                <a:latin typeface="Carlito"/>
                <a:cs typeface="Carlito"/>
              </a:rPr>
              <a:t>promotion </a:t>
            </a:r>
            <a:r>
              <a:rPr lang="en-AU" spc="-5" dirty="0">
                <a:latin typeface="Carlito"/>
                <a:cs typeface="Carlito"/>
              </a:rPr>
              <a:t>of </a:t>
            </a:r>
            <a:r>
              <a:rPr lang="en-AU" dirty="0">
                <a:latin typeface="Carlito"/>
                <a:cs typeface="Carlito"/>
              </a:rPr>
              <a:t>health</a:t>
            </a:r>
            <a:r>
              <a:rPr lang="en-AU" spc="15" dirty="0">
                <a:latin typeface="Carlito"/>
                <a:cs typeface="Carlito"/>
              </a:rPr>
              <a:t> </a:t>
            </a:r>
            <a:r>
              <a:rPr lang="en-AU" dirty="0">
                <a:latin typeface="Carlito"/>
                <a:cs typeface="Carlito"/>
              </a:rPr>
              <a:t>and</a:t>
            </a:r>
          </a:p>
          <a:p>
            <a:pPr marL="240665" lvl="0">
              <a:lnSpc>
                <a:spcPts val="2735"/>
              </a:lnSpc>
            </a:pPr>
            <a:r>
              <a:rPr lang="en-AU" spc="-10" dirty="0">
                <a:solidFill>
                  <a:prstClr val="black"/>
                </a:solidFill>
                <a:latin typeface="Carlito"/>
                <a:cs typeface="Carlito"/>
              </a:rPr>
              <a:t>prevention </a:t>
            </a:r>
            <a:r>
              <a:rPr lang="en-AU" spc="-5" dirty="0">
                <a:solidFill>
                  <a:prstClr val="black"/>
                </a:solidFill>
                <a:latin typeface="Carlito"/>
                <a:cs typeface="Carlito"/>
              </a:rPr>
              <a:t>of</a:t>
            </a:r>
            <a:r>
              <a:rPr lang="en-AU" spc="10" dirty="0">
                <a:solidFill>
                  <a:prstClr val="black"/>
                </a:solidFill>
                <a:latin typeface="Carlito"/>
                <a:cs typeface="Carlito"/>
              </a:rPr>
              <a:t> </a:t>
            </a:r>
            <a:r>
              <a:rPr lang="en-AU" spc="-5" dirty="0">
                <a:solidFill>
                  <a:prstClr val="black"/>
                </a:solidFill>
                <a:latin typeface="Carlito"/>
                <a:cs typeface="Carlito"/>
              </a:rPr>
              <a:t>diseases</a:t>
            </a:r>
            <a:endParaRPr lang="en-AU" dirty="0">
              <a:solidFill>
                <a:prstClr val="black"/>
              </a:solidFill>
              <a:latin typeface="Carlito"/>
              <a:cs typeface="Carlito"/>
            </a:endParaRPr>
          </a:p>
          <a:p>
            <a:pPr marL="240665" marR="5080" lvl="0" indent="-228600">
              <a:lnSpc>
                <a:spcPts val="2590"/>
              </a:lnSpc>
              <a:spcBef>
                <a:spcPts val="1035"/>
              </a:spcBef>
              <a:buFont typeface="Arial"/>
              <a:buChar char="•"/>
              <a:tabLst>
                <a:tab pos="241300" algn="l"/>
              </a:tabLst>
            </a:pPr>
            <a:r>
              <a:rPr lang="en-AU" spc="-5" dirty="0">
                <a:solidFill>
                  <a:prstClr val="black"/>
                </a:solidFill>
                <a:latin typeface="Carlito"/>
                <a:cs typeface="Carlito"/>
              </a:rPr>
              <a:t>Sharing </a:t>
            </a:r>
            <a:r>
              <a:rPr lang="en-AU" dirty="0">
                <a:solidFill>
                  <a:prstClr val="black"/>
                </a:solidFill>
                <a:latin typeface="Carlito"/>
                <a:cs typeface="Carlito"/>
              </a:rPr>
              <a:t>health </a:t>
            </a:r>
            <a:r>
              <a:rPr lang="en-AU" spc="-10" dirty="0">
                <a:solidFill>
                  <a:prstClr val="black"/>
                </a:solidFill>
                <a:latin typeface="Carlito"/>
                <a:cs typeface="Carlito"/>
              </a:rPr>
              <a:t>information </a:t>
            </a:r>
            <a:r>
              <a:rPr lang="en-AU" dirty="0">
                <a:solidFill>
                  <a:prstClr val="black"/>
                </a:solidFill>
                <a:latin typeface="Carlito"/>
                <a:cs typeface="Carlito"/>
              </a:rPr>
              <a:t>with the </a:t>
            </a:r>
            <a:r>
              <a:rPr lang="en-AU" spc="-10" dirty="0">
                <a:solidFill>
                  <a:prstClr val="black"/>
                </a:solidFill>
                <a:latin typeface="Carlito"/>
                <a:cs typeface="Carlito"/>
              </a:rPr>
              <a:t>family </a:t>
            </a:r>
            <a:r>
              <a:rPr lang="en-AU" spc="-15" dirty="0">
                <a:solidFill>
                  <a:prstClr val="black"/>
                </a:solidFill>
                <a:latin typeface="Carlito"/>
                <a:cs typeface="Carlito"/>
              </a:rPr>
              <a:t>to </a:t>
            </a:r>
            <a:r>
              <a:rPr lang="en-AU" dirty="0">
                <a:solidFill>
                  <a:prstClr val="black"/>
                </a:solidFill>
                <a:latin typeface="Carlito"/>
                <a:cs typeface="Carlito"/>
              </a:rPr>
              <a:t>enable </a:t>
            </a:r>
            <a:r>
              <a:rPr lang="en-AU" spc="-5" dirty="0">
                <a:solidFill>
                  <a:prstClr val="black"/>
                </a:solidFill>
                <a:latin typeface="Carlito"/>
                <a:cs typeface="Carlito"/>
              </a:rPr>
              <a:t>members </a:t>
            </a:r>
            <a:r>
              <a:rPr lang="en-AU" spc="-15" dirty="0">
                <a:solidFill>
                  <a:prstClr val="black"/>
                </a:solidFill>
                <a:latin typeface="Carlito"/>
                <a:cs typeface="Carlito"/>
              </a:rPr>
              <a:t>to  </a:t>
            </a:r>
            <a:r>
              <a:rPr lang="en-AU" spc="-10" dirty="0">
                <a:solidFill>
                  <a:prstClr val="black"/>
                </a:solidFill>
                <a:latin typeface="Carlito"/>
                <a:cs typeface="Carlito"/>
              </a:rPr>
              <a:t>understand </a:t>
            </a:r>
            <a:r>
              <a:rPr lang="en-AU" dirty="0">
                <a:solidFill>
                  <a:prstClr val="black"/>
                </a:solidFill>
                <a:latin typeface="Carlito"/>
                <a:cs typeface="Carlito"/>
              </a:rPr>
              <a:t>and accept health</a:t>
            </a:r>
            <a:r>
              <a:rPr lang="en-AU" spc="-45" dirty="0">
                <a:solidFill>
                  <a:prstClr val="black"/>
                </a:solidFill>
                <a:latin typeface="Carlito"/>
                <a:cs typeface="Carlito"/>
              </a:rPr>
              <a:t> </a:t>
            </a:r>
            <a:r>
              <a:rPr lang="en-AU" spc="-10" dirty="0">
                <a:solidFill>
                  <a:prstClr val="black"/>
                </a:solidFill>
                <a:latin typeface="Carlito"/>
                <a:cs typeface="Carlito"/>
              </a:rPr>
              <a:t>problems</a:t>
            </a:r>
          </a:p>
          <a:p>
            <a:pPr marL="241300" indent="-228600">
              <a:lnSpc>
                <a:spcPts val="2735"/>
              </a:lnSpc>
              <a:spcBef>
                <a:spcPts val="720"/>
              </a:spcBef>
              <a:buFont typeface="Arial"/>
              <a:buChar char="•"/>
              <a:tabLst>
                <a:tab pos="241300" algn="l"/>
              </a:tabLst>
            </a:pPr>
            <a:endParaRPr lang="en-AU" dirty="0">
              <a:latin typeface="Carlito"/>
              <a:cs typeface="Carlito"/>
            </a:endParaRPr>
          </a:p>
          <a:p>
            <a:endParaRPr lang="en-AU" b="1" dirty="0"/>
          </a:p>
        </p:txBody>
      </p:sp>
    </p:spTree>
    <p:extLst>
      <p:ext uri="{BB962C8B-B14F-4D97-AF65-F5344CB8AC3E}">
        <p14:creationId xmlns:p14="http://schemas.microsoft.com/office/powerpoint/2010/main" val="1689199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8" name="Title 1"/>
          <p:cNvSpPr>
            <a:spLocks noGrp="1"/>
          </p:cNvSpPr>
          <p:nvPr>
            <p:ph type="title"/>
          </p:nvPr>
        </p:nvSpPr>
        <p:spPr/>
        <p:txBody>
          <a:bodyPr/>
          <a:lstStyle/>
          <a:p>
            <a:r>
              <a:rPr lang="en-AU" dirty="0" err="1"/>
              <a:t>cont</a:t>
            </a:r>
            <a:endParaRPr lang="en-AU" dirty="0"/>
          </a:p>
        </p:txBody>
      </p:sp>
      <p:sp>
        <p:nvSpPr>
          <p:cNvPr id="1048749" name="Content Placeholder 2"/>
          <p:cNvSpPr>
            <a:spLocks noGrp="1"/>
          </p:cNvSpPr>
          <p:nvPr>
            <p:ph idx="1"/>
          </p:nvPr>
        </p:nvSpPr>
        <p:spPr/>
        <p:txBody>
          <a:bodyPr>
            <a:normAutofit/>
          </a:bodyPr>
          <a:lstStyle/>
          <a:p>
            <a:pPr marL="241300" indent="-228600">
              <a:lnSpc>
                <a:spcPts val="2735"/>
              </a:lnSpc>
              <a:spcBef>
                <a:spcPts val="675"/>
              </a:spcBef>
              <a:buFont typeface="Arial"/>
              <a:buChar char="•"/>
              <a:tabLst>
                <a:tab pos="241300" algn="l"/>
              </a:tabLst>
            </a:pPr>
            <a:r>
              <a:rPr lang="en-AU" spc="-10" dirty="0">
                <a:latin typeface="Carlito"/>
                <a:cs typeface="Carlito"/>
              </a:rPr>
              <a:t>Providing community </a:t>
            </a:r>
            <a:r>
              <a:rPr lang="en-AU" dirty="0">
                <a:latin typeface="Carlito"/>
                <a:cs typeface="Carlito"/>
              </a:rPr>
              <a:t>health </a:t>
            </a:r>
            <a:r>
              <a:rPr lang="en-AU" spc="-10" dirty="0">
                <a:latin typeface="Carlito"/>
                <a:cs typeface="Carlito"/>
              </a:rPr>
              <a:t>nursing </a:t>
            </a:r>
            <a:r>
              <a:rPr lang="en-AU" dirty="0">
                <a:latin typeface="Carlito"/>
                <a:cs typeface="Carlito"/>
              </a:rPr>
              <a:t>services </a:t>
            </a:r>
            <a:r>
              <a:rPr lang="en-AU" spc="-10" dirty="0">
                <a:latin typeface="Carlito"/>
                <a:cs typeface="Carlito"/>
              </a:rPr>
              <a:t>according </a:t>
            </a:r>
            <a:r>
              <a:rPr lang="en-AU" spc="-15" dirty="0">
                <a:latin typeface="Carlito"/>
                <a:cs typeface="Carlito"/>
              </a:rPr>
              <a:t>to</a:t>
            </a:r>
            <a:r>
              <a:rPr lang="en-AU" spc="5" dirty="0">
                <a:latin typeface="Carlito"/>
                <a:cs typeface="Carlito"/>
              </a:rPr>
              <a:t> </a:t>
            </a:r>
            <a:r>
              <a:rPr lang="en-AU" spc="-10" dirty="0">
                <a:latin typeface="Carlito"/>
                <a:cs typeface="Carlito"/>
              </a:rPr>
              <a:t>the </a:t>
            </a:r>
            <a:r>
              <a:rPr lang="en-AU" dirty="0">
                <a:latin typeface="Carlito"/>
                <a:cs typeface="Carlito"/>
              </a:rPr>
              <a:t>needs </a:t>
            </a:r>
            <a:r>
              <a:rPr lang="en-AU" spc="-5" dirty="0">
                <a:latin typeface="Carlito"/>
                <a:cs typeface="Carlito"/>
              </a:rPr>
              <a:t>of </a:t>
            </a:r>
            <a:r>
              <a:rPr lang="en-AU" dirty="0">
                <a:latin typeface="Carlito"/>
                <a:cs typeface="Carlito"/>
              </a:rPr>
              <a:t>the</a:t>
            </a:r>
            <a:r>
              <a:rPr lang="en-AU" spc="-20" dirty="0">
                <a:latin typeface="Carlito"/>
                <a:cs typeface="Carlito"/>
              </a:rPr>
              <a:t> </a:t>
            </a:r>
            <a:r>
              <a:rPr lang="en-AU" spc="-10" dirty="0">
                <a:latin typeface="Carlito"/>
                <a:cs typeface="Carlito"/>
              </a:rPr>
              <a:t>family</a:t>
            </a:r>
          </a:p>
          <a:p>
            <a:pPr marL="12700" indent="0">
              <a:lnSpc>
                <a:spcPts val="2735"/>
              </a:lnSpc>
              <a:spcBef>
                <a:spcPts val="675"/>
              </a:spcBef>
              <a:buNone/>
              <a:tabLst>
                <a:tab pos="241300" algn="l"/>
              </a:tabLst>
            </a:pPr>
            <a:endParaRPr lang="en-AU" dirty="0">
              <a:latin typeface="Carlito"/>
              <a:cs typeface="Carlito"/>
            </a:endParaRPr>
          </a:p>
          <a:p>
            <a:pPr marL="240665" marR="619125" indent="-228600">
              <a:lnSpc>
                <a:spcPts val="2590"/>
              </a:lnSpc>
              <a:spcBef>
                <a:spcPts val="1045"/>
              </a:spcBef>
              <a:buFont typeface="Arial"/>
              <a:buChar char="•"/>
              <a:tabLst>
                <a:tab pos="241300" algn="l"/>
              </a:tabLst>
            </a:pPr>
            <a:r>
              <a:rPr lang="en-AU" dirty="0">
                <a:latin typeface="Carlito"/>
                <a:cs typeface="Carlito"/>
              </a:rPr>
              <a:t>Helping the </a:t>
            </a:r>
            <a:r>
              <a:rPr lang="en-AU" spc="-10" dirty="0">
                <a:latin typeface="Carlito"/>
                <a:cs typeface="Carlito"/>
              </a:rPr>
              <a:t>family </a:t>
            </a:r>
            <a:r>
              <a:rPr lang="en-AU" spc="-15" dirty="0">
                <a:latin typeface="Carlito"/>
                <a:cs typeface="Carlito"/>
              </a:rPr>
              <a:t>to </a:t>
            </a:r>
            <a:r>
              <a:rPr lang="en-AU" spc="-10" dirty="0">
                <a:latin typeface="Carlito"/>
                <a:cs typeface="Carlito"/>
              </a:rPr>
              <a:t>develop competence at </a:t>
            </a:r>
            <a:r>
              <a:rPr lang="en-AU" spc="-5" dirty="0">
                <a:latin typeface="Carlito"/>
                <a:cs typeface="Carlito"/>
              </a:rPr>
              <a:t>assessing </a:t>
            </a:r>
            <a:r>
              <a:rPr lang="en-AU" dirty="0">
                <a:latin typeface="Carlito"/>
                <a:cs typeface="Carlito"/>
              </a:rPr>
              <a:t>their  health </a:t>
            </a:r>
            <a:r>
              <a:rPr lang="en-AU" spc="-10" dirty="0">
                <a:latin typeface="Carlito"/>
                <a:cs typeface="Carlito"/>
              </a:rPr>
              <a:t>problems </a:t>
            </a:r>
            <a:r>
              <a:rPr lang="en-AU" dirty="0">
                <a:latin typeface="Carlito"/>
                <a:cs typeface="Carlito"/>
              </a:rPr>
              <a:t>and </a:t>
            </a:r>
            <a:r>
              <a:rPr lang="en-AU" spc="-10" dirty="0">
                <a:latin typeface="Carlito"/>
                <a:cs typeface="Carlito"/>
              </a:rPr>
              <a:t>at </a:t>
            </a:r>
            <a:r>
              <a:rPr lang="en-AU" dirty="0">
                <a:latin typeface="Carlito"/>
                <a:cs typeface="Carlito"/>
              </a:rPr>
              <a:t>carrying </a:t>
            </a:r>
            <a:r>
              <a:rPr lang="en-AU" spc="-5" dirty="0">
                <a:latin typeface="Carlito"/>
                <a:cs typeface="Carlito"/>
              </a:rPr>
              <a:t>out remedial </a:t>
            </a:r>
            <a:r>
              <a:rPr lang="en-AU" dirty="0">
                <a:latin typeface="Carlito"/>
                <a:cs typeface="Carlito"/>
              </a:rPr>
              <a:t>health action  </a:t>
            </a:r>
            <a:r>
              <a:rPr lang="en-AU" spc="-10" dirty="0">
                <a:latin typeface="Carlito"/>
                <a:cs typeface="Carlito"/>
              </a:rPr>
              <a:t>through </a:t>
            </a:r>
            <a:r>
              <a:rPr lang="en-AU" spc="-5" dirty="0">
                <a:latin typeface="Carlito"/>
                <a:cs typeface="Carlito"/>
              </a:rPr>
              <a:t>health education, instructions </a:t>
            </a:r>
            <a:r>
              <a:rPr lang="en-AU" dirty="0">
                <a:latin typeface="Carlito"/>
                <a:cs typeface="Carlito"/>
              </a:rPr>
              <a:t>and</a:t>
            </a:r>
            <a:r>
              <a:rPr lang="en-AU" spc="25" dirty="0">
                <a:latin typeface="Carlito"/>
                <a:cs typeface="Carlito"/>
              </a:rPr>
              <a:t> </a:t>
            </a:r>
            <a:r>
              <a:rPr lang="en-AU" spc="-10" dirty="0">
                <a:latin typeface="Carlito"/>
                <a:cs typeface="Carlito"/>
              </a:rPr>
              <a:t>demonstrations</a:t>
            </a:r>
            <a:endParaRPr lang="en-AU" dirty="0">
              <a:latin typeface="Carlito"/>
              <a:cs typeface="Carlito"/>
            </a:endParaRPr>
          </a:p>
          <a:p>
            <a:pPr marL="240665" marR="5080" indent="-228600">
              <a:lnSpc>
                <a:spcPts val="2590"/>
              </a:lnSpc>
              <a:spcBef>
                <a:spcPts val="1035"/>
              </a:spcBef>
              <a:buFont typeface="Arial"/>
              <a:buChar char="•"/>
              <a:tabLst>
                <a:tab pos="241300" algn="l"/>
              </a:tabLst>
            </a:pPr>
            <a:endParaRPr lang="en-AU" dirty="0">
              <a:latin typeface="Carlito"/>
              <a:cs typeface="Carlito"/>
            </a:endParaRPr>
          </a:p>
          <a:p>
            <a:endParaRPr lang="en-AU" dirty="0"/>
          </a:p>
        </p:txBody>
      </p:sp>
    </p:spTree>
    <p:extLst>
      <p:ext uri="{BB962C8B-B14F-4D97-AF65-F5344CB8AC3E}">
        <p14:creationId xmlns:p14="http://schemas.microsoft.com/office/powerpoint/2010/main" val="18674926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0" name="Title 1"/>
          <p:cNvSpPr>
            <a:spLocks noGrp="1"/>
          </p:cNvSpPr>
          <p:nvPr>
            <p:ph type="title"/>
          </p:nvPr>
        </p:nvSpPr>
        <p:spPr/>
        <p:txBody>
          <a:bodyPr/>
          <a:lstStyle/>
          <a:p>
            <a:r>
              <a:rPr lang="en-AU" dirty="0" err="1"/>
              <a:t>cont</a:t>
            </a:r>
            <a:endParaRPr lang="en-AU" dirty="0"/>
          </a:p>
        </p:txBody>
      </p:sp>
      <p:sp>
        <p:nvSpPr>
          <p:cNvPr id="1048751" name="Content Placeholder 2"/>
          <p:cNvSpPr>
            <a:spLocks noGrp="1"/>
          </p:cNvSpPr>
          <p:nvPr>
            <p:ph idx="1"/>
          </p:nvPr>
        </p:nvSpPr>
        <p:spPr/>
        <p:txBody>
          <a:bodyPr/>
          <a:lstStyle/>
          <a:p>
            <a:pPr marL="240665" marR="1410970" indent="-228600">
              <a:lnSpc>
                <a:spcPts val="2590"/>
              </a:lnSpc>
              <a:spcBef>
                <a:spcPts val="1005"/>
              </a:spcBef>
              <a:buFont typeface="Arial"/>
              <a:buChar char="•"/>
              <a:tabLst>
                <a:tab pos="241300" algn="l"/>
              </a:tabLst>
            </a:pPr>
            <a:r>
              <a:rPr lang="en-AU" spc="-5" dirty="0">
                <a:latin typeface="Carlito"/>
                <a:cs typeface="Carlito"/>
              </a:rPr>
              <a:t>Contributing </a:t>
            </a:r>
            <a:r>
              <a:rPr lang="en-AU" dirty="0">
                <a:latin typeface="Carlito"/>
                <a:cs typeface="Carlito"/>
              </a:rPr>
              <a:t>needed </a:t>
            </a:r>
            <a:r>
              <a:rPr lang="en-AU" spc="-5" dirty="0">
                <a:latin typeface="Carlito"/>
                <a:cs typeface="Carlito"/>
              </a:rPr>
              <a:t>materials </a:t>
            </a:r>
            <a:r>
              <a:rPr lang="en-AU" spc="-20" dirty="0">
                <a:latin typeface="Carlito"/>
                <a:cs typeface="Carlito"/>
              </a:rPr>
              <a:t>for </a:t>
            </a:r>
            <a:r>
              <a:rPr lang="en-AU" spc="-10" dirty="0">
                <a:latin typeface="Carlito"/>
                <a:cs typeface="Carlito"/>
              </a:rPr>
              <a:t>personal </a:t>
            </a:r>
            <a:r>
              <a:rPr lang="en-AU" dirty="0">
                <a:latin typeface="Carlito"/>
                <a:cs typeface="Carlito"/>
              </a:rPr>
              <a:t>and </a:t>
            </a:r>
            <a:r>
              <a:rPr lang="en-AU" spc="-5" dirty="0">
                <a:latin typeface="Carlito"/>
                <a:cs typeface="Carlito"/>
              </a:rPr>
              <a:t>social  </a:t>
            </a:r>
            <a:r>
              <a:rPr lang="en-AU" spc="-10" dirty="0">
                <a:latin typeface="Carlito"/>
                <a:cs typeface="Carlito"/>
              </a:rPr>
              <a:t>development </a:t>
            </a:r>
            <a:r>
              <a:rPr lang="en-AU" spc="-5" dirty="0">
                <a:latin typeface="Carlito"/>
                <a:cs typeface="Carlito"/>
              </a:rPr>
              <a:t>of </a:t>
            </a:r>
            <a:r>
              <a:rPr lang="en-AU" spc="-10" dirty="0">
                <a:latin typeface="Carlito"/>
                <a:cs typeface="Carlito"/>
              </a:rPr>
              <a:t>family</a:t>
            </a:r>
            <a:r>
              <a:rPr lang="en-AU" spc="-5" dirty="0">
                <a:latin typeface="Carlito"/>
                <a:cs typeface="Carlito"/>
              </a:rPr>
              <a:t> members</a:t>
            </a:r>
          </a:p>
          <a:p>
            <a:pPr marL="12065" marR="1410970" indent="0">
              <a:lnSpc>
                <a:spcPts val="2590"/>
              </a:lnSpc>
              <a:spcBef>
                <a:spcPts val="1005"/>
              </a:spcBef>
              <a:buNone/>
              <a:tabLst>
                <a:tab pos="241300" algn="l"/>
              </a:tabLst>
            </a:pPr>
            <a:endParaRPr lang="en-AU" dirty="0">
              <a:latin typeface="Carlito"/>
              <a:cs typeface="Carlito"/>
            </a:endParaRPr>
          </a:p>
          <a:p>
            <a:pPr marL="240665" marR="133985" indent="-228600">
              <a:lnSpc>
                <a:spcPts val="2590"/>
              </a:lnSpc>
              <a:spcBef>
                <a:spcPts val="1000"/>
              </a:spcBef>
              <a:buFont typeface="Arial"/>
              <a:buChar char="•"/>
              <a:tabLst>
                <a:tab pos="241300" algn="l"/>
              </a:tabLst>
            </a:pPr>
            <a:r>
              <a:rPr lang="en-AU" dirty="0">
                <a:latin typeface="Carlito"/>
                <a:cs typeface="Carlito"/>
              </a:rPr>
              <a:t>Helping </a:t>
            </a:r>
            <a:r>
              <a:rPr lang="en-AU" spc="-5" dirty="0">
                <a:latin typeface="Carlito"/>
                <a:cs typeface="Carlito"/>
              </a:rPr>
              <a:t>and </a:t>
            </a:r>
            <a:r>
              <a:rPr lang="en-AU" spc="-10" dirty="0">
                <a:latin typeface="Carlito"/>
                <a:cs typeface="Carlito"/>
              </a:rPr>
              <a:t>encouraging </a:t>
            </a:r>
            <a:r>
              <a:rPr lang="en-AU" dirty="0">
                <a:latin typeface="Carlito"/>
                <a:cs typeface="Carlito"/>
              </a:rPr>
              <a:t>the </a:t>
            </a:r>
            <a:r>
              <a:rPr lang="en-AU" spc="-10" dirty="0">
                <a:latin typeface="Carlito"/>
                <a:cs typeface="Carlito"/>
              </a:rPr>
              <a:t>family </a:t>
            </a:r>
            <a:r>
              <a:rPr lang="en-AU" spc="-5" dirty="0">
                <a:latin typeface="Carlito"/>
                <a:cs typeface="Carlito"/>
              </a:rPr>
              <a:t>members </a:t>
            </a:r>
            <a:r>
              <a:rPr lang="en-AU" spc="-15" dirty="0">
                <a:latin typeface="Carlito"/>
                <a:cs typeface="Carlito"/>
              </a:rPr>
              <a:t>to </a:t>
            </a:r>
            <a:r>
              <a:rPr lang="en-AU" spc="-5" dirty="0">
                <a:latin typeface="Carlito"/>
                <a:cs typeface="Carlito"/>
              </a:rPr>
              <a:t>utilise </a:t>
            </a:r>
            <a:r>
              <a:rPr lang="en-AU" spc="-10" dirty="0">
                <a:latin typeface="Carlito"/>
                <a:cs typeface="Carlito"/>
              </a:rPr>
              <a:t>available  resources </a:t>
            </a:r>
            <a:r>
              <a:rPr lang="en-AU" spc="-15" dirty="0">
                <a:latin typeface="Carlito"/>
                <a:cs typeface="Carlito"/>
              </a:rPr>
              <a:t>to </a:t>
            </a:r>
            <a:r>
              <a:rPr lang="en-AU" spc="-10" dirty="0">
                <a:latin typeface="Carlito"/>
                <a:cs typeface="Carlito"/>
              </a:rPr>
              <a:t>maintain </a:t>
            </a:r>
            <a:r>
              <a:rPr lang="en-AU" dirty="0">
                <a:latin typeface="Carlito"/>
                <a:cs typeface="Carlito"/>
              </a:rPr>
              <a:t>all aspects </a:t>
            </a:r>
            <a:r>
              <a:rPr lang="en-AU" spc="-5" dirty="0">
                <a:latin typeface="Carlito"/>
                <a:cs typeface="Carlito"/>
              </a:rPr>
              <a:t>of </a:t>
            </a:r>
            <a:r>
              <a:rPr lang="en-AU" dirty="0">
                <a:latin typeface="Carlito"/>
                <a:cs typeface="Carlito"/>
              </a:rPr>
              <a:t>the health </a:t>
            </a:r>
            <a:r>
              <a:rPr lang="en-AU" spc="-5" dirty="0">
                <a:latin typeface="Carlito"/>
                <a:cs typeface="Carlito"/>
              </a:rPr>
              <a:t>of </a:t>
            </a:r>
            <a:r>
              <a:rPr lang="en-AU" dirty="0">
                <a:latin typeface="Carlito"/>
                <a:cs typeface="Carlito"/>
              </a:rPr>
              <a:t>the</a:t>
            </a:r>
            <a:r>
              <a:rPr lang="en-AU" spc="-20" dirty="0">
                <a:latin typeface="Carlito"/>
                <a:cs typeface="Carlito"/>
              </a:rPr>
              <a:t> </a:t>
            </a:r>
            <a:r>
              <a:rPr lang="en-AU" spc="-10" dirty="0">
                <a:latin typeface="Carlito"/>
                <a:cs typeface="Carlito"/>
              </a:rPr>
              <a:t>family</a:t>
            </a:r>
            <a:endParaRPr lang="en-AU" dirty="0">
              <a:latin typeface="Carlito"/>
              <a:cs typeface="Carlito"/>
            </a:endParaRPr>
          </a:p>
          <a:p>
            <a:endParaRPr lang="en-AU" dirty="0"/>
          </a:p>
        </p:txBody>
      </p:sp>
    </p:spTree>
    <p:extLst>
      <p:ext uri="{BB962C8B-B14F-4D97-AF65-F5344CB8AC3E}">
        <p14:creationId xmlns:p14="http://schemas.microsoft.com/office/powerpoint/2010/main" val="2129050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
          <p:cNvSpPr>
            <a:spLocks noGrp="1"/>
          </p:cNvSpPr>
          <p:nvPr>
            <p:ph type="title"/>
          </p:nvPr>
        </p:nvSpPr>
        <p:spPr/>
        <p:txBody>
          <a:bodyPr>
            <a:normAutofit/>
          </a:bodyPr>
          <a:lstStyle/>
          <a:p>
            <a:r>
              <a:rPr lang="en-AU" spc="-200"/>
              <a:t>Principles </a:t>
            </a:r>
            <a:r>
              <a:rPr lang="en-AU" spc="-320"/>
              <a:t> </a:t>
            </a:r>
            <a:r>
              <a:rPr lang="en-AU" spc="-35" dirty="0"/>
              <a:t>of </a:t>
            </a:r>
            <a:r>
              <a:rPr lang="en-AU" spc="-245" dirty="0"/>
              <a:t>Family</a:t>
            </a:r>
            <a:r>
              <a:rPr lang="en-AU" spc="-575" dirty="0"/>
              <a:t> </a:t>
            </a:r>
            <a:r>
              <a:rPr lang="en-AU" spc="-165" dirty="0"/>
              <a:t>Health  </a:t>
            </a:r>
            <a:r>
              <a:rPr lang="en-AU" spc="-325" dirty="0"/>
              <a:t>Care</a:t>
            </a:r>
            <a:endParaRPr lang="en-AU" dirty="0"/>
          </a:p>
        </p:txBody>
      </p:sp>
      <p:sp>
        <p:nvSpPr>
          <p:cNvPr id="1048753" name="Content Placeholder 2"/>
          <p:cNvSpPr>
            <a:spLocks noGrp="1"/>
          </p:cNvSpPr>
          <p:nvPr>
            <p:ph idx="1"/>
          </p:nvPr>
        </p:nvSpPr>
        <p:spPr>
          <a:xfrm>
            <a:off x="301752" y="1268760"/>
            <a:ext cx="8503920" cy="4830288"/>
          </a:xfrm>
        </p:spPr>
        <p:txBody>
          <a:bodyPr/>
          <a:lstStyle/>
          <a:p>
            <a:pPr marL="0" marR="5080" indent="0">
              <a:lnSpc>
                <a:spcPts val="2590"/>
              </a:lnSpc>
              <a:spcBef>
                <a:spcPts val="425"/>
              </a:spcBef>
              <a:buNone/>
            </a:pPr>
            <a:r>
              <a:rPr lang="en-AU" dirty="0">
                <a:latin typeface="Carlito"/>
                <a:cs typeface="Carlito"/>
              </a:rPr>
              <a:t>In </a:t>
            </a:r>
            <a:r>
              <a:rPr lang="en-AU" spc="-15" dirty="0">
                <a:latin typeface="Carlito"/>
                <a:cs typeface="Carlito"/>
              </a:rPr>
              <a:t>order </a:t>
            </a:r>
            <a:r>
              <a:rPr lang="en-AU" spc="-20" dirty="0">
                <a:latin typeface="Carlito"/>
                <a:cs typeface="Carlito"/>
              </a:rPr>
              <a:t>for </a:t>
            </a:r>
            <a:r>
              <a:rPr lang="en-AU" spc="-10" dirty="0">
                <a:latin typeface="Carlito"/>
                <a:cs typeface="Carlito"/>
              </a:rPr>
              <a:t>you </a:t>
            </a:r>
            <a:r>
              <a:rPr lang="en-AU" spc="-15" dirty="0">
                <a:latin typeface="Carlito"/>
                <a:cs typeface="Carlito"/>
              </a:rPr>
              <a:t>to </a:t>
            </a:r>
            <a:r>
              <a:rPr lang="en-AU" spc="-10" dirty="0">
                <a:latin typeface="Carlito"/>
                <a:cs typeface="Carlito"/>
              </a:rPr>
              <a:t>work </a:t>
            </a:r>
            <a:r>
              <a:rPr lang="en-AU" spc="-5" dirty="0">
                <a:latin typeface="Carlito"/>
                <a:cs typeface="Carlito"/>
              </a:rPr>
              <a:t>successfully </a:t>
            </a:r>
            <a:r>
              <a:rPr lang="en-AU" dirty="0">
                <a:latin typeface="Carlito"/>
                <a:cs typeface="Carlito"/>
              </a:rPr>
              <a:t>with a </a:t>
            </a:r>
            <a:r>
              <a:rPr lang="en-AU" spc="-10" dirty="0">
                <a:latin typeface="Carlito"/>
                <a:cs typeface="Carlito"/>
              </a:rPr>
              <a:t>family </a:t>
            </a:r>
            <a:r>
              <a:rPr lang="en-AU" dirty="0">
                <a:latin typeface="Carlito"/>
                <a:cs typeface="Carlito"/>
              </a:rPr>
              <a:t>and </a:t>
            </a:r>
            <a:r>
              <a:rPr lang="en-AU" spc="-5" dirty="0">
                <a:latin typeface="Carlito"/>
                <a:cs typeface="Carlito"/>
              </a:rPr>
              <a:t>achieve </a:t>
            </a:r>
            <a:r>
              <a:rPr lang="en-AU" spc="-10" dirty="0">
                <a:latin typeface="Carlito"/>
                <a:cs typeface="Carlito"/>
              </a:rPr>
              <a:t>your  goals </a:t>
            </a:r>
            <a:r>
              <a:rPr lang="en-AU" spc="-5" dirty="0">
                <a:latin typeface="Carlito"/>
                <a:cs typeface="Carlito"/>
              </a:rPr>
              <a:t>of </a:t>
            </a:r>
            <a:r>
              <a:rPr lang="en-AU" spc="-10" dirty="0">
                <a:latin typeface="Carlito"/>
                <a:cs typeface="Carlito"/>
              </a:rPr>
              <a:t>promoting </a:t>
            </a:r>
            <a:r>
              <a:rPr lang="en-AU" spc="-5" dirty="0">
                <a:latin typeface="Carlito"/>
                <a:cs typeface="Carlito"/>
              </a:rPr>
              <a:t>health </a:t>
            </a:r>
            <a:r>
              <a:rPr lang="en-AU" dirty="0">
                <a:latin typeface="Carlito"/>
                <a:cs typeface="Carlito"/>
              </a:rPr>
              <a:t>and </a:t>
            </a:r>
            <a:r>
              <a:rPr lang="en-AU" spc="-10" dirty="0">
                <a:latin typeface="Carlito"/>
                <a:cs typeface="Carlito"/>
              </a:rPr>
              <a:t>preventing </a:t>
            </a:r>
            <a:r>
              <a:rPr lang="en-AU" spc="-5" dirty="0">
                <a:latin typeface="Carlito"/>
                <a:cs typeface="Carlito"/>
              </a:rPr>
              <a:t>disease, </a:t>
            </a:r>
            <a:r>
              <a:rPr lang="en-AU" spc="-10" dirty="0">
                <a:latin typeface="Carlito"/>
                <a:cs typeface="Carlito"/>
              </a:rPr>
              <a:t>you must  observe </a:t>
            </a:r>
            <a:r>
              <a:rPr lang="en-AU" dirty="0">
                <a:latin typeface="Carlito"/>
                <a:cs typeface="Carlito"/>
              </a:rPr>
              <a:t>the </a:t>
            </a:r>
            <a:r>
              <a:rPr lang="en-AU" spc="-10" dirty="0">
                <a:latin typeface="Carlito"/>
                <a:cs typeface="Carlito"/>
              </a:rPr>
              <a:t>following </a:t>
            </a:r>
            <a:r>
              <a:rPr lang="en-AU" spc="-5" dirty="0">
                <a:latin typeface="Carlito"/>
                <a:cs typeface="Carlito"/>
              </a:rPr>
              <a:t>principles:</a:t>
            </a:r>
            <a:endParaRPr lang="en-AU" dirty="0">
              <a:latin typeface="Carlito"/>
              <a:cs typeface="Carlito"/>
            </a:endParaRPr>
          </a:p>
          <a:p>
            <a:pPr marL="241300" indent="-228600">
              <a:spcBef>
                <a:spcPts val="690"/>
              </a:spcBef>
              <a:buFont typeface="Arial"/>
              <a:buChar char="•"/>
              <a:tabLst>
                <a:tab pos="241300" algn="l"/>
              </a:tabLst>
            </a:pPr>
            <a:r>
              <a:rPr lang="en-AU" spc="-10" dirty="0">
                <a:latin typeface="Carlito"/>
                <a:cs typeface="Carlito"/>
              </a:rPr>
              <a:t>Establish </a:t>
            </a:r>
            <a:r>
              <a:rPr lang="en-AU" dirty="0">
                <a:latin typeface="Carlito"/>
                <a:cs typeface="Carlito"/>
              </a:rPr>
              <a:t>a </a:t>
            </a:r>
            <a:r>
              <a:rPr lang="en-AU" spc="-10" dirty="0">
                <a:latin typeface="Carlito"/>
                <a:cs typeface="Carlito"/>
              </a:rPr>
              <a:t>good working relationship </a:t>
            </a:r>
            <a:r>
              <a:rPr lang="en-AU" dirty="0">
                <a:latin typeface="Carlito"/>
                <a:cs typeface="Carlito"/>
              </a:rPr>
              <a:t>with the</a:t>
            </a:r>
            <a:r>
              <a:rPr lang="en-AU" spc="-40" dirty="0">
                <a:latin typeface="Carlito"/>
                <a:cs typeface="Carlito"/>
              </a:rPr>
              <a:t> </a:t>
            </a:r>
            <a:r>
              <a:rPr lang="en-AU" spc="-10" dirty="0">
                <a:latin typeface="Carlito"/>
                <a:cs typeface="Carlito"/>
              </a:rPr>
              <a:t>family</a:t>
            </a:r>
          </a:p>
          <a:p>
            <a:pPr marL="12700" indent="0">
              <a:spcBef>
                <a:spcPts val="690"/>
              </a:spcBef>
              <a:buNone/>
              <a:tabLst>
                <a:tab pos="241300" algn="l"/>
              </a:tabLst>
            </a:pPr>
            <a:endParaRPr lang="en-AU" dirty="0">
              <a:latin typeface="Carlito"/>
              <a:cs typeface="Carlito"/>
            </a:endParaRPr>
          </a:p>
          <a:p>
            <a:pPr marL="241300" marR="937894" indent="-228600">
              <a:lnSpc>
                <a:spcPts val="2590"/>
              </a:lnSpc>
              <a:spcBef>
                <a:spcPts val="1035"/>
              </a:spcBef>
              <a:buFont typeface="Arial"/>
              <a:buChar char="•"/>
              <a:tabLst>
                <a:tab pos="241300" algn="l"/>
              </a:tabLst>
            </a:pPr>
            <a:r>
              <a:rPr lang="en-AU" dirty="0">
                <a:latin typeface="Carlito"/>
                <a:cs typeface="Carlito"/>
              </a:rPr>
              <a:t>Plan </a:t>
            </a:r>
            <a:r>
              <a:rPr lang="en-AU" spc="-15" dirty="0">
                <a:latin typeface="Carlito"/>
                <a:cs typeface="Carlito"/>
              </a:rPr>
              <a:t>relevant </a:t>
            </a:r>
            <a:r>
              <a:rPr lang="en-AU" spc="-5" dirty="0">
                <a:latin typeface="Carlito"/>
                <a:cs typeface="Carlito"/>
              </a:rPr>
              <a:t>health </a:t>
            </a:r>
            <a:r>
              <a:rPr lang="en-AU" spc="-10" dirty="0">
                <a:latin typeface="Carlito"/>
                <a:cs typeface="Carlito"/>
              </a:rPr>
              <a:t>education </a:t>
            </a:r>
            <a:r>
              <a:rPr lang="en-AU" dirty="0">
                <a:latin typeface="Carlito"/>
                <a:cs typeface="Carlito"/>
              </a:rPr>
              <a:t>and </a:t>
            </a:r>
            <a:r>
              <a:rPr lang="en-AU" spc="-5" dirty="0">
                <a:latin typeface="Carlito"/>
                <a:cs typeface="Carlito"/>
              </a:rPr>
              <a:t>sharing of </a:t>
            </a:r>
            <a:r>
              <a:rPr lang="en-AU" dirty="0">
                <a:latin typeface="Carlito"/>
                <a:cs typeface="Carlito"/>
              </a:rPr>
              <a:t>clear </a:t>
            </a:r>
            <a:r>
              <a:rPr lang="en-AU" spc="-5" dirty="0">
                <a:latin typeface="Carlito"/>
                <a:cs typeface="Carlito"/>
              </a:rPr>
              <a:t>health  messages, </a:t>
            </a:r>
            <a:r>
              <a:rPr lang="en-AU" dirty="0">
                <a:latin typeface="Carlito"/>
                <a:cs typeface="Carlito"/>
              </a:rPr>
              <a:t>which will guide them </a:t>
            </a:r>
            <a:r>
              <a:rPr lang="en-AU" spc="-5" dirty="0">
                <a:latin typeface="Carlito"/>
                <a:cs typeface="Carlito"/>
              </a:rPr>
              <a:t>on </a:t>
            </a:r>
            <a:r>
              <a:rPr lang="en-AU" spc="-10" dirty="0">
                <a:latin typeface="Carlito"/>
                <a:cs typeface="Carlito"/>
              </a:rPr>
              <a:t>how </a:t>
            </a:r>
            <a:r>
              <a:rPr lang="en-AU" spc="-15" dirty="0">
                <a:latin typeface="Carlito"/>
                <a:cs typeface="Carlito"/>
              </a:rPr>
              <a:t>to </a:t>
            </a:r>
            <a:r>
              <a:rPr lang="en-AU" spc="-25" dirty="0">
                <a:latin typeface="Carlito"/>
                <a:cs typeface="Carlito"/>
              </a:rPr>
              <a:t>take </a:t>
            </a:r>
            <a:r>
              <a:rPr lang="en-AU" spc="-15" dirty="0">
                <a:latin typeface="Carlito"/>
                <a:cs typeface="Carlito"/>
              </a:rPr>
              <a:t>care </a:t>
            </a:r>
            <a:r>
              <a:rPr lang="en-AU" spc="-5" dirty="0">
                <a:latin typeface="Carlito"/>
                <a:cs typeface="Carlito"/>
              </a:rPr>
              <a:t>of  themselves</a:t>
            </a:r>
            <a:endParaRPr lang="en-AU" dirty="0">
              <a:latin typeface="Carlito"/>
              <a:cs typeface="Carlito"/>
            </a:endParaRPr>
          </a:p>
        </p:txBody>
      </p:sp>
    </p:spTree>
    <p:extLst>
      <p:ext uri="{BB962C8B-B14F-4D97-AF65-F5344CB8AC3E}">
        <p14:creationId xmlns:p14="http://schemas.microsoft.com/office/powerpoint/2010/main" val="42569585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4" name="Title 1"/>
          <p:cNvSpPr>
            <a:spLocks noGrp="1"/>
          </p:cNvSpPr>
          <p:nvPr>
            <p:ph type="title"/>
          </p:nvPr>
        </p:nvSpPr>
        <p:spPr/>
        <p:txBody>
          <a:bodyPr/>
          <a:lstStyle/>
          <a:p>
            <a:r>
              <a:rPr lang="en-AU" dirty="0" err="1"/>
              <a:t>cont</a:t>
            </a:r>
            <a:endParaRPr lang="en-AU" dirty="0"/>
          </a:p>
        </p:txBody>
      </p:sp>
      <p:sp>
        <p:nvSpPr>
          <p:cNvPr id="1048755" name="Content Placeholder 2"/>
          <p:cNvSpPr>
            <a:spLocks noGrp="1"/>
          </p:cNvSpPr>
          <p:nvPr>
            <p:ph idx="1"/>
          </p:nvPr>
        </p:nvSpPr>
        <p:spPr/>
        <p:txBody>
          <a:bodyPr/>
          <a:lstStyle/>
          <a:p>
            <a:pPr marL="241300" marR="297180" indent="-228600">
              <a:lnSpc>
                <a:spcPts val="2590"/>
              </a:lnSpc>
              <a:spcBef>
                <a:spcPts val="1005"/>
              </a:spcBef>
              <a:buFont typeface="Arial"/>
              <a:buChar char="•"/>
              <a:tabLst>
                <a:tab pos="241300" algn="l"/>
              </a:tabLst>
            </a:pPr>
            <a:r>
              <a:rPr lang="en-AU" spc="-5" dirty="0">
                <a:latin typeface="Carlito"/>
                <a:cs typeface="Carlito"/>
              </a:rPr>
              <a:t>Gather </a:t>
            </a:r>
            <a:r>
              <a:rPr lang="en-AU" spc="-15" dirty="0">
                <a:latin typeface="Carlito"/>
                <a:cs typeface="Carlito"/>
              </a:rPr>
              <a:t>relevant </a:t>
            </a:r>
            <a:r>
              <a:rPr lang="en-AU" spc="-10" dirty="0">
                <a:latin typeface="Carlito"/>
                <a:cs typeface="Carlito"/>
              </a:rPr>
              <a:t>information </a:t>
            </a:r>
            <a:r>
              <a:rPr lang="en-AU" dirty="0">
                <a:latin typeface="Carlito"/>
                <a:cs typeface="Carlito"/>
              </a:rPr>
              <a:t>about the </a:t>
            </a:r>
            <a:r>
              <a:rPr lang="en-AU" spc="-10" dirty="0">
                <a:latin typeface="Carlito"/>
                <a:cs typeface="Carlito"/>
              </a:rPr>
              <a:t>family </a:t>
            </a:r>
            <a:r>
              <a:rPr lang="en-AU" dirty="0">
                <a:latin typeface="Carlito"/>
                <a:cs typeface="Carlito"/>
              </a:rPr>
              <a:t>which will </a:t>
            </a:r>
            <a:r>
              <a:rPr lang="en-AU" spc="-5" dirty="0">
                <a:latin typeface="Carlito"/>
                <a:cs typeface="Carlito"/>
              </a:rPr>
              <a:t>enable  </a:t>
            </a:r>
            <a:r>
              <a:rPr lang="en-AU" dirty="0">
                <a:latin typeface="Carlito"/>
                <a:cs typeface="Carlito"/>
              </a:rPr>
              <a:t>them </a:t>
            </a:r>
            <a:r>
              <a:rPr lang="en-AU" spc="-15" dirty="0">
                <a:latin typeface="Carlito"/>
                <a:cs typeface="Carlito"/>
              </a:rPr>
              <a:t>to </a:t>
            </a:r>
            <a:r>
              <a:rPr lang="en-AU" spc="-5" dirty="0">
                <a:latin typeface="Carlito"/>
                <a:cs typeface="Carlito"/>
              </a:rPr>
              <a:t>identify health </a:t>
            </a:r>
            <a:r>
              <a:rPr lang="en-AU" spc="-10" dirty="0">
                <a:latin typeface="Carlito"/>
                <a:cs typeface="Carlito"/>
              </a:rPr>
              <a:t>problems </a:t>
            </a:r>
            <a:r>
              <a:rPr lang="en-AU" dirty="0">
                <a:latin typeface="Carlito"/>
                <a:cs typeface="Carlito"/>
              </a:rPr>
              <a:t>and </a:t>
            </a:r>
            <a:r>
              <a:rPr lang="en-AU" spc="-5" dirty="0">
                <a:latin typeface="Carlito"/>
                <a:cs typeface="Carlito"/>
              </a:rPr>
              <a:t>set</a:t>
            </a:r>
            <a:r>
              <a:rPr lang="en-AU" spc="-30" dirty="0">
                <a:latin typeface="Carlito"/>
                <a:cs typeface="Carlito"/>
              </a:rPr>
              <a:t> </a:t>
            </a:r>
            <a:r>
              <a:rPr lang="en-AU" spc="-5" dirty="0">
                <a:latin typeface="Carlito"/>
                <a:cs typeface="Carlito"/>
              </a:rPr>
              <a:t>priorities</a:t>
            </a:r>
            <a:endParaRPr lang="en-AU" dirty="0">
              <a:latin typeface="Carlito"/>
              <a:cs typeface="Carlito"/>
            </a:endParaRPr>
          </a:p>
          <a:p>
            <a:pPr marL="241300" marR="21590" indent="-228600" algn="just">
              <a:lnSpc>
                <a:spcPct val="90100"/>
              </a:lnSpc>
              <a:spcBef>
                <a:spcPts val="969"/>
              </a:spcBef>
              <a:buFont typeface="Arial"/>
              <a:buChar char="•"/>
              <a:tabLst>
                <a:tab pos="241300" algn="l"/>
              </a:tabLst>
            </a:pPr>
            <a:r>
              <a:rPr lang="en-AU" spc="-10" dirty="0">
                <a:latin typeface="Carlito"/>
                <a:cs typeface="Carlito"/>
              </a:rPr>
              <a:t>Provide </a:t>
            </a:r>
            <a:r>
              <a:rPr lang="en-AU" spc="-5" dirty="0">
                <a:latin typeface="Carlito"/>
                <a:cs typeface="Carlito"/>
              </a:rPr>
              <a:t>need-based support </a:t>
            </a:r>
            <a:r>
              <a:rPr lang="en-AU" dirty="0">
                <a:latin typeface="Carlito"/>
                <a:cs typeface="Carlito"/>
              </a:rPr>
              <a:t>and services </a:t>
            </a:r>
            <a:r>
              <a:rPr lang="en-AU" spc="-15" dirty="0">
                <a:latin typeface="Carlito"/>
                <a:cs typeface="Carlito"/>
              </a:rPr>
              <a:t>to </a:t>
            </a:r>
            <a:r>
              <a:rPr lang="en-AU" dirty="0">
                <a:latin typeface="Carlito"/>
                <a:cs typeface="Carlito"/>
              </a:rPr>
              <a:t>the </a:t>
            </a:r>
            <a:r>
              <a:rPr lang="en-AU" spc="-10" dirty="0">
                <a:latin typeface="Carlito"/>
                <a:cs typeface="Carlito"/>
              </a:rPr>
              <a:t>family </a:t>
            </a:r>
            <a:r>
              <a:rPr lang="en-AU" spc="-15" dirty="0">
                <a:latin typeface="Carlito"/>
                <a:cs typeface="Carlito"/>
              </a:rPr>
              <a:t>regardless  </a:t>
            </a:r>
            <a:r>
              <a:rPr lang="en-AU" spc="-5" dirty="0">
                <a:latin typeface="Carlito"/>
                <a:cs typeface="Carlito"/>
              </a:rPr>
              <a:t>of </a:t>
            </a:r>
            <a:r>
              <a:rPr lang="en-AU" spc="-15" dirty="0">
                <a:latin typeface="Carlito"/>
                <a:cs typeface="Carlito"/>
              </a:rPr>
              <a:t>sex, </a:t>
            </a:r>
            <a:r>
              <a:rPr lang="en-AU" spc="-10" dirty="0">
                <a:latin typeface="Carlito"/>
                <a:cs typeface="Carlito"/>
              </a:rPr>
              <a:t>age, </a:t>
            </a:r>
            <a:r>
              <a:rPr lang="en-AU" spc="-5" dirty="0">
                <a:latin typeface="Carlito"/>
                <a:cs typeface="Carlito"/>
              </a:rPr>
              <a:t>income, </a:t>
            </a:r>
            <a:r>
              <a:rPr lang="en-AU" dirty="0">
                <a:latin typeface="Carlito"/>
                <a:cs typeface="Carlito"/>
              </a:rPr>
              <a:t>and </a:t>
            </a:r>
            <a:r>
              <a:rPr lang="en-AU" spc="-5" dirty="0">
                <a:latin typeface="Carlito"/>
                <a:cs typeface="Carlito"/>
              </a:rPr>
              <a:t>religion, </a:t>
            </a:r>
            <a:r>
              <a:rPr lang="en-AU" dirty="0">
                <a:latin typeface="Carlito"/>
                <a:cs typeface="Carlito"/>
              </a:rPr>
              <a:t>in </a:t>
            </a:r>
            <a:r>
              <a:rPr lang="en-AU" spc="-15" dirty="0">
                <a:latin typeface="Carlito"/>
                <a:cs typeface="Carlito"/>
              </a:rPr>
              <a:t>order to improve </a:t>
            </a:r>
            <a:r>
              <a:rPr lang="en-AU" dirty="0">
                <a:latin typeface="Carlito"/>
                <a:cs typeface="Carlito"/>
              </a:rPr>
              <a:t>their </a:t>
            </a:r>
            <a:r>
              <a:rPr lang="en-AU" spc="-5" dirty="0">
                <a:latin typeface="Carlito"/>
                <a:cs typeface="Carlito"/>
              </a:rPr>
              <a:t>health  </a:t>
            </a:r>
            <a:r>
              <a:rPr lang="en-AU" spc="-15" dirty="0">
                <a:latin typeface="Carlito"/>
                <a:cs typeface="Carlito"/>
              </a:rPr>
              <a:t>status</a:t>
            </a:r>
            <a:endParaRPr lang="en-AU" dirty="0">
              <a:latin typeface="Carlito"/>
              <a:cs typeface="Carlito"/>
            </a:endParaRPr>
          </a:p>
          <a:p>
            <a:pPr marL="241300" marR="57785" indent="-228600" algn="just">
              <a:lnSpc>
                <a:spcPts val="2590"/>
              </a:lnSpc>
              <a:spcBef>
                <a:spcPts val="1035"/>
              </a:spcBef>
              <a:buFont typeface="Arial"/>
              <a:buChar char="•"/>
              <a:tabLst>
                <a:tab pos="241300" algn="l"/>
              </a:tabLst>
            </a:pPr>
            <a:r>
              <a:rPr lang="en-AU" spc="-30" dirty="0">
                <a:latin typeface="Carlito"/>
                <a:cs typeface="Carlito"/>
              </a:rPr>
              <a:t>Work </a:t>
            </a:r>
            <a:r>
              <a:rPr lang="en-AU" dirty="0">
                <a:latin typeface="Carlito"/>
                <a:cs typeface="Carlito"/>
              </a:rPr>
              <a:t>in </a:t>
            </a:r>
            <a:r>
              <a:rPr lang="en-AU" spc="-10" dirty="0">
                <a:latin typeface="Carlito"/>
                <a:cs typeface="Carlito"/>
              </a:rPr>
              <a:t>collaboration </a:t>
            </a:r>
            <a:r>
              <a:rPr lang="en-AU" dirty="0">
                <a:latin typeface="Carlito"/>
                <a:cs typeface="Carlito"/>
              </a:rPr>
              <a:t>with </a:t>
            </a:r>
            <a:r>
              <a:rPr lang="en-AU" spc="-5" dirty="0">
                <a:latin typeface="Carlito"/>
                <a:cs typeface="Carlito"/>
              </a:rPr>
              <a:t>other health </a:t>
            </a:r>
            <a:r>
              <a:rPr lang="en-AU" dirty="0">
                <a:latin typeface="Carlito"/>
                <a:cs typeface="Carlito"/>
              </a:rPr>
              <a:t>service </a:t>
            </a:r>
            <a:r>
              <a:rPr lang="en-AU" spc="-5" dirty="0">
                <a:latin typeface="Carlito"/>
                <a:cs typeface="Carlito"/>
              </a:rPr>
              <a:t>agencies </a:t>
            </a:r>
            <a:r>
              <a:rPr lang="en-AU" spc="-15" dirty="0">
                <a:latin typeface="Carlito"/>
                <a:cs typeface="Carlito"/>
              </a:rPr>
              <a:t>to </a:t>
            </a:r>
            <a:r>
              <a:rPr lang="en-AU" spc="-20" dirty="0">
                <a:latin typeface="Carlito"/>
                <a:cs typeface="Carlito"/>
              </a:rPr>
              <a:t>avoid  </a:t>
            </a:r>
            <a:r>
              <a:rPr lang="en-AU" spc="-10" dirty="0">
                <a:latin typeface="Carlito"/>
                <a:cs typeface="Carlito"/>
              </a:rPr>
              <a:t>duplicating family </a:t>
            </a:r>
            <a:r>
              <a:rPr lang="en-AU" spc="-5" dirty="0">
                <a:latin typeface="Carlito"/>
                <a:cs typeface="Carlito"/>
              </a:rPr>
              <a:t>health</a:t>
            </a:r>
            <a:r>
              <a:rPr lang="en-AU" spc="-15" dirty="0">
                <a:latin typeface="Carlito"/>
                <a:cs typeface="Carlito"/>
              </a:rPr>
              <a:t> care</a:t>
            </a:r>
            <a:endParaRPr lang="en-AU" dirty="0">
              <a:latin typeface="Carlito"/>
              <a:cs typeface="Carlito"/>
            </a:endParaRPr>
          </a:p>
          <a:p>
            <a:endParaRPr lang="en-AU" dirty="0"/>
          </a:p>
        </p:txBody>
      </p:sp>
    </p:spTree>
    <p:extLst>
      <p:ext uri="{BB962C8B-B14F-4D97-AF65-F5344CB8AC3E}">
        <p14:creationId xmlns:p14="http://schemas.microsoft.com/office/powerpoint/2010/main" val="3102273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Title 1"/>
          <p:cNvSpPr>
            <a:spLocks noGrp="1"/>
          </p:cNvSpPr>
          <p:nvPr>
            <p:ph type="title"/>
          </p:nvPr>
        </p:nvSpPr>
        <p:spPr/>
        <p:txBody>
          <a:bodyPr>
            <a:normAutofit/>
          </a:bodyPr>
          <a:lstStyle/>
          <a:p>
            <a:r>
              <a:rPr lang="en-AU" spc="-215" dirty="0"/>
              <a:t>Nursing </a:t>
            </a:r>
            <a:r>
              <a:rPr lang="en-AU" spc="-254" dirty="0"/>
              <a:t>process </a:t>
            </a:r>
            <a:r>
              <a:rPr lang="en-AU" spc="-204" dirty="0"/>
              <a:t>approach </a:t>
            </a:r>
            <a:r>
              <a:rPr lang="en-AU" spc="-70" dirty="0"/>
              <a:t>in the</a:t>
            </a:r>
            <a:r>
              <a:rPr lang="en-AU" spc="-665" dirty="0"/>
              <a:t> </a:t>
            </a:r>
            <a:r>
              <a:rPr lang="en-AU" spc="-229" dirty="0"/>
              <a:t>care </a:t>
            </a:r>
            <a:r>
              <a:rPr lang="en-AU" spc="-35" dirty="0"/>
              <a:t>of  </a:t>
            </a:r>
            <a:r>
              <a:rPr lang="en-AU" spc="-165" dirty="0"/>
              <a:t>families</a:t>
            </a:r>
            <a:endParaRPr lang="en-AU" dirty="0"/>
          </a:p>
        </p:txBody>
      </p:sp>
      <p:sp>
        <p:nvSpPr>
          <p:cNvPr id="1048757" name="Content Placeholder 2"/>
          <p:cNvSpPr>
            <a:spLocks noGrp="1"/>
          </p:cNvSpPr>
          <p:nvPr>
            <p:ph idx="1"/>
          </p:nvPr>
        </p:nvSpPr>
        <p:spPr/>
        <p:txBody>
          <a:bodyPr/>
          <a:lstStyle/>
          <a:p>
            <a:pPr marL="12700">
              <a:lnSpc>
                <a:spcPct val="100000"/>
              </a:lnSpc>
              <a:spcBef>
                <a:spcPts val="770"/>
              </a:spcBef>
            </a:pPr>
            <a:r>
              <a:rPr lang="en-AU" b="1" spc="-15" dirty="0">
                <a:latin typeface="Carlito"/>
                <a:cs typeface="Carlito"/>
              </a:rPr>
              <a:t>Step </a:t>
            </a:r>
            <a:r>
              <a:rPr lang="en-AU" b="1" spc="-5" dirty="0">
                <a:latin typeface="Carlito"/>
                <a:cs typeface="Carlito"/>
              </a:rPr>
              <a:t>1:</a:t>
            </a:r>
            <a:r>
              <a:rPr lang="en-AU" b="1" spc="30" dirty="0">
                <a:latin typeface="Carlito"/>
                <a:cs typeface="Carlito"/>
              </a:rPr>
              <a:t> </a:t>
            </a:r>
            <a:r>
              <a:rPr lang="en-AU" b="1" spc="-5" dirty="0">
                <a:latin typeface="Carlito"/>
                <a:cs typeface="Carlito"/>
              </a:rPr>
              <a:t>Assessment</a:t>
            </a:r>
            <a:endParaRPr lang="en-AU" dirty="0">
              <a:latin typeface="Carlito"/>
              <a:cs typeface="Carlito"/>
            </a:endParaRPr>
          </a:p>
          <a:p>
            <a:pPr marL="241300" marR="301625" indent="-228600">
              <a:lnSpc>
                <a:spcPts val="3030"/>
              </a:lnSpc>
              <a:spcBef>
                <a:spcPts val="1045"/>
              </a:spcBef>
              <a:buFont typeface="Arial"/>
              <a:buChar char="•"/>
              <a:tabLst>
                <a:tab pos="241300" algn="l"/>
              </a:tabLst>
            </a:pPr>
            <a:r>
              <a:rPr lang="en-AU" spc="-70" dirty="0">
                <a:latin typeface="Carlito"/>
                <a:cs typeface="Carlito"/>
              </a:rPr>
              <a:t>You </a:t>
            </a:r>
            <a:r>
              <a:rPr lang="en-AU" spc="-10" dirty="0">
                <a:latin typeface="Carlito"/>
                <a:cs typeface="Carlito"/>
              </a:rPr>
              <a:t>need </a:t>
            </a:r>
            <a:r>
              <a:rPr lang="en-AU" spc="-20" dirty="0">
                <a:latin typeface="Carlito"/>
                <a:cs typeface="Carlito"/>
              </a:rPr>
              <a:t>to </a:t>
            </a:r>
            <a:r>
              <a:rPr lang="en-AU" spc="-5" dirty="0">
                <a:latin typeface="Carlito"/>
                <a:cs typeface="Carlito"/>
              </a:rPr>
              <a:t>assess the </a:t>
            </a:r>
            <a:r>
              <a:rPr lang="en-AU" spc="-15" dirty="0">
                <a:latin typeface="Carlito"/>
                <a:cs typeface="Carlito"/>
              </a:rPr>
              <a:t>family </a:t>
            </a:r>
            <a:r>
              <a:rPr lang="en-AU" spc="-5" dirty="0">
                <a:latin typeface="Carlito"/>
                <a:cs typeface="Carlito"/>
              </a:rPr>
              <a:t>so as </a:t>
            </a:r>
            <a:r>
              <a:rPr lang="en-AU" spc="-20" dirty="0">
                <a:latin typeface="Carlito"/>
                <a:cs typeface="Carlito"/>
              </a:rPr>
              <a:t>to </a:t>
            </a:r>
            <a:r>
              <a:rPr lang="en-AU" spc="-10" dirty="0">
                <a:latin typeface="Carlito"/>
                <a:cs typeface="Carlito"/>
              </a:rPr>
              <a:t>identify </a:t>
            </a:r>
            <a:r>
              <a:rPr lang="en-AU" spc="-5" dirty="0">
                <a:latin typeface="Carlito"/>
                <a:cs typeface="Carlito"/>
              </a:rPr>
              <a:t>(diagnose)  the </a:t>
            </a:r>
            <a:r>
              <a:rPr lang="en-AU" spc="-15" dirty="0">
                <a:latin typeface="Carlito"/>
                <a:cs typeface="Carlito"/>
              </a:rPr>
              <a:t>family </a:t>
            </a:r>
            <a:r>
              <a:rPr lang="en-AU" spc="-10" dirty="0">
                <a:latin typeface="Carlito"/>
                <a:cs typeface="Carlito"/>
              </a:rPr>
              <a:t>health </a:t>
            </a:r>
            <a:r>
              <a:rPr lang="en-AU" spc="-15" dirty="0">
                <a:latin typeface="Carlito"/>
                <a:cs typeface="Carlito"/>
              </a:rPr>
              <a:t>problems, </a:t>
            </a:r>
            <a:r>
              <a:rPr lang="en-AU" spc="-10" dirty="0">
                <a:latin typeface="Carlito"/>
                <a:cs typeface="Carlito"/>
              </a:rPr>
              <a:t>needs </a:t>
            </a:r>
            <a:r>
              <a:rPr lang="en-AU" spc="-5" dirty="0">
                <a:latin typeface="Carlito"/>
                <a:cs typeface="Carlito"/>
              </a:rPr>
              <a:t>and</a:t>
            </a:r>
            <a:r>
              <a:rPr lang="en-AU" spc="145" dirty="0">
                <a:latin typeface="Carlito"/>
                <a:cs typeface="Carlito"/>
              </a:rPr>
              <a:t> </a:t>
            </a:r>
            <a:r>
              <a:rPr lang="en-AU" spc="-15" dirty="0">
                <a:latin typeface="Carlito"/>
                <a:cs typeface="Carlito"/>
              </a:rPr>
              <a:t>resources.</a:t>
            </a:r>
            <a:endParaRPr lang="en-AU" dirty="0">
              <a:latin typeface="Carlito"/>
              <a:cs typeface="Carlito"/>
            </a:endParaRPr>
          </a:p>
          <a:p>
            <a:pPr marL="241300" marR="90805" indent="-228600">
              <a:lnSpc>
                <a:spcPts val="3020"/>
              </a:lnSpc>
              <a:spcBef>
                <a:spcPts val="994"/>
              </a:spcBef>
              <a:buFont typeface="Arial"/>
              <a:buChar char="•"/>
              <a:tabLst>
                <a:tab pos="241300" algn="l"/>
              </a:tabLst>
            </a:pPr>
            <a:r>
              <a:rPr lang="en-AU" spc="-10" dirty="0">
                <a:latin typeface="Carlito"/>
                <a:cs typeface="Carlito"/>
              </a:rPr>
              <a:t>This </a:t>
            </a:r>
            <a:r>
              <a:rPr lang="en-AU" spc="-20" dirty="0">
                <a:latin typeface="Carlito"/>
                <a:cs typeface="Carlito"/>
              </a:rPr>
              <a:t>involves </a:t>
            </a:r>
            <a:r>
              <a:rPr lang="en-AU" spc="-10" dirty="0">
                <a:latin typeface="Carlito"/>
                <a:cs typeface="Carlito"/>
              </a:rPr>
              <a:t>collecting </a:t>
            </a:r>
            <a:r>
              <a:rPr lang="en-AU" spc="-20" dirty="0">
                <a:latin typeface="Carlito"/>
                <a:cs typeface="Carlito"/>
              </a:rPr>
              <a:t>data </a:t>
            </a:r>
            <a:r>
              <a:rPr lang="en-AU" spc="-10" dirty="0">
                <a:latin typeface="Carlito"/>
                <a:cs typeface="Carlito"/>
              </a:rPr>
              <a:t>using </a:t>
            </a:r>
            <a:r>
              <a:rPr lang="en-AU" spc="-15" dirty="0">
                <a:latin typeface="Carlito"/>
                <a:cs typeface="Carlito"/>
              </a:rPr>
              <a:t>interviews, </a:t>
            </a:r>
            <a:r>
              <a:rPr lang="en-AU" spc="-10" dirty="0">
                <a:latin typeface="Carlito"/>
                <a:cs typeface="Carlito"/>
              </a:rPr>
              <a:t>observation,  communication, subjective appraisal, </a:t>
            </a:r>
            <a:r>
              <a:rPr lang="en-AU" spc="-5" dirty="0">
                <a:latin typeface="Carlito"/>
                <a:cs typeface="Carlito"/>
              </a:rPr>
              <a:t>and </a:t>
            </a:r>
            <a:r>
              <a:rPr lang="en-AU" spc="-15" dirty="0">
                <a:latin typeface="Carlito"/>
                <a:cs typeface="Carlito"/>
              </a:rPr>
              <a:t>reviewing  available </a:t>
            </a:r>
            <a:r>
              <a:rPr lang="en-AU" spc="-20" dirty="0">
                <a:latin typeface="Carlito"/>
                <a:cs typeface="Carlito"/>
              </a:rPr>
              <a:t>records </a:t>
            </a:r>
            <a:r>
              <a:rPr lang="en-AU" spc="-5" dirty="0">
                <a:latin typeface="Carlito"/>
                <a:cs typeface="Carlito"/>
              </a:rPr>
              <a:t>and</a:t>
            </a:r>
            <a:r>
              <a:rPr lang="en-AU" spc="35" dirty="0">
                <a:latin typeface="Carlito"/>
                <a:cs typeface="Carlito"/>
              </a:rPr>
              <a:t> </a:t>
            </a:r>
            <a:r>
              <a:rPr lang="en-AU" spc="-10" dirty="0">
                <a:latin typeface="Carlito"/>
                <a:cs typeface="Carlito"/>
              </a:rPr>
              <a:t>reports</a:t>
            </a:r>
            <a:endParaRPr lang="en-AU" dirty="0">
              <a:latin typeface="Carlito"/>
              <a:cs typeface="Carlito"/>
            </a:endParaRPr>
          </a:p>
          <a:p>
            <a:pPr marL="0" indent="0">
              <a:buNone/>
            </a:pPr>
            <a:endParaRPr lang="en-AU" dirty="0"/>
          </a:p>
        </p:txBody>
      </p:sp>
    </p:spTree>
    <p:extLst>
      <p:ext uri="{BB962C8B-B14F-4D97-AF65-F5344CB8AC3E}">
        <p14:creationId xmlns:p14="http://schemas.microsoft.com/office/powerpoint/2010/main" val="1767121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Title 1"/>
          <p:cNvSpPr>
            <a:spLocks noGrp="1"/>
          </p:cNvSpPr>
          <p:nvPr>
            <p:ph type="title"/>
          </p:nvPr>
        </p:nvSpPr>
        <p:spPr/>
        <p:txBody>
          <a:bodyPr/>
          <a:lstStyle/>
          <a:p>
            <a:r>
              <a:rPr lang="en-AU" dirty="0" err="1"/>
              <a:t>cont</a:t>
            </a:r>
            <a:endParaRPr lang="en-AU" dirty="0"/>
          </a:p>
        </p:txBody>
      </p:sp>
      <p:sp>
        <p:nvSpPr>
          <p:cNvPr id="1048759" name="Content Placeholder 2"/>
          <p:cNvSpPr>
            <a:spLocks noGrp="1"/>
          </p:cNvSpPr>
          <p:nvPr>
            <p:ph idx="1"/>
          </p:nvPr>
        </p:nvSpPr>
        <p:spPr/>
        <p:txBody>
          <a:bodyPr/>
          <a:lstStyle/>
          <a:p>
            <a:pPr marL="12700">
              <a:lnSpc>
                <a:spcPct val="100000"/>
              </a:lnSpc>
              <a:spcBef>
                <a:spcPts val="625"/>
              </a:spcBef>
            </a:pPr>
            <a:r>
              <a:rPr lang="en-AU" b="1" spc="-15" dirty="0">
                <a:latin typeface="Carlito"/>
                <a:cs typeface="Carlito"/>
              </a:rPr>
              <a:t>Step </a:t>
            </a:r>
            <a:r>
              <a:rPr lang="en-AU" b="1" spc="-5" dirty="0">
                <a:latin typeface="Carlito"/>
                <a:cs typeface="Carlito"/>
              </a:rPr>
              <a:t>2:</a:t>
            </a:r>
            <a:r>
              <a:rPr lang="en-AU" b="1" spc="30" dirty="0">
                <a:latin typeface="Carlito"/>
                <a:cs typeface="Carlito"/>
              </a:rPr>
              <a:t> </a:t>
            </a:r>
            <a:r>
              <a:rPr lang="en-AU" b="1" spc="-10" dirty="0">
                <a:latin typeface="Carlito"/>
                <a:cs typeface="Carlito"/>
              </a:rPr>
              <a:t>Planning</a:t>
            </a:r>
            <a:endParaRPr lang="en-AU" dirty="0">
              <a:latin typeface="Carlito"/>
              <a:cs typeface="Carlito"/>
            </a:endParaRPr>
          </a:p>
          <a:p>
            <a:pPr marL="241300" marR="207010" indent="-228600">
              <a:lnSpc>
                <a:spcPct val="90000"/>
              </a:lnSpc>
              <a:spcBef>
                <a:spcPts val="1010"/>
              </a:spcBef>
              <a:buFont typeface="Arial"/>
              <a:buChar char="•"/>
              <a:tabLst>
                <a:tab pos="241300" algn="l"/>
              </a:tabLst>
            </a:pPr>
            <a:r>
              <a:rPr lang="en-AU" spc="-10" dirty="0">
                <a:latin typeface="Carlito"/>
                <a:cs typeface="Carlito"/>
              </a:rPr>
              <a:t>This </a:t>
            </a:r>
            <a:r>
              <a:rPr lang="en-AU" spc="-20" dirty="0">
                <a:latin typeface="Carlito"/>
                <a:cs typeface="Carlito"/>
              </a:rPr>
              <a:t>involves </a:t>
            </a:r>
            <a:r>
              <a:rPr lang="en-AU" spc="-10" dirty="0">
                <a:latin typeface="Carlito"/>
                <a:cs typeface="Carlito"/>
              </a:rPr>
              <a:t>planning </a:t>
            </a:r>
            <a:r>
              <a:rPr lang="en-AU" spc="-25" dirty="0">
                <a:latin typeface="Carlito"/>
                <a:cs typeface="Carlito"/>
              </a:rPr>
              <a:t>for </a:t>
            </a:r>
            <a:r>
              <a:rPr lang="en-AU" spc="-10" dirty="0">
                <a:latin typeface="Carlito"/>
                <a:cs typeface="Carlito"/>
              </a:rPr>
              <a:t>health </a:t>
            </a:r>
            <a:r>
              <a:rPr lang="en-AU" spc="-5" dirty="0">
                <a:latin typeface="Carlito"/>
                <a:cs typeface="Carlito"/>
              </a:rPr>
              <a:t>action </a:t>
            </a:r>
            <a:r>
              <a:rPr lang="en-AU" spc="-15" dirty="0">
                <a:latin typeface="Carlito"/>
                <a:cs typeface="Carlito"/>
              </a:rPr>
              <a:t>by </a:t>
            </a:r>
            <a:r>
              <a:rPr lang="en-AU" spc="-5" dirty="0">
                <a:latin typeface="Carlito"/>
                <a:cs typeface="Carlito"/>
              </a:rPr>
              <a:t>choosing  </a:t>
            </a:r>
            <a:r>
              <a:rPr lang="en-AU" spc="-20" dirty="0">
                <a:latin typeface="Carlito"/>
                <a:cs typeface="Carlito"/>
              </a:rPr>
              <a:t>effective </a:t>
            </a:r>
            <a:r>
              <a:rPr lang="en-AU" spc="-5" dirty="0">
                <a:latin typeface="Carlito"/>
                <a:cs typeface="Carlito"/>
              </a:rPr>
              <a:t>and </a:t>
            </a:r>
            <a:r>
              <a:rPr lang="en-AU" spc="-20" dirty="0">
                <a:latin typeface="Carlito"/>
                <a:cs typeface="Carlito"/>
              </a:rPr>
              <a:t>affordable </a:t>
            </a:r>
            <a:r>
              <a:rPr lang="en-AU" spc="-10" dirty="0">
                <a:latin typeface="Carlito"/>
                <a:cs typeface="Carlito"/>
              </a:rPr>
              <a:t>alternatives </a:t>
            </a:r>
            <a:r>
              <a:rPr lang="en-AU" spc="-5" dirty="0">
                <a:latin typeface="Carlito"/>
                <a:cs typeface="Carlito"/>
              </a:rPr>
              <a:t>and </a:t>
            </a:r>
            <a:r>
              <a:rPr lang="en-AU" spc="-15" dirty="0">
                <a:latin typeface="Carlito"/>
                <a:cs typeface="Carlito"/>
              </a:rPr>
              <a:t>setting </a:t>
            </a:r>
            <a:r>
              <a:rPr lang="en-AU" spc="-10" dirty="0">
                <a:latin typeface="Carlito"/>
                <a:cs typeface="Carlito"/>
              </a:rPr>
              <a:t>priorities  after considering </a:t>
            </a:r>
            <a:r>
              <a:rPr lang="en-AU" spc="-5" dirty="0">
                <a:latin typeface="Carlito"/>
                <a:cs typeface="Carlito"/>
              </a:rPr>
              <a:t>the </a:t>
            </a:r>
            <a:r>
              <a:rPr lang="en-AU" spc="-15" dirty="0">
                <a:latin typeface="Carlito"/>
                <a:cs typeface="Carlito"/>
              </a:rPr>
              <a:t>available internal </a:t>
            </a:r>
            <a:r>
              <a:rPr lang="en-AU" spc="-5" dirty="0">
                <a:latin typeface="Carlito"/>
                <a:cs typeface="Carlito"/>
              </a:rPr>
              <a:t>and </a:t>
            </a:r>
            <a:r>
              <a:rPr lang="en-AU" spc="-15" dirty="0">
                <a:latin typeface="Carlito"/>
                <a:cs typeface="Carlito"/>
              </a:rPr>
              <a:t>external  resources.</a:t>
            </a:r>
            <a:endParaRPr lang="en-AU" dirty="0">
              <a:latin typeface="Carlito"/>
              <a:cs typeface="Carlito"/>
            </a:endParaRPr>
          </a:p>
          <a:p>
            <a:pPr marL="241300" marR="5080" indent="-228600">
              <a:lnSpc>
                <a:spcPts val="3030"/>
              </a:lnSpc>
              <a:spcBef>
                <a:spcPts val="1035"/>
              </a:spcBef>
              <a:buFont typeface="Arial"/>
              <a:buChar char="•"/>
              <a:tabLst>
                <a:tab pos="241300" algn="l"/>
              </a:tabLst>
            </a:pPr>
            <a:r>
              <a:rPr lang="en-AU" spc="-70" dirty="0">
                <a:latin typeface="Carlito"/>
                <a:cs typeface="Carlito"/>
              </a:rPr>
              <a:t>You </a:t>
            </a:r>
            <a:r>
              <a:rPr lang="en-AU" spc="-10" dirty="0">
                <a:latin typeface="Carlito"/>
                <a:cs typeface="Carlito"/>
              </a:rPr>
              <a:t>should work hand-in-hand </a:t>
            </a:r>
            <a:r>
              <a:rPr lang="en-AU" spc="-5" dirty="0">
                <a:latin typeface="Carlito"/>
                <a:cs typeface="Carlito"/>
              </a:rPr>
              <a:t>with the </a:t>
            </a:r>
            <a:r>
              <a:rPr lang="en-AU" spc="-15" dirty="0">
                <a:latin typeface="Carlito"/>
                <a:cs typeface="Carlito"/>
              </a:rPr>
              <a:t>family members at  </a:t>
            </a:r>
            <a:r>
              <a:rPr lang="en-AU" spc="-5" dirty="0">
                <a:latin typeface="Carlito"/>
                <a:cs typeface="Carlito"/>
              </a:rPr>
              <a:t>all </a:t>
            </a:r>
            <a:r>
              <a:rPr lang="en-AU" spc="-20" dirty="0">
                <a:latin typeface="Carlito"/>
                <a:cs typeface="Carlito"/>
              </a:rPr>
              <a:t>stages </a:t>
            </a:r>
            <a:r>
              <a:rPr lang="en-AU" spc="-5" dirty="0">
                <a:latin typeface="Carlito"/>
                <a:cs typeface="Carlito"/>
              </a:rPr>
              <a:t>of</a:t>
            </a:r>
            <a:r>
              <a:rPr lang="en-AU" spc="5" dirty="0">
                <a:latin typeface="Carlito"/>
                <a:cs typeface="Carlito"/>
              </a:rPr>
              <a:t> </a:t>
            </a:r>
            <a:r>
              <a:rPr lang="en-AU" spc="-10" dirty="0">
                <a:latin typeface="Carlito"/>
                <a:cs typeface="Carlito"/>
              </a:rPr>
              <a:t>planning</a:t>
            </a:r>
            <a:endParaRPr lang="en-AU" dirty="0">
              <a:latin typeface="Carlito"/>
              <a:cs typeface="Carlito"/>
            </a:endParaRPr>
          </a:p>
          <a:p>
            <a:endParaRPr lang="en-AU" dirty="0"/>
          </a:p>
        </p:txBody>
      </p:sp>
    </p:spTree>
    <p:extLst>
      <p:ext uri="{BB962C8B-B14F-4D97-AF65-F5344CB8AC3E}">
        <p14:creationId xmlns:p14="http://schemas.microsoft.com/office/powerpoint/2010/main" val="195288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4.Field trips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670570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Title 1"/>
          <p:cNvSpPr>
            <a:spLocks noGrp="1"/>
          </p:cNvSpPr>
          <p:nvPr>
            <p:ph type="title"/>
          </p:nvPr>
        </p:nvSpPr>
        <p:spPr/>
        <p:txBody>
          <a:bodyPr/>
          <a:lstStyle/>
          <a:p>
            <a:r>
              <a:rPr lang="en-AU" dirty="0" err="1"/>
              <a:t>cont</a:t>
            </a:r>
            <a:endParaRPr lang="en-AU" dirty="0"/>
          </a:p>
        </p:txBody>
      </p:sp>
      <p:sp>
        <p:nvSpPr>
          <p:cNvPr id="1048761" name="Content Placeholder 2"/>
          <p:cNvSpPr>
            <a:spLocks noGrp="1"/>
          </p:cNvSpPr>
          <p:nvPr>
            <p:ph idx="1"/>
          </p:nvPr>
        </p:nvSpPr>
        <p:spPr/>
        <p:txBody>
          <a:bodyPr/>
          <a:lstStyle/>
          <a:p>
            <a:pPr marL="12700">
              <a:lnSpc>
                <a:spcPct val="100000"/>
              </a:lnSpc>
              <a:spcBef>
                <a:spcPts val="770"/>
              </a:spcBef>
            </a:pPr>
            <a:r>
              <a:rPr lang="en-AU" b="1" spc="-15" dirty="0">
                <a:latin typeface="Carlito"/>
                <a:cs typeface="Carlito"/>
              </a:rPr>
              <a:t>Step </a:t>
            </a:r>
            <a:r>
              <a:rPr lang="en-AU" b="1" spc="-5" dirty="0">
                <a:latin typeface="Carlito"/>
                <a:cs typeface="Carlito"/>
              </a:rPr>
              <a:t>3:</a:t>
            </a:r>
            <a:r>
              <a:rPr lang="en-AU" b="1" spc="30" dirty="0">
                <a:latin typeface="Carlito"/>
                <a:cs typeface="Carlito"/>
              </a:rPr>
              <a:t> </a:t>
            </a:r>
            <a:r>
              <a:rPr lang="en-AU" b="1" spc="-10" dirty="0">
                <a:latin typeface="Carlito"/>
                <a:cs typeface="Carlito"/>
              </a:rPr>
              <a:t>Implementation</a:t>
            </a:r>
            <a:endParaRPr lang="en-AU" dirty="0">
              <a:latin typeface="Carlito"/>
              <a:cs typeface="Carlito"/>
            </a:endParaRPr>
          </a:p>
          <a:p>
            <a:pPr marL="241300" marR="356870" indent="-228600">
              <a:lnSpc>
                <a:spcPts val="3030"/>
              </a:lnSpc>
              <a:spcBef>
                <a:spcPts val="1045"/>
              </a:spcBef>
              <a:buFont typeface="Arial"/>
              <a:buChar char="•"/>
              <a:tabLst>
                <a:tab pos="241300" algn="l"/>
              </a:tabLst>
            </a:pPr>
            <a:r>
              <a:rPr lang="en-AU" spc="-70" dirty="0">
                <a:latin typeface="Carlito"/>
                <a:cs typeface="Carlito"/>
              </a:rPr>
              <a:t>You </a:t>
            </a:r>
            <a:r>
              <a:rPr lang="en-AU" spc="-10" dirty="0">
                <a:latin typeface="Carlito"/>
                <a:cs typeface="Carlito"/>
              </a:rPr>
              <a:t>should implement </a:t>
            </a:r>
            <a:r>
              <a:rPr lang="en-AU" spc="-5" dirty="0">
                <a:latin typeface="Carlito"/>
                <a:cs typeface="Carlito"/>
              </a:rPr>
              <a:t>the </a:t>
            </a:r>
            <a:r>
              <a:rPr lang="en-AU" spc="-15" dirty="0">
                <a:latin typeface="Carlito"/>
                <a:cs typeface="Carlito"/>
              </a:rPr>
              <a:t>interventions </a:t>
            </a:r>
            <a:r>
              <a:rPr lang="en-AU" spc="-5" dirty="0">
                <a:latin typeface="Carlito"/>
                <a:cs typeface="Carlito"/>
              </a:rPr>
              <a:t>or </a:t>
            </a:r>
            <a:r>
              <a:rPr lang="en-AU" spc="-10" dirty="0">
                <a:latin typeface="Carlito"/>
                <a:cs typeface="Carlito"/>
              </a:rPr>
              <a:t>health </a:t>
            </a:r>
            <a:r>
              <a:rPr lang="en-AU" spc="-5" dirty="0">
                <a:latin typeface="Carlito"/>
                <a:cs typeface="Carlito"/>
              </a:rPr>
              <a:t>actions  </a:t>
            </a:r>
            <a:r>
              <a:rPr lang="en-AU" spc="-10" dirty="0">
                <a:latin typeface="Carlito"/>
                <a:cs typeface="Carlito"/>
              </a:rPr>
              <a:t>agreed </a:t>
            </a:r>
            <a:r>
              <a:rPr lang="en-AU" spc="-5" dirty="0">
                <a:latin typeface="Carlito"/>
                <a:cs typeface="Carlito"/>
              </a:rPr>
              <a:t>with the </a:t>
            </a:r>
            <a:r>
              <a:rPr lang="en-AU" spc="-15" dirty="0">
                <a:latin typeface="Carlito"/>
                <a:cs typeface="Carlito"/>
              </a:rPr>
              <a:t>family</a:t>
            </a:r>
            <a:r>
              <a:rPr lang="en-AU" spc="15" dirty="0">
                <a:latin typeface="Carlito"/>
                <a:cs typeface="Carlito"/>
              </a:rPr>
              <a:t> </a:t>
            </a:r>
            <a:r>
              <a:rPr lang="en-AU" spc="-15" dirty="0">
                <a:latin typeface="Carlito"/>
                <a:cs typeface="Carlito"/>
              </a:rPr>
              <a:t>members.</a:t>
            </a:r>
            <a:endParaRPr lang="en-AU" dirty="0">
              <a:latin typeface="Carlito"/>
              <a:cs typeface="Carlito"/>
            </a:endParaRPr>
          </a:p>
          <a:p>
            <a:pPr marL="241300" marR="77470" indent="-228600">
              <a:lnSpc>
                <a:spcPct val="90000"/>
              </a:lnSpc>
              <a:spcBef>
                <a:spcPts val="944"/>
              </a:spcBef>
              <a:buFont typeface="Arial"/>
              <a:buChar char="•"/>
              <a:tabLst>
                <a:tab pos="241300" algn="l"/>
              </a:tabLst>
            </a:pPr>
            <a:r>
              <a:rPr lang="en-AU" spc="-10" dirty="0">
                <a:latin typeface="Carlito"/>
                <a:cs typeface="Carlito"/>
              </a:rPr>
              <a:t>Implementing </a:t>
            </a:r>
            <a:r>
              <a:rPr lang="en-AU" spc="-5" dirty="0">
                <a:latin typeface="Carlito"/>
                <a:cs typeface="Carlito"/>
              </a:rPr>
              <a:t>also includes </a:t>
            </a:r>
            <a:r>
              <a:rPr lang="en-AU" spc="-10" dirty="0">
                <a:latin typeface="Carlito"/>
                <a:cs typeface="Carlito"/>
              </a:rPr>
              <a:t>increasing </a:t>
            </a:r>
            <a:r>
              <a:rPr lang="en-AU" spc="-5" dirty="0">
                <a:latin typeface="Carlito"/>
                <a:cs typeface="Carlito"/>
              </a:rPr>
              <a:t>the </a:t>
            </a:r>
            <a:r>
              <a:rPr lang="en-AU" spc="-25" dirty="0">
                <a:latin typeface="Carlito"/>
                <a:cs typeface="Carlito"/>
              </a:rPr>
              <a:t>family’s </a:t>
            </a:r>
            <a:r>
              <a:rPr lang="en-AU" spc="-5" dirty="0">
                <a:latin typeface="Carlito"/>
                <a:cs typeface="Carlito"/>
              </a:rPr>
              <a:t>ability </a:t>
            </a:r>
            <a:r>
              <a:rPr lang="en-AU" spc="-20" dirty="0">
                <a:latin typeface="Carlito"/>
                <a:cs typeface="Carlito"/>
              </a:rPr>
              <a:t>to  </a:t>
            </a:r>
            <a:r>
              <a:rPr lang="en-AU" spc="-5" dirty="0">
                <a:latin typeface="Carlito"/>
                <a:cs typeface="Carlito"/>
              </a:rPr>
              <a:t>function </a:t>
            </a:r>
            <a:r>
              <a:rPr lang="en-AU" spc="-20" dirty="0">
                <a:latin typeface="Carlito"/>
                <a:cs typeface="Carlito"/>
              </a:rPr>
              <a:t>effectively </a:t>
            </a:r>
            <a:r>
              <a:rPr lang="en-AU" spc="-5" dirty="0">
                <a:latin typeface="Carlito"/>
                <a:cs typeface="Carlito"/>
              </a:rPr>
              <a:t>and </a:t>
            </a:r>
            <a:r>
              <a:rPr lang="en-AU" spc="-15" dirty="0">
                <a:latin typeface="Carlito"/>
                <a:cs typeface="Carlito"/>
              </a:rPr>
              <a:t>removing barriers </a:t>
            </a:r>
            <a:r>
              <a:rPr lang="en-AU" spc="-20" dirty="0">
                <a:latin typeface="Carlito"/>
                <a:cs typeface="Carlito"/>
              </a:rPr>
              <a:t>to </a:t>
            </a:r>
            <a:r>
              <a:rPr lang="en-AU" spc="-5" dirty="0">
                <a:latin typeface="Carlito"/>
                <a:cs typeface="Carlito"/>
              </a:rPr>
              <a:t>health </a:t>
            </a:r>
            <a:r>
              <a:rPr lang="en-AU" spc="-20" dirty="0">
                <a:latin typeface="Carlito"/>
                <a:cs typeface="Carlito"/>
              </a:rPr>
              <a:t>care </a:t>
            </a:r>
            <a:r>
              <a:rPr lang="en-AU" spc="-5" dirty="0">
                <a:latin typeface="Carlito"/>
                <a:cs typeface="Carlito"/>
              </a:rPr>
              <a:t>as  </a:t>
            </a:r>
            <a:r>
              <a:rPr lang="en-AU" spc="-10" dirty="0">
                <a:latin typeface="Carlito"/>
                <a:cs typeface="Carlito"/>
              </a:rPr>
              <a:t>well </a:t>
            </a:r>
            <a:r>
              <a:rPr lang="en-AU" dirty="0">
                <a:latin typeface="Carlito"/>
                <a:cs typeface="Carlito"/>
              </a:rPr>
              <a:t>as </a:t>
            </a:r>
            <a:r>
              <a:rPr lang="en-AU" spc="-10" dirty="0">
                <a:latin typeface="Carlito"/>
                <a:cs typeface="Carlito"/>
              </a:rPr>
              <a:t>assisting </a:t>
            </a:r>
            <a:r>
              <a:rPr lang="en-AU" spc="-5" dirty="0">
                <a:latin typeface="Carlito"/>
                <a:cs typeface="Carlito"/>
              </a:rPr>
              <a:t>the </a:t>
            </a:r>
            <a:r>
              <a:rPr lang="en-AU" spc="-15" dirty="0">
                <a:latin typeface="Carlito"/>
                <a:cs typeface="Carlito"/>
              </a:rPr>
              <a:t>family </a:t>
            </a:r>
            <a:r>
              <a:rPr lang="en-AU" spc="-20" dirty="0">
                <a:latin typeface="Carlito"/>
                <a:cs typeface="Carlito"/>
              </a:rPr>
              <a:t>to </a:t>
            </a:r>
            <a:r>
              <a:rPr lang="en-AU" spc="-5" dirty="0">
                <a:latin typeface="Carlito"/>
                <a:cs typeface="Carlito"/>
              </a:rPr>
              <a:t>do those </a:t>
            </a:r>
            <a:r>
              <a:rPr lang="en-AU" spc="-10" dirty="0">
                <a:latin typeface="Carlito"/>
                <a:cs typeface="Carlito"/>
              </a:rPr>
              <a:t>things </a:t>
            </a:r>
            <a:r>
              <a:rPr lang="en-AU" spc="-5" dirty="0">
                <a:latin typeface="Carlito"/>
                <a:cs typeface="Carlito"/>
              </a:rPr>
              <a:t>which </a:t>
            </a:r>
            <a:r>
              <a:rPr lang="en-AU" spc="-10" dirty="0">
                <a:latin typeface="Carlito"/>
                <a:cs typeface="Carlito"/>
              </a:rPr>
              <a:t>they  cannot </a:t>
            </a:r>
            <a:r>
              <a:rPr lang="en-AU" spc="-5" dirty="0">
                <a:latin typeface="Carlito"/>
                <a:cs typeface="Carlito"/>
              </a:rPr>
              <a:t>do </a:t>
            </a:r>
            <a:r>
              <a:rPr lang="en-AU" spc="-15" dirty="0">
                <a:latin typeface="Carlito"/>
                <a:cs typeface="Carlito"/>
              </a:rPr>
              <a:t>by</a:t>
            </a:r>
            <a:r>
              <a:rPr lang="en-AU" spc="45" dirty="0">
                <a:latin typeface="Carlito"/>
                <a:cs typeface="Carlito"/>
              </a:rPr>
              <a:t> </a:t>
            </a:r>
            <a:r>
              <a:rPr lang="en-AU" spc="-10" dirty="0">
                <a:latin typeface="Carlito"/>
                <a:cs typeface="Carlito"/>
              </a:rPr>
              <a:t>themselves</a:t>
            </a:r>
            <a:endParaRPr lang="en-AU" dirty="0">
              <a:latin typeface="Carlito"/>
              <a:cs typeface="Carlito"/>
            </a:endParaRPr>
          </a:p>
          <a:p>
            <a:endParaRPr lang="en-AU" dirty="0"/>
          </a:p>
        </p:txBody>
      </p:sp>
    </p:spTree>
    <p:extLst>
      <p:ext uri="{BB962C8B-B14F-4D97-AF65-F5344CB8AC3E}">
        <p14:creationId xmlns:p14="http://schemas.microsoft.com/office/powerpoint/2010/main" val="42431556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2" name="Title 1"/>
          <p:cNvSpPr>
            <a:spLocks noGrp="1"/>
          </p:cNvSpPr>
          <p:nvPr>
            <p:ph type="title"/>
          </p:nvPr>
        </p:nvSpPr>
        <p:spPr/>
        <p:txBody>
          <a:bodyPr/>
          <a:lstStyle/>
          <a:p>
            <a:r>
              <a:rPr lang="en-AU" dirty="0" err="1"/>
              <a:t>cont</a:t>
            </a:r>
            <a:endParaRPr lang="en-AU" dirty="0"/>
          </a:p>
        </p:txBody>
      </p:sp>
      <p:sp>
        <p:nvSpPr>
          <p:cNvPr id="1048763" name="Content Placeholder 2"/>
          <p:cNvSpPr>
            <a:spLocks noGrp="1"/>
          </p:cNvSpPr>
          <p:nvPr>
            <p:ph idx="1"/>
          </p:nvPr>
        </p:nvSpPr>
        <p:spPr/>
        <p:txBody>
          <a:bodyPr/>
          <a:lstStyle/>
          <a:p>
            <a:pPr marL="12700">
              <a:lnSpc>
                <a:spcPct val="100000"/>
              </a:lnSpc>
              <a:spcBef>
                <a:spcPts val="660"/>
              </a:spcBef>
            </a:pPr>
            <a:r>
              <a:rPr lang="en-AU" b="1" spc="-15" dirty="0">
                <a:latin typeface="Carlito"/>
                <a:cs typeface="Carlito"/>
              </a:rPr>
              <a:t>Step </a:t>
            </a:r>
            <a:r>
              <a:rPr lang="en-AU" b="1" spc="-5" dirty="0">
                <a:latin typeface="Carlito"/>
                <a:cs typeface="Carlito"/>
              </a:rPr>
              <a:t>4:</a:t>
            </a:r>
            <a:r>
              <a:rPr lang="en-AU" b="1" spc="30" dirty="0">
                <a:latin typeface="Carlito"/>
                <a:cs typeface="Carlito"/>
              </a:rPr>
              <a:t> </a:t>
            </a:r>
            <a:r>
              <a:rPr lang="en-AU" b="1" spc="-20" dirty="0">
                <a:latin typeface="Carlito"/>
                <a:cs typeface="Carlito"/>
              </a:rPr>
              <a:t>Evaluation</a:t>
            </a:r>
            <a:endParaRPr lang="en-AU" dirty="0">
              <a:latin typeface="Carlito"/>
              <a:cs typeface="Carlito"/>
            </a:endParaRPr>
          </a:p>
          <a:p>
            <a:pPr marL="241300" marR="5080" indent="-228600">
              <a:lnSpc>
                <a:spcPts val="3020"/>
              </a:lnSpc>
              <a:spcBef>
                <a:spcPts val="1060"/>
              </a:spcBef>
              <a:buFont typeface="Arial"/>
              <a:buChar char="•"/>
              <a:tabLst>
                <a:tab pos="241300" algn="l"/>
              </a:tabLst>
            </a:pPr>
            <a:r>
              <a:rPr lang="en-AU" spc="-10" dirty="0">
                <a:latin typeface="Carlito"/>
                <a:cs typeface="Carlito"/>
              </a:rPr>
              <a:t>This </a:t>
            </a:r>
            <a:r>
              <a:rPr lang="en-AU" spc="-20" dirty="0">
                <a:latin typeface="Carlito"/>
                <a:cs typeface="Carlito"/>
              </a:rPr>
              <a:t>involves </a:t>
            </a:r>
            <a:r>
              <a:rPr lang="en-AU" spc="-15" dirty="0">
                <a:latin typeface="Carlito"/>
                <a:cs typeface="Carlito"/>
              </a:rPr>
              <a:t>evaluating </a:t>
            </a:r>
            <a:r>
              <a:rPr lang="en-AU" spc="-5" dirty="0">
                <a:latin typeface="Carlito"/>
                <a:cs typeface="Carlito"/>
              </a:rPr>
              <a:t>or measuring whether the </a:t>
            </a:r>
            <a:r>
              <a:rPr lang="en-AU" spc="-15" dirty="0">
                <a:latin typeface="Carlito"/>
                <a:cs typeface="Carlito"/>
              </a:rPr>
              <a:t>expected  outcome </a:t>
            </a:r>
            <a:r>
              <a:rPr lang="en-AU" spc="-10" dirty="0">
                <a:latin typeface="Carlito"/>
                <a:cs typeface="Carlito"/>
              </a:rPr>
              <a:t>has been</a:t>
            </a:r>
            <a:r>
              <a:rPr lang="en-AU" spc="50" dirty="0">
                <a:latin typeface="Carlito"/>
                <a:cs typeface="Carlito"/>
              </a:rPr>
              <a:t> </a:t>
            </a:r>
            <a:r>
              <a:rPr lang="en-AU" spc="-10" dirty="0">
                <a:latin typeface="Carlito"/>
                <a:cs typeface="Carlito"/>
              </a:rPr>
              <a:t>achieved.</a:t>
            </a:r>
            <a:endParaRPr lang="en-AU" dirty="0">
              <a:latin typeface="Carlito"/>
              <a:cs typeface="Carlito"/>
            </a:endParaRPr>
          </a:p>
          <a:p>
            <a:pPr marL="241300" marR="269240" indent="-228600">
              <a:lnSpc>
                <a:spcPts val="3020"/>
              </a:lnSpc>
              <a:spcBef>
                <a:spcPts val="1005"/>
              </a:spcBef>
              <a:buFont typeface="Arial"/>
              <a:buChar char="•"/>
              <a:tabLst>
                <a:tab pos="241300" algn="l"/>
              </a:tabLst>
            </a:pPr>
            <a:r>
              <a:rPr lang="en-AU" spc="-5" dirty="0">
                <a:latin typeface="Carlito"/>
                <a:cs typeface="Carlito"/>
              </a:rPr>
              <a:t>If </a:t>
            </a:r>
            <a:r>
              <a:rPr lang="en-AU" spc="-10" dirty="0">
                <a:latin typeface="Carlito"/>
                <a:cs typeface="Carlito"/>
              </a:rPr>
              <a:t>no achievements </a:t>
            </a:r>
            <a:r>
              <a:rPr lang="en-AU" spc="-25" dirty="0">
                <a:latin typeface="Carlito"/>
                <a:cs typeface="Carlito"/>
              </a:rPr>
              <a:t>have </a:t>
            </a:r>
            <a:r>
              <a:rPr lang="en-AU" spc="-10" dirty="0">
                <a:latin typeface="Carlito"/>
                <a:cs typeface="Carlito"/>
              </a:rPr>
              <a:t>been </a:t>
            </a:r>
            <a:r>
              <a:rPr lang="en-AU" spc="-5" dirty="0">
                <a:latin typeface="Carlito"/>
                <a:cs typeface="Carlito"/>
              </a:rPr>
              <a:t>made, </a:t>
            </a:r>
            <a:r>
              <a:rPr lang="en-AU" spc="-10" dirty="0">
                <a:latin typeface="Carlito"/>
                <a:cs typeface="Carlito"/>
              </a:rPr>
              <a:t>find out what </a:t>
            </a:r>
            <a:r>
              <a:rPr lang="en-AU" spc="-25" dirty="0">
                <a:latin typeface="Carlito"/>
                <a:cs typeface="Carlito"/>
              </a:rPr>
              <a:t>factors  </a:t>
            </a:r>
            <a:r>
              <a:rPr lang="en-AU" spc="-20" dirty="0">
                <a:latin typeface="Carlito"/>
                <a:cs typeface="Carlito"/>
              </a:rPr>
              <a:t>interfered </a:t>
            </a:r>
            <a:r>
              <a:rPr lang="en-AU" spc="-5" dirty="0">
                <a:latin typeface="Carlito"/>
                <a:cs typeface="Carlito"/>
              </a:rPr>
              <a:t>and change </a:t>
            </a:r>
            <a:r>
              <a:rPr lang="en-AU" spc="-15" dirty="0">
                <a:latin typeface="Carlito"/>
                <a:cs typeface="Carlito"/>
              </a:rPr>
              <a:t>your </a:t>
            </a:r>
            <a:r>
              <a:rPr lang="en-AU" spc="-10" dirty="0">
                <a:latin typeface="Carlito"/>
                <a:cs typeface="Carlito"/>
              </a:rPr>
              <a:t>approach</a:t>
            </a:r>
            <a:r>
              <a:rPr lang="en-AU" spc="80" dirty="0">
                <a:latin typeface="Carlito"/>
                <a:cs typeface="Carlito"/>
              </a:rPr>
              <a:t> </a:t>
            </a:r>
            <a:r>
              <a:rPr lang="en-AU" spc="-15" dirty="0">
                <a:latin typeface="Carlito"/>
                <a:cs typeface="Carlito"/>
              </a:rPr>
              <a:t>accordingly</a:t>
            </a:r>
            <a:endParaRPr lang="en-AU" dirty="0">
              <a:latin typeface="Carlito"/>
              <a:cs typeface="Carlito"/>
            </a:endParaRPr>
          </a:p>
          <a:p>
            <a:pPr marL="0" indent="0">
              <a:buNone/>
            </a:pPr>
            <a:endParaRPr lang="en-AU" dirty="0"/>
          </a:p>
        </p:txBody>
      </p:sp>
    </p:spTree>
    <p:extLst>
      <p:ext uri="{BB962C8B-B14F-4D97-AF65-F5344CB8AC3E}">
        <p14:creationId xmlns:p14="http://schemas.microsoft.com/office/powerpoint/2010/main" val="33874342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4" name="Title 1"/>
          <p:cNvSpPr>
            <a:spLocks noGrp="1"/>
          </p:cNvSpPr>
          <p:nvPr>
            <p:ph type="title"/>
          </p:nvPr>
        </p:nvSpPr>
        <p:spPr/>
        <p:txBody>
          <a:bodyPr/>
          <a:lstStyle/>
          <a:p>
            <a:r>
              <a:rPr lang="en-AU" dirty="0"/>
              <a:t>Approaches of family health</a:t>
            </a:r>
          </a:p>
        </p:txBody>
      </p:sp>
      <p:pic>
        <p:nvPicPr>
          <p:cNvPr id="2097167" name="Picture 2"/>
          <p:cNvPicPr>
            <a:picLocks noGrp="1" noChangeAspect="1" noChangeArrowheads="1"/>
          </p:cNvPicPr>
          <p:nvPr>
            <p:ph idx="1"/>
          </p:nvPr>
        </p:nvPicPr>
        <p:blipFill>
          <a:blip r:embed="rId2"/>
          <a:stretch>
            <a:fillRect/>
          </a:stretch>
        </p:blipFill>
        <p:spPr bwMode="auto">
          <a:xfrm>
            <a:off x="2615608" y="2667000"/>
            <a:ext cx="4438246" cy="3332163"/>
          </a:xfrm>
          <a:prstGeom prst="rect">
            <a:avLst/>
          </a:prstGeom>
          <a:noFill/>
          <a:ln>
            <a:noFill/>
          </a:ln>
        </p:spPr>
      </p:pic>
      <p:pic>
        <p:nvPicPr>
          <p:cNvPr id="2097168" name="Picture 2"/>
          <p:cNvPicPr>
            <a:picLocks noChangeAspect="1" noChangeArrowheads="1"/>
          </p:cNvPicPr>
          <p:nvPr/>
        </p:nvPicPr>
        <p:blipFill>
          <a:blip r:embed="rId2"/>
          <a:srcRect/>
          <a:stretch>
            <a:fillRect/>
          </a:stretch>
        </p:blipFill>
        <p:spPr bwMode="auto">
          <a:xfrm>
            <a:off x="107504" y="1196752"/>
            <a:ext cx="8856983" cy="5328591"/>
          </a:xfrm>
          <a:prstGeom prst="rect">
            <a:avLst/>
          </a:prstGeom>
          <a:noFill/>
          <a:ln>
            <a:noFill/>
          </a:ln>
        </p:spPr>
      </p:pic>
    </p:spTree>
    <p:extLst>
      <p:ext uri="{BB962C8B-B14F-4D97-AF65-F5344CB8AC3E}">
        <p14:creationId xmlns:p14="http://schemas.microsoft.com/office/powerpoint/2010/main" val="3730503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5" name="Title 1"/>
          <p:cNvSpPr>
            <a:spLocks noGrp="1"/>
          </p:cNvSpPr>
          <p:nvPr>
            <p:ph type="title"/>
          </p:nvPr>
        </p:nvSpPr>
        <p:spPr/>
        <p:txBody>
          <a:bodyPr/>
          <a:lstStyle/>
          <a:p>
            <a:r>
              <a:rPr lang="en-AU" dirty="0"/>
              <a:t>Family as the client</a:t>
            </a:r>
          </a:p>
        </p:txBody>
      </p:sp>
      <p:pic>
        <p:nvPicPr>
          <p:cNvPr id="2097169" name="Picture 2"/>
          <p:cNvPicPr>
            <a:picLocks noGrp="1" noChangeAspect="1" noChangeArrowheads="1"/>
          </p:cNvPicPr>
          <p:nvPr>
            <p:ph idx="1"/>
          </p:nvPr>
        </p:nvPicPr>
        <p:blipFill>
          <a:blip r:embed="rId2"/>
          <a:stretch>
            <a:fillRect/>
          </a:stretch>
        </p:blipFill>
        <p:spPr bwMode="auto">
          <a:xfrm>
            <a:off x="179512" y="1052736"/>
            <a:ext cx="8712967" cy="5328592"/>
          </a:xfrm>
          <a:prstGeom prst="rect">
            <a:avLst/>
          </a:prstGeom>
          <a:noFill/>
          <a:ln>
            <a:noFill/>
          </a:ln>
          <a:effectLst/>
        </p:spPr>
      </p:pic>
    </p:spTree>
    <p:extLst>
      <p:ext uri="{BB962C8B-B14F-4D97-AF65-F5344CB8AC3E}">
        <p14:creationId xmlns:p14="http://schemas.microsoft.com/office/powerpoint/2010/main" val="34512051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n-AU" dirty="0"/>
              <a:t>Family as a system</a:t>
            </a:r>
          </a:p>
        </p:txBody>
      </p:sp>
      <p:pic>
        <p:nvPicPr>
          <p:cNvPr id="2097170" name="Picture 2"/>
          <p:cNvPicPr>
            <a:picLocks noGrp="1" noChangeAspect="1" noChangeArrowheads="1"/>
          </p:cNvPicPr>
          <p:nvPr>
            <p:ph idx="1"/>
          </p:nvPr>
        </p:nvPicPr>
        <p:blipFill>
          <a:blip r:embed="rId2"/>
          <a:stretch>
            <a:fillRect/>
          </a:stretch>
        </p:blipFill>
        <p:spPr bwMode="auto">
          <a:xfrm>
            <a:off x="2615608" y="2667000"/>
            <a:ext cx="4438246" cy="3332163"/>
          </a:xfrm>
          <a:prstGeom prst="rect">
            <a:avLst/>
          </a:prstGeom>
          <a:noFill/>
          <a:ln>
            <a:noFill/>
          </a:ln>
        </p:spPr>
      </p:pic>
    </p:spTree>
    <p:extLst>
      <p:ext uri="{BB962C8B-B14F-4D97-AF65-F5344CB8AC3E}">
        <p14:creationId xmlns:p14="http://schemas.microsoft.com/office/powerpoint/2010/main" val="3012280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Title 1"/>
          <p:cNvSpPr>
            <a:spLocks noGrp="1"/>
          </p:cNvSpPr>
          <p:nvPr>
            <p:ph type="title"/>
          </p:nvPr>
        </p:nvSpPr>
        <p:spPr/>
        <p:txBody>
          <a:bodyPr>
            <a:normAutofit/>
          </a:bodyPr>
          <a:lstStyle/>
          <a:p>
            <a:r>
              <a:rPr lang="en-AU" dirty="0"/>
              <a:t>Family as a component of society</a:t>
            </a:r>
          </a:p>
        </p:txBody>
      </p:sp>
      <p:pic>
        <p:nvPicPr>
          <p:cNvPr id="2097171" name="Picture 2"/>
          <p:cNvPicPr>
            <a:picLocks noGrp="1" noChangeAspect="1" noChangeArrowheads="1"/>
          </p:cNvPicPr>
          <p:nvPr>
            <p:ph idx="1"/>
          </p:nvPr>
        </p:nvPicPr>
        <p:blipFill>
          <a:blip r:embed="rId2"/>
          <a:srcRect/>
          <a:stretch>
            <a:fillRect/>
          </a:stretch>
        </p:blipFill>
        <p:spPr bwMode="auto">
          <a:xfrm>
            <a:off x="179512" y="1196752"/>
            <a:ext cx="8712968" cy="5472608"/>
          </a:xfrm>
          <a:prstGeom prst="rect">
            <a:avLst/>
          </a:prstGeom>
          <a:noFill/>
          <a:ln>
            <a:noFill/>
          </a:ln>
          <a:effectLst/>
        </p:spPr>
      </p:pic>
    </p:spTree>
    <p:extLst>
      <p:ext uri="{BB962C8B-B14F-4D97-AF65-F5344CB8AC3E}">
        <p14:creationId xmlns:p14="http://schemas.microsoft.com/office/powerpoint/2010/main" val="23629420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8" name="Title 1"/>
          <p:cNvSpPr>
            <a:spLocks noGrp="1"/>
          </p:cNvSpPr>
          <p:nvPr>
            <p:ph type="title"/>
          </p:nvPr>
        </p:nvSpPr>
        <p:spPr/>
        <p:txBody>
          <a:bodyPr/>
          <a:lstStyle/>
          <a:p>
            <a:r>
              <a:rPr lang="en-AU" dirty="0"/>
              <a:t>Role of  Nurse in family Health</a:t>
            </a:r>
          </a:p>
        </p:txBody>
      </p:sp>
      <p:sp>
        <p:nvSpPr>
          <p:cNvPr id="1048769" name="Content Placeholder 2"/>
          <p:cNvSpPr>
            <a:spLocks noGrp="1"/>
          </p:cNvSpPr>
          <p:nvPr>
            <p:ph idx="1"/>
          </p:nvPr>
        </p:nvSpPr>
        <p:spPr/>
        <p:txBody>
          <a:bodyPr/>
          <a:lstStyle/>
          <a:p>
            <a:r>
              <a:rPr lang="en-AU" dirty="0"/>
              <a:t>The unique function of a nurse in family health care is  assisting the family cope effectively with health problems by increasing its capacity to perform the health tasks</a:t>
            </a:r>
          </a:p>
          <a:p>
            <a:r>
              <a:rPr lang="en-AU" b="1" dirty="0"/>
              <a:t>Health educator</a:t>
            </a:r>
            <a:r>
              <a:rPr lang="en-AU" dirty="0"/>
              <a:t>-the nurse teaches  the family about family wellness,illness,relations,and parenting. </a:t>
            </a:r>
          </a:p>
        </p:txBody>
      </p:sp>
    </p:spTree>
    <p:extLst>
      <p:ext uri="{BB962C8B-B14F-4D97-AF65-F5344CB8AC3E}">
        <p14:creationId xmlns:p14="http://schemas.microsoft.com/office/powerpoint/2010/main" val="12400459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0" name="Title 1"/>
          <p:cNvSpPr>
            <a:spLocks noGrp="1"/>
          </p:cNvSpPr>
          <p:nvPr>
            <p:ph type="title"/>
          </p:nvPr>
        </p:nvSpPr>
        <p:spPr/>
        <p:txBody>
          <a:bodyPr/>
          <a:lstStyle/>
          <a:p>
            <a:r>
              <a:rPr lang="en-AU" dirty="0" err="1"/>
              <a:t>cont</a:t>
            </a:r>
            <a:endParaRPr lang="en-AU" dirty="0"/>
          </a:p>
        </p:txBody>
      </p:sp>
      <p:sp>
        <p:nvSpPr>
          <p:cNvPr id="1048771" name="Content Placeholder 2"/>
          <p:cNvSpPr>
            <a:spLocks noGrp="1"/>
          </p:cNvSpPr>
          <p:nvPr>
            <p:ph idx="1"/>
          </p:nvPr>
        </p:nvSpPr>
        <p:spPr/>
        <p:txBody>
          <a:bodyPr>
            <a:normAutofit fontScale="92500"/>
          </a:bodyPr>
          <a:lstStyle/>
          <a:p>
            <a:r>
              <a:rPr lang="en-AU" b="1" dirty="0"/>
              <a:t>Coordinator and collaborator</a:t>
            </a:r>
            <a:r>
              <a:rPr lang="en-AU" dirty="0"/>
              <a:t>-the family nurse coordinates the care that families receive, collaborating with the family to plan care</a:t>
            </a:r>
          </a:p>
          <a:p>
            <a:r>
              <a:rPr lang="en-AU" b="1" dirty="0"/>
              <a:t>Deliverer and supervisor</a:t>
            </a:r>
            <a:r>
              <a:rPr lang="en-AU" dirty="0"/>
              <a:t>-the family nurse either delivers or supervises the car that families receive in various setting</a:t>
            </a:r>
          </a:p>
          <a:p>
            <a:r>
              <a:rPr lang="en-AU" b="1" dirty="0"/>
              <a:t>Advocate</a:t>
            </a:r>
            <a:r>
              <a:rPr lang="en-AU" dirty="0"/>
              <a:t>-the family nurse advocates for families with whom they work, the nurse empowers family members to speak with their own voice or the nurse speaks out on their behalf .</a:t>
            </a:r>
          </a:p>
        </p:txBody>
      </p:sp>
    </p:spTree>
    <p:extLst>
      <p:ext uri="{BB962C8B-B14F-4D97-AF65-F5344CB8AC3E}">
        <p14:creationId xmlns:p14="http://schemas.microsoft.com/office/powerpoint/2010/main" val="20201527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
          <p:cNvSpPr>
            <a:spLocks noGrp="1"/>
          </p:cNvSpPr>
          <p:nvPr>
            <p:ph type="title"/>
          </p:nvPr>
        </p:nvSpPr>
        <p:spPr/>
        <p:txBody>
          <a:bodyPr/>
          <a:lstStyle/>
          <a:p>
            <a:r>
              <a:rPr lang="en-AU" dirty="0" err="1"/>
              <a:t>cont</a:t>
            </a:r>
            <a:endParaRPr lang="en-AU" dirty="0"/>
          </a:p>
        </p:txBody>
      </p:sp>
      <p:sp>
        <p:nvSpPr>
          <p:cNvPr id="1048773" name="Content Placeholder 2"/>
          <p:cNvSpPr>
            <a:spLocks noGrp="1"/>
          </p:cNvSpPr>
          <p:nvPr>
            <p:ph idx="1"/>
          </p:nvPr>
        </p:nvSpPr>
        <p:spPr/>
        <p:txBody>
          <a:bodyPr>
            <a:normAutofit/>
          </a:bodyPr>
          <a:lstStyle/>
          <a:p>
            <a:r>
              <a:rPr lang="en-AU" b="1" dirty="0"/>
              <a:t>Consultant</a:t>
            </a:r>
            <a:r>
              <a:rPr lang="en-AU" dirty="0"/>
              <a:t>-the family nurse serves as a consultant to families whenever asked or whenever need a rises</a:t>
            </a:r>
          </a:p>
          <a:p>
            <a:r>
              <a:rPr lang="en-AU" b="1" dirty="0"/>
              <a:t>Counsellor</a:t>
            </a:r>
            <a:r>
              <a:rPr lang="en-AU" dirty="0"/>
              <a:t> –the family nurse plays a therapeutic role in helping individuals and families solve problems or change behaviour</a:t>
            </a:r>
          </a:p>
          <a:p>
            <a:r>
              <a:rPr lang="en-AU" b="1" dirty="0"/>
              <a:t>Case finder and epidemiologist</a:t>
            </a:r>
            <a:r>
              <a:rPr lang="en-AU" dirty="0"/>
              <a:t>-the family nurse gets involved in case finding and a tracker of a disease</a:t>
            </a:r>
          </a:p>
        </p:txBody>
      </p:sp>
    </p:spTree>
    <p:extLst>
      <p:ext uri="{BB962C8B-B14F-4D97-AF65-F5344CB8AC3E}">
        <p14:creationId xmlns:p14="http://schemas.microsoft.com/office/powerpoint/2010/main" val="24522402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4" name="Title 1"/>
          <p:cNvSpPr>
            <a:spLocks noGrp="1"/>
          </p:cNvSpPr>
          <p:nvPr>
            <p:ph type="title"/>
          </p:nvPr>
        </p:nvSpPr>
        <p:spPr/>
        <p:txBody>
          <a:bodyPr/>
          <a:lstStyle/>
          <a:p>
            <a:r>
              <a:rPr lang="en-AU" dirty="0" err="1"/>
              <a:t>cont</a:t>
            </a:r>
            <a:endParaRPr lang="en-AU" dirty="0"/>
          </a:p>
        </p:txBody>
      </p:sp>
      <p:sp>
        <p:nvSpPr>
          <p:cNvPr id="1048775" name="Content Placeholder 2"/>
          <p:cNvSpPr>
            <a:spLocks noGrp="1"/>
          </p:cNvSpPr>
          <p:nvPr>
            <p:ph idx="1"/>
          </p:nvPr>
        </p:nvSpPr>
        <p:spPr/>
        <p:txBody>
          <a:bodyPr>
            <a:normAutofit/>
          </a:bodyPr>
          <a:lstStyle/>
          <a:p>
            <a:r>
              <a:rPr lang="en-AU" b="1" dirty="0"/>
              <a:t>Environmental modifier</a:t>
            </a:r>
            <a:r>
              <a:rPr lang="en-AU" dirty="0"/>
              <a:t>-the family nurse consults with families and other health care professionals to modify the environment</a:t>
            </a:r>
          </a:p>
          <a:p>
            <a:r>
              <a:rPr lang="en-AU" b="1" dirty="0"/>
              <a:t>Clarifier/</a:t>
            </a:r>
            <a:r>
              <a:rPr lang="en-AU" b="1" dirty="0" err="1"/>
              <a:t>interpretor</a:t>
            </a:r>
            <a:r>
              <a:rPr lang="en-AU" dirty="0"/>
              <a:t>-the family nurse clarifies and interprets data to families in all settings</a:t>
            </a:r>
          </a:p>
          <a:p>
            <a:r>
              <a:rPr lang="en-AU" b="1" dirty="0"/>
              <a:t>Researcher</a:t>
            </a:r>
            <a:r>
              <a:rPr lang="en-AU" dirty="0"/>
              <a:t>-the family nurse should identify practice problems and find the best solution for dealing with these problems through the process of scientific investigation</a:t>
            </a:r>
          </a:p>
        </p:txBody>
      </p:sp>
    </p:spTree>
    <p:extLst>
      <p:ext uri="{BB962C8B-B14F-4D97-AF65-F5344CB8AC3E}">
        <p14:creationId xmlns:p14="http://schemas.microsoft.com/office/powerpoint/2010/main" val="1269068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p:cNvPicPr>
            <a:picLocks noGrp="1" noChangeAspect="1" noChangeArrowheads="1"/>
          </p:cNvPicPr>
          <p:nvPr>
            <p:ph idx="1"/>
          </p:nvPr>
        </p:nvPicPr>
        <p:blipFill>
          <a:blip r:embed="rId2"/>
          <a:srcRect/>
          <a:stretch>
            <a:fillRect/>
          </a:stretch>
        </p:blipFill>
        <p:spPr bwMode="auto">
          <a:xfrm>
            <a:off x="179512" y="908720"/>
            <a:ext cx="8856984" cy="4509599"/>
          </a:xfrm>
          <a:prstGeom prst="rect">
            <a:avLst/>
          </a:prstGeom>
          <a:noFill/>
          <a:ln>
            <a:noFill/>
          </a:ln>
          <a:effectLst/>
        </p:spPr>
      </p:pic>
    </p:spTree>
    <p:extLst>
      <p:ext uri="{BB962C8B-B14F-4D97-AF65-F5344CB8AC3E}">
        <p14:creationId xmlns:p14="http://schemas.microsoft.com/office/powerpoint/2010/main" val="14814821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6" name="Title 1"/>
          <p:cNvSpPr>
            <a:spLocks noGrp="1"/>
          </p:cNvSpPr>
          <p:nvPr>
            <p:ph type="title"/>
          </p:nvPr>
        </p:nvSpPr>
        <p:spPr/>
        <p:txBody>
          <a:bodyPr/>
          <a:lstStyle/>
          <a:p>
            <a:r>
              <a:rPr lang="en-AU" dirty="0"/>
              <a:t>Roles </a:t>
            </a:r>
            <a:r>
              <a:rPr lang="en-AU" dirty="0" err="1"/>
              <a:t>cont</a:t>
            </a:r>
            <a:endParaRPr lang="en-AU" dirty="0"/>
          </a:p>
        </p:txBody>
      </p:sp>
      <p:sp>
        <p:nvSpPr>
          <p:cNvPr id="1048777" name="Content Placeholder 2"/>
          <p:cNvSpPr>
            <a:spLocks noGrp="1"/>
          </p:cNvSpPr>
          <p:nvPr>
            <p:ph idx="1"/>
          </p:nvPr>
        </p:nvSpPr>
        <p:spPr/>
        <p:txBody>
          <a:bodyPr/>
          <a:lstStyle/>
          <a:p>
            <a:r>
              <a:rPr lang="en-AU" b="1" dirty="0"/>
              <a:t>Role model</a:t>
            </a:r>
            <a:r>
              <a:rPr lang="en-AU" dirty="0"/>
              <a:t>-the family nurse is continually serving as a role model to other people through his/her activities</a:t>
            </a:r>
          </a:p>
          <a:p>
            <a:r>
              <a:rPr lang="en-AU" b="1" dirty="0"/>
              <a:t>Case manager </a:t>
            </a:r>
            <a:r>
              <a:rPr lang="en-AU" dirty="0"/>
              <a:t>–the family nurse as a case manager it involves coordination and collaboration between a family and the health care system</a:t>
            </a:r>
          </a:p>
        </p:txBody>
      </p:sp>
    </p:spTree>
    <p:extLst>
      <p:ext uri="{BB962C8B-B14F-4D97-AF65-F5344CB8AC3E}">
        <p14:creationId xmlns:p14="http://schemas.microsoft.com/office/powerpoint/2010/main" val="807581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8" name="Title 1"/>
          <p:cNvSpPr>
            <a:spLocks noGrp="1"/>
          </p:cNvSpPr>
          <p:nvPr>
            <p:ph type="title"/>
          </p:nvPr>
        </p:nvSpPr>
        <p:spPr/>
        <p:txBody>
          <a:bodyPr/>
          <a:lstStyle/>
          <a:p>
            <a:r>
              <a:rPr lang="en-AU" dirty="0"/>
              <a:t>Home visiting</a:t>
            </a:r>
          </a:p>
        </p:txBody>
      </p:sp>
      <p:sp>
        <p:nvSpPr>
          <p:cNvPr id="1048779" name="Content Placeholder 2"/>
          <p:cNvSpPr>
            <a:spLocks noGrp="1"/>
          </p:cNvSpPr>
          <p:nvPr>
            <p:ph idx="1"/>
          </p:nvPr>
        </p:nvSpPr>
        <p:spPr/>
        <p:txBody>
          <a:bodyPr/>
          <a:lstStyle/>
          <a:p>
            <a:r>
              <a:rPr lang="en-AU" dirty="0"/>
              <a:t>Home visiting-it’s a family centred health services provided to the client in their own homes mainly on prevention of diseases, promotion of health and curative services when necessary.</a:t>
            </a:r>
          </a:p>
        </p:txBody>
      </p:sp>
    </p:spTree>
    <p:extLst>
      <p:ext uri="{BB962C8B-B14F-4D97-AF65-F5344CB8AC3E}">
        <p14:creationId xmlns:p14="http://schemas.microsoft.com/office/powerpoint/2010/main" val="3546907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0" name="Title 1"/>
          <p:cNvSpPr>
            <a:spLocks noGrp="1"/>
          </p:cNvSpPr>
          <p:nvPr>
            <p:ph type="title"/>
          </p:nvPr>
        </p:nvSpPr>
        <p:spPr/>
        <p:txBody>
          <a:bodyPr/>
          <a:lstStyle/>
          <a:p>
            <a:r>
              <a:rPr lang="en-AU" spc="-275" dirty="0"/>
              <a:t>Home</a:t>
            </a:r>
            <a:r>
              <a:rPr lang="en-AU" spc="-355" dirty="0"/>
              <a:t> </a:t>
            </a:r>
            <a:r>
              <a:rPr lang="en-AU" spc="-175" dirty="0"/>
              <a:t>Visiting</a:t>
            </a:r>
            <a:endParaRPr lang="en-AU" dirty="0"/>
          </a:p>
        </p:txBody>
      </p:sp>
      <p:sp>
        <p:nvSpPr>
          <p:cNvPr id="1048781" name="Content Placeholder 2"/>
          <p:cNvSpPr>
            <a:spLocks noGrp="1"/>
          </p:cNvSpPr>
          <p:nvPr>
            <p:ph idx="1"/>
          </p:nvPr>
        </p:nvSpPr>
        <p:spPr/>
        <p:txBody>
          <a:bodyPr/>
          <a:lstStyle/>
          <a:p>
            <a:pPr marL="241300" marR="111760" indent="-228600">
              <a:lnSpc>
                <a:spcPts val="2590"/>
              </a:lnSpc>
              <a:spcBef>
                <a:spcPts val="425"/>
              </a:spcBef>
              <a:buFont typeface="Arial"/>
              <a:buChar char="•"/>
              <a:tabLst>
                <a:tab pos="241300" algn="l"/>
              </a:tabLst>
            </a:pPr>
            <a:r>
              <a:rPr lang="en-AU" spc="-65" dirty="0">
                <a:latin typeface="Carlito"/>
                <a:cs typeface="Carlito"/>
              </a:rPr>
              <a:t>You </a:t>
            </a:r>
            <a:r>
              <a:rPr lang="en-AU" spc="-10" dirty="0">
                <a:latin typeface="Carlito"/>
                <a:cs typeface="Carlito"/>
              </a:rPr>
              <a:t>could </a:t>
            </a:r>
            <a:r>
              <a:rPr lang="en-AU" dirty="0">
                <a:latin typeface="Carlito"/>
                <a:cs typeface="Carlito"/>
              </a:rPr>
              <a:t>assess </a:t>
            </a:r>
            <a:r>
              <a:rPr lang="en-AU" spc="-10" dirty="0">
                <a:latin typeface="Carlito"/>
                <a:cs typeface="Carlito"/>
              </a:rPr>
              <a:t>family </a:t>
            </a:r>
            <a:r>
              <a:rPr lang="en-AU" spc="-5" dirty="0">
                <a:latin typeface="Carlito"/>
                <a:cs typeface="Carlito"/>
              </a:rPr>
              <a:t>members </a:t>
            </a:r>
            <a:r>
              <a:rPr lang="en-AU" dirty="0">
                <a:latin typeface="Carlito"/>
                <a:cs typeface="Carlito"/>
              </a:rPr>
              <a:t>when they </a:t>
            </a:r>
            <a:r>
              <a:rPr lang="en-AU" spc="-5" dirty="0">
                <a:latin typeface="Carlito"/>
                <a:cs typeface="Carlito"/>
              </a:rPr>
              <a:t>visit </a:t>
            </a:r>
            <a:r>
              <a:rPr lang="en-AU" spc="-10" dirty="0">
                <a:latin typeface="Carlito"/>
                <a:cs typeface="Carlito"/>
              </a:rPr>
              <a:t>your </a:t>
            </a:r>
            <a:r>
              <a:rPr lang="en-AU" spc="-5" dirty="0">
                <a:latin typeface="Carlito"/>
                <a:cs typeface="Carlito"/>
              </a:rPr>
              <a:t>health </a:t>
            </a:r>
            <a:r>
              <a:rPr lang="en-AU" spc="-25" dirty="0">
                <a:latin typeface="Carlito"/>
                <a:cs typeface="Carlito"/>
              </a:rPr>
              <a:t>facility.  </a:t>
            </a:r>
            <a:r>
              <a:rPr lang="en-AU" spc="-35" dirty="0">
                <a:latin typeface="Carlito"/>
                <a:cs typeface="Carlito"/>
              </a:rPr>
              <a:t>However, </a:t>
            </a:r>
            <a:r>
              <a:rPr lang="en-AU" dirty="0">
                <a:latin typeface="Carlito"/>
                <a:cs typeface="Carlito"/>
              </a:rPr>
              <a:t>in </a:t>
            </a:r>
            <a:r>
              <a:rPr lang="en-AU" spc="-15" dirty="0">
                <a:latin typeface="Carlito"/>
                <a:cs typeface="Carlito"/>
              </a:rPr>
              <a:t>order to </a:t>
            </a:r>
            <a:r>
              <a:rPr lang="en-AU" spc="-10" dirty="0">
                <a:latin typeface="Carlito"/>
                <a:cs typeface="Carlito"/>
              </a:rPr>
              <a:t>get </a:t>
            </a:r>
            <a:r>
              <a:rPr lang="en-AU" dirty="0">
                <a:latin typeface="Carlito"/>
                <a:cs typeface="Carlito"/>
              </a:rPr>
              <a:t>a </a:t>
            </a:r>
            <a:r>
              <a:rPr lang="en-AU" spc="-10" dirty="0">
                <a:latin typeface="Carlito"/>
                <a:cs typeface="Carlito"/>
              </a:rPr>
              <a:t>comprehensive picture </a:t>
            </a:r>
            <a:r>
              <a:rPr lang="en-AU" spc="-5" dirty="0">
                <a:latin typeface="Carlito"/>
                <a:cs typeface="Carlito"/>
              </a:rPr>
              <a:t>of </a:t>
            </a:r>
            <a:r>
              <a:rPr lang="en-AU" dirty="0">
                <a:latin typeface="Carlito"/>
                <a:cs typeface="Carlito"/>
              </a:rPr>
              <a:t>a </a:t>
            </a:r>
            <a:r>
              <a:rPr lang="en-AU" spc="-15" dirty="0">
                <a:latin typeface="Carlito"/>
                <a:cs typeface="Carlito"/>
              </a:rPr>
              <a:t>family’s </a:t>
            </a:r>
            <a:r>
              <a:rPr lang="en-AU" spc="-5" dirty="0">
                <a:latin typeface="Carlito"/>
                <a:cs typeface="Carlito"/>
              </a:rPr>
              <a:t>health,  </a:t>
            </a:r>
            <a:r>
              <a:rPr lang="en-AU" spc="-10" dirty="0">
                <a:latin typeface="Carlito"/>
                <a:cs typeface="Carlito"/>
              </a:rPr>
              <a:t>you </a:t>
            </a:r>
            <a:r>
              <a:rPr lang="en-AU" spc="-5" dirty="0">
                <a:latin typeface="Carlito"/>
                <a:cs typeface="Carlito"/>
              </a:rPr>
              <a:t>need </a:t>
            </a:r>
            <a:r>
              <a:rPr lang="en-AU" spc="-15" dirty="0">
                <a:latin typeface="Carlito"/>
                <a:cs typeface="Carlito"/>
              </a:rPr>
              <a:t>to </a:t>
            </a:r>
            <a:r>
              <a:rPr lang="en-AU" spc="-5" dirty="0">
                <a:latin typeface="Carlito"/>
                <a:cs typeface="Carlito"/>
              </a:rPr>
              <a:t>visit </a:t>
            </a:r>
            <a:r>
              <a:rPr lang="en-AU" dirty="0">
                <a:latin typeface="Carlito"/>
                <a:cs typeface="Carlito"/>
              </a:rPr>
              <a:t>them </a:t>
            </a:r>
            <a:r>
              <a:rPr lang="en-AU" spc="-15" dirty="0">
                <a:latin typeface="Carlito"/>
                <a:cs typeface="Carlito"/>
              </a:rPr>
              <a:t>at</a:t>
            </a:r>
            <a:r>
              <a:rPr lang="en-AU" spc="-25" dirty="0">
                <a:latin typeface="Carlito"/>
                <a:cs typeface="Carlito"/>
              </a:rPr>
              <a:t> </a:t>
            </a:r>
            <a:r>
              <a:rPr lang="en-AU" spc="-5" dirty="0">
                <a:latin typeface="Carlito"/>
                <a:cs typeface="Carlito"/>
              </a:rPr>
              <a:t>home.</a:t>
            </a:r>
            <a:endParaRPr lang="en-AU" dirty="0">
              <a:latin typeface="Carlito"/>
              <a:cs typeface="Carlito"/>
            </a:endParaRPr>
          </a:p>
          <a:p>
            <a:pPr marL="241300" marR="21590" indent="-228600">
              <a:lnSpc>
                <a:spcPct val="90000"/>
              </a:lnSpc>
              <a:spcBef>
                <a:spcPts val="975"/>
              </a:spcBef>
              <a:buFont typeface="Arial"/>
              <a:buChar char="•"/>
              <a:tabLst>
                <a:tab pos="241300" algn="l"/>
              </a:tabLst>
            </a:pPr>
            <a:r>
              <a:rPr lang="en-AU" spc="-5" dirty="0">
                <a:latin typeface="Carlito"/>
                <a:cs typeface="Carlito"/>
              </a:rPr>
              <a:t>Home visits </a:t>
            </a:r>
            <a:r>
              <a:rPr lang="en-AU" spc="-15" dirty="0">
                <a:latin typeface="Carlito"/>
                <a:cs typeface="Carlito"/>
              </a:rPr>
              <a:t>are </a:t>
            </a:r>
            <a:r>
              <a:rPr lang="en-AU" dirty="0">
                <a:latin typeface="Carlito"/>
                <a:cs typeface="Carlito"/>
              </a:rPr>
              <a:t>an </a:t>
            </a:r>
            <a:r>
              <a:rPr lang="en-AU" spc="-10" dirty="0">
                <a:latin typeface="Carlito"/>
                <a:cs typeface="Carlito"/>
              </a:rPr>
              <a:t>important </a:t>
            </a:r>
            <a:r>
              <a:rPr lang="en-AU" spc="-5" dirty="0">
                <a:latin typeface="Carlito"/>
                <a:cs typeface="Carlito"/>
              </a:rPr>
              <a:t>part of </a:t>
            </a:r>
            <a:r>
              <a:rPr lang="en-AU" spc="-10" dirty="0">
                <a:latin typeface="Carlito"/>
                <a:cs typeface="Carlito"/>
              </a:rPr>
              <a:t>your work </a:t>
            </a:r>
            <a:r>
              <a:rPr lang="en-AU" dirty="0">
                <a:latin typeface="Carlito"/>
                <a:cs typeface="Carlito"/>
              </a:rPr>
              <a:t>as a </a:t>
            </a:r>
            <a:r>
              <a:rPr lang="en-AU" spc="-5" dirty="0">
                <a:latin typeface="Carlito"/>
                <a:cs typeface="Carlito"/>
              </a:rPr>
              <a:t>community health  </a:t>
            </a:r>
            <a:r>
              <a:rPr lang="en-AU" spc="-10" dirty="0">
                <a:latin typeface="Carlito"/>
                <a:cs typeface="Carlito"/>
              </a:rPr>
              <a:t>nurse </a:t>
            </a:r>
            <a:r>
              <a:rPr lang="en-AU" dirty="0">
                <a:latin typeface="Carlito"/>
                <a:cs typeface="Carlito"/>
              </a:rPr>
              <a:t>as </a:t>
            </a:r>
            <a:r>
              <a:rPr lang="en-AU" spc="-5" dirty="0">
                <a:latin typeface="Carlito"/>
                <a:cs typeface="Carlito"/>
              </a:rPr>
              <a:t>they allow </a:t>
            </a:r>
            <a:r>
              <a:rPr lang="en-AU" spc="-10" dirty="0">
                <a:latin typeface="Carlito"/>
                <a:cs typeface="Carlito"/>
              </a:rPr>
              <a:t>you </a:t>
            </a:r>
            <a:r>
              <a:rPr lang="en-AU" spc="-15" dirty="0">
                <a:latin typeface="Carlito"/>
                <a:cs typeface="Carlito"/>
              </a:rPr>
              <a:t>to </a:t>
            </a:r>
            <a:r>
              <a:rPr lang="en-AU" spc="-5" dirty="0">
                <a:latin typeface="Carlito"/>
                <a:cs typeface="Carlito"/>
              </a:rPr>
              <a:t>see </a:t>
            </a:r>
            <a:r>
              <a:rPr lang="en-AU" spc="-10" dirty="0">
                <a:latin typeface="Carlito"/>
                <a:cs typeface="Carlito"/>
              </a:rPr>
              <a:t>families </a:t>
            </a:r>
            <a:r>
              <a:rPr lang="en-AU" dirty="0">
                <a:latin typeface="Carlito"/>
                <a:cs typeface="Carlito"/>
              </a:rPr>
              <a:t>and their </a:t>
            </a:r>
            <a:r>
              <a:rPr lang="en-AU" spc="-5" dirty="0">
                <a:latin typeface="Carlito"/>
                <a:cs typeface="Carlito"/>
              </a:rPr>
              <a:t>needs </a:t>
            </a:r>
            <a:r>
              <a:rPr lang="en-AU" dirty="0">
                <a:latin typeface="Carlito"/>
                <a:cs typeface="Carlito"/>
              </a:rPr>
              <a:t>in their </a:t>
            </a:r>
            <a:r>
              <a:rPr lang="en-AU" spc="-10" dirty="0">
                <a:latin typeface="Carlito"/>
                <a:cs typeface="Carlito"/>
              </a:rPr>
              <a:t>own  </a:t>
            </a:r>
            <a:r>
              <a:rPr lang="en-AU" spc="-5" dirty="0">
                <a:latin typeface="Carlito"/>
                <a:cs typeface="Carlito"/>
              </a:rPr>
              <a:t>homes.</a:t>
            </a:r>
            <a:endParaRPr lang="en-AU" dirty="0">
              <a:latin typeface="Carlito"/>
              <a:cs typeface="Carlito"/>
            </a:endParaRPr>
          </a:p>
          <a:p>
            <a:endParaRPr lang="en-AU" dirty="0"/>
          </a:p>
        </p:txBody>
      </p:sp>
    </p:spTree>
    <p:extLst>
      <p:ext uri="{BB962C8B-B14F-4D97-AF65-F5344CB8AC3E}">
        <p14:creationId xmlns:p14="http://schemas.microsoft.com/office/powerpoint/2010/main" val="41444522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rPr lang="en-AU" sz="3000" spc="-10" dirty="0">
                <a:solidFill>
                  <a:prstClr val="black"/>
                </a:solidFill>
                <a:latin typeface="Carlito"/>
                <a:ea typeface="+mn-ea"/>
                <a:cs typeface="Carlito"/>
              </a:rPr>
              <a:t> Home visiting </a:t>
            </a:r>
            <a:r>
              <a:rPr lang="en-AU" sz="3000" dirty="0">
                <a:solidFill>
                  <a:prstClr val="black"/>
                </a:solidFill>
                <a:latin typeface="Carlito"/>
                <a:ea typeface="+mn-ea"/>
                <a:cs typeface="Carlito"/>
              </a:rPr>
              <a:t>main</a:t>
            </a:r>
            <a:r>
              <a:rPr lang="en-AU" sz="3000" spc="-30" dirty="0">
                <a:solidFill>
                  <a:prstClr val="black"/>
                </a:solidFill>
                <a:latin typeface="Carlito"/>
                <a:ea typeface="+mn-ea"/>
                <a:cs typeface="Carlito"/>
              </a:rPr>
              <a:t> </a:t>
            </a:r>
            <a:r>
              <a:rPr lang="en-AU" sz="3000" spc="-5" dirty="0">
                <a:solidFill>
                  <a:prstClr val="black"/>
                </a:solidFill>
                <a:latin typeface="Carlito"/>
                <a:ea typeface="+mn-ea"/>
                <a:cs typeface="Carlito"/>
              </a:rPr>
              <a:t>purposes.</a:t>
            </a:r>
            <a:endParaRPr lang="en-AU" dirty="0"/>
          </a:p>
        </p:txBody>
      </p:sp>
      <p:sp>
        <p:nvSpPr>
          <p:cNvPr id="1048783" name="Content Placeholder 2"/>
          <p:cNvSpPr>
            <a:spLocks noGrp="1"/>
          </p:cNvSpPr>
          <p:nvPr>
            <p:ph idx="1"/>
          </p:nvPr>
        </p:nvSpPr>
        <p:spPr/>
        <p:txBody>
          <a:bodyPr>
            <a:normAutofit fontScale="92500"/>
          </a:bodyPr>
          <a:lstStyle/>
          <a:p>
            <a:pPr marL="12700" marR="5080">
              <a:lnSpc>
                <a:spcPts val="2590"/>
              </a:lnSpc>
              <a:spcBef>
                <a:spcPts val="1035"/>
              </a:spcBef>
            </a:pPr>
            <a:r>
              <a:rPr lang="en-AU" spc="-5" dirty="0">
                <a:latin typeface="Carlito"/>
                <a:cs typeface="Carlito"/>
              </a:rPr>
              <a:t>Home visiting </a:t>
            </a:r>
            <a:r>
              <a:rPr lang="en-AU" dirty="0">
                <a:latin typeface="Carlito"/>
                <a:cs typeface="Carlito"/>
              </a:rPr>
              <a:t>is </a:t>
            </a:r>
            <a:r>
              <a:rPr lang="en-AU" spc="-5" dirty="0">
                <a:latin typeface="Carlito"/>
                <a:cs typeface="Carlito"/>
              </a:rPr>
              <a:t>one of </a:t>
            </a:r>
            <a:r>
              <a:rPr lang="en-AU" dirty="0">
                <a:latin typeface="Carlito"/>
                <a:cs typeface="Carlito"/>
              </a:rPr>
              <a:t>the </a:t>
            </a:r>
            <a:r>
              <a:rPr lang="en-AU" spc="-5" dirty="0">
                <a:latin typeface="Carlito"/>
                <a:cs typeface="Carlito"/>
              </a:rPr>
              <a:t>essential </a:t>
            </a:r>
            <a:r>
              <a:rPr lang="en-AU" spc="-10" dirty="0">
                <a:latin typeface="Carlito"/>
                <a:cs typeface="Carlito"/>
              </a:rPr>
              <a:t>community </a:t>
            </a:r>
            <a:r>
              <a:rPr lang="en-AU" spc="-5" dirty="0">
                <a:latin typeface="Carlito"/>
                <a:cs typeface="Carlito"/>
              </a:rPr>
              <a:t>health </a:t>
            </a:r>
            <a:r>
              <a:rPr lang="en-AU" dirty="0">
                <a:latin typeface="Carlito"/>
                <a:cs typeface="Carlito"/>
              </a:rPr>
              <a:t>services </a:t>
            </a:r>
            <a:r>
              <a:rPr lang="en-AU" spc="-10" dirty="0">
                <a:latin typeface="Carlito"/>
                <a:cs typeface="Carlito"/>
              </a:rPr>
              <a:t>that you  </a:t>
            </a:r>
            <a:r>
              <a:rPr lang="en-AU" spc="-5" dirty="0">
                <a:latin typeface="Carlito"/>
                <a:cs typeface="Carlito"/>
              </a:rPr>
              <a:t>should </a:t>
            </a:r>
            <a:r>
              <a:rPr lang="en-AU" spc="-10" dirty="0">
                <a:latin typeface="Carlito"/>
                <a:cs typeface="Carlito"/>
              </a:rPr>
              <a:t>provide</a:t>
            </a:r>
            <a:r>
              <a:rPr lang="en-AU" spc="-5" dirty="0">
                <a:latin typeface="Carlito"/>
                <a:cs typeface="Carlito"/>
              </a:rPr>
              <a:t>:</a:t>
            </a:r>
            <a:endParaRPr lang="en-AU" dirty="0">
              <a:latin typeface="Carlito"/>
              <a:cs typeface="Carlito"/>
            </a:endParaRPr>
          </a:p>
          <a:p>
            <a:pPr marL="241300" marR="41910" indent="-228600">
              <a:lnSpc>
                <a:spcPct val="90000"/>
              </a:lnSpc>
              <a:spcBef>
                <a:spcPts val="965"/>
              </a:spcBef>
              <a:buFont typeface="Arial"/>
              <a:buChar char="•"/>
              <a:tabLst>
                <a:tab pos="241300" algn="l"/>
              </a:tabLst>
            </a:pPr>
            <a:r>
              <a:rPr lang="en-AU" dirty="0">
                <a:latin typeface="Carlito"/>
                <a:cs typeface="Carlito"/>
              </a:rPr>
              <a:t>It </a:t>
            </a:r>
            <a:r>
              <a:rPr lang="en-AU" spc="-10" dirty="0">
                <a:latin typeface="Carlito"/>
                <a:cs typeface="Carlito"/>
              </a:rPr>
              <a:t>allows you </a:t>
            </a:r>
            <a:r>
              <a:rPr lang="en-AU" spc="-15" dirty="0">
                <a:latin typeface="Carlito"/>
                <a:cs typeface="Carlito"/>
              </a:rPr>
              <a:t>to follow </a:t>
            </a:r>
            <a:r>
              <a:rPr lang="en-AU" spc="-5" dirty="0">
                <a:latin typeface="Carlito"/>
                <a:cs typeface="Carlito"/>
              </a:rPr>
              <a:t>up </a:t>
            </a:r>
            <a:r>
              <a:rPr lang="en-AU" dirty="0">
                <a:latin typeface="Carlito"/>
                <a:cs typeface="Carlito"/>
              </a:rPr>
              <a:t>individual </a:t>
            </a:r>
            <a:r>
              <a:rPr lang="en-AU" spc="-10" dirty="0">
                <a:latin typeface="Carlito"/>
                <a:cs typeface="Carlito"/>
              </a:rPr>
              <a:t>families </a:t>
            </a:r>
            <a:r>
              <a:rPr lang="en-AU" spc="-15" dirty="0">
                <a:latin typeface="Carlito"/>
                <a:cs typeface="Carlito"/>
              </a:rPr>
              <a:t>at </a:t>
            </a:r>
            <a:r>
              <a:rPr lang="en-AU" spc="-5" dirty="0">
                <a:latin typeface="Carlito"/>
                <a:cs typeface="Carlito"/>
              </a:rPr>
              <a:t>home </a:t>
            </a:r>
            <a:r>
              <a:rPr lang="en-AU" spc="-15" dirty="0">
                <a:latin typeface="Carlito"/>
                <a:cs typeface="Carlito"/>
              </a:rPr>
              <a:t>to </a:t>
            </a:r>
            <a:r>
              <a:rPr lang="en-AU" spc="-5" dirty="0">
                <a:latin typeface="Carlito"/>
                <a:cs typeface="Carlito"/>
              </a:rPr>
              <a:t>find out </a:t>
            </a:r>
            <a:r>
              <a:rPr lang="en-AU" spc="-20" dirty="0">
                <a:latin typeface="Carlito"/>
                <a:cs typeface="Carlito"/>
              </a:rPr>
              <a:t>why  </a:t>
            </a:r>
            <a:r>
              <a:rPr lang="en-AU" spc="-5" dirty="0">
                <a:latin typeface="Carlito"/>
                <a:cs typeface="Carlito"/>
              </a:rPr>
              <a:t>some health </a:t>
            </a:r>
            <a:r>
              <a:rPr lang="en-AU" spc="-10" dirty="0">
                <a:latin typeface="Carlito"/>
                <a:cs typeface="Carlito"/>
              </a:rPr>
              <a:t>problems </a:t>
            </a:r>
            <a:r>
              <a:rPr lang="en-AU" spc="-15" dirty="0">
                <a:latin typeface="Carlito"/>
                <a:cs typeface="Carlito"/>
              </a:rPr>
              <a:t>persist </a:t>
            </a:r>
            <a:r>
              <a:rPr lang="en-AU" dirty="0">
                <a:latin typeface="Carlito"/>
                <a:cs typeface="Carlito"/>
              </a:rPr>
              <a:t>in the </a:t>
            </a:r>
            <a:r>
              <a:rPr lang="en-AU" spc="-10" dirty="0">
                <a:latin typeface="Carlito"/>
                <a:cs typeface="Carlito"/>
              </a:rPr>
              <a:t>community despite </a:t>
            </a:r>
            <a:r>
              <a:rPr lang="en-AU" spc="-20" dirty="0">
                <a:latin typeface="Carlito"/>
                <a:cs typeface="Carlito"/>
              </a:rPr>
              <a:t>efforts </a:t>
            </a:r>
            <a:r>
              <a:rPr lang="en-AU" spc="-10" dirty="0">
                <a:latin typeface="Carlito"/>
                <a:cs typeface="Carlito"/>
              </a:rPr>
              <a:t>to  </a:t>
            </a:r>
            <a:r>
              <a:rPr lang="en-AU" spc="-15" dirty="0">
                <a:latin typeface="Carlito"/>
                <a:cs typeface="Carlito"/>
              </a:rPr>
              <a:t>prevent </a:t>
            </a:r>
            <a:r>
              <a:rPr lang="en-AU" spc="-5" dirty="0">
                <a:latin typeface="Carlito"/>
                <a:cs typeface="Carlito"/>
              </a:rPr>
              <a:t>or </a:t>
            </a:r>
            <a:r>
              <a:rPr lang="en-AU" spc="-15" dirty="0">
                <a:latin typeface="Carlito"/>
                <a:cs typeface="Carlito"/>
              </a:rPr>
              <a:t>control </a:t>
            </a:r>
            <a:r>
              <a:rPr lang="en-AU" dirty="0">
                <a:latin typeface="Carlito"/>
                <a:cs typeface="Carlito"/>
              </a:rPr>
              <a:t>them, </a:t>
            </a:r>
            <a:r>
              <a:rPr lang="en-AU" spc="-20" dirty="0">
                <a:latin typeface="Carlito"/>
                <a:cs typeface="Carlito"/>
              </a:rPr>
              <a:t>for </a:t>
            </a:r>
            <a:r>
              <a:rPr lang="en-AU" spc="-15" dirty="0">
                <a:latin typeface="Carlito"/>
                <a:cs typeface="Carlito"/>
              </a:rPr>
              <a:t>example </a:t>
            </a:r>
            <a:r>
              <a:rPr lang="en-AU" dirty="0">
                <a:latin typeface="Carlito"/>
                <a:cs typeface="Carlito"/>
              </a:rPr>
              <a:t>malnutrition, </a:t>
            </a:r>
            <a:r>
              <a:rPr lang="en-AU" spc="-10" dirty="0">
                <a:latin typeface="Carlito"/>
                <a:cs typeface="Carlito"/>
              </a:rPr>
              <a:t>communicable  </a:t>
            </a:r>
            <a:r>
              <a:rPr lang="en-AU" spc="-5" dirty="0">
                <a:latin typeface="Carlito"/>
                <a:cs typeface="Carlito"/>
              </a:rPr>
              <a:t>diseases, </a:t>
            </a:r>
            <a:r>
              <a:rPr lang="en-AU" spc="-10" dirty="0">
                <a:latin typeface="Carlito"/>
                <a:cs typeface="Carlito"/>
              </a:rPr>
              <a:t>or repeated </a:t>
            </a:r>
            <a:r>
              <a:rPr lang="en-AU" spc="-15" dirty="0">
                <a:latin typeface="Carlito"/>
                <a:cs typeface="Carlito"/>
              </a:rPr>
              <a:t>failure to attend </a:t>
            </a:r>
            <a:r>
              <a:rPr lang="en-AU" dirty="0">
                <a:latin typeface="Carlito"/>
                <a:cs typeface="Carlito"/>
              </a:rPr>
              <a:t>clinics, especially if the </a:t>
            </a:r>
            <a:r>
              <a:rPr lang="en-AU" spc="-10" dirty="0">
                <a:latin typeface="Carlito"/>
                <a:cs typeface="Carlito"/>
              </a:rPr>
              <a:t>family </a:t>
            </a:r>
            <a:r>
              <a:rPr lang="en-AU" dirty="0">
                <a:latin typeface="Carlito"/>
                <a:cs typeface="Carlito"/>
              </a:rPr>
              <a:t>is  </a:t>
            </a:r>
            <a:r>
              <a:rPr lang="en-AU" spc="-15" dirty="0">
                <a:latin typeface="Carlito"/>
                <a:cs typeface="Carlito"/>
              </a:rPr>
              <a:t>at</a:t>
            </a:r>
            <a:r>
              <a:rPr lang="en-AU" spc="-20" dirty="0">
                <a:latin typeface="Carlito"/>
                <a:cs typeface="Carlito"/>
              </a:rPr>
              <a:t> </a:t>
            </a:r>
            <a:r>
              <a:rPr lang="en-AU" dirty="0">
                <a:latin typeface="Carlito"/>
                <a:cs typeface="Carlito"/>
              </a:rPr>
              <a:t>risk</a:t>
            </a:r>
          </a:p>
          <a:p>
            <a:pPr marL="241300" indent="-228600">
              <a:spcBef>
                <a:spcPts val="720"/>
              </a:spcBef>
              <a:buFont typeface="Arial"/>
              <a:buChar char="•"/>
              <a:tabLst>
                <a:tab pos="241300" algn="l"/>
              </a:tabLst>
            </a:pPr>
            <a:r>
              <a:rPr lang="en-AU" dirty="0">
                <a:latin typeface="Carlito"/>
                <a:cs typeface="Carlito"/>
              </a:rPr>
              <a:t>It </a:t>
            </a:r>
            <a:r>
              <a:rPr lang="en-AU" spc="-20" dirty="0">
                <a:latin typeface="Carlito"/>
                <a:cs typeface="Carlito"/>
              </a:rPr>
              <a:t>keeps </a:t>
            </a:r>
            <a:r>
              <a:rPr lang="en-AU" spc="-10" dirty="0">
                <a:latin typeface="Carlito"/>
                <a:cs typeface="Carlito"/>
              </a:rPr>
              <a:t>you </a:t>
            </a:r>
            <a:r>
              <a:rPr lang="en-AU" spc="-15" dirty="0">
                <a:latin typeface="Carlito"/>
                <a:cs typeface="Carlito"/>
              </a:rPr>
              <a:t>aware </a:t>
            </a:r>
            <a:r>
              <a:rPr lang="en-AU" spc="-5" dirty="0">
                <a:latin typeface="Carlito"/>
                <a:cs typeface="Carlito"/>
              </a:rPr>
              <a:t>of </a:t>
            </a:r>
            <a:r>
              <a:rPr lang="en-AU" spc="-10" dirty="0">
                <a:latin typeface="Carlito"/>
                <a:cs typeface="Carlito"/>
              </a:rPr>
              <a:t>what </a:t>
            </a:r>
            <a:r>
              <a:rPr lang="en-AU" dirty="0">
                <a:latin typeface="Carlito"/>
                <a:cs typeface="Carlito"/>
              </a:rPr>
              <a:t>is </a:t>
            </a:r>
            <a:r>
              <a:rPr lang="en-AU" spc="-10" dirty="0">
                <a:latin typeface="Carlito"/>
                <a:cs typeface="Carlito"/>
              </a:rPr>
              <a:t>going </a:t>
            </a:r>
            <a:r>
              <a:rPr lang="en-AU" spc="-5" dirty="0">
                <a:latin typeface="Carlito"/>
                <a:cs typeface="Carlito"/>
              </a:rPr>
              <a:t>on </a:t>
            </a:r>
            <a:r>
              <a:rPr lang="en-AU" dirty="0">
                <a:latin typeface="Carlito"/>
                <a:cs typeface="Carlito"/>
              </a:rPr>
              <a:t>in </a:t>
            </a:r>
            <a:r>
              <a:rPr lang="en-AU" spc="-10" dirty="0">
                <a:latin typeface="Carlito"/>
                <a:cs typeface="Carlito"/>
              </a:rPr>
              <a:t>your catchment</a:t>
            </a:r>
            <a:r>
              <a:rPr lang="en-AU" spc="-85" dirty="0">
                <a:latin typeface="Carlito"/>
                <a:cs typeface="Carlito"/>
              </a:rPr>
              <a:t> </a:t>
            </a:r>
            <a:r>
              <a:rPr lang="en-AU" spc="-10" dirty="0">
                <a:latin typeface="Carlito"/>
                <a:cs typeface="Carlito"/>
              </a:rPr>
              <a:t>area</a:t>
            </a:r>
            <a:endParaRPr lang="en-AU" dirty="0">
              <a:latin typeface="Carlito"/>
              <a:cs typeface="Carlito"/>
            </a:endParaRPr>
          </a:p>
          <a:p>
            <a:endParaRPr lang="en-AU" dirty="0"/>
          </a:p>
        </p:txBody>
      </p:sp>
    </p:spTree>
    <p:extLst>
      <p:ext uri="{BB962C8B-B14F-4D97-AF65-F5344CB8AC3E}">
        <p14:creationId xmlns:p14="http://schemas.microsoft.com/office/powerpoint/2010/main" val="666319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4" name="Title 1"/>
          <p:cNvSpPr>
            <a:spLocks noGrp="1"/>
          </p:cNvSpPr>
          <p:nvPr>
            <p:ph type="title"/>
          </p:nvPr>
        </p:nvSpPr>
        <p:spPr/>
        <p:txBody>
          <a:bodyPr/>
          <a:lstStyle/>
          <a:p>
            <a:r>
              <a:rPr lang="en-AU" dirty="0"/>
              <a:t>Home Visiting</a:t>
            </a:r>
          </a:p>
        </p:txBody>
      </p:sp>
      <p:sp>
        <p:nvSpPr>
          <p:cNvPr id="1048785" name="Content Placeholder 2"/>
          <p:cNvSpPr>
            <a:spLocks noGrp="1"/>
          </p:cNvSpPr>
          <p:nvPr>
            <p:ph idx="1"/>
          </p:nvPr>
        </p:nvSpPr>
        <p:spPr/>
        <p:txBody>
          <a:bodyPr>
            <a:normAutofit fontScale="70000" lnSpcReduction="20000"/>
          </a:bodyPr>
          <a:lstStyle/>
          <a:p>
            <a:pPr marL="0" marR="451484" indent="0">
              <a:lnSpc>
                <a:spcPts val="3020"/>
              </a:lnSpc>
              <a:spcBef>
                <a:spcPts val="480"/>
              </a:spcBef>
              <a:buNone/>
            </a:pPr>
            <a:r>
              <a:rPr lang="en-AU" spc="-5" dirty="0">
                <a:latin typeface="Carlito"/>
                <a:cs typeface="Carlito"/>
              </a:rPr>
              <a:t>In </a:t>
            </a:r>
            <a:r>
              <a:rPr lang="en-AU" spc="-15" dirty="0">
                <a:latin typeface="Carlito"/>
                <a:cs typeface="Carlito"/>
              </a:rPr>
              <a:t>order </a:t>
            </a:r>
            <a:r>
              <a:rPr lang="en-AU" spc="-25" dirty="0">
                <a:latin typeface="Carlito"/>
                <a:cs typeface="Carlito"/>
              </a:rPr>
              <a:t>for </a:t>
            </a:r>
            <a:r>
              <a:rPr lang="en-AU" spc="-20" dirty="0">
                <a:latin typeface="Carlito"/>
                <a:cs typeface="Carlito"/>
              </a:rPr>
              <a:t>you to </a:t>
            </a:r>
            <a:r>
              <a:rPr lang="en-AU" spc="-10" dirty="0">
                <a:latin typeface="Carlito"/>
                <a:cs typeface="Carlito"/>
              </a:rPr>
              <a:t>conduct home visiting </a:t>
            </a:r>
            <a:r>
              <a:rPr lang="en-AU" spc="-25" dirty="0">
                <a:latin typeface="Carlito"/>
                <a:cs typeface="Carlito"/>
              </a:rPr>
              <a:t>successfully,  </a:t>
            </a:r>
            <a:r>
              <a:rPr lang="en-AU" spc="-20" dirty="0">
                <a:latin typeface="Carlito"/>
                <a:cs typeface="Carlito"/>
              </a:rPr>
              <a:t>you </a:t>
            </a:r>
            <a:r>
              <a:rPr lang="en-AU" spc="-10" dirty="0">
                <a:latin typeface="Carlito"/>
                <a:cs typeface="Carlito"/>
              </a:rPr>
              <a:t>need </a:t>
            </a:r>
            <a:r>
              <a:rPr lang="en-AU" spc="-20" dirty="0">
                <a:latin typeface="Carlito"/>
                <a:cs typeface="Carlito"/>
              </a:rPr>
              <a:t>to </a:t>
            </a:r>
            <a:r>
              <a:rPr lang="en-AU" spc="-25" dirty="0">
                <a:latin typeface="Carlito"/>
                <a:cs typeface="Carlito"/>
              </a:rPr>
              <a:t>have </a:t>
            </a:r>
            <a:r>
              <a:rPr lang="en-AU" spc="-5" dirty="0">
                <a:latin typeface="Carlito"/>
                <a:cs typeface="Carlito"/>
              </a:rPr>
              <a:t>the </a:t>
            </a:r>
            <a:r>
              <a:rPr lang="en-AU" spc="-15" dirty="0">
                <a:latin typeface="Carlito"/>
                <a:cs typeface="Carlito"/>
              </a:rPr>
              <a:t>following</a:t>
            </a:r>
            <a:r>
              <a:rPr lang="en-AU" spc="90" dirty="0">
                <a:latin typeface="Carlito"/>
                <a:cs typeface="Carlito"/>
              </a:rPr>
              <a:t> </a:t>
            </a:r>
            <a:r>
              <a:rPr lang="en-AU" spc="-10" dirty="0">
                <a:latin typeface="Carlito"/>
                <a:cs typeface="Carlito"/>
              </a:rPr>
              <a:t>skills:</a:t>
            </a:r>
            <a:endParaRPr lang="en-AU" dirty="0">
              <a:latin typeface="Carlito"/>
              <a:cs typeface="Carlito"/>
            </a:endParaRPr>
          </a:p>
          <a:p>
            <a:pPr marL="241300" marR="128270" indent="-228600">
              <a:lnSpc>
                <a:spcPts val="3020"/>
              </a:lnSpc>
              <a:spcBef>
                <a:spcPts val="1015"/>
              </a:spcBef>
              <a:buFont typeface="Arial"/>
              <a:buChar char="•"/>
              <a:tabLst>
                <a:tab pos="241300" algn="l"/>
              </a:tabLst>
            </a:pPr>
            <a:r>
              <a:rPr lang="en-AU" spc="-5" dirty="0">
                <a:latin typeface="Carlito"/>
                <a:cs typeface="Carlito"/>
              </a:rPr>
              <a:t>Good </a:t>
            </a:r>
            <a:r>
              <a:rPr lang="en-AU" spc="-10" dirty="0">
                <a:latin typeface="Carlito"/>
                <a:cs typeface="Carlito"/>
              </a:rPr>
              <a:t>technical skills </a:t>
            </a:r>
            <a:r>
              <a:rPr lang="en-AU" spc="-5" dirty="0">
                <a:latin typeface="Carlito"/>
                <a:cs typeface="Carlito"/>
              </a:rPr>
              <a:t>and knowledge of </a:t>
            </a:r>
            <a:r>
              <a:rPr lang="en-AU" spc="-20" dirty="0">
                <a:latin typeface="Carlito"/>
                <a:cs typeface="Carlito"/>
              </a:rPr>
              <a:t>preventive </a:t>
            </a:r>
            <a:r>
              <a:rPr lang="en-AU" spc="-5" dirty="0">
                <a:latin typeface="Carlito"/>
                <a:cs typeface="Carlito"/>
              </a:rPr>
              <a:t>and  </a:t>
            </a:r>
            <a:r>
              <a:rPr lang="en-AU" spc="-10" dirty="0">
                <a:latin typeface="Carlito"/>
                <a:cs typeface="Carlito"/>
              </a:rPr>
              <a:t>therapeutic</a:t>
            </a:r>
            <a:r>
              <a:rPr lang="en-AU" spc="15" dirty="0">
                <a:latin typeface="Carlito"/>
                <a:cs typeface="Carlito"/>
              </a:rPr>
              <a:t> </a:t>
            </a:r>
            <a:r>
              <a:rPr lang="en-AU" spc="-10" dirty="0">
                <a:latin typeface="Carlito"/>
                <a:cs typeface="Carlito"/>
              </a:rPr>
              <a:t>measures</a:t>
            </a:r>
            <a:endParaRPr lang="en-AU" dirty="0">
              <a:latin typeface="Carlito"/>
              <a:cs typeface="Carlito"/>
            </a:endParaRPr>
          </a:p>
          <a:p>
            <a:pPr marL="241300" indent="-228600">
              <a:spcBef>
                <a:spcPts val="620"/>
              </a:spcBef>
              <a:buFont typeface="Arial"/>
              <a:buChar char="•"/>
              <a:tabLst>
                <a:tab pos="241300" algn="l"/>
              </a:tabLst>
            </a:pPr>
            <a:r>
              <a:rPr lang="en-AU" spc="-5" dirty="0">
                <a:latin typeface="Carlito"/>
                <a:cs typeface="Carlito"/>
              </a:rPr>
              <a:t>Good </a:t>
            </a:r>
            <a:r>
              <a:rPr lang="en-AU" spc="-10" dirty="0">
                <a:latin typeface="Carlito"/>
                <a:cs typeface="Carlito"/>
              </a:rPr>
              <a:t>communication skills </a:t>
            </a:r>
            <a:r>
              <a:rPr lang="en-AU" spc="-5" dirty="0">
                <a:latin typeface="Carlito"/>
                <a:cs typeface="Carlito"/>
              </a:rPr>
              <a:t>and </a:t>
            </a:r>
            <a:r>
              <a:rPr lang="en-AU" spc="-10" dirty="0">
                <a:latin typeface="Carlito"/>
                <a:cs typeface="Carlito"/>
              </a:rPr>
              <a:t>teaching</a:t>
            </a:r>
            <a:r>
              <a:rPr lang="en-AU" spc="95" dirty="0">
                <a:latin typeface="Carlito"/>
                <a:cs typeface="Carlito"/>
              </a:rPr>
              <a:t> </a:t>
            </a:r>
            <a:r>
              <a:rPr lang="en-AU" spc="-5" dirty="0">
                <a:latin typeface="Carlito"/>
                <a:cs typeface="Carlito"/>
              </a:rPr>
              <a:t>ability</a:t>
            </a:r>
          </a:p>
          <a:p>
            <a:pPr marL="241300" marR="508000" indent="-228600">
              <a:lnSpc>
                <a:spcPts val="3020"/>
              </a:lnSpc>
              <a:spcBef>
                <a:spcPts val="1045"/>
              </a:spcBef>
              <a:buFont typeface="Arial"/>
              <a:buChar char="•"/>
              <a:tabLst>
                <a:tab pos="241300" algn="l"/>
              </a:tabLst>
            </a:pPr>
            <a:r>
              <a:rPr lang="en-AU" spc="-5" dirty="0">
                <a:latin typeface="Carlito"/>
                <a:cs typeface="Carlito"/>
              </a:rPr>
              <a:t>Good </a:t>
            </a:r>
            <a:r>
              <a:rPr lang="en-AU" spc="-15" dirty="0">
                <a:latin typeface="Carlito"/>
                <a:cs typeface="Carlito"/>
              </a:rPr>
              <a:t>leadership </a:t>
            </a:r>
            <a:r>
              <a:rPr lang="en-AU" spc="-10" dirty="0">
                <a:latin typeface="Carlito"/>
                <a:cs typeface="Carlito"/>
              </a:rPr>
              <a:t>skills </a:t>
            </a:r>
            <a:r>
              <a:rPr lang="en-AU" spc="-5" dirty="0">
                <a:latin typeface="Carlito"/>
                <a:cs typeface="Carlito"/>
              </a:rPr>
              <a:t>and </a:t>
            </a:r>
            <a:r>
              <a:rPr lang="en-AU" spc="-15" dirty="0">
                <a:latin typeface="Carlito"/>
                <a:cs typeface="Carlito"/>
              </a:rPr>
              <a:t>rational </a:t>
            </a:r>
            <a:r>
              <a:rPr lang="en-AU" spc="-10" dirty="0">
                <a:latin typeface="Carlito"/>
                <a:cs typeface="Carlito"/>
              </a:rPr>
              <a:t>thinking </a:t>
            </a:r>
            <a:r>
              <a:rPr lang="en-AU" spc="-20" dirty="0">
                <a:latin typeface="Carlito"/>
                <a:cs typeface="Carlito"/>
              </a:rPr>
              <a:t>to </a:t>
            </a:r>
            <a:r>
              <a:rPr lang="en-AU" spc="-25" dirty="0">
                <a:latin typeface="Carlito"/>
                <a:cs typeface="Carlito"/>
              </a:rPr>
              <a:t>make  </a:t>
            </a:r>
            <a:r>
              <a:rPr lang="en-AU" spc="-10" dirty="0">
                <a:latin typeface="Carlito"/>
                <a:cs typeface="Carlito"/>
              </a:rPr>
              <a:t>sound</a:t>
            </a:r>
            <a:r>
              <a:rPr lang="en-AU" spc="20" dirty="0">
                <a:latin typeface="Carlito"/>
                <a:cs typeface="Carlito"/>
              </a:rPr>
              <a:t> </a:t>
            </a:r>
            <a:r>
              <a:rPr lang="en-AU" spc="-10" dirty="0">
                <a:latin typeface="Carlito"/>
                <a:cs typeface="Carlito"/>
              </a:rPr>
              <a:t>judgments</a:t>
            </a:r>
            <a:endParaRPr lang="en-AU" dirty="0">
              <a:latin typeface="Carlito"/>
              <a:cs typeface="Carlito"/>
            </a:endParaRPr>
          </a:p>
          <a:p>
            <a:pPr marL="241300" marR="5080" indent="-228600">
              <a:lnSpc>
                <a:spcPts val="3020"/>
              </a:lnSpc>
              <a:spcBef>
                <a:spcPts val="1019"/>
              </a:spcBef>
              <a:buFont typeface="Arial"/>
              <a:buChar char="•"/>
              <a:tabLst>
                <a:tab pos="241300" algn="l"/>
              </a:tabLst>
            </a:pPr>
            <a:r>
              <a:rPr lang="en-AU" spc="-5" dirty="0">
                <a:latin typeface="Carlito"/>
                <a:cs typeface="Carlito"/>
              </a:rPr>
              <a:t>Good </a:t>
            </a:r>
            <a:r>
              <a:rPr lang="en-AU" spc="-10" dirty="0">
                <a:latin typeface="Carlito"/>
                <a:cs typeface="Carlito"/>
              </a:rPr>
              <a:t>counselling skills </a:t>
            </a:r>
            <a:r>
              <a:rPr lang="en-AU" spc="-5" dirty="0">
                <a:latin typeface="Carlito"/>
                <a:cs typeface="Carlito"/>
              </a:rPr>
              <a:t>and an </a:t>
            </a:r>
            <a:r>
              <a:rPr lang="en-AU" spc="-15" dirty="0">
                <a:latin typeface="Carlito"/>
                <a:cs typeface="Carlito"/>
              </a:rPr>
              <a:t>understanding </a:t>
            </a:r>
            <a:r>
              <a:rPr lang="en-AU" spc="-5" dirty="0">
                <a:latin typeface="Carlito"/>
                <a:cs typeface="Carlito"/>
              </a:rPr>
              <a:t>of </a:t>
            </a:r>
            <a:r>
              <a:rPr lang="en-AU" spc="-10" dirty="0">
                <a:latin typeface="Carlito"/>
                <a:cs typeface="Carlito"/>
              </a:rPr>
              <a:t>human  </a:t>
            </a:r>
            <a:r>
              <a:rPr lang="en-AU" spc="-15" dirty="0">
                <a:latin typeface="Carlito"/>
                <a:cs typeface="Carlito"/>
              </a:rPr>
              <a:t>relations</a:t>
            </a:r>
            <a:endParaRPr lang="en-AU" dirty="0">
              <a:latin typeface="Carlito"/>
              <a:cs typeface="Carlito"/>
            </a:endParaRPr>
          </a:p>
          <a:p>
            <a:pPr marL="12700" indent="0">
              <a:spcBef>
                <a:spcPts val="620"/>
              </a:spcBef>
              <a:buNone/>
              <a:tabLst>
                <a:tab pos="241300" algn="l"/>
              </a:tabLst>
            </a:pPr>
            <a:endParaRPr lang="en-AU" dirty="0">
              <a:latin typeface="Carlito"/>
              <a:cs typeface="Carlito"/>
            </a:endParaRPr>
          </a:p>
          <a:p>
            <a:endParaRPr lang="en-AU" dirty="0"/>
          </a:p>
        </p:txBody>
      </p:sp>
    </p:spTree>
    <p:extLst>
      <p:ext uri="{BB962C8B-B14F-4D97-AF65-F5344CB8AC3E}">
        <p14:creationId xmlns:p14="http://schemas.microsoft.com/office/powerpoint/2010/main" val="20441339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6" name="Title 1"/>
          <p:cNvSpPr>
            <a:spLocks noGrp="1"/>
          </p:cNvSpPr>
          <p:nvPr>
            <p:ph type="title"/>
          </p:nvPr>
        </p:nvSpPr>
        <p:spPr/>
        <p:txBody>
          <a:bodyPr/>
          <a:lstStyle/>
          <a:p>
            <a:r>
              <a:rPr lang="en-AU" dirty="0"/>
              <a:t>Principles of Home visiting</a:t>
            </a:r>
          </a:p>
        </p:txBody>
      </p:sp>
      <p:sp>
        <p:nvSpPr>
          <p:cNvPr id="1048787" name="Content Placeholder 2"/>
          <p:cNvSpPr>
            <a:spLocks noGrp="1"/>
          </p:cNvSpPr>
          <p:nvPr>
            <p:ph idx="1"/>
          </p:nvPr>
        </p:nvSpPr>
        <p:spPr/>
        <p:txBody>
          <a:bodyPr/>
          <a:lstStyle/>
          <a:p>
            <a:pPr marL="0" indent="0">
              <a:lnSpc>
                <a:spcPct val="100000"/>
              </a:lnSpc>
              <a:spcBef>
                <a:spcPts val="425"/>
              </a:spcBef>
              <a:buNone/>
            </a:pPr>
            <a:r>
              <a:rPr lang="en-AU" spc="-10" dirty="0">
                <a:latin typeface="Carlito"/>
                <a:cs typeface="Carlito"/>
              </a:rPr>
              <a:t>Home visits should</a:t>
            </a:r>
            <a:r>
              <a:rPr lang="en-AU" spc="80" dirty="0">
                <a:latin typeface="Carlito"/>
                <a:cs typeface="Carlito"/>
              </a:rPr>
              <a:t> </a:t>
            </a:r>
            <a:r>
              <a:rPr lang="en-AU" spc="-10" dirty="0">
                <a:latin typeface="Carlito"/>
                <a:cs typeface="Carlito"/>
              </a:rPr>
              <a:t>be:</a:t>
            </a:r>
            <a:endParaRPr lang="en-AU" dirty="0">
              <a:latin typeface="Carlito"/>
              <a:cs typeface="Carlito"/>
            </a:endParaRPr>
          </a:p>
          <a:p>
            <a:pPr marL="241300" indent="-228600">
              <a:spcBef>
                <a:spcPts val="320"/>
              </a:spcBef>
              <a:buFont typeface="Arial"/>
              <a:buChar char="•"/>
              <a:tabLst>
                <a:tab pos="241300" algn="l"/>
              </a:tabLst>
            </a:pPr>
            <a:r>
              <a:rPr lang="en-AU" spc="-5" dirty="0">
                <a:latin typeface="Carlito"/>
                <a:cs typeface="Carlito"/>
              </a:rPr>
              <a:t>Planned and of </a:t>
            </a:r>
            <a:r>
              <a:rPr lang="en-AU" spc="-10" dirty="0">
                <a:latin typeface="Carlito"/>
                <a:cs typeface="Carlito"/>
              </a:rPr>
              <a:t>benefit </a:t>
            </a:r>
            <a:r>
              <a:rPr lang="en-AU" spc="-20" dirty="0">
                <a:latin typeface="Carlito"/>
                <a:cs typeface="Carlito"/>
              </a:rPr>
              <a:t>to </a:t>
            </a:r>
            <a:r>
              <a:rPr lang="en-AU" spc="-5" dirty="0">
                <a:latin typeface="Carlito"/>
                <a:cs typeface="Carlito"/>
              </a:rPr>
              <a:t>the</a:t>
            </a:r>
            <a:r>
              <a:rPr lang="en-AU" spc="70" dirty="0">
                <a:latin typeface="Carlito"/>
                <a:cs typeface="Carlito"/>
              </a:rPr>
              <a:t> </a:t>
            </a:r>
            <a:r>
              <a:rPr lang="en-AU" spc="-15" dirty="0">
                <a:latin typeface="Carlito"/>
                <a:cs typeface="Carlito"/>
              </a:rPr>
              <a:t>patient</a:t>
            </a:r>
            <a:endParaRPr lang="en-AU" dirty="0">
              <a:latin typeface="Carlito"/>
              <a:cs typeface="Carlito"/>
            </a:endParaRPr>
          </a:p>
          <a:p>
            <a:pPr marL="241300" indent="-228600">
              <a:spcBef>
                <a:spcPts val="340"/>
              </a:spcBef>
              <a:buFont typeface="Arial"/>
              <a:buChar char="•"/>
              <a:tabLst>
                <a:tab pos="241300" algn="l"/>
              </a:tabLst>
            </a:pPr>
            <a:r>
              <a:rPr lang="en-AU" spc="-10" dirty="0">
                <a:latin typeface="Carlito"/>
                <a:cs typeface="Carlito"/>
              </a:rPr>
              <a:t>Purposeful, </a:t>
            </a:r>
            <a:r>
              <a:rPr lang="en-AU" spc="-5" dirty="0">
                <a:latin typeface="Carlito"/>
                <a:cs typeface="Carlito"/>
              </a:rPr>
              <a:t>clear and </a:t>
            </a:r>
            <a:r>
              <a:rPr lang="en-AU" spc="-10" dirty="0">
                <a:latin typeface="Carlito"/>
                <a:cs typeface="Carlito"/>
              </a:rPr>
              <a:t>meet </a:t>
            </a:r>
            <a:r>
              <a:rPr lang="en-AU" spc="-5" dirty="0">
                <a:latin typeface="Carlito"/>
                <a:cs typeface="Carlito"/>
              </a:rPr>
              <a:t>the </a:t>
            </a:r>
            <a:r>
              <a:rPr lang="en-AU" spc="-20" dirty="0">
                <a:latin typeface="Carlito"/>
                <a:cs typeface="Carlito"/>
              </a:rPr>
              <a:t>patient‘s</a:t>
            </a:r>
            <a:r>
              <a:rPr lang="en-AU" spc="114" dirty="0">
                <a:latin typeface="Carlito"/>
                <a:cs typeface="Carlito"/>
              </a:rPr>
              <a:t> </a:t>
            </a:r>
            <a:r>
              <a:rPr lang="en-AU" spc="-10" dirty="0">
                <a:latin typeface="Carlito"/>
                <a:cs typeface="Carlito"/>
              </a:rPr>
              <a:t>needs</a:t>
            </a:r>
            <a:endParaRPr lang="en-AU" dirty="0">
              <a:latin typeface="Carlito"/>
              <a:cs typeface="Carlito"/>
            </a:endParaRPr>
          </a:p>
          <a:p>
            <a:pPr marL="241300" marR="5080" indent="-228600">
              <a:lnSpc>
                <a:spcPts val="2690"/>
              </a:lnSpc>
              <a:spcBef>
                <a:spcPts val="975"/>
              </a:spcBef>
              <a:buFont typeface="Arial"/>
              <a:buChar char="•"/>
              <a:tabLst>
                <a:tab pos="241300" algn="l"/>
              </a:tabLst>
            </a:pPr>
            <a:r>
              <a:rPr lang="en-AU" spc="-10" dirty="0">
                <a:latin typeface="Carlito"/>
                <a:cs typeface="Carlito"/>
              </a:rPr>
              <a:t>Regular </a:t>
            </a:r>
            <a:r>
              <a:rPr lang="en-AU" spc="-5" dirty="0">
                <a:latin typeface="Carlito"/>
                <a:cs typeface="Carlito"/>
              </a:rPr>
              <a:t>and </a:t>
            </a:r>
            <a:r>
              <a:rPr lang="en-AU" spc="-15" dirty="0">
                <a:latin typeface="Carlito"/>
                <a:cs typeface="Carlito"/>
              </a:rPr>
              <a:t>flexible according </a:t>
            </a:r>
            <a:r>
              <a:rPr lang="en-AU" spc="-20" dirty="0">
                <a:latin typeface="Carlito"/>
                <a:cs typeface="Carlito"/>
              </a:rPr>
              <a:t>to </a:t>
            </a:r>
            <a:r>
              <a:rPr lang="en-AU" spc="-5" dirty="0">
                <a:latin typeface="Carlito"/>
                <a:cs typeface="Carlito"/>
              </a:rPr>
              <a:t>the </a:t>
            </a:r>
            <a:r>
              <a:rPr lang="en-AU" spc="-10" dirty="0">
                <a:latin typeface="Carlito"/>
                <a:cs typeface="Carlito"/>
              </a:rPr>
              <a:t>needs </a:t>
            </a:r>
            <a:r>
              <a:rPr lang="en-AU" spc="-5" dirty="0">
                <a:latin typeface="Carlito"/>
                <a:cs typeface="Carlito"/>
              </a:rPr>
              <a:t>of the  </a:t>
            </a:r>
            <a:r>
              <a:rPr lang="en-AU" spc="-15" dirty="0">
                <a:latin typeface="Carlito"/>
                <a:cs typeface="Carlito"/>
              </a:rPr>
              <a:t>patient</a:t>
            </a:r>
            <a:endParaRPr lang="en-AU" dirty="0">
              <a:latin typeface="Carlito"/>
              <a:cs typeface="Carlito"/>
            </a:endParaRPr>
          </a:p>
          <a:p>
            <a:pPr marL="241300" marR="243840" indent="-228600">
              <a:lnSpc>
                <a:spcPts val="2690"/>
              </a:lnSpc>
              <a:spcBef>
                <a:spcPts val="990"/>
              </a:spcBef>
              <a:buFont typeface="Arial"/>
              <a:buChar char="•"/>
              <a:tabLst>
                <a:tab pos="241300" algn="l"/>
              </a:tabLst>
            </a:pPr>
            <a:r>
              <a:rPr lang="en-AU" spc="-20" dirty="0">
                <a:latin typeface="Carlito"/>
                <a:cs typeface="Carlito"/>
              </a:rPr>
              <a:t>Educative </a:t>
            </a:r>
            <a:r>
              <a:rPr lang="en-AU" spc="-15" dirty="0">
                <a:latin typeface="Carlito"/>
                <a:cs typeface="Carlito"/>
              </a:rPr>
              <a:t>to </a:t>
            </a:r>
            <a:r>
              <a:rPr lang="en-AU" spc="-5" dirty="0">
                <a:latin typeface="Carlito"/>
                <a:cs typeface="Carlito"/>
              </a:rPr>
              <a:t>the </a:t>
            </a:r>
            <a:r>
              <a:rPr lang="en-AU" spc="-10" dirty="0">
                <a:latin typeface="Carlito"/>
                <a:cs typeface="Carlito"/>
              </a:rPr>
              <a:t>patient. </a:t>
            </a:r>
            <a:r>
              <a:rPr lang="en-AU" spc="-5" dirty="0">
                <a:latin typeface="Carlito"/>
                <a:cs typeface="Carlito"/>
              </a:rPr>
              <a:t>Home visits </a:t>
            </a:r>
            <a:r>
              <a:rPr lang="en-AU" spc="-15" dirty="0">
                <a:latin typeface="Carlito"/>
                <a:cs typeface="Carlito"/>
              </a:rPr>
              <a:t>provide </a:t>
            </a:r>
            <a:r>
              <a:rPr lang="en-AU" spc="-5" dirty="0">
                <a:latin typeface="Carlito"/>
                <a:cs typeface="Carlito"/>
              </a:rPr>
              <a:t>an  </a:t>
            </a:r>
            <a:r>
              <a:rPr lang="en-AU" spc="-20" dirty="0">
                <a:latin typeface="Carlito"/>
                <a:cs typeface="Carlito"/>
              </a:rPr>
              <a:t>excellent </a:t>
            </a:r>
            <a:r>
              <a:rPr lang="en-AU" spc="-10" dirty="0">
                <a:latin typeface="Carlito"/>
                <a:cs typeface="Carlito"/>
              </a:rPr>
              <a:t>opportunity </a:t>
            </a:r>
            <a:r>
              <a:rPr lang="en-AU" spc="-25" dirty="0">
                <a:latin typeface="Carlito"/>
                <a:cs typeface="Carlito"/>
              </a:rPr>
              <a:t>for </a:t>
            </a:r>
            <a:r>
              <a:rPr lang="en-AU" spc="-10" dirty="0">
                <a:latin typeface="Carlito"/>
                <a:cs typeface="Carlito"/>
              </a:rPr>
              <a:t>health</a:t>
            </a:r>
            <a:r>
              <a:rPr lang="en-AU" spc="90" dirty="0">
                <a:latin typeface="Carlito"/>
                <a:cs typeface="Carlito"/>
              </a:rPr>
              <a:t> </a:t>
            </a:r>
            <a:r>
              <a:rPr lang="en-AU" spc="-10" dirty="0">
                <a:latin typeface="Carlito"/>
                <a:cs typeface="Carlito"/>
              </a:rPr>
              <a:t>education</a:t>
            </a:r>
            <a:endParaRPr lang="en-AU" dirty="0">
              <a:latin typeface="Carlito"/>
              <a:cs typeface="Carlito"/>
            </a:endParaRPr>
          </a:p>
          <a:p>
            <a:endParaRPr lang="en-AU" dirty="0"/>
          </a:p>
        </p:txBody>
      </p:sp>
    </p:spTree>
    <p:extLst>
      <p:ext uri="{BB962C8B-B14F-4D97-AF65-F5344CB8AC3E}">
        <p14:creationId xmlns:p14="http://schemas.microsoft.com/office/powerpoint/2010/main" val="268835229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88" name="Title 1"/>
          <p:cNvSpPr>
            <a:spLocks noGrp="1"/>
          </p:cNvSpPr>
          <p:nvPr>
            <p:ph type="title"/>
          </p:nvPr>
        </p:nvSpPr>
        <p:spPr/>
        <p:txBody>
          <a:bodyPr/>
          <a:lstStyle/>
          <a:p>
            <a:r>
              <a:rPr lang="en-AU" dirty="0"/>
              <a:t>CONT</a:t>
            </a:r>
          </a:p>
        </p:txBody>
      </p:sp>
      <p:sp>
        <p:nvSpPr>
          <p:cNvPr id="1048789" name="Content Placeholder 2"/>
          <p:cNvSpPr>
            <a:spLocks noGrp="1"/>
          </p:cNvSpPr>
          <p:nvPr>
            <p:ph idx="1"/>
          </p:nvPr>
        </p:nvSpPr>
        <p:spPr/>
        <p:txBody>
          <a:bodyPr/>
          <a:lstStyle/>
          <a:p>
            <a:pPr marL="241300" indent="-228600">
              <a:spcBef>
                <a:spcPts val="359"/>
              </a:spcBef>
              <a:buFont typeface="Arial"/>
              <a:buChar char="•"/>
              <a:tabLst>
                <a:tab pos="241300" algn="l"/>
              </a:tabLst>
            </a:pPr>
            <a:r>
              <a:rPr lang="en-AU" spc="-5" dirty="0">
                <a:latin typeface="Carlito"/>
                <a:cs typeface="Carlito"/>
              </a:rPr>
              <a:t>Used </a:t>
            </a:r>
            <a:r>
              <a:rPr lang="en-AU" spc="-20" dirty="0">
                <a:latin typeface="Carlito"/>
                <a:cs typeface="Carlito"/>
              </a:rPr>
              <a:t>to demonstrate </a:t>
            </a:r>
            <a:r>
              <a:rPr lang="en-AU" spc="-10" dirty="0">
                <a:latin typeface="Carlito"/>
                <a:cs typeface="Carlito"/>
              </a:rPr>
              <a:t>principles </a:t>
            </a:r>
            <a:r>
              <a:rPr lang="en-AU" spc="-5" dirty="0">
                <a:latin typeface="Carlito"/>
                <a:cs typeface="Carlito"/>
              </a:rPr>
              <a:t>of</a:t>
            </a:r>
            <a:r>
              <a:rPr lang="en-AU" spc="120" dirty="0">
                <a:latin typeface="Carlito"/>
                <a:cs typeface="Carlito"/>
              </a:rPr>
              <a:t> </a:t>
            </a:r>
            <a:r>
              <a:rPr lang="en-AU" spc="-10" dirty="0">
                <a:latin typeface="Carlito"/>
                <a:cs typeface="Carlito"/>
              </a:rPr>
              <a:t>health</a:t>
            </a:r>
            <a:endParaRPr lang="en-AU" dirty="0">
              <a:latin typeface="Carlito"/>
              <a:cs typeface="Carlito"/>
            </a:endParaRPr>
          </a:p>
          <a:p>
            <a:pPr marL="241300" indent="-228600">
              <a:spcBef>
                <a:spcPts val="320"/>
              </a:spcBef>
              <a:buFont typeface="Arial"/>
              <a:buChar char="•"/>
              <a:tabLst>
                <a:tab pos="241300" algn="l"/>
              </a:tabLst>
            </a:pPr>
            <a:r>
              <a:rPr lang="en-AU" spc="-20" dirty="0">
                <a:latin typeface="Carlito"/>
                <a:cs typeface="Carlito"/>
              </a:rPr>
              <a:t>Convenient </a:t>
            </a:r>
            <a:r>
              <a:rPr lang="en-AU" spc="-5" dirty="0">
                <a:latin typeface="Carlito"/>
                <a:cs typeface="Carlito"/>
              </a:rPr>
              <a:t>and </a:t>
            </a:r>
            <a:r>
              <a:rPr lang="en-AU" spc="-10" dirty="0">
                <a:latin typeface="Carlito"/>
                <a:cs typeface="Carlito"/>
              </a:rPr>
              <a:t>acceptable </a:t>
            </a:r>
            <a:r>
              <a:rPr lang="en-AU" spc="-20" dirty="0">
                <a:latin typeface="Carlito"/>
                <a:cs typeface="Carlito"/>
              </a:rPr>
              <a:t>to </a:t>
            </a:r>
            <a:r>
              <a:rPr lang="en-AU" spc="-5" dirty="0">
                <a:latin typeface="Carlito"/>
                <a:cs typeface="Carlito"/>
              </a:rPr>
              <a:t>the</a:t>
            </a:r>
            <a:r>
              <a:rPr lang="en-AU" spc="100" dirty="0">
                <a:latin typeface="Carlito"/>
                <a:cs typeface="Carlito"/>
              </a:rPr>
              <a:t> </a:t>
            </a:r>
            <a:r>
              <a:rPr lang="en-AU" spc="-15" dirty="0">
                <a:latin typeface="Carlito"/>
                <a:cs typeface="Carlito"/>
              </a:rPr>
              <a:t>patient</a:t>
            </a:r>
            <a:endParaRPr lang="en-AU" dirty="0">
              <a:latin typeface="Carlito"/>
              <a:cs typeface="Carlito"/>
            </a:endParaRPr>
          </a:p>
          <a:p>
            <a:pPr marL="241300" indent="-228600">
              <a:spcBef>
                <a:spcPts val="330"/>
              </a:spcBef>
              <a:buFont typeface="Arial"/>
              <a:buChar char="•"/>
              <a:tabLst>
                <a:tab pos="241300" algn="l"/>
              </a:tabLst>
            </a:pPr>
            <a:r>
              <a:rPr lang="en-AU" spc="-10" dirty="0">
                <a:latin typeface="Carlito"/>
                <a:cs typeface="Carlito"/>
              </a:rPr>
              <a:t>Respectful </a:t>
            </a:r>
            <a:r>
              <a:rPr lang="en-AU" spc="-5" dirty="0">
                <a:latin typeface="Carlito"/>
                <a:cs typeface="Carlito"/>
              </a:rPr>
              <a:t>of the </a:t>
            </a:r>
            <a:r>
              <a:rPr lang="en-AU" spc="-20" dirty="0">
                <a:latin typeface="Carlito"/>
                <a:cs typeface="Carlito"/>
              </a:rPr>
              <a:t>patient‘s </a:t>
            </a:r>
            <a:r>
              <a:rPr lang="en-AU" spc="-10" dirty="0">
                <a:latin typeface="Carlito"/>
                <a:cs typeface="Carlito"/>
              </a:rPr>
              <a:t>right </a:t>
            </a:r>
            <a:r>
              <a:rPr lang="en-AU" spc="-15" dirty="0">
                <a:latin typeface="Carlito"/>
                <a:cs typeface="Carlito"/>
              </a:rPr>
              <a:t>to refuse</a:t>
            </a:r>
            <a:r>
              <a:rPr lang="en-AU" spc="90" dirty="0">
                <a:latin typeface="Carlito"/>
                <a:cs typeface="Carlito"/>
              </a:rPr>
              <a:t> </a:t>
            </a:r>
            <a:r>
              <a:rPr lang="en-AU" spc="-20" dirty="0">
                <a:latin typeface="Carlito"/>
                <a:cs typeface="Carlito"/>
              </a:rPr>
              <a:t>care</a:t>
            </a:r>
            <a:endParaRPr lang="en-AU" dirty="0">
              <a:latin typeface="Carlito"/>
              <a:cs typeface="Carlito"/>
            </a:endParaRPr>
          </a:p>
          <a:p>
            <a:pPr marL="241300" indent="-228600">
              <a:spcBef>
                <a:spcPts val="335"/>
              </a:spcBef>
              <a:buFont typeface="Arial"/>
              <a:buChar char="•"/>
              <a:tabLst>
                <a:tab pos="241300" algn="l"/>
              </a:tabLst>
            </a:pPr>
            <a:r>
              <a:rPr lang="en-AU" spc="-20" dirty="0">
                <a:latin typeface="Carlito"/>
                <a:cs typeface="Carlito"/>
              </a:rPr>
              <a:t>Recorded </a:t>
            </a:r>
            <a:r>
              <a:rPr lang="en-AU" spc="-5" dirty="0">
                <a:latin typeface="Carlito"/>
                <a:cs typeface="Carlito"/>
              </a:rPr>
              <a:t>in the </a:t>
            </a:r>
            <a:r>
              <a:rPr lang="en-AU" spc="-15" dirty="0">
                <a:latin typeface="Carlito"/>
                <a:cs typeface="Carlito"/>
              </a:rPr>
              <a:t>appropriate </a:t>
            </a:r>
            <a:r>
              <a:rPr lang="en-AU" spc="-10" dirty="0">
                <a:latin typeface="Carlito"/>
                <a:cs typeface="Carlito"/>
              </a:rPr>
              <a:t>case</a:t>
            </a:r>
            <a:r>
              <a:rPr lang="en-AU" spc="70" dirty="0">
                <a:latin typeface="Carlito"/>
                <a:cs typeface="Carlito"/>
              </a:rPr>
              <a:t> </a:t>
            </a:r>
            <a:r>
              <a:rPr lang="en-AU" spc="-10" dirty="0">
                <a:latin typeface="Carlito"/>
                <a:cs typeface="Carlito"/>
              </a:rPr>
              <a:t>file</a:t>
            </a:r>
            <a:endParaRPr lang="en-AU" dirty="0">
              <a:latin typeface="Carlito"/>
              <a:cs typeface="Carlito"/>
            </a:endParaRPr>
          </a:p>
          <a:p>
            <a:endParaRPr lang="en-AU" dirty="0"/>
          </a:p>
        </p:txBody>
      </p:sp>
    </p:spTree>
    <p:extLst>
      <p:ext uri="{BB962C8B-B14F-4D97-AF65-F5344CB8AC3E}">
        <p14:creationId xmlns:p14="http://schemas.microsoft.com/office/powerpoint/2010/main" val="32423021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0" name="Title 1"/>
          <p:cNvSpPr>
            <a:spLocks noGrp="1"/>
          </p:cNvSpPr>
          <p:nvPr>
            <p:ph type="title"/>
          </p:nvPr>
        </p:nvSpPr>
        <p:spPr/>
        <p:txBody>
          <a:bodyPr/>
          <a:lstStyle/>
          <a:p>
            <a:r>
              <a:rPr lang="en-AU" spc="-325" dirty="0"/>
              <a:t>The </a:t>
            </a:r>
            <a:r>
              <a:rPr lang="en-AU" spc="-355" dirty="0"/>
              <a:t>Process </a:t>
            </a:r>
            <a:r>
              <a:rPr lang="en-AU" spc="-45" dirty="0"/>
              <a:t>of </a:t>
            </a:r>
            <a:r>
              <a:rPr lang="en-AU" spc="-280" dirty="0"/>
              <a:t>Home</a:t>
            </a:r>
            <a:r>
              <a:rPr lang="en-AU" spc="-445" dirty="0"/>
              <a:t> </a:t>
            </a:r>
            <a:r>
              <a:rPr lang="en-AU" spc="-175" dirty="0"/>
              <a:t>Visiting</a:t>
            </a:r>
            <a:endParaRPr lang="en-AU" dirty="0"/>
          </a:p>
        </p:txBody>
      </p:sp>
      <p:sp>
        <p:nvSpPr>
          <p:cNvPr id="1048791" name="Content Placeholder 2"/>
          <p:cNvSpPr>
            <a:spLocks noGrp="1"/>
          </p:cNvSpPr>
          <p:nvPr>
            <p:ph idx="1"/>
          </p:nvPr>
        </p:nvSpPr>
        <p:spPr/>
        <p:txBody>
          <a:bodyPr>
            <a:normAutofit fontScale="77500" lnSpcReduction="20000"/>
          </a:bodyPr>
          <a:lstStyle/>
          <a:p>
            <a:pPr marL="12700">
              <a:lnSpc>
                <a:spcPct val="100000"/>
              </a:lnSpc>
              <a:spcBef>
                <a:spcPts val="795"/>
              </a:spcBef>
            </a:pPr>
            <a:r>
              <a:rPr lang="en-AU" spc="-10" dirty="0">
                <a:latin typeface="Carlito"/>
                <a:cs typeface="Carlito"/>
              </a:rPr>
              <a:t>The process </a:t>
            </a:r>
            <a:r>
              <a:rPr lang="en-AU" spc="-5" dirty="0">
                <a:latin typeface="Carlito"/>
                <a:cs typeface="Carlito"/>
              </a:rPr>
              <a:t>of </a:t>
            </a:r>
            <a:r>
              <a:rPr lang="en-AU" spc="-10" dirty="0">
                <a:latin typeface="Carlito"/>
                <a:cs typeface="Carlito"/>
              </a:rPr>
              <a:t>home </a:t>
            </a:r>
            <a:r>
              <a:rPr lang="en-AU" spc="-5" dirty="0">
                <a:latin typeface="Carlito"/>
                <a:cs typeface="Carlito"/>
              </a:rPr>
              <a:t>visiting is carried </a:t>
            </a:r>
            <a:r>
              <a:rPr lang="en-AU" spc="-10" dirty="0">
                <a:latin typeface="Carlito"/>
                <a:cs typeface="Carlito"/>
              </a:rPr>
              <a:t>out </a:t>
            </a:r>
            <a:r>
              <a:rPr lang="en-AU" spc="-5" dirty="0">
                <a:latin typeface="Carlito"/>
                <a:cs typeface="Carlito"/>
              </a:rPr>
              <a:t>in </a:t>
            </a:r>
            <a:r>
              <a:rPr lang="en-AU" spc="-15" dirty="0">
                <a:latin typeface="Carlito"/>
                <a:cs typeface="Carlito"/>
              </a:rPr>
              <a:t>five</a:t>
            </a:r>
            <a:r>
              <a:rPr lang="en-AU" spc="70" dirty="0">
                <a:latin typeface="Carlito"/>
                <a:cs typeface="Carlito"/>
              </a:rPr>
              <a:t> </a:t>
            </a:r>
            <a:r>
              <a:rPr lang="en-AU" spc="-10" dirty="0">
                <a:latin typeface="Carlito"/>
                <a:cs typeface="Carlito"/>
              </a:rPr>
              <a:t>phases</a:t>
            </a:r>
            <a:endParaRPr lang="en-AU" dirty="0">
              <a:latin typeface="Carlito"/>
              <a:cs typeface="Carlito"/>
            </a:endParaRPr>
          </a:p>
          <a:p>
            <a:pPr marL="0" indent="0">
              <a:lnSpc>
                <a:spcPct val="100000"/>
              </a:lnSpc>
              <a:spcBef>
                <a:spcPts val="695"/>
              </a:spcBef>
              <a:buNone/>
            </a:pPr>
            <a:r>
              <a:rPr lang="en-AU" b="1" spc="-10" dirty="0">
                <a:latin typeface="Carlito"/>
                <a:cs typeface="Carlito"/>
              </a:rPr>
              <a:t>Entry </a:t>
            </a:r>
            <a:r>
              <a:rPr lang="en-AU" b="1" spc="-5" dirty="0">
                <a:latin typeface="Carlito"/>
                <a:cs typeface="Carlito"/>
              </a:rPr>
              <a:t>or Initiation</a:t>
            </a:r>
            <a:r>
              <a:rPr lang="en-AU" b="1" spc="5" dirty="0">
                <a:latin typeface="Carlito"/>
                <a:cs typeface="Carlito"/>
              </a:rPr>
              <a:t> </a:t>
            </a:r>
            <a:r>
              <a:rPr lang="en-AU" b="1" spc="-5" dirty="0">
                <a:latin typeface="Carlito"/>
                <a:cs typeface="Carlito"/>
              </a:rPr>
              <a:t>Phase</a:t>
            </a:r>
            <a:endParaRPr lang="en-AU" dirty="0">
              <a:latin typeface="Carlito"/>
              <a:cs typeface="Carlito"/>
            </a:endParaRPr>
          </a:p>
          <a:p>
            <a:pPr marL="241300" marR="162560" indent="-228600">
              <a:lnSpc>
                <a:spcPts val="2700"/>
              </a:lnSpc>
              <a:spcBef>
                <a:spcPts val="1050"/>
              </a:spcBef>
              <a:buFont typeface="Arial"/>
              <a:buChar char="•"/>
              <a:tabLst>
                <a:tab pos="312420" algn="l"/>
                <a:tab pos="313055" algn="l"/>
              </a:tabLst>
            </a:pPr>
            <a:r>
              <a:rPr lang="en-AU" dirty="0"/>
              <a:t>	</a:t>
            </a:r>
            <a:r>
              <a:rPr lang="en-AU" spc="-10" dirty="0">
                <a:latin typeface="Carlito"/>
                <a:cs typeface="Carlito"/>
              </a:rPr>
              <a:t>The community </a:t>
            </a:r>
            <a:r>
              <a:rPr lang="en-AU" spc="-5" dirty="0">
                <a:latin typeface="Carlito"/>
                <a:cs typeface="Carlito"/>
              </a:rPr>
              <a:t>health </a:t>
            </a:r>
            <a:r>
              <a:rPr lang="en-AU" spc="-15" dirty="0">
                <a:latin typeface="Carlito"/>
                <a:cs typeface="Carlito"/>
              </a:rPr>
              <a:t>nurse shares </a:t>
            </a:r>
            <a:r>
              <a:rPr lang="en-AU" spc="-10" dirty="0">
                <a:latin typeface="Carlito"/>
                <a:cs typeface="Carlito"/>
              </a:rPr>
              <a:t>information </a:t>
            </a:r>
            <a:r>
              <a:rPr lang="en-AU" spc="-5" dirty="0">
                <a:latin typeface="Carlito"/>
                <a:cs typeface="Carlito"/>
              </a:rPr>
              <a:t>with the </a:t>
            </a:r>
            <a:r>
              <a:rPr lang="en-AU" spc="-10" dirty="0">
                <a:latin typeface="Carlito"/>
                <a:cs typeface="Carlito"/>
              </a:rPr>
              <a:t>patient  </a:t>
            </a:r>
            <a:r>
              <a:rPr lang="en-AU" spc="-5" dirty="0">
                <a:latin typeface="Carlito"/>
                <a:cs typeface="Carlito"/>
              </a:rPr>
              <a:t>on the </a:t>
            </a:r>
            <a:r>
              <a:rPr lang="en-AU" spc="-10" dirty="0">
                <a:latin typeface="Carlito"/>
                <a:cs typeface="Carlito"/>
              </a:rPr>
              <a:t>reason </a:t>
            </a:r>
            <a:r>
              <a:rPr lang="en-AU" spc="-5" dirty="0">
                <a:latin typeface="Carlito"/>
                <a:cs typeface="Carlito"/>
              </a:rPr>
              <a:t>and </a:t>
            </a:r>
            <a:r>
              <a:rPr lang="en-AU" spc="-10" dirty="0">
                <a:latin typeface="Carlito"/>
                <a:cs typeface="Carlito"/>
              </a:rPr>
              <a:t>purposes </a:t>
            </a:r>
            <a:r>
              <a:rPr lang="en-AU" spc="-25" dirty="0">
                <a:latin typeface="Carlito"/>
                <a:cs typeface="Carlito"/>
              </a:rPr>
              <a:t>for </a:t>
            </a:r>
            <a:r>
              <a:rPr lang="en-AU" spc="-10" dirty="0">
                <a:latin typeface="Carlito"/>
                <a:cs typeface="Carlito"/>
              </a:rPr>
              <a:t>home</a:t>
            </a:r>
            <a:r>
              <a:rPr lang="en-AU" spc="45" dirty="0">
                <a:latin typeface="Carlito"/>
                <a:cs typeface="Carlito"/>
              </a:rPr>
              <a:t> </a:t>
            </a:r>
            <a:r>
              <a:rPr lang="en-AU" spc="-5" dirty="0">
                <a:latin typeface="Carlito"/>
                <a:cs typeface="Carlito"/>
              </a:rPr>
              <a:t>visits.</a:t>
            </a:r>
            <a:endParaRPr lang="en-AU" dirty="0">
              <a:latin typeface="Carlito"/>
              <a:cs typeface="Carlito"/>
            </a:endParaRPr>
          </a:p>
          <a:p>
            <a:pPr marL="241300" indent="-228600">
              <a:spcBef>
                <a:spcPts val="660"/>
              </a:spcBef>
              <a:buFont typeface="Arial"/>
              <a:buChar char="•"/>
              <a:tabLst>
                <a:tab pos="241300" algn="l"/>
              </a:tabLst>
            </a:pPr>
            <a:r>
              <a:rPr lang="en-AU" spc="-10" dirty="0">
                <a:latin typeface="Carlito"/>
                <a:cs typeface="Carlito"/>
              </a:rPr>
              <a:t>This interaction </a:t>
            </a:r>
            <a:r>
              <a:rPr lang="en-AU" spc="-20" dirty="0">
                <a:latin typeface="Carlito"/>
                <a:cs typeface="Carlito"/>
              </a:rPr>
              <a:t>may </a:t>
            </a:r>
            <a:r>
              <a:rPr lang="en-AU" spc="-10" dirty="0">
                <a:latin typeface="Carlito"/>
                <a:cs typeface="Carlito"/>
              </a:rPr>
              <a:t>occur </a:t>
            </a:r>
            <a:r>
              <a:rPr lang="en-AU" spc="-5" dirty="0">
                <a:latin typeface="Carlito"/>
                <a:cs typeface="Carlito"/>
              </a:rPr>
              <a:t>in a </a:t>
            </a:r>
            <a:r>
              <a:rPr lang="en-AU" spc="-10" dirty="0">
                <a:latin typeface="Carlito"/>
                <a:cs typeface="Carlito"/>
              </a:rPr>
              <a:t>hospital </a:t>
            </a:r>
            <a:r>
              <a:rPr lang="en-AU" spc="-15" dirty="0">
                <a:latin typeface="Carlito"/>
                <a:cs typeface="Carlito"/>
              </a:rPr>
              <a:t>ward </a:t>
            </a:r>
            <a:r>
              <a:rPr lang="en-AU" spc="-5" dirty="0">
                <a:latin typeface="Carlito"/>
                <a:cs typeface="Carlito"/>
              </a:rPr>
              <a:t>or </a:t>
            </a:r>
            <a:r>
              <a:rPr lang="en-AU" spc="-15" dirty="0">
                <a:latin typeface="Carlito"/>
                <a:cs typeface="Carlito"/>
              </a:rPr>
              <a:t>at </a:t>
            </a:r>
            <a:r>
              <a:rPr lang="en-AU" spc="-5" dirty="0">
                <a:latin typeface="Carlito"/>
                <a:cs typeface="Carlito"/>
              </a:rPr>
              <a:t>a</a:t>
            </a:r>
            <a:r>
              <a:rPr lang="en-AU" spc="85" dirty="0">
                <a:latin typeface="Carlito"/>
                <a:cs typeface="Carlito"/>
              </a:rPr>
              <a:t> </a:t>
            </a:r>
            <a:r>
              <a:rPr lang="en-AU" spc="-5" dirty="0">
                <a:latin typeface="Carlito"/>
                <a:cs typeface="Carlito"/>
              </a:rPr>
              <a:t>clinic</a:t>
            </a:r>
            <a:endParaRPr lang="en-AU" dirty="0">
              <a:latin typeface="Carlito"/>
              <a:cs typeface="Carlito"/>
            </a:endParaRPr>
          </a:p>
          <a:p>
            <a:pPr marL="0" indent="0">
              <a:lnSpc>
                <a:spcPct val="100000"/>
              </a:lnSpc>
              <a:spcBef>
                <a:spcPts val="695"/>
              </a:spcBef>
              <a:buNone/>
            </a:pPr>
            <a:r>
              <a:rPr lang="en-AU" b="1" spc="-10" dirty="0">
                <a:latin typeface="Carlito"/>
                <a:cs typeface="Carlito"/>
              </a:rPr>
              <a:t>Pre-visit Activities</a:t>
            </a:r>
            <a:endParaRPr lang="en-AU" dirty="0">
              <a:latin typeface="Carlito"/>
              <a:cs typeface="Carlito"/>
            </a:endParaRPr>
          </a:p>
          <a:p>
            <a:pPr marL="241300" marR="647065" indent="-228600">
              <a:lnSpc>
                <a:spcPts val="2700"/>
              </a:lnSpc>
              <a:spcBef>
                <a:spcPts val="1050"/>
              </a:spcBef>
              <a:buFont typeface="Arial"/>
              <a:buChar char="•"/>
              <a:tabLst>
                <a:tab pos="241300" algn="l"/>
              </a:tabLst>
            </a:pPr>
            <a:r>
              <a:rPr lang="en-AU" spc="-25" dirty="0">
                <a:latin typeface="Carlito"/>
                <a:cs typeface="Carlito"/>
              </a:rPr>
              <a:t>Before </a:t>
            </a:r>
            <a:r>
              <a:rPr lang="en-AU" spc="-5" dirty="0">
                <a:latin typeface="Carlito"/>
                <a:cs typeface="Carlito"/>
              </a:rPr>
              <a:t>the actual </a:t>
            </a:r>
            <a:r>
              <a:rPr lang="en-AU" spc="-10" dirty="0">
                <a:latin typeface="Carlito"/>
                <a:cs typeface="Carlito"/>
              </a:rPr>
              <a:t>home </a:t>
            </a:r>
            <a:r>
              <a:rPr lang="en-AU" spc="-5" dirty="0">
                <a:latin typeface="Carlito"/>
                <a:cs typeface="Carlito"/>
              </a:rPr>
              <a:t>visit, </a:t>
            </a:r>
            <a:r>
              <a:rPr lang="en-AU" spc="-15" dirty="0">
                <a:latin typeface="Carlito"/>
                <a:cs typeface="Carlito"/>
              </a:rPr>
              <a:t>you </a:t>
            </a:r>
            <a:r>
              <a:rPr lang="en-AU" spc="-20" dirty="0">
                <a:latin typeface="Carlito"/>
                <a:cs typeface="Carlito"/>
              </a:rPr>
              <a:t>have </a:t>
            </a:r>
            <a:r>
              <a:rPr lang="en-AU" spc="-10" dirty="0">
                <a:latin typeface="Carlito"/>
                <a:cs typeface="Carlito"/>
              </a:rPr>
              <a:t>to </a:t>
            </a:r>
            <a:r>
              <a:rPr lang="en-AU" spc="-5" dirty="0">
                <a:latin typeface="Carlito"/>
                <a:cs typeface="Carlito"/>
              </a:rPr>
              <a:t>look </a:t>
            </a:r>
            <a:r>
              <a:rPr lang="en-AU" spc="-25" dirty="0">
                <a:latin typeface="Carlito"/>
                <a:cs typeface="Carlito"/>
              </a:rPr>
              <a:t>for </a:t>
            </a:r>
            <a:r>
              <a:rPr lang="en-AU" spc="-10" dirty="0">
                <a:latin typeface="Carlito"/>
                <a:cs typeface="Carlito"/>
              </a:rPr>
              <a:t>information  </a:t>
            </a:r>
            <a:r>
              <a:rPr lang="en-AU" spc="-20" dirty="0">
                <a:latin typeface="Carlito"/>
                <a:cs typeface="Carlito"/>
              </a:rPr>
              <a:t>regarding </a:t>
            </a:r>
            <a:r>
              <a:rPr lang="en-AU" spc="-5" dirty="0">
                <a:latin typeface="Carlito"/>
                <a:cs typeface="Carlito"/>
              </a:rPr>
              <a:t>the </a:t>
            </a:r>
            <a:r>
              <a:rPr lang="en-AU" spc="-10" dirty="0">
                <a:latin typeface="Carlito"/>
                <a:cs typeface="Carlito"/>
              </a:rPr>
              <a:t>patient </a:t>
            </a:r>
            <a:r>
              <a:rPr lang="en-AU" spc="-5" dirty="0">
                <a:latin typeface="Carlito"/>
                <a:cs typeface="Carlito"/>
              </a:rPr>
              <a:t>and the</a:t>
            </a:r>
            <a:r>
              <a:rPr lang="en-AU" spc="35" dirty="0">
                <a:latin typeface="Carlito"/>
                <a:cs typeface="Carlito"/>
              </a:rPr>
              <a:t> </a:t>
            </a:r>
            <a:r>
              <a:rPr lang="en-AU" spc="-35" dirty="0">
                <a:latin typeface="Carlito"/>
                <a:cs typeface="Carlito"/>
              </a:rPr>
              <a:t>family</a:t>
            </a:r>
            <a:endParaRPr lang="en-AU" dirty="0"/>
          </a:p>
        </p:txBody>
      </p:sp>
    </p:spTree>
    <p:extLst>
      <p:ext uri="{BB962C8B-B14F-4D97-AF65-F5344CB8AC3E}">
        <p14:creationId xmlns:p14="http://schemas.microsoft.com/office/powerpoint/2010/main" val="24426636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2" name="Title 1"/>
          <p:cNvSpPr>
            <a:spLocks noGrp="1"/>
          </p:cNvSpPr>
          <p:nvPr>
            <p:ph type="title"/>
          </p:nvPr>
        </p:nvSpPr>
        <p:spPr/>
        <p:txBody>
          <a:bodyPr/>
          <a:lstStyle/>
          <a:p>
            <a:r>
              <a:rPr lang="en-AU" dirty="0"/>
              <a:t>continuation</a:t>
            </a:r>
          </a:p>
        </p:txBody>
      </p:sp>
      <p:sp>
        <p:nvSpPr>
          <p:cNvPr id="1048793" name="Content Placeholder 2"/>
          <p:cNvSpPr>
            <a:spLocks noGrp="1"/>
          </p:cNvSpPr>
          <p:nvPr>
            <p:ph idx="1"/>
          </p:nvPr>
        </p:nvSpPr>
        <p:spPr/>
        <p:txBody>
          <a:bodyPr/>
          <a:lstStyle/>
          <a:p>
            <a:pPr marL="241300" marR="97155" indent="-228600">
              <a:lnSpc>
                <a:spcPts val="2700"/>
              </a:lnSpc>
              <a:spcBef>
                <a:spcPts val="994"/>
              </a:spcBef>
              <a:buFont typeface="Arial"/>
              <a:buChar char="•"/>
              <a:tabLst>
                <a:tab pos="241300" algn="l"/>
              </a:tabLst>
            </a:pPr>
            <a:r>
              <a:rPr lang="en-AU" spc="-75" dirty="0">
                <a:latin typeface="Carlito"/>
                <a:cs typeface="Carlito"/>
              </a:rPr>
              <a:t>You </a:t>
            </a:r>
            <a:r>
              <a:rPr lang="en-AU" spc="-5" dirty="0">
                <a:latin typeface="Carlito"/>
                <a:cs typeface="Carlito"/>
              </a:rPr>
              <a:t>also need </a:t>
            </a:r>
            <a:r>
              <a:rPr lang="en-AU" spc="-15" dirty="0">
                <a:latin typeface="Carlito"/>
                <a:cs typeface="Carlito"/>
              </a:rPr>
              <a:t>to gather </a:t>
            </a:r>
            <a:r>
              <a:rPr lang="en-AU" spc="-10" dirty="0">
                <a:latin typeface="Carlito"/>
                <a:cs typeface="Carlito"/>
              </a:rPr>
              <a:t>information </a:t>
            </a:r>
            <a:r>
              <a:rPr lang="en-AU" spc="-20" dirty="0">
                <a:latin typeface="Carlito"/>
                <a:cs typeface="Carlito"/>
              </a:rPr>
              <a:t>regarding </a:t>
            </a:r>
            <a:r>
              <a:rPr lang="en-AU" spc="-5" dirty="0">
                <a:latin typeface="Carlito"/>
                <a:cs typeface="Carlito"/>
              </a:rPr>
              <a:t>the </a:t>
            </a:r>
            <a:r>
              <a:rPr lang="en-AU" spc="-10" dirty="0">
                <a:latin typeface="Carlito"/>
                <a:cs typeface="Carlito"/>
              </a:rPr>
              <a:t>location </a:t>
            </a:r>
            <a:r>
              <a:rPr lang="en-AU" spc="-5" dirty="0">
                <a:latin typeface="Carlito"/>
                <a:cs typeface="Carlito"/>
              </a:rPr>
              <a:t>of the  </a:t>
            </a:r>
            <a:r>
              <a:rPr lang="en-AU" spc="-10" dirty="0">
                <a:latin typeface="Carlito"/>
                <a:cs typeface="Carlito"/>
              </a:rPr>
              <a:t>house, </a:t>
            </a:r>
            <a:r>
              <a:rPr lang="en-AU" spc="-15" dirty="0">
                <a:latin typeface="Carlito"/>
                <a:cs typeface="Carlito"/>
              </a:rPr>
              <a:t>distance from your </a:t>
            </a:r>
            <a:r>
              <a:rPr lang="en-AU" spc="-5" dirty="0">
                <a:latin typeface="Carlito"/>
                <a:cs typeface="Carlito"/>
              </a:rPr>
              <a:t>health </a:t>
            </a:r>
            <a:r>
              <a:rPr lang="en-AU" spc="-10" dirty="0">
                <a:latin typeface="Carlito"/>
                <a:cs typeface="Carlito"/>
              </a:rPr>
              <a:t>facility </a:t>
            </a:r>
            <a:r>
              <a:rPr lang="en-AU" spc="-5" dirty="0">
                <a:latin typeface="Carlito"/>
                <a:cs typeface="Carlito"/>
              </a:rPr>
              <a:t>and the </a:t>
            </a:r>
            <a:r>
              <a:rPr lang="en-AU" spc="-20" dirty="0">
                <a:latin typeface="Carlito"/>
                <a:cs typeface="Carlito"/>
              </a:rPr>
              <a:t>physical</a:t>
            </a:r>
            <a:r>
              <a:rPr lang="en-AU" spc="215" dirty="0">
                <a:latin typeface="Carlito"/>
                <a:cs typeface="Carlito"/>
              </a:rPr>
              <a:t> </a:t>
            </a:r>
            <a:r>
              <a:rPr lang="en-AU" spc="-10" dirty="0">
                <a:latin typeface="Carlito"/>
                <a:cs typeface="Carlito"/>
              </a:rPr>
              <a:t>address.</a:t>
            </a:r>
            <a:endParaRPr lang="en-AU" dirty="0">
              <a:latin typeface="Carlito"/>
              <a:cs typeface="Carlito"/>
            </a:endParaRPr>
          </a:p>
          <a:p>
            <a:pPr marL="241300" marR="5080" indent="-228600">
              <a:lnSpc>
                <a:spcPts val="2700"/>
              </a:lnSpc>
              <a:spcBef>
                <a:spcPts val="1000"/>
              </a:spcBef>
              <a:buFont typeface="Arial"/>
              <a:buChar char="•"/>
              <a:tabLst>
                <a:tab pos="241300" algn="l"/>
              </a:tabLst>
            </a:pPr>
            <a:r>
              <a:rPr lang="en-AU" spc="-10" dirty="0">
                <a:latin typeface="Carlito"/>
                <a:cs typeface="Carlito"/>
              </a:rPr>
              <a:t>During </a:t>
            </a:r>
            <a:r>
              <a:rPr lang="en-AU" spc="-5" dirty="0">
                <a:latin typeface="Carlito"/>
                <a:cs typeface="Carlito"/>
              </a:rPr>
              <a:t>pre-visit activities, </a:t>
            </a:r>
            <a:r>
              <a:rPr lang="en-AU" spc="-15" dirty="0">
                <a:latin typeface="Carlito"/>
                <a:cs typeface="Carlito"/>
              </a:rPr>
              <a:t>you </a:t>
            </a:r>
            <a:r>
              <a:rPr lang="en-AU" spc="-10" dirty="0">
                <a:latin typeface="Carlito"/>
                <a:cs typeface="Carlito"/>
              </a:rPr>
              <a:t>should </a:t>
            </a:r>
            <a:r>
              <a:rPr lang="en-AU" spc="-20" dirty="0">
                <a:latin typeface="Carlito"/>
                <a:cs typeface="Carlito"/>
              </a:rPr>
              <a:t>investigate </a:t>
            </a:r>
            <a:r>
              <a:rPr lang="en-AU" spc="-5" dirty="0">
                <a:latin typeface="Carlito"/>
                <a:cs typeface="Carlito"/>
              </a:rPr>
              <a:t>the </a:t>
            </a:r>
            <a:r>
              <a:rPr lang="en-AU" spc="-10" dirty="0">
                <a:latin typeface="Carlito"/>
                <a:cs typeface="Carlito"/>
              </a:rPr>
              <a:t>community  resources, </a:t>
            </a:r>
            <a:r>
              <a:rPr lang="en-AU" spc="-5" dirty="0">
                <a:latin typeface="Carlito"/>
                <a:cs typeface="Carlito"/>
              </a:rPr>
              <a:t>assemble </a:t>
            </a:r>
            <a:r>
              <a:rPr lang="en-AU" spc="-10" dirty="0">
                <a:latin typeface="Carlito"/>
                <a:cs typeface="Carlito"/>
              </a:rPr>
              <a:t>supplies </a:t>
            </a:r>
            <a:r>
              <a:rPr lang="en-AU" spc="-5" dirty="0">
                <a:latin typeface="Carlito"/>
                <a:cs typeface="Carlito"/>
              </a:rPr>
              <a:t>and </a:t>
            </a:r>
            <a:r>
              <a:rPr lang="en-AU" spc="-15" dirty="0">
                <a:latin typeface="Carlito"/>
                <a:cs typeface="Carlito"/>
              </a:rPr>
              <a:t>prepare </a:t>
            </a:r>
            <a:r>
              <a:rPr lang="en-AU" spc="-25" dirty="0">
                <a:latin typeface="Carlito"/>
                <a:cs typeface="Carlito"/>
              </a:rPr>
              <a:t>for </a:t>
            </a:r>
            <a:r>
              <a:rPr lang="en-AU" spc="-5" dirty="0">
                <a:latin typeface="Carlito"/>
                <a:cs typeface="Carlito"/>
              </a:rPr>
              <a:t>the </a:t>
            </a:r>
            <a:r>
              <a:rPr lang="en-AU" spc="-20" dirty="0">
                <a:latin typeface="Carlito"/>
                <a:cs typeface="Carlito"/>
              </a:rPr>
              <a:t>first </a:t>
            </a:r>
            <a:r>
              <a:rPr lang="en-AU" spc="-15" dirty="0">
                <a:latin typeface="Carlito"/>
                <a:cs typeface="Carlito"/>
              </a:rPr>
              <a:t>contact </a:t>
            </a:r>
            <a:r>
              <a:rPr lang="en-AU" spc="-5" dirty="0">
                <a:latin typeface="Carlito"/>
                <a:cs typeface="Carlito"/>
              </a:rPr>
              <a:t>with  the </a:t>
            </a:r>
            <a:r>
              <a:rPr lang="en-AU" spc="-10" dirty="0">
                <a:latin typeface="Carlito"/>
                <a:cs typeface="Carlito"/>
              </a:rPr>
              <a:t>patient </a:t>
            </a:r>
            <a:r>
              <a:rPr lang="en-AU" spc="-15" dirty="0">
                <a:latin typeface="Carlito"/>
                <a:cs typeface="Carlito"/>
              </a:rPr>
              <a:t>at </a:t>
            </a:r>
            <a:r>
              <a:rPr lang="en-AU" spc="-5" dirty="0">
                <a:latin typeface="Carlito"/>
                <a:cs typeface="Carlito"/>
              </a:rPr>
              <a:t>their</a:t>
            </a:r>
            <a:r>
              <a:rPr lang="en-AU" spc="15" dirty="0">
                <a:latin typeface="Carlito"/>
                <a:cs typeface="Carlito"/>
              </a:rPr>
              <a:t> </a:t>
            </a:r>
            <a:r>
              <a:rPr lang="en-AU" spc="-20" dirty="0">
                <a:latin typeface="Carlito"/>
                <a:cs typeface="Carlito"/>
              </a:rPr>
              <a:t>doorstep</a:t>
            </a:r>
            <a:endParaRPr lang="en-AU" dirty="0">
              <a:latin typeface="Carlito"/>
              <a:cs typeface="Carlito"/>
            </a:endParaRPr>
          </a:p>
          <a:p>
            <a:endParaRPr lang="en-AU" dirty="0"/>
          </a:p>
        </p:txBody>
      </p:sp>
    </p:spTree>
    <p:extLst>
      <p:ext uri="{BB962C8B-B14F-4D97-AF65-F5344CB8AC3E}">
        <p14:creationId xmlns:p14="http://schemas.microsoft.com/office/powerpoint/2010/main" val="35456185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4" name="Title 1"/>
          <p:cNvSpPr>
            <a:spLocks noGrp="1"/>
          </p:cNvSpPr>
          <p:nvPr>
            <p:ph type="title"/>
          </p:nvPr>
        </p:nvSpPr>
        <p:spPr>
          <a:xfrm>
            <a:off x="539552" y="260648"/>
            <a:ext cx="8229600" cy="1143000"/>
          </a:xfrm>
        </p:spPr>
        <p:txBody>
          <a:bodyPr/>
          <a:lstStyle/>
          <a:p>
            <a:r>
              <a:rPr lang="en-AU" dirty="0"/>
              <a:t>CONT</a:t>
            </a:r>
          </a:p>
        </p:txBody>
      </p:sp>
      <p:sp>
        <p:nvSpPr>
          <p:cNvPr id="1048795" name="Content Placeholder 2"/>
          <p:cNvSpPr>
            <a:spLocks noGrp="1"/>
          </p:cNvSpPr>
          <p:nvPr>
            <p:ph idx="1"/>
          </p:nvPr>
        </p:nvSpPr>
        <p:spPr/>
        <p:txBody>
          <a:bodyPr>
            <a:normAutofit fontScale="62500" lnSpcReduction="20000"/>
          </a:bodyPr>
          <a:lstStyle/>
          <a:p>
            <a:pPr marL="0" indent="0">
              <a:lnSpc>
                <a:spcPct val="100000"/>
              </a:lnSpc>
              <a:spcBef>
                <a:spcPts val="770"/>
              </a:spcBef>
              <a:buNone/>
            </a:pPr>
            <a:r>
              <a:rPr lang="en-AU" b="1" spc="-5" dirty="0">
                <a:latin typeface="Carlito"/>
                <a:cs typeface="Carlito"/>
              </a:rPr>
              <a:t>Activities </a:t>
            </a:r>
            <a:r>
              <a:rPr lang="en-AU" b="1" spc="-10" dirty="0">
                <a:latin typeface="Carlito"/>
                <a:cs typeface="Carlito"/>
              </a:rPr>
              <a:t>During </a:t>
            </a:r>
            <a:r>
              <a:rPr lang="en-AU" b="1" spc="-5" dirty="0">
                <a:latin typeface="Carlito"/>
                <a:cs typeface="Carlito"/>
              </a:rPr>
              <a:t>Home</a:t>
            </a:r>
            <a:r>
              <a:rPr lang="en-AU" b="1" spc="35" dirty="0">
                <a:latin typeface="Carlito"/>
                <a:cs typeface="Carlito"/>
              </a:rPr>
              <a:t> </a:t>
            </a:r>
            <a:r>
              <a:rPr lang="en-AU" b="1" spc="-10" dirty="0">
                <a:latin typeface="Carlito"/>
                <a:cs typeface="Carlito"/>
              </a:rPr>
              <a:t>Visiting</a:t>
            </a:r>
            <a:endParaRPr lang="en-AU" dirty="0">
              <a:latin typeface="Carlito"/>
              <a:cs typeface="Carlito"/>
            </a:endParaRPr>
          </a:p>
          <a:p>
            <a:pPr marL="241300" marR="438784" indent="-228600">
              <a:lnSpc>
                <a:spcPts val="3030"/>
              </a:lnSpc>
              <a:spcBef>
                <a:spcPts val="1045"/>
              </a:spcBef>
              <a:buFont typeface="Arial"/>
              <a:buChar char="•"/>
              <a:tabLst>
                <a:tab pos="241300" algn="l"/>
              </a:tabLst>
            </a:pPr>
            <a:r>
              <a:rPr lang="en-AU" spc="-5" dirty="0">
                <a:latin typeface="Carlito"/>
                <a:cs typeface="Carlito"/>
              </a:rPr>
              <a:t>This is the </a:t>
            </a:r>
            <a:r>
              <a:rPr lang="en-AU" spc="-10" dirty="0">
                <a:latin typeface="Carlito"/>
                <a:cs typeface="Carlito"/>
              </a:rPr>
              <a:t>working </a:t>
            </a:r>
            <a:r>
              <a:rPr lang="en-AU" spc="-5" dirty="0">
                <a:latin typeface="Carlito"/>
                <a:cs typeface="Carlito"/>
              </a:rPr>
              <a:t>phase </a:t>
            </a:r>
            <a:r>
              <a:rPr lang="en-AU" spc="-10" dirty="0">
                <a:latin typeface="Carlito"/>
                <a:cs typeface="Carlito"/>
              </a:rPr>
              <a:t>during </a:t>
            </a:r>
            <a:r>
              <a:rPr lang="en-AU" spc="-5" dirty="0">
                <a:latin typeface="Carlito"/>
                <a:cs typeface="Carlito"/>
              </a:rPr>
              <a:t>which </a:t>
            </a:r>
            <a:r>
              <a:rPr lang="en-AU" spc="-20" dirty="0">
                <a:latin typeface="Carlito"/>
                <a:cs typeface="Carlito"/>
              </a:rPr>
              <a:t>you </a:t>
            </a:r>
            <a:r>
              <a:rPr lang="en-AU" spc="-10" dirty="0">
                <a:latin typeface="Carlito"/>
                <a:cs typeface="Carlito"/>
              </a:rPr>
              <a:t>put </a:t>
            </a:r>
            <a:r>
              <a:rPr lang="en-AU" spc="-20" dirty="0">
                <a:latin typeface="Carlito"/>
                <a:cs typeface="Carlito"/>
              </a:rPr>
              <a:t>into  </a:t>
            </a:r>
            <a:r>
              <a:rPr lang="en-AU" spc="-5" dirty="0">
                <a:latin typeface="Carlito"/>
                <a:cs typeface="Carlito"/>
              </a:rPr>
              <a:t>action </a:t>
            </a:r>
            <a:r>
              <a:rPr lang="en-AU" spc="-20" dirty="0">
                <a:latin typeface="Carlito"/>
                <a:cs typeface="Carlito"/>
              </a:rPr>
              <a:t>your </a:t>
            </a:r>
            <a:r>
              <a:rPr lang="en-AU" spc="-5" dirty="0">
                <a:latin typeface="Carlito"/>
                <a:cs typeface="Carlito"/>
              </a:rPr>
              <a:t>planned </a:t>
            </a:r>
            <a:r>
              <a:rPr lang="en-AU" spc="-10" dirty="0">
                <a:latin typeface="Carlito"/>
                <a:cs typeface="Carlito"/>
              </a:rPr>
              <a:t>health</a:t>
            </a:r>
            <a:r>
              <a:rPr lang="en-AU" spc="65" dirty="0">
                <a:latin typeface="Carlito"/>
                <a:cs typeface="Carlito"/>
              </a:rPr>
              <a:t> </a:t>
            </a:r>
            <a:r>
              <a:rPr lang="en-AU" spc="-5" dirty="0">
                <a:latin typeface="Carlito"/>
                <a:cs typeface="Carlito"/>
              </a:rPr>
              <a:t>activities</a:t>
            </a:r>
          </a:p>
          <a:p>
            <a:pPr marL="241300" marR="5080" indent="-228600">
              <a:lnSpc>
                <a:spcPct val="90000"/>
              </a:lnSpc>
              <a:spcBef>
                <a:spcPts val="944"/>
              </a:spcBef>
              <a:buFont typeface="Arial"/>
              <a:buChar char="•"/>
              <a:tabLst>
                <a:tab pos="241300" algn="l"/>
              </a:tabLst>
            </a:pPr>
            <a:r>
              <a:rPr lang="en-AU" spc="-10" dirty="0">
                <a:latin typeface="Carlito"/>
                <a:cs typeface="Carlito"/>
              </a:rPr>
              <a:t>During this phase </a:t>
            </a:r>
            <a:r>
              <a:rPr lang="en-AU" spc="-20" dirty="0">
                <a:latin typeface="Carlito"/>
                <a:cs typeface="Carlito"/>
              </a:rPr>
              <a:t>you </a:t>
            </a:r>
            <a:r>
              <a:rPr lang="en-AU" spc="-15" dirty="0">
                <a:latin typeface="Carlito"/>
                <a:cs typeface="Carlito"/>
              </a:rPr>
              <a:t>must establish trust </a:t>
            </a:r>
            <a:r>
              <a:rPr lang="en-AU" spc="-5" dirty="0">
                <a:latin typeface="Carlito"/>
                <a:cs typeface="Carlito"/>
              </a:rPr>
              <a:t>and </a:t>
            </a:r>
            <a:r>
              <a:rPr lang="en-AU" spc="-15" dirty="0">
                <a:latin typeface="Carlito"/>
                <a:cs typeface="Carlito"/>
              </a:rPr>
              <a:t>rapport  </a:t>
            </a:r>
            <a:r>
              <a:rPr lang="en-AU" spc="-5" dirty="0">
                <a:latin typeface="Carlito"/>
                <a:cs typeface="Carlito"/>
              </a:rPr>
              <a:t>with the </a:t>
            </a:r>
            <a:r>
              <a:rPr lang="en-AU" spc="-15" dirty="0">
                <a:latin typeface="Carlito"/>
                <a:cs typeface="Carlito"/>
              </a:rPr>
              <a:t>patient </a:t>
            </a:r>
            <a:r>
              <a:rPr lang="en-AU" spc="-5" dirty="0">
                <a:latin typeface="Carlito"/>
                <a:cs typeface="Carlito"/>
              </a:rPr>
              <a:t>and the </a:t>
            </a:r>
            <a:r>
              <a:rPr lang="en-AU" spc="-15" dirty="0">
                <a:latin typeface="Carlito"/>
                <a:cs typeface="Carlito"/>
              </a:rPr>
              <a:t>family </a:t>
            </a:r>
            <a:r>
              <a:rPr lang="en-AU" spc="-5" dirty="0">
                <a:latin typeface="Carlito"/>
                <a:cs typeface="Carlito"/>
              </a:rPr>
              <a:t>so </a:t>
            </a:r>
            <a:r>
              <a:rPr lang="en-AU" spc="-10" dirty="0">
                <a:latin typeface="Carlito"/>
                <a:cs typeface="Carlito"/>
              </a:rPr>
              <a:t>that </a:t>
            </a:r>
            <a:r>
              <a:rPr lang="en-AU" spc="-15" dirty="0">
                <a:latin typeface="Carlito"/>
                <a:cs typeface="Carlito"/>
              </a:rPr>
              <a:t>there </a:t>
            </a:r>
            <a:r>
              <a:rPr lang="en-AU" spc="-10" dirty="0">
                <a:latin typeface="Carlito"/>
                <a:cs typeface="Carlito"/>
              </a:rPr>
              <a:t>can </a:t>
            </a:r>
            <a:r>
              <a:rPr lang="en-AU" spc="-5" dirty="0">
                <a:latin typeface="Carlito"/>
                <a:cs typeface="Carlito"/>
              </a:rPr>
              <a:t>be a  </a:t>
            </a:r>
            <a:r>
              <a:rPr lang="en-AU" spc="-10" dirty="0">
                <a:latin typeface="Carlito"/>
                <a:cs typeface="Carlito"/>
              </a:rPr>
              <a:t>positive </a:t>
            </a:r>
            <a:r>
              <a:rPr lang="en-AU" spc="-15" dirty="0">
                <a:latin typeface="Carlito"/>
                <a:cs typeface="Carlito"/>
              </a:rPr>
              <a:t>interpersonal</a:t>
            </a:r>
            <a:r>
              <a:rPr lang="en-AU" spc="45" dirty="0">
                <a:latin typeface="Carlito"/>
                <a:cs typeface="Carlito"/>
              </a:rPr>
              <a:t> </a:t>
            </a:r>
            <a:r>
              <a:rPr lang="en-AU" spc="-15" dirty="0">
                <a:latin typeface="Carlito"/>
                <a:cs typeface="Carlito"/>
              </a:rPr>
              <a:t>relationship</a:t>
            </a:r>
            <a:endParaRPr lang="en-AU" dirty="0">
              <a:latin typeface="Carlito"/>
              <a:cs typeface="Carlito"/>
            </a:endParaRPr>
          </a:p>
          <a:p>
            <a:pPr marL="0" indent="0">
              <a:lnSpc>
                <a:spcPts val="3025"/>
              </a:lnSpc>
              <a:buNone/>
            </a:pPr>
            <a:r>
              <a:rPr lang="en-AU" spc="-5" dirty="0">
                <a:latin typeface="Carlito"/>
                <a:cs typeface="Carlito"/>
              </a:rPr>
              <a:t>     (a </a:t>
            </a:r>
            <a:r>
              <a:rPr lang="en-AU" spc="-20" dirty="0">
                <a:latin typeface="Carlito"/>
                <a:cs typeface="Carlito"/>
              </a:rPr>
              <a:t>professional </a:t>
            </a:r>
            <a:r>
              <a:rPr lang="en-AU" spc="-15" dirty="0">
                <a:latin typeface="Carlito"/>
                <a:cs typeface="Carlito"/>
              </a:rPr>
              <a:t>nurse-patient</a:t>
            </a:r>
            <a:r>
              <a:rPr lang="en-AU" spc="120" dirty="0">
                <a:latin typeface="Carlito"/>
                <a:cs typeface="Carlito"/>
              </a:rPr>
              <a:t> </a:t>
            </a:r>
            <a:r>
              <a:rPr lang="en-AU" spc="-15" dirty="0">
                <a:latin typeface="Carlito"/>
                <a:cs typeface="Carlito"/>
              </a:rPr>
              <a:t>relationship).</a:t>
            </a:r>
            <a:endParaRPr lang="en-AU" dirty="0">
              <a:latin typeface="Carlito"/>
              <a:cs typeface="Carlito"/>
            </a:endParaRPr>
          </a:p>
          <a:p>
            <a:pPr marL="241300" marR="140335" indent="-228600">
              <a:lnSpc>
                <a:spcPts val="3020"/>
              </a:lnSpc>
              <a:spcBef>
                <a:spcPts val="1045"/>
              </a:spcBef>
              <a:buFont typeface="Arial"/>
              <a:buChar char="•"/>
              <a:tabLst>
                <a:tab pos="241300" algn="l"/>
              </a:tabLst>
            </a:pPr>
            <a:r>
              <a:rPr lang="en-AU" spc="-10" dirty="0">
                <a:latin typeface="Carlito"/>
                <a:cs typeface="Carlito"/>
              </a:rPr>
              <a:t>This </a:t>
            </a:r>
            <a:r>
              <a:rPr lang="en-AU" spc="-15" dirty="0">
                <a:latin typeface="Carlito"/>
                <a:cs typeface="Carlito"/>
              </a:rPr>
              <a:t>relationship </a:t>
            </a:r>
            <a:r>
              <a:rPr lang="en-AU" spc="-5" dirty="0">
                <a:latin typeface="Carlito"/>
                <a:cs typeface="Carlito"/>
              </a:rPr>
              <a:t>will enhance the </a:t>
            </a:r>
            <a:r>
              <a:rPr lang="en-AU" spc="-10" dirty="0">
                <a:latin typeface="Carlito"/>
                <a:cs typeface="Carlito"/>
              </a:rPr>
              <a:t>achievement </a:t>
            </a:r>
            <a:r>
              <a:rPr lang="en-AU" spc="-5" dirty="0">
                <a:latin typeface="Carlito"/>
                <a:cs typeface="Carlito"/>
              </a:rPr>
              <a:t>of </a:t>
            </a:r>
            <a:r>
              <a:rPr lang="en-AU" spc="-10" dirty="0">
                <a:latin typeface="Carlito"/>
                <a:cs typeface="Carlito"/>
              </a:rPr>
              <a:t>the  </a:t>
            </a:r>
            <a:r>
              <a:rPr lang="en-AU" spc="-5" dirty="0">
                <a:latin typeface="Carlito"/>
                <a:cs typeface="Carlito"/>
              </a:rPr>
              <a:t>mutually </a:t>
            </a:r>
            <a:r>
              <a:rPr lang="en-AU" spc="-10" dirty="0">
                <a:latin typeface="Carlito"/>
                <a:cs typeface="Carlito"/>
              </a:rPr>
              <a:t>determined health-oriented</a:t>
            </a:r>
            <a:r>
              <a:rPr lang="en-AU" spc="60" dirty="0">
                <a:latin typeface="Carlito"/>
                <a:cs typeface="Carlito"/>
              </a:rPr>
              <a:t> </a:t>
            </a:r>
            <a:r>
              <a:rPr lang="en-AU" spc="-10" dirty="0">
                <a:latin typeface="Carlito"/>
                <a:cs typeface="Carlito"/>
              </a:rPr>
              <a:t>goals</a:t>
            </a:r>
            <a:endParaRPr lang="en-AU" dirty="0">
              <a:latin typeface="Carlito"/>
              <a:cs typeface="Carlito"/>
            </a:endParaRPr>
          </a:p>
          <a:p>
            <a:pPr marL="241300" marR="438784" indent="-228600">
              <a:lnSpc>
                <a:spcPts val="3030"/>
              </a:lnSpc>
              <a:spcBef>
                <a:spcPts val="1045"/>
              </a:spcBef>
              <a:buFont typeface="Arial"/>
              <a:buChar char="•"/>
              <a:tabLst>
                <a:tab pos="241300" algn="l"/>
              </a:tabLst>
            </a:pPr>
            <a:endParaRPr lang="en-AU" dirty="0"/>
          </a:p>
        </p:txBody>
      </p:sp>
    </p:spTree>
    <p:extLst>
      <p:ext uri="{BB962C8B-B14F-4D97-AF65-F5344CB8AC3E}">
        <p14:creationId xmlns:p14="http://schemas.microsoft.com/office/powerpoint/2010/main" val="1461227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1" name="Title 2"/>
          <p:cNvSpPr>
            <a:spLocks noGrp="1"/>
          </p:cNvSpPr>
          <p:nvPr>
            <p:ph type="title"/>
          </p:nvPr>
        </p:nvSpPr>
        <p:spPr/>
        <p:txBody>
          <a:bodyPr/>
          <a:lstStyle/>
          <a:p>
            <a:r>
              <a:rPr lang="en-US" dirty="0"/>
              <a:t>Aims of Family Health Care</a:t>
            </a:r>
          </a:p>
        </p:txBody>
      </p:sp>
      <p:sp>
        <p:nvSpPr>
          <p:cNvPr id="1048682" name="Content Placeholder 1"/>
          <p:cNvSpPr>
            <a:spLocks noGrp="1"/>
          </p:cNvSpPr>
          <p:nvPr>
            <p:ph idx="1"/>
          </p:nvPr>
        </p:nvSpPr>
        <p:spPr/>
        <p:txBody>
          <a:bodyPr>
            <a:normAutofit fontScale="85000" lnSpcReduction="10000"/>
          </a:bodyPr>
          <a:lstStyle/>
          <a:p>
            <a:r>
              <a:rPr lang="en-US" dirty="0"/>
              <a:t>Identifying and appraising health problems of the family</a:t>
            </a:r>
          </a:p>
          <a:p>
            <a:r>
              <a:rPr lang="en-US" dirty="0"/>
              <a:t>Providing health education for the promotion of health and</a:t>
            </a:r>
          </a:p>
          <a:p>
            <a:r>
              <a:rPr lang="en-US" dirty="0"/>
              <a:t>prevention of diseases</a:t>
            </a:r>
          </a:p>
          <a:p>
            <a:r>
              <a:rPr lang="en-US" dirty="0"/>
              <a:t>Sharing health information with the family to enable members to  understand and accept health problems</a:t>
            </a:r>
          </a:p>
          <a:p>
            <a:r>
              <a:rPr lang="en-US" dirty="0"/>
              <a:t>Providing community health nursing services according to the</a:t>
            </a:r>
          </a:p>
          <a:p>
            <a:pPr marL="109728" indent="0">
              <a:buNone/>
            </a:pPr>
            <a:r>
              <a:rPr lang="en-US" dirty="0"/>
              <a:t>needs of the family</a:t>
            </a:r>
          </a:p>
        </p:txBody>
      </p:sp>
    </p:spTree>
    <p:extLst>
      <p:ext uri="{BB962C8B-B14F-4D97-AF65-F5344CB8AC3E}">
        <p14:creationId xmlns:p14="http://schemas.microsoft.com/office/powerpoint/2010/main" val="281188753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6" name="Title 1"/>
          <p:cNvSpPr>
            <a:spLocks noGrp="1"/>
          </p:cNvSpPr>
          <p:nvPr>
            <p:ph type="title"/>
          </p:nvPr>
        </p:nvSpPr>
        <p:spPr/>
        <p:txBody>
          <a:bodyPr/>
          <a:lstStyle/>
          <a:p>
            <a:r>
              <a:rPr lang="en-AU" dirty="0"/>
              <a:t>CONT</a:t>
            </a:r>
          </a:p>
        </p:txBody>
      </p:sp>
      <p:sp>
        <p:nvSpPr>
          <p:cNvPr id="1048797" name="Content Placeholder 2"/>
          <p:cNvSpPr>
            <a:spLocks noGrp="1"/>
          </p:cNvSpPr>
          <p:nvPr>
            <p:ph idx="1"/>
          </p:nvPr>
        </p:nvSpPr>
        <p:spPr/>
        <p:txBody>
          <a:bodyPr>
            <a:normAutofit fontScale="70000" lnSpcReduction="20000"/>
          </a:bodyPr>
          <a:lstStyle/>
          <a:p>
            <a:pPr marL="0" indent="0">
              <a:lnSpc>
                <a:spcPct val="100000"/>
              </a:lnSpc>
              <a:spcBef>
                <a:spcPts val="635"/>
              </a:spcBef>
              <a:buNone/>
            </a:pPr>
            <a:r>
              <a:rPr lang="en-AU" b="1" spc="-30" dirty="0">
                <a:latin typeface="Carlito"/>
                <a:cs typeface="Carlito"/>
              </a:rPr>
              <a:t>Termination </a:t>
            </a:r>
            <a:r>
              <a:rPr lang="en-AU" b="1" spc="-10" dirty="0">
                <a:latin typeface="Carlito"/>
                <a:cs typeface="Carlito"/>
              </a:rPr>
              <a:t>Phase </a:t>
            </a:r>
            <a:r>
              <a:rPr lang="en-AU" b="1" spc="-5" dirty="0">
                <a:latin typeface="Carlito"/>
                <a:cs typeface="Carlito"/>
              </a:rPr>
              <a:t>of</a:t>
            </a:r>
            <a:r>
              <a:rPr lang="en-AU" b="1" spc="70" dirty="0">
                <a:latin typeface="Carlito"/>
                <a:cs typeface="Carlito"/>
              </a:rPr>
              <a:t> </a:t>
            </a:r>
            <a:r>
              <a:rPr lang="en-AU" b="1" spc="-10" dirty="0">
                <a:latin typeface="Carlito"/>
                <a:cs typeface="Carlito"/>
              </a:rPr>
              <a:t>Visit</a:t>
            </a:r>
            <a:endParaRPr lang="en-AU" dirty="0">
              <a:latin typeface="Carlito"/>
              <a:cs typeface="Carlito"/>
            </a:endParaRPr>
          </a:p>
          <a:p>
            <a:pPr marL="241300" marR="103505" indent="-228600" algn="just">
              <a:lnSpc>
                <a:spcPct val="90000"/>
              </a:lnSpc>
              <a:spcBef>
                <a:spcPts val="994"/>
              </a:spcBef>
              <a:buFont typeface="Arial"/>
              <a:buChar char="•"/>
              <a:tabLst>
                <a:tab pos="241300" algn="l"/>
              </a:tabLst>
            </a:pPr>
            <a:r>
              <a:rPr lang="en-AU" spc="-10" dirty="0">
                <a:latin typeface="Carlito"/>
                <a:cs typeface="Carlito"/>
              </a:rPr>
              <a:t>This </a:t>
            </a:r>
            <a:r>
              <a:rPr lang="en-AU" spc="-15" dirty="0">
                <a:latin typeface="Carlito"/>
                <a:cs typeface="Carlito"/>
              </a:rPr>
              <a:t>occurs </a:t>
            </a:r>
            <a:r>
              <a:rPr lang="en-AU" spc="-5" dirty="0">
                <a:latin typeface="Carlito"/>
                <a:cs typeface="Carlito"/>
              </a:rPr>
              <a:t>when the </a:t>
            </a:r>
            <a:r>
              <a:rPr lang="en-AU" spc="-10" dirty="0">
                <a:latin typeface="Carlito"/>
                <a:cs typeface="Carlito"/>
              </a:rPr>
              <a:t>health </a:t>
            </a:r>
            <a:r>
              <a:rPr lang="en-AU" spc="-15" dirty="0">
                <a:latin typeface="Carlito"/>
                <a:cs typeface="Carlito"/>
              </a:rPr>
              <a:t>oriented </a:t>
            </a:r>
            <a:r>
              <a:rPr lang="en-AU" spc="-10" dirty="0">
                <a:latin typeface="Carlito"/>
                <a:cs typeface="Carlito"/>
              </a:rPr>
              <a:t>goals </a:t>
            </a:r>
            <a:r>
              <a:rPr lang="en-AU" spc="-25" dirty="0">
                <a:latin typeface="Carlito"/>
                <a:cs typeface="Carlito"/>
              </a:rPr>
              <a:t>have </a:t>
            </a:r>
            <a:r>
              <a:rPr lang="en-AU" spc="-10" dirty="0">
                <a:latin typeface="Carlito"/>
                <a:cs typeface="Carlito"/>
              </a:rPr>
              <a:t>been  </a:t>
            </a:r>
            <a:r>
              <a:rPr lang="en-AU" spc="-5" dirty="0">
                <a:latin typeface="Carlito"/>
                <a:cs typeface="Carlito"/>
              </a:rPr>
              <a:t>met. </a:t>
            </a:r>
            <a:r>
              <a:rPr lang="en-AU" spc="-30" dirty="0">
                <a:latin typeface="Carlito"/>
                <a:cs typeface="Carlito"/>
              </a:rPr>
              <a:t>Termination </a:t>
            </a:r>
            <a:r>
              <a:rPr lang="en-AU" spc="-5" dirty="0">
                <a:latin typeface="Carlito"/>
                <a:cs typeface="Carlito"/>
              </a:rPr>
              <a:t>of home </a:t>
            </a:r>
            <a:r>
              <a:rPr lang="en-AU" spc="-10" dirty="0">
                <a:latin typeface="Carlito"/>
                <a:cs typeface="Carlito"/>
              </a:rPr>
              <a:t>visits can </a:t>
            </a:r>
            <a:r>
              <a:rPr lang="en-AU" spc="-5" dirty="0">
                <a:latin typeface="Carlito"/>
                <a:cs typeface="Carlito"/>
              </a:rPr>
              <a:t>occur </a:t>
            </a:r>
            <a:r>
              <a:rPr lang="en-AU" spc="-10" dirty="0">
                <a:latin typeface="Carlito"/>
                <a:cs typeface="Carlito"/>
              </a:rPr>
              <a:t>due </a:t>
            </a:r>
            <a:r>
              <a:rPr lang="en-AU" spc="-20" dirty="0">
                <a:latin typeface="Carlito"/>
                <a:cs typeface="Carlito"/>
              </a:rPr>
              <a:t>to any  </a:t>
            </a:r>
            <a:r>
              <a:rPr lang="en-AU" spc="-5" dirty="0">
                <a:latin typeface="Carlito"/>
                <a:cs typeface="Carlito"/>
              </a:rPr>
              <a:t>of the </a:t>
            </a:r>
            <a:r>
              <a:rPr lang="en-AU" spc="-15" dirty="0">
                <a:latin typeface="Carlito"/>
                <a:cs typeface="Carlito"/>
              </a:rPr>
              <a:t>following</a:t>
            </a:r>
            <a:r>
              <a:rPr lang="en-AU" spc="5" dirty="0">
                <a:latin typeface="Carlito"/>
                <a:cs typeface="Carlito"/>
              </a:rPr>
              <a:t> </a:t>
            </a:r>
            <a:r>
              <a:rPr lang="en-AU" spc="-10" dirty="0">
                <a:latin typeface="Carlito"/>
                <a:cs typeface="Carlito"/>
              </a:rPr>
              <a:t>reasons:</a:t>
            </a:r>
          </a:p>
          <a:p>
            <a:pPr marL="749300" indent="-280035">
              <a:lnSpc>
                <a:spcPts val="3190"/>
              </a:lnSpc>
              <a:spcBef>
                <a:spcPts val="95"/>
              </a:spcBef>
              <a:buSzPct val="96428"/>
              <a:buFont typeface="Wingdings"/>
              <a:buChar char=""/>
              <a:tabLst>
                <a:tab pos="749935" algn="l"/>
              </a:tabLst>
            </a:pPr>
            <a:r>
              <a:rPr lang="en-AU" spc="-10" dirty="0">
                <a:latin typeface="Carlito"/>
                <a:cs typeface="Carlito"/>
              </a:rPr>
              <a:t>The patients’ health has been </a:t>
            </a:r>
            <a:r>
              <a:rPr lang="en-AU" spc="-25" dirty="0">
                <a:latin typeface="Carlito"/>
                <a:cs typeface="Carlito"/>
              </a:rPr>
              <a:t>restored </a:t>
            </a:r>
            <a:r>
              <a:rPr lang="en-AU" spc="-5" dirty="0">
                <a:latin typeface="Carlito"/>
                <a:cs typeface="Carlito"/>
              </a:rPr>
              <a:t>and</a:t>
            </a:r>
            <a:r>
              <a:rPr lang="en-AU" spc="140" dirty="0">
                <a:latin typeface="Carlito"/>
                <a:cs typeface="Carlito"/>
              </a:rPr>
              <a:t> </a:t>
            </a:r>
            <a:r>
              <a:rPr lang="en-AU" spc="-5" dirty="0">
                <a:latin typeface="Carlito"/>
                <a:cs typeface="Carlito"/>
              </a:rPr>
              <a:t>the</a:t>
            </a:r>
            <a:endParaRPr lang="en-AU" dirty="0">
              <a:latin typeface="Carlito"/>
              <a:cs typeface="Carlito"/>
            </a:endParaRPr>
          </a:p>
          <a:p>
            <a:pPr marL="355600" indent="0">
              <a:lnSpc>
                <a:spcPts val="3190"/>
              </a:lnSpc>
              <a:buNone/>
            </a:pPr>
            <a:r>
              <a:rPr lang="en-AU" spc="-15" dirty="0">
                <a:latin typeface="Carlito"/>
                <a:cs typeface="Carlito"/>
              </a:rPr>
              <a:t>      patient </a:t>
            </a:r>
            <a:r>
              <a:rPr lang="en-AU" spc="-10" dirty="0">
                <a:latin typeface="Carlito"/>
                <a:cs typeface="Carlito"/>
              </a:rPr>
              <a:t>can </a:t>
            </a:r>
            <a:r>
              <a:rPr lang="en-AU" spc="-5" dirty="0">
                <a:latin typeface="Carlito"/>
                <a:cs typeface="Carlito"/>
              </a:rPr>
              <a:t>function without the</a:t>
            </a:r>
            <a:r>
              <a:rPr lang="en-AU" spc="90" dirty="0">
                <a:latin typeface="Carlito"/>
                <a:cs typeface="Carlito"/>
              </a:rPr>
              <a:t> </a:t>
            </a:r>
            <a:r>
              <a:rPr lang="en-AU" spc="-20" dirty="0">
                <a:latin typeface="Carlito"/>
                <a:cs typeface="Carlito"/>
              </a:rPr>
              <a:t>nurse</a:t>
            </a:r>
            <a:endParaRPr lang="en-AU" dirty="0">
              <a:latin typeface="Carlito"/>
              <a:cs typeface="Carlito"/>
            </a:endParaRPr>
          </a:p>
          <a:p>
            <a:pPr marL="749300" indent="-280035">
              <a:lnSpc>
                <a:spcPct val="100000"/>
              </a:lnSpc>
              <a:spcBef>
                <a:spcPts val="165"/>
              </a:spcBef>
              <a:buSzPct val="96428"/>
              <a:buFont typeface="Wingdings"/>
              <a:buChar char=""/>
              <a:tabLst>
                <a:tab pos="749935" algn="l"/>
              </a:tabLst>
            </a:pPr>
            <a:r>
              <a:rPr lang="en-AU" spc="-10" dirty="0">
                <a:latin typeface="Carlito"/>
                <a:cs typeface="Carlito"/>
              </a:rPr>
              <a:t>The </a:t>
            </a:r>
            <a:r>
              <a:rPr lang="en-AU" spc="-15" dirty="0">
                <a:latin typeface="Carlito"/>
                <a:cs typeface="Carlito"/>
              </a:rPr>
              <a:t>patient </a:t>
            </a:r>
            <a:r>
              <a:rPr lang="en-AU" spc="-10" dirty="0">
                <a:latin typeface="Carlito"/>
                <a:cs typeface="Carlito"/>
              </a:rPr>
              <a:t>has </a:t>
            </a:r>
            <a:r>
              <a:rPr lang="en-AU" spc="-5" dirty="0">
                <a:latin typeface="Carlito"/>
                <a:cs typeface="Carlito"/>
              </a:rPr>
              <a:t>changed their</a:t>
            </a:r>
            <a:r>
              <a:rPr lang="en-AU" spc="80" dirty="0">
                <a:latin typeface="Carlito"/>
                <a:cs typeface="Carlito"/>
              </a:rPr>
              <a:t> </a:t>
            </a:r>
            <a:r>
              <a:rPr lang="en-AU" spc="-15" dirty="0">
                <a:latin typeface="Carlito"/>
                <a:cs typeface="Carlito"/>
              </a:rPr>
              <a:t>residence</a:t>
            </a:r>
            <a:endParaRPr lang="en-AU" dirty="0">
              <a:latin typeface="Carlito"/>
              <a:cs typeface="Carlito"/>
            </a:endParaRPr>
          </a:p>
          <a:p>
            <a:pPr marL="749935" indent="-280670">
              <a:lnSpc>
                <a:spcPts val="3195"/>
              </a:lnSpc>
              <a:spcBef>
                <a:spcPts val="170"/>
              </a:spcBef>
              <a:buSzPct val="96428"/>
              <a:buFont typeface="Wingdings"/>
              <a:buChar char=""/>
              <a:tabLst>
                <a:tab pos="750570" algn="l"/>
              </a:tabLst>
            </a:pPr>
            <a:r>
              <a:rPr lang="en-AU" spc="-5" dirty="0">
                <a:latin typeface="Carlito"/>
                <a:cs typeface="Carlito"/>
              </a:rPr>
              <a:t>The </a:t>
            </a:r>
            <a:r>
              <a:rPr lang="en-AU" spc="-10" dirty="0">
                <a:latin typeface="Carlito"/>
                <a:cs typeface="Carlito"/>
              </a:rPr>
              <a:t>community health </a:t>
            </a:r>
            <a:r>
              <a:rPr lang="en-AU" spc="-20" dirty="0">
                <a:latin typeface="Carlito"/>
                <a:cs typeface="Carlito"/>
              </a:rPr>
              <a:t>nurse </a:t>
            </a:r>
            <a:r>
              <a:rPr lang="en-AU" spc="-5" dirty="0">
                <a:latin typeface="Carlito"/>
                <a:cs typeface="Carlito"/>
              </a:rPr>
              <a:t>has </a:t>
            </a:r>
            <a:r>
              <a:rPr lang="en-AU" spc="-25" dirty="0">
                <a:latin typeface="Carlito"/>
                <a:cs typeface="Carlito"/>
              </a:rPr>
              <a:t>transferred</a:t>
            </a:r>
            <a:r>
              <a:rPr lang="en-AU" spc="140" dirty="0">
                <a:latin typeface="Carlito"/>
                <a:cs typeface="Carlito"/>
              </a:rPr>
              <a:t> </a:t>
            </a:r>
            <a:r>
              <a:rPr lang="en-AU" spc="-5" dirty="0">
                <a:latin typeface="Carlito"/>
                <a:cs typeface="Carlito"/>
              </a:rPr>
              <a:t>the</a:t>
            </a:r>
            <a:endParaRPr lang="en-AU" dirty="0">
              <a:latin typeface="Carlito"/>
              <a:cs typeface="Carlito"/>
            </a:endParaRPr>
          </a:p>
          <a:p>
            <a:pPr marL="355600" indent="0">
              <a:lnSpc>
                <a:spcPts val="3195"/>
              </a:lnSpc>
              <a:buNone/>
            </a:pPr>
            <a:r>
              <a:rPr lang="en-AU" spc="-10" dirty="0">
                <a:latin typeface="Carlito"/>
                <a:cs typeface="Carlito"/>
              </a:rPr>
              <a:t>     patients’ </a:t>
            </a:r>
            <a:r>
              <a:rPr lang="en-AU" spc="-20" dirty="0">
                <a:latin typeface="Carlito"/>
                <a:cs typeface="Carlito"/>
              </a:rPr>
              <a:t>care </a:t>
            </a:r>
            <a:r>
              <a:rPr lang="en-AU" spc="-15" dirty="0">
                <a:latin typeface="Carlito"/>
                <a:cs typeface="Carlito"/>
              </a:rPr>
              <a:t>to </a:t>
            </a:r>
            <a:r>
              <a:rPr lang="en-AU" spc="-5" dirty="0">
                <a:latin typeface="Carlito"/>
                <a:cs typeface="Carlito"/>
              </a:rPr>
              <a:t>another </a:t>
            </a:r>
            <a:r>
              <a:rPr lang="en-AU" spc="-20" dirty="0">
                <a:latin typeface="Carlito"/>
                <a:cs typeface="Carlito"/>
              </a:rPr>
              <a:t>nurse </a:t>
            </a:r>
            <a:r>
              <a:rPr lang="en-AU" spc="-5" dirty="0">
                <a:latin typeface="Carlito"/>
                <a:cs typeface="Carlito"/>
              </a:rPr>
              <a:t>or</a:t>
            </a:r>
            <a:r>
              <a:rPr lang="en-AU" spc="110" dirty="0">
                <a:latin typeface="Carlito"/>
                <a:cs typeface="Carlito"/>
              </a:rPr>
              <a:t> </a:t>
            </a:r>
            <a:r>
              <a:rPr lang="en-AU" spc="-10" dirty="0">
                <a:latin typeface="Carlito"/>
                <a:cs typeface="Carlito"/>
              </a:rPr>
              <a:t>agency</a:t>
            </a:r>
            <a:endParaRPr lang="en-AU" dirty="0">
              <a:latin typeface="Carlito"/>
              <a:cs typeface="Carlito"/>
            </a:endParaRPr>
          </a:p>
          <a:p>
            <a:pPr>
              <a:lnSpc>
                <a:spcPct val="100000"/>
              </a:lnSpc>
              <a:spcBef>
                <a:spcPts val="40"/>
              </a:spcBef>
            </a:pPr>
            <a:endParaRPr lang="en-AU" sz="4400" dirty="0">
              <a:latin typeface="Carlito"/>
              <a:cs typeface="Carlito"/>
            </a:endParaRPr>
          </a:p>
          <a:p>
            <a:pPr marL="241300" marR="103505" indent="-228600" algn="just">
              <a:lnSpc>
                <a:spcPct val="90000"/>
              </a:lnSpc>
              <a:spcBef>
                <a:spcPts val="994"/>
              </a:spcBef>
              <a:buFont typeface="Arial"/>
              <a:buChar char="•"/>
              <a:tabLst>
                <a:tab pos="241300" algn="l"/>
              </a:tabLst>
            </a:pPr>
            <a:endParaRPr lang="en-AU" spc="-10" dirty="0">
              <a:latin typeface="Carlito"/>
              <a:cs typeface="Carlito"/>
            </a:endParaRPr>
          </a:p>
          <a:p>
            <a:pPr marL="241300" marR="103505" indent="-228600" algn="just">
              <a:lnSpc>
                <a:spcPct val="90000"/>
              </a:lnSpc>
              <a:spcBef>
                <a:spcPts val="994"/>
              </a:spcBef>
              <a:buFont typeface="Arial"/>
              <a:buChar char="•"/>
              <a:tabLst>
                <a:tab pos="241300" algn="l"/>
              </a:tabLst>
            </a:pPr>
            <a:endParaRPr lang="en-AU" dirty="0">
              <a:latin typeface="Carlito"/>
              <a:cs typeface="Carlito"/>
            </a:endParaRPr>
          </a:p>
          <a:p>
            <a:endParaRPr lang="en-AU" dirty="0"/>
          </a:p>
        </p:txBody>
      </p:sp>
    </p:spTree>
    <p:extLst>
      <p:ext uri="{BB962C8B-B14F-4D97-AF65-F5344CB8AC3E}">
        <p14:creationId xmlns:p14="http://schemas.microsoft.com/office/powerpoint/2010/main" val="37549704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r>
              <a:rPr lang="en-AU" dirty="0"/>
              <a:t>CONT</a:t>
            </a:r>
          </a:p>
        </p:txBody>
      </p:sp>
      <p:sp>
        <p:nvSpPr>
          <p:cNvPr id="1048799" name="Content Placeholder 2"/>
          <p:cNvSpPr>
            <a:spLocks noGrp="1"/>
          </p:cNvSpPr>
          <p:nvPr>
            <p:ph idx="1"/>
          </p:nvPr>
        </p:nvSpPr>
        <p:spPr/>
        <p:txBody>
          <a:bodyPr/>
          <a:lstStyle/>
          <a:p>
            <a:pPr marL="12700">
              <a:lnSpc>
                <a:spcPct val="100000"/>
              </a:lnSpc>
            </a:pPr>
            <a:r>
              <a:rPr lang="en-AU" b="1" spc="-15" dirty="0">
                <a:latin typeface="Carlito"/>
                <a:cs typeface="Carlito"/>
              </a:rPr>
              <a:t>Post-visit</a:t>
            </a:r>
            <a:r>
              <a:rPr lang="en-AU" b="1" spc="15" dirty="0">
                <a:latin typeface="Carlito"/>
                <a:cs typeface="Carlito"/>
              </a:rPr>
              <a:t> </a:t>
            </a:r>
            <a:r>
              <a:rPr lang="en-AU" b="1" spc="-5" dirty="0">
                <a:latin typeface="Carlito"/>
                <a:cs typeface="Carlito"/>
              </a:rPr>
              <a:t>Activities</a:t>
            </a:r>
            <a:endParaRPr lang="en-AU" dirty="0">
              <a:latin typeface="Carlito"/>
              <a:cs typeface="Carlito"/>
            </a:endParaRPr>
          </a:p>
          <a:p>
            <a:pPr marL="12700" marR="5080" indent="0">
              <a:lnSpc>
                <a:spcPct val="90000"/>
              </a:lnSpc>
              <a:spcBef>
                <a:spcPts val="1015"/>
              </a:spcBef>
              <a:buNone/>
              <a:tabLst>
                <a:tab pos="241300" algn="l"/>
              </a:tabLst>
            </a:pPr>
            <a:r>
              <a:rPr lang="en-AU" spc="-15" dirty="0">
                <a:latin typeface="Carlito"/>
                <a:cs typeface="Carlito"/>
              </a:rPr>
              <a:t>Post-visit </a:t>
            </a:r>
            <a:r>
              <a:rPr lang="en-AU" spc="-5" dirty="0">
                <a:latin typeface="Carlito"/>
                <a:cs typeface="Carlito"/>
              </a:rPr>
              <a:t>activities include </a:t>
            </a:r>
            <a:r>
              <a:rPr lang="en-AU" spc="-20" dirty="0">
                <a:latin typeface="Carlito"/>
                <a:cs typeface="Carlito"/>
              </a:rPr>
              <a:t>recording </a:t>
            </a:r>
            <a:r>
              <a:rPr lang="en-AU" spc="-5" dirty="0">
                <a:latin typeface="Carlito"/>
                <a:cs typeface="Carlito"/>
              </a:rPr>
              <a:t>and </a:t>
            </a:r>
            <a:r>
              <a:rPr lang="en-AU" spc="-10" dirty="0">
                <a:latin typeface="Carlito"/>
                <a:cs typeface="Carlito"/>
              </a:rPr>
              <a:t>reporting  </a:t>
            </a:r>
            <a:r>
              <a:rPr lang="en-AU" spc="-15" dirty="0">
                <a:latin typeface="Carlito"/>
                <a:cs typeface="Carlito"/>
              </a:rPr>
              <a:t>important events </a:t>
            </a:r>
            <a:r>
              <a:rPr lang="en-AU" spc="-5" dirty="0">
                <a:latin typeface="Carlito"/>
                <a:cs typeface="Carlito"/>
              </a:rPr>
              <a:t>of the </a:t>
            </a:r>
            <a:r>
              <a:rPr lang="en-AU" spc="-10" dirty="0">
                <a:latin typeface="Carlito"/>
                <a:cs typeface="Carlito"/>
              </a:rPr>
              <a:t>home visits, </a:t>
            </a:r>
            <a:r>
              <a:rPr lang="en-AU" spc="-5" dirty="0">
                <a:latin typeface="Carlito"/>
                <a:cs typeface="Carlito"/>
              </a:rPr>
              <a:t>and </a:t>
            </a:r>
            <a:r>
              <a:rPr lang="en-AU" spc="-10" dirty="0">
                <a:latin typeface="Carlito"/>
                <a:cs typeface="Carlito"/>
              </a:rPr>
              <a:t>sharing </a:t>
            </a:r>
            <a:r>
              <a:rPr lang="en-AU" spc="-5" dirty="0">
                <a:latin typeface="Carlito"/>
                <a:cs typeface="Carlito"/>
              </a:rPr>
              <a:t>the  </a:t>
            </a:r>
            <a:r>
              <a:rPr lang="en-AU" spc="-10" dirty="0">
                <a:latin typeface="Carlito"/>
                <a:cs typeface="Carlito"/>
              </a:rPr>
              <a:t>reports </a:t>
            </a:r>
            <a:r>
              <a:rPr lang="en-AU" spc="-5" dirty="0">
                <a:latin typeface="Carlito"/>
                <a:cs typeface="Carlito"/>
              </a:rPr>
              <a:t>with the </a:t>
            </a:r>
            <a:r>
              <a:rPr lang="en-AU" spc="-15" dirty="0">
                <a:latin typeface="Carlito"/>
                <a:cs typeface="Carlito"/>
              </a:rPr>
              <a:t>appropriate </a:t>
            </a:r>
            <a:r>
              <a:rPr lang="en-AU" spc="-5" dirty="0">
                <a:latin typeface="Carlito"/>
                <a:cs typeface="Carlito"/>
              </a:rPr>
              <a:t>authorities and </a:t>
            </a:r>
            <a:r>
              <a:rPr lang="en-AU" spc="-10" dirty="0">
                <a:latin typeface="Carlito"/>
                <a:cs typeface="Carlito"/>
              </a:rPr>
              <a:t>individuals  </a:t>
            </a:r>
            <a:r>
              <a:rPr lang="en-AU" spc="-5" dirty="0">
                <a:latin typeface="Carlito"/>
                <a:cs typeface="Carlito"/>
              </a:rPr>
              <a:t>about the </a:t>
            </a:r>
            <a:r>
              <a:rPr lang="en-AU" spc="-15" dirty="0">
                <a:latin typeface="Carlito"/>
                <a:cs typeface="Carlito"/>
              </a:rPr>
              <a:t>patient</a:t>
            </a:r>
            <a:r>
              <a:rPr lang="en-AU" spc="30" dirty="0">
                <a:latin typeface="Carlito"/>
                <a:cs typeface="Carlito"/>
              </a:rPr>
              <a:t> </a:t>
            </a:r>
            <a:r>
              <a:rPr lang="en-AU" spc="-15" dirty="0">
                <a:latin typeface="Carlito"/>
                <a:cs typeface="Carlito"/>
              </a:rPr>
              <a:t>family</a:t>
            </a:r>
            <a:endParaRPr lang="en-AU" dirty="0">
              <a:latin typeface="Carlito"/>
              <a:cs typeface="Carlito"/>
            </a:endParaRPr>
          </a:p>
          <a:p>
            <a:endParaRPr lang="en-AU" dirty="0"/>
          </a:p>
        </p:txBody>
      </p:sp>
    </p:spTree>
    <p:extLst>
      <p:ext uri="{BB962C8B-B14F-4D97-AF65-F5344CB8AC3E}">
        <p14:creationId xmlns:p14="http://schemas.microsoft.com/office/powerpoint/2010/main" val="3558940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0" name="Title 1"/>
          <p:cNvSpPr>
            <a:spLocks noGrp="1"/>
          </p:cNvSpPr>
          <p:nvPr>
            <p:ph type="title"/>
          </p:nvPr>
        </p:nvSpPr>
        <p:spPr/>
        <p:txBody>
          <a:bodyPr/>
          <a:lstStyle/>
          <a:p>
            <a:r>
              <a:rPr lang="en-AU" spc="-270" dirty="0"/>
              <a:t>Advantages </a:t>
            </a:r>
            <a:r>
              <a:rPr lang="en-AU" spc="-35" dirty="0"/>
              <a:t>of </a:t>
            </a:r>
            <a:r>
              <a:rPr lang="en-AU" spc="-250" dirty="0"/>
              <a:t>Home</a:t>
            </a:r>
            <a:r>
              <a:rPr lang="en-AU" spc="-500" dirty="0"/>
              <a:t> </a:t>
            </a:r>
            <a:r>
              <a:rPr lang="en-AU" spc="-160" dirty="0"/>
              <a:t>Visiting</a:t>
            </a:r>
            <a:endParaRPr lang="en-AU" dirty="0"/>
          </a:p>
        </p:txBody>
      </p:sp>
      <p:sp>
        <p:nvSpPr>
          <p:cNvPr id="1048801" name="Content Placeholder 2"/>
          <p:cNvSpPr>
            <a:spLocks noGrp="1"/>
          </p:cNvSpPr>
          <p:nvPr>
            <p:ph idx="1"/>
          </p:nvPr>
        </p:nvSpPr>
        <p:spPr/>
        <p:txBody>
          <a:bodyPr/>
          <a:lstStyle/>
          <a:p>
            <a:pPr marL="241300" marR="241935" indent="-228600">
              <a:lnSpc>
                <a:spcPts val="3020"/>
              </a:lnSpc>
              <a:spcBef>
                <a:spcPts val="480"/>
              </a:spcBef>
              <a:buFont typeface="Arial"/>
              <a:buChar char="•"/>
              <a:tabLst>
                <a:tab pos="241300" algn="l"/>
              </a:tabLst>
            </a:pPr>
            <a:r>
              <a:rPr lang="en-AU" spc="-5" dirty="0">
                <a:latin typeface="Carlito"/>
                <a:cs typeface="Carlito"/>
              </a:rPr>
              <a:t>It </a:t>
            </a:r>
            <a:r>
              <a:rPr lang="en-AU" spc="-15" dirty="0">
                <a:latin typeface="Carlito"/>
                <a:cs typeface="Carlito"/>
              </a:rPr>
              <a:t>provides </a:t>
            </a:r>
            <a:r>
              <a:rPr lang="en-AU" spc="-5" dirty="0">
                <a:latin typeface="Carlito"/>
                <a:cs typeface="Carlito"/>
              </a:rPr>
              <a:t>an </a:t>
            </a:r>
            <a:r>
              <a:rPr lang="en-AU" spc="-10" dirty="0">
                <a:latin typeface="Carlito"/>
                <a:cs typeface="Carlito"/>
              </a:rPr>
              <a:t>opportunity </a:t>
            </a:r>
            <a:r>
              <a:rPr lang="en-AU" spc="-20" dirty="0">
                <a:latin typeface="Carlito"/>
                <a:cs typeface="Carlito"/>
              </a:rPr>
              <a:t>to </a:t>
            </a:r>
            <a:r>
              <a:rPr lang="en-AU" spc="-5" dirty="0">
                <a:latin typeface="Carlito"/>
                <a:cs typeface="Carlito"/>
              </a:rPr>
              <a:t>learn about the </a:t>
            </a:r>
            <a:r>
              <a:rPr lang="en-AU" spc="-10" dirty="0">
                <a:latin typeface="Carlito"/>
                <a:cs typeface="Carlito"/>
              </a:rPr>
              <a:t>home  </a:t>
            </a:r>
            <a:r>
              <a:rPr lang="en-AU" spc="-5" dirty="0">
                <a:latin typeface="Carlito"/>
                <a:cs typeface="Carlito"/>
              </a:rPr>
              <a:t>and </a:t>
            </a:r>
            <a:r>
              <a:rPr lang="en-AU" spc="-15" dirty="0">
                <a:latin typeface="Carlito"/>
                <a:cs typeface="Carlito"/>
              </a:rPr>
              <a:t>family</a:t>
            </a:r>
            <a:r>
              <a:rPr lang="en-AU" spc="5" dirty="0">
                <a:latin typeface="Carlito"/>
                <a:cs typeface="Carlito"/>
              </a:rPr>
              <a:t> </a:t>
            </a:r>
            <a:r>
              <a:rPr lang="en-AU" spc="-10" dirty="0">
                <a:latin typeface="Carlito"/>
                <a:cs typeface="Carlito"/>
              </a:rPr>
              <a:t>situation.</a:t>
            </a:r>
            <a:endParaRPr lang="en-AU" dirty="0">
              <a:latin typeface="Carlito"/>
              <a:cs typeface="Carlito"/>
            </a:endParaRPr>
          </a:p>
          <a:p>
            <a:pPr marL="241300" marR="724535" indent="-228600">
              <a:lnSpc>
                <a:spcPts val="3020"/>
              </a:lnSpc>
              <a:spcBef>
                <a:spcPts val="1015"/>
              </a:spcBef>
              <a:buFont typeface="Arial"/>
              <a:buChar char="•"/>
              <a:tabLst>
                <a:tab pos="241300" algn="l"/>
              </a:tabLst>
            </a:pPr>
            <a:r>
              <a:rPr lang="en-AU" spc="-5" dirty="0">
                <a:latin typeface="Carlito"/>
                <a:cs typeface="Carlito"/>
              </a:rPr>
              <a:t>It </a:t>
            </a:r>
            <a:r>
              <a:rPr lang="en-AU" spc="-15" dirty="0">
                <a:latin typeface="Carlito"/>
                <a:cs typeface="Carlito"/>
              </a:rPr>
              <a:t>provides </a:t>
            </a:r>
            <a:r>
              <a:rPr lang="en-AU" spc="-5" dirty="0">
                <a:latin typeface="Carlito"/>
                <a:cs typeface="Carlito"/>
              </a:rPr>
              <a:t>an </a:t>
            </a:r>
            <a:r>
              <a:rPr lang="en-AU" spc="-10" dirty="0">
                <a:latin typeface="Carlito"/>
                <a:cs typeface="Carlito"/>
              </a:rPr>
              <a:t>opportunity </a:t>
            </a:r>
            <a:r>
              <a:rPr lang="en-AU" spc="-20" dirty="0">
                <a:latin typeface="Carlito"/>
                <a:cs typeface="Carlito"/>
              </a:rPr>
              <a:t>to </a:t>
            </a:r>
            <a:r>
              <a:rPr lang="en-AU" spc="-15" dirty="0">
                <a:latin typeface="Carlito"/>
                <a:cs typeface="Carlito"/>
              </a:rPr>
              <a:t>render </a:t>
            </a:r>
            <a:r>
              <a:rPr lang="en-AU" spc="-10" dirty="0">
                <a:latin typeface="Carlito"/>
                <a:cs typeface="Carlito"/>
              </a:rPr>
              <a:t>health </a:t>
            </a:r>
            <a:r>
              <a:rPr lang="en-AU" spc="-20" dirty="0">
                <a:latin typeface="Carlito"/>
                <a:cs typeface="Carlito"/>
              </a:rPr>
              <a:t>care  </a:t>
            </a:r>
            <a:r>
              <a:rPr lang="en-AU" spc="-5" dirty="0">
                <a:latin typeface="Carlito"/>
                <a:cs typeface="Carlito"/>
              </a:rPr>
              <a:t>services </a:t>
            </a:r>
            <a:r>
              <a:rPr lang="en-AU" spc="-20" dirty="0">
                <a:latin typeface="Carlito"/>
                <a:cs typeface="Carlito"/>
              </a:rPr>
              <a:t>to </a:t>
            </a:r>
            <a:r>
              <a:rPr lang="en-AU" spc="-5" dirty="0">
                <a:latin typeface="Carlito"/>
                <a:cs typeface="Carlito"/>
              </a:rPr>
              <a:t>the </a:t>
            </a:r>
            <a:r>
              <a:rPr lang="en-AU" spc="-15" dirty="0">
                <a:latin typeface="Carlito"/>
                <a:cs typeface="Carlito"/>
              </a:rPr>
              <a:t>family members </a:t>
            </a:r>
            <a:r>
              <a:rPr lang="en-AU" spc="-5" dirty="0">
                <a:latin typeface="Carlito"/>
                <a:cs typeface="Carlito"/>
              </a:rPr>
              <a:t>in their </a:t>
            </a:r>
            <a:r>
              <a:rPr lang="en-AU" spc="-10" dirty="0">
                <a:latin typeface="Carlito"/>
                <a:cs typeface="Carlito"/>
              </a:rPr>
              <a:t>own  surroundings.</a:t>
            </a:r>
            <a:endParaRPr lang="en-AU" dirty="0">
              <a:latin typeface="Carlito"/>
              <a:cs typeface="Carlito"/>
            </a:endParaRPr>
          </a:p>
          <a:p>
            <a:pPr marL="241300" marR="265430" indent="-228600">
              <a:lnSpc>
                <a:spcPts val="3020"/>
              </a:lnSpc>
              <a:spcBef>
                <a:spcPts val="1015"/>
              </a:spcBef>
              <a:buFont typeface="Arial"/>
              <a:buChar char="•"/>
              <a:tabLst>
                <a:tab pos="241300" algn="l"/>
              </a:tabLst>
            </a:pPr>
            <a:r>
              <a:rPr lang="en-AU" spc="-5" dirty="0">
                <a:latin typeface="Carlito"/>
                <a:cs typeface="Carlito"/>
              </a:rPr>
              <a:t>It </a:t>
            </a:r>
            <a:r>
              <a:rPr lang="en-AU" spc="-15" dirty="0">
                <a:latin typeface="Carlito"/>
                <a:cs typeface="Carlito"/>
              </a:rPr>
              <a:t>creates </a:t>
            </a:r>
            <a:r>
              <a:rPr lang="en-AU" spc="-5" dirty="0">
                <a:latin typeface="Carlito"/>
                <a:cs typeface="Carlito"/>
              </a:rPr>
              <a:t>a </a:t>
            </a:r>
            <a:r>
              <a:rPr lang="en-AU" spc="-15" dirty="0">
                <a:latin typeface="Carlito"/>
                <a:cs typeface="Carlito"/>
              </a:rPr>
              <a:t>good understanding </a:t>
            </a:r>
            <a:r>
              <a:rPr lang="en-AU" spc="-10" dirty="0">
                <a:latin typeface="Carlito"/>
                <a:cs typeface="Carlito"/>
              </a:rPr>
              <a:t>between </a:t>
            </a:r>
            <a:r>
              <a:rPr lang="en-AU" spc="-5" dirty="0">
                <a:latin typeface="Carlito"/>
                <a:cs typeface="Carlito"/>
              </a:rPr>
              <a:t>the </a:t>
            </a:r>
            <a:r>
              <a:rPr lang="en-AU" spc="-20" dirty="0">
                <a:latin typeface="Carlito"/>
                <a:cs typeface="Carlito"/>
              </a:rPr>
              <a:t>nurse  </a:t>
            </a:r>
            <a:r>
              <a:rPr lang="en-AU" spc="-5" dirty="0">
                <a:latin typeface="Carlito"/>
                <a:cs typeface="Carlito"/>
              </a:rPr>
              <a:t>and the </a:t>
            </a:r>
            <a:r>
              <a:rPr lang="en-AU" spc="-15" dirty="0">
                <a:latin typeface="Carlito"/>
                <a:cs typeface="Carlito"/>
              </a:rPr>
              <a:t>patient </a:t>
            </a:r>
            <a:r>
              <a:rPr lang="en-AU" spc="-5" dirty="0">
                <a:latin typeface="Carlito"/>
                <a:cs typeface="Carlito"/>
              </a:rPr>
              <a:t>and </a:t>
            </a:r>
            <a:r>
              <a:rPr lang="en-AU" spc="-10" dirty="0">
                <a:latin typeface="Carlito"/>
                <a:cs typeface="Carlito"/>
              </a:rPr>
              <a:t>builds </a:t>
            </a:r>
            <a:r>
              <a:rPr lang="en-AU" spc="-5" dirty="0">
                <a:latin typeface="Carlito"/>
                <a:cs typeface="Carlito"/>
              </a:rPr>
              <a:t>a </a:t>
            </a:r>
            <a:r>
              <a:rPr lang="en-AU" spc="-15" dirty="0">
                <a:latin typeface="Carlito"/>
                <a:cs typeface="Carlito"/>
              </a:rPr>
              <a:t>good </a:t>
            </a:r>
            <a:r>
              <a:rPr lang="en-AU" spc="-10" dirty="0">
                <a:latin typeface="Carlito"/>
                <a:cs typeface="Carlito"/>
              </a:rPr>
              <a:t>image </a:t>
            </a:r>
            <a:r>
              <a:rPr lang="en-AU" spc="-5" dirty="0">
                <a:latin typeface="Carlito"/>
                <a:cs typeface="Carlito"/>
              </a:rPr>
              <a:t>of</a:t>
            </a:r>
            <a:r>
              <a:rPr lang="en-AU" spc="180" dirty="0">
                <a:latin typeface="Carlito"/>
                <a:cs typeface="Carlito"/>
              </a:rPr>
              <a:t> </a:t>
            </a:r>
            <a:r>
              <a:rPr lang="en-AU" spc="-20" dirty="0">
                <a:latin typeface="Carlito"/>
                <a:cs typeface="Carlito"/>
              </a:rPr>
              <a:t>nurses.</a:t>
            </a:r>
            <a:endParaRPr lang="en-AU" dirty="0">
              <a:latin typeface="Carlito"/>
              <a:cs typeface="Carlito"/>
            </a:endParaRPr>
          </a:p>
          <a:p>
            <a:endParaRPr lang="en-AU" dirty="0"/>
          </a:p>
        </p:txBody>
      </p:sp>
    </p:spTree>
    <p:extLst>
      <p:ext uri="{BB962C8B-B14F-4D97-AF65-F5344CB8AC3E}">
        <p14:creationId xmlns:p14="http://schemas.microsoft.com/office/powerpoint/2010/main" val="8683694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2" name="Title 1"/>
          <p:cNvSpPr>
            <a:spLocks noGrp="1"/>
          </p:cNvSpPr>
          <p:nvPr>
            <p:ph type="title"/>
          </p:nvPr>
        </p:nvSpPr>
        <p:spPr/>
        <p:txBody>
          <a:bodyPr/>
          <a:lstStyle/>
          <a:p>
            <a:r>
              <a:rPr lang="en-AU" dirty="0"/>
              <a:t>CONT</a:t>
            </a:r>
          </a:p>
        </p:txBody>
      </p:sp>
      <p:sp>
        <p:nvSpPr>
          <p:cNvPr id="1048803" name="Content Placeholder 2"/>
          <p:cNvSpPr>
            <a:spLocks noGrp="1"/>
          </p:cNvSpPr>
          <p:nvPr>
            <p:ph idx="1"/>
          </p:nvPr>
        </p:nvSpPr>
        <p:spPr/>
        <p:txBody>
          <a:bodyPr/>
          <a:lstStyle/>
          <a:p>
            <a:pPr marL="241300" marR="239395" indent="-228600">
              <a:lnSpc>
                <a:spcPts val="3030"/>
              </a:lnSpc>
              <a:spcBef>
                <a:spcPts val="994"/>
              </a:spcBef>
              <a:buFont typeface="Arial"/>
              <a:buChar char="•"/>
              <a:tabLst>
                <a:tab pos="241300" algn="l"/>
              </a:tabLst>
            </a:pPr>
            <a:r>
              <a:rPr lang="en-AU" spc="-5" dirty="0">
                <a:latin typeface="Carlito"/>
                <a:cs typeface="Carlito"/>
              </a:rPr>
              <a:t>It </a:t>
            </a:r>
            <a:r>
              <a:rPr lang="en-AU" spc="-15" dirty="0">
                <a:latin typeface="Carlito"/>
                <a:cs typeface="Carlito"/>
              </a:rPr>
              <a:t>provides </a:t>
            </a:r>
            <a:r>
              <a:rPr lang="en-AU" spc="-5" dirty="0">
                <a:latin typeface="Carlito"/>
                <a:cs typeface="Carlito"/>
              </a:rPr>
              <a:t>an </a:t>
            </a:r>
            <a:r>
              <a:rPr lang="en-AU" spc="-10" dirty="0">
                <a:latin typeface="Carlito"/>
                <a:cs typeface="Carlito"/>
              </a:rPr>
              <a:t>opportunity </a:t>
            </a:r>
            <a:r>
              <a:rPr lang="en-AU" spc="-20" dirty="0">
                <a:latin typeface="Carlito"/>
                <a:cs typeface="Carlito"/>
              </a:rPr>
              <a:t>to </a:t>
            </a:r>
            <a:r>
              <a:rPr lang="en-AU" spc="-5" dirty="0">
                <a:latin typeface="Carlito"/>
                <a:cs typeface="Carlito"/>
              </a:rPr>
              <a:t>clarify the </a:t>
            </a:r>
            <a:r>
              <a:rPr lang="en-AU" spc="-10" dirty="0">
                <a:latin typeface="Carlito"/>
                <a:cs typeface="Carlito"/>
              </a:rPr>
              <a:t>doubts </a:t>
            </a:r>
            <a:r>
              <a:rPr lang="en-AU" spc="-5" dirty="0">
                <a:latin typeface="Carlito"/>
                <a:cs typeface="Carlito"/>
              </a:rPr>
              <a:t>and  </a:t>
            </a:r>
            <a:r>
              <a:rPr lang="en-AU" spc="-10" dirty="0">
                <a:latin typeface="Carlito"/>
                <a:cs typeface="Carlito"/>
              </a:rPr>
              <a:t>misconceptions </a:t>
            </a:r>
            <a:r>
              <a:rPr lang="en-AU" spc="-15" dirty="0">
                <a:latin typeface="Carlito"/>
                <a:cs typeface="Carlito"/>
              </a:rPr>
              <a:t>raised by family</a:t>
            </a:r>
            <a:r>
              <a:rPr lang="en-AU" spc="105" dirty="0">
                <a:latin typeface="Carlito"/>
                <a:cs typeface="Carlito"/>
              </a:rPr>
              <a:t> </a:t>
            </a:r>
            <a:r>
              <a:rPr lang="en-AU" spc="-15" dirty="0">
                <a:latin typeface="Carlito"/>
                <a:cs typeface="Carlito"/>
              </a:rPr>
              <a:t>members.</a:t>
            </a:r>
            <a:endParaRPr lang="en-AU" dirty="0">
              <a:latin typeface="Carlito"/>
              <a:cs typeface="Carlito"/>
            </a:endParaRPr>
          </a:p>
          <a:p>
            <a:pPr marL="241300" marR="5080" indent="-228600">
              <a:lnSpc>
                <a:spcPts val="3020"/>
              </a:lnSpc>
              <a:spcBef>
                <a:spcPts val="1005"/>
              </a:spcBef>
              <a:buFont typeface="Arial"/>
              <a:buChar char="•"/>
              <a:tabLst>
                <a:tab pos="241300" algn="l"/>
              </a:tabLst>
            </a:pPr>
            <a:r>
              <a:rPr lang="en-AU" spc="-5" dirty="0">
                <a:latin typeface="Carlito"/>
                <a:cs typeface="Carlito"/>
              </a:rPr>
              <a:t>It </a:t>
            </a:r>
            <a:r>
              <a:rPr lang="en-AU" spc="-15" dirty="0">
                <a:latin typeface="Carlito"/>
                <a:cs typeface="Carlito"/>
              </a:rPr>
              <a:t>provides </a:t>
            </a:r>
            <a:r>
              <a:rPr lang="en-AU" spc="-5" dirty="0">
                <a:latin typeface="Carlito"/>
                <a:cs typeface="Carlito"/>
              </a:rPr>
              <a:t>an </a:t>
            </a:r>
            <a:r>
              <a:rPr lang="en-AU" spc="-10" dirty="0">
                <a:latin typeface="Carlito"/>
                <a:cs typeface="Carlito"/>
              </a:rPr>
              <a:t>opportunity </a:t>
            </a:r>
            <a:r>
              <a:rPr lang="en-AU" spc="-20" dirty="0">
                <a:latin typeface="Carlito"/>
                <a:cs typeface="Carlito"/>
              </a:rPr>
              <a:t>to </a:t>
            </a:r>
            <a:r>
              <a:rPr lang="en-AU" spc="-10" dirty="0">
                <a:latin typeface="Carlito"/>
                <a:cs typeface="Carlito"/>
              </a:rPr>
              <a:t>observe </a:t>
            </a:r>
            <a:r>
              <a:rPr lang="en-AU" spc="-5" dirty="0">
                <a:latin typeface="Carlito"/>
                <a:cs typeface="Carlito"/>
              </a:rPr>
              <a:t>and </a:t>
            </a:r>
            <a:r>
              <a:rPr lang="en-AU" spc="-15" dirty="0">
                <a:latin typeface="Carlito"/>
                <a:cs typeface="Carlito"/>
              </a:rPr>
              <a:t>appreciate  family </a:t>
            </a:r>
            <a:r>
              <a:rPr lang="en-AU" spc="-10" dirty="0">
                <a:latin typeface="Carlito"/>
                <a:cs typeface="Carlito"/>
              </a:rPr>
              <a:t>practices </a:t>
            </a:r>
            <a:r>
              <a:rPr lang="en-AU" spc="-5" dirty="0">
                <a:latin typeface="Carlito"/>
                <a:cs typeface="Carlito"/>
              </a:rPr>
              <a:t>and </a:t>
            </a:r>
            <a:r>
              <a:rPr lang="en-AU" spc="-20" dirty="0">
                <a:latin typeface="Carlito"/>
                <a:cs typeface="Carlito"/>
              </a:rPr>
              <a:t>progress </a:t>
            </a:r>
            <a:r>
              <a:rPr lang="en-AU" spc="-5" dirty="0">
                <a:latin typeface="Carlito"/>
                <a:cs typeface="Carlito"/>
              </a:rPr>
              <a:t>of </a:t>
            </a:r>
            <a:r>
              <a:rPr lang="en-AU" spc="-20" dirty="0">
                <a:latin typeface="Carlito"/>
                <a:cs typeface="Carlito"/>
              </a:rPr>
              <a:t>care </a:t>
            </a:r>
            <a:r>
              <a:rPr lang="en-AU" spc="-10" dirty="0">
                <a:latin typeface="Carlito"/>
                <a:cs typeface="Carlito"/>
              </a:rPr>
              <a:t>given </a:t>
            </a:r>
            <a:r>
              <a:rPr lang="en-AU" spc="-15" dirty="0">
                <a:latin typeface="Carlito"/>
                <a:cs typeface="Carlito"/>
              </a:rPr>
              <a:t>by </a:t>
            </a:r>
            <a:r>
              <a:rPr lang="en-AU" spc="-5" dirty="0">
                <a:latin typeface="Carlito"/>
                <a:cs typeface="Carlito"/>
              </a:rPr>
              <a:t>the  </a:t>
            </a:r>
            <a:r>
              <a:rPr lang="en-AU" spc="-20" dirty="0">
                <a:latin typeface="Carlito"/>
                <a:cs typeface="Carlito"/>
              </a:rPr>
              <a:t>nurse </a:t>
            </a:r>
            <a:r>
              <a:rPr lang="en-AU" spc="-5" dirty="0">
                <a:latin typeface="Carlito"/>
                <a:cs typeface="Carlito"/>
              </a:rPr>
              <a:t>and</a:t>
            </a:r>
            <a:r>
              <a:rPr lang="en-AU" spc="45" dirty="0">
                <a:latin typeface="Carlito"/>
                <a:cs typeface="Carlito"/>
              </a:rPr>
              <a:t> </a:t>
            </a:r>
            <a:r>
              <a:rPr lang="en-AU" spc="-15" dirty="0">
                <a:latin typeface="Carlito"/>
                <a:cs typeface="Carlito"/>
              </a:rPr>
              <a:t>others</a:t>
            </a:r>
            <a:endParaRPr lang="en-AU" dirty="0">
              <a:latin typeface="Carlito"/>
              <a:cs typeface="Carlito"/>
            </a:endParaRPr>
          </a:p>
          <a:p>
            <a:endParaRPr lang="en-AU" dirty="0"/>
          </a:p>
        </p:txBody>
      </p:sp>
    </p:spTree>
    <p:extLst>
      <p:ext uri="{BB962C8B-B14F-4D97-AF65-F5344CB8AC3E}">
        <p14:creationId xmlns:p14="http://schemas.microsoft.com/office/powerpoint/2010/main" val="1859500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4" name="Title 1"/>
          <p:cNvSpPr>
            <a:spLocks noGrp="1"/>
          </p:cNvSpPr>
          <p:nvPr>
            <p:ph type="title"/>
          </p:nvPr>
        </p:nvSpPr>
        <p:spPr/>
        <p:txBody>
          <a:bodyPr/>
          <a:lstStyle/>
          <a:p>
            <a:r>
              <a:rPr lang="en-AU" spc="-305" dirty="0"/>
              <a:t>Disadvantages </a:t>
            </a:r>
            <a:r>
              <a:rPr lang="en-AU" spc="-40" dirty="0"/>
              <a:t>of </a:t>
            </a:r>
            <a:r>
              <a:rPr lang="en-AU" spc="-275" dirty="0"/>
              <a:t>Home</a:t>
            </a:r>
            <a:r>
              <a:rPr lang="en-AU" spc="-505" dirty="0"/>
              <a:t> </a:t>
            </a:r>
            <a:r>
              <a:rPr lang="en-AU" spc="-175" dirty="0"/>
              <a:t>Visiting</a:t>
            </a:r>
            <a:endParaRPr lang="en-AU" dirty="0"/>
          </a:p>
        </p:txBody>
      </p:sp>
      <p:sp>
        <p:nvSpPr>
          <p:cNvPr id="1048805" name="Content Placeholder 2"/>
          <p:cNvSpPr>
            <a:spLocks noGrp="1"/>
          </p:cNvSpPr>
          <p:nvPr>
            <p:ph idx="1"/>
          </p:nvPr>
        </p:nvSpPr>
        <p:spPr/>
        <p:txBody>
          <a:bodyPr/>
          <a:lstStyle/>
          <a:p>
            <a:pPr marL="241300" marR="158115" indent="-228600">
              <a:lnSpc>
                <a:spcPts val="3020"/>
              </a:lnSpc>
              <a:spcBef>
                <a:spcPts val="480"/>
              </a:spcBef>
              <a:buFont typeface="Arial"/>
              <a:buChar char="•"/>
              <a:tabLst>
                <a:tab pos="241300" algn="l"/>
              </a:tabLst>
            </a:pPr>
            <a:r>
              <a:rPr lang="en-AU" spc="-10" dirty="0">
                <a:latin typeface="Carlito"/>
                <a:cs typeface="Carlito"/>
              </a:rPr>
              <a:t>Home visits consume </a:t>
            </a:r>
            <a:r>
              <a:rPr lang="en-AU" spc="-5" dirty="0">
                <a:latin typeface="Carlito"/>
                <a:cs typeface="Carlito"/>
              </a:rPr>
              <a:t>a </a:t>
            </a:r>
            <a:r>
              <a:rPr lang="en-AU" spc="-10" dirty="0">
                <a:latin typeface="Carlito"/>
                <a:cs typeface="Carlito"/>
              </a:rPr>
              <a:t>lot  of </a:t>
            </a:r>
            <a:r>
              <a:rPr lang="en-AU" spc="-5" dirty="0">
                <a:latin typeface="Carlito"/>
                <a:cs typeface="Carlito"/>
              </a:rPr>
              <a:t>the </a:t>
            </a:r>
            <a:r>
              <a:rPr lang="en-AU" spc="-15" dirty="0">
                <a:latin typeface="Carlito"/>
                <a:cs typeface="Carlito"/>
              </a:rPr>
              <a:t>nurse's </a:t>
            </a:r>
            <a:r>
              <a:rPr lang="en-AU" spc="-5" dirty="0">
                <a:latin typeface="Carlito"/>
                <a:cs typeface="Carlito"/>
              </a:rPr>
              <a:t>time and </a:t>
            </a:r>
            <a:r>
              <a:rPr lang="en-AU" spc="-10" dirty="0">
                <a:latin typeface="Carlito"/>
                <a:cs typeface="Carlito"/>
              </a:rPr>
              <a:t>energy  </a:t>
            </a:r>
            <a:r>
              <a:rPr lang="en-AU" spc="-5" dirty="0">
                <a:latin typeface="Carlito"/>
                <a:cs typeface="Carlito"/>
              </a:rPr>
              <a:t>as </a:t>
            </a:r>
            <a:r>
              <a:rPr lang="en-AU" spc="-10" dirty="0">
                <a:latin typeface="Carlito"/>
                <a:cs typeface="Carlito"/>
              </a:rPr>
              <a:t>well </a:t>
            </a:r>
            <a:r>
              <a:rPr lang="en-AU" spc="-5" dirty="0">
                <a:latin typeface="Carlito"/>
                <a:cs typeface="Carlito"/>
              </a:rPr>
              <a:t>as </a:t>
            </a:r>
            <a:r>
              <a:rPr lang="en-AU" spc="-15" dirty="0">
                <a:latin typeface="Carlito"/>
                <a:cs typeface="Carlito"/>
              </a:rPr>
              <a:t>transport </a:t>
            </a:r>
            <a:r>
              <a:rPr lang="en-AU" spc="-5" dirty="0">
                <a:latin typeface="Carlito"/>
                <a:cs typeface="Carlito"/>
              </a:rPr>
              <a:t>fuel </a:t>
            </a:r>
            <a:r>
              <a:rPr lang="en-AU" spc="-15" dirty="0">
                <a:latin typeface="Carlito"/>
                <a:cs typeface="Carlito"/>
              </a:rPr>
              <a:t>(petrol </a:t>
            </a:r>
            <a:r>
              <a:rPr lang="en-AU" spc="-5" dirty="0">
                <a:latin typeface="Carlito"/>
                <a:cs typeface="Carlito"/>
              </a:rPr>
              <a:t>or </a:t>
            </a:r>
            <a:r>
              <a:rPr lang="en-AU" spc="-10" dirty="0">
                <a:latin typeface="Carlito"/>
                <a:cs typeface="Carlito"/>
              </a:rPr>
              <a:t>diesel) </a:t>
            </a:r>
            <a:r>
              <a:rPr lang="en-AU" spc="-5" dirty="0">
                <a:latin typeface="Carlito"/>
                <a:cs typeface="Carlito"/>
              </a:rPr>
              <a:t>or </a:t>
            </a:r>
            <a:r>
              <a:rPr lang="en-AU" spc="-10" dirty="0">
                <a:latin typeface="Carlito"/>
                <a:cs typeface="Carlito"/>
              </a:rPr>
              <a:t>bus</a:t>
            </a:r>
            <a:r>
              <a:rPr lang="en-AU" spc="150" dirty="0">
                <a:latin typeface="Carlito"/>
                <a:cs typeface="Carlito"/>
              </a:rPr>
              <a:t> </a:t>
            </a:r>
            <a:r>
              <a:rPr lang="en-AU" spc="-25" dirty="0">
                <a:latin typeface="Carlito"/>
                <a:cs typeface="Carlito"/>
              </a:rPr>
              <a:t>fare.</a:t>
            </a:r>
            <a:endParaRPr lang="en-AU" dirty="0">
              <a:latin typeface="Carlito"/>
              <a:cs typeface="Carlito"/>
            </a:endParaRPr>
          </a:p>
          <a:p>
            <a:pPr marL="241300" marR="5080" indent="-228600">
              <a:lnSpc>
                <a:spcPts val="3020"/>
              </a:lnSpc>
              <a:spcBef>
                <a:spcPts val="1015"/>
              </a:spcBef>
              <a:buFont typeface="Arial"/>
              <a:buChar char="•"/>
              <a:tabLst>
                <a:tab pos="241300" algn="l"/>
              </a:tabLst>
            </a:pPr>
            <a:r>
              <a:rPr lang="en-AU" spc="-15" dirty="0">
                <a:latin typeface="Carlito"/>
                <a:cs typeface="Carlito"/>
              </a:rPr>
              <a:t>Unforeseen events </a:t>
            </a:r>
            <a:r>
              <a:rPr lang="en-AU" spc="-20" dirty="0">
                <a:latin typeface="Carlito"/>
                <a:cs typeface="Carlito"/>
              </a:rPr>
              <a:t>may </a:t>
            </a:r>
            <a:r>
              <a:rPr lang="en-AU" spc="-5" dirty="0">
                <a:latin typeface="Carlito"/>
                <a:cs typeface="Carlito"/>
              </a:rPr>
              <a:t>occur </a:t>
            </a:r>
            <a:r>
              <a:rPr lang="en-AU" spc="-10" dirty="0">
                <a:latin typeface="Carlito"/>
                <a:cs typeface="Carlito"/>
              </a:rPr>
              <a:t>during home visits, </a:t>
            </a:r>
            <a:r>
              <a:rPr lang="en-AU" spc="-5" dirty="0">
                <a:latin typeface="Carlito"/>
                <a:cs typeface="Carlito"/>
              </a:rPr>
              <a:t>which  will </a:t>
            </a:r>
            <a:r>
              <a:rPr lang="en-AU" spc="-25" dirty="0">
                <a:latin typeface="Carlito"/>
                <a:cs typeface="Carlito"/>
              </a:rPr>
              <a:t>interfere </a:t>
            </a:r>
            <a:r>
              <a:rPr lang="en-AU" spc="-5" dirty="0">
                <a:latin typeface="Carlito"/>
                <a:cs typeface="Carlito"/>
              </a:rPr>
              <a:t>with planned</a:t>
            </a:r>
            <a:r>
              <a:rPr lang="en-AU" spc="55" dirty="0">
                <a:latin typeface="Carlito"/>
                <a:cs typeface="Carlito"/>
              </a:rPr>
              <a:t> </a:t>
            </a:r>
            <a:r>
              <a:rPr lang="en-AU" spc="-5" dirty="0">
                <a:latin typeface="Carlito"/>
                <a:cs typeface="Carlito"/>
              </a:rPr>
              <a:t>activities.</a:t>
            </a:r>
          </a:p>
          <a:p>
            <a:pPr marL="241300" marR="5080" indent="-228600">
              <a:lnSpc>
                <a:spcPts val="3020"/>
              </a:lnSpc>
              <a:spcBef>
                <a:spcPts val="1015"/>
              </a:spcBef>
              <a:buFont typeface="Arial"/>
              <a:buChar char="•"/>
              <a:tabLst>
                <a:tab pos="241300" algn="l"/>
              </a:tabLst>
            </a:pPr>
            <a:endParaRPr lang="en-AU" dirty="0">
              <a:latin typeface="Carlito"/>
              <a:cs typeface="Carlito"/>
            </a:endParaRPr>
          </a:p>
          <a:p>
            <a:endParaRPr lang="en-AU" dirty="0"/>
          </a:p>
        </p:txBody>
      </p:sp>
    </p:spTree>
    <p:extLst>
      <p:ext uri="{BB962C8B-B14F-4D97-AF65-F5344CB8AC3E}">
        <p14:creationId xmlns:p14="http://schemas.microsoft.com/office/powerpoint/2010/main" val="33605193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6" name="Title 1"/>
          <p:cNvSpPr>
            <a:spLocks noGrp="1"/>
          </p:cNvSpPr>
          <p:nvPr>
            <p:ph type="title"/>
          </p:nvPr>
        </p:nvSpPr>
        <p:spPr/>
        <p:txBody>
          <a:bodyPr/>
          <a:lstStyle/>
          <a:p>
            <a:r>
              <a:rPr lang="en-AU" dirty="0" err="1"/>
              <a:t>cont</a:t>
            </a:r>
            <a:endParaRPr lang="en-AU" dirty="0"/>
          </a:p>
        </p:txBody>
      </p:sp>
      <p:sp>
        <p:nvSpPr>
          <p:cNvPr id="1048807" name="Content Placeholder 2"/>
          <p:cNvSpPr>
            <a:spLocks noGrp="1"/>
          </p:cNvSpPr>
          <p:nvPr>
            <p:ph idx="1"/>
          </p:nvPr>
        </p:nvSpPr>
        <p:spPr/>
        <p:txBody>
          <a:bodyPr>
            <a:normAutofit fontScale="92500"/>
          </a:bodyPr>
          <a:lstStyle/>
          <a:p>
            <a:pPr marL="241300" marR="46355" lvl="0" indent="-228600">
              <a:lnSpc>
                <a:spcPct val="90000"/>
              </a:lnSpc>
              <a:spcBef>
                <a:spcPts val="960"/>
              </a:spcBef>
              <a:buFont typeface="Arial"/>
              <a:buChar char="•"/>
              <a:tabLst>
                <a:tab pos="241300" algn="l"/>
              </a:tabLst>
            </a:pPr>
            <a:r>
              <a:rPr lang="en-AU" sz="2800" spc="-5" dirty="0">
                <a:solidFill>
                  <a:prstClr val="black"/>
                </a:solidFill>
                <a:latin typeface="Carlito"/>
                <a:cs typeface="Carlito"/>
              </a:rPr>
              <a:t>The </a:t>
            </a:r>
            <a:r>
              <a:rPr lang="en-AU" sz="2800" spc="-20" dirty="0">
                <a:solidFill>
                  <a:prstClr val="black"/>
                </a:solidFill>
                <a:latin typeface="Carlito"/>
                <a:cs typeface="Carlito"/>
              </a:rPr>
              <a:t>patient’s </a:t>
            </a:r>
            <a:r>
              <a:rPr lang="en-AU" sz="2800" spc="-15" dirty="0">
                <a:solidFill>
                  <a:prstClr val="black"/>
                </a:solidFill>
                <a:latin typeface="Carlito"/>
                <a:cs typeface="Carlito"/>
              </a:rPr>
              <a:t>family may </a:t>
            </a:r>
            <a:r>
              <a:rPr lang="en-AU" sz="2800" spc="-10" dirty="0">
                <a:solidFill>
                  <a:prstClr val="black"/>
                </a:solidFill>
                <a:latin typeface="Carlito"/>
                <a:cs typeface="Carlito"/>
              </a:rPr>
              <a:t>not </a:t>
            </a:r>
            <a:r>
              <a:rPr lang="en-AU" sz="2800" spc="-5" dirty="0">
                <a:solidFill>
                  <a:prstClr val="black"/>
                </a:solidFill>
                <a:latin typeface="Carlito"/>
                <a:cs typeface="Carlito"/>
              </a:rPr>
              <a:t>accept the </a:t>
            </a:r>
            <a:r>
              <a:rPr lang="en-AU" sz="2800" spc="-20" dirty="0">
                <a:solidFill>
                  <a:prstClr val="black"/>
                </a:solidFill>
                <a:latin typeface="Carlito"/>
                <a:cs typeface="Carlito"/>
              </a:rPr>
              <a:t>nurse </a:t>
            </a:r>
            <a:r>
              <a:rPr lang="en-AU" sz="2800" spc="-10" dirty="0">
                <a:solidFill>
                  <a:prstClr val="black"/>
                </a:solidFill>
                <a:latin typeface="Carlito"/>
                <a:cs typeface="Carlito"/>
              </a:rPr>
              <a:t>due </a:t>
            </a:r>
            <a:r>
              <a:rPr lang="en-AU" sz="2800" spc="-20" dirty="0">
                <a:solidFill>
                  <a:prstClr val="black"/>
                </a:solidFill>
                <a:latin typeface="Carlito"/>
                <a:cs typeface="Carlito"/>
              </a:rPr>
              <a:t>to  </a:t>
            </a:r>
            <a:r>
              <a:rPr lang="en-AU" sz="2800" spc="-10" dirty="0">
                <a:solidFill>
                  <a:prstClr val="black"/>
                </a:solidFill>
                <a:latin typeface="Carlito"/>
                <a:cs typeface="Carlito"/>
              </a:rPr>
              <a:t>various </a:t>
            </a:r>
            <a:r>
              <a:rPr lang="en-AU" sz="2800" spc="-25" dirty="0">
                <a:solidFill>
                  <a:prstClr val="black"/>
                </a:solidFill>
                <a:latin typeface="Carlito"/>
                <a:cs typeface="Carlito"/>
              </a:rPr>
              <a:t>factors </a:t>
            </a:r>
            <a:r>
              <a:rPr lang="en-AU" sz="2800" spc="-10" dirty="0">
                <a:solidFill>
                  <a:prstClr val="black"/>
                </a:solidFill>
                <a:latin typeface="Carlito"/>
                <a:cs typeface="Carlito"/>
              </a:rPr>
              <a:t>such </a:t>
            </a:r>
            <a:r>
              <a:rPr lang="en-AU" sz="2800" spc="-5" dirty="0">
                <a:solidFill>
                  <a:prstClr val="black"/>
                </a:solidFill>
                <a:latin typeface="Carlito"/>
                <a:cs typeface="Carlito"/>
              </a:rPr>
              <a:t>as </a:t>
            </a:r>
            <a:r>
              <a:rPr lang="en-AU" sz="2800" spc="-15" dirty="0">
                <a:solidFill>
                  <a:prstClr val="black"/>
                </a:solidFill>
                <a:latin typeface="Carlito"/>
                <a:cs typeface="Carlito"/>
              </a:rPr>
              <a:t>cultural </a:t>
            </a:r>
            <a:r>
              <a:rPr lang="en-AU" sz="2800" spc="-5" dirty="0">
                <a:solidFill>
                  <a:prstClr val="black"/>
                </a:solidFill>
                <a:latin typeface="Carlito"/>
                <a:cs typeface="Carlito"/>
              </a:rPr>
              <a:t>or </a:t>
            </a:r>
            <a:r>
              <a:rPr lang="en-AU" sz="2800" spc="-10" dirty="0">
                <a:solidFill>
                  <a:prstClr val="black"/>
                </a:solidFill>
                <a:latin typeface="Carlito"/>
                <a:cs typeface="Carlito"/>
              </a:rPr>
              <a:t>religious </a:t>
            </a:r>
            <a:r>
              <a:rPr lang="en-AU" sz="2800" spc="-20" dirty="0">
                <a:solidFill>
                  <a:prstClr val="black"/>
                </a:solidFill>
                <a:latin typeface="Carlito"/>
                <a:cs typeface="Carlito"/>
              </a:rPr>
              <a:t>differences,  </a:t>
            </a:r>
            <a:r>
              <a:rPr lang="en-AU" sz="2800" spc="-15" dirty="0">
                <a:solidFill>
                  <a:prstClr val="black"/>
                </a:solidFill>
                <a:latin typeface="Carlito"/>
                <a:cs typeface="Carlito"/>
              </a:rPr>
              <a:t>personal characteristics </a:t>
            </a:r>
            <a:r>
              <a:rPr lang="en-AU" sz="2800" spc="-5" dirty="0">
                <a:solidFill>
                  <a:prstClr val="black"/>
                </a:solidFill>
                <a:latin typeface="Carlito"/>
                <a:cs typeface="Carlito"/>
              </a:rPr>
              <a:t>of the </a:t>
            </a:r>
            <a:r>
              <a:rPr lang="en-AU" sz="2800" spc="-20" dirty="0">
                <a:solidFill>
                  <a:prstClr val="black"/>
                </a:solidFill>
                <a:latin typeface="Carlito"/>
                <a:cs typeface="Carlito"/>
              </a:rPr>
              <a:t>nurse </a:t>
            </a:r>
            <a:r>
              <a:rPr lang="en-AU" sz="2800" spc="-5" dirty="0">
                <a:solidFill>
                  <a:prstClr val="black"/>
                </a:solidFill>
                <a:latin typeface="Carlito"/>
                <a:cs typeface="Carlito"/>
              </a:rPr>
              <a:t>and the </a:t>
            </a:r>
            <a:r>
              <a:rPr lang="en-AU" sz="2800" spc="-15" dirty="0">
                <a:solidFill>
                  <a:prstClr val="black"/>
                </a:solidFill>
                <a:latin typeface="Carlito"/>
                <a:cs typeface="Carlito"/>
              </a:rPr>
              <a:t>patient </a:t>
            </a:r>
            <a:r>
              <a:rPr lang="en-AU" sz="2800" spc="-10" dirty="0">
                <a:solidFill>
                  <a:prstClr val="black"/>
                </a:solidFill>
                <a:latin typeface="Carlito"/>
                <a:cs typeface="Carlito"/>
              </a:rPr>
              <a:t>or  </a:t>
            </a:r>
            <a:r>
              <a:rPr lang="en-AU" sz="2800" spc="-20" dirty="0">
                <a:solidFill>
                  <a:prstClr val="black"/>
                </a:solidFill>
                <a:latin typeface="Carlito"/>
                <a:cs typeface="Carlito"/>
              </a:rPr>
              <a:t>to </a:t>
            </a:r>
            <a:r>
              <a:rPr lang="en-AU" sz="2800" spc="-10" dirty="0">
                <a:solidFill>
                  <a:prstClr val="black"/>
                </a:solidFill>
                <a:latin typeface="Carlito"/>
                <a:cs typeface="Carlito"/>
              </a:rPr>
              <a:t>some </a:t>
            </a:r>
            <a:r>
              <a:rPr lang="en-AU" sz="2800" spc="-20" dirty="0">
                <a:solidFill>
                  <a:prstClr val="black"/>
                </a:solidFill>
                <a:latin typeface="Carlito"/>
                <a:cs typeface="Carlito"/>
              </a:rPr>
              <a:t>extent, </a:t>
            </a:r>
            <a:r>
              <a:rPr lang="en-AU" sz="2800" spc="-10" dirty="0">
                <a:solidFill>
                  <a:prstClr val="black"/>
                </a:solidFill>
                <a:latin typeface="Carlito"/>
                <a:cs typeface="Carlito"/>
              </a:rPr>
              <a:t>socio-economic </a:t>
            </a:r>
            <a:r>
              <a:rPr lang="en-AU" sz="2800" spc="-20" dirty="0">
                <a:solidFill>
                  <a:prstClr val="black"/>
                </a:solidFill>
                <a:latin typeface="Carlito"/>
                <a:cs typeface="Carlito"/>
              </a:rPr>
              <a:t>status </a:t>
            </a:r>
            <a:r>
              <a:rPr lang="en-AU" sz="2800" spc="-5" dirty="0">
                <a:solidFill>
                  <a:prstClr val="black"/>
                </a:solidFill>
                <a:latin typeface="Carlito"/>
                <a:cs typeface="Carlito"/>
              </a:rPr>
              <a:t>of the </a:t>
            </a:r>
            <a:r>
              <a:rPr lang="en-AU" sz="2800" spc="-20" dirty="0">
                <a:solidFill>
                  <a:prstClr val="black"/>
                </a:solidFill>
                <a:latin typeface="Carlito"/>
                <a:cs typeface="Carlito"/>
              </a:rPr>
              <a:t>nurse </a:t>
            </a:r>
            <a:r>
              <a:rPr lang="en-AU" sz="2800" spc="-5" dirty="0">
                <a:solidFill>
                  <a:prstClr val="black"/>
                </a:solidFill>
                <a:latin typeface="Carlito"/>
                <a:cs typeface="Carlito"/>
              </a:rPr>
              <a:t>and  the</a:t>
            </a:r>
            <a:r>
              <a:rPr lang="en-AU" sz="2800" spc="-10" dirty="0">
                <a:solidFill>
                  <a:prstClr val="black"/>
                </a:solidFill>
                <a:latin typeface="Carlito"/>
                <a:cs typeface="Carlito"/>
              </a:rPr>
              <a:t> patient.</a:t>
            </a:r>
            <a:endParaRPr lang="en-AU" sz="2800" dirty="0">
              <a:solidFill>
                <a:prstClr val="black"/>
              </a:solidFill>
              <a:latin typeface="Carlito"/>
              <a:cs typeface="Carlito"/>
            </a:endParaRPr>
          </a:p>
          <a:p>
            <a:pPr marL="241300" marR="35560" lvl="0" indent="-228600">
              <a:lnSpc>
                <a:spcPts val="3020"/>
              </a:lnSpc>
              <a:spcBef>
                <a:spcPts val="1045"/>
              </a:spcBef>
              <a:buFont typeface="Arial"/>
              <a:buChar char="•"/>
              <a:tabLst>
                <a:tab pos="241300" algn="l"/>
              </a:tabLst>
            </a:pPr>
            <a:r>
              <a:rPr lang="en-AU" sz="2800" spc="-10" dirty="0">
                <a:solidFill>
                  <a:prstClr val="black"/>
                </a:solidFill>
                <a:latin typeface="Carlito"/>
                <a:cs typeface="Carlito"/>
              </a:rPr>
              <a:t>Confusion </a:t>
            </a:r>
            <a:r>
              <a:rPr lang="en-AU" sz="2800" spc="-5" dirty="0">
                <a:solidFill>
                  <a:prstClr val="black"/>
                </a:solidFill>
                <a:latin typeface="Carlito"/>
                <a:cs typeface="Carlito"/>
              </a:rPr>
              <a:t>of the </a:t>
            </a:r>
            <a:r>
              <a:rPr lang="en-AU" sz="2800" spc="-40" dirty="0">
                <a:solidFill>
                  <a:prstClr val="black"/>
                </a:solidFill>
                <a:latin typeface="Carlito"/>
                <a:cs typeface="Carlito"/>
              </a:rPr>
              <a:t>nurse’s </a:t>
            </a:r>
            <a:r>
              <a:rPr lang="en-AU" sz="2800" spc="-20" dirty="0">
                <a:solidFill>
                  <a:prstClr val="black"/>
                </a:solidFill>
                <a:latin typeface="Carlito"/>
                <a:cs typeface="Carlito"/>
              </a:rPr>
              <a:t>role </a:t>
            </a:r>
            <a:r>
              <a:rPr lang="en-AU" sz="2800" spc="-5" dirty="0">
                <a:solidFill>
                  <a:prstClr val="black"/>
                </a:solidFill>
                <a:latin typeface="Carlito"/>
                <a:cs typeface="Carlito"/>
              </a:rPr>
              <a:t>in a </a:t>
            </a:r>
            <a:r>
              <a:rPr lang="en-AU" sz="2800" spc="-10" dirty="0">
                <a:solidFill>
                  <a:prstClr val="black"/>
                </a:solidFill>
                <a:latin typeface="Carlito"/>
                <a:cs typeface="Carlito"/>
              </a:rPr>
              <a:t>community </a:t>
            </a:r>
            <a:r>
              <a:rPr lang="en-AU" sz="2800" spc="-15" dirty="0">
                <a:solidFill>
                  <a:prstClr val="black"/>
                </a:solidFill>
                <a:latin typeface="Carlito"/>
                <a:cs typeface="Carlito"/>
              </a:rPr>
              <a:t>where  there </a:t>
            </a:r>
            <a:r>
              <a:rPr lang="en-AU" sz="2800" spc="-20" dirty="0">
                <a:solidFill>
                  <a:prstClr val="black"/>
                </a:solidFill>
                <a:latin typeface="Carlito"/>
                <a:cs typeface="Carlito"/>
              </a:rPr>
              <a:t>may </a:t>
            </a:r>
            <a:r>
              <a:rPr lang="en-AU" sz="2800" spc="-5" dirty="0">
                <a:solidFill>
                  <a:prstClr val="black"/>
                </a:solidFill>
                <a:latin typeface="Carlito"/>
                <a:cs typeface="Carlito"/>
              </a:rPr>
              <a:t>be a lack of </a:t>
            </a:r>
            <a:r>
              <a:rPr lang="en-AU" sz="2800" spc="-10" dirty="0">
                <a:solidFill>
                  <a:prstClr val="black"/>
                </a:solidFill>
                <a:latin typeface="Carlito"/>
                <a:cs typeface="Carlito"/>
              </a:rPr>
              <a:t>knowledge </a:t>
            </a:r>
            <a:r>
              <a:rPr lang="en-AU" sz="2800" spc="-5" dirty="0">
                <a:solidFill>
                  <a:prstClr val="black"/>
                </a:solidFill>
                <a:latin typeface="Carlito"/>
                <a:cs typeface="Carlito"/>
              </a:rPr>
              <a:t>and </a:t>
            </a:r>
            <a:r>
              <a:rPr lang="en-AU" sz="2800" spc="-15" dirty="0">
                <a:solidFill>
                  <a:prstClr val="black"/>
                </a:solidFill>
                <a:latin typeface="Carlito"/>
                <a:cs typeface="Carlito"/>
              </a:rPr>
              <a:t>understanding </a:t>
            </a:r>
            <a:r>
              <a:rPr lang="en-AU" sz="2800" spc="-10" dirty="0">
                <a:solidFill>
                  <a:prstClr val="black"/>
                </a:solidFill>
                <a:latin typeface="Carlito"/>
                <a:cs typeface="Carlito"/>
              </a:rPr>
              <a:t>of  </a:t>
            </a:r>
            <a:r>
              <a:rPr lang="en-AU" sz="2800" spc="-5" dirty="0">
                <a:solidFill>
                  <a:prstClr val="black"/>
                </a:solidFill>
                <a:latin typeface="Carlito"/>
                <a:cs typeface="Carlito"/>
              </a:rPr>
              <a:t>the </a:t>
            </a:r>
            <a:r>
              <a:rPr lang="en-AU" sz="2800" spc="-20" dirty="0">
                <a:solidFill>
                  <a:prstClr val="black"/>
                </a:solidFill>
                <a:latin typeface="Carlito"/>
                <a:cs typeface="Carlito"/>
              </a:rPr>
              <a:t>role </a:t>
            </a:r>
            <a:r>
              <a:rPr lang="en-AU" sz="2800" spc="-5" dirty="0">
                <a:solidFill>
                  <a:prstClr val="black"/>
                </a:solidFill>
                <a:latin typeface="Carlito"/>
                <a:cs typeface="Carlito"/>
              </a:rPr>
              <a:t>of the </a:t>
            </a:r>
            <a:r>
              <a:rPr lang="en-AU" sz="2800" spc="-10" dirty="0">
                <a:solidFill>
                  <a:prstClr val="black"/>
                </a:solidFill>
                <a:latin typeface="Carlito"/>
                <a:cs typeface="Carlito"/>
              </a:rPr>
              <a:t>community health</a:t>
            </a:r>
            <a:r>
              <a:rPr lang="en-AU" sz="2800" spc="65" dirty="0">
                <a:solidFill>
                  <a:prstClr val="black"/>
                </a:solidFill>
                <a:latin typeface="Carlito"/>
                <a:cs typeface="Carlito"/>
              </a:rPr>
              <a:t> </a:t>
            </a:r>
            <a:r>
              <a:rPr lang="en-AU" sz="2800" spc="-20" dirty="0">
                <a:solidFill>
                  <a:prstClr val="black"/>
                </a:solidFill>
                <a:latin typeface="Carlito"/>
                <a:cs typeface="Carlito"/>
              </a:rPr>
              <a:t>nurse</a:t>
            </a:r>
            <a:endParaRPr lang="en-AU" sz="2800" dirty="0">
              <a:solidFill>
                <a:prstClr val="black"/>
              </a:solidFill>
              <a:latin typeface="Carlito"/>
              <a:cs typeface="Carlito"/>
            </a:endParaRPr>
          </a:p>
          <a:p>
            <a:endParaRPr lang="en-AU" dirty="0"/>
          </a:p>
        </p:txBody>
      </p:sp>
    </p:spTree>
    <p:extLst>
      <p:ext uri="{BB962C8B-B14F-4D97-AF65-F5344CB8AC3E}">
        <p14:creationId xmlns:p14="http://schemas.microsoft.com/office/powerpoint/2010/main" val="4023315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8" name="Title 1"/>
          <p:cNvSpPr>
            <a:spLocks noGrp="1"/>
          </p:cNvSpPr>
          <p:nvPr>
            <p:ph type="title"/>
          </p:nvPr>
        </p:nvSpPr>
        <p:spPr>
          <a:xfrm>
            <a:off x="467544" y="188640"/>
            <a:ext cx="8229600" cy="1224136"/>
          </a:xfrm>
        </p:spPr>
        <p:txBody>
          <a:bodyPr/>
          <a:lstStyle/>
          <a:p>
            <a:r>
              <a:rPr lang="en-AU" dirty="0"/>
              <a:t>END</a:t>
            </a:r>
          </a:p>
        </p:txBody>
      </p:sp>
      <p:pic>
        <p:nvPicPr>
          <p:cNvPr id="2097172" name="Picture 2"/>
          <p:cNvPicPr>
            <a:picLocks noGrp="1" noChangeAspect="1" noChangeArrowheads="1"/>
          </p:cNvPicPr>
          <p:nvPr>
            <p:ph idx="1"/>
          </p:nvPr>
        </p:nvPicPr>
        <p:blipFill>
          <a:blip r:embed="rId2"/>
          <a:srcRect/>
          <a:stretch>
            <a:fillRect/>
          </a:stretch>
        </p:blipFill>
        <p:spPr bwMode="auto">
          <a:xfrm>
            <a:off x="179512" y="404664"/>
            <a:ext cx="8964488" cy="6192688"/>
          </a:xfrm>
          <a:prstGeom prst="rect">
            <a:avLst/>
          </a:prstGeom>
          <a:noFill/>
          <a:ln>
            <a:noFill/>
          </a:ln>
          <a:effectLst/>
        </p:spPr>
      </p:pic>
    </p:spTree>
    <p:extLst>
      <p:ext uri="{BB962C8B-B14F-4D97-AF65-F5344CB8AC3E}">
        <p14:creationId xmlns:p14="http://schemas.microsoft.com/office/powerpoint/2010/main" val="8488867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809" name="Title 2"/>
          <p:cNvSpPr>
            <a:spLocks noGrp="1"/>
          </p:cNvSpPr>
          <p:nvPr>
            <p:ph type="title"/>
          </p:nvPr>
        </p:nvSpPr>
        <p:spPr/>
        <p:txBody>
          <a:bodyPr/>
          <a:lstStyle/>
          <a:p>
            <a:r>
              <a:rPr lang="en-US" dirty="0"/>
              <a:t>References </a:t>
            </a:r>
          </a:p>
        </p:txBody>
      </p:sp>
      <p:sp>
        <p:nvSpPr>
          <p:cNvPr id="1048810" name="Content Placeholder 1"/>
          <p:cNvSpPr>
            <a:spLocks noGrp="1"/>
          </p:cNvSpPr>
          <p:nvPr>
            <p:ph idx="1"/>
          </p:nvPr>
        </p:nvSpPr>
        <p:spPr/>
        <p:txBody>
          <a:bodyPr/>
          <a:lstStyle/>
          <a:p>
            <a:r>
              <a:rPr lang="en-US" dirty="0" err="1"/>
              <a:t>Lankester,T</a:t>
            </a:r>
            <a:r>
              <a:rPr lang="en-US" dirty="0"/>
              <a:t>(2007)Setting up community health programs: practical manual for use in developing countries,oxford:macmillan</a:t>
            </a:r>
          </a:p>
          <a:p>
            <a:r>
              <a:rPr lang="en-US" dirty="0"/>
              <a:t>http://thepoint.Iww.com/activate</a:t>
            </a:r>
          </a:p>
        </p:txBody>
      </p:sp>
    </p:spTree>
    <p:extLst>
      <p:ext uri="{BB962C8B-B14F-4D97-AF65-F5344CB8AC3E}">
        <p14:creationId xmlns:p14="http://schemas.microsoft.com/office/powerpoint/2010/main" val="313871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3" name="Content Placeholder 1"/>
          <p:cNvSpPr>
            <a:spLocks noGrp="1"/>
          </p:cNvSpPr>
          <p:nvPr>
            <p:ph idx="1"/>
          </p:nvPr>
        </p:nvSpPr>
        <p:spPr>
          <a:xfrm>
            <a:off x="457200" y="908721"/>
            <a:ext cx="8229600" cy="5098572"/>
          </a:xfrm>
        </p:spPr>
        <p:txBody>
          <a:bodyPr>
            <a:normAutofit lnSpcReduction="10000"/>
          </a:bodyPr>
          <a:lstStyle/>
          <a:p>
            <a:r>
              <a:rPr lang="en-US" dirty="0"/>
              <a:t>Helping the family to develop competence at assessing their  health problems and at carrying out remedial health action  through health education, instructions and demonstrations</a:t>
            </a:r>
          </a:p>
          <a:p>
            <a:r>
              <a:rPr lang="en-US" dirty="0"/>
              <a:t>Contributing needed materials for personal and social  development of family members</a:t>
            </a:r>
          </a:p>
          <a:p>
            <a:r>
              <a:rPr lang="en-US" dirty="0"/>
              <a:t>Helping and encouraging the family members to </a:t>
            </a:r>
            <a:r>
              <a:rPr lang="en-US" dirty="0" smtClean="0"/>
              <a:t>utilize </a:t>
            </a:r>
            <a:r>
              <a:rPr lang="en-US" dirty="0"/>
              <a:t>available  resources to maintain all aspects of the health of the family</a:t>
            </a:r>
          </a:p>
          <a:p>
            <a:endParaRPr lang="en-US" dirty="0"/>
          </a:p>
          <a:p>
            <a:endParaRPr lang="en-US" dirty="0"/>
          </a:p>
        </p:txBody>
      </p:sp>
    </p:spTree>
    <p:extLst>
      <p:ext uri="{BB962C8B-B14F-4D97-AF65-F5344CB8AC3E}">
        <p14:creationId xmlns:p14="http://schemas.microsoft.com/office/powerpoint/2010/main" val="74613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Title 1"/>
          <p:cNvSpPr>
            <a:spLocks noGrp="1"/>
          </p:cNvSpPr>
          <p:nvPr>
            <p:ph type="title"/>
          </p:nvPr>
        </p:nvSpPr>
        <p:spPr/>
        <p:txBody>
          <a:bodyPr/>
          <a:lstStyle/>
          <a:p>
            <a:r>
              <a:rPr lang="en-AU" dirty="0"/>
              <a:t>The family</a:t>
            </a:r>
          </a:p>
        </p:txBody>
      </p:sp>
      <p:sp>
        <p:nvSpPr>
          <p:cNvPr id="1048685" name="Content Placeholder 2"/>
          <p:cNvSpPr>
            <a:spLocks noGrp="1"/>
          </p:cNvSpPr>
          <p:nvPr>
            <p:ph idx="1"/>
          </p:nvPr>
        </p:nvSpPr>
        <p:spPr/>
        <p:txBody>
          <a:bodyPr>
            <a:normAutofit fontScale="92500" lnSpcReduction="20000"/>
          </a:bodyPr>
          <a:lstStyle/>
          <a:p>
            <a:r>
              <a:rPr lang="en-AU" dirty="0"/>
              <a:t>The  family  is  the  smallest  recognised  group  of individuals  in  a  community</a:t>
            </a:r>
          </a:p>
          <a:p>
            <a:pPr>
              <a:buFont typeface="Arial" panose="020B0604020202020204" pitchFamily="34" charset="0"/>
              <a:buChar char="•"/>
            </a:pPr>
            <a:r>
              <a:rPr lang="en-AU" dirty="0"/>
              <a:t>It  begins  with  a marriage  union  in  which  husbands  and  wives have  certain  rights  and  obligations.</a:t>
            </a:r>
          </a:p>
          <a:p>
            <a:pPr>
              <a:buFont typeface="Arial" panose="020B0604020202020204" pitchFamily="34" charset="0"/>
              <a:buChar char="•"/>
            </a:pPr>
            <a:r>
              <a:rPr lang="en-AU" dirty="0"/>
              <a:t> It  is  one  of the oldest institutions that mankind has known.</a:t>
            </a:r>
          </a:p>
          <a:p>
            <a:pPr>
              <a:buFont typeface="Arial" panose="020B0604020202020204" pitchFamily="34" charset="0"/>
              <a:buChar char="•"/>
            </a:pPr>
            <a:r>
              <a:rPr lang="en-AU" dirty="0"/>
              <a:t> It defines  time,  boundaries,  cultures  and  human </a:t>
            </a:r>
          </a:p>
          <a:p>
            <a:pPr marL="0" indent="0">
              <a:buNone/>
            </a:pPr>
            <a:r>
              <a:rPr lang="en-AU" dirty="0"/>
              <a:t>understanding.  </a:t>
            </a:r>
          </a:p>
          <a:p>
            <a:pPr marL="0" indent="0">
              <a:buNone/>
            </a:pPr>
            <a:endParaRPr lang="en-AU" dirty="0"/>
          </a:p>
        </p:txBody>
      </p:sp>
    </p:spTree>
    <p:extLst>
      <p:ext uri="{BB962C8B-B14F-4D97-AF65-F5344CB8AC3E}">
        <p14:creationId xmlns:p14="http://schemas.microsoft.com/office/powerpoint/2010/main" val="233126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3077</Words>
  <Application>Microsoft Office PowerPoint</Application>
  <PresentationFormat>On-screen Show (4:3)</PresentationFormat>
  <Paragraphs>317</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Office Theme</vt:lpstr>
      <vt:lpstr>COMMUNITY HEALTH IV</vt:lpstr>
      <vt:lpstr>1.FAMILY HEALYH CARE</vt:lpstr>
      <vt:lpstr>2. UNIVERSAL HEALTH CARE</vt:lpstr>
      <vt:lpstr>3. HOME BASED CARE</vt:lpstr>
      <vt:lpstr>4.Field trips</vt:lpstr>
      <vt:lpstr>PowerPoint Presentation</vt:lpstr>
      <vt:lpstr>Aims of Family Health Care</vt:lpstr>
      <vt:lpstr>PowerPoint Presentation</vt:lpstr>
      <vt:lpstr>The family</vt:lpstr>
      <vt:lpstr>Types of families</vt:lpstr>
      <vt:lpstr>Strengths </vt:lpstr>
      <vt:lpstr>weaknesses</vt:lpstr>
      <vt:lpstr>Extended family</vt:lpstr>
      <vt:lpstr>Strengths </vt:lpstr>
      <vt:lpstr>weaknesses</vt:lpstr>
      <vt:lpstr>Single parent family</vt:lpstr>
      <vt:lpstr>Strengths </vt:lpstr>
      <vt:lpstr>weaknesses</vt:lpstr>
      <vt:lpstr>PowerPoint Presentation</vt:lpstr>
      <vt:lpstr>Strengths </vt:lpstr>
      <vt:lpstr>weaknesses</vt:lpstr>
      <vt:lpstr>Others </vt:lpstr>
      <vt:lpstr>Functions of the Family </vt:lpstr>
      <vt:lpstr>PowerPoint Presentation</vt:lpstr>
      <vt:lpstr>Factors affecting family Health</vt:lpstr>
      <vt:lpstr>PowerPoint Presentation</vt:lpstr>
      <vt:lpstr>Community subsystems</vt:lpstr>
      <vt:lpstr>Cont.  community subsystems</vt:lpstr>
      <vt:lpstr>cont</vt:lpstr>
      <vt:lpstr>cont</vt:lpstr>
      <vt:lpstr>PowerPoint Presentation</vt:lpstr>
      <vt:lpstr>cont</vt:lpstr>
      <vt:lpstr>cont</vt:lpstr>
      <vt:lpstr>cont</vt:lpstr>
      <vt:lpstr>cont</vt:lpstr>
      <vt:lpstr>Family health</vt:lpstr>
      <vt:lpstr>cont</vt:lpstr>
      <vt:lpstr> family health nursing</vt:lpstr>
      <vt:lpstr>Objectives of family health</vt:lpstr>
      <vt:lpstr>cont</vt:lpstr>
      <vt:lpstr>Concepts of family health</vt:lpstr>
      <vt:lpstr>cont</vt:lpstr>
      <vt:lpstr>AIMS       OF     F AMILY      HEALTH CARE</vt:lpstr>
      <vt:lpstr>cont</vt:lpstr>
      <vt:lpstr>cont</vt:lpstr>
      <vt:lpstr>Principles  of Family Health  Care</vt:lpstr>
      <vt:lpstr>cont</vt:lpstr>
      <vt:lpstr>Nursing process approach in the care of  families</vt:lpstr>
      <vt:lpstr>cont</vt:lpstr>
      <vt:lpstr>cont</vt:lpstr>
      <vt:lpstr>cont</vt:lpstr>
      <vt:lpstr>Approaches of family health</vt:lpstr>
      <vt:lpstr>Family as the client</vt:lpstr>
      <vt:lpstr>Family as a system</vt:lpstr>
      <vt:lpstr>Family as a component of society</vt:lpstr>
      <vt:lpstr>Role of  Nurse in family Health</vt:lpstr>
      <vt:lpstr>cont</vt:lpstr>
      <vt:lpstr>cont</vt:lpstr>
      <vt:lpstr>cont</vt:lpstr>
      <vt:lpstr>Roles cont</vt:lpstr>
      <vt:lpstr>Home visiting</vt:lpstr>
      <vt:lpstr>Home Visiting</vt:lpstr>
      <vt:lpstr> Home visiting main purposes.</vt:lpstr>
      <vt:lpstr>Home Visiting</vt:lpstr>
      <vt:lpstr>Principles of Home visiting</vt:lpstr>
      <vt:lpstr>CONT</vt:lpstr>
      <vt:lpstr>The Process of Home Visiting</vt:lpstr>
      <vt:lpstr>continuation</vt:lpstr>
      <vt:lpstr>CONT</vt:lpstr>
      <vt:lpstr>CONT</vt:lpstr>
      <vt:lpstr>CONT</vt:lpstr>
      <vt:lpstr>Advantages of Home Visiting</vt:lpstr>
      <vt:lpstr>CONT</vt:lpstr>
      <vt:lpstr>Disadvantages of Home Visiting</vt:lpstr>
      <vt:lpstr>cont</vt:lpstr>
      <vt:lpstr>END</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HEALTH IV</dc:title>
  <dc:creator>Ma</dc:creator>
  <cp:lastModifiedBy>Ma</cp:lastModifiedBy>
  <cp:revision>4</cp:revision>
  <dcterms:created xsi:type="dcterms:W3CDTF">2022-04-21T11:58:15Z</dcterms:created>
  <dcterms:modified xsi:type="dcterms:W3CDTF">2022-04-21T14:15:23Z</dcterms:modified>
</cp:coreProperties>
</file>