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6"/>
  </p:notesMasterIdLst>
  <p:sldIdLst>
    <p:sldId id="256" r:id="rId2"/>
    <p:sldId id="257" r:id="rId3"/>
    <p:sldId id="313" r:id="rId4"/>
    <p:sldId id="314" r:id="rId5"/>
    <p:sldId id="315" r:id="rId6"/>
    <p:sldId id="316" r:id="rId7"/>
    <p:sldId id="258" r:id="rId8"/>
    <p:sldId id="259" r:id="rId9"/>
    <p:sldId id="261" r:id="rId10"/>
    <p:sldId id="262" r:id="rId11"/>
    <p:sldId id="263" r:id="rId12"/>
    <p:sldId id="264" r:id="rId13"/>
    <p:sldId id="318" r:id="rId14"/>
    <p:sldId id="265" r:id="rId15"/>
    <p:sldId id="266" r:id="rId16"/>
    <p:sldId id="267" r:id="rId17"/>
    <p:sldId id="268" r:id="rId18"/>
    <p:sldId id="269" r:id="rId19"/>
    <p:sldId id="271" r:id="rId20"/>
    <p:sldId id="272" r:id="rId21"/>
    <p:sldId id="273" r:id="rId22"/>
    <p:sldId id="274" r:id="rId23"/>
    <p:sldId id="275" r:id="rId24"/>
    <p:sldId id="276" r:id="rId25"/>
    <p:sldId id="277" r:id="rId26"/>
    <p:sldId id="317" r:id="rId27"/>
    <p:sldId id="278" r:id="rId28"/>
    <p:sldId id="280" r:id="rId29"/>
    <p:sldId id="270" r:id="rId30"/>
    <p:sldId id="283" r:id="rId31"/>
    <p:sldId id="284" r:id="rId32"/>
    <p:sldId id="285" r:id="rId33"/>
    <p:sldId id="287" r:id="rId34"/>
    <p:sldId id="299" r:id="rId35"/>
    <p:sldId id="300" r:id="rId36"/>
    <p:sldId id="301" r:id="rId37"/>
    <p:sldId id="302" r:id="rId38"/>
    <p:sldId id="303" r:id="rId39"/>
    <p:sldId id="304" r:id="rId40"/>
    <p:sldId id="288" r:id="rId41"/>
    <p:sldId id="295" r:id="rId42"/>
    <p:sldId id="305" r:id="rId43"/>
    <p:sldId id="296" r:id="rId44"/>
    <p:sldId id="297" r:id="rId45"/>
    <p:sldId id="306" r:id="rId46"/>
    <p:sldId id="307" r:id="rId47"/>
    <p:sldId id="308" r:id="rId48"/>
    <p:sldId id="309" r:id="rId49"/>
    <p:sldId id="310" r:id="rId50"/>
    <p:sldId id="311" r:id="rId51"/>
    <p:sldId id="312" r:id="rId52"/>
    <p:sldId id="320" r:id="rId53"/>
    <p:sldId id="321" r:id="rId54"/>
    <p:sldId id="322" r:id="rId55"/>
    <p:sldId id="323" r:id="rId56"/>
    <p:sldId id="324" r:id="rId57"/>
    <p:sldId id="325" r:id="rId58"/>
    <p:sldId id="290" r:id="rId59"/>
    <p:sldId id="319" r:id="rId60"/>
    <p:sldId id="326" r:id="rId61"/>
    <p:sldId id="328" r:id="rId62"/>
    <p:sldId id="327" r:id="rId63"/>
    <p:sldId id="338" r:id="rId64"/>
    <p:sldId id="329" r:id="rId65"/>
    <p:sldId id="330" r:id="rId66"/>
    <p:sldId id="331" r:id="rId67"/>
    <p:sldId id="332" r:id="rId68"/>
    <p:sldId id="333" r:id="rId69"/>
    <p:sldId id="334" r:id="rId70"/>
    <p:sldId id="336" r:id="rId71"/>
    <p:sldId id="337" r:id="rId72"/>
    <p:sldId id="339" r:id="rId73"/>
    <p:sldId id="340" r:id="rId74"/>
    <p:sldId id="341" r:id="rId75"/>
    <p:sldId id="342" r:id="rId76"/>
    <p:sldId id="343" r:id="rId77"/>
    <p:sldId id="344" r:id="rId78"/>
    <p:sldId id="345" r:id="rId79"/>
    <p:sldId id="347" r:id="rId80"/>
    <p:sldId id="346" r:id="rId81"/>
    <p:sldId id="348" r:id="rId82"/>
    <p:sldId id="349" r:id="rId83"/>
    <p:sldId id="350" r:id="rId84"/>
    <p:sldId id="351" r:id="rId85"/>
    <p:sldId id="352" r:id="rId86"/>
    <p:sldId id="353" r:id="rId87"/>
    <p:sldId id="354" r:id="rId88"/>
    <p:sldId id="355" r:id="rId89"/>
    <p:sldId id="356" r:id="rId90"/>
    <p:sldId id="357" r:id="rId91"/>
    <p:sldId id="360" r:id="rId92"/>
    <p:sldId id="361" r:id="rId93"/>
    <p:sldId id="358" r:id="rId94"/>
    <p:sldId id="362" r:id="rId95"/>
    <p:sldId id="363" r:id="rId96"/>
    <p:sldId id="364" r:id="rId97"/>
    <p:sldId id="365" r:id="rId98"/>
    <p:sldId id="366" r:id="rId99"/>
    <p:sldId id="367" r:id="rId100"/>
    <p:sldId id="368" r:id="rId101"/>
    <p:sldId id="369" r:id="rId102"/>
    <p:sldId id="370" r:id="rId103"/>
    <p:sldId id="371" r:id="rId104"/>
    <p:sldId id="372" r:id="rId105"/>
    <p:sldId id="373" r:id="rId106"/>
    <p:sldId id="374" r:id="rId107"/>
    <p:sldId id="375" r:id="rId108"/>
    <p:sldId id="376" r:id="rId109"/>
    <p:sldId id="377" r:id="rId110"/>
    <p:sldId id="378" r:id="rId111"/>
    <p:sldId id="379" r:id="rId112"/>
    <p:sldId id="380" r:id="rId113"/>
    <p:sldId id="381" r:id="rId114"/>
    <p:sldId id="382" r:id="rId115"/>
    <p:sldId id="383" r:id="rId116"/>
    <p:sldId id="384" r:id="rId117"/>
    <p:sldId id="385" r:id="rId118"/>
    <p:sldId id="386" r:id="rId119"/>
    <p:sldId id="387" r:id="rId120"/>
    <p:sldId id="388" r:id="rId121"/>
    <p:sldId id="389" r:id="rId122"/>
    <p:sldId id="390" r:id="rId123"/>
    <p:sldId id="391" r:id="rId124"/>
    <p:sldId id="392" r:id="rId125"/>
    <p:sldId id="393" r:id="rId126"/>
    <p:sldId id="394" r:id="rId127"/>
    <p:sldId id="395" r:id="rId128"/>
    <p:sldId id="396" r:id="rId129"/>
    <p:sldId id="397" r:id="rId130"/>
    <p:sldId id="398" r:id="rId131"/>
    <p:sldId id="399" r:id="rId132"/>
    <p:sldId id="400" r:id="rId133"/>
    <p:sldId id="401" r:id="rId134"/>
    <p:sldId id="402" r:id="rId135"/>
    <p:sldId id="403" r:id="rId136"/>
    <p:sldId id="404" r:id="rId137"/>
    <p:sldId id="405" r:id="rId138"/>
    <p:sldId id="406" r:id="rId139"/>
    <p:sldId id="407" r:id="rId140"/>
    <p:sldId id="408" r:id="rId141"/>
    <p:sldId id="409" r:id="rId142"/>
    <p:sldId id="410" r:id="rId143"/>
    <p:sldId id="411" r:id="rId144"/>
    <p:sldId id="412" r:id="rId145"/>
    <p:sldId id="413" r:id="rId146"/>
    <p:sldId id="414" r:id="rId147"/>
    <p:sldId id="415" r:id="rId148"/>
    <p:sldId id="416" r:id="rId149"/>
    <p:sldId id="417" r:id="rId150"/>
    <p:sldId id="418" r:id="rId151"/>
    <p:sldId id="419" r:id="rId152"/>
    <p:sldId id="420" r:id="rId153"/>
    <p:sldId id="422" r:id="rId154"/>
    <p:sldId id="423" r:id="rId155"/>
    <p:sldId id="424" r:id="rId156"/>
    <p:sldId id="425" r:id="rId157"/>
    <p:sldId id="426" r:id="rId158"/>
    <p:sldId id="427" r:id="rId159"/>
    <p:sldId id="442" r:id="rId160"/>
    <p:sldId id="428" r:id="rId161"/>
    <p:sldId id="429" r:id="rId162"/>
    <p:sldId id="430" r:id="rId163"/>
    <p:sldId id="431" r:id="rId164"/>
    <p:sldId id="432" r:id="rId165"/>
    <p:sldId id="433" r:id="rId166"/>
    <p:sldId id="434" r:id="rId167"/>
    <p:sldId id="435" r:id="rId168"/>
    <p:sldId id="436" r:id="rId169"/>
    <p:sldId id="437" r:id="rId170"/>
    <p:sldId id="438" r:id="rId171"/>
    <p:sldId id="439" r:id="rId172"/>
    <p:sldId id="440" r:id="rId173"/>
    <p:sldId id="441" r:id="rId174"/>
    <p:sldId id="443" r:id="rId175"/>
    <p:sldId id="444" r:id="rId176"/>
    <p:sldId id="445" r:id="rId177"/>
    <p:sldId id="446" r:id="rId178"/>
    <p:sldId id="447" r:id="rId179"/>
    <p:sldId id="448" r:id="rId180"/>
    <p:sldId id="449" r:id="rId181"/>
    <p:sldId id="450" r:id="rId182"/>
    <p:sldId id="451" r:id="rId183"/>
    <p:sldId id="452" r:id="rId184"/>
    <p:sldId id="453" r:id="rId185"/>
    <p:sldId id="454" r:id="rId186"/>
    <p:sldId id="455" r:id="rId187"/>
    <p:sldId id="456" r:id="rId188"/>
    <p:sldId id="457" r:id="rId189"/>
    <p:sldId id="458" r:id="rId190"/>
    <p:sldId id="459" r:id="rId191"/>
    <p:sldId id="460" r:id="rId192"/>
    <p:sldId id="461" r:id="rId193"/>
    <p:sldId id="462" r:id="rId194"/>
    <p:sldId id="463" r:id="rId195"/>
    <p:sldId id="464" r:id="rId196"/>
    <p:sldId id="465" r:id="rId197"/>
    <p:sldId id="466" r:id="rId198"/>
    <p:sldId id="467" r:id="rId199"/>
    <p:sldId id="468" r:id="rId200"/>
    <p:sldId id="469" r:id="rId201"/>
    <p:sldId id="470" r:id="rId202"/>
    <p:sldId id="471" r:id="rId203"/>
    <p:sldId id="472" r:id="rId204"/>
    <p:sldId id="473" r:id="rId205"/>
    <p:sldId id="474" r:id="rId206"/>
    <p:sldId id="475" r:id="rId207"/>
    <p:sldId id="476" r:id="rId208"/>
    <p:sldId id="477" r:id="rId209"/>
    <p:sldId id="478" r:id="rId210"/>
    <p:sldId id="479" r:id="rId211"/>
    <p:sldId id="480" r:id="rId212"/>
    <p:sldId id="481" r:id="rId213"/>
    <p:sldId id="482" r:id="rId214"/>
    <p:sldId id="483" r:id="rId215"/>
    <p:sldId id="484" r:id="rId216"/>
    <p:sldId id="485" r:id="rId217"/>
    <p:sldId id="486" r:id="rId218"/>
    <p:sldId id="487" r:id="rId219"/>
    <p:sldId id="488" r:id="rId220"/>
    <p:sldId id="489" r:id="rId221"/>
    <p:sldId id="490" r:id="rId222"/>
    <p:sldId id="491" r:id="rId223"/>
    <p:sldId id="492" r:id="rId224"/>
    <p:sldId id="493" r:id="rId225"/>
    <p:sldId id="494" r:id="rId226"/>
    <p:sldId id="495" r:id="rId227"/>
    <p:sldId id="496" r:id="rId228"/>
    <p:sldId id="497" r:id="rId229"/>
    <p:sldId id="498" r:id="rId230"/>
    <p:sldId id="499" r:id="rId231"/>
    <p:sldId id="500" r:id="rId232"/>
    <p:sldId id="501" r:id="rId233"/>
    <p:sldId id="502" r:id="rId234"/>
    <p:sldId id="503" r:id="rId2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viewProps" Target="view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tableStyles" Target="tableStyle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notesMaster" Target="notesMasters/notesMaster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841958-9B30-4110-8DE2-77D2D29F511E}" type="datetimeFigureOut">
              <a:rPr lang="en-US" smtClean="0"/>
              <a:pPr/>
              <a:t>9/28/2018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B6B3A1-CFFC-4447-97B9-5D16EDE9FF60}" type="slidenum">
              <a:rPr lang="en-US" smtClean="0"/>
              <a:pPr/>
              <a:t>‹#›</a:t>
            </a:fld>
            <a:endParaRPr lang="en-US"/>
          </a:p>
        </p:txBody>
      </p:sp>
    </p:spTree>
    <p:extLst>
      <p:ext uri="{BB962C8B-B14F-4D97-AF65-F5344CB8AC3E}">
        <p14:creationId xmlns:p14="http://schemas.microsoft.com/office/powerpoint/2010/main" val="3886992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B6B3A1-CFFC-4447-97B9-5D16EDE9FF60}" type="slidenum">
              <a:rPr lang="en-US" smtClean="0"/>
              <a:pPr/>
              <a:t>65</a:t>
            </a:fld>
            <a:endParaRPr lang="en-US"/>
          </a:p>
        </p:txBody>
      </p:sp>
    </p:spTree>
    <p:extLst>
      <p:ext uri="{BB962C8B-B14F-4D97-AF65-F5344CB8AC3E}">
        <p14:creationId xmlns:p14="http://schemas.microsoft.com/office/powerpoint/2010/main" val="1023725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F26F92D-53D1-4BD7-95BF-BDB155EAA320}" type="slidenum">
              <a:rPr lang="en-US"/>
              <a:pPr/>
              <a:t>91</a:t>
            </a:fld>
            <a:endParaRPr lang="en-US"/>
          </a:p>
        </p:txBody>
      </p:sp>
      <p:sp>
        <p:nvSpPr>
          <p:cNvPr id="6146" name="Rectangle 2"/>
          <p:cNvSpPr>
            <a:spLocks noGrp="1" noRot="1" noChangeAspect="1" noChangeArrowheads="1" noTextEdit="1"/>
          </p:cNvSpPr>
          <p:nvPr>
            <p:ph type="sldImg"/>
          </p:nvPr>
        </p:nvSpPr>
        <p:spPr>
          <a:xfrm>
            <a:off x="1150938" y="690563"/>
            <a:ext cx="4557712" cy="3417887"/>
          </a:xfrm>
          <a:ln/>
        </p:spPr>
      </p:sp>
    </p:spTree>
    <p:extLst>
      <p:ext uri="{BB962C8B-B14F-4D97-AF65-F5344CB8AC3E}">
        <p14:creationId xmlns:p14="http://schemas.microsoft.com/office/powerpoint/2010/main" val="739646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B6B3A1-CFFC-4447-97B9-5D16EDE9FF60}" type="slidenum">
              <a:rPr lang="en-US" smtClean="0"/>
              <a:pPr/>
              <a:t>135</a:t>
            </a:fld>
            <a:endParaRPr lang="en-US"/>
          </a:p>
        </p:txBody>
      </p:sp>
    </p:spTree>
    <p:extLst>
      <p:ext uri="{BB962C8B-B14F-4D97-AF65-F5344CB8AC3E}">
        <p14:creationId xmlns:p14="http://schemas.microsoft.com/office/powerpoint/2010/main" val="1123671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59875" cy="6858000"/>
            <a:chOff x="0" y="0"/>
            <a:chExt cx="5770" cy="4320"/>
          </a:xfrm>
        </p:grpSpPr>
        <p:sp>
          <p:nvSpPr>
            <p:cNvPr id="2355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en-US"/>
            </a:p>
          </p:txBody>
        </p:sp>
        <p:sp>
          <p:nvSpPr>
            <p:cNvPr id="2355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355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355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en-US"/>
            </a:p>
          </p:txBody>
        </p:sp>
        <p:sp>
          <p:nvSpPr>
            <p:cNvPr id="2355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356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356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en-US"/>
            </a:p>
          </p:txBody>
        </p:sp>
        <p:sp>
          <p:nvSpPr>
            <p:cNvPr id="2356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en-US"/>
            </a:p>
          </p:txBody>
        </p:sp>
        <p:sp>
          <p:nvSpPr>
            <p:cNvPr id="2356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356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356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en-US"/>
            </a:p>
          </p:txBody>
        </p:sp>
        <p:sp>
          <p:nvSpPr>
            <p:cNvPr id="2356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en-US"/>
            </a:p>
          </p:txBody>
        </p:sp>
        <p:sp>
          <p:nvSpPr>
            <p:cNvPr id="2356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a:p>
          </p:txBody>
        </p:sp>
        <p:sp>
          <p:nvSpPr>
            <p:cNvPr id="2356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en-US"/>
            </a:p>
          </p:txBody>
        </p:sp>
        <p:sp>
          <p:nvSpPr>
            <p:cNvPr id="2356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en-US"/>
            </a:p>
          </p:txBody>
        </p:sp>
        <p:sp>
          <p:nvSpPr>
            <p:cNvPr id="2357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357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a:p>
          </p:txBody>
        </p:sp>
        <p:sp>
          <p:nvSpPr>
            <p:cNvPr id="2357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357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357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en-US"/>
            </a:p>
          </p:txBody>
        </p:sp>
        <p:sp>
          <p:nvSpPr>
            <p:cNvPr id="2357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en-US"/>
            </a:p>
          </p:txBody>
        </p:sp>
      </p:grpSp>
      <p:sp>
        <p:nvSpPr>
          <p:cNvPr id="23576" name="Rectangle 24"/>
          <p:cNvSpPr>
            <a:spLocks noGrp="1" noChangeArrowheads="1"/>
          </p:cNvSpPr>
          <p:nvPr>
            <p:ph type="ctrTitle" sz="quarter"/>
          </p:nvPr>
        </p:nvSpPr>
        <p:spPr>
          <a:xfrm>
            <a:off x="685800" y="1600200"/>
            <a:ext cx="7772400" cy="1828800"/>
          </a:xfrm>
        </p:spPr>
        <p:txBody>
          <a:bodyPr/>
          <a:lstStyle>
            <a:lvl1pPr>
              <a:defRPr sz="4800"/>
            </a:lvl1pPr>
          </a:lstStyle>
          <a:p>
            <a:r>
              <a:rPr lang="en-US" smtClean="0"/>
              <a:t>Click to edit Master title style</a:t>
            </a:r>
            <a:endParaRPr lang="en-US"/>
          </a:p>
        </p:txBody>
      </p:sp>
      <p:sp>
        <p:nvSpPr>
          <p:cNvPr id="23577"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23578" name="Rectangle 26"/>
          <p:cNvSpPr>
            <a:spLocks noGrp="1" noChangeArrowheads="1"/>
          </p:cNvSpPr>
          <p:nvPr>
            <p:ph type="dt" sz="quarter" idx="2"/>
          </p:nvPr>
        </p:nvSpPr>
        <p:spPr>
          <a:xfrm>
            <a:off x="457200" y="6243638"/>
            <a:ext cx="2133600" cy="457200"/>
          </a:xfrm>
        </p:spPr>
        <p:txBody>
          <a:bodyPr/>
          <a:lstStyle>
            <a:lvl1pPr>
              <a:defRPr/>
            </a:lvl1pPr>
          </a:lstStyle>
          <a:p>
            <a:fld id="{5515C5ED-1CAA-48FF-8B09-DDC1052629A7}" type="datetimeFigureOut">
              <a:rPr lang="en-US" smtClean="0"/>
              <a:pPr/>
              <a:t>9/28/2018</a:t>
            </a:fld>
            <a:endParaRPr lang="en-US"/>
          </a:p>
        </p:txBody>
      </p:sp>
      <p:sp>
        <p:nvSpPr>
          <p:cNvPr id="23579" name="Rectangle 27"/>
          <p:cNvSpPr>
            <a:spLocks noGrp="1" noChangeArrowheads="1"/>
          </p:cNvSpPr>
          <p:nvPr>
            <p:ph type="ftr" sz="quarter" idx="3"/>
          </p:nvPr>
        </p:nvSpPr>
        <p:spPr/>
        <p:txBody>
          <a:bodyPr/>
          <a:lstStyle>
            <a:lvl1pPr>
              <a:defRPr/>
            </a:lvl1pPr>
          </a:lstStyle>
          <a:p>
            <a:endParaRPr lang="en-US"/>
          </a:p>
        </p:txBody>
      </p:sp>
      <p:sp>
        <p:nvSpPr>
          <p:cNvPr id="23580" name="Rectangle 28"/>
          <p:cNvSpPr>
            <a:spLocks noGrp="1" noChangeArrowheads="1"/>
          </p:cNvSpPr>
          <p:nvPr>
            <p:ph type="sldNum" sz="quarter" idx="4"/>
          </p:nvPr>
        </p:nvSpPr>
        <p:spPr/>
        <p:txBody>
          <a:bodyPr/>
          <a:lstStyle>
            <a:lvl1pPr>
              <a:defRPr/>
            </a:lvl1pPr>
          </a:lstStyle>
          <a:p>
            <a:fld id="{63B589FA-DB29-4046-A5B2-FA427073035A}" type="slidenum">
              <a:rPr lang="en-US" smtClean="0"/>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3576"/>
                                        </p:tgtEl>
                                        <p:attrNameLst>
                                          <p:attrName>style.visibility</p:attrName>
                                        </p:attrNameLst>
                                      </p:cBhvr>
                                      <p:to>
                                        <p:strVal val="visible"/>
                                      </p:to>
                                    </p:set>
                                    <p:animEffect transition="in" filter="dissolve">
                                      <p:cBhvr>
                                        <p:cTn id="7" dur="500"/>
                                        <p:tgtEl>
                                          <p:spTgt spid="2357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77">
                                            <p:txEl>
                                              <p:pRg st="0" end="0"/>
                                            </p:txEl>
                                          </p:spTgt>
                                        </p:tgtEl>
                                        <p:attrNameLst>
                                          <p:attrName>style.visibility</p:attrName>
                                        </p:attrNameLst>
                                      </p:cBhvr>
                                      <p:to>
                                        <p:strVal val="visible"/>
                                      </p:to>
                                    </p:set>
                                    <p:animEffect transition="in" filter="dissolve">
                                      <p:cBhvr>
                                        <p:cTn id="12" dur="500"/>
                                        <p:tgtEl>
                                          <p:spTgt spid="2357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6" grpId="0"/>
      <p:bldP spid="23577" grpId="0" build="p">
        <p:tmplLst>
          <p:tmpl lvl="1">
            <p:tnLst>
              <p:par>
                <p:cTn presetID="9" presetClass="entr" presetSubtype="0" fill="hold" nodeType="clickEffect">
                  <p:stCondLst>
                    <p:cond delay="0"/>
                  </p:stCondLst>
                  <p:childTnLst>
                    <p:set>
                      <p:cBhvr>
                        <p:cTn dur="1" fill="hold">
                          <p:stCondLst>
                            <p:cond delay="0"/>
                          </p:stCondLst>
                        </p:cTn>
                        <p:tgtEl>
                          <p:spTgt spid="23577"/>
                        </p:tgtEl>
                        <p:attrNameLst>
                          <p:attrName>style.visibility</p:attrName>
                        </p:attrNameLst>
                      </p:cBhvr>
                      <p:to>
                        <p:strVal val="visible"/>
                      </p:to>
                    </p:set>
                    <p:animEffect transition="in" filter="dissolve">
                      <p:cBhvr>
                        <p:cTn dur="500"/>
                        <p:tgtEl>
                          <p:spTgt spid="23577"/>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D5AB65DF-FE4A-4F89-9DC4-B2B7597F502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4" name="Date Placeholder 3"/>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63B589FA-DB29-4046-A5B2-FA427073035A}"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5515C5ED-1CAA-48FF-8B09-DDC1052629A7}" type="datetimeFigureOut">
              <a:rPr lang="en-US" smtClean="0"/>
              <a:pPr/>
              <a:t>9/28/2018</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59875" cy="6858000"/>
            <a:chOff x="0" y="0"/>
            <a:chExt cx="5770" cy="4320"/>
          </a:xfrm>
        </p:grpSpPr>
        <p:sp>
          <p:nvSpPr>
            <p:cNvPr id="2253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en-US"/>
            </a:p>
          </p:txBody>
        </p:sp>
        <p:sp>
          <p:nvSpPr>
            <p:cNvPr id="2253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253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2534"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en-US"/>
            </a:p>
          </p:txBody>
        </p:sp>
        <p:sp>
          <p:nvSpPr>
            <p:cNvPr id="2253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253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253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en-US"/>
            </a:p>
          </p:txBody>
        </p:sp>
        <p:sp>
          <p:nvSpPr>
            <p:cNvPr id="2253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en-US"/>
            </a:p>
          </p:txBody>
        </p:sp>
        <p:sp>
          <p:nvSpPr>
            <p:cNvPr id="2253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254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2541"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en-US"/>
            </a:p>
          </p:txBody>
        </p:sp>
        <p:sp>
          <p:nvSpPr>
            <p:cNvPr id="22542"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en-US"/>
            </a:p>
          </p:txBody>
        </p:sp>
        <p:sp>
          <p:nvSpPr>
            <p:cNvPr id="2254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a:p>
          </p:txBody>
        </p:sp>
        <p:sp>
          <p:nvSpPr>
            <p:cNvPr id="2254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en-US"/>
            </a:p>
          </p:txBody>
        </p:sp>
        <p:sp>
          <p:nvSpPr>
            <p:cNvPr id="2254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en-US"/>
            </a:p>
          </p:txBody>
        </p:sp>
        <p:sp>
          <p:nvSpPr>
            <p:cNvPr id="2254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254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a:p>
          </p:txBody>
        </p:sp>
        <p:sp>
          <p:nvSpPr>
            <p:cNvPr id="2254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2254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p:nvSpPr>
            <p:cNvPr id="22550"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en-US"/>
            </a:p>
          </p:txBody>
        </p:sp>
        <p:sp>
          <p:nvSpPr>
            <p:cNvPr id="22551"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en-US"/>
            </a:p>
          </p:txBody>
        </p:sp>
      </p:grpSp>
      <p:sp>
        <p:nvSpPr>
          <p:cNvPr id="22552"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2553"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54"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a:p>
        </p:txBody>
      </p:sp>
      <p:sp>
        <p:nvSpPr>
          <p:cNvPr id="22555"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63B589FA-DB29-4046-A5B2-FA427073035A}" type="slidenum">
              <a:rPr lang="en-US" smtClean="0"/>
              <a:pPr/>
              <a:t>‹#›</a:t>
            </a:fld>
            <a:endParaRPr lang="en-US"/>
          </a:p>
        </p:txBody>
      </p:sp>
      <p:sp>
        <p:nvSpPr>
          <p:cNvPr id="22556"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fld id="{5515C5ED-1CAA-48FF-8B09-DDC1052629A7}" type="datetimeFigureOut">
              <a:rPr lang="en-US" smtClean="0"/>
              <a:pPr/>
              <a:t>9/28/2018</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2552"/>
                                        </p:tgtEl>
                                        <p:attrNameLst>
                                          <p:attrName>style.visibility</p:attrName>
                                        </p:attrNameLst>
                                      </p:cBhvr>
                                      <p:to>
                                        <p:strVal val="visible"/>
                                      </p:to>
                                    </p:set>
                                    <p:animEffect transition="in" filter="dissolve">
                                      <p:cBhvr>
                                        <p:cTn id="7" dur="500"/>
                                        <p:tgtEl>
                                          <p:spTgt spid="2255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53">
                                            <p:txEl>
                                              <p:pRg st="0" end="0"/>
                                            </p:txEl>
                                          </p:spTgt>
                                        </p:tgtEl>
                                        <p:attrNameLst>
                                          <p:attrName>style.visibility</p:attrName>
                                        </p:attrNameLst>
                                      </p:cBhvr>
                                      <p:to>
                                        <p:strVal val="visible"/>
                                      </p:to>
                                    </p:set>
                                    <p:animEffect transition="in" filter="dissolve">
                                      <p:cBhvr>
                                        <p:cTn id="12" dur="500"/>
                                        <p:tgtEl>
                                          <p:spTgt spid="2255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2553">
                                            <p:txEl>
                                              <p:pRg st="1" end="1"/>
                                            </p:txEl>
                                          </p:spTgt>
                                        </p:tgtEl>
                                        <p:attrNameLst>
                                          <p:attrName>style.visibility</p:attrName>
                                        </p:attrNameLst>
                                      </p:cBhvr>
                                      <p:to>
                                        <p:strVal val="visible"/>
                                      </p:to>
                                    </p:set>
                                    <p:animEffect transition="in" filter="dissolve">
                                      <p:cBhvr>
                                        <p:cTn id="15" dur="500"/>
                                        <p:tgtEl>
                                          <p:spTgt spid="2255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2553">
                                            <p:txEl>
                                              <p:pRg st="2" end="2"/>
                                            </p:txEl>
                                          </p:spTgt>
                                        </p:tgtEl>
                                        <p:attrNameLst>
                                          <p:attrName>style.visibility</p:attrName>
                                        </p:attrNameLst>
                                      </p:cBhvr>
                                      <p:to>
                                        <p:strVal val="visible"/>
                                      </p:to>
                                    </p:set>
                                    <p:animEffect transition="in" filter="dissolve">
                                      <p:cBhvr>
                                        <p:cTn id="18" dur="500"/>
                                        <p:tgtEl>
                                          <p:spTgt spid="2255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2553">
                                            <p:txEl>
                                              <p:pRg st="3" end="3"/>
                                            </p:txEl>
                                          </p:spTgt>
                                        </p:tgtEl>
                                        <p:attrNameLst>
                                          <p:attrName>style.visibility</p:attrName>
                                        </p:attrNameLst>
                                      </p:cBhvr>
                                      <p:to>
                                        <p:strVal val="visible"/>
                                      </p:to>
                                    </p:set>
                                    <p:animEffect transition="in" filter="dissolve">
                                      <p:cBhvr>
                                        <p:cTn id="21" dur="500"/>
                                        <p:tgtEl>
                                          <p:spTgt spid="2255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2553">
                                            <p:txEl>
                                              <p:pRg st="4" end="4"/>
                                            </p:txEl>
                                          </p:spTgt>
                                        </p:tgtEl>
                                        <p:attrNameLst>
                                          <p:attrName>style.visibility</p:attrName>
                                        </p:attrNameLst>
                                      </p:cBhvr>
                                      <p:to>
                                        <p:strVal val="visible"/>
                                      </p:to>
                                    </p:set>
                                    <p:animEffect transition="in" filter="dissolve">
                                      <p:cBhvr>
                                        <p:cTn id="24" dur="500"/>
                                        <p:tgtEl>
                                          <p:spTgt spid="2255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2" grpId="0"/>
      <p:bldP spid="22553" grpId="0" build="p">
        <p:tmplLst>
          <p:tmpl lvl="1">
            <p:tnLst>
              <p:par>
                <p:cTn presetID="9" presetClass="entr" presetSubtype="0" fill="hold" nodeType="clickEffect">
                  <p:stCondLst>
                    <p:cond delay="0"/>
                  </p:stCondLst>
                  <p:childTnLst>
                    <p:set>
                      <p:cBhvr>
                        <p:cTn dur="1" fill="hold">
                          <p:stCondLst>
                            <p:cond delay="0"/>
                          </p:stCondLst>
                        </p:cTn>
                        <p:tgtEl>
                          <p:spTgt spid="22553"/>
                        </p:tgtEl>
                        <p:attrNameLst>
                          <p:attrName>style.visibility</p:attrName>
                        </p:attrNameLst>
                      </p:cBhvr>
                      <p:to>
                        <p:strVal val="visible"/>
                      </p:to>
                    </p:set>
                    <p:animEffect transition="in" filter="dissolve">
                      <p:cBhvr>
                        <p:cTn dur="500"/>
                        <p:tgtEl>
                          <p:spTgt spid="22553"/>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22553"/>
                        </p:tgtEl>
                        <p:attrNameLst>
                          <p:attrName>style.visibility</p:attrName>
                        </p:attrNameLst>
                      </p:cBhvr>
                      <p:to>
                        <p:strVal val="visible"/>
                      </p:to>
                    </p:set>
                    <p:animEffect transition="in" filter="dissolve">
                      <p:cBhvr>
                        <p:cTn dur="500"/>
                        <p:tgtEl>
                          <p:spTgt spid="22553"/>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22553"/>
                        </p:tgtEl>
                        <p:attrNameLst>
                          <p:attrName>style.visibility</p:attrName>
                        </p:attrNameLst>
                      </p:cBhvr>
                      <p:to>
                        <p:strVal val="visible"/>
                      </p:to>
                    </p:set>
                    <p:animEffect transition="in" filter="dissolve">
                      <p:cBhvr>
                        <p:cTn dur="500"/>
                        <p:tgtEl>
                          <p:spTgt spid="22553"/>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22553"/>
                        </p:tgtEl>
                        <p:attrNameLst>
                          <p:attrName>style.visibility</p:attrName>
                        </p:attrNameLst>
                      </p:cBhvr>
                      <p:to>
                        <p:strVal val="visible"/>
                      </p:to>
                    </p:set>
                    <p:animEffect transition="in" filter="dissolve">
                      <p:cBhvr>
                        <p:cTn dur="500"/>
                        <p:tgtEl>
                          <p:spTgt spid="22553"/>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22553"/>
                        </p:tgtEl>
                        <p:attrNameLst>
                          <p:attrName>style.visibility</p:attrName>
                        </p:attrNameLst>
                      </p:cBhvr>
                      <p:to>
                        <p:strVal val="visible"/>
                      </p:to>
                    </p:set>
                    <p:animEffect transition="in" filter="dissolve">
                      <p:cBhvr>
                        <p:cTn dur="500"/>
                        <p:tgtEl>
                          <p:spTgt spid="22553"/>
                        </p:tgtEl>
                      </p:cBhvr>
                    </p:animEffect>
                  </p:childTnLst>
                </p:cTn>
              </p:par>
            </p:tnLst>
          </p:tmpl>
        </p:tmplLst>
      </p:bldP>
    </p:bldLst>
  </p:timing>
  <p:txStyles>
    <p:titleStyle>
      <a:lvl1pPr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COMMUNITY HEALTH NURSING INTRODUCTION</a:t>
            </a:r>
            <a:endParaRPr lang="en-US" dirty="0"/>
          </a:p>
        </p:txBody>
      </p:sp>
      <p:sp>
        <p:nvSpPr>
          <p:cNvPr id="3" name="Subtitle 2"/>
          <p:cNvSpPr>
            <a:spLocks noGrp="1"/>
          </p:cNvSpPr>
          <p:nvPr>
            <p:ph type="subTitle" sz="quarter" idx="1"/>
          </p:nvPr>
        </p:nvSpPr>
        <p:spPr/>
        <p:txBody>
          <a:bodyPr/>
          <a:lstStyle/>
          <a:p>
            <a:r>
              <a:rPr lang="en-US" dirty="0" smtClean="0"/>
              <a:t>BY:</a:t>
            </a:r>
          </a:p>
          <a:p>
            <a:r>
              <a:rPr lang="en-US" dirty="0" smtClean="0"/>
              <a:t>BENSON KINYUA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a:t>
            </a:r>
            <a:endParaRPr lang="en-US" dirty="0"/>
          </a:p>
        </p:txBody>
      </p:sp>
      <p:sp>
        <p:nvSpPr>
          <p:cNvPr id="3" name="Content Placeholder 2"/>
          <p:cNvSpPr>
            <a:spLocks noGrp="1"/>
          </p:cNvSpPr>
          <p:nvPr>
            <p:ph idx="1"/>
          </p:nvPr>
        </p:nvSpPr>
        <p:spPr>
          <a:xfrm>
            <a:off x="152400" y="1600200"/>
            <a:ext cx="8763000" cy="4953000"/>
          </a:xfrm>
        </p:spPr>
        <p:txBody>
          <a:bodyPr/>
          <a:lstStyle/>
          <a:p>
            <a:pPr>
              <a:lnSpc>
                <a:spcPct val="90000"/>
              </a:lnSpc>
              <a:buNone/>
              <a:defRPr/>
            </a:pPr>
            <a:r>
              <a:rPr lang="en-US" dirty="0" smtClean="0"/>
              <a:t>At the end of the course the students will be able to ;</a:t>
            </a:r>
          </a:p>
          <a:p>
            <a:pPr lvl="1">
              <a:lnSpc>
                <a:spcPct val="90000"/>
              </a:lnSpc>
              <a:defRPr/>
            </a:pPr>
            <a:r>
              <a:rPr lang="en-US" dirty="0" smtClean="0"/>
              <a:t>Define the common terminologies applied in community health</a:t>
            </a:r>
          </a:p>
          <a:p>
            <a:pPr lvl="1">
              <a:lnSpc>
                <a:spcPct val="90000"/>
              </a:lnSpc>
              <a:defRPr/>
            </a:pPr>
            <a:r>
              <a:rPr lang="en-US" dirty="0" smtClean="0"/>
              <a:t>Describe the community structure</a:t>
            </a:r>
          </a:p>
          <a:p>
            <a:pPr lvl="1">
              <a:lnSpc>
                <a:spcPct val="90000"/>
              </a:lnSpc>
              <a:defRPr/>
            </a:pPr>
            <a:r>
              <a:rPr lang="en-US" dirty="0" smtClean="0"/>
              <a:t>Explain the role of a community health nurse in the provision of health care</a:t>
            </a:r>
          </a:p>
          <a:p>
            <a:pPr lvl="1">
              <a:lnSpc>
                <a:spcPct val="90000"/>
              </a:lnSpc>
              <a:defRPr/>
            </a:pPr>
            <a:r>
              <a:rPr lang="en-US" dirty="0" smtClean="0"/>
              <a:t>Explain the epidemiological concepts in community health</a:t>
            </a:r>
          </a:p>
          <a:p>
            <a:pPr lvl="1">
              <a:lnSpc>
                <a:spcPct val="90000"/>
              </a:lnSpc>
              <a:defRPr/>
            </a:pPr>
            <a:r>
              <a:rPr lang="en-US" dirty="0" smtClean="0"/>
              <a:t>Discuss the environmental health concepts applied in community health practice.</a:t>
            </a:r>
          </a:p>
          <a:p>
            <a:endParaRPr lang="en-US" dirty="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buNone/>
            </a:pPr>
            <a:r>
              <a:rPr lang="en-US" dirty="0" smtClean="0">
                <a:solidFill>
                  <a:schemeClr val="tx2"/>
                </a:solidFill>
              </a:rPr>
              <a:t>3. Draining of swamps, water holes to eliminate breeding sites</a:t>
            </a:r>
          </a:p>
          <a:p>
            <a:pPr marL="457200" indent="-457200">
              <a:buNone/>
            </a:pPr>
            <a:r>
              <a:rPr lang="en-US" dirty="0" smtClean="0">
                <a:solidFill>
                  <a:schemeClr val="tx2"/>
                </a:solidFill>
              </a:rPr>
              <a:t>4. Use of latrine by every person. It is people who infect water with </a:t>
            </a:r>
            <a:r>
              <a:rPr lang="en-US" dirty="0" err="1" smtClean="0">
                <a:solidFill>
                  <a:schemeClr val="tx2"/>
                </a:solidFill>
              </a:rPr>
              <a:t>Bilharzia</a:t>
            </a:r>
            <a:r>
              <a:rPr lang="en-US" dirty="0" smtClean="0">
                <a:solidFill>
                  <a:schemeClr val="tx2"/>
                </a:solidFill>
              </a:rPr>
              <a:t> </a:t>
            </a:r>
          </a:p>
          <a:p>
            <a:pPr marL="457200" indent="-457200">
              <a:buNone/>
            </a:pPr>
            <a:r>
              <a:rPr lang="en-US" dirty="0" smtClean="0">
                <a:solidFill>
                  <a:schemeClr val="tx2"/>
                </a:solidFill>
              </a:rPr>
              <a:t>5. Discourage bathing or swimming in stagnant water</a:t>
            </a:r>
          </a:p>
          <a:p>
            <a:pPr marL="457200" indent="-457200">
              <a:buNone/>
            </a:pPr>
            <a:r>
              <a:rPr lang="en-US" dirty="0" smtClean="0">
                <a:solidFill>
                  <a:schemeClr val="tx2"/>
                </a:solidFill>
              </a:rPr>
              <a:t>6. Use of boots when cultivating in marshy areas.</a:t>
            </a:r>
          </a:p>
          <a:p>
            <a:endParaRPr lang="en-US" dirty="0"/>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991600" cy="1417638"/>
          </a:xfrm>
        </p:spPr>
        <p:txBody>
          <a:bodyPr/>
          <a:lstStyle/>
          <a:p>
            <a:r>
              <a:rPr lang="en-US" sz="4400" i="1" dirty="0" smtClean="0">
                <a:solidFill>
                  <a:schemeClr val="accent2"/>
                </a:solidFill>
              </a:rPr>
              <a:t/>
            </a:r>
            <a:br>
              <a:rPr lang="en-US" sz="4400" i="1" dirty="0" smtClean="0">
                <a:solidFill>
                  <a:schemeClr val="accent2"/>
                </a:solidFill>
              </a:rPr>
            </a:br>
            <a:r>
              <a:rPr lang="en-US" sz="4400" i="1" dirty="0" smtClean="0">
                <a:solidFill>
                  <a:schemeClr val="tx1"/>
                </a:solidFill>
              </a:rPr>
              <a:t>Other vectors and the diseases they transmit </a:t>
            </a:r>
            <a:r>
              <a:rPr lang="en-US" sz="4400" i="1" dirty="0" smtClean="0">
                <a:solidFill>
                  <a:schemeClr val="accent2"/>
                </a:solidFill>
              </a:rPr>
              <a:t/>
            </a:r>
            <a:br>
              <a:rPr lang="en-US" sz="4400" i="1" dirty="0" smtClean="0">
                <a:solidFill>
                  <a:schemeClr val="accent2"/>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buAutoNum type="arabicPlain"/>
            </a:pPr>
            <a:r>
              <a:rPr lang="en-US" dirty="0" smtClean="0">
                <a:solidFill>
                  <a:schemeClr val="tx2"/>
                </a:solidFill>
              </a:rPr>
              <a:t>House fly---------   Amoebic and Bacillary dysentery, &amp;Typhoid fever</a:t>
            </a:r>
          </a:p>
          <a:p>
            <a:pPr marL="457200" indent="-457200">
              <a:buAutoNum type="arabicPlain"/>
            </a:pPr>
            <a:r>
              <a:rPr lang="en-US" dirty="0" smtClean="0">
                <a:solidFill>
                  <a:schemeClr val="tx2"/>
                </a:solidFill>
              </a:rPr>
              <a:t>Tsetse flies or </a:t>
            </a:r>
            <a:r>
              <a:rPr lang="en-US" dirty="0" err="1" smtClean="0">
                <a:solidFill>
                  <a:schemeClr val="tx2"/>
                </a:solidFill>
              </a:rPr>
              <a:t>Glossina</a:t>
            </a:r>
            <a:r>
              <a:rPr lang="en-US" dirty="0" smtClean="0">
                <a:solidFill>
                  <a:schemeClr val="tx2"/>
                </a:solidFill>
              </a:rPr>
              <a:t>----------  sleeping sickness(</a:t>
            </a:r>
            <a:r>
              <a:rPr lang="en-US" dirty="0" err="1" smtClean="0">
                <a:solidFill>
                  <a:schemeClr val="tx2"/>
                </a:solidFill>
              </a:rPr>
              <a:t>Trypanosomiasis</a:t>
            </a:r>
            <a:r>
              <a:rPr lang="en-US" dirty="0" smtClean="0">
                <a:solidFill>
                  <a:schemeClr val="tx2"/>
                </a:solidFill>
              </a:rPr>
              <a:t>)</a:t>
            </a:r>
          </a:p>
          <a:p>
            <a:pPr marL="457200" indent="-457200">
              <a:buAutoNum type="arabicPlain"/>
            </a:pPr>
            <a:r>
              <a:rPr lang="en-US" dirty="0" smtClean="0">
                <a:solidFill>
                  <a:schemeClr val="tx2"/>
                </a:solidFill>
              </a:rPr>
              <a:t> </a:t>
            </a:r>
            <a:r>
              <a:rPr lang="en-US" dirty="0" err="1" smtClean="0">
                <a:solidFill>
                  <a:schemeClr val="tx2"/>
                </a:solidFill>
              </a:rPr>
              <a:t>Aedes</a:t>
            </a:r>
            <a:r>
              <a:rPr lang="en-US" dirty="0" smtClean="0">
                <a:solidFill>
                  <a:schemeClr val="tx2"/>
                </a:solidFill>
              </a:rPr>
              <a:t> </a:t>
            </a:r>
            <a:r>
              <a:rPr lang="en-US" dirty="0" err="1" smtClean="0">
                <a:solidFill>
                  <a:schemeClr val="tx2"/>
                </a:solidFill>
              </a:rPr>
              <a:t>aegpti</a:t>
            </a:r>
            <a:r>
              <a:rPr lang="en-US" dirty="0" smtClean="0">
                <a:solidFill>
                  <a:schemeClr val="tx2"/>
                </a:solidFill>
              </a:rPr>
              <a:t> mosquito---- yellow fever </a:t>
            </a:r>
          </a:p>
          <a:p>
            <a:pPr marL="457200" indent="-457200">
              <a:buAutoNum type="arabicPlain"/>
            </a:pPr>
            <a:r>
              <a:rPr lang="en-US" dirty="0" smtClean="0">
                <a:solidFill>
                  <a:schemeClr val="tx2"/>
                </a:solidFill>
              </a:rPr>
              <a:t>Fleas--------   plague  (bubonic type)</a:t>
            </a:r>
          </a:p>
          <a:p>
            <a:pPr>
              <a:buNone/>
            </a:pPr>
            <a:r>
              <a:rPr lang="en-US" dirty="0" smtClean="0">
                <a:solidFill>
                  <a:schemeClr val="tx2"/>
                </a:solidFill>
              </a:rPr>
              <a:t>5   Bed bugs--------  insomnia (lack of sleep),  severe nuisance</a:t>
            </a:r>
          </a:p>
          <a:p>
            <a:pPr marL="457200" indent="-457200">
              <a:buNone/>
            </a:pPr>
            <a:endParaRPr lang="en-US" dirty="0" smtClean="0">
              <a:solidFill>
                <a:schemeClr val="tx2"/>
              </a:solidFill>
            </a:endParaRPr>
          </a:p>
          <a:p>
            <a:endParaRPr lang="en-US" dirty="0"/>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029200"/>
          </a:xfrm>
        </p:spPr>
        <p:txBody>
          <a:bodyPr/>
          <a:lstStyle/>
          <a:p>
            <a:pPr marL="457200" indent="-457200">
              <a:buAutoNum type="arabicPlain" startAt="6"/>
            </a:pPr>
            <a:r>
              <a:rPr lang="en-US" dirty="0" smtClean="0">
                <a:solidFill>
                  <a:schemeClr val="tx2"/>
                </a:solidFill>
              </a:rPr>
              <a:t>Lice or </a:t>
            </a:r>
            <a:r>
              <a:rPr lang="en-US" dirty="0" err="1" smtClean="0">
                <a:solidFill>
                  <a:schemeClr val="tx2"/>
                </a:solidFill>
              </a:rPr>
              <a:t>pendiculosis</a:t>
            </a:r>
            <a:r>
              <a:rPr lang="en-US" dirty="0" smtClean="0">
                <a:solidFill>
                  <a:schemeClr val="tx2"/>
                </a:solidFill>
              </a:rPr>
              <a:t>-------- human relapsing fever</a:t>
            </a:r>
          </a:p>
          <a:p>
            <a:pPr marL="457200" indent="-457200">
              <a:buAutoNum type="arabicPlain" startAt="6"/>
            </a:pPr>
            <a:r>
              <a:rPr lang="en-US" dirty="0" smtClean="0">
                <a:solidFill>
                  <a:schemeClr val="tx2"/>
                </a:solidFill>
              </a:rPr>
              <a:t>Mites---------   scabies</a:t>
            </a:r>
          </a:p>
          <a:p>
            <a:pPr marL="457200" indent="-457200">
              <a:buAutoNum type="arabicPlain" startAt="6"/>
            </a:pPr>
            <a:r>
              <a:rPr lang="en-US" dirty="0" smtClean="0">
                <a:solidFill>
                  <a:schemeClr val="tx2"/>
                </a:solidFill>
              </a:rPr>
              <a:t>Cockroaches    --------   no specific disease known </a:t>
            </a:r>
          </a:p>
          <a:p>
            <a:pPr marL="457200" indent="-457200">
              <a:buAutoNum type="arabicPlain" startAt="6"/>
            </a:pPr>
            <a:r>
              <a:rPr lang="en-US" dirty="0" smtClean="0">
                <a:solidFill>
                  <a:schemeClr val="tx2"/>
                </a:solidFill>
              </a:rPr>
              <a:t>Ticks --------   Tick-borne relapsing fever </a:t>
            </a:r>
          </a:p>
          <a:p>
            <a:endParaRPr lang="en-US" dirty="0"/>
          </a:p>
        </p:txBody>
      </p:sp>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HOUSE PESTS AND VERMIN</a:t>
            </a:r>
            <a:r>
              <a:rPr lang="en-US" sz="4400" b="1" u="sng" dirty="0" smtClean="0">
                <a:solidFill>
                  <a:srgbClr val="FF0000"/>
                </a:solidFill>
              </a:rPr>
              <a:t/>
            </a:r>
            <a:br>
              <a:rPr lang="en-US" sz="4400" b="1" u="sng" dirty="0" smtClean="0">
                <a:solidFill>
                  <a:srgbClr val="FF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r>
              <a:rPr lang="en-US" sz="2800" dirty="0" smtClean="0">
                <a:solidFill>
                  <a:schemeClr val="tx2"/>
                </a:solidFill>
              </a:rPr>
              <a:t>PEST-  </a:t>
            </a:r>
            <a:r>
              <a:rPr lang="en-US" dirty="0" smtClean="0">
                <a:solidFill>
                  <a:schemeClr val="tx2"/>
                </a:solidFill>
              </a:rPr>
              <a:t>Harmful or noxious and troublesome animal or insect e.g. flies.</a:t>
            </a:r>
          </a:p>
          <a:p>
            <a:pPr marL="457200" indent="-457200"/>
            <a:r>
              <a:rPr lang="en-US" dirty="0" smtClean="0">
                <a:solidFill>
                  <a:schemeClr val="tx2"/>
                </a:solidFill>
              </a:rPr>
              <a:t>VERMIN – Noxious parasite e.g.  Lice        </a:t>
            </a:r>
          </a:p>
          <a:p>
            <a:pPr marL="457200" indent="-457200"/>
            <a:r>
              <a:rPr lang="en-US" dirty="0" smtClean="0">
                <a:solidFill>
                  <a:schemeClr val="tx2"/>
                </a:solidFill>
              </a:rPr>
              <a:t>Pests and parasites usually thrive in insanitary and neglected surroundings</a:t>
            </a:r>
          </a:p>
          <a:p>
            <a:pPr marL="457200" indent="-457200"/>
            <a:endParaRPr lang="en-US" dirty="0" smtClean="0">
              <a:solidFill>
                <a:schemeClr val="tx2"/>
              </a:solidFill>
            </a:endParaRPr>
          </a:p>
          <a:p>
            <a:endParaRPr lang="en-US" dirty="0"/>
          </a:p>
        </p:txBody>
      </p:sp>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pPr marL="457200" indent="-457200"/>
            <a:r>
              <a:rPr lang="en-US" b="1" i="1" dirty="0" smtClean="0"/>
              <a:t>House flies  </a:t>
            </a:r>
            <a:r>
              <a:rPr lang="en-US" i="1" dirty="0" smtClean="0"/>
              <a:t>-  </a:t>
            </a:r>
            <a:r>
              <a:rPr lang="en-US" i="1" dirty="0" smtClean="0">
                <a:solidFill>
                  <a:srgbClr val="FF0000"/>
                </a:solidFill>
              </a:rPr>
              <a:t>   </a:t>
            </a:r>
            <a:r>
              <a:rPr lang="en-US" dirty="0" smtClean="0">
                <a:solidFill>
                  <a:schemeClr val="tx2"/>
                </a:solidFill>
              </a:rPr>
              <a:t>flies are a constant menace to health because:-</a:t>
            </a:r>
          </a:p>
          <a:p>
            <a:pPr marL="457200" indent="-457200">
              <a:buFont typeface="Wingdings" pitchFamily="2" charset="2"/>
              <a:buChar char="v"/>
            </a:pPr>
            <a:r>
              <a:rPr lang="en-US" dirty="0" smtClean="0">
                <a:solidFill>
                  <a:schemeClr val="tx2"/>
                </a:solidFill>
              </a:rPr>
              <a:t>They breed alarmingly quickly in refuse and decaying matter</a:t>
            </a:r>
          </a:p>
          <a:p>
            <a:pPr marL="457200" indent="-457200">
              <a:buFont typeface="Wingdings" pitchFamily="2" charset="2"/>
              <a:buChar char="v"/>
            </a:pPr>
            <a:r>
              <a:rPr lang="en-US" dirty="0" smtClean="0">
                <a:solidFill>
                  <a:schemeClr val="tx2"/>
                </a:solidFill>
              </a:rPr>
              <a:t> They carry filth and micro-organisms on their bodies and spread</a:t>
            </a:r>
            <a:r>
              <a:rPr lang="en-US" sz="2800" dirty="0" smtClean="0">
                <a:solidFill>
                  <a:schemeClr val="tx2"/>
                </a:solidFill>
              </a:rPr>
              <a:t> </a:t>
            </a:r>
            <a:r>
              <a:rPr lang="en-US" dirty="0" smtClean="0">
                <a:solidFill>
                  <a:schemeClr val="tx2"/>
                </a:solidFill>
              </a:rPr>
              <a:t>diseases by contaminating food</a:t>
            </a:r>
          </a:p>
          <a:p>
            <a:pPr>
              <a:buFont typeface="Wingdings" pitchFamily="2" charset="2"/>
              <a:buChar char="v"/>
            </a:pPr>
            <a:r>
              <a:rPr lang="en-US" dirty="0" smtClean="0">
                <a:solidFill>
                  <a:schemeClr val="tx2"/>
                </a:solidFill>
              </a:rPr>
              <a:t>They regurgitate  saliva as well as part of their previous meal onto food to dissolve it before eating </a:t>
            </a:r>
          </a:p>
          <a:p>
            <a:pPr>
              <a:buFont typeface="Wingdings" pitchFamily="2" charset="2"/>
              <a:buChar char="v"/>
            </a:pPr>
            <a:r>
              <a:rPr lang="en-US" dirty="0" smtClean="0">
                <a:solidFill>
                  <a:schemeClr val="tx2"/>
                </a:solidFill>
              </a:rPr>
              <a:t>They also </a:t>
            </a:r>
            <a:r>
              <a:rPr lang="en-US" dirty="0" err="1" smtClean="0">
                <a:solidFill>
                  <a:schemeClr val="tx2"/>
                </a:solidFill>
              </a:rPr>
              <a:t>defaecate</a:t>
            </a:r>
            <a:r>
              <a:rPr lang="en-US" dirty="0" smtClean="0">
                <a:solidFill>
                  <a:schemeClr val="tx2"/>
                </a:solidFill>
              </a:rPr>
              <a:t> on food as they eat </a:t>
            </a:r>
          </a:p>
          <a:p>
            <a:pPr marL="457200" indent="-457200">
              <a:buFont typeface="Wingdings" pitchFamily="2" charset="2"/>
              <a:buChar char="v"/>
            </a:pPr>
            <a:endParaRPr lang="en-US" dirty="0" smtClean="0">
              <a:solidFill>
                <a:schemeClr val="tx2"/>
              </a:solidFill>
            </a:endParaRPr>
          </a:p>
          <a:p>
            <a:endParaRPr lang="en-US" dirty="0"/>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Control  of  flies involves:-</a:t>
            </a:r>
            <a:br>
              <a:rPr lang="en-US" sz="4400" i="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295400"/>
            <a:ext cx="9144000" cy="5562600"/>
          </a:xfrm>
        </p:spPr>
        <p:txBody>
          <a:bodyPr/>
          <a:lstStyle/>
          <a:p>
            <a:pPr>
              <a:buFont typeface="Wingdings" pitchFamily="2" charset="2"/>
              <a:buChar char="§"/>
            </a:pPr>
            <a:r>
              <a:rPr lang="en-US" dirty="0" smtClean="0">
                <a:solidFill>
                  <a:schemeClr val="tx2"/>
                </a:solidFill>
              </a:rPr>
              <a:t> Disposing of all refuse , any decaying matter, carcasses and </a:t>
            </a:r>
            <a:r>
              <a:rPr lang="en-US" dirty="0" err="1" smtClean="0">
                <a:solidFill>
                  <a:schemeClr val="tx2"/>
                </a:solidFill>
              </a:rPr>
              <a:t>faecal</a:t>
            </a:r>
            <a:r>
              <a:rPr lang="en-US" dirty="0" smtClean="0">
                <a:solidFill>
                  <a:schemeClr val="tx2"/>
                </a:solidFill>
              </a:rPr>
              <a:t> matter properly i.e. by burying, burning or composting for manure</a:t>
            </a:r>
          </a:p>
          <a:p>
            <a:pPr>
              <a:buFont typeface="Wingdings" pitchFamily="2" charset="2"/>
              <a:buChar char="§"/>
            </a:pPr>
            <a:r>
              <a:rPr lang="en-US" dirty="0" smtClean="0">
                <a:solidFill>
                  <a:schemeClr val="tx2"/>
                </a:solidFill>
              </a:rPr>
              <a:t>Keeping the surrounding clean all the time</a:t>
            </a:r>
          </a:p>
          <a:p>
            <a:pPr>
              <a:buFont typeface="Wingdings" pitchFamily="2" charset="2"/>
              <a:buChar char="§"/>
            </a:pPr>
            <a:r>
              <a:rPr lang="en-US" dirty="0" smtClean="0">
                <a:solidFill>
                  <a:schemeClr val="tx2"/>
                </a:solidFill>
              </a:rPr>
              <a:t>Keeping the houses clean i.e. placing all food left-</a:t>
            </a:r>
            <a:r>
              <a:rPr lang="en-US" dirty="0" err="1" smtClean="0">
                <a:solidFill>
                  <a:schemeClr val="tx2"/>
                </a:solidFill>
              </a:rPr>
              <a:t>overs</a:t>
            </a:r>
            <a:r>
              <a:rPr lang="en-US" dirty="0" smtClean="0">
                <a:solidFill>
                  <a:schemeClr val="tx2"/>
                </a:solidFill>
              </a:rPr>
              <a:t> in covered dustbins.</a:t>
            </a:r>
          </a:p>
          <a:p>
            <a:pPr>
              <a:buFont typeface="Wingdings" pitchFamily="2" charset="2"/>
              <a:buChar char="§"/>
            </a:pPr>
            <a:r>
              <a:rPr lang="en-US" dirty="0" smtClean="0">
                <a:solidFill>
                  <a:schemeClr val="tx2"/>
                </a:solidFill>
              </a:rPr>
              <a:t> keeping all food vessels and utensils clean</a:t>
            </a:r>
          </a:p>
          <a:p>
            <a:pPr>
              <a:buFont typeface="Wingdings" pitchFamily="2" charset="2"/>
              <a:buChar char="§"/>
            </a:pPr>
            <a:r>
              <a:rPr lang="en-US" dirty="0" smtClean="0">
                <a:solidFill>
                  <a:schemeClr val="tx2"/>
                </a:solidFill>
              </a:rPr>
              <a:t>Protecting food from flies</a:t>
            </a:r>
          </a:p>
          <a:p>
            <a:pPr>
              <a:buFont typeface="Wingdings" pitchFamily="2" charset="2"/>
              <a:buChar char="§"/>
            </a:pPr>
            <a:r>
              <a:rPr lang="en-US" dirty="0" smtClean="0">
                <a:solidFill>
                  <a:schemeClr val="tx2"/>
                </a:solidFill>
              </a:rPr>
              <a:t>Keeping streets, roads and other public areas clean</a:t>
            </a: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
            </a:pPr>
            <a:r>
              <a:rPr lang="en-US" dirty="0" smtClean="0">
                <a:solidFill>
                  <a:schemeClr val="tx2"/>
                </a:solidFill>
              </a:rPr>
              <a:t>Animal-holding areas like cattle </a:t>
            </a:r>
            <a:r>
              <a:rPr lang="en-US" dirty="0" err="1" smtClean="0">
                <a:solidFill>
                  <a:schemeClr val="tx2"/>
                </a:solidFill>
              </a:rPr>
              <a:t>bomas</a:t>
            </a:r>
            <a:r>
              <a:rPr lang="en-US" dirty="0" smtClean="0">
                <a:solidFill>
                  <a:schemeClr val="tx2"/>
                </a:solidFill>
              </a:rPr>
              <a:t> should be separate from human accommodation</a:t>
            </a:r>
          </a:p>
          <a:p>
            <a:pPr>
              <a:buFont typeface="Wingdings" pitchFamily="2" charset="2"/>
              <a:buChar char="§"/>
            </a:pPr>
            <a:r>
              <a:rPr lang="en-US" dirty="0" smtClean="0">
                <a:solidFill>
                  <a:schemeClr val="tx2"/>
                </a:solidFill>
              </a:rPr>
              <a:t>Flies can be destroyed by spraying DDT powder </a:t>
            </a:r>
            <a:endParaRPr lang="en-US" dirty="0" smtClean="0"/>
          </a:p>
          <a:p>
            <a:endParaRPr lang="en-US" dirty="0"/>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RODENTS</a:t>
            </a: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Rats and mice live and multiply rapidly where there is low standards of sanitation and where human food is easily accessible . It may be waste food, remains of food or unwashed utensils . Rodents are a menace because;</a:t>
            </a:r>
          </a:p>
          <a:p>
            <a:pPr>
              <a:buFont typeface="Wingdings" pitchFamily="2" charset="2"/>
              <a:buChar char="ü"/>
            </a:pPr>
            <a:r>
              <a:rPr lang="en-US" dirty="0" smtClean="0">
                <a:solidFill>
                  <a:schemeClr val="tx2"/>
                </a:solidFill>
              </a:rPr>
              <a:t>They facilitate transmission of plague through fleas</a:t>
            </a:r>
          </a:p>
          <a:p>
            <a:pPr>
              <a:buFont typeface="Wingdings" pitchFamily="2" charset="2"/>
              <a:buChar char="ü"/>
            </a:pPr>
            <a:r>
              <a:rPr lang="en-US" dirty="0" smtClean="0">
                <a:solidFill>
                  <a:schemeClr val="tx2"/>
                </a:solidFill>
              </a:rPr>
              <a:t>They destroy all types of dry grains in our granaries and in the farm</a:t>
            </a:r>
          </a:p>
          <a:p>
            <a:endParaRPr lang="en-US" dirty="0"/>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pPr>
              <a:buFont typeface="Wingdings" pitchFamily="2" charset="2"/>
              <a:buChar char="ü"/>
            </a:pPr>
            <a:r>
              <a:rPr lang="en-US" dirty="0" smtClean="0">
                <a:solidFill>
                  <a:schemeClr val="tx2"/>
                </a:solidFill>
              </a:rPr>
              <a:t>they can destroy buildings by gnawing wood , water pipes ,electric cables and can cause fire outbreaks </a:t>
            </a:r>
          </a:p>
          <a:p>
            <a:pPr>
              <a:buFont typeface="Wingdings" pitchFamily="2" charset="2"/>
              <a:buChar char="ü"/>
            </a:pPr>
            <a:r>
              <a:rPr lang="en-US" dirty="0" smtClean="0">
                <a:solidFill>
                  <a:schemeClr val="tx2"/>
                </a:solidFill>
              </a:rPr>
              <a:t>They eat clothes </a:t>
            </a:r>
          </a:p>
          <a:p>
            <a:pPr>
              <a:buFont typeface="Wingdings" pitchFamily="2" charset="2"/>
              <a:buChar char="ü"/>
            </a:pPr>
            <a:r>
              <a:rPr lang="en-US" dirty="0" smtClean="0">
                <a:solidFill>
                  <a:schemeClr val="tx2"/>
                </a:solidFill>
              </a:rPr>
              <a:t>They contaminate the left-over food if not covered </a:t>
            </a:r>
          </a:p>
          <a:p>
            <a:pPr>
              <a:buFont typeface="Wingdings" pitchFamily="2" charset="2"/>
              <a:buChar char="ü"/>
            </a:pPr>
            <a:r>
              <a:rPr lang="en-US" dirty="0" smtClean="0">
                <a:solidFill>
                  <a:schemeClr val="tx2"/>
                </a:solidFill>
              </a:rPr>
              <a:t>They are a nuisance at night </a:t>
            </a:r>
          </a:p>
          <a:p>
            <a:endParaRPr lang="en-US" dirty="0"/>
          </a:p>
        </p:txBody>
      </p:sp>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b="1" i="1" dirty="0" smtClean="0">
                <a:solidFill>
                  <a:srgbClr val="C00000"/>
                </a:solidFill>
              </a:rPr>
              <a:t/>
            </a:r>
            <a:br>
              <a:rPr lang="en-US" sz="4400" b="1" i="1" dirty="0" smtClean="0">
                <a:solidFill>
                  <a:srgbClr val="C00000"/>
                </a:solidFill>
              </a:rPr>
            </a:br>
            <a:r>
              <a:rPr lang="en-US" sz="4400" b="1" i="1" dirty="0" smtClean="0">
                <a:solidFill>
                  <a:schemeClr val="tx1"/>
                </a:solidFill>
              </a:rPr>
              <a:t>Control   of   rodents involves:-</a:t>
            </a:r>
            <a:r>
              <a:rPr lang="en-US" sz="4400" b="1" i="1" dirty="0" smtClean="0">
                <a:solidFill>
                  <a:srgbClr val="C00000"/>
                </a:solidFill>
              </a:rPr>
              <a:t/>
            </a:r>
            <a:br>
              <a:rPr lang="en-US" sz="4400" b="1"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a:buFontTx/>
              <a:buChar char="-"/>
            </a:pPr>
            <a:r>
              <a:rPr lang="en-US" dirty="0" smtClean="0">
                <a:solidFill>
                  <a:schemeClr val="tx2"/>
                </a:solidFill>
              </a:rPr>
              <a:t>Proper collection and disposal of all household wastes</a:t>
            </a:r>
          </a:p>
          <a:p>
            <a:pPr>
              <a:buFontTx/>
              <a:buChar char="-"/>
            </a:pPr>
            <a:r>
              <a:rPr lang="en-US" dirty="0" smtClean="0">
                <a:solidFill>
                  <a:schemeClr val="tx2"/>
                </a:solidFill>
              </a:rPr>
              <a:t>Clear bush and long grass around the home</a:t>
            </a:r>
          </a:p>
          <a:p>
            <a:pPr>
              <a:buFontTx/>
              <a:buChar char="-"/>
            </a:pPr>
            <a:r>
              <a:rPr lang="en-US" dirty="0" smtClean="0">
                <a:solidFill>
                  <a:schemeClr val="tx2"/>
                </a:solidFill>
              </a:rPr>
              <a:t>Seal rodent holes with earth or other suitable rat-proof material</a:t>
            </a:r>
          </a:p>
          <a:p>
            <a:pPr>
              <a:buFontTx/>
              <a:buChar char="-"/>
            </a:pPr>
            <a:r>
              <a:rPr lang="en-US" dirty="0" smtClean="0">
                <a:solidFill>
                  <a:schemeClr val="tx2"/>
                </a:solidFill>
              </a:rPr>
              <a:t>Store food and food left-</a:t>
            </a:r>
            <a:r>
              <a:rPr lang="en-US" dirty="0" err="1" smtClean="0">
                <a:solidFill>
                  <a:schemeClr val="tx2"/>
                </a:solidFill>
              </a:rPr>
              <a:t>overs</a:t>
            </a:r>
            <a:r>
              <a:rPr lang="en-US" dirty="0" smtClean="0">
                <a:solidFill>
                  <a:schemeClr val="tx2"/>
                </a:solidFill>
              </a:rPr>
              <a:t> in properly closed containers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idx="1"/>
          </p:nvPr>
        </p:nvSpPr>
        <p:spPr>
          <a:xfrm>
            <a:off x="0" y="1600200"/>
            <a:ext cx="8915400" cy="5257800"/>
          </a:xfrm>
        </p:spPr>
        <p:txBody>
          <a:bodyPr/>
          <a:lstStyle/>
          <a:p>
            <a:pPr>
              <a:lnSpc>
                <a:spcPct val="90000"/>
              </a:lnSpc>
              <a:defRPr/>
            </a:pPr>
            <a:r>
              <a:rPr lang="en-US" sz="2800" dirty="0" smtClean="0"/>
              <a:t>Health</a:t>
            </a:r>
          </a:p>
          <a:p>
            <a:pPr lvl="1">
              <a:lnSpc>
                <a:spcPct val="90000"/>
              </a:lnSpc>
              <a:defRPr/>
            </a:pPr>
            <a:r>
              <a:rPr lang="en-US" dirty="0" smtClean="0"/>
              <a:t>A state of complete </a:t>
            </a:r>
            <a:r>
              <a:rPr lang="en-US" dirty="0" err="1" smtClean="0"/>
              <a:t>physical,mental</a:t>
            </a:r>
            <a:r>
              <a:rPr lang="en-US" dirty="0" smtClean="0"/>
              <a:t> and social well-being and not merely the absence of diseases or illness.</a:t>
            </a:r>
          </a:p>
          <a:p>
            <a:pPr>
              <a:lnSpc>
                <a:spcPct val="90000"/>
              </a:lnSpc>
              <a:defRPr/>
            </a:pPr>
            <a:r>
              <a:rPr lang="en-US" sz="2800" dirty="0" smtClean="0"/>
              <a:t>Community </a:t>
            </a:r>
          </a:p>
          <a:p>
            <a:pPr lvl="1">
              <a:lnSpc>
                <a:spcPct val="90000"/>
              </a:lnSpc>
              <a:defRPr/>
            </a:pPr>
            <a:r>
              <a:rPr lang="en-US" dirty="0" smtClean="0"/>
              <a:t>A group of people sharing common goals, objectives and resources and living within a specified geographical area.</a:t>
            </a:r>
          </a:p>
          <a:p>
            <a:pPr>
              <a:lnSpc>
                <a:spcPct val="90000"/>
              </a:lnSpc>
              <a:defRPr/>
            </a:pPr>
            <a:r>
              <a:rPr lang="en-US" sz="2800" dirty="0" smtClean="0"/>
              <a:t>Community health</a:t>
            </a:r>
          </a:p>
          <a:p>
            <a:pPr lvl="1">
              <a:lnSpc>
                <a:spcPct val="90000"/>
              </a:lnSpc>
              <a:defRPr/>
            </a:pPr>
            <a:r>
              <a:rPr lang="en-US" dirty="0" smtClean="0"/>
              <a:t>Branch of health services that seek to address specific health issues affecting a specified community </a:t>
            </a:r>
          </a:p>
          <a:p>
            <a:endParaRPr lang="en-US" dirty="0"/>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FontTx/>
              <a:buChar char="-"/>
            </a:pPr>
            <a:r>
              <a:rPr lang="en-US" dirty="0" smtClean="0">
                <a:solidFill>
                  <a:schemeClr val="tx2"/>
                </a:solidFill>
              </a:rPr>
              <a:t>Uncooked food like rice, maize, millet, cassava, beans etc should be stored in rat-proof stores</a:t>
            </a:r>
          </a:p>
          <a:p>
            <a:pPr>
              <a:buFontTx/>
              <a:buChar char="-"/>
            </a:pPr>
            <a:r>
              <a:rPr lang="en-US" dirty="0" smtClean="0">
                <a:solidFill>
                  <a:schemeClr val="tx2"/>
                </a:solidFill>
              </a:rPr>
              <a:t>Break-back or cage traps can be used</a:t>
            </a:r>
          </a:p>
          <a:p>
            <a:pPr>
              <a:buFontTx/>
              <a:buChar char="-"/>
            </a:pPr>
            <a:r>
              <a:rPr lang="en-US" dirty="0" smtClean="0">
                <a:solidFill>
                  <a:schemeClr val="tx2"/>
                </a:solidFill>
              </a:rPr>
              <a:t>Pets such as cats and dogs also help by eating or scaring the rodents</a:t>
            </a:r>
          </a:p>
          <a:p>
            <a:pPr>
              <a:buFontTx/>
              <a:buChar char="-"/>
            </a:pPr>
            <a:r>
              <a:rPr lang="en-US" dirty="0" smtClean="0">
                <a:solidFill>
                  <a:schemeClr val="tx2"/>
                </a:solidFill>
              </a:rPr>
              <a:t>Use of insecticides to poison the rodents</a:t>
            </a:r>
          </a:p>
          <a:p>
            <a:endParaRPr lang="en-US" dirty="0" smtClean="0"/>
          </a:p>
          <a:p>
            <a:endParaRPr lang="en-US" dirty="0"/>
          </a:p>
        </p:txBody>
      </p:sp>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C00000"/>
                </a:solidFill>
              </a:rPr>
              <a:t/>
            </a:r>
            <a:br>
              <a:rPr lang="en-US" sz="4400" b="1" dirty="0" smtClean="0">
                <a:solidFill>
                  <a:srgbClr val="C00000"/>
                </a:solidFill>
              </a:rPr>
            </a:br>
            <a:r>
              <a:rPr lang="en-US" sz="4400" b="1" dirty="0" smtClean="0">
                <a:solidFill>
                  <a:schemeClr val="tx1"/>
                </a:solidFill>
              </a:rPr>
              <a:t>FLEAS,  BEDBURGS, LICE  AND TICKS </a:t>
            </a:r>
            <a:r>
              <a:rPr lang="en-US" sz="4400" b="1" dirty="0" smtClean="0">
                <a:solidFill>
                  <a:srgbClr val="C00000"/>
                </a:solidFill>
              </a:rPr>
              <a:t/>
            </a:r>
            <a:br>
              <a:rPr lang="en-US" sz="4400" b="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All these are a widespread source of nuisance and sickness. </a:t>
            </a:r>
          </a:p>
          <a:p>
            <a:r>
              <a:rPr lang="en-US" dirty="0" smtClean="0">
                <a:solidFill>
                  <a:schemeClr val="tx2"/>
                </a:solidFill>
              </a:rPr>
              <a:t>They can be controlled by depriving them of sheltered places in which they breed (e.g. unwashed clothing, the joints of roughly made bed frames and cracks in mud walls and floors) and by reducing contact with the animals.</a:t>
            </a:r>
          </a:p>
          <a:p>
            <a:r>
              <a:rPr lang="en-US" dirty="0" smtClean="0">
                <a:solidFill>
                  <a:schemeClr val="tx2"/>
                </a:solidFill>
              </a:rPr>
              <a:t>Keeping the house environment clean reduce contact between humans and these </a:t>
            </a:r>
            <a:r>
              <a:rPr lang="en-US" dirty="0" err="1" smtClean="0">
                <a:solidFill>
                  <a:schemeClr val="tx2"/>
                </a:solidFill>
              </a:rPr>
              <a:t>vermins</a:t>
            </a:r>
            <a:r>
              <a:rPr lang="en-US" dirty="0" smtClean="0">
                <a:solidFill>
                  <a:schemeClr val="tx2"/>
                </a:solidFill>
              </a:rPr>
              <a:t>.</a:t>
            </a:r>
            <a:endParaRPr lang="sw-KE" dirty="0" smtClean="0">
              <a:solidFill>
                <a:schemeClr val="tx2"/>
              </a:solidFill>
            </a:endParaRPr>
          </a:p>
          <a:p>
            <a:endParaRPr lang="en-US" dirty="0"/>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i="1" dirty="0" smtClean="0">
                <a:solidFill>
                  <a:srgbClr val="C00000"/>
                </a:solidFill>
              </a:rPr>
              <a:t/>
            </a:r>
            <a:br>
              <a:rPr lang="en-US" sz="4400" i="1" dirty="0" smtClean="0">
                <a:solidFill>
                  <a:srgbClr val="C00000"/>
                </a:solidFill>
              </a:rPr>
            </a:br>
            <a:r>
              <a:rPr lang="en-US" sz="4400" i="1" dirty="0" err="1" smtClean="0">
                <a:solidFill>
                  <a:schemeClr val="tx1"/>
                </a:solidFill>
              </a:rPr>
              <a:t>Tunga</a:t>
            </a:r>
            <a:r>
              <a:rPr lang="en-US" sz="4400" i="1" dirty="0" smtClean="0">
                <a:solidFill>
                  <a:schemeClr val="tx1"/>
                </a:solidFill>
              </a:rPr>
              <a:t>  </a:t>
            </a:r>
            <a:r>
              <a:rPr lang="en-US" sz="4400" i="1" dirty="0" err="1" smtClean="0">
                <a:solidFill>
                  <a:schemeClr val="tx1"/>
                </a:solidFill>
              </a:rPr>
              <a:t>penetrans</a:t>
            </a:r>
            <a:r>
              <a:rPr lang="en-US" sz="4400" i="1" dirty="0" smtClean="0">
                <a:solidFill>
                  <a:schemeClr val="tx1"/>
                </a:solidFill>
              </a:rPr>
              <a:t>- jiggers or </a:t>
            </a:r>
            <a:r>
              <a:rPr lang="en-US" sz="4400" i="1" dirty="0" err="1" smtClean="0">
                <a:solidFill>
                  <a:schemeClr val="tx1"/>
                </a:solidFill>
              </a:rPr>
              <a:t>tungiasis</a:t>
            </a:r>
            <a:r>
              <a:rPr lang="en-US" sz="4400" i="1" dirty="0" smtClean="0">
                <a:solidFill>
                  <a:schemeClr val="tx1"/>
                </a:solidFill>
              </a:rPr>
              <a:t> </a:t>
            </a:r>
            <a:br>
              <a:rPr lang="en-US" sz="4400" i="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i="1" dirty="0" smtClean="0">
                <a:solidFill>
                  <a:srgbClr val="C00000"/>
                </a:solidFill>
              </a:rPr>
              <a:t> </a:t>
            </a:r>
            <a:r>
              <a:rPr lang="en-US" dirty="0" smtClean="0"/>
              <a:t>I</a:t>
            </a:r>
            <a:r>
              <a:rPr lang="en-US" dirty="0" smtClean="0">
                <a:solidFill>
                  <a:schemeClr val="tx2"/>
                </a:solidFill>
              </a:rPr>
              <a:t>nfestation by jiggers  is often seen in neglected children and senile persons</a:t>
            </a:r>
          </a:p>
          <a:p>
            <a:r>
              <a:rPr lang="en-US" dirty="0" err="1" smtClean="0">
                <a:solidFill>
                  <a:schemeClr val="tx2"/>
                </a:solidFill>
              </a:rPr>
              <a:t>Tunga</a:t>
            </a:r>
            <a:r>
              <a:rPr lang="en-US" dirty="0" smtClean="0">
                <a:solidFill>
                  <a:schemeClr val="tx2"/>
                </a:solidFill>
              </a:rPr>
              <a:t>  </a:t>
            </a:r>
            <a:r>
              <a:rPr lang="en-US" dirty="0" err="1" smtClean="0">
                <a:solidFill>
                  <a:schemeClr val="tx2"/>
                </a:solidFill>
              </a:rPr>
              <a:t>penetrans</a:t>
            </a:r>
            <a:r>
              <a:rPr lang="en-US" dirty="0" smtClean="0">
                <a:solidFill>
                  <a:schemeClr val="tx2"/>
                </a:solidFill>
              </a:rPr>
              <a:t> transmission from one person to another is not possible but it occurs through the environment . </a:t>
            </a:r>
          </a:p>
          <a:p>
            <a:r>
              <a:rPr lang="en-US" dirty="0" smtClean="0">
                <a:solidFill>
                  <a:schemeClr val="tx2"/>
                </a:solidFill>
              </a:rPr>
              <a:t>The larvae are free living organisms, sand and dust facilitate  their survival. The male leaves the host after sucking blood but the female burrows into the soft skin when pregnant where it lays many eggs. </a:t>
            </a:r>
            <a:endParaRPr lang="en-US" dirty="0"/>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r>
              <a:rPr lang="en-US" dirty="0" smtClean="0">
                <a:solidFill>
                  <a:schemeClr val="tx2"/>
                </a:solidFill>
              </a:rPr>
              <a:t>The hind part of the flea protrudes through the skin so as to release  eggs .  </a:t>
            </a:r>
          </a:p>
          <a:p>
            <a:r>
              <a:rPr lang="en-US" dirty="0" smtClean="0">
                <a:solidFill>
                  <a:schemeClr val="tx2"/>
                </a:solidFill>
              </a:rPr>
              <a:t>The result is a small round itching painful swelling with a point. </a:t>
            </a:r>
          </a:p>
          <a:p>
            <a:r>
              <a:rPr lang="en-US" dirty="0" smtClean="0">
                <a:solidFill>
                  <a:schemeClr val="tx2"/>
                </a:solidFill>
              </a:rPr>
              <a:t>Secondary bacterial infection is very common, and occasionally  tetanus may result. </a:t>
            </a:r>
            <a:endParaRPr lang="en-US" dirty="0" smtClean="0"/>
          </a:p>
          <a:p>
            <a:endParaRPr lang="en-US" dirty="0"/>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Control of jiggers </a:t>
            </a:r>
            <a:r>
              <a:rPr lang="en-US" sz="4400" b="1" dirty="0" smtClean="0">
                <a:solidFill>
                  <a:srgbClr val="C00000"/>
                </a:solidFill>
              </a:rPr>
              <a:t/>
            </a:r>
            <a:br>
              <a:rPr lang="en-US" sz="4400" b="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 Keeping the house clean (environmental sanitation)</a:t>
            </a:r>
          </a:p>
          <a:p>
            <a:r>
              <a:rPr lang="en-US" dirty="0" smtClean="0">
                <a:solidFill>
                  <a:schemeClr val="tx2"/>
                </a:solidFill>
              </a:rPr>
              <a:t> Spraying insecticides on the floor, wall cracks etc </a:t>
            </a:r>
          </a:p>
          <a:p>
            <a:r>
              <a:rPr lang="en-US" dirty="0" smtClean="0">
                <a:solidFill>
                  <a:schemeClr val="tx2"/>
                </a:solidFill>
              </a:rPr>
              <a:t>Use of shoes </a:t>
            </a:r>
          </a:p>
          <a:p>
            <a:r>
              <a:rPr lang="en-US" dirty="0" smtClean="0">
                <a:solidFill>
                  <a:schemeClr val="tx2"/>
                </a:solidFill>
              </a:rPr>
              <a:t>Regular inspection of digital clefts, roots of nails and soles </a:t>
            </a:r>
          </a:p>
          <a:p>
            <a:endParaRPr lang="en-US" dirty="0"/>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SCABIES</a:t>
            </a:r>
            <a:endParaRPr lang="en-US" dirty="0">
              <a:solidFill>
                <a:schemeClr val="tx1"/>
              </a:solidFill>
            </a:endParaRPr>
          </a:p>
        </p:txBody>
      </p:sp>
      <p:sp>
        <p:nvSpPr>
          <p:cNvPr id="3" name="Content Placeholder 2"/>
          <p:cNvSpPr>
            <a:spLocks noGrp="1"/>
          </p:cNvSpPr>
          <p:nvPr>
            <p:ph idx="1"/>
          </p:nvPr>
        </p:nvSpPr>
        <p:spPr>
          <a:xfrm>
            <a:off x="0" y="1219200"/>
            <a:ext cx="9144000" cy="5638800"/>
          </a:xfrm>
        </p:spPr>
        <p:txBody>
          <a:bodyPr/>
          <a:lstStyle/>
          <a:p>
            <a:r>
              <a:rPr lang="en-US" b="1" dirty="0" smtClean="0">
                <a:solidFill>
                  <a:srgbClr val="FF0000"/>
                </a:solidFill>
              </a:rPr>
              <a:t> </a:t>
            </a:r>
            <a:r>
              <a:rPr lang="en-US" dirty="0" smtClean="0">
                <a:solidFill>
                  <a:schemeClr val="tx2"/>
                </a:solidFill>
              </a:rPr>
              <a:t>Parasitic  infestation of the skin characterized by severe itching  with a typical distribution of rash.</a:t>
            </a:r>
          </a:p>
          <a:p>
            <a:r>
              <a:rPr lang="en-US" dirty="0" smtClean="0">
                <a:solidFill>
                  <a:schemeClr val="tx2"/>
                </a:solidFill>
              </a:rPr>
              <a:t>It is caused by itchy mite </a:t>
            </a:r>
            <a:r>
              <a:rPr lang="en-US" dirty="0" err="1" smtClean="0">
                <a:solidFill>
                  <a:schemeClr val="tx2"/>
                </a:solidFill>
              </a:rPr>
              <a:t>sarcoptes</a:t>
            </a:r>
            <a:r>
              <a:rPr lang="en-US" dirty="0" smtClean="0">
                <a:solidFill>
                  <a:schemeClr val="tx2"/>
                </a:solidFill>
              </a:rPr>
              <a:t>   </a:t>
            </a:r>
            <a:r>
              <a:rPr lang="en-US" dirty="0" err="1" smtClean="0">
                <a:solidFill>
                  <a:schemeClr val="tx2"/>
                </a:solidFill>
              </a:rPr>
              <a:t>scabiei</a:t>
            </a:r>
            <a:r>
              <a:rPr lang="en-US" dirty="0" smtClean="0">
                <a:solidFill>
                  <a:schemeClr val="tx2"/>
                </a:solidFill>
              </a:rPr>
              <a:t>. </a:t>
            </a:r>
          </a:p>
          <a:p>
            <a:r>
              <a:rPr lang="en-US" dirty="0" smtClean="0">
                <a:solidFill>
                  <a:schemeClr val="tx2"/>
                </a:solidFill>
              </a:rPr>
              <a:t>The male stays on the skin surface but the female burrows into the skin making some little tunnels where it lays eggs.</a:t>
            </a:r>
          </a:p>
          <a:p>
            <a:r>
              <a:rPr lang="en-US" dirty="0" smtClean="0"/>
              <a:t> I</a:t>
            </a:r>
            <a:r>
              <a:rPr lang="en-US" dirty="0" smtClean="0">
                <a:solidFill>
                  <a:schemeClr val="tx2"/>
                </a:solidFill>
              </a:rPr>
              <a:t>ntense irritation is caused by the mites crawling about on the skin and scratching may produce sores which can become infected (secondary infection) </a:t>
            </a:r>
          </a:p>
          <a:p>
            <a:endParaRPr lang="en-US" dirty="0"/>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solidFill>
                  <a:schemeClr val="tx2"/>
                </a:solidFill>
              </a:rPr>
              <a:t>The commonly affected sites are ;-- between the fingers and toes, the front of the wrists, the feet  and in the folds of the elbows, knees and </a:t>
            </a:r>
            <a:r>
              <a:rPr lang="en-US" dirty="0" err="1" smtClean="0">
                <a:solidFill>
                  <a:schemeClr val="tx2"/>
                </a:solidFill>
              </a:rPr>
              <a:t>axilla</a:t>
            </a:r>
            <a:r>
              <a:rPr lang="en-US" dirty="0" smtClean="0">
                <a:solidFill>
                  <a:schemeClr val="tx2"/>
                </a:solidFill>
              </a:rPr>
              <a:t> </a:t>
            </a:r>
          </a:p>
          <a:p>
            <a:r>
              <a:rPr lang="en-US" dirty="0" smtClean="0">
                <a:solidFill>
                  <a:schemeClr val="tx2"/>
                </a:solidFill>
              </a:rPr>
              <a:t>The infection is spread by direct close contact(skin to skin). Transmission is also possible indirectly through beddings   and body clothing (</a:t>
            </a:r>
            <a:r>
              <a:rPr lang="en-US" dirty="0" err="1" smtClean="0">
                <a:solidFill>
                  <a:schemeClr val="tx2"/>
                </a:solidFill>
              </a:rPr>
              <a:t>fomites</a:t>
            </a:r>
            <a:r>
              <a:rPr lang="en-US" dirty="0" smtClean="0">
                <a:solidFill>
                  <a:schemeClr val="tx2"/>
                </a:solidFill>
              </a:rPr>
              <a:t>)</a:t>
            </a:r>
          </a:p>
          <a:p>
            <a:r>
              <a:rPr lang="en-US" dirty="0" smtClean="0">
                <a:solidFill>
                  <a:schemeClr val="tx2"/>
                </a:solidFill>
              </a:rPr>
              <a:t> To treat the condition, a hot bath is given then 10% Benzyl Benzoate emulsion is applied over the whole body .</a:t>
            </a:r>
          </a:p>
          <a:p>
            <a:endParaRPr lang="en-US" dirty="0"/>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After 24 hours the patient should bath again and put on clean clothes. Repeat the treatment after one week .</a:t>
            </a:r>
          </a:p>
          <a:p>
            <a:r>
              <a:rPr lang="en-US" dirty="0" smtClean="0">
                <a:solidFill>
                  <a:schemeClr val="tx2"/>
                </a:solidFill>
              </a:rPr>
              <a:t>To   prevent the spread of the parasite, the clothes and beddings of the infected person must be boiled</a:t>
            </a:r>
          </a:p>
          <a:p>
            <a:endParaRPr lang="en-US" dirty="0"/>
          </a:p>
        </p:txBody>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Ringworm   (</a:t>
            </a:r>
            <a:r>
              <a:rPr lang="en-US" sz="4400" b="1" dirty="0" err="1" smtClean="0">
                <a:solidFill>
                  <a:schemeClr val="tx1"/>
                </a:solidFill>
              </a:rPr>
              <a:t>Tinea</a:t>
            </a:r>
            <a:r>
              <a:rPr lang="en-US" sz="4400" b="1" dirty="0" smtClean="0">
                <a:solidFill>
                  <a:schemeClr val="tx1"/>
                </a:solidFill>
              </a:rPr>
              <a:t>)  </a:t>
            </a:r>
            <a:r>
              <a:rPr lang="en-US" sz="4400" b="1" dirty="0" smtClean="0">
                <a:solidFill>
                  <a:srgbClr val="C00000"/>
                </a:solidFill>
              </a:rPr>
              <a:t/>
            </a:r>
            <a:br>
              <a:rPr lang="en-US" sz="4400" b="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Infection of the skin caused by a fungus which invades the hair follicles and destroys the hair. The hair break off leaving ring-shaped areas. They are classified according to body areas as:-</a:t>
            </a:r>
          </a:p>
          <a:p>
            <a:r>
              <a:rPr lang="en-US" dirty="0" smtClean="0">
                <a:solidFill>
                  <a:schemeClr val="tx2"/>
                </a:solidFill>
              </a:rPr>
              <a:t>Body--------- </a:t>
            </a:r>
            <a:r>
              <a:rPr lang="en-US" dirty="0" err="1" smtClean="0">
                <a:solidFill>
                  <a:schemeClr val="tx2"/>
                </a:solidFill>
              </a:rPr>
              <a:t>Tinea</a:t>
            </a:r>
            <a:r>
              <a:rPr lang="en-US" dirty="0" smtClean="0">
                <a:solidFill>
                  <a:schemeClr val="tx2"/>
                </a:solidFill>
              </a:rPr>
              <a:t> </a:t>
            </a:r>
            <a:r>
              <a:rPr lang="en-US" dirty="0" err="1" smtClean="0">
                <a:solidFill>
                  <a:schemeClr val="tx2"/>
                </a:solidFill>
              </a:rPr>
              <a:t>corpolis</a:t>
            </a:r>
            <a:endParaRPr lang="en-US" dirty="0" smtClean="0">
              <a:solidFill>
                <a:schemeClr val="tx2"/>
              </a:solidFill>
            </a:endParaRPr>
          </a:p>
          <a:p>
            <a:r>
              <a:rPr lang="en-US" dirty="0" smtClean="0">
                <a:solidFill>
                  <a:schemeClr val="tx2"/>
                </a:solidFill>
              </a:rPr>
              <a:t>Head (scalp)--------    </a:t>
            </a:r>
            <a:r>
              <a:rPr lang="en-US" dirty="0" err="1" smtClean="0">
                <a:solidFill>
                  <a:schemeClr val="tx2"/>
                </a:solidFill>
              </a:rPr>
              <a:t>Tinea</a:t>
            </a:r>
            <a:r>
              <a:rPr lang="en-US" dirty="0" smtClean="0">
                <a:solidFill>
                  <a:schemeClr val="tx2"/>
                </a:solidFill>
              </a:rPr>
              <a:t>  </a:t>
            </a:r>
            <a:r>
              <a:rPr lang="en-US" dirty="0" err="1" smtClean="0">
                <a:solidFill>
                  <a:schemeClr val="tx2"/>
                </a:solidFill>
              </a:rPr>
              <a:t>capitis</a:t>
            </a:r>
            <a:endParaRPr lang="en-US" dirty="0" smtClean="0">
              <a:solidFill>
                <a:schemeClr val="tx2"/>
              </a:solidFill>
            </a:endParaRPr>
          </a:p>
          <a:p>
            <a:r>
              <a:rPr lang="en-US" dirty="0" smtClean="0">
                <a:solidFill>
                  <a:schemeClr val="tx2"/>
                </a:solidFill>
              </a:rPr>
              <a:t>Between the toes------   </a:t>
            </a:r>
            <a:r>
              <a:rPr lang="en-US" dirty="0" err="1" smtClean="0">
                <a:solidFill>
                  <a:schemeClr val="tx2"/>
                </a:solidFill>
              </a:rPr>
              <a:t>Tinea</a:t>
            </a:r>
            <a:r>
              <a:rPr lang="en-US" dirty="0" smtClean="0">
                <a:solidFill>
                  <a:schemeClr val="tx2"/>
                </a:solidFill>
              </a:rPr>
              <a:t> </a:t>
            </a:r>
            <a:r>
              <a:rPr lang="en-US" dirty="0" err="1" smtClean="0">
                <a:solidFill>
                  <a:schemeClr val="tx2"/>
                </a:solidFill>
              </a:rPr>
              <a:t>interdigitalis</a:t>
            </a:r>
            <a:r>
              <a:rPr lang="en-US" dirty="0" smtClean="0">
                <a:solidFill>
                  <a:schemeClr val="tx2"/>
                </a:solidFill>
              </a:rPr>
              <a:t>  or athlete's foot</a:t>
            </a:r>
          </a:p>
        </p:txBody>
      </p:sp>
    </p:spTree>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smtClean="0">
              <a:solidFill>
                <a:schemeClr val="tx2"/>
              </a:solidFill>
            </a:endParaRPr>
          </a:p>
          <a:p>
            <a:r>
              <a:rPr lang="en-US" dirty="0" smtClean="0">
                <a:solidFill>
                  <a:schemeClr val="tx2"/>
                </a:solidFill>
              </a:rPr>
              <a:t>Nails ---- </a:t>
            </a:r>
            <a:r>
              <a:rPr lang="en-US" dirty="0" err="1" smtClean="0">
                <a:solidFill>
                  <a:schemeClr val="tx2"/>
                </a:solidFill>
              </a:rPr>
              <a:t>Tinea</a:t>
            </a:r>
            <a:r>
              <a:rPr lang="en-US" dirty="0" smtClean="0">
                <a:solidFill>
                  <a:schemeClr val="tx2"/>
                </a:solidFill>
              </a:rPr>
              <a:t> </a:t>
            </a:r>
            <a:r>
              <a:rPr lang="en-US" dirty="0" err="1" smtClean="0">
                <a:solidFill>
                  <a:schemeClr val="tx2"/>
                </a:solidFill>
              </a:rPr>
              <a:t>unguium</a:t>
            </a:r>
            <a:endParaRPr lang="en-US" dirty="0" smtClean="0">
              <a:solidFill>
                <a:schemeClr val="tx2"/>
              </a:solidFill>
            </a:endParaRPr>
          </a:p>
          <a:p>
            <a:pPr>
              <a:buNone/>
            </a:pPr>
            <a:r>
              <a:rPr lang="en-US" dirty="0" err="1" smtClean="0">
                <a:solidFill>
                  <a:schemeClr val="tx2"/>
                </a:solidFill>
              </a:rPr>
              <a:t>NB:The</a:t>
            </a:r>
            <a:r>
              <a:rPr lang="en-US" dirty="0" smtClean="0">
                <a:solidFill>
                  <a:schemeClr val="tx2"/>
                </a:solidFill>
              </a:rPr>
              <a:t> </a:t>
            </a:r>
            <a:r>
              <a:rPr lang="en-US" dirty="0" err="1" smtClean="0">
                <a:solidFill>
                  <a:schemeClr val="tx2"/>
                </a:solidFill>
              </a:rPr>
              <a:t>Tinea</a:t>
            </a:r>
            <a:r>
              <a:rPr lang="en-US" dirty="0" smtClean="0">
                <a:solidFill>
                  <a:schemeClr val="tx2"/>
                </a:solidFill>
              </a:rPr>
              <a:t> </a:t>
            </a:r>
            <a:r>
              <a:rPr lang="en-US" dirty="0" err="1" smtClean="0">
                <a:solidFill>
                  <a:schemeClr val="tx2"/>
                </a:solidFill>
              </a:rPr>
              <a:t>interdigitalis</a:t>
            </a:r>
            <a:r>
              <a:rPr lang="en-US" dirty="0" smtClean="0">
                <a:solidFill>
                  <a:schemeClr val="tx2"/>
                </a:solidFill>
              </a:rPr>
              <a:t> causes sore swollen areas between the toes and the infection is spread by the use of communal bath tabs, towels,  etc</a:t>
            </a:r>
          </a:p>
          <a:p>
            <a:r>
              <a:rPr lang="en-US" dirty="0" smtClean="0"/>
              <a:t> M</a:t>
            </a:r>
            <a:r>
              <a:rPr lang="en-US" dirty="0" smtClean="0">
                <a:solidFill>
                  <a:schemeClr val="tx2"/>
                </a:solidFill>
              </a:rPr>
              <a:t>anagement involves keeping the areas as dry as possible by drying carefully after bathing and dusting with powder. </a:t>
            </a:r>
          </a:p>
          <a:p>
            <a:r>
              <a:rPr lang="en-US" dirty="0" smtClean="0">
                <a:solidFill>
                  <a:schemeClr val="tx2"/>
                </a:solidFill>
              </a:rPr>
              <a:t>Treatment of the other types usually involves shaving of the affected area and the application of ointment such a Whitfield (anti-fungal)</a:t>
            </a:r>
          </a:p>
          <a:p>
            <a:pPr>
              <a:buNone/>
            </a:pPr>
            <a:endParaRPr lang="sw-KE" dirty="0" smtClean="0">
              <a:solidFill>
                <a:schemeClr val="tx2"/>
              </a:solidFill>
            </a:endParaRPr>
          </a:p>
          <a:p>
            <a:endParaRPr lang="en-US" dirty="0" smtClean="0"/>
          </a:p>
          <a:p>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686800" cy="5029200"/>
          </a:xfrm>
        </p:spPr>
        <p:txBody>
          <a:bodyPr/>
          <a:lstStyle/>
          <a:p>
            <a:pPr>
              <a:lnSpc>
                <a:spcPct val="90000"/>
              </a:lnSpc>
              <a:defRPr/>
            </a:pPr>
            <a:r>
              <a:rPr lang="en-US" dirty="0" smtClean="0"/>
              <a:t>Public health</a:t>
            </a:r>
          </a:p>
          <a:p>
            <a:pPr lvl="1">
              <a:lnSpc>
                <a:spcPct val="90000"/>
              </a:lnSpc>
              <a:defRPr/>
            </a:pPr>
            <a:r>
              <a:rPr lang="en-US" sz="3200" dirty="0" smtClean="0"/>
              <a:t>Branch of health services that seek to address general health issues affecting the entire society, country or region.</a:t>
            </a:r>
          </a:p>
          <a:p>
            <a:pPr>
              <a:lnSpc>
                <a:spcPct val="90000"/>
              </a:lnSpc>
              <a:defRPr/>
            </a:pPr>
            <a:r>
              <a:rPr lang="en-US" dirty="0" smtClean="0"/>
              <a:t>Primary health</a:t>
            </a:r>
          </a:p>
          <a:p>
            <a:pPr lvl="1">
              <a:lnSpc>
                <a:spcPct val="90000"/>
              </a:lnSpc>
              <a:defRPr/>
            </a:pPr>
            <a:r>
              <a:rPr lang="en-US" sz="3200" dirty="0" smtClean="0"/>
              <a:t>Health services that is right at the door step of individuals and families through their participation. It ensures health services are available, accessible, </a:t>
            </a:r>
            <a:r>
              <a:rPr lang="en-US" sz="3200" dirty="0" err="1" smtClean="0"/>
              <a:t>acceptable,affordable</a:t>
            </a:r>
            <a:r>
              <a:rPr lang="en-US" sz="3200" dirty="0" smtClean="0"/>
              <a:t> and appropriate. </a:t>
            </a:r>
          </a:p>
          <a:p>
            <a:endParaRPr lang="en-US" dirty="0"/>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INTRODUCTION TO ENVIRONMENTAL HEALTH.</a:t>
            </a:r>
            <a:endParaRPr lang="en-US" dirty="0"/>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FOOD  HYGIENE</a:t>
            </a:r>
            <a:endParaRPr lang="en-US" b="1"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aim  of food hygiene is to prevent contamination of food at any stage of processing e.g. </a:t>
            </a:r>
          </a:p>
          <a:p>
            <a:pPr>
              <a:buNone/>
            </a:pPr>
            <a:r>
              <a:rPr lang="en-US" dirty="0" smtClean="0">
                <a:solidFill>
                  <a:schemeClr val="tx2"/>
                </a:solidFill>
              </a:rPr>
              <a:t>	-Production</a:t>
            </a:r>
          </a:p>
          <a:p>
            <a:pPr>
              <a:buNone/>
            </a:pPr>
            <a:r>
              <a:rPr lang="en-US" dirty="0" smtClean="0">
                <a:solidFill>
                  <a:schemeClr val="tx2"/>
                </a:solidFill>
              </a:rPr>
              <a:t>	-Storage</a:t>
            </a:r>
          </a:p>
          <a:p>
            <a:pPr>
              <a:buNone/>
            </a:pPr>
            <a:r>
              <a:rPr lang="en-US" dirty="0" smtClean="0">
                <a:solidFill>
                  <a:schemeClr val="tx2"/>
                </a:solidFill>
              </a:rPr>
              <a:t>	-Sale and distribution</a:t>
            </a:r>
          </a:p>
          <a:p>
            <a:pPr>
              <a:buNone/>
            </a:pPr>
            <a:r>
              <a:rPr lang="en-US" dirty="0" smtClean="0">
                <a:solidFill>
                  <a:schemeClr val="tx2"/>
                </a:solidFill>
              </a:rPr>
              <a:t>	-Preparation or cooking</a:t>
            </a:r>
          </a:p>
          <a:p>
            <a:pPr>
              <a:buNone/>
            </a:pPr>
            <a:r>
              <a:rPr lang="en-US" dirty="0" smtClean="0">
                <a:solidFill>
                  <a:schemeClr val="tx2"/>
                </a:solidFill>
              </a:rPr>
              <a:t>	-Consumption</a:t>
            </a:r>
          </a:p>
          <a:p>
            <a:endParaRPr lang="en-US" dirty="0"/>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Sources of food contamination </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990600"/>
            <a:ext cx="9144000" cy="5867400"/>
          </a:xfrm>
        </p:spPr>
        <p:txBody>
          <a:bodyPr/>
          <a:lstStyle/>
          <a:p>
            <a:r>
              <a:rPr lang="en-US" dirty="0" smtClean="0">
                <a:solidFill>
                  <a:schemeClr val="tx2"/>
                </a:solidFill>
              </a:rPr>
              <a:t>Contamination occurs most commonly from excreta on people’s fingers or flies</a:t>
            </a:r>
          </a:p>
          <a:p>
            <a:pPr>
              <a:buFontTx/>
              <a:buChar char="-"/>
            </a:pPr>
            <a:r>
              <a:rPr lang="en-US" dirty="0" smtClean="0">
                <a:solidFill>
                  <a:schemeClr val="tx2"/>
                </a:solidFill>
              </a:rPr>
              <a:t>Food may also be contaminated by infectious organisms on the skin, especially the hands of the food handlers  e.g., staphylococcal  poisoning </a:t>
            </a:r>
          </a:p>
          <a:p>
            <a:pPr>
              <a:buFontTx/>
              <a:buChar char="-"/>
            </a:pPr>
            <a:r>
              <a:rPr lang="en-US" dirty="0" smtClean="0">
                <a:solidFill>
                  <a:schemeClr val="tx2"/>
                </a:solidFill>
              </a:rPr>
              <a:t>From diseases of consumable plants or animals e.g. tape worms from sick cow or pig</a:t>
            </a:r>
          </a:p>
          <a:p>
            <a:pPr>
              <a:buNone/>
            </a:pPr>
            <a:endParaRPr lang="en-US" dirty="0"/>
          </a:p>
        </p:txBody>
      </p:sp>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FontTx/>
              <a:buChar char="-"/>
            </a:pPr>
            <a:r>
              <a:rPr lang="en-US" dirty="0" smtClean="0">
                <a:solidFill>
                  <a:schemeClr val="tx2"/>
                </a:solidFill>
              </a:rPr>
              <a:t>From chemicals used either as insecticide on crops or in the preservation of food</a:t>
            </a:r>
          </a:p>
          <a:p>
            <a:pPr>
              <a:buNone/>
            </a:pPr>
            <a:r>
              <a:rPr lang="en-US" dirty="0" smtClean="0">
                <a:solidFill>
                  <a:schemeClr val="tx2"/>
                </a:solidFill>
              </a:rPr>
              <a:t>- Food may be contaminated by moulds, yeast, or micro-organisms which makes it  unfit for consumption</a:t>
            </a:r>
          </a:p>
          <a:p>
            <a:pPr>
              <a:buNone/>
            </a:pPr>
            <a:r>
              <a:rPr lang="en-US" dirty="0" smtClean="0">
                <a:solidFill>
                  <a:schemeClr val="tx2"/>
                </a:solidFill>
              </a:rPr>
              <a:t>NB: Bacteria find in food an excellent media  for growth and multiplication provided there is </a:t>
            </a:r>
            <a:r>
              <a:rPr lang="en-US" dirty="0" smtClean="0"/>
              <a:t>moisture</a:t>
            </a:r>
            <a:r>
              <a:rPr lang="en-US" dirty="0" smtClean="0">
                <a:solidFill>
                  <a:schemeClr val="tx2"/>
                </a:solidFill>
              </a:rPr>
              <a:t>, suitable </a:t>
            </a:r>
            <a:r>
              <a:rPr lang="en-US" dirty="0" smtClean="0"/>
              <a:t>temperature and air </a:t>
            </a:r>
          </a:p>
          <a:p>
            <a:pPr>
              <a:buFontTx/>
              <a:buChar char="-"/>
            </a:pPr>
            <a:endParaRPr lang="en-US" dirty="0" smtClean="0">
              <a:solidFill>
                <a:schemeClr val="tx2"/>
              </a:solidFill>
            </a:endParaRPr>
          </a:p>
          <a:p>
            <a:endParaRPr lang="en-US" dirty="0"/>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Food-borne diseases </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dirty="0" smtClean="0">
                <a:solidFill>
                  <a:schemeClr val="tx2"/>
                </a:solidFill>
              </a:rPr>
              <a:t>They are similar to water-borne diseases e.g. </a:t>
            </a:r>
          </a:p>
          <a:p>
            <a:r>
              <a:rPr lang="en-US" dirty="0" smtClean="0">
                <a:solidFill>
                  <a:schemeClr val="tx2"/>
                </a:solidFill>
              </a:rPr>
              <a:t>Poisoning  ----------     chemicals,   Salmonella </a:t>
            </a:r>
            <a:r>
              <a:rPr lang="en-US" dirty="0" err="1" smtClean="0">
                <a:solidFill>
                  <a:schemeClr val="tx2"/>
                </a:solidFill>
              </a:rPr>
              <a:t>typhyniurium</a:t>
            </a:r>
            <a:endParaRPr lang="en-US" dirty="0" smtClean="0">
              <a:solidFill>
                <a:schemeClr val="tx2"/>
              </a:solidFill>
            </a:endParaRPr>
          </a:p>
          <a:p>
            <a:r>
              <a:rPr lang="en-US" dirty="0" err="1" smtClean="0">
                <a:solidFill>
                  <a:schemeClr val="tx2"/>
                </a:solidFill>
              </a:rPr>
              <a:t>Ascariasis</a:t>
            </a:r>
            <a:r>
              <a:rPr lang="en-US" dirty="0" smtClean="0">
                <a:solidFill>
                  <a:schemeClr val="tx2"/>
                </a:solidFill>
              </a:rPr>
              <a:t>   ----------    </a:t>
            </a:r>
            <a:r>
              <a:rPr lang="en-US" dirty="0" err="1" smtClean="0">
                <a:solidFill>
                  <a:schemeClr val="tx2"/>
                </a:solidFill>
              </a:rPr>
              <a:t>Ascaris</a:t>
            </a:r>
            <a:r>
              <a:rPr lang="en-US" dirty="0" smtClean="0">
                <a:solidFill>
                  <a:schemeClr val="tx2"/>
                </a:solidFill>
              </a:rPr>
              <a:t> </a:t>
            </a:r>
            <a:r>
              <a:rPr lang="en-US" dirty="0" err="1" smtClean="0">
                <a:solidFill>
                  <a:schemeClr val="tx2"/>
                </a:solidFill>
              </a:rPr>
              <a:t>Lumbricoids</a:t>
            </a:r>
            <a:r>
              <a:rPr lang="en-US" dirty="0" smtClean="0">
                <a:solidFill>
                  <a:schemeClr val="tx2"/>
                </a:solidFill>
              </a:rPr>
              <a:t> (intestinal round worms)</a:t>
            </a:r>
          </a:p>
          <a:p>
            <a:r>
              <a:rPr lang="en-US" dirty="0" err="1" smtClean="0">
                <a:solidFill>
                  <a:schemeClr val="tx2"/>
                </a:solidFill>
              </a:rPr>
              <a:t>Taeniasis</a:t>
            </a:r>
            <a:r>
              <a:rPr lang="en-US" dirty="0" smtClean="0">
                <a:solidFill>
                  <a:schemeClr val="tx2"/>
                </a:solidFill>
              </a:rPr>
              <a:t>  ---------      tape worms</a:t>
            </a:r>
          </a:p>
          <a:p>
            <a:r>
              <a:rPr lang="en-US" dirty="0" err="1" smtClean="0">
                <a:solidFill>
                  <a:schemeClr val="tx2"/>
                </a:solidFill>
              </a:rPr>
              <a:t>Amoebiasis</a:t>
            </a:r>
            <a:r>
              <a:rPr lang="en-US" dirty="0" smtClean="0">
                <a:solidFill>
                  <a:schemeClr val="tx2"/>
                </a:solidFill>
              </a:rPr>
              <a:t>  ----</a:t>
            </a:r>
            <a:r>
              <a:rPr lang="en-US" dirty="0" err="1" smtClean="0">
                <a:solidFill>
                  <a:schemeClr val="tx2"/>
                </a:solidFill>
              </a:rPr>
              <a:t>entamoebaHistolytica</a:t>
            </a:r>
            <a:r>
              <a:rPr lang="en-US" dirty="0" smtClean="0">
                <a:solidFill>
                  <a:schemeClr val="tx2"/>
                </a:solidFill>
              </a:rPr>
              <a:t>(protozoa)</a:t>
            </a:r>
          </a:p>
          <a:p>
            <a:r>
              <a:rPr lang="en-US" dirty="0" smtClean="0">
                <a:solidFill>
                  <a:schemeClr val="tx2"/>
                </a:solidFill>
              </a:rPr>
              <a:t>Typhoid fever  -------     salmonella </a:t>
            </a:r>
            <a:r>
              <a:rPr lang="en-US" dirty="0" err="1" smtClean="0">
                <a:solidFill>
                  <a:schemeClr val="tx2"/>
                </a:solidFill>
              </a:rPr>
              <a:t>typhi</a:t>
            </a:r>
            <a:endParaRPr lang="en-US" dirty="0" smtClean="0">
              <a:solidFill>
                <a:schemeClr val="tx2"/>
              </a:solidFill>
            </a:endParaRPr>
          </a:p>
          <a:p>
            <a:endParaRPr lang="en-US" dirty="0"/>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Bacillary dysentery ------- </a:t>
            </a:r>
            <a:r>
              <a:rPr lang="en-US" dirty="0" err="1" smtClean="0">
                <a:solidFill>
                  <a:schemeClr val="tx2"/>
                </a:solidFill>
              </a:rPr>
              <a:t>Shigella</a:t>
            </a:r>
            <a:endParaRPr lang="en-US" dirty="0" smtClean="0">
              <a:solidFill>
                <a:schemeClr val="tx2"/>
              </a:solidFill>
            </a:endParaRPr>
          </a:p>
          <a:p>
            <a:r>
              <a:rPr lang="en-US" dirty="0" err="1" smtClean="0">
                <a:solidFill>
                  <a:schemeClr val="tx2"/>
                </a:solidFill>
              </a:rPr>
              <a:t>Miliary</a:t>
            </a:r>
            <a:r>
              <a:rPr lang="en-US" dirty="0" smtClean="0">
                <a:solidFill>
                  <a:schemeClr val="tx2"/>
                </a:solidFill>
              </a:rPr>
              <a:t> tuberculosis ----- Bovine Tuberculosis from milk of a sick cow</a:t>
            </a:r>
          </a:p>
          <a:p>
            <a:r>
              <a:rPr lang="en-US" dirty="0" smtClean="0">
                <a:solidFill>
                  <a:schemeClr val="tx2"/>
                </a:solidFill>
              </a:rPr>
              <a:t>Brucellosis   --------    </a:t>
            </a:r>
            <a:r>
              <a:rPr lang="en-US" dirty="0" err="1" smtClean="0">
                <a:solidFill>
                  <a:schemeClr val="tx2"/>
                </a:solidFill>
              </a:rPr>
              <a:t>Brucella</a:t>
            </a:r>
            <a:endParaRPr lang="en-US" dirty="0" smtClean="0">
              <a:solidFill>
                <a:schemeClr val="tx2"/>
              </a:solidFill>
            </a:endParaRPr>
          </a:p>
          <a:p>
            <a:r>
              <a:rPr lang="en-US" dirty="0" smtClean="0">
                <a:solidFill>
                  <a:schemeClr val="tx2"/>
                </a:solidFill>
              </a:rPr>
              <a:t>Cholera ------------  </a:t>
            </a:r>
            <a:r>
              <a:rPr lang="en-US" dirty="0" err="1" smtClean="0">
                <a:solidFill>
                  <a:schemeClr val="tx2"/>
                </a:solidFill>
              </a:rPr>
              <a:t>Vibrio</a:t>
            </a:r>
            <a:r>
              <a:rPr lang="en-US" dirty="0" smtClean="0">
                <a:solidFill>
                  <a:schemeClr val="tx2"/>
                </a:solidFill>
              </a:rPr>
              <a:t> </a:t>
            </a:r>
            <a:r>
              <a:rPr lang="en-US" dirty="0" err="1" smtClean="0">
                <a:solidFill>
                  <a:schemeClr val="tx2"/>
                </a:solidFill>
              </a:rPr>
              <a:t>cholerae</a:t>
            </a:r>
            <a:endParaRPr lang="en-US" dirty="0" smtClean="0">
              <a:solidFill>
                <a:schemeClr val="tx2"/>
              </a:solidFill>
            </a:endParaRPr>
          </a:p>
          <a:p>
            <a:r>
              <a:rPr lang="en-US" dirty="0" smtClean="0">
                <a:solidFill>
                  <a:schemeClr val="tx2"/>
                </a:solidFill>
              </a:rPr>
              <a:t>Poliomyelitis  --------    Polio virus</a:t>
            </a:r>
          </a:p>
          <a:p>
            <a:r>
              <a:rPr lang="en-US" dirty="0" smtClean="0">
                <a:solidFill>
                  <a:schemeClr val="tx2"/>
                </a:solidFill>
              </a:rPr>
              <a:t>Anthrax  ------- </a:t>
            </a:r>
            <a:r>
              <a:rPr lang="en-US" dirty="0" err="1" smtClean="0">
                <a:solidFill>
                  <a:schemeClr val="tx2"/>
                </a:solidFill>
              </a:rPr>
              <a:t>Anthracis</a:t>
            </a:r>
            <a:r>
              <a:rPr lang="en-US" dirty="0" smtClean="0">
                <a:solidFill>
                  <a:schemeClr val="tx2"/>
                </a:solidFill>
              </a:rPr>
              <a:t> bacilli</a:t>
            </a:r>
          </a:p>
          <a:p>
            <a:endParaRPr lang="en-US" dirty="0"/>
          </a:p>
        </p:txBody>
      </p:sp>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Principles of food preservation </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dirty="0" smtClean="0">
                <a:solidFill>
                  <a:schemeClr val="tx2"/>
                </a:solidFill>
              </a:rPr>
              <a:t>1. To destroy organisms responsible for spoilage through heat treatment e.g. pasteurization, </a:t>
            </a:r>
            <a:r>
              <a:rPr lang="en-US" dirty="0" err="1" smtClean="0">
                <a:solidFill>
                  <a:schemeClr val="tx2"/>
                </a:solidFill>
              </a:rPr>
              <a:t>sterilisation,canning</a:t>
            </a:r>
            <a:r>
              <a:rPr lang="en-US" dirty="0" smtClean="0">
                <a:solidFill>
                  <a:schemeClr val="tx2"/>
                </a:solidFill>
              </a:rPr>
              <a:t> etc </a:t>
            </a:r>
          </a:p>
          <a:p>
            <a:pPr>
              <a:buNone/>
            </a:pPr>
            <a:r>
              <a:rPr lang="en-US" dirty="0" smtClean="0">
                <a:solidFill>
                  <a:schemeClr val="tx2"/>
                </a:solidFill>
              </a:rPr>
              <a:t>2   Inhibiting the growth and multiplication of the micro-organisms through cold treatment e.g. refrigeration</a:t>
            </a:r>
            <a:endParaRPr lang="sw-KE" dirty="0" smtClean="0">
              <a:solidFill>
                <a:schemeClr val="tx2"/>
              </a:solidFill>
            </a:endParaRPr>
          </a:p>
          <a:p>
            <a:endParaRPr lang="en-US" dirty="0"/>
          </a:p>
        </p:txBody>
      </p:sp>
    </p:spTree>
  </p:cSld>
  <p:clrMapOvr>
    <a:masterClrMapping/>
  </p:clrMapOv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
            </a:r>
            <a:br>
              <a:rPr lang="en-US" sz="4400" dirty="0" smtClean="0"/>
            </a:br>
            <a:r>
              <a:rPr lang="en-US" sz="4400" dirty="0" smtClean="0"/>
              <a:t> </a:t>
            </a:r>
            <a:r>
              <a:rPr lang="en-US" sz="4400" dirty="0" smtClean="0">
                <a:solidFill>
                  <a:schemeClr val="tx1"/>
                </a:solidFill>
              </a:rPr>
              <a:t>M</a:t>
            </a:r>
            <a:r>
              <a:rPr lang="en-US" sz="4400" i="1" dirty="0" smtClean="0">
                <a:solidFill>
                  <a:schemeClr val="tx1"/>
                </a:solidFill>
              </a:rPr>
              <a:t>ethods of food preservation </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105400"/>
          </a:xfrm>
        </p:spPr>
        <p:txBody>
          <a:bodyPr/>
          <a:lstStyle/>
          <a:p>
            <a:pPr marL="457200" indent="-457200">
              <a:buAutoNum type="arabicPlain"/>
            </a:pPr>
            <a:r>
              <a:rPr lang="en-US" dirty="0" smtClean="0">
                <a:solidFill>
                  <a:schemeClr val="tx2"/>
                </a:solidFill>
              </a:rPr>
              <a:t>Drying/smoking</a:t>
            </a:r>
            <a:r>
              <a:rPr lang="sw-KE" dirty="0" smtClean="0">
                <a:solidFill>
                  <a:schemeClr val="tx2"/>
                </a:solidFill>
              </a:rPr>
              <a:t>  -----------bacteria require moisture , therefore they will not survive in dried spinach or smoked fish.The drying is done by sun or fire</a:t>
            </a:r>
          </a:p>
          <a:p>
            <a:pPr marL="457200" indent="-457200">
              <a:buAutoNum type="arabicPlain"/>
            </a:pPr>
            <a:r>
              <a:rPr lang="en-US" dirty="0" smtClean="0">
                <a:solidFill>
                  <a:schemeClr val="tx2"/>
                </a:solidFill>
              </a:rPr>
              <a:t>Saturation or salting -------     reduces the microbial activity due to dehydrating  </a:t>
            </a:r>
            <a:r>
              <a:rPr lang="en-US" dirty="0" err="1" smtClean="0">
                <a:solidFill>
                  <a:schemeClr val="tx2"/>
                </a:solidFill>
              </a:rPr>
              <a:t>effect.e.g</a:t>
            </a:r>
            <a:r>
              <a:rPr lang="en-US" dirty="0" smtClean="0">
                <a:solidFill>
                  <a:schemeClr val="tx2"/>
                </a:solidFill>
              </a:rPr>
              <a:t>.. Meat</a:t>
            </a:r>
          </a:p>
          <a:p>
            <a:pPr marL="457200" indent="-457200">
              <a:buAutoNum type="arabicPlain"/>
            </a:pPr>
            <a:endParaRPr lang="en-US" dirty="0" smtClean="0">
              <a:solidFill>
                <a:schemeClr val="tx2"/>
              </a:solidFill>
            </a:endParaRPr>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457200" indent="-457200">
              <a:buNone/>
            </a:pPr>
            <a:r>
              <a:rPr lang="en-US" dirty="0" smtClean="0">
                <a:solidFill>
                  <a:schemeClr val="tx2"/>
                </a:solidFill>
              </a:rPr>
              <a:t>3. Refrigeration /freezing ---------- prevents dangerous multiplication of bacteria. Deep freezing keeps food safe and fresh for weeks or months while the ordinary domestic refrigeration keep it for a few days</a:t>
            </a:r>
          </a:p>
          <a:p>
            <a:pPr marL="457200" indent="-457200">
              <a:buNone/>
            </a:pPr>
            <a:r>
              <a:rPr lang="en-US" dirty="0" smtClean="0">
                <a:solidFill>
                  <a:schemeClr val="tx2"/>
                </a:solidFill>
              </a:rPr>
              <a:t>4. Canning or bottling  ------------- the food is first heated at  a temperature that kills all bacteria , and it is then sealed up in sterile cans or bottles . This prevents bacteria from entering and so remains safe for along time at room temperature</a:t>
            </a:r>
          </a:p>
          <a:p>
            <a:endParaRPr lang="en-US" dirty="0" smtClean="0"/>
          </a:p>
          <a:p>
            <a:endParaRPr lang="en-US" dirty="0"/>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C00000"/>
                </a:solidFill>
              </a:rPr>
              <a:t/>
            </a:r>
            <a:br>
              <a:rPr lang="en-US" sz="4400" b="1" dirty="0" smtClean="0">
                <a:solidFill>
                  <a:srgbClr val="C00000"/>
                </a:solidFill>
              </a:rPr>
            </a:br>
            <a:r>
              <a:rPr lang="en-US" sz="4400" b="1" dirty="0" smtClean="0">
                <a:solidFill>
                  <a:schemeClr val="tx1"/>
                </a:solidFill>
              </a:rPr>
              <a:t>Recommended conditions for storage  </a:t>
            </a:r>
            <a:r>
              <a:rPr lang="en-US" sz="4400" b="1" dirty="0" smtClean="0">
                <a:solidFill>
                  <a:srgbClr val="C00000"/>
                </a:solidFill>
              </a:rPr>
              <a:t/>
            </a:r>
            <a:br>
              <a:rPr lang="en-US" sz="4400" b="1" dirty="0" smtClean="0">
                <a:solidFill>
                  <a:srgbClr val="C00000"/>
                </a:solidFill>
              </a:rPr>
            </a:br>
            <a:endParaRPr lang="en-US" dirty="0"/>
          </a:p>
        </p:txBody>
      </p:sp>
      <p:sp>
        <p:nvSpPr>
          <p:cNvPr id="3" name="Content Placeholder 2"/>
          <p:cNvSpPr>
            <a:spLocks noGrp="1"/>
          </p:cNvSpPr>
          <p:nvPr>
            <p:ph idx="1"/>
          </p:nvPr>
        </p:nvSpPr>
        <p:spPr>
          <a:xfrm>
            <a:off x="0" y="1447800"/>
            <a:ext cx="9144000" cy="5410200"/>
          </a:xfrm>
        </p:spPr>
        <p:txBody>
          <a:bodyPr/>
          <a:lstStyle/>
          <a:p>
            <a:pPr marL="457200" indent="-457200">
              <a:buNone/>
            </a:pPr>
            <a:r>
              <a:rPr lang="en-US" dirty="0" smtClean="0">
                <a:solidFill>
                  <a:schemeClr val="tx2"/>
                </a:solidFill>
              </a:rPr>
              <a:t>Storage depends on the type of packaging of the food </a:t>
            </a:r>
          </a:p>
          <a:p>
            <a:pPr marL="457200" indent="-457200"/>
            <a:r>
              <a:rPr lang="en-US" dirty="0" smtClean="0"/>
              <a:t>Dry foods -----</a:t>
            </a:r>
            <a:r>
              <a:rPr lang="en-US" dirty="0" smtClean="0">
                <a:solidFill>
                  <a:schemeClr val="tx2"/>
                </a:solidFill>
              </a:rPr>
              <a:t>these include cereals e.g. maize, beans, wheat etc . They should be stored  in dry , airy conditions in improved granaries (rodent free)</a:t>
            </a:r>
          </a:p>
          <a:p>
            <a:pPr marL="457200" indent="-457200"/>
            <a:r>
              <a:rPr lang="en-US" dirty="0" smtClean="0"/>
              <a:t>Bagged foods -</a:t>
            </a:r>
            <a:r>
              <a:rPr lang="en-US" dirty="0" smtClean="0">
                <a:solidFill>
                  <a:schemeClr val="tx2"/>
                </a:solidFill>
              </a:rPr>
              <a:t>these  foods should be stored on raised shelves at least 18 inches above the floor. This enables the store to be swept or washed easily. </a:t>
            </a:r>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Kibera slum"/>
          <p:cNvPicPr>
            <a:picLocks noChangeAspect="1" noChangeArrowheads="1"/>
          </p:cNvPicPr>
          <p:nvPr/>
        </p:nvPicPr>
        <p:blipFill>
          <a:blip r:embed="rId2"/>
          <a:srcRect/>
          <a:stretch>
            <a:fillRect/>
          </a:stretch>
        </p:blipFill>
        <p:spPr bwMode="auto">
          <a:xfrm>
            <a:off x="457200" y="457200"/>
            <a:ext cx="8382000"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029200"/>
          </a:xfrm>
        </p:spPr>
        <p:txBody>
          <a:bodyPr/>
          <a:lstStyle/>
          <a:p>
            <a:pPr>
              <a:buNone/>
            </a:pPr>
            <a:r>
              <a:rPr lang="en-US" dirty="0" smtClean="0">
                <a:solidFill>
                  <a:schemeClr val="tx2"/>
                </a:solidFill>
              </a:rPr>
              <a:t>- It also allows for easy inspection for pest detection</a:t>
            </a:r>
          </a:p>
          <a:p>
            <a:endParaRPr lang="en-US" dirty="0" smtClean="0"/>
          </a:p>
          <a:p>
            <a:r>
              <a:rPr lang="en-US" dirty="0" smtClean="0"/>
              <a:t>Perishable foods----</a:t>
            </a:r>
            <a:r>
              <a:rPr lang="en-US" dirty="0" smtClean="0">
                <a:solidFill>
                  <a:schemeClr val="tx2"/>
                </a:solidFill>
              </a:rPr>
              <a:t>such foods include daily products, e.g. milk, meat .They should  be </a:t>
            </a:r>
            <a:r>
              <a:rPr lang="en-US" dirty="0" err="1" smtClean="0">
                <a:solidFill>
                  <a:schemeClr val="tx2"/>
                </a:solidFill>
              </a:rPr>
              <a:t>infrigerated</a:t>
            </a:r>
            <a:r>
              <a:rPr lang="en-US" dirty="0" smtClean="0">
                <a:solidFill>
                  <a:schemeClr val="tx2"/>
                </a:solidFill>
              </a:rPr>
              <a:t> to inhibit the multiplication of  bacteria.</a:t>
            </a:r>
          </a:p>
          <a:p>
            <a:pPr>
              <a:buNone/>
            </a:pPr>
            <a:r>
              <a:rPr lang="en-US" dirty="0" smtClean="0">
                <a:solidFill>
                  <a:schemeClr val="tx2"/>
                </a:solidFill>
              </a:rPr>
              <a:t> </a:t>
            </a:r>
          </a:p>
          <a:p>
            <a:endParaRPr lang="en-US" dirty="0"/>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Regulation for food safety</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safety of food is so important that laws have been passed to protect the public. Health officers (public health officers) and sometimes veterinary staff who are also involved in meat inspection, are generally responsible for enforcing these laws</a:t>
            </a:r>
          </a:p>
          <a:p>
            <a:r>
              <a:rPr lang="en-US" dirty="0" smtClean="0">
                <a:solidFill>
                  <a:schemeClr val="tx2"/>
                </a:solidFill>
              </a:rPr>
              <a:t>The public health Acts cap 242 of the laws of Kenya is divided into 15 parts ,each part deals with a specific aspect of public health .  Part 10 of the act deals with “protection of food stuffs”.   </a:t>
            </a:r>
          </a:p>
          <a:p>
            <a:endParaRPr lang="en-US" dirty="0"/>
          </a:p>
        </p:txBody>
      </p:sp>
    </p:spTree>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05400"/>
          </a:xfrm>
        </p:spPr>
        <p:txBody>
          <a:bodyPr/>
          <a:lstStyle/>
          <a:p>
            <a:r>
              <a:rPr lang="en-US" dirty="0" smtClean="0">
                <a:solidFill>
                  <a:schemeClr val="tx2"/>
                </a:solidFill>
              </a:rPr>
              <a:t>This part regulates the construction of buildings used for storage of food stuffs, and it also prohibits residing or sleeping in kitchen or food stores</a:t>
            </a:r>
          </a:p>
          <a:p>
            <a:r>
              <a:rPr lang="en-US" dirty="0" smtClean="0">
                <a:solidFill>
                  <a:schemeClr val="tx2"/>
                </a:solidFill>
              </a:rPr>
              <a:t>Part 11 deals with “milk, meat and other articles of food “. This part prohibits the sale of unwholesome foods. It gives power to authorized officers (PHO/PHT) to inspect and examine food, seize and recommend disposal at any time .</a:t>
            </a:r>
          </a:p>
          <a:p>
            <a:endParaRPr lang="en-US" dirty="0"/>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029200"/>
          </a:xfrm>
        </p:spPr>
        <p:txBody>
          <a:bodyPr/>
          <a:lstStyle/>
          <a:p>
            <a:r>
              <a:rPr lang="en-US" dirty="0" smtClean="0">
                <a:solidFill>
                  <a:schemeClr val="tx2"/>
                </a:solidFill>
              </a:rPr>
              <a:t>Hotels, restaurants, food shops , markets are also covered by hygiene regulations and must be inspected. The inspectors may take samples for analysis or may condemn unfit food which must be destroyed.</a:t>
            </a:r>
          </a:p>
          <a:p>
            <a:r>
              <a:rPr lang="en-US" dirty="0" smtClean="0">
                <a:solidFill>
                  <a:schemeClr val="tx2"/>
                </a:solidFill>
              </a:rPr>
              <a:t>Health </a:t>
            </a:r>
            <a:r>
              <a:rPr lang="en-US" i="1" dirty="0" smtClean="0">
                <a:solidFill>
                  <a:schemeClr val="accent2"/>
                </a:solidFill>
              </a:rPr>
              <a:t>education</a:t>
            </a:r>
            <a:r>
              <a:rPr lang="en-US" dirty="0" smtClean="0">
                <a:solidFill>
                  <a:schemeClr val="tx2"/>
                </a:solidFill>
              </a:rPr>
              <a:t> must be combined with the law.</a:t>
            </a:r>
          </a:p>
          <a:p>
            <a:endParaRPr lang="en-US" dirty="0"/>
          </a:p>
        </p:txBody>
      </p:sp>
    </p:spTree>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WATER</a:t>
            </a:r>
            <a:br>
              <a:rPr lang="en-US" sz="4400" b="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4953000"/>
          </a:xfrm>
        </p:spPr>
        <p:txBody>
          <a:bodyPr/>
          <a:lstStyle/>
          <a:p>
            <a:r>
              <a:rPr lang="en-US" dirty="0" smtClean="0">
                <a:solidFill>
                  <a:schemeClr val="tx2"/>
                </a:solidFill>
              </a:rPr>
              <a:t>Water is essential for life. The body cells are made of water (intracellular fluid) and depend on moist surfaces to function(extracellular fluid). </a:t>
            </a:r>
          </a:p>
          <a:p>
            <a:r>
              <a:rPr lang="en-US" dirty="0" smtClean="0">
                <a:solidFill>
                  <a:schemeClr val="tx2"/>
                </a:solidFill>
              </a:rPr>
              <a:t>water maintains fluidity </a:t>
            </a:r>
            <a:r>
              <a:rPr lang="en-US" dirty="0" smtClean="0"/>
              <a:t> </a:t>
            </a:r>
            <a:r>
              <a:rPr lang="en-US" dirty="0" smtClean="0">
                <a:solidFill>
                  <a:schemeClr val="tx2"/>
                </a:solidFill>
              </a:rPr>
              <a:t>of the blood and acts as a media of dissolving food, helps in digestion, respiration and regulates body temperature.</a:t>
            </a:r>
          </a:p>
          <a:p>
            <a:endParaRPr lang="sw-KE" dirty="0" smtClean="0">
              <a:solidFill>
                <a:schemeClr val="tx2"/>
              </a:solidFill>
            </a:endParaRPr>
          </a:p>
          <a:p>
            <a:endParaRPr lang="en-US" dirty="0"/>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Purposes   of  water </a:t>
            </a:r>
            <a:br>
              <a:rPr lang="en-US" sz="4400" i="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pPr marL="457200" indent="-457200">
              <a:buAutoNum type="arabicPlain"/>
            </a:pPr>
            <a:r>
              <a:rPr lang="en-US" dirty="0" smtClean="0">
                <a:solidFill>
                  <a:schemeClr val="tx2"/>
                </a:solidFill>
              </a:rPr>
              <a:t>Domestic purposes e.g. drinking,  cooking, washing, personal cleanliness</a:t>
            </a:r>
          </a:p>
          <a:p>
            <a:pPr marL="457200" indent="-457200">
              <a:buAutoNum type="arabicPlain"/>
            </a:pPr>
            <a:r>
              <a:rPr lang="en-US" dirty="0" smtClean="0">
                <a:solidFill>
                  <a:schemeClr val="tx2"/>
                </a:solidFill>
              </a:rPr>
              <a:t>Public purposes  e.g. public cleansing , fire fighting, swimming pools.</a:t>
            </a:r>
          </a:p>
          <a:p>
            <a:pPr marL="457200" indent="-457200">
              <a:buAutoNum type="arabicPlain"/>
            </a:pPr>
            <a:r>
              <a:rPr lang="en-US" dirty="0" smtClean="0">
                <a:solidFill>
                  <a:schemeClr val="tx2"/>
                </a:solidFill>
              </a:rPr>
              <a:t>Industrial purposes-----   some industries like the iron, pharmaceutical, steel and paper need a lot of water </a:t>
            </a:r>
          </a:p>
          <a:p>
            <a:pPr marL="457200" indent="-457200">
              <a:buAutoNum type="arabicPlain"/>
            </a:pPr>
            <a:r>
              <a:rPr lang="en-US" dirty="0" smtClean="0">
                <a:solidFill>
                  <a:schemeClr val="tx2"/>
                </a:solidFill>
              </a:rPr>
              <a:t>Agricultural purposes such as cultivation of food, fruits and vegetables </a:t>
            </a:r>
          </a:p>
          <a:p>
            <a:pPr marL="457200" indent="-457200">
              <a:buNone/>
            </a:pPr>
            <a:endParaRPr lang="en-US" dirty="0"/>
          </a:p>
        </p:txBody>
      </p:sp>
    </p:spTree>
  </p:cSld>
  <p:clrMapOvr>
    <a:masterClrMapping/>
  </p:clrMapOvr>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i="1" dirty="0" smtClean="0">
                <a:solidFill>
                  <a:srgbClr val="C00000"/>
                </a:solidFill>
              </a:rPr>
              <a:t/>
            </a:r>
            <a:br>
              <a:rPr lang="en-US" sz="4400" b="1" i="1" dirty="0" smtClean="0">
                <a:solidFill>
                  <a:srgbClr val="C00000"/>
                </a:solidFill>
              </a:rPr>
            </a:br>
            <a:r>
              <a:rPr lang="en-US" sz="4400" b="1" i="1" dirty="0" smtClean="0">
                <a:solidFill>
                  <a:schemeClr val="tx1"/>
                </a:solidFill>
              </a:rPr>
              <a:t>Diseases  associated   with   water </a:t>
            </a:r>
            <a:r>
              <a:rPr lang="en-US" sz="4400" b="1" i="1" dirty="0" smtClean="0">
                <a:solidFill>
                  <a:srgbClr val="C00000"/>
                </a:solidFill>
              </a:rPr>
              <a:t/>
            </a:r>
            <a:br>
              <a:rPr lang="en-US" sz="4400" b="1" i="1" dirty="0" smtClean="0">
                <a:solidFill>
                  <a:srgbClr val="C00000"/>
                </a:solidFill>
              </a:rPr>
            </a:br>
            <a:endParaRPr lang="en-US" dirty="0"/>
          </a:p>
        </p:txBody>
      </p:sp>
      <p:sp>
        <p:nvSpPr>
          <p:cNvPr id="3" name="Content Placeholder 2"/>
          <p:cNvSpPr>
            <a:spLocks noGrp="1"/>
          </p:cNvSpPr>
          <p:nvPr>
            <p:ph idx="1"/>
          </p:nvPr>
        </p:nvSpPr>
        <p:spPr>
          <a:xfrm>
            <a:off x="0" y="1447800"/>
            <a:ext cx="9144000" cy="5410200"/>
          </a:xfrm>
        </p:spPr>
        <p:txBody>
          <a:bodyPr/>
          <a:lstStyle/>
          <a:p>
            <a:pPr marL="457200" indent="-457200">
              <a:buAutoNum type="arabicPlain"/>
            </a:pPr>
            <a:r>
              <a:rPr lang="en-US" dirty="0" smtClean="0">
                <a:solidFill>
                  <a:schemeClr val="tx2"/>
                </a:solidFill>
              </a:rPr>
              <a:t>Water-washed  diseases include infections of the outer body surfaces e.g. Trachoma, skin ulcers, scabies, </a:t>
            </a:r>
            <a:r>
              <a:rPr lang="en-US" dirty="0" err="1" smtClean="0">
                <a:solidFill>
                  <a:schemeClr val="tx2"/>
                </a:solidFill>
              </a:rPr>
              <a:t>pendiculosis</a:t>
            </a:r>
            <a:r>
              <a:rPr lang="en-US" dirty="0" smtClean="0">
                <a:solidFill>
                  <a:schemeClr val="tx2"/>
                </a:solidFill>
              </a:rPr>
              <a:t> etc </a:t>
            </a:r>
          </a:p>
          <a:p>
            <a:pPr marL="457200" indent="-457200">
              <a:buAutoNum type="arabicPlain"/>
            </a:pPr>
            <a:r>
              <a:rPr lang="en-US" dirty="0" smtClean="0">
                <a:solidFill>
                  <a:schemeClr val="tx2"/>
                </a:solidFill>
              </a:rPr>
              <a:t>Water-borne diseases   -----  infectious agents remain alive in drinking water e.g. poliomyelitis, typhoid etc </a:t>
            </a:r>
          </a:p>
          <a:p>
            <a:pPr marL="457200" indent="-457200">
              <a:buAutoNum type="arabicPlain"/>
            </a:pPr>
            <a:r>
              <a:rPr lang="en-US" dirty="0" smtClean="0">
                <a:solidFill>
                  <a:schemeClr val="tx2"/>
                </a:solidFill>
              </a:rPr>
              <a:t>Water-based /water-related diseases,  ---- infections are due to the presence of aquatic vectors i.e. vector-borne diseases   e.g. </a:t>
            </a:r>
            <a:r>
              <a:rPr lang="en-US" dirty="0" err="1" smtClean="0">
                <a:solidFill>
                  <a:schemeClr val="tx2"/>
                </a:solidFill>
              </a:rPr>
              <a:t>Filariasis</a:t>
            </a:r>
            <a:r>
              <a:rPr lang="en-US" dirty="0" smtClean="0">
                <a:solidFill>
                  <a:schemeClr val="tx2"/>
                </a:solidFill>
              </a:rPr>
              <a:t>,   Malaria, </a:t>
            </a:r>
            <a:r>
              <a:rPr lang="en-US" dirty="0" err="1" smtClean="0">
                <a:solidFill>
                  <a:schemeClr val="tx2"/>
                </a:solidFill>
              </a:rPr>
              <a:t>schistosomiasis</a:t>
            </a:r>
            <a:r>
              <a:rPr lang="en-US" dirty="0" smtClean="0">
                <a:solidFill>
                  <a:schemeClr val="tx2"/>
                </a:solidFill>
              </a:rPr>
              <a:t>, Yellow fever etc</a:t>
            </a:r>
          </a:p>
          <a:p>
            <a:endParaRPr lang="en-US" dirty="0"/>
          </a:p>
        </p:txBody>
      </p:sp>
    </p:spTree>
  </p:cSld>
  <p:clrMapOvr>
    <a:masterClrMapping/>
  </p:clrMapOvr>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Sources of water</a:t>
            </a:r>
            <a:endParaRPr lang="en-US" dirty="0">
              <a:solidFill>
                <a:schemeClr val="tx1"/>
              </a:solidFill>
            </a:endParaRPr>
          </a:p>
        </p:txBody>
      </p:sp>
      <p:sp>
        <p:nvSpPr>
          <p:cNvPr id="3" name="Content Placeholder 2"/>
          <p:cNvSpPr>
            <a:spLocks noGrp="1"/>
          </p:cNvSpPr>
          <p:nvPr>
            <p:ph idx="1"/>
          </p:nvPr>
        </p:nvSpPr>
        <p:spPr>
          <a:xfrm>
            <a:off x="0" y="1600200"/>
            <a:ext cx="9144000" cy="4530725"/>
          </a:xfrm>
        </p:spPr>
        <p:txBody>
          <a:bodyPr/>
          <a:lstStyle/>
          <a:p>
            <a:pPr marL="457200" indent="-457200">
              <a:buNone/>
            </a:pPr>
            <a:r>
              <a:rPr lang="en-US" dirty="0" smtClean="0">
                <a:solidFill>
                  <a:schemeClr val="tx2"/>
                </a:solidFill>
              </a:rPr>
              <a:t>1. Rain water </a:t>
            </a:r>
          </a:p>
          <a:p>
            <a:pPr>
              <a:buNone/>
            </a:pPr>
            <a:r>
              <a:rPr lang="en-US" dirty="0" smtClean="0">
                <a:solidFill>
                  <a:schemeClr val="tx2"/>
                </a:solidFill>
              </a:rPr>
              <a:t>2. Surface water e.g.  Impounding reservoir such as artificial lakes or dams, rivers or  streams ,   tanks , ponds and lakes</a:t>
            </a:r>
          </a:p>
          <a:p>
            <a:pPr>
              <a:buNone/>
            </a:pPr>
            <a:r>
              <a:rPr lang="en-US" dirty="0" smtClean="0">
                <a:solidFill>
                  <a:schemeClr val="tx2"/>
                </a:solidFill>
              </a:rPr>
              <a:t>3   Ground water  e.g. shallow well, deep well, springs. </a:t>
            </a:r>
            <a:endParaRPr lang="sw-KE" dirty="0" smtClean="0">
              <a:solidFill>
                <a:schemeClr val="tx2"/>
              </a:solidFill>
            </a:endParaRPr>
          </a:p>
          <a:p>
            <a:endParaRPr lang="en-US" dirty="0"/>
          </a:p>
        </p:txBody>
      </p:sp>
    </p:spTree>
  </p:cSld>
  <p:clrMapOvr>
    <a:masterClrMapping/>
  </p:clrMapOvr>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Sources of water contamination </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dirty="0" smtClean="0">
                <a:solidFill>
                  <a:schemeClr val="tx2"/>
                </a:solidFill>
              </a:rPr>
              <a:t>1  Sewage -----   this contains decomposable organic matter and  pathogenic agents e.g. infective organisms</a:t>
            </a:r>
          </a:p>
          <a:p>
            <a:pPr>
              <a:buNone/>
            </a:pPr>
            <a:r>
              <a:rPr lang="en-US" dirty="0" smtClean="0">
                <a:solidFill>
                  <a:schemeClr val="tx2"/>
                </a:solidFill>
              </a:rPr>
              <a:t>2   Physical pollutants include heat(thermal pollution) and radioactive substances,  carcinogenic agents  etc</a:t>
            </a:r>
          </a:p>
          <a:p>
            <a:pPr marL="457200" indent="-457200">
              <a:buAutoNum type="arabicPlain" startAt="3"/>
            </a:pPr>
            <a:r>
              <a:rPr lang="en-US" dirty="0" smtClean="0">
                <a:solidFill>
                  <a:schemeClr val="tx2"/>
                </a:solidFill>
              </a:rPr>
              <a:t>Vectors e.g. snails,   mosquitoes,  guinea worms etc</a:t>
            </a:r>
          </a:p>
          <a:p>
            <a:pPr marL="457200" indent="-457200">
              <a:buAutoNum type="arabicPlain" startAt="3"/>
            </a:pPr>
            <a:r>
              <a:rPr lang="en-US" dirty="0" smtClean="0">
                <a:solidFill>
                  <a:schemeClr val="tx2"/>
                </a:solidFill>
              </a:rPr>
              <a:t>Human recreational  activities such as swimming, bathing in the rivers etc </a:t>
            </a:r>
          </a:p>
          <a:p>
            <a:endParaRPr lang="en-US" dirty="0"/>
          </a:p>
        </p:txBody>
      </p:sp>
    </p:spTree>
  </p:cSld>
  <p:clrMapOvr>
    <a:masterClrMapping/>
  </p:clrMapOvr>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686800" cy="4530725"/>
          </a:xfrm>
        </p:spPr>
        <p:txBody>
          <a:bodyPr/>
          <a:lstStyle/>
          <a:p>
            <a:pPr marL="457200" indent="-457200">
              <a:buNone/>
            </a:pPr>
            <a:r>
              <a:rPr lang="en-US" dirty="0" smtClean="0">
                <a:solidFill>
                  <a:schemeClr val="tx2"/>
                </a:solidFill>
              </a:rPr>
              <a:t>5.  Chemicals from farms and factories </a:t>
            </a:r>
          </a:p>
          <a:p>
            <a:pPr marL="457200" indent="-457200">
              <a:buNone/>
            </a:pPr>
            <a:r>
              <a:rPr lang="en-US" dirty="0" smtClean="0">
                <a:solidFill>
                  <a:schemeClr val="tx2"/>
                </a:solidFill>
              </a:rPr>
              <a:t>6. Animals and their droppings</a:t>
            </a:r>
          </a:p>
          <a:p>
            <a:pPr marL="457200" indent="-457200">
              <a:buNone/>
            </a:pPr>
            <a:r>
              <a:rPr lang="en-US" dirty="0" smtClean="0">
                <a:solidFill>
                  <a:schemeClr val="tx2"/>
                </a:solidFill>
              </a:rPr>
              <a:t>7. Effluent from industries </a:t>
            </a:r>
          </a:p>
          <a:p>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community</a:t>
            </a:r>
            <a:endParaRPr lang="en-US" dirty="0"/>
          </a:p>
        </p:txBody>
      </p:sp>
      <p:sp>
        <p:nvSpPr>
          <p:cNvPr id="3" name="Content Placeholder 2"/>
          <p:cNvSpPr>
            <a:spLocks noGrp="1"/>
          </p:cNvSpPr>
          <p:nvPr>
            <p:ph idx="1"/>
          </p:nvPr>
        </p:nvSpPr>
        <p:spPr>
          <a:xfrm>
            <a:off x="152400" y="1524000"/>
            <a:ext cx="8991600" cy="4606925"/>
          </a:xfrm>
        </p:spPr>
        <p:txBody>
          <a:bodyPr/>
          <a:lstStyle/>
          <a:p>
            <a:r>
              <a:rPr lang="en-US" dirty="0" smtClean="0"/>
              <a:t>A community is a group of people (a large or small group) living in a certain geographical area and working together for a common goal. </a:t>
            </a:r>
          </a:p>
          <a:p>
            <a:r>
              <a:rPr lang="en-US" dirty="0" smtClean="0"/>
              <a:t>They share the same resources such as water, climatic and geographic conditions, health</a:t>
            </a:r>
          </a:p>
          <a:p>
            <a:pPr>
              <a:buNone/>
            </a:pPr>
            <a:r>
              <a:rPr lang="en-US" dirty="0" smtClean="0"/>
              <a:t>services, administration and leadership, as well as disadvantages such as </a:t>
            </a:r>
            <a:r>
              <a:rPr lang="en-US" dirty="0" err="1" smtClean="0"/>
              <a:t>shortages,risks</a:t>
            </a:r>
            <a:endParaRPr lang="en-US" dirty="0" smtClean="0"/>
          </a:p>
          <a:p>
            <a:pPr>
              <a:buNone/>
            </a:pPr>
            <a:r>
              <a:rPr lang="en-US" dirty="0" smtClean="0"/>
              <a:t>and dangers. </a:t>
            </a:r>
          </a:p>
          <a:p>
            <a:endParaRPr lang="en-US" dirty="0"/>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Protection of water sources</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219200"/>
            <a:ext cx="9144000" cy="5638800"/>
          </a:xfrm>
        </p:spPr>
        <p:txBody>
          <a:bodyPr/>
          <a:lstStyle/>
          <a:p>
            <a:pPr marL="457200" indent="-457200">
              <a:buNone/>
            </a:pPr>
            <a:r>
              <a:rPr lang="en-US" dirty="0" smtClean="0">
                <a:solidFill>
                  <a:schemeClr val="tx2"/>
                </a:solidFill>
              </a:rPr>
              <a:t>1  Concrete wall can be built around the wells, springs, ponds, dams etc</a:t>
            </a:r>
          </a:p>
          <a:p>
            <a:pPr marL="457200" indent="-457200">
              <a:buAutoNum type="arabicPlain" startAt="2"/>
            </a:pPr>
            <a:r>
              <a:rPr lang="en-US" dirty="0" smtClean="0">
                <a:solidFill>
                  <a:schemeClr val="tx2"/>
                </a:solidFill>
              </a:rPr>
              <a:t>A water proof cement apron should be built around the top of the well, so that water spilt does not runback into the well.  A pump may be provided or a special bucket to collect water and for watering animals</a:t>
            </a:r>
          </a:p>
          <a:p>
            <a:pPr marL="457200" indent="-457200">
              <a:buAutoNum type="arabicPlain" startAt="2"/>
            </a:pPr>
            <a:r>
              <a:rPr lang="en-US" dirty="0" smtClean="0">
                <a:solidFill>
                  <a:schemeClr val="tx2"/>
                </a:solidFill>
              </a:rPr>
              <a:t>River water should be protected through health education. people should be discouraged from bathing in the rivers and watering animals directly in the rivers</a:t>
            </a:r>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pPr>
              <a:buNone/>
            </a:pPr>
            <a:r>
              <a:rPr lang="en-US" dirty="0" smtClean="0">
                <a:solidFill>
                  <a:schemeClr val="tx2"/>
                </a:solidFill>
              </a:rPr>
              <a:t>4. Containers for storing rain water should be clean and protected from dust, by covering them.</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142999"/>
          </a:xfrm>
        </p:spPr>
        <p:txBody>
          <a:bodyPr/>
          <a:lstStyle/>
          <a:p>
            <a:r>
              <a:rPr lang="en-US" sz="4400" i="1" dirty="0" smtClean="0">
                <a:solidFill>
                  <a:schemeClr val="tx1"/>
                </a:solidFill>
              </a:rPr>
              <a:t>PURIFICATION OF WATER</a:t>
            </a:r>
            <a:endParaRPr lang="en-US" dirty="0">
              <a:solidFill>
                <a:schemeClr val="tx1"/>
              </a:solidFill>
            </a:endParaRPr>
          </a:p>
        </p:txBody>
      </p:sp>
      <p:sp>
        <p:nvSpPr>
          <p:cNvPr id="3" name="Content Placeholder 2"/>
          <p:cNvSpPr>
            <a:spLocks noGrp="1"/>
          </p:cNvSpPr>
          <p:nvPr>
            <p:ph idx="1"/>
          </p:nvPr>
        </p:nvSpPr>
        <p:spPr>
          <a:xfrm>
            <a:off x="0" y="1066800"/>
            <a:ext cx="9144000" cy="5943600"/>
          </a:xfrm>
        </p:spPr>
        <p:txBody>
          <a:bodyPr/>
          <a:lstStyle/>
          <a:p>
            <a:pPr marL="457200" indent="-457200">
              <a:buAutoNum type="arabicPlain"/>
            </a:pPr>
            <a:r>
              <a:rPr lang="en-US" sz="2800" dirty="0" smtClean="0">
                <a:solidFill>
                  <a:schemeClr val="tx2"/>
                </a:solidFill>
              </a:rPr>
              <a:t>Boiling-----    simple and safe method  as it kills pathogens</a:t>
            </a:r>
          </a:p>
          <a:p>
            <a:pPr marL="457200" indent="-457200">
              <a:buAutoNum type="arabicPlain"/>
            </a:pPr>
            <a:r>
              <a:rPr lang="en-US" sz="2800" dirty="0" smtClean="0">
                <a:solidFill>
                  <a:schemeClr val="tx2"/>
                </a:solidFill>
              </a:rPr>
              <a:t>Distillation-------   steam is collected ,cooled and condensed back into liquid. This method removes salts</a:t>
            </a:r>
          </a:p>
          <a:p>
            <a:pPr marL="457200" indent="-457200">
              <a:buAutoNum type="arabicPlain"/>
            </a:pPr>
            <a:r>
              <a:rPr lang="en-US" sz="2800" dirty="0" smtClean="0">
                <a:solidFill>
                  <a:schemeClr val="tx2"/>
                </a:solidFill>
              </a:rPr>
              <a:t>Filtering----    filtration can be done on small scale for a house hold or a large scale for a village or town.   Simple scale filtration can be done through a clean cloth to remove large particles suspended in water.</a:t>
            </a:r>
            <a:r>
              <a:rPr lang="sw-KE" sz="2800" dirty="0" smtClean="0">
                <a:solidFill>
                  <a:schemeClr val="tx2"/>
                </a:solidFill>
              </a:rPr>
              <a:t>     Sand filters for a public water supply are usually built in concrete containers</a:t>
            </a:r>
          </a:p>
          <a:p>
            <a:endParaRPr lang="en-US" sz="2800" dirty="0"/>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lstStyle/>
          <a:p>
            <a:pPr marL="457200" indent="-457200">
              <a:buNone/>
            </a:pPr>
            <a:r>
              <a:rPr lang="en-US" dirty="0" smtClean="0">
                <a:solidFill>
                  <a:schemeClr val="tx2"/>
                </a:solidFill>
              </a:rPr>
              <a:t>4. Storage for self purification ----(3 pot system)  solids settle at the bottom through sedimentation. Most of the micro-organisms </a:t>
            </a:r>
            <a:r>
              <a:rPr lang="en-US" dirty="0" err="1" smtClean="0">
                <a:solidFill>
                  <a:schemeClr val="tx2"/>
                </a:solidFill>
              </a:rPr>
              <a:t>die.Two</a:t>
            </a:r>
            <a:r>
              <a:rPr lang="en-US" dirty="0" smtClean="0">
                <a:solidFill>
                  <a:schemeClr val="tx2"/>
                </a:solidFill>
              </a:rPr>
              <a:t> big pots fetch water on alternate days and is allowed to stand for twenty four hours. The top water is poured into the second pot and allowed to stand for 24 hours and then it is transferred to a smaller pot ready for drinking</a:t>
            </a:r>
          </a:p>
          <a:p>
            <a:pPr marL="457200" indent="-457200"/>
            <a:r>
              <a:rPr lang="en-US" b="1" u="sng" dirty="0" smtClean="0">
                <a:solidFill>
                  <a:srgbClr val="FF0000"/>
                </a:solidFill>
              </a:rPr>
              <a:t>N/B</a:t>
            </a:r>
            <a:r>
              <a:rPr lang="en-US" dirty="0" smtClean="0">
                <a:solidFill>
                  <a:schemeClr val="tx2"/>
                </a:solidFill>
              </a:rPr>
              <a:t>        Any type of container can be used as a pot</a:t>
            </a:r>
          </a:p>
          <a:p>
            <a:endParaRPr lang="en-US" dirty="0"/>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b="1" u="sng" dirty="0" smtClean="0">
                <a:solidFill>
                  <a:srgbClr val="C00000"/>
                </a:solidFill>
              </a:rPr>
              <a:t/>
            </a:r>
            <a:br>
              <a:rPr lang="en-US" sz="4400" b="1" u="sng" dirty="0" smtClean="0">
                <a:solidFill>
                  <a:srgbClr val="C00000"/>
                </a:solidFill>
              </a:rPr>
            </a:br>
            <a:r>
              <a:rPr lang="en-US" sz="3600" b="1" dirty="0" smtClean="0">
                <a:solidFill>
                  <a:schemeClr val="tx1"/>
                </a:solidFill>
              </a:rPr>
              <a:t>LARGE SCALE WATER TREATMENT/PURIFICATION PLANT </a:t>
            </a:r>
            <a:r>
              <a:rPr lang="en-US" sz="4400" b="1" u="sng" dirty="0" smtClean="0">
                <a:solidFill>
                  <a:srgbClr val="C00000"/>
                </a:solidFill>
              </a:rPr>
              <a:t/>
            </a:r>
            <a:br>
              <a:rPr lang="en-US" sz="4400" b="1" u="sng"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solidFill>
                  <a:schemeClr val="tx2"/>
                </a:solidFill>
              </a:rPr>
              <a:t> </a:t>
            </a:r>
            <a:r>
              <a:rPr lang="en-US" dirty="0" smtClean="0">
                <a:solidFill>
                  <a:schemeClr val="tx2"/>
                </a:solidFill>
              </a:rPr>
              <a:t>Water is pumped from dams, rivers, into water works scheme. It is pumped through sand filters to remove solid matters or suspended particles, sedimentation takes  place in tanks where </a:t>
            </a:r>
            <a:r>
              <a:rPr lang="en-US" b="1" dirty="0" err="1" smtClean="0">
                <a:solidFill>
                  <a:srgbClr val="FFFF00"/>
                </a:solidFill>
              </a:rPr>
              <a:t>alluminium</a:t>
            </a:r>
            <a:r>
              <a:rPr lang="en-US" b="1" dirty="0" smtClean="0">
                <a:solidFill>
                  <a:srgbClr val="FFFF00"/>
                </a:solidFill>
              </a:rPr>
              <a:t> </a:t>
            </a:r>
            <a:r>
              <a:rPr lang="en-US" b="1" dirty="0" err="1" smtClean="0">
                <a:solidFill>
                  <a:srgbClr val="FFFF00"/>
                </a:solidFill>
              </a:rPr>
              <a:t>sulphate</a:t>
            </a:r>
            <a:r>
              <a:rPr lang="en-US" b="1" dirty="0" smtClean="0">
                <a:solidFill>
                  <a:srgbClr val="FFFF00"/>
                </a:solidFill>
              </a:rPr>
              <a:t> </a:t>
            </a:r>
            <a:r>
              <a:rPr lang="en-US" dirty="0" smtClean="0">
                <a:solidFill>
                  <a:schemeClr val="tx2"/>
                </a:solidFill>
              </a:rPr>
              <a:t>is added to hasten the process of sedimentation.   Soda </a:t>
            </a:r>
            <a:r>
              <a:rPr lang="en-US" b="1" dirty="0" smtClean="0">
                <a:solidFill>
                  <a:srgbClr val="FFFF00"/>
                </a:solidFill>
              </a:rPr>
              <a:t>ash(sodium carbonate </a:t>
            </a:r>
            <a:r>
              <a:rPr lang="en-US" dirty="0" smtClean="0">
                <a:solidFill>
                  <a:schemeClr val="tx2"/>
                </a:solidFill>
              </a:rPr>
              <a:t>) is added to soften the water.  Then </a:t>
            </a:r>
            <a:r>
              <a:rPr lang="en-US" b="1" dirty="0" smtClean="0">
                <a:solidFill>
                  <a:srgbClr val="FFFF00"/>
                </a:solidFill>
              </a:rPr>
              <a:t>chlorine</a:t>
            </a:r>
            <a:r>
              <a:rPr lang="en-US" dirty="0" smtClean="0">
                <a:solidFill>
                  <a:schemeClr val="tx2"/>
                </a:solidFill>
              </a:rPr>
              <a:t> is added to kill pathogens, before water is distributed to consumers through communal taps or direct to buildings</a:t>
            </a:r>
            <a:endParaRPr lang="en-US" dirty="0"/>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tx1"/>
                </a:solidFill>
              </a:rPr>
              <a:t/>
            </a:r>
            <a:br>
              <a:rPr lang="en-US" sz="4400" dirty="0" smtClean="0">
                <a:solidFill>
                  <a:schemeClr val="tx1"/>
                </a:solidFill>
              </a:rPr>
            </a:br>
            <a:r>
              <a:rPr lang="en-US" sz="4400" dirty="0" smtClean="0">
                <a:solidFill>
                  <a:schemeClr val="tx1"/>
                </a:solidFill>
              </a:rPr>
              <a:t> </a:t>
            </a:r>
            <a:r>
              <a:rPr lang="en-US" sz="4400" b="1" dirty="0" smtClean="0">
                <a:solidFill>
                  <a:schemeClr val="tx1"/>
                </a:solidFill>
              </a:rPr>
              <a:t>HOUSING </a:t>
            </a:r>
            <a:r>
              <a:rPr lang="en-US" sz="4400" b="1" u="sng" dirty="0" smtClean="0">
                <a:solidFill>
                  <a:srgbClr val="C00000"/>
                </a:solidFill>
              </a:rPr>
              <a:t/>
            </a:r>
            <a:br>
              <a:rPr lang="en-US" sz="4400" b="1" u="sng" dirty="0" smtClean="0">
                <a:solidFill>
                  <a:srgbClr val="C00000"/>
                </a:solidFill>
              </a:rPr>
            </a:br>
            <a:endParaRPr lang="en-US" dirty="0"/>
          </a:p>
        </p:txBody>
      </p:sp>
      <p:sp>
        <p:nvSpPr>
          <p:cNvPr id="3" name="Content Placeholder 2"/>
          <p:cNvSpPr>
            <a:spLocks noGrp="1"/>
          </p:cNvSpPr>
          <p:nvPr>
            <p:ph idx="1"/>
          </p:nvPr>
        </p:nvSpPr>
        <p:spPr>
          <a:xfrm>
            <a:off x="0" y="1295400"/>
            <a:ext cx="9144000" cy="5562600"/>
          </a:xfrm>
        </p:spPr>
        <p:txBody>
          <a:bodyPr/>
          <a:lstStyle/>
          <a:p>
            <a:r>
              <a:rPr lang="en-US" b="1" dirty="0" smtClean="0">
                <a:solidFill>
                  <a:srgbClr val="C00000"/>
                </a:solidFill>
              </a:rPr>
              <a:t> </a:t>
            </a:r>
            <a:r>
              <a:rPr lang="en-US" dirty="0" smtClean="0">
                <a:solidFill>
                  <a:schemeClr val="tx2"/>
                </a:solidFill>
              </a:rPr>
              <a:t>Shelter is a basic requirement .  Good housing is an essential aspect environmental health.  Several factors associated with poor housing can affect health e.g. </a:t>
            </a:r>
          </a:p>
          <a:p>
            <a:r>
              <a:rPr lang="en-US" dirty="0" smtClean="0">
                <a:solidFill>
                  <a:schemeClr val="tx2"/>
                </a:solidFill>
              </a:rPr>
              <a:t>Overcrowding --------air-borne or droplet infections </a:t>
            </a:r>
          </a:p>
          <a:p>
            <a:r>
              <a:rPr lang="en-US" dirty="0" smtClean="0">
                <a:solidFill>
                  <a:schemeClr val="tx2"/>
                </a:solidFill>
              </a:rPr>
              <a:t>Poor lighting  ----------  eye fatigue</a:t>
            </a:r>
          </a:p>
          <a:p>
            <a:r>
              <a:rPr lang="en-US" dirty="0" smtClean="0">
                <a:solidFill>
                  <a:schemeClr val="tx2"/>
                </a:solidFill>
              </a:rPr>
              <a:t>Unprotected cooking places --------   accidents  such as burns in children</a:t>
            </a:r>
          </a:p>
          <a:p>
            <a:r>
              <a:rPr lang="en-US" dirty="0" smtClean="0">
                <a:solidFill>
                  <a:schemeClr val="tx2"/>
                </a:solidFill>
              </a:rPr>
              <a:t>Dirty earthen floors --------   breeding of fleas</a:t>
            </a:r>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tx1"/>
                </a:solidFill>
              </a:rPr>
              <a:t>Criteria for an adequate house </a:t>
            </a:r>
            <a:br>
              <a:rPr lang="en-US" sz="4400"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029200"/>
          </a:xfrm>
        </p:spPr>
        <p:txBody>
          <a:bodyPr/>
          <a:lstStyle/>
          <a:p>
            <a:r>
              <a:rPr lang="en-US" dirty="0" smtClean="0">
                <a:solidFill>
                  <a:schemeClr val="tx2"/>
                </a:solidFill>
              </a:rPr>
              <a:t>A good house must meet biological, physical and social measure (criteria)</a:t>
            </a:r>
          </a:p>
          <a:p>
            <a:pPr>
              <a:buNone/>
            </a:pPr>
            <a:r>
              <a:rPr lang="en-US" dirty="0" smtClean="0">
                <a:solidFill>
                  <a:schemeClr val="tx2"/>
                </a:solidFill>
              </a:rPr>
              <a:t>    </a:t>
            </a:r>
            <a:r>
              <a:rPr lang="en-US" b="1" i="1" dirty="0" smtClean="0">
                <a:solidFill>
                  <a:srgbClr val="FFFF00"/>
                </a:solidFill>
              </a:rPr>
              <a:t>Biological Criteria</a:t>
            </a:r>
          </a:p>
          <a:p>
            <a:r>
              <a:rPr lang="en-US" dirty="0" smtClean="0">
                <a:solidFill>
                  <a:schemeClr val="tx2"/>
                </a:solidFill>
              </a:rPr>
              <a:t>Good housing meets some important factors that minimize the risk of transmission of some diseases e.g.  Good water supply,   good food storage, preservation and preparation,   adequate facilities for washing utensils and well designed kitchens.</a:t>
            </a:r>
            <a:endParaRPr lang="en-US" dirty="0"/>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05400"/>
          </a:xfrm>
        </p:spPr>
        <p:txBody>
          <a:bodyPr/>
          <a:lstStyle/>
          <a:p>
            <a:pPr>
              <a:buNone/>
            </a:pPr>
            <a:r>
              <a:rPr lang="en-US" b="1" i="1" dirty="0" smtClean="0">
                <a:solidFill>
                  <a:srgbClr val="FFFF00"/>
                </a:solidFill>
              </a:rPr>
              <a:t>Physical Criteria </a:t>
            </a:r>
          </a:p>
          <a:p>
            <a:r>
              <a:rPr lang="en-US" dirty="0" smtClean="0">
                <a:solidFill>
                  <a:schemeClr val="tx2"/>
                </a:solidFill>
              </a:rPr>
              <a:t>The house should be safe for every occupant. i.e. home accidents should be controlled . Appropriate safety devices should be provided for,  e.g. fire extinguishers.    The house should also be free from air pollution. Cooking places should be protected. The ground should be dry and well drained.</a:t>
            </a:r>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pPr>
              <a:buNone/>
            </a:pPr>
            <a:r>
              <a:rPr lang="en-US" b="1" i="1" dirty="0" smtClean="0">
                <a:solidFill>
                  <a:srgbClr val="FFFF00"/>
                </a:solidFill>
              </a:rPr>
              <a:t>Social criteria</a:t>
            </a:r>
          </a:p>
          <a:p>
            <a:r>
              <a:rPr lang="en-US" dirty="0" smtClean="0">
                <a:solidFill>
                  <a:schemeClr val="tx2"/>
                </a:solidFill>
              </a:rPr>
              <a:t>The house should provide for adult privacy in sleeping arrangement.  The site should be convenient for the family in terms of good transport and communication </a:t>
            </a:r>
            <a:r>
              <a:rPr lang="en-US" dirty="0" err="1" smtClean="0">
                <a:solidFill>
                  <a:schemeClr val="tx2"/>
                </a:solidFill>
              </a:rPr>
              <a:t>services.It</a:t>
            </a:r>
            <a:r>
              <a:rPr lang="en-US" dirty="0" smtClean="0">
                <a:solidFill>
                  <a:schemeClr val="tx2"/>
                </a:solidFill>
              </a:rPr>
              <a:t> should be near the shops, market, health facilities etc </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tx1"/>
                </a:solidFill>
              </a:rPr>
              <a:t/>
            </a:r>
            <a:br>
              <a:rPr lang="en-US" sz="4400" dirty="0" smtClean="0">
                <a:solidFill>
                  <a:schemeClr val="tx1"/>
                </a:solidFill>
              </a:rPr>
            </a:br>
            <a:r>
              <a:rPr lang="en-US" sz="4400" dirty="0" smtClean="0">
                <a:solidFill>
                  <a:schemeClr val="tx1"/>
                </a:solidFill>
              </a:rPr>
              <a:t>Characteristics of poor housing </a:t>
            </a:r>
            <a:r>
              <a:rPr lang="en-US" sz="4400" i="1" u="sng" dirty="0" smtClean="0">
                <a:solidFill>
                  <a:srgbClr val="C00000"/>
                </a:solidFill>
              </a:rPr>
              <a:t/>
            </a:r>
            <a:br>
              <a:rPr lang="en-US" sz="4400" i="1" u="sng" dirty="0" smtClean="0">
                <a:solidFill>
                  <a:srgbClr val="C00000"/>
                </a:solidFill>
              </a:rPr>
            </a:br>
            <a:endParaRPr lang="en-US" dirty="0"/>
          </a:p>
        </p:txBody>
      </p:sp>
      <p:sp>
        <p:nvSpPr>
          <p:cNvPr id="3" name="Content Placeholder 2"/>
          <p:cNvSpPr>
            <a:spLocks noGrp="1"/>
          </p:cNvSpPr>
          <p:nvPr>
            <p:ph idx="1"/>
          </p:nvPr>
        </p:nvSpPr>
        <p:spPr>
          <a:xfrm>
            <a:off x="0" y="1600200"/>
            <a:ext cx="8991600" cy="5257800"/>
          </a:xfrm>
        </p:spPr>
        <p:txBody>
          <a:bodyPr/>
          <a:lstStyle/>
          <a:p>
            <a:pPr>
              <a:buFont typeface="Courier New" pitchFamily="49" charset="0"/>
              <a:buChar char="o"/>
            </a:pPr>
            <a:r>
              <a:rPr lang="en-US" dirty="0" smtClean="0">
                <a:solidFill>
                  <a:schemeClr val="tx2"/>
                </a:solidFill>
              </a:rPr>
              <a:t>Dampness due to poor drainage  </a:t>
            </a:r>
          </a:p>
          <a:p>
            <a:pPr>
              <a:buFont typeface="Courier New" pitchFamily="49" charset="0"/>
              <a:buChar char="o"/>
            </a:pPr>
            <a:r>
              <a:rPr lang="en-US" dirty="0" smtClean="0">
                <a:solidFill>
                  <a:schemeClr val="tx2"/>
                </a:solidFill>
              </a:rPr>
              <a:t>Overcrowding due to inadequate space</a:t>
            </a:r>
          </a:p>
          <a:p>
            <a:pPr>
              <a:buFont typeface="Courier New" pitchFamily="49" charset="0"/>
              <a:buChar char="o"/>
            </a:pPr>
            <a:r>
              <a:rPr lang="en-US" dirty="0" smtClean="0">
                <a:solidFill>
                  <a:schemeClr val="tx2"/>
                </a:solidFill>
              </a:rPr>
              <a:t>earthen floors and walls that breed fleas and bedbugs</a:t>
            </a:r>
          </a:p>
          <a:p>
            <a:pPr>
              <a:buFont typeface="Courier New" pitchFamily="49" charset="0"/>
              <a:buChar char="o"/>
            </a:pPr>
            <a:r>
              <a:rPr lang="en-US" dirty="0" smtClean="0">
                <a:solidFill>
                  <a:schemeClr val="tx2"/>
                </a:solidFill>
              </a:rPr>
              <a:t>Unprotected fire places with poor cooking arrangements that causes home accidents </a:t>
            </a:r>
          </a:p>
          <a:p>
            <a:pPr>
              <a:buFont typeface="Courier New" pitchFamily="49" charset="0"/>
              <a:buChar char="o"/>
            </a:pPr>
            <a:r>
              <a:rPr lang="en-US" dirty="0" smtClean="0">
                <a:solidFill>
                  <a:schemeClr val="tx2"/>
                </a:solidFill>
              </a:rPr>
              <a:t>  Unhygienic water supply and storage</a:t>
            </a:r>
          </a:p>
          <a:p>
            <a:pPr>
              <a:buFont typeface="Courier New" pitchFamily="49" charset="0"/>
              <a:buChar char="o"/>
            </a:pPr>
            <a:r>
              <a:rPr lang="en-US" dirty="0" smtClean="0">
                <a:solidFill>
                  <a:schemeClr val="tx2"/>
                </a:solidFill>
              </a:rPr>
              <a:t>  lack of good latrine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Family</a:t>
            </a:r>
            <a:endParaRPr lang="en-US" dirty="0"/>
          </a:p>
        </p:txBody>
      </p:sp>
      <p:sp>
        <p:nvSpPr>
          <p:cNvPr id="3" name="Content Placeholder 2"/>
          <p:cNvSpPr>
            <a:spLocks noGrp="1"/>
          </p:cNvSpPr>
          <p:nvPr>
            <p:ph idx="1"/>
          </p:nvPr>
        </p:nvSpPr>
        <p:spPr>
          <a:xfrm>
            <a:off x="0" y="1600200"/>
            <a:ext cx="8991600" cy="4953000"/>
          </a:xfrm>
        </p:spPr>
        <p:txBody>
          <a:bodyPr/>
          <a:lstStyle/>
          <a:p>
            <a:r>
              <a:rPr lang="en-US" dirty="0" smtClean="0"/>
              <a:t>The family is the smallest recognized group of individuals in a community.</a:t>
            </a:r>
          </a:p>
          <a:p>
            <a:r>
              <a:rPr lang="en-US" dirty="0" smtClean="0"/>
              <a:t> It begins with a marriage union in which husbands and wives have certain rights and obligations. </a:t>
            </a:r>
          </a:p>
          <a:p>
            <a:r>
              <a:rPr lang="en-US" dirty="0" smtClean="0"/>
              <a:t>It is one of the oldest institutions that mankind has known.</a:t>
            </a:r>
          </a:p>
          <a:p>
            <a:r>
              <a:rPr lang="en-US" dirty="0" smtClean="0"/>
              <a:t> It defies time, boundaries, cultures and human understanding</a:t>
            </a:r>
            <a:endParaRPr lang="en-US" dirty="0"/>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Font typeface="Courier New" pitchFamily="49" charset="0"/>
              <a:buChar char="o"/>
            </a:pPr>
            <a:r>
              <a:rPr lang="en-US" dirty="0" smtClean="0">
                <a:solidFill>
                  <a:schemeClr val="tx2"/>
                </a:solidFill>
              </a:rPr>
              <a:t>Compound with tall grass , pools of water and sprawling litter. This may attract rodents and vectors</a:t>
            </a:r>
          </a:p>
          <a:p>
            <a:pPr>
              <a:buFont typeface="Courier New" pitchFamily="49" charset="0"/>
              <a:buChar char="o"/>
            </a:pPr>
            <a:r>
              <a:rPr lang="en-US" dirty="0" smtClean="0">
                <a:solidFill>
                  <a:schemeClr val="tx2"/>
                </a:solidFill>
              </a:rPr>
              <a:t>Lack of proper storage of clean utensils may lead to poor hygiene in preparation and serving of food</a:t>
            </a:r>
          </a:p>
          <a:p>
            <a:pPr>
              <a:buFont typeface="Courier New" pitchFamily="49" charset="0"/>
              <a:buChar char="o"/>
            </a:pPr>
            <a:r>
              <a:rPr lang="en-US" dirty="0" smtClean="0">
                <a:solidFill>
                  <a:schemeClr val="tx2"/>
                </a:solidFill>
              </a:rPr>
              <a:t> Poor lighting both natural and artificial lighting may lead to accidents and eye fatigue.</a:t>
            </a:r>
          </a:p>
          <a:p>
            <a:pPr>
              <a:buFont typeface="Courier New" pitchFamily="49" charset="0"/>
              <a:buChar char="o"/>
            </a:pPr>
            <a:r>
              <a:rPr lang="en-US" dirty="0" smtClean="0">
                <a:solidFill>
                  <a:schemeClr val="tx2"/>
                </a:solidFill>
              </a:rPr>
              <a:t>Poor ventilation</a:t>
            </a:r>
          </a:p>
          <a:p>
            <a:endParaRPr lang="en-US" dirty="0"/>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REFUSE   DISPOSAL</a:t>
            </a:r>
            <a:r>
              <a:rPr lang="en-US" sz="4400" b="1" u="sng" dirty="0" smtClean="0">
                <a:solidFill>
                  <a:srgbClr val="C00000"/>
                </a:solidFill>
              </a:rPr>
              <a:t/>
            </a:r>
            <a:br>
              <a:rPr lang="en-US" sz="4400" b="1" u="sng"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Refuse or solid waste is produced by man all the time wherever he lives, works  or happens to </a:t>
            </a:r>
            <a:r>
              <a:rPr lang="en-US" dirty="0" err="1" smtClean="0">
                <a:solidFill>
                  <a:schemeClr val="tx2"/>
                </a:solidFill>
              </a:rPr>
              <a:t>be.Waste</a:t>
            </a:r>
            <a:r>
              <a:rPr lang="en-US" dirty="0" smtClean="0">
                <a:solidFill>
                  <a:schemeClr val="tx2"/>
                </a:solidFill>
              </a:rPr>
              <a:t> can broadly be classified into two: </a:t>
            </a:r>
          </a:p>
          <a:p>
            <a:pPr>
              <a:buNone/>
            </a:pPr>
            <a:r>
              <a:rPr lang="en-US" dirty="0" err="1" smtClean="0">
                <a:solidFill>
                  <a:srgbClr val="FFFF00"/>
                </a:solidFill>
              </a:rPr>
              <a:t>Biogradable</a:t>
            </a:r>
            <a:r>
              <a:rPr lang="en-US" dirty="0" smtClean="0">
                <a:solidFill>
                  <a:srgbClr val="FFFF00"/>
                </a:solidFill>
              </a:rPr>
              <a:t> wastes----or organic wastes</a:t>
            </a:r>
          </a:p>
          <a:p>
            <a:r>
              <a:rPr lang="en-US" dirty="0" smtClean="0">
                <a:solidFill>
                  <a:schemeClr val="tx2"/>
                </a:solidFill>
              </a:rPr>
              <a:t>Many items of refuse come from natural materials e.g. waste food, leaves etc .they gradually rot or decompose (i.e. they are broken down by bacteria or fermentation) and are slowly absorbed into the soil as manure.</a:t>
            </a:r>
          </a:p>
          <a:p>
            <a:endParaRPr lang="en-US" dirty="0"/>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991600" cy="5105400"/>
          </a:xfrm>
        </p:spPr>
        <p:txBody>
          <a:bodyPr/>
          <a:lstStyle/>
          <a:p>
            <a:pPr>
              <a:buNone/>
            </a:pPr>
            <a:r>
              <a:rPr lang="en-US" dirty="0" smtClean="0">
                <a:solidFill>
                  <a:srgbClr val="FFFF00"/>
                </a:solidFill>
              </a:rPr>
              <a:t>Non-</a:t>
            </a:r>
            <a:r>
              <a:rPr lang="en-US" dirty="0" err="1" smtClean="0">
                <a:solidFill>
                  <a:srgbClr val="FFFF00"/>
                </a:solidFill>
              </a:rPr>
              <a:t>biogradable</a:t>
            </a:r>
            <a:r>
              <a:rPr lang="en-US" dirty="0" smtClean="0">
                <a:solidFill>
                  <a:srgbClr val="FFFF00"/>
                </a:solidFill>
              </a:rPr>
              <a:t> refuse</a:t>
            </a:r>
            <a:r>
              <a:rPr lang="sw-KE" dirty="0" smtClean="0">
                <a:solidFill>
                  <a:srgbClr val="FFFF00"/>
                </a:solidFill>
              </a:rPr>
              <a:t>-------  persistent inorganic pollutants</a:t>
            </a:r>
          </a:p>
          <a:p>
            <a:r>
              <a:rPr lang="en-US" dirty="0" smtClean="0">
                <a:solidFill>
                  <a:schemeClr val="tx2"/>
                </a:solidFill>
              </a:rPr>
              <a:t>Some items of refuse that come from manufactured processes (bottles, tins, plastic papers etc) do not break down naturally and remain as they are for a very long time. they present a great problem for disposal and pollution of the environment </a:t>
            </a:r>
            <a:r>
              <a:rPr lang="en-US" dirty="0" smtClean="0"/>
              <a:t>and can only be managed through incineration or burying.</a:t>
            </a:r>
          </a:p>
          <a:p>
            <a:endParaRPr lang="en-US" dirty="0"/>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Types of refuse</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219200"/>
            <a:ext cx="9144000" cy="5638800"/>
          </a:xfrm>
        </p:spPr>
        <p:txBody>
          <a:bodyPr/>
          <a:lstStyle/>
          <a:p>
            <a:pPr marL="457200" indent="-457200">
              <a:buAutoNum type="arabicPlain"/>
            </a:pPr>
            <a:r>
              <a:rPr lang="en-US" dirty="0" smtClean="0">
                <a:solidFill>
                  <a:schemeClr val="tx2"/>
                </a:solidFill>
              </a:rPr>
              <a:t>Hospital refuse –classified as follows ;</a:t>
            </a:r>
          </a:p>
          <a:p>
            <a:pPr marL="457200" indent="-457200">
              <a:buNone/>
            </a:pPr>
            <a:r>
              <a:rPr lang="en-US" dirty="0" smtClean="0">
                <a:solidFill>
                  <a:schemeClr val="tx2"/>
                </a:solidFill>
              </a:rPr>
              <a:t>     - Infectious wastes ------- used gloves,  pads, bandages, dressing materials etc </a:t>
            </a:r>
          </a:p>
          <a:p>
            <a:pPr marL="457200" indent="-457200">
              <a:buNone/>
            </a:pPr>
            <a:r>
              <a:rPr lang="en-US" dirty="0" smtClean="0">
                <a:solidFill>
                  <a:schemeClr val="tx2"/>
                </a:solidFill>
              </a:rPr>
              <a:t>	 - Pathological wastes-------- amputations, body tissues and organs  </a:t>
            </a:r>
          </a:p>
          <a:p>
            <a:pPr marL="457200" indent="-457200">
              <a:buNone/>
            </a:pPr>
            <a:r>
              <a:rPr lang="en-US" dirty="0" smtClean="0">
                <a:solidFill>
                  <a:schemeClr val="tx2"/>
                </a:solidFill>
              </a:rPr>
              <a:t>	 - </a:t>
            </a:r>
            <a:r>
              <a:rPr lang="en-US" dirty="0" err="1" smtClean="0">
                <a:solidFill>
                  <a:schemeClr val="tx2"/>
                </a:solidFill>
              </a:rPr>
              <a:t>Cytotoxic</a:t>
            </a:r>
            <a:r>
              <a:rPr lang="en-US" dirty="0" smtClean="0">
                <a:solidFill>
                  <a:schemeClr val="tx2"/>
                </a:solidFill>
              </a:rPr>
              <a:t>  wastes  ------- </a:t>
            </a:r>
            <a:r>
              <a:rPr lang="en-US" dirty="0" err="1" smtClean="0">
                <a:solidFill>
                  <a:schemeClr val="tx2"/>
                </a:solidFill>
              </a:rPr>
              <a:t>cytotoxic</a:t>
            </a:r>
            <a:r>
              <a:rPr lang="en-US" dirty="0" smtClean="0">
                <a:solidFill>
                  <a:schemeClr val="tx2"/>
                </a:solidFill>
              </a:rPr>
              <a:t> drugs (pharmaceutical products)</a:t>
            </a:r>
          </a:p>
          <a:p>
            <a:pPr marL="457200" indent="-457200">
              <a:buNone/>
            </a:pPr>
            <a:r>
              <a:rPr lang="en-US" dirty="0" smtClean="0">
                <a:solidFill>
                  <a:schemeClr val="tx2"/>
                </a:solidFill>
              </a:rPr>
              <a:t>	 - sharps -------used needles ,  scalpels etc </a:t>
            </a:r>
          </a:p>
          <a:p>
            <a:pPr marL="457200" indent="-457200">
              <a:buNone/>
            </a:pPr>
            <a:r>
              <a:rPr lang="en-US" dirty="0" smtClean="0">
                <a:solidFill>
                  <a:schemeClr val="tx2"/>
                </a:solidFill>
              </a:rPr>
              <a:t>      - general wastes  ----------  waste papers </a:t>
            </a:r>
          </a:p>
          <a:p>
            <a:pPr marL="457200" indent="-457200">
              <a:buNone/>
            </a:pPr>
            <a:r>
              <a:rPr lang="en-US" dirty="0" smtClean="0">
                <a:solidFill>
                  <a:schemeClr val="tx2"/>
                </a:solidFill>
              </a:rPr>
              <a:t>	  - food remains  ---------- left-</a:t>
            </a:r>
            <a:r>
              <a:rPr lang="en-US" dirty="0" err="1" smtClean="0">
                <a:solidFill>
                  <a:schemeClr val="tx2"/>
                </a:solidFill>
              </a:rPr>
              <a:t>overs</a:t>
            </a:r>
            <a:endParaRPr lang="en-US" dirty="0" smtClean="0">
              <a:solidFill>
                <a:schemeClr val="tx2"/>
              </a:solidFill>
            </a:endParaRPr>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buAutoNum type="arabicPlain" startAt="2"/>
            </a:pPr>
            <a:r>
              <a:rPr lang="en-US" dirty="0" smtClean="0">
                <a:solidFill>
                  <a:schemeClr val="tx2"/>
                </a:solidFill>
              </a:rPr>
              <a:t>Domestic refuse ---------   this consists of ash, rubbish and garbage from household.   Rubbish comprises of paper, clothing, bits of wood, metal glass, dust and dirt.   Garbage is the waste matter arising from the preparation ,cooking and consumption of food.  </a:t>
            </a:r>
          </a:p>
          <a:p>
            <a:pPr>
              <a:buNone/>
            </a:pPr>
            <a:r>
              <a:rPr lang="en-US" dirty="0" smtClean="0">
                <a:solidFill>
                  <a:schemeClr val="tx2"/>
                </a:solidFill>
              </a:rPr>
              <a:t>3. Street refuse -------- consists mainly of papers ,plastics, straws, leaves and </a:t>
            </a:r>
            <a:r>
              <a:rPr lang="en-US" dirty="0" smtClean="0"/>
              <a:t> </a:t>
            </a:r>
            <a:r>
              <a:rPr lang="en-US" dirty="0" smtClean="0">
                <a:solidFill>
                  <a:schemeClr val="tx2"/>
                </a:solidFill>
              </a:rPr>
              <a:t>litter of all kind .</a:t>
            </a:r>
          </a:p>
          <a:p>
            <a:pPr>
              <a:buNone/>
            </a:pPr>
            <a:endParaRPr lang="sw-KE" dirty="0" smtClean="0">
              <a:solidFill>
                <a:schemeClr val="tx2"/>
              </a:solidFill>
            </a:endParaRP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marL="457200" indent="-457200">
              <a:buAutoNum type="arabicPlain" startAt="4"/>
            </a:pPr>
            <a:r>
              <a:rPr lang="en-US" dirty="0" smtClean="0">
                <a:solidFill>
                  <a:schemeClr val="tx2"/>
                </a:solidFill>
              </a:rPr>
              <a:t>Market refuse -------- contains foods dropped by public. </a:t>
            </a:r>
          </a:p>
          <a:p>
            <a:pPr marL="457200" indent="-457200">
              <a:buAutoNum type="arabicPlain" startAt="4"/>
            </a:pPr>
            <a:r>
              <a:rPr lang="en-US" dirty="0" smtClean="0">
                <a:solidFill>
                  <a:schemeClr val="tx2"/>
                </a:solidFill>
              </a:rPr>
              <a:t>Stable litter --------- contains mainly animal droppings and left over animal feeds.</a:t>
            </a:r>
          </a:p>
          <a:p>
            <a:pPr marL="457200" indent="-457200">
              <a:buAutoNum type="arabicPlain" startAt="4"/>
            </a:pPr>
            <a:r>
              <a:rPr lang="en-US" dirty="0" smtClean="0">
                <a:solidFill>
                  <a:schemeClr val="tx2"/>
                </a:solidFill>
              </a:rPr>
              <a:t>Industrial refuse -------- consist of wide variety of wastes ranging from completely inert materials such as calcium carbonate, to highly toxic and explosive compounds.  This depends on the type of industry.</a:t>
            </a:r>
          </a:p>
          <a:p>
            <a:endParaRPr lang="en-US" dirty="0"/>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Methods of refuse disposal </a:t>
            </a:r>
            <a:r>
              <a:rPr lang="en-US" sz="4400" i="1" u="sng" dirty="0" smtClean="0">
                <a:solidFill>
                  <a:srgbClr val="C00000"/>
                </a:solidFill>
              </a:rPr>
              <a:t/>
            </a:r>
            <a:br>
              <a:rPr lang="en-US" sz="4400" i="1" u="sng"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buAutoNum type="arabicPlain"/>
            </a:pPr>
            <a:r>
              <a:rPr lang="en-US" dirty="0" smtClean="0">
                <a:solidFill>
                  <a:schemeClr val="tx2"/>
                </a:solidFill>
              </a:rPr>
              <a:t>Controlled tipping ---------    depositing refuse into depressions or large holes in the ground . These tips should be situated at least ½ KM away from the settlement, preferably out of sight. The holes should be dry or properly drained. After each day’s refuse is deposited, the hole is covered with soil.</a:t>
            </a:r>
          </a:p>
          <a:p>
            <a:pPr marL="457200" indent="-457200">
              <a:buAutoNum type="arabicPlain"/>
            </a:pPr>
            <a:r>
              <a:rPr lang="en-US" dirty="0" smtClean="0">
                <a:solidFill>
                  <a:schemeClr val="tx2"/>
                </a:solidFill>
              </a:rPr>
              <a:t>Crude dumping --------- insanitary method of accumulating refuse in an open area.</a:t>
            </a:r>
          </a:p>
          <a:p>
            <a:endParaRPr lang="en-US" dirty="0"/>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pPr marL="457200" indent="-457200">
              <a:buNone/>
            </a:pPr>
            <a:r>
              <a:rPr lang="en-US" dirty="0" smtClean="0">
                <a:solidFill>
                  <a:schemeClr val="tx2"/>
                </a:solidFill>
              </a:rPr>
              <a:t>3. Incineration (burning)  --------  simple  open-air burning. Burning in a trench.  Incinerators are built out of brick and provided with chimneys that allows complete combustion and produce less smoke</a:t>
            </a:r>
          </a:p>
          <a:p>
            <a:pPr marL="457200" indent="-457200">
              <a:buNone/>
            </a:pPr>
            <a:r>
              <a:rPr lang="en-US" dirty="0" smtClean="0">
                <a:solidFill>
                  <a:schemeClr val="tx2"/>
                </a:solidFill>
              </a:rPr>
              <a:t>4. Composting -------  refuse is heaped into a hole (</a:t>
            </a:r>
            <a:r>
              <a:rPr lang="en-US" dirty="0" err="1" smtClean="0">
                <a:solidFill>
                  <a:schemeClr val="tx2"/>
                </a:solidFill>
              </a:rPr>
              <a:t>biogradable</a:t>
            </a:r>
            <a:r>
              <a:rPr lang="en-US" dirty="0" smtClean="0">
                <a:solidFill>
                  <a:schemeClr val="tx2"/>
                </a:solidFill>
              </a:rPr>
              <a:t> refuse). Fermentation decomposes the refuse which eventually may be used as manure. It is a process of nature whereby organic matter breaks down under bacterial action resulting in the formation of manure</a:t>
            </a:r>
            <a:endParaRPr lang="sw-KE"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solidFill>
                  <a:schemeClr val="tx2"/>
                </a:solidFill>
              </a:rPr>
              <a:t>5. dumping in the sea</a:t>
            </a:r>
          </a:p>
          <a:p>
            <a:pPr>
              <a:buNone/>
            </a:pPr>
            <a:r>
              <a:rPr lang="en-US" dirty="0" smtClean="0">
                <a:solidFill>
                  <a:schemeClr val="tx2"/>
                </a:solidFill>
              </a:rPr>
              <a:t>6   Seepage (kitchen water)--------   waste water which does not contain fecal matter or urine is allowed to drain in the land and can be used to irrigate the land (kitchen garden)</a:t>
            </a:r>
          </a:p>
          <a:p>
            <a:pPr marL="457200" indent="-457200">
              <a:buAutoNum type="arabicPlain" startAt="7"/>
            </a:pPr>
            <a:r>
              <a:rPr lang="en-US" dirty="0" smtClean="0">
                <a:solidFill>
                  <a:schemeClr val="tx2"/>
                </a:solidFill>
              </a:rPr>
              <a:t>Burying ------   some refuse such as broken glass , pots or metal can not be burned or turned into a compost , therefore they are buried .</a:t>
            </a:r>
          </a:p>
          <a:p>
            <a:pPr marL="457200" indent="-457200">
              <a:buAutoNum type="arabicPlain" startAt="7"/>
            </a:pPr>
            <a:r>
              <a:rPr lang="en-US" dirty="0" smtClean="0">
                <a:solidFill>
                  <a:schemeClr val="tx2"/>
                </a:solidFill>
              </a:rPr>
              <a:t>Recycling-------- re-using non-</a:t>
            </a:r>
            <a:r>
              <a:rPr lang="en-US" dirty="0" err="1" smtClean="0">
                <a:solidFill>
                  <a:schemeClr val="tx2"/>
                </a:solidFill>
              </a:rPr>
              <a:t>biogradable</a:t>
            </a:r>
            <a:r>
              <a:rPr lang="en-US" dirty="0" smtClean="0">
                <a:solidFill>
                  <a:schemeClr val="tx2"/>
                </a:solidFill>
              </a:rPr>
              <a:t>  refuse such as plastic papers, broken bottles, metal cans etc.</a:t>
            </a:r>
          </a:p>
          <a:p>
            <a:endParaRPr lang="en-US" dirty="0"/>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7010400"/>
          </a:xfrm>
        </p:spPr>
        <p:txBody>
          <a:bodyPr/>
          <a:lstStyle/>
          <a:p>
            <a:endParaRPr lang="en-US" b="1" u="sng" dirty="0" smtClean="0">
              <a:solidFill>
                <a:srgbClr val="FF0000"/>
              </a:solidFill>
            </a:endParaRPr>
          </a:p>
          <a:p>
            <a:r>
              <a:rPr lang="en-US" b="1" u="sng" dirty="0" smtClean="0">
                <a:solidFill>
                  <a:srgbClr val="FF0000"/>
                </a:solidFill>
              </a:rPr>
              <a:t>N/B</a:t>
            </a:r>
            <a:r>
              <a:rPr lang="en-US" dirty="0" smtClean="0"/>
              <a:t>  The indiscriminate disposal of refuse  (</a:t>
            </a:r>
            <a:r>
              <a:rPr lang="en-US" i="1" dirty="0" smtClean="0">
                <a:solidFill>
                  <a:schemeClr val="accent2"/>
                </a:solidFill>
              </a:rPr>
              <a:t>CRUDE</a:t>
            </a:r>
            <a:r>
              <a:rPr lang="en-US" dirty="0" smtClean="0"/>
              <a:t> </a:t>
            </a:r>
            <a:r>
              <a:rPr lang="en-US" i="1" dirty="0" smtClean="0">
                <a:solidFill>
                  <a:schemeClr val="accent2"/>
                </a:solidFill>
              </a:rPr>
              <a:t>DUMPPING</a:t>
            </a:r>
            <a:r>
              <a:rPr lang="en-US" dirty="0" smtClean="0"/>
              <a:t>);</a:t>
            </a:r>
          </a:p>
          <a:p>
            <a:pPr>
              <a:buFontTx/>
              <a:buChar char="-"/>
            </a:pPr>
            <a:r>
              <a:rPr lang="en-US" dirty="0" smtClean="0"/>
              <a:t>Produces offensive smells</a:t>
            </a:r>
          </a:p>
          <a:p>
            <a:pPr>
              <a:buFontTx/>
              <a:buChar char="-"/>
            </a:pPr>
            <a:r>
              <a:rPr lang="en-US" dirty="0" smtClean="0"/>
              <a:t> attracts insects and vermin particularly flies, cockroaches and rodents</a:t>
            </a:r>
          </a:p>
          <a:p>
            <a:pPr>
              <a:buFontTx/>
              <a:buChar char="-"/>
            </a:pPr>
            <a:r>
              <a:rPr lang="en-US" dirty="0" smtClean="0"/>
              <a:t>Spreads diseases </a:t>
            </a:r>
          </a:p>
          <a:p>
            <a:pPr>
              <a:buFontTx/>
              <a:buChar char="-"/>
            </a:pPr>
            <a:r>
              <a:rPr lang="en-US" dirty="0" smtClean="0"/>
              <a:t>Can cause fires (from inflammable refuse)</a:t>
            </a:r>
          </a:p>
          <a:p>
            <a:pPr>
              <a:buFontTx/>
              <a:buChar char="-"/>
            </a:pPr>
            <a:r>
              <a:rPr lang="en-US" dirty="0" smtClean="0"/>
              <a:t>Can cause pollution of air, water or food</a:t>
            </a:r>
          </a:p>
          <a:p>
            <a:pPr>
              <a:buFontTx/>
              <a:buChar char="-"/>
            </a:pPr>
            <a:r>
              <a:rPr lang="en-US" dirty="0" smtClean="0"/>
              <a:t>Piles of refuse are a nuisance (bad sight)</a:t>
            </a:r>
          </a:p>
          <a:p>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family is a group of two or more persons, who share emotional bonds and material things, usually live in the same household, are related by blood, marriage or adoption, and sexual relationship is socially approved for the parents.</a:t>
            </a:r>
            <a:endParaRPr lang="en-US" dirty="0"/>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EXCRETA  DISPOSAL </a:t>
            </a:r>
            <a:r>
              <a:rPr lang="en-US" sz="4400" b="1" u="sng" dirty="0" smtClean="0">
                <a:solidFill>
                  <a:srgbClr val="C00000"/>
                </a:solidFill>
              </a:rPr>
              <a:t/>
            </a:r>
            <a:br>
              <a:rPr lang="en-US" sz="4400" b="1" u="sng"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r>
              <a:rPr lang="en-US" dirty="0" smtClean="0">
                <a:solidFill>
                  <a:schemeClr val="tx2"/>
                </a:solidFill>
              </a:rPr>
              <a:t>Excreta includes </a:t>
            </a:r>
            <a:r>
              <a:rPr lang="en-US" dirty="0" err="1" smtClean="0">
                <a:solidFill>
                  <a:schemeClr val="tx2"/>
                </a:solidFill>
              </a:rPr>
              <a:t>faeces</a:t>
            </a:r>
            <a:r>
              <a:rPr lang="en-US" dirty="0" smtClean="0">
                <a:solidFill>
                  <a:schemeClr val="tx2"/>
                </a:solidFill>
              </a:rPr>
              <a:t>,  urine ,</a:t>
            </a:r>
            <a:r>
              <a:rPr lang="en-US" dirty="0" err="1" smtClean="0">
                <a:solidFill>
                  <a:schemeClr val="tx2"/>
                </a:solidFill>
              </a:rPr>
              <a:t>vomitus</a:t>
            </a:r>
            <a:r>
              <a:rPr lang="en-US" dirty="0" smtClean="0">
                <a:solidFill>
                  <a:schemeClr val="tx2"/>
                </a:solidFill>
              </a:rPr>
              <a:t>  and sputum.  Infective organisms for many diseases leave the body in </a:t>
            </a:r>
            <a:r>
              <a:rPr lang="en-US" dirty="0" err="1" smtClean="0">
                <a:solidFill>
                  <a:schemeClr val="tx2"/>
                </a:solidFill>
              </a:rPr>
              <a:t>faeces</a:t>
            </a:r>
            <a:r>
              <a:rPr lang="en-US" dirty="0" smtClean="0">
                <a:solidFill>
                  <a:schemeClr val="tx2"/>
                </a:solidFill>
              </a:rPr>
              <a:t> and urine  e.g. </a:t>
            </a:r>
          </a:p>
          <a:p>
            <a:pPr marL="457200" indent="-457200"/>
            <a:r>
              <a:rPr lang="en-US" dirty="0" smtClean="0">
                <a:solidFill>
                  <a:schemeClr val="tx2"/>
                </a:solidFill>
              </a:rPr>
              <a:t>Bacillary and Amoebic dysentery</a:t>
            </a:r>
          </a:p>
          <a:p>
            <a:pPr marL="457200" indent="-457200"/>
            <a:r>
              <a:rPr lang="en-US" dirty="0" smtClean="0">
                <a:solidFill>
                  <a:schemeClr val="tx2"/>
                </a:solidFill>
              </a:rPr>
              <a:t>Typhoid fever,   cholera, food poisoning,  poliomyelitis etc . These  diseases are transmitted through </a:t>
            </a:r>
            <a:r>
              <a:rPr lang="en-US" dirty="0" err="1" smtClean="0">
                <a:solidFill>
                  <a:schemeClr val="tx2"/>
                </a:solidFill>
              </a:rPr>
              <a:t>faeco</a:t>
            </a:r>
            <a:r>
              <a:rPr lang="en-US" dirty="0" smtClean="0">
                <a:solidFill>
                  <a:schemeClr val="tx2"/>
                </a:solidFill>
              </a:rPr>
              <a:t>-oral route mode of transmission , also known as  4Fs connection  i.e. food, flies,  fingers, </a:t>
            </a:r>
            <a:r>
              <a:rPr lang="en-US" dirty="0" err="1" smtClean="0">
                <a:solidFill>
                  <a:schemeClr val="tx2"/>
                </a:solidFill>
              </a:rPr>
              <a:t>faeces</a:t>
            </a:r>
            <a:r>
              <a:rPr lang="en-US" dirty="0" smtClean="0">
                <a:solidFill>
                  <a:schemeClr val="tx2"/>
                </a:solidFill>
              </a:rPr>
              <a:t>.</a:t>
            </a:r>
          </a:p>
          <a:p>
            <a:pPr>
              <a:buNone/>
            </a:pPr>
            <a:endParaRPr lang="en-US" dirty="0"/>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dirty="0" smtClean="0">
                <a:solidFill>
                  <a:schemeClr val="tx2"/>
                </a:solidFill>
              </a:rPr>
              <a:t>The main purpose of safe excreta disposal is to deposit </a:t>
            </a:r>
            <a:r>
              <a:rPr lang="en-US" dirty="0" err="1" smtClean="0">
                <a:solidFill>
                  <a:schemeClr val="tx2"/>
                </a:solidFill>
              </a:rPr>
              <a:t>faeces</a:t>
            </a:r>
            <a:r>
              <a:rPr lang="en-US" dirty="0" smtClean="0">
                <a:solidFill>
                  <a:schemeClr val="tx2"/>
                </a:solidFill>
              </a:rPr>
              <a:t> where they are not accessible to flies. The main method of waste disposal is by use of Pit latrines.</a:t>
            </a:r>
          </a:p>
          <a:p>
            <a:pPr>
              <a:buNone/>
            </a:pPr>
            <a:r>
              <a:rPr lang="en-US" b="1" i="1" u="sng" dirty="0" smtClean="0">
                <a:solidFill>
                  <a:srgbClr val="FFFF00"/>
                </a:solidFill>
              </a:rPr>
              <a:t>Conditions of building a pit latrine </a:t>
            </a:r>
          </a:p>
          <a:p>
            <a:pPr marL="457200" indent="-457200">
              <a:buNone/>
            </a:pPr>
            <a:r>
              <a:rPr lang="en-US" dirty="0" smtClean="0">
                <a:solidFill>
                  <a:schemeClr val="tx2"/>
                </a:solidFill>
              </a:rPr>
              <a:t>1. The latrine should be situated away from houses</a:t>
            </a:r>
          </a:p>
          <a:p>
            <a:pPr marL="457200" indent="-457200">
              <a:buAutoNum type="arabicPlain" startAt="2"/>
            </a:pPr>
            <a:r>
              <a:rPr lang="en-US" dirty="0" smtClean="0">
                <a:solidFill>
                  <a:schemeClr val="tx2"/>
                </a:solidFill>
              </a:rPr>
              <a:t>It must be at least 50-100 feet from any water source </a:t>
            </a:r>
          </a:p>
          <a:p>
            <a:pPr marL="457200" indent="-457200">
              <a:buAutoNum type="arabicPlain" startAt="2"/>
            </a:pPr>
            <a:r>
              <a:rPr lang="en-US" dirty="0" smtClean="0">
                <a:solidFill>
                  <a:schemeClr val="tx2"/>
                </a:solidFill>
              </a:rPr>
              <a:t>It must be on dry ground where water drains away from it </a:t>
            </a:r>
          </a:p>
          <a:p>
            <a:pPr>
              <a:buNone/>
            </a:pPr>
            <a:endParaRPr lang="en-US" b="1" i="1" u="sng" dirty="0" smtClean="0">
              <a:solidFill>
                <a:srgbClr val="FFFF00"/>
              </a:solidFill>
            </a:endParaRPr>
          </a:p>
          <a:p>
            <a:pPr>
              <a:buNone/>
            </a:pPr>
            <a:endParaRPr lang="en-US" b="1" i="1" u="sng" dirty="0" smtClean="0">
              <a:solidFill>
                <a:srgbClr val="FFFF00"/>
              </a:solidFill>
            </a:endParaRPr>
          </a:p>
          <a:p>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00800"/>
          </a:xfrm>
        </p:spPr>
        <p:txBody>
          <a:bodyPr/>
          <a:lstStyle/>
          <a:p>
            <a:pPr>
              <a:buNone/>
            </a:pPr>
            <a:r>
              <a:rPr lang="en-US" dirty="0" smtClean="0">
                <a:solidFill>
                  <a:schemeClr val="tx2"/>
                </a:solidFill>
              </a:rPr>
              <a:t>4 .The pit should be as deep as possible about 12-18 feet.</a:t>
            </a:r>
          </a:p>
          <a:p>
            <a:pPr marL="457200" indent="-457200">
              <a:buAutoNum type="arabicPlain" startAt="5"/>
            </a:pPr>
            <a:r>
              <a:rPr lang="en-US" dirty="0" smtClean="0">
                <a:solidFill>
                  <a:schemeClr val="tx2"/>
                </a:solidFill>
              </a:rPr>
              <a:t>The hole needs a cover with a handle to prevent flies from getting in and out</a:t>
            </a:r>
          </a:p>
          <a:p>
            <a:pPr marL="457200" indent="-457200">
              <a:buAutoNum type="arabicPlain" startAt="5"/>
            </a:pPr>
            <a:r>
              <a:rPr lang="en-US" dirty="0" smtClean="0">
                <a:solidFill>
                  <a:schemeClr val="tx2"/>
                </a:solidFill>
              </a:rPr>
              <a:t>The latrine must have a hut to give privacy and protection from weather. The hut can be made out of poles and thatch . It should have a roof and a door or a hanging sack. There should be emphasis on proper use and maintenance of the toilet.</a:t>
            </a:r>
          </a:p>
          <a:p>
            <a:endParaRPr lang="en-US" dirty="0"/>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Advantages of a pit latrine in rural areas </a:t>
            </a:r>
            <a:r>
              <a:rPr lang="en-US" sz="4400" i="1" dirty="0" smtClean="0">
                <a:solidFill>
                  <a:schemeClr val="accent2"/>
                </a:solidFill>
              </a:rPr>
              <a:t/>
            </a:r>
            <a:br>
              <a:rPr lang="en-US" sz="4400" i="1" dirty="0" smtClean="0">
                <a:solidFill>
                  <a:schemeClr val="accent2"/>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514350" indent="-514350">
              <a:buFont typeface="+mj-lt"/>
              <a:buAutoNum type="romanLcPeriod"/>
            </a:pPr>
            <a:r>
              <a:rPr lang="en-US" dirty="0" smtClean="0">
                <a:solidFill>
                  <a:schemeClr val="tx2"/>
                </a:solidFill>
              </a:rPr>
              <a:t>There is a lot of space and good soil in the rural areas</a:t>
            </a:r>
          </a:p>
          <a:p>
            <a:pPr marL="514350" indent="-514350">
              <a:buFont typeface="+mj-lt"/>
              <a:buAutoNum type="romanLcPeriod"/>
            </a:pPr>
            <a:r>
              <a:rPr lang="en-US" dirty="0" smtClean="0">
                <a:solidFill>
                  <a:schemeClr val="tx2"/>
                </a:solidFill>
              </a:rPr>
              <a:t>Cheap to construct because materials can be obtained locally</a:t>
            </a:r>
          </a:p>
          <a:p>
            <a:pPr marL="514350" indent="-514350">
              <a:buFont typeface="+mj-lt"/>
              <a:buAutoNum type="romanLcPeriod"/>
            </a:pPr>
            <a:r>
              <a:rPr lang="en-US" dirty="0" smtClean="0">
                <a:solidFill>
                  <a:schemeClr val="tx2"/>
                </a:solidFill>
              </a:rPr>
              <a:t>No need for specialized knowledge for construction (non-skilled job)</a:t>
            </a:r>
          </a:p>
          <a:p>
            <a:pPr marL="514350" indent="-514350">
              <a:buFont typeface="+mj-lt"/>
              <a:buAutoNum type="romanLcPeriod"/>
            </a:pPr>
            <a:r>
              <a:rPr lang="en-US" dirty="0" smtClean="0">
                <a:solidFill>
                  <a:schemeClr val="tx2"/>
                </a:solidFill>
              </a:rPr>
              <a:t>No need for piped water </a:t>
            </a:r>
            <a:r>
              <a:rPr lang="sw-KE" dirty="0" smtClean="0">
                <a:solidFill>
                  <a:schemeClr val="tx2"/>
                </a:solidFill>
              </a:rPr>
              <a:t>supply </a:t>
            </a:r>
          </a:p>
          <a:p>
            <a:pPr marL="514350" indent="-514350">
              <a:buFont typeface="+mj-lt"/>
              <a:buAutoNum type="romanLcPeriod"/>
            </a:pPr>
            <a:r>
              <a:rPr lang="en-US" dirty="0" smtClean="0">
                <a:solidFill>
                  <a:schemeClr val="tx2"/>
                </a:solidFill>
              </a:rPr>
              <a:t>Produce minimum nuisance </a:t>
            </a:r>
          </a:p>
          <a:p>
            <a:pPr marL="514350" indent="-514350">
              <a:buFont typeface="+mj-lt"/>
              <a:buAutoNum type="romanLcPeriod"/>
            </a:pPr>
            <a:r>
              <a:rPr lang="en-US" dirty="0" smtClean="0">
                <a:solidFill>
                  <a:schemeClr val="tx2"/>
                </a:solidFill>
              </a:rPr>
              <a:t>Easy to maintain and use </a:t>
            </a:r>
          </a:p>
          <a:p>
            <a:endParaRPr lang="en-US" dirty="0"/>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514350" indent="-514350">
              <a:buNone/>
            </a:pPr>
            <a:r>
              <a:rPr lang="en-US" dirty="0" smtClean="0">
                <a:solidFill>
                  <a:schemeClr val="tx2"/>
                </a:solidFill>
              </a:rPr>
              <a:t>vii. When full can be covered and another one dug</a:t>
            </a:r>
          </a:p>
          <a:p>
            <a:pPr marL="514350" indent="-514350">
              <a:buNone/>
            </a:pPr>
            <a:r>
              <a:rPr lang="en-US" dirty="0" smtClean="0">
                <a:solidFill>
                  <a:schemeClr val="tx2"/>
                </a:solidFill>
              </a:rPr>
              <a:t>viii. A filled up covered pit fertilizes the soil and plants like bananas grow well</a:t>
            </a:r>
          </a:p>
          <a:p>
            <a:endParaRPr lang="en-US" dirty="0"/>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Types of latrines</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514350" indent="-514350">
              <a:buNone/>
            </a:pPr>
            <a:r>
              <a:rPr lang="en-US" dirty="0" smtClean="0">
                <a:solidFill>
                  <a:schemeClr val="tx2"/>
                </a:solidFill>
              </a:rPr>
              <a:t>1  Pit latrine----------  consist of a hand dug hole in the ground covered with either a squatting slab or plate</a:t>
            </a:r>
          </a:p>
          <a:p>
            <a:pPr marL="514350" indent="-514350">
              <a:buNone/>
            </a:pPr>
            <a:r>
              <a:rPr lang="en-US" dirty="0" smtClean="0">
                <a:solidFill>
                  <a:schemeClr val="tx2"/>
                </a:solidFill>
              </a:rPr>
              <a:t>2. VIP– Ventilated pit latrine---------- the vent pipe takes away the smell and it has a wire mesh that traps flies</a:t>
            </a:r>
          </a:p>
          <a:p>
            <a:pPr marL="514350" indent="-514350">
              <a:buNone/>
            </a:pPr>
            <a:r>
              <a:rPr lang="en-US" dirty="0" smtClean="0">
                <a:solidFill>
                  <a:schemeClr val="tx2"/>
                </a:solidFill>
              </a:rPr>
              <a:t>3. A bore hole latrine ------ a type of pit latrine which can be used if the soil and location are  suitable. The pit is dug with a special machine(earth auger) instead of hand </a:t>
            </a:r>
          </a:p>
          <a:p>
            <a:endParaRPr lang="en-US" dirty="0"/>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None/>
            </a:pPr>
            <a:r>
              <a:rPr lang="en-US" dirty="0" smtClean="0"/>
              <a:t> </a:t>
            </a:r>
            <a:r>
              <a:rPr lang="en-US" dirty="0" smtClean="0">
                <a:solidFill>
                  <a:schemeClr val="tx2"/>
                </a:solidFill>
              </a:rPr>
              <a:t>3  A bucket latrine ------- the </a:t>
            </a:r>
            <a:r>
              <a:rPr lang="en-US" dirty="0" err="1" smtClean="0">
                <a:solidFill>
                  <a:schemeClr val="tx2"/>
                </a:solidFill>
              </a:rPr>
              <a:t>faeces</a:t>
            </a:r>
            <a:r>
              <a:rPr lang="en-US" dirty="0" smtClean="0">
                <a:solidFill>
                  <a:schemeClr val="tx2"/>
                </a:solidFill>
              </a:rPr>
              <a:t> are passed into some container in which there some soil or saw dust. The excreta is then disposed off in a pit.</a:t>
            </a:r>
          </a:p>
          <a:p>
            <a:pPr>
              <a:buNone/>
            </a:pPr>
            <a:r>
              <a:rPr lang="en-US" dirty="0" smtClean="0">
                <a:solidFill>
                  <a:schemeClr val="tx2"/>
                </a:solidFill>
              </a:rPr>
              <a:t>4   A trench  latrine  -------- a multiple pit latrine . A trench is dug and a number of holes with dividing partitions are  constructed over it .</a:t>
            </a:r>
          </a:p>
          <a:p>
            <a:endParaRPr lang="en-US" dirty="0"/>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buAutoNum type="arabicPlain" startAt="5"/>
            </a:pPr>
            <a:r>
              <a:rPr lang="en-US" dirty="0" smtClean="0">
                <a:solidFill>
                  <a:schemeClr val="tx2"/>
                </a:solidFill>
              </a:rPr>
              <a:t>overhung--------- usually in the sea </a:t>
            </a:r>
            <a:r>
              <a:rPr lang="sw-KE" dirty="0" smtClean="0">
                <a:solidFill>
                  <a:schemeClr val="tx2"/>
                </a:solidFill>
              </a:rPr>
              <a:t>.  The faeces and urine fall directly into the water and are disposed off by the action of the tides or water flow </a:t>
            </a:r>
          </a:p>
          <a:p>
            <a:pPr marL="457200" indent="-457200">
              <a:buAutoNum type="arabicPlain" startAt="5"/>
            </a:pPr>
            <a:r>
              <a:rPr lang="en-US" dirty="0" smtClean="0">
                <a:solidFill>
                  <a:schemeClr val="tx2"/>
                </a:solidFill>
              </a:rPr>
              <a:t>Flush lavatories or toilet ---------  mostly found in urban areas.  The excreta is passed into a pan which is connected to a sewage disposal system.    There is a bend in the pipe forming a water trap (gully trap ) for preventing </a:t>
            </a:r>
            <a:r>
              <a:rPr lang="en-US" dirty="0" err="1" smtClean="0">
                <a:solidFill>
                  <a:schemeClr val="tx2"/>
                </a:solidFill>
              </a:rPr>
              <a:t>odours</a:t>
            </a:r>
            <a:r>
              <a:rPr lang="en-US" dirty="0" smtClean="0">
                <a:solidFill>
                  <a:schemeClr val="tx2"/>
                </a:solidFill>
              </a:rPr>
              <a:t> coming back into the pan from the sewage</a:t>
            </a:r>
          </a:p>
          <a:p>
            <a:endParaRPr lang="en-US" dirty="0"/>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pPr>
              <a:buNone/>
            </a:pPr>
            <a:r>
              <a:rPr lang="en-US" dirty="0" smtClean="0">
                <a:solidFill>
                  <a:schemeClr val="tx2"/>
                </a:solidFill>
              </a:rPr>
              <a:t>7.Composting pit latrine ----------- new methods of converting </a:t>
            </a:r>
            <a:r>
              <a:rPr lang="en-US" dirty="0" err="1" smtClean="0">
                <a:solidFill>
                  <a:schemeClr val="tx2"/>
                </a:solidFill>
              </a:rPr>
              <a:t>faeces</a:t>
            </a:r>
            <a:r>
              <a:rPr lang="en-US" dirty="0" smtClean="0">
                <a:solidFill>
                  <a:schemeClr val="tx2"/>
                </a:solidFill>
              </a:rPr>
              <a:t> into usable fertilizers (composting).   Two shallow pit latrines are dug but only one is used at a time. When full it is closed and left unused for 4-6 months. The sludge is dug out and used as fertilizer which should be dry and non offensive</a:t>
            </a:r>
          </a:p>
          <a:p>
            <a:endParaRPr lang="en-US" dirty="0"/>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SEWAGE SYSTEM </a:t>
            </a:r>
            <a:r>
              <a:rPr lang="en-US" sz="4400" b="1" dirty="0" smtClean="0">
                <a:solidFill>
                  <a:srgbClr val="C00000"/>
                </a:solidFill>
              </a:rPr>
              <a:t/>
            </a:r>
            <a:br>
              <a:rPr lang="en-US" sz="4400" b="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r>
              <a:rPr lang="en-US" b="1" dirty="0" smtClean="0">
                <a:solidFill>
                  <a:srgbClr val="C00000"/>
                </a:solidFill>
              </a:rPr>
              <a:t> </a:t>
            </a:r>
            <a:r>
              <a:rPr lang="en-US" dirty="0" smtClean="0">
                <a:solidFill>
                  <a:schemeClr val="tx2"/>
                </a:solidFill>
              </a:rPr>
              <a:t>Sewage is excreta plus domestic waste plus anything else people put down the drains.</a:t>
            </a:r>
          </a:p>
          <a:p>
            <a:pPr marL="457200" indent="-457200">
              <a:buNone/>
            </a:pPr>
            <a:r>
              <a:rPr lang="en-US" b="1" i="1" u="sng" dirty="0" smtClean="0">
                <a:solidFill>
                  <a:srgbClr val="FFFF00"/>
                </a:solidFill>
              </a:rPr>
              <a:t>Water-borne sewage treatment </a:t>
            </a:r>
          </a:p>
          <a:p>
            <a:pPr marL="457200" indent="-457200"/>
            <a:r>
              <a:rPr lang="en-US" dirty="0" smtClean="0">
                <a:solidFill>
                  <a:schemeClr val="tx2"/>
                </a:solidFill>
              </a:rPr>
              <a:t>The principle of sewage treatment is holding the sewage in an open or closed space for a few days to allow solids and fluids to separate and biological action  to turn it into a safe and usable form.</a:t>
            </a:r>
          </a:p>
          <a:p>
            <a:pPr marL="457200" indent="-457200"/>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Families</a:t>
            </a:r>
            <a:endParaRPr lang="en-US" dirty="0"/>
          </a:p>
        </p:txBody>
      </p:sp>
      <p:sp>
        <p:nvSpPr>
          <p:cNvPr id="3" name="Content Placeholder 2"/>
          <p:cNvSpPr>
            <a:spLocks noGrp="1"/>
          </p:cNvSpPr>
          <p:nvPr>
            <p:ph idx="1"/>
          </p:nvPr>
        </p:nvSpPr>
        <p:spPr>
          <a:xfrm>
            <a:off x="0" y="1600200"/>
            <a:ext cx="8686800" cy="4530725"/>
          </a:xfrm>
        </p:spPr>
        <p:txBody>
          <a:bodyPr/>
          <a:lstStyle/>
          <a:p>
            <a:pPr marL="514350" indent="-514350">
              <a:buAutoNum type="arabicPeriod"/>
            </a:pPr>
            <a:r>
              <a:rPr lang="en-US" b="1" dirty="0" smtClean="0"/>
              <a:t>The Nuclear Family</a:t>
            </a:r>
          </a:p>
          <a:p>
            <a:pPr marL="514350" indent="-514350">
              <a:buAutoNum type="arabicPeriod"/>
            </a:pPr>
            <a:r>
              <a:rPr lang="en-US" b="1" dirty="0" smtClean="0"/>
              <a:t>Extended family</a:t>
            </a:r>
          </a:p>
          <a:p>
            <a:pPr marL="514350" indent="-514350">
              <a:buAutoNum type="arabicPeriod"/>
            </a:pPr>
            <a:r>
              <a:rPr lang="en-US" b="1" dirty="0" smtClean="0"/>
              <a:t>Single parent family</a:t>
            </a:r>
          </a:p>
          <a:p>
            <a:pPr marL="514350" indent="-514350">
              <a:buAutoNum type="arabicPeriod"/>
            </a:pPr>
            <a:r>
              <a:rPr lang="en-US" b="1" dirty="0" smtClean="0"/>
              <a:t>Blended family</a:t>
            </a:r>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i="1" u="sng" dirty="0" smtClean="0">
                <a:solidFill>
                  <a:schemeClr val="tx1"/>
                </a:solidFill>
              </a:rPr>
              <a:t/>
            </a:r>
            <a:br>
              <a:rPr lang="en-US" sz="4400" b="1" i="1" u="sng" dirty="0" smtClean="0">
                <a:solidFill>
                  <a:schemeClr val="tx1"/>
                </a:solidFill>
              </a:rPr>
            </a:br>
            <a:r>
              <a:rPr lang="en-US" sz="4400" b="1" i="1" dirty="0" smtClean="0">
                <a:solidFill>
                  <a:schemeClr val="tx1"/>
                </a:solidFill>
              </a:rPr>
              <a:t>Small-scale system ----- the septic tank  </a:t>
            </a:r>
            <a:br>
              <a:rPr lang="en-US" sz="4400" b="1" i="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sewage drains into a special concrete underground tank where solid matters settle to the floor and anaerobic bacteria digests it , producing a relatively small quantity of solid sludge and a clear liquid effluent . This effluent requires further bacteriological treatment to become completely inactive, which is done by running it over stones and sand in underground drains where aerobic bacteria finish the biological decomposition.</a:t>
            </a:r>
          </a:p>
          <a:p>
            <a:endParaRPr lang="en-US" dirty="0" smtClean="0">
              <a:solidFill>
                <a:schemeClr val="tx2"/>
              </a:solidFill>
            </a:endParaRPr>
          </a:p>
        </p:txBody>
      </p:sp>
    </p:spTree>
  </p:cSld>
  <p:clrMapOvr>
    <a:masterClrMapping/>
  </p:clrMapOvr>
  <p:transition/>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r>
              <a:rPr lang="en-US" dirty="0" smtClean="0">
                <a:solidFill>
                  <a:schemeClr val="tx2"/>
                </a:solidFill>
              </a:rPr>
              <a:t>Alternatively the local authority may provide for regular emptying of the </a:t>
            </a:r>
            <a:r>
              <a:rPr lang="en-US" dirty="0" err="1" smtClean="0">
                <a:solidFill>
                  <a:schemeClr val="tx2"/>
                </a:solidFill>
              </a:rPr>
              <a:t>cess</a:t>
            </a:r>
            <a:r>
              <a:rPr lang="en-US" dirty="0" smtClean="0">
                <a:solidFill>
                  <a:schemeClr val="tx2"/>
                </a:solidFill>
              </a:rPr>
              <a:t> pool (septic tank)and charge for that service.</a:t>
            </a:r>
          </a:p>
          <a:p>
            <a:endParaRPr lang="en-US" dirty="0" smtClean="0"/>
          </a:p>
          <a:p>
            <a:endParaRPr lang="en-US" dirty="0"/>
          </a:p>
        </p:txBody>
      </p:sp>
    </p:spTree>
  </p:cSld>
  <p:clrMapOvr>
    <a:masterClrMapping/>
  </p:clrMapOvr>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8915400" cy="1139825"/>
          </a:xfrm>
        </p:spPr>
        <p:txBody>
          <a:bodyPr/>
          <a:lstStyle/>
          <a:p>
            <a:r>
              <a:rPr lang="en-US" sz="4400" i="1" dirty="0" smtClean="0">
                <a:solidFill>
                  <a:schemeClr val="tx1"/>
                </a:solidFill>
              </a:rPr>
              <a:t/>
            </a:r>
            <a:br>
              <a:rPr lang="en-US" sz="4400" i="1" dirty="0" smtClean="0">
                <a:solidFill>
                  <a:schemeClr val="tx1"/>
                </a:solidFill>
              </a:rPr>
            </a:br>
            <a:r>
              <a:rPr lang="en-US" sz="4400" i="1" dirty="0" smtClean="0">
                <a:solidFill>
                  <a:schemeClr val="tx1"/>
                </a:solidFill>
              </a:rPr>
              <a:t>Sewage treatment plant ----large systems </a:t>
            </a:r>
            <a:r>
              <a:rPr lang="en-US" sz="4400" b="1" i="1" u="sng" dirty="0" smtClean="0">
                <a:solidFill>
                  <a:srgbClr val="C00000"/>
                </a:solidFill>
              </a:rPr>
              <a:t/>
            </a:r>
            <a:br>
              <a:rPr lang="en-US" sz="4400" b="1" i="1" u="sng"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Sewage ponds are sited some distance away from buildings in the open where biological action takes place. The effluent needs further treatment   by draining over stones or sand ,after which it is clear  and inactive and can even be allowed to flow into the river.</a:t>
            </a:r>
          </a:p>
          <a:p>
            <a:r>
              <a:rPr lang="en-US" dirty="0" smtClean="0">
                <a:solidFill>
                  <a:schemeClr val="tx2"/>
                </a:solidFill>
              </a:rPr>
              <a:t>The sludge is allowed to dry in the drying bends and used as manure .(especially for cash crops such as tea, coffee, flowers etc).</a:t>
            </a:r>
            <a:endParaRPr lang="sw-KE" dirty="0" smtClean="0">
              <a:solidFill>
                <a:schemeClr val="tx2"/>
              </a:solidFill>
            </a:endParaRPr>
          </a:p>
          <a:p>
            <a:endParaRPr lang="en-US" dirty="0"/>
          </a:p>
        </p:txBody>
      </p:sp>
    </p:spTree>
  </p:cSld>
  <p:clrMapOvr>
    <a:masterClrMapping/>
  </p:clrMapOvr>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POLLUTION</a:t>
            </a:r>
            <a:endParaRPr lang="en-US" dirty="0"/>
          </a:p>
        </p:txBody>
      </p:sp>
      <p:sp>
        <p:nvSpPr>
          <p:cNvPr id="3" name="Content Placeholder 2"/>
          <p:cNvSpPr>
            <a:spLocks noGrp="1"/>
          </p:cNvSpPr>
          <p:nvPr>
            <p:ph idx="1"/>
          </p:nvPr>
        </p:nvSpPr>
        <p:spPr>
          <a:xfrm>
            <a:off x="0" y="1600200"/>
            <a:ext cx="9144000" cy="5105400"/>
          </a:xfrm>
        </p:spPr>
        <p:txBody>
          <a:bodyPr/>
          <a:lstStyle/>
          <a:p>
            <a:r>
              <a:rPr lang="en-US" dirty="0" smtClean="0">
                <a:solidFill>
                  <a:schemeClr val="tx2"/>
                </a:solidFill>
              </a:rPr>
              <a:t>This refers to the spoiling of natural resources like air, food, soil , water etc by contamination with harmful substances.</a:t>
            </a:r>
          </a:p>
          <a:p>
            <a:endParaRPr lang="en-US" dirty="0" smtClean="0">
              <a:solidFill>
                <a:schemeClr val="tx2"/>
              </a:solidFill>
            </a:endParaRPr>
          </a:p>
          <a:p>
            <a:endParaRPr lang="en-US" dirty="0" smtClean="0"/>
          </a:p>
        </p:txBody>
      </p:sp>
    </p:spTree>
  </p:cSld>
  <p:clrMapOvr>
    <a:masterClrMapping/>
  </p:clrMapOvr>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rPr>
              <a:t/>
            </a:r>
            <a:br>
              <a:rPr lang="en-US" b="1" dirty="0" smtClean="0">
                <a:solidFill>
                  <a:schemeClr val="accent2"/>
                </a:solidFill>
              </a:rPr>
            </a:br>
            <a:r>
              <a:rPr lang="en-US" b="1" dirty="0" smtClean="0">
                <a:solidFill>
                  <a:schemeClr val="tx1"/>
                </a:solidFill>
              </a:rPr>
              <a:t>Sources of pollution  </a:t>
            </a:r>
            <a:r>
              <a:rPr lang="en-US" b="1" dirty="0" smtClean="0">
                <a:solidFill>
                  <a:schemeClr val="accent2"/>
                </a:solidFill>
              </a:rPr>
              <a:t/>
            </a:r>
            <a:br>
              <a:rPr lang="en-US" b="1" dirty="0" smtClean="0">
                <a:solidFill>
                  <a:schemeClr val="accent2"/>
                </a:solidFill>
              </a:rPr>
            </a:br>
            <a:endParaRPr lang="en-US" dirty="0"/>
          </a:p>
        </p:txBody>
      </p:sp>
      <p:sp>
        <p:nvSpPr>
          <p:cNvPr id="3" name="Content Placeholder 2"/>
          <p:cNvSpPr>
            <a:spLocks noGrp="1"/>
          </p:cNvSpPr>
          <p:nvPr>
            <p:ph idx="1"/>
          </p:nvPr>
        </p:nvSpPr>
        <p:spPr>
          <a:xfrm>
            <a:off x="0" y="1295400"/>
            <a:ext cx="9144000" cy="5562600"/>
          </a:xfrm>
        </p:spPr>
        <p:txBody>
          <a:bodyPr/>
          <a:lstStyle/>
          <a:p>
            <a:pPr marL="457200" indent="-457200">
              <a:buAutoNum type="arabicPlain"/>
            </a:pPr>
            <a:r>
              <a:rPr lang="en-US" dirty="0" smtClean="0">
                <a:solidFill>
                  <a:schemeClr val="tx2"/>
                </a:solidFill>
              </a:rPr>
              <a:t>Improper  methods of refuse and excreta disposal such as crude dumping.</a:t>
            </a:r>
          </a:p>
          <a:p>
            <a:pPr marL="457200" indent="-457200">
              <a:buAutoNum type="arabicPlain"/>
            </a:pPr>
            <a:r>
              <a:rPr lang="en-US" dirty="0" smtClean="0">
                <a:solidFill>
                  <a:schemeClr val="tx2"/>
                </a:solidFill>
              </a:rPr>
              <a:t>Use of insecticides for agricultural purposes pollutes the air </a:t>
            </a:r>
          </a:p>
          <a:p>
            <a:pPr marL="457200" indent="-457200">
              <a:buAutoNum type="arabicPlain"/>
            </a:pPr>
            <a:r>
              <a:rPr lang="en-US" dirty="0" smtClean="0">
                <a:solidFill>
                  <a:schemeClr val="tx2"/>
                </a:solidFill>
              </a:rPr>
              <a:t>Use of fertilizers pollutes the soil </a:t>
            </a:r>
          </a:p>
          <a:p>
            <a:pPr marL="457200" indent="-457200">
              <a:buAutoNum type="arabicPlain"/>
            </a:pPr>
            <a:r>
              <a:rPr lang="en-US" dirty="0" smtClean="0">
                <a:solidFill>
                  <a:schemeClr val="tx2"/>
                </a:solidFill>
              </a:rPr>
              <a:t>Wastes of sisal, coffee or sugar manufacturers</a:t>
            </a:r>
          </a:p>
          <a:p>
            <a:pPr marL="457200" indent="-457200">
              <a:buAutoNum type="arabicPlain"/>
            </a:pPr>
            <a:r>
              <a:rPr lang="en-US" dirty="0" smtClean="0">
                <a:solidFill>
                  <a:schemeClr val="tx2"/>
                </a:solidFill>
              </a:rPr>
              <a:t>Smoke from big Industries like oil refining</a:t>
            </a:r>
          </a:p>
          <a:p>
            <a:pPr marL="457200" indent="-457200">
              <a:buAutoNum type="arabicPlain"/>
            </a:pPr>
            <a:r>
              <a:rPr lang="en-US" dirty="0" smtClean="0">
                <a:solidFill>
                  <a:schemeClr val="tx2"/>
                </a:solidFill>
              </a:rPr>
              <a:t>Effluent from textile factories may pollute rivers </a:t>
            </a:r>
          </a:p>
          <a:p>
            <a:pPr marL="457200" indent="-457200">
              <a:buAutoNum type="arabicPlain"/>
            </a:pPr>
            <a:r>
              <a:rPr lang="en-US" dirty="0" smtClean="0">
                <a:solidFill>
                  <a:schemeClr val="tx2"/>
                </a:solidFill>
              </a:rPr>
              <a:t>Loud noises (music) in vehicles</a:t>
            </a:r>
          </a:p>
          <a:p>
            <a:pPr marL="457200" indent="-457200"/>
            <a:endParaRPr lang="en-US" dirty="0" smtClean="0">
              <a:solidFill>
                <a:schemeClr val="tx2"/>
              </a:solidFill>
            </a:endParaRPr>
          </a:p>
          <a:p>
            <a:endParaRPr lang="en-US" dirty="0"/>
          </a:p>
        </p:txBody>
      </p:sp>
    </p:spTree>
  </p:cSld>
  <p:clrMapOvr>
    <a:masterClrMapping/>
  </p:clrMapOvr>
  <p:transition/>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dirty="0" smtClean="0">
                <a:solidFill>
                  <a:schemeClr val="tx1"/>
                </a:solidFill>
              </a:rPr>
              <a:t>PROBLEM-SOLVING TECHNIQUE</a:t>
            </a: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i="1" dirty="0" smtClean="0">
                <a:solidFill>
                  <a:srgbClr val="FF0000"/>
                </a:solidFill>
              </a:rPr>
              <a:t>A</a:t>
            </a:r>
            <a:r>
              <a:rPr lang="en-US" dirty="0" smtClean="0">
                <a:solidFill>
                  <a:srgbClr val="FF0000"/>
                </a:solidFill>
              </a:rPr>
              <a:t> </a:t>
            </a:r>
            <a:r>
              <a:rPr lang="en-US" i="1" dirty="0" smtClean="0">
                <a:solidFill>
                  <a:srgbClr val="FF0000"/>
                </a:solidFill>
              </a:rPr>
              <a:t>Problem-</a:t>
            </a:r>
            <a:r>
              <a:rPr lang="en-US" dirty="0" smtClean="0">
                <a:solidFill>
                  <a:schemeClr val="accent2"/>
                </a:solidFill>
              </a:rPr>
              <a:t>------</a:t>
            </a:r>
            <a:r>
              <a:rPr lang="en-US" dirty="0" smtClean="0">
                <a:solidFill>
                  <a:srgbClr val="FF0000"/>
                </a:solidFill>
              </a:rPr>
              <a:t> </a:t>
            </a:r>
            <a:r>
              <a:rPr lang="en-US" dirty="0" smtClean="0">
                <a:solidFill>
                  <a:schemeClr val="tx2"/>
                </a:solidFill>
              </a:rPr>
              <a:t>A problem exist when there is a discrepancy between the ideal and the actual situation i.e. a problem is always a gap between the actual and what should be the ideal</a:t>
            </a:r>
          </a:p>
          <a:p>
            <a:pPr>
              <a:buNone/>
            </a:pPr>
            <a:r>
              <a:rPr lang="en-US" i="1" dirty="0" smtClean="0">
                <a:solidFill>
                  <a:srgbClr val="FF0000"/>
                </a:solidFill>
              </a:rPr>
              <a:t>Problem-solving</a:t>
            </a:r>
          </a:p>
          <a:p>
            <a:r>
              <a:rPr lang="en-US" dirty="0" smtClean="0">
                <a:solidFill>
                  <a:schemeClr val="tx2"/>
                </a:solidFill>
              </a:rPr>
              <a:t>The initial process of identifying the problem, formulating  hypothesis, gathering information and analyzing the same, so that a decision can be made . It is part of decision making process</a:t>
            </a:r>
          </a:p>
          <a:p>
            <a:endParaRPr lang="en-US" dirty="0"/>
          </a:p>
        </p:txBody>
      </p:sp>
    </p:spTree>
  </p:cSld>
  <p:clrMapOvr>
    <a:masterClrMapping/>
  </p:clrMapOvr>
  <p:transition/>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i="1" dirty="0" smtClean="0">
              <a:solidFill>
                <a:schemeClr val="accent2"/>
              </a:solidFill>
            </a:endParaRPr>
          </a:p>
          <a:p>
            <a:r>
              <a:rPr lang="en-US" i="1" dirty="0" smtClean="0">
                <a:solidFill>
                  <a:srgbClr val="FF0000"/>
                </a:solidFill>
              </a:rPr>
              <a:t>DECISION-MAKING</a:t>
            </a:r>
          </a:p>
          <a:p>
            <a:pPr marL="514350" indent="-514350">
              <a:buFont typeface="+mj-lt"/>
              <a:buAutoNum type="romanUcPeriod"/>
            </a:pPr>
            <a:r>
              <a:rPr lang="en-US" dirty="0" smtClean="0">
                <a:solidFill>
                  <a:schemeClr val="tx2"/>
                </a:solidFill>
              </a:rPr>
              <a:t>It is a definite process which requires identifying the problem , formulating hypothesis, gathering information and analyzing the same to make a decision .  Once the decision is made , it is implemented then evaluated . This is part of the problem- solving process.</a:t>
            </a:r>
          </a:p>
          <a:p>
            <a:pPr marL="514350" indent="-514350">
              <a:buFont typeface="+mj-lt"/>
              <a:buAutoNum type="romanUcPeriod"/>
            </a:pPr>
            <a:r>
              <a:rPr lang="en-US" dirty="0" smtClean="0">
                <a:solidFill>
                  <a:schemeClr val="tx2"/>
                </a:solidFill>
              </a:rPr>
              <a:t>Decision –making is a creative process where knowledge, thoughts, feelings and imaginations are fused into action</a:t>
            </a:r>
          </a:p>
          <a:p>
            <a:endParaRPr lang="en-US" dirty="0"/>
          </a:p>
        </p:txBody>
      </p:sp>
    </p:spTree>
  </p:cSld>
  <p:clrMapOvr>
    <a:masterClrMapping/>
  </p:clrMapOvr>
  <p:transition/>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991600" cy="4530725"/>
          </a:xfrm>
        </p:spPr>
        <p:txBody>
          <a:bodyPr/>
          <a:lstStyle/>
          <a:p>
            <a:pPr marL="514350" indent="-514350">
              <a:buNone/>
            </a:pPr>
            <a:r>
              <a:rPr lang="en-US" i="1" dirty="0" smtClean="0">
                <a:solidFill>
                  <a:srgbClr val="FF0000"/>
                </a:solidFill>
              </a:rPr>
              <a:t>A hypothesis</a:t>
            </a:r>
          </a:p>
          <a:p>
            <a:pPr marL="514350" indent="-514350"/>
            <a:r>
              <a:rPr lang="en-US" dirty="0" smtClean="0">
                <a:solidFill>
                  <a:schemeClr val="tx2"/>
                </a:solidFill>
              </a:rPr>
              <a:t>Is an unproved theory or explanation which provides the basis for further investigations i.e. hypothesis is a possible explanation for an event or process subject to approval.</a:t>
            </a:r>
            <a:endParaRPr lang="en-US" dirty="0"/>
          </a:p>
        </p:txBody>
      </p:sp>
    </p:spTree>
  </p:cSld>
  <p:clrMapOvr>
    <a:masterClrMapping/>
  </p:clrMapOvr>
  <p:transition/>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i="1" dirty="0" smtClean="0">
                <a:solidFill>
                  <a:srgbClr val="C00000"/>
                </a:solidFill>
              </a:rPr>
              <a:t/>
            </a:r>
            <a:br>
              <a:rPr lang="en-US" sz="4400" i="1" dirty="0" smtClean="0">
                <a:solidFill>
                  <a:srgbClr val="C00000"/>
                </a:solidFill>
              </a:rPr>
            </a:br>
            <a:r>
              <a:rPr lang="en-US" sz="4400" i="1" dirty="0" smtClean="0">
                <a:solidFill>
                  <a:schemeClr val="tx1"/>
                </a:solidFill>
              </a:rPr>
              <a:t>Steps  of problem-solving process </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i="1" dirty="0" smtClean="0"/>
              <a:t>1  Problem identification----</a:t>
            </a:r>
            <a:r>
              <a:rPr lang="en-US" i="1" dirty="0" smtClean="0">
                <a:solidFill>
                  <a:srgbClr val="C00000"/>
                </a:solidFill>
              </a:rPr>
              <a:t> </a:t>
            </a:r>
            <a:r>
              <a:rPr lang="en-US" dirty="0" smtClean="0">
                <a:solidFill>
                  <a:schemeClr val="tx2"/>
                </a:solidFill>
              </a:rPr>
              <a:t>this</a:t>
            </a:r>
            <a:r>
              <a:rPr lang="en-US" i="1" dirty="0" smtClean="0">
                <a:solidFill>
                  <a:srgbClr val="C00000"/>
                </a:solidFill>
              </a:rPr>
              <a:t> </a:t>
            </a:r>
            <a:r>
              <a:rPr lang="en-US" dirty="0" smtClean="0">
                <a:solidFill>
                  <a:schemeClr val="tx2"/>
                </a:solidFill>
              </a:rPr>
              <a:t>involves</a:t>
            </a:r>
            <a:r>
              <a:rPr lang="en-US" i="1" dirty="0" smtClean="0">
                <a:solidFill>
                  <a:srgbClr val="C00000"/>
                </a:solidFill>
              </a:rPr>
              <a:t> :</a:t>
            </a:r>
            <a:endParaRPr lang="sw-KE" i="1" dirty="0" smtClean="0">
              <a:solidFill>
                <a:srgbClr val="C00000"/>
              </a:solidFill>
            </a:endParaRPr>
          </a:p>
          <a:p>
            <a:pPr>
              <a:buNone/>
            </a:pPr>
            <a:r>
              <a:rPr lang="en-US" dirty="0" smtClean="0"/>
              <a:t>	 a,  </a:t>
            </a:r>
            <a:r>
              <a:rPr lang="en-US" dirty="0" smtClean="0">
                <a:solidFill>
                  <a:schemeClr val="tx2"/>
                </a:solidFill>
              </a:rPr>
              <a:t>Awareness</a:t>
            </a:r>
            <a:r>
              <a:rPr lang="en-US" dirty="0" smtClean="0"/>
              <a:t> </a:t>
            </a:r>
            <a:r>
              <a:rPr lang="en-US" dirty="0" smtClean="0">
                <a:solidFill>
                  <a:schemeClr val="tx2"/>
                </a:solidFill>
              </a:rPr>
              <a:t>of the problem i.e. knowledge that a problem exists</a:t>
            </a:r>
          </a:p>
          <a:p>
            <a:pPr>
              <a:buNone/>
            </a:pPr>
            <a:r>
              <a:rPr lang="en-US" dirty="0" smtClean="0">
                <a:solidFill>
                  <a:schemeClr val="tx2"/>
                </a:solidFill>
              </a:rPr>
              <a:t>	b,  Statement of the problem i.e. details pertaining to the problem or the magnitude of the problem</a:t>
            </a:r>
          </a:p>
          <a:p>
            <a:pPr>
              <a:buNone/>
            </a:pPr>
            <a:r>
              <a:rPr lang="en-US" i="1" dirty="0" smtClean="0">
                <a:solidFill>
                  <a:schemeClr val="tx2"/>
                </a:solidFill>
              </a:rPr>
              <a:t>2. </a:t>
            </a:r>
            <a:r>
              <a:rPr lang="en-US" i="1" dirty="0" smtClean="0"/>
              <a:t>Formulating hypothesis----- </a:t>
            </a:r>
            <a:r>
              <a:rPr lang="en-US" dirty="0" smtClean="0">
                <a:solidFill>
                  <a:schemeClr val="tx2"/>
                </a:solidFill>
              </a:rPr>
              <a:t>this involves the assumptions of the possible causes of the problem. Information to be gathered will either support or reject the hypothesis</a:t>
            </a:r>
          </a:p>
          <a:p>
            <a:pPr>
              <a:buNone/>
            </a:pPr>
            <a:endParaRPr lang="en-US" dirty="0"/>
          </a:p>
        </p:txBody>
      </p:sp>
    </p:spTree>
  </p:cSld>
  <p:clrMapOvr>
    <a:masterClrMapping/>
  </p:clrMapOvr>
  <p:transition/>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None/>
            </a:pPr>
            <a:r>
              <a:rPr lang="en-US" i="1" dirty="0" smtClean="0"/>
              <a:t>3. Data collection </a:t>
            </a:r>
            <a:r>
              <a:rPr lang="en-US" dirty="0" smtClean="0">
                <a:solidFill>
                  <a:schemeClr val="tx2"/>
                </a:solidFill>
              </a:rPr>
              <a:t>-------- gathering information-   this involves diagnosis and fact finding from the relevant parties i.e. all data which may be considered relevant to the problem should be collected.</a:t>
            </a:r>
          </a:p>
          <a:p>
            <a:pPr marL="457200" indent="-457200">
              <a:buNone/>
            </a:pPr>
            <a:r>
              <a:rPr lang="en-US" i="1" dirty="0" smtClean="0"/>
              <a:t>4. Data analysis-</a:t>
            </a:r>
            <a:r>
              <a:rPr lang="en-US" dirty="0" smtClean="0">
                <a:solidFill>
                  <a:schemeClr val="tx2"/>
                </a:solidFill>
              </a:rPr>
              <a:t>---- several strategies can be used for analyzing information in order to determine what information is useful for solving the </a:t>
            </a:r>
            <a:r>
              <a:rPr lang="en-US" dirty="0" err="1" smtClean="0">
                <a:solidFill>
                  <a:schemeClr val="tx2"/>
                </a:solidFill>
              </a:rPr>
              <a:t>problem.This</a:t>
            </a:r>
            <a:r>
              <a:rPr lang="en-US" dirty="0" smtClean="0">
                <a:solidFill>
                  <a:schemeClr val="tx2"/>
                </a:solidFill>
              </a:rPr>
              <a:t> includes:-</a:t>
            </a:r>
          </a:p>
          <a:p>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b="1" dirty="0" smtClean="0"/>
              <a:t>Components of a community</a:t>
            </a:r>
            <a:r>
              <a:rPr lang="en-GB" sz="4400" dirty="0" smtClean="0"/>
              <a:t/>
            </a:r>
            <a:br>
              <a:rPr lang="en-GB" sz="4400" dirty="0" smtClean="0"/>
            </a:br>
            <a:endParaRPr lang="en-US" dirty="0"/>
          </a:p>
        </p:txBody>
      </p:sp>
      <p:sp>
        <p:nvSpPr>
          <p:cNvPr id="3" name="Content Placeholder 2"/>
          <p:cNvSpPr>
            <a:spLocks noGrp="1"/>
          </p:cNvSpPr>
          <p:nvPr>
            <p:ph idx="1"/>
          </p:nvPr>
        </p:nvSpPr>
        <p:spPr>
          <a:xfrm>
            <a:off x="0" y="1600200"/>
            <a:ext cx="8686800" cy="5257800"/>
          </a:xfrm>
        </p:spPr>
        <p:txBody>
          <a:bodyPr/>
          <a:lstStyle/>
          <a:p>
            <a:pPr>
              <a:defRPr/>
            </a:pPr>
            <a:r>
              <a:rPr lang="en-GB" dirty="0" smtClean="0"/>
              <a:t>Communities have basic components which define them without which a community ceases to exist. </a:t>
            </a:r>
          </a:p>
          <a:p>
            <a:pPr>
              <a:defRPr/>
            </a:pPr>
            <a:r>
              <a:rPr lang="en-GB" dirty="0" smtClean="0"/>
              <a:t>These include;</a:t>
            </a:r>
          </a:p>
          <a:p>
            <a:pPr lvl="1">
              <a:defRPr/>
            </a:pPr>
            <a:r>
              <a:rPr lang="en-GB" dirty="0" smtClean="0"/>
              <a:t> people,</a:t>
            </a:r>
          </a:p>
          <a:p>
            <a:pPr lvl="1">
              <a:defRPr/>
            </a:pPr>
            <a:r>
              <a:rPr lang="en-GB" dirty="0" smtClean="0"/>
              <a:t> goals, </a:t>
            </a:r>
          </a:p>
          <a:p>
            <a:pPr lvl="1">
              <a:defRPr/>
            </a:pPr>
            <a:r>
              <a:rPr lang="en-GB" dirty="0" smtClean="0"/>
              <a:t>environment,</a:t>
            </a:r>
          </a:p>
          <a:p>
            <a:pPr lvl="1">
              <a:defRPr/>
            </a:pPr>
            <a:r>
              <a:rPr lang="en-GB" dirty="0" smtClean="0"/>
              <a:t> boundaries</a:t>
            </a:r>
          </a:p>
          <a:p>
            <a:pPr lvl="1">
              <a:defRPr/>
            </a:pPr>
            <a:r>
              <a:rPr lang="en-GB" dirty="0" smtClean="0"/>
              <a:t>social services. </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029200"/>
          </a:xfrm>
        </p:spPr>
        <p:txBody>
          <a:bodyPr/>
          <a:lstStyle/>
          <a:p>
            <a:pPr marL="457200" indent="-457200">
              <a:buFont typeface="+mj-lt"/>
              <a:buAutoNum type="alphaLcParenR"/>
            </a:pPr>
            <a:r>
              <a:rPr lang="en-US" dirty="0" smtClean="0">
                <a:solidFill>
                  <a:schemeClr val="tx2"/>
                </a:solidFill>
              </a:rPr>
              <a:t>Identifying relevant information</a:t>
            </a:r>
          </a:p>
          <a:p>
            <a:pPr marL="457200" indent="-457200">
              <a:buFont typeface="+mj-lt"/>
              <a:buAutoNum type="alphaLcParenR"/>
            </a:pPr>
            <a:r>
              <a:rPr lang="en-US" dirty="0" smtClean="0">
                <a:solidFill>
                  <a:schemeClr val="tx2"/>
                </a:solidFill>
              </a:rPr>
              <a:t>Distinguishing between facts and opinions</a:t>
            </a:r>
          </a:p>
          <a:p>
            <a:pPr marL="457200" indent="-457200">
              <a:buFont typeface="+mj-lt"/>
              <a:buAutoNum type="alphaLcParenR"/>
            </a:pPr>
            <a:r>
              <a:rPr lang="en-US" dirty="0" smtClean="0">
                <a:solidFill>
                  <a:schemeClr val="tx2"/>
                </a:solidFill>
              </a:rPr>
              <a:t>Generating alternative courses of action that can be taken </a:t>
            </a:r>
          </a:p>
          <a:p>
            <a:pPr marL="457200" indent="-457200">
              <a:buFont typeface="+mj-lt"/>
              <a:buAutoNum type="alphaLcParenR"/>
            </a:pPr>
            <a:r>
              <a:rPr lang="en-US" dirty="0" smtClean="0">
                <a:solidFill>
                  <a:schemeClr val="tx2"/>
                </a:solidFill>
              </a:rPr>
              <a:t>Listing advantages and disadvantages of  each alternative </a:t>
            </a:r>
          </a:p>
          <a:p>
            <a:pPr marL="457200" indent="-457200">
              <a:buFont typeface="+mj-lt"/>
              <a:buAutoNum type="alphaLcParenR"/>
            </a:pPr>
            <a:r>
              <a:rPr lang="en-US" dirty="0" smtClean="0">
                <a:solidFill>
                  <a:schemeClr val="tx2"/>
                </a:solidFill>
              </a:rPr>
              <a:t>Predicting consequences of each alternative or course of action</a:t>
            </a:r>
          </a:p>
          <a:p>
            <a:pPr>
              <a:buNone/>
            </a:pPr>
            <a:endParaRPr lang="en-US" dirty="0" smtClean="0">
              <a:solidFill>
                <a:schemeClr val="tx2"/>
              </a:solidFill>
            </a:endParaRPr>
          </a:p>
          <a:p>
            <a:pPr>
              <a:buNone/>
            </a:pPr>
            <a:r>
              <a:rPr lang="en-US" dirty="0" smtClean="0">
                <a:solidFill>
                  <a:schemeClr val="tx2"/>
                </a:solidFill>
              </a:rPr>
              <a:t> </a:t>
            </a:r>
          </a:p>
          <a:p>
            <a:endParaRPr lang="en-US" dirty="0"/>
          </a:p>
        </p:txBody>
      </p:sp>
    </p:spTree>
  </p:cSld>
  <p:clrMapOvr>
    <a:masterClrMapping/>
  </p:clrMapOvr>
  <p:transition/>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lstStyle/>
          <a:p>
            <a:pPr marL="457200" indent="-457200">
              <a:buNone/>
            </a:pPr>
            <a:r>
              <a:rPr lang="en-US" i="1" dirty="0" smtClean="0"/>
              <a:t>5 </a:t>
            </a:r>
            <a:r>
              <a:rPr lang="en-US" i="1" dirty="0" smtClean="0">
                <a:solidFill>
                  <a:srgbClr val="C00000"/>
                </a:solidFill>
              </a:rPr>
              <a:t>  </a:t>
            </a:r>
            <a:r>
              <a:rPr lang="en-US" i="1" dirty="0" smtClean="0"/>
              <a:t>Decision-making</a:t>
            </a:r>
            <a:r>
              <a:rPr lang="en-US" i="1" dirty="0" smtClean="0">
                <a:solidFill>
                  <a:srgbClr val="C00000"/>
                </a:solidFill>
              </a:rPr>
              <a:t> </a:t>
            </a:r>
            <a:r>
              <a:rPr lang="en-US" dirty="0" smtClean="0">
                <a:solidFill>
                  <a:schemeClr val="tx2"/>
                </a:solidFill>
              </a:rPr>
              <a:t>-------  choice of the best alternative </a:t>
            </a:r>
          </a:p>
          <a:p>
            <a:pPr marL="514350" indent="-514350">
              <a:buNone/>
            </a:pPr>
            <a:r>
              <a:rPr lang="en-US" i="1" dirty="0" smtClean="0"/>
              <a:t>6. Implementation and monitoring-</a:t>
            </a:r>
            <a:r>
              <a:rPr lang="en-US" dirty="0" smtClean="0">
                <a:solidFill>
                  <a:schemeClr val="tx2"/>
                </a:solidFill>
              </a:rPr>
              <a:t>--------- this involves putting into action what has been decided.  More detailed planning has to be carried out which involves ;</a:t>
            </a:r>
          </a:p>
          <a:p>
            <a:pPr marL="914400" lvl="1" indent="-514350">
              <a:buFont typeface="+mj-lt"/>
              <a:buAutoNum type="romanLcPeriod"/>
            </a:pPr>
            <a:r>
              <a:rPr lang="en-US" sz="3200" dirty="0" smtClean="0">
                <a:solidFill>
                  <a:schemeClr val="tx2"/>
                </a:solidFill>
              </a:rPr>
              <a:t>  scheduling of activities i.e. identifying the activities and to determine their sequence and their timing or duration</a:t>
            </a:r>
          </a:p>
        </p:txBody>
      </p:sp>
    </p:spTree>
  </p:cSld>
  <p:clrMapOvr>
    <a:masterClrMapping/>
  </p:clrMapOvr>
  <p:transition/>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914400" lvl="1" indent="-514350">
              <a:buNone/>
            </a:pPr>
            <a:r>
              <a:rPr lang="en-US" dirty="0" smtClean="0">
                <a:solidFill>
                  <a:schemeClr val="tx2"/>
                </a:solidFill>
              </a:rPr>
              <a:t>ii</a:t>
            </a:r>
            <a:r>
              <a:rPr lang="en-US" sz="3200" dirty="0" smtClean="0">
                <a:solidFill>
                  <a:schemeClr val="tx2"/>
                </a:solidFill>
              </a:rPr>
              <a:t>. Identification of actors which may be me as an individual (in charge) , we as a team (hospital management team—HMT), or they as concerned parties e.g. district health management team, provincial heath administrative team , ministry of health headquarters, police, departments in other ministries, non-governmental organizations (NGOs) etc</a:t>
            </a:r>
          </a:p>
          <a:p>
            <a:pPr marL="514350" indent="-514350">
              <a:buNone/>
            </a:pPr>
            <a:r>
              <a:rPr lang="en-US" dirty="0" smtClean="0">
                <a:solidFill>
                  <a:schemeClr val="tx2"/>
                </a:solidFill>
              </a:rPr>
              <a:t>	iii. Resource identification  such as equipment, finances,  manpower, time  logistics (transportation) </a:t>
            </a:r>
          </a:p>
          <a:p>
            <a:pPr marL="514350" indent="-514350">
              <a:buNone/>
            </a:pPr>
            <a:endParaRPr lang="sw-KE" dirty="0" smtClean="0">
              <a:solidFill>
                <a:schemeClr val="tx2"/>
              </a:solidFill>
            </a:endParaRPr>
          </a:p>
          <a:p>
            <a:endParaRPr lang="en-US" dirty="0" smtClean="0"/>
          </a:p>
          <a:p>
            <a:endParaRPr lang="en-US" dirty="0"/>
          </a:p>
        </p:txBody>
      </p:sp>
    </p:spTree>
  </p:cSld>
  <p:clrMapOvr>
    <a:masterClrMapping/>
  </p:clrMapOvr>
  <p:transition/>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991600" cy="5257800"/>
          </a:xfrm>
        </p:spPr>
        <p:txBody>
          <a:bodyPr/>
          <a:lstStyle/>
          <a:p>
            <a:pPr marL="514350" indent="-514350">
              <a:buAutoNum type="arabicPlain" startAt="7"/>
            </a:pPr>
            <a:r>
              <a:rPr lang="en-US" b="1" dirty="0" smtClean="0"/>
              <a:t>Evaluation /revision/follow up:</a:t>
            </a:r>
          </a:p>
          <a:p>
            <a:pPr marL="514350" indent="-514350">
              <a:buNone/>
            </a:pPr>
            <a:r>
              <a:rPr lang="en-US" b="1" dirty="0" smtClean="0"/>
              <a:t>	 </a:t>
            </a:r>
            <a:r>
              <a:rPr lang="en-US" dirty="0" smtClean="0">
                <a:solidFill>
                  <a:schemeClr val="tx2"/>
                </a:solidFill>
              </a:rPr>
              <a:t>Involves feedback or results of the course of action. The chosen plan may not achieve the desired results and may have to be modified, or </a:t>
            </a:r>
            <a:r>
              <a:rPr lang="en-US" dirty="0" err="1" smtClean="0">
                <a:solidFill>
                  <a:schemeClr val="tx2"/>
                </a:solidFill>
              </a:rPr>
              <a:t>replanned</a:t>
            </a:r>
            <a:r>
              <a:rPr lang="en-US" dirty="0" smtClean="0">
                <a:solidFill>
                  <a:schemeClr val="tx2"/>
                </a:solidFill>
              </a:rPr>
              <a:t>.</a:t>
            </a:r>
            <a:endParaRPr lang="en-US" dirty="0"/>
          </a:p>
        </p:txBody>
      </p:sp>
    </p:spTree>
  </p:cSld>
  <p:clrMapOvr>
    <a:masterClrMapping/>
  </p:clrMapOvr>
  <p:transition/>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COUNSELING</a:t>
            </a:r>
            <a:br>
              <a:rPr lang="en-US" sz="4400" b="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b="1" dirty="0" smtClean="0">
                <a:solidFill>
                  <a:srgbClr val="FFFF00"/>
                </a:solidFill>
              </a:rPr>
              <a:t>Definitions</a:t>
            </a:r>
          </a:p>
          <a:p>
            <a:pPr>
              <a:buNone/>
            </a:pPr>
            <a:r>
              <a:rPr lang="en-US" dirty="0" smtClean="0">
                <a:solidFill>
                  <a:schemeClr val="tx2"/>
                </a:solidFill>
              </a:rPr>
              <a:t>  </a:t>
            </a:r>
            <a:r>
              <a:rPr lang="en-US" dirty="0" err="1" smtClean="0">
                <a:solidFill>
                  <a:schemeClr val="tx2"/>
                </a:solidFill>
              </a:rPr>
              <a:t>i</a:t>
            </a:r>
            <a:r>
              <a:rPr lang="en-US" dirty="0" smtClean="0">
                <a:solidFill>
                  <a:schemeClr val="tx2"/>
                </a:solidFill>
              </a:rPr>
              <a:t>, A helping  relationship between a counselor (health worker) and a counselee(client) for the purpose of facilitating the assumption of self direction by the client.</a:t>
            </a:r>
          </a:p>
          <a:p>
            <a:pPr>
              <a:buNone/>
            </a:pPr>
            <a:r>
              <a:rPr lang="en-US" dirty="0" smtClean="0">
                <a:solidFill>
                  <a:schemeClr val="tx2"/>
                </a:solidFill>
              </a:rPr>
              <a:t> ii,  A skilled dialogue in which one person helps another who has some personal difficulty that is important to him.</a:t>
            </a:r>
          </a:p>
          <a:p>
            <a:endParaRPr lang="en-US" dirty="0"/>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371600"/>
            <a:ext cx="9144000" cy="5486400"/>
          </a:xfrm>
        </p:spPr>
        <p:txBody>
          <a:bodyPr/>
          <a:lstStyle/>
          <a:p>
            <a:pPr>
              <a:buNone/>
            </a:pPr>
            <a:r>
              <a:rPr lang="en-US" dirty="0" smtClean="0">
                <a:solidFill>
                  <a:schemeClr val="tx2"/>
                </a:solidFill>
              </a:rPr>
              <a:t> iii, Face to face communication between a counselor and a counselee meant to help the counselee to make a decision about his problem or situation.</a:t>
            </a:r>
          </a:p>
          <a:p>
            <a:pPr>
              <a:buNone/>
            </a:pPr>
            <a:r>
              <a:rPr lang="en-US" dirty="0" smtClean="0">
                <a:solidFill>
                  <a:schemeClr val="tx2"/>
                </a:solidFill>
              </a:rPr>
              <a:t> iv, Counseling is basically  problem-solving process involving many decisions and actions.</a:t>
            </a:r>
          </a:p>
          <a:p>
            <a:pPr>
              <a:buNone/>
            </a:pPr>
            <a:r>
              <a:rPr lang="en-US" dirty="0" smtClean="0"/>
              <a:t>N/B:</a:t>
            </a:r>
            <a:r>
              <a:rPr lang="en-US" i="1" dirty="0" smtClean="0"/>
              <a:t> </a:t>
            </a:r>
            <a:r>
              <a:rPr lang="en-US" b="1" i="1" dirty="0" smtClean="0">
                <a:solidFill>
                  <a:srgbClr val="FF0000"/>
                </a:solidFill>
              </a:rPr>
              <a:t>What Counseling Is Not</a:t>
            </a:r>
          </a:p>
          <a:p>
            <a:pPr>
              <a:buNone/>
            </a:pPr>
            <a:r>
              <a:rPr lang="en-US" dirty="0" smtClean="0">
                <a:solidFill>
                  <a:schemeClr val="tx2"/>
                </a:solidFill>
              </a:rPr>
              <a:t>        Counseling is not the giving of advice or the persuading of clients to take prescribed courses of action.</a:t>
            </a:r>
          </a:p>
          <a:p>
            <a:pPr>
              <a:buNone/>
            </a:pPr>
            <a:endParaRPr lang="en-US" dirty="0"/>
          </a:p>
        </p:txBody>
      </p:sp>
    </p:spTree>
  </p:cSld>
  <p:clrMapOvr>
    <a:masterClrMapping/>
  </p:clrMapOvr>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i="1" u="sng" dirty="0" smtClean="0">
                <a:solidFill>
                  <a:srgbClr val="FF0000"/>
                </a:solidFill>
              </a:rPr>
              <a:t/>
            </a:r>
            <a:br>
              <a:rPr lang="en-US" sz="4400" i="1" u="sng" dirty="0" smtClean="0">
                <a:solidFill>
                  <a:srgbClr val="FF0000"/>
                </a:solidFill>
              </a:rPr>
            </a:br>
            <a:r>
              <a:rPr lang="en-US" sz="4400" i="1" dirty="0" smtClean="0">
                <a:solidFill>
                  <a:schemeClr val="tx1"/>
                </a:solidFill>
              </a:rPr>
              <a:t>Principles or essentials of counseling</a:t>
            </a:r>
            <a:r>
              <a:rPr lang="en-US" sz="4400" i="1" u="sng" dirty="0" smtClean="0">
                <a:solidFill>
                  <a:srgbClr val="FF0000"/>
                </a:solidFill>
              </a:rPr>
              <a:t/>
            </a:r>
            <a:br>
              <a:rPr lang="en-US" sz="4400" i="1" u="sng" dirty="0" smtClean="0">
                <a:solidFill>
                  <a:srgbClr val="FF0000"/>
                </a:solidFill>
              </a:rPr>
            </a:br>
            <a:endParaRPr lang="en-US" dirty="0"/>
          </a:p>
        </p:txBody>
      </p:sp>
      <p:sp>
        <p:nvSpPr>
          <p:cNvPr id="3" name="Content Placeholder 2"/>
          <p:cNvSpPr>
            <a:spLocks noGrp="1"/>
          </p:cNvSpPr>
          <p:nvPr>
            <p:ph idx="1"/>
          </p:nvPr>
        </p:nvSpPr>
        <p:spPr>
          <a:xfrm>
            <a:off x="0" y="1600200"/>
            <a:ext cx="9144000" cy="4530725"/>
          </a:xfrm>
        </p:spPr>
        <p:txBody>
          <a:bodyPr/>
          <a:lstStyle/>
          <a:p>
            <a:pPr marL="457200" indent="-457200">
              <a:buAutoNum type="arabicPlain"/>
            </a:pPr>
            <a:r>
              <a:rPr lang="en-US" dirty="0" smtClean="0">
                <a:solidFill>
                  <a:schemeClr val="tx2"/>
                </a:solidFill>
              </a:rPr>
              <a:t>Privacy</a:t>
            </a:r>
          </a:p>
          <a:p>
            <a:pPr marL="457200" indent="-457200">
              <a:buAutoNum type="arabicPlain"/>
            </a:pPr>
            <a:r>
              <a:rPr lang="en-US" dirty="0" smtClean="0">
                <a:solidFill>
                  <a:schemeClr val="tx2"/>
                </a:solidFill>
              </a:rPr>
              <a:t>Respect for human dignity and rights</a:t>
            </a:r>
          </a:p>
          <a:p>
            <a:pPr>
              <a:buNone/>
            </a:pPr>
            <a:r>
              <a:rPr lang="en-US" dirty="0" smtClean="0">
                <a:solidFill>
                  <a:schemeClr val="tx2"/>
                </a:solidFill>
              </a:rPr>
              <a:t>3   Good climate setting (rapport) </a:t>
            </a:r>
          </a:p>
          <a:p>
            <a:pPr marL="457200" indent="-457200">
              <a:buAutoNum type="arabicPlain" startAt="4"/>
            </a:pPr>
            <a:r>
              <a:rPr lang="en-US" dirty="0" smtClean="0">
                <a:solidFill>
                  <a:schemeClr val="tx2"/>
                </a:solidFill>
              </a:rPr>
              <a:t>Confidentiality</a:t>
            </a:r>
          </a:p>
          <a:p>
            <a:pPr marL="457200" indent="-457200">
              <a:buAutoNum type="arabicPlain"/>
            </a:pPr>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8686800" cy="1139825"/>
          </a:xfrm>
        </p:spPr>
        <p:txBody>
          <a:bodyPr/>
          <a:lstStyle/>
          <a:p>
            <a:r>
              <a:rPr lang="en-US" sz="4400" b="1" i="1" u="sng" dirty="0" smtClean="0">
                <a:solidFill>
                  <a:srgbClr val="FF0000"/>
                </a:solidFill>
              </a:rPr>
              <a:t/>
            </a:r>
            <a:br>
              <a:rPr lang="en-US" sz="4400" b="1" i="1" u="sng" dirty="0" smtClean="0">
                <a:solidFill>
                  <a:srgbClr val="FF0000"/>
                </a:solidFill>
              </a:rPr>
            </a:br>
            <a:r>
              <a:rPr lang="en-US" sz="4400" b="1" dirty="0" smtClean="0">
                <a:solidFill>
                  <a:schemeClr val="tx1"/>
                </a:solidFill>
              </a:rPr>
              <a:t>Qualities of a good counselor </a:t>
            </a:r>
            <a:r>
              <a:rPr lang="en-US" sz="4400" b="1" i="1" u="sng" dirty="0" smtClean="0">
                <a:solidFill>
                  <a:srgbClr val="FF0000"/>
                </a:solidFill>
              </a:rPr>
              <a:t/>
            </a:r>
            <a:br>
              <a:rPr lang="en-US" sz="4400" b="1" i="1" u="sng" dirty="0" smtClean="0">
                <a:solidFill>
                  <a:srgbClr val="FF0000"/>
                </a:solidFill>
              </a:rPr>
            </a:br>
            <a:endParaRPr lang="en-US" dirty="0"/>
          </a:p>
        </p:txBody>
      </p:sp>
      <p:sp>
        <p:nvSpPr>
          <p:cNvPr id="3" name="Content Placeholder 2"/>
          <p:cNvSpPr>
            <a:spLocks noGrp="1"/>
          </p:cNvSpPr>
          <p:nvPr>
            <p:ph idx="1"/>
          </p:nvPr>
        </p:nvSpPr>
        <p:spPr>
          <a:xfrm>
            <a:off x="0" y="1295400"/>
            <a:ext cx="9144000" cy="5562600"/>
          </a:xfrm>
        </p:spPr>
        <p:txBody>
          <a:bodyPr/>
          <a:lstStyle/>
          <a:p>
            <a:pPr marL="457200" indent="-457200">
              <a:buAutoNum type="arabicPlain"/>
            </a:pPr>
            <a:r>
              <a:rPr lang="en-US" dirty="0" smtClean="0">
                <a:solidFill>
                  <a:schemeClr val="tx2"/>
                </a:solidFill>
              </a:rPr>
              <a:t>He/she needs to be flexible, honest, genuine and sincere in his relationship with the client</a:t>
            </a:r>
          </a:p>
          <a:p>
            <a:pPr marL="457200" indent="-457200">
              <a:buAutoNum type="arabicPlain" startAt="2"/>
            </a:pPr>
            <a:r>
              <a:rPr lang="en-US" dirty="0" smtClean="0">
                <a:solidFill>
                  <a:schemeClr val="tx2"/>
                </a:solidFill>
              </a:rPr>
              <a:t>He must be empathetic to clients ( not the same as sympathy)</a:t>
            </a:r>
          </a:p>
          <a:p>
            <a:pPr marL="457200" indent="-457200">
              <a:buAutoNum type="arabicPlain" startAt="2"/>
            </a:pPr>
            <a:r>
              <a:rPr lang="en-US" dirty="0" smtClean="0">
                <a:solidFill>
                  <a:schemeClr val="tx2"/>
                </a:solidFill>
              </a:rPr>
              <a:t>He should be technically competent</a:t>
            </a:r>
          </a:p>
          <a:p>
            <a:pPr marL="457200" indent="-457200">
              <a:buAutoNum type="arabicPlain" startAt="2"/>
            </a:pPr>
            <a:r>
              <a:rPr lang="en-US" dirty="0" smtClean="0">
                <a:solidFill>
                  <a:schemeClr val="tx2"/>
                </a:solidFill>
              </a:rPr>
              <a:t>Should be  non-</a:t>
            </a:r>
            <a:r>
              <a:rPr lang="en-US" dirty="0" err="1" smtClean="0">
                <a:solidFill>
                  <a:schemeClr val="tx2"/>
                </a:solidFill>
              </a:rPr>
              <a:t>judgemental</a:t>
            </a:r>
            <a:r>
              <a:rPr lang="en-US" dirty="0" smtClean="0">
                <a:solidFill>
                  <a:schemeClr val="tx2"/>
                </a:solidFill>
              </a:rPr>
              <a:t> (should have unconditional positive regard : warmth, acceptance, respect etc</a:t>
            </a:r>
          </a:p>
          <a:p>
            <a:pPr marL="457200" indent="-457200">
              <a:buAutoNum type="arabicPlain" startAt="2"/>
            </a:pPr>
            <a:r>
              <a:rPr lang="en-US" dirty="0" smtClean="0">
                <a:solidFill>
                  <a:schemeClr val="tx2"/>
                </a:solidFill>
              </a:rPr>
              <a:t>Good listener -------  allows the client to talk</a:t>
            </a:r>
          </a:p>
          <a:p>
            <a:pPr marL="457200" indent="-457200">
              <a:buAutoNum type="arabicPlain" startAt="2"/>
            </a:pPr>
            <a:r>
              <a:rPr lang="en-US" dirty="0" smtClean="0">
                <a:solidFill>
                  <a:schemeClr val="tx2"/>
                </a:solidFill>
              </a:rPr>
              <a:t>Observant --------  to elicit  non – verbal cues</a:t>
            </a:r>
          </a:p>
          <a:p>
            <a:endParaRPr lang="en-US" dirty="0"/>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b="1" u="sng" dirty="0" smtClean="0">
                <a:solidFill>
                  <a:srgbClr val="FF0000"/>
                </a:solidFill>
              </a:rPr>
              <a:t/>
            </a:r>
            <a:br>
              <a:rPr lang="en-US" sz="4400" b="1" u="sng" dirty="0" smtClean="0">
                <a:solidFill>
                  <a:srgbClr val="FF0000"/>
                </a:solidFill>
              </a:rPr>
            </a:br>
            <a:r>
              <a:rPr lang="en-US" sz="4400" b="1" dirty="0" smtClean="0">
                <a:solidFill>
                  <a:schemeClr val="tx1"/>
                </a:solidFill>
              </a:rPr>
              <a:t>BASIC  COUNSELING  MODEL (Shaw  1973)</a:t>
            </a:r>
            <a:br>
              <a:rPr lang="en-US" sz="4400" b="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pPr marL="457200" indent="-457200">
              <a:buAutoNum type="arabicPlain"/>
            </a:pPr>
            <a:r>
              <a:rPr lang="en-US" dirty="0" smtClean="0">
                <a:solidFill>
                  <a:schemeClr val="tx2"/>
                </a:solidFill>
              </a:rPr>
              <a:t>Establishing rapport ( climate setting)       </a:t>
            </a:r>
          </a:p>
          <a:p>
            <a:pPr marL="457200" indent="-457200">
              <a:buNone/>
            </a:pPr>
            <a:r>
              <a:rPr lang="en-US" dirty="0" smtClean="0">
                <a:solidFill>
                  <a:schemeClr val="tx2"/>
                </a:solidFill>
              </a:rPr>
              <a:t> It is very necessary if the client is to relax and openly discuss her problems. This is facilitated by a friendly easy manner on the part of the counselor</a:t>
            </a:r>
          </a:p>
          <a:p>
            <a:pPr marL="514350" indent="-514350">
              <a:buAutoNum type="arabicPlain" startAt="2"/>
            </a:pPr>
            <a:r>
              <a:rPr lang="en-US" dirty="0" smtClean="0">
                <a:solidFill>
                  <a:schemeClr val="tx2"/>
                </a:solidFill>
              </a:rPr>
              <a:t>Ventilation -  The counselor  encourages the client to speak freely about her problem or concerns.  </a:t>
            </a:r>
            <a:endParaRPr lang="en-US" dirty="0"/>
          </a:p>
        </p:txBody>
      </p:sp>
    </p:spTree>
  </p:cSld>
  <p:clrMapOvr>
    <a:masterClrMapping/>
  </p:clrMapOvr>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indent="-514350"/>
            <a:endParaRPr lang="en-US" dirty="0" smtClean="0">
              <a:solidFill>
                <a:schemeClr val="tx2"/>
              </a:solidFill>
            </a:endParaRPr>
          </a:p>
          <a:p>
            <a:pPr marL="514350" indent="-514350"/>
            <a:r>
              <a:rPr lang="en-US" dirty="0" smtClean="0">
                <a:solidFill>
                  <a:schemeClr val="tx2"/>
                </a:solidFill>
              </a:rPr>
              <a:t>The  role of the counselor is to listen actively to what the client is saying and to observe the non-verbal cues such as posture, gesture, eye contact etc. </a:t>
            </a:r>
          </a:p>
          <a:p>
            <a:pPr marL="514350" indent="-514350"/>
            <a:r>
              <a:rPr lang="en-US" dirty="0" smtClean="0">
                <a:solidFill>
                  <a:schemeClr val="tx2"/>
                </a:solidFill>
              </a:rPr>
              <a:t> The counselor encourages the client to continue talking by indicating that he is listening and interested in what the client is saying.</a:t>
            </a:r>
          </a:p>
          <a:p>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GB" b="1" smtClean="0"/>
              <a:t>1. People</a:t>
            </a:r>
            <a:endParaRPr lang="en-US" b="1" smtClean="0"/>
          </a:p>
        </p:txBody>
      </p:sp>
      <p:sp>
        <p:nvSpPr>
          <p:cNvPr id="8195" name="Rectangle 3"/>
          <p:cNvSpPr>
            <a:spLocks noGrp="1" noChangeArrowheads="1"/>
          </p:cNvSpPr>
          <p:nvPr>
            <p:ph type="body" idx="1"/>
          </p:nvPr>
        </p:nvSpPr>
        <p:spPr>
          <a:xfrm>
            <a:off x="457200" y="1295400"/>
            <a:ext cx="8229600" cy="5105400"/>
          </a:xfrm>
        </p:spPr>
        <p:txBody>
          <a:bodyPr/>
          <a:lstStyle/>
          <a:p>
            <a:pPr eaLnBrk="1" hangingPunct="1">
              <a:buFont typeface="Wingdings" pitchFamily="2" charset="2"/>
              <a:buNone/>
              <a:defRPr/>
            </a:pPr>
            <a:endParaRPr lang="en-GB" sz="2800" smtClean="0"/>
          </a:p>
          <a:p>
            <a:pPr eaLnBrk="1" hangingPunct="1">
              <a:defRPr/>
            </a:pPr>
            <a:r>
              <a:rPr lang="en-GB" sz="2800" smtClean="0"/>
              <a:t>Make up the most important of the components. People form the human resource and its related input in a community. </a:t>
            </a:r>
          </a:p>
          <a:p>
            <a:pPr eaLnBrk="1" hangingPunct="1">
              <a:defRPr/>
            </a:pPr>
            <a:r>
              <a:rPr lang="en-GB" sz="2800" smtClean="0"/>
              <a:t>The input from each person in a community determines the directions a community takes especially in terms of development. </a:t>
            </a:r>
          </a:p>
          <a:p>
            <a:pPr eaLnBrk="1" hangingPunct="1">
              <a:defRPr/>
            </a:pPr>
            <a:r>
              <a:rPr lang="en-GB" sz="2800" smtClean="0"/>
              <a:t>If the people are focused and determined to make good use of their available resources then a community is seen as well developed or advanced.</a:t>
            </a:r>
            <a:endParaRPr lang="en-US" sz="2800" smtClean="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457200" indent="-457200">
              <a:buAutoNum type="arabicPlain" startAt="3"/>
            </a:pPr>
            <a:r>
              <a:rPr lang="en-US" dirty="0" smtClean="0">
                <a:solidFill>
                  <a:schemeClr val="tx2"/>
                </a:solidFill>
              </a:rPr>
              <a:t>Understanding the problem --- this involves assisting the client to gain the fullest possible awareness of her problem</a:t>
            </a:r>
          </a:p>
          <a:p>
            <a:pPr marL="457200" indent="-457200">
              <a:buAutoNum type="arabicPlain" startAt="4"/>
            </a:pPr>
            <a:r>
              <a:rPr lang="en-US" dirty="0" smtClean="0">
                <a:solidFill>
                  <a:schemeClr val="tx2"/>
                </a:solidFill>
              </a:rPr>
              <a:t>Decision-making --  This </a:t>
            </a:r>
            <a:r>
              <a:rPr lang="en-US" smtClean="0">
                <a:solidFill>
                  <a:schemeClr val="tx2"/>
                </a:solidFill>
              </a:rPr>
              <a:t>involves making a choice of the best alternative </a:t>
            </a:r>
            <a:endParaRPr lang="en-US" dirty="0" smtClean="0">
              <a:solidFill>
                <a:schemeClr val="tx2"/>
              </a:solidFill>
            </a:endParaRPr>
          </a:p>
          <a:p>
            <a:pPr marL="457200" indent="-457200">
              <a:buAutoNum type="arabicPlain" startAt="5"/>
            </a:pPr>
            <a:r>
              <a:rPr lang="en-US" dirty="0" smtClean="0">
                <a:solidFill>
                  <a:schemeClr val="tx2"/>
                </a:solidFill>
              </a:rPr>
              <a:t>Terminating the interview or relationship --    summary stage, which reviews the progress made and consolidates any plans to be  implemented.</a:t>
            </a:r>
          </a:p>
          <a:p>
            <a:pPr marL="457200" indent="-457200">
              <a:buNone/>
            </a:pPr>
            <a:endParaRPr lang="en-US" dirty="0" smtClean="0">
              <a:solidFill>
                <a:schemeClr val="tx2"/>
              </a:solidFill>
            </a:endParaRPr>
          </a:p>
          <a:p>
            <a:pPr marL="457200" indent="-457200">
              <a:buNone/>
            </a:pPr>
            <a:r>
              <a:rPr lang="en-US" dirty="0" smtClean="0">
                <a:solidFill>
                  <a:schemeClr val="tx2"/>
                </a:solidFill>
              </a:rPr>
              <a:t>	 </a:t>
            </a:r>
          </a:p>
          <a:p>
            <a:endParaRPr lang="en-US" dirty="0"/>
          </a:p>
        </p:txBody>
      </p:sp>
    </p:spTree>
  </p:cSld>
  <p:clrMapOvr>
    <a:masterClrMapping/>
  </p:clrMapOvr>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b="1" dirty="0" smtClean="0">
                <a:solidFill>
                  <a:schemeClr val="tx1"/>
                </a:solidFill>
              </a:rPr>
              <a:t>RECORDS  (DOCUMENTATION) </a:t>
            </a:r>
            <a:br>
              <a:rPr lang="en-US" sz="4400" b="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Information set down for remembrance or reference, put in writing in permanent form.</a:t>
            </a:r>
          </a:p>
          <a:p>
            <a:pPr>
              <a:buNone/>
            </a:pPr>
            <a:r>
              <a:rPr lang="en-US" dirty="0" smtClean="0"/>
              <a:t>	 </a:t>
            </a:r>
            <a:r>
              <a:rPr lang="en-US" b="1" u="sng" dirty="0" smtClean="0">
                <a:solidFill>
                  <a:srgbClr val="00B050"/>
                </a:solidFill>
              </a:rPr>
              <a:t>Purposes of Health Records</a:t>
            </a:r>
          </a:p>
          <a:p>
            <a:pPr marL="457200" indent="-457200">
              <a:buAutoNum type="arabicPlain"/>
            </a:pPr>
            <a:r>
              <a:rPr lang="en-US" dirty="0" smtClean="0">
                <a:solidFill>
                  <a:schemeClr val="tx2"/>
                </a:solidFill>
              </a:rPr>
              <a:t>The information determines the work load of a health facility and  subsequent planning of activities.</a:t>
            </a:r>
          </a:p>
          <a:p>
            <a:pPr marL="457200" indent="-457200">
              <a:buAutoNum type="arabicPlain" startAt="2"/>
            </a:pPr>
            <a:r>
              <a:rPr lang="en-US" dirty="0" smtClean="0">
                <a:solidFill>
                  <a:schemeClr val="tx2"/>
                </a:solidFill>
              </a:rPr>
              <a:t>The information assist in evaluation of health activities and in resources allocation in terms of supplies and staffing.</a:t>
            </a:r>
          </a:p>
          <a:p>
            <a:endParaRPr lang="en-US" dirty="0"/>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buAutoNum type="arabicPlain" startAt="3"/>
            </a:pPr>
            <a:r>
              <a:rPr lang="en-US" dirty="0" smtClean="0">
                <a:solidFill>
                  <a:schemeClr val="tx2"/>
                </a:solidFill>
              </a:rPr>
              <a:t>The records of specific cases assist in follow-up</a:t>
            </a:r>
          </a:p>
          <a:p>
            <a:pPr marL="457200" indent="-457200">
              <a:buAutoNum type="arabicPlain" startAt="3"/>
            </a:pPr>
            <a:r>
              <a:rPr lang="en-US" dirty="0" smtClean="0">
                <a:solidFill>
                  <a:schemeClr val="tx2"/>
                </a:solidFill>
              </a:rPr>
              <a:t>Help to identify the health problems in the community and to plan health services to curb those problems.</a:t>
            </a:r>
          </a:p>
          <a:p>
            <a:pPr marL="457200" indent="-457200">
              <a:buAutoNum type="arabicPlain" startAt="5"/>
            </a:pPr>
            <a:r>
              <a:rPr lang="en-US" dirty="0" smtClean="0">
                <a:solidFill>
                  <a:schemeClr val="tx2"/>
                </a:solidFill>
              </a:rPr>
              <a:t>Help the researchers to determine the existing health problems</a:t>
            </a:r>
          </a:p>
          <a:p>
            <a:pPr marL="457200" indent="-457200">
              <a:buAutoNum type="arabicPlain" startAt="5"/>
            </a:pPr>
            <a:r>
              <a:rPr lang="en-US" dirty="0" smtClean="0">
                <a:solidFill>
                  <a:schemeClr val="tx2"/>
                </a:solidFill>
              </a:rPr>
              <a:t>Records are useful in legal proceedings</a:t>
            </a:r>
          </a:p>
          <a:p>
            <a:pPr>
              <a:buNone/>
            </a:pPr>
            <a:endParaRPr lang="en-US" b="1" u="sng" dirty="0" smtClean="0">
              <a:solidFill>
                <a:srgbClr val="00B050"/>
              </a:solidFill>
            </a:endParaRPr>
          </a:p>
          <a:p>
            <a:endParaRPr lang="en-US" dirty="0"/>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u="sng" dirty="0" smtClean="0">
                <a:solidFill>
                  <a:schemeClr val="accent1"/>
                </a:solidFill>
              </a:rPr>
              <a:t>Types of records</a:t>
            </a:r>
            <a:br>
              <a:rPr lang="en-US" sz="4400" i="1" u="sng" dirty="0" smtClean="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0" y="990600"/>
            <a:ext cx="9144000" cy="5867400"/>
          </a:xfrm>
        </p:spPr>
        <p:txBody>
          <a:bodyPr/>
          <a:lstStyle/>
          <a:p>
            <a:pPr marL="457200" indent="-457200">
              <a:buFont typeface="Wingdings" pitchFamily="2" charset="2"/>
              <a:buAutoNum type="arabicPlain"/>
            </a:pPr>
            <a:r>
              <a:rPr lang="en-US" dirty="0" smtClean="0">
                <a:solidFill>
                  <a:schemeClr val="tx2"/>
                </a:solidFill>
              </a:rPr>
              <a:t>Daily attendance register   ---  A record of the number of patients attended  to , and the different diagnosis's made each day. This information is used for the monthly disease statistics return</a:t>
            </a:r>
          </a:p>
          <a:p>
            <a:pPr marL="457200" indent="-457200">
              <a:buAutoNum type="arabicPlain" startAt="2"/>
            </a:pPr>
            <a:r>
              <a:rPr lang="en-US" dirty="0" smtClean="0">
                <a:solidFill>
                  <a:schemeClr val="tx2"/>
                </a:solidFill>
              </a:rPr>
              <a:t>Patient card  -- records information about the patient’s particulars and the clinic number, which is used to locate his clinic-based card in every visit.</a:t>
            </a:r>
          </a:p>
          <a:p>
            <a:pPr marL="457200" indent="-457200">
              <a:buAutoNum type="arabicPlain" startAt="3"/>
            </a:pPr>
            <a:r>
              <a:rPr lang="en-US" dirty="0" smtClean="0">
                <a:solidFill>
                  <a:schemeClr val="tx2"/>
                </a:solidFill>
              </a:rPr>
              <a:t>Follow-up book e.g.  for diabetic patients, communicable diseases malnutrition </a:t>
            </a:r>
          </a:p>
          <a:p>
            <a:pPr marL="457200" indent="-457200">
              <a:buAutoNum type="arabicPlain"/>
            </a:pPr>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371600"/>
            <a:ext cx="9144000" cy="5486400"/>
          </a:xfrm>
        </p:spPr>
        <p:txBody>
          <a:bodyPr/>
          <a:lstStyle/>
          <a:p>
            <a:pPr marL="457200" indent="-457200">
              <a:buAutoNum type="arabicPlain" startAt="4"/>
            </a:pPr>
            <a:r>
              <a:rPr lang="en-US" dirty="0" smtClean="0">
                <a:solidFill>
                  <a:schemeClr val="tx2"/>
                </a:solidFill>
              </a:rPr>
              <a:t>Diary of health activities,  e.g. for community activities and other important events such as major accidents, disease </a:t>
            </a:r>
            <a:r>
              <a:rPr lang="en-US" dirty="0" err="1" smtClean="0">
                <a:solidFill>
                  <a:schemeClr val="tx2"/>
                </a:solidFill>
              </a:rPr>
              <a:t>outbreaks,visits</a:t>
            </a:r>
            <a:r>
              <a:rPr lang="en-US" dirty="0" smtClean="0">
                <a:solidFill>
                  <a:schemeClr val="tx2"/>
                </a:solidFill>
              </a:rPr>
              <a:t> by District Health Management Team (DHMT), visit to </a:t>
            </a:r>
            <a:r>
              <a:rPr lang="en-US" dirty="0" err="1" smtClean="0">
                <a:solidFill>
                  <a:schemeClr val="tx2"/>
                </a:solidFill>
              </a:rPr>
              <a:t>schools,work</a:t>
            </a:r>
            <a:r>
              <a:rPr lang="en-US" dirty="0" smtClean="0">
                <a:solidFill>
                  <a:schemeClr val="tx2"/>
                </a:solidFill>
              </a:rPr>
              <a:t> on community health projects etc.</a:t>
            </a:r>
          </a:p>
          <a:p>
            <a:pPr marL="457200" indent="-457200">
              <a:buAutoNum type="arabicPlain" startAt="5"/>
            </a:pPr>
            <a:r>
              <a:rPr lang="en-US" dirty="0" smtClean="0">
                <a:solidFill>
                  <a:schemeClr val="tx2"/>
                </a:solidFill>
              </a:rPr>
              <a:t>Antibiotic register – records all antibiotics injections and capsules</a:t>
            </a:r>
          </a:p>
          <a:p>
            <a:pPr marL="457200" indent="-457200">
              <a:buAutoNum type="arabicPlain" startAt="5"/>
            </a:pPr>
            <a:r>
              <a:rPr lang="en-US" dirty="0" smtClean="0">
                <a:solidFill>
                  <a:schemeClr val="tx2"/>
                </a:solidFill>
              </a:rPr>
              <a:t>Maternal –child health records</a:t>
            </a:r>
          </a:p>
          <a:p>
            <a:endParaRPr lang="en-US" dirty="0"/>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buNone/>
            </a:pPr>
            <a:r>
              <a:rPr lang="en-US" dirty="0" smtClean="0">
                <a:solidFill>
                  <a:schemeClr val="tx2"/>
                </a:solidFill>
              </a:rPr>
              <a:t>7.Clinic – based records ,  e.g. the tally sheets for diseases and for immunizations.  This includes number of new cases and repeated attendances , vaccination given, any identified communicable Diseases , nutritional disorders and diseases associated with poor environmental sanitation, such as intestinal worms and </a:t>
            </a:r>
            <a:r>
              <a:rPr lang="en-US" dirty="0" err="1" smtClean="0">
                <a:solidFill>
                  <a:schemeClr val="tx2"/>
                </a:solidFill>
              </a:rPr>
              <a:t>diarrhoeal</a:t>
            </a:r>
            <a:r>
              <a:rPr lang="en-US" dirty="0" smtClean="0">
                <a:solidFill>
                  <a:schemeClr val="tx2"/>
                </a:solidFill>
              </a:rPr>
              <a:t> diseases.</a:t>
            </a:r>
          </a:p>
          <a:p>
            <a:endParaRPr lang="en-US" dirty="0"/>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rPr>
              <a:t/>
            </a:r>
            <a:br>
              <a:rPr lang="en-US" sz="4400" b="1" dirty="0" smtClean="0">
                <a:solidFill>
                  <a:srgbClr val="FF0000"/>
                </a:solidFill>
              </a:rPr>
            </a:br>
            <a:r>
              <a:rPr lang="en-US" sz="4400" b="1" dirty="0" smtClean="0">
                <a:solidFill>
                  <a:srgbClr val="FF0000"/>
                </a:solidFill>
              </a:rPr>
              <a:t>Filing</a:t>
            </a:r>
            <a:br>
              <a:rPr lang="en-US" sz="4400" b="1" dirty="0" smtClean="0">
                <a:solidFill>
                  <a:srgbClr val="FF0000"/>
                </a:solidFill>
              </a:rPr>
            </a:br>
            <a:endParaRPr lang="en-US" dirty="0"/>
          </a:p>
        </p:txBody>
      </p:sp>
      <p:sp>
        <p:nvSpPr>
          <p:cNvPr id="3" name="Content Placeholder 2"/>
          <p:cNvSpPr>
            <a:spLocks noGrp="1"/>
          </p:cNvSpPr>
          <p:nvPr>
            <p:ph idx="1"/>
          </p:nvPr>
        </p:nvSpPr>
        <p:spPr>
          <a:xfrm>
            <a:off x="0" y="1600200"/>
            <a:ext cx="9144000" cy="5105400"/>
          </a:xfrm>
        </p:spPr>
        <p:txBody>
          <a:bodyPr/>
          <a:lstStyle/>
          <a:p>
            <a:pPr>
              <a:buNone/>
            </a:pPr>
            <a:r>
              <a:rPr lang="en-US" dirty="0" smtClean="0">
                <a:solidFill>
                  <a:schemeClr val="tx2"/>
                </a:solidFill>
              </a:rPr>
              <a:t>Files for different purposes should have a file number for easy retrieval e.g. </a:t>
            </a:r>
          </a:p>
          <a:p>
            <a:r>
              <a:rPr lang="en-US" dirty="0" smtClean="0">
                <a:solidFill>
                  <a:schemeClr val="tx2"/>
                </a:solidFill>
              </a:rPr>
              <a:t>File I  --- General policies</a:t>
            </a:r>
          </a:p>
          <a:p>
            <a:r>
              <a:rPr lang="en-US" dirty="0" smtClean="0">
                <a:solidFill>
                  <a:schemeClr val="tx2"/>
                </a:solidFill>
              </a:rPr>
              <a:t>File II---- Monthly returns</a:t>
            </a:r>
          </a:p>
          <a:p>
            <a:r>
              <a:rPr lang="en-US" dirty="0" smtClean="0">
                <a:solidFill>
                  <a:schemeClr val="tx2"/>
                </a:solidFill>
              </a:rPr>
              <a:t>File III --- Confidential letters</a:t>
            </a:r>
          </a:p>
          <a:p>
            <a:r>
              <a:rPr lang="en-US" dirty="0" smtClean="0">
                <a:solidFill>
                  <a:schemeClr val="tx2"/>
                </a:solidFill>
              </a:rPr>
              <a:t>File IV --- Estimates &amp; allocations</a:t>
            </a:r>
          </a:p>
          <a:p>
            <a:r>
              <a:rPr lang="en-US" dirty="0" smtClean="0">
                <a:solidFill>
                  <a:schemeClr val="tx2"/>
                </a:solidFill>
              </a:rPr>
              <a:t>File  V--- Equipment</a:t>
            </a:r>
          </a:p>
          <a:p>
            <a:endParaRPr lang="en-US" dirty="0"/>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990600"/>
          </a:xfrm>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HEALTH   CENTRE</a:t>
            </a:r>
            <a:r>
              <a:rPr lang="en-US" sz="4400" b="1" u="sng" dirty="0" smtClean="0">
                <a:solidFill>
                  <a:srgbClr val="FF0000"/>
                </a:solidFill>
              </a:rPr>
              <a:t/>
            </a:r>
            <a:br>
              <a:rPr lang="en-US" sz="4400" b="1" u="sng" dirty="0" smtClean="0">
                <a:solidFill>
                  <a:srgbClr val="FF0000"/>
                </a:solidFill>
              </a:rPr>
            </a:br>
            <a:endParaRPr lang="en-US" dirty="0"/>
          </a:p>
        </p:txBody>
      </p:sp>
      <p:sp>
        <p:nvSpPr>
          <p:cNvPr id="3" name="Content Placeholder 2"/>
          <p:cNvSpPr>
            <a:spLocks noGrp="1"/>
          </p:cNvSpPr>
          <p:nvPr>
            <p:ph idx="1"/>
          </p:nvPr>
        </p:nvSpPr>
        <p:spPr>
          <a:xfrm>
            <a:off x="0" y="1219200"/>
            <a:ext cx="9144000" cy="5638800"/>
          </a:xfrm>
        </p:spPr>
        <p:txBody>
          <a:bodyPr/>
          <a:lstStyle/>
          <a:p>
            <a:r>
              <a:rPr lang="en-US" dirty="0" smtClean="0">
                <a:solidFill>
                  <a:schemeClr val="tx2"/>
                </a:solidFill>
              </a:rPr>
              <a:t> A basic health unit that provides rural families with all the basic health services</a:t>
            </a:r>
          </a:p>
          <a:p>
            <a:pPr>
              <a:buNone/>
            </a:pPr>
            <a:r>
              <a:rPr lang="en-US" i="1" u="sng" dirty="0" smtClean="0">
                <a:solidFill>
                  <a:srgbClr val="FFFF00"/>
                </a:solidFill>
              </a:rPr>
              <a:t>Basic health services in the Health facility</a:t>
            </a:r>
          </a:p>
          <a:p>
            <a:r>
              <a:rPr lang="en-US" dirty="0" smtClean="0">
                <a:solidFill>
                  <a:schemeClr val="tx2"/>
                </a:solidFill>
              </a:rPr>
              <a:t>The minimum level of health services that should be available to the majority of the population.  They include:</a:t>
            </a:r>
          </a:p>
          <a:p>
            <a:pPr marL="457200" indent="-457200">
              <a:buAutoNum type="arabicPlain"/>
            </a:pPr>
            <a:r>
              <a:rPr lang="en-US" dirty="0" smtClean="0">
                <a:solidFill>
                  <a:schemeClr val="tx2"/>
                </a:solidFill>
              </a:rPr>
              <a:t>Diagnosis and management of common and less severe illnesses</a:t>
            </a:r>
          </a:p>
          <a:p>
            <a:pPr marL="457200" indent="-457200">
              <a:buAutoNum type="arabicPlain"/>
            </a:pPr>
            <a:r>
              <a:rPr lang="en-US" dirty="0" smtClean="0">
                <a:solidFill>
                  <a:schemeClr val="tx2"/>
                </a:solidFill>
              </a:rPr>
              <a:t>Health Education to the community on disease prevention</a:t>
            </a:r>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5978525"/>
          </a:xfrm>
        </p:spPr>
        <p:txBody>
          <a:bodyPr/>
          <a:lstStyle/>
          <a:p>
            <a:pPr marL="457200" indent="-457200">
              <a:buNone/>
            </a:pPr>
            <a:endParaRPr lang="en-US" dirty="0" smtClean="0">
              <a:solidFill>
                <a:schemeClr val="tx2"/>
              </a:solidFill>
            </a:endParaRPr>
          </a:p>
          <a:p>
            <a:pPr marL="457200" indent="-457200">
              <a:buNone/>
            </a:pPr>
            <a:endParaRPr lang="en-US" dirty="0" smtClean="0">
              <a:solidFill>
                <a:schemeClr val="tx2"/>
              </a:solidFill>
            </a:endParaRPr>
          </a:p>
          <a:p>
            <a:pPr marL="457200" indent="-457200">
              <a:buNone/>
            </a:pPr>
            <a:r>
              <a:rPr lang="en-US" dirty="0" smtClean="0">
                <a:solidFill>
                  <a:schemeClr val="tx2"/>
                </a:solidFill>
              </a:rPr>
              <a:t>3. Maternal and child health services (MCH/FP)</a:t>
            </a:r>
          </a:p>
          <a:p>
            <a:pPr marL="457200" indent="-457200">
              <a:buNone/>
            </a:pPr>
            <a:r>
              <a:rPr lang="en-US" dirty="0" smtClean="0">
                <a:solidFill>
                  <a:schemeClr val="tx2"/>
                </a:solidFill>
              </a:rPr>
              <a:t>4. Environmental sanitation</a:t>
            </a:r>
          </a:p>
          <a:p>
            <a:pPr marL="457200" indent="-457200">
              <a:buNone/>
            </a:pPr>
            <a:r>
              <a:rPr lang="en-US" dirty="0" smtClean="0">
                <a:solidFill>
                  <a:schemeClr val="tx2"/>
                </a:solidFill>
              </a:rPr>
              <a:t>5. Communicable disease control</a:t>
            </a:r>
          </a:p>
          <a:p>
            <a:pPr marL="457200" indent="-457200">
              <a:buNone/>
            </a:pPr>
            <a:r>
              <a:rPr lang="en-US" dirty="0" smtClean="0">
                <a:solidFill>
                  <a:schemeClr val="tx2"/>
                </a:solidFill>
              </a:rPr>
              <a:t>6. Basic statistical data collection</a:t>
            </a:r>
          </a:p>
          <a:p>
            <a:pPr marL="457200" indent="-457200">
              <a:buNone/>
            </a:pPr>
            <a:endParaRPr lang="en-US" dirty="0" smtClean="0">
              <a:solidFill>
                <a:schemeClr val="tx2"/>
              </a:solidFill>
            </a:endParaRPr>
          </a:p>
          <a:p>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12787"/>
          </a:xfrm>
        </p:spPr>
        <p:txBody>
          <a:bodyPr/>
          <a:lstStyle/>
          <a:p>
            <a:r>
              <a:rPr lang="en-US" sz="4400" i="1" dirty="0" smtClean="0">
                <a:solidFill>
                  <a:schemeClr val="tx1"/>
                </a:solidFill>
              </a:rPr>
              <a:t>Areas in a Health Centre</a:t>
            </a:r>
            <a:r>
              <a:rPr lang="en-US" sz="4400" i="1" u="sng" dirty="0" smtClean="0">
                <a:solidFill>
                  <a:srgbClr val="FF0000"/>
                </a:solidFill>
              </a:rPr>
              <a:t/>
            </a:r>
            <a:br>
              <a:rPr lang="en-US" sz="4400" i="1" u="sng" dirty="0" smtClean="0">
                <a:solidFill>
                  <a:srgbClr val="FF0000"/>
                </a:solidFill>
              </a:rPr>
            </a:br>
            <a:endParaRPr lang="en-US" dirty="0"/>
          </a:p>
        </p:txBody>
      </p:sp>
      <p:sp>
        <p:nvSpPr>
          <p:cNvPr id="3" name="Content Placeholder 2"/>
          <p:cNvSpPr>
            <a:spLocks noGrp="1"/>
          </p:cNvSpPr>
          <p:nvPr>
            <p:ph idx="1"/>
          </p:nvPr>
        </p:nvSpPr>
        <p:spPr>
          <a:xfrm>
            <a:off x="0" y="685800"/>
            <a:ext cx="8991600" cy="6172200"/>
          </a:xfrm>
        </p:spPr>
        <p:txBody>
          <a:bodyPr/>
          <a:lstStyle/>
          <a:p>
            <a:pPr marL="457200" indent="-457200">
              <a:buAutoNum type="arabicPlain"/>
            </a:pPr>
            <a:r>
              <a:rPr lang="en-US" sz="2800" dirty="0" smtClean="0">
                <a:solidFill>
                  <a:schemeClr val="tx2"/>
                </a:solidFill>
              </a:rPr>
              <a:t>Reception and records/revenue office</a:t>
            </a:r>
          </a:p>
          <a:p>
            <a:pPr marL="457200" indent="-457200">
              <a:buAutoNum type="arabicPlain"/>
            </a:pPr>
            <a:r>
              <a:rPr lang="en-US" sz="2800" dirty="0" smtClean="0">
                <a:solidFill>
                  <a:schemeClr val="tx2"/>
                </a:solidFill>
              </a:rPr>
              <a:t>Consultation room</a:t>
            </a:r>
          </a:p>
          <a:p>
            <a:pPr marL="457200" indent="-457200">
              <a:buAutoNum type="arabicPlain"/>
            </a:pPr>
            <a:r>
              <a:rPr lang="en-US" sz="2800" dirty="0" smtClean="0">
                <a:solidFill>
                  <a:schemeClr val="tx2"/>
                </a:solidFill>
              </a:rPr>
              <a:t>MCH/FP area</a:t>
            </a:r>
          </a:p>
          <a:p>
            <a:pPr marL="457200" indent="-457200">
              <a:buAutoNum type="arabicPlain"/>
            </a:pPr>
            <a:r>
              <a:rPr lang="en-US" sz="2800" dirty="0" smtClean="0">
                <a:solidFill>
                  <a:schemeClr val="tx2"/>
                </a:solidFill>
              </a:rPr>
              <a:t>Injection and dressing room</a:t>
            </a:r>
          </a:p>
          <a:p>
            <a:pPr marL="457200" indent="-457200">
              <a:buAutoNum type="arabicPlain"/>
            </a:pPr>
            <a:r>
              <a:rPr lang="en-US" sz="2800" dirty="0" smtClean="0">
                <a:solidFill>
                  <a:schemeClr val="tx2"/>
                </a:solidFill>
              </a:rPr>
              <a:t>Dispensing area or pharmacy</a:t>
            </a:r>
          </a:p>
          <a:p>
            <a:pPr marL="457200" indent="-457200">
              <a:buAutoNum type="arabicPlain"/>
            </a:pPr>
            <a:r>
              <a:rPr lang="en-US" sz="2800" dirty="0" smtClean="0">
                <a:solidFill>
                  <a:schemeClr val="tx2"/>
                </a:solidFill>
              </a:rPr>
              <a:t>Laboratory</a:t>
            </a:r>
          </a:p>
          <a:p>
            <a:pPr marL="457200" indent="-457200">
              <a:buAutoNum type="arabicPlain"/>
            </a:pPr>
            <a:r>
              <a:rPr lang="en-US" sz="2800" dirty="0" smtClean="0">
                <a:solidFill>
                  <a:schemeClr val="tx2"/>
                </a:solidFill>
              </a:rPr>
              <a:t>Inpatient ward – where patient rest pending transfer</a:t>
            </a:r>
          </a:p>
          <a:p>
            <a:pPr marL="457200" indent="-457200">
              <a:buAutoNum type="arabicPlain"/>
            </a:pPr>
            <a:r>
              <a:rPr lang="en-US" sz="2800" dirty="0" smtClean="0">
                <a:solidFill>
                  <a:schemeClr val="tx2"/>
                </a:solidFill>
              </a:rPr>
              <a:t>A maternity ward with a </a:t>
            </a:r>
            <a:r>
              <a:rPr lang="en-US" sz="2800" dirty="0" err="1" smtClean="0">
                <a:solidFill>
                  <a:schemeClr val="tx2"/>
                </a:solidFill>
              </a:rPr>
              <a:t>labour</a:t>
            </a:r>
            <a:r>
              <a:rPr lang="en-US" sz="2800" dirty="0" smtClean="0">
                <a:solidFill>
                  <a:schemeClr val="tx2"/>
                </a:solidFill>
              </a:rPr>
              <a:t> room</a:t>
            </a:r>
          </a:p>
          <a:p>
            <a:pPr marL="457200" indent="-457200">
              <a:buAutoNum type="arabicPlain"/>
            </a:pPr>
            <a:r>
              <a:rPr lang="en-US" sz="2800" dirty="0" smtClean="0">
                <a:solidFill>
                  <a:schemeClr val="tx2"/>
                </a:solidFill>
              </a:rPr>
              <a:t>Stores e.g. pharmacy stores or supplies store</a:t>
            </a:r>
          </a:p>
          <a:p>
            <a:pPr marL="457200" indent="-457200">
              <a:buAutoNum type="arabicPlain"/>
            </a:pPr>
            <a:r>
              <a:rPr lang="en-US" sz="2800" dirty="0" smtClean="0">
                <a:solidFill>
                  <a:schemeClr val="tx2"/>
                </a:solidFill>
              </a:rPr>
              <a:t>Kitchen  and wash house (laundry )</a:t>
            </a:r>
          </a:p>
          <a:p>
            <a:pPr marL="457200" indent="-457200">
              <a:buAutoNum type="arabicPlain"/>
            </a:pPr>
            <a:r>
              <a:rPr lang="en-US" sz="2800" dirty="0" smtClean="0">
                <a:solidFill>
                  <a:schemeClr val="tx2"/>
                </a:solidFill>
              </a:rPr>
              <a:t>Lavatories for patients and staff</a:t>
            </a:r>
          </a:p>
          <a:p>
            <a:pPr marL="457200" indent="-457200">
              <a:buNone/>
            </a:pPr>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a:t>
            </a:r>
            <a:endParaRPr lang="en-US" dirty="0"/>
          </a:p>
        </p:txBody>
      </p:sp>
      <p:sp>
        <p:nvSpPr>
          <p:cNvPr id="3" name="Content Placeholder 2"/>
          <p:cNvSpPr>
            <a:spLocks noGrp="1"/>
          </p:cNvSpPr>
          <p:nvPr>
            <p:ph idx="1"/>
          </p:nvPr>
        </p:nvSpPr>
        <p:spPr/>
        <p:txBody>
          <a:bodyPr/>
          <a:lstStyle/>
          <a:p>
            <a:pPr marL="514350" indent="-514350">
              <a:buNone/>
            </a:pPr>
            <a:r>
              <a:rPr lang="en-US" dirty="0" smtClean="0"/>
              <a:t>1. Introduction to principles and practice of CHN - definition of terms, components of a community, background,  and objectives</a:t>
            </a:r>
          </a:p>
          <a:p>
            <a:pPr marL="514350" indent="-514350">
              <a:buNone/>
            </a:pPr>
            <a:r>
              <a:rPr lang="en-US" dirty="0" smtClean="0"/>
              <a:t>2. Functions and roles of a community Health Nurse.</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8229600" cy="941387"/>
          </a:xfrm>
        </p:spPr>
        <p:txBody>
          <a:bodyPr/>
          <a:lstStyle/>
          <a:p>
            <a:pPr eaLnBrk="1" hangingPunct="1">
              <a:defRPr/>
            </a:pPr>
            <a:r>
              <a:rPr lang="en-GB" b="1" smtClean="0"/>
              <a:t>2. Goals</a:t>
            </a:r>
            <a:endParaRPr lang="en-US" b="1" smtClean="0"/>
          </a:p>
        </p:txBody>
      </p:sp>
      <p:sp>
        <p:nvSpPr>
          <p:cNvPr id="9219" name="Rectangle 3"/>
          <p:cNvSpPr>
            <a:spLocks noGrp="1" noChangeArrowheads="1"/>
          </p:cNvSpPr>
          <p:nvPr>
            <p:ph type="body" idx="1"/>
          </p:nvPr>
        </p:nvSpPr>
        <p:spPr>
          <a:xfrm>
            <a:off x="457200" y="1066800"/>
            <a:ext cx="8382000" cy="5562600"/>
          </a:xfrm>
        </p:spPr>
        <p:txBody>
          <a:bodyPr/>
          <a:lstStyle/>
          <a:p>
            <a:pPr eaLnBrk="1" hangingPunct="1">
              <a:lnSpc>
                <a:spcPct val="80000"/>
              </a:lnSpc>
              <a:buFont typeface="Wingdings" pitchFamily="2" charset="2"/>
              <a:buNone/>
              <a:defRPr/>
            </a:pPr>
            <a:endParaRPr lang="en-GB" sz="2800" dirty="0" smtClean="0"/>
          </a:p>
          <a:p>
            <a:pPr eaLnBrk="1" hangingPunct="1">
              <a:lnSpc>
                <a:spcPct val="80000"/>
              </a:lnSpc>
              <a:defRPr/>
            </a:pPr>
            <a:r>
              <a:rPr lang="en-GB" sz="2800" dirty="0" smtClean="0"/>
              <a:t>Each community has clearly defined goals which are not necessarily written down but are held close to members’ hearts since they serve their interests.</a:t>
            </a:r>
          </a:p>
          <a:p>
            <a:pPr eaLnBrk="1" hangingPunct="1">
              <a:lnSpc>
                <a:spcPct val="80000"/>
              </a:lnSpc>
              <a:defRPr/>
            </a:pPr>
            <a:r>
              <a:rPr lang="en-GB" sz="2800" dirty="0" smtClean="0"/>
              <a:t>These goals also determine the day to day objectives and hence peoples plans activities within a community. </a:t>
            </a:r>
          </a:p>
          <a:p>
            <a:pPr eaLnBrk="1" hangingPunct="1">
              <a:lnSpc>
                <a:spcPct val="80000"/>
              </a:lnSpc>
              <a:defRPr/>
            </a:pPr>
            <a:r>
              <a:rPr lang="en-GB" sz="2800" dirty="0" smtClean="0"/>
              <a:t>Basically the goals and objectives of a people are based on their needs. </a:t>
            </a:r>
          </a:p>
          <a:p>
            <a:pPr eaLnBrk="1" hangingPunct="1">
              <a:lnSpc>
                <a:spcPct val="80000"/>
              </a:lnSpc>
              <a:defRPr/>
            </a:pPr>
            <a:r>
              <a:rPr lang="en-GB" sz="2800" dirty="0" smtClean="0"/>
              <a:t>These needs can be viewed in terms of the Maslow’s hierarchy of needs. </a:t>
            </a:r>
          </a:p>
          <a:p>
            <a:pPr eaLnBrk="1" hangingPunct="1">
              <a:lnSpc>
                <a:spcPct val="80000"/>
              </a:lnSpc>
              <a:defRPr/>
            </a:pPr>
            <a:r>
              <a:rPr lang="en-GB" sz="2800" dirty="0" smtClean="0"/>
              <a:t>This hierarchy states that people’s needs are organised from the basic to complex levels. </a:t>
            </a:r>
            <a:endParaRPr lang="en-US" sz="2800" dirty="0" smtClean="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The Health Team</a:t>
            </a:r>
            <a:r>
              <a:rPr lang="en-US" sz="4400" b="1" u="sng" dirty="0" smtClean="0">
                <a:solidFill>
                  <a:srgbClr val="FF0000"/>
                </a:solidFill>
              </a:rPr>
              <a:t/>
            </a:r>
            <a:br>
              <a:rPr lang="en-US" sz="4400" b="1" u="sng" dirty="0" smtClean="0">
                <a:solidFill>
                  <a:srgbClr val="FF0000"/>
                </a:solidFill>
              </a:rPr>
            </a:br>
            <a:endParaRPr lang="en-US" dirty="0"/>
          </a:p>
        </p:txBody>
      </p:sp>
      <p:sp>
        <p:nvSpPr>
          <p:cNvPr id="3" name="Content Placeholder 2"/>
          <p:cNvSpPr>
            <a:spLocks noGrp="1"/>
          </p:cNvSpPr>
          <p:nvPr>
            <p:ph idx="1"/>
          </p:nvPr>
        </p:nvSpPr>
        <p:spPr>
          <a:xfrm>
            <a:off x="0" y="1143000"/>
            <a:ext cx="9144000" cy="5715000"/>
          </a:xfrm>
        </p:spPr>
        <p:txBody>
          <a:bodyPr/>
          <a:lstStyle/>
          <a:p>
            <a:pPr marL="457200" indent="-457200"/>
            <a:r>
              <a:rPr lang="en-US" sz="2800" dirty="0" smtClean="0">
                <a:solidFill>
                  <a:schemeClr val="tx2"/>
                </a:solidFill>
              </a:rPr>
              <a:t>Rural health facilities are supervised by the District Health Management Team . (DHMT ).  The members include:</a:t>
            </a:r>
          </a:p>
          <a:p>
            <a:pPr marL="457200" indent="-457200">
              <a:buAutoNum type="arabicPlain"/>
            </a:pPr>
            <a:r>
              <a:rPr lang="en-US" sz="2800" dirty="0" smtClean="0">
                <a:solidFill>
                  <a:schemeClr val="tx2"/>
                </a:solidFill>
              </a:rPr>
              <a:t>The District Medical Officer of Health (DMOH )</a:t>
            </a:r>
          </a:p>
          <a:p>
            <a:pPr marL="457200" indent="-457200">
              <a:buAutoNum type="arabicPlain"/>
            </a:pPr>
            <a:r>
              <a:rPr lang="en-US" sz="2800" dirty="0" smtClean="0">
                <a:solidFill>
                  <a:schemeClr val="tx2"/>
                </a:solidFill>
              </a:rPr>
              <a:t>District Public Health Nurse (DPHN )</a:t>
            </a:r>
          </a:p>
          <a:p>
            <a:pPr marL="457200" indent="-457200">
              <a:buAutoNum type="arabicPlain" startAt="3"/>
            </a:pPr>
            <a:r>
              <a:rPr lang="en-US" sz="2800" dirty="0" smtClean="0">
                <a:solidFill>
                  <a:schemeClr val="tx2"/>
                </a:solidFill>
              </a:rPr>
              <a:t>District  Public  Health Officer (DPHO)</a:t>
            </a:r>
          </a:p>
          <a:p>
            <a:pPr marL="457200" indent="-457200">
              <a:buAutoNum type="arabicPlain" startAt="3"/>
            </a:pPr>
            <a:r>
              <a:rPr lang="en-US" sz="2800" dirty="0" smtClean="0">
                <a:solidFill>
                  <a:schemeClr val="tx2"/>
                </a:solidFill>
              </a:rPr>
              <a:t>District Health Education Officer(DHEO)</a:t>
            </a:r>
          </a:p>
          <a:p>
            <a:pPr marL="457200" indent="-457200">
              <a:buAutoNum type="arabicPlain" startAt="3"/>
            </a:pPr>
            <a:r>
              <a:rPr lang="en-US" sz="2800" dirty="0" smtClean="0">
                <a:solidFill>
                  <a:schemeClr val="tx2"/>
                </a:solidFill>
              </a:rPr>
              <a:t>District clinical officer ( DCO )</a:t>
            </a:r>
          </a:p>
          <a:p>
            <a:pPr marL="457200" indent="-457200">
              <a:buAutoNum type="arabicPlain" startAt="3"/>
            </a:pPr>
            <a:r>
              <a:rPr lang="en-US" sz="2800" dirty="0" smtClean="0">
                <a:solidFill>
                  <a:schemeClr val="tx2"/>
                </a:solidFill>
              </a:rPr>
              <a:t>District Nutrition Officer (DNO )</a:t>
            </a:r>
          </a:p>
          <a:p>
            <a:pPr marL="457200" indent="-457200">
              <a:buAutoNum type="arabicPlain" startAt="3"/>
            </a:pPr>
            <a:r>
              <a:rPr lang="en-US" sz="2800" dirty="0" smtClean="0">
                <a:solidFill>
                  <a:schemeClr val="tx2"/>
                </a:solidFill>
              </a:rPr>
              <a:t>Health Administrative Officer (HAO ) OR Hospital Secretary.</a:t>
            </a:r>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indent="-457200"/>
            <a:r>
              <a:rPr lang="en-US" dirty="0" smtClean="0">
                <a:solidFill>
                  <a:schemeClr val="tx2"/>
                </a:solidFill>
              </a:rPr>
              <a:t> The DHMT visits the Health Facilities periodically for supervision.</a:t>
            </a:r>
          </a:p>
          <a:p>
            <a:pPr marL="457200" indent="-457200">
              <a:buAutoNum type="arabicPlain"/>
            </a:pPr>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The DMOH --  team leader</a:t>
            </a:r>
            <a:r>
              <a:rPr lang="en-US" sz="4400" b="1" dirty="0" smtClean="0">
                <a:solidFill>
                  <a:srgbClr val="FF0000"/>
                </a:solidFill>
              </a:rPr>
              <a:t/>
            </a:r>
            <a:br>
              <a:rPr lang="en-US" sz="4400" b="1" dirty="0" smtClean="0">
                <a:solidFill>
                  <a:srgbClr val="FF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r>
              <a:rPr lang="en-US" dirty="0" smtClean="0">
                <a:solidFill>
                  <a:schemeClr val="tx2"/>
                </a:solidFill>
              </a:rPr>
              <a:t>Medical doctor responsible for the health activities of the whole District. As the leader of the DHMT he provides  link with the other</a:t>
            </a:r>
          </a:p>
          <a:p>
            <a:pPr marL="457200" indent="-457200">
              <a:buNone/>
            </a:pPr>
            <a:r>
              <a:rPr lang="en-US" dirty="0" smtClean="0">
                <a:solidFill>
                  <a:schemeClr val="tx2"/>
                </a:solidFill>
              </a:rPr>
              <a:t>administrative officers in the District such as :</a:t>
            </a:r>
          </a:p>
          <a:p>
            <a:pPr marL="457200" indent="-457200">
              <a:buFontTx/>
              <a:buChar char="-"/>
            </a:pPr>
            <a:r>
              <a:rPr lang="en-US" dirty="0" smtClean="0">
                <a:solidFill>
                  <a:schemeClr val="tx2"/>
                </a:solidFill>
              </a:rPr>
              <a:t>District Education Officer</a:t>
            </a:r>
          </a:p>
          <a:p>
            <a:pPr marL="457200" indent="-457200">
              <a:buFontTx/>
              <a:buChar char="-"/>
            </a:pPr>
            <a:r>
              <a:rPr lang="en-US" dirty="0" smtClean="0">
                <a:solidFill>
                  <a:schemeClr val="tx2"/>
                </a:solidFill>
              </a:rPr>
              <a:t>District Commissioner</a:t>
            </a:r>
          </a:p>
          <a:p>
            <a:pPr marL="457200" indent="-457200">
              <a:buFontTx/>
              <a:buChar char="-"/>
            </a:pPr>
            <a:r>
              <a:rPr lang="en-US" dirty="0" smtClean="0">
                <a:solidFill>
                  <a:schemeClr val="tx2"/>
                </a:solidFill>
              </a:rPr>
              <a:t>District Agricultural Officer</a:t>
            </a:r>
          </a:p>
          <a:p>
            <a:pPr marL="457200" indent="-457200">
              <a:buFontTx/>
              <a:buChar char="-"/>
            </a:pPr>
            <a:r>
              <a:rPr lang="en-US" dirty="0" smtClean="0">
                <a:solidFill>
                  <a:schemeClr val="tx2"/>
                </a:solidFill>
              </a:rPr>
              <a:t>The Community development Officer</a:t>
            </a:r>
          </a:p>
          <a:p>
            <a:pPr marL="457200" indent="-457200">
              <a:buFontTx/>
              <a:buChar char="-"/>
            </a:pPr>
            <a:r>
              <a:rPr lang="en-US" dirty="0" smtClean="0">
                <a:solidFill>
                  <a:schemeClr val="tx2"/>
                </a:solidFill>
              </a:rPr>
              <a:t>District Veterinary officer etc</a:t>
            </a:r>
          </a:p>
          <a:p>
            <a:pPr marL="457200" indent="-457200">
              <a:buNone/>
            </a:pPr>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DMOH is a member of District Executive Committee (DEC )</a:t>
            </a:r>
          </a:p>
          <a:p>
            <a:r>
              <a:rPr lang="en-US" dirty="0" smtClean="0">
                <a:solidFill>
                  <a:schemeClr val="tx2"/>
                </a:solidFill>
              </a:rPr>
              <a:t>He also works together with voluntary organizations such as missions and other non-governmental organization (</a:t>
            </a:r>
            <a:r>
              <a:rPr lang="en-US" b="1" dirty="0" smtClean="0">
                <a:solidFill>
                  <a:srgbClr val="FF0000"/>
                </a:solidFill>
              </a:rPr>
              <a:t>NGOs</a:t>
            </a:r>
            <a:r>
              <a:rPr lang="en-US" dirty="0" smtClean="0">
                <a:solidFill>
                  <a:schemeClr val="tx2"/>
                </a:solidFill>
              </a:rPr>
              <a:t>)</a:t>
            </a:r>
          </a:p>
          <a:p>
            <a:r>
              <a:rPr lang="en-US" dirty="0" smtClean="0">
                <a:solidFill>
                  <a:schemeClr val="tx2"/>
                </a:solidFill>
              </a:rPr>
              <a:t>He is also a member of District Development Committee (</a:t>
            </a:r>
            <a:r>
              <a:rPr lang="en-US" b="1" dirty="0" smtClean="0">
                <a:solidFill>
                  <a:srgbClr val="FF0000"/>
                </a:solidFill>
              </a:rPr>
              <a:t>DDC</a:t>
            </a:r>
            <a:r>
              <a:rPr lang="en-US" dirty="0" smtClean="0">
                <a:solidFill>
                  <a:schemeClr val="tx2"/>
                </a:solidFill>
              </a:rPr>
              <a:t> )</a:t>
            </a:r>
          </a:p>
          <a:p>
            <a:endParaRPr lang="en-US" dirty="0"/>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accent2"/>
                </a:solidFill>
              </a:rPr>
              <a:t> </a:t>
            </a:r>
            <a:r>
              <a:rPr lang="en-US" sz="4400" i="1" dirty="0" smtClean="0">
                <a:solidFill>
                  <a:schemeClr val="tx1"/>
                </a:solidFill>
              </a:rPr>
              <a:t>His responsibilities include;</a:t>
            </a: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pPr marL="457200" indent="-457200">
              <a:buAutoNum type="arabicPlain"/>
            </a:pPr>
            <a:r>
              <a:rPr lang="en-US" dirty="0" smtClean="0">
                <a:solidFill>
                  <a:schemeClr val="tx2"/>
                </a:solidFill>
              </a:rPr>
              <a:t>The general health administration of the entire District</a:t>
            </a:r>
          </a:p>
          <a:p>
            <a:pPr marL="457200" indent="-457200">
              <a:buAutoNum type="arabicPlain"/>
            </a:pPr>
            <a:r>
              <a:rPr lang="en-US" dirty="0" smtClean="0">
                <a:solidFill>
                  <a:schemeClr val="tx2"/>
                </a:solidFill>
              </a:rPr>
              <a:t>The control of all heath facilities in the District</a:t>
            </a:r>
          </a:p>
          <a:p>
            <a:pPr marL="457200" indent="-457200">
              <a:buAutoNum type="arabicPlain"/>
            </a:pPr>
            <a:r>
              <a:rPr lang="en-US" dirty="0" smtClean="0">
                <a:solidFill>
                  <a:schemeClr val="tx2"/>
                </a:solidFill>
              </a:rPr>
              <a:t>The prevention of communicable diseases by ;</a:t>
            </a:r>
          </a:p>
          <a:p>
            <a:pPr marL="457200" indent="-457200">
              <a:buFontTx/>
              <a:buChar char="-"/>
            </a:pPr>
            <a:r>
              <a:rPr lang="en-US" dirty="0" smtClean="0">
                <a:solidFill>
                  <a:schemeClr val="tx2"/>
                </a:solidFill>
              </a:rPr>
              <a:t>Organizing immunization campaign</a:t>
            </a:r>
          </a:p>
          <a:p>
            <a:pPr marL="457200" indent="-457200">
              <a:buFontTx/>
              <a:buChar char="-"/>
            </a:pPr>
            <a:r>
              <a:rPr lang="en-US" dirty="0" smtClean="0">
                <a:solidFill>
                  <a:schemeClr val="tx2"/>
                </a:solidFill>
              </a:rPr>
              <a:t>Health education</a:t>
            </a:r>
          </a:p>
          <a:p>
            <a:pPr marL="457200" indent="-457200">
              <a:buFontTx/>
              <a:buChar char="-"/>
            </a:pPr>
            <a:r>
              <a:rPr lang="en-US" dirty="0" smtClean="0">
                <a:solidFill>
                  <a:schemeClr val="tx2"/>
                </a:solidFill>
              </a:rPr>
              <a:t>The investigation and control of epidemics</a:t>
            </a:r>
          </a:p>
          <a:p>
            <a:pPr marL="457200" indent="-457200">
              <a:buFontTx/>
              <a:buChar char="-"/>
            </a:pPr>
            <a:r>
              <a:rPr lang="en-US" dirty="0" smtClean="0">
                <a:solidFill>
                  <a:schemeClr val="tx2"/>
                </a:solidFill>
              </a:rPr>
              <a:t>Surveillance ( collection of health data )</a:t>
            </a:r>
          </a:p>
          <a:p>
            <a:endParaRPr lang="en-US" dirty="0"/>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marL="457200" indent="-457200">
              <a:buAutoNum type="arabicPlain" startAt="4"/>
            </a:pPr>
            <a:r>
              <a:rPr lang="en-US" dirty="0" smtClean="0">
                <a:solidFill>
                  <a:schemeClr val="tx2"/>
                </a:solidFill>
              </a:rPr>
              <a:t>The control of the health hazards of employees in factories, mines or any other industries.       Here he co-operates with the local </a:t>
            </a:r>
            <a:r>
              <a:rPr lang="en-US" dirty="0" err="1" smtClean="0">
                <a:solidFill>
                  <a:schemeClr val="tx2"/>
                </a:solidFill>
              </a:rPr>
              <a:t>labour</a:t>
            </a:r>
            <a:r>
              <a:rPr lang="en-US" dirty="0" smtClean="0">
                <a:solidFill>
                  <a:schemeClr val="tx2"/>
                </a:solidFill>
              </a:rPr>
              <a:t> Officer and inspector of factories.</a:t>
            </a:r>
          </a:p>
          <a:p>
            <a:pPr marL="457200" indent="-457200">
              <a:buAutoNum type="arabicPlain" startAt="5"/>
            </a:pPr>
            <a:r>
              <a:rPr lang="en-US" dirty="0" smtClean="0">
                <a:solidFill>
                  <a:schemeClr val="tx2"/>
                </a:solidFill>
              </a:rPr>
              <a:t>Organization of health education over the whole district</a:t>
            </a:r>
          </a:p>
          <a:p>
            <a:pPr marL="457200" indent="-457200">
              <a:buAutoNum type="arabicPlain" startAt="5"/>
            </a:pPr>
            <a:r>
              <a:rPr lang="en-US" dirty="0" smtClean="0">
                <a:solidFill>
                  <a:schemeClr val="tx2"/>
                </a:solidFill>
              </a:rPr>
              <a:t>The administration  of stores or medical supplies</a:t>
            </a:r>
          </a:p>
          <a:p>
            <a:pPr marL="457200" indent="-457200">
              <a:buAutoNum type="arabicPlain" startAt="5"/>
            </a:pPr>
            <a:r>
              <a:rPr lang="en-US" dirty="0" smtClean="0">
                <a:solidFill>
                  <a:schemeClr val="tx2"/>
                </a:solidFill>
              </a:rPr>
              <a:t>The writing of an annual report on the District’s health activities</a:t>
            </a:r>
          </a:p>
          <a:p>
            <a:endParaRPr lang="en-US" dirty="0"/>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761999"/>
          </a:xfrm>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The DPHN </a:t>
            </a:r>
            <a:r>
              <a:rPr lang="en-US" sz="4400" b="1" dirty="0" smtClean="0">
                <a:solidFill>
                  <a:srgbClr val="FF0000"/>
                </a:solidFill>
              </a:rPr>
              <a:t/>
            </a:r>
            <a:br>
              <a:rPr lang="en-US" sz="4400" b="1" dirty="0" smtClean="0">
                <a:solidFill>
                  <a:srgbClr val="FF0000"/>
                </a:solidFill>
              </a:rPr>
            </a:br>
            <a:endParaRPr lang="en-US" dirty="0"/>
          </a:p>
        </p:txBody>
      </p:sp>
      <p:sp>
        <p:nvSpPr>
          <p:cNvPr id="3" name="Content Placeholder 2"/>
          <p:cNvSpPr>
            <a:spLocks noGrp="1"/>
          </p:cNvSpPr>
          <p:nvPr>
            <p:ph idx="1"/>
          </p:nvPr>
        </p:nvSpPr>
        <p:spPr>
          <a:xfrm>
            <a:off x="0" y="914400"/>
            <a:ext cx="9144000" cy="5943600"/>
          </a:xfrm>
        </p:spPr>
        <p:txBody>
          <a:bodyPr/>
          <a:lstStyle/>
          <a:p>
            <a:r>
              <a:rPr lang="en-US" sz="2800" dirty="0" smtClean="0">
                <a:solidFill>
                  <a:schemeClr val="tx2"/>
                </a:solidFill>
              </a:rPr>
              <a:t>The District Public Health Nurse is responsible for the efficiency of all nursing services in the rural health facilities.</a:t>
            </a:r>
          </a:p>
          <a:p>
            <a:r>
              <a:rPr lang="en-US" sz="2800" dirty="0" smtClean="0">
                <a:solidFill>
                  <a:schemeClr val="tx2"/>
                </a:solidFill>
              </a:rPr>
              <a:t>He/she supervises the nursing staff to see that standards of practice are high .    </a:t>
            </a:r>
          </a:p>
          <a:p>
            <a:r>
              <a:rPr lang="en-US" sz="2800" dirty="0" smtClean="0">
                <a:solidFill>
                  <a:schemeClr val="tx2"/>
                </a:solidFill>
              </a:rPr>
              <a:t>He/she may organize along with the DHEO some in-service training or refresher courses when new methods or techniques are to be introduced.</a:t>
            </a:r>
          </a:p>
          <a:p>
            <a:r>
              <a:rPr lang="en-US" sz="2800" dirty="0" smtClean="0">
                <a:solidFill>
                  <a:schemeClr val="tx2"/>
                </a:solidFill>
              </a:rPr>
              <a:t>He/she also checks on the available drugs and equipment, and helps in  the actual running of the clinic health services.</a:t>
            </a:r>
          </a:p>
          <a:p>
            <a:endParaRPr lang="en-US" sz="2800" dirty="0"/>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The Health Centre Staff</a:t>
            </a:r>
            <a:r>
              <a:rPr lang="en-US" sz="4400" b="1" dirty="0" smtClean="0">
                <a:solidFill>
                  <a:srgbClr val="FF0000"/>
                </a:solidFill>
              </a:rPr>
              <a:t/>
            </a:r>
            <a:br>
              <a:rPr lang="en-US" sz="4400" b="1" dirty="0" smtClean="0">
                <a:solidFill>
                  <a:srgbClr val="FF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buAutoNum type="arabicPlain"/>
            </a:pPr>
            <a:r>
              <a:rPr lang="en-US" dirty="0" smtClean="0">
                <a:solidFill>
                  <a:schemeClr val="tx2"/>
                </a:solidFill>
              </a:rPr>
              <a:t>The RCO (Registered Clinical Officer)</a:t>
            </a:r>
          </a:p>
          <a:p>
            <a:pPr marL="457200" indent="-457200"/>
            <a:r>
              <a:rPr lang="en-US" dirty="0" smtClean="0">
                <a:solidFill>
                  <a:schemeClr val="tx2"/>
                </a:solidFill>
              </a:rPr>
              <a:t>In charge of the H/C and also responsible for treating the sick</a:t>
            </a:r>
          </a:p>
          <a:p>
            <a:pPr marL="457200" indent="-457200">
              <a:buAutoNum type="arabicPlain" startAt="2"/>
            </a:pPr>
            <a:r>
              <a:rPr lang="en-US" dirty="0" smtClean="0">
                <a:solidFill>
                  <a:schemeClr val="tx2"/>
                </a:solidFill>
              </a:rPr>
              <a:t>Nursing staff lead by </a:t>
            </a:r>
            <a:r>
              <a:rPr lang="en-US" i="1" dirty="0" smtClean="0">
                <a:solidFill>
                  <a:srgbClr val="FF0000"/>
                </a:solidFill>
              </a:rPr>
              <a:t>KRCHN</a:t>
            </a:r>
          </a:p>
          <a:p>
            <a:pPr marL="457200" indent="-457200"/>
            <a:r>
              <a:rPr lang="en-US" dirty="0" smtClean="0">
                <a:solidFill>
                  <a:schemeClr val="tx2"/>
                </a:solidFill>
              </a:rPr>
              <a:t>Responsible for MCH/FP services, conduct deliveries, hold outreach services, responsible for injections and wound dressing, make home </a:t>
            </a:r>
          </a:p>
          <a:p>
            <a:pPr marL="457200" indent="-457200">
              <a:buNone/>
            </a:pPr>
            <a:r>
              <a:rPr lang="en-US" dirty="0" smtClean="0">
                <a:solidFill>
                  <a:schemeClr val="tx2"/>
                </a:solidFill>
              </a:rPr>
              <a:t>visits and follow-ups for identified cases e.g. malnutrition, communicable diseases etc.</a:t>
            </a:r>
          </a:p>
          <a:p>
            <a:pPr marL="457200" indent="-457200"/>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marL="457200" indent="-457200">
              <a:buAutoNum type="arabicPlain" startAt="3"/>
            </a:pPr>
            <a:r>
              <a:rPr lang="en-US" dirty="0" smtClean="0">
                <a:solidFill>
                  <a:schemeClr val="tx2"/>
                </a:solidFill>
              </a:rPr>
              <a:t>Public Health Technician/Officer  (PHT/PHO)</a:t>
            </a:r>
          </a:p>
          <a:p>
            <a:pPr marL="457200" indent="-457200"/>
            <a:r>
              <a:rPr lang="en-US" dirty="0" smtClean="0">
                <a:solidFill>
                  <a:schemeClr val="tx2"/>
                </a:solidFill>
              </a:rPr>
              <a:t>Responsible for environmental sanitation within the Health facility and in the defined area (catchment area)</a:t>
            </a:r>
          </a:p>
          <a:p>
            <a:pPr marL="457200" indent="-457200"/>
            <a:r>
              <a:rPr lang="en-US" dirty="0" smtClean="0">
                <a:solidFill>
                  <a:schemeClr val="tx2"/>
                </a:solidFill>
              </a:rPr>
              <a:t>He/she is also responsible for minor repairs in the H/C  e.g. regular inspection of the vaccines fridge.</a:t>
            </a:r>
          </a:p>
          <a:p>
            <a:pPr marL="457200" indent="-457200">
              <a:buAutoNum type="arabicPlain" startAt="4"/>
            </a:pPr>
            <a:r>
              <a:rPr lang="en-US" dirty="0" smtClean="0">
                <a:solidFill>
                  <a:schemeClr val="tx2"/>
                </a:solidFill>
              </a:rPr>
              <a:t>Laboratory Technician/Technologist</a:t>
            </a:r>
          </a:p>
          <a:p>
            <a:pPr marL="457200" indent="-457200">
              <a:buAutoNum type="arabicPlain" startAt="4"/>
            </a:pPr>
            <a:r>
              <a:rPr lang="en-US" dirty="0" smtClean="0">
                <a:solidFill>
                  <a:schemeClr val="tx2"/>
                </a:solidFill>
              </a:rPr>
              <a:t>Records and revenue clerks</a:t>
            </a:r>
          </a:p>
          <a:p>
            <a:pPr marL="457200" indent="-457200">
              <a:buAutoNum type="arabicPlain" startAt="4"/>
            </a:pPr>
            <a:r>
              <a:rPr lang="en-US" dirty="0" smtClean="0">
                <a:solidFill>
                  <a:schemeClr val="tx2"/>
                </a:solidFill>
              </a:rPr>
              <a:t>Driver</a:t>
            </a:r>
          </a:p>
          <a:p>
            <a:pPr marL="457200" indent="-457200">
              <a:buAutoNum type="arabicPlain" startAt="4"/>
            </a:pPr>
            <a:r>
              <a:rPr lang="en-US" dirty="0" smtClean="0">
                <a:solidFill>
                  <a:schemeClr val="tx2"/>
                </a:solidFill>
              </a:rPr>
              <a:t>Supportive staff e.g. cleaners, watchmen etc</a:t>
            </a:r>
          </a:p>
          <a:p>
            <a:endParaRPr lang="en-US" dirty="0"/>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rgbClr val="FF0000"/>
                </a:solidFill>
              </a:rPr>
              <a:t> </a:t>
            </a:r>
            <a:r>
              <a:rPr lang="en-US" sz="4400" i="1" dirty="0" smtClean="0">
                <a:solidFill>
                  <a:schemeClr val="tx1"/>
                </a:solidFill>
              </a:rPr>
              <a:t>ADDITIONAL STAFF</a:t>
            </a:r>
            <a:endParaRPr lang="en-US" dirty="0">
              <a:solidFill>
                <a:schemeClr val="tx1"/>
              </a:solidFill>
            </a:endParaRPr>
          </a:p>
        </p:txBody>
      </p:sp>
      <p:sp>
        <p:nvSpPr>
          <p:cNvPr id="3" name="Content Placeholder 2"/>
          <p:cNvSpPr>
            <a:spLocks noGrp="1"/>
          </p:cNvSpPr>
          <p:nvPr>
            <p:ph idx="1"/>
          </p:nvPr>
        </p:nvSpPr>
        <p:spPr>
          <a:xfrm>
            <a:off x="0" y="1600200"/>
            <a:ext cx="9144000" cy="4530725"/>
          </a:xfrm>
        </p:spPr>
        <p:txBody>
          <a:bodyPr/>
          <a:lstStyle/>
          <a:p>
            <a:pPr marL="457200" indent="-457200"/>
            <a:r>
              <a:rPr lang="en-US" dirty="0" smtClean="0">
                <a:solidFill>
                  <a:schemeClr val="tx2"/>
                </a:solidFill>
              </a:rPr>
              <a:t>Physiotherapists, Occupational therapists,  radiographers, Pharmaceutical technologists,  Dental technologists   or community  oral health officers ,   Orthopedic Technologists and  Plaster Technicians.</a:t>
            </a:r>
          </a:p>
          <a:p>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mtClean="0"/>
              <a:t>Maslov’s Hierarchy of needs</a:t>
            </a:r>
          </a:p>
        </p:txBody>
      </p:sp>
      <p:grpSp>
        <p:nvGrpSpPr>
          <p:cNvPr id="2" name="Group 4"/>
          <p:cNvGrpSpPr>
            <a:grpSpLocks/>
          </p:cNvGrpSpPr>
          <p:nvPr/>
        </p:nvGrpSpPr>
        <p:grpSpPr bwMode="auto">
          <a:xfrm>
            <a:off x="1143000" y="1600200"/>
            <a:ext cx="6924675" cy="4572000"/>
            <a:chOff x="3060" y="1080"/>
            <a:chExt cx="5580" cy="3600"/>
          </a:xfrm>
        </p:grpSpPr>
        <p:sp>
          <p:nvSpPr>
            <p:cNvPr id="12292" name="Rectangle 5"/>
            <p:cNvSpPr>
              <a:spLocks noChangeArrowheads="1"/>
            </p:cNvSpPr>
            <p:nvPr/>
          </p:nvSpPr>
          <p:spPr bwMode="auto">
            <a:xfrm>
              <a:off x="3060" y="3960"/>
              <a:ext cx="5580" cy="720"/>
            </a:xfrm>
            <a:prstGeom prst="rect">
              <a:avLst/>
            </a:prstGeom>
            <a:noFill/>
            <a:ln w="9525">
              <a:solidFill>
                <a:srgbClr val="000000"/>
              </a:solidFill>
              <a:miter lim="800000"/>
              <a:headEnd/>
              <a:tailEnd/>
            </a:ln>
          </p:spPr>
          <p:txBody>
            <a:bodyPr/>
            <a:lstStyle/>
            <a:p>
              <a:pPr algn="ctr" eaLnBrk="1" hangingPunct="1"/>
              <a:r>
                <a:rPr lang="en-US" sz="2800" i="1" dirty="0">
                  <a:latin typeface="Arial" charset="0"/>
                </a:rPr>
                <a:t>Physiological needs</a:t>
              </a:r>
              <a:r>
                <a:rPr lang="en-US" sz="2800" dirty="0">
                  <a:latin typeface="Arial" charset="0"/>
                </a:rPr>
                <a:t>; Food, Air, Water, Clothes, Shelter, etc</a:t>
              </a:r>
            </a:p>
          </p:txBody>
        </p:sp>
        <p:sp>
          <p:nvSpPr>
            <p:cNvPr id="12293" name="Rectangle 6"/>
            <p:cNvSpPr>
              <a:spLocks noChangeArrowheads="1"/>
            </p:cNvSpPr>
            <p:nvPr/>
          </p:nvSpPr>
          <p:spPr bwMode="auto">
            <a:xfrm>
              <a:off x="3420" y="3240"/>
              <a:ext cx="4860" cy="720"/>
            </a:xfrm>
            <a:prstGeom prst="rect">
              <a:avLst/>
            </a:prstGeom>
            <a:noFill/>
            <a:ln w="9525">
              <a:solidFill>
                <a:srgbClr val="000000"/>
              </a:solidFill>
              <a:miter lim="800000"/>
              <a:headEnd/>
              <a:tailEnd/>
            </a:ln>
          </p:spPr>
          <p:txBody>
            <a:bodyPr/>
            <a:lstStyle/>
            <a:p>
              <a:pPr algn="ctr" eaLnBrk="1" hangingPunct="1"/>
              <a:r>
                <a:rPr lang="en-US" sz="2400" i="1">
                  <a:latin typeface="Arial" charset="0"/>
                </a:rPr>
                <a:t>Security needs</a:t>
              </a:r>
              <a:r>
                <a:rPr lang="en-US" sz="2400">
                  <a:latin typeface="Arial" charset="0"/>
                </a:rPr>
                <a:t>; physical security, psychological security, income security</a:t>
              </a:r>
            </a:p>
          </p:txBody>
        </p:sp>
        <p:sp>
          <p:nvSpPr>
            <p:cNvPr id="12294" name="Rectangle 7"/>
            <p:cNvSpPr>
              <a:spLocks noChangeArrowheads="1"/>
            </p:cNvSpPr>
            <p:nvPr/>
          </p:nvSpPr>
          <p:spPr bwMode="auto">
            <a:xfrm>
              <a:off x="3960" y="1800"/>
              <a:ext cx="3780" cy="720"/>
            </a:xfrm>
            <a:prstGeom prst="rect">
              <a:avLst/>
            </a:prstGeom>
            <a:noFill/>
            <a:ln w="9525">
              <a:solidFill>
                <a:srgbClr val="000000"/>
              </a:solidFill>
              <a:miter lim="800000"/>
              <a:headEnd/>
              <a:tailEnd/>
            </a:ln>
          </p:spPr>
          <p:txBody>
            <a:bodyPr/>
            <a:lstStyle/>
            <a:p>
              <a:pPr algn="ctr" eaLnBrk="1" hangingPunct="1"/>
              <a:r>
                <a:rPr lang="en-US" sz="2400" i="1">
                  <a:latin typeface="Arial" charset="0"/>
                </a:rPr>
                <a:t>Self esteem needs</a:t>
              </a:r>
              <a:r>
                <a:rPr lang="en-US" sz="2400">
                  <a:latin typeface="Arial" charset="0"/>
                </a:rPr>
                <a:t>; appreciated, fulfilled</a:t>
              </a:r>
              <a:r>
                <a:rPr lang="en-US">
                  <a:latin typeface="Arial" charset="0"/>
                </a:rPr>
                <a:t>.</a:t>
              </a:r>
            </a:p>
          </p:txBody>
        </p:sp>
        <p:sp>
          <p:nvSpPr>
            <p:cNvPr id="12295" name="Rectangle 8"/>
            <p:cNvSpPr>
              <a:spLocks noChangeArrowheads="1"/>
            </p:cNvSpPr>
            <p:nvPr/>
          </p:nvSpPr>
          <p:spPr bwMode="auto">
            <a:xfrm>
              <a:off x="3780" y="2520"/>
              <a:ext cx="4140" cy="720"/>
            </a:xfrm>
            <a:prstGeom prst="rect">
              <a:avLst/>
            </a:prstGeom>
            <a:noFill/>
            <a:ln w="9525">
              <a:solidFill>
                <a:srgbClr val="000000"/>
              </a:solidFill>
              <a:miter lim="800000"/>
              <a:headEnd/>
              <a:tailEnd/>
            </a:ln>
          </p:spPr>
          <p:txBody>
            <a:bodyPr/>
            <a:lstStyle/>
            <a:p>
              <a:pPr algn="ctr" eaLnBrk="1" hangingPunct="1"/>
              <a:r>
                <a:rPr lang="en-US" sz="2400" i="1">
                  <a:latin typeface="Arial" charset="0"/>
                </a:rPr>
                <a:t>Socialisation and affection needs</a:t>
              </a:r>
              <a:r>
                <a:rPr lang="en-US" sz="2400">
                  <a:latin typeface="Arial" charset="0"/>
                </a:rPr>
                <a:t>; loved, wanted, needed</a:t>
              </a:r>
            </a:p>
          </p:txBody>
        </p:sp>
        <p:sp>
          <p:nvSpPr>
            <p:cNvPr id="12296" name="Rectangle 9"/>
            <p:cNvSpPr>
              <a:spLocks noChangeArrowheads="1"/>
            </p:cNvSpPr>
            <p:nvPr/>
          </p:nvSpPr>
          <p:spPr bwMode="auto">
            <a:xfrm>
              <a:off x="4140" y="1080"/>
              <a:ext cx="3420" cy="720"/>
            </a:xfrm>
            <a:prstGeom prst="rect">
              <a:avLst/>
            </a:prstGeom>
            <a:noFill/>
            <a:ln w="9525">
              <a:solidFill>
                <a:srgbClr val="000000"/>
              </a:solidFill>
              <a:miter lim="800000"/>
              <a:headEnd/>
              <a:tailEnd/>
            </a:ln>
          </p:spPr>
          <p:txBody>
            <a:bodyPr/>
            <a:lstStyle/>
            <a:p>
              <a:pPr algn="ctr" eaLnBrk="1" hangingPunct="1"/>
              <a:r>
                <a:rPr lang="en-US" sz="2000" i="1">
                  <a:latin typeface="Arial" charset="0"/>
                </a:rPr>
                <a:t>Actualisation</a:t>
              </a:r>
              <a:r>
                <a:rPr lang="en-US" sz="2000">
                  <a:latin typeface="Arial" charset="0"/>
                </a:rPr>
                <a:t>; ultimate achievement of own life goals</a:t>
              </a:r>
            </a:p>
          </p:txBody>
        </p:sp>
      </p:gr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Health Centre Practice</a:t>
            </a:r>
            <a:r>
              <a:rPr lang="en-US" sz="4400" b="1" dirty="0" smtClean="0">
                <a:solidFill>
                  <a:srgbClr val="FF0000"/>
                </a:solidFill>
              </a:rPr>
              <a:t/>
            </a:r>
            <a:br>
              <a:rPr lang="en-US" sz="4400" b="1" dirty="0" smtClean="0">
                <a:solidFill>
                  <a:srgbClr val="FF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H/C provides its services to the people who are within easy walking distance  0-5km squared.  They are included in the defined</a:t>
            </a:r>
          </a:p>
          <a:p>
            <a:pPr>
              <a:buNone/>
            </a:pPr>
            <a:r>
              <a:rPr lang="en-US" dirty="0" smtClean="0">
                <a:solidFill>
                  <a:schemeClr val="tx2"/>
                </a:solidFill>
              </a:rPr>
              <a:t>area or catchment  area  (catchment  population)</a:t>
            </a:r>
          </a:p>
          <a:p>
            <a:r>
              <a:rPr lang="en-US" dirty="0" smtClean="0">
                <a:solidFill>
                  <a:schemeClr val="tx2"/>
                </a:solidFill>
              </a:rPr>
              <a:t> The defined area is often mapped out around the health unit and a census of each family is taken through the assistance of the local community  leader e.g. chief</a:t>
            </a:r>
          </a:p>
          <a:p>
            <a:endParaRPr lang="en-US" dirty="0"/>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DMOH and DPHO then find out the situation of the water supply to see that people in the defined area have a clean safe water supply</a:t>
            </a:r>
          </a:p>
          <a:p>
            <a:r>
              <a:rPr lang="en-US" dirty="0" smtClean="0">
                <a:solidFill>
                  <a:schemeClr val="tx2"/>
                </a:solidFill>
              </a:rPr>
              <a:t>The community is advised on digging wells, protecting springs and getting rain water tanks to catch the water from the roof (roof catchment).</a:t>
            </a:r>
          </a:p>
          <a:p>
            <a:r>
              <a:rPr lang="en-US" dirty="0" smtClean="0">
                <a:solidFill>
                  <a:schemeClr val="tx2"/>
                </a:solidFill>
              </a:rPr>
              <a:t>They are also advised to dig and use latrines(a responsibility of the PHT/ PHO)</a:t>
            </a:r>
          </a:p>
          <a:p>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u="sng" dirty="0" smtClean="0">
                <a:solidFill>
                  <a:srgbClr val="FF0000"/>
                </a:solidFill>
              </a:rPr>
              <a:t/>
            </a:r>
            <a:br>
              <a:rPr lang="en-US" sz="4400" b="1" u="sng" dirty="0" smtClean="0">
                <a:solidFill>
                  <a:srgbClr val="FF0000"/>
                </a:solidFill>
              </a:rPr>
            </a:br>
            <a:r>
              <a:rPr lang="en-US" sz="4400" b="1" dirty="0" smtClean="0">
                <a:solidFill>
                  <a:schemeClr val="tx1"/>
                </a:solidFill>
              </a:rPr>
              <a:t>Control of communicable diseases </a:t>
            </a:r>
            <a:r>
              <a:rPr lang="en-US" sz="4400" b="1" u="sng" dirty="0" smtClean="0">
                <a:solidFill>
                  <a:srgbClr val="FF0000"/>
                </a:solidFill>
              </a:rPr>
              <a:t/>
            </a:r>
            <a:br>
              <a:rPr lang="en-US" sz="4400" b="1" u="sng" dirty="0" smtClean="0">
                <a:solidFill>
                  <a:srgbClr val="FF0000"/>
                </a:solidFill>
              </a:rPr>
            </a:br>
            <a:endParaRPr lang="en-US" dirty="0"/>
          </a:p>
        </p:txBody>
      </p:sp>
      <p:sp>
        <p:nvSpPr>
          <p:cNvPr id="3" name="Content Placeholder 2"/>
          <p:cNvSpPr>
            <a:spLocks noGrp="1"/>
          </p:cNvSpPr>
          <p:nvPr>
            <p:ph idx="1"/>
          </p:nvPr>
        </p:nvSpPr>
        <p:spPr>
          <a:xfrm>
            <a:off x="0" y="1600200"/>
            <a:ext cx="9144000" cy="5105400"/>
          </a:xfrm>
        </p:spPr>
        <p:txBody>
          <a:bodyPr/>
          <a:lstStyle/>
          <a:p>
            <a:r>
              <a:rPr lang="en-US" dirty="0" smtClean="0">
                <a:solidFill>
                  <a:schemeClr val="tx2"/>
                </a:solidFill>
              </a:rPr>
              <a:t> Contagious or infectious  diseases can spread from one living animal to another such as man to man, animal to man or animal to animal. Thus the animal or man can be the host.</a:t>
            </a:r>
          </a:p>
          <a:p>
            <a:r>
              <a:rPr lang="en-US" dirty="0" smtClean="0">
                <a:solidFill>
                  <a:schemeClr val="tx2"/>
                </a:solidFill>
              </a:rPr>
              <a:t>These diseases can be caused by some living agents such as virus, </a:t>
            </a:r>
            <a:r>
              <a:rPr lang="en-US" dirty="0" err="1" smtClean="0">
                <a:solidFill>
                  <a:schemeClr val="tx2"/>
                </a:solidFill>
              </a:rPr>
              <a:t>rickettsia</a:t>
            </a:r>
            <a:r>
              <a:rPr lang="en-US" dirty="0" smtClean="0">
                <a:solidFill>
                  <a:schemeClr val="tx2"/>
                </a:solidFill>
              </a:rPr>
              <a:t>, fungi, bacteria protozoa, </a:t>
            </a:r>
            <a:r>
              <a:rPr lang="en-US" dirty="0" err="1" smtClean="0">
                <a:solidFill>
                  <a:schemeClr val="tx2"/>
                </a:solidFill>
              </a:rPr>
              <a:t>helminth</a:t>
            </a:r>
            <a:r>
              <a:rPr lang="en-US" dirty="0" smtClean="0">
                <a:solidFill>
                  <a:schemeClr val="tx2"/>
                </a:solidFill>
              </a:rPr>
              <a:t> or insects. </a:t>
            </a:r>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Invasion by micro-organisms can lead to subclinical infection , clinical infection with symptoms and signs  or there may be no infection i.e. the invading organisms are killed by the body cells.</a:t>
            </a:r>
          </a:p>
          <a:p>
            <a:r>
              <a:rPr lang="en-US" dirty="0" smtClean="0">
                <a:solidFill>
                  <a:schemeClr val="tx2"/>
                </a:solidFill>
              </a:rPr>
              <a:t>The resistance of body is provided by its various </a:t>
            </a:r>
            <a:r>
              <a:rPr lang="en-US" dirty="0" err="1" smtClean="0">
                <a:solidFill>
                  <a:schemeClr val="tx2"/>
                </a:solidFill>
              </a:rPr>
              <a:t>defence</a:t>
            </a:r>
            <a:r>
              <a:rPr lang="en-US" dirty="0" smtClean="0">
                <a:solidFill>
                  <a:schemeClr val="tx2"/>
                </a:solidFill>
              </a:rPr>
              <a:t> mechanisms i.e. special body cells and antibodies circulating in the blood.</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i="1" dirty="0" smtClean="0">
                <a:solidFill>
                  <a:schemeClr val="accent2"/>
                </a:solidFill>
              </a:rPr>
              <a:t>Sources of infection</a:t>
            </a:r>
          </a:p>
          <a:p>
            <a:r>
              <a:rPr lang="en-US" dirty="0" smtClean="0">
                <a:solidFill>
                  <a:schemeClr val="tx2"/>
                </a:solidFill>
              </a:rPr>
              <a:t> Can be infected person or animal (reservoir), or soil.  People or animals may have clinical disease, subclinical infection or be carriers.</a:t>
            </a:r>
          </a:p>
          <a:p>
            <a:r>
              <a:rPr lang="en-US" i="1" dirty="0" smtClean="0">
                <a:solidFill>
                  <a:schemeClr val="accent2"/>
                </a:solidFill>
              </a:rPr>
              <a:t>Means of transmission</a:t>
            </a:r>
          </a:p>
          <a:p>
            <a:pPr>
              <a:buFontTx/>
              <a:buChar char="-"/>
            </a:pPr>
            <a:r>
              <a:rPr lang="en-US" dirty="0" smtClean="0">
                <a:solidFill>
                  <a:schemeClr val="tx2"/>
                </a:solidFill>
              </a:rPr>
              <a:t>Direct contact  ------- skin, mucous membrane, sexual etc</a:t>
            </a:r>
          </a:p>
          <a:p>
            <a:pPr>
              <a:buFontTx/>
              <a:buChar char="-"/>
            </a:pPr>
            <a:r>
              <a:rPr lang="en-US" dirty="0" smtClean="0">
                <a:solidFill>
                  <a:schemeClr val="tx2"/>
                </a:solidFill>
              </a:rPr>
              <a:t>Vectors</a:t>
            </a:r>
          </a:p>
          <a:p>
            <a:pPr>
              <a:buFontTx/>
              <a:buChar char="-"/>
            </a:pPr>
            <a:r>
              <a:rPr lang="en-US" dirty="0" err="1" smtClean="0">
                <a:solidFill>
                  <a:schemeClr val="tx2"/>
                </a:solidFill>
              </a:rPr>
              <a:t>Faecal</a:t>
            </a:r>
            <a:r>
              <a:rPr lang="en-US" dirty="0" smtClean="0">
                <a:solidFill>
                  <a:schemeClr val="tx2"/>
                </a:solidFill>
              </a:rPr>
              <a:t> contamination of soil, food and water which are ingested</a:t>
            </a:r>
          </a:p>
          <a:p>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FontTx/>
              <a:buChar char="-"/>
            </a:pPr>
            <a:r>
              <a:rPr lang="en-US" dirty="0" smtClean="0">
                <a:solidFill>
                  <a:schemeClr val="tx2"/>
                </a:solidFill>
              </a:rPr>
              <a:t>Contact with animals and their products e.g. biting by a rabid dog </a:t>
            </a:r>
          </a:p>
          <a:p>
            <a:pPr>
              <a:buFontTx/>
              <a:buChar char="-"/>
            </a:pPr>
            <a:r>
              <a:rPr lang="en-US" dirty="0" smtClean="0">
                <a:solidFill>
                  <a:schemeClr val="tx2"/>
                </a:solidFill>
              </a:rPr>
              <a:t>Airborne (inhalation or droplets)</a:t>
            </a:r>
          </a:p>
          <a:p>
            <a:pPr>
              <a:buFontTx/>
              <a:buChar char="-"/>
            </a:pPr>
            <a:r>
              <a:rPr lang="en-US" dirty="0" err="1" smtClean="0">
                <a:solidFill>
                  <a:schemeClr val="tx2"/>
                </a:solidFill>
              </a:rPr>
              <a:t>Transplacental</a:t>
            </a:r>
            <a:r>
              <a:rPr lang="en-US" dirty="0" smtClean="0">
                <a:solidFill>
                  <a:schemeClr val="tx2"/>
                </a:solidFill>
              </a:rPr>
              <a:t> (during pregnancy)</a:t>
            </a:r>
          </a:p>
          <a:p>
            <a:pPr>
              <a:buFontTx/>
              <a:buChar char="-"/>
            </a:pPr>
            <a:r>
              <a:rPr lang="en-US" dirty="0" smtClean="0">
                <a:solidFill>
                  <a:schemeClr val="tx2"/>
                </a:solidFill>
              </a:rPr>
              <a:t>Blood contact --- injection, </a:t>
            </a:r>
            <a:r>
              <a:rPr lang="en-US" dirty="0" err="1" smtClean="0">
                <a:solidFill>
                  <a:schemeClr val="tx2"/>
                </a:solidFill>
              </a:rPr>
              <a:t>surgery,blood</a:t>
            </a:r>
            <a:r>
              <a:rPr lang="en-US" dirty="0" smtClean="0">
                <a:solidFill>
                  <a:schemeClr val="tx2"/>
                </a:solidFill>
              </a:rPr>
              <a:t> transfusion.</a:t>
            </a:r>
          </a:p>
          <a:p>
            <a:endParaRPr lang="en-US" dirty="0"/>
          </a:p>
        </p:txBody>
      </p:sp>
    </p:spTree>
  </p:cSld>
  <p:clrMapOvr>
    <a:masterClrMapping/>
  </p:clrMapOvr>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smtClean="0"/>
              <a:t>Susceptable</a:t>
            </a:r>
            <a:r>
              <a:rPr lang="en-US" sz="4400" dirty="0" smtClean="0"/>
              <a:t> host (vulnerable person)</a:t>
            </a:r>
            <a:endParaRPr lang="en-US" dirty="0"/>
          </a:p>
        </p:txBody>
      </p:sp>
      <p:sp>
        <p:nvSpPr>
          <p:cNvPr id="3" name="Content Placeholder 2"/>
          <p:cNvSpPr>
            <a:spLocks noGrp="1"/>
          </p:cNvSpPr>
          <p:nvPr>
            <p:ph idx="1"/>
          </p:nvPr>
        </p:nvSpPr>
        <p:spPr>
          <a:xfrm>
            <a:off x="0" y="1600200"/>
            <a:ext cx="9144000" cy="5257800"/>
          </a:xfrm>
        </p:spPr>
        <p:txBody>
          <a:bodyPr/>
          <a:lstStyle/>
          <a:p>
            <a:r>
              <a:rPr lang="en-US" sz="2800" dirty="0" smtClean="0">
                <a:solidFill>
                  <a:schemeClr val="tx2"/>
                </a:solidFill>
              </a:rPr>
              <a:t>A person whose resistance is low enough for him to get a disease. This could be due to:-</a:t>
            </a:r>
          </a:p>
          <a:p>
            <a:pPr>
              <a:buFontTx/>
              <a:buChar char="-"/>
            </a:pPr>
            <a:r>
              <a:rPr lang="en-US" sz="2800" dirty="0" smtClean="0">
                <a:solidFill>
                  <a:schemeClr val="tx2"/>
                </a:solidFill>
              </a:rPr>
              <a:t>Not having met the organism before and therefore not having any immunity to it ( no antibodies)</a:t>
            </a:r>
          </a:p>
          <a:p>
            <a:pPr>
              <a:buFontTx/>
              <a:buChar char="-"/>
            </a:pPr>
            <a:r>
              <a:rPr lang="en-US" sz="2800" dirty="0" smtClean="0">
                <a:solidFill>
                  <a:schemeClr val="tx2"/>
                </a:solidFill>
              </a:rPr>
              <a:t>Having another serious illness like HIV/AIDS at the same time ( </a:t>
            </a:r>
            <a:r>
              <a:rPr lang="en-US" sz="2800" dirty="0" err="1" smtClean="0">
                <a:solidFill>
                  <a:schemeClr val="tx2"/>
                </a:solidFill>
              </a:rPr>
              <a:t>intercurrent</a:t>
            </a:r>
            <a:r>
              <a:rPr lang="en-US" sz="2800" dirty="0" smtClean="0">
                <a:solidFill>
                  <a:schemeClr val="tx2"/>
                </a:solidFill>
              </a:rPr>
              <a:t> infection)</a:t>
            </a:r>
          </a:p>
          <a:p>
            <a:pPr>
              <a:buFontTx/>
              <a:buChar char="-"/>
            </a:pPr>
            <a:r>
              <a:rPr lang="en-US" sz="2800" dirty="0" smtClean="0">
                <a:solidFill>
                  <a:schemeClr val="tx2"/>
                </a:solidFill>
              </a:rPr>
              <a:t>Malnutrition which can make the infections worse</a:t>
            </a:r>
          </a:p>
          <a:p>
            <a:pPr>
              <a:buFontTx/>
              <a:buChar char="-"/>
            </a:pPr>
            <a:r>
              <a:rPr lang="en-US" sz="2800" dirty="0" smtClean="0">
                <a:solidFill>
                  <a:schemeClr val="tx2"/>
                </a:solidFill>
              </a:rPr>
              <a:t>Old age</a:t>
            </a:r>
          </a:p>
          <a:p>
            <a:pPr>
              <a:buFontTx/>
              <a:buChar char="-"/>
            </a:pPr>
            <a:r>
              <a:rPr lang="en-US" sz="2800" dirty="0" smtClean="0">
                <a:solidFill>
                  <a:schemeClr val="tx2"/>
                </a:solidFill>
              </a:rPr>
              <a:t>Steroids  -- drugs that suppress the immunity</a:t>
            </a:r>
          </a:p>
          <a:p>
            <a:pPr>
              <a:buFontTx/>
              <a:buChar char="-"/>
            </a:pPr>
            <a:r>
              <a:rPr lang="en-US" sz="2800" dirty="0" err="1" smtClean="0">
                <a:solidFill>
                  <a:schemeClr val="tx2"/>
                </a:solidFill>
              </a:rPr>
              <a:t>Neoplasms</a:t>
            </a:r>
            <a:r>
              <a:rPr lang="en-US" sz="2800" dirty="0" smtClean="0">
                <a:solidFill>
                  <a:schemeClr val="tx2"/>
                </a:solidFill>
              </a:rPr>
              <a:t>  --- </a:t>
            </a:r>
            <a:r>
              <a:rPr lang="en-US" sz="2800" dirty="0" err="1" smtClean="0">
                <a:solidFill>
                  <a:schemeClr val="tx2"/>
                </a:solidFill>
              </a:rPr>
              <a:t>tumours</a:t>
            </a:r>
            <a:r>
              <a:rPr lang="en-US" sz="2800" dirty="0" smtClean="0">
                <a:solidFill>
                  <a:schemeClr val="tx2"/>
                </a:solidFill>
              </a:rPr>
              <a:t> weaken the immunity</a:t>
            </a:r>
          </a:p>
          <a:p>
            <a:endParaRPr lang="en-US" sz="2800" dirty="0"/>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rPr>
              <a:t> </a:t>
            </a:r>
            <a:r>
              <a:rPr lang="en-US" sz="4400" b="1" dirty="0" smtClean="0">
                <a:solidFill>
                  <a:schemeClr val="tx1"/>
                </a:solidFill>
              </a:rPr>
              <a:t>Principles for controlling communicable diseases</a:t>
            </a: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pPr>
              <a:buNone/>
            </a:pPr>
            <a:r>
              <a:rPr lang="en-US" i="1" dirty="0" smtClean="0">
                <a:solidFill>
                  <a:schemeClr val="accent2"/>
                </a:solidFill>
              </a:rPr>
              <a:t>1. Attacking the source :</a:t>
            </a:r>
            <a:r>
              <a:rPr lang="en-US" i="1" dirty="0" smtClean="0"/>
              <a:t>This is done by:- </a:t>
            </a:r>
          </a:p>
          <a:p>
            <a:pPr>
              <a:buNone/>
            </a:pPr>
            <a:r>
              <a:rPr lang="en-US" dirty="0" smtClean="0"/>
              <a:t>-  </a:t>
            </a:r>
            <a:r>
              <a:rPr lang="en-US" dirty="0" smtClean="0">
                <a:solidFill>
                  <a:schemeClr val="tx2"/>
                </a:solidFill>
              </a:rPr>
              <a:t>Treatment  of cases i.e. clinical , sub-clinical  and carriers</a:t>
            </a:r>
          </a:p>
          <a:p>
            <a:pPr>
              <a:buFontTx/>
              <a:buChar char="-"/>
            </a:pPr>
            <a:r>
              <a:rPr lang="en-US" dirty="0" smtClean="0">
                <a:solidFill>
                  <a:schemeClr val="tx2"/>
                </a:solidFill>
              </a:rPr>
              <a:t>Isolation </a:t>
            </a:r>
          </a:p>
          <a:p>
            <a:pPr>
              <a:buFontTx/>
              <a:buChar char="-"/>
            </a:pPr>
            <a:r>
              <a:rPr lang="en-US" dirty="0" smtClean="0">
                <a:solidFill>
                  <a:schemeClr val="tx2"/>
                </a:solidFill>
              </a:rPr>
              <a:t>Reservoir control e.g. killing the animal reservoirs</a:t>
            </a:r>
          </a:p>
          <a:p>
            <a:pPr>
              <a:buFontTx/>
              <a:buChar char="-"/>
            </a:pPr>
            <a:r>
              <a:rPr lang="en-US" dirty="0" smtClean="0">
                <a:solidFill>
                  <a:schemeClr val="tx2"/>
                </a:solidFill>
              </a:rPr>
              <a:t>Surveillance</a:t>
            </a:r>
          </a:p>
          <a:p>
            <a:pPr>
              <a:buFontTx/>
              <a:buChar char="-"/>
            </a:pPr>
            <a:r>
              <a:rPr lang="en-US" dirty="0" smtClean="0">
                <a:solidFill>
                  <a:schemeClr val="tx2"/>
                </a:solidFill>
              </a:rPr>
              <a:t>Notification to DHMT of </a:t>
            </a:r>
            <a:r>
              <a:rPr lang="en-US" dirty="0" err="1" smtClean="0">
                <a:solidFill>
                  <a:schemeClr val="tx2"/>
                </a:solidFill>
              </a:rPr>
              <a:t>notifiable</a:t>
            </a:r>
            <a:r>
              <a:rPr lang="en-US" dirty="0" smtClean="0">
                <a:solidFill>
                  <a:schemeClr val="tx2"/>
                </a:solidFill>
              </a:rPr>
              <a:t> diseases</a:t>
            </a:r>
          </a:p>
          <a:p>
            <a:pPr>
              <a:buNone/>
            </a:pPr>
            <a:endParaRPr lang="en-US" i="1" dirty="0" smtClean="0">
              <a:solidFill>
                <a:schemeClr val="accent2"/>
              </a:solidFill>
            </a:endParaRPr>
          </a:p>
          <a:p>
            <a:endParaRPr lang="en-US" dirty="0"/>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None/>
            </a:pPr>
            <a:r>
              <a:rPr lang="en-US" i="1" dirty="0" smtClean="0">
                <a:solidFill>
                  <a:schemeClr val="accent2"/>
                </a:solidFill>
              </a:rPr>
              <a:t>2. Interrupting  Transmission </a:t>
            </a:r>
          </a:p>
          <a:p>
            <a:pPr marL="457200" indent="-457200">
              <a:buFontTx/>
              <a:buChar char="-"/>
            </a:pPr>
            <a:r>
              <a:rPr lang="en-US" dirty="0" smtClean="0">
                <a:solidFill>
                  <a:schemeClr val="tx2"/>
                </a:solidFill>
              </a:rPr>
              <a:t>Environmental hygiene</a:t>
            </a:r>
          </a:p>
          <a:p>
            <a:pPr marL="457200" indent="-457200">
              <a:buFontTx/>
              <a:buChar char="-"/>
            </a:pPr>
            <a:r>
              <a:rPr lang="en-US" dirty="0" smtClean="0">
                <a:solidFill>
                  <a:schemeClr val="tx2"/>
                </a:solidFill>
              </a:rPr>
              <a:t>Personal hygiene</a:t>
            </a:r>
          </a:p>
          <a:p>
            <a:pPr marL="457200" indent="-457200">
              <a:buFontTx/>
              <a:buChar char="-"/>
            </a:pPr>
            <a:r>
              <a:rPr lang="en-US" dirty="0" smtClean="0">
                <a:solidFill>
                  <a:schemeClr val="tx2"/>
                </a:solidFill>
              </a:rPr>
              <a:t>Vector control </a:t>
            </a:r>
          </a:p>
          <a:p>
            <a:pPr marL="457200" indent="-457200">
              <a:buFontTx/>
              <a:buChar char="-"/>
            </a:pPr>
            <a:r>
              <a:rPr lang="en-US" dirty="0" smtClean="0">
                <a:solidFill>
                  <a:schemeClr val="tx2"/>
                </a:solidFill>
              </a:rPr>
              <a:t>Disinfection and sterilization</a:t>
            </a:r>
          </a:p>
          <a:p>
            <a:pPr marL="457200" indent="-457200">
              <a:buFontTx/>
              <a:buChar char="-"/>
            </a:pPr>
            <a:r>
              <a:rPr lang="en-US" dirty="0" smtClean="0">
                <a:solidFill>
                  <a:schemeClr val="tx2"/>
                </a:solidFill>
              </a:rPr>
              <a:t>Control of population movements especially during the epidemic</a:t>
            </a:r>
          </a:p>
          <a:p>
            <a:pPr marL="457200" indent="-457200">
              <a:buNone/>
            </a:pPr>
            <a:r>
              <a:rPr lang="en-US" dirty="0" err="1" smtClean="0">
                <a:solidFill>
                  <a:schemeClr val="tx2"/>
                </a:solidFill>
              </a:rPr>
              <a:t>NB:Migration</a:t>
            </a:r>
            <a:r>
              <a:rPr lang="en-US" dirty="0" smtClean="0">
                <a:solidFill>
                  <a:schemeClr val="tx2"/>
                </a:solidFill>
              </a:rPr>
              <a:t> of people and refugees can spread diseases from one area to another.</a:t>
            </a:r>
          </a:p>
          <a:p>
            <a:pPr>
              <a:buNone/>
            </a:pPr>
            <a:endParaRPr lang="en-US" i="1" dirty="0" smtClean="0">
              <a:solidFill>
                <a:schemeClr val="accent2"/>
              </a:solidFill>
            </a:endParaRPr>
          </a:p>
          <a:p>
            <a:endParaRPr lang="en-US" dirty="0"/>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pPr marL="457200" indent="-457200">
              <a:buNone/>
            </a:pPr>
            <a:r>
              <a:rPr lang="en-US" i="1" dirty="0" smtClean="0">
                <a:solidFill>
                  <a:schemeClr val="accent2"/>
                </a:solidFill>
              </a:rPr>
              <a:t>3. Protecting  the susceptible host</a:t>
            </a:r>
          </a:p>
          <a:p>
            <a:pPr marL="457200" indent="-457200">
              <a:buFontTx/>
              <a:buChar char="-"/>
            </a:pPr>
            <a:r>
              <a:rPr lang="en-US" dirty="0" smtClean="0">
                <a:solidFill>
                  <a:schemeClr val="tx2"/>
                </a:solidFill>
              </a:rPr>
              <a:t>Immunization</a:t>
            </a:r>
          </a:p>
          <a:p>
            <a:pPr marL="457200" indent="-457200">
              <a:buFontTx/>
              <a:buChar char="-"/>
            </a:pPr>
            <a:r>
              <a:rPr lang="en-US" dirty="0" smtClean="0">
                <a:solidFill>
                  <a:schemeClr val="tx2"/>
                </a:solidFill>
              </a:rPr>
              <a:t>Chemoprophylaxis</a:t>
            </a:r>
          </a:p>
          <a:p>
            <a:pPr marL="457200" indent="-457200">
              <a:buFontTx/>
              <a:buChar char="-"/>
            </a:pPr>
            <a:r>
              <a:rPr lang="en-US" dirty="0" smtClean="0">
                <a:solidFill>
                  <a:schemeClr val="tx2"/>
                </a:solidFill>
              </a:rPr>
              <a:t>Personal protection e.g. sleeping under the mosquito net, shoes</a:t>
            </a:r>
          </a:p>
          <a:p>
            <a:pPr marL="457200" indent="-457200">
              <a:buFontTx/>
              <a:buChar char="-"/>
            </a:pPr>
            <a:r>
              <a:rPr lang="en-US" dirty="0" smtClean="0">
                <a:solidFill>
                  <a:schemeClr val="tx2"/>
                </a:solidFill>
              </a:rPr>
              <a:t>Nutritious diet</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GB" sz="3800" b="1" smtClean="0"/>
              <a:t>3.Environment</a:t>
            </a:r>
            <a:r>
              <a:rPr lang="en-GB" sz="3800" smtClean="0"/>
              <a:t/>
            </a:r>
            <a:br>
              <a:rPr lang="en-GB" sz="3800" smtClean="0"/>
            </a:br>
            <a:endParaRPr lang="en-US" sz="3800" smtClean="0"/>
          </a:p>
        </p:txBody>
      </p:sp>
      <p:sp>
        <p:nvSpPr>
          <p:cNvPr id="11267" name="Rectangle 3"/>
          <p:cNvSpPr>
            <a:spLocks noGrp="1" noChangeArrowheads="1"/>
          </p:cNvSpPr>
          <p:nvPr>
            <p:ph type="body" idx="1"/>
          </p:nvPr>
        </p:nvSpPr>
        <p:spPr/>
        <p:txBody>
          <a:bodyPr/>
          <a:lstStyle/>
          <a:p>
            <a:pPr eaLnBrk="1" hangingPunct="1">
              <a:defRPr/>
            </a:pPr>
            <a:r>
              <a:rPr lang="en-GB" smtClean="0"/>
              <a:t>Human beings are part of a complicated ecosystem i.e. they co-exist among other animals and natural features. </a:t>
            </a:r>
          </a:p>
          <a:p>
            <a:pPr eaLnBrk="1" hangingPunct="1">
              <a:defRPr/>
            </a:pPr>
            <a:r>
              <a:rPr lang="en-GB" smtClean="0"/>
              <a:t>Both affect the other positively or negatively depending on the nature of interaction</a:t>
            </a:r>
            <a:r>
              <a:rPr lang="en-US" smtClean="0"/>
              <a:t> </a:t>
            </a:r>
          </a:p>
          <a:p>
            <a:pPr eaLnBrk="1" hangingPunct="1">
              <a:defRPr/>
            </a:pPr>
            <a:r>
              <a:rPr lang="en-US" smtClean="0"/>
              <a:t>The environment can be divided in to subenvironments</a:t>
            </a:r>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b="1" u="sng" dirty="0" smtClean="0">
                <a:solidFill>
                  <a:schemeClr val="accent2"/>
                </a:solidFill>
              </a:rPr>
              <a:t>N/B</a:t>
            </a:r>
            <a:r>
              <a:rPr lang="en-US" dirty="0" smtClean="0">
                <a:solidFill>
                  <a:schemeClr val="tx2"/>
                </a:solidFill>
              </a:rPr>
              <a:t>   Effective control of a disease is most likely when a combination of methods are used at the same time</a:t>
            </a:r>
          </a:p>
          <a:p>
            <a:pPr>
              <a:buNone/>
            </a:pPr>
            <a:r>
              <a:rPr lang="en-US" b="1" i="1" u="sng" dirty="0" smtClean="0"/>
              <a:t>Application of control methods </a:t>
            </a:r>
          </a:p>
          <a:p>
            <a:r>
              <a:rPr lang="en-US" dirty="0" smtClean="0">
                <a:solidFill>
                  <a:schemeClr val="tx2"/>
                </a:solidFill>
              </a:rPr>
              <a:t>The actual application of the control methods can be undertaken by different groups of people and the responsibility is undertaken at different levels such as individuals and groups in the community ,</a:t>
            </a:r>
          </a:p>
          <a:p>
            <a:r>
              <a:rPr lang="en-US" dirty="0" smtClean="0">
                <a:solidFill>
                  <a:schemeClr val="tx2"/>
                </a:solidFill>
              </a:rPr>
              <a:t>Health units level</a:t>
            </a:r>
          </a:p>
          <a:p>
            <a:r>
              <a:rPr lang="en-US" dirty="0" smtClean="0">
                <a:solidFill>
                  <a:schemeClr val="tx2"/>
                </a:solidFill>
              </a:rPr>
              <a:t>DHMT and other higher levels e.g. PHMT, MOH Headquarters.</a:t>
            </a:r>
          </a:p>
          <a:p>
            <a:pPr>
              <a:buNone/>
            </a:pPr>
            <a:endParaRPr lang="en-US" b="1" i="1" u="sng" dirty="0" smtClean="0"/>
          </a:p>
          <a:p>
            <a:endParaRPr lang="en-US" dirty="0"/>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4400" i="1" dirty="0" smtClean="0">
                <a:solidFill>
                  <a:schemeClr val="accent2"/>
                </a:solidFill>
              </a:rPr>
              <a:t/>
            </a:r>
            <a:br>
              <a:rPr lang="en-US" sz="4400" i="1" dirty="0" smtClean="0">
                <a:solidFill>
                  <a:schemeClr val="accent2"/>
                </a:solidFill>
              </a:rPr>
            </a:br>
            <a:r>
              <a:rPr lang="en-US" sz="4000" i="1" dirty="0" smtClean="0">
                <a:solidFill>
                  <a:srgbClr val="FFFF00"/>
                </a:solidFill>
              </a:rPr>
              <a:t>Roles of Individuals and groups in the community</a:t>
            </a:r>
            <a:br>
              <a:rPr lang="en-US" sz="4000" i="1" dirty="0" smtClean="0">
                <a:solidFill>
                  <a:srgbClr val="FFFF00"/>
                </a:solidFill>
              </a:rPr>
            </a:br>
            <a:endParaRPr lang="en-US" sz="4000" dirty="0">
              <a:solidFill>
                <a:srgbClr val="FFFF00"/>
              </a:solidFill>
            </a:endParaRPr>
          </a:p>
        </p:txBody>
      </p:sp>
      <p:sp>
        <p:nvSpPr>
          <p:cNvPr id="3" name="Content Placeholder 2"/>
          <p:cNvSpPr>
            <a:spLocks noGrp="1"/>
          </p:cNvSpPr>
          <p:nvPr>
            <p:ph idx="1"/>
          </p:nvPr>
        </p:nvSpPr>
        <p:spPr>
          <a:xfrm>
            <a:off x="0" y="1371600"/>
            <a:ext cx="9144000" cy="5486400"/>
          </a:xfrm>
        </p:spPr>
        <p:txBody>
          <a:bodyPr/>
          <a:lstStyle/>
          <a:p>
            <a:pPr marL="457200" indent="-457200">
              <a:buAutoNum type="arabicPlain"/>
            </a:pPr>
            <a:r>
              <a:rPr lang="en-US" sz="3000" dirty="0" smtClean="0">
                <a:solidFill>
                  <a:schemeClr val="tx2"/>
                </a:solidFill>
              </a:rPr>
              <a:t>Personal and household hygiene</a:t>
            </a:r>
          </a:p>
          <a:p>
            <a:pPr marL="457200" indent="-457200">
              <a:buAutoNum type="arabicPlain"/>
            </a:pPr>
            <a:r>
              <a:rPr lang="en-US" sz="3000" dirty="0" smtClean="0">
                <a:solidFill>
                  <a:schemeClr val="tx2"/>
                </a:solidFill>
              </a:rPr>
              <a:t>Protective barriers e.g. shoes</a:t>
            </a:r>
          </a:p>
          <a:p>
            <a:pPr marL="457200" indent="-457200">
              <a:buAutoNum type="arabicPlain"/>
            </a:pPr>
            <a:r>
              <a:rPr lang="en-US" sz="3000" dirty="0" smtClean="0">
                <a:solidFill>
                  <a:schemeClr val="tx2"/>
                </a:solidFill>
              </a:rPr>
              <a:t>Chemoprophylaxis</a:t>
            </a:r>
          </a:p>
          <a:p>
            <a:pPr marL="457200" indent="-457200">
              <a:buAutoNum type="arabicPlain"/>
            </a:pPr>
            <a:r>
              <a:rPr lang="en-US" sz="3000" dirty="0" smtClean="0">
                <a:solidFill>
                  <a:schemeClr val="tx2"/>
                </a:solidFill>
              </a:rPr>
              <a:t>Protection of water sources</a:t>
            </a:r>
          </a:p>
          <a:p>
            <a:pPr marL="457200" indent="-457200">
              <a:buAutoNum type="arabicPlain"/>
            </a:pPr>
            <a:r>
              <a:rPr lang="en-US" sz="3000" dirty="0" smtClean="0">
                <a:solidFill>
                  <a:schemeClr val="tx2"/>
                </a:solidFill>
              </a:rPr>
              <a:t>Purification of drinking water</a:t>
            </a:r>
          </a:p>
          <a:p>
            <a:pPr marL="457200" indent="-457200">
              <a:buAutoNum type="arabicPlain"/>
            </a:pPr>
            <a:r>
              <a:rPr lang="en-US" sz="3000" dirty="0" smtClean="0">
                <a:solidFill>
                  <a:schemeClr val="tx2"/>
                </a:solidFill>
              </a:rPr>
              <a:t>Building and use of latrine</a:t>
            </a:r>
          </a:p>
          <a:p>
            <a:pPr marL="457200" indent="-457200">
              <a:buAutoNum type="arabicPlain"/>
            </a:pPr>
            <a:r>
              <a:rPr lang="en-US" sz="3000" dirty="0" smtClean="0">
                <a:solidFill>
                  <a:schemeClr val="tx2"/>
                </a:solidFill>
              </a:rPr>
              <a:t>Proper refuse and excreta disposal</a:t>
            </a:r>
          </a:p>
          <a:p>
            <a:pPr marL="457200" indent="-457200">
              <a:buAutoNum type="arabicPlain" startAt="8"/>
            </a:pPr>
            <a:r>
              <a:rPr lang="en-US" sz="3000" dirty="0" smtClean="0">
                <a:solidFill>
                  <a:schemeClr val="tx2"/>
                </a:solidFill>
              </a:rPr>
              <a:t>Vector control</a:t>
            </a:r>
          </a:p>
          <a:p>
            <a:pPr marL="457200" indent="-457200">
              <a:buAutoNum type="arabicPlain" startAt="8"/>
            </a:pPr>
            <a:r>
              <a:rPr lang="en-US" sz="3000" dirty="0" smtClean="0">
                <a:solidFill>
                  <a:schemeClr val="tx2"/>
                </a:solidFill>
              </a:rPr>
              <a:t>Eliminating rodents and parasites </a:t>
            </a:r>
          </a:p>
          <a:p>
            <a:pPr marL="457200" indent="-457200">
              <a:buAutoNum type="arabicPlain" startAt="8"/>
            </a:pPr>
            <a:r>
              <a:rPr lang="en-US" sz="3000" dirty="0" smtClean="0">
                <a:solidFill>
                  <a:schemeClr val="tx2"/>
                </a:solidFill>
              </a:rPr>
              <a:t>Completing immunization</a:t>
            </a:r>
          </a:p>
          <a:p>
            <a:pPr marL="457200" indent="-457200">
              <a:buAutoNum type="arabicPlain"/>
            </a:pPr>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865187"/>
          </a:xfrm>
        </p:spPr>
        <p:txBody>
          <a:bodyPr/>
          <a:lstStyle/>
          <a:p>
            <a:r>
              <a:rPr lang="en-US" sz="3600" b="1" dirty="0" smtClean="0">
                <a:solidFill>
                  <a:schemeClr val="tx1"/>
                </a:solidFill>
              </a:rPr>
              <a:t>Roles of Health </a:t>
            </a:r>
            <a:r>
              <a:rPr lang="en-US" sz="3600" b="1" dirty="0" err="1" smtClean="0">
                <a:solidFill>
                  <a:schemeClr val="tx1"/>
                </a:solidFill>
              </a:rPr>
              <a:t>Centres</a:t>
            </a:r>
            <a:r>
              <a:rPr lang="en-US" sz="3600" b="1" dirty="0" smtClean="0">
                <a:solidFill>
                  <a:schemeClr val="tx1"/>
                </a:solidFill>
              </a:rPr>
              <a:t>/ </a:t>
            </a:r>
            <a:r>
              <a:rPr lang="en-US" sz="3600" b="1" dirty="0" err="1" smtClean="0">
                <a:solidFill>
                  <a:schemeClr val="tx1"/>
                </a:solidFill>
              </a:rPr>
              <a:t>Dispensaries’staff</a:t>
            </a:r>
            <a:r>
              <a:rPr lang="en-US" sz="4400" b="1" dirty="0" smtClean="0">
                <a:solidFill>
                  <a:schemeClr val="accent2"/>
                </a:solidFill>
              </a:rPr>
              <a:t/>
            </a:r>
            <a:br>
              <a:rPr lang="en-US" sz="4400" b="1" dirty="0" smtClean="0">
                <a:solidFill>
                  <a:schemeClr val="accent2"/>
                </a:solidFill>
              </a:rPr>
            </a:br>
            <a:endParaRPr lang="en-US" dirty="0"/>
          </a:p>
        </p:txBody>
      </p:sp>
      <p:sp>
        <p:nvSpPr>
          <p:cNvPr id="3" name="Content Placeholder 2"/>
          <p:cNvSpPr>
            <a:spLocks noGrp="1"/>
          </p:cNvSpPr>
          <p:nvPr>
            <p:ph idx="1"/>
          </p:nvPr>
        </p:nvSpPr>
        <p:spPr>
          <a:xfrm>
            <a:off x="0" y="1143000"/>
            <a:ext cx="9144000" cy="5715000"/>
          </a:xfrm>
        </p:spPr>
        <p:txBody>
          <a:bodyPr/>
          <a:lstStyle/>
          <a:p>
            <a:pPr marL="457200" indent="-457200">
              <a:buAutoNum type="arabicPlain"/>
            </a:pPr>
            <a:r>
              <a:rPr lang="en-US" sz="2800" dirty="0" smtClean="0">
                <a:solidFill>
                  <a:schemeClr val="tx2"/>
                </a:solidFill>
              </a:rPr>
              <a:t>Increase immunization coverage</a:t>
            </a:r>
          </a:p>
          <a:p>
            <a:pPr marL="457200" indent="-457200">
              <a:buAutoNum type="arabicPlain"/>
            </a:pPr>
            <a:r>
              <a:rPr lang="en-US" sz="2800" dirty="0" smtClean="0">
                <a:solidFill>
                  <a:schemeClr val="tx2"/>
                </a:solidFill>
              </a:rPr>
              <a:t>Support And Encourage the community members through information, education and communication, on health promotion and disease prevention</a:t>
            </a:r>
          </a:p>
          <a:p>
            <a:pPr marL="457200" indent="-457200">
              <a:buAutoNum type="arabicPlain"/>
            </a:pPr>
            <a:r>
              <a:rPr lang="en-US" sz="2800" dirty="0" smtClean="0">
                <a:solidFill>
                  <a:schemeClr val="tx2"/>
                </a:solidFill>
              </a:rPr>
              <a:t>Water sources protection</a:t>
            </a:r>
          </a:p>
          <a:p>
            <a:pPr marL="457200" indent="-457200">
              <a:buAutoNum type="arabicPlain"/>
            </a:pPr>
            <a:r>
              <a:rPr lang="en-US" sz="2800" dirty="0" smtClean="0">
                <a:solidFill>
                  <a:schemeClr val="tx2"/>
                </a:solidFill>
              </a:rPr>
              <a:t>Reservoir control</a:t>
            </a:r>
          </a:p>
          <a:p>
            <a:pPr marL="457200" indent="-457200">
              <a:buAutoNum type="arabicPlain"/>
            </a:pPr>
            <a:r>
              <a:rPr lang="en-US" sz="2800" dirty="0" smtClean="0">
                <a:solidFill>
                  <a:schemeClr val="tx2"/>
                </a:solidFill>
              </a:rPr>
              <a:t>Inspection of food supplies, public eating places, markets and shops</a:t>
            </a:r>
          </a:p>
          <a:p>
            <a:pPr marL="457200" indent="-457200">
              <a:buAutoNum type="arabicPlain"/>
            </a:pPr>
            <a:r>
              <a:rPr lang="en-US" sz="2800" dirty="0" smtClean="0">
                <a:solidFill>
                  <a:schemeClr val="tx2"/>
                </a:solidFill>
              </a:rPr>
              <a:t>Sanitary control of public toilets</a:t>
            </a:r>
          </a:p>
          <a:p>
            <a:pPr marL="457200" indent="-457200">
              <a:buAutoNum type="arabicPlain"/>
            </a:pPr>
            <a:r>
              <a:rPr lang="en-US" sz="2800" dirty="0" smtClean="0">
                <a:solidFill>
                  <a:schemeClr val="tx2"/>
                </a:solidFill>
              </a:rPr>
              <a:t>Notifying the DHMT of the </a:t>
            </a:r>
            <a:r>
              <a:rPr lang="en-US" sz="2800" dirty="0" err="1" smtClean="0">
                <a:solidFill>
                  <a:schemeClr val="tx2"/>
                </a:solidFill>
              </a:rPr>
              <a:t>notifiable</a:t>
            </a:r>
            <a:r>
              <a:rPr lang="en-US" sz="2800" dirty="0" smtClean="0">
                <a:solidFill>
                  <a:schemeClr val="tx2"/>
                </a:solidFill>
              </a:rPr>
              <a:t> communicable diseases for the purpose of instituting control measures</a:t>
            </a:r>
            <a:endParaRPr lang="en-US" sz="2800" dirty="0"/>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991600" cy="1417638"/>
          </a:xfrm>
        </p:spPr>
        <p:txBody>
          <a:bodyPr/>
          <a:lstStyle/>
          <a:p>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Roles of Other higher levels </a:t>
            </a:r>
            <a:r>
              <a:rPr lang="en-US" sz="3600" b="1" dirty="0" err="1" smtClean="0">
                <a:solidFill>
                  <a:schemeClr val="tx1"/>
                </a:solidFill>
              </a:rPr>
              <a:t>i.e</a:t>
            </a:r>
            <a:r>
              <a:rPr lang="en-US" sz="3600" b="1" dirty="0" smtClean="0">
                <a:solidFill>
                  <a:schemeClr val="tx1"/>
                </a:solidFill>
              </a:rPr>
              <a:t> DHMT(District Health Management Team)</a:t>
            </a:r>
            <a:r>
              <a:rPr lang="en-US" sz="4400" b="1" dirty="0" smtClean="0">
                <a:solidFill>
                  <a:schemeClr val="accent2"/>
                </a:solidFill>
              </a:rPr>
              <a:t/>
            </a:r>
            <a:br>
              <a:rPr lang="en-US" sz="4400" b="1" dirty="0" smtClean="0">
                <a:solidFill>
                  <a:schemeClr val="accent2"/>
                </a:solidFill>
              </a:rPr>
            </a:br>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dirty="0" smtClean="0">
                <a:solidFill>
                  <a:schemeClr val="tx2"/>
                </a:solidFill>
              </a:rPr>
              <a:t>1</a:t>
            </a:r>
            <a:r>
              <a:rPr lang="en-US" sz="2800" dirty="0" smtClean="0">
                <a:solidFill>
                  <a:schemeClr val="tx2"/>
                </a:solidFill>
              </a:rPr>
              <a:t>. Massive immunization campaigns</a:t>
            </a:r>
          </a:p>
          <a:p>
            <a:pPr marL="457200" indent="-457200">
              <a:buAutoNum type="arabicPlain" startAt="2"/>
            </a:pPr>
            <a:r>
              <a:rPr lang="en-US" sz="2800" dirty="0" smtClean="0">
                <a:solidFill>
                  <a:schemeClr val="tx2"/>
                </a:solidFill>
              </a:rPr>
              <a:t>Vector control schemes</a:t>
            </a:r>
          </a:p>
          <a:p>
            <a:pPr marL="457200" indent="-457200">
              <a:buAutoNum type="arabicPlain" startAt="2"/>
            </a:pPr>
            <a:r>
              <a:rPr lang="en-US" sz="2800" dirty="0" smtClean="0">
                <a:solidFill>
                  <a:schemeClr val="tx2"/>
                </a:solidFill>
              </a:rPr>
              <a:t>Major water treatment schemes</a:t>
            </a:r>
          </a:p>
          <a:p>
            <a:pPr marL="457200" indent="-457200">
              <a:buAutoNum type="arabicPlain" startAt="2"/>
            </a:pPr>
            <a:r>
              <a:rPr lang="en-US" sz="2800" dirty="0" smtClean="0">
                <a:solidFill>
                  <a:schemeClr val="tx2"/>
                </a:solidFill>
              </a:rPr>
              <a:t>Mass media communication e.g. radio, Television</a:t>
            </a:r>
          </a:p>
          <a:p>
            <a:pPr marL="457200" indent="-457200">
              <a:buAutoNum type="arabicPlain" startAt="2"/>
            </a:pPr>
            <a:r>
              <a:rPr lang="en-US" sz="2800" dirty="0" smtClean="0">
                <a:solidFill>
                  <a:schemeClr val="tx2"/>
                </a:solidFill>
              </a:rPr>
              <a:t>Health legislation</a:t>
            </a:r>
          </a:p>
          <a:p>
            <a:pPr marL="457200" indent="-457200">
              <a:buAutoNum type="arabicPlain" startAt="2"/>
            </a:pPr>
            <a:r>
              <a:rPr lang="en-US" sz="2800" dirty="0" smtClean="0">
                <a:solidFill>
                  <a:schemeClr val="tx2"/>
                </a:solidFill>
              </a:rPr>
              <a:t>Research into control methods</a:t>
            </a:r>
          </a:p>
          <a:p>
            <a:pPr marL="457200" indent="-457200">
              <a:buAutoNum type="arabicPlain" startAt="2"/>
            </a:pPr>
            <a:r>
              <a:rPr lang="en-US" sz="2800" dirty="0" smtClean="0">
                <a:solidFill>
                  <a:schemeClr val="tx2"/>
                </a:solidFill>
              </a:rPr>
              <a:t>Mass chemotherapy e. g during an epidemic</a:t>
            </a:r>
          </a:p>
          <a:p>
            <a:pPr marL="457200" indent="-457200">
              <a:buAutoNum type="arabicPlain" startAt="2"/>
            </a:pPr>
            <a:r>
              <a:rPr lang="en-US" sz="2800" dirty="0" smtClean="0">
                <a:solidFill>
                  <a:schemeClr val="tx2"/>
                </a:solidFill>
              </a:rPr>
              <a:t>Continuing medical education for the staff</a:t>
            </a:r>
          </a:p>
          <a:p>
            <a:pPr marL="457200" indent="-457200">
              <a:buAutoNum type="arabicPlain" startAt="2"/>
            </a:pPr>
            <a:r>
              <a:rPr lang="en-US" sz="2800" dirty="0" smtClean="0">
                <a:solidFill>
                  <a:schemeClr val="tx2"/>
                </a:solidFill>
              </a:rPr>
              <a:t>Famine relief/refugee camps</a:t>
            </a:r>
          </a:p>
          <a:p>
            <a:pPr marL="457200" indent="-457200">
              <a:buAutoNum type="arabicPlain" startAt="2"/>
            </a:pPr>
            <a:r>
              <a:rPr lang="en-US" sz="2800" dirty="0" smtClean="0">
                <a:solidFill>
                  <a:schemeClr val="tx2"/>
                </a:solidFill>
              </a:rPr>
              <a:t>Epidemic control.</a:t>
            </a:r>
            <a:endParaRPr lang="en-US" sz="2800" dirty="0"/>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LEGAL ASPECT OF HEALTH </a:t>
            </a:r>
            <a:r>
              <a:rPr lang="en-US" sz="4400" b="1" dirty="0" smtClean="0">
                <a:solidFill>
                  <a:srgbClr val="FF0000"/>
                </a:solidFill>
              </a:rPr>
              <a:t/>
            </a:r>
            <a:br>
              <a:rPr lang="en-US" sz="4400" b="1" dirty="0" smtClean="0">
                <a:solidFill>
                  <a:srgbClr val="FF0000"/>
                </a:solidFill>
              </a:rPr>
            </a:br>
            <a:endParaRPr lang="en-US" dirty="0"/>
          </a:p>
        </p:txBody>
      </p:sp>
      <p:sp>
        <p:nvSpPr>
          <p:cNvPr id="3" name="Content Placeholder 2"/>
          <p:cNvSpPr>
            <a:spLocks noGrp="1"/>
          </p:cNvSpPr>
          <p:nvPr>
            <p:ph idx="1"/>
          </p:nvPr>
        </p:nvSpPr>
        <p:spPr>
          <a:xfrm>
            <a:off x="0" y="838200"/>
            <a:ext cx="9144000" cy="6019800"/>
          </a:xfrm>
        </p:spPr>
        <p:txBody>
          <a:bodyPr/>
          <a:lstStyle/>
          <a:p>
            <a:pPr>
              <a:buNone/>
            </a:pPr>
            <a:r>
              <a:rPr lang="en-US" b="1" i="1" u="sng" dirty="0" smtClean="0">
                <a:solidFill>
                  <a:srgbClr val="FFFF00"/>
                </a:solidFill>
              </a:rPr>
              <a:t>DEFINITION OF TERMS</a:t>
            </a:r>
          </a:p>
          <a:p>
            <a:pPr>
              <a:buNone/>
            </a:pPr>
            <a:r>
              <a:rPr lang="en-US" b="1" i="1" u="sng" dirty="0" smtClean="0">
                <a:solidFill>
                  <a:srgbClr val="FFFF00"/>
                </a:solidFill>
              </a:rPr>
              <a:t>Legislation</a:t>
            </a:r>
            <a:r>
              <a:rPr lang="en-US" b="1" u="sng" dirty="0" smtClean="0">
                <a:solidFill>
                  <a:srgbClr val="FFFF00"/>
                </a:solidFill>
              </a:rPr>
              <a:t> </a:t>
            </a:r>
          </a:p>
          <a:p>
            <a:r>
              <a:rPr lang="en-US" dirty="0" smtClean="0">
                <a:solidFill>
                  <a:schemeClr val="tx2"/>
                </a:solidFill>
              </a:rPr>
              <a:t>Acts of parliament and refers to all  written laws i.e.  Laws made under the authority of an act of parliament.   The legislative power of parliament is exercisable by bills passed by the national assembly.</a:t>
            </a:r>
          </a:p>
          <a:p>
            <a:pPr>
              <a:buNone/>
            </a:pPr>
            <a:r>
              <a:rPr lang="en-US" b="1" i="1" u="sng" dirty="0" smtClean="0">
                <a:solidFill>
                  <a:srgbClr val="FFFF00"/>
                </a:solidFill>
              </a:rPr>
              <a:t>A bill  </a:t>
            </a:r>
          </a:p>
          <a:p>
            <a:r>
              <a:rPr lang="en-US" dirty="0" smtClean="0">
                <a:solidFill>
                  <a:schemeClr val="tx2"/>
                </a:solidFill>
              </a:rPr>
              <a:t>A draft of proposed act of parliament . When a bill has been passed by the national assembly , it is presented to the president for his assent.  </a:t>
            </a:r>
          </a:p>
          <a:p>
            <a:endParaRPr lang="en-US" b="1" u="sng" dirty="0" smtClean="0">
              <a:solidFill>
                <a:srgbClr val="FFFF00"/>
              </a:solidFill>
            </a:endParaRPr>
          </a:p>
          <a:p>
            <a:endParaRPr lang="en-US" dirty="0"/>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solidFill>
                  <a:schemeClr val="tx2"/>
                </a:solidFill>
              </a:rPr>
              <a:t>When this assent is given, it becomes law and by definition an act of parliament. The actual procedure by which a bill becomes law is contained in the standing orders of the national assembly</a:t>
            </a:r>
          </a:p>
          <a:p>
            <a:pPr>
              <a:buNone/>
            </a:pPr>
            <a:r>
              <a:rPr lang="en-US" b="1" i="1" u="sng" dirty="0" smtClean="0">
                <a:solidFill>
                  <a:srgbClr val="FFFF00"/>
                </a:solidFill>
              </a:rPr>
              <a:t>Subsidiary legislation (By-laws) </a:t>
            </a:r>
          </a:p>
          <a:p>
            <a:pPr>
              <a:buNone/>
            </a:pPr>
            <a:r>
              <a:rPr lang="en-US" dirty="0" smtClean="0">
                <a:solidFill>
                  <a:schemeClr val="tx2"/>
                </a:solidFill>
              </a:rPr>
              <a:t>Part of the written law or delegated legislation.  When parliament delegates the function of legislation to another body , it is then known as delegated legislation e.g. local authorities, statutory boards and professional bodies exercise </a:t>
            </a:r>
            <a:r>
              <a:rPr lang="en-US" dirty="0" smtClean="0"/>
              <a:t>a delegated power to legislate. </a:t>
            </a:r>
          </a:p>
          <a:p>
            <a:pPr>
              <a:buNone/>
            </a:pPr>
            <a:endParaRPr lang="sw-KE" dirty="0" smtClean="0">
              <a:solidFill>
                <a:schemeClr val="tx2"/>
              </a:solidFill>
            </a:endParaRPr>
          </a:p>
          <a:p>
            <a:pPr>
              <a:buNone/>
            </a:pPr>
            <a:endParaRPr lang="en-US" b="1" u="sng" dirty="0" smtClean="0">
              <a:solidFill>
                <a:srgbClr val="FFFF00"/>
              </a:solidFill>
            </a:endParaRPr>
          </a:p>
          <a:p>
            <a:endParaRPr lang="en-US" dirty="0"/>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r>
              <a:rPr lang="en-US" dirty="0" smtClean="0"/>
              <a:t>All subsidiary legislation is made under the express authority  of an act of parliament and must comply with any procedure laid down by the parent act. If it doesn’t comply then it is </a:t>
            </a:r>
            <a:r>
              <a:rPr lang="en-US" dirty="0" err="1" smtClean="0"/>
              <a:t>utra</a:t>
            </a:r>
            <a:r>
              <a:rPr lang="en-US" dirty="0" smtClean="0"/>
              <a:t>  </a:t>
            </a:r>
            <a:r>
              <a:rPr lang="en-US" dirty="0" err="1" smtClean="0"/>
              <a:t>vires</a:t>
            </a:r>
            <a:r>
              <a:rPr lang="en-US" dirty="0" smtClean="0"/>
              <a:t>  i.e. outside  the delegated powers and therefore void</a:t>
            </a:r>
            <a:endParaRPr lang="en-US" dirty="0"/>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i="1" dirty="0" smtClean="0">
                <a:solidFill>
                  <a:schemeClr val="tx1"/>
                </a:solidFill>
              </a:rPr>
              <a:t>Sources of the law</a:t>
            </a:r>
            <a:br>
              <a:rPr lang="en-US" sz="4400" b="1" i="1" dirty="0" smtClean="0">
                <a:solidFill>
                  <a:schemeClr val="tx1"/>
                </a:solidFill>
              </a:rPr>
            </a:br>
            <a:endParaRPr lang="en-US" b="1" dirty="0">
              <a:solidFill>
                <a:schemeClr val="tx1"/>
              </a:solidFill>
            </a:endParaRPr>
          </a:p>
        </p:txBody>
      </p:sp>
      <p:sp>
        <p:nvSpPr>
          <p:cNvPr id="3" name="Content Placeholder 2"/>
          <p:cNvSpPr>
            <a:spLocks noGrp="1"/>
          </p:cNvSpPr>
          <p:nvPr>
            <p:ph idx="1"/>
          </p:nvPr>
        </p:nvSpPr>
        <p:spPr>
          <a:xfrm>
            <a:off x="0" y="1219200"/>
            <a:ext cx="9144000" cy="5638800"/>
          </a:xfrm>
        </p:spPr>
        <p:txBody>
          <a:bodyPr/>
          <a:lstStyle/>
          <a:p>
            <a:pPr marL="457200" indent="-457200">
              <a:buAutoNum type="arabicPlain"/>
            </a:pPr>
            <a:r>
              <a:rPr lang="en-US" dirty="0" smtClean="0"/>
              <a:t>The constitution of Kenya-------- A written or formal document, originally enacted on the 12</a:t>
            </a:r>
            <a:r>
              <a:rPr lang="en-US" baseline="30000" dirty="0" smtClean="0"/>
              <a:t>th</a:t>
            </a:r>
            <a:r>
              <a:rPr lang="en-US" dirty="0" smtClean="0"/>
              <a:t> of December1963, but it has been subject to amendments </a:t>
            </a:r>
          </a:p>
          <a:p>
            <a:pPr marL="457200" indent="-457200">
              <a:buAutoNum type="arabicPlain"/>
            </a:pPr>
            <a:r>
              <a:rPr lang="en-US" dirty="0" smtClean="0"/>
              <a:t>Legislation which includes acts of parliament of Kenya which emanate from the debated bills after assent by the president </a:t>
            </a:r>
          </a:p>
          <a:p>
            <a:pPr marL="457200" indent="-457200">
              <a:buAutoNum type="arabicPlain"/>
            </a:pPr>
            <a:r>
              <a:rPr lang="en-US" dirty="0" smtClean="0"/>
              <a:t>Subsidiary legislation or by-laws made by statutory boards </a:t>
            </a:r>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lstStyle/>
          <a:p>
            <a:pPr marL="457200" indent="-457200">
              <a:buAutoNum type="arabicPlain"/>
            </a:pPr>
            <a:r>
              <a:rPr lang="en-US" dirty="0" smtClean="0"/>
              <a:t>African customary law----- these are rules applicable  to the different tribes in Kenya . Customary laws covers;</a:t>
            </a:r>
          </a:p>
          <a:p>
            <a:pPr marL="457200" indent="-457200"/>
            <a:r>
              <a:rPr lang="en-US" dirty="0" smtClean="0"/>
              <a:t>  land held under customary tenure succession</a:t>
            </a:r>
          </a:p>
          <a:p>
            <a:pPr marL="457200" indent="-457200"/>
            <a:r>
              <a:rPr lang="en-US" dirty="0" smtClean="0"/>
              <a:t>  marriage and dowry </a:t>
            </a:r>
          </a:p>
          <a:p>
            <a:pPr marL="457200" indent="-457200"/>
            <a:r>
              <a:rPr lang="en-US" dirty="0" smtClean="0"/>
              <a:t> divorce </a:t>
            </a:r>
          </a:p>
          <a:p>
            <a:pPr marL="457200" indent="-457200"/>
            <a:r>
              <a:rPr lang="en-US" dirty="0" smtClean="0"/>
              <a:t>African customary law only apply in civil cases Crimes come under the criminal code.</a:t>
            </a:r>
          </a:p>
          <a:p>
            <a:endParaRPr lang="en-US" dirty="0"/>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u="sng" dirty="0" smtClean="0">
                <a:solidFill>
                  <a:srgbClr val="FF0000"/>
                </a:solidFill>
              </a:rPr>
              <a:t/>
            </a:r>
            <a:br>
              <a:rPr lang="en-US" sz="4400" b="1" u="sng" dirty="0" smtClean="0">
                <a:solidFill>
                  <a:srgbClr val="FF0000"/>
                </a:solidFill>
              </a:rPr>
            </a:br>
            <a:r>
              <a:rPr lang="en-US" sz="4400" b="1" dirty="0" smtClean="0">
                <a:solidFill>
                  <a:schemeClr val="tx1"/>
                </a:solidFill>
              </a:rPr>
              <a:t>Public health Act Cap 242 (1986)</a:t>
            </a:r>
            <a:r>
              <a:rPr lang="en-US" sz="4400" b="1" u="sng" dirty="0" smtClean="0">
                <a:solidFill>
                  <a:srgbClr val="FF0000"/>
                </a:solidFill>
              </a:rPr>
              <a:t/>
            </a:r>
            <a:br>
              <a:rPr lang="en-US" sz="4400" b="1" u="sng" dirty="0" smtClean="0">
                <a:solidFill>
                  <a:srgbClr val="FF0000"/>
                </a:solidFill>
              </a:rPr>
            </a:br>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i="1" u="sng" dirty="0" smtClean="0"/>
              <a:t>General duties of health authorities </a:t>
            </a:r>
          </a:p>
          <a:p>
            <a:r>
              <a:rPr lang="en-US" sz="3000" dirty="0" smtClean="0"/>
              <a:t>It states that it shall be the duty of every authority to take  all lawful  necessary actions and under its  </a:t>
            </a:r>
            <a:r>
              <a:rPr lang="en-US" sz="3000" dirty="0" smtClean="0">
                <a:solidFill>
                  <a:schemeClr val="tx2"/>
                </a:solidFill>
              </a:rPr>
              <a:t>special circumstances reasonably  practicable measures for preventing the occurrence or dealing with  any  out-break or prevalence of any infectious, communicable, or preventable disease to safeguard and promote the public health and to exercise the powers and perform the duties in respect of the public health conferred or imposed on it by this act or by any other law .</a:t>
            </a:r>
          </a:p>
          <a:p>
            <a:endParaRPr lang="sw-KE" sz="3000" dirty="0" smtClean="0"/>
          </a:p>
          <a:p>
            <a:endParaRPr lang="en-US" sz="3000" i="1" u="sng" dirty="0" smtClean="0"/>
          </a:p>
          <a:p>
            <a:endParaRPr lang="en-US" sz="30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mtClean="0"/>
              <a:t>Sub environments</a:t>
            </a:r>
          </a:p>
        </p:txBody>
      </p:sp>
      <p:sp>
        <p:nvSpPr>
          <p:cNvPr id="12291" name="Rectangle 3"/>
          <p:cNvSpPr>
            <a:spLocks noGrp="1" noChangeArrowheads="1"/>
          </p:cNvSpPr>
          <p:nvPr>
            <p:ph type="body" idx="1"/>
          </p:nvPr>
        </p:nvSpPr>
        <p:spPr>
          <a:xfrm>
            <a:off x="457200" y="1600200"/>
            <a:ext cx="8229600" cy="4800600"/>
          </a:xfrm>
        </p:spPr>
        <p:txBody>
          <a:bodyPr/>
          <a:lstStyle/>
          <a:p>
            <a:pPr eaLnBrk="1" hangingPunct="1">
              <a:lnSpc>
                <a:spcPct val="90000"/>
              </a:lnSpc>
              <a:defRPr/>
            </a:pPr>
            <a:r>
              <a:rPr lang="en-US" smtClean="0"/>
              <a:t>Biological environment</a:t>
            </a:r>
          </a:p>
          <a:p>
            <a:pPr lvl="1" eaLnBrk="1" hangingPunct="1">
              <a:lnSpc>
                <a:spcPct val="90000"/>
              </a:lnSpc>
              <a:defRPr/>
            </a:pPr>
            <a:r>
              <a:rPr lang="en-US" smtClean="0"/>
              <a:t>Living things, </a:t>
            </a:r>
          </a:p>
          <a:p>
            <a:pPr lvl="2" eaLnBrk="1" hangingPunct="1">
              <a:lnSpc>
                <a:spcPct val="90000"/>
              </a:lnSpc>
              <a:defRPr/>
            </a:pPr>
            <a:r>
              <a:rPr lang="en-US" smtClean="0"/>
              <a:t>animals, birds, vectors, bacteria, virus, fungi, parasites etc</a:t>
            </a:r>
          </a:p>
          <a:p>
            <a:pPr lvl="2" eaLnBrk="1" hangingPunct="1">
              <a:lnSpc>
                <a:spcPct val="90000"/>
              </a:lnSpc>
              <a:defRPr/>
            </a:pPr>
            <a:r>
              <a:rPr lang="en-US" smtClean="0"/>
              <a:t>Plants and vegetation</a:t>
            </a:r>
          </a:p>
          <a:p>
            <a:pPr eaLnBrk="1" hangingPunct="1">
              <a:lnSpc>
                <a:spcPct val="90000"/>
              </a:lnSpc>
              <a:defRPr/>
            </a:pPr>
            <a:r>
              <a:rPr lang="en-US" smtClean="0"/>
              <a:t>Physical environment</a:t>
            </a:r>
          </a:p>
          <a:p>
            <a:pPr lvl="1" eaLnBrk="1" hangingPunct="1">
              <a:lnSpc>
                <a:spcPct val="90000"/>
              </a:lnSpc>
              <a:defRPr/>
            </a:pPr>
            <a:r>
              <a:rPr lang="en-US" smtClean="0"/>
              <a:t>Geographical features e.g. hills, mountains, rivers, etc</a:t>
            </a:r>
          </a:p>
          <a:p>
            <a:pPr lvl="1" eaLnBrk="1" hangingPunct="1">
              <a:lnSpc>
                <a:spcPct val="90000"/>
              </a:lnSpc>
              <a:defRPr/>
            </a:pPr>
            <a:r>
              <a:rPr lang="en-US" smtClean="0"/>
              <a:t>Climatic conditions</a:t>
            </a:r>
          </a:p>
          <a:p>
            <a:pPr lvl="1" eaLnBrk="1" hangingPunct="1">
              <a:lnSpc>
                <a:spcPct val="90000"/>
              </a:lnSpc>
              <a:defRPr/>
            </a:pPr>
            <a:r>
              <a:rPr lang="en-US" smtClean="0"/>
              <a:t>radiation</a:t>
            </a:r>
          </a:p>
          <a:p>
            <a:pPr lvl="1" eaLnBrk="1" hangingPunct="1">
              <a:lnSpc>
                <a:spcPct val="90000"/>
              </a:lnSpc>
              <a:defRPr/>
            </a:pPr>
            <a:endParaRPr lang="en-US" smtClean="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rgbClr val="C00000"/>
                </a:solidFill>
              </a:rPr>
              <a:t/>
            </a:r>
            <a:br>
              <a:rPr lang="en-US" sz="4400" i="1" dirty="0" smtClean="0">
                <a:solidFill>
                  <a:srgbClr val="C00000"/>
                </a:solidFill>
              </a:rPr>
            </a:br>
            <a:r>
              <a:rPr lang="en-US" sz="4400" i="1" dirty="0" smtClean="0">
                <a:solidFill>
                  <a:schemeClr val="tx1"/>
                </a:solidFill>
              </a:rPr>
              <a:t>Notification of infectious diseases</a:t>
            </a:r>
            <a:r>
              <a:rPr lang="en-US" sz="4400" i="1" dirty="0" smtClean="0">
                <a:solidFill>
                  <a:srgbClr val="C00000"/>
                </a:solidFill>
              </a:rPr>
              <a:t/>
            </a:r>
            <a:br>
              <a:rPr lang="en-US" sz="4400" i="1" dirty="0" smtClean="0">
                <a:solidFill>
                  <a:srgbClr val="C0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provision of this act , unless otherwise expressed, shall so far as they concern </a:t>
            </a:r>
            <a:r>
              <a:rPr lang="en-US" dirty="0" err="1" smtClean="0">
                <a:solidFill>
                  <a:schemeClr val="tx2"/>
                </a:solidFill>
              </a:rPr>
              <a:t>notifiable</a:t>
            </a:r>
            <a:r>
              <a:rPr lang="en-US" dirty="0" smtClean="0">
                <a:solidFill>
                  <a:schemeClr val="tx2"/>
                </a:solidFill>
              </a:rPr>
              <a:t> infectious diseases apply to;</a:t>
            </a:r>
          </a:p>
          <a:p>
            <a:pPr>
              <a:buNone/>
            </a:pPr>
            <a:r>
              <a:rPr lang="en-US" dirty="0" smtClean="0">
                <a:solidFill>
                  <a:schemeClr val="tx2"/>
                </a:solidFill>
              </a:rPr>
              <a:t>	 plague, cholera, typhus fever, measles, cerebral-spinal meningitis, poliomyelitis, leprosy</a:t>
            </a:r>
            <a:r>
              <a:rPr lang="en-US" dirty="0" smtClean="0"/>
              <a:t>, </a:t>
            </a:r>
            <a:r>
              <a:rPr lang="en-US" dirty="0" smtClean="0">
                <a:solidFill>
                  <a:schemeClr val="tx2"/>
                </a:solidFill>
              </a:rPr>
              <a:t>anthrax, rabies, human </a:t>
            </a:r>
            <a:r>
              <a:rPr lang="en-US" dirty="0" err="1" smtClean="0">
                <a:solidFill>
                  <a:schemeClr val="tx2"/>
                </a:solidFill>
              </a:rPr>
              <a:t>trypanosomiasis</a:t>
            </a:r>
            <a:r>
              <a:rPr lang="en-US" dirty="0" smtClean="0">
                <a:solidFill>
                  <a:schemeClr val="tx2"/>
                </a:solidFill>
              </a:rPr>
              <a:t> , all forms of tuberculosis</a:t>
            </a:r>
          </a:p>
          <a:p>
            <a:endParaRPr lang="en-US" dirty="0"/>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Rules for prevention of diseases</a:t>
            </a:r>
            <a:br>
              <a:rPr lang="en-US" sz="4400" i="1"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Whenever any part of Kenya appears to be threatened by any formidable epidemic, endemic or infectious disease, the minister may make rules for all or any of the following;</a:t>
            </a:r>
          </a:p>
          <a:p>
            <a:pPr marL="457200" indent="-457200">
              <a:buFont typeface="+mj-lt"/>
              <a:buAutoNum type="alphaLcParenR"/>
            </a:pPr>
            <a:r>
              <a:rPr lang="en-US" dirty="0" smtClean="0">
                <a:solidFill>
                  <a:schemeClr val="tx2"/>
                </a:solidFill>
              </a:rPr>
              <a:t>The speedy interment (burial) of the body</a:t>
            </a:r>
          </a:p>
          <a:p>
            <a:pPr marL="457200" indent="-457200">
              <a:buFont typeface="+mj-lt"/>
              <a:buAutoNum type="alphaLcParenR"/>
            </a:pPr>
            <a:r>
              <a:rPr lang="en-US" dirty="0" smtClean="0">
                <a:solidFill>
                  <a:schemeClr val="tx2"/>
                </a:solidFill>
              </a:rPr>
              <a:t>House to house visitation </a:t>
            </a:r>
          </a:p>
          <a:p>
            <a:pPr marL="457200" indent="-457200">
              <a:buFont typeface="+mj-lt"/>
              <a:buAutoNum type="alphaLcParenR"/>
            </a:pPr>
            <a:r>
              <a:rPr lang="en-US" dirty="0" smtClean="0">
                <a:solidFill>
                  <a:schemeClr val="tx2"/>
                </a:solidFill>
              </a:rPr>
              <a:t>The provision of medical aid and accommodation, the promotion of cleansing, ventilation and disinfection and guarding against the spread of diseases</a:t>
            </a:r>
          </a:p>
          <a:p>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705600"/>
          </a:xfrm>
        </p:spPr>
        <p:txBody>
          <a:bodyPr/>
          <a:lstStyle/>
          <a:p>
            <a:pPr marL="457200" indent="-457200">
              <a:buNone/>
            </a:pPr>
            <a:r>
              <a:rPr lang="en-US" dirty="0" smtClean="0">
                <a:solidFill>
                  <a:schemeClr val="tx2"/>
                </a:solidFill>
              </a:rPr>
              <a:t>d)Preventing any person from leaving any infected area without undergoing all or any of the following:- </a:t>
            </a:r>
          </a:p>
          <a:p>
            <a:pPr marL="457200" indent="-457200"/>
            <a:r>
              <a:rPr lang="en-US" dirty="0" smtClean="0">
                <a:solidFill>
                  <a:schemeClr val="tx2"/>
                </a:solidFill>
              </a:rPr>
              <a:t>  Medical examination, disinfection, inoculation, vaccination or revaccination and passing a specified period in an observation camp or station.  </a:t>
            </a:r>
          </a:p>
          <a:p>
            <a:pPr marL="457200" indent="-457200">
              <a:buNone/>
            </a:pPr>
            <a:r>
              <a:rPr lang="en-US" dirty="0" smtClean="0">
                <a:solidFill>
                  <a:schemeClr val="tx2"/>
                </a:solidFill>
              </a:rPr>
              <a:t>e)Formation of hospitals and observation camps or stations , and placing  therein persons who are  suffering from  or have been in contact with persons suffering from infectious disease.</a:t>
            </a:r>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buNone/>
            </a:pPr>
            <a:r>
              <a:rPr lang="en-US" dirty="0" smtClean="0">
                <a:solidFill>
                  <a:schemeClr val="tx2"/>
                </a:solidFill>
              </a:rPr>
              <a:t>f) The destruction or disinfection of buildings , furniture, goods or other articles which have been used by persons suffering from infectious disease or which are likely to spread the infection</a:t>
            </a:r>
          </a:p>
          <a:p>
            <a:pPr marL="457200" indent="-457200">
              <a:buNone/>
            </a:pPr>
            <a:r>
              <a:rPr lang="en-US" dirty="0" err="1" smtClean="0">
                <a:solidFill>
                  <a:schemeClr val="tx2"/>
                </a:solidFill>
              </a:rPr>
              <a:t>NB:The</a:t>
            </a:r>
            <a:r>
              <a:rPr lang="en-US" dirty="0" smtClean="0">
                <a:solidFill>
                  <a:schemeClr val="tx2"/>
                </a:solidFill>
              </a:rPr>
              <a:t> public health Act also provides for protection of the food stores and go downs and prohibits people from residing and sleeping in the food stores /Kitchens.</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lstStyle/>
          <a:p>
            <a:endParaRPr lang="en-US" dirty="0" smtClean="0"/>
          </a:p>
          <a:p>
            <a:endParaRPr lang="en-US" dirty="0" smtClean="0"/>
          </a:p>
          <a:p>
            <a:endParaRPr lang="en-US" dirty="0" smtClean="0"/>
          </a:p>
          <a:p>
            <a:r>
              <a:rPr lang="en-US" sz="5400" dirty="0" smtClean="0"/>
              <a:t>END</a:t>
            </a:r>
          </a:p>
          <a:p>
            <a:endParaRPr lang="en-US" dirty="0" smtClean="0"/>
          </a:p>
          <a:p>
            <a:endParaRPr lang="en-US" dirty="0" smtClean="0"/>
          </a:p>
          <a:p>
            <a:r>
              <a:rPr lang="en-US" sz="5400" dirty="0" smtClean="0"/>
              <a:t>THANK YOU</a:t>
            </a:r>
            <a:endParaRPr lang="en-US" sz="54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…cont…Sub environments</a:t>
            </a:r>
          </a:p>
        </p:txBody>
      </p:sp>
      <p:sp>
        <p:nvSpPr>
          <p:cNvPr id="13315" name="Rectangle 3"/>
          <p:cNvSpPr>
            <a:spLocks noGrp="1" noChangeArrowheads="1"/>
          </p:cNvSpPr>
          <p:nvPr>
            <p:ph type="body" idx="1"/>
          </p:nvPr>
        </p:nvSpPr>
        <p:spPr>
          <a:xfrm>
            <a:off x="457200" y="1600200"/>
            <a:ext cx="8229600" cy="4724400"/>
          </a:xfrm>
        </p:spPr>
        <p:txBody>
          <a:bodyPr/>
          <a:lstStyle/>
          <a:p>
            <a:pPr eaLnBrk="1" hangingPunct="1">
              <a:defRPr/>
            </a:pPr>
            <a:r>
              <a:rPr lang="en-US" smtClean="0"/>
              <a:t>Chemical environment</a:t>
            </a:r>
          </a:p>
          <a:p>
            <a:pPr lvl="1" eaLnBrk="1" hangingPunct="1">
              <a:defRPr/>
            </a:pPr>
            <a:r>
              <a:rPr lang="en-US" smtClean="0"/>
              <a:t>Chemicals in the air, soil, water</a:t>
            </a:r>
          </a:p>
          <a:p>
            <a:pPr eaLnBrk="1" hangingPunct="1">
              <a:defRPr/>
            </a:pPr>
            <a:r>
              <a:rPr lang="en-US" smtClean="0"/>
              <a:t>Social economic environment</a:t>
            </a:r>
          </a:p>
          <a:p>
            <a:pPr lvl="1" eaLnBrk="1" hangingPunct="1">
              <a:defRPr/>
            </a:pPr>
            <a:r>
              <a:rPr lang="en-US" smtClean="0"/>
              <a:t>Family systems, cultural values and practices,</a:t>
            </a:r>
          </a:p>
          <a:p>
            <a:pPr lvl="2" eaLnBrk="1" hangingPunct="1">
              <a:buFont typeface="Wingdings" pitchFamily="2" charset="2"/>
              <a:buNone/>
              <a:defRPr/>
            </a:pPr>
            <a:r>
              <a:rPr lang="en-US" smtClean="0"/>
              <a:t>Religious beliefs and practices etc</a:t>
            </a:r>
          </a:p>
          <a:p>
            <a:pPr lvl="1" eaLnBrk="1" hangingPunct="1">
              <a:defRPr/>
            </a:pPr>
            <a:r>
              <a:rPr lang="en-US" smtClean="0"/>
              <a:t>Economic activities, farming, businesses etc</a:t>
            </a:r>
          </a:p>
          <a:p>
            <a:pPr eaLnBrk="1" hangingPunct="1">
              <a:defRPr/>
            </a:pPr>
            <a:r>
              <a:rPr lang="en-US" smtClean="0"/>
              <a:t>Political environment </a:t>
            </a:r>
          </a:p>
          <a:p>
            <a:pPr lvl="1" eaLnBrk="1" hangingPunct="1">
              <a:defRPr/>
            </a:pPr>
            <a:r>
              <a:rPr lang="en-US" smtClean="0"/>
              <a:t>Peoples principles, ideologies, policies, governance etc.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561975"/>
          </a:xfrm>
        </p:spPr>
        <p:txBody>
          <a:bodyPr/>
          <a:lstStyle/>
          <a:p>
            <a:pPr eaLnBrk="1" hangingPunct="1">
              <a:defRPr/>
            </a:pPr>
            <a:r>
              <a:rPr lang="en-GB" sz="3800" b="1" smtClean="0"/>
              <a:t>4. Boundaries</a:t>
            </a:r>
            <a:endParaRPr lang="en-US" sz="3800" b="1" smtClean="0"/>
          </a:p>
        </p:txBody>
      </p:sp>
      <p:sp>
        <p:nvSpPr>
          <p:cNvPr id="14339" name="Rectangle 3"/>
          <p:cNvSpPr>
            <a:spLocks noGrp="1" noChangeArrowheads="1"/>
          </p:cNvSpPr>
          <p:nvPr>
            <p:ph type="body" idx="1"/>
          </p:nvPr>
        </p:nvSpPr>
        <p:spPr>
          <a:xfrm>
            <a:off x="228600" y="914400"/>
            <a:ext cx="8686800" cy="5715000"/>
          </a:xfrm>
        </p:spPr>
        <p:txBody>
          <a:bodyPr/>
          <a:lstStyle/>
          <a:p>
            <a:pPr eaLnBrk="1" hangingPunct="1">
              <a:lnSpc>
                <a:spcPct val="80000"/>
              </a:lnSpc>
              <a:defRPr/>
            </a:pPr>
            <a:r>
              <a:rPr lang="en-GB" dirty="0" smtClean="0"/>
              <a:t>Boundaries set out the space within which the community exists. There are two main types of boundaries i.e. physical boundaries and psychological boundaries.</a:t>
            </a:r>
          </a:p>
          <a:p>
            <a:pPr eaLnBrk="1" hangingPunct="1">
              <a:lnSpc>
                <a:spcPct val="80000"/>
              </a:lnSpc>
              <a:buFont typeface="Wingdings" pitchFamily="2" charset="2"/>
              <a:buNone/>
              <a:defRPr/>
            </a:pPr>
            <a:r>
              <a:rPr lang="en-GB" dirty="0" smtClean="0"/>
              <a:t>	</a:t>
            </a:r>
            <a:endParaRPr lang="en-GB" b="1" i="1" dirty="0" smtClean="0"/>
          </a:p>
          <a:p>
            <a:pPr eaLnBrk="1" hangingPunct="1">
              <a:lnSpc>
                <a:spcPct val="80000"/>
              </a:lnSpc>
              <a:buFont typeface="Wingdings" pitchFamily="2" charset="2"/>
              <a:buNone/>
              <a:defRPr/>
            </a:pPr>
            <a:r>
              <a:rPr lang="en-GB" b="1" i="1" dirty="0" smtClean="0"/>
              <a:t>Physical boundaries</a:t>
            </a:r>
            <a:r>
              <a:rPr lang="en-GB" dirty="0" smtClean="0"/>
              <a:t> </a:t>
            </a:r>
          </a:p>
          <a:p>
            <a:pPr eaLnBrk="1" hangingPunct="1">
              <a:lnSpc>
                <a:spcPct val="80000"/>
              </a:lnSpc>
              <a:defRPr/>
            </a:pPr>
            <a:r>
              <a:rPr lang="en-GB" dirty="0" smtClean="0"/>
              <a:t>This type of boundaries is the commonly known demarcations that are mainly set out for administrative reasons. </a:t>
            </a:r>
          </a:p>
          <a:p>
            <a:pPr eaLnBrk="1" hangingPunct="1">
              <a:lnSpc>
                <a:spcPct val="80000"/>
              </a:lnSpc>
              <a:defRPr/>
            </a:pPr>
            <a:r>
              <a:rPr lang="en-GB" dirty="0" smtClean="0"/>
              <a:t>Mainly the physical structures are used e.g. rivers, roads, fence, and walls among others.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80000"/>
              </a:lnSpc>
              <a:defRPr/>
            </a:pPr>
            <a:r>
              <a:rPr lang="en-GB" dirty="0" smtClean="0"/>
              <a:t>When the boundaries are not clearly demarcated the neighbouring communities would be at logger head especially due to sharing of resources along the boarders. </a:t>
            </a:r>
          </a:p>
          <a:p>
            <a:pPr>
              <a:lnSpc>
                <a:spcPct val="80000"/>
              </a:lnSpc>
              <a:defRPr/>
            </a:pPr>
            <a:r>
              <a:rPr lang="en-GB" dirty="0" smtClean="0"/>
              <a:t>In many case these has acted as sources of conflict and clashes. </a:t>
            </a:r>
          </a:p>
          <a:p>
            <a:pPr>
              <a:lnSpc>
                <a:spcPct val="80000"/>
              </a:lnSpc>
              <a:defRPr/>
            </a:pPr>
            <a:r>
              <a:rPr lang="en-GB" dirty="0" smtClean="0"/>
              <a:t>The end result is ill health both physically and psychologically. </a:t>
            </a:r>
            <a:endParaRPr lang="en-GB" b="1" dirty="0" smtClean="0"/>
          </a:p>
          <a:p>
            <a:pPr>
              <a:lnSpc>
                <a:spcPct val="80000"/>
              </a:lnSpc>
              <a:defRPr/>
            </a:pPr>
            <a:endParaRPr lang="en-GB" dirty="0" smtClean="0"/>
          </a:p>
          <a:p>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
            <a:ext cx="8229600" cy="915988"/>
          </a:xfrm>
        </p:spPr>
        <p:txBody>
          <a:bodyPr/>
          <a:lstStyle/>
          <a:p>
            <a:pPr eaLnBrk="1" hangingPunct="1">
              <a:defRPr/>
            </a:pPr>
            <a:r>
              <a:rPr lang="en-GB" sz="3400" b="1" dirty="0" smtClean="0"/>
              <a:t>PSYCHOLOGICAL BOUNDARIES</a:t>
            </a:r>
            <a:r>
              <a:rPr lang="en-GB" sz="3400" dirty="0" smtClean="0"/>
              <a:t/>
            </a:r>
            <a:br>
              <a:rPr lang="en-GB" sz="3400" dirty="0" smtClean="0"/>
            </a:br>
            <a:endParaRPr lang="en-US" sz="3400" dirty="0" smtClean="0"/>
          </a:p>
        </p:txBody>
      </p:sp>
      <p:sp>
        <p:nvSpPr>
          <p:cNvPr id="17411" name="Rectangle 3"/>
          <p:cNvSpPr>
            <a:spLocks noGrp="1" noChangeArrowheads="1"/>
          </p:cNvSpPr>
          <p:nvPr>
            <p:ph type="body" idx="1"/>
          </p:nvPr>
        </p:nvSpPr>
        <p:spPr>
          <a:xfrm>
            <a:off x="0" y="990600"/>
            <a:ext cx="8991600" cy="5334000"/>
          </a:xfrm>
        </p:spPr>
        <p:txBody>
          <a:bodyPr/>
          <a:lstStyle/>
          <a:p>
            <a:pPr marL="609600" indent="-609600" eaLnBrk="1" hangingPunct="1">
              <a:defRPr/>
            </a:pPr>
            <a:r>
              <a:rPr lang="en-GB" dirty="0" smtClean="0"/>
              <a:t>These types of boundaries are not fixed and are based on mutual understanding, respect, emotions and social interactions. </a:t>
            </a:r>
          </a:p>
          <a:p>
            <a:pPr marL="609600" indent="-609600" eaLnBrk="1" hangingPunct="1">
              <a:defRPr/>
            </a:pPr>
            <a:r>
              <a:rPr lang="en-GB" dirty="0" smtClean="0"/>
              <a:t>They are mainly imaginary type of boundaries. </a:t>
            </a:r>
          </a:p>
          <a:p>
            <a:pPr marL="609600" indent="-609600" eaLnBrk="1" hangingPunct="1">
              <a:defRPr/>
            </a:pPr>
            <a:r>
              <a:rPr lang="en-US" dirty="0" smtClean="0"/>
              <a:t>At times people break the boundaries due to mistrust, betrayal or ill feelings.</a:t>
            </a:r>
          </a:p>
          <a:p>
            <a:pPr marL="609600" indent="-609600" eaLnBrk="1" hangingPunct="1">
              <a:defRPr/>
            </a:pPr>
            <a:r>
              <a:rPr lang="en-US" dirty="0" smtClean="0"/>
              <a:t>This may cause individuals, families and communities to rise against each other.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60375"/>
            <a:ext cx="8229600" cy="531813"/>
          </a:xfrm>
        </p:spPr>
        <p:txBody>
          <a:bodyPr/>
          <a:lstStyle/>
          <a:p>
            <a:pPr eaLnBrk="1" hangingPunct="1">
              <a:defRPr/>
            </a:pPr>
            <a:r>
              <a:rPr lang="en-GB" sz="3800" b="1" smtClean="0"/>
              <a:t>5. Social services systems</a:t>
            </a:r>
            <a:r>
              <a:rPr lang="en-GB" sz="3800" smtClean="0"/>
              <a:t/>
            </a:r>
            <a:br>
              <a:rPr lang="en-GB" sz="3800" smtClean="0"/>
            </a:br>
            <a:endParaRPr lang="en-US" sz="3800" smtClean="0"/>
          </a:p>
        </p:txBody>
      </p:sp>
      <p:sp>
        <p:nvSpPr>
          <p:cNvPr id="16387" name="Rectangle 3"/>
          <p:cNvSpPr>
            <a:spLocks noGrp="1" noChangeArrowheads="1"/>
          </p:cNvSpPr>
          <p:nvPr>
            <p:ph type="body" idx="1"/>
          </p:nvPr>
        </p:nvSpPr>
        <p:spPr>
          <a:xfrm>
            <a:off x="457200" y="990600"/>
            <a:ext cx="8229600" cy="5486400"/>
          </a:xfrm>
        </p:spPr>
        <p:txBody>
          <a:bodyPr/>
          <a:lstStyle/>
          <a:p>
            <a:pPr eaLnBrk="1" hangingPunct="1">
              <a:lnSpc>
                <a:spcPct val="90000"/>
              </a:lnSpc>
              <a:defRPr/>
            </a:pPr>
            <a:r>
              <a:rPr lang="en-GB" sz="2800" dirty="0" smtClean="0"/>
              <a:t>Each community has basic services that it requires for survival. </a:t>
            </a:r>
          </a:p>
          <a:p>
            <a:pPr eaLnBrk="1" hangingPunct="1">
              <a:lnSpc>
                <a:spcPct val="90000"/>
              </a:lnSpc>
              <a:defRPr/>
            </a:pPr>
            <a:r>
              <a:rPr lang="en-GB" sz="2800" dirty="0" smtClean="0"/>
              <a:t>In it case lacks these services members move to look for them from other communities, since they are quite essential. </a:t>
            </a:r>
          </a:p>
          <a:p>
            <a:pPr eaLnBrk="1" hangingPunct="1">
              <a:lnSpc>
                <a:spcPct val="90000"/>
              </a:lnSpc>
              <a:defRPr/>
            </a:pPr>
            <a:r>
              <a:rPr lang="en-GB" sz="2800" dirty="0" smtClean="0"/>
              <a:t>The more established the services are within a community the more stable and socially developed a community is considered to be. </a:t>
            </a:r>
          </a:p>
          <a:p>
            <a:pPr eaLnBrk="1" hangingPunct="1">
              <a:lnSpc>
                <a:spcPct val="90000"/>
              </a:lnSpc>
              <a:defRPr/>
            </a:pPr>
            <a:r>
              <a:rPr lang="en-GB" sz="2800" dirty="0" smtClean="0"/>
              <a:t>These social service systems include; health systems, education system, communication systems, administration systems, religious systems, security systems, trading systems and entertainment systems among others. </a:t>
            </a:r>
            <a:endParaRPr lang="en-US" sz="2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Characteristics of a Healthy Community</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t>Safe and healthy environment, relatively free from natural and man-made hazards</a:t>
            </a:r>
          </a:p>
          <a:p>
            <a:r>
              <a:rPr lang="en-US" dirty="0" smtClean="0"/>
              <a:t>Community members have high standards of personal hygiene</a:t>
            </a:r>
          </a:p>
          <a:p>
            <a:r>
              <a:rPr lang="en-US" dirty="0" smtClean="0"/>
              <a:t>Adequate supply of wholesome water</a:t>
            </a:r>
          </a:p>
          <a:p>
            <a:r>
              <a:rPr lang="en-US" dirty="0" smtClean="0"/>
              <a:t> Availability of adequate nutritious food</a:t>
            </a:r>
          </a:p>
          <a:p>
            <a:r>
              <a:rPr lang="en-US" dirty="0" smtClean="0"/>
              <a:t>Suitable housing</a:t>
            </a:r>
          </a:p>
          <a:p>
            <a:r>
              <a:rPr lang="en-US" dirty="0" smtClean="0"/>
              <a:t>Harmonious interpersonal relationships among members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534400" cy="5257800"/>
          </a:xfrm>
        </p:spPr>
        <p:txBody>
          <a:bodyPr/>
          <a:lstStyle/>
          <a:p>
            <a:pPr>
              <a:buNone/>
            </a:pPr>
            <a:r>
              <a:rPr lang="en-US" dirty="0" smtClean="0"/>
              <a:t>3. Epidemiological Triad as used in disease causation</a:t>
            </a:r>
          </a:p>
          <a:p>
            <a:pPr>
              <a:buNone/>
            </a:pPr>
            <a:r>
              <a:rPr lang="en-US" dirty="0" smtClean="0"/>
              <a:t>4. Natural History of disease and stages of Disease prevention.</a:t>
            </a:r>
          </a:p>
          <a:p>
            <a:pPr>
              <a:buNone/>
            </a:pP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r>
              <a:rPr lang="en-US" dirty="0" smtClean="0"/>
              <a:t>Availability and accessibility of health care facilities</a:t>
            </a:r>
          </a:p>
          <a:p>
            <a:r>
              <a:rPr lang="en-US" dirty="0" smtClean="0"/>
              <a:t>Availability and accessibility of suitable educational, social and recreational facilities</a:t>
            </a:r>
          </a:p>
          <a:p>
            <a:r>
              <a:rPr lang="en-US" dirty="0" smtClean="0"/>
              <a:t> Gainful occupational activities (availability of stable or reliable sources of income)</a:t>
            </a:r>
          </a:p>
          <a:p>
            <a:r>
              <a:rPr lang="en-US" dirty="0" smtClean="0"/>
              <a:t> Sound communication infrastructure</a:t>
            </a:r>
          </a:p>
          <a:p>
            <a:r>
              <a:rPr lang="en-US" dirty="0" smtClean="0"/>
              <a:t> Communal approach to and participation in tackling community problems</a:t>
            </a: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sz="3600" b="1" dirty="0" smtClean="0"/>
              <a:t>Problems that Affect the Health of the</a:t>
            </a:r>
            <a:br>
              <a:rPr lang="en-US" sz="3600" b="1" dirty="0" smtClean="0"/>
            </a:br>
            <a:r>
              <a:rPr lang="en-US" sz="3600" b="1" dirty="0" smtClean="0"/>
              <a:t>Community</a:t>
            </a:r>
            <a:endParaRPr lang="en-US" sz="3600" dirty="0"/>
          </a:p>
        </p:txBody>
      </p:sp>
      <p:sp>
        <p:nvSpPr>
          <p:cNvPr id="3" name="Content Placeholder 2"/>
          <p:cNvSpPr>
            <a:spLocks noGrp="1"/>
          </p:cNvSpPr>
          <p:nvPr>
            <p:ph idx="1"/>
          </p:nvPr>
        </p:nvSpPr>
        <p:spPr>
          <a:xfrm>
            <a:off x="228600" y="1600200"/>
            <a:ext cx="8458200" cy="5029200"/>
          </a:xfrm>
        </p:spPr>
        <p:txBody>
          <a:bodyPr/>
          <a:lstStyle/>
          <a:p>
            <a:r>
              <a:rPr lang="en-US" dirty="0" smtClean="0"/>
              <a:t>Unsanitary environment</a:t>
            </a:r>
          </a:p>
          <a:p>
            <a:r>
              <a:rPr lang="en-US" dirty="0" smtClean="0"/>
              <a:t> Overcrowding</a:t>
            </a:r>
          </a:p>
          <a:p>
            <a:r>
              <a:rPr lang="en-US" dirty="0" smtClean="0"/>
              <a:t>Poverty</a:t>
            </a:r>
          </a:p>
          <a:p>
            <a:r>
              <a:rPr lang="en-US" dirty="0" smtClean="0"/>
              <a:t> Unclean and inadequate water supply</a:t>
            </a:r>
          </a:p>
          <a:p>
            <a:r>
              <a:rPr lang="en-US" dirty="0" smtClean="0"/>
              <a:t> Lack of nutritious food</a:t>
            </a:r>
          </a:p>
          <a:p>
            <a:r>
              <a:rPr lang="en-US" dirty="0" smtClean="0"/>
              <a:t> Unsafe environment</a:t>
            </a:r>
          </a:p>
          <a:p>
            <a:r>
              <a:rPr lang="en-US" dirty="0" smtClean="0"/>
              <a:t> Epidemic and endemic disease</a:t>
            </a:r>
          </a:p>
          <a:p>
            <a:r>
              <a:rPr lang="en-US" dirty="0" smtClean="0"/>
              <a:t> Unstable family life</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Illiteracy and ignorance</a:t>
            </a:r>
          </a:p>
          <a:p>
            <a:r>
              <a:rPr lang="en-US" dirty="0" smtClean="0"/>
              <a:t>Poor leadership and lack of participation</a:t>
            </a:r>
          </a:p>
          <a:p>
            <a:r>
              <a:rPr lang="en-US" dirty="0" smtClean="0"/>
              <a:t>Adverse weather conditions</a:t>
            </a:r>
          </a:p>
          <a:p>
            <a:r>
              <a:rPr lang="en-US" dirty="0" smtClean="0"/>
              <a:t>Poor infrastructure</a:t>
            </a:r>
          </a:p>
          <a:p>
            <a:r>
              <a:rPr lang="en-US" dirty="0" smtClean="0"/>
              <a:t> Political instability</a:t>
            </a:r>
          </a:p>
          <a:p>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Community Health</a:t>
            </a:r>
            <a:endParaRPr lang="en-US" dirty="0"/>
          </a:p>
        </p:txBody>
      </p:sp>
      <p:sp>
        <p:nvSpPr>
          <p:cNvPr id="3" name="Content Placeholder 2"/>
          <p:cNvSpPr>
            <a:spLocks noGrp="1"/>
          </p:cNvSpPr>
          <p:nvPr>
            <p:ph idx="1"/>
          </p:nvPr>
        </p:nvSpPr>
        <p:spPr>
          <a:xfrm>
            <a:off x="0" y="1600200"/>
            <a:ext cx="8686800" cy="4530725"/>
          </a:xfrm>
        </p:spPr>
        <p:txBody>
          <a:bodyPr/>
          <a:lstStyle/>
          <a:p>
            <a:r>
              <a:rPr lang="en-US" dirty="0" smtClean="0"/>
              <a:t>Community health is the science and art of promoting health and preventing diseases through </a:t>
            </a:r>
            <a:r>
              <a:rPr lang="en-US" dirty="0" err="1" smtClean="0"/>
              <a:t>organised</a:t>
            </a:r>
            <a:r>
              <a:rPr lang="en-US" dirty="0" smtClean="0"/>
              <a:t> community participation</a:t>
            </a:r>
            <a:r>
              <a:rPr lang="en-US" b="1" i="1" dirty="0" smtClean="0"/>
              <a:t>.</a:t>
            </a:r>
          </a:p>
          <a:p>
            <a:pPr marL="457200" indent="-457200">
              <a:buNone/>
            </a:pPr>
            <a:r>
              <a:rPr lang="en-US" i="1" dirty="0" smtClean="0">
                <a:solidFill>
                  <a:srgbClr val="FF0000"/>
                </a:solidFill>
              </a:rPr>
              <a:t>Community health nursing</a:t>
            </a:r>
          </a:p>
          <a:p>
            <a:pPr marL="457200" indent="-457200"/>
            <a:r>
              <a:rPr lang="en-US" dirty="0" smtClean="0">
                <a:solidFill>
                  <a:schemeClr val="tx2"/>
                </a:solidFill>
              </a:rPr>
              <a:t>“Nursing for the community’s health “. Its uniqueness lies in its emphasis on the health of the population as a whole.</a:t>
            </a:r>
            <a:endParaRPr lang="sw-KE"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991600" cy="5257800"/>
          </a:xfrm>
        </p:spPr>
        <p:txBody>
          <a:bodyPr/>
          <a:lstStyle/>
          <a:p>
            <a:r>
              <a:rPr lang="en-US" dirty="0" smtClean="0"/>
              <a:t> community health nurses address both the </a:t>
            </a:r>
            <a:r>
              <a:rPr lang="en-US" b="1" dirty="0" smtClean="0"/>
              <a:t>personal</a:t>
            </a:r>
            <a:r>
              <a:rPr lang="en-US" dirty="0" smtClean="0"/>
              <a:t> and the </a:t>
            </a:r>
            <a:r>
              <a:rPr lang="en-US" b="1" dirty="0" smtClean="0"/>
              <a:t>environmental </a:t>
            </a:r>
            <a:r>
              <a:rPr lang="en-US" dirty="0" smtClean="0"/>
              <a:t>aspects of health, and deal with community factors which either inhibit or facilitate healthy living. </a:t>
            </a:r>
          </a:p>
          <a:p>
            <a:r>
              <a:rPr lang="en-US" b="1" dirty="0" smtClean="0">
                <a:solidFill>
                  <a:schemeClr val="tx2"/>
                </a:solidFill>
              </a:rPr>
              <a:t>Personal</a:t>
            </a:r>
            <a:r>
              <a:rPr lang="en-US" dirty="0" smtClean="0"/>
              <a:t> </a:t>
            </a:r>
            <a:r>
              <a:rPr lang="en-US" b="1" dirty="0" smtClean="0">
                <a:solidFill>
                  <a:schemeClr val="tx2"/>
                </a:solidFill>
              </a:rPr>
              <a:t>health</a:t>
            </a:r>
            <a:r>
              <a:rPr lang="en-US" dirty="0" smtClean="0"/>
              <a:t> involves the </a:t>
            </a:r>
            <a:r>
              <a:rPr lang="en-US" dirty="0" err="1" smtClean="0"/>
              <a:t>biopsychosocial</a:t>
            </a:r>
            <a:r>
              <a:rPr lang="en-US" dirty="0" smtClean="0"/>
              <a:t> and spiritual aspects  of individual, family and group functioning, whereas </a:t>
            </a:r>
            <a:r>
              <a:rPr lang="en-US" b="1" dirty="0" smtClean="0">
                <a:solidFill>
                  <a:schemeClr val="tx2"/>
                </a:solidFill>
              </a:rPr>
              <a:t>environmental</a:t>
            </a:r>
            <a:r>
              <a:rPr lang="en-US" dirty="0" smtClean="0"/>
              <a:t> </a:t>
            </a:r>
            <a:r>
              <a:rPr lang="en-US" b="1" dirty="0" smtClean="0">
                <a:solidFill>
                  <a:schemeClr val="tx2"/>
                </a:solidFill>
              </a:rPr>
              <a:t>health</a:t>
            </a:r>
            <a:r>
              <a:rPr lang="en-US" dirty="0" smtClean="0"/>
              <a:t> deals with people’s surroundings, settings such as homes, schools, workplaces and recreational facilities</a:t>
            </a:r>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417638"/>
          </a:xfrm>
        </p:spPr>
        <p:txBody>
          <a:bodyPr/>
          <a:lstStyle/>
          <a:p>
            <a:r>
              <a:rPr lang="en-US" sz="4400" b="1" u="sng" dirty="0" smtClean="0">
                <a:solidFill>
                  <a:srgbClr val="FF0000"/>
                </a:solidFill>
              </a:rPr>
              <a:t/>
            </a:r>
            <a:br>
              <a:rPr lang="en-US" sz="4400" b="1" u="sng" dirty="0" smtClean="0">
                <a:solidFill>
                  <a:srgbClr val="FF0000"/>
                </a:solidFill>
              </a:rPr>
            </a:br>
            <a:r>
              <a:rPr lang="en-US" sz="4400" b="1" u="sng" dirty="0" smtClean="0">
                <a:solidFill>
                  <a:schemeClr val="tx1"/>
                </a:solidFill>
              </a:rPr>
              <a:t>Development of community health nursing in Kenya </a:t>
            </a:r>
            <a:r>
              <a:rPr lang="en-US" sz="4400" b="1" u="sng" dirty="0" smtClean="0">
                <a:solidFill>
                  <a:srgbClr val="FF0000"/>
                </a:solidFill>
              </a:rPr>
              <a:t/>
            </a:r>
            <a:br>
              <a:rPr lang="en-US" sz="4400" b="1" u="sng" dirty="0" smtClean="0">
                <a:solidFill>
                  <a:srgbClr val="FF0000"/>
                </a:solidFill>
              </a:rPr>
            </a:b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t>There was an outbreak (epidemic) of Plague in Nairobi in 1902 that gave a push to the establishment  of community health nursing </a:t>
            </a:r>
          </a:p>
          <a:p>
            <a:r>
              <a:rPr lang="en-US" dirty="0" smtClean="0"/>
              <a:t>1919---- out break of influenza lead to the realization of the need to improve public health services .Africans had to be trained on health measures.</a:t>
            </a:r>
          </a:p>
          <a:p>
            <a:pPr>
              <a:buNone/>
            </a:pP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t>During the world war ii, the Africans were recruited --</a:t>
            </a:r>
            <a:r>
              <a:rPr lang="en-US" dirty="0" smtClean="0">
                <a:solidFill>
                  <a:schemeClr val="tx2"/>
                </a:solidFill>
              </a:rPr>
              <a:t>Into the army . Public health was neglected for a while . After the war workshops were established to teach families on personal and food hygiene. Then  they were sent back home to implement and teach others</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05400"/>
          </a:xfrm>
        </p:spPr>
        <p:txBody>
          <a:bodyPr/>
          <a:lstStyle/>
          <a:p>
            <a:pPr marL="457200" indent="-457200">
              <a:buAutoNum type="arabicPlain" startAt="1920"/>
            </a:pPr>
            <a:r>
              <a:rPr lang="en-US" dirty="0" smtClean="0">
                <a:solidFill>
                  <a:schemeClr val="tx2"/>
                </a:solidFill>
              </a:rPr>
              <a:t> Medical Training Center (MTC) Nairobi was established to train nursing orderlies and later on  professional nurses</a:t>
            </a:r>
          </a:p>
          <a:p>
            <a:pPr marL="457200" indent="-457200">
              <a:buAutoNum type="arabicPlain" startAt="1949"/>
            </a:pPr>
            <a:r>
              <a:rPr lang="en-US" dirty="0" smtClean="0">
                <a:solidFill>
                  <a:schemeClr val="tx2"/>
                </a:solidFill>
              </a:rPr>
              <a:t>  Nursing council was established</a:t>
            </a:r>
          </a:p>
          <a:p>
            <a:pPr marL="457200" indent="-457200">
              <a:buAutoNum type="arabicPlain" startAt="1954"/>
            </a:pPr>
            <a:r>
              <a:rPr lang="en-US" dirty="0" smtClean="0">
                <a:solidFill>
                  <a:schemeClr val="tx2"/>
                </a:solidFill>
              </a:rPr>
              <a:t>  Training of assistant health visitors was started at </a:t>
            </a:r>
            <a:r>
              <a:rPr lang="en-US" dirty="0" err="1" smtClean="0">
                <a:solidFill>
                  <a:schemeClr val="tx2"/>
                </a:solidFill>
              </a:rPr>
              <a:t>Kisumu</a:t>
            </a:r>
            <a:r>
              <a:rPr lang="en-US" dirty="0" smtClean="0">
                <a:solidFill>
                  <a:schemeClr val="tx2"/>
                </a:solidFill>
              </a:rPr>
              <a:t> by the ministry  of Health. The entry requirement was class 7 or 8 and the training took 2 years.</a:t>
            </a:r>
          </a:p>
          <a:p>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371600"/>
            <a:ext cx="8991600" cy="5486400"/>
          </a:xfrm>
        </p:spPr>
        <p:txBody>
          <a:bodyPr/>
          <a:lstStyle/>
          <a:p>
            <a:pPr marL="457200" indent="-457200">
              <a:buAutoNum type="arabicPlain" startAt="1956"/>
            </a:pPr>
            <a:r>
              <a:rPr lang="en-US" dirty="0" smtClean="0">
                <a:solidFill>
                  <a:schemeClr val="tx2"/>
                </a:solidFill>
              </a:rPr>
              <a:t> Another school for assistant health visitors was opened at </a:t>
            </a:r>
            <a:r>
              <a:rPr lang="en-US" dirty="0" err="1" smtClean="0">
                <a:solidFill>
                  <a:schemeClr val="tx2"/>
                </a:solidFill>
              </a:rPr>
              <a:t>Embu</a:t>
            </a:r>
            <a:r>
              <a:rPr lang="en-US" dirty="0" smtClean="0">
                <a:solidFill>
                  <a:schemeClr val="tx2"/>
                </a:solidFill>
              </a:rPr>
              <a:t>. The school later trained enrolled nurses for public health for twelve months (post basic) </a:t>
            </a:r>
          </a:p>
          <a:p>
            <a:pPr marL="457200" indent="-457200">
              <a:buAutoNum type="arabicPlain" startAt="1961"/>
            </a:pPr>
            <a:r>
              <a:rPr lang="en-US" dirty="0" smtClean="0">
                <a:solidFill>
                  <a:schemeClr val="tx2"/>
                </a:solidFill>
              </a:rPr>
              <a:t> Health visitors society of East Africa was formed . This comprised  of expatriates registered public health nurses (RPHN).  </a:t>
            </a:r>
          </a:p>
          <a:p>
            <a:pPr marL="457200" indent="-457200">
              <a:buAutoNum type="arabicPlain" startAt="1964"/>
            </a:pPr>
            <a:r>
              <a:rPr lang="en-US" dirty="0" smtClean="0">
                <a:solidFill>
                  <a:schemeClr val="tx2"/>
                </a:solidFill>
              </a:rPr>
              <a:t>  Nairobi city council opened a training school at lady </a:t>
            </a:r>
            <a:r>
              <a:rPr lang="en-US" dirty="0" err="1" smtClean="0">
                <a:solidFill>
                  <a:schemeClr val="tx2"/>
                </a:solidFill>
              </a:rPr>
              <a:t>Northy</a:t>
            </a:r>
            <a:r>
              <a:rPr lang="en-US" dirty="0" smtClean="0">
                <a:solidFill>
                  <a:schemeClr val="tx2"/>
                </a:solidFill>
              </a:rPr>
              <a:t> in state house road to train enrolled nurses for public health for 12 months</a:t>
            </a:r>
          </a:p>
          <a:p>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marL="457200" indent="-457200">
              <a:buAutoNum type="arabicPlain" startAt="1966"/>
            </a:pPr>
            <a:r>
              <a:rPr lang="en-US" dirty="0" smtClean="0">
                <a:solidFill>
                  <a:schemeClr val="tx2"/>
                </a:solidFill>
              </a:rPr>
              <a:t> The Kenya government assisted by WHO &amp;UNICEF established ECN Programme </a:t>
            </a:r>
          </a:p>
          <a:p>
            <a:pPr marL="457200" indent="-457200">
              <a:buAutoNum type="arabicPlain" startAt="1970"/>
            </a:pPr>
            <a:r>
              <a:rPr lang="en-US" dirty="0" smtClean="0">
                <a:solidFill>
                  <a:schemeClr val="tx2"/>
                </a:solidFill>
              </a:rPr>
              <a:t>  EN Schools were changed to ECN </a:t>
            </a:r>
          </a:p>
          <a:p>
            <a:pPr marL="457200" indent="-457200">
              <a:buAutoNum type="arabicPlain" startAt="1972"/>
            </a:pPr>
            <a:r>
              <a:rPr lang="en-US" dirty="0" smtClean="0">
                <a:solidFill>
                  <a:schemeClr val="tx2"/>
                </a:solidFill>
              </a:rPr>
              <a:t>  Post basic registered public health nursing started  in MTC Nairobi</a:t>
            </a:r>
          </a:p>
          <a:p>
            <a:pPr marL="457200" indent="-457200">
              <a:buAutoNum type="arabicPlain" startAt="1974"/>
            </a:pPr>
            <a:r>
              <a:rPr lang="en-US" dirty="0" smtClean="0">
                <a:solidFill>
                  <a:schemeClr val="tx2"/>
                </a:solidFill>
              </a:rPr>
              <a:t>  Registration of community health nursing started in Diploma in advanced    nursing in Nairobi University (the course had started in 1968)</a:t>
            </a:r>
          </a:p>
          <a:p>
            <a:pPr marL="457200" indent="-457200"/>
            <a:r>
              <a:rPr lang="en-US" dirty="0" smtClean="0">
                <a:solidFill>
                  <a:schemeClr val="tx2"/>
                </a:solidFill>
              </a:rPr>
              <a:t>1987   KRCHN Basic commenced at KMTC  Mombasa      </a:t>
            </a:r>
            <a:endParaRPr lang="sw-KE"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indent="-457200">
              <a:buNone/>
            </a:pPr>
            <a:r>
              <a:rPr lang="en-US" dirty="0" smtClean="0"/>
              <a:t>5. Principles of sanitation to include:</a:t>
            </a:r>
          </a:p>
          <a:p>
            <a:pPr marL="457200" indent="-457200">
              <a:buNone/>
            </a:pPr>
            <a:r>
              <a:rPr lang="en-US" dirty="0" smtClean="0"/>
              <a:t>         - personal and communal hygiene</a:t>
            </a:r>
          </a:p>
          <a:p>
            <a:pPr marL="457200" indent="-457200">
              <a:buNone/>
            </a:pPr>
            <a:r>
              <a:rPr lang="en-US" dirty="0" smtClean="0"/>
              <a:t>         - water supply</a:t>
            </a:r>
          </a:p>
          <a:p>
            <a:pPr marL="457200" indent="-457200">
              <a:buNone/>
            </a:pPr>
            <a:r>
              <a:rPr lang="en-US" dirty="0" smtClean="0"/>
              <a:t>         - pollution</a:t>
            </a:r>
          </a:p>
          <a:p>
            <a:pPr marL="457200" indent="-457200">
              <a:buNone/>
            </a:pPr>
            <a:r>
              <a:rPr lang="en-US" dirty="0" smtClean="0"/>
              <a:t>         - food hygiene</a:t>
            </a:r>
          </a:p>
          <a:p>
            <a:pPr marL="457200" indent="-457200">
              <a:buNone/>
            </a:pPr>
            <a:r>
              <a:rPr lang="en-US" dirty="0" smtClean="0"/>
              <a:t>         - housing</a:t>
            </a:r>
          </a:p>
          <a:p>
            <a:pPr marL="457200" indent="-457200">
              <a:buNone/>
            </a:pPr>
            <a:r>
              <a:rPr lang="en-US" dirty="0" smtClean="0"/>
              <a:t>        - vector control</a:t>
            </a:r>
          </a:p>
          <a:p>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Aims of Community Health</a:t>
            </a:r>
            <a:endParaRPr lang="en-US" dirty="0"/>
          </a:p>
        </p:txBody>
      </p:sp>
      <p:sp>
        <p:nvSpPr>
          <p:cNvPr id="3" name="Content Placeholder 2"/>
          <p:cNvSpPr>
            <a:spLocks noGrp="1"/>
          </p:cNvSpPr>
          <p:nvPr>
            <p:ph idx="1"/>
          </p:nvPr>
        </p:nvSpPr>
        <p:spPr>
          <a:xfrm>
            <a:off x="0" y="1600200"/>
            <a:ext cx="9144000" cy="4876800"/>
          </a:xfrm>
        </p:spPr>
        <p:txBody>
          <a:bodyPr/>
          <a:lstStyle/>
          <a:p>
            <a:r>
              <a:rPr lang="en-US" dirty="0" smtClean="0"/>
              <a:t>Improved sanitation in the environment</a:t>
            </a:r>
          </a:p>
          <a:p>
            <a:r>
              <a:rPr lang="en-US" dirty="0" err="1" smtClean="0"/>
              <a:t>Prioritisation</a:t>
            </a:r>
            <a:r>
              <a:rPr lang="en-US" dirty="0" smtClean="0"/>
              <a:t> of the community’s needs</a:t>
            </a:r>
          </a:p>
          <a:p>
            <a:r>
              <a:rPr lang="en-US" dirty="0" smtClean="0"/>
              <a:t> Control of communicable diseases</a:t>
            </a:r>
          </a:p>
          <a:p>
            <a:r>
              <a:rPr lang="en-US" dirty="0" smtClean="0"/>
              <a:t>Health education to promote healthy </a:t>
            </a:r>
            <a:r>
              <a:rPr lang="en-US" dirty="0" err="1" smtClean="0"/>
              <a:t>behaviour</a:t>
            </a:r>
            <a:r>
              <a:rPr lang="en-US" dirty="0" smtClean="0"/>
              <a:t> and practices</a:t>
            </a:r>
          </a:p>
          <a:p>
            <a:r>
              <a:rPr lang="en-US" dirty="0" smtClean="0"/>
              <a:t>Early diagnosis and prevention of disease</a:t>
            </a:r>
          </a:p>
          <a:p>
            <a:r>
              <a:rPr lang="en-US" dirty="0" smtClean="0"/>
              <a:t>Disease surveillance</a:t>
            </a:r>
          </a:p>
          <a:p>
            <a:r>
              <a:rPr lang="en-US" dirty="0" smtClean="0"/>
              <a:t> Case/contact tracing and treatment</a:t>
            </a:r>
          </a:p>
          <a:p>
            <a:pPr>
              <a:buNone/>
            </a:pPr>
            <a:endParaRPr lang="en-US"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686800" cy="1417638"/>
          </a:xfrm>
        </p:spPr>
        <p:txBody>
          <a:bodyPr/>
          <a:lstStyle/>
          <a:p>
            <a:r>
              <a:rPr lang="en-US" b="1" dirty="0" smtClean="0"/>
              <a:t>Principles of </a:t>
            </a:r>
            <a:r>
              <a:rPr lang="en-US" b="1" dirty="0" err="1" smtClean="0"/>
              <a:t>CommunityHealth</a:t>
            </a:r>
            <a:r>
              <a:rPr lang="en-US" b="1" dirty="0" smtClean="0"/>
              <a:t> (</a:t>
            </a:r>
            <a:r>
              <a:rPr lang="en-US" sz="3200" b="1" dirty="0" smtClean="0"/>
              <a:t>Alma Ata Declaration - WHO 1978)</a:t>
            </a:r>
            <a:endParaRPr lang="en-US" sz="3200" dirty="0"/>
          </a:p>
        </p:txBody>
      </p:sp>
      <p:sp>
        <p:nvSpPr>
          <p:cNvPr id="3" name="Content Placeholder 2"/>
          <p:cNvSpPr>
            <a:spLocks noGrp="1"/>
          </p:cNvSpPr>
          <p:nvPr>
            <p:ph idx="1"/>
          </p:nvPr>
        </p:nvSpPr>
        <p:spPr>
          <a:xfrm>
            <a:off x="0" y="1600200"/>
            <a:ext cx="9144000" cy="5257800"/>
          </a:xfrm>
        </p:spPr>
        <p:txBody>
          <a:bodyPr/>
          <a:lstStyle/>
          <a:p>
            <a:r>
              <a:rPr lang="en-US" dirty="0" smtClean="0"/>
              <a:t>Availability of health care for all people and at a cost they can afford.</a:t>
            </a:r>
          </a:p>
          <a:p>
            <a:r>
              <a:rPr lang="en-US" dirty="0" smtClean="0"/>
              <a:t> </a:t>
            </a:r>
            <a:r>
              <a:rPr lang="en-US" dirty="0" err="1" smtClean="0"/>
              <a:t>Promotive</a:t>
            </a:r>
            <a:r>
              <a:rPr lang="en-US" dirty="0" smtClean="0"/>
              <a:t> and preventive aspects of health care</a:t>
            </a:r>
          </a:p>
          <a:p>
            <a:r>
              <a:rPr lang="en-US" dirty="0" smtClean="0"/>
              <a:t>Integration of curative and preventive services</a:t>
            </a:r>
          </a:p>
          <a:p>
            <a:r>
              <a:rPr lang="en-US" dirty="0" smtClean="0"/>
              <a:t>Active participation of individuals and communities in the planning and provision of care</a:t>
            </a:r>
          </a:p>
          <a:p>
            <a:pPr>
              <a:buNone/>
            </a:pPr>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991600" cy="5029200"/>
          </a:xfrm>
        </p:spPr>
        <p:txBody>
          <a:bodyPr/>
          <a:lstStyle/>
          <a:p>
            <a:r>
              <a:rPr lang="en-US" dirty="0" smtClean="0">
                <a:solidFill>
                  <a:schemeClr val="tx2"/>
                </a:solidFill>
              </a:rPr>
              <a:t>Health care is shaped around the patterns of the population , and should meet the </a:t>
            </a:r>
            <a:r>
              <a:rPr lang="en-US" i="1" dirty="0" smtClean="0"/>
              <a:t>needs</a:t>
            </a:r>
            <a:r>
              <a:rPr lang="en-US" dirty="0" smtClean="0">
                <a:solidFill>
                  <a:schemeClr val="tx2"/>
                </a:solidFill>
              </a:rPr>
              <a:t> of the community</a:t>
            </a:r>
          </a:p>
          <a:p>
            <a:r>
              <a:rPr lang="en-US" dirty="0" smtClean="0">
                <a:solidFill>
                  <a:schemeClr val="tx2"/>
                </a:solidFill>
              </a:rPr>
              <a:t>The majority of the health interventions should be undertaken at the most peripheral practical level of health services by the workers most suitably trained for performing these activities. e.g. community health workers, Traditional birth attendants</a:t>
            </a:r>
          </a:p>
          <a:p>
            <a:endParaRPr 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915400" cy="4530725"/>
          </a:xfrm>
        </p:spPr>
        <p:txBody>
          <a:bodyPr/>
          <a:lstStyle/>
          <a:p>
            <a:r>
              <a:rPr lang="en-US" dirty="0" smtClean="0"/>
              <a:t>Development of maximum potential for self-care approach.</a:t>
            </a:r>
          </a:p>
          <a:p>
            <a:r>
              <a:rPr lang="en-US" dirty="0" smtClean="0"/>
              <a:t> </a:t>
            </a:r>
            <a:r>
              <a:rPr lang="en-US" dirty="0" err="1" smtClean="0"/>
              <a:t>Utilisation</a:t>
            </a:r>
            <a:r>
              <a:rPr lang="en-US" dirty="0" smtClean="0"/>
              <a:t> of all levels and types of community manpower</a:t>
            </a:r>
          </a:p>
          <a:p>
            <a:r>
              <a:rPr lang="en-US" dirty="0" smtClean="0"/>
              <a:t>Inter-</a:t>
            </a:r>
            <a:r>
              <a:rPr lang="en-US" dirty="0" err="1" smtClean="0"/>
              <a:t>sectoral</a:t>
            </a:r>
            <a:r>
              <a:rPr lang="en-US" dirty="0" smtClean="0"/>
              <a:t> collaboration.</a:t>
            </a:r>
            <a:endParaRPr 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Roles and Functions of a Community Health Nurse</a:t>
            </a:r>
            <a:endParaRPr lang="en-US" dirty="0"/>
          </a:p>
        </p:txBody>
      </p:sp>
      <p:sp>
        <p:nvSpPr>
          <p:cNvPr id="3" name="Content Placeholder 2"/>
          <p:cNvSpPr>
            <a:spLocks noGrp="1"/>
          </p:cNvSpPr>
          <p:nvPr>
            <p:ph idx="1"/>
          </p:nvPr>
        </p:nvSpPr>
        <p:spPr>
          <a:xfrm>
            <a:off x="0" y="1600200"/>
            <a:ext cx="9144000" cy="4953000"/>
          </a:xfrm>
        </p:spPr>
        <p:txBody>
          <a:bodyPr/>
          <a:lstStyle/>
          <a:p>
            <a:pPr marL="457200" indent="-457200">
              <a:buNone/>
            </a:pPr>
            <a:r>
              <a:rPr lang="en-US" dirty="0" smtClean="0">
                <a:solidFill>
                  <a:schemeClr val="tx2"/>
                </a:solidFill>
              </a:rPr>
              <a:t>1. Advocate ----- community health nurses (CHN ) seek to promote an understanding of health problems , lobby for beneficial public health policy and stimulate supportive community action for health.</a:t>
            </a:r>
          </a:p>
          <a:p>
            <a:pPr marL="457200" indent="-457200">
              <a:buNone/>
            </a:pPr>
            <a:r>
              <a:rPr lang="en-US" dirty="0" smtClean="0">
                <a:solidFill>
                  <a:schemeClr val="tx2"/>
                </a:solidFill>
              </a:rPr>
              <a:t>2. Case finder ----- CHNs look for clients at risk among the population being served (catchment population). They do screening of infectious disease’s contacts</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295400"/>
            <a:ext cx="9144000" cy="5562600"/>
          </a:xfrm>
        </p:spPr>
        <p:txBody>
          <a:bodyPr/>
          <a:lstStyle/>
          <a:p>
            <a:pPr marL="457200" indent="-457200">
              <a:buNone/>
            </a:pPr>
            <a:r>
              <a:rPr lang="en-US" dirty="0" smtClean="0">
                <a:solidFill>
                  <a:schemeClr val="tx2"/>
                </a:solidFill>
              </a:rPr>
              <a:t>3. Counselor ------ clients in the community frequently face difficulties and complex health concerns or problems, and desire supportive and problem-solving assistance . CHNs are in a unique position to help clients deal with stress related to health concerns </a:t>
            </a:r>
          </a:p>
          <a:p>
            <a:pPr marL="457200" indent="-457200">
              <a:buNone/>
            </a:pPr>
            <a:r>
              <a:rPr lang="en-US" dirty="0" smtClean="0">
                <a:solidFill>
                  <a:schemeClr val="tx2"/>
                </a:solidFill>
              </a:rPr>
              <a:t>4. Clinic nurse ------- this involves the delivery of clinic services such as giving immunizations, attending antenatal mother sand family planning clients , giving health messages to individuals and groups etc </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371600"/>
            <a:ext cx="9144000" cy="5486400"/>
          </a:xfrm>
        </p:spPr>
        <p:txBody>
          <a:bodyPr/>
          <a:lstStyle/>
          <a:p>
            <a:pPr marL="457200" indent="-457200">
              <a:buNone/>
            </a:pPr>
            <a:r>
              <a:rPr lang="en-US" dirty="0" smtClean="0">
                <a:solidFill>
                  <a:schemeClr val="tx2"/>
                </a:solidFill>
              </a:rPr>
              <a:t>5. Epidemiologist -------- the CHNs use Epidemiological methods to study diseases among population groups and to deal with the community – wide health problems </a:t>
            </a:r>
          </a:p>
          <a:p>
            <a:pPr marL="457200" indent="-457200">
              <a:buNone/>
            </a:pPr>
            <a:r>
              <a:rPr lang="en-US" dirty="0" smtClean="0">
                <a:solidFill>
                  <a:schemeClr val="tx2"/>
                </a:solidFill>
              </a:rPr>
              <a:t>6. Group leader ------   A group is a gathering of people who are together for a specific reason e.g. mothers coming together to discuss ways of rearing children effectively. Groups are formed for a variety of psychological, social and educational purposes. </a:t>
            </a:r>
            <a:endParaRPr lang="sw-KE" dirty="0" smtClean="0">
              <a:solidFill>
                <a:schemeClr val="tx2"/>
              </a:solidFill>
            </a:endParaRPr>
          </a:p>
          <a:p>
            <a:pPr marL="457200" indent="-457200">
              <a:buAutoNum type="arabicPlain"/>
            </a:pPr>
            <a:endParaRPr lang="en-US" dirty="0" smtClean="0">
              <a:solidFill>
                <a:schemeClr val="tx2"/>
              </a:solidFill>
            </a:endParaRPr>
          </a:p>
          <a:p>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buNone/>
            </a:pPr>
            <a:r>
              <a:rPr lang="en-US" dirty="0" smtClean="0">
                <a:solidFill>
                  <a:schemeClr val="tx2"/>
                </a:solidFill>
              </a:rPr>
              <a:t>8. Health planner -----  CHNs are involved in community needs assessment and planning of community health programmes  e.g. community mobilization for immunization, seminars etc</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8686800" cy="4683125"/>
          </a:xfrm>
        </p:spPr>
        <p:txBody>
          <a:bodyPr/>
          <a:lstStyle/>
          <a:p>
            <a:pPr marL="457200" indent="-457200">
              <a:buNone/>
            </a:pPr>
            <a:r>
              <a:rPr lang="en-US" dirty="0" smtClean="0">
                <a:solidFill>
                  <a:schemeClr val="tx2"/>
                </a:solidFill>
              </a:rPr>
              <a:t>9. Home visitor----- CHNs enter the client’s settings . He/she not only assesses the environment  but also works within it . Home visitors are able to gather environmental information as well as data about how a family system functions within its own setting . They are also able to provide direct care services in a situation familiar to the client.</a:t>
            </a:r>
          </a:p>
          <a:p>
            <a:pPr>
              <a:buNone/>
            </a:pPr>
            <a:endParaRPr 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800600"/>
          </a:xfrm>
        </p:spPr>
        <p:txBody>
          <a:bodyPr/>
          <a:lstStyle/>
          <a:p>
            <a:pPr>
              <a:buNone/>
            </a:pPr>
            <a:r>
              <a:rPr lang="en-US" dirty="0" smtClean="0">
                <a:solidFill>
                  <a:schemeClr val="tx2"/>
                </a:solidFill>
              </a:rPr>
              <a:t>10. Researcher -----research is intellectual enquiry of a body of knowledge . There is critical need for research to assist health care professionals in reaching their goals.</a:t>
            </a:r>
          </a:p>
          <a:p>
            <a:pPr>
              <a:buNone/>
            </a:pPr>
            <a:r>
              <a:rPr lang="en-US" dirty="0" smtClean="0">
                <a:solidFill>
                  <a:schemeClr val="tx2"/>
                </a:solidFill>
              </a:rPr>
              <a:t>11. School nurse ----- school health services are designed to protect and promote the health of all students through integrated activities of health education, health appraisal and environmental inspection. </a:t>
            </a:r>
          </a:p>
          <a:p>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991600" cy="4953000"/>
          </a:xfrm>
        </p:spPr>
        <p:txBody>
          <a:bodyPr/>
          <a:lstStyle/>
          <a:p>
            <a:pPr marL="457200" indent="-457200">
              <a:buNone/>
            </a:pPr>
            <a:r>
              <a:rPr lang="en-US" dirty="0" smtClean="0"/>
              <a:t>6. Refuse disposal &amp;Excreta disposal</a:t>
            </a:r>
          </a:p>
          <a:p>
            <a:pPr marL="457200" indent="-457200">
              <a:buNone/>
            </a:pPr>
            <a:r>
              <a:rPr lang="en-US" dirty="0" smtClean="0"/>
              <a:t>7. Control of communicable diseases</a:t>
            </a:r>
          </a:p>
          <a:p>
            <a:pPr marL="457200" indent="-457200">
              <a:buNone/>
            </a:pPr>
            <a:r>
              <a:rPr lang="en-US" dirty="0" smtClean="0"/>
              <a:t>8. </a:t>
            </a:r>
            <a:r>
              <a:rPr lang="en-US" dirty="0" smtClean="0">
                <a:solidFill>
                  <a:schemeClr val="tx2"/>
                </a:solidFill>
              </a:rPr>
              <a:t>Community Health  Nursing techniques to include:</a:t>
            </a:r>
          </a:p>
          <a:p>
            <a:pPr marL="457200" indent="-457200">
              <a:buNone/>
            </a:pPr>
            <a:r>
              <a:rPr lang="en-US" dirty="0" smtClean="0">
                <a:solidFill>
                  <a:schemeClr val="tx2"/>
                </a:solidFill>
              </a:rPr>
              <a:t>	 a, problem – solving</a:t>
            </a:r>
          </a:p>
          <a:p>
            <a:pPr marL="457200" indent="-457200">
              <a:buNone/>
            </a:pPr>
            <a:r>
              <a:rPr lang="en-US" dirty="0" smtClean="0">
                <a:solidFill>
                  <a:schemeClr val="tx2"/>
                </a:solidFill>
              </a:rPr>
              <a:t>	 b, record- keeping, filing &amp; report writing</a:t>
            </a:r>
          </a:p>
          <a:p>
            <a:pPr marL="457200" indent="-457200">
              <a:buNone/>
            </a:pPr>
            <a:r>
              <a:rPr lang="en-US" dirty="0" smtClean="0">
                <a:solidFill>
                  <a:schemeClr val="tx2"/>
                </a:solidFill>
              </a:rPr>
              <a:t>	 c, counseling process</a:t>
            </a:r>
          </a:p>
          <a:p>
            <a:pPr marL="457200" indent="-457200">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029200"/>
          </a:xfrm>
        </p:spPr>
        <p:txBody>
          <a:bodyPr/>
          <a:lstStyle/>
          <a:p>
            <a:pPr marL="457200" indent="-457200">
              <a:buNone/>
            </a:pPr>
            <a:r>
              <a:rPr lang="en-US" dirty="0" smtClean="0">
                <a:solidFill>
                  <a:schemeClr val="tx2"/>
                </a:solidFill>
              </a:rPr>
              <a:t>12. Teacher -----   application of teaching- learning principles to facilitate behavioral change among clients is a basic interventional strategy in community health. This could be educative approach with families, individuals or groups.</a:t>
            </a:r>
          </a:p>
          <a:p>
            <a:pPr marL="457200" indent="-457200">
              <a:buNone/>
            </a:pPr>
            <a:r>
              <a:rPr lang="en-US" dirty="0" smtClean="0">
                <a:solidFill>
                  <a:schemeClr val="tx2"/>
                </a:solidFill>
              </a:rPr>
              <a:t>13. Occupational health nurse ------  CHNs are consulted in all matters pertaining to health that affect family affair  or welfare</a:t>
            </a:r>
            <a:endParaRPr lang="sw-KE"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indent="-457200">
              <a:buNone/>
            </a:pPr>
            <a:r>
              <a:rPr lang="en-US" dirty="0" smtClean="0">
                <a:solidFill>
                  <a:schemeClr val="tx2"/>
                </a:solidFill>
              </a:rPr>
              <a:t>14. Environmental modifier in order to enhance healthy living. E.g. vector control </a:t>
            </a:r>
          </a:p>
          <a:p>
            <a:pPr marL="457200" indent="-457200">
              <a:buNone/>
            </a:pPr>
            <a:r>
              <a:rPr lang="en-US" dirty="0" smtClean="0">
                <a:solidFill>
                  <a:schemeClr val="tx2"/>
                </a:solidFill>
              </a:rPr>
              <a:t>16. Co-</a:t>
            </a:r>
            <a:r>
              <a:rPr lang="en-US" dirty="0" err="1" smtClean="0">
                <a:solidFill>
                  <a:schemeClr val="tx2"/>
                </a:solidFill>
              </a:rPr>
              <a:t>ordinator</a:t>
            </a:r>
            <a:r>
              <a:rPr lang="en-US" dirty="0" smtClean="0">
                <a:solidFill>
                  <a:schemeClr val="tx2"/>
                </a:solidFill>
              </a:rPr>
              <a:t> of the health care given by all the other health service providers (Health Team)</a:t>
            </a:r>
          </a:p>
          <a:p>
            <a:endParaRPr 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FACTORS THAT DETERMINE HEALTH CARE DELIVERY</a:t>
            </a:r>
            <a:endParaRPr lang="en-US" sz="4000"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Structure of health care delivery-------  some are governed by the government of the day and others by non-governmental organizations (NGOs) ,missions and private sector. </a:t>
            </a:r>
          </a:p>
          <a:p>
            <a:r>
              <a:rPr lang="en-US" dirty="0" smtClean="0">
                <a:solidFill>
                  <a:schemeClr val="tx2"/>
                </a:solidFill>
              </a:rPr>
              <a:t>The structure differs in terms of who is governing because of unique policies.</a:t>
            </a:r>
          </a:p>
          <a:p>
            <a:r>
              <a:rPr lang="en-US" dirty="0" smtClean="0">
                <a:solidFill>
                  <a:schemeClr val="tx2"/>
                </a:solidFill>
              </a:rPr>
              <a:t>However the national ministry of health (MOH) policy usually moulds the system.</a:t>
            </a:r>
            <a:endParaRPr lang="en-US"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Socio-economic status----- Economically stable people are able to pay for medical services</a:t>
            </a:r>
          </a:p>
          <a:p>
            <a:r>
              <a:rPr lang="en-US" dirty="0" smtClean="0">
                <a:solidFill>
                  <a:schemeClr val="tx2"/>
                </a:solidFill>
              </a:rPr>
              <a:t>Level of education---- health consumers  who are educated understand health issues easily.   Dissemination of health messages is also easier.</a:t>
            </a:r>
          </a:p>
          <a:p>
            <a:r>
              <a:rPr lang="en-US" dirty="0" smtClean="0">
                <a:solidFill>
                  <a:schemeClr val="tx2"/>
                </a:solidFill>
              </a:rPr>
              <a:t>Population density-----   scarcely populated areas are difficult to cover with health services. This may call for outreach or mobile services</a:t>
            </a:r>
          </a:p>
          <a:p>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Transport and communication system------ Availability of passable roads or their absence will determine the delivery system and utilization of health services (infrastructure).</a:t>
            </a:r>
          </a:p>
          <a:p>
            <a:r>
              <a:rPr lang="en-US" dirty="0" smtClean="0">
                <a:solidFill>
                  <a:schemeClr val="tx2"/>
                </a:solidFill>
              </a:rPr>
              <a:t>Distance ----  may facilitate or hinder utilization of health services.(accessibility)</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marL="457200" indent="-457200"/>
            <a:r>
              <a:rPr lang="en-US" dirty="0" smtClean="0">
                <a:solidFill>
                  <a:schemeClr val="tx2"/>
                </a:solidFill>
              </a:rPr>
              <a:t>Political will-----   the government determines the type of structure to be developed for health care delivery . They give directives, set standards, priorities and give resources. </a:t>
            </a:r>
          </a:p>
          <a:p>
            <a:pPr marL="457200" indent="-457200"/>
            <a:r>
              <a:rPr lang="en-US" dirty="0" smtClean="0">
                <a:solidFill>
                  <a:schemeClr val="tx2"/>
                </a:solidFill>
              </a:rPr>
              <a:t>Public support -------  general public attitude and the value they place on the health services will determine their support and utilization of the health services.</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a:xfrm>
            <a:off x="0" y="1600200"/>
            <a:ext cx="9144000" cy="5105400"/>
          </a:xfrm>
        </p:spPr>
        <p:txBody>
          <a:bodyPr/>
          <a:lstStyle/>
          <a:p>
            <a:pPr marL="457200" indent="-457200"/>
            <a:r>
              <a:rPr lang="en-US" dirty="0" smtClean="0">
                <a:solidFill>
                  <a:schemeClr val="tx2"/>
                </a:solidFill>
              </a:rPr>
              <a:t>The attitude of the health workers ------ rudeness hinders utilization of health services.      Good interpersonal relationship facilitates the utilization.</a:t>
            </a:r>
          </a:p>
          <a:p>
            <a:pPr marL="457200" indent="-457200"/>
            <a:r>
              <a:rPr lang="en-US" dirty="0" smtClean="0">
                <a:solidFill>
                  <a:schemeClr val="tx2"/>
                </a:solidFill>
              </a:rPr>
              <a:t>Religious beliefs and cultural practices ----- may hinder utilization of health services</a:t>
            </a:r>
          </a:p>
          <a:p>
            <a:pPr marL="457200" indent="-457200"/>
            <a:r>
              <a:rPr lang="en-US" dirty="0" smtClean="0">
                <a:solidFill>
                  <a:schemeClr val="tx2"/>
                </a:solidFill>
              </a:rPr>
              <a:t>Quality services--- where resources are available , people are encouraged to utilize the health services</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a:xfrm>
            <a:off x="0" y="1600200"/>
            <a:ext cx="9144000" cy="5257800"/>
          </a:xfrm>
        </p:spPr>
        <p:txBody>
          <a:bodyPr/>
          <a:lstStyle/>
          <a:p>
            <a:pPr marL="457200" indent="-457200"/>
            <a:r>
              <a:rPr lang="en-US" dirty="0" smtClean="0">
                <a:solidFill>
                  <a:schemeClr val="tx2"/>
                </a:solidFill>
              </a:rPr>
              <a:t>Outreach/mobile services---- important in sparsely populated areas as services are taken near the people</a:t>
            </a:r>
          </a:p>
          <a:p>
            <a:pPr marL="457200" indent="-457200"/>
            <a:r>
              <a:rPr lang="en-US" dirty="0" smtClean="0">
                <a:solidFill>
                  <a:schemeClr val="tx2"/>
                </a:solidFill>
              </a:rPr>
              <a:t>Ignorance ------ lack of awareness hinders utilization of services as community members may not be aware of the available services </a:t>
            </a:r>
            <a:endParaRPr lang="sw-KE" dirty="0" smtClean="0">
              <a:solidFill>
                <a:schemeClr val="tx2"/>
              </a:solidFill>
            </a:endParaRP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TUTORIAL QUESTION</a:t>
            </a:r>
            <a:endParaRPr lang="en-US" i="1" dirty="0"/>
          </a:p>
        </p:txBody>
      </p:sp>
      <p:sp>
        <p:nvSpPr>
          <p:cNvPr id="3" name="Content Placeholder 2"/>
          <p:cNvSpPr>
            <a:spLocks noGrp="1"/>
          </p:cNvSpPr>
          <p:nvPr>
            <p:ph idx="1"/>
          </p:nvPr>
        </p:nvSpPr>
        <p:spPr/>
        <p:txBody>
          <a:bodyPr/>
          <a:lstStyle/>
          <a:p>
            <a:r>
              <a:rPr lang="en-US" dirty="0" smtClean="0"/>
              <a:t>Choose any two components of a community and explain how each would affect the health of a community (20 marks).</a:t>
            </a:r>
          </a:p>
          <a:p>
            <a:r>
              <a:rPr lang="en-US" dirty="0" smtClean="0"/>
              <a:t>Differentiate between public Health and community Health.( 6 marks).</a:t>
            </a:r>
          </a:p>
          <a:p>
            <a:endParaRPr lang="en-US" dirty="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orte" pitchFamily="66" charset="0"/>
              </a:rPr>
              <a:t>Epidemiology </a:t>
            </a:r>
            <a:r>
              <a:rPr lang="en-US" dirty="0" smtClean="0"/>
              <a:t/>
            </a:r>
            <a:br>
              <a:rPr lang="en-US" dirty="0" smtClean="0"/>
            </a:br>
            <a:endParaRPr lang="en-US" dirty="0"/>
          </a:p>
        </p:txBody>
      </p:sp>
      <p:sp>
        <p:nvSpPr>
          <p:cNvPr id="3" name="Content Placeholder 2"/>
          <p:cNvSpPr>
            <a:spLocks noGrp="1"/>
          </p:cNvSpPr>
          <p:nvPr>
            <p:ph idx="1"/>
          </p:nvPr>
        </p:nvSpPr>
        <p:spPr>
          <a:xfrm>
            <a:off x="0" y="1600200"/>
            <a:ext cx="9144000" cy="4530725"/>
          </a:xfrm>
        </p:spPr>
        <p:txBody>
          <a:bodyPr/>
          <a:lstStyle/>
          <a:p>
            <a:pPr>
              <a:buNone/>
            </a:pPr>
            <a:r>
              <a:rPr lang="en-US" dirty="0" smtClean="0"/>
              <a:t>Definitions</a:t>
            </a:r>
          </a:p>
          <a:p>
            <a:r>
              <a:rPr lang="en-US" b="1" dirty="0" smtClean="0"/>
              <a:t>Epidemiology </a:t>
            </a:r>
          </a:p>
          <a:p>
            <a:pPr lvl="1"/>
            <a:r>
              <a:rPr lang="en-US" dirty="0" smtClean="0"/>
              <a:t>Greek </a:t>
            </a:r>
          </a:p>
          <a:p>
            <a:pPr lvl="2"/>
            <a:r>
              <a:rPr lang="en-US" i="1" dirty="0" err="1" smtClean="0"/>
              <a:t>epi</a:t>
            </a:r>
            <a:r>
              <a:rPr lang="en-US" dirty="0" smtClean="0"/>
              <a:t> = upon, among </a:t>
            </a:r>
          </a:p>
          <a:p>
            <a:pPr lvl="2"/>
            <a:r>
              <a:rPr lang="en-US" i="1" dirty="0" smtClean="0"/>
              <a:t>demos</a:t>
            </a:r>
            <a:r>
              <a:rPr lang="en-US" dirty="0" smtClean="0"/>
              <a:t> = people, district </a:t>
            </a:r>
          </a:p>
          <a:p>
            <a:pPr lvl="2"/>
            <a:r>
              <a:rPr lang="en-US" i="1" dirty="0" smtClean="0"/>
              <a:t>logos</a:t>
            </a:r>
            <a:r>
              <a:rPr lang="en-US" dirty="0" smtClean="0"/>
              <a:t> =  study, knowledge</a:t>
            </a:r>
          </a:p>
          <a:p>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9.Management of Health </a:t>
            </a:r>
            <a:r>
              <a:rPr lang="en-US" dirty="0" err="1" smtClean="0"/>
              <a:t>centres</a:t>
            </a:r>
            <a:r>
              <a:rPr lang="en-US" dirty="0" smtClean="0"/>
              <a:t> and Dispensaries.</a:t>
            </a:r>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05400"/>
          </a:xfrm>
        </p:spPr>
        <p:txBody>
          <a:bodyPr/>
          <a:lstStyle/>
          <a:p>
            <a:pPr>
              <a:buNone/>
            </a:pPr>
            <a:r>
              <a:rPr lang="en-US" dirty="0" smtClean="0"/>
              <a:t>Epidemiology</a:t>
            </a:r>
          </a:p>
          <a:p>
            <a:pPr>
              <a:buNone/>
            </a:pPr>
            <a:r>
              <a:rPr lang="en-US" dirty="0" smtClean="0"/>
              <a:t>Is the science of health events affecting populations through investigation of the DISTRIBUTION and DETERMINANTS of those events.</a:t>
            </a:r>
          </a:p>
          <a:p>
            <a:pPr>
              <a:buNone/>
            </a:pPr>
            <a:r>
              <a:rPr lang="en-US" dirty="0" smtClean="0"/>
              <a:t>It focuses on characterizing those events in terms of who, where, when and why.</a:t>
            </a:r>
          </a:p>
          <a:p>
            <a:endParaRPr lang="en-US"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0"/>
          </p:nvPr>
        </p:nvSpPr>
        <p:spPr/>
        <p:txBody>
          <a:bodyPr/>
          <a:lstStyle/>
          <a:p>
            <a:endParaRPr lang="en-US" dirty="0"/>
          </a:p>
        </p:txBody>
      </p:sp>
      <p:sp>
        <p:nvSpPr>
          <p:cNvPr id="15" name="Slide Number Placeholder 4"/>
          <p:cNvSpPr>
            <a:spLocks noGrp="1"/>
          </p:cNvSpPr>
          <p:nvPr>
            <p:ph type="sldNum" sz="quarter" idx="11"/>
          </p:nvPr>
        </p:nvSpPr>
        <p:spPr/>
        <p:txBody>
          <a:bodyPr/>
          <a:lstStyle/>
          <a:p>
            <a:fld id="{8F045114-0CE0-4716-BC9F-5A9072EC38E5}" type="slidenum">
              <a:rPr lang="en-US"/>
              <a:pPr/>
              <a:t>61</a:t>
            </a:fld>
            <a:endParaRPr lang="en-US"/>
          </a:p>
        </p:txBody>
      </p:sp>
      <p:sp>
        <p:nvSpPr>
          <p:cNvPr id="41986" name="Rectangle 2"/>
          <p:cNvSpPr>
            <a:spLocks noGrp="1" noChangeArrowheads="1"/>
          </p:cNvSpPr>
          <p:nvPr>
            <p:ph type="title"/>
          </p:nvPr>
        </p:nvSpPr>
        <p:spPr>
          <a:xfrm>
            <a:off x="457200" y="277813"/>
            <a:ext cx="8229600" cy="712787"/>
          </a:xfrm>
        </p:spPr>
        <p:txBody>
          <a:bodyPr/>
          <a:lstStyle/>
          <a:p>
            <a:r>
              <a:rPr lang="en-US" sz="2800"/>
              <a:t>ENDEMIC AND EPIDEMIC ILLUSTRATION</a:t>
            </a:r>
          </a:p>
        </p:txBody>
      </p:sp>
      <p:grpSp>
        <p:nvGrpSpPr>
          <p:cNvPr id="2" name="Group 4"/>
          <p:cNvGrpSpPr>
            <a:grpSpLocks/>
          </p:cNvGrpSpPr>
          <p:nvPr/>
        </p:nvGrpSpPr>
        <p:grpSpPr bwMode="auto">
          <a:xfrm>
            <a:off x="914400" y="1828800"/>
            <a:ext cx="6781800" cy="4038600"/>
            <a:chOff x="2520" y="2539"/>
            <a:chExt cx="6480" cy="3420"/>
          </a:xfrm>
        </p:grpSpPr>
        <p:sp>
          <p:nvSpPr>
            <p:cNvPr id="41989" name="AutoShape 5"/>
            <p:cNvSpPr>
              <a:spLocks/>
            </p:cNvSpPr>
            <p:nvPr/>
          </p:nvSpPr>
          <p:spPr bwMode="auto">
            <a:xfrm>
              <a:off x="7529" y="4923"/>
              <a:ext cx="273" cy="366"/>
            </a:xfrm>
            <a:prstGeom prst="rightBrace">
              <a:avLst>
                <a:gd name="adj1" fmla="val 11172"/>
                <a:gd name="adj2" fmla="val 50000"/>
              </a:avLst>
            </a:prstGeom>
            <a:noFill/>
            <a:ln w="38100">
              <a:solidFill>
                <a:srgbClr val="FF3399"/>
              </a:solidFill>
              <a:round/>
              <a:headEnd/>
              <a:tailEnd/>
            </a:ln>
          </p:spPr>
          <p:txBody>
            <a:bodyPr/>
            <a:lstStyle/>
            <a:p>
              <a:endParaRPr lang="en-US"/>
            </a:p>
          </p:txBody>
        </p:sp>
        <p:sp>
          <p:nvSpPr>
            <p:cNvPr id="41990" name="Freeform 6"/>
            <p:cNvSpPr>
              <a:spLocks/>
            </p:cNvSpPr>
            <p:nvPr/>
          </p:nvSpPr>
          <p:spPr bwMode="auto">
            <a:xfrm>
              <a:off x="3291" y="5013"/>
              <a:ext cx="4352" cy="291"/>
            </a:xfrm>
            <a:custGeom>
              <a:avLst/>
              <a:gdLst/>
              <a:ahLst/>
              <a:cxnLst>
                <a:cxn ang="0">
                  <a:pos x="0" y="429"/>
                </a:cxn>
                <a:cxn ang="0">
                  <a:pos x="75" y="339"/>
                </a:cxn>
                <a:cxn ang="0">
                  <a:pos x="120" y="324"/>
                </a:cxn>
                <a:cxn ang="0">
                  <a:pos x="315" y="294"/>
                </a:cxn>
                <a:cxn ang="0">
                  <a:pos x="540" y="234"/>
                </a:cxn>
                <a:cxn ang="0">
                  <a:pos x="645" y="264"/>
                </a:cxn>
                <a:cxn ang="0">
                  <a:pos x="765" y="234"/>
                </a:cxn>
                <a:cxn ang="0">
                  <a:pos x="1080" y="279"/>
                </a:cxn>
                <a:cxn ang="0">
                  <a:pos x="1335" y="279"/>
                </a:cxn>
                <a:cxn ang="0">
                  <a:pos x="1425" y="219"/>
                </a:cxn>
                <a:cxn ang="0">
                  <a:pos x="1635" y="234"/>
                </a:cxn>
                <a:cxn ang="0">
                  <a:pos x="1725" y="279"/>
                </a:cxn>
                <a:cxn ang="0">
                  <a:pos x="2355" y="264"/>
                </a:cxn>
                <a:cxn ang="0">
                  <a:pos x="2475" y="249"/>
                </a:cxn>
                <a:cxn ang="0">
                  <a:pos x="2520" y="204"/>
                </a:cxn>
                <a:cxn ang="0">
                  <a:pos x="2850" y="234"/>
                </a:cxn>
                <a:cxn ang="0">
                  <a:pos x="2955" y="294"/>
                </a:cxn>
                <a:cxn ang="0">
                  <a:pos x="3000" y="264"/>
                </a:cxn>
                <a:cxn ang="0">
                  <a:pos x="3165" y="234"/>
                </a:cxn>
                <a:cxn ang="0">
                  <a:pos x="3540" y="219"/>
                </a:cxn>
                <a:cxn ang="0">
                  <a:pos x="3900" y="159"/>
                </a:cxn>
                <a:cxn ang="0">
                  <a:pos x="3960" y="84"/>
                </a:cxn>
                <a:cxn ang="0">
                  <a:pos x="4080" y="54"/>
                </a:cxn>
                <a:cxn ang="0">
                  <a:pos x="4095" y="99"/>
                </a:cxn>
                <a:cxn ang="0">
                  <a:pos x="4185" y="129"/>
                </a:cxn>
                <a:cxn ang="0">
                  <a:pos x="4215" y="174"/>
                </a:cxn>
                <a:cxn ang="0">
                  <a:pos x="4230" y="219"/>
                </a:cxn>
                <a:cxn ang="0">
                  <a:pos x="4320" y="234"/>
                </a:cxn>
                <a:cxn ang="0">
                  <a:pos x="4500" y="294"/>
                </a:cxn>
                <a:cxn ang="0">
                  <a:pos x="4590" y="264"/>
                </a:cxn>
                <a:cxn ang="0">
                  <a:pos x="4785" y="279"/>
                </a:cxn>
                <a:cxn ang="0">
                  <a:pos x="4830" y="309"/>
                </a:cxn>
                <a:cxn ang="0">
                  <a:pos x="4965" y="294"/>
                </a:cxn>
                <a:cxn ang="0">
                  <a:pos x="5100" y="264"/>
                </a:cxn>
                <a:cxn ang="0">
                  <a:pos x="5160" y="174"/>
                </a:cxn>
                <a:cxn ang="0">
                  <a:pos x="5205" y="159"/>
                </a:cxn>
                <a:cxn ang="0">
                  <a:pos x="5730" y="189"/>
                </a:cxn>
              </a:cxnLst>
              <a:rect l="0" t="0" r="r" b="b"/>
              <a:pathLst>
                <a:path w="5730" h="429">
                  <a:moveTo>
                    <a:pt x="0" y="429"/>
                  </a:moveTo>
                  <a:cubicBezTo>
                    <a:pt x="28" y="401"/>
                    <a:pt x="45" y="363"/>
                    <a:pt x="75" y="339"/>
                  </a:cubicBezTo>
                  <a:cubicBezTo>
                    <a:pt x="87" y="329"/>
                    <a:pt x="104" y="327"/>
                    <a:pt x="120" y="324"/>
                  </a:cubicBezTo>
                  <a:cubicBezTo>
                    <a:pt x="185" y="312"/>
                    <a:pt x="250" y="304"/>
                    <a:pt x="315" y="294"/>
                  </a:cubicBezTo>
                  <a:cubicBezTo>
                    <a:pt x="384" y="248"/>
                    <a:pt x="461" y="254"/>
                    <a:pt x="540" y="234"/>
                  </a:cubicBezTo>
                  <a:cubicBezTo>
                    <a:pt x="575" y="243"/>
                    <a:pt x="609" y="264"/>
                    <a:pt x="645" y="264"/>
                  </a:cubicBezTo>
                  <a:cubicBezTo>
                    <a:pt x="681" y="264"/>
                    <a:pt x="729" y="246"/>
                    <a:pt x="765" y="234"/>
                  </a:cubicBezTo>
                  <a:cubicBezTo>
                    <a:pt x="881" y="245"/>
                    <a:pt x="968" y="263"/>
                    <a:pt x="1080" y="279"/>
                  </a:cubicBezTo>
                  <a:cubicBezTo>
                    <a:pt x="1176" y="311"/>
                    <a:pt x="1178" y="318"/>
                    <a:pt x="1335" y="279"/>
                  </a:cubicBezTo>
                  <a:cubicBezTo>
                    <a:pt x="1370" y="270"/>
                    <a:pt x="1425" y="219"/>
                    <a:pt x="1425" y="219"/>
                  </a:cubicBezTo>
                  <a:cubicBezTo>
                    <a:pt x="1495" y="224"/>
                    <a:pt x="1566" y="222"/>
                    <a:pt x="1635" y="234"/>
                  </a:cubicBezTo>
                  <a:cubicBezTo>
                    <a:pt x="1668" y="240"/>
                    <a:pt x="1693" y="268"/>
                    <a:pt x="1725" y="279"/>
                  </a:cubicBezTo>
                  <a:cubicBezTo>
                    <a:pt x="2006" y="256"/>
                    <a:pt x="1996" y="251"/>
                    <a:pt x="2355" y="264"/>
                  </a:cubicBezTo>
                  <a:cubicBezTo>
                    <a:pt x="2395" y="259"/>
                    <a:pt x="2437" y="263"/>
                    <a:pt x="2475" y="249"/>
                  </a:cubicBezTo>
                  <a:cubicBezTo>
                    <a:pt x="2495" y="242"/>
                    <a:pt x="2499" y="207"/>
                    <a:pt x="2520" y="204"/>
                  </a:cubicBezTo>
                  <a:cubicBezTo>
                    <a:pt x="2536" y="202"/>
                    <a:pt x="2818" y="231"/>
                    <a:pt x="2850" y="234"/>
                  </a:cubicBezTo>
                  <a:cubicBezTo>
                    <a:pt x="2863" y="244"/>
                    <a:pt x="2924" y="299"/>
                    <a:pt x="2955" y="294"/>
                  </a:cubicBezTo>
                  <a:cubicBezTo>
                    <a:pt x="2973" y="291"/>
                    <a:pt x="2983" y="270"/>
                    <a:pt x="3000" y="264"/>
                  </a:cubicBezTo>
                  <a:cubicBezTo>
                    <a:pt x="3053" y="246"/>
                    <a:pt x="3109" y="238"/>
                    <a:pt x="3165" y="234"/>
                  </a:cubicBezTo>
                  <a:cubicBezTo>
                    <a:pt x="3290" y="226"/>
                    <a:pt x="3415" y="224"/>
                    <a:pt x="3540" y="219"/>
                  </a:cubicBezTo>
                  <a:cubicBezTo>
                    <a:pt x="3700" y="112"/>
                    <a:pt x="3408" y="297"/>
                    <a:pt x="3900" y="159"/>
                  </a:cubicBezTo>
                  <a:cubicBezTo>
                    <a:pt x="3931" y="150"/>
                    <a:pt x="3940" y="109"/>
                    <a:pt x="3960" y="84"/>
                  </a:cubicBezTo>
                  <a:cubicBezTo>
                    <a:pt x="3981" y="22"/>
                    <a:pt x="3972" y="0"/>
                    <a:pt x="4080" y="54"/>
                  </a:cubicBezTo>
                  <a:cubicBezTo>
                    <a:pt x="4094" y="61"/>
                    <a:pt x="4082" y="90"/>
                    <a:pt x="4095" y="99"/>
                  </a:cubicBezTo>
                  <a:cubicBezTo>
                    <a:pt x="4121" y="117"/>
                    <a:pt x="4185" y="129"/>
                    <a:pt x="4185" y="129"/>
                  </a:cubicBezTo>
                  <a:cubicBezTo>
                    <a:pt x="4195" y="144"/>
                    <a:pt x="4207" y="158"/>
                    <a:pt x="4215" y="174"/>
                  </a:cubicBezTo>
                  <a:cubicBezTo>
                    <a:pt x="4222" y="188"/>
                    <a:pt x="4216" y="211"/>
                    <a:pt x="4230" y="219"/>
                  </a:cubicBezTo>
                  <a:cubicBezTo>
                    <a:pt x="4256" y="234"/>
                    <a:pt x="4290" y="229"/>
                    <a:pt x="4320" y="234"/>
                  </a:cubicBezTo>
                  <a:cubicBezTo>
                    <a:pt x="4393" y="307"/>
                    <a:pt x="4389" y="322"/>
                    <a:pt x="4500" y="294"/>
                  </a:cubicBezTo>
                  <a:cubicBezTo>
                    <a:pt x="4531" y="286"/>
                    <a:pt x="4590" y="264"/>
                    <a:pt x="4590" y="264"/>
                  </a:cubicBezTo>
                  <a:cubicBezTo>
                    <a:pt x="4655" y="269"/>
                    <a:pt x="4721" y="267"/>
                    <a:pt x="4785" y="279"/>
                  </a:cubicBezTo>
                  <a:cubicBezTo>
                    <a:pt x="4803" y="282"/>
                    <a:pt x="4812" y="308"/>
                    <a:pt x="4830" y="309"/>
                  </a:cubicBezTo>
                  <a:cubicBezTo>
                    <a:pt x="4875" y="313"/>
                    <a:pt x="4920" y="299"/>
                    <a:pt x="4965" y="294"/>
                  </a:cubicBezTo>
                  <a:cubicBezTo>
                    <a:pt x="5009" y="279"/>
                    <a:pt x="5062" y="290"/>
                    <a:pt x="5100" y="264"/>
                  </a:cubicBezTo>
                  <a:cubicBezTo>
                    <a:pt x="5130" y="243"/>
                    <a:pt x="5126" y="185"/>
                    <a:pt x="5160" y="174"/>
                  </a:cubicBezTo>
                  <a:cubicBezTo>
                    <a:pt x="5175" y="169"/>
                    <a:pt x="5190" y="164"/>
                    <a:pt x="5205" y="159"/>
                  </a:cubicBezTo>
                  <a:cubicBezTo>
                    <a:pt x="5379" y="188"/>
                    <a:pt x="5554" y="189"/>
                    <a:pt x="5730" y="189"/>
                  </a:cubicBezTo>
                </a:path>
              </a:pathLst>
            </a:custGeom>
            <a:noFill/>
            <a:ln w="57150" cap="flat" cmpd="sng">
              <a:solidFill>
                <a:srgbClr val="00FF00"/>
              </a:solidFill>
              <a:prstDash val="dash"/>
              <a:round/>
              <a:headEnd/>
              <a:tailEnd/>
            </a:ln>
          </p:spPr>
          <p:txBody>
            <a:bodyPr/>
            <a:lstStyle/>
            <a:p>
              <a:endParaRPr lang="en-US"/>
            </a:p>
          </p:txBody>
        </p:sp>
        <p:sp>
          <p:nvSpPr>
            <p:cNvPr id="41991" name="Freeform 7"/>
            <p:cNvSpPr>
              <a:spLocks/>
            </p:cNvSpPr>
            <p:nvPr/>
          </p:nvSpPr>
          <p:spPr bwMode="auto">
            <a:xfrm>
              <a:off x="3292" y="3543"/>
              <a:ext cx="4191" cy="1837"/>
            </a:xfrm>
            <a:custGeom>
              <a:avLst/>
              <a:gdLst/>
              <a:ahLst/>
              <a:cxnLst>
                <a:cxn ang="0">
                  <a:pos x="12" y="2617"/>
                </a:cxn>
                <a:cxn ang="0">
                  <a:pos x="132" y="2617"/>
                </a:cxn>
                <a:cxn ang="0">
                  <a:pos x="987" y="2632"/>
                </a:cxn>
                <a:cxn ang="0">
                  <a:pos x="1017" y="2677"/>
                </a:cxn>
                <a:cxn ang="0">
                  <a:pos x="1947" y="2632"/>
                </a:cxn>
                <a:cxn ang="0">
                  <a:pos x="2037" y="2572"/>
                </a:cxn>
                <a:cxn ang="0">
                  <a:pos x="2202" y="2422"/>
                </a:cxn>
                <a:cxn ang="0">
                  <a:pos x="2232" y="2317"/>
                </a:cxn>
                <a:cxn ang="0">
                  <a:pos x="2262" y="2272"/>
                </a:cxn>
                <a:cxn ang="0">
                  <a:pos x="2337" y="2152"/>
                </a:cxn>
                <a:cxn ang="0">
                  <a:pos x="2367" y="2107"/>
                </a:cxn>
                <a:cxn ang="0">
                  <a:pos x="2397" y="2017"/>
                </a:cxn>
                <a:cxn ang="0">
                  <a:pos x="2442" y="1612"/>
                </a:cxn>
                <a:cxn ang="0">
                  <a:pos x="2472" y="1522"/>
                </a:cxn>
                <a:cxn ang="0">
                  <a:pos x="2532" y="1192"/>
                </a:cxn>
                <a:cxn ang="0">
                  <a:pos x="2547" y="1072"/>
                </a:cxn>
                <a:cxn ang="0">
                  <a:pos x="2592" y="1027"/>
                </a:cxn>
                <a:cxn ang="0">
                  <a:pos x="2652" y="817"/>
                </a:cxn>
                <a:cxn ang="0">
                  <a:pos x="2697" y="502"/>
                </a:cxn>
                <a:cxn ang="0">
                  <a:pos x="2772" y="352"/>
                </a:cxn>
                <a:cxn ang="0">
                  <a:pos x="2817" y="217"/>
                </a:cxn>
                <a:cxn ang="0">
                  <a:pos x="2862" y="127"/>
                </a:cxn>
                <a:cxn ang="0">
                  <a:pos x="2907" y="112"/>
                </a:cxn>
                <a:cxn ang="0">
                  <a:pos x="3102" y="7"/>
                </a:cxn>
                <a:cxn ang="0">
                  <a:pos x="3372" y="22"/>
                </a:cxn>
                <a:cxn ang="0">
                  <a:pos x="3417" y="157"/>
                </a:cxn>
                <a:cxn ang="0">
                  <a:pos x="3507" y="217"/>
                </a:cxn>
                <a:cxn ang="0">
                  <a:pos x="3567" y="292"/>
                </a:cxn>
                <a:cxn ang="0">
                  <a:pos x="3597" y="337"/>
                </a:cxn>
                <a:cxn ang="0">
                  <a:pos x="3642" y="382"/>
                </a:cxn>
                <a:cxn ang="0">
                  <a:pos x="3717" y="592"/>
                </a:cxn>
                <a:cxn ang="0">
                  <a:pos x="3732" y="802"/>
                </a:cxn>
                <a:cxn ang="0">
                  <a:pos x="3777" y="832"/>
                </a:cxn>
                <a:cxn ang="0">
                  <a:pos x="3792" y="877"/>
                </a:cxn>
                <a:cxn ang="0">
                  <a:pos x="3852" y="1252"/>
                </a:cxn>
                <a:cxn ang="0">
                  <a:pos x="3942" y="1507"/>
                </a:cxn>
                <a:cxn ang="0">
                  <a:pos x="3972" y="1687"/>
                </a:cxn>
                <a:cxn ang="0">
                  <a:pos x="4002" y="1732"/>
                </a:cxn>
                <a:cxn ang="0">
                  <a:pos x="4017" y="1777"/>
                </a:cxn>
                <a:cxn ang="0">
                  <a:pos x="4062" y="2077"/>
                </a:cxn>
                <a:cxn ang="0">
                  <a:pos x="4137" y="2242"/>
                </a:cxn>
                <a:cxn ang="0">
                  <a:pos x="4212" y="2527"/>
                </a:cxn>
                <a:cxn ang="0">
                  <a:pos x="4302" y="2557"/>
                </a:cxn>
                <a:cxn ang="0">
                  <a:pos x="4377" y="2617"/>
                </a:cxn>
                <a:cxn ang="0">
                  <a:pos x="4512" y="2692"/>
                </a:cxn>
                <a:cxn ang="0">
                  <a:pos x="4842" y="2632"/>
                </a:cxn>
                <a:cxn ang="0">
                  <a:pos x="4917" y="2542"/>
                </a:cxn>
                <a:cxn ang="0">
                  <a:pos x="4947" y="2497"/>
                </a:cxn>
                <a:cxn ang="0">
                  <a:pos x="5037" y="2437"/>
                </a:cxn>
                <a:cxn ang="0">
                  <a:pos x="5307" y="2467"/>
                </a:cxn>
                <a:cxn ang="0">
                  <a:pos x="5352" y="2497"/>
                </a:cxn>
                <a:cxn ang="0">
                  <a:pos x="5517" y="2497"/>
                </a:cxn>
              </a:cxnLst>
              <a:rect l="0" t="0" r="r" b="b"/>
              <a:pathLst>
                <a:path w="5517" h="2703">
                  <a:moveTo>
                    <a:pt x="12" y="2617"/>
                  </a:moveTo>
                  <a:cubicBezTo>
                    <a:pt x="107" y="2585"/>
                    <a:pt x="0" y="2613"/>
                    <a:pt x="132" y="2617"/>
                  </a:cubicBezTo>
                  <a:cubicBezTo>
                    <a:pt x="417" y="2626"/>
                    <a:pt x="702" y="2627"/>
                    <a:pt x="987" y="2632"/>
                  </a:cubicBezTo>
                  <a:cubicBezTo>
                    <a:pt x="997" y="2647"/>
                    <a:pt x="999" y="2676"/>
                    <a:pt x="1017" y="2677"/>
                  </a:cubicBezTo>
                  <a:cubicBezTo>
                    <a:pt x="1261" y="2691"/>
                    <a:pt x="1687" y="2642"/>
                    <a:pt x="1947" y="2632"/>
                  </a:cubicBezTo>
                  <a:cubicBezTo>
                    <a:pt x="1977" y="2612"/>
                    <a:pt x="2017" y="2602"/>
                    <a:pt x="2037" y="2572"/>
                  </a:cubicBezTo>
                  <a:cubicBezTo>
                    <a:pt x="2082" y="2505"/>
                    <a:pt x="2125" y="2448"/>
                    <a:pt x="2202" y="2422"/>
                  </a:cubicBezTo>
                  <a:cubicBezTo>
                    <a:pt x="2214" y="2387"/>
                    <a:pt x="2218" y="2350"/>
                    <a:pt x="2232" y="2317"/>
                  </a:cubicBezTo>
                  <a:cubicBezTo>
                    <a:pt x="2239" y="2300"/>
                    <a:pt x="2255" y="2288"/>
                    <a:pt x="2262" y="2272"/>
                  </a:cubicBezTo>
                  <a:cubicBezTo>
                    <a:pt x="2315" y="2154"/>
                    <a:pt x="2256" y="2206"/>
                    <a:pt x="2337" y="2152"/>
                  </a:cubicBezTo>
                  <a:cubicBezTo>
                    <a:pt x="2347" y="2137"/>
                    <a:pt x="2360" y="2123"/>
                    <a:pt x="2367" y="2107"/>
                  </a:cubicBezTo>
                  <a:cubicBezTo>
                    <a:pt x="2380" y="2078"/>
                    <a:pt x="2397" y="2017"/>
                    <a:pt x="2397" y="2017"/>
                  </a:cubicBezTo>
                  <a:cubicBezTo>
                    <a:pt x="2408" y="1890"/>
                    <a:pt x="2420" y="1738"/>
                    <a:pt x="2442" y="1612"/>
                  </a:cubicBezTo>
                  <a:cubicBezTo>
                    <a:pt x="2447" y="1581"/>
                    <a:pt x="2472" y="1522"/>
                    <a:pt x="2472" y="1522"/>
                  </a:cubicBezTo>
                  <a:cubicBezTo>
                    <a:pt x="2482" y="1360"/>
                    <a:pt x="2458" y="1303"/>
                    <a:pt x="2532" y="1192"/>
                  </a:cubicBezTo>
                  <a:cubicBezTo>
                    <a:pt x="2537" y="1152"/>
                    <a:pt x="2533" y="1110"/>
                    <a:pt x="2547" y="1072"/>
                  </a:cubicBezTo>
                  <a:cubicBezTo>
                    <a:pt x="2554" y="1052"/>
                    <a:pt x="2582" y="1046"/>
                    <a:pt x="2592" y="1027"/>
                  </a:cubicBezTo>
                  <a:cubicBezTo>
                    <a:pt x="2627" y="964"/>
                    <a:pt x="2630" y="884"/>
                    <a:pt x="2652" y="817"/>
                  </a:cubicBezTo>
                  <a:cubicBezTo>
                    <a:pt x="2662" y="705"/>
                    <a:pt x="2677" y="611"/>
                    <a:pt x="2697" y="502"/>
                  </a:cubicBezTo>
                  <a:cubicBezTo>
                    <a:pt x="2711" y="426"/>
                    <a:pt x="2708" y="394"/>
                    <a:pt x="2772" y="352"/>
                  </a:cubicBezTo>
                  <a:cubicBezTo>
                    <a:pt x="2800" y="185"/>
                    <a:pt x="2764" y="322"/>
                    <a:pt x="2817" y="217"/>
                  </a:cubicBezTo>
                  <a:cubicBezTo>
                    <a:pt x="2835" y="181"/>
                    <a:pt x="2826" y="156"/>
                    <a:pt x="2862" y="127"/>
                  </a:cubicBezTo>
                  <a:cubicBezTo>
                    <a:pt x="2874" y="117"/>
                    <a:pt x="2893" y="120"/>
                    <a:pt x="2907" y="112"/>
                  </a:cubicBezTo>
                  <a:cubicBezTo>
                    <a:pt x="2987" y="68"/>
                    <a:pt x="3018" y="28"/>
                    <a:pt x="3102" y="7"/>
                  </a:cubicBezTo>
                  <a:cubicBezTo>
                    <a:pt x="3192" y="12"/>
                    <a:pt x="3285" y="0"/>
                    <a:pt x="3372" y="22"/>
                  </a:cubicBezTo>
                  <a:cubicBezTo>
                    <a:pt x="3404" y="30"/>
                    <a:pt x="3408" y="145"/>
                    <a:pt x="3417" y="157"/>
                  </a:cubicBezTo>
                  <a:cubicBezTo>
                    <a:pt x="3439" y="185"/>
                    <a:pt x="3507" y="217"/>
                    <a:pt x="3507" y="217"/>
                  </a:cubicBezTo>
                  <a:cubicBezTo>
                    <a:pt x="3536" y="305"/>
                    <a:pt x="3499" y="224"/>
                    <a:pt x="3567" y="292"/>
                  </a:cubicBezTo>
                  <a:cubicBezTo>
                    <a:pt x="3580" y="305"/>
                    <a:pt x="3585" y="323"/>
                    <a:pt x="3597" y="337"/>
                  </a:cubicBezTo>
                  <a:cubicBezTo>
                    <a:pt x="3611" y="353"/>
                    <a:pt x="3628" y="366"/>
                    <a:pt x="3642" y="382"/>
                  </a:cubicBezTo>
                  <a:cubicBezTo>
                    <a:pt x="3692" y="441"/>
                    <a:pt x="3702" y="519"/>
                    <a:pt x="3717" y="592"/>
                  </a:cubicBezTo>
                  <a:cubicBezTo>
                    <a:pt x="3722" y="662"/>
                    <a:pt x="3715" y="734"/>
                    <a:pt x="3732" y="802"/>
                  </a:cubicBezTo>
                  <a:cubicBezTo>
                    <a:pt x="3736" y="819"/>
                    <a:pt x="3766" y="818"/>
                    <a:pt x="3777" y="832"/>
                  </a:cubicBezTo>
                  <a:cubicBezTo>
                    <a:pt x="3787" y="844"/>
                    <a:pt x="3787" y="862"/>
                    <a:pt x="3792" y="877"/>
                  </a:cubicBezTo>
                  <a:cubicBezTo>
                    <a:pt x="3810" y="1004"/>
                    <a:pt x="3794" y="1136"/>
                    <a:pt x="3852" y="1252"/>
                  </a:cubicBezTo>
                  <a:cubicBezTo>
                    <a:pt x="3866" y="1348"/>
                    <a:pt x="3889" y="1427"/>
                    <a:pt x="3942" y="1507"/>
                  </a:cubicBezTo>
                  <a:cubicBezTo>
                    <a:pt x="3945" y="1533"/>
                    <a:pt x="3955" y="1646"/>
                    <a:pt x="3972" y="1687"/>
                  </a:cubicBezTo>
                  <a:cubicBezTo>
                    <a:pt x="3979" y="1704"/>
                    <a:pt x="3994" y="1716"/>
                    <a:pt x="4002" y="1732"/>
                  </a:cubicBezTo>
                  <a:cubicBezTo>
                    <a:pt x="4009" y="1746"/>
                    <a:pt x="4012" y="1762"/>
                    <a:pt x="4017" y="1777"/>
                  </a:cubicBezTo>
                  <a:cubicBezTo>
                    <a:pt x="4034" y="2019"/>
                    <a:pt x="4010" y="1920"/>
                    <a:pt x="4062" y="2077"/>
                  </a:cubicBezTo>
                  <a:cubicBezTo>
                    <a:pt x="4081" y="2134"/>
                    <a:pt x="4137" y="2242"/>
                    <a:pt x="4137" y="2242"/>
                  </a:cubicBezTo>
                  <a:cubicBezTo>
                    <a:pt x="4151" y="2343"/>
                    <a:pt x="4180" y="2431"/>
                    <a:pt x="4212" y="2527"/>
                  </a:cubicBezTo>
                  <a:cubicBezTo>
                    <a:pt x="4222" y="2557"/>
                    <a:pt x="4302" y="2557"/>
                    <a:pt x="4302" y="2557"/>
                  </a:cubicBezTo>
                  <a:cubicBezTo>
                    <a:pt x="4357" y="2640"/>
                    <a:pt x="4300" y="2574"/>
                    <a:pt x="4377" y="2617"/>
                  </a:cubicBezTo>
                  <a:cubicBezTo>
                    <a:pt x="4532" y="2703"/>
                    <a:pt x="4410" y="2658"/>
                    <a:pt x="4512" y="2692"/>
                  </a:cubicBezTo>
                  <a:cubicBezTo>
                    <a:pt x="4761" y="2675"/>
                    <a:pt x="4681" y="2686"/>
                    <a:pt x="4842" y="2632"/>
                  </a:cubicBezTo>
                  <a:cubicBezTo>
                    <a:pt x="4916" y="2520"/>
                    <a:pt x="4821" y="2657"/>
                    <a:pt x="4917" y="2542"/>
                  </a:cubicBezTo>
                  <a:cubicBezTo>
                    <a:pt x="4929" y="2528"/>
                    <a:pt x="4933" y="2509"/>
                    <a:pt x="4947" y="2497"/>
                  </a:cubicBezTo>
                  <a:cubicBezTo>
                    <a:pt x="4974" y="2473"/>
                    <a:pt x="5037" y="2437"/>
                    <a:pt x="5037" y="2437"/>
                  </a:cubicBezTo>
                  <a:cubicBezTo>
                    <a:pt x="5184" y="2486"/>
                    <a:pt x="4922" y="2403"/>
                    <a:pt x="5307" y="2467"/>
                  </a:cubicBezTo>
                  <a:cubicBezTo>
                    <a:pt x="5325" y="2470"/>
                    <a:pt x="5334" y="2494"/>
                    <a:pt x="5352" y="2497"/>
                  </a:cubicBezTo>
                  <a:cubicBezTo>
                    <a:pt x="5406" y="2505"/>
                    <a:pt x="5462" y="2497"/>
                    <a:pt x="5517" y="2497"/>
                  </a:cubicBezTo>
                </a:path>
              </a:pathLst>
            </a:custGeom>
            <a:noFill/>
            <a:ln w="57150" cmpd="sng">
              <a:solidFill>
                <a:srgbClr val="00FFFF"/>
              </a:solidFill>
              <a:round/>
              <a:headEnd/>
              <a:tailEnd/>
            </a:ln>
          </p:spPr>
          <p:txBody>
            <a:bodyPr/>
            <a:lstStyle/>
            <a:p>
              <a:endParaRPr lang="en-US"/>
            </a:p>
          </p:txBody>
        </p:sp>
        <p:sp>
          <p:nvSpPr>
            <p:cNvPr id="41992" name="AutoShape 8"/>
            <p:cNvSpPr>
              <a:spLocks/>
            </p:cNvSpPr>
            <p:nvPr/>
          </p:nvSpPr>
          <p:spPr bwMode="auto">
            <a:xfrm>
              <a:off x="6529" y="3447"/>
              <a:ext cx="179" cy="1590"/>
            </a:xfrm>
            <a:prstGeom prst="rightBrace">
              <a:avLst>
                <a:gd name="adj1" fmla="val 74022"/>
                <a:gd name="adj2" fmla="val 50000"/>
              </a:avLst>
            </a:prstGeom>
            <a:noFill/>
            <a:ln w="38100">
              <a:solidFill>
                <a:srgbClr val="FF3399"/>
              </a:solidFill>
              <a:round/>
              <a:headEnd/>
              <a:tailEnd/>
            </a:ln>
          </p:spPr>
          <p:txBody>
            <a:bodyPr/>
            <a:lstStyle/>
            <a:p>
              <a:endParaRPr lang="en-US"/>
            </a:p>
          </p:txBody>
        </p:sp>
        <p:sp>
          <p:nvSpPr>
            <p:cNvPr id="41993" name="Rectangle 9"/>
            <p:cNvSpPr>
              <a:spLocks noChangeArrowheads="1"/>
            </p:cNvSpPr>
            <p:nvPr/>
          </p:nvSpPr>
          <p:spPr bwMode="auto">
            <a:xfrm>
              <a:off x="3563" y="5577"/>
              <a:ext cx="4103" cy="382"/>
            </a:xfrm>
            <a:prstGeom prst="rect">
              <a:avLst/>
            </a:prstGeom>
            <a:solidFill>
              <a:schemeClr val="folHlink"/>
            </a:solidFill>
            <a:ln w="9525" cap="rnd">
              <a:solidFill>
                <a:srgbClr val="000000"/>
              </a:solidFill>
              <a:prstDash val="sysDot"/>
              <a:miter lim="800000"/>
              <a:headEnd/>
              <a:tailEnd/>
            </a:ln>
          </p:spPr>
          <p:txBody>
            <a:bodyPr/>
            <a:lstStyle/>
            <a:p>
              <a:pPr algn="ctr"/>
              <a:r>
                <a:rPr lang="en-US" b="1">
                  <a:solidFill>
                    <a:schemeClr val="accent2"/>
                  </a:solidFill>
                  <a:latin typeface="Arial" charset="0"/>
                </a:rPr>
                <a:t>TIME</a:t>
              </a:r>
              <a:endParaRPr lang="en-US">
                <a:solidFill>
                  <a:schemeClr val="accent2"/>
                </a:solidFill>
              </a:endParaRPr>
            </a:p>
          </p:txBody>
        </p:sp>
        <p:sp>
          <p:nvSpPr>
            <p:cNvPr id="41994" name="Rectangle 10"/>
            <p:cNvSpPr>
              <a:spLocks noChangeArrowheads="1"/>
            </p:cNvSpPr>
            <p:nvPr/>
          </p:nvSpPr>
          <p:spPr bwMode="auto">
            <a:xfrm>
              <a:off x="2520" y="3060"/>
              <a:ext cx="591" cy="2202"/>
            </a:xfrm>
            <a:prstGeom prst="rect">
              <a:avLst/>
            </a:prstGeom>
            <a:solidFill>
              <a:schemeClr val="folHlink"/>
            </a:solidFill>
            <a:ln w="9525">
              <a:solidFill>
                <a:srgbClr val="FF3399"/>
              </a:solidFill>
              <a:miter lim="800000"/>
              <a:headEnd/>
              <a:tailEnd/>
            </a:ln>
          </p:spPr>
          <p:txBody>
            <a:bodyPr vert="eaVert"/>
            <a:lstStyle/>
            <a:p>
              <a:pPr algn="ctr"/>
              <a:r>
                <a:rPr lang="en-US" b="1">
                  <a:solidFill>
                    <a:schemeClr val="accent2"/>
                  </a:solidFill>
                  <a:latin typeface="Arial" charset="0"/>
                </a:rPr>
                <a:t>DISEASE CASES</a:t>
              </a:r>
              <a:endParaRPr lang="en-US">
                <a:solidFill>
                  <a:schemeClr val="accent2"/>
                </a:solidFill>
              </a:endParaRPr>
            </a:p>
          </p:txBody>
        </p:sp>
        <p:sp>
          <p:nvSpPr>
            <p:cNvPr id="41995" name="Rectangle 11"/>
            <p:cNvSpPr>
              <a:spLocks noChangeArrowheads="1"/>
            </p:cNvSpPr>
            <p:nvPr/>
          </p:nvSpPr>
          <p:spPr bwMode="auto">
            <a:xfrm>
              <a:off x="7666" y="3622"/>
              <a:ext cx="1181" cy="687"/>
            </a:xfrm>
            <a:prstGeom prst="rect">
              <a:avLst/>
            </a:prstGeom>
            <a:solidFill>
              <a:schemeClr val="folHlink"/>
            </a:solidFill>
            <a:ln w="3175" cap="rnd">
              <a:solidFill>
                <a:srgbClr val="000000"/>
              </a:solidFill>
              <a:prstDash val="sysDot"/>
              <a:miter lim="800000"/>
              <a:headEnd/>
              <a:tailEnd/>
            </a:ln>
          </p:spPr>
          <p:txBody>
            <a:bodyPr/>
            <a:lstStyle/>
            <a:p>
              <a:r>
                <a:rPr lang="en-US">
                  <a:solidFill>
                    <a:schemeClr val="accent2"/>
                  </a:solidFill>
                  <a:latin typeface="Arial" charset="0"/>
                </a:rPr>
                <a:t>Epidemic Situation</a:t>
              </a:r>
              <a:endParaRPr lang="en-US">
                <a:solidFill>
                  <a:schemeClr val="accent2"/>
                </a:solidFill>
              </a:endParaRPr>
            </a:p>
          </p:txBody>
        </p:sp>
        <p:sp>
          <p:nvSpPr>
            <p:cNvPr id="41996" name="Rectangle 12"/>
            <p:cNvSpPr>
              <a:spLocks noChangeArrowheads="1"/>
            </p:cNvSpPr>
            <p:nvPr/>
          </p:nvSpPr>
          <p:spPr bwMode="auto">
            <a:xfrm>
              <a:off x="7802" y="4859"/>
              <a:ext cx="1198" cy="550"/>
            </a:xfrm>
            <a:prstGeom prst="rect">
              <a:avLst/>
            </a:prstGeom>
            <a:solidFill>
              <a:schemeClr val="folHlink"/>
            </a:solidFill>
            <a:ln w="9525" cap="rnd">
              <a:solidFill>
                <a:srgbClr val="000000"/>
              </a:solidFill>
              <a:prstDash val="sysDot"/>
              <a:miter lim="800000"/>
              <a:headEnd/>
              <a:tailEnd/>
            </a:ln>
          </p:spPr>
          <p:txBody>
            <a:bodyPr/>
            <a:lstStyle/>
            <a:p>
              <a:r>
                <a:rPr lang="en-US">
                  <a:solidFill>
                    <a:schemeClr val="accent2"/>
                  </a:solidFill>
                  <a:latin typeface="Arial" charset="0"/>
                </a:rPr>
                <a:t>Endemic Situation</a:t>
              </a:r>
              <a:endParaRPr lang="en-US">
                <a:solidFill>
                  <a:schemeClr val="accent2"/>
                </a:solidFill>
              </a:endParaRPr>
            </a:p>
          </p:txBody>
        </p:sp>
        <p:sp>
          <p:nvSpPr>
            <p:cNvPr id="41997" name="Line 13"/>
            <p:cNvSpPr>
              <a:spLocks noChangeShapeType="1"/>
            </p:cNvSpPr>
            <p:nvPr/>
          </p:nvSpPr>
          <p:spPr bwMode="auto">
            <a:xfrm flipV="1">
              <a:off x="3291" y="2539"/>
              <a:ext cx="0" cy="3059"/>
            </a:xfrm>
            <a:prstGeom prst="line">
              <a:avLst/>
            </a:prstGeom>
            <a:noFill/>
            <a:ln w="57150">
              <a:solidFill>
                <a:srgbClr val="FF3399"/>
              </a:solidFill>
              <a:round/>
              <a:headEnd/>
              <a:tailEnd type="triangle" w="med" len="med"/>
            </a:ln>
          </p:spPr>
          <p:txBody>
            <a:bodyPr/>
            <a:lstStyle/>
            <a:p>
              <a:endParaRPr lang="en-US"/>
            </a:p>
          </p:txBody>
        </p:sp>
        <p:sp>
          <p:nvSpPr>
            <p:cNvPr id="41998" name="Line 14"/>
            <p:cNvSpPr>
              <a:spLocks noChangeShapeType="1"/>
            </p:cNvSpPr>
            <p:nvPr/>
          </p:nvSpPr>
          <p:spPr bwMode="auto">
            <a:xfrm>
              <a:off x="3291" y="5598"/>
              <a:ext cx="5058" cy="0"/>
            </a:xfrm>
            <a:prstGeom prst="line">
              <a:avLst/>
            </a:prstGeom>
            <a:noFill/>
            <a:ln w="57150">
              <a:solidFill>
                <a:srgbClr val="FF3399"/>
              </a:solidFill>
              <a:round/>
              <a:headEnd/>
              <a:tailEnd type="triangle" w="med" len="med"/>
            </a:ln>
          </p:spPr>
          <p:txBody>
            <a:bodyPr/>
            <a:lstStyle/>
            <a:p>
              <a:endParaRPr lang="en-US"/>
            </a:p>
          </p:txBody>
        </p:sp>
      </p:gr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causation</a:t>
            </a:r>
            <a:endParaRPr lang="en-US" dirty="0"/>
          </a:p>
        </p:txBody>
      </p:sp>
      <p:sp>
        <p:nvSpPr>
          <p:cNvPr id="3" name="Content Placeholder 2"/>
          <p:cNvSpPr>
            <a:spLocks noGrp="1"/>
          </p:cNvSpPr>
          <p:nvPr>
            <p:ph idx="1"/>
          </p:nvPr>
        </p:nvSpPr>
        <p:spPr>
          <a:xfrm>
            <a:off x="0" y="1600200"/>
            <a:ext cx="9144000" cy="5257800"/>
          </a:xfrm>
        </p:spPr>
        <p:txBody>
          <a:bodyPr/>
          <a:lstStyle/>
          <a:p>
            <a:pPr>
              <a:lnSpc>
                <a:spcPct val="90000"/>
              </a:lnSpc>
            </a:pPr>
            <a:r>
              <a:rPr lang="en-US" dirty="0" smtClean="0"/>
              <a:t>Epidemiology uses the ecological concept to explain disease causation.</a:t>
            </a:r>
          </a:p>
          <a:p>
            <a:pPr>
              <a:lnSpc>
                <a:spcPct val="90000"/>
              </a:lnSpc>
            </a:pPr>
            <a:r>
              <a:rPr lang="en-US" b="1" u="sng" dirty="0" smtClean="0"/>
              <a:t>Ecology </a:t>
            </a:r>
            <a:r>
              <a:rPr lang="en-US" dirty="0" smtClean="0"/>
              <a:t>refers to the interrelationships of all organisms to all aspects of the environment.</a:t>
            </a:r>
          </a:p>
          <a:p>
            <a:pPr>
              <a:lnSpc>
                <a:spcPct val="90000"/>
              </a:lnSpc>
            </a:pPr>
            <a:r>
              <a:rPr lang="en-US" dirty="0" smtClean="0"/>
              <a:t>Epidemiology concepts stipulate that disease can not be attributed to only one factor.</a:t>
            </a:r>
          </a:p>
          <a:p>
            <a:pPr>
              <a:lnSpc>
                <a:spcPct val="90000"/>
              </a:lnSpc>
            </a:pPr>
            <a:r>
              <a:rPr lang="en-US" dirty="0" smtClean="0"/>
              <a:t>Hence every disease has </a:t>
            </a:r>
            <a:r>
              <a:rPr lang="en-US" dirty="0" err="1" smtClean="0"/>
              <a:t>multifactorial</a:t>
            </a:r>
            <a:r>
              <a:rPr lang="en-US" dirty="0" smtClean="0"/>
              <a:t> causation or etiology.</a:t>
            </a:r>
            <a:endParaRPr lang="en-US" b="1" u="sng" dirty="0" smtClean="0"/>
          </a:p>
          <a:p>
            <a:endParaRPr lang="en-US" dirty="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atin typeface="Forte" pitchFamily="66" charset="0"/>
              </a:rPr>
              <a:t>Epidemiologic triangle (triad)</a:t>
            </a:r>
          </a:p>
        </p:txBody>
      </p:sp>
      <p:sp>
        <p:nvSpPr>
          <p:cNvPr id="12291" name="Rectangle 3"/>
          <p:cNvSpPr>
            <a:spLocks noGrp="1" noChangeArrowheads="1"/>
          </p:cNvSpPr>
          <p:nvPr>
            <p:ph type="body" idx="1"/>
          </p:nvPr>
        </p:nvSpPr>
        <p:spPr>
          <a:xfrm>
            <a:off x="457200" y="1219200"/>
            <a:ext cx="8229600" cy="4906963"/>
          </a:xfrm>
        </p:spPr>
        <p:txBody>
          <a:bodyPr/>
          <a:lstStyle/>
          <a:p>
            <a:pPr>
              <a:buFont typeface="Wingdings" pitchFamily="2" charset="2"/>
              <a:buNone/>
            </a:pPr>
            <a:r>
              <a:rPr lang="en-US" sz="2000" dirty="0"/>
              <a:t>Epidemiologic triad illustrating various levels of intervention for prevention and control of disease</a:t>
            </a:r>
          </a:p>
        </p:txBody>
      </p:sp>
      <p:grpSp>
        <p:nvGrpSpPr>
          <p:cNvPr id="2" name="Group 29"/>
          <p:cNvGrpSpPr>
            <a:grpSpLocks/>
          </p:cNvGrpSpPr>
          <p:nvPr/>
        </p:nvGrpSpPr>
        <p:grpSpPr bwMode="auto">
          <a:xfrm>
            <a:off x="838200" y="2133600"/>
            <a:ext cx="7239000" cy="3505200"/>
            <a:chOff x="528" y="1344"/>
            <a:chExt cx="4560" cy="2208"/>
          </a:xfrm>
        </p:grpSpPr>
        <p:sp>
          <p:nvSpPr>
            <p:cNvPr id="12292" name="Rectangle 4"/>
            <p:cNvSpPr>
              <a:spLocks noChangeArrowheads="1"/>
            </p:cNvSpPr>
            <p:nvPr/>
          </p:nvSpPr>
          <p:spPr bwMode="auto">
            <a:xfrm>
              <a:off x="2208" y="1344"/>
              <a:ext cx="1296" cy="576"/>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Agent factors</a:t>
              </a:r>
            </a:p>
          </p:txBody>
        </p:sp>
        <p:sp>
          <p:nvSpPr>
            <p:cNvPr id="12293" name="Rectangle 5"/>
            <p:cNvSpPr>
              <a:spLocks noChangeArrowheads="1"/>
            </p:cNvSpPr>
            <p:nvPr/>
          </p:nvSpPr>
          <p:spPr bwMode="auto">
            <a:xfrm>
              <a:off x="528" y="2976"/>
              <a:ext cx="1392" cy="576"/>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Host factors</a:t>
              </a:r>
            </a:p>
          </p:txBody>
        </p:sp>
        <p:sp>
          <p:nvSpPr>
            <p:cNvPr id="12294" name="Rectangle 6"/>
            <p:cNvSpPr>
              <a:spLocks noChangeArrowheads="1"/>
            </p:cNvSpPr>
            <p:nvPr/>
          </p:nvSpPr>
          <p:spPr bwMode="auto">
            <a:xfrm>
              <a:off x="3648" y="2880"/>
              <a:ext cx="1440" cy="576"/>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Environmental factors</a:t>
              </a:r>
            </a:p>
          </p:txBody>
        </p:sp>
        <p:sp>
          <p:nvSpPr>
            <p:cNvPr id="12295" name="Rectangle 7"/>
            <p:cNvSpPr>
              <a:spLocks noChangeArrowheads="1"/>
            </p:cNvSpPr>
            <p:nvPr/>
          </p:nvSpPr>
          <p:spPr bwMode="auto">
            <a:xfrm>
              <a:off x="2544" y="2400"/>
              <a:ext cx="576" cy="432"/>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vector</a:t>
              </a:r>
            </a:p>
          </p:txBody>
        </p:sp>
        <p:sp>
          <p:nvSpPr>
            <p:cNvPr id="12298" name="Line 10"/>
            <p:cNvSpPr>
              <a:spLocks noChangeShapeType="1"/>
            </p:cNvSpPr>
            <p:nvPr/>
          </p:nvSpPr>
          <p:spPr bwMode="auto">
            <a:xfrm>
              <a:off x="3168" y="1920"/>
              <a:ext cx="1200" cy="960"/>
            </a:xfrm>
            <a:prstGeom prst="line">
              <a:avLst/>
            </a:prstGeom>
            <a:noFill/>
            <a:ln w="76200">
              <a:solidFill>
                <a:schemeClr val="tx1"/>
              </a:solidFill>
              <a:round/>
              <a:headEnd type="triangle" w="med" len="med"/>
              <a:tailEnd type="triangle" w="med" len="med"/>
            </a:ln>
            <a:effectLst/>
          </p:spPr>
          <p:txBody>
            <a:bodyPr/>
            <a:lstStyle/>
            <a:p>
              <a:endParaRPr lang="en-US"/>
            </a:p>
          </p:txBody>
        </p:sp>
        <p:sp>
          <p:nvSpPr>
            <p:cNvPr id="12299" name="Line 11"/>
            <p:cNvSpPr>
              <a:spLocks noChangeShapeType="1"/>
            </p:cNvSpPr>
            <p:nvPr/>
          </p:nvSpPr>
          <p:spPr bwMode="auto">
            <a:xfrm flipH="1">
              <a:off x="1056" y="1920"/>
              <a:ext cx="1440" cy="1056"/>
            </a:xfrm>
            <a:prstGeom prst="line">
              <a:avLst/>
            </a:prstGeom>
            <a:noFill/>
            <a:ln w="76200">
              <a:solidFill>
                <a:schemeClr val="tx1"/>
              </a:solidFill>
              <a:round/>
              <a:headEnd type="triangle" w="med" len="med"/>
              <a:tailEnd type="triangle" w="med" len="med"/>
            </a:ln>
            <a:effectLst/>
          </p:spPr>
          <p:txBody>
            <a:bodyPr/>
            <a:lstStyle/>
            <a:p>
              <a:endParaRPr lang="en-US"/>
            </a:p>
          </p:txBody>
        </p:sp>
        <p:sp>
          <p:nvSpPr>
            <p:cNvPr id="12300" name="Line 12"/>
            <p:cNvSpPr>
              <a:spLocks noChangeShapeType="1"/>
            </p:cNvSpPr>
            <p:nvPr/>
          </p:nvSpPr>
          <p:spPr bwMode="auto">
            <a:xfrm flipV="1">
              <a:off x="1920" y="3216"/>
              <a:ext cx="1728" cy="0"/>
            </a:xfrm>
            <a:prstGeom prst="line">
              <a:avLst/>
            </a:prstGeom>
            <a:noFill/>
            <a:ln w="76200">
              <a:solidFill>
                <a:schemeClr val="tx1"/>
              </a:solidFill>
              <a:round/>
              <a:headEnd type="triangle" w="med" len="med"/>
              <a:tailEnd type="triangle" w="med" len="med"/>
            </a:ln>
            <a:effectLst/>
          </p:spPr>
          <p:txBody>
            <a:bodyPr/>
            <a:lstStyle/>
            <a:p>
              <a:endParaRPr lang="en-US"/>
            </a:p>
          </p:txBody>
        </p:sp>
        <p:sp>
          <p:nvSpPr>
            <p:cNvPr id="12301" name="Line 13"/>
            <p:cNvSpPr>
              <a:spLocks noChangeShapeType="1"/>
            </p:cNvSpPr>
            <p:nvPr/>
          </p:nvSpPr>
          <p:spPr bwMode="auto">
            <a:xfrm>
              <a:off x="3120" y="2736"/>
              <a:ext cx="528" cy="288"/>
            </a:xfrm>
            <a:prstGeom prst="line">
              <a:avLst/>
            </a:prstGeom>
            <a:noFill/>
            <a:ln w="76200">
              <a:solidFill>
                <a:schemeClr val="tx1"/>
              </a:solidFill>
              <a:round/>
              <a:headEnd type="triangle" w="med" len="med"/>
              <a:tailEnd type="triangle" w="med" len="med"/>
            </a:ln>
            <a:effectLst/>
          </p:spPr>
          <p:txBody>
            <a:bodyPr/>
            <a:lstStyle/>
            <a:p>
              <a:endParaRPr lang="en-US"/>
            </a:p>
          </p:txBody>
        </p:sp>
        <p:sp>
          <p:nvSpPr>
            <p:cNvPr id="12302" name="Line 14"/>
            <p:cNvSpPr>
              <a:spLocks noChangeShapeType="1"/>
            </p:cNvSpPr>
            <p:nvPr/>
          </p:nvSpPr>
          <p:spPr bwMode="auto">
            <a:xfrm>
              <a:off x="2784" y="1920"/>
              <a:ext cx="0" cy="480"/>
            </a:xfrm>
            <a:prstGeom prst="line">
              <a:avLst/>
            </a:prstGeom>
            <a:noFill/>
            <a:ln w="76200">
              <a:solidFill>
                <a:schemeClr val="tx1"/>
              </a:solidFill>
              <a:round/>
              <a:headEnd type="triangle" w="med" len="med"/>
              <a:tailEnd type="triangle" w="med" len="med"/>
            </a:ln>
            <a:effectLst/>
          </p:spPr>
          <p:txBody>
            <a:bodyPr/>
            <a:lstStyle/>
            <a:p>
              <a:endParaRPr lang="en-US"/>
            </a:p>
          </p:txBody>
        </p:sp>
        <p:sp>
          <p:nvSpPr>
            <p:cNvPr id="12303" name="Line 15"/>
            <p:cNvSpPr>
              <a:spLocks noChangeShapeType="1"/>
            </p:cNvSpPr>
            <p:nvPr/>
          </p:nvSpPr>
          <p:spPr bwMode="auto">
            <a:xfrm flipH="1">
              <a:off x="1920" y="2640"/>
              <a:ext cx="624" cy="384"/>
            </a:xfrm>
            <a:prstGeom prst="line">
              <a:avLst/>
            </a:prstGeom>
            <a:noFill/>
            <a:ln w="76200">
              <a:solidFill>
                <a:schemeClr val="tx1"/>
              </a:solidFill>
              <a:round/>
              <a:headEnd type="triangle" w="med" len="med"/>
              <a:tailEnd type="triangle" w="med" len="med"/>
            </a:ln>
            <a:effectLst/>
          </p:spPr>
          <p:txBody>
            <a:bodyPr/>
            <a:lstStyle/>
            <a:p>
              <a:endParaRPr lang="en-US"/>
            </a:p>
          </p:txBody>
        </p:sp>
        <p:sp>
          <p:nvSpPr>
            <p:cNvPr id="12304" name="Line 16"/>
            <p:cNvSpPr>
              <a:spLocks noChangeShapeType="1"/>
            </p:cNvSpPr>
            <p:nvPr/>
          </p:nvSpPr>
          <p:spPr bwMode="auto">
            <a:xfrm>
              <a:off x="2160" y="2688"/>
              <a:ext cx="96" cy="288"/>
            </a:xfrm>
            <a:prstGeom prst="line">
              <a:avLst/>
            </a:prstGeom>
            <a:noFill/>
            <a:ln w="9525">
              <a:solidFill>
                <a:schemeClr val="tx1"/>
              </a:solidFill>
              <a:round/>
              <a:headEnd/>
              <a:tailEnd/>
            </a:ln>
            <a:effectLst/>
          </p:spPr>
          <p:txBody>
            <a:bodyPr/>
            <a:lstStyle/>
            <a:p>
              <a:endParaRPr lang="en-US"/>
            </a:p>
          </p:txBody>
        </p:sp>
        <p:sp>
          <p:nvSpPr>
            <p:cNvPr id="12306" name="Line 18"/>
            <p:cNvSpPr>
              <a:spLocks noChangeShapeType="1"/>
            </p:cNvSpPr>
            <p:nvPr/>
          </p:nvSpPr>
          <p:spPr bwMode="auto">
            <a:xfrm flipH="1">
              <a:off x="3648" y="2256"/>
              <a:ext cx="288" cy="288"/>
            </a:xfrm>
            <a:prstGeom prst="line">
              <a:avLst/>
            </a:prstGeom>
            <a:noFill/>
            <a:ln w="9525">
              <a:solidFill>
                <a:schemeClr val="tx1"/>
              </a:solidFill>
              <a:round/>
              <a:headEnd/>
              <a:tailEnd/>
            </a:ln>
            <a:effectLst/>
          </p:spPr>
          <p:txBody>
            <a:bodyPr/>
            <a:lstStyle/>
            <a:p>
              <a:endParaRPr lang="en-US"/>
            </a:p>
          </p:txBody>
        </p:sp>
        <p:sp>
          <p:nvSpPr>
            <p:cNvPr id="12307" name="Line 19"/>
            <p:cNvSpPr>
              <a:spLocks noChangeShapeType="1"/>
            </p:cNvSpPr>
            <p:nvPr/>
          </p:nvSpPr>
          <p:spPr bwMode="auto">
            <a:xfrm flipH="1">
              <a:off x="3648" y="2304"/>
              <a:ext cx="288" cy="288"/>
            </a:xfrm>
            <a:prstGeom prst="line">
              <a:avLst/>
            </a:prstGeom>
            <a:noFill/>
            <a:ln w="9525">
              <a:solidFill>
                <a:schemeClr val="tx1"/>
              </a:solidFill>
              <a:prstDash val="sysDot"/>
              <a:round/>
              <a:headEnd/>
              <a:tailEnd/>
            </a:ln>
            <a:effectLst/>
          </p:spPr>
          <p:txBody>
            <a:bodyPr/>
            <a:lstStyle/>
            <a:p>
              <a:endParaRPr lang="en-US"/>
            </a:p>
          </p:txBody>
        </p:sp>
        <p:sp>
          <p:nvSpPr>
            <p:cNvPr id="12308" name="Line 20"/>
            <p:cNvSpPr>
              <a:spLocks noChangeShapeType="1"/>
            </p:cNvSpPr>
            <p:nvPr/>
          </p:nvSpPr>
          <p:spPr bwMode="auto">
            <a:xfrm flipH="1">
              <a:off x="3216" y="2736"/>
              <a:ext cx="288" cy="288"/>
            </a:xfrm>
            <a:prstGeom prst="line">
              <a:avLst/>
            </a:prstGeom>
            <a:noFill/>
            <a:ln w="9525">
              <a:solidFill>
                <a:schemeClr val="tx1"/>
              </a:solidFill>
              <a:round/>
              <a:headEnd/>
              <a:tailEnd/>
            </a:ln>
            <a:effectLst/>
          </p:spPr>
          <p:txBody>
            <a:bodyPr/>
            <a:lstStyle/>
            <a:p>
              <a:endParaRPr lang="en-US"/>
            </a:p>
          </p:txBody>
        </p:sp>
        <p:sp>
          <p:nvSpPr>
            <p:cNvPr id="12309" name="Line 21"/>
            <p:cNvSpPr>
              <a:spLocks noChangeShapeType="1"/>
            </p:cNvSpPr>
            <p:nvPr/>
          </p:nvSpPr>
          <p:spPr bwMode="auto">
            <a:xfrm>
              <a:off x="1584" y="2304"/>
              <a:ext cx="192" cy="336"/>
            </a:xfrm>
            <a:prstGeom prst="line">
              <a:avLst/>
            </a:prstGeom>
            <a:noFill/>
            <a:ln w="9525">
              <a:solidFill>
                <a:schemeClr val="tx1"/>
              </a:solidFill>
              <a:round/>
              <a:headEnd/>
              <a:tailEnd/>
            </a:ln>
            <a:effectLst/>
          </p:spPr>
          <p:txBody>
            <a:bodyPr/>
            <a:lstStyle/>
            <a:p>
              <a:endParaRPr lang="en-US"/>
            </a:p>
          </p:txBody>
        </p:sp>
        <p:sp>
          <p:nvSpPr>
            <p:cNvPr id="12310" name="Line 22"/>
            <p:cNvSpPr>
              <a:spLocks noChangeShapeType="1"/>
            </p:cNvSpPr>
            <p:nvPr/>
          </p:nvSpPr>
          <p:spPr bwMode="auto">
            <a:xfrm flipH="1">
              <a:off x="2736" y="3072"/>
              <a:ext cx="0" cy="288"/>
            </a:xfrm>
            <a:prstGeom prst="line">
              <a:avLst/>
            </a:prstGeom>
            <a:noFill/>
            <a:ln w="9525">
              <a:solidFill>
                <a:schemeClr val="tx1"/>
              </a:solidFill>
              <a:round/>
              <a:headEnd/>
              <a:tailEnd/>
            </a:ln>
            <a:effectLst/>
          </p:spPr>
          <p:txBody>
            <a:bodyPr/>
            <a:lstStyle/>
            <a:p>
              <a:endParaRPr lang="en-US"/>
            </a:p>
          </p:txBody>
        </p:sp>
        <p:sp>
          <p:nvSpPr>
            <p:cNvPr id="12311" name="Line 23"/>
            <p:cNvSpPr>
              <a:spLocks noChangeShapeType="1"/>
            </p:cNvSpPr>
            <p:nvPr/>
          </p:nvSpPr>
          <p:spPr bwMode="auto">
            <a:xfrm>
              <a:off x="1632" y="2304"/>
              <a:ext cx="192" cy="336"/>
            </a:xfrm>
            <a:prstGeom prst="line">
              <a:avLst/>
            </a:prstGeom>
            <a:noFill/>
            <a:ln w="9525">
              <a:solidFill>
                <a:schemeClr val="tx1"/>
              </a:solidFill>
              <a:round/>
              <a:headEnd/>
              <a:tailEnd/>
            </a:ln>
            <a:effectLst/>
          </p:spPr>
          <p:txBody>
            <a:bodyPr/>
            <a:lstStyle/>
            <a:p>
              <a:endParaRPr lang="en-US"/>
            </a:p>
          </p:txBody>
        </p:sp>
        <p:sp>
          <p:nvSpPr>
            <p:cNvPr id="12312" name="Line 24"/>
            <p:cNvSpPr>
              <a:spLocks noChangeShapeType="1"/>
            </p:cNvSpPr>
            <p:nvPr/>
          </p:nvSpPr>
          <p:spPr bwMode="auto">
            <a:xfrm flipH="1">
              <a:off x="2784" y="3120"/>
              <a:ext cx="0" cy="288"/>
            </a:xfrm>
            <a:prstGeom prst="line">
              <a:avLst/>
            </a:prstGeom>
            <a:noFill/>
            <a:ln w="9525">
              <a:solidFill>
                <a:schemeClr val="tx1"/>
              </a:solidFill>
              <a:round/>
              <a:headEnd/>
              <a:tailEnd/>
            </a:ln>
            <a:effectLst/>
          </p:spPr>
          <p:txBody>
            <a:bodyPr/>
            <a:lstStyle/>
            <a:p>
              <a:endParaRPr lang="en-US"/>
            </a:p>
          </p:txBody>
        </p:sp>
        <p:sp>
          <p:nvSpPr>
            <p:cNvPr id="12313" name="Line 25"/>
            <p:cNvSpPr>
              <a:spLocks noChangeShapeType="1"/>
            </p:cNvSpPr>
            <p:nvPr/>
          </p:nvSpPr>
          <p:spPr bwMode="auto">
            <a:xfrm>
              <a:off x="2208" y="2688"/>
              <a:ext cx="96" cy="288"/>
            </a:xfrm>
            <a:prstGeom prst="line">
              <a:avLst/>
            </a:prstGeom>
            <a:noFill/>
            <a:ln w="9525">
              <a:solidFill>
                <a:schemeClr val="tx1"/>
              </a:solidFill>
              <a:round/>
              <a:headEnd/>
              <a:tailEnd/>
            </a:ln>
            <a:effectLst/>
          </p:spPr>
          <p:txBody>
            <a:bodyPr/>
            <a:lstStyle/>
            <a:p>
              <a:endParaRPr lang="en-US"/>
            </a:p>
          </p:txBody>
        </p:sp>
        <p:sp>
          <p:nvSpPr>
            <p:cNvPr id="12314" name="Line 26"/>
            <p:cNvSpPr>
              <a:spLocks noChangeShapeType="1"/>
            </p:cNvSpPr>
            <p:nvPr/>
          </p:nvSpPr>
          <p:spPr bwMode="auto">
            <a:xfrm flipH="1">
              <a:off x="3216" y="2784"/>
              <a:ext cx="288" cy="288"/>
            </a:xfrm>
            <a:prstGeom prst="line">
              <a:avLst/>
            </a:prstGeom>
            <a:noFill/>
            <a:ln w="9525">
              <a:solidFill>
                <a:schemeClr val="tx1"/>
              </a:solidFill>
              <a:round/>
              <a:headEnd/>
              <a:tailEnd/>
            </a:ln>
            <a:effectLst/>
          </p:spPr>
          <p:txBody>
            <a:bodyPr/>
            <a:lstStyle/>
            <a:p>
              <a:endParaRPr lang="en-US"/>
            </a:p>
          </p:txBody>
        </p:sp>
        <p:sp>
          <p:nvSpPr>
            <p:cNvPr id="12315" name="Line 27"/>
            <p:cNvSpPr>
              <a:spLocks noChangeShapeType="1"/>
            </p:cNvSpPr>
            <p:nvPr/>
          </p:nvSpPr>
          <p:spPr bwMode="auto">
            <a:xfrm flipH="1">
              <a:off x="2640" y="2112"/>
              <a:ext cx="336" cy="0"/>
            </a:xfrm>
            <a:prstGeom prst="line">
              <a:avLst/>
            </a:prstGeom>
            <a:noFill/>
            <a:ln w="9525">
              <a:solidFill>
                <a:schemeClr val="tx1"/>
              </a:solidFill>
              <a:round/>
              <a:headEnd/>
              <a:tailEnd/>
            </a:ln>
            <a:effectLst/>
          </p:spPr>
          <p:txBody>
            <a:bodyPr/>
            <a:lstStyle/>
            <a:p>
              <a:endParaRPr lang="en-US"/>
            </a:p>
          </p:txBody>
        </p:sp>
        <p:sp>
          <p:nvSpPr>
            <p:cNvPr id="12316" name="Line 28"/>
            <p:cNvSpPr>
              <a:spLocks noChangeShapeType="1"/>
            </p:cNvSpPr>
            <p:nvPr/>
          </p:nvSpPr>
          <p:spPr bwMode="auto">
            <a:xfrm flipH="1">
              <a:off x="2544" y="2160"/>
              <a:ext cx="336" cy="0"/>
            </a:xfrm>
            <a:prstGeom prst="line">
              <a:avLst/>
            </a:prstGeom>
            <a:noFill/>
            <a:ln w="9525">
              <a:solidFill>
                <a:schemeClr val="tx1"/>
              </a:solidFill>
              <a:round/>
              <a:headEnd/>
              <a:tailEnd/>
            </a:ln>
            <a:effectLst/>
          </p:spPr>
          <p:txBody>
            <a:bodyPr/>
            <a:lstStyle/>
            <a:p>
              <a:endParaRPr lang="en-US"/>
            </a:p>
          </p:txBody>
        </p:sp>
      </p:gr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t>For a disease to occur three factors must be present and interacting with each other.</a:t>
            </a:r>
          </a:p>
          <a:p>
            <a:r>
              <a:rPr lang="en-US" dirty="0" smtClean="0"/>
              <a:t>They include</a:t>
            </a:r>
          </a:p>
          <a:p>
            <a:pPr lvl="2"/>
            <a:r>
              <a:rPr lang="en-US" sz="3200" dirty="0" smtClean="0"/>
              <a:t>The agent</a:t>
            </a:r>
          </a:p>
          <a:p>
            <a:pPr lvl="2"/>
            <a:r>
              <a:rPr lang="en-US" sz="3200" dirty="0" smtClean="0"/>
              <a:t>The host</a:t>
            </a:r>
          </a:p>
          <a:p>
            <a:pPr lvl="2"/>
            <a:r>
              <a:rPr lang="en-US" sz="3200" dirty="0" smtClean="0"/>
              <a:t>The environment</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None/>
            </a:pPr>
            <a:r>
              <a:rPr lang="en-US" b="1" u="sng" dirty="0" smtClean="0"/>
              <a:t>Agent </a:t>
            </a:r>
          </a:p>
          <a:p>
            <a:r>
              <a:rPr lang="en-US" dirty="0" smtClean="0"/>
              <a:t>The primary cause of the disease without which a specific disease can not occur.</a:t>
            </a:r>
          </a:p>
          <a:p>
            <a:r>
              <a:rPr lang="en-GB" dirty="0" smtClean="0"/>
              <a:t>Refers to the disease causing organism and its characteristics e.g. habitation, breeding, migration, infectivity, climatic and environmental factors favouring its existence</a:t>
            </a:r>
            <a:endParaRPr lang="en-US" dirty="0" smtClean="0"/>
          </a:p>
          <a:p>
            <a:r>
              <a:rPr lang="en-US" dirty="0" smtClean="0"/>
              <a:t>The agent has innate properties that enable it to cause disease in man.</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orte" pitchFamily="66" charset="0"/>
              </a:rPr>
              <a:t>Agent innate properties</a:t>
            </a:r>
            <a:endParaRPr lang="en-US" dirty="0"/>
          </a:p>
        </p:txBody>
      </p:sp>
      <p:sp>
        <p:nvSpPr>
          <p:cNvPr id="3" name="Content Placeholder 2"/>
          <p:cNvSpPr>
            <a:spLocks noGrp="1"/>
          </p:cNvSpPr>
          <p:nvPr>
            <p:ph idx="1"/>
          </p:nvPr>
        </p:nvSpPr>
        <p:spPr>
          <a:xfrm>
            <a:off x="0" y="1295400"/>
            <a:ext cx="9144000" cy="5562600"/>
          </a:xfrm>
        </p:spPr>
        <p:txBody>
          <a:bodyPr/>
          <a:lstStyle/>
          <a:p>
            <a:r>
              <a:rPr lang="en-US" dirty="0" smtClean="0"/>
              <a:t>Ability to survive in the free state i.e. to resist temperature, sunlight and other environmental influences.</a:t>
            </a:r>
          </a:p>
          <a:p>
            <a:r>
              <a:rPr lang="en-US" dirty="0" smtClean="0"/>
              <a:t>The capacity and requirement for multiplication outside the human host.</a:t>
            </a:r>
          </a:p>
          <a:p>
            <a:pPr lvl="1"/>
            <a:r>
              <a:rPr lang="en-US" dirty="0" smtClean="0"/>
              <a:t>Bacteria multiply within non-living media e.g. food.</a:t>
            </a:r>
          </a:p>
          <a:p>
            <a:pPr lvl="1"/>
            <a:r>
              <a:rPr lang="en-US" dirty="0" smtClean="0"/>
              <a:t>Virus multiply within living cells of vertebrates or arthropods.</a:t>
            </a:r>
          </a:p>
          <a:p>
            <a:pPr lvl="1"/>
            <a:r>
              <a:rPr lang="en-US" dirty="0" smtClean="0"/>
              <a:t>Ability to cause disease (</a:t>
            </a:r>
            <a:r>
              <a:rPr lang="en-US" dirty="0" err="1" smtClean="0"/>
              <a:t>pathogenicity</a:t>
            </a:r>
            <a:r>
              <a:rPr lang="en-US" dirty="0" smtClean="0"/>
              <a:t>) in combination with other factors i.e. host and environment that is conducive.</a:t>
            </a:r>
          </a:p>
          <a:p>
            <a:pPr lvl="1"/>
            <a:endParaRPr lang="en-US" dirty="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The host</a:t>
            </a:r>
            <a:r>
              <a:rPr lang="en-US" b="1" u="sng" dirty="0" smtClean="0"/>
              <a:t/>
            </a:r>
            <a:br>
              <a:rPr lang="en-US" b="1" u="sng" dirty="0" smtClean="0"/>
            </a:br>
            <a:endParaRPr lang="en-US" dirty="0"/>
          </a:p>
        </p:txBody>
      </p:sp>
      <p:sp>
        <p:nvSpPr>
          <p:cNvPr id="3" name="Content Placeholder 2"/>
          <p:cNvSpPr>
            <a:spLocks noGrp="1"/>
          </p:cNvSpPr>
          <p:nvPr>
            <p:ph idx="1"/>
          </p:nvPr>
        </p:nvSpPr>
        <p:spPr>
          <a:xfrm>
            <a:off x="0" y="1295400"/>
            <a:ext cx="9144000" cy="5562600"/>
          </a:xfrm>
        </p:spPr>
        <p:txBody>
          <a:bodyPr/>
          <a:lstStyle/>
          <a:p>
            <a:pPr>
              <a:lnSpc>
                <a:spcPct val="90000"/>
              </a:lnSpc>
            </a:pPr>
            <a:r>
              <a:rPr lang="en-US" dirty="0" smtClean="0"/>
              <a:t>Refers to human (or non human) and specifically the particular person or group of people  who are susceptible to illnesses.</a:t>
            </a:r>
          </a:p>
          <a:p>
            <a:pPr>
              <a:lnSpc>
                <a:spcPct val="90000"/>
              </a:lnSpc>
            </a:pPr>
            <a:r>
              <a:rPr lang="en-GB" dirty="0" smtClean="0"/>
              <a:t>It refers to the biological makeup of the individuals that make them vulnerable to the specified illness or disease.</a:t>
            </a:r>
            <a:endParaRPr lang="en-US" dirty="0" smtClean="0"/>
          </a:p>
          <a:p>
            <a:pPr>
              <a:lnSpc>
                <a:spcPct val="90000"/>
              </a:lnSpc>
            </a:pPr>
            <a:r>
              <a:rPr lang="en-US" dirty="0" smtClean="0"/>
              <a:t>Host factors refer to ;</a:t>
            </a:r>
          </a:p>
          <a:p>
            <a:pPr lvl="1">
              <a:lnSpc>
                <a:spcPct val="90000"/>
              </a:lnSpc>
            </a:pPr>
            <a:r>
              <a:rPr lang="en-US" dirty="0" smtClean="0"/>
              <a:t>Biological e.g. age, race, specific immunity and attributes that relate to susceptibility or resistance.</a:t>
            </a:r>
          </a:p>
          <a:p>
            <a:pPr lvl="1">
              <a:lnSpc>
                <a:spcPct val="90000"/>
              </a:lnSpc>
            </a:pPr>
            <a:r>
              <a:rPr lang="en-US" dirty="0" smtClean="0"/>
              <a:t>Behavioral as governed by habits and customs.</a:t>
            </a:r>
          </a:p>
          <a:p>
            <a:pPr lvl="1">
              <a:lnSpc>
                <a:spcPct val="90000"/>
              </a:lnSpc>
              <a:buNone/>
            </a:pPr>
            <a:r>
              <a:rPr lang="en-US" b="1" i="1" dirty="0" smtClean="0"/>
              <a:t>The host factors are referred to as INTRINSIC FACTORS</a:t>
            </a:r>
          </a:p>
          <a:p>
            <a:endParaRPr lang="en-US" dirty="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THE ENVIRONMENT</a:t>
            </a:r>
            <a:r>
              <a:rPr lang="en-US" b="1" u="sng" dirty="0" smtClean="0"/>
              <a:t/>
            </a:r>
            <a:br>
              <a:rPr lang="en-US" b="1" u="sng" dirty="0" smtClean="0"/>
            </a:br>
            <a:endParaRPr lang="en-US" dirty="0"/>
          </a:p>
        </p:txBody>
      </p:sp>
      <p:sp>
        <p:nvSpPr>
          <p:cNvPr id="3" name="Content Placeholder 2"/>
          <p:cNvSpPr>
            <a:spLocks noGrp="1"/>
          </p:cNvSpPr>
          <p:nvPr>
            <p:ph idx="1"/>
          </p:nvPr>
        </p:nvSpPr>
        <p:spPr>
          <a:xfrm>
            <a:off x="0" y="1600200"/>
            <a:ext cx="9144000" cy="5105400"/>
          </a:xfrm>
        </p:spPr>
        <p:txBody>
          <a:bodyPr/>
          <a:lstStyle/>
          <a:p>
            <a:r>
              <a:rPr lang="en-US" dirty="0" smtClean="0"/>
              <a:t>Includes all that is external to the agent.</a:t>
            </a:r>
          </a:p>
          <a:p>
            <a:r>
              <a:rPr lang="en-US" dirty="0" smtClean="0"/>
              <a:t>It includes</a:t>
            </a:r>
          </a:p>
          <a:p>
            <a:pPr lvl="1"/>
            <a:r>
              <a:rPr lang="en-US" i="1" dirty="0" smtClean="0"/>
              <a:t>Physical environment – </a:t>
            </a:r>
            <a:r>
              <a:rPr lang="en-US" dirty="0" smtClean="0"/>
              <a:t>heat, light, air ,water, radiation, gravity, pressure, noise etc</a:t>
            </a:r>
          </a:p>
          <a:p>
            <a:pPr lvl="1"/>
            <a:r>
              <a:rPr lang="en-US" i="1" dirty="0" smtClean="0"/>
              <a:t>Biological environment- </a:t>
            </a:r>
            <a:r>
              <a:rPr lang="en-US" dirty="0" smtClean="0"/>
              <a:t>infectious agents, reservoirs of infection transmission e.g. mosquitoes and their modes of propagation such as air, water etc.</a:t>
            </a:r>
          </a:p>
          <a:p>
            <a:endParaRPr lang="en-US" dirty="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991600" cy="4530725"/>
          </a:xfrm>
        </p:spPr>
        <p:txBody>
          <a:bodyPr/>
          <a:lstStyle/>
          <a:p>
            <a:pPr lvl="1"/>
            <a:r>
              <a:rPr lang="en-US" i="1" dirty="0" smtClean="0"/>
              <a:t>Social economic environment- </a:t>
            </a:r>
            <a:r>
              <a:rPr lang="en-US" dirty="0" smtClean="0"/>
              <a:t>overall economic and political organizations of society and of the institutions by which individuals are integrated into the society at various stages of their lives.</a:t>
            </a:r>
          </a:p>
          <a:p>
            <a:pPr lvl="1">
              <a:buNone/>
            </a:pPr>
            <a:endParaRPr lang="en-US" dirty="0" smtClean="0"/>
          </a:p>
          <a:p>
            <a:pPr lvl="1">
              <a:buNone/>
            </a:pPr>
            <a:r>
              <a:rPr lang="en-US" b="1" i="1" dirty="0" smtClean="0"/>
              <a:t>All of the environmental factors are called EXTRINSIC FACTORS</a:t>
            </a:r>
          </a:p>
          <a:p>
            <a:pPr>
              <a:buNone/>
            </a:pPr>
            <a:endParaRPr lang="en-US" b="1" i="1" dirty="0" smtClean="0"/>
          </a:p>
          <a:p>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4175"/>
            <a:ext cx="8229600" cy="987425"/>
          </a:xfrm>
        </p:spPr>
        <p:txBody>
          <a:bodyPr/>
          <a:lstStyle/>
          <a:p>
            <a:r>
              <a:rPr lang="en-US" dirty="0"/>
              <a:t>Course implementation</a:t>
            </a:r>
          </a:p>
        </p:txBody>
      </p:sp>
      <p:sp>
        <p:nvSpPr>
          <p:cNvPr id="9219" name="Rectangle 3"/>
          <p:cNvSpPr>
            <a:spLocks noGrp="1" noChangeArrowheads="1"/>
          </p:cNvSpPr>
          <p:nvPr>
            <p:ph type="body" idx="1"/>
          </p:nvPr>
        </p:nvSpPr>
        <p:spPr>
          <a:xfrm>
            <a:off x="457200" y="1524000"/>
            <a:ext cx="8229600" cy="4602163"/>
          </a:xfrm>
        </p:spPr>
        <p:txBody>
          <a:bodyPr/>
          <a:lstStyle/>
          <a:p>
            <a:r>
              <a:rPr lang="en-US" dirty="0"/>
              <a:t>Teaching</a:t>
            </a:r>
          </a:p>
          <a:p>
            <a:pPr lvl="1"/>
            <a:r>
              <a:rPr lang="en-US" dirty="0"/>
              <a:t>Lectures</a:t>
            </a:r>
          </a:p>
          <a:p>
            <a:pPr lvl="1"/>
            <a:r>
              <a:rPr lang="en-US" dirty="0"/>
              <a:t>Clinical placements</a:t>
            </a:r>
          </a:p>
          <a:p>
            <a:pPr lvl="1"/>
            <a:r>
              <a:rPr lang="en-US" dirty="0"/>
              <a:t>Practical</a:t>
            </a:r>
          </a:p>
          <a:p>
            <a:pPr lvl="1"/>
            <a:r>
              <a:rPr lang="en-US" dirty="0"/>
              <a:t>Field work</a:t>
            </a:r>
          </a:p>
          <a:p>
            <a:pPr lvl="1"/>
            <a:r>
              <a:rPr lang="en-US" dirty="0"/>
              <a:t>Field </a:t>
            </a:r>
            <a:r>
              <a:rPr lang="en-US" dirty="0" smtClean="0"/>
              <a:t>visits</a:t>
            </a:r>
          </a:p>
          <a:p>
            <a:pPr lvl="1"/>
            <a:r>
              <a:rPr lang="en-US" dirty="0" smtClean="0"/>
              <a:t>Group </a:t>
            </a:r>
            <a:r>
              <a:rPr lang="en-US" dirty="0"/>
              <a:t>discussions</a:t>
            </a:r>
          </a:p>
          <a:p>
            <a:pPr lvl="1">
              <a:buFontTx/>
              <a:buChar char="-"/>
            </a:pP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991600" cy="5029200"/>
          </a:xfrm>
        </p:spPr>
        <p:txBody>
          <a:bodyPr/>
          <a:lstStyle/>
          <a:p>
            <a:pPr>
              <a:lnSpc>
                <a:spcPct val="90000"/>
              </a:lnSpc>
            </a:pPr>
            <a:r>
              <a:rPr lang="en-US" dirty="0" smtClean="0"/>
              <a:t>Recognizing the different components of this triad is important because they are the source of opportunities to reduce disease at multiple points in the transmission cycle. </a:t>
            </a:r>
          </a:p>
          <a:p>
            <a:pPr>
              <a:lnSpc>
                <a:spcPct val="90000"/>
              </a:lnSpc>
            </a:pPr>
            <a:r>
              <a:rPr lang="en-US" dirty="0" smtClean="0"/>
              <a:t>A common mistake is to focus on only one aspect of the triad for disease control or prevention and to overlook the others. </a:t>
            </a:r>
          </a:p>
          <a:p>
            <a:endParaRPr lang="en-US" dirty="0"/>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orte" pitchFamily="66" charset="0"/>
              </a:rPr>
              <a:t>Natural history of disease</a:t>
            </a:r>
            <a:endParaRPr lang="en-US" dirty="0"/>
          </a:p>
        </p:txBody>
      </p:sp>
      <p:sp>
        <p:nvSpPr>
          <p:cNvPr id="3" name="Content Placeholder 2"/>
          <p:cNvSpPr>
            <a:spLocks noGrp="1"/>
          </p:cNvSpPr>
          <p:nvPr>
            <p:ph idx="1"/>
          </p:nvPr>
        </p:nvSpPr>
        <p:spPr>
          <a:xfrm>
            <a:off x="0" y="1600200"/>
            <a:ext cx="9144000" cy="5029200"/>
          </a:xfrm>
        </p:spPr>
        <p:txBody>
          <a:bodyPr/>
          <a:lstStyle/>
          <a:p>
            <a:pPr>
              <a:buNone/>
            </a:pPr>
            <a:r>
              <a:rPr lang="en-US" b="1" u="sng" dirty="0" smtClean="0"/>
              <a:t>Definition</a:t>
            </a:r>
            <a:endParaRPr lang="en-US" dirty="0" smtClean="0"/>
          </a:p>
          <a:p>
            <a:r>
              <a:rPr lang="en-US" dirty="0" smtClean="0"/>
              <a:t>The natural course of disease from inception through resolution (complete recovery, chronic carrier or death) in the absence of treatment or appropriate intervention</a:t>
            </a:r>
            <a:endParaRPr lang="en-US" dirty="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991600" cy="5257800"/>
          </a:xfrm>
        </p:spPr>
        <p:txBody>
          <a:bodyPr/>
          <a:lstStyle/>
          <a:p>
            <a:r>
              <a:rPr lang="en-US" dirty="0" smtClean="0"/>
              <a:t>Observing the natural history of a disease and health related phenomena aids in identifying AGENT-HOST-ENVIRONMENT factors that influence disease;</a:t>
            </a:r>
          </a:p>
          <a:p>
            <a:pPr lvl="2"/>
            <a:r>
              <a:rPr lang="en-US" sz="2800" dirty="0" smtClean="0"/>
              <a:t>Development </a:t>
            </a:r>
          </a:p>
          <a:p>
            <a:pPr lvl="2"/>
            <a:r>
              <a:rPr lang="en-US" sz="2800" dirty="0" smtClean="0"/>
              <a:t>Characteristic symptoms and signs</a:t>
            </a:r>
          </a:p>
          <a:p>
            <a:pPr lvl="2"/>
            <a:r>
              <a:rPr lang="en-US" sz="2800" dirty="0" smtClean="0"/>
              <a:t>Approaches to preventing and controlling their effect on human.</a:t>
            </a:r>
          </a:p>
          <a:p>
            <a:endParaRPr lang="en-US" dirty="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sz="2800" dirty="0" smtClean="0"/>
              <a:t>There are two distinct periods in the natural history of any disease/illness.</a:t>
            </a:r>
          </a:p>
          <a:p>
            <a:pPr lvl="1"/>
            <a:r>
              <a:rPr lang="en-US" sz="2400" dirty="0" smtClean="0"/>
              <a:t>Pre-pathogenesis period</a:t>
            </a:r>
          </a:p>
          <a:p>
            <a:pPr lvl="1"/>
            <a:r>
              <a:rPr lang="en-US" sz="2400" dirty="0" smtClean="0"/>
              <a:t>Pathogenesis period.</a:t>
            </a:r>
          </a:p>
          <a:p>
            <a:pPr lvl="1">
              <a:buNone/>
            </a:pPr>
            <a:r>
              <a:rPr lang="en-US" sz="2400" b="1" u="sng" dirty="0" smtClean="0"/>
              <a:t>I Pre-pathogenesis period</a:t>
            </a:r>
          </a:p>
          <a:p>
            <a:r>
              <a:rPr lang="en-US" sz="2800" dirty="0" smtClean="0"/>
              <a:t>The disease has not developed but interactions are occurring between A-H-E</a:t>
            </a:r>
          </a:p>
          <a:p>
            <a:r>
              <a:rPr lang="en-US" sz="2800" dirty="0" smtClean="0"/>
              <a:t>This interaction produces stimuli and increase the host potential for disease.</a:t>
            </a:r>
          </a:p>
          <a:p>
            <a:pPr>
              <a:buNone/>
            </a:pPr>
            <a:r>
              <a:rPr lang="en-US" sz="2800" i="1" dirty="0" err="1" smtClean="0"/>
              <a:t>Eg</a:t>
            </a:r>
            <a:r>
              <a:rPr lang="en-US" sz="2800" i="1" dirty="0" smtClean="0"/>
              <a:t> an individual staying in a swampy area where mosquitoes breed- potential for malaria</a:t>
            </a:r>
          </a:p>
          <a:p>
            <a:endParaRPr lang="en-US" dirty="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029200"/>
          </a:xfrm>
        </p:spPr>
        <p:txBody>
          <a:bodyPr/>
          <a:lstStyle/>
          <a:p>
            <a:pPr>
              <a:buNone/>
            </a:pPr>
            <a:r>
              <a:rPr lang="en-US" b="1" u="sng" dirty="0" smtClean="0"/>
              <a:t>II Pathogenesis period</a:t>
            </a:r>
          </a:p>
          <a:p>
            <a:r>
              <a:rPr lang="en-US" dirty="0" smtClean="0"/>
              <a:t>Begins with disease producing stimuli which start to produce changes in the host tissues.</a:t>
            </a:r>
          </a:p>
          <a:p>
            <a:r>
              <a:rPr lang="en-US" dirty="0" smtClean="0"/>
              <a:t>This is as a result of the host defense system being overcome by the agent.</a:t>
            </a:r>
          </a:p>
          <a:p>
            <a:endParaRPr lang="en-US" dirty="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714375"/>
          </a:xfrm>
        </p:spPr>
        <p:txBody>
          <a:bodyPr/>
          <a:lstStyle/>
          <a:p>
            <a:r>
              <a:rPr lang="en-US" sz="3800">
                <a:latin typeface="Forte" pitchFamily="66" charset="0"/>
              </a:rPr>
              <a:t>The natural of disease process</a:t>
            </a:r>
          </a:p>
        </p:txBody>
      </p:sp>
      <p:grpSp>
        <p:nvGrpSpPr>
          <p:cNvPr id="2" name="Group 32"/>
          <p:cNvGrpSpPr>
            <a:grpSpLocks/>
          </p:cNvGrpSpPr>
          <p:nvPr/>
        </p:nvGrpSpPr>
        <p:grpSpPr bwMode="auto">
          <a:xfrm>
            <a:off x="609600" y="914400"/>
            <a:ext cx="8229600" cy="5562600"/>
            <a:chOff x="384" y="864"/>
            <a:chExt cx="5184" cy="3216"/>
          </a:xfrm>
        </p:grpSpPr>
        <p:grpSp>
          <p:nvGrpSpPr>
            <p:cNvPr id="3" name="Group 13"/>
            <p:cNvGrpSpPr>
              <a:grpSpLocks/>
            </p:cNvGrpSpPr>
            <p:nvPr/>
          </p:nvGrpSpPr>
          <p:grpSpPr bwMode="auto">
            <a:xfrm>
              <a:off x="384" y="864"/>
              <a:ext cx="1488" cy="3216"/>
              <a:chOff x="384" y="576"/>
              <a:chExt cx="1488" cy="3216"/>
            </a:xfrm>
          </p:grpSpPr>
          <p:sp>
            <p:nvSpPr>
              <p:cNvPr id="19460" name="Rectangle 4"/>
              <p:cNvSpPr>
                <a:spLocks noChangeArrowheads="1"/>
              </p:cNvSpPr>
              <p:nvPr/>
            </p:nvSpPr>
            <p:spPr bwMode="auto">
              <a:xfrm>
                <a:off x="384" y="1440"/>
                <a:ext cx="1488" cy="2352"/>
              </a:xfrm>
              <a:prstGeom prst="rect">
                <a:avLst/>
              </a:prstGeom>
              <a:solidFill>
                <a:schemeClr val="accent1"/>
              </a:solidFill>
              <a:ln w="9525">
                <a:solidFill>
                  <a:schemeClr val="tx1"/>
                </a:solidFill>
                <a:miter lim="800000"/>
                <a:headEnd/>
                <a:tailEnd/>
              </a:ln>
              <a:effectLst/>
            </p:spPr>
            <p:txBody>
              <a:bodyPr wrap="none" anchor="ctr"/>
              <a:lstStyle/>
              <a:p>
                <a:pPr algn="ctr" eaLnBrk="1" hangingPunct="1"/>
                <a:endParaRPr lang="en-US">
                  <a:latin typeface="Arial" charset="0"/>
                </a:endParaRPr>
              </a:p>
            </p:txBody>
          </p:sp>
          <p:sp>
            <p:nvSpPr>
              <p:cNvPr id="19462" name="Rectangle 6"/>
              <p:cNvSpPr>
                <a:spLocks noChangeArrowheads="1"/>
              </p:cNvSpPr>
              <p:nvPr/>
            </p:nvSpPr>
            <p:spPr bwMode="auto">
              <a:xfrm>
                <a:off x="816" y="1488"/>
                <a:ext cx="480" cy="336"/>
              </a:xfrm>
              <a:prstGeom prst="rect">
                <a:avLst/>
              </a:prstGeom>
              <a:solidFill>
                <a:srgbClr val="FFFF00"/>
              </a:solidFill>
              <a:ln w="9525">
                <a:solidFill>
                  <a:schemeClr val="tx1"/>
                </a:solidFill>
                <a:miter lim="800000"/>
                <a:headEnd/>
                <a:tailEnd/>
              </a:ln>
              <a:effectLst/>
            </p:spPr>
            <p:txBody>
              <a:bodyPr wrap="none" anchor="ctr"/>
              <a:lstStyle/>
              <a:p>
                <a:pPr algn="ctr" eaLnBrk="1" hangingPunct="1"/>
                <a:r>
                  <a:rPr lang="en-US" b="1" dirty="0">
                    <a:solidFill>
                      <a:schemeClr val="accent6"/>
                    </a:solidFill>
                    <a:latin typeface="Arial" charset="0"/>
                  </a:rPr>
                  <a:t>Agent</a:t>
                </a:r>
              </a:p>
            </p:txBody>
          </p:sp>
          <p:sp>
            <p:nvSpPr>
              <p:cNvPr id="19463" name="Rectangle 7"/>
              <p:cNvSpPr>
                <a:spLocks noChangeArrowheads="1"/>
              </p:cNvSpPr>
              <p:nvPr/>
            </p:nvSpPr>
            <p:spPr bwMode="auto">
              <a:xfrm>
                <a:off x="1056" y="1872"/>
                <a:ext cx="528" cy="288"/>
              </a:xfrm>
              <a:prstGeom prst="rect">
                <a:avLst/>
              </a:prstGeom>
              <a:solidFill>
                <a:srgbClr val="FFFF00"/>
              </a:solidFill>
              <a:ln w="9525">
                <a:solidFill>
                  <a:schemeClr val="tx1"/>
                </a:solidFill>
                <a:miter lim="800000"/>
                <a:headEnd/>
                <a:tailEnd/>
              </a:ln>
              <a:effectLst/>
            </p:spPr>
            <p:txBody>
              <a:bodyPr wrap="none" anchor="ctr"/>
              <a:lstStyle/>
              <a:p>
                <a:pPr algn="ctr" eaLnBrk="1" hangingPunct="1"/>
                <a:r>
                  <a:rPr lang="en-US" b="1" dirty="0" err="1">
                    <a:solidFill>
                      <a:schemeClr val="accent6"/>
                    </a:solidFill>
                    <a:latin typeface="Arial" charset="0"/>
                  </a:rPr>
                  <a:t>Env</a:t>
                </a:r>
                <a:r>
                  <a:rPr lang="en-US" dirty="0" err="1">
                    <a:latin typeface="Arial" charset="0"/>
                  </a:rPr>
                  <a:t>r</a:t>
                </a:r>
                <a:r>
                  <a:rPr lang="en-US" dirty="0">
                    <a:latin typeface="Arial" charset="0"/>
                  </a:rPr>
                  <a:t>.</a:t>
                </a:r>
              </a:p>
            </p:txBody>
          </p:sp>
          <p:sp>
            <p:nvSpPr>
              <p:cNvPr id="19464" name="Rectangle 8"/>
              <p:cNvSpPr>
                <a:spLocks noChangeArrowheads="1"/>
              </p:cNvSpPr>
              <p:nvPr/>
            </p:nvSpPr>
            <p:spPr bwMode="auto">
              <a:xfrm>
                <a:off x="480" y="1854"/>
                <a:ext cx="576" cy="288"/>
              </a:xfrm>
              <a:prstGeom prst="rect">
                <a:avLst/>
              </a:prstGeom>
              <a:solidFill>
                <a:srgbClr val="FFFF00"/>
              </a:solidFill>
              <a:ln w="9525">
                <a:solidFill>
                  <a:schemeClr val="tx1"/>
                </a:solidFill>
                <a:miter lim="800000"/>
                <a:headEnd/>
                <a:tailEnd/>
              </a:ln>
              <a:effectLst/>
            </p:spPr>
            <p:txBody>
              <a:bodyPr wrap="none" anchor="ctr"/>
              <a:lstStyle/>
              <a:p>
                <a:pPr algn="ctr" eaLnBrk="1" hangingPunct="1"/>
                <a:r>
                  <a:rPr lang="en-US" b="1" dirty="0">
                    <a:solidFill>
                      <a:schemeClr val="accent6"/>
                    </a:solidFill>
                    <a:latin typeface="Arial" charset="0"/>
                  </a:rPr>
                  <a:t>Host</a:t>
                </a:r>
              </a:p>
            </p:txBody>
          </p:sp>
          <p:sp>
            <p:nvSpPr>
              <p:cNvPr id="19465" name="Rectangle 9"/>
              <p:cNvSpPr>
                <a:spLocks noChangeArrowheads="1"/>
              </p:cNvSpPr>
              <p:nvPr/>
            </p:nvSpPr>
            <p:spPr bwMode="auto">
              <a:xfrm>
                <a:off x="384" y="2304"/>
                <a:ext cx="1488" cy="1392"/>
              </a:xfrm>
              <a:prstGeom prst="rect">
                <a:avLst/>
              </a:prstGeom>
              <a:solidFill>
                <a:srgbClr val="FFCC99"/>
              </a:solidFill>
              <a:ln w="9525">
                <a:solidFill>
                  <a:schemeClr val="tx1"/>
                </a:solidFill>
                <a:miter lim="800000"/>
                <a:headEnd/>
                <a:tailEnd/>
              </a:ln>
              <a:effectLst/>
            </p:spPr>
            <p:txBody>
              <a:bodyPr wrap="none" anchor="ctr"/>
              <a:lstStyle/>
              <a:p>
                <a:pPr eaLnBrk="1" hangingPunct="1">
                  <a:buFontTx/>
                  <a:buChar char="•"/>
                </a:pPr>
                <a:r>
                  <a:rPr lang="en-US" b="1" dirty="0">
                    <a:solidFill>
                      <a:schemeClr val="accent6"/>
                    </a:solidFill>
                    <a:latin typeface="Arial" charset="0"/>
                  </a:rPr>
                  <a:t>The 3 factors in</a:t>
                </a:r>
              </a:p>
              <a:p>
                <a:pPr eaLnBrk="1" hangingPunct="1"/>
                <a:r>
                  <a:rPr lang="en-US" b="1" dirty="0">
                    <a:solidFill>
                      <a:schemeClr val="accent6"/>
                    </a:solidFill>
                    <a:latin typeface="Arial" charset="0"/>
                  </a:rPr>
                  <a:t>  interaction</a:t>
                </a:r>
              </a:p>
              <a:p>
                <a:pPr eaLnBrk="1" hangingPunct="1">
                  <a:buFontTx/>
                  <a:buChar char="•"/>
                </a:pPr>
                <a:r>
                  <a:rPr lang="en-US" b="1" dirty="0">
                    <a:solidFill>
                      <a:schemeClr val="accent6"/>
                    </a:solidFill>
                    <a:latin typeface="Arial" charset="0"/>
                  </a:rPr>
                  <a:t>If host fights off </a:t>
                </a:r>
              </a:p>
              <a:p>
                <a:pPr eaLnBrk="1" hangingPunct="1"/>
                <a:r>
                  <a:rPr lang="en-US" b="1" dirty="0">
                    <a:solidFill>
                      <a:schemeClr val="accent6"/>
                    </a:solidFill>
                    <a:latin typeface="Arial" charset="0"/>
                  </a:rPr>
                  <a:t>  agent- no disease</a:t>
                </a:r>
              </a:p>
              <a:p>
                <a:pPr eaLnBrk="1" hangingPunct="1"/>
                <a:endParaRPr lang="en-US" b="1" dirty="0">
                  <a:solidFill>
                    <a:schemeClr val="accent6"/>
                  </a:solidFill>
                  <a:latin typeface="Arial" charset="0"/>
                </a:endParaRPr>
              </a:p>
            </p:txBody>
          </p:sp>
          <p:sp>
            <p:nvSpPr>
              <p:cNvPr id="19466" name="Rectangle 10"/>
              <p:cNvSpPr>
                <a:spLocks noChangeArrowheads="1"/>
              </p:cNvSpPr>
              <p:nvPr/>
            </p:nvSpPr>
            <p:spPr bwMode="auto">
              <a:xfrm>
                <a:off x="384" y="1056"/>
                <a:ext cx="1488" cy="384"/>
              </a:xfrm>
              <a:prstGeom prst="rect">
                <a:avLst/>
              </a:prstGeom>
              <a:solidFill>
                <a:srgbClr val="FF00FF"/>
              </a:solidFill>
              <a:ln w="9525">
                <a:solidFill>
                  <a:schemeClr val="tx1"/>
                </a:solidFill>
                <a:miter lim="800000"/>
                <a:headEnd/>
                <a:tailEnd/>
              </a:ln>
              <a:effectLst/>
            </p:spPr>
            <p:txBody>
              <a:bodyPr wrap="none" anchor="ctr"/>
              <a:lstStyle/>
              <a:p>
                <a:pPr algn="ctr" eaLnBrk="1" hangingPunct="1"/>
                <a:r>
                  <a:rPr lang="en-US">
                    <a:latin typeface="Arial" charset="0"/>
                  </a:rPr>
                  <a:t>There is no disease</a:t>
                </a:r>
              </a:p>
              <a:p>
                <a:pPr algn="ctr" eaLnBrk="1" hangingPunct="1"/>
                <a:r>
                  <a:rPr lang="en-US">
                    <a:latin typeface="Arial" charset="0"/>
                  </a:rPr>
                  <a:t>Yet.</a:t>
                </a:r>
              </a:p>
            </p:txBody>
          </p:sp>
          <p:sp>
            <p:nvSpPr>
              <p:cNvPr id="19467" name="Rectangle 11"/>
              <p:cNvSpPr>
                <a:spLocks noChangeArrowheads="1"/>
              </p:cNvSpPr>
              <p:nvPr/>
            </p:nvSpPr>
            <p:spPr bwMode="auto">
              <a:xfrm>
                <a:off x="384" y="576"/>
                <a:ext cx="1488" cy="480"/>
              </a:xfrm>
              <a:prstGeom prst="rect">
                <a:avLst/>
              </a:prstGeom>
              <a:solidFill>
                <a:srgbClr val="FF00FF"/>
              </a:solidFill>
              <a:ln w="9525">
                <a:solidFill>
                  <a:schemeClr val="tx1"/>
                </a:solidFill>
                <a:miter lim="800000"/>
                <a:headEnd/>
                <a:tailEnd/>
              </a:ln>
              <a:effectLst/>
            </p:spPr>
            <p:txBody>
              <a:bodyPr wrap="none" anchor="ctr"/>
              <a:lstStyle/>
              <a:p>
                <a:pPr algn="ctr" eaLnBrk="1" hangingPunct="1"/>
                <a:r>
                  <a:rPr lang="en-US">
                    <a:latin typeface="Arial" charset="0"/>
                  </a:rPr>
                  <a:t>Pre- pathogenesis</a:t>
                </a:r>
              </a:p>
            </p:txBody>
          </p:sp>
        </p:grpSp>
        <p:sp>
          <p:nvSpPr>
            <p:cNvPr id="19470" name="Rectangle 14"/>
            <p:cNvSpPr>
              <a:spLocks noChangeArrowheads="1"/>
            </p:cNvSpPr>
            <p:nvPr/>
          </p:nvSpPr>
          <p:spPr bwMode="auto">
            <a:xfrm>
              <a:off x="1872" y="864"/>
              <a:ext cx="3696" cy="3216"/>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9471" name="Rectangle 15"/>
            <p:cNvSpPr>
              <a:spLocks noChangeArrowheads="1"/>
            </p:cNvSpPr>
            <p:nvPr/>
          </p:nvSpPr>
          <p:spPr bwMode="auto">
            <a:xfrm>
              <a:off x="1968" y="864"/>
              <a:ext cx="3600" cy="480"/>
            </a:xfrm>
            <a:prstGeom prst="rect">
              <a:avLst/>
            </a:prstGeom>
            <a:solidFill>
              <a:srgbClr val="FF9900"/>
            </a:solidFill>
            <a:ln w="9525">
              <a:solidFill>
                <a:schemeClr val="tx1"/>
              </a:solidFill>
              <a:miter lim="800000"/>
              <a:headEnd/>
              <a:tailEnd/>
            </a:ln>
            <a:effectLst/>
          </p:spPr>
          <p:txBody>
            <a:bodyPr wrap="none" anchor="ctr"/>
            <a:lstStyle/>
            <a:p>
              <a:pPr algn="ctr" eaLnBrk="1" hangingPunct="1"/>
              <a:r>
                <a:rPr lang="en-US" sz="2400" b="1" dirty="0">
                  <a:solidFill>
                    <a:schemeClr val="accent6"/>
                  </a:solidFill>
                  <a:latin typeface="Arial" charset="0"/>
                </a:rPr>
                <a:t>Pathogenesis period</a:t>
              </a:r>
            </a:p>
          </p:txBody>
        </p:sp>
        <p:sp>
          <p:nvSpPr>
            <p:cNvPr id="19472" name="Rectangle 16"/>
            <p:cNvSpPr>
              <a:spLocks noChangeArrowheads="1"/>
            </p:cNvSpPr>
            <p:nvPr/>
          </p:nvSpPr>
          <p:spPr bwMode="auto">
            <a:xfrm>
              <a:off x="1968" y="1344"/>
              <a:ext cx="3600" cy="384"/>
            </a:xfrm>
            <a:prstGeom prst="rect">
              <a:avLst/>
            </a:prstGeom>
            <a:solidFill>
              <a:srgbClr val="FFCC00"/>
            </a:solidFill>
            <a:ln w="9525">
              <a:solidFill>
                <a:schemeClr val="tx1"/>
              </a:solidFill>
              <a:miter lim="800000"/>
              <a:headEnd/>
              <a:tailEnd/>
            </a:ln>
            <a:effectLst/>
          </p:spPr>
          <p:txBody>
            <a:bodyPr wrap="none" anchor="ctr"/>
            <a:lstStyle/>
            <a:p>
              <a:pPr algn="ctr" eaLnBrk="1" hangingPunct="1"/>
              <a:r>
                <a:rPr lang="en-US" b="1" dirty="0">
                  <a:solidFill>
                    <a:schemeClr val="accent6"/>
                  </a:solidFill>
                  <a:latin typeface="Arial" charset="0"/>
                </a:rPr>
                <a:t>The course of disease in man</a:t>
              </a:r>
            </a:p>
          </p:txBody>
        </p:sp>
        <p:sp>
          <p:nvSpPr>
            <p:cNvPr id="19473" name="Line 17"/>
            <p:cNvSpPr>
              <a:spLocks noChangeShapeType="1"/>
            </p:cNvSpPr>
            <p:nvPr/>
          </p:nvSpPr>
          <p:spPr bwMode="auto">
            <a:xfrm>
              <a:off x="2208" y="1536"/>
              <a:ext cx="528" cy="0"/>
            </a:xfrm>
            <a:prstGeom prst="line">
              <a:avLst/>
            </a:prstGeom>
            <a:noFill/>
            <a:ln w="57150">
              <a:solidFill>
                <a:schemeClr val="tx1"/>
              </a:solidFill>
              <a:round/>
              <a:headEnd/>
              <a:tailEnd/>
            </a:ln>
            <a:effectLst/>
          </p:spPr>
          <p:txBody>
            <a:bodyPr/>
            <a:lstStyle/>
            <a:p>
              <a:endParaRPr lang="en-US"/>
            </a:p>
          </p:txBody>
        </p:sp>
        <p:sp>
          <p:nvSpPr>
            <p:cNvPr id="19474" name="Line 18"/>
            <p:cNvSpPr>
              <a:spLocks noChangeShapeType="1"/>
            </p:cNvSpPr>
            <p:nvPr/>
          </p:nvSpPr>
          <p:spPr bwMode="auto">
            <a:xfrm>
              <a:off x="4704" y="1536"/>
              <a:ext cx="672" cy="0"/>
            </a:xfrm>
            <a:prstGeom prst="line">
              <a:avLst/>
            </a:prstGeom>
            <a:noFill/>
            <a:ln w="57150">
              <a:solidFill>
                <a:schemeClr val="tx1"/>
              </a:solidFill>
              <a:round/>
              <a:headEnd/>
              <a:tailEnd type="triangle" w="med" len="med"/>
            </a:ln>
            <a:effectLst/>
          </p:spPr>
          <p:txBody>
            <a:bodyPr/>
            <a:lstStyle/>
            <a:p>
              <a:endParaRPr lang="en-US"/>
            </a:p>
          </p:txBody>
        </p:sp>
        <p:sp>
          <p:nvSpPr>
            <p:cNvPr id="19475" name="Rectangle 19"/>
            <p:cNvSpPr>
              <a:spLocks noChangeArrowheads="1"/>
            </p:cNvSpPr>
            <p:nvPr/>
          </p:nvSpPr>
          <p:spPr bwMode="auto">
            <a:xfrm>
              <a:off x="1968" y="2592"/>
              <a:ext cx="624" cy="864"/>
            </a:xfrm>
            <a:prstGeom prst="rect">
              <a:avLst/>
            </a:prstGeom>
            <a:solidFill>
              <a:schemeClr val="accent2"/>
            </a:solidFill>
            <a:ln w="9525">
              <a:solidFill>
                <a:schemeClr val="tx1"/>
              </a:solidFill>
              <a:miter lim="800000"/>
              <a:headEnd/>
              <a:tailEnd/>
            </a:ln>
            <a:effectLst/>
          </p:spPr>
          <p:txBody>
            <a:bodyPr wrap="none" anchor="ctr"/>
            <a:lstStyle/>
            <a:p>
              <a:pPr algn="ctr" eaLnBrk="1" hangingPunct="1"/>
              <a:r>
                <a:rPr lang="en-US" dirty="0">
                  <a:latin typeface="Arial" charset="0"/>
                </a:rPr>
                <a:t>Clinical</a:t>
              </a:r>
            </a:p>
            <a:p>
              <a:pPr algn="ctr" eaLnBrk="1" hangingPunct="1"/>
              <a:r>
                <a:rPr lang="en-US" dirty="0">
                  <a:latin typeface="Arial" charset="0"/>
                </a:rPr>
                <a:t>horizon</a:t>
              </a:r>
            </a:p>
          </p:txBody>
        </p:sp>
        <p:sp>
          <p:nvSpPr>
            <p:cNvPr id="19476" name="Rectangle 20"/>
            <p:cNvSpPr>
              <a:spLocks noChangeArrowheads="1"/>
            </p:cNvSpPr>
            <p:nvPr/>
          </p:nvSpPr>
          <p:spPr bwMode="auto">
            <a:xfrm>
              <a:off x="4464" y="2784"/>
              <a:ext cx="1008" cy="336"/>
            </a:xfrm>
            <a:prstGeom prst="rect">
              <a:avLst/>
            </a:prstGeom>
            <a:solidFill>
              <a:srgbClr val="339966"/>
            </a:solidFill>
            <a:ln w="9525">
              <a:solidFill>
                <a:schemeClr val="tx1"/>
              </a:solidFill>
              <a:miter lim="800000"/>
              <a:headEnd/>
              <a:tailEnd/>
            </a:ln>
            <a:effectLst/>
          </p:spPr>
          <p:txBody>
            <a:bodyPr wrap="none" anchor="ctr"/>
            <a:lstStyle/>
            <a:p>
              <a:pPr algn="ctr" eaLnBrk="1" hangingPunct="1"/>
              <a:r>
                <a:rPr lang="en-US" b="1" dirty="0">
                  <a:solidFill>
                    <a:schemeClr val="accent6"/>
                  </a:solidFill>
                  <a:latin typeface="Arial" charset="0"/>
                </a:rPr>
                <a:t>disability</a:t>
              </a:r>
            </a:p>
          </p:txBody>
        </p:sp>
        <p:sp>
          <p:nvSpPr>
            <p:cNvPr id="19477" name="Rectangle 21"/>
            <p:cNvSpPr>
              <a:spLocks noChangeArrowheads="1"/>
            </p:cNvSpPr>
            <p:nvPr/>
          </p:nvSpPr>
          <p:spPr bwMode="auto">
            <a:xfrm>
              <a:off x="2592" y="2256"/>
              <a:ext cx="720" cy="12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dirty="0">
                  <a:latin typeface="Arial" charset="0"/>
                </a:rPr>
                <a:t>Discernible</a:t>
              </a:r>
            </a:p>
            <a:p>
              <a:pPr algn="ctr" eaLnBrk="1" hangingPunct="1"/>
              <a:r>
                <a:rPr lang="en-US" dirty="0">
                  <a:latin typeface="Arial" charset="0"/>
                </a:rPr>
                <a:t>Early </a:t>
              </a:r>
            </a:p>
            <a:p>
              <a:pPr algn="ctr" eaLnBrk="1" hangingPunct="1"/>
              <a:r>
                <a:rPr lang="en-US" dirty="0">
                  <a:latin typeface="Arial" charset="0"/>
                </a:rPr>
                <a:t>disease</a:t>
              </a:r>
            </a:p>
          </p:txBody>
        </p:sp>
        <p:sp>
          <p:nvSpPr>
            <p:cNvPr id="19478" name="Rectangle 22"/>
            <p:cNvSpPr>
              <a:spLocks noChangeArrowheads="1"/>
            </p:cNvSpPr>
            <p:nvPr/>
          </p:nvSpPr>
          <p:spPr bwMode="auto">
            <a:xfrm>
              <a:off x="3312" y="2112"/>
              <a:ext cx="768" cy="1344"/>
            </a:xfrm>
            <a:prstGeom prst="rect">
              <a:avLst/>
            </a:prstGeom>
            <a:solidFill>
              <a:srgbClr val="00B050"/>
            </a:solidFill>
            <a:ln w="9525">
              <a:solidFill>
                <a:schemeClr val="tx1"/>
              </a:solidFill>
              <a:miter lim="800000"/>
              <a:headEnd/>
              <a:tailEnd/>
            </a:ln>
            <a:effectLst/>
          </p:spPr>
          <p:txBody>
            <a:bodyPr wrap="none" anchor="ctr"/>
            <a:lstStyle/>
            <a:p>
              <a:pPr algn="ctr" eaLnBrk="1" hangingPunct="1"/>
              <a:r>
                <a:rPr lang="en-US" dirty="0">
                  <a:latin typeface="Arial" charset="0"/>
                </a:rPr>
                <a:t>Advanced</a:t>
              </a:r>
            </a:p>
            <a:p>
              <a:pPr algn="ctr" eaLnBrk="1" hangingPunct="1"/>
              <a:r>
                <a:rPr lang="en-US" dirty="0">
                  <a:latin typeface="Arial" charset="0"/>
                </a:rPr>
                <a:t>Disease</a:t>
              </a:r>
            </a:p>
            <a:p>
              <a:pPr algn="ctr" eaLnBrk="1" hangingPunct="1"/>
              <a:r>
                <a:rPr lang="en-US" dirty="0">
                  <a:latin typeface="Arial" charset="0"/>
                </a:rPr>
                <a:t> state</a:t>
              </a:r>
            </a:p>
          </p:txBody>
        </p:sp>
        <p:sp>
          <p:nvSpPr>
            <p:cNvPr id="19479" name="Rectangle 23"/>
            <p:cNvSpPr>
              <a:spLocks noChangeArrowheads="1"/>
            </p:cNvSpPr>
            <p:nvPr/>
          </p:nvSpPr>
          <p:spPr bwMode="auto">
            <a:xfrm>
              <a:off x="4464" y="1968"/>
              <a:ext cx="1008" cy="432"/>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en-US" sz="1600" b="1" dirty="0">
                  <a:solidFill>
                    <a:schemeClr val="accent6"/>
                  </a:solidFill>
                  <a:latin typeface="Arial" charset="0"/>
                </a:rPr>
                <a:t>convalescence</a:t>
              </a:r>
            </a:p>
          </p:txBody>
        </p:sp>
        <p:sp>
          <p:nvSpPr>
            <p:cNvPr id="19480" name="Rectangle 24"/>
            <p:cNvSpPr>
              <a:spLocks noChangeArrowheads="1"/>
            </p:cNvSpPr>
            <p:nvPr/>
          </p:nvSpPr>
          <p:spPr bwMode="auto">
            <a:xfrm>
              <a:off x="4464" y="2400"/>
              <a:ext cx="1008" cy="384"/>
            </a:xfrm>
            <a:prstGeom prst="rect">
              <a:avLst/>
            </a:prstGeom>
            <a:solidFill>
              <a:srgbClr val="0070C0"/>
            </a:solidFill>
            <a:ln w="9525">
              <a:solidFill>
                <a:schemeClr val="tx1"/>
              </a:solidFill>
              <a:miter lim="800000"/>
              <a:headEnd/>
              <a:tailEnd/>
            </a:ln>
            <a:effectLst/>
          </p:spPr>
          <p:txBody>
            <a:bodyPr wrap="none" anchor="ctr"/>
            <a:lstStyle/>
            <a:p>
              <a:pPr algn="ctr" eaLnBrk="1" hangingPunct="1"/>
              <a:r>
                <a:rPr lang="en-US" dirty="0">
                  <a:latin typeface="Arial" charset="0"/>
                </a:rPr>
                <a:t>Chronic</a:t>
              </a:r>
            </a:p>
            <a:p>
              <a:pPr algn="ctr" eaLnBrk="1" hangingPunct="1"/>
              <a:r>
                <a:rPr lang="en-US" dirty="0">
                  <a:latin typeface="Arial" charset="0"/>
                </a:rPr>
                <a:t>state</a:t>
              </a:r>
            </a:p>
          </p:txBody>
        </p:sp>
        <p:sp>
          <p:nvSpPr>
            <p:cNvPr id="19481" name="Rectangle 25"/>
            <p:cNvSpPr>
              <a:spLocks noChangeArrowheads="1"/>
            </p:cNvSpPr>
            <p:nvPr/>
          </p:nvSpPr>
          <p:spPr bwMode="auto">
            <a:xfrm>
              <a:off x="4464" y="3120"/>
              <a:ext cx="1008" cy="336"/>
            </a:xfrm>
            <a:prstGeom prst="rect">
              <a:avLst/>
            </a:prstGeom>
            <a:solidFill>
              <a:srgbClr val="FF0000"/>
            </a:solidFill>
            <a:ln w="9525">
              <a:solidFill>
                <a:schemeClr val="tx1"/>
              </a:solidFill>
              <a:miter lim="800000"/>
              <a:headEnd/>
              <a:tailEnd/>
            </a:ln>
            <a:effectLst/>
          </p:spPr>
          <p:txBody>
            <a:bodyPr wrap="none" anchor="ctr"/>
            <a:lstStyle/>
            <a:p>
              <a:pPr algn="ctr" eaLnBrk="1" hangingPunct="1"/>
              <a:r>
                <a:rPr lang="en-US">
                  <a:latin typeface="Arial" charset="0"/>
                </a:rPr>
                <a:t>DEATH</a:t>
              </a:r>
            </a:p>
          </p:txBody>
        </p:sp>
        <p:sp>
          <p:nvSpPr>
            <p:cNvPr id="19482" name="Rectangle 26"/>
            <p:cNvSpPr>
              <a:spLocks noChangeArrowheads="1"/>
            </p:cNvSpPr>
            <p:nvPr/>
          </p:nvSpPr>
          <p:spPr bwMode="auto">
            <a:xfrm>
              <a:off x="1968" y="3456"/>
              <a:ext cx="864" cy="384"/>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dirty="0">
                  <a:latin typeface="Arial" charset="0"/>
                </a:rPr>
                <a:t>Early</a:t>
              </a:r>
            </a:p>
            <a:p>
              <a:pPr algn="ctr" eaLnBrk="1" hangingPunct="1"/>
              <a:r>
                <a:rPr lang="en-US" dirty="0">
                  <a:latin typeface="Arial" charset="0"/>
                </a:rPr>
                <a:t>pathogenesis</a:t>
              </a:r>
            </a:p>
          </p:txBody>
        </p:sp>
        <p:sp>
          <p:nvSpPr>
            <p:cNvPr id="19483" name="Rectangle 27"/>
            <p:cNvSpPr>
              <a:spLocks noChangeArrowheads="1"/>
            </p:cNvSpPr>
            <p:nvPr/>
          </p:nvSpPr>
          <p:spPr bwMode="auto">
            <a:xfrm>
              <a:off x="2832" y="3456"/>
              <a:ext cx="1248" cy="384"/>
            </a:xfrm>
            <a:prstGeom prst="rect">
              <a:avLst/>
            </a:prstGeom>
            <a:solidFill>
              <a:srgbClr val="FF9900"/>
            </a:solidFill>
            <a:ln w="9525">
              <a:solidFill>
                <a:schemeClr val="tx1"/>
              </a:solidFill>
              <a:miter lim="800000"/>
              <a:headEnd/>
              <a:tailEnd/>
            </a:ln>
            <a:effectLst/>
          </p:spPr>
          <p:txBody>
            <a:bodyPr wrap="none" anchor="ctr"/>
            <a:lstStyle/>
            <a:p>
              <a:pPr algn="ctr" eaLnBrk="1" hangingPunct="1"/>
              <a:r>
                <a:rPr lang="en-US" b="1" dirty="0">
                  <a:solidFill>
                    <a:schemeClr val="accent6"/>
                  </a:solidFill>
                  <a:latin typeface="Arial" charset="0"/>
                </a:rPr>
                <a:t>Advanced </a:t>
              </a:r>
            </a:p>
            <a:p>
              <a:pPr algn="ctr" eaLnBrk="1" hangingPunct="1"/>
              <a:r>
                <a:rPr lang="en-US" b="1" dirty="0">
                  <a:solidFill>
                    <a:schemeClr val="accent6"/>
                  </a:solidFill>
                  <a:latin typeface="Arial" charset="0"/>
                </a:rPr>
                <a:t>pathogenesis</a:t>
              </a:r>
            </a:p>
          </p:txBody>
        </p:sp>
        <p:sp>
          <p:nvSpPr>
            <p:cNvPr id="19484" name="Line 28"/>
            <p:cNvSpPr>
              <a:spLocks noChangeShapeType="1"/>
            </p:cNvSpPr>
            <p:nvPr/>
          </p:nvSpPr>
          <p:spPr bwMode="auto">
            <a:xfrm flipV="1">
              <a:off x="4080" y="2112"/>
              <a:ext cx="384" cy="624"/>
            </a:xfrm>
            <a:prstGeom prst="line">
              <a:avLst/>
            </a:prstGeom>
            <a:noFill/>
            <a:ln w="9525">
              <a:solidFill>
                <a:schemeClr val="tx1"/>
              </a:solidFill>
              <a:round/>
              <a:headEnd/>
              <a:tailEnd type="triangle" w="med" len="med"/>
            </a:ln>
            <a:effectLst/>
          </p:spPr>
          <p:txBody>
            <a:bodyPr/>
            <a:lstStyle/>
            <a:p>
              <a:endParaRPr lang="en-US"/>
            </a:p>
          </p:txBody>
        </p:sp>
        <p:sp>
          <p:nvSpPr>
            <p:cNvPr id="19485" name="Line 29"/>
            <p:cNvSpPr>
              <a:spLocks noChangeShapeType="1"/>
            </p:cNvSpPr>
            <p:nvPr/>
          </p:nvSpPr>
          <p:spPr bwMode="auto">
            <a:xfrm flipV="1">
              <a:off x="4080" y="2592"/>
              <a:ext cx="384" cy="144"/>
            </a:xfrm>
            <a:prstGeom prst="line">
              <a:avLst/>
            </a:prstGeom>
            <a:noFill/>
            <a:ln w="9525">
              <a:solidFill>
                <a:schemeClr val="tx1"/>
              </a:solidFill>
              <a:round/>
              <a:headEnd/>
              <a:tailEnd type="triangle" w="med" len="med"/>
            </a:ln>
            <a:effectLst/>
          </p:spPr>
          <p:txBody>
            <a:bodyPr/>
            <a:lstStyle/>
            <a:p>
              <a:endParaRPr lang="en-US"/>
            </a:p>
          </p:txBody>
        </p:sp>
        <p:sp>
          <p:nvSpPr>
            <p:cNvPr id="19486" name="Line 30"/>
            <p:cNvSpPr>
              <a:spLocks noChangeShapeType="1"/>
            </p:cNvSpPr>
            <p:nvPr/>
          </p:nvSpPr>
          <p:spPr bwMode="auto">
            <a:xfrm>
              <a:off x="4080" y="2736"/>
              <a:ext cx="384" cy="240"/>
            </a:xfrm>
            <a:prstGeom prst="line">
              <a:avLst/>
            </a:prstGeom>
            <a:noFill/>
            <a:ln w="9525">
              <a:solidFill>
                <a:schemeClr val="tx1"/>
              </a:solidFill>
              <a:round/>
              <a:headEnd/>
              <a:tailEnd type="triangle" w="med" len="med"/>
            </a:ln>
            <a:effectLst/>
          </p:spPr>
          <p:txBody>
            <a:bodyPr/>
            <a:lstStyle/>
            <a:p>
              <a:endParaRPr lang="en-US"/>
            </a:p>
          </p:txBody>
        </p:sp>
        <p:sp>
          <p:nvSpPr>
            <p:cNvPr id="19487" name="Line 31"/>
            <p:cNvSpPr>
              <a:spLocks noChangeShapeType="1"/>
            </p:cNvSpPr>
            <p:nvPr/>
          </p:nvSpPr>
          <p:spPr bwMode="auto">
            <a:xfrm>
              <a:off x="4080" y="2736"/>
              <a:ext cx="384" cy="624"/>
            </a:xfrm>
            <a:prstGeom prst="line">
              <a:avLst/>
            </a:prstGeom>
            <a:noFill/>
            <a:ln w="9525">
              <a:solidFill>
                <a:schemeClr val="tx1"/>
              </a:solidFill>
              <a:round/>
              <a:headEnd/>
              <a:tailEnd type="triangle" w="med" len="med"/>
            </a:ln>
            <a:effectLst/>
          </p:spPr>
          <p:txBody>
            <a:bodyPr/>
            <a:lstStyle/>
            <a:p>
              <a:endParaRPr lang="en-US"/>
            </a:p>
          </p:txBody>
        </p:sp>
      </p:gr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865187"/>
          </a:xfrm>
        </p:spPr>
        <p:txBody>
          <a:bodyPr/>
          <a:lstStyle/>
          <a:p>
            <a:r>
              <a:rPr lang="en-US">
                <a:latin typeface="Forte" pitchFamily="66" charset="0"/>
              </a:rPr>
              <a:t>Natural history of disease</a:t>
            </a:r>
          </a:p>
        </p:txBody>
      </p:sp>
      <p:sp>
        <p:nvSpPr>
          <p:cNvPr id="20483" name="Rectangle 3"/>
          <p:cNvSpPr>
            <a:spLocks noGrp="1" noChangeArrowheads="1"/>
          </p:cNvSpPr>
          <p:nvPr>
            <p:ph type="body" idx="1"/>
          </p:nvPr>
        </p:nvSpPr>
        <p:spPr>
          <a:xfrm>
            <a:off x="457200" y="1371600"/>
            <a:ext cx="8229600" cy="5181600"/>
          </a:xfrm>
        </p:spPr>
        <p:txBody>
          <a:bodyPr/>
          <a:lstStyle/>
          <a:p>
            <a:pPr>
              <a:buFont typeface="Wingdings" pitchFamily="2" charset="2"/>
              <a:buNone/>
            </a:pPr>
            <a:r>
              <a:rPr lang="en-US" sz="2800" dirty="0"/>
              <a:t>Understanding the natural history of a disease </a:t>
            </a:r>
            <a:r>
              <a:rPr lang="en-US" sz="2800" dirty="0" smtClean="0"/>
              <a:t>enables the user </a:t>
            </a:r>
            <a:r>
              <a:rPr lang="en-US" sz="2800" dirty="0"/>
              <a:t>to:</a:t>
            </a:r>
          </a:p>
          <a:p>
            <a:pPr lvl="1"/>
            <a:r>
              <a:rPr lang="en-US" sz="2400" dirty="0"/>
              <a:t>Learn about the disease causation factors i.e. A-H-E</a:t>
            </a:r>
          </a:p>
          <a:p>
            <a:pPr lvl="1"/>
            <a:r>
              <a:rPr lang="en-US" sz="2400" dirty="0"/>
              <a:t>Understand a disease patterns in terms of its distribution.</a:t>
            </a:r>
          </a:p>
          <a:p>
            <a:pPr lvl="1"/>
            <a:r>
              <a:rPr lang="en-US" sz="2400" dirty="0"/>
              <a:t>Understand the outcome of the disease incase no action is taken</a:t>
            </a:r>
          </a:p>
          <a:p>
            <a:pPr lvl="1"/>
            <a:r>
              <a:rPr lang="en-US" sz="2400" dirty="0"/>
              <a:t>Develop intervention measures at various stages of disease processes.</a:t>
            </a:r>
          </a:p>
          <a:p>
            <a:pPr lvl="1"/>
            <a:r>
              <a:rPr lang="en-US" sz="2400" dirty="0"/>
              <a:t>Develop prevention strategies to avert undesired outcomes</a:t>
            </a:r>
          </a:p>
          <a:p>
            <a:pPr lvl="1"/>
            <a:endParaRPr lang="en-US" sz="2400" dirty="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Forte" pitchFamily="66" charset="0"/>
              </a:rPr>
              <a:t>Levels of disease prevention</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t>As a disease evolves overtime it causes pathologic changes that may become fixed and irreversible.</a:t>
            </a:r>
          </a:p>
          <a:p>
            <a:r>
              <a:rPr lang="en-US" dirty="0" smtClean="0"/>
              <a:t>Health care workers aim is to push back the level of detection and intervention to the “precursor” and risk factors of disease stage.</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371600"/>
            <a:ext cx="9144000" cy="5486400"/>
          </a:xfrm>
        </p:spPr>
        <p:txBody>
          <a:bodyPr/>
          <a:lstStyle/>
          <a:p>
            <a:r>
              <a:rPr lang="en-US" dirty="0" smtClean="0"/>
              <a:t>Disease prevention: simply means inhibiting the development of disease before it occurs.</a:t>
            </a:r>
          </a:p>
          <a:p>
            <a:r>
              <a:rPr lang="en-US" dirty="0" smtClean="0"/>
              <a:t>However the current usage of the term has been extended to include measures that </a:t>
            </a:r>
            <a:r>
              <a:rPr lang="en-US" b="1" u="sng" dirty="0" smtClean="0"/>
              <a:t>interrupt</a:t>
            </a:r>
            <a:r>
              <a:rPr lang="en-US" dirty="0" smtClean="0"/>
              <a:t> or </a:t>
            </a:r>
            <a:r>
              <a:rPr lang="en-US" b="1" u="sng" dirty="0" smtClean="0"/>
              <a:t>slow</a:t>
            </a:r>
            <a:r>
              <a:rPr lang="en-US" dirty="0" smtClean="0"/>
              <a:t> the </a:t>
            </a:r>
            <a:r>
              <a:rPr lang="en-US" b="1" u="sng" dirty="0" smtClean="0"/>
              <a:t>progression</a:t>
            </a:r>
            <a:r>
              <a:rPr lang="en-US" dirty="0" smtClean="0"/>
              <a:t> of disease.</a:t>
            </a:r>
          </a:p>
          <a:p>
            <a:r>
              <a:rPr lang="en-US" dirty="0" smtClean="0"/>
              <a:t>The term disease control means; arresting further damage or effects of a disease that has already affected individuals or communities</a:t>
            </a:r>
            <a:endParaRPr lang="en-US" dirty="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4000"/>
              <a:t>Comparing disease prevention and control trends in a community</a:t>
            </a:r>
          </a:p>
        </p:txBody>
      </p:sp>
      <p:grpSp>
        <p:nvGrpSpPr>
          <p:cNvPr id="2" name="Group 24"/>
          <p:cNvGrpSpPr>
            <a:grpSpLocks/>
          </p:cNvGrpSpPr>
          <p:nvPr/>
        </p:nvGrpSpPr>
        <p:grpSpPr bwMode="auto">
          <a:xfrm>
            <a:off x="381000" y="2057400"/>
            <a:ext cx="7239000" cy="4495800"/>
            <a:chOff x="240" y="1296"/>
            <a:chExt cx="4560" cy="2832"/>
          </a:xfrm>
        </p:grpSpPr>
        <p:sp>
          <p:nvSpPr>
            <p:cNvPr id="9220" name="Oval 4"/>
            <p:cNvSpPr>
              <a:spLocks noChangeArrowheads="1"/>
            </p:cNvSpPr>
            <p:nvPr/>
          </p:nvSpPr>
          <p:spPr bwMode="auto">
            <a:xfrm>
              <a:off x="720" y="1728"/>
              <a:ext cx="1536" cy="1392"/>
            </a:xfrm>
            <a:prstGeom prst="ellipse">
              <a:avLst/>
            </a:prstGeom>
            <a:solidFill>
              <a:srgbClr val="FF00FF"/>
            </a:solidFill>
            <a:ln w="57150">
              <a:solidFill>
                <a:schemeClr val="tx1"/>
              </a:solidFill>
              <a:round/>
              <a:headEnd/>
              <a:tailEnd/>
            </a:ln>
            <a:effectLst/>
          </p:spPr>
          <p:txBody>
            <a:bodyPr wrap="none" anchor="ctr"/>
            <a:lstStyle/>
            <a:p>
              <a:pPr algn="ctr" eaLnBrk="1" hangingPunct="1"/>
              <a:r>
                <a:rPr lang="en-US" b="1" dirty="0">
                  <a:latin typeface="Arial" charset="0"/>
                </a:rPr>
                <a:t>Un affected </a:t>
              </a:r>
            </a:p>
            <a:p>
              <a:pPr algn="ctr" eaLnBrk="1" hangingPunct="1"/>
              <a:r>
                <a:rPr lang="en-US" b="1" dirty="0" err="1" smtClean="0">
                  <a:latin typeface="Arial" charset="0"/>
                </a:rPr>
                <a:t>Iindividuals</a:t>
              </a:r>
              <a:r>
                <a:rPr lang="en-US" b="1" dirty="0" smtClean="0">
                  <a:latin typeface="Arial" charset="0"/>
                </a:rPr>
                <a:t>/population</a:t>
              </a:r>
              <a:endParaRPr lang="en-US" b="1" dirty="0">
                <a:latin typeface="Arial" charset="0"/>
              </a:endParaRPr>
            </a:p>
          </p:txBody>
        </p:sp>
        <p:sp>
          <p:nvSpPr>
            <p:cNvPr id="9221" name="Oval 5"/>
            <p:cNvSpPr>
              <a:spLocks noChangeArrowheads="1"/>
            </p:cNvSpPr>
            <p:nvPr/>
          </p:nvSpPr>
          <p:spPr bwMode="auto">
            <a:xfrm>
              <a:off x="3168" y="1728"/>
              <a:ext cx="1392" cy="1392"/>
            </a:xfrm>
            <a:prstGeom prst="ellipse">
              <a:avLst/>
            </a:prstGeom>
            <a:solidFill>
              <a:srgbClr val="99CC00"/>
            </a:solidFill>
            <a:ln w="57150">
              <a:solidFill>
                <a:schemeClr val="tx1"/>
              </a:solidFill>
              <a:round/>
              <a:headEnd/>
              <a:tailEnd/>
            </a:ln>
            <a:effectLst/>
          </p:spPr>
          <p:txBody>
            <a:bodyPr wrap="none" anchor="ctr"/>
            <a:lstStyle/>
            <a:p>
              <a:pPr algn="ctr" eaLnBrk="1" hangingPunct="1"/>
              <a:r>
                <a:rPr lang="en-US" b="1">
                  <a:latin typeface="Arial" charset="0"/>
                </a:rPr>
                <a:t>Affected individuals/</a:t>
              </a:r>
            </a:p>
            <a:p>
              <a:pPr algn="ctr" eaLnBrk="1" hangingPunct="1"/>
              <a:r>
                <a:rPr lang="en-US" b="1">
                  <a:latin typeface="Arial" charset="0"/>
                </a:rPr>
                <a:t>population</a:t>
              </a:r>
            </a:p>
          </p:txBody>
        </p:sp>
        <p:sp>
          <p:nvSpPr>
            <p:cNvPr id="9222" name="Rectangle 6"/>
            <p:cNvSpPr>
              <a:spLocks noChangeArrowheads="1"/>
            </p:cNvSpPr>
            <p:nvPr/>
          </p:nvSpPr>
          <p:spPr bwMode="auto">
            <a:xfrm>
              <a:off x="912" y="1296"/>
              <a:ext cx="1248" cy="336"/>
            </a:xfrm>
            <a:prstGeom prst="rect">
              <a:avLst/>
            </a:prstGeom>
            <a:solidFill>
              <a:srgbClr val="FF6600"/>
            </a:solidFill>
            <a:ln w="9525">
              <a:solidFill>
                <a:schemeClr val="tx1"/>
              </a:solidFill>
              <a:miter lim="800000"/>
              <a:headEnd/>
              <a:tailEnd/>
            </a:ln>
            <a:effectLst/>
          </p:spPr>
          <p:txBody>
            <a:bodyPr wrap="none" anchor="ctr"/>
            <a:lstStyle/>
            <a:p>
              <a:pPr algn="ctr" eaLnBrk="1" hangingPunct="1"/>
              <a:r>
                <a:rPr lang="en-US" sz="2000" b="1">
                  <a:latin typeface="Arial" charset="0"/>
                </a:rPr>
                <a:t>Prevention</a:t>
              </a:r>
            </a:p>
          </p:txBody>
        </p:sp>
        <p:sp>
          <p:nvSpPr>
            <p:cNvPr id="9224" name="Rectangle 8"/>
            <p:cNvSpPr>
              <a:spLocks noChangeArrowheads="1"/>
            </p:cNvSpPr>
            <p:nvPr/>
          </p:nvSpPr>
          <p:spPr bwMode="auto">
            <a:xfrm>
              <a:off x="3168" y="1296"/>
              <a:ext cx="1248" cy="336"/>
            </a:xfrm>
            <a:prstGeom prst="rect">
              <a:avLst/>
            </a:prstGeom>
            <a:solidFill>
              <a:srgbClr val="FF6600"/>
            </a:solidFill>
            <a:ln w="9525">
              <a:solidFill>
                <a:schemeClr val="tx1"/>
              </a:solidFill>
              <a:miter lim="800000"/>
              <a:headEnd/>
              <a:tailEnd/>
            </a:ln>
            <a:effectLst/>
          </p:spPr>
          <p:txBody>
            <a:bodyPr wrap="none" anchor="ctr"/>
            <a:lstStyle/>
            <a:p>
              <a:pPr algn="ctr" eaLnBrk="1" hangingPunct="1"/>
              <a:r>
                <a:rPr lang="en-US" b="1">
                  <a:latin typeface="Arial" charset="0"/>
                </a:rPr>
                <a:t>Control</a:t>
              </a:r>
            </a:p>
          </p:txBody>
        </p:sp>
        <p:sp>
          <p:nvSpPr>
            <p:cNvPr id="9226" name="Line 10"/>
            <p:cNvSpPr>
              <a:spLocks noChangeShapeType="1"/>
            </p:cNvSpPr>
            <p:nvPr/>
          </p:nvSpPr>
          <p:spPr bwMode="auto">
            <a:xfrm flipV="1">
              <a:off x="240" y="2592"/>
              <a:ext cx="480" cy="288"/>
            </a:xfrm>
            <a:prstGeom prst="line">
              <a:avLst/>
            </a:prstGeom>
            <a:noFill/>
            <a:ln w="57150">
              <a:solidFill>
                <a:schemeClr val="tx1"/>
              </a:solidFill>
              <a:round/>
              <a:headEnd/>
              <a:tailEnd type="triangle" w="med" len="med"/>
            </a:ln>
            <a:effectLst/>
          </p:spPr>
          <p:txBody>
            <a:bodyPr/>
            <a:lstStyle/>
            <a:p>
              <a:endParaRPr lang="en-US"/>
            </a:p>
          </p:txBody>
        </p:sp>
        <p:sp>
          <p:nvSpPr>
            <p:cNvPr id="9227" name="Line 11"/>
            <p:cNvSpPr>
              <a:spLocks noChangeShapeType="1"/>
            </p:cNvSpPr>
            <p:nvPr/>
          </p:nvSpPr>
          <p:spPr bwMode="auto">
            <a:xfrm>
              <a:off x="288" y="2016"/>
              <a:ext cx="432" cy="192"/>
            </a:xfrm>
            <a:prstGeom prst="line">
              <a:avLst/>
            </a:prstGeom>
            <a:noFill/>
            <a:ln w="57150">
              <a:solidFill>
                <a:schemeClr val="tx1"/>
              </a:solidFill>
              <a:round/>
              <a:headEnd/>
              <a:tailEnd type="triangle" w="med" len="med"/>
            </a:ln>
            <a:effectLst/>
          </p:spPr>
          <p:txBody>
            <a:bodyPr/>
            <a:lstStyle/>
            <a:p>
              <a:endParaRPr lang="en-US"/>
            </a:p>
          </p:txBody>
        </p:sp>
        <p:sp>
          <p:nvSpPr>
            <p:cNvPr id="9228" name="Line 12"/>
            <p:cNvSpPr>
              <a:spLocks noChangeShapeType="1"/>
            </p:cNvSpPr>
            <p:nvPr/>
          </p:nvSpPr>
          <p:spPr bwMode="auto">
            <a:xfrm flipH="1">
              <a:off x="2160" y="1680"/>
              <a:ext cx="432" cy="336"/>
            </a:xfrm>
            <a:prstGeom prst="line">
              <a:avLst/>
            </a:prstGeom>
            <a:noFill/>
            <a:ln w="57150">
              <a:solidFill>
                <a:schemeClr val="tx1"/>
              </a:solidFill>
              <a:round/>
              <a:headEnd/>
              <a:tailEnd type="triangle" w="med" len="med"/>
            </a:ln>
            <a:effectLst/>
          </p:spPr>
          <p:txBody>
            <a:bodyPr/>
            <a:lstStyle/>
            <a:p>
              <a:endParaRPr lang="en-US"/>
            </a:p>
          </p:txBody>
        </p:sp>
        <p:sp>
          <p:nvSpPr>
            <p:cNvPr id="9229" name="Line 13"/>
            <p:cNvSpPr>
              <a:spLocks noChangeShapeType="1"/>
            </p:cNvSpPr>
            <p:nvPr/>
          </p:nvSpPr>
          <p:spPr bwMode="auto">
            <a:xfrm flipV="1">
              <a:off x="912" y="3024"/>
              <a:ext cx="240" cy="480"/>
            </a:xfrm>
            <a:prstGeom prst="line">
              <a:avLst/>
            </a:prstGeom>
            <a:noFill/>
            <a:ln w="57150">
              <a:solidFill>
                <a:schemeClr val="tx1"/>
              </a:solidFill>
              <a:round/>
              <a:headEnd/>
              <a:tailEnd type="triangle" w="med" len="med"/>
            </a:ln>
            <a:effectLst/>
          </p:spPr>
          <p:txBody>
            <a:bodyPr/>
            <a:lstStyle/>
            <a:p>
              <a:endParaRPr lang="en-US"/>
            </a:p>
          </p:txBody>
        </p:sp>
        <p:sp>
          <p:nvSpPr>
            <p:cNvPr id="9230" name="Line 14"/>
            <p:cNvSpPr>
              <a:spLocks noChangeShapeType="1"/>
            </p:cNvSpPr>
            <p:nvPr/>
          </p:nvSpPr>
          <p:spPr bwMode="auto">
            <a:xfrm flipH="1" flipV="1">
              <a:off x="2304" y="2400"/>
              <a:ext cx="576" cy="0"/>
            </a:xfrm>
            <a:prstGeom prst="line">
              <a:avLst/>
            </a:prstGeom>
            <a:noFill/>
            <a:ln w="57150">
              <a:solidFill>
                <a:schemeClr val="tx1"/>
              </a:solidFill>
              <a:round/>
              <a:headEnd/>
              <a:tailEnd type="triangle" w="med" len="med"/>
            </a:ln>
            <a:effectLst/>
          </p:spPr>
          <p:txBody>
            <a:bodyPr/>
            <a:lstStyle/>
            <a:p>
              <a:endParaRPr lang="en-US"/>
            </a:p>
          </p:txBody>
        </p:sp>
        <p:sp>
          <p:nvSpPr>
            <p:cNvPr id="9231" name="Line 15"/>
            <p:cNvSpPr>
              <a:spLocks noChangeShapeType="1"/>
            </p:cNvSpPr>
            <p:nvPr/>
          </p:nvSpPr>
          <p:spPr bwMode="auto">
            <a:xfrm flipV="1">
              <a:off x="1536" y="3168"/>
              <a:ext cx="0" cy="432"/>
            </a:xfrm>
            <a:prstGeom prst="line">
              <a:avLst/>
            </a:prstGeom>
            <a:noFill/>
            <a:ln w="57150">
              <a:solidFill>
                <a:schemeClr val="tx1"/>
              </a:solidFill>
              <a:round/>
              <a:headEnd/>
              <a:tailEnd type="triangle" w="med" len="med"/>
            </a:ln>
            <a:effectLst/>
          </p:spPr>
          <p:txBody>
            <a:bodyPr/>
            <a:lstStyle/>
            <a:p>
              <a:endParaRPr lang="en-US"/>
            </a:p>
          </p:txBody>
        </p:sp>
        <p:sp>
          <p:nvSpPr>
            <p:cNvPr id="9232" name="Line 16"/>
            <p:cNvSpPr>
              <a:spLocks noChangeShapeType="1"/>
            </p:cNvSpPr>
            <p:nvPr/>
          </p:nvSpPr>
          <p:spPr bwMode="auto">
            <a:xfrm flipH="1" flipV="1">
              <a:off x="1920" y="3024"/>
              <a:ext cx="288" cy="480"/>
            </a:xfrm>
            <a:prstGeom prst="line">
              <a:avLst/>
            </a:prstGeom>
            <a:noFill/>
            <a:ln w="57150">
              <a:solidFill>
                <a:schemeClr val="tx1"/>
              </a:solidFill>
              <a:round/>
              <a:headEnd/>
              <a:tailEnd type="triangle" w="med" len="med"/>
            </a:ln>
            <a:effectLst/>
          </p:spPr>
          <p:txBody>
            <a:bodyPr/>
            <a:lstStyle/>
            <a:p>
              <a:endParaRPr lang="en-US"/>
            </a:p>
          </p:txBody>
        </p:sp>
        <p:sp>
          <p:nvSpPr>
            <p:cNvPr id="9233" name="Line 17"/>
            <p:cNvSpPr>
              <a:spLocks noChangeShapeType="1"/>
            </p:cNvSpPr>
            <p:nvPr/>
          </p:nvSpPr>
          <p:spPr bwMode="auto">
            <a:xfrm flipH="1">
              <a:off x="3168" y="2736"/>
              <a:ext cx="240" cy="240"/>
            </a:xfrm>
            <a:prstGeom prst="line">
              <a:avLst/>
            </a:prstGeom>
            <a:noFill/>
            <a:ln w="57150">
              <a:solidFill>
                <a:schemeClr val="tx1"/>
              </a:solidFill>
              <a:round/>
              <a:headEnd/>
              <a:tailEnd type="triangle" w="med" len="med"/>
            </a:ln>
            <a:effectLst/>
          </p:spPr>
          <p:txBody>
            <a:bodyPr/>
            <a:lstStyle/>
            <a:p>
              <a:endParaRPr lang="en-US"/>
            </a:p>
          </p:txBody>
        </p:sp>
        <p:sp>
          <p:nvSpPr>
            <p:cNvPr id="9234" name="Line 18"/>
            <p:cNvSpPr>
              <a:spLocks noChangeShapeType="1"/>
            </p:cNvSpPr>
            <p:nvPr/>
          </p:nvSpPr>
          <p:spPr bwMode="auto">
            <a:xfrm flipH="1" flipV="1">
              <a:off x="3264" y="1824"/>
              <a:ext cx="240" cy="192"/>
            </a:xfrm>
            <a:prstGeom prst="line">
              <a:avLst/>
            </a:prstGeom>
            <a:noFill/>
            <a:ln w="57150">
              <a:solidFill>
                <a:schemeClr val="tx1"/>
              </a:solidFill>
              <a:round/>
              <a:headEnd/>
              <a:tailEnd type="triangle" w="med" len="med"/>
            </a:ln>
            <a:effectLst/>
          </p:spPr>
          <p:txBody>
            <a:bodyPr/>
            <a:lstStyle/>
            <a:p>
              <a:endParaRPr lang="en-US"/>
            </a:p>
          </p:txBody>
        </p:sp>
        <p:sp>
          <p:nvSpPr>
            <p:cNvPr id="9235" name="Line 19"/>
            <p:cNvSpPr>
              <a:spLocks noChangeShapeType="1"/>
            </p:cNvSpPr>
            <p:nvPr/>
          </p:nvSpPr>
          <p:spPr bwMode="auto">
            <a:xfrm flipH="1">
              <a:off x="3600" y="2880"/>
              <a:ext cx="96" cy="432"/>
            </a:xfrm>
            <a:prstGeom prst="line">
              <a:avLst/>
            </a:prstGeom>
            <a:noFill/>
            <a:ln w="57150">
              <a:solidFill>
                <a:schemeClr val="tx1"/>
              </a:solidFill>
              <a:round/>
              <a:headEnd/>
              <a:tailEnd type="triangle" w="med" len="med"/>
            </a:ln>
            <a:effectLst/>
          </p:spPr>
          <p:txBody>
            <a:bodyPr/>
            <a:lstStyle/>
            <a:p>
              <a:endParaRPr lang="en-US"/>
            </a:p>
          </p:txBody>
        </p:sp>
        <p:sp>
          <p:nvSpPr>
            <p:cNvPr id="9236" name="Line 20"/>
            <p:cNvSpPr>
              <a:spLocks noChangeShapeType="1"/>
            </p:cNvSpPr>
            <p:nvPr/>
          </p:nvSpPr>
          <p:spPr bwMode="auto">
            <a:xfrm flipV="1">
              <a:off x="4272" y="1776"/>
              <a:ext cx="192" cy="192"/>
            </a:xfrm>
            <a:prstGeom prst="line">
              <a:avLst/>
            </a:prstGeom>
            <a:noFill/>
            <a:ln w="57150">
              <a:solidFill>
                <a:schemeClr val="tx1"/>
              </a:solidFill>
              <a:round/>
              <a:headEnd/>
              <a:tailEnd type="triangle" w="med" len="med"/>
            </a:ln>
            <a:effectLst/>
          </p:spPr>
          <p:txBody>
            <a:bodyPr/>
            <a:lstStyle/>
            <a:p>
              <a:endParaRPr lang="en-US"/>
            </a:p>
          </p:txBody>
        </p:sp>
        <p:sp>
          <p:nvSpPr>
            <p:cNvPr id="9237" name="Line 21"/>
            <p:cNvSpPr>
              <a:spLocks noChangeShapeType="1"/>
            </p:cNvSpPr>
            <p:nvPr/>
          </p:nvSpPr>
          <p:spPr bwMode="auto">
            <a:xfrm>
              <a:off x="4032" y="2784"/>
              <a:ext cx="240" cy="384"/>
            </a:xfrm>
            <a:prstGeom prst="line">
              <a:avLst/>
            </a:prstGeom>
            <a:noFill/>
            <a:ln w="57150">
              <a:solidFill>
                <a:schemeClr val="tx1"/>
              </a:solidFill>
              <a:round/>
              <a:headEnd/>
              <a:tailEnd type="triangle" w="med" len="med"/>
            </a:ln>
            <a:effectLst/>
          </p:spPr>
          <p:txBody>
            <a:bodyPr/>
            <a:lstStyle/>
            <a:p>
              <a:endParaRPr lang="en-US"/>
            </a:p>
          </p:txBody>
        </p:sp>
        <p:sp>
          <p:nvSpPr>
            <p:cNvPr id="9238" name="Line 22"/>
            <p:cNvSpPr>
              <a:spLocks noChangeShapeType="1"/>
            </p:cNvSpPr>
            <p:nvPr/>
          </p:nvSpPr>
          <p:spPr bwMode="auto">
            <a:xfrm>
              <a:off x="4272" y="2640"/>
              <a:ext cx="528" cy="192"/>
            </a:xfrm>
            <a:prstGeom prst="line">
              <a:avLst/>
            </a:prstGeom>
            <a:noFill/>
            <a:ln w="57150">
              <a:solidFill>
                <a:schemeClr val="tx1"/>
              </a:solidFill>
              <a:round/>
              <a:headEnd/>
              <a:tailEnd type="triangle" w="med" len="med"/>
            </a:ln>
            <a:effectLst/>
          </p:spPr>
          <p:txBody>
            <a:bodyPr/>
            <a:lstStyle/>
            <a:p>
              <a:endParaRPr lang="en-US"/>
            </a:p>
          </p:txBody>
        </p:sp>
        <p:sp>
          <p:nvSpPr>
            <p:cNvPr id="9239" name="Rectangle 23"/>
            <p:cNvSpPr>
              <a:spLocks noChangeArrowheads="1"/>
            </p:cNvSpPr>
            <p:nvPr/>
          </p:nvSpPr>
          <p:spPr bwMode="auto">
            <a:xfrm>
              <a:off x="1056" y="3648"/>
              <a:ext cx="3456" cy="48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Arrows indicate the direction of disease movement</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Course evaluation</a:t>
            </a:r>
          </a:p>
        </p:txBody>
      </p:sp>
      <p:sp>
        <p:nvSpPr>
          <p:cNvPr id="10243" name="Rectangle 3"/>
          <p:cNvSpPr>
            <a:spLocks noGrp="1" noChangeArrowheads="1"/>
          </p:cNvSpPr>
          <p:nvPr>
            <p:ph type="body" idx="1"/>
          </p:nvPr>
        </p:nvSpPr>
        <p:spPr>
          <a:xfrm>
            <a:off x="457200" y="1295400"/>
            <a:ext cx="8229600" cy="5029200"/>
          </a:xfrm>
        </p:spPr>
        <p:txBody>
          <a:bodyPr/>
          <a:lstStyle/>
          <a:p>
            <a:r>
              <a:rPr lang="en-US" dirty="0"/>
              <a:t>Assessment</a:t>
            </a:r>
          </a:p>
          <a:p>
            <a:pPr lvl="1"/>
            <a:r>
              <a:rPr lang="en-US" dirty="0"/>
              <a:t>Continuous assessments – 30 % of the marks</a:t>
            </a:r>
          </a:p>
          <a:p>
            <a:pPr lvl="2"/>
            <a:r>
              <a:rPr lang="en-US" dirty="0"/>
              <a:t>Take away assignments</a:t>
            </a:r>
          </a:p>
          <a:p>
            <a:pPr lvl="2"/>
            <a:r>
              <a:rPr lang="en-US" dirty="0"/>
              <a:t>Group assignments</a:t>
            </a:r>
          </a:p>
          <a:p>
            <a:pPr lvl="2"/>
            <a:r>
              <a:rPr lang="en-US" dirty="0"/>
              <a:t>Written CATs</a:t>
            </a:r>
          </a:p>
          <a:p>
            <a:pPr lvl="2"/>
            <a:r>
              <a:rPr lang="en-US" dirty="0"/>
              <a:t>Field work reports</a:t>
            </a:r>
          </a:p>
          <a:p>
            <a:pPr lvl="1"/>
            <a:r>
              <a:rPr lang="en-US" dirty="0"/>
              <a:t>Main Examination- 70 % of the marks</a:t>
            </a:r>
          </a:p>
          <a:p>
            <a:pPr lvl="2"/>
            <a:r>
              <a:rPr lang="en-US" dirty="0"/>
              <a:t>Written paper</a:t>
            </a:r>
          </a:p>
          <a:p>
            <a:pPr lvl="3"/>
            <a:r>
              <a:rPr lang="en-US" dirty="0"/>
              <a:t>Practical </a:t>
            </a:r>
            <a:r>
              <a:rPr lang="en-US" dirty="0" err="1"/>
              <a:t>assesments</a:t>
            </a:r>
            <a:endParaRPr lang="en-US" dirty="0"/>
          </a:p>
          <a:p>
            <a:pPr lvl="3"/>
            <a:r>
              <a:rPr lang="en-US" dirty="0" smtClean="0"/>
              <a:t>Orals </a:t>
            </a:r>
            <a:endParaRPr lang="en-US" dirty="0"/>
          </a:p>
          <a:p>
            <a:pPr lvl="1"/>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disease prevention</a:t>
            </a:r>
            <a:endParaRPr lang="en-US" dirty="0"/>
          </a:p>
        </p:txBody>
      </p:sp>
      <p:sp>
        <p:nvSpPr>
          <p:cNvPr id="3" name="Content Placeholder 2"/>
          <p:cNvSpPr>
            <a:spLocks noGrp="1"/>
          </p:cNvSpPr>
          <p:nvPr>
            <p:ph idx="1"/>
          </p:nvPr>
        </p:nvSpPr>
        <p:spPr>
          <a:xfrm>
            <a:off x="0" y="1600200"/>
            <a:ext cx="9144000" cy="5257800"/>
          </a:xfrm>
        </p:spPr>
        <p:txBody>
          <a:bodyPr/>
          <a:lstStyle/>
          <a:p>
            <a:pPr>
              <a:lnSpc>
                <a:spcPct val="90000"/>
              </a:lnSpc>
            </a:pPr>
            <a:r>
              <a:rPr lang="en-US" dirty="0" smtClean="0"/>
              <a:t>There are three levels of disease prevention; primary secondary and tertiary.</a:t>
            </a:r>
          </a:p>
          <a:p>
            <a:pPr>
              <a:lnSpc>
                <a:spcPct val="90000"/>
              </a:lnSpc>
              <a:buNone/>
            </a:pPr>
            <a:endParaRPr lang="en-US" b="1" dirty="0" smtClean="0"/>
          </a:p>
          <a:p>
            <a:pPr>
              <a:lnSpc>
                <a:spcPct val="90000"/>
              </a:lnSpc>
              <a:buNone/>
            </a:pPr>
            <a:r>
              <a:rPr lang="en-US" b="1" dirty="0" smtClean="0"/>
              <a:t>Primary prevention</a:t>
            </a:r>
          </a:p>
          <a:p>
            <a:pPr>
              <a:lnSpc>
                <a:spcPct val="90000"/>
              </a:lnSpc>
            </a:pPr>
            <a:r>
              <a:rPr lang="en-US" dirty="0" smtClean="0"/>
              <a:t>We use primary prevention methods before the person gets the disease. </a:t>
            </a:r>
          </a:p>
          <a:p>
            <a:pPr>
              <a:lnSpc>
                <a:spcPct val="90000"/>
              </a:lnSpc>
            </a:pPr>
            <a:r>
              <a:rPr lang="en-US" dirty="0" smtClean="0"/>
              <a:t>Primary prevention aims to prevent the disease from occurring. </a:t>
            </a:r>
          </a:p>
          <a:p>
            <a:pPr>
              <a:lnSpc>
                <a:spcPct val="90000"/>
              </a:lnSpc>
            </a:pPr>
            <a:r>
              <a:rPr lang="en-US" dirty="0" smtClean="0"/>
              <a:t>So primary prevention reduces both the incidence and prevalence of a disease. </a:t>
            </a:r>
          </a:p>
          <a:p>
            <a:endParaRPr lang="en-US" dirty="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30725"/>
          </a:xfrm>
        </p:spPr>
        <p:txBody>
          <a:bodyPr/>
          <a:lstStyle/>
          <a:p>
            <a:pPr marL="609600" indent="-609600"/>
            <a:r>
              <a:rPr lang="en-US" dirty="0" smtClean="0"/>
              <a:t>The primary prevention of disease has two components </a:t>
            </a:r>
            <a:r>
              <a:rPr lang="en-US" dirty="0" err="1" smtClean="0"/>
              <a:t>i.e</a:t>
            </a:r>
            <a:endParaRPr lang="en-US" dirty="0" smtClean="0"/>
          </a:p>
          <a:p>
            <a:pPr marL="990600" lvl="1" indent="-533400"/>
            <a:r>
              <a:rPr lang="en-US" sz="3200" dirty="0" smtClean="0"/>
              <a:t>General health promotion</a:t>
            </a:r>
          </a:p>
          <a:p>
            <a:pPr marL="990600" lvl="1" indent="-533400"/>
            <a:r>
              <a:rPr lang="en-US" sz="3200" dirty="0" smtClean="0"/>
              <a:t>Specific measures</a:t>
            </a:r>
          </a:p>
          <a:p>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prevention consists of:</a:t>
            </a:r>
            <a:endParaRPr lang="en-US" dirty="0"/>
          </a:p>
        </p:txBody>
      </p:sp>
      <p:sp>
        <p:nvSpPr>
          <p:cNvPr id="3" name="Content Placeholder 2"/>
          <p:cNvSpPr>
            <a:spLocks noGrp="1"/>
          </p:cNvSpPr>
          <p:nvPr>
            <p:ph idx="1"/>
          </p:nvPr>
        </p:nvSpPr>
        <p:spPr>
          <a:xfrm>
            <a:off x="0" y="1600200"/>
            <a:ext cx="9144000" cy="5105400"/>
          </a:xfrm>
        </p:spPr>
        <p:txBody>
          <a:bodyPr/>
          <a:lstStyle/>
          <a:p>
            <a:pPr marL="990600" lvl="1" indent="-533400">
              <a:buNone/>
            </a:pPr>
            <a:r>
              <a:rPr lang="en-US" u="sng" dirty="0" smtClean="0"/>
              <a:t>GENERAL HEALTH PROMOTION</a:t>
            </a:r>
          </a:p>
          <a:p>
            <a:pPr marL="990600" lvl="1" indent="-533400">
              <a:buNone/>
            </a:pPr>
            <a:r>
              <a:rPr lang="en-US" dirty="0" smtClean="0"/>
              <a:t>1. Provision of condition at home, workplace, school etc that favor healthy living e.g. good nutrition, clothing, shelter, rest and recreation among others</a:t>
            </a:r>
          </a:p>
          <a:p>
            <a:pPr marL="609600" indent="-609600">
              <a:buNone/>
            </a:pPr>
            <a:endParaRPr lang="en-US" dirty="0" smtClean="0"/>
          </a:p>
          <a:p>
            <a:pPr marL="609600" indent="-609600">
              <a:buNone/>
            </a:pPr>
            <a:r>
              <a:rPr lang="en-US" dirty="0" smtClean="0"/>
              <a:t> 2.Health education; on hygiene, counseling, sex education, positive living, positive self image etc.</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029200"/>
          </a:xfrm>
        </p:spPr>
        <p:txBody>
          <a:bodyPr/>
          <a:lstStyle/>
          <a:p>
            <a:pPr>
              <a:buNone/>
            </a:pPr>
            <a:r>
              <a:rPr lang="en-US" u="sng" dirty="0" smtClean="0"/>
              <a:t>SPECIFIC PROTECTION</a:t>
            </a:r>
          </a:p>
          <a:p>
            <a:r>
              <a:rPr lang="en-US" dirty="0" smtClean="0"/>
              <a:t>These involves measures that are targeted at specific disease prevention. They include;</a:t>
            </a:r>
          </a:p>
          <a:p>
            <a:pPr lvl="1"/>
            <a:r>
              <a:rPr lang="en-US" dirty="0" smtClean="0"/>
              <a:t>Immunization/vaccination</a:t>
            </a:r>
          </a:p>
          <a:p>
            <a:pPr lvl="1"/>
            <a:r>
              <a:rPr lang="en-US" dirty="0" smtClean="0"/>
              <a:t>Prophylactic medication</a:t>
            </a:r>
          </a:p>
          <a:p>
            <a:pPr lvl="1"/>
            <a:r>
              <a:rPr lang="en-US" dirty="0" smtClean="0"/>
              <a:t>Protective devices against accidents</a:t>
            </a:r>
          </a:p>
          <a:p>
            <a:pPr lvl="1"/>
            <a:r>
              <a:rPr lang="en-US" dirty="0" smtClean="0"/>
              <a:t>Protection against pollution by radiation, carcinogens etc</a:t>
            </a:r>
          </a:p>
          <a:p>
            <a:pPr>
              <a:buNone/>
            </a:pPr>
            <a:r>
              <a:rPr lang="en-US" dirty="0" smtClean="0"/>
              <a:t>	</a:t>
            </a:r>
          </a:p>
          <a:p>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t>Risk factors in most chronic diseases are either</a:t>
            </a:r>
          </a:p>
          <a:p>
            <a:endParaRPr lang="en-US" dirty="0" smtClean="0"/>
          </a:p>
          <a:p>
            <a:pPr lvl="1"/>
            <a:r>
              <a:rPr lang="en-US" dirty="0" smtClean="0"/>
              <a:t>Exogenous e.g. life style, environmental factors</a:t>
            </a:r>
          </a:p>
          <a:p>
            <a:pPr lvl="1"/>
            <a:r>
              <a:rPr lang="en-US" dirty="0" smtClean="0"/>
              <a:t>Endogenous – genetic inheritance</a:t>
            </a:r>
          </a:p>
          <a:p>
            <a:pPr lvl="4">
              <a:buNone/>
            </a:pPr>
            <a:r>
              <a:rPr lang="en-US" sz="2800" dirty="0" smtClean="0"/>
              <a:t>         -    constitutional factors e.g. sex,  </a:t>
            </a:r>
          </a:p>
          <a:p>
            <a:pPr lvl="4">
              <a:buNone/>
            </a:pPr>
            <a:r>
              <a:rPr lang="en-US" sz="2800" dirty="0" smtClean="0"/>
              <a:t>              race, beliefs</a:t>
            </a:r>
          </a:p>
          <a:p>
            <a:pPr lvl="4">
              <a:buNone/>
            </a:pPr>
            <a:r>
              <a:rPr lang="en-US" dirty="0" smtClean="0"/>
              <a:t>						</a:t>
            </a:r>
          </a:p>
          <a:p>
            <a:endParaRPr lang="en-US" dirty="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05400"/>
          </a:xfrm>
        </p:spPr>
        <p:txBody>
          <a:bodyPr/>
          <a:lstStyle/>
          <a:p>
            <a:r>
              <a:rPr lang="en-US" dirty="0" smtClean="0"/>
              <a:t>Primary prevention has its greatest potential in the identification and control of exposure to etiological (causative) factors in the environmental category of disease causation triad.</a:t>
            </a:r>
            <a:endParaRPr lang="en-US" dirty="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prevention</a:t>
            </a:r>
            <a:endParaRPr lang="en-US" dirty="0"/>
          </a:p>
        </p:txBody>
      </p:sp>
      <p:sp>
        <p:nvSpPr>
          <p:cNvPr id="3" name="Content Placeholder 2"/>
          <p:cNvSpPr>
            <a:spLocks noGrp="1"/>
          </p:cNvSpPr>
          <p:nvPr>
            <p:ph idx="1"/>
          </p:nvPr>
        </p:nvSpPr>
        <p:spPr>
          <a:xfrm>
            <a:off x="0" y="1600200"/>
            <a:ext cx="9144000" cy="5257800"/>
          </a:xfrm>
        </p:spPr>
        <p:txBody>
          <a:bodyPr/>
          <a:lstStyle/>
          <a:p>
            <a:pPr>
              <a:lnSpc>
                <a:spcPct val="80000"/>
              </a:lnSpc>
            </a:pPr>
            <a:r>
              <a:rPr lang="en-US" sz="2800" dirty="0" smtClean="0"/>
              <a:t>It refers to early detection and prompt treatment of disease.</a:t>
            </a:r>
          </a:p>
          <a:p>
            <a:pPr>
              <a:lnSpc>
                <a:spcPct val="80000"/>
              </a:lnSpc>
            </a:pPr>
            <a:r>
              <a:rPr lang="en-US" sz="2800" dirty="0" smtClean="0"/>
              <a:t>Secondary prevention is used;</a:t>
            </a:r>
          </a:p>
          <a:p>
            <a:pPr lvl="1">
              <a:lnSpc>
                <a:spcPct val="80000"/>
              </a:lnSpc>
            </a:pPr>
            <a:r>
              <a:rPr lang="en-US" sz="2400" dirty="0" smtClean="0"/>
              <a:t>after the disease has occurred, </a:t>
            </a:r>
            <a:r>
              <a:rPr lang="en-US" sz="2400" i="1" dirty="0" smtClean="0"/>
              <a:t>but</a:t>
            </a:r>
            <a:r>
              <a:rPr lang="en-US" sz="2400" dirty="0" smtClean="0"/>
              <a:t> </a:t>
            </a:r>
          </a:p>
          <a:p>
            <a:pPr lvl="1">
              <a:lnSpc>
                <a:spcPct val="80000"/>
              </a:lnSpc>
            </a:pPr>
            <a:r>
              <a:rPr lang="en-US" sz="2400" dirty="0" smtClean="0"/>
              <a:t>before the person notices that anything is wrong. </a:t>
            </a:r>
          </a:p>
          <a:p>
            <a:pPr>
              <a:lnSpc>
                <a:spcPct val="80000"/>
              </a:lnSpc>
            </a:pPr>
            <a:r>
              <a:rPr lang="en-US" sz="2800" dirty="0" smtClean="0"/>
              <a:t>The following takes place during this level</a:t>
            </a:r>
          </a:p>
          <a:p>
            <a:pPr lvl="1">
              <a:lnSpc>
                <a:spcPct val="80000"/>
              </a:lnSpc>
            </a:pPr>
            <a:r>
              <a:rPr lang="en-US" dirty="0" smtClean="0"/>
              <a:t>Early diagnosis</a:t>
            </a:r>
          </a:p>
          <a:p>
            <a:pPr lvl="1">
              <a:lnSpc>
                <a:spcPct val="80000"/>
              </a:lnSpc>
            </a:pPr>
            <a:r>
              <a:rPr lang="en-US" dirty="0" smtClean="0"/>
              <a:t>Screening diseases</a:t>
            </a:r>
          </a:p>
          <a:p>
            <a:pPr lvl="1">
              <a:lnSpc>
                <a:spcPct val="80000"/>
              </a:lnSpc>
            </a:pPr>
            <a:r>
              <a:rPr lang="en-US" dirty="0" smtClean="0"/>
              <a:t>Cure disease or slow its progression</a:t>
            </a:r>
          </a:p>
          <a:p>
            <a:pPr lvl="1">
              <a:lnSpc>
                <a:spcPct val="80000"/>
              </a:lnSpc>
            </a:pPr>
            <a:r>
              <a:rPr lang="en-US" dirty="0" smtClean="0"/>
              <a:t>Prevention of complications</a:t>
            </a:r>
          </a:p>
          <a:p>
            <a:pPr lvl="1">
              <a:lnSpc>
                <a:spcPct val="80000"/>
              </a:lnSpc>
            </a:pPr>
            <a:r>
              <a:rPr lang="en-US" dirty="0" smtClean="0"/>
              <a:t>Limiting disability</a:t>
            </a:r>
          </a:p>
          <a:p>
            <a:pPr lvl="1">
              <a:lnSpc>
                <a:spcPct val="80000"/>
              </a:lnSpc>
            </a:pPr>
            <a:r>
              <a:rPr lang="en-US" dirty="0" smtClean="0"/>
              <a:t>Reversing communicability of infectious diseases</a:t>
            </a:r>
          </a:p>
          <a:p>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05400"/>
          </a:xfrm>
        </p:spPr>
        <p:txBody>
          <a:bodyPr/>
          <a:lstStyle/>
          <a:p>
            <a:r>
              <a:rPr lang="en-US" dirty="0" smtClean="0"/>
              <a:t>Because of our inability to prevent certain diseases, efforts at control of many chronic diseases centre primarily around secondary prevention.</a:t>
            </a:r>
          </a:p>
          <a:p>
            <a:r>
              <a:rPr lang="en-US" dirty="0" smtClean="0"/>
              <a:t>This is so for diseases like diabetes, hypertension, cancer etc.</a:t>
            </a:r>
          </a:p>
          <a:p>
            <a:endParaRPr lang="en-US" dirty="0"/>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Tertiary prevention level</a:t>
            </a:r>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dirty="0" smtClean="0"/>
              <a:t>The goals of tertiary prevention are:</a:t>
            </a:r>
          </a:p>
          <a:p>
            <a:r>
              <a:rPr lang="en-US" dirty="0" smtClean="0"/>
              <a:t>Prevent damage and pain from the disease </a:t>
            </a:r>
          </a:p>
          <a:p>
            <a:r>
              <a:rPr lang="en-US" dirty="0" smtClean="0"/>
              <a:t>Slow down the disease </a:t>
            </a:r>
          </a:p>
          <a:p>
            <a:r>
              <a:rPr lang="en-US" dirty="0" smtClean="0"/>
              <a:t>Prevent the disease from causing other problems (These are called "complications.") </a:t>
            </a:r>
          </a:p>
          <a:p>
            <a:r>
              <a:rPr lang="en-US" dirty="0" smtClean="0"/>
              <a:t>Give better care to people with the disease. </a:t>
            </a:r>
          </a:p>
          <a:p>
            <a:r>
              <a:rPr lang="en-US" dirty="0" smtClean="0"/>
              <a:t>Make people with the disease healthy again and able to do what they used to do. </a:t>
            </a:r>
          </a:p>
          <a:p>
            <a:endParaRPr lang="en-US" dirty="0"/>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t>At this level the disease has already occurred and caused residual effects.</a:t>
            </a:r>
          </a:p>
          <a:p>
            <a:r>
              <a:rPr lang="en-US" dirty="0" smtClean="0"/>
              <a:t>This level is aimed at slowing the progression of damage already caused or to restore the individual to a functioning level as before or close to before the disease occurred.</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objectives</a:t>
            </a:r>
            <a:endParaRPr lang="en-US" dirty="0"/>
          </a:p>
        </p:txBody>
      </p:sp>
      <p:sp>
        <p:nvSpPr>
          <p:cNvPr id="3" name="Content Placeholder 2"/>
          <p:cNvSpPr>
            <a:spLocks noGrp="1"/>
          </p:cNvSpPr>
          <p:nvPr>
            <p:ph idx="1"/>
          </p:nvPr>
        </p:nvSpPr>
        <p:spPr/>
        <p:txBody>
          <a:bodyPr/>
          <a:lstStyle/>
          <a:p>
            <a:pPr>
              <a:defRPr/>
            </a:pPr>
            <a:r>
              <a:rPr lang="en-US" dirty="0" smtClean="0"/>
              <a:t>Broad objective</a:t>
            </a:r>
          </a:p>
          <a:p>
            <a:pPr lvl="2">
              <a:buFont typeface="Wingdings" pitchFamily="2" charset="2"/>
              <a:buChar char=""/>
              <a:defRPr/>
            </a:pPr>
            <a:r>
              <a:rPr lang="en-GB" dirty="0" smtClean="0"/>
              <a:t>This course is designed to enable students to acquire knowledge on the principles and concepts of community health based on, epidemiology, demography and environmental health.</a:t>
            </a: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r>
              <a:rPr lang="en-US" dirty="0" smtClean="0"/>
              <a:t>In this level rehabilitation is done it includes;</a:t>
            </a:r>
          </a:p>
          <a:p>
            <a:pPr marL="990600" lvl="1" indent="-533400">
              <a:lnSpc>
                <a:spcPct val="90000"/>
              </a:lnSpc>
              <a:buFontTx/>
              <a:buAutoNum type="arabicPeriod"/>
            </a:pPr>
            <a:r>
              <a:rPr lang="en-US" dirty="0" smtClean="0"/>
              <a:t>Medical rehab; or the restoration of skeletal functions by means of physical therapy and supportive medication e.g. hormones </a:t>
            </a:r>
          </a:p>
          <a:p>
            <a:pPr marL="990600" lvl="1" indent="-533400">
              <a:lnSpc>
                <a:spcPct val="90000"/>
              </a:lnSpc>
              <a:buFontTx/>
              <a:buAutoNum type="arabicPeriod"/>
            </a:pPr>
            <a:r>
              <a:rPr lang="en-US" dirty="0" smtClean="0"/>
              <a:t>Surgical rehab; e.g. plastic surgery, cosmetic surgery etc</a:t>
            </a:r>
          </a:p>
          <a:p>
            <a:pPr marL="990600" lvl="1" indent="-533400">
              <a:lnSpc>
                <a:spcPct val="90000"/>
              </a:lnSpc>
              <a:buFontTx/>
              <a:buAutoNum type="arabicPeriod"/>
            </a:pPr>
            <a:r>
              <a:rPr lang="en-US" dirty="0" smtClean="0"/>
              <a:t>Vocational rehab; or the restoration of the capability to earn a living by means of occupational therapy</a:t>
            </a:r>
          </a:p>
          <a:p>
            <a:pPr marL="990600" lvl="1" indent="-533400">
              <a:lnSpc>
                <a:spcPct val="90000"/>
              </a:lnSpc>
              <a:buFontTx/>
              <a:buAutoNum type="arabicPeriod"/>
            </a:pPr>
            <a:r>
              <a:rPr lang="en-US" dirty="0" smtClean="0"/>
              <a:t>Social and psychological rehab; or the restoration of personal confidence, family and social relationship by means of counseling.</a:t>
            </a:r>
          </a:p>
          <a:p>
            <a:pPr>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0075" y="76200"/>
            <a:ext cx="7772400" cy="533400"/>
          </a:xfrm>
          <a:noFill/>
          <a:ln/>
        </p:spPr>
        <p:txBody>
          <a:bodyPr lIns="92075" tIns="46038" rIns="92075" bIns="46038"/>
          <a:lstStyle/>
          <a:p>
            <a:r>
              <a:rPr lang="en-US" sz="3600" b="0" dirty="0">
                <a:solidFill>
                  <a:srgbClr val="FF0000"/>
                </a:solidFill>
              </a:rPr>
              <a:t>Natural history of disease</a:t>
            </a:r>
            <a:endParaRPr lang="en-US" sz="3600" dirty="0">
              <a:solidFill>
                <a:srgbClr val="FF0000"/>
              </a:solidFill>
            </a:endParaRPr>
          </a:p>
        </p:txBody>
      </p:sp>
      <p:sp>
        <p:nvSpPr>
          <p:cNvPr id="4099" name="Line 3"/>
          <p:cNvSpPr>
            <a:spLocks noChangeShapeType="1"/>
          </p:cNvSpPr>
          <p:nvPr/>
        </p:nvSpPr>
        <p:spPr bwMode="auto">
          <a:xfrm>
            <a:off x="700088" y="2932113"/>
            <a:ext cx="8142287"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0" name="Line 4"/>
          <p:cNvSpPr>
            <a:spLocks noChangeShapeType="1"/>
          </p:cNvSpPr>
          <p:nvPr/>
        </p:nvSpPr>
        <p:spPr bwMode="auto">
          <a:xfrm>
            <a:off x="2432050" y="2930525"/>
            <a:ext cx="0" cy="9525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1" name="Line 5"/>
          <p:cNvSpPr>
            <a:spLocks noChangeShapeType="1"/>
          </p:cNvSpPr>
          <p:nvPr/>
        </p:nvSpPr>
        <p:spPr bwMode="auto">
          <a:xfrm>
            <a:off x="4635500" y="2913063"/>
            <a:ext cx="0" cy="9525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2" name="Line 6"/>
          <p:cNvSpPr>
            <a:spLocks noChangeShapeType="1"/>
          </p:cNvSpPr>
          <p:nvPr/>
        </p:nvSpPr>
        <p:spPr bwMode="auto">
          <a:xfrm>
            <a:off x="6867525" y="2947988"/>
            <a:ext cx="0" cy="9525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3" name="Line 7"/>
          <p:cNvSpPr>
            <a:spLocks noChangeShapeType="1"/>
          </p:cNvSpPr>
          <p:nvPr/>
        </p:nvSpPr>
        <p:spPr bwMode="auto">
          <a:xfrm flipV="1">
            <a:off x="1393825" y="3941763"/>
            <a:ext cx="0" cy="808037"/>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4104" name="Line 8"/>
          <p:cNvSpPr>
            <a:spLocks noChangeShapeType="1"/>
          </p:cNvSpPr>
          <p:nvPr/>
        </p:nvSpPr>
        <p:spPr bwMode="auto">
          <a:xfrm>
            <a:off x="5483225" y="2197100"/>
            <a:ext cx="0" cy="750888"/>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4105" name="Line 9"/>
          <p:cNvSpPr>
            <a:spLocks noChangeShapeType="1"/>
          </p:cNvSpPr>
          <p:nvPr/>
        </p:nvSpPr>
        <p:spPr bwMode="auto">
          <a:xfrm flipH="1">
            <a:off x="4622800" y="1489075"/>
            <a:ext cx="3175" cy="1436688"/>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4106" name="Line 10"/>
          <p:cNvSpPr>
            <a:spLocks noChangeShapeType="1"/>
          </p:cNvSpPr>
          <p:nvPr/>
        </p:nvSpPr>
        <p:spPr bwMode="auto">
          <a:xfrm>
            <a:off x="3617913" y="2470150"/>
            <a:ext cx="0" cy="46355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4107" name="Line 11"/>
          <p:cNvSpPr>
            <a:spLocks noChangeShapeType="1"/>
          </p:cNvSpPr>
          <p:nvPr/>
        </p:nvSpPr>
        <p:spPr bwMode="auto">
          <a:xfrm>
            <a:off x="2428875" y="1752600"/>
            <a:ext cx="0" cy="106680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4108" name="Rectangle 12"/>
          <p:cNvSpPr>
            <a:spLocks noChangeArrowheads="1"/>
          </p:cNvSpPr>
          <p:nvPr/>
        </p:nvSpPr>
        <p:spPr bwMode="auto">
          <a:xfrm>
            <a:off x="355600" y="3170238"/>
            <a:ext cx="2136775" cy="639762"/>
          </a:xfrm>
          <a:prstGeom prst="rect">
            <a:avLst/>
          </a:prstGeom>
          <a:noFill/>
          <a:ln w="9525">
            <a:noFill/>
            <a:miter lim="800000"/>
            <a:headEnd/>
            <a:tailEnd/>
          </a:ln>
          <a:effectLst/>
        </p:spPr>
        <p:txBody>
          <a:bodyPr lIns="92075" tIns="46038" rIns="92075" bIns="46038">
            <a:spAutoFit/>
          </a:bodyPr>
          <a:lstStyle/>
          <a:p>
            <a:pPr algn="ctr">
              <a:lnSpc>
                <a:spcPct val="50000"/>
              </a:lnSpc>
              <a:spcBef>
                <a:spcPct val="50000"/>
              </a:spcBef>
            </a:pPr>
            <a:r>
              <a:rPr lang="en-US" sz="2400" b="1">
                <a:solidFill>
                  <a:srgbClr val="FF0000"/>
                </a:solidFill>
                <a:latin typeface="Arial" charset="0"/>
              </a:rPr>
              <a:t>Stage of</a:t>
            </a:r>
          </a:p>
          <a:p>
            <a:pPr algn="ctr">
              <a:lnSpc>
                <a:spcPct val="50000"/>
              </a:lnSpc>
              <a:spcBef>
                <a:spcPct val="50000"/>
              </a:spcBef>
            </a:pPr>
            <a:r>
              <a:rPr lang="en-US" sz="2400" b="1">
                <a:solidFill>
                  <a:srgbClr val="FF0000"/>
                </a:solidFill>
                <a:latin typeface="Arial" charset="0"/>
              </a:rPr>
              <a:t>susceptibility</a:t>
            </a:r>
            <a:endParaRPr lang="en-US" sz="2400" b="1">
              <a:solidFill>
                <a:schemeClr val="accent1"/>
              </a:solidFill>
              <a:latin typeface="Arial" charset="0"/>
            </a:endParaRPr>
          </a:p>
        </p:txBody>
      </p:sp>
      <p:sp>
        <p:nvSpPr>
          <p:cNvPr id="4109" name="Rectangle 13"/>
          <p:cNvSpPr>
            <a:spLocks noChangeArrowheads="1"/>
          </p:cNvSpPr>
          <p:nvPr/>
        </p:nvSpPr>
        <p:spPr bwMode="auto">
          <a:xfrm>
            <a:off x="2547938" y="3019425"/>
            <a:ext cx="2020887" cy="1150938"/>
          </a:xfrm>
          <a:prstGeom prst="rect">
            <a:avLst/>
          </a:prstGeom>
          <a:noFill/>
          <a:ln w="9525">
            <a:noFill/>
            <a:miter lim="800000"/>
            <a:headEnd/>
            <a:tailEnd/>
          </a:ln>
          <a:effectLst/>
        </p:spPr>
        <p:txBody>
          <a:bodyPr lIns="92075" tIns="46038" rIns="92075" bIns="46038">
            <a:spAutoFit/>
          </a:bodyPr>
          <a:lstStyle/>
          <a:p>
            <a:pPr algn="ctr">
              <a:lnSpc>
                <a:spcPct val="80000"/>
              </a:lnSpc>
              <a:spcBef>
                <a:spcPct val="50000"/>
              </a:spcBef>
            </a:pPr>
            <a:r>
              <a:rPr lang="en-US" sz="2400" b="1">
                <a:solidFill>
                  <a:srgbClr val="FF0000"/>
                </a:solidFill>
                <a:latin typeface="Arial" charset="0"/>
              </a:rPr>
              <a:t>Stage of </a:t>
            </a:r>
          </a:p>
          <a:p>
            <a:pPr algn="ctr">
              <a:lnSpc>
                <a:spcPct val="80000"/>
              </a:lnSpc>
              <a:spcBef>
                <a:spcPct val="50000"/>
              </a:spcBef>
            </a:pPr>
            <a:r>
              <a:rPr lang="en-US" sz="2400" b="1">
                <a:solidFill>
                  <a:srgbClr val="FF0000"/>
                </a:solidFill>
                <a:latin typeface="Arial" charset="0"/>
              </a:rPr>
              <a:t>sub clinical disease</a:t>
            </a:r>
            <a:endParaRPr lang="en-US" sz="2400" b="1">
              <a:solidFill>
                <a:schemeClr val="accent1"/>
              </a:solidFill>
              <a:latin typeface="Arial" charset="0"/>
            </a:endParaRPr>
          </a:p>
        </p:txBody>
      </p:sp>
      <p:sp>
        <p:nvSpPr>
          <p:cNvPr id="4110" name="Rectangle 14"/>
          <p:cNvSpPr>
            <a:spLocks noChangeArrowheads="1"/>
          </p:cNvSpPr>
          <p:nvPr/>
        </p:nvSpPr>
        <p:spPr bwMode="auto">
          <a:xfrm>
            <a:off x="4598988" y="3106738"/>
            <a:ext cx="2193925" cy="968375"/>
          </a:xfrm>
          <a:prstGeom prst="rect">
            <a:avLst/>
          </a:prstGeom>
          <a:noFill/>
          <a:ln w="9525">
            <a:noFill/>
            <a:miter lim="800000"/>
            <a:headEnd/>
            <a:tailEnd/>
          </a:ln>
          <a:effectLst/>
        </p:spPr>
        <p:txBody>
          <a:bodyPr lIns="92075" tIns="46038" rIns="92075" bIns="46038">
            <a:spAutoFit/>
          </a:bodyPr>
          <a:lstStyle/>
          <a:p>
            <a:pPr algn="ctr">
              <a:lnSpc>
                <a:spcPct val="80000"/>
              </a:lnSpc>
              <a:spcBef>
                <a:spcPct val="50000"/>
              </a:spcBef>
            </a:pPr>
            <a:r>
              <a:rPr lang="en-US" sz="2400" b="1">
                <a:solidFill>
                  <a:srgbClr val="FF0000"/>
                </a:solidFill>
                <a:latin typeface="Arial" charset="0"/>
              </a:rPr>
              <a:t>Stage of clinical disease</a:t>
            </a:r>
            <a:endParaRPr lang="en-US" sz="2400" b="1">
              <a:solidFill>
                <a:schemeClr val="accent1"/>
              </a:solidFill>
              <a:latin typeface="Arial" charset="0"/>
            </a:endParaRPr>
          </a:p>
        </p:txBody>
      </p:sp>
      <p:sp>
        <p:nvSpPr>
          <p:cNvPr id="4111" name="Rectangle 15"/>
          <p:cNvSpPr>
            <a:spLocks noChangeArrowheads="1"/>
          </p:cNvSpPr>
          <p:nvPr/>
        </p:nvSpPr>
        <p:spPr bwMode="auto">
          <a:xfrm>
            <a:off x="6794500" y="2960688"/>
            <a:ext cx="2281238" cy="1552575"/>
          </a:xfrm>
          <a:prstGeom prst="rect">
            <a:avLst/>
          </a:prstGeom>
          <a:noFill/>
          <a:ln w="9525">
            <a:noFill/>
            <a:miter lim="800000"/>
            <a:headEnd/>
            <a:tailEnd/>
          </a:ln>
          <a:effectLst/>
        </p:spPr>
        <p:txBody>
          <a:bodyPr lIns="92075" tIns="46038" rIns="92075" bIns="46038">
            <a:spAutoFit/>
          </a:bodyPr>
          <a:lstStyle/>
          <a:p>
            <a:pPr algn="ctr">
              <a:spcBef>
                <a:spcPct val="50000"/>
              </a:spcBef>
            </a:pPr>
            <a:r>
              <a:rPr lang="en-US" sz="2400" b="1">
                <a:solidFill>
                  <a:srgbClr val="FF0000"/>
                </a:solidFill>
                <a:latin typeface="Arial" charset="0"/>
              </a:rPr>
              <a:t>Stage of recovery, disability or death</a:t>
            </a:r>
            <a:endParaRPr lang="en-US" sz="2400" b="1">
              <a:solidFill>
                <a:schemeClr val="accent1"/>
              </a:solidFill>
              <a:latin typeface="Arial" charset="0"/>
            </a:endParaRPr>
          </a:p>
        </p:txBody>
      </p:sp>
      <p:sp>
        <p:nvSpPr>
          <p:cNvPr id="4112" name="Rectangle 16"/>
          <p:cNvSpPr>
            <a:spLocks noChangeArrowheads="1"/>
          </p:cNvSpPr>
          <p:nvPr/>
        </p:nvSpPr>
        <p:spPr bwMode="auto">
          <a:xfrm>
            <a:off x="142875" y="4894263"/>
            <a:ext cx="2570163" cy="822325"/>
          </a:xfrm>
          <a:prstGeom prst="rect">
            <a:avLst/>
          </a:prstGeom>
          <a:noFill/>
          <a:ln w="9525">
            <a:noFill/>
            <a:miter lim="800000"/>
            <a:headEnd/>
            <a:tailEnd/>
          </a:ln>
          <a:effectLst/>
        </p:spPr>
        <p:txBody>
          <a:bodyPr lIns="92075" tIns="46038" rIns="92075" bIns="46038">
            <a:spAutoFit/>
          </a:bodyPr>
          <a:lstStyle/>
          <a:p>
            <a:pPr algn="ctr">
              <a:spcBef>
                <a:spcPct val="50000"/>
              </a:spcBef>
            </a:pPr>
            <a:r>
              <a:rPr lang="en-US" sz="2400" b="1">
                <a:solidFill>
                  <a:srgbClr val="00B000"/>
                </a:solidFill>
                <a:effectLst>
                  <a:outerShdw blurRad="38100" dist="38100" dir="2700000" algn="tl">
                    <a:srgbClr val="000000"/>
                  </a:outerShdw>
                </a:effectLst>
                <a:latin typeface="Arial" charset="0"/>
              </a:rPr>
              <a:t>PRIMARY PREVENTION</a:t>
            </a:r>
            <a:endParaRPr lang="en-US" sz="2400" b="1">
              <a:solidFill>
                <a:schemeClr val="hlink"/>
              </a:solidFill>
              <a:effectLst>
                <a:outerShdw blurRad="38100" dist="38100" dir="2700000" algn="tl">
                  <a:srgbClr val="000000"/>
                </a:outerShdw>
              </a:effectLst>
            </a:endParaRPr>
          </a:p>
        </p:txBody>
      </p:sp>
      <p:sp>
        <p:nvSpPr>
          <p:cNvPr id="4113" name="Rectangle 17"/>
          <p:cNvSpPr>
            <a:spLocks noChangeArrowheads="1"/>
          </p:cNvSpPr>
          <p:nvPr/>
        </p:nvSpPr>
        <p:spPr bwMode="auto">
          <a:xfrm>
            <a:off x="2547938" y="5126038"/>
            <a:ext cx="2368550" cy="822325"/>
          </a:xfrm>
          <a:prstGeom prst="rect">
            <a:avLst/>
          </a:prstGeom>
          <a:noFill/>
          <a:ln w="9525">
            <a:noFill/>
            <a:miter lim="800000"/>
            <a:headEnd/>
            <a:tailEnd/>
          </a:ln>
          <a:effectLst/>
        </p:spPr>
        <p:txBody>
          <a:bodyPr lIns="92075" tIns="46038" rIns="92075" bIns="46038">
            <a:spAutoFit/>
          </a:bodyPr>
          <a:lstStyle/>
          <a:p>
            <a:pPr algn="ctr">
              <a:spcBef>
                <a:spcPct val="50000"/>
              </a:spcBef>
            </a:pPr>
            <a:r>
              <a:rPr lang="en-US" sz="2400" b="1">
                <a:solidFill>
                  <a:srgbClr val="00B000"/>
                </a:solidFill>
                <a:effectLst>
                  <a:outerShdw blurRad="38100" dist="38100" dir="2700000" algn="tl">
                    <a:srgbClr val="000000"/>
                  </a:outerShdw>
                </a:effectLst>
                <a:latin typeface="Arial" charset="0"/>
              </a:rPr>
              <a:t>SECONDARY PREVENTION</a:t>
            </a:r>
            <a:endParaRPr lang="en-US" sz="2400" b="1">
              <a:solidFill>
                <a:schemeClr val="hlink"/>
              </a:solidFill>
              <a:effectLst>
                <a:outerShdw blurRad="38100" dist="38100" dir="2700000" algn="tl">
                  <a:srgbClr val="000000"/>
                </a:outerShdw>
              </a:effectLst>
            </a:endParaRPr>
          </a:p>
        </p:txBody>
      </p:sp>
      <p:sp>
        <p:nvSpPr>
          <p:cNvPr id="4114" name="Rectangle 18"/>
          <p:cNvSpPr>
            <a:spLocks noChangeArrowheads="1"/>
          </p:cNvSpPr>
          <p:nvPr/>
        </p:nvSpPr>
        <p:spPr bwMode="auto">
          <a:xfrm>
            <a:off x="5934075" y="5334000"/>
            <a:ext cx="2454275" cy="822325"/>
          </a:xfrm>
          <a:prstGeom prst="rect">
            <a:avLst/>
          </a:prstGeom>
          <a:noFill/>
          <a:ln w="9525">
            <a:noFill/>
            <a:miter lim="800000"/>
            <a:headEnd/>
            <a:tailEnd/>
          </a:ln>
          <a:effectLst/>
        </p:spPr>
        <p:txBody>
          <a:bodyPr lIns="92075" tIns="46038" rIns="92075" bIns="46038">
            <a:spAutoFit/>
          </a:bodyPr>
          <a:lstStyle/>
          <a:p>
            <a:pPr algn="ctr">
              <a:spcBef>
                <a:spcPct val="50000"/>
              </a:spcBef>
            </a:pPr>
            <a:r>
              <a:rPr lang="en-US" sz="2400" b="1">
                <a:solidFill>
                  <a:srgbClr val="00B000"/>
                </a:solidFill>
                <a:effectLst>
                  <a:outerShdw blurRad="38100" dist="38100" dir="2700000" algn="tl">
                    <a:srgbClr val="000000"/>
                  </a:outerShdw>
                </a:effectLst>
                <a:latin typeface="Arial" charset="0"/>
              </a:rPr>
              <a:t>TERTIARY PREVENTION</a:t>
            </a:r>
            <a:endParaRPr lang="en-US" sz="2400" b="1">
              <a:solidFill>
                <a:schemeClr val="hlink"/>
              </a:solidFill>
              <a:effectLst>
                <a:outerShdw blurRad="38100" dist="38100" dir="2700000" algn="tl">
                  <a:srgbClr val="000000"/>
                </a:outerShdw>
              </a:effectLst>
            </a:endParaRPr>
          </a:p>
        </p:txBody>
      </p:sp>
      <p:sp>
        <p:nvSpPr>
          <p:cNvPr id="4115" name="Line 19"/>
          <p:cNvSpPr>
            <a:spLocks noChangeShapeType="1"/>
          </p:cNvSpPr>
          <p:nvPr/>
        </p:nvSpPr>
        <p:spPr bwMode="auto">
          <a:xfrm>
            <a:off x="5695950" y="5299075"/>
            <a:ext cx="24257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16" name="Rectangle 20"/>
          <p:cNvSpPr>
            <a:spLocks noChangeArrowheads="1"/>
          </p:cNvSpPr>
          <p:nvPr/>
        </p:nvSpPr>
        <p:spPr bwMode="auto">
          <a:xfrm>
            <a:off x="1676400" y="1219200"/>
            <a:ext cx="1717675" cy="457200"/>
          </a:xfrm>
          <a:prstGeom prst="rect">
            <a:avLst/>
          </a:prstGeom>
          <a:noFill/>
          <a:ln w="9525">
            <a:noFill/>
            <a:miter lim="800000"/>
            <a:headEnd/>
            <a:tailEnd/>
          </a:ln>
          <a:effectLst/>
        </p:spPr>
        <p:txBody>
          <a:bodyPr lIns="92075" tIns="46038" rIns="92075" bIns="46038">
            <a:spAutoFit/>
          </a:bodyPr>
          <a:lstStyle/>
          <a:p>
            <a:pPr>
              <a:spcBef>
                <a:spcPct val="50000"/>
              </a:spcBef>
            </a:pPr>
            <a:r>
              <a:rPr lang="en-US" sz="2400" b="1">
                <a:solidFill>
                  <a:srgbClr val="99FF33"/>
                </a:solidFill>
                <a:latin typeface="Arial" charset="0"/>
              </a:rPr>
              <a:t>Exposure</a:t>
            </a:r>
          </a:p>
        </p:txBody>
      </p:sp>
      <p:sp>
        <p:nvSpPr>
          <p:cNvPr id="4117" name="Rectangle 21"/>
          <p:cNvSpPr>
            <a:spLocks noChangeArrowheads="1"/>
          </p:cNvSpPr>
          <p:nvPr/>
        </p:nvSpPr>
        <p:spPr bwMode="auto">
          <a:xfrm>
            <a:off x="2636838" y="1871663"/>
            <a:ext cx="1963737" cy="566737"/>
          </a:xfrm>
          <a:prstGeom prst="rect">
            <a:avLst/>
          </a:prstGeom>
          <a:noFill/>
          <a:ln w="9525">
            <a:noFill/>
            <a:miter lim="800000"/>
            <a:headEnd/>
            <a:tailEnd/>
          </a:ln>
          <a:effectLst/>
        </p:spPr>
        <p:txBody>
          <a:bodyPr lIns="92075" tIns="46038" rIns="92075" bIns="46038">
            <a:spAutoFit/>
          </a:bodyPr>
          <a:lstStyle/>
          <a:p>
            <a:pPr algn="ctr">
              <a:lnSpc>
                <a:spcPct val="40000"/>
              </a:lnSpc>
              <a:spcBef>
                <a:spcPct val="50000"/>
              </a:spcBef>
            </a:pPr>
            <a:r>
              <a:rPr lang="en-US" sz="2400" b="1">
                <a:solidFill>
                  <a:srgbClr val="99FF33"/>
                </a:solidFill>
                <a:latin typeface="Arial" charset="0"/>
              </a:rPr>
              <a:t>Pathologic</a:t>
            </a:r>
          </a:p>
          <a:p>
            <a:pPr algn="ctr">
              <a:lnSpc>
                <a:spcPct val="40000"/>
              </a:lnSpc>
              <a:spcBef>
                <a:spcPct val="50000"/>
              </a:spcBef>
            </a:pPr>
            <a:r>
              <a:rPr lang="en-US" sz="2400" b="1">
                <a:solidFill>
                  <a:srgbClr val="99FF33"/>
                </a:solidFill>
                <a:latin typeface="Arial" charset="0"/>
              </a:rPr>
              <a:t>changes</a:t>
            </a:r>
          </a:p>
        </p:txBody>
      </p:sp>
      <p:sp>
        <p:nvSpPr>
          <p:cNvPr id="4118" name="Rectangle 22"/>
          <p:cNvSpPr>
            <a:spLocks noChangeArrowheads="1"/>
          </p:cNvSpPr>
          <p:nvPr/>
        </p:nvSpPr>
        <p:spPr bwMode="auto">
          <a:xfrm>
            <a:off x="3676650" y="854075"/>
            <a:ext cx="1789113" cy="676275"/>
          </a:xfrm>
          <a:prstGeom prst="rect">
            <a:avLst/>
          </a:prstGeom>
          <a:noFill/>
          <a:ln w="9525">
            <a:noFill/>
            <a:miter lim="800000"/>
            <a:headEnd/>
            <a:tailEnd/>
          </a:ln>
          <a:effectLst/>
        </p:spPr>
        <p:txBody>
          <a:bodyPr lIns="92075" tIns="46038" rIns="92075" bIns="46038">
            <a:spAutoFit/>
          </a:bodyPr>
          <a:lstStyle/>
          <a:p>
            <a:pPr algn="ctr">
              <a:lnSpc>
                <a:spcPct val="80000"/>
              </a:lnSpc>
              <a:spcBef>
                <a:spcPct val="50000"/>
              </a:spcBef>
            </a:pPr>
            <a:r>
              <a:rPr lang="en-US" sz="2400" b="1">
                <a:solidFill>
                  <a:srgbClr val="99FF33"/>
                </a:solidFill>
                <a:latin typeface="Arial" charset="0"/>
              </a:rPr>
              <a:t>Onset of symptoms</a:t>
            </a:r>
          </a:p>
        </p:txBody>
      </p:sp>
      <p:sp>
        <p:nvSpPr>
          <p:cNvPr id="4119" name="Line 23"/>
          <p:cNvSpPr>
            <a:spLocks noChangeShapeType="1"/>
          </p:cNvSpPr>
          <p:nvPr/>
        </p:nvSpPr>
        <p:spPr bwMode="auto">
          <a:xfrm>
            <a:off x="5494338" y="2192338"/>
            <a:ext cx="9525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20" name="Line 24"/>
          <p:cNvSpPr>
            <a:spLocks noChangeShapeType="1"/>
          </p:cNvSpPr>
          <p:nvPr/>
        </p:nvSpPr>
        <p:spPr bwMode="auto">
          <a:xfrm flipV="1">
            <a:off x="6446838" y="1538288"/>
            <a:ext cx="0" cy="66357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21" name="Rectangle 25"/>
          <p:cNvSpPr>
            <a:spLocks noChangeArrowheads="1"/>
          </p:cNvSpPr>
          <p:nvPr/>
        </p:nvSpPr>
        <p:spPr bwMode="auto">
          <a:xfrm>
            <a:off x="5629275" y="838200"/>
            <a:ext cx="2143125" cy="676275"/>
          </a:xfrm>
          <a:prstGeom prst="rect">
            <a:avLst/>
          </a:prstGeom>
          <a:noFill/>
          <a:ln w="9525">
            <a:noFill/>
            <a:miter lim="800000"/>
            <a:headEnd/>
            <a:tailEnd/>
          </a:ln>
          <a:effectLst/>
        </p:spPr>
        <p:txBody>
          <a:bodyPr lIns="92075" tIns="46038" rIns="92075" bIns="46038">
            <a:spAutoFit/>
          </a:bodyPr>
          <a:lstStyle/>
          <a:p>
            <a:pPr algn="ctr">
              <a:lnSpc>
                <a:spcPct val="80000"/>
              </a:lnSpc>
              <a:spcBef>
                <a:spcPct val="50000"/>
              </a:spcBef>
            </a:pPr>
            <a:r>
              <a:rPr lang="en-US" sz="2400" b="1">
                <a:solidFill>
                  <a:srgbClr val="99FF33"/>
                </a:solidFill>
                <a:latin typeface="Arial" charset="0"/>
              </a:rPr>
              <a:t>Usual time of diagnosis</a:t>
            </a:r>
          </a:p>
        </p:txBody>
      </p:sp>
      <p:sp>
        <p:nvSpPr>
          <p:cNvPr id="4122" name="Line 26"/>
          <p:cNvSpPr>
            <a:spLocks noChangeShapeType="1"/>
          </p:cNvSpPr>
          <p:nvPr/>
        </p:nvSpPr>
        <p:spPr bwMode="auto">
          <a:xfrm flipV="1">
            <a:off x="3571875" y="4114800"/>
            <a:ext cx="0" cy="960438"/>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4123" name="Line 27"/>
          <p:cNvSpPr>
            <a:spLocks noChangeShapeType="1"/>
          </p:cNvSpPr>
          <p:nvPr/>
        </p:nvSpPr>
        <p:spPr bwMode="auto">
          <a:xfrm flipV="1">
            <a:off x="8105775" y="4468813"/>
            <a:ext cx="0" cy="808037"/>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4124" name="Line 28"/>
          <p:cNvSpPr>
            <a:spLocks noChangeShapeType="1"/>
          </p:cNvSpPr>
          <p:nvPr/>
        </p:nvSpPr>
        <p:spPr bwMode="auto">
          <a:xfrm flipV="1">
            <a:off x="5686425" y="3924300"/>
            <a:ext cx="0" cy="1371600"/>
          </a:xfrm>
          <a:prstGeom prst="line">
            <a:avLst/>
          </a:prstGeom>
          <a:noFill/>
          <a:ln w="12700">
            <a:solidFill>
              <a:schemeClr val="tx1"/>
            </a:solidFill>
            <a:round/>
            <a:headEnd type="none" w="sm" len="sm"/>
            <a:tailEnd type="stealth" w="med" len="lg"/>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63" name="Group 35"/>
          <p:cNvGraphicFramePr>
            <a:graphicFrameLocks noGrp="1"/>
          </p:cNvGraphicFramePr>
          <p:nvPr>
            <p:ph idx="1"/>
          </p:nvPr>
        </p:nvGraphicFramePr>
        <p:xfrm>
          <a:off x="457200" y="533400"/>
          <a:ext cx="8229600" cy="5467858"/>
        </p:xfrm>
        <a:graphic>
          <a:graphicData uri="http://schemas.openxmlformats.org/drawingml/2006/table">
            <a:tbl>
              <a:tblPr/>
              <a:tblGrid>
                <a:gridCol w="2743200"/>
                <a:gridCol w="2743200"/>
                <a:gridCol w="2743200"/>
              </a:tblGrid>
              <a:tr h="1143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Stage of disease development</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NHD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Level of prevention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Example of interventions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0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Pre-pathogenesis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And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susceptibility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Primary prevention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a:t>
                      </a: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immunization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-prophylaxis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-health education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 Healthy lifestyle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9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Pathogenesis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-Pre-clinical</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-Clinical stage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Secondary prevention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Screening</a:t>
                      </a: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Medication</a:t>
                      </a: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surgery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0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Resolution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-Chronicity</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-recovery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Tertiary prevention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a:t>
                      </a: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physiotherapy</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-Occupational therapy</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-counseling</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-plastic surgery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0" y="1600200"/>
            <a:ext cx="9144000" cy="5105400"/>
          </a:xfrm>
        </p:spPr>
        <p:txBody>
          <a:bodyPr/>
          <a:lstStyle/>
          <a:p>
            <a:r>
              <a:rPr lang="en-US" dirty="0" smtClean="0"/>
              <a:t>Health care workers should be in a position to detect at which stage of disease the individual is and device the intervention/preventive measures.</a:t>
            </a:r>
          </a:p>
          <a:p>
            <a:r>
              <a:rPr lang="en-US" dirty="0" smtClean="0"/>
              <a:t>The prevention levels can be viewed alongside the natural history of disease as indicated below.</a:t>
            </a:r>
            <a:endParaRPr lang="en-US" dirty="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VECTOR CONTROL</a:t>
            </a:r>
            <a:endParaRPr lang="en-US" dirty="0">
              <a:solidFill>
                <a:schemeClr val="tx1"/>
              </a:solidFill>
            </a:endParaRPr>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Vectors are intermediate living objects which may spread the infection from one host to another. </a:t>
            </a:r>
          </a:p>
          <a:p>
            <a:r>
              <a:rPr lang="en-US" dirty="0" smtClean="0">
                <a:solidFill>
                  <a:schemeClr val="tx2"/>
                </a:solidFill>
              </a:rPr>
              <a:t>vector is an insect or a tick that transports an infectious agent to a susceptible individual e.g. flies, mosquitoes, fleas , </a:t>
            </a:r>
            <a:r>
              <a:rPr lang="en-US" dirty="0" err="1" smtClean="0">
                <a:solidFill>
                  <a:schemeClr val="tx2"/>
                </a:solidFill>
              </a:rPr>
              <a:t>pendiculosis</a:t>
            </a:r>
            <a:r>
              <a:rPr lang="en-US" dirty="0" smtClean="0">
                <a:solidFill>
                  <a:schemeClr val="tx2"/>
                </a:solidFill>
              </a:rPr>
              <a:t>(lice), bedbugs, ticks, snails etc.   </a:t>
            </a:r>
            <a:endParaRPr lang="en-US" dirty="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r>
              <a:rPr lang="en-US" dirty="0" smtClean="0">
                <a:solidFill>
                  <a:schemeClr val="tx2"/>
                </a:solidFill>
              </a:rPr>
              <a:t>The </a:t>
            </a:r>
            <a:r>
              <a:rPr lang="en-US" dirty="0" smtClean="0"/>
              <a:t>methods</a:t>
            </a:r>
            <a:r>
              <a:rPr lang="en-US" dirty="0" smtClean="0">
                <a:solidFill>
                  <a:schemeClr val="tx2"/>
                </a:solidFill>
              </a:rPr>
              <a:t> in which vector transmit the parasitic micro-organisms are  ; biting,      regurgitation , scratching in of infective </a:t>
            </a:r>
            <a:r>
              <a:rPr lang="en-US" dirty="0" err="1" smtClean="0">
                <a:solidFill>
                  <a:schemeClr val="tx2"/>
                </a:solidFill>
              </a:rPr>
              <a:t>faeces</a:t>
            </a:r>
            <a:r>
              <a:rPr lang="en-US" dirty="0" smtClean="0">
                <a:solidFill>
                  <a:schemeClr val="tx2"/>
                </a:solidFill>
              </a:rPr>
              <a:t> , contamination of host with body fluids of vectors, can also be swallowed.</a:t>
            </a:r>
          </a:p>
          <a:p>
            <a:r>
              <a:rPr lang="en-US" dirty="0" smtClean="0">
                <a:solidFill>
                  <a:schemeClr val="tx2"/>
                </a:solidFill>
              </a:rPr>
              <a:t>Vector control is a method of interrupting transmission of a communicable disease . Any organism or agent that requires a vector for its transmission, the cycle is inhibited if the vectors are killed or reduced.</a:t>
            </a: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None/>
            </a:pPr>
            <a:r>
              <a:rPr lang="en-US" dirty="0" smtClean="0">
                <a:solidFill>
                  <a:schemeClr val="tx2"/>
                </a:solidFill>
              </a:rPr>
              <a:t>Vector </a:t>
            </a:r>
            <a:r>
              <a:rPr lang="en-US" i="1" dirty="0" smtClean="0"/>
              <a:t>control</a:t>
            </a:r>
            <a:r>
              <a:rPr lang="en-US" dirty="0" smtClean="0"/>
              <a:t>  </a:t>
            </a:r>
            <a:r>
              <a:rPr lang="en-US" dirty="0" smtClean="0">
                <a:solidFill>
                  <a:schemeClr val="tx2"/>
                </a:solidFill>
              </a:rPr>
              <a:t>involves;</a:t>
            </a:r>
          </a:p>
          <a:p>
            <a:r>
              <a:rPr lang="en-US" dirty="0" smtClean="0">
                <a:solidFill>
                  <a:schemeClr val="tx2"/>
                </a:solidFill>
              </a:rPr>
              <a:t>--- Altering the environment so that it is unfavorable for the vector  e.g. draining swamps, using toxic substances  like insecticides </a:t>
            </a:r>
          </a:p>
          <a:p>
            <a:r>
              <a:rPr lang="en-US" dirty="0" smtClean="0">
                <a:solidFill>
                  <a:schemeClr val="tx2"/>
                </a:solidFill>
              </a:rPr>
              <a:t>---  Using other living organisms that attack the vectors  i.e. biological methods. e.g. introducing larvae-eating fish into water where the mosquitoes are breeding.</a:t>
            </a:r>
          </a:p>
          <a:p>
            <a:r>
              <a:rPr lang="en-US" dirty="0" smtClean="0">
                <a:solidFill>
                  <a:schemeClr val="tx2"/>
                </a:solidFill>
              </a:rPr>
              <a:t>Examples of vector control include:-</a:t>
            </a:r>
          </a:p>
          <a:p>
            <a:endParaRPr lang="en-US" dirty="0"/>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i="1" dirty="0" smtClean="0">
                <a:solidFill>
                  <a:schemeClr val="tx1"/>
                </a:solidFill>
              </a:rPr>
              <a:t>MOSQUITOES</a:t>
            </a:r>
            <a:endParaRPr lang="en-US" dirty="0">
              <a:solidFill>
                <a:schemeClr val="tx1"/>
              </a:solidFill>
            </a:endParaRPr>
          </a:p>
        </p:txBody>
      </p:sp>
      <p:sp>
        <p:nvSpPr>
          <p:cNvPr id="3" name="Content Placeholder 2"/>
          <p:cNvSpPr>
            <a:spLocks noGrp="1"/>
          </p:cNvSpPr>
          <p:nvPr>
            <p:ph idx="1"/>
          </p:nvPr>
        </p:nvSpPr>
        <p:spPr>
          <a:xfrm>
            <a:off x="0" y="1371600"/>
            <a:ext cx="9144000" cy="5486400"/>
          </a:xfrm>
        </p:spPr>
        <p:txBody>
          <a:bodyPr/>
          <a:lstStyle/>
          <a:p>
            <a:r>
              <a:rPr lang="en-US" dirty="0" smtClean="0">
                <a:solidFill>
                  <a:schemeClr val="tx2"/>
                </a:solidFill>
              </a:rPr>
              <a:t>Vector for transmitting malaria. Mosquitoes are dependent upon still water for breeding. The best way of controlling mosquitoes is by:-</a:t>
            </a:r>
          </a:p>
          <a:p>
            <a:pPr marL="457200" indent="-457200">
              <a:buAutoNum type="arabicPlain"/>
            </a:pPr>
            <a:r>
              <a:rPr lang="en-US" dirty="0" smtClean="0">
                <a:solidFill>
                  <a:schemeClr val="tx2"/>
                </a:solidFill>
              </a:rPr>
              <a:t>Draining stagnant water in holes, ditches and any accumulation of water in or around the home.</a:t>
            </a:r>
          </a:p>
          <a:p>
            <a:pPr marL="457200" indent="-457200">
              <a:buAutoNum type="arabicPlain"/>
            </a:pPr>
            <a:r>
              <a:rPr lang="en-US" dirty="0" smtClean="0">
                <a:solidFill>
                  <a:schemeClr val="tx2"/>
                </a:solidFill>
              </a:rPr>
              <a:t>Clearing bushes and grass along water banks and around the homes </a:t>
            </a:r>
            <a:endParaRPr lang="sw-KE" dirty="0" smtClean="0">
              <a:solidFill>
                <a:schemeClr val="tx2"/>
              </a:solidFill>
            </a:endParaRPr>
          </a:p>
          <a:p>
            <a:endParaRPr lang="en-US" dirty="0"/>
          </a:p>
        </p:txBody>
      </p:sp>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a:buNone/>
            </a:pPr>
            <a:r>
              <a:rPr lang="en-US" dirty="0" smtClean="0">
                <a:solidFill>
                  <a:schemeClr val="tx2"/>
                </a:solidFill>
              </a:rPr>
              <a:t>3  Collecting and disposing off all containers likely to hold water e.g. tins, broken pots, coconut husks, old </a:t>
            </a:r>
            <a:r>
              <a:rPr lang="en-US" dirty="0" err="1" smtClean="0">
                <a:solidFill>
                  <a:schemeClr val="tx2"/>
                </a:solidFill>
              </a:rPr>
              <a:t>tyres,nylon</a:t>
            </a:r>
            <a:r>
              <a:rPr lang="en-US" dirty="0" smtClean="0">
                <a:solidFill>
                  <a:schemeClr val="tx2"/>
                </a:solidFill>
              </a:rPr>
              <a:t> papers etc </a:t>
            </a:r>
          </a:p>
          <a:p>
            <a:pPr marL="457200" indent="-457200">
              <a:buAutoNum type="arabicPlain" startAt="4"/>
            </a:pPr>
            <a:r>
              <a:rPr lang="en-US" dirty="0" smtClean="0">
                <a:solidFill>
                  <a:schemeClr val="tx2"/>
                </a:solidFill>
              </a:rPr>
              <a:t>Bedroom and sitting room windows should be covered with mosquito-proof wire gauze, and beds should be provided with mosquito nets.</a:t>
            </a:r>
          </a:p>
          <a:p>
            <a:pPr>
              <a:buAutoNum type="arabicPlain" startAt="4"/>
            </a:pPr>
            <a:r>
              <a:rPr lang="en-US" dirty="0" smtClean="0">
                <a:solidFill>
                  <a:schemeClr val="tx2"/>
                </a:solidFill>
              </a:rPr>
              <a:t>Use of mosquito repellant coils &amp; oils</a:t>
            </a:r>
          </a:p>
          <a:p>
            <a:pPr>
              <a:buAutoNum type="arabicPlain" startAt="4"/>
            </a:pPr>
            <a:r>
              <a:rPr lang="en-US" dirty="0" smtClean="0">
                <a:solidFill>
                  <a:schemeClr val="tx2"/>
                </a:solidFill>
              </a:rPr>
              <a:t>Use of insecticide sprays </a:t>
            </a:r>
          </a:p>
          <a:p>
            <a:endParaRPr lang="en-US" dirty="0"/>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err="1" smtClean="0">
                <a:solidFill>
                  <a:schemeClr val="tx1"/>
                </a:solidFill>
              </a:rPr>
              <a:t>Bilharzia</a:t>
            </a:r>
            <a:r>
              <a:rPr lang="en-US" sz="4400" b="1" dirty="0" smtClean="0">
                <a:solidFill>
                  <a:schemeClr val="tx1"/>
                </a:solidFill>
              </a:rPr>
              <a:t> snails</a:t>
            </a:r>
            <a:endParaRPr lang="en-US" dirty="0">
              <a:solidFill>
                <a:schemeClr val="tx1"/>
              </a:solidFill>
            </a:endParaRPr>
          </a:p>
        </p:txBody>
      </p:sp>
      <p:sp>
        <p:nvSpPr>
          <p:cNvPr id="3" name="Content Placeholder 2"/>
          <p:cNvSpPr>
            <a:spLocks noGrp="1"/>
          </p:cNvSpPr>
          <p:nvPr>
            <p:ph idx="1"/>
          </p:nvPr>
        </p:nvSpPr>
        <p:spPr>
          <a:xfrm>
            <a:off x="0" y="1295400"/>
            <a:ext cx="9144000" cy="5562600"/>
          </a:xfrm>
        </p:spPr>
        <p:txBody>
          <a:bodyPr/>
          <a:lstStyle/>
          <a:p>
            <a:r>
              <a:rPr lang="sw-KE" dirty="0" smtClean="0">
                <a:solidFill>
                  <a:schemeClr val="tx2"/>
                </a:solidFill>
              </a:rPr>
              <a:t>Vector for transmitting  Bilharzia (schistosomiasis)</a:t>
            </a:r>
          </a:p>
          <a:p>
            <a:r>
              <a:rPr lang="en-US" dirty="0" smtClean="0">
                <a:solidFill>
                  <a:schemeClr val="tx2"/>
                </a:solidFill>
              </a:rPr>
              <a:t>The snails breed and live in ponds, swamps and slow flowing streams and rivers. </a:t>
            </a:r>
          </a:p>
          <a:p>
            <a:r>
              <a:rPr lang="en-US" dirty="0" smtClean="0">
                <a:solidFill>
                  <a:schemeClr val="tx2"/>
                </a:solidFill>
              </a:rPr>
              <a:t>They can be controlled by;</a:t>
            </a:r>
          </a:p>
          <a:p>
            <a:pPr marL="457200" indent="-457200">
              <a:buAutoNum type="arabicPlain"/>
            </a:pPr>
            <a:r>
              <a:rPr lang="en-US" dirty="0" smtClean="0">
                <a:solidFill>
                  <a:schemeClr val="tx2"/>
                </a:solidFill>
              </a:rPr>
              <a:t>Clearing all vegetation along the water edges to deny the snails shade and food</a:t>
            </a:r>
          </a:p>
          <a:p>
            <a:pPr marL="457200" indent="-457200">
              <a:buAutoNum type="arabicPlain"/>
            </a:pPr>
            <a:r>
              <a:rPr lang="en-US" dirty="0" smtClean="0">
                <a:solidFill>
                  <a:schemeClr val="tx2"/>
                </a:solidFill>
              </a:rPr>
              <a:t>Clearing water channels so that water flows faster, thus making snails breeding more difficult. </a:t>
            </a:r>
          </a:p>
          <a:p>
            <a:endParaRPr lang="en-US" dirty="0" smtClean="0">
              <a:solidFill>
                <a:schemeClr val="tx2"/>
              </a:solidFill>
            </a:endParaRPr>
          </a:p>
          <a:p>
            <a:endParaRPr lang="en-US" dirty="0"/>
          </a:p>
        </p:txBody>
      </p:sp>
    </p:spTree>
  </p:cSld>
  <p:clrMapOvr>
    <a:masterClrMapping/>
  </p:clrMapOvr>
  <p:transition/>
</p:sld>
</file>

<file path=ppt/theme/theme1.xml><?xml version="1.0" encoding="utf-8"?>
<a:theme xmlns:a="http://schemas.openxmlformats.org/drawingml/2006/main" name="Theme1">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2097</TotalTime>
  <Words>11660</Words>
  <Application>Microsoft Office PowerPoint</Application>
  <PresentationFormat>On-screen Show (4:3)</PresentationFormat>
  <Paragraphs>1087</Paragraphs>
  <Slides>234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234</vt:i4>
      </vt:variant>
    </vt:vector>
  </HeadingPairs>
  <TitlesOfParts>
    <vt:vector size="242" baseType="lpstr">
      <vt:lpstr>Arial</vt:lpstr>
      <vt:lpstr>Calibri</vt:lpstr>
      <vt:lpstr>Courier New</vt:lpstr>
      <vt:lpstr>Forte</vt:lpstr>
      <vt:lpstr>Tahoma</vt:lpstr>
      <vt:lpstr>Times New Roman</vt:lpstr>
      <vt:lpstr>Wingdings</vt:lpstr>
      <vt:lpstr>Theme1</vt:lpstr>
      <vt:lpstr>COMMUNITY HEALTH NURSING INTRODUCTION</vt:lpstr>
      <vt:lpstr>COURSE OUTLINE</vt:lpstr>
      <vt:lpstr>PowerPoint Presentation</vt:lpstr>
      <vt:lpstr>PowerPoint Presentation</vt:lpstr>
      <vt:lpstr>PowerPoint Presentation</vt:lpstr>
      <vt:lpstr>PowerPoint Presentation</vt:lpstr>
      <vt:lpstr>Course implementation</vt:lpstr>
      <vt:lpstr>Course evaluation</vt:lpstr>
      <vt:lpstr>Course objectives</vt:lpstr>
      <vt:lpstr>Specific objectives</vt:lpstr>
      <vt:lpstr>Definition of terms</vt:lpstr>
      <vt:lpstr>PowerPoint Presentation</vt:lpstr>
      <vt:lpstr>PowerPoint Presentation</vt:lpstr>
      <vt:lpstr>A community</vt:lpstr>
      <vt:lpstr>The Family</vt:lpstr>
      <vt:lpstr>PowerPoint Presentation</vt:lpstr>
      <vt:lpstr>Types of Families</vt:lpstr>
      <vt:lpstr>Components of a community </vt:lpstr>
      <vt:lpstr>1. People</vt:lpstr>
      <vt:lpstr>2. Goals</vt:lpstr>
      <vt:lpstr>Maslov’s Hierarchy of needs</vt:lpstr>
      <vt:lpstr>3.Environment </vt:lpstr>
      <vt:lpstr>Sub environments</vt:lpstr>
      <vt:lpstr>…cont…Sub environments</vt:lpstr>
      <vt:lpstr>4. Boundaries</vt:lpstr>
      <vt:lpstr>PowerPoint Presentation</vt:lpstr>
      <vt:lpstr>PSYCHOLOGICAL BOUNDARIES </vt:lpstr>
      <vt:lpstr>5. Social services systems </vt:lpstr>
      <vt:lpstr>Characteristics of a Healthy Community</vt:lpstr>
      <vt:lpstr>PowerPoint Presentation</vt:lpstr>
      <vt:lpstr>Problems that Affect the Health of the Community</vt:lpstr>
      <vt:lpstr>PowerPoint Presentation</vt:lpstr>
      <vt:lpstr>Community Health</vt:lpstr>
      <vt:lpstr>PowerPoint Presentation</vt:lpstr>
      <vt:lpstr> Development of community health nursing in Kenya  </vt:lpstr>
      <vt:lpstr>PowerPoint Presentation</vt:lpstr>
      <vt:lpstr>PowerPoint Presentation</vt:lpstr>
      <vt:lpstr>PowerPoint Presentation</vt:lpstr>
      <vt:lpstr>PowerPoint Presentation</vt:lpstr>
      <vt:lpstr>Aims of Community Health</vt:lpstr>
      <vt:lpstr>Principles of CommunityHealth (Alma Ata Declaration - WHO 1978)</vt:lpstr>
      <vt:lpstr>PowerPoint Presentation</vt:lpstr>
      <vt:lpstr>PowerPoint Presentation</vt:lpstr>
      <vt:lpstr>Roles and Functions of a Community Health Nurse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FACTORS THAT DETERMINE HEALTH CARE DELIVERY</vt:lpstr>
      <vt:lpstr>PowerPoint Presentation</vt:lpstr>
      <vt:lpstr>PowerPoint Presentation</vt:lpstr>
      <vt:lpstr>PowerPoint Presentation</vt:lpstr>
      <vt:lpstr>+</vt:lpstr>
      <vt:lpstr>-</vt:lpstr>
      <vt:lpstr>TUTORIAL QUESTION</vt:lpstr>
      <vt:lpstr>Epidemiology  </vt:lpstr>
      <vt:lpstr>PowerPoint Presentation</vt:lpstr>
      <vt:lpstr>ENDEMIC AND EPIDEMIC ILLUSTRATION</vt:lpstr>
      <vt:lpstr>Disease causation</vt:lpstr>
      <vt:lpstr>Epidemiologic triangle (triad)</vt:lpstr>
      <vt:lpstr>PowerPoint Presentation</vt:lpstr>
      <vt:lpstr>PowerPoint Presentation</vt:lpstr>
      <vt:lpstr>Agent innate properties</vt:lpstr>
      <vt:lpstr> The host </vt:lpstr>
      <vt:lpstr> THE ENVIRONMENT </vt:lpstr>
      <vt:lpstr>PowerPoint Presentation</vt:lpstr>
      <vt:lpstr>PowerPoint Presentation</vt:lpstr>
      <vt:lpstr>Natural history of disease</vt:lpstr>
      <vt:lpstr>PowerPoint Presentation</vt:lpstr>
      <vt:lpstr>PowerPoint Presentation</vt:lpstr>
      <vt:lpstr>PowerPoint Presentation</vt:lpstr>
      <vt:lpstr>The natural of disease process</vt:lpstr>
      <vt:lpstr>Natural history of disease</vt:lpstr>
      <vt:lpstr>Levels of disease prevention</vt:lpstr>
      <vt:lpstr>PowerPoint Presentation</vt:lpstr>
      <vt:lpstr>Comparing disease prevention and control trends in a community</vt:lpstr>
      <vt:lpstr>Levels of disease prevention</vt:lpstr>
      <vt:lpstr>PowerPoint Presentation</vt:lpstr>
      <vt:lpstr>Primary prevention consists of:</vt:lpstr>
      <vt:lpstr>PowerPoint Presentation</vt:lpstr>
      <vt:lpstr>PowerPoint Presentation</vt:lpstr>
      <vt:lpstr>PowerPoint Presentation</vt:lpstr>
      <vt:lpstr>Secondary prevention</vt:lpstr>
      <vt:lpstr>PowerPoint Presentation</vt:lpstr>
      <vt:lpstr>Tertiary prevention level</vt:lpstr>
      <vt:lpstr>PowerPoint Presentation</vt:lpstr>
      <vt:lpstr>PowerPoint Presentation</vt:lpstr>
      <vt:lpstr>Natural history of disease</vt:lpstr>
      <vt:lpstr>PowerPoint Presentation</vt:lpstr>
      <vt:lpstr>summary</vt:lpstr>
      <vt:lpstr>VECTOR CONTROL</vt:lpstr>
      <vt:lpstr>PowerPoint Presentation</vt:lpstr>
      <vt:lpstr>PowerPoint Presentation</vt:lpstr>
      <vt:lpstr>MOSQUITOES</vt:lpstr>
      <vt:lpstr>PowerPoint Presentation</vt:lpstr>
      <vt:lpstr>Bilharzia snails</vt:lpstr>
      <vt:lpstr>PowerPoint Presentation</vt:lpstr>
      <vt:lpstr> Other vectors and the diseases they transmit  </vt:lpstr>
      <vt:lpstr>PowerPoint Presentation</vt:lpstr>
      <vt:lpstr> HOUSE PESTS AND VERMIN </vt:lpstr>
      <vt:lpstr>PowerPoint Presentation</vt:lpstr>
      <vt:lpstr> Control  of  flies involves:- </vt:lpstr>
      <vt:lpstr>PowerPoint Presentation</vt:lpstr>
      <vt:lpstr>RODENTS</vt:lpstr>
      <vt:lpstr>PowerPoint Presentation</vt:lpstr>
      <vt:lpstr> Control   of   rodents involves:- </vt:lpstr>
      <vt:lpstr>PowerPoint Presentation</vt:lpstr>
      <vt:lpstr> FLEAS,  BEDBURGS, LICE  AND TICKS  </vt:lpstr>
      <vt:lpstr> Tunga  penetrans- jiggers or tungiasis  </vt:lpstr>
      <vt:lpstr>PowerPoint Presentation</vt:lpstr>
      <vt:lpstr> Control of jiggers  </vt:lpstr>
      <vt:lpstr>SCABIES</vt:lpstr>
      <vt:lpstr>PowerPoint Presentation</vt:lpstr>
      <vt:lpstr>PowerPoint Presentation</vt:lpstr>
      <vt:lpstr> Ringworm   (Tinea)   </vt:lpstr>
      <vt:lpstr>PowerPoint Presentation</vt:lpstr>
      <vt:lpstr>PowerPoint Presentation</vt:lpstr>
      <vt:lpstr>FOOD  HYGIENE</vt:lpstr>
      <vt:lpstr>Sources of food contamination  </vt:lpstr>
      <vt:lpstr>PowerPoint Presentation</vt:lpstr>
      <vt:lpstr> Food-borne diseases  </vt:lpstr>
      <vt:lpstr>PowerPoint Presentation</vt:lpstr>
      <vt:lpstr> Principles of food preservation  </vt:lpstr>
      <vt:lpstr>  Methods of food preservation  </vt:lpstr>
      <vt:lpstr>PowerPoint Presentation</vt:lpstr>
      <vt:lpstr> Recommended conditions for storage   </vt:lpstr>
      <vt:lpstr>PowerPoint Presentation</vt:lpstr>
      <vt:lpstr>Regulation for food safety </vt:lpstr>
      <vt:lpstr>PowerPoint Presentation</vt:lpstr>
      <vt:lpstr>PowerPoint Presentation</vt:lpstr>
      <vt:lpstr> WATER </vt:lpstr>
      <vt:lpstr> Purposes   of  water  </vt:lpstr>
      <vt:lpstr> Diseases  associated   with   water  </vt:lpstr>
      <vt:lpstr>Sources of water</vt:lpstr>
      <vt:lpstr> Sources of water contamination  </vt:lpstr>
      <vt:lpstr>PowerPoint Presentation</vt:lpstr>
      <vt:lpstr> Protection of water sources </vt:lpstr>
      <vt:lpstr>PowerPoint Presentation</vt:lpstr>
      <vt:lpstr>PURIFICATION OF WATER</vt:lpstr>
      <vt:lpstr>PowerPoint Presentation</vt:lpstr>
      <vt:lpstr> LARGE SCALE WATER TREATMENT/PURIFICATION PLANT  </vt:lpstr>
      <vt:lpstr>  HOUSING  </vt:lpstr>
      <vt:lpstr>Criteria for an adequate house  </vt:lpstr>
      <vt:lpstr>PowerPoint Presentation</vt:lpstr>
      <vt:lpstr>PowerPoint Presentation</vt:lpstr>
      <vt:lpstr> Characteristics of poor housing  </vt:lpstr>
      <vt:lpstr>PowerPoint Presentation</vt:lpstr>
      <vt:lpstr> REFUSE   DISPOSAL </vt:lpstr>
      <vt:lpstr>PowerPoint Presentation</vt:lpstr>
      <vt:lpstr> Types of refuse </vt:lpstr>
      <vt:lpstr>PowerPoint Presentation</vt:lpstr>
      <vt:lpstr>PowerPoint Presentation</vt:lpstr>
      <vt:lpstr> Methods of refuse disposal  </vt:lpstr>
      <vt:lpstr>PowerPoint Presentation</vt:lpstr>
      <vt:lpstr>PowerPoint Presentation</vt:lpstr>
      <vt:lpstr>PowerPoint Presentation</vt:lpstr>
      <vt:lpstr> EXCRETA  DISPOSAL  </vt:lpstr>
      <vt:lpstr>PowerPoint Presentation</vt:lpstr>
      <vt:lpstr>PowerPoint Presentation</vt:lpstr>
      <vt:lpstr> Advantages of a pit latrine in rural areas  </vt:lpstr>
      <vt:lpstr>PowerPoint Presentation</vt:lpstr>
      <vt:lpstr> Types of latrines </vt:lpstr>
      <vt:lpstr>PowerPoint Presentation</vt:lpstr>
      <vt:lpstr>PowerPoint Presentation</vt:lpstr>
      <vt:lpstr>PowerPoint Presentation</vt:lpstr>
      <vt:lpstr> SEWAGE SYSTEM  </vt:lpstr>
      <vt:lpstr> Small-scale system ----- the septic tank   </vt:lpstr>
      <vt:lpstr>PowerPoint Presentation</vt:lpstr>
      <vt:lpstr> Sewage treatment plant ----large systems  </vt:lpstr>
      <vt:lpstr>POLLUTION</vt:lpstr>
      <vt:lpstr> Sources of pollution   </vt:lpstr>
      <vt:lpstr>PROBLEM-SOLVING TECHNIQUE</vt:lpstr>
      <vt:lpstr>PowerPoint Presentation</vt:lpstr>
      <vt:lpstr>PowerPoint Presentation</vt:lpstr>
      <vt:lpstr> Steps  of problem-solving process  </vt:lpstr>
      <vt:lpstr>PowerPoint Presentation</vt:lpstr>
      <vt:lpstr>PowerPoint Presentation</vt:lpstr>
      <vt:lpstr>PowerPoint Presentation</vt:lpstr>
      <vt:lpstr>PowerPoint Presentation</vt:lpstr>
      <vt:lpstr>PowerPoint Presentation</vt:lpstr>
      <vt:lpstr> COUNSELING </vt:lpstr>
      <vt:lpstr>PowerPoint Presentation</vt:lpstr>
      <vt:lpstr> Principles or essentials of counseling </vt:lpstr>
      <vt:lpstr> Qualities of a good counselor  </vt:lpstr>
      <vt:lpstr> BASIC  COUNSELING  MODEL (Shaw  1973) </vt:lpstr>
      <vt:lpstr>PowerPoint Presentation</vt:lpstr>
      <vt:lpstr>PowerPoint Presentation</vt:lpstr>
      <vt:lpstr>RECORDS  (DOCUMENTATION)  </vt:lpstr>
      <vt:lpstr>PowerPoint Presentation</vt:lpstr>
      <vt:lpstr>Types of records </vt:lpstr>
      <vt:lpstr>PowerPoint Presentation</vt:lpstr>
      <vt:lpstr>PowerPoint Presentation</vt:lpstr>
      <vt:lpstr> Filing </vt:lpstr>
      <vt:lpstr> HEALTH   CENTRE </vt:lpstr>
      <vt:lpstr>PowerPoint Presentation</vt:lpstr>
      <vt:lpstr>Areas in a Health Centre </vt:lpstr>
      <vt:lpstr> The Health Team </vt:lpstr>
      <vt:lpstr>PowerPoint Presentation</vt:lpstr>
      <vt:lpstr>The DMOH --  team leader </vt:lpstr>
      <vt:lpstr>PowerPoint Presentation</vt:lpstr>
      <vt:lpstr> His responsibilities include;</vt:lpstr>
      <vt:lpstr>PowerPoint Presentation</vt:lpstr>
      <vt:lpstr> The DPHN  </vt:lpstr>
      <vt:lpstr> The Health Centre Staff </vt:lpstr>
      <vt:lpstr>PowerPoint Presentation</vt:lpstr>
      <vt:lpstr> ADDITIONAL STAFF</vt:lpstr>
      <vt:lpstr> Health Centre Practice </vt:lpstr>
      <vt:lpstr>PowerPoint Presentation</vt:lpstr>
      <vt:lpstr> Control of communicable diseases  </vt:lpstr>
      <vt:lpstr>PowerPoint Presentation</vt:lpstr>
      <vt:lpstr>PowerPoint Presentation</vt:lpstr>
      <vt:lpstr>PowerPoint Presentation</vt:lpstr>
      <vt:lpstr>Susceptable host (vulnerable person)</vt:lpstr>
      <vt:lpstr> Principles for controlling communicable diseases</vt:lpstr>
      <vt:lpstr>PowerPoint Presentation</vt:lpstr>
      <vt:lpstr>PowerPoint Presentation</vt:lpstr>
      <vt:lpstr>PowerPoint Presentation</vt:lpstr>
      <vt:lpstr> Roles of Individuals and groups in the community </vt:lpstr>
      <vt:lpstr>Roles of Health Centres/ Dispensaries’staff </vt:lpstr>
      <vt:lpstr> Roles of Other higher levels i.e DHMT(District Health Management Team) </vt:lpstr>
      <vt:lpstr>LEGAL ASPECT OF HEALTH  </vt:lpstr>
      <vt:lpstr>PowerPoint Presentation</vt:lpstr>
      <vt:lpstr>PowerPoint Presentation</vt:lpstr>
      <vt:lpstr>Sources of the law </vt:lpstr>
      <vt:lpstr>PowerPoint Presentation</vt:lpstr>
      <vt:lpstr> Public health Act Cap 242 (1986) </vt:lpstr>
      <vt:lpstr> Notification of infectious diseases </vt:lpstr>
      <vt:lpstr>Rules for prevention of diseases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NURSING INTRODUCTION</dc:title>
  <dc:creator>irerii</dc:creator>
  <cp:lastModifiedBy>TOSHIBA</cp:lastModifiedBy>
  <cp:revision>95</cp:revision>
  <dcterms:created xsi:type="dcterms:W3CDTF">2013-09-23T07:54:47Z</dcterms:created>
  <dcterms:modified xsi:type="dcterms:W3CDTF">2018-09-28T09:41:35Z</dcterms:modified>
</cp:coreProperties>
</file>