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slides/slide229.xml" ContentType="application/vnd.openxmlformats-officedocument.presentationml.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s/slide218.xml" ContentType="application/vnd.openxmlformats-officedocument.presentationml.slide+xml"/>
  <Override PartName="/ppt/slides/slide25.xml" ContentType="application/vnd.openxmlformats-officedocument.presentationml.slide+xml"/>
  <Override PartName="/ppt/slides/slide72.xml" ContentType="application/vnd.openxmlformats-officedocument.presentationml.slide+xml"/>
  <Override PartName="/ppt/slides/slide207.xml" ContentType="application/vnd.openxmlformats-officedocument.presentationml.slid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232.xml" ContentType="application/vnd.openxmlformats-officedocument.presentationml.slide+xml"/>
  <Override PartName="/ppt/slides/slide169.xml" ContentType="application/vnd.openxmlformats-officedocument.presentationml.slide+xml"/>
  <Override PartName="/ppt/slides/slide221.xml" ContentType="application/vnd.openxmlformats-officedocument.presentationml.slide+xml"/>
  <Override PartName="/ppt/tableStyles.xml" ContentType="application/vnd.openxmlformats-officedocument.presentationml.tableStyles+xml"/>
  <Override PartName="/ppt/slides/slide147.xml" ContentType="application/vnd.openxmlformats-officedocument.presentationml.slide+xml"/>
  <Override PartName="/ppt/slides/slide158.xml" ContentType="application/vnd.openxmlformats-officedocument.presentationml.slide+xml"/>
  <Override PartName="/ppt/slides/slide194.xml" ContentType="application/vnd.openxmlformats-officedocument.presentationml.slide+xml"/>
  <Override PartName="/ppt/slides/slide210.xml" ContentType="application/vnd.openxmlformats-officedocument.presentationml.slide+xml"/>
  <Override PartName="/ppt/slides/slide99.xml" ContentType="application/vnd.openxmlformats-officedocument.presentationml.slide+xml"/>
  <Override PartName="/ppt/slides/slide136.xml" ContentType="application/vnd.openxmlformats-officedocument.presentationml.slide+xml"/>
  <Override PartName="/ppt/slides/slide183.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25.xml" ContentType="application/vnd.openxmlformats-officedocument.presentationml.slide+xml"/>
  <Override PartName="/ppt/slides/slide172.xml" ContentType="application/vnd.openxmlformats-officedocument.presentationml.slide+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55.xml" ContentType="application/vnd.openxmlformats-officedocument.presentationml.slide+xml"/>
  <Override PartName="/ppt/slides/slide237.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215.xml" ContentType="application/vnd.openxmlformats-officedocument.presentationml.slide+xml"/>
  <Override PartName="/ppt/slides/slide226.xml" ContentType="application/vnd.openxmlformats-officedocument.presentationml.slide+xml"/>
  <Override PartName="/ppt/presentation.xml" ContentType="application/vnd.openxmlformats-officedocument.presentationml.presentation.main+xml"/>
  <Override PartName="/ppt/slides/slide22.xml" ContentType="application/vnd.openxmlformats-officedocument.presentationml.slide+xml"/>
  <Override PartName="/ppt/slides/slide199.xml" ContentType="application/vnd.openxmlformats-officedocument.presentationml.slide+xml"/>
  <Override PartName="/ppt/slides/slide204.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59.xml" ContentType="application/vnd.openxmlformats-officedocument.presentationml.slide+xml"/>
  <Override PartName="/ppt/slides/slide188.xml" ContentType="application/vnd.openxmlformats-officedocument.presentationml.slide+xml"/>
  <Override PartName="/ppt/slides/slide211.xml" ContentType="application/vnd.openxmlformats-officedocument.presentationml.slide+xml"/>
  <Override PartName="/ppt/slides/slide222.xml" ContentType="application/vnd.openxmlformats-officedocument.presentationml.slide+xml"/>
  <Override PartName="/ppt/slides/slide119.xml" ContentType="application/vnd.openxmlformats-officedocument.presentationml.slide+xml"/>
  <Override PartName="/ppt/slides/slide148.xml" ContentType="application/vnd.openxmlformats-officedocument.presentationml.slide+xml"/>
  <Override PartName="/ppt/slides/slide166.xml" ContentType="application/vnd.openxmlformats-officedocument.presentationml.slide+xml"/>
  <Override PartName="/ppt/slides/slide177.xml" ContentType="application/vnd.openxmlformats-officedocument.presentationml.slide+xml"/>
  <Override PartName="/ppt/slides/slide195.xml" ContentType="application/vnd.openxmlformats-officedocument.presentationml.slide+xml"/>
  <Override PartName="/ppt/slides/slide200.xml" ContentType="application/vnd.openxmlformats-officedocument.presentationml.slide+xml"/>
  <Override PartName="/ppt/slideLayouts/slideLayout10.xml" ContentType="application/vnd.openxmlformats-officedocument.presentationml.slideLayout+xml"/>
  <Default Extension="gif" ContentType="image/gif"/>
  <Override PartName="/ppt/slides/slide89.xml" ContentType="application/vnd.openxmlformats-officedocument.presentationml.slide+xml"/>
  <Override PartName="/ppt/slides/slide108.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55.xml" ContentType="application/vnd.openxmlformats-officedocument.presentationml.slide+xml"/>
  <Override PartName="/ppt/slides/slide173.xml" ContentType="application/vnd.openxmlformats-officedocument.presentationml.slide+xml"/>
  <Override PartName="/ppt/slides/slide184.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slides/slide144.xml" ContentType="application/vnd.openxmlformats-officedocument.presentationml.slide+xml"/>
  <Override PartName="/ppt/slides/slide162.xml" ContentType="application/vnd.openxmlformats-officedocument.presentationml.slide+xml"/>
  <Override PartName="/ppt/slides/slide191.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51.xml" ContentType="application/vnd.openxmlformats-officedocument.presentationml.slide+xml"/>
  <Override PartName="/ppt/slides/slide180.xml" ContentType="application/vnd.openxmlformats-officedocument.presentationml.slide+xml"/>
  <Override PartName="/ppt/slides/slide2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s/slide209.xml" ContentType="application/vnd.openxmlformats-officedocument.presentationml.slide+xml"/>
  <Override PartName="/ppt/slides/slide227.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Override PartName="/ppt/slides/slide216.xml" ContentType="application/vnd.openxmlformats-officedocument.presentationml.slide+xml"/>
  <Override PartName="/ppt/slides/slide234.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89.xml" ContentType="application/vnd.openxmlformats-officedocument.presentationml.slide+xml"/>
  <Override PartName="/ppt/slides/slide205.xml" ContentType="application/vnd.openxmlformats-officedocument.presentationml.slide+xml"/>
  <Override PartName="/ppt/slides/slide223.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s/slide178.xml" ContentType="application/vnd.openxmlformats-officedocument.presentationml.slide+xml"/>
  <Override PartName="/ppt/slides/slide196.xml" ContentType="application/vnd.openxmlformats-officedocument.presentationml.slide+xml"/>
  <Override PartName="/ppt/slides/slide212.xml" ContentType="application/vnd.openxmlformats-officedocument.presentationml.slide+xml"/>
  <Override PartName="/ppt/slides/slide230.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167.xml" ContentType="application/vnd.openxmlformats-officedocument.presentationml.slide+xml"/>
  <Override PartName="/ppt/slides/slide185.xml" ContentType="application/vnd.openxmlformats-officedocument.presentationml.slide+xml"/>
  <Override PartName="/ppt/slides/slide201.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174.xml" ContentType="application/vnd.openxmlformats-officedocument.presentationml.slide+xml"/>
  <Override PartName="/ppt/slides/slide192.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s/slide163.xml" ContentType="application/vnd.openxmlformats-officedocument.presentationml.slide+xml"/>
  <Override PartName="/ppt/slides/slide181.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170.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s/slide217.xml" ContentType="application/vnd.openxmlformats-officedocument.presentationml.slide+xml"/>
  <Override PartName="/ppt/slides/slide228.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slides/slide206.xml" ContentType="application/vnd.openxmlformats-officedocument.presentationml.slide+xml"/>
  <Override PartName="/ppt/slides/slide235.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s/slide213.xml" ContentType="application/vnd.openxmlformats-officedocument.presentationml.slide+xml"/>
  <Override PartName="/ppt/slides/slide224.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s/slide168.xml" ContentType="application/vnd.openxmlformats-officedocument.presentationml.slide+xml"/>
  <Override PartName="/ppt/slides/slide179.xml" ContentType="application/vnd.openxmlformats-officedocument.presentationml.slide+xml"/>
  <Override PartName="/ppt/slides/slide197.xml" ContentType="application/vnd.openxmlformats-officedocument.presentationml.slide+xml"/>
  <Override PartName="/ppt/slides/slide202.xml" ContentType="application/vnd.openxmlformats-officedocument.presentationml.slide+xml"/>
  <Override PartName="/ppt/slides/slide231.xml" ContentType="application/vnd.openxmlformats-officedocument.presentationml.slide+xml"/>
  <Override PartName="/ppt/slides/slide139.xml" ContentType="application/vnd.openxmlformats-officedocument.presentationml.slide+xml"/>
  <Override PartName="/ppt/slides/slide157.xml" ContentType="application/vnd.openxmlformats-officedocument.presentationml.slide+xml"/>
  <Override PartName="/ppt/slides/slide186.xml" ContentType="application/vnd.openxmlformats-officedocument.presentationml.slide+xml"/>
  <Override PartName="/ppt/slides/slide220.xml" ContentType="application/vnd.openxmlformats-officedocument.presentationml.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slides/slide164.xml" ContentType="application/vnd.openxmlformats-officedocument.presentationml.slide+xml"/>
  <Override PartName="/ppt/slides/slide175.xml" ContentType="application/vnd.openxmlformats-officedocument.presentationml.slide+xml"/>
  <Override PartName="/ppt/slides/slide193.xml" ContentType="application/vnd.openxmlformats-officedocument.presentationml.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Override PartName="/ppt/slides/slide171.xml" ContentType="application/vnd.openxmlformats-officedocument.presentationml.slide+xml"/>
  <Override PartName="/ppt/slides/slide182.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s/slide236.xml" ContentType="application/vnd.openxmlformats-officedocument.presentationml.slide+xml"/>
  <Override PartName="/ppt/slideLayouts/slideLayout6.xml" ContentType="application/vnd.openxmlformats-officedocument.presentationml.slideLayout+xml"/>
  <Override PartName="/ppt/slides/slide43.xml" ContentType="application/vnd.openxmlformats-officedocument.presentationml.slide+xml"/>
  <Override PartName="/ppt/slides/slide90.xml" ContentType="application/vnd.openxmlformats-officedocument.presentationml.slide+xml"/>
  <Override PartName="/ppt/slides/slide225.xml" ContentType="application/vnd.openxmlformats-officedocument.presentationml.slide+xml"/>
  <Override PartName="/ppt/theme/theme1.xml" ContentType="application/vnd.openxmlformats-officedocument.theme+xml"/>
  <Override PartName="/ppt/slides/slide32.xml" ContentType="application/vnd.openxmlformats-officedocument.presentationml.slide+xml"/>
  <Override PartName="/ppt/slides/slide214.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slides/slide187.xml" ContentType="application/vnd.openxmlformats-officedocument.presentationml.slide+xml"/>
  <Override PartName="/ppt/slides/slide198.xml" ContentType="application/vnd.openxmlformats-officedocument.presentationml.slide+xml"/>
  <Override PartName="/ppt/slides/slide203.xml" ContentType="application/vnd.openxmlformats-officedocument.presentationml.slide+xml"/>
  <Override PartName="/ppt/slides/slide129.xml" ContentType="application/vnd.openxmlformats-officedocument.presentationml.slide+xml"/>
  <Override PartName="/ppt/slides/slide176.xml" ContentType="application/vnd.openxmlformats-officedocument.presentationml.slide+xml"/>
  <Override PartName="/ppt/slides/slide118.xml" ContentType="application/vnd.openxmlformats-officedocument.presentationml.slide+xml"/>
  <Override PartName="/ppt/slides/slide165.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107.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slides/slide190.xml" ContentType="application/vnd.openxmlformats-officedocument.presentationml.slide+xml"/>
  <Override PartName="/ppt/viewProps.xml" ContentType="application/vnd.openxmlformats-officedocument.presentationml.viewProps+xml"/>
  <Override PartName="/ppt/slides/slide48.xml" ContentType="application/vnd.openxmlformats-officedocument.presentationml.slide+xml"/>
  <Override PartName="/ppt/slides/slide95.xml" ContentType="application/vnd.openxmlformats-officedocument.presentationml.slide+xml"/>
  <Override PartName="/ppt/slides/slide132.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slides/slide208.xml" ContentType="application/vnd.openxmlformats-officedocument.presentationml.slide+xml"/>
  <Override PartName="/ppt/slides/slide219.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15.xml" ContentType="application/vnd.openxmlformats-officedocument.presentationml.slide+xml"/>
  <Override PartName="/ppt/slides/slide62.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slides/slide51.xml" ContentType="application/vnd.openxmlformats-officedocument.presentationml.slide+xml"/>
  <Override PartName="/ppt/slides/slide23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59" r:id="rId1"/>
  </p:sldMasterIdLst>
  <p:sldIdLst>
    <p:sldId id="291" r:id="rId2"/>
    <p:sldId id="292" r:id="rId3"/>
    <p:sldId id="295" r:id="rId4"/>
    <p:sldId id="296" r:id="rId5"/>
    <p:sldId id="297" r:id="rId6"/>
    <p:sldId id="298" r:id="rId7"/>
    <p:sldId id="299" r:id="rId8"/>
    <p:sldId id="300" r:id="rId9"/>
    <p:sldId id="293" r:id="rId10"/>
    <p:sldId id="294" r:id="rId11"/>
    <p:sldId id="303" r:id="rId12"/>
    <p:sldId id="301" r:id="rId13"/>
    <p:sldId id="302" r:id="rId14"/>
    <p:sldId id="304" r:id="rId15"/>
    <p:sldId id="305" r:id="rId16"/>
    <p:sldId id="306" r:id="rId17"/>
    <p:sldId id="307" r:id="rId18"/>
    <p:sldId id="308" r:id="rId19"/>
    <p:sldId id="309" r:id="rId20"/>
    <p:sldId id="310" r:id="rId21"/>
    <p:sldId id="311" r:id="rId22"/>
    <p:sldId id="312" r:id="rId23"/>
    <p:sldId id="313" r:id="rId24"/>
    <p:sldId id="314" r:id="rId25"/>
    <p:sldId id="315" r:id="rId26"/>
    <p:sldId id="316" r:id="rId27"/>
    <p:sldId id="317" r:id="rId28"/>
    <p:sldId id="320" r:id="rId29"/>
    <p:sldId id="339" r:id="rId30"/>
    <p:sldId id="321" r:id="rId31"/>
    <p:sldId id="322" r:id="rId32"/>
    <p:sldId id="323" r:id="rId33"/>
    <p:sldId id="324" r:id="rId34"/>
    <p:sldId id="325" r:id="rId35"/>
    <p:sldId id="326" r:id="rId36"/>
    <p:sldId id="331" r:id="rId37"/>
    <p:sldId id="327" r:id="rId38"/>
    <p:sldId id="328" r:id="rId39"/>
    <p:sldId id="329" r:id="rId40"/>
    <p:sldId id="330" r:id="rId41"/>
    <p:sldId id="332" r:id="rId42"/>
    <p:sldId id="333" r:id="rId43"/>
    <p:sldId id="334" r:id="rId44"/>
    <p:sldId id="335" r:id="rId45"/>
    <p:sldId id="336" r:id="rId46"/>
    <p:sldId id="337" r:id="rId47"/>
    <p:sldId id="338" r:id="rId48"/>
    <p:sldId id="340" r:id="rId49"/>
    <p:sldId id="341" r:id="rId50"/>
    <p:sldId id="342" r:id="rId51"/>
    <p:sldId id="343" r:id="rId52"/>
    <p:sldId id="344" r:id="rId53"/>
    <p:sldId id="345" r:id="rId54"/>
    <p:sldId id="346" r:id="rId55"/>
    <p:sldId id="347" r:id="rId56"/>
    <p:sldId id="348" r:id="rId57"/>
    <p:sldId id="349" r:id="rId58"/>
    <p:sldId id="350" r:id="rId59"/>
    <p:sldId id="351" r:id="rId60"/>
    <p:sldId id="352" r:id="rId61"/>
    <p:sldId id="353" r:id="rId62"/>
    <p:sldId id="354" r:id="rId63"/>
    <p:sldId id="355" r:id="rId64"/>
    <p:sldId id="356" r:id="rId65"/>
    <p:sldId id="357" r:id="rId66"/>
    <p:sldId id="358" r:id="rId67"/>
    <p:sldId id="359" r:id="rId68"/>
    <p:sldId id="360" r:id="rId69"/>
    <p:sldId id="361" r:id="rId70"/>
    <p:sldId id="362" r:id="rId71"/>
    <p:sldId id="363" r:id="rId72"/>
    <p:sldId id="364" r:id="rId73"/>
    <p:sldId id="365" r:id="rId74"/>
    <p:sldId id="366" r:id="rId75"/>
    <p:sldId id="367" r:id="rId76"/>
    <p:sldId id="368" r:id="rId77"/>
    <p:sldId id="369" r:id="rId78"/>
    <p:sldId id="370" r:id="rId79"/>
    <p:sldId id="371" r:id="rId80"/>
    <p:sldId id="372" r:id="rId81"/>
    <p:sldId id="373" r:id="rId82"/>
    <p:sldId id="374" r:id="rId83"/>
    <p:sldId id="375" r:id="rId84"/>
    <p:sldId id="376" r:id="rId85"/>
    <p:sldId id="377" r:id="rId86"/>
    <p:sldId id="378" r:id="rId87"/>
    <p:sldId id="379" r:id="rId88"/>
    <p:sldId id="380" r:id="rId89"/>
    <p:sldId id="381" r:id="rId90"/>
    <p:sldId id="382" r:id="rId91"/>
    <p:sldId id="383" r:id="rId92"/>
    <p:sldId id="384" r:id="rId93"/>
    <p:sldId id="385" r:id="rId94"/>
    <p:sldId id="386" r:id="rId95"/>
    <p:sldId id="387" r:id="rId96"/>
    <p:sldId id="388" r:id="rId97"/>
    <p:sldId id="389" r:id="rId98"/>
    <p:sldId id="390" r:id="rId99"/>
    <p:sldId id="391" r:id="rId100"/>
    <p:sldId id="392" r:id="rId101"/>
    <p:sldId id="393" r:id="rId102"/>
    <p:sldId id="394" r:id="rId103"/>
    <p:sldId id="395" r:id="rId104"/>
    <p:sldId id="396" r:id="rId105"/>
    <p:sldId id="397" r:id="rId106"/>
    <p:sldId id="405" r:id="rId107"/>
    <p:sldId id="406" r:id="rId108"/>
    <p:sldId id="407" r:id="rId109"/>
    <p:sldId id="408" r:id="rId110"/>
    <p:sldId id="409" r:id="rId111"/>
    <p:sldId id="410" r:id="rId112"/>
    <p:sldId id="411" r:id="rId113"/>
    <p:sldId id="412" r:id="rId114"/>
    <p:sldId id="413" r:id="rId115"/>
    <p:sldId id="414" r:id="rId116"/>
    <p:sldId id="415" r:id="rId117"/>
    <p:sldId id="416" r:id="rId118"/>
    <p:sldId id="417" r:id="rId119"/>
    <p:sldId id="418" r:id="rId120"/>
    <p:sldId id="419" r:id="rId121"/>
    <p:sldId id="420" r:id="rId122"/>
    <p:sldId id="421" r:id="rId123"/>
    <p:sldId id="422" r:id="rId124"/>
    <p:sldId id="423" r:id="rId125"/>
    <p:sldId id="424" r:id="rId126"/>
    <p:sldId id="425" r:id="rId127"/>
    <p:sldId id="426" r:id="rId128"/>
    <p:sldId id="427" r:id="rId129"/>
    <p:sldId id="428" r:id="rId130"/>
    <p:sldId id="429" r:id="rId131"/>
    <p:sldId id="430" r:id="rId132"/>
    <p:sldId id="431" r:id="rId133"/>
    <p:sldId id="432" r:id="rId134"/>
    <p:sldId id="433" r:id="rId135"/>
    <p:sldId id="434" r:id="rId136"/>
    <p:sldId id="435" r:id="rId137"/>
    <p:sldId id="436" r:id="rId138"/>
    <p:sldId id="437" r:id="rId139"/>
    <p:sldId id="438" r:id="rId140"/>
    <p:sldId id="439" r:id="rId141"/>
    <p:sldId id="440" r:id="rId142"/>
    <p:sldId id="441" r:id="rId143"/>
    <p:sldId id="442" r:id="rId144"/>
    <p:sldId id="443" r:id="rId145"/>
    <p:sldId id="444" r:id="rId146"/>
    <p:sldId id="398" r:id="rId147"/>
    <p:sldId id="399" r:id="rId148"/>
    <p:sldId id="400" r:id="rId149"/>
    <p:sldId id="401" r:id="rId150"/>
    <p:sldId id="402" r:id="rId151"/>
    <p:sldId id="403" r:id="rId152"/>
    <p:sldId id="404" r:id="rId153"/>
    <p:sldId id="445" r:id="rId154"/>
    <p:sldId id="446" r:id="rId155"/>
    <p:sldId id="447" r:id="rId156"/>
    <p:sldId id="448" r:id="rId157"/>
    <p:sldId id="449" r:id="rId158"/>
    <p:sldId id="450" r:id="rId159"/>
    <p:sldId id="451" r:id="rId160"/>
    <p:sldId id="452" r:id="rId161"/>
    <p:sldId id="453" r:id="rId162"/>
    <p:sldId id="454" r:id="rId163"/>
    <p:sldId id="455" r:id="rId164"/>
    <p:sldId id="456" r:id="rId165"/>
    <p:sldId id="457" r:id="rId166"/>
    <p:sldId id="458" r:id="rId167"/>
    <p:sldId id="460" r:id="rId168"/>
    <p:sldId id="461" r:id="rId169"/>
    <p:sldId id="462" r:id="rId170"/>
    <p:sldId id="459" r:id="rId171"/>
    <p:sldId id="472" r:id="rId172"/>
    <p:sldId id="463" r:id="rId173"/>
    <p:sldId id="464" r:id="rId174"/>
    <p:sldId id="465" r:id="rId175"/>
    <p:sldId id="466" r:id="rId176"/>
    <p:sldId id="467" r:id="rId177"/>
    <p:sldId id="468" r:id="rId178"/>
    <p:sldId id="469" r:id="rId179"/>
    <p:sldId id="470" r:id="rId180"/>
    <p:sldId id="471" r:id="rId181"/>
    <p:sldId id="473" r:id="rId182"/>
    <p:sldId id="474" r:id="rId183"/>
    <p:sldId id="475" r:id="rId184"/>
    <p:sldId id="476" r:id="rId185"/>
    <p:sldId id="477" r:id="rId186"/>
    <p:sldId id="478" r:id="rId187"/>
    <p:sldId id="479" r:id="rId188"/>
    <p:sldId id="480" r:id="rId189"/>
    <p:sldId id="481" r:id="rId190"/>
    <p:sldId id="482" r:id="rId191"/>
    <p:sldId id="483" r:id="rId192"/>
    <p:sldId id="484" r:id="rId193"/>
    <p:sldId id="485" r:id="rId194"/>
    <p:sldId id="486" r:id="rId195"/>
    <p:sldId id="487" r:id="rId196"/>
    <p:sldId id="488" r:id="rId197"/>
    <p:sldId id="489" r:id="rId198"/>
    <p:sldId id="490" r:id="rId199"/>
    <p:sldId id="491" r:id="rId200"/>
    <p:sldId id="492" r:id="rId201"/>
    <p:sldId id="493" r:id="rId202"/>
    <p:sldId id="494" r:id="rId203"/>
    <p:sldId id="495" r:id="rId204"/>
    <p:sldId id="496" r:id="rId205"/>
    <p:sldId id="497" r:id="rId206"/>
    <p:sldId id="498" r:id="rId207"/>
    <p:sldId id="499" r:id="rId208"/>
    <p:sldId id="500" r:id="rId209"/>
    <p:sldId id="501" r:id="rId210"/>
    <p:sldId id="502" r:id="rId211"/>
    <p:sldId id="503" r:id="rId212"/>
    <p:sldId id="504" r:id="rId213"/>
    <p:sldId id="505" r:id="rId214"/>
    <p:sldId id="506" r:id="rId215"/>
    <p:sldId id="507" r:id="rId216"/>
    <p:sldId id="508" r:id="rId217"/>
    <p:sldId id="509" r:id="rId218"/>
    <p:sldId id="510" r:id="rId219"/>
    <p:sldId id="511" r:id="rId220"/>
    <p:sldId id="512" r:id="rId221"/>
    <p:sldId id="513" r:id="rId222"/>
    <p:sldId id="514" r:id="rId223"/>
    <p:sldId id="515" r:id="rId224"/>
    <p:sldId id="516" r:id="rId225"/>
    <p:sldId id="531" r:id="rId226"/>
    <p:sldId id="517" r:id="rId227"/>
    <p:sldId id="521" r:id="rId228"/>
    <p:sldId id="518" r:id="rId229"/>
    <p:sldId id="520" r:id="rId230"/>
    <p:sldId id="519" r:id="rId231"/>
    <p:sldId id="522" r:id="rId232"/>
    <p:sldId id="523" r:id="rId233"/>
    <p:sldId id="524" r:id="rId234"/>
    <p:sldId id="526" r:id="rId235"/>
    <p:sldId id="527" r:id="rId236"/>
    <p:sldId id="528" r:id="rId237"/>
    <p:sldId id="529" r:id="rId238"/>
    <p:sldId id="530" r:id="rId239"/>
  </p:sldIdLst>
  <p:sldSz cx="9144000" cy="6858000" type="screen4x3"/>
  <p:notesSz cx="6858000" cy="9144000"/>
  <p:defaultTextStyle>
    <a:defPPr>
      <a:defRPr lang="ar-SA"/>
    </a:defPPr>
    <a:lvl1pPr algn="r" rtl="1" fontAlgn="base">
      <a:spcBef>
        <a:spcPct val="0"/>
      </a:spcBef>
      <a:spcAft>
        <a:spcPct val="0"/>
      </a:spcAft>
      <a:defRPr sz="3200" kern="1200">
        <a:solidFill>
          <a:schemeClr val="tx1"/>
        </a:solidFill>
        <a:latin typeface="Arial Black" pitchFamily="34" charset="0"/>
        <a:ea typeface="+mn-ea"/>
        <a:cs typeface="Arial" pitchFamily="34" charset="0"/>
      </a:defRPr>
    </a:lvl1pPr>
    <a:lvl2pPr marL="457200" algn="r" rtl="1" fontAlgn="base">
      <a:spcBef>
        <a:spcPct val="0"/>
      </a:spcBef>
      <a:spcAft>
        <a:spcPct val="0"/>
      </a:spcAft>
      <a:defRPr sz="3200" kern="1200">
        <a:solidFill>
          <a:schemeClr val="tx1"/>
        </a:solidFill>
        <a:latin typeface="Arial Black" pitchFamily="34" charset="0"/>
        <a:ea typeface="+mn-ea"/>
        <a:cs typeface="Arial" pitchFamily="34" charset="0"/>
      </a:defRPr>
    </a:lvl2pPr>
    <a:lvl3pPr marL="914400" algn="r" rtl="1" fontAlgn="base">
      <a:spcBef>
        <a:spcPct val="0"/>
      </a:spcBef>
      <a:spcAft>
        <a:spcPct val="0"/>
      </a:spcAft>
      <a:defRPr sz="3200" kern="1200">
        <a:solidFill>
          <a:schemeClr val="tx1"/>
        </a:solidFill>
        <a:latin typeface="Arial Black" pitchFamily="34" charset="0"/>
        <a:ea typeface="+mn-ea"/>
        <a:cs typeface="Arial" pitchFamily="34" charset="0"/>
      </a:defRPr>
    </a:lvl3pPr>
    <a:lvl4pPr marL="1371600" algn="r" rtl="1" fontAlgn="base">
      <a:spcBef>
        <a:spcPct val="0"/>
      </a:spcBef>
      <a:spcAft>
        <a:spcPct val="0"/>
      </a:spcAft>
      <a:defRPr sz="3200" kern="1200">
        <a:solidFill>
          <a:schemeClr val="tx1"/>
        </a:solidFill>
        <a:latin typeface="Arial Black" pitchFamily="34" charset="0"/>
        <a:ea typeface="+mn-ea"/>
        <a:cs typeface="Arial" pitchFamily="34" charset="0"/>
      </a:defRPr>
    </a:lvl4pPr>
    <a:lvl5pPr marL="1828800" algn="r" rtl="1" fontAlgn="base">
      <a:spcBef>
        <a:spcPct val="0"/>
      </a:spcBef>
      <a:spcAft>
        <a:spcPct val="0"/>
      </a:spcAft>
      <a:defRPr sz="3200" kern="1200">
        <a:solidFill>
          <a:schemeClr val="tx1"/>
        </a:solidFill>
        <a:latin typeface="Arial Black" pitchFamily="34" charset="0"/>
        <a:ea typeface="+mn-ea"/>
        <a:cs typeface="Arial" pitchFamily="34" charset="0"/>
      </a:defRPr>
    </a:lvl5pPr>
    <a:lvl6pPr marL="2286000" algn="l" defTabSz="914400" rtl="0" eaLnBrk="1" latinLnBrk="0" hangingPunct="1">
      <a:defRPr sz="3200" kern="1200">
        <a:solidFill>
          <a:schemeClr val="tx1"/>
        </a:solidFill>
        <a:latin typeface="Arial Black" pitchFamily="34" charset="0"/>
        <a:ea typeface="+mn-ea"/>
        <a:cs typeface="Arial" pitchFamily="34" charset="0"/>
      </a:defRPr>
    </a:lvl6pPr>
    <a:lvl7pPr marL="2743200" algn="l" defTabSz="914400" rtl="0" eaLnBrk="1" latinLnBrk="0" hangingPunct="1">
      <a:defRPr sz="3200" kern="1200">
        <a:solidFill>
          <a:schemeClr val="tx1"/>
        </a:solidFill>
        <a:latin typeface="Arial Black" pitchFamily="34" charset="0"/>
        <a:ea typeface="+mn-ea"/>
        <a:cs typeface="Arial" pitchFamily="34" charset="0"/>
      </a:defRPr>
    </a:lvl7pPr>
    <a:lvl8pPr marL="3200400" algn="l" defTabSz="914400" rtl="0" eaLnBrk="1" latinLnBrk="0" hangingPunct="1">
      <a:defRPr sz="3200" kern="1200">
        <a:solidFill>
          <a:schemeClr val="tx1"/>
        </a:solidFill>
        <a:latin typeface="Arial Black" pitchFamily="34" charset="0"/>
        <a:ea typeface="+mn-ea"/>
        <a:cs typeface="Arial" pitchFamily="34" charset="0"/>
      </a:defRPr>
    </a:lvl8pPr>
    <a:lvl9pPr marL="3657600" algn="l" defTabSz="914400" rtl="0" eaLnBrk="1" latinLnBrk="0" hangingPunct="1">
      <a:defRPr sz="3200" kern="1200">
        <a:solidFill>
          <a:schemeClr val="tx1"/>
        </a:solidFill>
        <a:latin typeface="Arial Black"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p:restoredLeft sz="34606" autoAdjust="0"/>
    <p:restoredTop sz="94629" autoAdjust="0"/>
  </p:normalViewPr>
  <p:slideViewPr>
    <p:cSldViewPr>
      <p:cViewPr varScale="1">
        <p:scale>
          <a:sx n="69" d="100"/>
          <a:sy n="69" d="100"/>
        </p:scale>
        <p:origin x="-115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992"/>
    </p:cViewPr>
  </p:sorterViewPr>
  <p:gridSpacing cx="78028800" cy="780288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tableStyles" Target="tableStyle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217" Type="http://schemas.openxmlformats.org/officeDocument/2006/relationships/slide" Target="slides/slide216.xml"/><Relationship Id="rId1" Type="http://schemas.openxmlformats.org/officeDocument/2006/relationships/slideMaster" Target="slideMasters/slideMaster1.xml"/><Relationship Id="rId6" Type="http://schemas.openxmlformats.org/officeDocument/2006/relationships/slide" Target="slides/slide5.xml"/><Relationship Id="rId212" Type="http://schemas.openxmlformats.org/officeDocument/2006/relationships/slide" Target="slides/slide211.xml"/><Relationship Id="rId233" Type="http://schemas.openxmlformats.org/officeDocument/2006/relationships/slide" Target="slides/slide232.xml"/><Relationship Id="rId238" Type="http://schemas.openxmlformats.org/officeDocument/2006/relationships/slide" Target="slides/slide237.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223" Type="http://schemas.openxmlformats.org/officeDocument/2006/relationships/slide" Target="slides/slide222.xml"/><Relationship Id="rId228" Type="http://schemas.openxmlformats.org/officeDocument/2006/relationships/slide" Target="slides/slide227.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slide" Target="slides/slide217.xml"/><Relationship Id="rId234" Type="http://schemas.openxmlformats.org/officeDocument/2006/relationships/slide" Target="slides/slide233.xml"/><Relationship Id="rId239" Type="http://schemas.openxmlformats.org/officeDocument/2006/relationships/slide" Target="slides/slide238.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229" Type="http://schemas.openxmlformats.org/officeDocument/2006/relationships/slide" Target="slides/slide228.xml"/><Relationship Id="rId19" Type="http://schemas.openxmlformats.org/officeDocument/2006/relationships/slide" Target="slides/slide18.xml"/><Relationship Id="rId224" Type="http://schemas.openxmlformats.org/officeDocument/2006/relationships/slide" Target="slides/slide223.xml"/><Relationship Id="rId240" Type="http://schemas.openxmlformats.org/officeDocument/2006/relationships/presProps" Target="presProps.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30" Type="http://schemas.openxmlformats.org/officeDocument/2006/relationships/slide" Target="slides/slide229.xml"/><Relationship Id="rId235" Type="http://schemas.openxmlformats.org/officeDocument/2006/relationships/slide" Target="slides/slide234.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241" Type="http://schemas.openxmlformats.org/officeDocument/2006/relationships/viewProps" Target="view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6" Type="http://schemas.openxmlformats.org/officeDocument/2006/relationships/slide" Target="slides/slide25.xml"/><Relationship Id="rId231" Type="http://schemas.openxmlformats.org/officeDocument/2006/relationships/slide" Target="slides/slide230.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theme" Target="theme/theme1.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2084388" y="296863"/>
            <a:ext cx="6823075" cy="5353050"/>
            <a:chOff x="1313" y="187"/>
            <a:chExt cx="4298" cy="3372"/>
          </a:xfrm>
        </p:grpSpPr>
        <p:grpSp>
          <p:nvGrpSpPr>
            <p:cNvPr id="5" name="Group 3"/>
            <p:cNvGrpSpPr>
              <a:grpSpLocks/>
            </p:cNvGrpSpPr>
            <p:nvPr/>
          </p:nvGrpSpPr>
          <p:grpSpPr bwMode="auto">
            <a:xfrm>
              <a:off x="2194" y="601"/>
              <a:ext cx="596" cy="447"/>
              <a:chOff x="0" y="0"/>
              <a:chExt cx="768" cy="576"/>
            </a:xfrm>
          </p:grpSpPr>
          <p:sp>
            <p:nvSpPr>
              <p:cNvPr id="135" name="Oval 4"/>
              <p:cNvSpPr>
                <a:spLocks noChangeArrowheads="1"/>
              </p:cNvSpPr>
              <p:nvPr/>
            </p:nvSpPr>
            <p:spPr bwMode="hidden">
              <a:xfrm>
                <a:off x="0" y="0"/>
                <a:ext cx="768" cy="576"/>
              </a:xfrm>
              <a:prstGeom prst="ellipse">
                <a:avLst/>
              </a:prstGeom>
              <a:gradFill rotWithShape="0">
                <a:gsLst>
                  <a:gs pos="0">
                    <a:schemeClr val="bg2"/>
                  </a:gs>
                  <a:gs pos="100000">
                    <a:schemeClr val="bg1"/>
                  </a:gs>
                </a:gsLst>
                <a:path path="shape">
                  <a:fillToRect l="50000" t="50000" r="50000" b="50000"/>
                </a:path>
              </a:gradFill>
              <a:ln w="9525">
                <a:noFill/>
                <a:round/>
                <a:headEnd/>
                <a:tailEnd/>
              </a:ln>
              <a:effectLst/>
            </p:spPr>
            <p:txBody>
              <a:bodyPr wrap="none" anchor="ctr"/>
              <a:lstStyle/>
              <a:p>
                <a:pPr>
                  <a:defRPr/>
                </a:pPr>
                <a:endParaRPr lang="en-US">
                  <a:cs typeface="Arial" charset="0"/>
                </a:endParaRPr>
              </a:p>
            </p:txBody>
          </p:sp>
          <p:sp>
            <p:nvSpPr>
              <p:cNvPr id="136" name="Oval 5"/>
              <p:cNvSpPr>
                <a:spLocks noChangeArrowheads="1"/>
              </p:cNvSpPr>
              <p:nvPr/>
            </p:nvSpPr>
            <p:spPr bwMode="hidden">
              <a:xfrm>
                <a:off x="276" y="253"/>
                <a:ext cx="186" cy="107"/>
              </a:xfrm>
              <a:prstGeom prst="ellipse">
                <a:avLst/>
              </a:prstGeom>
              <a:gradFill rotWithShape="0">
                <a:gsLst>
                  <a:gs pos="0">
                    <a:schemeClr val="accent1"/>
                  </a:gs>
                  <a:gs pos="100000">
                    <a:schemeClr val="bg2"/>
                  </a:gs>
                </a:gsLst>
                <a:path path="shape">
                  <a:fillToRect l="50000" t="50000" r="50000" b="50000"/>
                </a:path>
              </a:gradFill>
              <a:ln w="9525">
                <a:noFill/>
                <a:round/>
                <a:headEnd/>
                <a:tailEnd/>
              </a:ln>
              <a:effectLst/>
            </p:spPr>
            <p:txBody>
              <a:bodyPr wrap="none" anchor="ctr"/>
              <a:lstStyle/>
              <a:p>
                <a:pPr>
                  <a:defRPr/>
                </a:pPr>
                <a:endParaRPr lang="en-US">
                  <a:cs typeface="Arial" charset="0"/>
                </a:endParaRPr>
              </a:p>
            </p:txBody>
          </p:sp>
        </p:grpSp>
        <p:grpSp>
          <p:nvGrpSpPr>
            <p:cNvPr id="6" name="Group 6"/>
            <p:cNvGrpSpPr>
              <a:grpSpLocks/>
            </p:cNvGrpSpPr>
            <p:nvPr/>
          </p:nvGrpSpPr>
          <p:grpSpPr bwMode="auto">
            <a:xfrm>
              <a:off x="1312" y="187"/>
              <a:ext cx="4299" cy="3372"/>
              <a:chOff x="0" y="0"/>
              <a:chExt cx="5533" cy="4341"/>
            </a:xfrm>
          </p:grpSpPr>
          <p:grpSp>
            <p:nvGrpSpPr>
              <p:cNvPr id="22" name="Group 7"/>
              <p:cNvGrpSpPr>
                <a:grpSpLocks/>
              </p:cNvGrpSpPr>
              <p:nvPr/>
            </p:nvGrpSpPr>
            <p:grpSpPr bwMode="auto">
              <a:xfrm>
                <a:off x="0" y="0"/>
                <a:ext cx="5470" cy="4341"/>
                <a:chOff x="0" y="0"/>
                <a:chExt cx="5470" cy="4341"/>
              </a:xfrm>
            </p:grpSpPr>
            <p:grpSp>
              <p:nvGrpSpPr>
                <p:cNvPr id="33" name="Group 8"/>
                <p:cNvGrpSpPr>
                  <a:grpSpLocks/>
                </p:cNvGrpSpPr>
                <p:nvPr/>
              </p:nvGrpSpPr>
              <p:grpSpPr bwMode="auto">
                <a:xfrm>
                  <a:off x="1339" y="787"/>
                  <a:ext cx="2919" cy="2150"/>
                  <a:chOff x="1265" y="815"/>
                  <a:chExt cx="2919" cy="2150"/>
                </a:xfrm>
              </p:grpSpPr>
              <p:sp>
                <p:nvSpPr>
                  <p:cNvPr id="133" name="Oval 9"/>
                  <p:cNvSpPr>
                    <a:spLocks noChangeArrowheads="1"/>
                  </p:cNvSpPr>
                  <p:nvPr/>
                </p:nvSpPr>
                <p:spPr bwMode="hidden">
                  <a:xfrm>
                    <a:off x="1265" y="815"/>
                    <a:ext cx="2919" cy="2150"/>
                  </a:xfrm>
                  <a:prstGeom prst="ellipse">
                    <a:avLst/>
                  </a:prstGeom>
                  <a:gradFill rotWithShape="0">
                    <a:gsLst>
                      <a:gs pos="0">
                        <a:schemeClr val="bg2"/>
                      </a:gs>
                      <a:gs pos="100000">
                        <a:schemeClr val="bg1"/>
                      </a:gs>
                    </a:gsLst>
                    <a:path path="shape">
                      <a:fillToRect l="50000" t="50000" r="50000" b="50000"/>
                    </a:path>
                  </a:gradFill>
                  <a:ln w="9525">
                    <a:noFill/>
                    <a:round/>
                    <a:headEnd/>
                    <a:tailEnd/>
                  </a:ln>
                  <a:effectLst/>
                </p:spPr>
                <p:txBody>
                  <a:bodyPr wrap="none" anchor="ctr"/>
                  <a:lstStyle/>
                  <a:p>
                    <a:pPr>
                      <a:defRPr/>
                    </a:pPr>
                    <a:endParaRPr lang="en-US">
                      <a:cs typeface="Arial" charset="0"/>
                    </a:endParaRPr>
                  </a:p>
                </p:txBody>
              </p:sp>
              <p:sp>
                <p:nvSpPr>
                  <p:cNvPr id="134" name="Oval 10"/>
                  <p:cNvSpPr>
                    <a:spLocks noChangeArrowheads="1"/>
                  </p:cNvSpPr>
                  <p:nvPr/>
                </p:nvSpPr>
                <p:spPr bwMode="hidden">
                  <a:xfrm>
                    <a:off x="2379" y="1601"/>
                    <a:ext cx="579" cy="406"/>
                  </a:xfrm>
                  <a:prstGeom prst="ellipse">
                    <a:avLst/>
                  </a:prstGeom>
                  <a:gradFill rotWithShape="0">
                    <a:gsLst>
                      <a:gs pos="0">
                        <a:schemeClr val="accent2"/>
                      </a:gs>
                      <a:gs pos="100000">
                        <a:schemeClr val="bg2"/>
                      </a:gs>
                    </a:gsLst>
                    <a:path path="shape">
                      <a:fillToRect l="50000" t="50000" r="50000" b="50000"/>
                    </a:path>
                  </a:gradFill>
                  <a:ln w="9525">
                    <a:noFill/>
                    <a:round/>
                    <a:headEnd/>
                    <a:tailEnd/>
                  </a:ln>
                  <a:effectLst/>
                </p:spPr>
                <p:txBody>
                  <a:bodyPr wrap="none" anchor="ctr"/>
                  <a:lstStyle/>
                  <a:p>
                    <a:pPr>
                      <a:defRPr/>
                    </a:pPr>
                    <a:endParaRPr lang="en-US">
                      <a:cs typeface="Arial" charset="0"/>
                    </a:endParaRPr>
                  </a:p>
                </p:txBody>
              </p:sp>
            </p:grpSp>
            <p:grpSp>
              <p:nvGrpSpPr>
                <p:cNvPr id="34" name="Group 11"/>
                <p:cNvGrpSpPr>
                  <a:grpSpLocks/>
                </p:cNvGrpSpPr>
                <p:nvPr/>
              </p:nvGrpSpPr>
              <p:grpSpPr bwMode="auto">
                <a:xfrm>
                  <a:off x="0" y="0"/>
                  <a:ext cx="5470" cy="4341"/>
                  <a:chOff x="0" y="0"/>
                  <a:chExt cx="5470" cy="4341"/>
                </a:xfrm>
              </p:grpSpPr>
              <p:grpSp>
                <p:nvGrpSpPr>
                  <p:cNvPr id="35" name="Group 12"/>
                  <p:cNvGrpSpPr>
                    <a:grpSpLocks/>
                  </p:cNvGrpSpPr>
                  <p:nvPr/>
                </p:nvGrpSpPr>
                <p:grpSpPr bwMode="auto">
                  <a:xfrm>
                    <a:off x="3544" y="1503"/>
                    <a:ext cx="1259" cy="2325"/>
                    <a:chOff x="3470" y="1531"/>
                    <a:chExt cx="1259" cy="2325"/>
                  </a:xfrm>
                </p:grpSpPr>
                <p:sp>
                  <p:nvSpPr>
                    <p:cNvPr id="131" name="Freeform 13"/>
                    <p:cNvSpPr>
                      <a:spLocks/>
                    </p:cNvSpPr>
                    <p:nvPr/>
                  </p:nvSpPr>
                  <p:spPr bwMode="hidden">
                    <a:xfrm rot="2711884">
                      <a:off x="2765" y="2236"/>
                      <a:ext cx="1724" cy="313"/>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pPr>
                        <a:defRPr/>
                      </a:pPr>
                      <a:endParaRPr lang="en-US">
                        <a:cs typeface="Arial" charset="0"/>
                      </a:endParaRPr>
                    </a:p>
                  </p:txBody>
                </p:sp>
                <p:sp>
                  <p:nvSpPr>
                    <p:cNvPr id="132" name="Freeform 14"/>
                    <p:cNvSpPr>
                      <a:spLocks/>
                    </p:cNvSpPr>
                    <p:nvPr/>
                  </p:nvSpPr>
                  <p:spPr bwMode="hidden">
                    <a:xfrm rot="2711884">
                      <a:off x="4022" y="3149"/>
                      <a:ext cx="924"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grpSp>
              <p:grpSp>
                <p:nvGrpSpPr>
                  <p:cNvPr id="36" name="Group 15"/>
                  <p:cNvGrpSpPr>
                    <a:grpSpLocks/>
                  </p:cNvGrpSpPr>
                  <p:nvPr/>
                </p:nvGrpSpPr>
                <p:grpSpPr bwMode="auto">
                  <a:xfrm>
                    <a:off x="2938" y="1992"/>
                    <a:ext cx="2462" cy="1331"/>
                    <a:chOff x="2864" y="2020"/>
                    <a:chExt cx="2462" cy="1331"/>
                  </a:xfrm>
                </p:grpSpPr>
                <p:sp>
                  <p:nvSpPr>
                    <p:cNvPr id="129" name="Freeform 16"/>
                    <p:cNvSpPr>
                      <a:spLocks/>
                    </p:cNvSpPr>
                    <p:nvPr/>
                  </p:nvSpPr>
                  <p:spPr bwMode="hidden">
                    <a:xfrm rot="2104081">
                      <a:off x="2864" y="2020"/>
                      <a:ext cx="1813" cy="34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sp>
                  <p:nvSpPr>
                    <p:cNvPr id="130" name="Freeform 17"/>
                    <p:cNvSpPr>
                      <a:spLocks/>
                    </p:cNvSpPr>
                    <p:nvPr/>
                  </p:nvSpPr>
                  <p:spPr bwMode="hidden">
                    <a:xfrm rot="2104081">
                      <a:off x="4352" y="2806"/>
                      <a:ext cx="974" cy="54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cs typeface="Arial" charset="0"/>
                      </a:endParaRPr>
                    </a:p>
                  </p:txBody>
                </p:sp>
              </p:grpSp>
              <p:grpSp>
                <p:nvGrpSpPr>
                  <p:cNvPr id="37" name="Group 18"/>
                  <p:cNvGrpSpPr>
                    <a:grpSpLocks/>
                  </p:cNvGrpSpPr>
                  <p:nvPr/>
                </p:nvGrpSpPr>
                <p:grpSpPr bwMode="auto">
                  <a:xfrm>
                    <a:off x="2970" y="1804"/>
                    <a:ext cx="2478" cy="1064"/>
                    <a:chOff x="2896" y="1832"/>
                    <a:chExt cx="2478" cy="1064"/>
                  </a:xfrm>
                </p:grpSpPr>
                <p:sp>
                  <p:nvSpPr>
                    <p:cNvPr id="127" name="Freeform 19"/>
                    <p:cNvSpPr>
                      <a:spLocks/>
                    </p:cNvSpPr>
                    <p:nvPr/>
                  </p:nvSpPr>
                  <p:spPr bwMode="hidden">
                    <a:xfrm rot="1582915">
                      <a:off x="2896" y="1832"/>
                      <a:ext cx="1736" cy="30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sp>
                  <p:nvSpPr>
                    <p:cNvPr id="128" name="Freeform 20"/>
                    <p:cNvSpPr>
                      <a:spLocks/>
                    </p:cNvSpPr>
                    <p:nvPr/>
                  </p:nvSpPr>
                  <p:spPr bwMode="hidden">
                    <a:xfrm rot="1582915">
                      <a:off x="4442" y="2420"/>
                      <a:ext cx="932" cy="47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cs typeface="Arial" charset="0"/>
                      </a:endParaRPr>
                    </a:p>
                  </p:txBody>
                </p:sp>
              </p:grpSp>
              <p:grpSp>
                <p:nvGrpSpPr>
                  <p:cNvPr id="38" name="Group 21"/>
                  <p:cNvGrpSpPr>
                    <a:grpSpLocks/>
                  </p:cNvGrpSpPr>
                  <p:nvPr/>
                </p:nvGrpSpPr>
                <p:grpSpPr bwMode="auto">
                  <a:xfrm>
                    <a:off x="2998" y="1608"/>
                    <a:ext cx="2472" cy="927"/>
                    <a:chOff x="2924" y="1636"/>
                    <a:chExt cx="2472" cy="927"/>
                  </a:xfrm>
                </p:grpSpPr>
                <p:sp>
                  <p:nvSpPr>
                    <p:cNvPr id="125" name="Freeform 22"/>
                    <p:cNvSpPr>
                      <a:spLocks/>
                    </p:cNvSpPr>
                    <p:nvPr/>
                  </p:nvSpPr>
                  <p:spPr bwMode="hidden">
                    <a:xfrm rot="1080363">
                      <a:off x="2924" y="1636"/>
                      <a:ext cx="1677" cy="33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sp>
                  <p:nvSpPr>
                    <p:cNvPr id="126" name="Freeform 23"/>
                    <p:cNvSpPr>
                      <a:spLocks/>
                    </p:cNvSpPr>
                    <p:nvPr/>
                  </p:nvSpPr>
                  <p:spPr bwMode="hidden">
                    <a:xfrm rot="1080363">
                      <a:off x="4495" y="2036"/>
                      <a:ext cx="901" cy="527"/>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cs typeface="Arial" charset="0"/>
                      </a:endParaRPr>
                    </a:p>
                  </p:txBody>
                </p:sp>
              </p:grpSp>
              <p:grpSp>
                <p:nvGrpSpPr>
                  <p:cNvPr id="39" name="Group 24"/>
                  <p:cNvGrpSpPr>
                    <a:grpSpLocks/>
                  </p:cNvGrpSpPr>
                  <p:nvPr/>
                </p:nvGrpSpPr>
                <p:grpSpPr bwMode="auto">
                  <a:xfrm>
                    <a:off x="3032" y="1386"/>
                    <a:ext cx="2341" cy="657"/>
                    <a:chOff x="2958" y="1414"/>
                    <a:chExt cx="2341" cy="657"/>
                  </a:xfrm>
                </p:grpSpPr>
                <p:sp>
                  <p:nvSpPr>
                    <p:cNvPr id="123" name="Freeform 25"/>
                    <p:cNvSpPr>
                      <a:spLocks/>
                    </p:cNvSpPr>
                    <p:nvPr/>
                  </p:nvSpPr>
                  <p:spPr bwMode="hidden">
                    <a:xfrm rot="463793">
                      <a:off x="2958" y="1414"/>
                      <a:ext cx="1544"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sp>
                  <p:nvSpPr>
                    <p:cNvPr id="124" name="Freeform 26"/>
                    <p:cNvSpPr>
                      <a:spLocks/>
                    </p:cNvSpPr>
                    <p:nvPr/>
                  </p:nvSpPr>
                  <p:spPr bwMode="hidden">
                    <a:xfrm rot="463793">
                      <a:off x="4469" y="1582"/>
                      <a:ext cx="830" cy="48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cs typeface="Arial" charset="0"/>
                      </a:endParaRPr>
                    </a:p>
                  </p:txBody>
                </p:sp>
              </p:grpSp>
              <p:grpSp>
                <p:nvGrpSpPr>
                  <p:cNvPr id="40" name="Group 27"/>
                  <p:cNvGrpSpPr>
                    <a:grpSpLocks/>
                  </p:cNvGrpSpPr>
                  <p:nvPr/>
                </p:nvGrpSpPr>
                <p:grpSpPr bwMode="auto">
                  <a:xfrm>
                    <a:off x="3057" y="1241"/>
                    <a:ext cx="2150" cy="342"/>
                    <a:chOff x="2983" y="1269"/>
                    <a:chExt cx="2150" cy="342"/>
                  </a:xfrm>
                </p:grpSpPr>
                <p:sp>
                  <p:nvSpPr>
                    <p:cNvPr id="121" name="Freeform 28"/>
                    <p:cNvSpPr>
                      <a:spLocks/>
                    </p:cNvSpPr>
                    <p:nvPr/>
                  </p:nvSpPr>
                  <p:spPr bwMode="hidden">
                    <a:xfrm rot="-84182">
                      <a:off x="2983" y="1290"/>
                      <a:ext cx="1404" cy="218"/>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sp>
                  <p:nvSpPr>
                    <p:cNvPr id="122" name="Freeform 29"/>
                    <p:cNvSpPr>
                      <a:spLocks/>
                    </p:cNvSpPr>
                    <p:nvPr/>
                  </p:nvSpPr>
                  <p:spPr bwMode="hidden">
                    <a:xfrm rot="-84182">
                      <a:off x="4379" y="1269"/>
                      <a:ext cx="754" cy="342"/>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cs typeface="Arial" charset="0"/>
                      </a:endParaRPr>
                    </a:p>
                  </p:txBody>
                </p:sp>
              </p:grpSp>
              <p:grpSp>
                <p:nvGrpSpPr>
                  <p:cNvPr id="41" name="Group 30"/>
                  <p:cNvGrpSpPr>
                    <a:grpSpLocks/>
                  </p:cNvGrpSpPr>
                  <p:nvPr/>
                </p:nvGrpSpPr>
                <p:grpSpPr bwMode="auto">
                  <a:xfrm>
                    <a:off x="3012" y="890"/>
                    <a:ext cx="1879" cy="426"/>
                    <a:chOff x="2938" y="918"/>
                    <a:chExt cx="1879" cy="426"/>
                  </a:xfrm>
                </p:grpSpPr>
                <p:sp>
                  <p:nvSpPr>
                    <p:cNvPr id="119" name="Freeform 31"/>
                    <p:cNvSpPr>
                      <a:spLocks/>
                    </p:cNvSpPr>
                    <p:nvPr/>
                  </p:nvSpPr>
                  <p:spPr bwMode="hidden">
                    <a:xfrm rot="-802576">
                      <a:off x="2938" y="1129"/>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sp>
                  <p:nvSpPr>
                    <p:cNvPr id="120" name="Freeform 32"/>
                    <p:cNvSpPr>
                      <a:spLocks/>
                    </p:cNvSpPr>
                    <p:nvPr/>
                  </p:nvSpPr>
                  <p:spPr bwMode="hidden">
                    <a:xfrm rot="-802576">
                      <a:off x="4155" y="918"/>
                      <a:ext cx="662" cy="337"/>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cs typeface="Arial" charset="0"/>
                      </a:endParaRPr>
                    </a:p>
                  </p:txBody>
                </p:sp>
              </p:grpSp>
              <p:grpSp>
                <p:nvGrpSpPr>
                  <p:cNvPr id="42" name="Group 33"/>
                  <p:cNvGrpSpPr>
                    <a:grpSpLocks/>
                  </p:cNvGrpSpPr>
                  <p:nvPr/>
                </p:nvGrpSpPr>
                <p:grpSpPr bwMode="auto">
                  <a:xfrm>
                    <a:off x="711" y="1625"/>
                    <a:ext cx="1257" cy="2326"/>
                    <a:chOff x="637" y="1653"/>
                    <a:chExt cx="1257" cy="2326"/>
                  </a:xfrm>
                </p:grpSpPr>
                <p:sp>
                  <p:nvSpPr>
                    <p:cNvPr id="117" name="Freeform 34"/>
                    <p:cNvSpPr>
                      <a:spLocks/>
                    </p:cNvSpPr>
                    <p:nvPr/>
                  </p:nvSpPr>
                  <p:spPr bwMode="hidden">
                    <a:xfrm rot="18888116" flipH="1">
                      <a:off x="876" y="2358"/>
                      <a:ext cx="1724" cy="313"/>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sp>
                  <p:nvSpPr>
                    <p:cNvPr id="118" name="Freeform 35"/>
                    <p:cNvSpPr>
                      <a:spLocks/>
                    </p:cNvSpPr>
                    <p:nvPr/>
                  </p:nvSpPr>
                  <p:spPr bwMode="hidden">
                    <a:xfrm rot="18888116" flipH="1">
                      <a:off x="419" y="3271"/>
                      <a:ext cx="926"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grpSp>
              <p:grpSp>
                <p:nvGrpSpPr>
                  <p:cNvPr id="43" name="Group 36"/>
                  <p:cNvGrpSpPr>
                    <a:grpSpLocks/>
                  </p:cNvGrpSpPr>
                  <p:nvPr/>
                </p:nvGrpSpPr>
                <p:grpSpPr bwMode="auto">
                  <a:xfrm>
                    <a:off x="69" y="2168"/>
                    <a:ext cx="2462" cy="1333"/>
                    <a:chOff x="-5" y="2196"/>
                    <a:chExt cx="2462" cy="1333"/>
                  </a:xfrm>
                </p:grpSpPr>
                <p:sp>
                  <p:nvSpPr>
                    <p:cNvPr id="115" name="Freeform 37"/>
                    <p:cNvSpPr>
                      <a:spLocks/>
                    </p:cNvSpPr>
                    <p:nvPr/>
                  </p:nvSpPr>
                  <p:spPr bwMode="hidden">
                    <a:xfrm rot="19495919" flipH="1">
                      <a:off x="644" y="2196"/>
                      <a:ext cx="1813" cy="348"/>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sp>
                  <p:nvSpPr>
                    <p:cNvPr id="116" name="Freeform 38"/>
                    <p:cNvSpPr>
                      <a:spLocks/>
                    </p:cNvSpPr>
                    <p:nvPr/>
                  </p:nvSpPr>
                  <p:spPr bwMode="hidden">
                    <a:xfrm rot="19495919" flipH="1">
                      <a:off x="-5" y="2984"/>
                      <a:ext cx="974" cy="54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grpSp>
              <p:grpSp>
                <p:nvGrpSpPr>
                  <p:cNvPr id="44" name="Group 39"/>
                  <p:cNvGrpSpPr>
                    <a:grpSpLocks/>
                  </p:cNvGrpSpPr>
                  <p:nvPr/>
                </p:nvGrpSpPr>
                <p:grpSpPr bwMode="auto">
                  <a:xfrm>
                    <a:off x="22" y="1981"/>
                    <a:ext cx="2477" cy="1063"/>
                    <a:chOff x="-52" y="2009"/>
                    <a:chExt cx="2477" cy="1063"/>
                  </a:xfrm>
                </p:grpSpPr>
                <p:sp>
                  <p:nvSpPr>
                    <p:cNvPr id="113" name="Freeform 40"/>
                    <p:cNvSpPr>
                      <a:spLocks/>
                    </p:cNvSpPr>
                    <p:nvPr/>
                  </p:nvSpPr>
                  <p:spPr bwMode="hidden">
                    <a:xfrm rot="20017085" flipH="1">
                      <a:off x="689" y="2009"/>
                      <a:ext cx="1736" cy="30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sp>
                  <p:nvSpPr>
                    <p:cNvPr id="114" name="Freeform 41"/>
                    <p:cNvSpPr>
                      <a:spLocks/>
                    </p:cNvSpPr>
                    <p:nvPr/>
                  </p:nvSpPr>
                  <p:spPr bwMode="hidden">
                    <a:xfrm rot="20017085" flipH="1">
                      <a:off x="-52" y="2596"/>
                      <a:ext cx="932" cy="47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grpSp>
              <p:grpSp>
                <p:nvGrpSpPr>
                  <p:cNvPr id="45" name="Group 42"/>
                  <p:cNvGrpSpPr>
                    <a:grpSpLocks/>
                  </p:cNvGrpSpPr>
                  <p:nvPr/>
                </p:nvGrpSpPr>
                <p:grpSpPr bwMode="auto">
                  <a:xfrm>
                    <a:off x="0" y="1786"/>
                    <a:ext cx="2472" cy="927"/>
                    <a:chOff x="-74" y="1814"/>
                    <a:chExt cx="2472" cy="927"/>
                  </a:xfrm>
                </p:grpSpPr>
                <p:sp>
                  <p:nvSpPr>
                    <p:cNvPr id="111" name="Freeform 43"/>
                    <p:cNvSpPr>
                      <a:spLocks/>
                    </p:cNvSpPr>
                    <p:nvPr/>
                  </p:nvSpPr>
                  <p:spPr bwMode="hidden">
                    <a:xfrm rot="20519637" flipH="1">
                      <a:off x="721" y="1814"/>
                      <a:ext cx="1677" cy="33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sp>
                  <p:nvSpPr>
                    <p:cNvPr id="112" name="Freeform 44"/>
                    <p:cNvSpPr>
                      <a:spLocks/>
                    </p:cNvSpPr>
                    <p:nvPr/>
                  </p:nvSpPr>
                  <p:spPr bwMode="hidden">
                    <a:xfrm rot="20519637" flipH="1">
                      <a:off x="-74" y="2214"/>
                      <a:ext cx="901" cy="527"/>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grpSp>
              <p:grpSp>
                <p:nvGrpSpPr>
                  <p:cNvPr id="46" name="Group 45"/>
                  <p:cNvGrpSpPr>
                    <a:grpSpLocks/>
                  </p:cNvGrpSpPr>
                  <p:nvPr/>
                </p:nvGrpSpPr>
                <p:grpSpPr bwMode="auto">
                  <a:xfrm>
                    <a:off x="97" y="1563"/>
                    <a:ext cx="2340" cy="656"/>
                    <a:chOff x="23" y="1591"/>
                    <a:chExt cx="2340" cy="656"/>
                  </a:xfrm>
                </p:grpSpPr>
                <p:sp>
                  <p:nvSpPr>
                    <p:cNvPr id="109" name="Freeform 46"/>
                    <p:cNvSpPr>
                      <a:spLocks/>
                    </p:cNvSpPr>
                    <p:nvPr/>
                  </p:nvSpPr>
                  <p:spPr bwMode="hidden">
                    <a:xfrm rot="21136207" flipH="1">
                      <a:off x="819" y="1591"/>
                      <a:ext cx="1544"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sp>
                  <p:nvSpPr>
                    <p:cNvPr id="110" name="Freeform 47"/>
                    <p:cNvSpPr>
                      <a:spLocks/>
                    </p:cNvSpPr>
                    <p:nvPr/>
                  </p:nvSpPr>
                  <p:spPr bwMode="hidden">
                    <a:xfrm rot="21136207" flipH="1">
                      <a:off x="23" y="1758"/>
                      <a:ext cx="830" cy="48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grpSp>
              <p:grpSp>
                <p:nvGrpSpPr>
                  <p:cNvPr id="47" name="Group 48"/>
                  <p:cNvGrpSpPr>
                    <a:grpSpLocks/>
                  </p:cNvGrpSpPr>
                  <p:nvPr/>
                </p:nvGrpSpPr>
                <p:grpSpPr bwMode="auto">
                  <a:xfrm>
                    <a:off x="263" y="1417"/>
                    <a:ext cx="2150" cy="344"/>
                    <a:chOff x="189" y="1445"/>
                    <a:chExt cx="2150" cy="344"/>
                  </a:xfrm>
                </p:grpSpPr>
                <p:sp>
                  <p:nvSpPr>
                    <p:cNvPr id="107" name="Freeform 49"/>
                    <p:cNvSpPr>
                      <a:spLocks/>
                    </p:cNvSpPr>
                    <p:nvPr/>
                  </p:nvSpPr>
                  <p:spPr bwMode="hidden">
                    <a:xfrm rot="84182" flipH="1">
                      <a:off x="935" y="1466"/>
                      <a:ext cx="1404" cy="219"/>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sp>
                  <p:nvSpPr>
                    <p:cNvPr id="108" name="Freeform 50"/>
                    <p:cNvSpPr>
                      <a:spLocks/>
                    </p:cNvSpPr>
                    <p:nvPr/>
                  </p:nvSpPr>
                  <p:spPr bwMode="hidden">
                    <a:xfrm rot="84182" flipH="1">
                      <a:off x="189" y="1445"/>
                      <a:ext cx="754" cy="344"/>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grpSp>
              <p:grpSp>
                <p:nvGrpSpPr>
                  <p:cNvPr id="48" name="Group 51"/>
                  <p:cNvGrpSpPr>
                    <a:grpSpLocks/>
                  </p:cNvGrpSpPr>
                  <p:nvPr/>
                </p:nvGrpSpPr>
                <p:grpSpPr bwMode="auto">
                  <a:xfrm>
                    <a:off x="579" y="1066"/>
                    <a:ext cx="1879" cy="427"/>
                    <a:chOff x="505" y="1094"/>
                    <a:chExt cx="1879" cy="427"/>
                  </a:xfrm>
                </p:grpSpPr>
                <p:sp>
                  <p:nvSpPr>
                    <p:cNvPr id="105" name="Freeform 52"/>
                    <p:cNvSpPr>
                      <a:spLocks/>
                    </p:cNvSpPr>
                    <p:nvPr/>
                  </p:nvSpPr>
                  <p:spPr bwMode="hidden">
                    <a:xfrm rot="802576" flipH="1">
                      <a:off x="1151" y="1306"/>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sp>
                  <p:nvSpPr>
                    <p:cNvPr id="106" name="Freeform 53"/>
                    <p:cNvSpPr>
                      <a:spLocks/>
                    </p:cNvSpPr>
                    <p:nvPr/>
                  </p:nvSpPr>
                  <p:spPr bwMode="hidden">
                    <a:xfrm rot="802576" flipH="1">
                      <a:off x="505" y="1094"/>
                      <a:ext cx="662" cy="33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pPr>
                        <a:defRPr/>
                      </a:pPr>
                      <a:endParaRPr lang="en-US">
                        <a:cs typeface="Arial" charset="0"/>
                      </a:endParaRPr>
                    </a:p>
                  </p:txBody>
                </p:sp>
              </p:grpSp>
              <p:grpSp>
                <p:nvGrpSpPr>
                  <p:cNvPr id="49" name="Group 54"/>
                  <p:cNvGrpSpPr>
                    <a:grpSpLocks/>
                  </p:cNvGrpSpPr>
                  <p:nvPr/>
                </p:nvGrpSpPr>
                <p:grpSpPr bwMode="auto">
                  <a:xfrm>
                    <a:off x="690" y="872"/>
                    <a:ext cx="1849" cy="553"/>
                    <a:chOff x="616" y="900"/>
                    <a:chExt cx="1849" cy="553"/>
                  </a:xfrm>
                </p:grpSpPr>
                <p:sp>
                  <p:nvSpPr>
                    <p:cNvPr id="103" name="Freeform 55"/>
                    <p:cNvSpPr>
                      <a:spLocks/>
                    </p:cNvSpPr>
                    <p:nvPr/>
                  </p:nvSpPr>
                  <p:spPr bwMode="hidden">
                    <a:xfrm rot="1277471" flipH="1">
                      <a:off x="1232" y="1238"/>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sp>
                  <p:nvSpPr>
                    <p:cNvPr id="104" name="Freeform 56"/>
                    <p:cNvSpPr>
                      <a:spLocks/>
                    </p:cNvSpPr>
                    <p:nvPr/>
                  </p:nvSpPr>
                  <p:spPr bwMode="hidden">
                    <a:xfrm rot="1277471" flipH="1">
                      <a:off x="616" y="900"/>
                      <a:ext cx="662" cy="337"/>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pPr>
                        <a:defRPr/>
                      </a:pPr>
                      <a:endParaRPr lang="en-US">
                        <a:cs typeface="Arial" charset="0"/>
                      </a:endParaRPr>
                    </a:p>
                  </p:txBody>
                </p:sp>
              </p:grpSp>
              <p:grpSp>
                <p:nvGrpSpPr>
                  <p:cNvPr id="50" name="Group 57"/>
                  <p:cNvGrpSpPr>
                    <a:grpSpLocks/>
                  </p:cNvGrpSpPr>
                  <p:nvPr/>
                </p:nvGrpSpPr>
                <p:grpSpPr bwMode="auto">
                  <a:xfrm>
                    <a:off x="911" y="590"/>
                    <a:ext cx="1767" cy="742"/>
                    <a:chOff x="911" y="590"/>
                    <a:chExt cx="1767" cy="742"/>
                  </a:xfrm>
                </p:grpSpPr>
                <p:sp>
                  <p:nvSpPr>
                    <p:cNvPr id="101" name="Freeform 58"/>
                    <p:cNvSpPr>
                      <a:spLocks/>
                    </p:cNvSpPr>
                    <p:nvPr/>
                  </p:nvSpPr>
                  <p:spPr bwMode="hidden">
                    <a:xfrm rot="2028410" flipH="1">
                      <a:off x="1445" y="1117"/>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sp>
                  <p:nvSpPr>
                    <p:cNvPr id="102" name="Freeform 59"/>
                    <p:cNvSpPr>
                      <a:spLocks/>
                    </p:cNvSpPr>
                    <p:nvPr/>
                  </p:nvSpPr>
                  <p:spPr bwMode="hidden">
                    <a:xfrm rot="2028410" flipH="1">
                      <a:off x="911" y="590"/>
                      <a:ext cx="662" cy="337"/>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pPr>
                        <a:defRPr/>
                      </a:pPr>
                      <a:endParaRPr lang="en-US">
                        <a:cs typeface="Arial" charset="0"/>
                      </a:endParaRPr>
                    </a:p>
                  </p:txBody>
                </p:sp>
              </p:grpSp>
              <p:grpSp>
                <p:nvGrpSpPr>
                  <p:cNvPr id="51" name="Group 60"/>
                  <p:cNvGrpSpPr>
                    <a:grpSpLocks/>
                  </p:cNvGrpSpPr>
                  <p:nvPr/>
                </p:nvGrpSpPr>
                <p:grpSpPr bwMode="auto">
                  <a:xfrm>
                    <a:off x="1120" y="300"/>
                    <a:ext cx="1693" cy="892"/>
                    <a:chOff x="1120" y="300"/>
                    <a:chExt cx="1693" cy="892"/>
                  </a:xfrm>
                </p:grpSpPr>
                <p:sp>
                  <p:nvSpPr>
                    <p:cNvPr id="99" name="Freeform 61"/>
                    <p:cNvSpPr>
                      <a:spLocks/>
                    </p:cNvSpPr>
                    <p:nvPr/>
                  </p:nvSpPr>
                  <p:spPr bwMode="hidden">
                    <a:xfrm rot="2664424" flipH="1">
                      <a:off x="1562" y="977"/>
                      <a:ext cx="1251"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sp>
                  <p:nvSpPr>
                    <p:cNvPr id="100" name="Freeform 62"/>
                    <p:cNvSpPr>
                      <a:spLocks/>
                    </p:cNvSpPr>
                    <p:nvPr/>
                  </p:nvSpPr>
                  <p:spPr bwMode="hidden">
                    <a:xfrm rot="2664424" flipH="1">
                      <a:off x="1120" y="300"/>
                      <a:ext cx="672" cy="33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pPr>
                        <a:defRPr/>
                      </a:pPr>
                      <a:endParaRPr lang="en-US">
                        <a:cs typeface="Arial" charset="0"/>
                      </a:endParaRPr>
                    </a:p>
                  </p:txBody>
                </p:sp>
              </p:grpSp>
              <p:grpSp>
                <p:nvGrpSpPr>
                  <p:cNvPr id="52" name="Group 63"/>
                  <p:cNvGrpSpPr>
                    <a:grpSpLocks/>
                  </p:cNvGrpSpPr>
                  <p:nvPr/>
                </p:nvGrpSpPr>
                <p:grpSpPr bwMode="auto">
                  <a:xfrm>
                    <a:off x="1707" y="75"/>
                    <a:ext cx="778" cy="1514"/>
                    <a:chOff x="1633" y="103"/>
                    <a:chExt cx="778" cy="1514"/>
                  </a:xfrm>
                </p:grpSpPr>
                <p:sp>
                  <p:nvSpPr>
                    <p:cNvPr id="97" name="Freeform 64"/>
                    <p:cNvSpPr>
                      <a:spLocks/>
                    </p:cNvSpPr>
                    <p:nvPr/>
                  </p:nvSpPr>
                  <p:spPr bwMode="hidden">
                    <a:xfrm rot="3473776" flipH="1">
                      <a:off x="1753" y="959"/>
                      <a:ext cx="1101"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sp>
                  <p:nvSpPr>
                    <p:cNvPr id="98" name="Freeform 65"/>
                    <p:cNvSpPr>
                      <a:spLocks/>
                    </p:cNvSpPr>
                    <p:nvPr/>
                  </p:nvSpPr>
                  <p:spPr bwMode="hidden">
                    <a:xfrm rot="3473776" flipH="1">
                      <a:off x="1506" y="230"/>
                      <a:ext cx="591"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pPr>
                        <a:defRPr/>
                      </a:pPr>
                      <a:endParaRPr lang="en-US">
                        <a:cs typeface="Arial" charset="0"/>
                      </a:endParaRPr>
                    </a:p>
                  </p:txBody>
                </p:sp>
              </p:grpSp>
              <p:grpSp>
                <p:nvGrpSpPr>
                  <p:cNvPr id="53" name="Group 66"/>
                  <p:cNvGrpSpPr>
                    <a:grpSpLocks/>
                  </p:cNvGrpSpPr>
                  <p:nvPr/>
                </p:nvGrpSpPr>
                <p:grpSpPr bwMode="auto">
                  <a:xfrm>
                    <a:off x="2009" y="0"/>
                    <a:ext cx="635" cy="1535"/>
                    <a:chOff x="1935" y="28"/>
                    <a:chExt cx="635" cy="1535"/>
                  </a:xfrm>
                </p:grpSpPr>
                <p:sp>
                  <p:nvSpPr>
                    <p:cNvPr id="95" name="Freeform 67"/>
                    <p:cNvSpPr>
                      <a:spLocks/>
                    </p:cNvSpPr>
                    <p:nvPr/>
                  </p:nvSpPr>
                  <p:spPr bwMode="hidden">
                    <a:xfrm rot="4126480" flipH="1">
                      <a:off x="1932" y="925"/>
                      <a:ext cx="1061"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sp>
                  <p:nvSpPr>
                    <p:cNvPr id="96" name="Freeform 68"/>
                    <p:cNvSpPr>
                      <a:spLocks/>
                    </p:cNvSpPr>
                    <p:nvPr/>
                  </p:nvSpPr>
                  <p:spPr bwMode="hidden">
                    <a:xfrm rot="4126480" flipH="1">
                      <a:off x="1819" y="144"/>
                      <a:ext cx="570"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pPr>
                        <a:defRPr/>
                      </a:pPr>
                      <a:endParaRPr lang="en-US">
                        <a:cs typeface="Arial" charset="0"/>
                      </a:endParaRPr>
                    </a:p>
                  </p:txBody>
                </p:sp>
              </p:grpSp>
              <p:grpSp>
                <p:nvGrpSpPr>
                  <p:cNvPr id="54" name="Group 69"/>
                  <p:cNvGrpSpPr>
                    <a:grpSpLocks/>
                  </p:cNvGrpSpPr>
                  <p:nvPr/>
                </p:nvGrpSpPr>
                <p:grpSpPr bwMode="auto">
                  <a:xfrm>
                    <a:off x="2896" y="644"/>
                    <a:ext cx="1846" cy="566"/>
                    <a:chOff x="2822" y="672"/>
                    <a:chExt cx="1846" cy="566"/>
                  </a:xfrm>
                </p:grpSpPr>
                <p:sp>
                  <p:nvSpPr>
                    <p:cNvPr id="93" name="Freeform 70"/>
                    <p:cNvSpPr>
                      <a:spLocks/>
                    </p:cNvSpPr>
                    <p:nvPr/>
                  </p:nvSpPr>
                  <p:spPr bwMode="hidden">
                    <a:xfrm rot="-1325434">
                      <a:off x="2822" y="1023"/>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sp>
                  <p:nvSpPr>
                    <p:cNvPr id="94" name="Freeform 71"/>
                    <p:cNvSpPr>
                      <a:spLocks/>
                    </p:cNvSpPr>
                    <p:nvPr/>
                  </p:nvSpPr>
                  <p:spPr bwMode="hidden">
                    <a:xfrm rot="-1325434">
                      <a:off x="4005" y="672"/>
                      <a:ext cx="663" cy="33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cs typeface="Arial" charset="0"/>
                      </a:endParaRPr>
                    </a:p>
                  </p:txBody>
                </p:sp>
              </p:grpSp>
              <p:grpSp>
                <p:nvGrpSpPr>
                  <p:cNvPr id="55" name="Group 72"/>
                  <p:cNvGrpSpPr>
                    <a:grpSpLocks/>
                  </p:cNvGrpSpPr>
                  <p:nvPr/>
                </p:nvGrpSpPr>
                <p:grpSpPr bwMode="auto">
                  <a:xfrm>
                    <a:off x="2757" y="417"/>
                    <a:ext cx="1782" cy="717"/>
                    <a:chOff x="2683" y="445"/>
                    <a:chExt cx="1782" cy="717"/>
                  </a:xfrm>
                </p:grpSpPr>
                <p:sp>
                  <p:nvSpPr>
                    <p:cNvPr id="91" name="Freeform 73"/>
                    <p:cNvSpPr>
                      <a:spLocks/>
                    </p:cNvSpPr>
                    <p:nvPr/>
                  </p:nvSpPr>
                  <p:spPr bwMode="hidden">
                    <a:xfrm rot="-1921064">
                      <a:off x="2683" y="947"/>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sp>
                  <p:nvSpPr>
                    <p:cNvPr id="92" name="Freeform 74"/>
                    <p:cNvSpPr>
                      <a:spLocks/>
                    </p:cNvSpPr>
                    <p:nvPr/>
                  </p:nvSpPr>
                  <p:spPr bwMode="hidden">
                    <a:xfrm rot="-1921064">
                      <a:off x="3803" y="445"/>
                      <a:ext cx="662" cy="33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cs typeface="Arial" charset="0"/>
                      </a:endParaRPr>
                    </a:p>
                  </p:txBody>
                </p:sp>
              </p:grpSp>
              <p:sp>
                <p:nvSpPr>
                  <p:cNvPr id="56" name="Freeform 75"/>
                  <p:cNvSpPr>
                    <a:spLocks/>
                  </p:cNvSpPr>
                  <p:nvPr/>
                </p:nvSpPr>
                <p:spPr bwMode="hidden">
                  <a:xfrm rot="4578755" flipH="1">
                    <a:off x="2176" y="949"/>
                    <a:ext cx="1026" cy="14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a:effectLst/>
                </p:spPr>
                <p:txBody>
                  <a:bodyPr wrap="none" anchor="ctr"/>
                  <a:lstStyle/>
                  <a:p>
                    <a:pPr>
                      <a:defRPr/>
                    </a:pPr>
                    <a:endParaRPr lang="en-US">
                      <a:cs typeface="Arial" charset="0"/>
                    </a:endParaRPr>
                  </a:p>
                </p:txBody>
              </p:sp>
              <p:sp>
                <p:nvSpPr>
                  <p:cNvPr id="57" name="Freeform 76"/>
                  <p:cNvSpPr>
                    <a:spLocks/>
                  </p:cNvSpPr>
                  <p:nvPr/>
                </p:nvSpPr>
                <p:spPr bwMode="hidden">
                  <a:xfrm rot="4578755" flipH="1">
                    <a:off x="2199" y="196"/>
                    <a:ext cx="552" cy="22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pPr>
                      <a:defRPr/>
                    </a:pPr>
                    <a:endParaRPr lang="en-US">
                      <a:cs typeface="Arial" charset="0"/>
                    </a:endParaRPr>
                  </a:p>
                </p:txBody>
              </p:sp>
              <p:grpSp>
                <p:nvGrpSpPr>
                  <p:cNvPr id="58" name="Group 77"/>
                  <p:cNvGrpSpPr>
                    <a:grpSpLocks/>
                  </p:cNvGrpSpPr>
                  <p:nvPr/>
                </p:nvGrpSpPr>
                <p:grpSpPr bwMode="auto">
                  <a:xfrm>
                    <a:off x="2874" y="13"/>
                    <a:ext cx="639" cy="1520"/>
                    <a:chOff x="2800" y="41"/>
                    <a:chExt cx="639" cy="1520"/>
                  </a:xfrm>
                </p:grpSpPr>
                <p:sp>
                  <p:nvSpPr>
                    <p:cNvPr id="89" name="Freeform 78"/>
                    <p:cNvSpPr>
                      <a:spLocks/>
                    </p:cNvSpPr>
                    <p:nvPr/>
                  </p:nvSpPr>
                  <p:spPr bwMode="hidden">
                    <a:xfrm rot="-3857755">
                      <a:off x="2361" y="938"/>
                      <a:ext cx="1062" cy="18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sp>
                  <p:nvSpPr>
                    <p:cNvPr id="90" name="Freeform 79"/>
                    <p:cNvSpPr>
                      <a:spLocks/>
                    </p:cNvSpPr>
                    <p:nvPr/>
                  </p:nvSpPr>
                  <p:spPr bwMode="hidden">
                    <a:xfrm rot="-3857755">
                      <a:off x="3010" y="182"/>
                      <a:ext cx="570" cy="28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cs typeface="Arial" charset="0"/>
                      </a:endParaRPr>
                    </a:p>
                  </p:txBody>
                </p:sp>
              </p:grpSp>
              <p:grpSp>
                <p:nvGrpSpPr>
                  <p:cNvPr id="59" name="Group 80"/>
                  <p:cNvGrpSpPr>
                    <a:grpSpLocks/>
                  </p:cNvGrpSpPr>
                  <p:nvPr/>
                </p:nvGrpSpPr>
                <p:grpSpPr bwMode="auto">
                  <a:xfrm>
                    <a:off x="3009" y="135"/>
                    <a:ext cx="1016" cy="1463"/>
                    <a:chOff x="2935" y="163"/>
                    <a:chExt cx="1016" cy="1463"/>
                  </a:xfrm>
                </p:grpSpPr>
                <p:sp>
                  <p:nvSpPr>
                    <p:cNvPr id="87" name="Freeform 81"/>
                    <p:cNvSpPr>
                      <a:spLocks/>
                    </p:cNvSpPr>
                    <p:nvPr/>
                  </p:nvSpPr>
                  <p:spPr bwMode="hidden">
                    <a:xfrm rot="-2777260">
                      <a:off x="2492" y="914"/>
                      <a:ext cx="1155" cy="270"/>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sp>
                  <p:nvSpPr>
                    <p:cNvPr id="88" name="Freeform 82"/>
                    <p:cNvSpPr>
                      <a:spLocks/>
                    </p:cNvSpPr>
                    <p:nvPr/>
                  </p:nvSpPr>
                  <p:spPr bwMode="hidden">
                    <a:xfrm rot="-2777260">
                      <a:off x="3429" y="262"/>
                      <a:ext cx="621" cy="423"/>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cs typeface="Arial" charset="0"/>
                      </a:endParaRPr>
                    </a:p>
                  </p:txBody>
                </p:sp>
              </p:grpSp>
              <p:grpSp>
                <p:nvGrpSpPr>
                  <p:cNvPr id="60" name="Group 83"/>
                  <p:cNvGrpSpPr>
                    <a:grpSpLocks/>
                  </p:cNvGrpSpPr>
                  <p:nvPr/>
                </p:nvGrpSpPr>
                <p:grpSpPr bwMode="auto">
                  <a:xfrm>
                    <a:off x="2805" y="4"/>
                    <a:ext cx="241" cy="1448"/>
                    <a:chOff x="2731" y="32"/>
                    <a:chExt cx="241" cy="1448"/>
                  </a:xfrm>
                </p:grpSpPr>
                <p:sp>
                  <p:nvSpPr>
                    <p:cNvPr id="85" name="Freeform 84"/>
                    <p:cNvSpPr>
                      <a:spLocks/>
                    </p:cNvSpPr>
                    <p:nvPr/>
                  </p:nvSpPr>
                  <p:spPr bwMode="hidden">
                    <a:xfrm rot="-4903748">
                      <a:off x="2297" y="960"/>
                      <a:ext cx="954" cy="8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sp>
                  <p:nvSpPr>
                    <p:cNvPr id="86" name="Freeform 85"/>
                    <p:cNvSpPr>
                      <a:spLocks/>
                    </p:cNvSpPr>
                    <p:nvPr/>
                  </p:nvSpPr>
                  <p:spPr bwMode="hidden">
                    <a:xfrm rot="-4903748">
                      <a:off x="2649" y="221"/>
                      <a:ext cx="512" cy="134"/>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cs typeface="Arial" charset="0"/>
                      </a:endParaRPr>
                    </a:p>
                  </p:txBody>
                </p:sp>
              </p:grpSp>
              <p:grpSp>
                <p:nvGrpSpPr>
                  <p:cNvPr id="61" name="Group 86"/>
                  <p:cNvGrpSpPr>
                    <a:grpSpLocks/>
                  </p:cNvGrpSpPr>
                  <p:nvPr/>
                </p:nvGrpSpPr>
                <p:grpSpPr bwMode="auto">
                  <a:xfrm>
                    <a:off x="1017" y="1741"/>
                    <a:ext cx="1084" cy="2449"/>
                    <a:chOff x="943" y="1769"/>
                    <a:chExt cx="1084" cy="2449"/>
                  </a:xfrm>
                </p:grpSpPr>
                <p:sp>
                  <p:nvSpPr>
                    <p:cNvPr id="83" name="Freeform 87"/>
                    <p:cNvSpPr>
                      <a:spLocks/>
                    </p:cNvSpPr>
                    <p:nvPr/>
                  </p:nvSpPr>
                  <p:spPr bwMode="hidden">
                    <a:xfrm rot="18335692" flipH="1">
                      <a:off x="1010" y="2475"/>
                      <a:ext cx="1724" cy="311"/>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sp>
                  <p:nvSpPr>
                    <p:cNvPr id="84" name="Freeform 88"/>
                    <p:cNvSpPr>
                      <a:spLocks/>
                    </p:cNvSpPr>
                    <p:nvPr/>
                  </p:nvSpPr>
                  <p:spPr bwMode="hidden">
                    <a:xfrm rot="18335692" flipH="1">
                      <a:off x="726" y="3511"/>
                      <a:ext cx="924"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grpSp>
              <p:grpSp>
                <p:nvGrpSpPr>
                  <p:cNvPr id="62" name="Group 89"/>
                  <p:cNvGrpSpPr>
                    <a:grpSpLocks/>
                  </p:cNvGrpSpPr>
                  <p:nvPr/>
                </p:nvGrpSpPr>
                <p:grpSpPr bwMode="auto">
                  <a:xfrm>
                    <a:off x="1529" y="1908"/>
                    <a:ext cx="766" cy="2372"/>
                    <a:chOff x="1455" y="1936"/>
                    <a:chExt cx="766" cy="2372"/>
                  </a:xfrm>
                </p:grpSpPr>
                <p:sp>
                  <p:nvSpPr>
                    <p:cNvPr id="81" name="Freeform 90"/>
                    <p:cNvSpPr>
                      <a:spLocks/>
                    </p:cNvSpPr>
                    <p:nvPr/>
                  </p:nvSpPr>
                  <p:spPr bwMode="hidden">
                    <a:xfrm rot="17542885" flipH="1">
                      <a:off x="1268" y="2578"/>
                      <a:ext cx="1595" cy="311"/>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sp>
                  <p:nvSpPr>
                    <p:cNvPr id="82" name="Freeform 91"/>
                    <p:cNvSpPr>
                      <a:spLocks/>
                    </p:cNvSpPr>
                    <p:nvPr/>
                  </p:nvSpPr>
                  <p:spPr bwMode="hidden">
                    <a:xfrm rot="17542885" flipH="1">
                      <a:off x="1272" y="3635"/>
                      <a:ext cx="856"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grpSp>
              <p:grpSp>
                <p:nvGrpSpPr>
                  <p:cNvPr id="63" name="Group 92"/>
                  <p:cNvGrpSpPr>
                    <a:grpSpLocks/>
                  </p:cNvGrpSpPr>
                  <p:nvPr/>
                </p:nvGrpSpPr>
                <p:grpSpPr bwMode="auto">
                  <a:xfrm rot="88588">
                    <a:off x="2060" y="1961"/>
                    <a:ext cx="460" cy="2329"/>
                    <a:chOff x="1954" y="1989"/>
                    <a:chExt cx="493" cy="2604"/>
                  </a:xfrm>
                </p:grpSpPr>
                <p:sp>
                  <p:nvSpPr>
                    <p:cNvPr id="79" name="Freeform 93"/>
                    <p:cNvSpPr>
                      <a:spLocks/>
                    </p:cNvSpPr>
                    <p:nvPr/>
                  </p:nvSpPr>
                  <p:spPr bwMode="hidden">
                    <a:xfrm rot="16782062" flipH="1">
                      <a:off x="1441" y="2694"/>
                      <a:ext cx="1711" cy="301"/>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sp>
                  <p:nvSpPr>
                    <p:cNvPr id="80" name="Freeform 94"/>
                    <p:cNvSpPr>
                      <a:spLocks/>
                    </p:cNvSpPr>
                    <p:nvPr/>
                  </p:nvSpPr>
                  <p:spPr bwMode="hidden">
                    <a:xfrm rot="16782062" flipH="1">
                      <a:off x="1732" y="3897"/>
                      <a:ext cx="918" cy="473"/>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grpSp>
              <p:grpSp>
                <p:nvGrpSpPr>
                  <p:cNvPr id="64" name="Group 95"/>
                  <p:cNvGrpSpPr>
                    <a:grpSpLocks/>
                  </p:cNvGrpSpPr>
                  <p:nvPr/>
                </p:nvGrpSpPr>
                <p:grpSpPr bwMode="auto">
                  <a:xfrm>
                    <a:off x="3408" y="1689"/>
                    <a:ext cx="1125" cy="2425"/>
                    <a:chOff x="3334" y="1717"/>
                    <a:chExt cx="1125" cy="2425"/>
                  </a:xfrm>
                </p:grpSpPr>
                <p:sp>
                  <p:nvSpPr>
                    <p:cNvPr id="77" name="Freeform 96"/>
                    <p:cNvSpPr>
                      <a:spLocks/>
                    </p:cNvSpPr>
                    <p:nvPr/>
                  </p:nvSpPr>
                  <p:spPr bwMode="hidden">
                    <a:xfrm rot="3144576">
                      <a:off x="2628" y="2423"/>
                      <a:ext cx="1724" cy="311"/>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pPr>
                        <a:defRPr/>
                      </a:pPr>
                      <a:endParaRPr lang="en-US">
                        <a:cs typeface="Arial" charset="0"/>
                      </a:endParaRPr>
                    </a:p>
                  </p:txBody>
                </p:sp>
                <p:sp>
                  <p:nvSpPr>
                    <p:cNvPr id="78" name="Freeform 97"/>
                    <p:cNvSpPr>
                      <a:spLocks/>
                    </p:cNvSpPr>
                    <p:nvPr/>
                  </p:nvSpPr>
                  <p:spPr bwMode="hidden">
                    <a:xfrm rot="3144576">
                      <a:off x="3752" y="3435"/>
                      <a:ext cx="924"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grpSp>
              <p:grpSp>
                <p:nvGrpSpPr>
                  <p:cNvPr id="65" name="Group 98"/>
                  <p:cNvGrpSpPr>
                    <a:grpSpLocks/>
                  </p:cNvGrpSpPr>
                  <p:nvPr/>
                </p:nvGrpSpPr>
                <p:grpSpPr bwMode="auto">
                  <a:xfrm>
                    <a:off x="3255" y="1839"/>
                    <a:ext cx="882" cy="2424"/>
                    <a:chOff x="3181" y="1867"/>
                    <a:chExt cx="882" cy="2424"/>
                  </a:xfrm>
                </p:grpSpPr>
                <p:sp>
                  <p:nvSpPr>
                    <p:cNvPr id="75" name="Freeform 99"/>
                    <p:cNvSpPr>
                      <a:spLocks/>
                    </p:cNvSpPr>
                    <p:nvPr/>
                  </p:nvSpPr>
                  <p:spPr bwMode="hidden">
                    <a:xfrm rot="3745735">
                      <a:off x="2506" y="2542"/>
                      <a:ext cx="1649" cy="299"/>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pPr>
                        <a:defRPr/>
                      </a:pPr>
                      <a:endParaRPr lang="en-US">
                        <a:cs typeface="Arial" charset="0"/>
                      </a:endParaRPr>
                    </a:p>
                  </p:txBody>
                </p:sp>
                <p:sp>
                  <p:nvSpPr>
                    <p:cNvPr id="76" name="Freeform 100"/>
                    <p:cNvSpPr>
                      <a:spLocks/>
                    </p:cNvSpPr>
                    <p:nvPr/>
                  </p:nvSpPr>
                  <p:spPr bwMode="hidden">
                    <a:xfrm rot="3745735">
                      <a:off x="3387" y="3615"/>
                      <a:ext cx="884" cy="46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grpSp>
              <p:grpSp>
                <p:nvGrpSpPr>
                  <p:cNvPr id="66" name="Group 101"/>
                  <p:cNvGrpSpPr>
                    <a:grpSpLocks/>
                  </p:cNvGrpSpPr>
                  <p:nvPr/>
                </p:nvGrpSpPr>
                <p:grpSpPr bwMode="auto">
                  <a:xfrm>
                    <a:off x="3080" y="1956"/>
                    <a:ext cx="620" cy="2385"/>
                    <a:chOff x="3006" y="1984"/>
                    <a:chExt cx="620" cy="2385"/>
                  </a:xfrm>
                </p:grpSpPr>
                <p:sp>
                  <p:nvSpPr>
                    <p:cNvPr id="73" name="Freeform 102"/>
                    <p:cNvSpPr>
                      <a:spLocks/>
                    </p:cNvSpPr>
                    <p:nvPr/>
                  </p:nvSpPr>
                  <p:spPr bwMode="hidden">
                    <a:xfrm rot="4286818">
                      <a:off x="2329" y="2661"/>
                      <a:ext cx="1600" cy="24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pPr>
                        <a:defRPr/>
                      </a:pPr>
                      <a:endParaRPr lang="en-US">
                        <a:cs typeface="Arial" charset="0"/>
                      </a:endParaRPr>
                    </a:p>
                  </p:txBody>
                </p:sp>
                <p:sp>
                  <p:nvSpPr>
                    <p:cNvPr id="74" name="Freeform 103"/>
                    <p:cNvSpPr>
                      <a:spLocks/>
                    </p:cNvSpPr>
                    <p:nvPr/>
                  </p:nvSpPr>
                  <p:spPr bwMode="hidden">
                    <a:xfrm rot="4286818">
                      <a:off x="3003" y="3747"/>
                      <a:ext cx="859" cy="38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a:effectLst/>
                  </p:spPr>
                  <p:txBody>
                    <a:bodyPr wrap="none" anchor="ctr"/>
                    <a:lstStyle/>
                    <a:p>
                      <a:pPr>
                        <a:defRPr/>
                      </a:pPr>
                      <a:endParaRPr lang="en-US">
                        <a:cs typeface="Arial" charset="0"/>
                      </a:endParaRPr>
                    </a:p>
                  </p:txBody>
                </p:sp>
              </p:grpSp>
              <p:grpSp>
                <p:nvGrpSpPr>
                  <p:cNvPr id="67" name="Group 104"/>
                  <p:cNvGrpSpPr>
                    <a:grpSpLocks/>
                  </p:cNvGrpSpPr>
                  <p:nvPr/>
                </p:nvGrpSpPr>
                <p:grpSpPr bwMode="auto">
                  <a:xfrm>
                    <a:off x="2893" y="2072"/>
                    <a:ext cx="404" cy="2220"/>
                    <a:chOff x="2819" y="2100"/>
                    <a:chExt cx="404" cy="2220"/>
                  </a:xfrm>
                </p:grpSpPr>
                <p:sp>
                  <p:nvSpPr>
                    <p:cNvPr id="71" name="Freeform 105"/>
                    <p:cNvSpPr>
                      <a:spLocks/>
                    </p:cNvSpPr>
                    <p:nvPr/>
                  </p:nvSpPr>
                  <p:spPr bwMode="hidden">
                    <a:xfrm rot="4898956">
                      <a:off x="2206" y="2713"/>
                      <a:ext cx="1471" cy="24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pPr>
                        <a:defRPr/>
                      </a:pPr>
                      <a:endParaRPr lang="en-US">
                        <a:cs typeface="Arial" charset="0"/>
                      </a:endParaRPr>
                    </a:p>
                  </p:txBody>
                </p:sp>
                <p:sp>
                  <p:nvSpPr>
                    <p:cNvPr id="72" name="Freeform 106"/>
                    <p:cNvSpPr>
                      <a:spLocks/>
                    </p:cNvSpPr>
                    <p:nvPr/>
                  </p:nvSpPr>
                  <p:spPr bwMode="hidden">
                    <a:xfrm rot="4898956">
                      <a:off x="2636" y="3732"/>
                      <a:ext cx="790" cy="38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a:effectLst/>
                  </p:spPr>
                  <p:txBody>
                    <a:bodyPr wrap="none" anchor="ctr"/>
                    <a:lstStyle/>
                    <a:p>
                      <a:pPr>
                        <a:defRPr/>
                      </a:pPr>
                      <a:endParaRPr lang="en-US">
                        <a:cs typeface="Arial" charset="0"/>
                      </a:endParaRPr>
                    </a:p>
                  </p:txBody>
                </p:sp>
              </p:grpSp>
              <p:grpSp>
                <p:nvGrpSpPr>
                  <p:cNvPr id="68" name="Group 107"/>
                  <p:cNvGrpSpPr>
                    <a:grpSpLocks/>
                  </p:cNvGrpSpPr>
                  <p:nvPr/>
                </p:nvGrpSpPr>
                <p:grpSpPr bwMode="auto">
                  <a:xfrm>
                    <a:off x="2372" y="2107"/>
                    <a:ext cx="427" cy="2185"/>
                    <a:chOff x="2287" y="2135"/>
                    <a:chExt cx="427" cy="2185"/>
                  </a:xfrm>
                </p:grpSpPr>
                <p:sp>
                  <p:nvSpPr>
                    <p:cNvPr id="69" name="Freeform 108"/>
                    <p:cNvSpPr>
                      <a:spLocks/>
                    </p:cNvSpPr>
                    <p:nvPr/>
                  </p:nvSpPr>
                  <p:spPr bwMode="hidden">
                    <a:xfrm rot="5755659">
                      <a:off x="1901" y="2760"/>
                      <a:ext cx="1437" cy="188"/>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5400000" scaled="1"/>
                    </a:gradFill>
                    <a:ln w="9525">
                      <a:noFill/>
                      <a:round/>
                      <a:headEnd/>
                      <a:tailEnd/>
                    </a:ln>
                    <a:effectLst/>
                  </p:spPr>
                  <p:txBody>
                    <a:bodyPr wrap="none" anchor="ctr"/>
                    <a:lstStyle/>
                    <a:p>
                      <a:pPr>
                        <a:defRPr/>
                      </a:pPr>
                      <a:endParaRPr lang="en-US">
                        <a:cs typeface="Arial" charset="0"/>
                      </a:endParaRPr>
                    </a:p>
                  </p:txBody>
                </p:sp>
                <p:sp>
                  <p:nvSpPr>
                    <p:cNvPr id="70" name="Freeform 109"/>
                    <p:cNvSpPr>
                      <a:spLocks/>
                    </p:cNvSpPr>
                    <p:nvPr/>
                  </p:nvSpPr>
                  <p:spPr bwMode="hidden">
                    <a:xfrm rot="5755659">
                      <a:off x="2049" y="3787"/>
                      <a:ext cx="771" cy="29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a:effectLst/>
                  </p:spPr>
                  <p:txBody>
                    <a:bodyPr wrap="none" anchor="ctr"/>
                    <a:lstStyle/>
                    <a:p>
                      <a:pPr>
                        <a:defRPr/>
                      </a:pPr>
                      <a:endParaRPr lang="en-US">
                        <a:cs typeface="Arial" charset="0"/>
                      </a:endParaRPr>
                    </a:p>
                  </p:txBody>
                </p:sp>
              </p:grpSp>
            </p:grpSp>
          </p:grpSp>
          <p:grpSp>
            <p:nvGrpSpPr>
              <p:cNvPr id="23" name="Group 110"/>
              <p:cNvGrpSpPr>
                <a:grpSpLocks/>
              </p:cNvGrpSpPr>
              <p:nvPr/>
            </p:nvGrpSpPr>
            <p:grpSpPr bwMode="auto">
              <a:xfrm>
                <a:off x="73" y="313"/>
                <a:ext cx="5460" cy="3667"/>
                <a:chOff x="73" y="313"/>
                <a:chExt cx="5460" cy="3667"/>
              </a:xfrm>
            </p:grpSpPr>
            <p:grpSp>
              <p:nvGrpSpPr>
                <p:cNvPr id="24" name="Group 111"/>
                <p:cNvGrpSpPr>
                  <a:grpSpLocks/>
                </p:cNvGrpSpPr>
                <p:nvPr/>
              </p:nvGrpSpPr>
              <p:grpSpPr bwMode="auto">
                <a:xfrm>
                  <a:off x="73" y="313"/>
                  <a:ext cx="5460" cy="3667"/>
                  <a:chOff x="73" y="313"/>
                  <a:chExt cx="5460" cy="3667"/>
                </a:xfrm>
              </p:grpSpPr>
              <p:sp>
                <p:nvSpPr>
                  <p:cNvPr id="26" name="Arc 112"/>
                  <p:cNvSpPr>
                    <a:spLocks/>
                  </p:cNvSpPr>
                  <p:nvPr/>
                </p:nvSpPr>
                <p:spPr bwMode="hidden">
                  <a:xfrm flipV="1">
                    <a:off x="2965" y="456"/>
                    <a:ext cx="2568" cy="2047"/>
                  </a:xfrm>
                  <a:custGeom>
                    <a:avLst/>
                    <a:gdLst>
                      <a:gd name="G0" fmla="+- 17826 0 0"/>
                      <a:gd name="G1" fmla="+- 0 0 0"/>
                      <a:gd name="G2" fmla="+- 21600 0 0"/>
                      <a:gd name="T0" fmla="*/ 36729 w 36729"/>
                      <a:gd name="T1" fmla="*/ 10451 h 21600"/>
                      <a:gd name="T2" fmla="*/ 0 w 36729"/>
                      <a:gd name="T3" fmla="*/ 12197 h 21600"/>
                      <a:gd name="T4" fmla="*/ 17826 w 36729"/>
                      <a:gd name="T5" fmla="*/ 0 h 21600"/>
                    </a:gdLst>
                    <a:ahLst/>
                    <a:cxnLst>
                      <a:cxn ang="0">
                        <a:pos x="T0" y="T1"/>
                      </a:cxn>
                      <a:cxn ang="0">
                        <a:pos x="T2" y="T3"/>
                      </a:cxn>
                      <a:cxn ang="0">
                        <a:pos x="T4" y="T5"/>
                      </a:cxn>
                    </a:cxnLst>
                    <a:rect l="0" t="0" r="r" b="b"/>
                    <a:pathLst>
                      <a:path w="36729" h="21600" fill="none" extrusionOk="0">
                        <a:moveTo>
                          <a:pt x="36729" y="10451"/>
                        </a:moveTo>
                        <a:cubicBezTo>
                          <a:pt x="32926" y="17330"/>
                          <a:pt x="25686" y="21599"/>
                          <a:pt x="17826" y="21600"/>
                        </a:cubicBezTo>
                        <a:cubicBezTo>
                          <a:pt x="10696" y="21600"/>
                          <a:pt x="4025" y="18081"/>
                          <a:pt x="-1" y="12197"/>
                        </a:cubicBezTo>
                      </a:path>
                      <a:path w="36729" h="21600" stroke="0" extrusionOk="0">
                        <a:moveTo>
                          <a:pt x="36729" y="10451"/>
                        </a:moveTo>
                        <a:cubicBezTo>
                          <a:pt x="32926" y="17330"/>
                          <a:pt x="25686" y="21599"/>
                          <a:pt x="17826" y="21600"/>
                        </a:cubicBezTo>
                        <a:cubicBezTo>
                          <a:pt x="10696" y="21600"/>
                          <a:pt x="4025" y="18081"/>
                          <a:pt x="-1" y="12197"/>
                        </a:cubicBezTo>
                        <a:lnTo>
                          <a:pt x="17826" y="0"/>
                        </a:lnTo>
                        <a:close/>
                      </a:path>
                    </a:pathLst>
                  </a:custGeom>
                  <a:noFill/>
                  <a:ln w="9525">
                    <a:solidFill>
                      <a:schemeClr val="accent1"/>
                    </a:solidFill>
                    <a:round/>
                    <a:headEnd/>
                    <a:tailEnd/>
                  </a:ln>
                  <a:effectLst/>
                </p:spPr>
                <p:txBody>
                  <a:bodyPr wrap="none" anchor="ctr"/>
                  <a:lstStyle/>
                  <a:p>
                    <a:pPr>
                      <a:defRPr/>
                    </a:pPr>
                    <a:endParaRPr lang="en-US">
                      <a:cs typeface="Arial" charset="0"/>
                    </a:endParaRPr>
                  </a:p>
                </p:txBody>
              </p:sp>
              <p:sp>
                <p:nvSpPr>
                  <p:cNvPr id="27" name="Arc 113"/>
                  <p:cNvSpPr>
                    <a:spLocks/>
                  </p:cNvSpPr>
                  <p:nvPr/>
                </p:nvSpPr>
                <p:spPr bwMode="hidden">
                  <a:xfrm flipH="1">
                    <a:off x="387" y="1601"/>
                    <a:ext cx="2017" cy="2379"/>
                  </a:xfrm>
                  <a:custGeom>
                    <a:avLst/>
                    <a:gdLst>
                      <a:gd name="G0" fmla="+- 8873 0 0"/>
                      <a:gd name="G1" fmla="+- 21600 0 0"/>
                      <a:gd name="G2" fmla="+- 21600 0 0"/>
                      <a:gd name="T0" fmla="*/ 0 w 30473"/>
                      <a:gd name="T1" fmla="*/ 1907 h 22305"/>
                      <a:gd name="T2" fmla="*/ 30462 w 30473"/>
                      <a:gd name="T3" fmla="*/ 22305 h 22305"/>
                      <a:gd name="T4" fmla="*/ 8873 w 30473"/>
                      <a:gd name="T5" fmla="*/ 21600 h 22305"/>
                    </a:gdLst>
                    <a:ahLst/>
                    <a:cxnLst>
                      <a:cxn ang="0">
                        <a:pos x="T0" y="T1"/>
                      </a:cxn>
                      <a:cxn ang="0">
                        <a:pos x="T2" y="T3"/>
                      </a:cxn>
                      <a:cxn ang="0">
                        <a:pos x="T4" y="T5"/>
                      </a:cxn>
                    </a:cxnLst>
                    <a:rect l="0" t="0" r="r" b="b"/>
                    <a:pathLst>
                      <a:path w="30473" h="22305" fill="none" extrusionOk="0">
                        <a:moveTo>
                          <a:pt x="-1" y="1906"/>
                        </a:moveTo>
                        <a:cubicBezTo>
                          <a:pt x="2789" y="649"/>
                          <a:pt x="5813" y="-1"/>
                          <a:pt x="8873" y="0"/>
                        </a:cubicBezTo>
                        <a:cubicBezTo>
                          <a:pt x="20802" y="0"/>
                          <a:pt x="30473" y="9670"/>
                          <a:pt x="30473" y="21600"/>
                        </a:cubicBezTo>
                        <a:cubicBezTo>
                          <a:pt x="30473" y="21835"/>
                          <a:pt x="30469" y="22070"/>
                          <a:pt x="30461" y="22304"/>
                        </a:cubicBezTo>
                      </a:path>
                      <a:path w="30473" h="22305" stroke="0" extrusionOk="0">
                        <a:moveTo>
                          <a:pt x="-1" y="1906"/>
                        </a:moveTo>
                        <a:cubicBezTo>
                          <a:pt x="2789" y="649"/>
                          <a:pt x="5813" y="-1"/>
                          <a:pt x="8873" y="0"/>
                        </a:cubicBezTo>
                        <a:cubicBezTo>
                          <a:pt x="20802" y="0"/>
                          <a:pt x="30473" y="9670"/>
                          <a:pt x="30473" y="21600"/>
                        </a:cubicBezTo>
                        <a:cubicBezTo>
                          <a:pt x="30473" y="21835"/>
                          <a:pt x="30469" y="22070"/>
                          <a:pt x="30461" y="22304"/>
                        </a:cubicBezTo>
                        <a:lnTo>
                          <a:pt x="8873" y="21600"/>
                        </a:lnTo>
                        <a:close/>
                      </a:path>
                    </a:pathLst>
                  </a:custGeom>
                  <a:noFill/>
                  <a:ln w="9525">
                    <a:solidFill>
                      <a:schemeClr val="folHlink"/>
                    </a:solidFill>
                    <a:round/>
                    <a:headEnd/>
                    <a:tailEnd/>
                  </a:ln>
                  <a:effectLst/>
                </p:spPr>
                <p:txBody>
                  <a:bodyPr wrap="none" anchor="ctr"/>
                  <a:lstStyle/>
                  <a:p>
                    <a:pPr>
                      <a:defRPr/>
                    </a:pPr>
                    <a:endParaRPr lang="en-US">
                      <a:cs typeface="Arial" charset="0"/>
                    </a:endParaRPr>
                  </a:p>
                </p:txBody>
              </p:sp>
              <p:sp>
                <p:nvSpPr>
                  <p:cNvPr id="28" name="Arc 114"/>
                  <p:cNvSpPr>
                    <a:spLocks/>
                  </p:cNvSpPr>
                  <p:nvPr/>
                </p:nvSpPr>
                <p:spPr bwMode="hidden">
                  <a:xfrm>
                    <a:off x="3028" y="1181"/>
                    <a:ext cx="1426" cy="2380"/>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accent1"/>
                    </a:solidFill>
                    <a:round/>
                    <a:headEnd/>
                    <a:tailEnd/>
                  </a:ln>
                  <a:effectLst/>
                </p:spPr>
                <p:txBody>
                  <a:bodyPr wrap="none" anchor="ctr"/>
                  <a:lstStyle/>
                  <a:p>
                    <a:pPr>
                      <a:defRPr/>
                    </a:pPr>
                    <a:endParaRPr lang="en-US">
                      <a:cs typeface="Arial" charset="0"/>
                    </a:endParaRPr>
                  </a:p>
                </p:txBody>
              </p:sp>
              <p:sp>
                <p:nvSpPr>
                  <p:cNvPr id="29" name="Arc 115"/>
                  <p:cNvSpPr>
                    <a:spLocks/>
                  </p:cNvSpPr>
                  <p:nvPr/>
                </p:nvSpPr>
                <p:spPr bwMode="hidden">
                  <a:xfrm flipH="1">
                    <a:off x="73" y="812"/>
                    <a:ext cx="2541" cy="2380"/>
                  </a:xfrm>
                  <a:custGeom>
                    <a:avLst/>
                    <a:gdLst>
                      <a:gd name="G0" fmla="+- 15230 0 0"/>
                      <a:gd name="G1" fmla="+- 21600 0 0"/>
                      <a:gd name="G2" fmla="+- 21600 0 0"/>
                      <a:gd name="T0" fmla="*/ 0 w 36830"/>
                      <a:gd name="T1" fmla="*/ 6283 h 22305"/>
                      <a:gd name="T2" fmla="*/ 36819 w 36830"/>
                      <a:gd name="T3" fmla="*/ 22305 h 22305"/>
                      <a:gd name="T4" fmla="*/ 15230 w 36830"/>
                      <a:gd name="T5" fmla="*/ 21600 h 22305"/>
                    </a:gdLst>
                    <a:ahLst/>
                    <a:cxnLst>
                      <a:cxn ang="0">
                        <a:pos x="T0" y="T1"/>
                      </a:cxn>
                      <a:cxn ang="0">
                        <a:pos x="T2" y="T3"/>
                      </a:cxn>
                      <a:cxn ang="0">
                        <a:pos x="T4" y="T5"/>
                      </a:cxn>
                    </a:cxnLst>
                    <a:rect l="0" t="0" r="r" b="b"/>
                    <a:pathLst>
                      <a:path w="36830" h="22305" fill="none" extrusionOk="0">
                        <a:moveTo>
                          <a:pt x="0" y="6283"/>
                        </a:moveTo>
                        <a:cubicBezTo>
                          <a:pt x="4047" y="2258"/>
                          <a:pt x="9522" y="-1"/>
                          <a:pt x="15230" y="0"/>
                        </a:cubicBezTo>
                        <a:cubicBezTo>
                          <a:pt x="27159" y="0"/>
                          <a:pt x="36830" y="9670"/>
                          <a:pt x="36830" y="21600"/>
                        </a:cubicBezTo>
                        <a:cubicBezTo>
                          <a:pt x="36830" y="21835"/>
                          <a:pt x="36826" y="22070"/>
                          <a:pt x="36818" y="22304"/>
                        </a:cubicBezTo>
                      </a:path>
                      <a:path w="36830" h="22305" stroke="0" extrusionOk="0">
                        <a:moveTo>
                          <a:pt x="0" y="6283"/>
                        </a:moveTo>
                        <a:cubicBezTo>
                          <a:pt x="4047" y="2258"/>
                          <a:pt x="9522" y="-1"/>
                          <a:pt x="15230" y="0"/>
                        </a:cubicBezTo>
                        <a:cubicBezTo>
                          <a:pt x="27159" y="0"/>
                          <a:pt x="36830" y="9670"/>
                          <a:pt x="36830" y="21600"/>
                        </a:cubicBezTo>
                        <a:cubicBezTo>
                          <a:pt x="36830" y="21835"/>
                          <a:pt x="36826" y="22070"/>
                          <a:pt x="36818" y="22304"/>
                        </a:cubicBezTo>
                        <a:lnTo>
                          <a:pt x="15230" y="21600"/>
                        </a:lnTo>
                        <a:close/>
                      </a:path>
                    </a:pathLst>
                  </a:custGeom>
                  <a:noFill/>
                  <a:ln w="9525">
                    <a:solidFill>
                      <a:schemeClr val="folHlink"/>
                    </a:solidFill>
                    <a:round/>
                    <a:headEnd/>
                    <a:tailEnd/>
                  </a:ln>
                  <a:effectLst/>
                </p:spPr>
                <p:txBody>
                  <a:bodyPr wrap="none" anchor="ctr"/>
                  <a:lstStyle/>
                  <a:p>
                    <a:pPr>
                      <a:defRPr/>
                    </a:pPr>
                    <a:endParaRPr lang="en-US">
                      <a:cs typeface="Arial" charset="0"/>
                    </a:endParaRPr>
                  </a:p>
                </p:txBody>
              </p:sp>
              <p:sp>
                <p:nvSpPr>
                  <p:cNvPr id="30" name="Arc 116"/>
                  <p:cNvSpPr>
                    <a:spLocks/>
                  </p:cNvSpPr>
                  <p:nvPr/>
                </p:nvSpPr>
                <p:spPr bwMode="hidden">
                  <a:xfrm flipH="1">
                    <a:off x="789" y="313"/>
                    <a:ext cx="1851" cy="2304"/>
                  </a:xfrm>
                  <a:custGeom>
                    <a:avLst/>
                    <a:gdLst>
                      <a:gd name="G0" fmla="+- 18231 0 0"/>
                      <a:gd name="G1" fmla="+- 21600 0 0"/>
                      <a:gd name="G2" fmla="+- 21600 0 0"/>
                      <a:gd name="T0" fmla="*/ 0 w 31881"/>
                      <a:gd name="T1" fmla="*/ 10016 h 21600"/>
                      <a:gd name="T2" fmla="*/ 31881 w 31881"/>
                      <a:gd name="T3" fmla="*/ 4860 h 21600"/>
                      <a:gd name="T4" fmla="*/ 18231 w 31881"/>
                      <a:gd name="T5" fmla="*/ 21600 h 21600"/>
                    </a:gdLst>
                    <a:ahLst/>
                    <a:cxnLst>
                      <a:cxn ang="0">
                        <a:pos x="T0" y="T1"/>
                      </a:cxn>
                      <a:cxn ang="0">
                        <a:pos x="T2" y="T3"/>
                      </a:cxn>
                      <a:cxn ang="0">
                        <a:pos x="T4" y="T5"/>
                      </a:cxn>
                    </a:cxnLst>
                    <a:rect l="0" t="0" r="r" b="b"/>
                    <a:pathLst>
                      <a:path w="31881" h="21600" fill="none" extrusionOk="0">
                        <a:moveTo>
                          <a:pt x="-1" y="10015"/>
                        </a:moveTo>
                        <a:cubicBezTo>
                          <a:pt x="3963" y="3778"/>
                          <a:pt x="10840" y="-1"/>
                          <a:pt x="18231" y="0"/>
                        </a:cubicBezTo>
                        <a:cubicBezTo>
                          <a:pt x="23204" y="0"/>
                          <a:pt x="28026" y="1716"/>
                          <a:pt x="31881" y="4859"/>
                        </a:cubicBezTo>
                      </a:path>
                      <a:path w="31881" h="21600" stroke="0" extrusionOk="0">
                        <a:moveTo>
                          <a:pt x="-1" y="10015"/>
                        </a:moveTo>
                        <a:cubicBezTo>
                          <a:pt x="3963" y="3778"/>
                          <a:pt x="10840" y="-1"/>
                          <a:pt x="18231" y="0"/>
                        </a:cubicBezTo>
                        <a:cubicBezTo>
                          <a:pt x="23204" y="0"/>
                          <a:pt x="28026" y="1716"/>
                          <a:pt x="31881" y="4859"/>
                        </a:cubicBezTo>
                        <a:lnTo>
                          <a:pt x="18231" y="21600"/>
                        </a:lnTo>
                        <a:close/>
                      </a:path>
                    </a:pathLst>
                  </a:custGeom>
                  <a:noFill/>
                  <a:ln w="9525">
                    <a:solidFill>
                      <a:schemeClr val="accent1"/>
                    </a:solidFill>
                    <a:round/>
                    <a:headEnd/>
                    <a:tailEnd/>
                  </a:ln>
                  <a:effectLst/>
                </p:spPr>
                <p:txBody>
                  <a:bodyPr wrap="none" anchor="ctr"/>
                  <a:lstStyle/>
                  <a:p>
                    <a:pPr>
                      <a:defRPr/>
                    </a:pPr>
                    <a:endParaRPr lang="en-US">
                      <a:cs typeface="Arial" charset="0"/>
                    </a:endParaRPr>
                  </a:p>
                </p:txBody>
              </p:sp>
              <p:sp>
                <p:nvSpPr>
                  <p:cNvPr id="31" name="Arc 117"/>
                  <p:cNvSpPr>
                    <a:spLocks/>
                  </p:cNvSpPr>
                  <p:nvPr/>
                </p:nvSpPr>
                <p:spPr bwMode="hidden">
                  <a:xfrm>
                    <a:off x="2763" y="1281"/>
                    <a:ext cx="763" cy="2304"/>
                  </a:xfrm>
                  <a:custGeom>
                    <a:avLst/>
                    <a:gdLst>
                      <a:gd name="G0" fmla="+- 13212 0 0"/>
                      <a:gd name="G1" fmla="+- 21600 0 0"/>
                      <a:gd name="G2" fmla="+- 21600 0 0"/>
                      <a:gd name="T0" fmla="*/ 0 w 31146"/>
                      <a:gd name="T1" fmla="*/ 4512 h 21600"/>
                      <a:gd name="T2" fmla="*/ 31146 w 31146"/>
                      <a:gd name="T3" fmla="*/ 9561 h 21600"/>
                      <a:gd name="T4" fmla="*/ 13212 w 31146"/>
                      <a:gd name="T5" fmla="*/ 21600 h 21600"/>
                    </a:gdLst>
                    <a:ahLst/>
                    <a:cxnLst>
                      <a:cxn ang="0">
                        <a:pos x="T0" y="T1"/>
                      </a:cxn>
                      <a:cxn ang="0">
                        <a:pos x="T2" y="T3"/>
                      </a:cxn>
                      <a:cxn ang="0">
                        <a:pos x="T4" y="T5"/>
                      </a:cxn>
                    </a:cxnLst>
                    <a:rect l="0" t="0" r="r" b="b"/>
                    <a:pathLst>
                      <a:path w="31146" h="21600" fill="none" extrusionOk="0">
                        <a:moveTo>
                          <a:pt x="-1" y="4511"/>
                        </a:moveTo>
                        <a:cubicBezTo>
                          <a:pt x="3783" y="1586"/>
                          <a:pt x="8429" y="-1"/>
                          <a:pt x="13212" y="0"/>
                        </a:cubicBezTo>
                        <a:cubicBezTo>
                          <a:pt x="20409" y="0"/>
                          <a:pt x="27134" y="3585"/>
                          <a:pt x="31145" y="9561"/>
                        </a:cubicBezTo>
                      </a:path>
                      <a:path w="31146" h="21600" stroke="0" extrusionOk="0">
                        <a:moveTo>
                          <a:pt x="-1" y="4511"/>
                        </a:moveTo>
                        <a:cubicBezTo>
                          <a:pt x="3783" y="1586"/>
                          <a:pt x="8429" y="-1"/>
                          <a:pt x="13212" y="0"/>
                        </a:cubicBezTo>
                        <a:cubicBezTo>
                          <a:pt x="20409" y="0"/>
                          <a:pt x="27134" y="3585"/>
                          <a:pt x="31145" y="9561"/>
                        </a:cubicBezTo>
                        <a:lnTo>
                          <a:pt x="13212" y="21600"/>
                        </a:lnTo>
                        <a:close/>
                      </a:path>
                    </a:pathLst>
                  </a:custGeom>
                  <a:noFill/>
                  <a:ln w="9525">
                    <a:solidFill>
                      <a:schemeClr val="accent2"/>
                    </a:solidFill>
                    <a:round/>
                    <a:headEnd/>
                    <a:tailEnd/>
                  </a:ln>
                  <a:effectLst/>
                </p:spPr>
                <p:txBody>
                  <a:bodyPr wrap="none" anchor="ctr"/>
                  <a:lstStyle/>
                  <a:p>
                    <a:pPr>
                      <a:defRPr/>
                    </a:pPr>
                    <a:endParaRPr lang="en-US">
                      <a:cs typeface="Arial" charset="0"/>
                    </a:endParaRPr>
                  </a:p>
                </p:txBody>
              </p:sp>
              <p:sp>
                <p:nvSpPr>
                  <p:cNvPr id="32" name="Freeform 118"/>
                  <p:cNvSpPr>
                    <a:spLocks/>
                  </p:cNvSpPr>
                  <p:nvPr/>
                </p:nvSpPr>
                <p:spPr bwMode="hidden">
                  <a:xfrm flipH="1">
                    <a:off x="1799" y="438"/>
                    <a:ext cx="418" cy="1524"/>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pPr>
                      <a:defRPr/>
                    </a:pPr>
                    <a:endParaRPr lang="en-US">
                      <a:cs typeface="Arial" charset="0"/>
                    </a:endParaRPr>
                  </a:p>
                </p:txBody>
              </p:sp>
            </p:grpSp>
            <p:sp>
              <p:nvSpPr>
                <p:cNvPr id="25" name="Freeform 119"/>
                <p:cNvSpPr>
                  <a:spLocks/>
                </p:cNvSpPr>
                <p:nvPr/>
              </p:nvSpPr>
              <p:spPr bwMode="hidden">
                <a:xfrm rot="20253369">
                  <a:off x="3279" y="1529"/>
                  <a:ext cx="443" cy="837"/>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ffectLst/>
              </p:spPr>
              <p:txBody>
                <a:bodyPr wrap="none" anchor="ctr"/>
                <a:lstStyle/>
                <a:p>
                  <a:pPr>
                    <a:defRPr/>
                  </a:pPr>
                  <a:endParaRPr lang="en-US">
                    <a:cs typeface="Arial" charset="0"/>
                  </a:endParaRPr>
                </a:p>
              </p:txBody>
            </p:sp>
          </p:grpSp>
        </p:grpSp>
        <p:grpSp>
          <p:nvGrpSpPr>
            <p:cNvPr id="7" name="Group 120"/>
            <p:cNvGrpSpPr>
              <a:grpSpLocks/>
            </p:cNvGrpSpPr>
            <p:nvPr/>
          </p:nvGrpSpPr>
          <p:grpSpPr bwMode="auto">
            <a:xfrm>
              <a:off x="1476" y="451"/>
              <a:ext cx="4040" cy="2966"/>
              <a:chOff x="210" y="337"/>
              <a:chExt cx="5198" cy="3818"/>
            </a:xfrm>
          </p:grpSpPr>
          <p:sp>
            <p:nvSpPr>
              <p:cNvPr id="8" name="Freeform 121"/>
              <p:cNvSpPr>
                <a:spLocks/>
              </p:cNvSpPr>
              <p:nvPr/>
            </p:nvSpPr>
            <p:spPr bwMode="hidden">
              <a:xfrm flipH="1">
                <a:off x="1934" y="2382"/>
                <a:ext cx="485" cy="1479"/>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ffectLst/>
            </p:spPr>
            <p:txBody>
              <a:bodyPr wrap="none" anchor="ctr"/>
              <a:lstStyle/>
              <a:p>
                <a:pPr>
                  <a:defRPr/>
                </a:pPr>
                <a:endParaRPr lang="en-US">
                  <a:cs typeface="Arial" charset="0"/>
                </a:endParaRPr>
              </a:p>
            </p:txBody>
          </p:sp>
          <p:sp>
            <p:nvSpPr>
              <p:cNvPr id="9" name="Arc 122"/>
              <p:cNvSpPr>
                <a:spLocks/>
              </p:cNvSpPr>
              <p:nvPr/>
            </p:nvSpPr>
            <p:spPr bwMode="hidden">
              <a:xfrm flipH="1">
                <a:off x="1054" y="1851"/>
                <a:ext cx="2122" cy="2304"/>
              </a:xfrm>
              <a:custGeom>
                <a:avLst/>
                <a:gdLst>
                  <a:gd name="G0" fmla="+- 0 0 0"/>
                  <a:gd name="G1" fmla="+- 20897 0 0"/>
                  <a:gd name="G2" fmla="+- 21600 0 0"/>
                  <a:gd name="T0" fmla="*/ 5467 w 21600"/>
                  <a:gd name="T1" fmla="*/ 0 h 21602"/>
                  <a:gd name="T2" fmla="*/ 21589 w 21600"/>
                  <a:gd name="T3" fmla="*/ 21602 h 21602"/>
                  <a:gd name="T4" fmla="*/ 0 w 21600"/>
                  <a:gd name="T5" fmla="*/ 20897 h 21602"/>
                </a:gdLst>
                <a:ahLst/>
                <a:cxnLst>
                  <a:cxn ang="0">
                    <a:pos x="T0" y="T1"/>
                  </a:cxn>
                  <a:cxn ang="0">
                    <a:pos x="T2" y="T3"/>
                  </a:cxn>
                  <a:cxn ang="0">
                    <a:pos x="T4" y="T5"/>
                  </a:cxn>
                </a:cxnLst>
                <a:rect l="0" t="0" r="r" b="b"/>
                <a:pathLst>
                  <a:path w="21600" h="21602" fill="none" extrusionOk="0">
                    <a:moveTo>
                      <a:pt x="5466" y="0"/>
                    </a:moveTo>
                    <a:cubicBezTo>
                      <a:pt x="14970" y="2486"/>
                      <a:pt x="21600" y="11073"/>
                      <a:pt x="21600" y="20897"/>
                    </a:cubicBezTo>
                    <a:cubicBezTo>
                      <a:pt x="21600" y="21132"/>
                      <a:pt x="21596" y="21367"/>
                      <a:pt x="21588" y="21601"/>
                    </a:cubicBezTo>
                  </a:path>
                  <a:path w="21600" h="21602" stroke="0" extrusionOk="0">
                    <a:moveTo>
                      <a:pt x="5466" y="0"/>
                    </a:moveTo>
                    <a:cubicBezTo>
                      <a:pt x="14970" y="2486"/>
                      <a:pt x="21600" y="11073"/>
                      <a:pt x="21600" y="20897"/>
                    </a:cubicBezTo>
                    <a:cubicBezTo>
                      <a:pt x="21600" y="21132"/>
                      <a:pt x="21596" y="21367"/>
                      <a:pt x="21588" y="21601"/>
                    </a:cubicBezTo>
                    <a:lnTo>
                      <a:pt x="0" y="20897"/>
                    </a:lnTo>
                    <a:close/>
                  </a:path>
                </a:pathLst>
              </a:custGeom>
              <a:noFill/>
              <a:ln w="9525">
                <a:solidFill>
                  <a:schemeClr val="folHlink"/>
                </a:solidFill>
                <a:round/>
                <a:headEnd/>
                <a:tailEnd/>
              </a:ln>
              <a:effectLst/>
            </p:spPr>
            <p:txBody>
              <a:bodyPr wrap="none" anchor="ctr"/>
              <a:lstStyle/>
              <a:p>
                <a:pPr>
                  <a:defRPr/>
                </a:pPr>
                <a:endParaRPr lang="en-US">
                  <a:cs typeface="Arial" charset="0"/>
                </a:endParaRPr>
              </a:p>
            </p:txBody>
          </p:sp>
          <p:sp>
            <p:nvSpPr>
              <p:cNvPr id="10" name="Arc 123"/>
              <p:cNvSpPr>
                <a:spLocks/>
              </p:cNvSpPr>
              <p:nvPr/>
            </p:nvSpPr>
            <p:spPr bwMode="hidden">
              <a:xfrm flipH="1">
                <a:off x="1266" y="1480"/>
                <a:ext cx="1244" cy="2379"/>
              </a:xfrm>
              <a:custGeom>
                <a:avLst/>
                <a:gdLst>
                  <a:gd name="G0" fmla="+- 7340 0 0"/>
                  <a:gd name="G1" fmla="+- 21600 0 0"/>
                  <a:gd name="G2" fmla="+- 21600 0 0"/>
                  <a:gd name="T0" fmla="*/ 0 w 28940"/>
                  <a:gd name="T1" fmla="*/ 1285 h 22305"/>
                  <a:gd name="T2" fmla="*/ 28929 w 28940"/>
                  <a:gd name="T3" fmla="*/ 22305 h 22305"/>
                  <a:gd name="T4" fmla="*/ 7340 w 28940"/>
                  <a:gd name="T5" fmla="*/ 21600 h 22305"/>
                </a:gdLst>
                <a:ahLst/>
                <a:cxnLst>
                  <a:cxn ang="0">
                    <a:pos x="T0" y="T1"/>
                  </a:cxn>
                  <a:cxn ang="0">
                    <a:pos x="T2" y="T3"/>
                  </a:cxn>
                  <a:cxn ang="0">
                    <a:pos x="T4" y="T5"/>
                  </a:cxn>
                </a:cxnLst>
                <a:rect l="0" t="0" r="r" b="b"/>
                <a:pathLst>
                  <a:path w="28940" h="22305" fill="none" extrusionOk="0">
                    <a:moveTo>
                      <a:pt x="0" y="1285"/>
                    </a:moveTo>
                    <a:cubicBezTo>
                      <a:pt x="2353" y="434"/>
                      <a:pt x="4837" y="-1"/>
                      <a:pt x="7340" y="0"/>
                    </a:cubicBezTo>
                    <a:cubicBezTo>
                      <a:pt x="19269" y="0"/>
                      <a:pt x="28940" y="9670"/>
                      <a:pt x="28940" y="21600"/>
                    </a:cubicBezTo>
                    <a:cubicBezTo>
                      <a:pt x="28940" y="21835"/>
                      <a:pt x="28936" y="22070"/>
                      <a:pt x="28928" y="22304"/>
                    </a:cubicBezTo>
                  </a:path>
                  <a:path w="28940" h="22305" stroke="0" extrusionOk="0">
                    <a:moveTo>
                      <a:pt x="0" y="1285"/>
                    </a:moveTo>
                    <a:cubicBezTo>
                      <a:pt x="2353" y="434"/>
                      <a:pt x="4837" y="-1"/>
                      <a:pt x="7340" y="0"/>
                    </a:cubicBezTo>
                    <a:cubicBezTo>
                      <a:pt x="19269" y="0"/>
                      <a:pt x="28940" y="9670"/>
                      <a:pt x="28940" y="21600"/>
                    </a:cubicBezTo>
                    <a:cubicBezTo>
                      <a:pt x="28940" y="21835"/>
                      <a:pt x="28936" y="22070"/>
                      <a:pt x="28928" y="22304"/>
                    </a:cubicBezTo>
                    <a:lnTo>
                      <a:pt x="7340" y="21600"/>
                    </a:lnTo>
                    <a:close/>
                  </a:path>
                </a:pathLst>
              </a:custGeom>
              <a:noFill/>
              <a:ln w="9525">
                <a:solidFill>
                  <a:schemeClr val="accent1"/>
                </a:solidFill>
                <a:round/>
                <a:headEnd/>
                <a:tailEnd/>
              </a:ln>
              <a:effectLst/>
            </p:spPr>
            <p:txBody>
              <a:bodyPr wrap="none" anchor="ctr"/>
              <a:lstStyle/>
              <a:p>
                <a:pPr>
                  <a:defRPr/>
                </a:pPr>
                <a:endParaRPr lang="en-US">
                  <a:cs typeface="Arial" charset="0"/>
                </a:endParaRPr>
              </a:p>
            </p:txBody>
          </p:sp>
          <p:sp>
            <p:nvSpPr>
              <p:cNvPr id="11" name="Arc 124"/>
              <p:cNvSpPr>
                <a:spLocks/>
              </p:cNvSpPr>
              <p:nvPr/>
            </p:nvSpPr>
            <p:spPr bwMode="hidden">
              <a:xfrm flipH="1">
                <a:off x="210" y="1169"/>
                <a:ext cx="2376" cy="2379"/>
              </a:xfrm>
              <a:custGeom>
                <a:avLst/>
                <a:gdLst>
                  <a:gd name="G0" fmla="+- 12855 0 0"/>
                  <a:gd name="G1" fmla="+- 21600 0 0"/>
                  <a:gd name="G2" fmla="+- 21600 0 0"/>
                  <a:gd name="T0" fmla="*/ 0 w 34455"/>
                  <a:gd name="T1" fmla="*/ 4241 h 22305"/>
                  <a:gd name="T2" fmla="*/ 34444 w 34455"/>
                  <a:gd name="T3" fmla="*/ 22305 h 22305"/>
                  <a:gd name="T4" fmla="*/ 12855 w 34455"/>
                  <a:gd name="T5" fmla="*/ 21600 h 22305"/>
                </a:gdLst>
                <a:ahLst/>
                <a:cxnLst>
                  <a:cxn ang="0">
                    <a:pos x="T0" y="T1"/>
                  </a:cxn>
                  <a:cxn ang="0">
                    <a:pos x="T2" y="T3"/>
                  </a:cxn>
                  <a:cxn ang="0">
                    <a:pos x="T4" y="T5"/>
                  </a:cxn>
                </a:cxnLst>
                <a:rect l="0" t="0" r="r" b="b"/>
                <a:pathLst>
                  <a:path w="34455" h="22305" fill="none" extrusionOk="0">
                    <a:moveTo>
                      <a:pt x="0" y="4241"/>
                    </a:moveTo>
                    <a:cubicBezTo>
                      <a:pt x="3720" y="1486"/>
                      <a:pt x="8226" y="-1"/>
                      <a:pt x="12855" y="0"/>
                    </a:cubicBezTo>
                    <a:cubicBezTo>
                      <a:pt x="24784" y="0"/>
                      <a:pt x="34455" y="9670"/>
                      <a:pt x="34455" y="21600"/>
                    </a:cubicBezTo>
                    <a:cubicBezTo>
                      <a:pt x="34455" y="21835"/>
                      <a:pt x="34451" y="22070"/>
                      <a:pt x="34443" y="22304"/>
                    </a:cubicBezTo>
                  </a:path>
                  <a:path w="34455" h="22305" stroke="0" extrusionOk="0">
                    <a:moveTo>
                      <a:pt x="0" y="4241"/>
                    </a:moveTo>
                    <a:cubicBezTo>
                      <a:pt x="3720" y="1486"/>
                      <a:pt x="8226" y="-1"/>
                      <a:pt x="12855" y="0"/>
                    </a:cubicBezTo>
                    <a:cubicBezTo>
                      <a:pt x="24784" y="0"/>
                      <a:pt x="34455" y="9670"/>
                      <a:pt x="34455" y="21600"/>
                    </a:cubicBezTo>
                    <a:cubicBezTo>
                      <a:pt x="34455" y="21835"/>
                      <a:pt x="34451" y="22070"/>
                      <a:pt x="34443" y="22304"/>
                    </a:cubicBezTo>
                    <a:lnTo>
                      <a:pt x="12855" y="21600"/>
                    </a:lnTo>
                    <a:close/>
                  </a:path>
                </a:pathLst>
              </a:custGeom>
              <a:noFill/>
              <a:ln w="9525">
                <a:solidFill>
                  <a:schemeClr val="folHlink"/>
                </a:solidFill>
                <a:round/>
                <a:headEnd/>
                <a:tailEnd/>
              </a:ln>
              <a:effectLst/>
            </p:spPr>
            <p:txBody>
              <a:bodyPr wrap="none" anchor="ctr"/>
              <a:lstStyle/>
              <a:p>
                <a:pPr>
                  <a:defRPr/>
                </a:pPr>
                <a:endParaRPr lang="en-US">
                  <a:cs typeface="Arial" charset="0"/>
                </a:endParaRPr>
              </a:p>
            </p:txBody>
          </p:sp>
          <p:sp>
            <p:nvSpPr>
              <p:cNvPr id="12" name="Arc 125"/>
              <p:cNvSpPr>
                <a:spLocks/>
              </p:cNvSpPr>
              <p:nvPr/>
            </p:nvSpPr>
            <p:spPr bwMode="hidden">
              <a:xfrm>
                <a:off x="2840" y="1503"/>
                <a:ext cx="381" cy="2379"/>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accent1"/>
                </a:solidFill>
                <a:round/>
                <a:headEnd/>
                <a:tailEnd/>
              </a:ln>
              <a:effectLst/>
            </p:spPr>
            <p:txBody>
              <a:bodyPr wrap="none" anchor="ctr"/>
              <a:lstStyle/>
              <a:p>
                <a:pPr>
                  <a:defRPr/>
                </a:pPr>
                <a:endParaRPr lang="en-US">
                  <a:cs typeface="Arial" charset="0"/>
                </a:endParaRPr>
              </a:p>
            </p:txBody>
          </p:sp>
          <p:sp>
            <p:nvSpPr>
              <p:cNvPr id="13" name="Arc 126"/>
              <p:cNvSpPr>
                <a:spLocks/>
              </p:cNvSpPr>
              <p:nvPr/>
            </p:nvSpPr>
            <p:spPr bwMode="hidden">
              <a:xfrm>
                <a:off x="2940" y="1492"/>
                <a:ext cx="1004" cy="2379"/>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folHlink"/>
                </a:solidFill>
                <a:round/>
                <a:headEnd/>
                <a:tailEnd/>
              </a:ln>
              <a:effectLst/>
            </p:spPr>
            <p:txBody>
              <a:bodyPr wrap="none" anchor="ctr"/>
              <a:lstStyle/>
              <a:p>
                <a:pPr>
                  <a:defRPr/>
                </a:pPr>
                <a:endParaRPr lang="en-US">
                  <a:cs typeface="Arial" charset="0"/>
                </a:endParaRPr>
              </a:p>
            </p:txBody>
          </p:sp>
          <p:sp>
            <p:nvSpPr>
              <p:cNvPr id="14" name="Freeform 127"/>
              <p:cNvSpPr>
                <a:spLocks/>
              </p:cNvSpPr>
              <p:nvPr/>
            </p:nvSpPr>
            <p:spPr bwMode="hidden">
              <a:xfrm>
                <a:off x="3300" y="2635"/>
                <a:ext cx="485" cy="1479"/>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ffectLst/>
            </p:spPr>
            <p:txBody>
              <a:bodyPr wrap="none" anchor="ctr"/>
              <a:lstStyle/>
              <a:p>
                <a:pPr>
                  <a:defRPr/>
                </a:pPr>
                <a:endParaRPr lang="en-US">
                  <a:cs typeface="Arial" charset="0"/>
                </a:endParaRPr>
              </a:p>
            </p:txBody>
          </p:sp>
          <p:sp>
            <p:nvSpPr>
              <p:cNvPr id="15" name="Freeform 128"/>
              <p:cNvSpPr>
                <a:spLocks/>
              </p:cNvSpPr>
              <p:nvPr/>
            </p:nvSpPr>
            <p:spPr bwMode="hidden">
              <a:xfrm rot="19660755" flipV="1">
                <a:off x="2547" y="2149"/>
                <a:ext cx="441" cy="838"/>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ffectLst/>
            </p:spPr>
            <p:txBody>
              <a:bodyPr wrap="none" anchor="ctr"/>
              <a:lstStyle/>
              <a:p>
                <a:pPr>
                  <a:defRPr/>
                </a:pPr>
                <a:endParaRPr lang="en-US">
                  <a:cs typeface="Arial" charset="0"/>
                </a:endParaRPr>
              </a:p>
            </p:txBody>
          </p:sp>
          <p:sp>
            <p:nvSpPr>
              <p:cNvPr id="16" name="Freeform 129"/>
              <p:cNvSpPr>
                <a:spLocks/>
              </p:cNvSpPr>
              <p:nvPr/>
            </p:nvSpPr>
            <p:spPr bwMode="hidden">
              <a:xfrm flipH="1">
                <a:off x="489" y="2503"/>
                <a:ext cx="1085" cy="1524"/>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pPr>
                  <a:defRPr/>
                </a:pPr>
                <a:endParaRPr lang="en-US">
                  <a:cs typeface="Arial" charset="0"/>
                </a:endParaRPr>
              </a:p>
            </p:txBody>
          </p:sp>
          <p:sp>
            <p:nvSpPr>
              <p:cNvPr id="17" name="Freeform 130"/>
              <p:cNvSpPr>
                <a:spLocks/>
              </p:cNvSpPr>
              <p:nvPr/>
            </p:nvSpPr>
            <p:spPr bwMode="hidden">
              <a:xfrm flipH="1">
                <a:off x="1000" y="893"/>
                <a:ext cx="696" cy="1524"/>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pPr>
                  <a:defRPr/>
                </a:pPr>
                <a:endParaRPr lang="en-US">
                  <a:cs typeface="Arial" charset="0"/>
                </a:endParaRPr>
              </a:p>
            </p:txBody>
          </p:sp>
          <p:sp>
            <p:nvSpPr>
              <p:cNvPr id="18" name="Freeform 131"/>
              <p:cNvSpPr>
                <a:spLocks/>
              </p:cNvSpPr>
              <p:nvPr/>
            </p:nvSpPr>
            <p:spPr bwMode="hidden">
              <a:xfrm>
                <a:off x="4401" y="2279"/>
                <a:ext cx="1007" cy="1601"/>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ffectLst/>
            </p:spPr>
            <p:txBody>
              <a:bodyPr wrap="none" anchor="ctr"/>
              <a:lstStyle/>
              <a:p>
                <a:pPr>
                  <a:defRPr/>
                </a:pPr>
                <a:endParaRPr lang="en-US">
                  <a:cs typeface="Arial" charset="0"/>
                </a:endParaRPr>
              </a:p>
            </p:txBody>
          </p:sp>
          <p:sp>
            <p:nvSpPr>
              <p:cNvPr id="19" name="Freeform 132"/>
              <p:cNvSpPr>
                <a:spLocks/>
              </p:cNvSpPr>
              <p:nvPr/>
            </p:nvSpPr>
            <p:spPr bwMode="hidden">
              <a:xfrm>
                <a:off x="3878" y="1470"/>
                <a:ext cx="1518" cy="1067"/>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pPr>
                  <a:defRPr/>
                </a:pPr>
                <a:endParaRPr lang="en-US">
                  <a:cs typeface="Arial" charset="0"/>
                </a:endParaRPr>
              </a:p>
            </p:txBody>
          </p:sp>
          <p:sp>
            <p:nvSpPr>
              <p:cNvPr id="20" name="Freeform 133"/>
              <p:cNvSpPr>
                <a:spLocks/>
              </p:cNvSpPr>
              <p:nvPr/>
            </p:nvSpPr>
            <p:spPr bwMode="hidden">
              <a:xfrm>
                <a:off x="3934" y="337"/>
                <a:ext cx="664" cy="1434"/>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pPr>
                  <a:defRPr/>
                </a:pPr>
                <a:endParaRPr lang="en-US">
                  <a:cs typeface="Arial" charset="0"/>
                </a:endParaRPr>
              </a:p>
            </p:txBody>
          </p:sp>
          <p:sp>
            <p:nvSpPr>
              <p:cNvPr id="21" name="Freeform 134"/>
              <p:cNvSpPr>
                <a:spLocks/>
              </p:cNvSpPr>
              <p:nvPr/>
            </p:nvSpPr>
            <p:spPr bwMode="hidden">
              <a:xfrm rot="1346631" flipH="1">
                <a:off x="1702" y="1506"/>
                <a:ext cx="441" cy="837"/>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ffectLst/>
            </p:spPr>
            <p:txBody>
              <a:bodyPr wrap="none" anchor="ctr"/>
              <a:lstStyle/>
              <a:p>
                <a:pPr>
                  <a:defRPr/>
                </a:pPr>
                <a:endParaRPr lang="en-US">
                  <a:cs typeface="Arial" charset="0"/>
                </a:endParaRPr>
              </a:p>
            </p:txBody>
          </p:sp>
        </p:grpSp>
      </p:grpSp>
      <p:sp>
        <p:nvSpPr>
          <p:cNvPr id="55431" name="Rectangle 135"/>
          <p:cNvSpPr>
            <a:spLocks noGrp="1" noChangeArrowheads="1"/>
          </p:cNvSpPr>
          <p:nvPr>
            <p:ph type="ctrTitle" sz="quarter"/>
          </p:nvPr>
        </p:nvSpPr>
        <p:spPr>
          <a:xfrm>
            <a:off x="685800" y="1827213"/>
            <a:ext cx="7772400" cy="1627187"/>
          </a:xfrm>
        </p:spPr>
        <p:txBody>
          <a:bodyPr/>
          <a:lstStyle>
            <a:lvl1pPr>
              <a:defRPr/>
            </a:lvl1pPr>
          </a:lstStyle>
          <a:p>
            <a:r>
              <a:rPr lang="en-US"/>
              <a:t>Click to edit Master title style</a:t>
            </a:r>
          </a:p>
        </p:txBody>
      </p:sp>
      <p:sp>
        <p:nvSpPr>
          <p:cNvPr id="55432" name="Rectangle 136"/>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137" name="Rectangle 137"/>
          <p:cNvSpPr>
            <a:spLocks noGrp="1" noChangeArrowheads="1"/>
          </p:cNvSpPr>
          <p:nvPr>
            <p:ph type="dt" sz="quarter" idx="10"/>
          </p:nvPr>
        </p:nvSpPr>
        <p:spPr/>
        <p:txBody>
          <a:bodyPr/>
          <a:lstStyle>
            <a:lvl1pPr>
              <a:defRPr smtClean="0"/>
            </a:lvl1pPr>
          </a:lstStyle>
          <a:p>
            <a:pPr>
              <a:defRPr/>
            </a:pPr>
            <a:endParaRPr lang="en-US"/>
          </a:p>
        </p:txBody>
      </p:sp>
      <p:sp>
        <p:nvSpPr>
          <p:cNvPr id="138" name="Rectangle 138"/>
          <p:cNvSpPr>
            <a:spLocks noGrp="1" noChangeArrowheads="1"/>
          </p:cNvSpPr>
          <p:nvPr>
            <p:ph type="ftr" sz="quarter" idx="11"/>
          </p:nvPr>
        </p:nvSpPr>
        <p:spPr/>
        <p:txBody>
          <a:bodyPr/>
          <a:lstStyle>
            <a:lvl1pPr>
              <a:defRPr smtClean="0"/>
            </a:lvl1pPr>
          </a:lstStyle>
          <a:p>
            <a:pPr>
              <a:defRPr/>
            </a:pPr>
            <a:endParaRPr lang="en-US"/>
          </a:p>
        </p:txBody>
      </p:sp>
      <p:sp>
        <p:nvSpPr>
          <p:cNvPr id="139" name="Rectangle 139"/>
          <p:cNvSpPr>
            <a:spLocks noGrp="1" noChangeArrowheads="1"/>
          </p:cNvSpPr>
          <p:nvPr>
            <p:ph type="sldNum" sz="quarter" idx="12"/>
          </p:nvPr>
        </p:nvSpPr>
        <p:spPr/>
        <p:txBody>
          <a:bodyPr/>
          <a:lstStyle>
            <a:lvl1pPr>
              <a:defRPr smtClean="0"/>
            </a:lvl1pPr>
          </a:lstStyle>
          <a:p>
            <a:pPr>
              <a:defRPr/>
            </a:pPr>
            <a:fld id="{868CF079-95F0-4482-BD76-B91E3EA157A4}" type="slidenum">
              <a:rPr lang="ar-SA"/>
              <a:pPr>
                <a:defRPr/>
              </a:pPr>
              <a:t>‹#›</a:t>
            </a:fld>
            <a:endParaRPr lang="en-US"/>
          </a:p>
        </p:txBody>
      </p:sp>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9"/>
          <p:cNvSpPr>
            <a:spLocks noGrp="1" noChangeArrowheads="1"/>
          </p:cNvSpPr>
          <p:nvPr>
            <p:ph type="dt" sz="half" idx="10"/>
          </p:nvPr>
        </p:nvSpPr>
        <p:spPr>
          <a:ln/>
        </p:spPr>
        <p:txBody>
          <a:bodyPr/>
          <a:lstStyle>
            <a:lvl1pPr>
              <a:defRPr/>
            </a:lvl1pPr>
          </a:lstStyle>
          <a:p>
            <a:pPr>
              <a:defRPr/>
            </a:pPr>
            <a:endParaRPr lang="en-US"/>
          </a:p>
        </p:txBody>
      </p:sp>
      <p:sp>
        <p:nvSpPr>
          <p:cNvPr id="5" name="Rectangle 140"/>
          <p:cNvSpPr>
            <a:spLocks noGrp="1" noChangeArrowheads="1"/>
          </p:cNvSpPr>
          <p:nvPr>
            <p:ph type="ftr" sz="quarter" idx="11"/>
          </p:nvPr>
        </p:nvSpPr>
        <p:spPr>
          <a:ln/>
        </p:spPr>
        <p:txBody>
          <a:bodyPr/>
          <a:lstStyle>
            <a:lvl1pPr>
              <a:defRPr/>
            </a:lvl1pPr>
          </a:lstStyle>
          <a:p>
            <a:pPr>
              <a:defRPr/>
            </a:pPr>
            <a:endParaRPr lang="en-US"/>
          </a:p>
        </p:txBody>
      </p:sp>
      <p:sp>
        <p:nvSpPr>
          <p:cNvPr id="6" name="Rectangle 141"/>
          <p:cNvSpPr>
            <a:spLocks noGrp="1" noChangeArrowheads="1"/>
          </p:cNvSpPr>
          <p:nvPr>
            <p:ph type="sldNum" sz="quarter" idx="12"/>
          </p:nvPr>
        </p:nvSpPr>
        <p:spPr>
          <a:ln/>
        </p:spPr>
        <p:txBody>
          <a:bodyPr/>
          <a:lstStyle>
            <a:lvl1pPr>
              <a:defRPr/>
            </a:lvl1pPr>
          </a:lstStyle>
          <a:p>
            <a:pPr>
              <a:defRPr/>
            </a:pPr>
            <a:fld id="{2A148FDF-AB57-4327-AE64-9DA0904E2FB8}" type="slidenum">
              <a:rPr lang="ar-SA"/>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01625"/>
            <a:ext cx="1943100" cy="57943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01625"/>
            <a:ext cx="5676900" cy="57943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9"/>
          <p:cNvSpPr>
            <a:spLocks noGrp="1" noChangeArrowheads="1"/>
          </p:cNvSpPr>
          <p:nvPr>
            <p:ph type="dt" sz="half" idx="10"/>
          </p:nvPr>
        </p:nvSpPr>
        <p:spPr>
          <a:ln/>
        </p:spPr>
        <p:txBody>
          <a:bodyPr/>
          <a:lstStyle>
            <a:lvl1pPr>
              <a:defRPr/>
            </a:lvl1pPr>
          </a:lstStyle>
          <a:p>
            <a:pPr>
              <a:defRPr/>
            </a:pPr>
            <a:endParaRPr lang="en-US"/>
          </a:p>
        </p:txBody>
      </p:sp>
      <p:sp>
        <p:nvSpPr>
          <p:cNvPr id="5" name="Rectangle 140"/>
          <p:cNvSpPr>
            <a:spLocks noGrp="1" noChangeArrowheads="1"/>
          </p:cNvSpPr>
          <p:nvPr>
            <p:ph type="ftr" sz="quarter" idx="11"/>
          </p:nvPr>
        </p:nvSpPr>
        <p:spPr>
          <a:ln/>
        </p:spPr>
        <p:txBody>
          <a:bodyPr/>
          <a:lstStyle>
            <a:lvl1pPr>
              <a:defRPr/>
            </a:lvl1pPr>
          </a:lstStyle>
          <a:p>
            <a:pPr>
              <a:defRPr/>
            </a:pPr>
            <a:endParaRPr lang="en-US"/>
          </a:p>
        </p:txBody>
      </p:sp>
      <p:sp>
        <p:nvSpPr>
          <p:cNvPr id="6" name="Rectangle 141"/>
          <p:cNvSpPr>
            <a:spLocks noGrp="1" noChangeArrowheads="1"/>
          </p:cNvSpPr>
          <p:nvPr>
            <p:ph type="sldNum" sz="quarter" idx="12"/>
          </p:nvPr>
        </p:nvSpPr>
        <p:spPr>
          <a:ln/>
        </p:spPr>
        <p:txBody>
          <a:bodyPr/>
          <a:lstStyle>
            <a:lvl1pPr>
              <a:defRPr/>
            </a:lvl1pPr>
          </a:lstStyle>
          <a:p>
            <a:pPr>
              <a:defRPr/>
            </a:pPr>
            <a:fld id="{192412A8-805D-4A9C-ADC8-71FD91E0C617}" type="slidenum">
              <a:rPr lang="ar-SA"/>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9"/>
          <p:cNvSpPr>
            <a:spLocks noGrp="1" noChangeArrowheads="1"/>
          </p:cNvSpPr>
          <p:nvPr>
            <p:ph type="dt" sz="half" idx="10"/>
          </p:nvPr>
        </p:nvSpPr>
        <p:spPr>
          <a:ln/>
        </p:spPr>
        <p:txBody>
          <a:bodyPr/>
          <a:lstStyle>
            <a:lvl1pPr>
              <a:defRPr/>
            </a:lvl1pPr>
          </a:lstStyle>
          <a:p>
            <a:pPr>
              <a:defRPr/>
            </a:pPr>
            <a:endParaRPr lang="en-US"/>
          </a:p>
        </p:txBody>
      </p:sp>
      <p:sp>
        <p:nvSpPr>
          <p:cNvPr id="5" name="Rectangle 140"/>
          <p:cNvSpPr>
            <a:spLocks noGrp="1" noChangeArrowheads="1"/>
          </p:cNvSpPr>
          <p:nvPr>
            <p:ph type="ftr" sz="quarter" idx="11"/>
          </p:nvPr>
        </p:nvSpPr>
        <p:spPr>
          <a:ln/>
        </p:spPr>
        <p:txBody>
          <a:bodyPr/>
          <a:lstStyle>
            <a:lvl1pPr>
              <a:defRPr/>
            </a:lvl1pPr>
          </a:lstStyle>
          <a:p>
            <a:pPr>
              <a:defRPr/>
            </a:pPr>
            <a:endParaRPr lang="en-US"/>
          </a:p>
        </p:txBody>
      </p:sp>
      <p:sp>
        <p:nvSpPr>
          <p:cNvPr id="6" name="Rectangle 141"/>
          <p:cNvSpPr>
            <a:spLocks noGrp="1" noChangeArrowheads="1"/>
          </p:cNvSpPr>
          <p:nvPr>
            <p:ph type="sldNum" sz="quarter" idx="12"/>
          </p:nvPr>
        </p:nvSpPr>
        <p:spPr>
          <a:ln/>
        </p:spPr>
        <p:txBody>
          <a:bodyPr/>
          <a:lstStyle>
            <a:lvl1pPr>
              <a:defRPr/>
            </a:lvl1pPr>
          </a:lstStyle>
          <a:p>
            <a:pPr>
              <a:defRPr/>
            </a:pPr>
            <a:fld id="{B47375CF-3F97-43A4-B000-523449700A46}" type="slidenum">
              <a:rPr lang="ar-SA"/>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39"/>
          <p:cNvSpPr>
            <a:spLocks noGrp="1" noChangeArrowheads="1"/>
          </p:cNvSpPr>
          <p:nvPr>
            <p:ph type="dt" sz="half" idx="10"/>
          </p:nvPr>
        </p:nvSpPr>
        <p:spPr>
          <a:ln/>
        </p:spPr>
        <p:txBody>
          <a:bodyPr/>
          <a:lstStyle>
            <a:lvl1pPr>
              <a:defRPr/>
            </a:lvl1pPr>
          </a:lstStyle>
          <a:p>
            <a:pPr>
              <a:defRPr/>
            </a:pPr>
            <a:endParaRPr lang="en-US"/>
          </a:p>
        </p:txBody>
      </p:sp>
      <p:sp>
        <p:nvSpPr>
          <p:cNvPr id="5" name="Rectangle 140"/>
          <p:cNvSpPr>
            <a:spLocks noGrp="1" noChangeArrowheads="1"/>
          </p:cNvSpPr>
          <p:nvPr>
            <p:ph type="ftr" sz="quarter" idx="11"/>
          </p:nvPr>
        </p:nvSpPr>
        <p:spPr>
          <a:ln/>
        </p:spPr>
        <p:txBody>
          <a:bodyPr/>
          <a:lstStyle>
            <a:lvl1pPr>
              <a:defRPr/>
            </a:lvl1pPr>
          </a:lstStyle>
          <a:p>
            <a:pPr>
              <a:defRPr/>
            </a:pPr>
            <a:endParaRPr lang="en-US"/>
          </a:p>
        </p:txBody>
      </p:sp>
      <p:sp>
        <p:nvSpPr>
          <p:cNvPr id="6" name="Rectangle 141"/>
          <p:cNvSpPr>
            <a:spLocks noGrp="1" noChangeArrowheads="1"/>
          </p:cNvSpPr>
          <p:nvPr>
            <p:ph type="sldNum" sz="quarter" idx="12"/>
          </p:nvPr>
        </p:nvSpPr>
        <p:spPr>
          <a:ln/>
        </p:spPr>
        <p:txBody>
          <a:bodyPr/>
          <a:lstStyle>
            <a:lvl1pPr>
              <a:defRPr/>
            </a:lvl1pPr>
          </a:lstStyle>
          <a:p>
            <a:pPr>
              <a:defRPr/>
            </a:pPr>
            <a:fld id="{420333F6-0598-4EBB-A0D6-55C3229A08C1}" type="slidenum">
              <a:rPr lang="ar-SA"/>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9"/>
          <p:cNvSpPr>
            <a:spLocks noGrp="1" noChangeArrowheads="1"/>
          </p:cNvSpPr>
          <p:nvPr>
            <p:ph type="dt" sz="half" idx="10"/>
          </p:nvPr>
        </p:nvSpPr>
        <p:spPr>
          <a:ln/>
        </p:spPr>
        <p:txBody>
          <a:bodyPr/>
          <a:lstStyle>
            <a:lvl1pPr>
              <a:defRPr/>
            </a:lvl1pPr>
          </a:lstStyle>
          <a:p>
            <a:pPr>
              <a:defRPr/>
            </a:pPr>
            <a:endParaRPr lang="en-US"/>
          </a:p>
        </p:txBody>
      </p:sp>
      <p:sp>
        <p:nvSpPr>
          <p:cNvPr id="6" name="Rectangle 140"/>
          <p:cNvSpPr>
            <a:spLocks noGrp="1" noChangeArrowheads="1"/>
          </p:cNvSpPr>
          <p:nvPr>
            <p:ph type="ftr" sz="quarter" idx="11"/>
          </p:nvPr>
        </p:nvSpPr>
        <p:spPr>
          <a:ln/>
        </p:spPr>
        <p:txBody>
          <a:bodyPr/>
          <a:lstStyle>
            <a:lvl1pPr>
              <a:defRPr/>
            </a:lvl1pPr>
          </a:lstStyle>
          <a:p>
            <a:pPr>
              <a:defRPr/>
            </a:pPr>
            <a:endParaRPr lang="en-US"/>
          </a:p>
        </p:txBody>
      </p:sp>
      <p:sp>
        <p:nvSpPr>
          <p:cNvPr id="7" name="Rectangle 141"/>
          <p:cNvSpPr>
            <a:spLocks noGrp="1" noChangeArrowheads="1"/>
          </p:cNvSpPr>
          <p:nvPr>
            <p:ph type="sldNum" sz="quarter" idx="12"/>
          </p:nvPr>
        </p:nvSpPr>
        <p:spPr>
          <a:ln/>
        </p:spPr>
        <p:txBody>
          <a:bodyPr/>
          <a:lstStyle>
            <a:lvl1pPr>
              <a:defRPr/>
            </a:lvl1pPr>
          </a:lstStyle>
          <a:p>
            <a:pPr>
              <a:defRPr/>
            </a:pPr>
            <a:fld id="{C8800D9B-FE5B-4B7F-B687-CF685C47E1F0}" type="slidenum">
              <a:rPr lang="ar-SA"/>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39"/>
          <p:cNvSpPr>
            <a:spLocks noGrp="1" noChangeArrowheads="1"/>
          </p:cNvSpPr>
          <p:nvPr>
            <p:ph type="dt" sz="half" idx="10"/>
          </p:nvPr>
        </p:nvSpPr>
        <p:spPr>
          <a:ln/>
        </p:spPr>
        <p:txBody>
          <a:bodyPr/>
          <a:lstStyle>
            <a:lvl1pPr>
              <a:defRPr/>
            </a:lvl1pPr>
          </a:lstStyle>
          <a:p>
            <a:pPr>
              <a:defRPr/>
            </a:pPr>
            <a:endParaRPr lang="en-US"/>
          </a:p>
        </p:txBody>
      </p:sp>
      <p:sp>
        <p:nvSpPr>
          <p:cNvPr id="8" name="Rectangle 140"/>
          <p:cNvSpPr>
            <a:spLocks noGrp="1" noChangeArrowheads="1"/>
          </p:cNvSpPr>
          <p:nvPr>
            <p:ph type="ftr" sz="quarter" idx="11"/>
          </p:nvPr>
        </p:nvSpPr>
        <p:spPr>
          <a:ln/>
        </p:spPr>
        <p:txBody>
          <a:bodyPr/>
          <a:lstStyle>
            <a:lvl1pPr>
              <a:defRPr/>
            </a:lvl1pPr>
          </a:lstStyle>
          <a:p>
            <a:pPr>
              <a:defRPr/>
            </a:pPr>
            <a:endParaRPr lang="en-US"/>
          </a:p>
        </p:txBody>
      </p:sp>
      <p:sp>
        <p:nvSpPr>
          <p:cNvPr id="9" name="Rectangle 141"/>
          <p:cNvSpPr>
            <a:spLocks noGrp="1" noChangeArrowheads="1"/>
          </p:cNvSpPr>
          <p:nvPr>
            <p:ph type="sldNum" sz="quarter" idx="12"/>
          </p:nvPr>
        </p:nvSpPr>
        <p:spPr>
          <a:ln/>
        </p:spPr>
        <p:txBody>
          <a:bodyPr/>
          <a:lstStyle>
            <a:lvl1pPr>
              <a:defRPr/>
            </a:lvl1pPr>
          </a:lstStyle>
          <a:p>
            <a:pPr>
              <a:defRPr/>
            </a:pPr>
            <a:fld id="{8E2CE535-6492-4636-8165-C1F059E61BE0}" type="slidenum">
              <a:rPr lang="ar-SA"/>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39"/>
          <p:cNvSpPr>
            <a:spLocks noGrp="1" noChangeArrowheads="1"/>
          </p:cNvSpPr>
          <p:nvPr>
            <p:ph type="dt" sz="half" idx="10"/>
          </p:nvPr>
        </p:nvSpPr>
        <p:spPr>
          <a:ln/>
        </p:spPr>
        <p:txBody>
          <a:bodyPr/>
          <a:lstStyle>
            <a:lvl1pPr>
              <a:defRPr/>
            </a:lvl1pPr>
          </a:lstStyle>
          <a:p>
            <a:pPr>
              <a:defRPr/>
            </a:pPr>
            <a:endParaRPr lang="en-US"/>
          </a:p>
        </p:txBody>
      </p:sp>
      <p:sp>
        <p:nvSpPr>
          <p:cNvPr id="4" name="Rectangle 140"/>
          <p:cNvSpPr>
            <a:spLocks noGrp="1" noChangeArrowheads="1"/>
          </p:cNvSpPr>
          <p:nvPr>
            <p:ph type="ftr" sz="quarter" idx="11"/>
          </p:nvPr>
        </p:nvSpPr>
        <p:spPr>
          <a:ln/>
        </p:spPr>
        <p:txBody>
          <a:bodyPr/>
          <a:lstStyle>
            <a:lvl1pPr>
              <a:defRPr/>
            </a:lvl1pPr>
          </a:lstStyle>
          <a:p>
            <a:pPr>
              <a:defRPr/>
            </a:pPr>
            <a:endParaRPr lang="en-US"/>
          </a:p>
        </p:txBody>
      </p:sp>
      <p:sp>
        <p:nvSpPr>
          <p:cNvPr id="5" name="Rectangle 141"/>
          <p:cNvSpPr>
            <a:spLocks noGrp="1" noChangeArrowheads="1"/>
          </p:cNvSpPr>
          <p:nvPr>
            <p:ph type="sldNum" sz="quarter" idx="12"/>
          </p:nvPr>
        </p:nvSpPr>
        <p:spPr>
          <a:ln/>
        </p:spPr>
        <p:txBody>
          <a:bodyPr/>
          <a:lstStyle>
            <a:lvl1pPr>
              <a:defRPr/>
            </a:lvl1pPr>
          </a:lstStyle>
          <a:p>
            <a:pPr>
              <a:defRPr/>
            </a:pPr>
            <a:fld id="{0C3B49A3-C943-4C42-B1FB-5B026548C858}" type="slidenum">
              <a:rPr lang="ar-SA"/>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9"/>
          <p:cNvSpPr>
            <a:spLocks noGrp="1" noChangeArrowheads="1"/>
          </p:cNvSpPr>
          <p:nvPr>
            <p:ph type="dt" sz="half" idx="10"/>
          </p:nvPr>
        </p:nvSpPr>
        <p:spPr>
          <a:ln/>
        </p:spPr>
        <p:txBody>
          <a:bodyPr/>
          <a:lstStyle>
            <a:lvl1pPr>
              <a:defRPr/>
            </a:lvl1pPr>
          </a:lstStyle>
          <a:p>
            <a:pPr>
              <a:defRPr/>
            </a:pPr>
            <a:endParaRPr lang="en-US"/>
          </a:p>
        </p:txBody>
      </p:sp>
      <p:sp>
        <p:nvSpPr>
          <p:cNvPr id="3" name="Rectangle 140"/>
          <p:cNvSpPr>
            <a:spLocks noGrp="1" noChangeArrowheads="1"/>
          </p:cNvSpPr>
          <p:nvPr>
            <p:ph type="ftr" sz="quarter" idx="11"/>
          </p:nvPr>
        </p:nvSpPr>
        <p:spPr>
          <a:ln/>
        </p:spPr>
        <p:txBody>
          <a:bodyPr/>
          <a:lstStyle>
            <a:lvl1pPr>
              <a:defRPr/>
            </a:lvl1pPr>
          </a:lstStyle>
          <a:p>
            <a:pPr>
              <a:defRPr/>
            </a:pPr>
            <a:endParaRPr lang="en-US"/>
          </a:p>
        </p:txBody>
      </p:sp>
      <p:sp>
        <p:nvSpPr>
          <p:cNvPr id="4" name="Rectangle 141"/>
          <p:cNvSpPr>
            <a:spLocks noGrp="1" noChangeArrowheads="1"/>
          </p:cNvSpPr>
          <p:nvPr>
            <p:ph type="sldNum" sz="quarter" idx="12"/>
          </p:nvPr>
        </p:nvSpPr>
        <p:spPr>
          <a:ln/>
        </p:spPr>
        <p:txBody>
          <a:bodyPr/>
          <a:lstStyle>
            <a:lvl1pPr>
              <a:defRPr/>
            </a:lvl1pPr>
          </a:lstStyle>
          <a:p>
            <a:pPr>
              <a:defRPr/>
            </a:pPr>
            <a:fld id="{D71F0A3C-EF67-4252-BA40-4AF46F190EB4}" type="slidenum">
              <a:rPr lang="ar-SA"/>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9"/>
          <p:cNvSpPr>
            <a:spLocks noGrp="1" noChangeArrowheads="1"/>
          </p:cNvSpPr>
          <p:nvPr>
            <p:ph type="dt" sz="half" idx="10"/>
          </p:nvPr>
        </p:nvSpPr>
        <p:spPr>
          <a:ln/>
        </p:spPr>
        <p:txBody>
          <a:bodyPr/>
          <a:lstStyle>
            <a:lvl1pPr>
              <a:defRPr/>
            </a:lvl1pPr>
          </a:lstStyle>
          <a:p>
            <a:pPr>
              <a:defRPr/>
            </a:pPr>
            <a:endParaRPr lang="en-US"/>
          </a:p>
        </p:txBody>
      </p:sp>
      <p:sp>
        <p:nvSpPr>
          <p:cNvPr id="6" name="Rectangle 140"/>
          <p:cNvSpPr>
            <a:spLocks noGrp="1" noChangeArrowheads="1"/>
          </p:cNvSpPr>
          <p:nvPr>
            <p:ph type="ftr" sz="quarter" idx="11"/>
          </p:nvPr>
        </p:nvSpPr>
        <p:spPr>
          <a:ln/>
        </p:spPr>
        <p:txBody>
          <a:bodyPr/>
          <a:lstStyle>
            <a:lvl1pPr>
              <a:defRPr/>
            </a:lvl1pPr>
          </a:lstStyle>
          <a:p>
            <a:pPr>
              <a:defRPr/>
            </a:pPr>
            <a:endParaRPr lang="en-US"/>
          </a:p>
        </p:txBody>
      </p:sp>
      <p:sp>
        <p:nvSpPr>
          <p:cNvPr id="7" name="Rectangle 141"/>
          <p:cNvSpPr>
            <a:spLocks noGrp="1" noChangeArrowheads="1"/>
          </p:cNvSpPr>
          <p:nvPr>
            <p:ph type="sldNum" sz="quarter" idx="12"/>
          </p:nvPr>
        </p:nvSpPr>
        <p:spPr>
          <a:ln/>
        </p:spPr>
        <p:txBody>
          <a:bodyPr/>
          <a:lstStyle>
            <a:lvl1pPr>
              <a:defRPr/>
            </a:lvl1pPr>
          </a:lstStyle>
          <a:p>
            <a:pPr>
              <a:defRPr/>
            </a:pPr>
            <a:fld id="{71E5CF8F-E893-40EE-8E13-DC7CE7CD48CD}" type="slidenum">
              <a:rPr lang="ar-SA"/>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9"/>
          <p:cNvSpPr>
            <a:spLocks noGrp="1" noChangeArrowheads="1"/>
          </p:cNvSpPr>
          <p:nvPr>
            <p:ph type="dt" sz="half" idx="10"/>
          </p:nvPr>
        </p:nvSpPr>
        <p:spPr>
          <a:ln/>
        </p:spPr>
        <p:txBody>
          <a:bodyPr/>
          <a:lstStyle>
            <a:lvl1pPr>
              <a:defRPr/>
            </a:lvl1pPr>
          </a:lstStyle>
          <a:p>
            <a:pPr>
              <a:defRPr/>
            </a:pPr>
            <a:endParaRPr lang="en-US"/>
          </a:p>
        </p:txBody>
      </p:sp>
      <p:sp>
        <p:nvSpPr>
          <p:cNvPr id="6" name="Rectangle 140"/>
          <p:cNvSpPr>
            <a:spLocks noGrp="1" noChangeArrowheads="1"/>
          </p:cNvSpPr>
          <p:nvPr>
            <p:ph type="ftr" sz="quarter" idx="11"/>
          </p:nvPr>
        </p:nvSpPr>
        <p:spPr>
          <a:ln/>
        </p:spPr>
        <p:txBody>
          <a:bodyPr/>
          <a:lstStyle>
            <a:lvl1pPr>
              <a:defRPr/>
            </a:lvl1pPr>
          </a:lstStyle>
          <a:p>
            <a:pPr>
              <a:defRPr/>
            </a:pPr>
            <a:endParaRPr lang="en-US"/>
          </a:p>
        </p:txBody>
      </p:sp>
      <p:sp>
        <p:nvSpPr>
          <p:cNvPr id="7" name="Rectangle 141"/>
          <p:cNvSpPr>
            <a:spLocks noGrp="1" noChangeArrowheads="1"/>
          </p:cNvSpPr>
          <p:nvPr>
            <p:ph type="sldNum" sz="quarter" idx="12"/>
          </p:nvPr>
        </p:nvSpPr>
        <p:spPr>
          <a:ln/>
        </p:spPr>
        <p:txBody>
          <a:bodyPr/>
          <a:lstStyle>
            <a:lvl1pPr>
              <a:defRPr/>
            </a:lvl1pPr>
          </a:lstStyle>
          <a:p>
            <a:pPr>
              <a:defRPr/>
            </a:pPr>
            <a:fld id="{2480ABAA-DCFA-450A-A7DB-E595E98A56D5}" type="slidenum">
              <a:rPr lang="ar-SA"/>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6303963" y="0"/>
            <a:ext cx="2840037" cy="3254375"/>
            <a:chOff x="3115" y="0"/>
            <a:chExt cx="2170" cy="2486"/>
          </a:xfrm>
        </p:grpSpPr>
        <p:grpSp>
          <p:nvGrpSpPr>
            <p:cNvPr id="1032" name="Group 3"/>
            <p:cNvGrpSpPr>
              <a:grpSpLocks/>
            </p:cNvGrpSpPr>
            <p:nvPr/>
          </p:nvGrpSpPr>
          <p:grpSpPr bwMode="auto">
            <a:xfrm>
              <a:off x="4080" y="1910"/>
              <a:ext cx="768" cy="576"/>
              <a:chOff x="0" y="0"/>
              <a:chExt cx="768" cy="576"/>
            </a:xfrm>
          </p:grpSpPr>
          <p:sp>
            <p:nvSpPr>
              <p:cNvPr id="54276" name="Oval 4"/>
              <p:cNvSpPr>
                <a:spLocks noChangeArrowheads="1"/>
              </p:cNvSpPr>
              <p:nvPr/>
            </p:nvSpPr>
            <p:spPr bwMode="hidden">
              <a:xfrm>
                <a:off x="1" y="0"/>
                <a:ext cx="768" cy="576"/>
              </a:xfrm>
              <a:prstGeom prst="ellipse">
                <a:avLst/>
              </a:prstGeom>
              <a:gradFill rotWithShape="0">
                <a:gsLst>
                  <a:gs pos="0">
                    <a:schemeClr val="bg2"/>
                  </a:gs>
                  <a:gs pos="100000">
                    <a:schemeClr val="bg1"/>
                  </a:gs>
                </a:gsLst>
                <a:path path="shape">
                  <a:fillToRect l="50000" t="50000" r="50000" b="50000"/>
                </a:path>
              </a:gradFill>
              <a:ln w="9525">
                <a:noFill/>
                <a:round/>
                <a:headEnd/>
                <a:tailEnd/>
              </a:ln>
              <a:effectLst/>
            </p:spPr>
            <p:txBody>
              <a:bodyPr wrap="none" anchor="ctr"/>
              <a:lstStyle/>
              <a:p>
                <a:pPr>
                  <a:defRPr/>
                </a:pPr>
                <a:endParaRPr lang="en-US">
                  <a:cs typeface="Arial" charset="0"/>
                </a:endParaRPr>
              </a:p>
            </p:txBody>
          </p:sp>
          <p:sp>
            <p:nvSpPr>
              <p:cNvPr id="54277" name="Oval 5"/>
              <p:cNvSpPr>
                <a:spLocks noChangeArrowheads="1"/>
              </p:cNvSpPr>
              <p:nvPr/>
            </p:nvSpPr>
            <p:spPr bwMode="hidden">
              <a:xfrm>
                <a:off x="276" y="252"/>
                <a:ext cx="186" cy="108"/>
              </a:xfrm>
              <a:prstGeom prst="ellipse">
                <a:avLst/>
              </a:prstGeom>
              <a:gradFill rotWithShape="0">
                <a:gsLst>
                  <a:gs pos="0">
                    <a:schemeClr val="accent1"/>
                  </a:gs>
                  <a:gs pos="100000">
                    <a:schemeClr val="bg2"/>
                  </a:gs>
                </a:gsLst>
                <a:path path="shape">
                  <a:fillToRect l="50000" t="50000" r="50000" b="50000"/>
                </a:path>
              </a:gradFill>
              <a:ln w="9525">
                <a:noFill/>
                <a:round/>
                <a:headEnd/>
                <a:tailEnd/>
              </a:ln>
              <a:effectLst/>
            </p:spPr>
            <p:txBody>
              <a:bodyPr wrap="none" anchor="ctr"/>
              <a:lstStyle/>
              <a:p>
                <a:pPr>
                  <a:defRPr/>
                </a:pPr>
                <a:endParaRPr lang="en-US">
                  <a:cs typeface="Arial" charset="0"/>
                </a:endParaRPr>
              </a:p>
            </p:txBody>
          </p:sp>
        </p:grpSp>
        <p:grpSp>
          <p:nvGrpSpPr>
            <p:cNvPr id="1033" name="Group 6"/>
            <p:cNvGrpSpPr>
              <a:grpSpLocks/>
            </p:cNvGrpSpPr>
            <p:nvPr/>
          </p:nvGrpSpPr>
          <p:grpSpPr bwMode="auto">
            <a:xfrm>
              <a:off x="4257" y="1103"/>
              <a:ext cx="768" cy="576"/>
              <a:chOff x="0" y="0"/>
              <a:chExt cx="768" cy="576"/>
            </a:xfrm>
          </p:grpSpPr>
          <p:sp>
            <p:nvSpPr>
              <p:cNvPr id="54279" name="Oval 7"/>
              <p:cNvSpPr>
                <a:spLocks noChangeArrowheads="1"/>
              </p:cNvSpPr>
              <p:nvPr/>
            </p:nvSpPr>
            <p:spPr bwMode="hidden">
              <a:xfrm>
                <a:off x="-1" y="1"/>
                <a:ext cx="769" cy="576"/>
              </a:xfrm>
              <a:prstGeom prst="ellipse">
                <a:avLst/>
              </a:prstGeom>
              <a:gradFill rotWithShape="0">
                <a:gsLst>
                  <a:gs pos="0">
                    <a:schemeClr val="bg2"/>
                  </a:gs>
                  <a:gs pos="100000">
                    <a:schemeClr val="bg1"/>
                  </a:gs>
                </a:gsLst>
                <a:path path="shape">
                  <a:fillToRect l="50000" t="50000" r="50000" b="50000"/>
                </a:path>
              </a:gradFill>
              <a:ln w="9525">
                <a:noFill/>
                <a:round/>
                <a:headEnd/>
                <a:tailEnd/>
              </a:ln>
              <a:effectLst/>
            </p:spPr>
            <p:txBody>
              <a:bodyPr wrap="none" anchor="ctr"/>
              <a:lstStyle/>
              <a:p>
                <a:pPr>
                  <a:defRPr/>
                </a:pPr>
                <a:endParaRPr lang="en-US">
                  <a:cs typeface="Arial" charset="0"/>
                </a:endParaRPr>
              </a:p>
            </p:txBody>
          </p:sp>
          <p:sp>
            <p:nvSpPr>
              <p:cNvPr id="54280" name="Oval 8"/>
              <p:cNvSpPr>
                <a:spLocks noChangeArrowheads="1"/>
              </p:cNvSpPr>
              <p:nvPr/>
            </p:nvSpPr>
            <p:spPr bwMode="hidden">
              <a:xfrm>
                <a:off x="276" y="253"/>
                <a:ext cx="186" cy="108"/>
              </a:xfrm>
              <a:prstGeom prst="ellipse">
                <a:avLst/>
              </a:prstGeom>
              <a:gradFill rotWithShape="0">
                <a:gsLst>
                  <a:gs pos="0">
                    <a:schemeClr val="accent1"/>
                  </a:gs>
                  <a:gs pos="100000">
                    <a:schemeClr val="bg2"/>
                  </a:gs>
                </a:gsLst>
                <a:path path="shape">
                  <a:fillToRect l="50000" t="50000" r="50000" b="50000"/>
                </a:path>
              </a:gradFill>
              <a:ln w="9525">
                <a:noFill/>
                <a:round/>
                <a:headEnd/>
                <a:tailEnd/>
              </a:ln>
              <a:effectLst/>
            </p:spPr>
            <p:txBody>
              <a:bodyPr wrap="none" anchor="ctr"/>
              <a:lstStyle/>
              <a:p>
                <a:pPr>
                  <a:defRPr/>
                </a:pPr>
                <a:endParaRPr lang="en-US">
                  <a:cs typeface="Arial" charset="0"/>
                </a:endParaRPr>
              </a:p>
            </p:txBody>
          </p:sp>
        </p:grpSp>
        <p:grpSp>
          <p:nvGrpSpPr>
            <p:cNvPr id="1034" name="Group 9"/>
            <p:cNvGrpSpPr>
              <a:grpSpLocks/>
            </p:cNvGrpSpPr>
            <p:nvPr/>
          </p:nvGrpSpPr>
          <p:grpSpPr bwMode="auto">
            <a:xfrm>
              <a:off x="3134" y="0"/>
              <a:ext cx="768" cy="576"/>
              <a:chOff x="0" y="0"/>
              <a:chExt cx="768" cy="576"/>
            </a:xfrm>
          </p:grpSpPr>
          <p:sp>
            <p:nvSpPr>
              <p:cNvPr id="54282" name="Oval 10"/>
              <p:cNvSpPr>
                <a:spLocks noChangeArrowheads="1"/>
              </p:cNvSpPr>
              <p:nvPr/>
            </p:nvSpPr>
            <p:spPr bwMode="hidden">
              <a:xfrm>
                <a:off x="0" y="0"/>
                <a:ext cx="768" cy="576"/>
              </a:xfrm>
              <a:prstGeom prst="ellipse">
                <a:avLst/>
              </a:prstGeom>
              <a:gradFill rotWithShape="0">
                <a:gsLst>
                  <a:gs pos="0">
                    <a:schemeClr val="bg2"/>
                  </a:gs>
                  <a:gs pos="100000">
                    <a:schemeClr val="bg1"/>
                  </a:gs>
                </a:gsLst>
                <a:path path="shape">
                  <a:fillToRect l="50000" t="50000" r="50000" b="50000"/>
                </a:path>
              </a:gradFill>
              <a:ln w="9525">
                <a:noFill/>
                <a:round/>
                <a:headEnd/>
                <a:tailEnd/>
              </a:ln>
              <a:effectLst/>
            </p:spPr>
            <p:txBody>
              <a:bodyPr wrap="none" anchor="ctr"/>
              <a:lstStyle/>
              <a:p>
                <a:pPr>
                  <a:defRPr/>
                </a:pPr>
                <a:endParaRPr lang="en-US">
                  <a:cs typeface="Arial" charset="0"/>
                </a:endParaRPr>
              </a:p>
            </p:txBody>
          </p:sp>
          <p:sp>
            <p:nvSpPr>
              <p:cNvPr id="54283" name="Oval 11"/>
              <p:cNvSpPr>
                <a:spLocks noChangeArrowheads="1"/>
              </p:cNvSpPr>
              <p:nvPr/>
            </p:nvSpPr>
            <p:spPr bwMode="hidden">
              <a:xfrm>
                <a:off x="276" y="252"/>
                <a:ext cx="186" cy="108"/>
              </a:xfrm>
              <a:prstGeom prst="ellipse">
                <a:avLst/>
              </a:prstGeom>
              <a:gradFill rotWithShape="0">
                <a:gsLst>
                  <a:gs pos="0">
                    <a:schemeClr val="accent1"/>
                  </a:gs>
                  <a:gs pos="100000">
                    <a:schemeClr val="bg2"/>
                  </a:gs>
                </a:gsLst>
                <a:path path="shape">
                  <a:fillToRect l="50000" t="50000" r="50000" b="50000"/>
                </a:path>
              </a:gradFill>
              <a:ln w="9525">
                <a:noFill/>
                <a:round/>
                <a:headEnd/>
                <a:tailEnd/>
              </a:ln>
              <a:effectLst/>
            </p:spPr>
            <p:txBody>
              <a:bodyPr wrap="none" anchor="ctr"/>
              <a:lstStyle/>
              <a:p>
                <a:pPr>
                  <a:defRPr/>
                </a:pPr>
                <a:endParaRPr lang="en-US">
                  <a:cs typeface="Arial" charset="0"/>
                </a:endParaRPr>
              </a:p>
            </p:txBody>
          </p:sp>
        </p:grpSp>
        <p:grpSp>
          <p:nvGrpSpPr>
            <p:cNvPr id="1035" name="Group 12"/>
            <p:cNvGrpSpPr>
              <a:grpSpLocks/>
            </p:cNvGrpSpPr>
            <p:nvPr/>
          </p:nvGrpSpPr>
          <p:grpSpPr bwMode="auto">
            <a:xfrm>
              <a:off x="3115" y="0"/>
              <a:ext cx="2170" cy="1702"/>
              <a:chOff x="3115" y="0"/>
              <a:chExt cx="2170" cy="1702"/>
            </a:xfrm>
          </p:grpSpPr>
          <p:grpSp>
            <p:nvGrpSpPr>
              <p:cNvPr id="1036" name="Group 13"/>
              <p:cNvGrpSpPr>
                <a:grpSpLocks/>
              </p:cNvGrpSpPr>
              <p:nvPr/>
            </p:nvGrpSpPr>
            <p:grpSpPr bwMode="auto">
              <a:xfrm>
                <a:off x="3640" y="308"/>
                <a:ext cx="1145" cy="844"/>
                <a:chOff x="1265" y="814"/>
                <a:chExt cx="2919" cy="2151"/>
              </a:xfrm>
            </p:grpSpPr>
            <p:sp>
              <p:nvSpPr>
                <p:cNvPr id="54286" name="Oval 14"/>
                <p:cNvSpPr>
                  <a:spLocks noChangeArrowheads="1"/>
                </p:cNvSpPr>
                <p:nvPr/>
              </p:nvSpPr>
              <p:spPr bwMode="hidden">
                <a:xfrm>
                  <a:off x="1266" y="814"/>
                  <a:ext cx="2919" cy="2151"/>
                </a:xfrm>
                <a:prstGeom prst="ellipse">
                  <a:avLst/>
                </a:prstGeom>
                <a:gradFill rotWithShape="0">
                  <a:gsLst>
                    <a:gs pos="0">
                      <a:schemeClr val="bg2"/>
                    </a:gs>
                    <a:gs pos="100000">
                      <a:schemeClr val="bg1"/>
                    </a:gs>
                  </a:gsLst>
                  <a:path path="shape">
                    <a:fillToRect l="50000" t="50000" r="50000" b="50000"/>
                  </a:path>
                </a:gradFill>
                <a:ln w="9525">
                  <a:noFill/>
                  <a:round/>
                  <a:headEnd/>
                  <a:tailEnd/>
                </a:ln>
                <a:effectLst/>
              </p:spPr>
              <p:txBody>
                <a:bodyPr wrap="none" anchor="ctr"/>
                <a:lstStyle/>
                <a:p>
                  <a:pPr>
                    <a:defRPr/>
                  </a:pPr>
                  <a:endParaRPr lang="en-US">
                    <a:cs typeface="Arial" charset="0"/>
                  </a:endParaRPr>
                </a:p>
              </p:txBody>
            </p:sp>
            <p:sp>
              <p:nvSpPr>
                <p:cNvPr id="54287" name="Oval 15"/>
                <p:cNvSpPr>
                  <a:spLocks noChangeArrowheads="1"/>
                </p:cNvSpPr>
                <p:nvPr/>
              </p:nvSpPr>
              <p:spPr bwMode="hidden">
                <a:xfrm>
                  <a:off x="2382" y="1602"/>
                  <a:ext cx="578" cy="405"/>
                </a:xfrm>
                <a:prstGeom prst="ellipse">
                  <a:avLst/>
                </a:prstGeom>
                <a:gradFill rotWithShape="0">
                  <a:gsLst>
                    <a:gs pos="0">
                      <a:schemeClr val="accent2"/>
                    </a:gs>
                    <a:gs pos="100000">
                      <a:schemeClr val="bg2"/>
                    </a:gs>
                  </a:gsLst>
                  <a:path path="shape">
                    <a:fillToRect l="50000" t="50000" r="50000" b="50000"/>
                  </a:path>
                </a:gradFill>
                <a:ln w="9525">
                  <a:noFill/>
                  <a:round/>
                  <a:headEnd/>
                  <a:tailEnd/>
                </a:ln>
                <a:effectLst/>
              </p:spPr>
              <p:txBody>
                <a:bodyPr wrap="none" anchor="ctr"/>
                <a:lstStyle/>
                <a:p>
                  <a:pPr>
                    <a:defRPr/>
                  </a:pPr>
                  <a:endParaRPr lang="en-US">
                    <a:cs typeface="Arial" charset="0"/>
                  </a:endParaRPr>
                </a:p>
              </p:txBody>
            </p:sp>
          </p:grpSp>
          <p:grpSp>
            <p:nvGrpSpPr>
              <p:cNvPr id="1037" name="Group 16"/>
              <p:cNvGrpSpPr>
                <a:grpSpLocks/>
              </p:cNvGrpSpPr>
              <p:nvPr/>
            </p:nvGrpSpPr>
            <p:grpSpPr bwMode="auto">
              <a:xfrm>
                <a:off x="3115" y="0"/>
                <a:ext cx="2145" cy="1702"/>
                <a:chOff x="3115" y="0"/>
                <a:chExt cx="2145" cy="1702"/>
              </a:xfrm>
            </p:grpSpPr>
            <p:grpSp>
              <p:nvGrpSpPr>
                <p:cNvPr id="1060" name="Group 17"/>
                <p:cNvGrpSpPr>
                  <a:grpSpLocks/>
                </p:cNvGrpSpPr>
                <p:nvPr/>
              </p:nvGrpSpPr>
              <p:grpSpPr bwMode="auto">
                <a:xfrm>
                  <a:off x="4505" y="589"/>
                  <a:ext cx="493" cy="912"/>
                  <a:chOff x="3471" y="1530"/>
                  <a:chExt cx="1258" cy="2327"/>
                </a:xfrm>
              </p:grpSpPr>
              <p:sp>
                <p:nvSpPr>
                  <p:cNvPr id="54290" name="Freeform 18"/>
                  <p:cNvSpPr>
                    <a:spLocks/>
                  </p:cNvSpPr>
                  <p:nvPr/>
                </p:nvSpPr>
                <p:spPr bwMode="hidden">
                  <a:xfrm rot="2711884">
                    <a:off x="2767" y="2235"/>
                    <a:ext cx="1720" cy="313"/>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pPr>
                      <a:defRPr/>
                    </a:pPr>
                    <a:endParaRPr lang="en-US">
                      <a:cs typeface="Arial" charset="0"/>
                    </a:endParaRPr>
                  </a:p>
                </p:txBody>
              </p:sp>
              <p:sp>
                <p:nvSpPr>
                  <p:cNvPr id="54291" name="Freeform 19"/>
                  <p:cNvSpPr>
                    <a:spLocks/>
                  </p:cNvSpPr>
                  <p:nvPr/>
                </p:nvSpPr>
                <p:spPr bwMode="hidden">
                  <a:xfrm rot="2711884">
                    <a:off x="4021" y="3148"/>
                    <a:ext cx="925" cy="48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grpSp>
            <p:grpSp>
              <p:nvGrpSpPr>
                <p:cNvPr id="1061" name="Group 20"/>
                <p:cNvGrpSpPr>
                  <a:grpSpLocks/>
                </p:cNvGrpSpPr>
                <p:nvPr/>
              </p:nvGrpSpPr>
              <p:grpSpPr bwMode="auto">
                <a:xfrm>
                  <a:off x="4267" y="781"/>
                  <a:ext cx="966" cy="522"/>
                  <a:chOff x="2864" y="2019"/>
                  <a:chExt cx="2463" cy="1332"/>
                </a:xfrm>
              </p:grpSpPr>
              <p:sp>
                <p:nvSpPr>
                  <p:cNvPr id="54293" name="Freeform 21"/>
                  <p:cNvSpPr>
                    <a:spLocks/>
                  </p:cNvSpPr>
                  <p:nvPr/>
                </p:nvSpPr>
                <p:spPr bwMode="hidden">
                  <a:xfrm rot="2104081">
                    <a:off x="2865" y="2019"/>
                    <a:ext cx="1812" cy="347"/>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sp>
                <p:nvSpPr>
                  <p:cNvPr id="54294" name="Freeform 22"/>
                  <p:cNvSpPr>
                    <a:spLocks/>
                  </p:cNvSpPr>
                  <p:nvPr/>
                </p:nvSpPr>
                <p:spPr bwMode="hidden">
                  <a:xfrm rot="2104081">
                    <a:off x="4352" y="2805"/>
                    <a:ext cx="974" cy="54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cs typeface="Arial" charset="0"/>
                    </a:endParaRPr>
                  </a:p>
                </p:txBody>
              </p:sp>
            </p:grpSp>
            <p:grpSp>
              <p:nvGrpSpPr>
                <p:cNvPr id="1062" name="Group 23"/>
                <p:cNvGrpSpPr>
                  <a:grpSpLocks/>
                </p:cNvGrpSpPr>
                <p:nvPr/>
              </p:nvGrpSpPr>
              <p:grpSpPr bwMode="auto">
                <a:xfrm>
                  <a:off x="4280" y="707"/>
                  <a:ext cx="971" cy="417"/>
                  <a:chOff x="2897" y="1832"/>
                  <a:chExt cx="2477" cy="1064"/>
                </a:xfrm>
              </p:grpSpPr>
              <p:sp>
                <p:nvSpPr>
                  <p:cNvPr id="54296" name="Freeform 24"/>
                  <p:cNvSpPr>
                    <a:spLocks/>
                  </p:cNvSpPr>
                  <p:nvPr/>
                </p:nvSpPr>
                <p:spPr bwMode="hidden">
                  <a:xfrm rot="1582915">
                    <a:off x="2896" y="1832"/>
                    <a:ext cx="1736" cy="303"/>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sp>
                <p:nvSpPr>
                  <p:cNvPr id="54297" name="Freeform 25"/>
                  <p:cNvSpPr>
                    <a:spLocks/>
                  </p:cNvSpPr>
                  <p:nvPr/>
                </p:nvSpPr>
                <p:spPr bwMode="hidden">
                  <a:xfrm rot="1582915">
                    <a:off x="4443" y="2420"/>
                    <a:ext cx="931" cy="477"/>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cs typeface="Arial" charset="0"/>
                    </a:endParaRPr>
                  </a:p>
                </p:txBody>
              </p:sp>
            </p:grpSp>
            <p:grpSp>
              <p:nvGrpSpPr>
                <p:cNvPr id="1063" name="Group 26"/>
                <p:cNvGrpSpPr>
                  <a:grpSpLocks/>
                </p:cNvGrpSpPr>
                <p:nvPr/>
              </p:nvGrpSpPr>
              <p:grpSpPr bwMode="auto">
                <a:xfrm>
                  <a:off x="4291" y="630"/>
                  <a:ext cx="969" cy="364"/>
                  <a:chOff x="2924" y="1636"/>
                  <a:chExt cx="2472" cy="927"/>
                </a:xfrm>
              </p:grpSpPr>
              <p:sp>
                <p:nvSpPr>
                  <p:cNvPr id="54299" name="Freeform 27"/>
                  <p:cNvSpPr>
                    <a:spLocks/>
                  </p:cNvSpPr>
                  <p:nvPr/>
                </p:nvSpPr>
                <p:spPr bwMode="hidden">
                  <a:xfrm rot="1080363">
                    <a:off x="2922" y="1634"/>
                    <a:ext cx="1677" cy="33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sp>
                <p:nvSpPr>
                  <p:cNvPr id="54300" name="Freeform 28"/>
                  <p:cNvSpPr>
                    <a:spLocks/>
                  </p:cNvSpPr>
                  <p:nvPr/>
                </p:nvSpPr>
                <p:spPr bwMode="hidden">
                  <a:xfrm rot="1080363">
                    <a:off x="4494" y="2036"/>
                    <a:ext cx="900" cy="52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cs typeface="Arial" charset="0"/>
                    </a:endParaRPr>
                  </a:p>
                </p:txBody>
              </p:sp>
            </p:grpSp>
            <p:grpSp>
              <p:nvGrpSpPr>
                <p:cNvPr id="1064" name="Group 29"/>
                <p:cNvGrpSpPr>
                  <a:grpSpLocks/>
                </p:cNvGrpSpPr>
                <p:nvPr/>
              </p:nvGrpSpPr>
              <p:grpSpPr bwMode="auto">
                <a:xfrm>
                  <a:off x="4304" y="543"/>
                  <a:ext cx="918" cy="258"/>
                  <a:chOff x="2958" y="1414"/>
                  <a:chExt cx="2342" cy="657"/>
                </a:xfrm>
              </p:grpSpPr>
              <p:sp>
                <p:nvSpPr>
                  <p:cNvPr id="54302" name="Freeform 30"/>
                  <p:cNvSpPr>
                    <a:spLocks/>
                  </p:cNvSpPr>
                  <p:nvPr/>
                </p:nvSpPr>
                <p:spPr bwMode="hidden">
                  <a:xfrm rot="463793">
                    <a:off x="2957" y="1415"/>
                    <a:ext cx="1544"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sp>
                <p:nvSpPr>
                  <p:cNvPr id="54303" name="Freeform 31"/>
                  <p:cNvSpPr>
                    <a:spLocks/>
                  </p:cNvSpPr>
                  <p:nvPr/>
                </p:nvSpPr>
                <p:spPr bwMode="hidden">
                  <a:xfrm rot="463793">
                    <a:off x="4470" y="1581"/>
                    <a:ext cx="829" cy="48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cs typeface="Arial" charset="0"/>
                    </a:endParaRPr>
                  </a:p>
                </p:txBody>
              </p:sp>
            </p:grpSp>
            <p:grpSp>
              <p:nvGrpSpPr>
                <p:cNvPr id="1065" name="Group 32"/>
                <p:cNvGrpSpPr>
                  <a:grpSpLocks/>
                </p:cNvGrpSpPr>
                <p:nvPr/>
              </p:nvGrpSpPr>
              <p:grpSpPr bwMode="auto">
                <a:xfrm>
                  <a:off x="4314" y="487"/>
                  <a:ext cx="843" cy="134"/>
                  <a:chOff x="2983" y="1269"/>
                  <a:chExt cx="2150" cy="343"/>
                </a:xfrm>
              </p:grpSpPr>
              <p:sp>
                <p:nvSpPr>
                  <p:cNvPr id="54305" name="Freeform 33"/>
                  <p:cNvSpPr>
                    <a:spLocks/>
                  </p:cNvSpPr>
                  <p:nvPr/>
                </p:nvSpPr>
                <p:spPr bwMode="hidden">
                  <a:xfrm rot="-84182">
                    <a:off x="2982" y="1286"/>
                    <a:ext cx="1404" cy="220"/>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sp>
                <p:nvSpPr>
                  <p:cNvPr id="54306" name="Freeform 34"/>
                  <p:cNvSpPr>
                    <a:spLocks/>
                  </p:cNvSpPr>
                  <p:nvPr/>
                </p:nvSpPr>
                <p:spPr bwMode="hidden">
                  <a:xfrm rot="-84182">
                    <a:off x="4377" y="1267"/>
                    <a:ext cx="755" cy="34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cs typeface="Arial" charset="0"/>
                    </a:endParaRPr>
                  </a:p>
                </p:txBody>
              </p:sp>
            </p:grpSp>
            <p:grpSp>
              <p:nvGrpSpPr>
                <p:cNvPr id="1066" name="Group 35"/>
                <p:cNvGrpSpPr>
                  <a:grpSpLocks/>
                </p:cNvGrpSpPr>
                <p:nvPr/>
              </p:nvGrpSpPr>
              <p:grpSpPr bwMode="auto">
                <a:xfrm>
                  <a:off x="4296" y="349"/>
                  <a:ext cx="737" cy="167"/>
                  <a:chOff x="2938" y="917"/>
                  <a:chExt cx="1879" cy="427"/>
                </a:xfrm>
              </p:grpSpPr>
              <p:sp>
                <p:nvSpPr>
                  <p:cNvPr id="54308" name="Freeform 36"/>
                  <p:cNvSpPr>
                    <a:spLocks/>
                  </p:cNvSpPr>
                  <p:nvPr/>
                </p:nvSpPr>
                <p:spPr bwMode="hidden">
                  <a:xfrm rot="-802576">
                    <a:off x="2936" y="1128"/>
                    <a:ext cx="1234" cy="21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sp>
                <p:nvSpPr>
                  <p:cNvPr id="54309" name="Freeform 37"/>
                  <p:cNvSpPr>
                    <a:spLocks/>
                  </p:cNvSpPr>
                  <p:nvPr/>
                </p:nvSpPr>
                <p:spPr bwMode="hidden">
                  <a:xfrm rot="-802576">
                    <a:off x="4154" y="918"/>
                    <a:ext cx="662" cy="33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cs typeface="Arial" charset="0"/>
                    </a:endParaRPr>
                  </a:p>
                </p:txBody>
              </p:sp>
            </p:grpSp>
            <p:grpSp>
              <p:nvGrpSpPr>
                <p:cNvPr id="1067" name="Group 38"/>
                <p:cNvGrpSpPr>
                  <a:grpSpLocks/>
                </p:cNvGrpSpPr>
                <p:nvPr/>
              </p:nvGrpSpPr>
              <p:grpSpPr bwMode="auto">
                <a:xfrm>
                  <a:off x="3394" y="637"/>
                  <a:ext cx="493" cy="912"/>
                  <a:chOff x="637" y="1653"/>
                  <a:chExt cx="1257" cy="2326"/>
                </a:xfrm>
              </p:grpSpPr>
              <p:sp>
                <p:nvSpPr>
                  <p:cNvPr id="54311" name="Freeform 39"/>
                  <p:cNvSpPr>
                    <a:spLocks/>
                  </p:cNvSpPr>
                  <p:nvPr/>
                </p:nvSpPr>
                <p:spPr bwMode="hidden">
                  <a:xfrm rot="18888116" flipH="1">
                    <a:off x="875" y="2357"/>
                    <a:ext cx="1723"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sp>
                <p:nvSpPr>
                  <p:cNvPr id="54312" name="Freeform 40"/>
                  <p:cNvSpPr>
                    <a:spLocks/>
                  </p:cNvSpPr>
                  <p:nvPr/>
                </p:nvSpPr>
                <p:spPr bwMode="hidden">
                  <a:xfrm rot="18888116" flipH="1">
                    <a:off x="419" y="3271"/>
                    <a:ext cx="925" cy="48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grpSp>
            <p:grpSp>
              <p:nvGrpSpPr>
                <p:cNvPr id="1068" name="Group 41"/>
                <p:cNvGrpSpPr>
                  <a:grpSpLocks/>
                </p:cNvGrpSpPr>
                <p:nvPr/>
              </p:nvGrpSpPr>
              <p:grpSpPr bwMode="auto">
                <a:xfrm>
                  <a:off x="3142" y="850"/>
                  <a:ext cx="966" cy="522"/>
                  <a:chOff x="-5" y="2196"/>
                  <a:chExt cx="2463" cy="1332"/>
                </a:xfrm>
              </p:grpSpPr>
              <p:sp>
                <p:nvSpPr>
                  <p:cNvPr id="54314" name="Freeform 42"/>
                  <p:cNvSpPr>
                    <a:spLocks/>
                  </p:cNvSpPr>
                  <p:nvPr/>
                </p:nvSpPr>
                <p:spPr bwMode="hidden">
                  <a:xfrm rot="19495919" flipH="1">
                    <a:off x="644" y="2196"/>
                    <a:ext cx="1812" cy="347"/>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sp>
                <p:nvSpPr>
                  <p:cNvPr id="54315" name="Freeform 43"/>
                  <p:cNvSpPr>
                    <a:spLocks/>
                  </p:cNvSpPr>
                  <p:nvPr/>
                </p:nvSpPr>
                <p:spPr bwMode="hidden">
                  <a:xfrm rot="19495919" flipH="1">
                    <a:off x="-6" y="2982"/>
                    <a:ext cx="974" cy="54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grpSp>
            <p:grpSp>
              <p:nvGrpSpPr>
                <p:cNvPr id="1069" name="Group 44"/>
                <p:cNvGrpSpPr>
                  <a:grpSpLocks/>
                </p:cNvGrpSpPr>
                <p:nvPr/>
              </p:nvGrpSpPr>
              <p:grpSpPr bwMode="auto">
                <a:xfrm>
                  <a:off x="3124" y="777"/>
                  <a:ext cx="971" cy="417"/>
                  <a:chOff x="-52" y="2009"/>
                  <a:chExt cx="2477" cy="1064"/>
                </a:xfrm>
              </p:grpSpPr>
              <p:sp>
                <p:nvSpPr>
                  <p:cNvPr id="54317" name="Freeform 45"/>
                  <p:cNvSpPr>
                    <a:spLocks/>
                  </p:cNvSpPr>
                  <p:nvPr/>
                </p:nvSpPr>
                <p:spPr bwMode="hidden">
                  <a:xfrm rot="20017085" flipH="1">
                    <a:off x="689" y="2010"/>
                    <a:ext cx="1736" cy="303"/>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sp>
                <p:nvSpPr>
                  <p:cNvPr id="54318" name="Freeform 46"/>
                  <p:cNvSpPr>
                    <a:spLocks/>
                  </p:cNvSpPr>
                  <p:nvPr/>
                </p:nvSpPr>
                <p:spPr bwMode="hidden">
                  <a:xfrm rot="20017085" flipH="1">
                    <a:off x="-53" y="2598"/>
                    <a:ext cx="931" cy="473"/>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grpSp>
            <p:grpSp>
              <p:nvGrpSpPr>
                <p:cNvPr id="1070" name="Group 47"/>
                <p:cNvGrpSpPr>
                  <a:grpSpLocks/>
                </p:cNvGrpSpPr>
                <p:nvPr/>
              </p:nvGrpSpPr>
              <p:grpSpPr bwMode="auto">
                <a:xfrm>
                  <a:off x="3115" y="700"/>
                  <a:ext cx="969" cy="363"/>
                  <a:chOff x="-74" y="1813"/>
                  <a:chExt cx="2472" cy="927"/>
                </a:xfrm>
              </p:grpSpPr>
              <p:sp>
                <p:nvSpPr>
                  <p:cNvPr id="54320" name="Freeform 48"/>
                  <p:cNvSpPr>
                    <a:spLocks/>
                  </p:cNvSpPr>
                  <p:nvPr/>
                </p:nvSpPr>
                <p:spPr bwMode="hidden">
                  <a:xfrm rot="20519637" flipH="1">
                    <a:off x="721" y="1812"/>
                    <a:ext cx="1677" cy="33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sp>
                <p:nvSpPr>
                  <p:cNvPr id="54321" name="Freeform 49"/>
                  <p:cNvSpPr>
                    <a:spLocks/>
                  </p:cNvSpPr>
                  <p:nvPr/>
                </p:nvSpPr>
                <p:spPr bwMode="hidden">
                  <a:xfrm rot="20519637" flipH="1">
                    <a:off x="-74" y="2212"/>
                    <a:ext cx="900" cy="52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grpSp>
            <p:grpSp>
              <p:nvGrpSpPr>
                <p:cNvPr id="1071" name="Group 50"/>
                <p:cNvGrpSpPr>
                  <a:grpSpLocks/>
                </p:cNvGrpSpPr>
                <p:nvPr/>
              </p:nvGrpSpPr>
              <p:grpSpPr bwMode="auto">
                <a:xfrm>
                  <a:off x="3153" y="613"/>
                  <a:ext cx="918" cy="257"/>
                  <a:chOff x="22" y="1591"/>
                  <a:chExt cx="2342" cy="657"/>
                </a:xfrm>
              </p:grpSpPr>
              <p:sp>
                <p:nvSpPr>
                  <p:cNvPr id="54323" name="Freeform 51"/>
                  <p:cNvSpPr>
                    <a:spLocks/>
                  </p:cNvSpPr>
                  <p:nvPr/>
                </p:nvSpPr>
                <p:spPr bwMode="hidden">
                  <a:xfrm rot="21136207" flipH="1">
                    <a:off x="819" y="1589"/>
                    <a:ext cx="1544" cy="313"/>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sp>
                <p:nvSpPr>
                  <p:cNvPr id="54324" name="Freeform 52"/>
                  <p:cNvSpPr>
                    <a:spLocks/>
                  </p:cNvSpPr>
                  <p:nvPr/>
                </p:nvSpPr>
                <p:spPr bwMode="hidden">
                  <a:xfrm rot="21136207" flipH="1">
                    <a:off x="21" y="1757"/>
                    <a:ext cx="829"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grpSp>
            <p:grpSp>
              <p:nvGrpSpPr>
                <p:cNvPr id="1072" name="Group 53"/>
                <p:cNvGrpSpPr>
                  <a:grpSpLocks/>
                </p:cNvGrpSpPr>
                <p:nvPr/>
              </p:nvGrpSpPr>
              <p:grpSpPr bwMode="auto">
                <a:xfrm>
                  <a:off x="3218" y="556"/>
                  <a:ext cx="843" cy="134"/>
                  <a:chOff x="189" y="1446"/>
                  <a:chExt cx="2150" cy="343"/>
                </a:xfrm>
              </p:grpSpPr>
              <p:sp>
                <p:nvSpPr>
                  <p:cNvPr id="54326" name="Freeform 54"/>
                  <p:cNvSpPr>
                    <a:spLocks/>
                  </p:cNvSpPr>
                  <p:nvPr/>
                </p:nvSpPr>
                <p:spPr bwMode="hidden">
                  <a:xfrm rot="84182" flipH="1">
                    <a:off x="935" y="1463"/>
                    <a:ext cx="1404" cy="220"/>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sp>
                <p:nvSpPr>
                  <p:cNvPr id="54327" name="Freeform 55"/>
                  <p:cNvSpPr>
                    <a:spLocks/>
                  </p:cNvSpPr>
                  <p:nvPr/>
                </p:nvSpPr>
                <p:spPr bwMode="hidden">
                  <a:xfrm rot="84182" flipH="1">
                    <a:off x="189" y="1444"/>
                    <a:ext cx="755" cy="34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grpSp>
            <p:grpSp>
              <p:nvGrpSpPr>
                <p:cNvPr id="1073" name="Group 56"/>
                <p:cNvGrpSpPr>
                  <a:grpSpLocks/>
                </p:cNvGrpSpPr>
                <p:nvPr/>
              </p:nvGrpSpPr>
              <p:grpSpPr bwMode="auto">
                <a:xfrm>
                  <a:off x="3342" y="418"/>
                  <a:ext cx="737" cy="167"/>
                  <a:chOff x="505" y="1094"/>
                  <a:chExt cx="1879" cy="427"/>
                </a:xfrm>
              </p:grpSpPr>
              <p:sp>
                <p:nvSpPr>
                  <p:cNvPr id="54329" name="Freeform 57"/>
                  <p:cNvSpPr>
                    <a:spLocks/>
                  </p:cNvSpPr>
                  <p:nvPr/>
                </p:nvSpPr>
                <p:spPr bwMode="hidden">
                  <a:xfrm rot="802576" flipH="1">
                    <a:off x="1151" y="1306"/>
                    <a:ext cx="1234" cy="21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sp>
                <p:nvSpPr>
                  <p:cNvPr id="54330" name="Freeform 58"/>
                  <p:cNvSpPr>
                    <a:spLocks/>
                  </p:cNvSpPr>
                  <p:nvPr/>
                </p:nvSpPr>
                <p:spPr bwMode="hidden">
                  <a:xfrm rot="802576" flipH="1">
                    <a:off x="505" y="1095"/>
                    <a:ext cx="662" cy="33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pPr>
                      <a:defRPr/>
                    </a:pPr>
                    <a:endParaRPr lang="en-US">
                      <a:cs typeface="Arial" charset="0"/>
                    </a:endParaRPr>
                  </a:p>
                </p:txBody>
              </p:sp>
            </p:grpSp>
            <p:grpSp>
              <p:nvGrpSpPr>
                <p:cNvPr id="1074" name="Group 59"/>
                <p:cNvGrpSpPr>
                  <a:grpSpLocks/>
                </p:cNvGrpSpPr>
                <p:nvPr/>
              </p:nvGrpSpPr>
              <p:grpSpPr bwMode="auto">
                <a:xfrm>
                  <a:off x="3386" y="341"/>
                  <a:ext cx="725" cy="218"/>
                  <a:chOff x="616" y="899"/>
                  <a:chExt cx="1850" cy="554"/>
                </a:xfrm>
              </p:grpSpPr>
              <p:sp>
                <p:nvSpPr>
                  <p:cNvPr id="54332" name="Freeform 60"/>
                  <p:cNvSpPr>
                    <a:spLocks/>
                  </p:cNvSpPr>
                  <p:nvPr/>
                </p:nvSpPr>
                <p:spPr bwMode="hidden">
                  <a:xfrm rot="1277471" flipH="1">
                    <a:off x="1231" y="1237"/>
                    <a:ext cx="1235" cy="21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sp>
                <p:nvSpPr>
                  <p:cNvPr id="54333" name="Freeform 61"/>
                  <p:cNvSpPr>
                    <a:spLocks/>
                  </p:cNvSpPr>
                  <p:nvPr/>
                </p:nvSpPr>
                <p:spPr bwMode="hidden">
                  <a:xfrm rot="1277471" flipH="1">
                    <a:off x="615" y="898"/>
                    <a:ext cx="662" cy="33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pPr>
                      <a:defRPr/>
                    </a:pPr>
                    <a:endParaRPr lang="en-US">
                      <a:cs typeface="Arial" charset="0"/>
                    </a:endParaRPr>
                  </a:p>
                </p:txBody>
              </p:sp>
            </p:grpSp>
            <p:grpSp>
              <p:nvGrpSpPr>
                <p:cNvPr id="1075" name="Group 62"/>
                <p:cNvGrpSpPr>
                  <a:grpSpLocks/>
                </p:cNvGrpSpPr>
                <p:nvPr/>
              </p:nvGrpSpPr>
              <p:grpSpPr bwMode="auto">
                <a:xfrm>
                  <a:off x="3472" y="231"/>
                  <a:ext cx="693" cy="291"/>
                  <a:chOff x="3472" y="231"/>
                  <a:chExt cx="693" cy="291"/>
                </a:xfrm>
              </p:grpSpPr>
              <p:sp>
                <p:nvSpPr>
                  <p:cNvPr id="54335" name="Freeform 63"/>
                  <p:cNvSpPr>
                    <a:spLocks/>
                  </p:cNvSpPr>
                  <p:nvPr/>
                </p:nvSpPr>
                <p:spPr bwMode="hidden">
                  <a:xfrm rot="2028410" flipH="1">
                    <a:off x="3680" y="438"/>
                    <a:ext cx="484" cy="8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sp>
                <p:nvSpPr>
                  <p:cNvPr id="54336" name="Freeform 64"/>
                  <p:cNvSpPr>
                    <a:spLocks/>
                  </p:cNvSpPr>
                  <p:nvPr/>
                </p:nvSpPr>
                <p:spPr bwMode="hidden">
                  <a:xfrm rot="2028410" flipH="1">
                    <a:off x="3472" y="230"/>
                    <a:ext cx="260" cy="132"/>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pPr>
                      <a:defRPr/>
                    </a:pPr>
                    <a:endParaRPr lang="en-US">
                      <a:cs typeface="Arial" charset="0"/>
                    </a:endParaRPr>
                  </a:p>
                </p:txBody>
              </p:sp>
            </p:grpSp>
            <p:grpSp>
              <p:nvGrpSpPr>
                <p:cNvPr id="1076" name="Group 65"/>
                <p:cNvGrpSpPr>
                  <a:grpSpLocks/>
                </p:cNvGrpSpPr>
                <p:nvPr/>
              </p:nvGrpSpPr>
              <p:grpSpPr bwMode="auto">
                <a:xfrm>
                  <a:off x="3554" y="118"/>
                  <a:ext cx="664" cy="349"/>
                  <a:chOff x="3554" y="118"/>
                  <a:chExt cx="664" cy="349"/>
                </a:xfrm>
              </p:grpSpPr>
              <p:sp>
                <p:nvSpPr>
                  <p:cNvPr id="54338" name="Freeform 66"/>
                  <p:cNvSpPr>
                    <a:spLocks/>
                  </p:cNvSpPr>
                  <p:nvPr/>
                </p:nvSpPr>
                <p:spPr bwMode="hidden">
                  <a:xfrm rot="2664424" flipH="1">
                    <a:off x="3728" y="383"/>
                    <a:ext cx="490" cy="8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sp>
                <p:nvSpPr>
                  <p:cNvPr id="54339" name="Freeform 67"/>
                  <p:cNvSpPr>
                    <a:spLocks/>
                  </p:cNvSpPr>
                  <p:nvPr/>
                </p:nvSpPr>
                <p:spPr bwMode="hidden">
                  <a:xfrm rot="2664424" flipH="1">
                    <a:off x="3554" y="118"/>
                    <a:ext cx="263" cy="132"/>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pPr>
                      <a:defRPr/>
                    </a:pPr>
                    <a:endParaRPr lang="en-US">
                      <a:cs typeface="Arial" charset="0"/>
                    </a:endParaRPr>
                  </a:p>
                </p:txBody>
              </p:sp>
            </p:grpSp>
            <p:grpSp>
              <p:nvGrpSpPr>
                <p:cNvPr id="1077" name="Group 68"/>
                <p:cNvGrpSpPr>
                  <a:grpSpLocks/>
                </p:cNvGrpSpPr>
                <p:nvPr/>
              </p:nvGrpSpPr>
              <p:grpSpPr bwMode="auto">
                <a:xfrm>
                  <a:off x="3784" y="30"/>
                  <a:ext cx="305" cy="593"/>
                  <a:chOff x="1633" y="104"/>
                  <a:chExt cx="778" cy="1512"/>
                </a:xfrm>
              </p:grpSpPr>
              <p:sp>
                <p:nvSpPr>
                  <p:cNvPr id="54341" name="Freeform 69"/>
                  <p:cNvSpPr>
                    <a:spLocks/>
                  </p:cNvSpPr>
                  <p:nvPr/>
                </p:nvSpPr>
                <p:spPr bwMode="hidden">
                  <a:xfrm rot="3473776" flipH="1">
                    <a:off x="1752" y="958"/>
                    <a:ext cx="1101" cy="217"/>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sp>
                <p:nvSpPr>
                  <p:cNvPr id="54342" name="Freeform 70"/>
                  <p:cNvSpPr>
                    <a:spLocks/>
                  </p:cNvSpPr>
                  <p:nvPr/>
                </p:nvSpPr>
                <p:spPr bwMode="hidden">
                  <a:xfrm rot="3473776" flipH="1">
                    <a:off x="1505" y="231"/>
                    <a:ext cx="591" cy="337"/>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pPr>
                      <a:defRPr/>
                    </a:pPr>
                    <a:endParaRPr lang="en-US">
                      <a:cs typeface="Arial" charset="0"/>
                    </a:endParaRPr>
                  </a:p>
                </p:txBody>
              </p:sp>
            </p:grpSp>
            <p:grpSp>
              <p:nvGrpSpPr>
                <p:cNvPr id="1078" name="Group 71"/>
                <p:cNvGrpSpPr>
                  <a:grpSpLocks/>
                </p:cNvGrpSpPr>
                <p:nvPr/>
              </p:nvGrpSpPr>
              <p:grpSpPr bwMode="auto">
                <a:xfrm>
                  <a:off x="3903" y="0"/>
                  <a:ext cx="248" cy="601"/>
                  <a:chOff x="1935" y="28"/>
                  <a:chExt cx="634" cy="1534"/>
                </a:xfrm>
              </p:grpSpPr>
              <p:sp>
                <p:nvSpPr>
                  <p:cNvPr id="54344" name="Freeform 72"/>
                  <p:cNvSpPr>
                    <a:spLocks/>
                  </p:cNvSpPr>
                  <p:nvPr/>
                </p:nvSpPr>
                <p:spPr bwMode="hidden">
                  <a:xfrm rot="4126480" flipH="1">
                    <a:off x="1932" y="924"/>
                    <a:ext cx="1059" cy="21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sp>
                <p:nvSpPr>
                  <p:cNvPr id="54345" name="Freeform 73"/>
                  <p:cNvSpPr>
                    <a:spLocks/>
                  </p:cNvSpPr>
                  <p:nvPr/>
                </p:nvSpPr>
                <p:spPr bwMode="hidden">
                  <a:xfrm rot="4126480" flipH="1">
                    <a:off x="1820" y="144"/>
                    <a:ext cx="570"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pPr>
                      <a:defRPr/>
                    </a:pPr>
                    <a:endParaRPr lang="en-US">
                      <a:cs typeface="Arial" charset="0"/>
                    </a:endParaRPr>
                  </a:p>
                </p:txBody>
              </p:sp>
            </p:grpSp>
            <p:grpSp>
              <p:nvGrpSpPr>
                <p:cNvPr id="1079" name="Group 74"/>
                <p:cNvGrpSpPr>
                  <a:grpSpLocks/>
                </p:cNvGrpSpPr>
                <p:nvPr/>
              </p:nvGrpSpPr>
              <p:grpSpPr bwMode="auto">
                <a:xfrm>
                  <a:off x="4251" y="252"/>
                  <a:ext cx="723" cy="222"/>
                  <a:chOff x="2822" y="672"/>
                  <a:chExt cx="1845" cy="566"/>
                </a:xfrm>
              </p:grpSpPr>
              <p:sp>
                <p:nvSpPr>
                  <p:cNvPr id="54347" name="Freeform 75"/>
                  <p:cNvSpPr>
                    <a:spLocks/>
                  </p:cNvSpPr>
                  <p:nvPr/>
                </p:nvSpPr>
                <p:spPr bwMode="hidden">
                  <a:xfrm rot="-1325434">
                    <a:off x="2820" y="1022"/>
                    <a:ext cx="1232" cy="21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sp>
                <p:nvSpPr>
                  <p:cNvPr id="54348" name="Freeform 76"/>
                  <p:cNvSpPr>
                    <a:spLocks/>
                  </p:cNvSpPr>
                  <p:nvPr/>
                </p:nvSpPr>
                <p:spPr bwMode="hidden">
                  <a:xfrm rot="-1325434">
                    <a:off x="4003" y="673"/>
                    <a:ext cx="662" cy="337"/>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cs typeface="Arial" charset="0"/>
                    </a:endParaRPr>
                  </a:p>
                </p:txBody>
              </p:sp>
            </p:grpSp>
            <p:grpSp>
              <p:nvGrpSpPr>
                <p:cNvPr id="1080" name="Group 77"/>
                <p:cNvGrpSpPr>
                  <a:grpSpLocks/>
                </p:cNvGrpSpPr>
                <p:nvPr/>
              </p:nvGrpSpPr>
              <p:grpSpPr bwMode="auto">
                <a:xfrm>
                  <a:off x="4196" y="163"/>
                  <a:ext cx="699" cy="282"/>
                  <a:chOff x="2683" y="445"/>
                  <a:chExt cx="1781" cy="717"/>
                </a:xfrm>
              </p:grpSpPr>
              <p:sp>
                <p:nvSpPr>
                  <p:cNvPr id="54350" name="Freeform 78"/>
                  <p:cNvSpPr>
                    <a:spLocks/>
                  </p:cNvSpPr>
                  <p:nvPr/>
                </p:nvSpPr>
                <p:spPr bwMode="hidden">
                  <a:xfrm rot="-1921064">
                    <a:off x="2682" y="946"/>
                    <a:ext cx="1233" cy="21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sp>
                <p:nvSpPr>
                  <p:cNvPr id="54351" name="Freeform 79"/>
                  <p:cNvSpPr>
                    <a:spLocks/>
                  </p:cNvSpPr>
                  <p:nvPr/>
                </p:nvSpPr>
                <p:spPr bwMode="hidden">
                  <a:xfrm rot="-1921064">
                    <a:off x="3801" y="444"/>
                    <a:ext cx="661" cy="33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cs typeface="Arial" charset="0"/>
                    </a:endParaRPr>
                  </a:p>
                </p:txBody>
              </p:sp>
            </p:grpSp>
            <p:sp>
              <p:nvSpPr>
                <p:cNvPr id="54352" name="Freeform 80"/>
                <p:cNvSpPr>
                  <a:spLocks/>
                </p:cNvSpPr>
                <p:nvPr/>
              </p:nvSpPr>
              <p:spPr bwMode="hidden">
                <a:xfrm rot="4578755" flipH="1">
                  <a:off x="3968" y="372"/>
                  <a:ext cx="403" cy="57"/>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a:effectLst/>
              </p:spPr>
              <p:txBody>
                <a:bodyPr wrap="none" anchor="ctr"/>
                <a:lstStyle/>
                <a:p>
                  <a:pPr>
                    <a:defRPr/>
                  </a:pPr>
                  <a:endParaRPr lang="en-US">
                    <a:cs typeface="Arial" charset="0"/>
                  </a:endParaRPr>
                </a:p>
              </p:txBody>
            </p:sp>
            <p:sp>
              <p:nvSpPr>
                <p:cNvPr id="54353" name="Freeform 81"/>
                <p:cNvSpPr>
                  <a:spLocks/>
                </p:cNvSpPr>
                <p:nvPr/>
              </p:nvSpPr>
              <p:spPr bwMode="hidden">
                <a:xfrm rot="4578755" flipH="1">
                  <a:off x="3977" y="77"/>
                  <a:ext cx="216" cy="91"/>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a:effectLst/>
              </p:spPr>
              <p:txBody>
                <a:bodyPr wrap="none" anchor="ctr"/>
                <a:lstStyle/>
                <a:p>
                  <a:pPr>
                    <a:defRPr/>
                  </a:pPr>
                  <a:endParaRPr lang="en-US">
                    <a:cs typeface="Arial" charset="0"/>
                  </a:endParaRPr>
                </a:p>
              </p:txBody>
            </p:sp>
            <p:grpSp>
              <p:nvGrpSpPr>
                <p:cNvPr id="1083" name="Group 82"/>
                <p:cNvGrpSpPr>
                  <a:grpSpLocks/>
                </p:cNvGrpSpPr>
                <p:nvPr/>
              </p:nvGrpSpPr>
              <p:grpSpPr bwMode="auto">
                <a:xfrm>
                  <a:off x="4242" y="5"/>
                  <a:ext cx="251" cy="596"/>
                  <a:chOff x="2800" y="41"/>
                  <a:chExt cx="640" cy="1520"/>
                </a:xfrm>
              </p:grpSpPr>
              <p:sp>
                <p:nvSpPr>
                  <p:cNvPr id="54355" name="Freeform 83"/>
                  <p:cNvSpPr>
                    <a:spLocks/>
                  </p:cNvSpPr>
                  <p:nvPr/>
                </p:nvSpPr>
                <p:spPr bwMode="hidden">
                  <a:xfrm rot="-3857755">
                    <a:off x="2362" y="936"/>
                    <a:ext cx="1061" cy="18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sp>
                <p:nvSpPr>
                  <p:cNvPr id="54356" name="Freeform 84"/>
                  <p:cNvSpPr>
                    <a:spLocks/>
                  </p:cNvSpPr>
                  <p:nvPr/>
                </p:nvSpPr>
                <p:spPr bwMode="hidden">
                  <a:xfrm rot="-3857755">
                    <a:off x="3011" y="181"/>
                    <a:ext cx="569" cy="28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cs typeface="Arial" charset="0"/>
                    </a:endParaRPr>
                  </a:p>
                </p:txBody>
              </p:sp>
            </p:grpSp>
            <p:grpSp>
              <p:nvGrpSpPr>
                <p:cNvPr id="1084" name="Group 85"/>
                <p:cNvGrpSpPr>
                  <a:grpSpLocks/>
                </p:cNvGrpSpPr>
                <p:nvPr/>
              </p:nvGrpSpPr>
              <p:grpSpPr bwMode="auto">
                <a:xfrm>
                  <a:off x="4295" y="53"/>
                  <a:ext cx="398" cy="574"/>
                  <a:chOff x="2934" y="163"/>
                  <a:chExt cx="1017" cy="1464"/>
                </a:xfrm>
              </p:grpSpPr>
              <p:sp>
                <p:nvSpPr>
                  <p:cNvPr id="54358" name="Freeform 86"/>
                  <p:cNvSpPr>
                    <a:spLocks/>
                  </p:cNvSpPr>
                  <p:nvPr/>
                </p:nvSpPr>
                <p:spPr bwMode="hidden">
                  <a:xfrm rot="-2777260">
                    <a:off x="2493" y="915"/>
                    <a:ext cx="1154" cy="270"/>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sp>
                <p:nvSpPr>
                  <p:cNvPr id="54359" name="Freeform 87"/>
                  <p:cNvSpPr>
                    <a:spLocks/>
                  </p:cNvSpPr>
                  <p:nvPr/>
                </p:nvSpPr>
                <p:spPr bwMode="hidden">
                  <a:xfrm rot="-2777260">
                    <a:off x="3431" y="262"/>
                    <a:ext cx="619" cy="422"/>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cs typeface="Arial" charset="0"/>
                    </a:endParaRPr>
                  </a:p>
                </p:txBody>
              </p:sp>
            </p:grpSp>
            <p:grpSp>
              <p:nvGrpSpPr>
                <p:cNvPr id="1085" name="Group 88"/>
                <p:cNvGrpSpPr>
                  <a:grpSpLocks/>
                </p:cNvGrpSpPr>
                <p:nvPr/>
              </p:nvGrpSpPr>
              <p:grpSpPr bwMode="auto">
                <a:xfrm>
                  <a:off x="4215" y="2"/>
                  <a:ext cx="95" cy="567"/>
                  <a:chOff x="2730" y="32"/>
                  <a:chExt cx="243" cy="1448"/>
                </a:xfrm>
              </p:grpSpPr>
              <p:sp>
                <p:nvSpPr>
                  <p:cNvPr id="54361" name="Freeform 89"/>
                  <p:cNvSpPr>
                    <a:spLocks/>
                  </p:cNvSpPr>
                  <p:nvPr/>
                </p:nvSpPr>
                <p:spPr bwMode="hidden">
                  <a:xfrm rot="-4903748">
                    <a:off x="2297" y="959"/>
                    <a:ext cx="954" cy="87"/>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sp>
                <p:nvSpPr>
                  <p:cNvPr id="54362" name="Freeform 90"/>
                  <p:cNvSpPr>
                    <a:spLocks/>
                  </p:cNvSpPr>
                  <p:nvPr/>
                </p:nvSpPr>
                <p:spPr bwMode="hidden">
                  <a:xfrm rot="-4903748">
                    <a:off x="2650" y="222"/>
                    <a:ext cx="511" cy="133"/>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a:effectLst/>
                </p:spPr>
                <p:txBody>
                  <a:bodyPr wrap="none" anchor="ctr"/>
                  <a:lstStyle/>
                  <a:p>
                    <a:pPr>
                      <a:defRPr/>
                    </a:pPr>
                    <a:endParaRPr lang="en-US">
                      <a:cs typeface="Arial" charset="0"/>
                    </a:endParaRPr>
                  </a:p>
                </p:txBody>
              </p:sp>
            </p:grpSp>
            <p:grpSp>
              <p:nvGrpSpPr>
                <p:cNvPr id="1086" name="Group 91"/>
                <p:cNvGrpSpPr>
                  <a:grpSpLocks/>
                </p:cNvGrpSpPr>
                <p:nvPr/>
              </p:nvGrpSpPr>
              <p:grpSpPr bwMode="auto">
                <a:xfrm>
                  <a:off x="3514" y="683"/>
                  <a:ext cx="425" cy="960"/>
                  <a:chOff x="943" y="1769"/>
                  <a:chExt cx="1085" cy="2450"/>
                </a:xfrm>
              </p:grpSpPr>
              <p:sp>
                <p:nvSpPr>
                  <p:cNvPr id="54364" name="Freeform 92"/>
                  <p:cNvSpPr>
                    <a:spLocks/>
                  </p:cNvSpPr>
                  <p:nvPr/>
                </p:nvSpPr>
                <p:spPr bwMode="hidden">
                  <a:xfrm rot="18335692" flipH="1">
                    <a:off x="1009" y="2474"/>
                    <a:ext cx="1724" cy="313"/>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sp>
                <p:nvSpPr>
                  <p:cNvPr id="54365" name="Freeform 93"/>
                  <p:cNvSpPr>
                    <a:spLocks/>
                  </p:cNvSpPr>
                  <p:nvPr/>
                </p:nvSpPr>
                <p:spPr bwMode="hidden">
                  <a:xfrm rot="18335692" flipH="1">
                    <a:off x="725" y="3509"/>
                    <a:ext cx="925" cy="48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grpSp>
            <p:grpSp>
              <p:nvGrpSpPr>
                <p:cNvPr id="1087" name="Group 94"/>
                <p:cNvGrpSpPr>
                  <a:grpSpLocks/>
                </p:cNvGrpSpPr>
                <p:nvPr/>
              </p:nvGrpSpPr>
              <p:grpSpPr bwMode="auto">
                <a:xfrm>
                  <a:off x="3715" y="748"/>
                  <a:ext cx="300" cy="930"/>
                  <a:chOff x="1455" y="1936"/>
                  <a:chExt cx="766" cy="2373"/>
                </a:xfrm>
              </p:grpSpPr>
              <p:sp>
                <p:nvSpPr>
                  <p:cNvPr id="54367" name="Freeform 95"/>
                  <p:cNvSpPr>
                    <a:spLocks/>
                  </p:cNvSpPr>
                  <p:nvPr/>
                </p:nvSpPr>
                <p:spPr bwMode="hidden">
                  <a:xfrm rot="17542885" flipH="1">
                    <a:off x="1268" y="2577"/>
                    <a:ext cx="1594" cy="313"/>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sp>
                <p:nvSpPr>
                  <p:cNvPr id="54368" name="Freeform 96"/>
                  <p:cNvSpPr>
                    <a:spLocks/>
                  </p:cNvSpPr>
                  <p:nvPr/>
                </p:nvSpPr>
                <p:spPr bwMode="hidden">
                  <a:xfrm rot="17542885" flipH="1">
                    <a:off x="1274" y="3635"/>
                    <a:ext cx="854" cy="48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grpSp>
            <p:grpSp>
              <p:nvGrpSpPr>
                <p:cNvPr id="1088" name="Group 97"/>
                <p:cNvGrpSpPr>
                  <a:grpSpLocks/>
                </p:cNvGrpSpPr>
                <p:nvPr/>
              </p:nvGrpSpPr>
              <p:grpSpPr bwMode="auto">
                <a:xfrm rot="88588">
                  <a:off x="3923" y="769"/>
                  <a:ext cx="180" cy="913"/>
                  <a:chOff x="1956" y="1990"/>
                  <a:chExt cx="492" cy="2604"/>
                </a:xfrm>
              </p:grpSpPr>
              <p:sp>
                <p:nvSpPr>
                  <p:cNvPr id="54370" name="Freeform 98"/>
                  <p:cNvSpPr>
                    <a:spLocks/>
                  </p:cNvSpPr>
                  <p:nvPr/>
                </p:nvSpPr>
                <p:spPr bwMode="hidden">
                  <a:xfrm rot="16782062" flipH="1">
                    <a:off x="1438" y="2692"/>
                    <a:ext cx="1712" cy="30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sp>
                <p:nvSpPr>
                  <p:cNvPr id="54371" name="Freeform 99"/>
                  <p:cNvSpPr>
                    <a:spLocks/>
                  </p:cNvSpPr>
                  <p:nvPr/>
                </p:nvSpPr>
                <p:spPr bwMode="hidden">
                  <a:xfrm rot="16782062" flipH="1">
                    <a:off x="1730" y="3897"/>
                    <a:ext cx="917" cy="471"/>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grpSp>
            <p:grpSp>
              <p:nvGrpSpPr>
                <p:cNvPr id="1089" name="Group 100"/>
                <p:cNvGrpSpPr>
                  <a:grpSpLocks/>
                </p:cNvGrpSpPr>
                <p:nvPr/>
              </p:nvGrpSpPr>
              <p:grpSpPr bwMode="auto">
                <a:xfrm>
                  <a:off x="4451" y="662"/>
                  <a:ext cx="442" cy="951"/>
                  <a:chOff x="3334" y="1717"/>
                  <a:chExt cx="1125" cy="2426"/>
                </a:xfrm>
              </p:grpSpPr>
              <p:sp>
                <p:nvSpPr>
                  <p:cNvPr id="54373" name="Freeform 101"/>
                  <p:cNvSpPr>
                    <a:spLocks/>
                  </p:cNvSpPr>
                  <p:nvPr/>
                </p:nvSpPr>
                <p:spPr bwMode="hidden">
                  <a:xfrm rot="3144576">
                    <a:off x="2627" y="2423"/>
                    <a:ext cx="1723"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pPr>
                      <a:defRPr/>
                    </a:pPr>
                    <a:endParaRPr lang="en-US">
                      <a:cs typeface="Arial" charset="0"/>
                    </a:endParaRPr>
                  </a:p>
                </p:txBody>
              </p:sp>
              <p:sp>
                <p:nvSpPr>
                  <p:cNvPr id="54374" name="Freeform 102"/>
                  <p:cNvSpPr>
                    <a:spLocks/>
                  </p:cNvSpPr>
                  <p:nvPr/>
                </p:nvSpPr>
                <p:spPr bwMode="hidden">
                  <a:xfrm rot="3144576">
                    <a:off x="3752" y="3435"/>
                    <a:ext cx="925" cy="491"/>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grpSp>
            <p:grpSp>
              <p:nvGrpSpPr>
                <p:cNvPr id="1090" name="Group 103"/>
                <p:cNvGrpSpPr>
                  <a:grpSpLocks/>
                </p:cNvGrpSpPr>
                <p:nvPr/>
              </p:nvGrpSpPr>
              <p:grpSpPr bwMode="auto">
                <a:xfrm>
                  <a:off x="4391" y="721"/>
                  <a:ext cx="347" cy="951"/>
                  <a:chOff x="3181" y="1866"/>
                  <a:chExt cx="883" cy="2426"/>
                </a:xfrm>
              </p:grpSpPr>
              <p:sp>
                <p:nvSpPr>
                  <p:cNvPr id="54376" name="Freeform 104"/>
                  <p:cNvSpPr>
                    <a:spLocks/>
                  </p:cNvSpPr>
                  <p:nvPr/>
                </p:nvSpPr>
                <p:spPr bwMode="hidden">
                  <a:xfrm rot="3745735">
                    <a:off x="2506" y="2539"/>
                    <a:ext cx="1649" cy="299"/>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pPr>
                      <a:defRPr/>
                    </a:pPr>
                    <a:endParaRPr lang="en-US">
                      <a:cs typeface="Arial" charset="0"/>
                    </a:endParaRPr>
                  </a:p>
                </p:txBody>
              </p:sp>
              <p:sp>
                <p:nvSpPr>
                  <p:cNvPr id="54377" name="Freeform 105"/>
                  <p:cNvSpPr>
                    <a:spLocks/>
                  </p:cNvSpPr>
                  <p:nvPr/>
                </p:nvSpPr>
                <p:spPr bwMode="hidden">
                  <a:xfrm rot="3745735">
                    <a:off x="3387" y="3613"/>
                    <a:ext cx="885" cy="46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a:defRPr/>
                    </a:pPr>
                    <a:endParaRPr lang="en-US">
                      <a:cs typeface="Arial" charset="0"/>
                    </a:endParaRPr>
                  </a:p>
                </p:txBody>
              </p:sp>
            </p:grpSp>
            <p:grpSp>
              <p:nvGrpSpPr>
                <p:cNvPr id="1091" name="Group 106"/>
                <p:cNvGrpSpPr>
                  <a:grpSpLocks/>
                </p:cNvGrpSpPr>
                <p:nvPr/>
              </p:nvGrpSpPr>
              <p:grpSpPr bwMode="auto">
                <a:xfrm>
                  <a:off x="4323" y="767"/>
                  <a:ext cx="243" cy="935"/>
                  <a:chOff x="3006" y="1983"/>
                  <a:chExt cx="619" cy="2386"/>
                </a:xfrm>
              </p:grpSpPr>
              <p:sp>
                <p:nvSpPr>
                  <p:cNvPr id="54379" name="Freeform 107"/>
                  <p:cNvSpPr>
                    <a:spLocks/>
                  </p:cNvSpPr>
                  <p:nvPr/>
                </p:nvSpPr>
                <p:spPr bwMode="hidden">
                  <a:xfrm rot="4286818">
                    <a:off x="2328" y="2659"/>
                    <a:ext cx="1600" cy="24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pPr>
                      <a:defRPr/>
                    </a:pPr>
                    <a:endParaRPr lang="en-US">
                      <a:cs typeface="Arial" charset="0"/>
                    </a:endParaRPr>
                  </a:p>
                </p:txBody>
              </p:sp>
              <p:sp>
                <p:nvSpPr>
                  <p:cNvPr id="54380" name="Freeform 108"/>
                  <p:cNvSpPr>
                    <a:spLocks/>
                  </p:cNvSpPr>
                  <p:nvPr/>
                </p:nvSpPr>
                <p:spPr bwMode="hidden">
                  <a:xfrm rot="4286818">
                    <a:off x="3001" y="3744"/>
                    <a:ext cx="860" cy="38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a:effectLst/>
                </p:spPr>
                <p:txBody>
                  <a:bodyPr wrap="none" anchor="ctr"/>
                  <a:lstStyle/>
                  <a:p>
                    <a:pPr>
                      <a:defRPr/>
                    </a:pPr>
                    <a:endParaRPr lang="en-US">
                      <a:cs typeface="Arial" charset="0"/>
                    </a:endParaRPr>
                  </a:p>
                </p:txBody>
              </p:sp>
            </p:grpSp>
            <p:grpSp>
              <p:nvGrpSpPr>
                <p:cNvPr id="1092" name="Group 109"/>
                <p:cNvGrpSpPr>
                  <a:grpSpLocks/>
                </p:cNvGrpSpPr>
                <p:nvPr/>
              </p:nvGrpSpPr>
              <p:grpSpPr bwMode="auto">
                <a:xfrm>
                  <a:off x="4249" y="813"/>
                  <a:ext cx="159" cy="870"/>
                  <a:chOff x="2819" y="2101"/>
                  <a:chExt cx="405" cy="2219"/>
                </a:xfrm>
              </p:grpSpPr>
              <p:sp>
                <p:nvSpPr>
                  <p:cNvPr id="54382" name="Freeform 110"/>
                  <p:cNvSpPr>
                    <a:spLocks/>
                  </p:cNvSpPr>
                  <p:nvPr/>
                </p:nvSpPr>
                <p:spPr bwMode="hidden">
                  <a:xfrm rot="4898956">
                    <a:off x="2208" y="2711"/>
                    <a:ext cx="1469" cy="247"/>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a:effectLst/>
                </p:spPr>
                <p:txBody>
                  <a:bodyPr wrap="none" anchor="ctr"/>
                  <a:lstStyle/>
                  <a:p>
                    <a:pPr>
                      <a:defRPr/>
                    </a:pPr>
                    <a:endParaRPr lang="en-US">
                      <a:cs typeface="Arial" charset="0"/>
                    </a:endParaRPr>
                  </a:p>
                </p:txBody>
              </p:sp>
              <p:sp>
                <p:nvSpPr>
                  <p:cNvPr id="54383" name="Freeform 111"/>
                  <p:cNvSpPr>
                    <a:spLocks/>
                  </p:cNvSpPr>
                  <p:nvPr/>
                </p:nvSpPr>
                <p:spPr bwMode="hidden">
                  <a:xfrm rot="4898956">
                    <a:off x="2637" y="3730"/>
                    <a:ext cx="789" cy="38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a:effectLst/>
                </p:spPr>
                <p:txBody>
                  <a:bodyPr wrap="none" anchor="ctr"/>
                  <a:lstStyle/>
                  <a:p>
                    <a:pPr>
                      <a:defRPr/>
                    </a:pPr>
                    <a:endParaRPr lang="en-US">
                      <a:cs typeface="Arial" charset="0"/>
                    </a:endParaRPr>
                  </a:p>
                </p:txBody>
              </p:sp>
            </p:grpSp>
            <p:grpSp>
              <p:nvGrpSpPr>
                <p:cNvPr id="1093" name="Group 112"/>
                <p:cNvGrpSpPr>
                  <a:grpSpLocks/>
                </p:cNvGrpSpPr>
                <p:nvPr/>
              </p:nvGrpSpPr>
              <p:grpSpPr bwMode="auto">
                <a:xfrm>
                  <a:off x="4045" y="826"/>
                  <a:ext cx="167" cy="857"/>
                  <a:chOff x="2287" y="2135"/>
                  <a:chExt cx="426" cy="2185"/>
                </a:xfrm>
              </p:grpSpPr>
              <p:sp>
                <p:nvSpPr>
                  <p:cNvPr id="54385" name="Freeform 113"/>
                  <p:cNvSpPr>
                    <a:spLocks/>
                  </p:cNvSpPr>
                  <p:nvPr/>
                </p:nvSpPr>
                <p:spPr bwMode="hidden">
                  <a:xfrm rot="5755659">
                    <a:off x="1902" y="2759"/>
                    <a:ext cx="1435" cy="18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5400000" scaled="1"/>
                  </a:gradFill>
                  <a:ln w="9525">
                    <a:noFill/>
                    <a:round/>
                    <a:headEnd/>
                    <a:tailEnd/>
                  </a:ln>
                  <a:effectLst/>
                </p:spPr>
                <p:txBody>
                  <a:bodyPr wrap="none" anchor="ctr"/>
                  <a:lstStyle/>
                  <a:p>
                    <a:pPr>
                      <a:defRPr/>
                    </a:pPr>
                    <a:endParaRPr lang="en-US">
                      <a:cs typeface="Arial" charset="0"/>
                    </a:endParaRPr>
                  </a:p>
                </p:txBody>
              </p:sp>
              <p:sp>
                <p:nvSpPr>
                  <p:cNvPr id="54386" name="Freeform 114"/>
                  <p:cNvSpPr>
                    <a:spLocks/>
                  </p:cNvSpPr>
                  <p:nvPr/>
                </p:nvSpPr>
                <p:spPr bwMode="hidden">
                  <a:xfrm rot="5755659">
                    <a:off x="2050" y="3786"/>
                    <a:ext cx="770" cy="294"/>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a:effectLst/>
                </p:spPr>
                <p:txBody>
                  <a:bodyPr wrap="none" anchor="ctr"/>
                  <a:lstStyle/>
                  <a:p>
                    <a:pPr>
                      <a:defRPr/>
                    </a:pPr>
                    <a:endParaRPr lang="en-US">
                      <a:cs typeface="Arial" charset="0"/>
                    </a:endParaRPr>
                  </a:p>
                </p:txBody>
              </p:sp>
            </p:grpSp>
          </p:grpSp>
          <p:sp>
            <p:nvSpPr>
              <p:cNvPr id="54387" name="Freeform 115"/>
              <p:cNvSpPr>
                <a:spLocks/>
              </p:cNvSpPr>
              <p:nvPr/>
            </p:nvSpPr>
            <p:spPr bwMode="hidden">
              <a:xfrm flipH="1">
                <a:off x="3873" y="934"/>
                <a:ext cx="190" cy="580"/>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ffectLst/>
            </p:spPr>
            <p:txBody>
              <a:bodyPr wrap="none" anchor="ctr"/>
              <a:lstStyle/>
              <a:p>
                <a:pPr>
                  <a:defRPr/>
                </a:pPr>
                <a:endParaRPr lang="en-US">
                  <a:cs typeface="Arial" charset="0"/>
                </a:endParaRPr>
              </a:p>
            </p:txBody>
          </p:sp>
          <p:sp>
            <p:nvSpPr>
              <p:cNvPr id="54388" name="Arc 116"/>
              <p:cNvSpPr>
                <a:spLocks/>
              </p:cNvSpPr>
              <p:nvPr/>
            </p:nvSpPr>
            <p:spPr bwMode="hidden">
              <a:xfrm flipH="1">
                <a:off x="3527" y="725"/>
                <a:ext cx="833" cy="903"/>
              </a:xfrm>
              <a:custGeom>
                <a:avLst/>
                <a:gdLst>
                  <a:gd name="G0" fmla="+- 0 0 0"/>
                  <a:gd name="G1" fmla="+- 20897 0 0"/>
                  <a:gd name="G2" fmla="+- 21600 0 0"/>
                  <a:gd name="T0" fmla="*/ 5467 w 21600"/>
                  <a:gd name="T1" fmla="*/ 0 h 21602"/>
                  <a:gd name="T2" fmla="*/ 21589 w 21600"/>
                  <a:gd name="T3" fmla="*/ 21602 h 21602"/>
                  <a:gd name="T4" fmla="*/ 0 w 21600"/>
                  <a:gd name="T5" fmla="*/ 20897 h 21602"/>
                </a:gdLst>
                <a:ahLst/>
                <a:cxnLst>
                  <a:cxn ang="0">
                    <a:pos x="T0" y="T1"/>
                  </a:cxn>
                  <a:cxn ang="0">
                    <a:pos x="T2" y="T3"/>
                  </a:cxn>
                  <a:cxn ang="0">
                    <a:pos x="T4" y="T5"/>
                  </a:cxn>
                </a:cxnLst>
                <a:rect l="0" t="0" r="r" b="b"/>
                <a:pathLst>
                  <a:path w="21600" h="21602" fill="none" extrusionOk="0">
                    <a:moveTo>
                      <a:pt x="5466" y="0"/>
                    </a:moveTo>
                    <a:cubicBezTo>
                      <a:pt x="14970" y="2486"/>
                      <a:pt x="21600" y="11073"/>
                      <a:pt x="21600" y="20897"/>
                    </a:cubicBezTo>
                    <a:cubicBezTo>
                      <a:pt x="21600" y="21132"/>
                      <a:pt x="21596" y="21367"/>
                      <a:pt x="21588" y="21601"/>
                    </a:cubicBezTo>
                  </a:path>
                  <a:path w="21600" h="21602" stroke="0" extrusionOk="0">
                    <a:moveTo>
                      <a:pt x="5466" y="0"/>
                    </a:moveTo>
                    <a:cubicBezTo>
                      <a:pt x="14970" y="2486"/>
                      <a:pt x="21600" y="11073"/>
                      <a:pt x="21600" y="20897"/>
                    </a:cubicBezTo>
                    <a:cubicBezTo>
                      <a:pt x="21600" y="21132"/>
                      <a:pt x="21596" y="21367"/>
                      <a:pt x="21588" y="21601"/>
                    </a:cubicBezTo>
                    <a:lnTo>
                      <a:pt x="0" y="20897"/>
                    </a:lnTo>
                    <a:close/>
                  </a:path>
                </a:pathLst>
              </a:custGeom>
              <a:noFill/>
              <a:ln w="9525">
                <a:solidFill>
                  <a:schemeClr val="folHlink"/>
                </a:solidFill>
                <a:round/>
                <a:headEnd/>
                <a:tailEnd/>
              </a:ln>
              <a:effectLst/>
            </p:spPr>
            <p:txBody>
              <a:bodyPr wrap="none" anchor="ctr"/>
              <a:lstStyle/>
              <a:p>
                <a:pPr>
                  <a:defRPr/>
                </a:pPr>
                <a:endParaRPr lang="en-US">
                  <a:cs typeface="Arial" charset="0"/>
                </a:endParaRPr>
              </a:p>
            </p:txBody>
          </p:sp>
          <p:sp>
            <p:nvSpPr>
              <p:cNvPr id="54389" name="Arc 117"/>
              <p:cNvSpPr>
                <a:spLocks/>
              </p:cNvSpPr>
              <p:nvPr/>
            </p:nvSpPr>
            <p:spPr bwMode="hidden">
              <a:xfrm flipV="1">
                <a:off x="4278" y="179"/>
                <a:ext cx="1007" cy="802"/>
              </a:xfrm>
              <a:custGeom>
                <a:avLst/>
                <a:gdLst>
                  <a:gd name="G0" fmla="+- 17826 0 0"/>
                  <a:gd name="G1" fmla="+- 0 0 0"/>
                  <a:gd name="G2" fmla="+- 21600 0 0"/>
                  <a:gd name="T0" fmla="*/ 36729 w 36729"/>
                  <a:gd name="T1" fmla="*/ 10451 h 21600"/>
                  <a:gd name="T2" fmla="*/ 0 w 36729"/>
                  <a:gd name="T3" fmla="*/ 12197 h 21600"/>
                  <a:gd name="T4" fmla="*/ 17826 w 36729"/>
                  <a:gd name="T5" fmla="*/ 0 h 21600"/>
                </a:gdLst>
                <a:ahLst/>
                <a:cxnLst>
                  <a:cxn ang="0">
                    <a:pos x="T0" y="T1"/>
                  </a:cxn>
                  <a:cxn ang="0">
                    <a:pos x="T2" y="T3"/>
                  </a:cxn>
                  <a:cxn ang="0">
                    <a:pos x="T4" y="T5"/>
                  </a:cxn>
                </a:cxnLst>
                <a:rect l="0" t="0" r="r" b="b"/>
                <a:pathLst>
                  <a:path w="36729" h="21600" fill="none" extrusionOk="0">
                    <a:moveTo>
                      <a:pt x="36729" y="10451"/>
                    </a:moveTo>
                    <a:cubicBezTo>
                      <a:pt x="32926" y="17330"/>
                      <a:pt x="25686" y="21599"/>
                      <a:pt x="17826" y="21600"/>
                    </a:cubicBezTo>
                    <a:cubicBezTo>
                      <a:pt x="10696" y="21600"/>
                      <a:pt x="4025" y="18081"/>
                      <a:pt x="-1" y="12197"/>
                    </a:cubicBezTo>
                  </a:path>
                  <a:path w="36729" h="21600" stroke="0" extrusionOk="0">
                    <a:moveTo>
                      <a:pt x="36729" y="10451"/>
                    </a:moveTo>
                    <a:cubicBezTo>
                      <a:pt x="32926" y="17330"/>
                      <a:pt x="25686" y="21599"/>
                      <a:pt x="17826" y="21600"/>
                    </a:cubicBezTo>
                    <a:cubicBezTo>
                      <a:pt x="10696" y="21600"/>
                      <a:pt x="4025" y="18081"/>
                      <a:pt x="-1" y="12197"/>
                    </a:cubicBezTo>
                    <a:lnTo>
                      <a:pt x="17826" y="0"/>
                    </a:lnTo>
                    <a:close/>
                  </a:path>
                </a:pathLst>
              </a:custGeom>
              <a:noFill/>
              <a:ln w="9525">
                <a:solidFill>
                  <a:schemeClr val="accent1"/>
                </a:solidFill>
                <a:round/>
                <a:headEnd/>
                <a:tailEnd/>
              </a:ln>
              <a:effectLst/>
            </p:spPr>
            <p:txBody>
              <a:bodyPr wrap="none" anchor="ctr"/>
              <a:lstStyle/>
              <a:p>
                <a:pPr>
                  <a:defRPr/>
                </a:pPr>
                <a:endParaRPr lang="en-US">
                  <a:cs typeface="Arial" charset="0"/>
                </a:endParaRPr>
              </a:p>
            </p:txBody>
          </p:sp>
          <p:sp>
            <p:nvSpPr>
              <p:cNvPr id="54390" name="Arc 118"/>
              <p:cNvSpPr>
                <a:spLocks/>
              </p:cNvSpPr>
              <p:nvPr/>
            </p:nvSpPr>
            <p:spPr bwMode="hidden">
              <a:xfrm flipH="1">
                <a:off x="3612" y="580"/>
                <a:ext cx="486" cy="933"/>
              </a:xfrm>
              <a:custGeom>
                <a:avLst/>
                <a:gdLst>
                  <a:gd name="G0" fmla="+- 7340 0 0"/>
                  <a:gd name="G1" fmla="+- 21600 0 0"/>
                  <a:gd name="G2" fmla="+- 21600 0 0"/>
                  <a:gd name="T0" fmla="*/ 0 w 28940"/>
                  <a:gd name="T1" fmla="*/ 1285 h 22305"/>
                  <a:gd name="T2" fmla="*/ 28929 w 28940"/>
                  <a:gd name="T3" fmla="*/ 22305 h 22305"/>
                  <a:gd name="T4" fmla="*/ 7340 w 28940"/>
                  <a:gd name="T5" fmla="*/ 21600 h 22305"/>
                </a:gdLst>
                <a:ahLst/>
                <a:cxnLst>
                  <a:cxn ang="0">
                    <a:pos x="T0" y="T1"/>
                  </a:cxn>
                  <a:cxn ang="0">
                    <a:pos x="T2" y="T3"/>
                  </a:cxn>
                  <a:cxn ang="0">
                    <a:pos x="T4" y="T5"/>
                  </a:cxn>
                </a:cxnLst>
                <a:rect l="0" t="0" r="r" b="b"/>
                <a:pathLst>
                  <a:path w="28940" h="22305" fill="none" extrusionOk="0">
                    <a:moveTo>
                      <a:pt x="0" y="1285"/>
                    </a:moveTo>
                    <a:cubicBezTo>
                      <a:pt x="2353" y="434"/>
                      <a:pt x="4837" y="-1"/>
                      <a:pt x="7340" y="0"/>
                    </a:cubicBezTo>
                    <a:cubicBezTo>
                      <a:pt x="19269" y="0"/>
                      <a:pt x="28940" y="9670"/>
                      <a:pt x="28940" y="21600"/>
                    </a:cubicBezTo>
                    <a:cubicBezTo>
                      <a:pt x="28940" y="21835"/>
                      <a:pt x="28936" y="22070"/>
                      <a:pt x="28928" y="22304"/>
                    </a:cubicBezTo>
                  </a:path>
                  <a:path w="28940" h="22305" stroke="0" extrusionOk="0">
                    <a:moveTo>
                      <a:pt x="0" y="1285"/>
                    </a:moveTo>
                    <a:cubicBezTo>
                      <a:pt x="2353" y="434"/>
                      <a:pt x="4837" y="-1"/>
                      <a:pt x="7340" y="0"/>
                    </a:cubicBezTo>
                    <a:cubicBezTo>
                      <a:pt x="19269" y="0"/>
                      <a:pt x="28940" y="9670"/>
                      <a:pt x="28940" y="21600"/>
                    </a:cubicBezTo>
                    <a:cubicBezTo>
                      <a:pt x="28940" y="21835"/>
                      <a:pt x="28936" y="22070"/>
                      <a:pt x="28928" y="22304"/>
                    </a:cubicBezTo>
                    <a:lnTo>
                      <a:pt x="7340" y="21600"/>
                    </a:lnTo>
                    <a:close/>
                  </a:path>
                </a:pathLst>
              </a:custGeom>
              <a:noFill/>
              <a:ln w="9525">
                <a:solidFill>
                  <a:schemeClr val="accent1"/>
                </a:solidFill>
                <a:round/>
                <a:headEnd/>
                <a:tailEnd/>
              </a:ln>
              <a:effectLst/>
            </p:spPr>
            <p:txBody>
              <a:bodyPr wrap="none" anchor="ctr"/>
              <a:lstStyle/>
              <a:p>
                <a:pPr>
                  <a:defRPr/>
                </a:pPr>
                <a:endParaRPr lang="en-US">
                  <a:cs typeface="Arial" charset="0"/>
                </a:endParaRPr>
              </a:p>
            </p:txBody>
          </p:sp>
          <p:sp>
            <p:nvSpPr>
              <p:cNvPr id="54391" name="Arc 119"/>
              <p:cNvSpPr>
                <a:spLocks/>
              </p:cNvSpPr>
              <p:nvPr/>
            </p:nvSpPr>
            <p:spPr bwMode="hidden">
              <a:xfrm flipH="1">
                <a:off x="3267" y="628"/>
                <a:ext cx="791" cy="931"/>
              </a:xfrm>
              <a:custGeom>
                <a:avLst/>
                <a:gdLst>
                  <a:gd name="G0" fmla="+- 8873 0 0"/>
                  <a:gd name="G1" fmla="+- 21600 0 0"/>
                  <a:gd name="G2" fmla="+- 21600 0 0"/>
                  <a:gd name="T0" fmla="*/ 0 w 30473"/>
                  <a:gd name="T1" fmla="*/ 1907 h 22305"/>
                  <a:gd name="T2" fmla="*/ 30462 w 30473"/>
                  <a:gd name="T3" fmla="*/ 22305 h 22305"/>
                  <a:gd name="T4" fmla="*/ 8873 w 30473"/>
                  <a:gd name="T5" fmla="*/ 21600 h 22305"/>
                </a:gdLst>
                <a:ahLst/>
                <a:cxnLst>
                  <a:cxn ang="0">
                    <a:pos x="T0" y="T1"/>
                  </a:cxn>
                  <a:cxn ang="0">
                    <a:pos x="T2" y="T3"/>
                  </a:cxn>
                  <a:cxn ang="0">
                    <a:pos x="T4" y="T5"/>
                  </a:cxn>
                </a:cxnLst>
                <a:rect l="0" t="0" r="r" b="b"/>
                <a:pathLst>
                  <a:path w="30473" h="22305" fill="none" extrusionOk="0">
                    <a:moveTo>
                      <a:pt x="-1" y="1906"/>
                    </a:moveTo>
                    <a:cubicBezTo>
                      <a:pt x="2789" y="649"/>
                      <a:pt x="5813" y="-1"/>
                      <a:pt x="8873" y="0"/>
                    </a:cubicBezTo>
                    <a:cubicBezTo>
                      <a:pt x="20802" y="0"/>
                      <a:pt x="30473" y="9670"/>
                      <a:pt x="30473" y="21600"/>
                    </a:cubicBezTo>
                    <a:cubicBezTo>
                      <a:pt x="30473" y="21835"/>
                      <a:pt x="30469" y="22070"/>
                      <a:pt x="30461" y="22304"/>
                    </a:cubicBezTo>
                  </a:path>
                  <a:path w="30473" h="22305" stroke="0" extrusionOk="0">
                    <a:moveTo>
                      <a:pt x="-1" y="1906"/>
                    </a:moveTo>
                    <a:cubicBezTo>
                      <a:pt x="2789" y="649"/>
                      <a:pt x="5813" y="-1"/>
                      <a:pt x="8873" y="0"/>
                    </a:cubicBezTo>
                    <a:cubicBezTo>
                      <a:pt x="20802" y="0"/>
                      <a:pt x="30473" y="9670"/>
                      <a:pt x="30473" y="21600"/>
                    </a:cubicBezTo>
                    <a:cubicBezTo>
                      <a:pt x="30473" y="21835"/>
                      <a:pt x="30469" y="22070"/>
                      <a:pt x="30461" y="22304"/>
                    </a:cubicBezTo>
                    <a:lnTo>
                      <a:pt x="8873" y="21600"/>
                    </a:lnTo>
                    <a:close/>
                  </a:path>
                </a:pathLst>
              </a:custGeom>
              <a:noFill/>
              <a:ln w="9525">
                <a:solidFill>
                  <a:schemeClr val="folHlink"/>
                </a:solidFill>
                <a:round/>
                <a:headEnd/>
                <a:tailEnd/>
              </a:ln>
              <a:effectLst/>
            </p:spPr>
            <p:txBody>
              <a:bodyPr wrap="none" anchor="ctr"/>
              <a:lstStyle/>
              <a:p>
                <a:pPr>
                  <a:defRPr/>
                </a:pPr>
                <a:endParaRPr lang="en-US">
                  <a:cs typeface="Arial" charset="0"/>
                </a:endParaRPr>
              </a:p>
            </p:txBody>
          </p:sp>
          <p:sp>
            <p:nvSpPr>
              <p:cNvPr id="54392" name="Arc 120"/>
              <p:cNvSpPr>
                <a:spLocks/>
              </p:cNvSpPr>
              <p:nvPr/>
            </p:nvSpPr>
            <p:spPr bwMode="hidden">
              <a:xfrm flipH="1">
                <a:off x="3197" y="458"/>
                <a:ext cx="932" cy="933"/>
              </a:xfrm>
              <a:custGeom>
                <a:avLst/>
                <a:gdLst>
                  <a:gd name="G0" fmla="+- 12855 0 0"/>
                  <a:gd name="G1" fmla="+- 21600 0 0"/>
                  <a:gd name="G2" fmla="+- 21600 0 0"/>
                  <a:gd name="T0" fmla="*/ 0 w 34455"/>
                  <a:gd name="T1" fmla="*/ 4241 h 22305"/>
                  <a:gd name="T2" fmla="*/ 34444 w 34455"/>
                  <a:gd name="T3" fmla="*/ 22305 h 22305"/>
                  <a:gd name="T4" fmla="*/ 12855 w 34455"/>
                  <a:gd name="T5" fmla="*/ 21600 h 22305"/>
                </a:gdLst>
                <a:ahLst/>
                <a:cxnLst>
                  <a:cxn ang="0">
                    <a:pos x="T0" y="T1"/>
                  </a:cxn>
                  <a:cxn ang="0">
                    <a:pos x="T2" y="T3"/>
                  </a:cxn>
                  <a:cxn ang="0">
                    <a:pos x="T4" y="T5"/>
                  </a:cxn>
                </a:cxnLst>
                <a:rect l="0" t="0" r="r" b="b"/>
                <a:pathLst>
                  <a:path w="34455" h="22305" fill="none" extrusionOk="0">
                    <a:moveTo>
                      <a:pt x="0" y="4241"/>
                    </a:moveTo>
                    <a:cubicBezTo>
                      <a:pt x="3720" y="1486"/>
                      <a:pt x="8226" y="-1"/>
                      <a:pt x="12855" y="0"/>
                    </a:cubicBezTo>
                    <a:cubicBezTo>
                      <a:pt x="24784" y="0"/>
                      <a:pt x="34455" y="9670"/>
                      <a:pt x="34455" y="21600"/>
                    </a:cubicBezTo>
                    <a:cubicBezTo>
                      <a:pt x="34455" y="21835"/>
                      <a:pt x="34451" y="22070"/>
                      <a:pt x="34443" y="22304"/>
                    </a:cubicBezTo>
                  </a:path>
                  <a:path w="34455" h="22305" stroke="0" extrusionOk="0">
                    <a:moveTo>
                      <a:pt x="0" y="4241"/>
                    </a:moveTo>
                    <a:cubicBezTo>
                      <a:pt x="3720" y="1486"/>
                      <a:pt x="8226" y="-1"/>
                      <a:pt x="12855" y="0"/>
                    </a:cubicBezTo>
                    <a:cubicBezTo>
                      <a:pt x="24784" y="0"/>
                      <a:pt x="34455" y="9670"/>
                      <a:pt x="34455" y="21600"/>
                    </a:cubicBezTo>
                    <a:cubicBezTo>
                      <a:pt x="34455" y="21835"/>
                      <a:pt x="34451" y="22070"/>
                      <a:pt x="34443" y="22304"/>
                    </a:cubicBezTo>
                    <a:lnTo>
                      <a:pt x="12855" y="21600"/>
                    </a:lnTo>
                    <a:close/>
                  </a:path>
                </a:pathLst>
              </a:custGeom>
              <a:noFill/>
              <a:ln w="9525">
                <a:solidFill>
                  <a:schemeClr val="folHlink"/>
                </a:solidFill>
                <a:round/>
                <a:headEnd/>
                <a:tailEnd/>
              </a:ln>
              <a:effectLst/>
            </p:spPr>
            <p:txBody>
              <a:bodyPr wrap="none" anchor="ctr"/>
              <a:lstStyle/>
              <a:p>
                <a:pPr>
                  <a:defRPr/>
                </a:pPr>
                <a:endParaRPr lang="en-US">
                  <a:cs typeface="Arial" charset="0"/>
                </a:endParaRPr>
              </a:p>
            </p:txBody>
          </p:sp>
          <p:sp>
            <p:nvSpPr>
              <p:cNvPr id="54393" name="Arc 121"/>
              <p:cNvSpPr>
                <a:spLocks/>
              </p:cNvSpPr>
              <p:nvPr/>
            </p:nvSpPr>
            <p:spPr bwMode="hidden">
              <a:xfrm>
                <a:off x="4229" y="589"/>
                <a:ext cx="149" cy="933"/>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accent1"/>
                </a:solidFill>
                <a:round/>
                <a:headEnd/>
                <a:tailEnd/>
              </a:ln>
              <a:effectLst/>
            </p:spPr>
            <p:txBody>
              <a:bodyPr wrap="none" anchor="ctr"/>
              <a:lstStyle/>
              <a:p>
                <a:pPr>
                  <a:defRPr/>
                </a:pPr>
                <a:endParaRPr lang="en-US">
                  <a:cs typeface="Arial" charset="0"/>
                </a:endParaRPr>
              </a:p>
            </p:txBody>
          </p:sp>
          <p:sp>
            <p:nvSpPr>
              <p:cNvPr id="54394" name="Arc 122"/>
              <p:cNvSpPr>
                <a:spLocks/>
              </p:cNvSpPr>
              <p:nvPr/>
            </p:nvSpPr>
            <p:spPr bwMode="hidden">
              <a:xfrm>
                <a:off x="4269" y="585"/>
                <a:ext cx="393" cy="933"/>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folHlink"/>
                </a:solidFill>
                <a:round/>
                <a:headEnd/>
                <a:tailEnd/>
              </a:ln>
              <a:effectLst/>
            </p:spPr>
            <p:txBody>
              <a:bodyPr wrap="none" anchor="ctr"/>
              <a:lstStyle/>
              <a:p>
                <a:pPr>
                  <a:defRPr/>
                </a:pPr>
                <a:endParaRPr lang="en-US">
                  <a:cs typeface="Arial" charset="0"/>
                </a:endParaRPr>
              </a:p>
            </p:txBody>
          </p:sp>
          <p:sp>
            <p:nvSpPr>
              <p:cNvPr id="54395" name="Arc 123"/>
              <p:cNvSpPr>
                <a:spLocks/>
              </p:cNvSpPr>
              <p:nvPr/>
            </p:nvSpPr>
            <p:spPr bwMode="hidden">
              <a:xfrm>
                <a:off x="4302" y="463"/>
                <a:ext cx="559" cy="933"/>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accent1"/>
                </a:solidFill>
                <a:round/>
                <a:headEnd/>
                <a:tailEnd/>
              </a:ln>
              <a:effectLst/>
            </p:spPr>
            <p:txBody>
              <a:bodyPr wrap="none" anchor="ctr"/>
              <a:lstStyle/>
              <a:p>
                <a:pPr>
                  <a:defRPr/>
                </a:pPr>
                <a:endParaRPr lang="en-US">
                  <a:cs typeface="Arial" charset="0"/>
                </a:endParaRPr>
              </a:p>
            </p:txBody>
          </p:sp>
          <p:sp>
            <p:nvSpPr>
              <p:cNvPr id="54396" name="Freeform 124"/>
              <p:cNvSpPr>
                <a:spLocks/>
              </p:cNvSpPr>
              <p:nvPr/>
            </p:nvSpPr>
            <p:spPr bwMode="hidden">
              <a:xfrm>
                <a:off x="4410" y="1033"/>
                <a:ext cx="189" cy="580"/>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ffectLst/>
            </p:spPr>
            <p:txBody>
              <a:bodyPr wrap="none" anchor="ctr"/>
              <a:lstStyle/>
              <a:p>
                <a:pPr>
                  <a:defRPr/>
                </a:pPr>
                <a:endParaRPr lang="en-US">
                  <a:cs typeface="Arial" charset="0"/>
                </a:endParaRPr>
              </a:p>
            </p:txBody>
          </p:sp>
          <p:sp>
            <p:nvSpPr>
              <p:cNvPr id="54397" name="Freeform 125"/>
              <p:cNvSpPr>
                <a:spLocks/>
              </p:cNvSpPr>
              <p:nvPr/>
            </p:nvSpPr>
            <p:spPr bwMode="hidden">
              <a:xfrm rot="19660755" flipV="1">
                <a:off x="4114" y="843"/>
                <a:ext cx="172" cy="327"/>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ffectLst/>
            </p:spPr>
            <p:txBody>
              <a:bodyPr wrap="none" anchor="ctr"/>
              <a:lstStyle/>
              <a:p>
                <a:pPr>
                  <a:defRPr/>
                </a:pPr>
                <a:endParaRPr lang="en-US">
                  <a:cs typeface="Arial" charset="0"/>
                </a:endParaRPr>
              </a:p>
            </p:txBody>
          </p:sp>
          <p:sp>
            <p:nvSpPr>
              <p:cNvPr id="54398" name="Arc 126"/>
              <p:cNvSpPr>
                <a:spLocks/>
              </p:cNvSpPr>
              <p:nvPr/>
            </p:nvSpPr>
            <p:spPr bwMode="hidden">
              <a:xfrm flipH="1">
                <a:off x="3144" y="319"/>
                <a:ext cx="996" cy="933"/>
              </a:xfrm>
              <a:custGeom>
                <a:avLst/>
                <a:gdLst>
                  <a:gd name="G0" fmla="+- 15230 0 0"/>
                  <a:gd name="G1" fmla="+- 21600 0 0"/>
                  <a:gd name="G2" fmla="+- 21600 0 0"/>
                  <a:gd name="T0" fmla="*/ 0 w 36830"/>
                  <a:gd name="T1" fmla="*/ 6283 h 22305"/>
                  <a:gd name="T2" fmla="*/ 36819 w 36830"/>
                  <a:gd name="T3" fmla="*/ 22305 h 22305"/>
                  <a:gd name="T4" fmla="*/ 15230 w 36830"/>
                  <a:gd name="T5" fmla="*/ 21600 h 22305"/>
                </a:gdLst>
                <a:ahLst/>
                <a:cxnLst>
                  <a:cxn ang="0">
                    <a:pos x="T0" y="T1"/>
                  </a:cxn>
                  <a:cxn ang="0">
                    <a:pos x="T2" y="T3"/>
                  </a:cxn>
                  <a:cxn ang="0">
                    <a:pos x="T4" y="T5"/>
                  </a:cxn>
                </a:cxnLst>
                <a:rect l="0" t="0" r="r" b="b"/>
                <a:pathLst>
                  <a:path w="36830" h="22305" fill="none" extrusionOk="0">
                    <a:moveTo>
                      <a:pt x="0" y="6283"/>
                    </a:moveTo>
                    <a:cubicBezTo>
                      <a:pt x="4047" y="2258"/>
                      <a:pt x="9522" y="-1"/>
                      <a:pt x="15230" y="0"/>
                    </a:cubicBezTo>
                    <a:cubicBezTo>
                      <a:pt x="27159" y="0"/>
                      <a:pt x="36830" y="9670"/>
                      <a:pt x="36830" y="21600"/>
                    </a:cubicBezTo>
                    <a:cubicBezTo>
                      <a:pt x="36830" y="21835"/>
                      <a:pt x="36826" y="22070"/>
                      <a:pt x="36818" y="22304"/>
                    </a:cubicBezTo>
                  </a:path>
                  <a:path w="36830" h="22305" stroke="0" extrusionOk="0">
                    <a:moveTo>
                      <a:pt x="0" y="6283"/>
                    </a:moveTo>
                    <a:cubicBezTo>
                      <a:pt x="4047" y="2258"/>
                      <a:pt x="9522" y="-1"/>
                      <a:pt x="15230" y="0"/>
                    </a:cubicBezTo>
                    <a:cubicBezTo>
                      <a:pt x="27159" y="0"/>
                      <a:pt x="36830" y="9670"/>
                      <a:pt x="36830" y="21600"/>
                    </a:cubicBezTo>
                    <a:cubicBezTo>
                      <a:pt x="36830" y="21835"/>
                      <a:pt x="36826" y="22070"/>
                      <a:pt x="36818" y="22304"/>
                    </a:cubicBezTo>
                    <a:lnTo>
                      <a:pt x="15230" y="21600"/>
                    </a:lnTo>
                    <a:close/>
                  </a:path>
                </a:pathLst>
              </a:custGeom>
              <a:noFill/>
              <a:ln w="9525">
                <a:solidFill>
                  <a:schemeClr val="folHlink"/>
                </a:solidFill>
                <a:round/>
                <a:headEnd/>
                <a:tailEnd/>
              </a:ln>
              <a:effectLst/>
            </p:spPr>
            <p:txBody>
              <a:bodyPr wrap="none" anchor="ctr"/>
              <a:lstStyle/>
              <a:p>
                <a:pPr>
                  <a:defRPr/>
                </a:pPr>
                <a:endParaRPr lang="en-US">
                  <a:cs typeface="Arial" charset="0"/>
                </a:endParaRPr>
              </a:p>
            </p:txBody>
          </p:sp>
          <p:sp>
            <p:nvSpPr>
              <p:cNvPr id="54399" name="Arc 127"/>
              <p:cNvSpPr>
                <a:spLocks/>
              </p:cNvSpPr>
              <p:nvPr/>
            </p:nvSpPr>
            <p:spPr bwMode="hidden">
              <a:xfrm flipH="1">
                <a:off x="3426" y="122"/>
                <a:ext cx="724" cy="903"/>
              </a:xfrm>
              <a:custGeom>
                <a:avLst/>
                <a:gdLst>
                  <a:gd name="G0" fmla="+- 18231 0 0"/>
                  <a:gd name="G1" fmla="+- 21600 0 0"/>
                  <a:gd name="G2" fmla="+- 21600 0 0"/>
                  <a:gd name="T0" fmla="*/ 0 w 31881"/>
                  <a:gd name="T1" fmla="*/ 10016 h 21600"/>
                  <a:gd name="T2" fmla="*/ 31881 w 31881"/>
                  <a:gd name="T3" fmla="*/ 4860 h 21600"/>
                  <a:gd name="T4" fmla="*/ 18231 w 31881"/>
                  <a:gd name="T5" fmla="*/ 21600 h 21600"/>
                </a:gdLst>
                <a:ahLst/>
                <a:cxnLst>
                  <a:cxn ang="0">
                    <a:pos x="T0" y="T1"/>
                  </a:cxn>
                  <a:cxn ang="0">
                    <a:pos x="T2" y="T3"/>
                  </a:cxn>
                  <a:cxn ang="0">
                    <a:pos x="T4" y="T5"/>
                  </a:cxn>
                </a:cxnLst>
                <a:rect l="0" t="0" r="r" b="b"/>
                <a:pathLst>
                  <a:path w="31881" h="21600" fill="none" extrusionOk="0">
                    <a:moveTo>
                      <a:pt x="-1" y="10015"/>
                    </a:moveTo>
                    <a:cubicBezTo>
                      <a:pt x="3963" y="3778"/>
                      <a:pt x="10840" y="-1"/>
                      <a:pt x="18231" y="0"/>
                    </a:cubicBezTo>
                    <a:cubicBezTo>
                      <a:pt x="23204" y="0"/>
                      <a:pt x="28026" y="1716"/>
                      <a:pt x="31881" y="4859"/>
                    </a:cubicBezTo>
                  </a:path>
                  <a:path w="31881" h="21600" stroke="0" extrusionOk="0">
                    <a:moveTo>
                      <a:pt x="-1" y="10015"/>
                    </a:moveTo>
                    <a:cubicBezTo>
                      <a:pt x="3963" y="3778"/>
                      <a:pt x="10840" y="-1"/>
                      <a:pt x="18231" y="0"/>
                    </a:cubicBezTo>
                    <a:cubicBezTo>
                      <a:pt x="23204" y="0"/>
                      <a:pt x="28026" y="1716"/>
                      <a:pt x="31881" y="4859"/>
                    </a:cubicBezTo>
                    <a:lnTo>
                      <a:pt x="18231" y="21600"/>
                    </a:lnTo>
                    <a:close/>
                  </a:path>
                </a:pathLst>
              </a:custGeom>
              <a:noFill/>
              <a:ln w="9525">
                <a:solidFill>
                  <a:schemeClr val="accent1"/>
                </a:solidFill>
                <a:round/>
                <a:headEnd/>
                <a:tailEnd/>
              </a:ln>
              <a:effectLst/>
            </p:spPr>
            <p:txBody>
              <a:bodyPr wrap="none" anchor="ctr"/>
              <a:lstStyle/>
              <a:p>
                <a:pPr>
                  <a:defRPr/>
                </a:pPr>
                <a:endParaRPr lang="en-US">
                  <a:cs typeface="Arial" charset="0"/>
                </a:endParaRPr>
              </a:p>
            </p:txBody>
          </p:sp>
          <p:sp>
            <p:nvSpPr>
              <p:cNvPr id="54400" name="Arc 128"/>
              <p:cNvSpPr>
                <a:spLocks/>
              </p:cNvSpPr>
              <p:nvPr/>
            </p:nvSpPr>
            <p:spPr bwMode="hidden">
              <a:xfrm>
                <a:off x="4199" y="502"/>
                <a:ext cx="298" cy="903"/>
              </a:xfrm>
              <a:custGeom>
                <a:avLst/>
                <a:gdLst>
                  <a:gd name="G0" fmla="+- 13212 0 0"/>
                  <a:gd name="G1" fmla="+- 21600 0 0"/>
                  <a:gd name="G2" fmla="+- 21600 0 0"/>
                  <a:gd name="T0" fmla="*/ 0 w 31146"/>
                  <a:gd name="T1" fmla="*/ 4512 h 21600"/>
                  <a:gd name="T2" fmla="*/ 31146 w 31146"/>
                  <a:gd name="T3" fmla="*/ 9561 h 21600"/>
                  <a:gd name="T4" fmla="*/ 13212 w 31146"/>
                  <a:gd name="T5" fmla="*/ 21600 h 21600"/>
                </a:gdLst>
                <a:ahLst/>
                <a:cxnLst>
                  <a:cxn ang="0">
                    <a:pos x="T0" y="T1"/>
                  </a:cxn>
                  <a:cxn ang="0">
                    <a:pos x="T2" y="T3"/>
                  </a:cxn>
                  <a:cxn ang="0">
                    <a:pos x="T4" y="T5"/>
                  </a:cxn>
                </a:cxnLst>
                <a:rect l="0" t="0" r="r" b="b"/>
                <a:pathLst>
                  <a:path w="31146" h="21600" fill="none" extrusionOk="0">
                    <a:moveTo>
                      <a:pt x="-1" y="4511"/>
                    </a:moveTo>
                    <a:cubicBezTo>
                      <a:pt x="3783" y="1586"/>
                      <a:pt x="8429" y="-1"/>
                      <a:pt x="13212" y="0"/>
                    </a:cubicBezTo>
                    <a:cubicBezTo>
                      <a:pt x="20409" y="0"/>
                      <a:pt x="27134" y="3585"/>
                      <a:pt x="31145" y="9561"/>
                    </a:cubicBezTo>
                  </a:path>
                  <a:path w="31146" h="21600" stroke="0" extrusionOk="0">
                    <a:moveTo>
                      <a:pt x="-1" y="4511"/>
                    </a:moveTo>
                    <a:cubicBezTo>
                      <a:pt x="3783" y="1586"/>
                      <a:pt x="8429" y="-1"/>
                      <a:pt x="13212" y="0"/>
                    </a:cubicBezTo>
                    <a:cubicBezTo>
                      <a:pt x="20409" y="0"/>
                      <a:pt x="27134" y="3585"/>
                      <a:pt x="31145" y="9561"/>
                    </a:cubicBezTo>
                    <a:lnTo>
                      <a:pt x="13212" y="21600"/>
                    </a:lnTo>
                    <a:close/>
                  </a:path>
                </a:pathLst>
              </a:custGeom>
              <a:noFill/>
              <a:ln w="9525">
                <a:solidFill>
                  <a:schemeClr val="accent2"/>
                </a:solidFill>
                <a:round/>
                <a:headEnd/>
                <a:tailEnd/>
              </a:ln>
              <a:effectLst/>
            </p:spPr>
            <p:txBody>
              <a:bodyPr wrap="none" anchor="ctr"/>
              <a:lstStyle/>
              <a:p>
                <a:pPr>
                  <a:defRPr/>
                </a:pPr>
                <a:endParaRPr lang="en-US">
                  <a:cs typeface="Arial" charset="0"/>
                </a:endParaRPr>
              </a:p>
            </p:txBody>
          </p:sp>
          <p:sp>
            <p:nvSpPr>
              <p:cNvPr id="54401" name="Freeform 129"/>
              <p:cNvSpPr>
                <a:spLocks/>
              </p:cNvSpPr>
              <p:nvPr/>
            </p:nvSpPr>
            <p:spPr bwMode="hidden">
              <a:xfrm flipH="1">
                <a:off x="3307" y="981"/>
                <a:ext cx="426" cy="598"/>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pPr>
                  <a:defRPr/>
                </a:pPr>
                <a:endParaRPr lang="en-US">
                  <a:cs typeface="Arial" charset="0"/>
                </a:endParaRPr>
              </a:p>
            </p:txBody>
          </p:sp>
          <p:sp>
            <p:nvSpPr>
              <p:cNvPr id="54402" name="Freeform 130"/>
              <p:cNvSpPr>
                <a:spLocks/>
              </p:cNvSpPr>
              <p:nvPr/>
            </p:nvSpPr>
            <p:spPr bwMode="hidden">
              <a:xfrm flipH="1">
                <a:off x="3507" y="350"/>
                <a:ext cx="273" cy="597"/>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pPr>
                  <a:defRPr/>
                </a:pPr>
                <a:endParaRPr lang="en-US">
                  <a:cs typeface="Arial" charset="0"/>
                </a:endParaRPr>
              </a:p>
            </p:txBody>
          </p:sp>
          <p:sp>
            <p:nvSpPr>
              <p:cNvPr id="54403" name="Freeform 131"/>
              <p:cNvSpPr>
                <a:spLocks/>
              </p:cNvSpPr>
              <p:nvPr/>
            </p:nvSpPr>
            <p:spPr bwMode="hidden">
              <a:xfrm flipH="1">
                <a:off x="3821" y="172"/>
                <a:ext cx="164" cy="597"/>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pPr>
                  <a:defRPr/>
                </a:pPr>
                <a:endParaRPr lang="en-US">
                  <a:cs typeface="Arial" charset="0"/>
                </a:endParaRPr>
              </a:p>
            </p:txBody>
          </p:sp>
          <p:sp>
            <p:nvSpPr>
              <p:cNvPr id="54404" name="Freeform 132"/>
              <p:cNvSpPr>
                <a:spLocks/>
              </p:cNvSpPr>
              <p:nvPr/>
            </p:nvSpPr>
            <p:spPr bwMode="hidden">
              <a:xfrm>
                <a:off x="4841" y="894"/>
                <a:ext cx="395" cy="628"/>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ffectLst/>
            </p:spPr>
            <p:txBody>
              <a:bodyPr wrap="none" anchor="ctr"/>
              <a:lstStyle/>
              <a:p>
                <a:pPr>
                  <a:defRPr/>
                </a:pPr>
                <a:endParaRPr lang="en-US">
                  <a:cs typeface="Arial" charset="0"/>
                </a:endParaRPr>
              </a:p>
            </p:txBody>
          </p:sp>
          <p:sp>
            <p:nvSpPr>
              <p:cNvPr id="54405" name="Freeform 133"/>
              <p:cNvSpPr>
                <a:spLocks/>
              </p:cNvSpPr>
              <p:nvPr/>
            </p:nvSpPr>
            <p:spPr bwMode="hidden">
              <a:xfrm>
                <a:off x="4636" y="576"/>
                <a:ext cx="594" cy="418"/>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pPr>
                  <a:defRPr/>
                </a:pPr>
                <a:endParaRPr lang="en-US">
                  <a:cs typeface="Arial" charset="0"/>
                </a:endParaRPr>
              </a:p>
            </p:txBody>
          </p:sp>
          <p:sp>
            <p:nvSpPr>
              <p:cNvPr id="54406" name="Freeform 134"/>
              <p:cNvSpPr>
                <a:spLocks/>
              </p:cNvSpPr>
              <p:nvPr/>
            </p:nvSpPr>
            <p:spPr bwMode="hidden">
              <a:xfrm>
                <a:off x="4658" y="132"/>
                <a:ext cx="260" cy="561"/>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p:spPr>
            <p:txBody>
              <a:bodyPr wrap="none" anchor="ctr"/>
              <a:lstStyle/>
              <a:p>
                <a:pPr>
                  <a:defRPr/>
                </a:pPr>
                <a:endParaRPr lang="en-US">
                  <a:cs typeface="Arial" charset="0"/>
                </a:endParaRPr>
              </a:p>
            </p:txBody>
          </p:sp>
          <p:sp>
            <p:nvSpPr>
              <p:cNvPr id="54407" name="Freeform 135"/>
              <p:cNvSpPr>
                <a:spLocks/>
              </p:cNvSpPr>
              <p:nvPr/>
            </p:nvSpPr>
            <p:spPr bwMode="hidden">
              <a:xfrm rot="20253369">
                <a:off x="4401" y="599"/>
                <a:ext cx="175" cy="329"/>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ffectLst/>
            </p:spPr>
            <p:txBody>
              <a:bodyPr wrap="none" anchor="ctr"/>
              <a:lstStyle/>
              <a:p>
                <a:pPr>
                  <a:defRPr/>
                </a:pPr>
                <a:endParaRPr lang="en-US">
                  <a:cs typeface="Arial" charset="0"/>
                </a:endParaRPr>
              </a:p>
            </p:txBody>
          </p:sp>
          <p:sp>
            <p:nvSpPr>
              <p:cNvPr id="54408" name="Freeform 136"/>
              <p:cNvSpPr>
                <a:spLocks/>
              </p:cNvSpPr>
              <p:nvPr/>
            </p:nvSpPr>
            <p:spPr bwMode="hidden">
              <a:xfrm rot="1346631" flipH="1">
                <a:off x="3783" y="589"/>
                <a:ext cx="172" cy="330"/>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ffectLst/>
            </p:spPr>
            <p:txBody>
              <a:bodyPr wrap="none" anchor="ctr"/>
              <a:lstStyle/>
              <a:p>
                <a:pPr>
                  <a:defRPr/>
                </a:pPr>
                <a:endParaRPr lang="en-US">
                  <a:cs typeface="Arial" charset="0"/>
                </a:endParaRPr>
              </a:p>
            </p:txBody>
          </p:sp>
        </p:grpSp>
      </p:grpSp>
      <p:sp>
        <p:nvSpPr>
          <p:cNvPr id="54409" name="Rectangle 137"/>
          <p:cNvSpPr>
            <a:spLocks noGrp="1" noChangeArrowheads="1"/>
          </p:cNvSpPr>
          <p:nvPr>
            <p:ph type="title"/>
          </p:nvPr>
        </p:nvSpPr>
        <p:spPr bwMode="auto">
          <a:xfrm>
            <a:off x="685800" y="301625"/>
            <a:ext cx="7772400" cy="14620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4410" name="Rectangle 138"/>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4411" name="Rectangle 139"/>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a:defRPr sz="1400" smtClean="0">
                <a:cs typeface="Arial" charset="0"/>
              </a:defRPr>
            </a:lvl1pPr>
          </a:lstStyle>
          <a:p>
            <a:pPr>
              <a:defRPr/>
            </a:pPr>
            <a:endParaRPr lang="en-US"/>
          </a:p>
        </p:txBody>
      </p:sp>
      <p:sp>
        <p:nvSpPr>
          <p:cNvPr id="54412" name="Rectangle 14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rtl="0">
              <a:defRPr sz="1400" smtClean="0">
                <a:cs typeface="Arial" charset="0"/>
              </a:defRPr>
            </a:lvl1pPr>
          </a:lstStyle>
          <a:p>
            <a:pPr>
              <a:defRPr/>
            </a:pPr>
            <a:endParaRPr lang="en-US"/>
          </a:p>
        </p:txBody>
      </p:sp>
      <p:sp>
        <p:nvSpPr>
          <p:cNvPr id="54413" name="Rectangle 141"/>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rtl="0">
              <a:defRPr sz="1400" smtClean="0">
                <a:cs typeface="Arial" charset="0"/>
              </a:defRPr>
            </a:lvl1pPr>
          </a:lstStyle>
          <a:p>
            <a:pPr>
              <a:defRPr/>
            </a:pPr>
            <a:fld id="{F1C648A4-43CB-4247-8001-A1EF73556145}" type="slidenum">
              <a:rPr lang="ar-SA"/>
              <a:pPr>
                <a:defRPr/>
              </a:pPr>
              <a:t>‹#›</a:t>
            </a:fld>
            <a:endParaRPr lang="en-US"/>
          </a:p>
        </p:txBody>
      </p:sp>
    </p:spTree>
  </p:cSld>
  <p:clrMap bg1="dk2" tx1="lt1" bg2="dk1" tx2="lt2" accent1="accent1" accent2="accent2" accent3="accent3" accent4="accent4" accent5="accent5" accent6="accent6" hlink="hlink" folHlink="folHlink"/>
  <p:sldLayoutIdLst>
    <p:sldLayoutId id="2147483682"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54409"/>
                                        </p:tgtEl>
                                        <p:attrNameLst>
                                          <p:attrName>style.visibility</p:attrName>
                                        </p:attrNameLst>
                                      </p:cBhvr>
                                      <p:to>
                                        <p:strVal val="visible"/>
                                      </p:to>
                                    </p:set>
                                    <p:anim calcmode="lin" valueType="num">
                                      <p:cBhvr>
                                        <p:cTn id="7" dur="500" fill="hold"/>
                                        <p:tgtEl>
                                          <p:spTgt spid="54409"/>
                                        </p:tgtEl>
                                        <p:attrNameLst>
                                          <p:attrName>ppt_w</p:attrName>
                                        </p:attrNameLst>
                                      </p:cBhvr>
                                      <p:tavLst>
                                        <p:tav tm="0">
                                          <p:val>
                                            <p:fltVal val="0"/>
                                          </p:val>
                                        </p:tav>
                                        <p:tav tm="100000">
                                          <p:val>
                                            <p:strVal val="#ppt_w"/>
                                          </p:val>
                                        </p:tav>
                                      </p:tavLst>
                                    </p:anim>
                                    <p:anim calcmode="lin" valueType="num">
                                      <p:cBhvr>
                                        <p:cTn id="8" dur="500" fill="hold"/>
                                        <p:tgtEl>
                                          <p:spTgt spid="5440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54410">
                                            <p:txEl>
                                              <p:pRg st="0" end="0"/>
                                            </p:txEl>
                                          </p:spTgt>
                                        </p:tgtEl>
                                        <p:attrNameLst>
                                          <p:attrName>style.visibility</p:attrName>
                                        </p:attrNameLst>
                                      </p:cBhvr>
                                      <p:to>
                                        <p:strVal val="visible"/>
                                      </p:to>
                                    </p:set>
                                    <p:anim calcmode="lin" valueType="num">
                                      <p:cBhvr>
                                        <p:cTn id="13" dur="500" fill="hold"/>
                                        <p:tgtEl>
                                          <p:spTgt spid="54410">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54410">
                                            <p:txEl>
                                              <p:pRg st="0" end="0"/>
                                            </p:txEl>
                                          </p:spTgt>
                                        </p:tgtEl>
                                        <p:attrNameLst>
                                          <p:attrName>ppt_h</p:attrName>
                                        </p:attrNameLst>
                                      </p:cBhvr>
                                      <p:tavLst>
                                        <p:tav tm="0">
                                          <p:val>
                                            <p:fltVal val="0"/>
                                          </p:val>
                                        </p:tav>
                                        <p:tav tm="100000">
                                          <p:val>
                                            <p:strVal val="#ppt_h"/>
                                          </p:val>
                                        </p:tav>
                                      </p:tavLst>
                                    </p:anim>
                                  </p:childTnLst>
                                </p:cTn>
                              </p:par>
                              <p:par>
                                <p:cTn id="15" presetID="23" presetClass="entr" presetSubtype="16" fill="hold" grpId="0" nodeType="withEffect">
                                  <p:stCondLst>
                                    <p:cond delay="0"/>
                                  </p:stCondLst>
                                  <p:childTnLst>
                                    <p:set>
                                      <p:cBhvr>
                                        <p:cTn id="16" dur="1" fill="hold">
                                          <p:stCondLst>
                                            <p:cond delay="0"/>
                                          </p:stCondLst>
                                        </p:cTn>
                                        <p:tgtEl>
                                          <p:spTgt spid="54410">
                                            <p:txEl>
                                              <p:pRg st="1" end="1"/>
                                            </p:txEl>
                                          </p:spTgt>
                                        </p:tgtEl>
                                        <p:attrNameLst>
                                          <p:attrName>style.visibility</p:attrName>
                                        </p:attrNameLst>
                                      </p:cBhvr>
                                      <p:to>
                                        <p:strVal val="visible"/>
                                      </p:to>
                                    </p:set>
                                    <p:anim calcmode="lin" valueType="num">
                                      <p:cBhvr>
                                        <p:cTn id="17" dur="500" fill="hold"/>
                                        <p:tgtEl>
                                          <p:spTgt spid="54410">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54410">
                                            <p:txEl>
                                              <p:pRg st="1" end="1"/>
                                            </p:txEl>
                                          </p:spTgt>
                                        </p:tgtEl>
                                        <p:attrNameLst>
                                          <p:attrName>ppt_h</p:attrName>
                                        </p:attrNameLst>
                                      </p:cBhvr>
                                      <p:tavLst>
                                        <p:tav tm="0">
                                          <p:val>
                                            <p:fltVal val="0"/>
                                          </p:val>
                                        </p:tav>
                                        <p:tav tm="100000">
                                          <p:val>
                                            <p:strVal val="#ppt_h"/>
                                          </p:val>
                                        </p:tav>
                                      </p:tavLst>
                                    </p:anim>
                                  </p:childTnLst>
                                </p:cTn>
                              </p:par>
                              <p:par>
                                <p:cTn id="19" presetID="23" presetClass="entr" presetSubtype="16" fill="hold" grpId="0" nodeType="withEffect">
                                  <p:stCondLst>
                                    <p:cond delay="0"/>
                                  </p:stCondLst>
                                  <p:childTnLst>
                                    <p:set>
                                      <p:cBhvr>
                                        <p:cTn id="20" dur="1" fill="hold">
                                          <p:stCondLst>
                                            <p:cond delay="0"/>
                                          </p:stCondLst>
                                        </p:cTn>
                                        <p:tgtEl>
                                          <p:spTgt spid="54410">
                                            <p:txEl>
                                              <p:pRg st="2" end="2"/>
                                            </p:txEl>
                                          </p:spTgt>
                                        </p:tgtEl>
                                        <p:attrNameLst>
                                          <p:attrName>style.visibility</p:attrName>
                                        </p:attrNameLst>
                                      </p:cBhvr>
                                      <p:to>
                                        <p:strVal val="visible"/>
                                      </p:to>
                                    </p:set>
                                    <p:anim calcmode="lin" valueType="num">
                                      <p:cBhvr>
                                        <p:cTn id="21" dur="500" fill="hold"/>
                                        <p:tgtEl>
                                          <p:spTgt spid="54410">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54410">
                                            <p:txEl>
                                              <p:pRg st="2" end="2"/>
                                            </p:txEl>
                                          </p:spTgt>
                                        </p:tgtEl>
                                        <p:attrNameLst>
                                          <p:attrName>ppt_h</p:attrName>
                                        </p:attrNameLst>
                                      </p:cBhvr>
                                      <p:tavLst>
                                        <p:tav tm="0">
                                          <p:val>
                                            <p:fltVal val="0"/>
                                          </p:val>
                                        </p:tav>
                                        <p:tav tm="100000">
                                          <p:val>
                                            <p:strVal val="#ppt_h"/>
                                          </p:val>
                                        </p:tav>
                                      </p:tavLst>
                                    </p:anim>
                                  </p:childTnLst>
                                </p:cTn>
                              </p:par>
                              <p:par>
                                <p:cTn id="23" presetID="23" presetClass="entr" presetSubtype="16" fill="hold" grpId="0" nodeType="withEffect">
                                  <p:stCondLst>
                                    <p:cond delay="0"/>
                                  </p:stCondLst>
                                  <p:childTnLst>
                                    <p:set>
                                      <p:cBhvr>
                                        <p:cTn id="24" dur="1" fill="hold">
                                          <p:stCondLst>
                                            <p:cond delay="0"/>
                                          </p:stCondLst>
                                        </p:cTn>
                                        <p:tgtEl>
                                          <p:spTgt spid="54410">
                                            <p:txEl>
                                              <p:pRg st="3" end="3"/>
                                            </p:txEl>
                                          </p:spTgt>
                                        </p:tgtEl>
                                        <p:attrNameLst>
                                          <p:attrName>style.visibility</p:attrName>
                                        </p:attrNameLst>
                                      </p:cBhvr>
                                      <p:to>
                                        <p:strVal val="visible"/>
                                      </p:to>
                                    </p:set>
                                    <p:anim calcmode="lin" valueType="num">
                                      <p:cBhvr>
                                        <p:cTn id="25" dur="500" fill="hold"/>
                                        <p:tgtEl>
                                          <p:spTgt spid="54410">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54410">
                                            <p:txEl>
                                              <p:pRg st="3" end="3"/>
                                            </p:txEl>
                                          </p:spTgt>
                                        </p:tgtEl>
                                        <p:attrNameLst>
                                          <p:attrName>ppt_h</p:attrName>
                                        </p:attrNameLst>
                                      </p:cBhvr>
                                      <p:tavLst>
                                        <p:tav tm="0">
                                          <p:val>
                                            <p:fltVal val="0"/>
                                          </p:val>
                                        </p:tav>
                                        <p:tav tm="100000">
                                          <p:val>
                                            <p:strVal val="#ppt_h"/>
                                          </p:val>
                                        </p:tav>
                                      </p:tavLst>
                                    </p:anim>
                                  </p:childTnLst>
                                </p:cTn>
                              </p:par>
                              <p:par>
                                <p:cTn id="27" presetID="23" presetClass="entr" presetSubtype="16" fill="hold" grpId="0" nodeType="withEffect">
                                  <p:stCondLst>
                                    <p:cond delay="0"/>
                                  </p:stCondLst>
                                  <p:childTnLst>
                                    <p:set>
                                      <p:cBhvr>
                                        <p:cTn id="28" dur="1" fill="hold">
                                          <p:stCondLst>
                                            <p:cond delay="0"/>
                                          </p:stCondLst>
                                        </p:cTn>
                                        <p:tgtEl>
                                          <p:spTgt spid="54410">
                                            <p:txEl>
                                              <p:pRg st="4" end="4"/>
                                            </p:txEl>
                                          </p:spTgt>
                                        </p:tgtEl>
                                        <p:attrNameLst>
                                          <p:attrName>style.visibility</p:attrName>
                                        </p:attrNameLst>
                                      </p:cBhvr>
                                      <p:to>
                                        <p:strVal val="visible"/>
                                      </p:to>
                                    </p:set>
                                    <p:anim calcmode="lin" valueType="num">
                                      <p:cBhvr>
                                        <p:cTn id="29" dur="500" fill="hold"/>
                                        <p:tgtEl>
                                          <p:spTgt spid="54410">
                                            <p:txEl>
                                              <p:pRg st="4" end="4"/>
                                            </p:txEl>
                                          </p:spTgt>
                                        </p:tgtEl>
                                        <p:attrNameLst>
                                          <p:attrName>ppt_w</p:attrName>
                                        </p:attrNameLst>
                                      </p:cBhvr>
                                      <p:tavLst>
                                        <p:tav tm="0">
                                          <p:val>
                                            <p:fltVal val="0"/>
                                          </p:val>
                                        </p:tav>
                                        <p:tav tm="100000">
                                          <p:val>
                                            <p:strVal val="#ppt_w"/>
                                          </p:val>
                                        </p:tav>
                                      </p:tavLst>
                                    </p:anim>
                                    <p:anim calcmode="lin" valueType="num">
                                      <p:cBhvr>
                                        <p:cTn id="30" dur="500" fill="hold"/>
                                        <p:tgtEl>
                                          <p:spTgt spid="54410">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409" grpId="0"/>
      <p:bldP spid="54410" grpId="0" build="p">
        <p:tmplLst>
          <p:tmpl lvl="1">
            <p:tnLst>
              <p:par>
                <p:cTn presetID="23" presetClass="entr" presetSubtype="16" fill="hold" nodeType="clickEffect">
                  <p:stCondLst>
                    <p:cond delay="0"/>
                  </p:stCondLst>
                  <p:childTnLst>
                    <p:set>
                      <p:cBhvr>
                        <p:cTn dur="1" fill="hold">
                          <p:stCondLst>
                            <p:cond delay="0"/>
                          </p:stCondLst>
                        </p:cTn>
                        <p:tgtEl>
                          <p:spTgt spid="54410"/>
                        </p:tgtEl>
                        <p:attrNameLst>
                          <p:attrName>style.visibility</p:attrName>
                        </p:attrNameLst>
                      </p:cBhvr>
                      <p:to>
                        <p:strVal val="visible"/>
                      </p:to>
                    </p:set>
                    <p:anim calcmode="lin" valueType="num">
                      <p:cBhvr>
                        <p:cTn dur="500" fill="hold"/>
                        <p:tgtEl>
                          <p:spTgt spid="54410"/>
                        </p:tgtEl>
                        <p:attrNameLst>
                          <p:attrName>ppt_w</p:attrName>
                        </p:attrNameLst>
                      </p:cBhvr>
                      <p:tavLst>
                        <p:tav tm="0">
                          <p:val>
                            <p:fltVal val="0"/>
                          </p:val>
                        </p:tav>
                        <p:tav tm="100000">
                          <p:val>
                            <p:strVal val="#ppt_w"/>
                          </p:val>
                        </p:tav>
                      </p:tavLst>
                    </p:anim>
                    <p:anim calcmode="lin" valueType="num">
                      <p:cBhvr>
                        <p:cTn dur="500" fill="hold"/>
                        <p:tgtEl>
                          <p:spTgt spid="54410"/>
                        </p:tgtEl>
                        <p:attrNameLst>
                          <p:attrName>ppt_h</p:attrName>
                        </p:attrNameLst>
                      </p:cBhvr>
                      <p:tavLst>
                        <p:tav tm="0">
                          <p:val>
                            <p:fltVal val="0"/>
                          </p:val>
                        </p:tav>
                        <p:tav tm="100000">
                          <p:val>
                            <p:strVal val="#ppt_h"/>
                          </p:val>
                        </p:tav>
                      </p:tavLst>
                    </p:anim>
                  </p:childTnLst>
                </p:cTn>
              </p:par>
            </p:tnLst>
          </p:tmpl>
          <p:tmpl lvl="2">
            <p:tnLst>
              <p:par>
                <p:cTn presetID="23" presetClass="entr" presetSubtype="16" fill="hold" nodeType="withEffect">
                  <p:stCondLst>
                    <p:cond delay="0"/>
                  </p:stCondLst>
                  <p:childTnLst>
                    <p:set>
                      <p:cBhvr>
                        <p:cTn dur="1" fill="hold">
                          <p:stCondLst>
                            <p:cond delay="0"/>
                          </p:stCondLst>
                        </p:cTn>
                        <p:tgtEl>
                          <p:spTgt spid="54410"/>
                        </p:tgtEl>
                        <p:attrNameLst>
                          <p:attrName>style.visibility</p:attrName>
                        </p:attrNameLst>
                      </p:cBhvr>
                      <p:to>
                        <p:strVal val="visible"/>
                      </p:to>
                    </p:set>
                    <p:anim calcmode="lin" valueType="num">
                      <p:cBhvr>
                        <p:cTn dur="500" fill="hold"/>
                        <p:tgtEl>
                          <p:spTgt spid="54410"/>
                        </p:tgtEl>
                        <p:attrNameLst>
                          <p:attrName>ppt_w</p:attrName>
                        </p:attrNameLst>
                      </p:cBhvr>
                      <p:tavLst>
                        <p:tav tm="0">
                          <p:val>
                            <p:fltVal val="0"/>
                          </p:val>
                        </p:tav>
                        <p:tav tm="100000">
                          <p:val>
                            <p:strVal val="#ppt_w"/>
                          </p:val>
                        </p:tav>
                      </p:tavLst>
                    </p:anim>
                    <p:anim calcmode="lin" valueType="num">
                      <p:cBhvr>
                        <p:cTn dur="500" fill="hold"/>
                        <p:tgtEl>
                          <p:spTgt spid="54410"/>
                        </p:tgtEl>
                        <p:attrNameLst>
                          <p:attrName>ppt_h</p:attrName>
                        </p:attrNameLst>
                      </p:cBhvr>
                      <p:tavLst>
                        <p:tav tm="0">
                          <p:val>
                            <p:fltVal val="0"/>
                          </p:val>
                        </p:tav>
                        <p:tav tm="100000">
                          <p:val>
                            <p:strVal val="#ppt_h"/>
                          </p:val>
                        </p:tav>
                      </p:tavLst>
                    </p:anim>
                  </p:childTnLst>
                </p:cTn>
              </p:par>
            </p:tnLst>
          </p:tmpl>
          <p:tmpl lvl="3">
            <p:tnLst>
              <p:par>
                <p:cTn presetID="23" presetClass="entr" presetSubtype="16" fill="hold" nodeType="withEffect">
                  <p:stCondLst>
                    <p:cond delay="0"/>
                  </p:stCondLst>
                  <p:childTnLst>
                    <p:set>
                      <p:cBhvr>
                        <p:cTn dur="1" fill="hold">
                          <p:stCondLst>
                            <p:cond delay="0"/>
                          </p:stCondLst>
                        </p:cTn>
                        <p:tgtEl>
                          <p:spTgt spid="54410"/>
                        </p:tgtEl>
                        <p:attrNameLst>
                          <p:attrName>style.visibility</p:attrName>
                        </p:attrNameLst>
                      </p:cBhvr>
                      <p:to>
                        <p:strVal val="visible"/>
                      </p:to>
                    </p:set>
                    <p:anim calcmode="lin" valueType="num">
                      <p:cBhvr>
                        <p:cTn dur="500" fill="hold"/>
                        <p:tgtEl>
                          <p:spTgt spid="54410"/>
                        </p:tgtEl>
                        <p:attrNameLst>
                          <p:attrName>ppt_w</p:attrName>
                        </p:attrNameLst>
                      </p:cBhvr>
                      <p:tavLst>
                        <p:tav tm="0">
                          <p:val>
                            <p:fltVal val="0"/>
                          </p:val>
                        </p:tav>
                        <p:tav tm="100000">
                          <p:val>
                            <p:strVal val="#ppt_w"/>
                          </p:val>
                        </p:tav>
                      </p:tavLst>
                    </p:anim>
                    <p:anim calcmode="lin" valueType="num">
                      <p:cBhvr>
                        <p:cTn dur="500" fill="hold"/>
                        <p:tgtEl>
                          <p:spTgt spid="54410"/>
                        </p:tgtEl>
                        <p:attrNameLst>
                          <p:attrName>ppt_h</p:attrName>
                        </p:attrNameLst>
                      </p:cBhvr>
                      <p:tavLst>
                        <p:tav tm="0">
                          <p:val>
                            <p:fltVal val="0"/>
                          </p:val>
                        </p:tav>
                        <p:tav tm="100000">
                          <p:val>
                            <p:strVal val="#ppt_h"/>
                          </p:val>
                        </p:tav>
                      </p:tavLst>
                    </p:anim>
                  </p:childTnLst>
                </p:cTn>
              </p:par>
            </p:tnLst>
          </p:tmpl>
          <p:tmpl lvl="4">
            <p:tnLst>
              <p:par>
                <p:cTn presetID="23" presetClass="entr" presetSubtype="16" fill="hold" nodeType="withEffect">
                  <p:stCondLst>
                    <p:cond delay="0"/>
                  </p:stCondLst>
                  <p:childTnLst>
                    <p:set>
                      <p:cBhvr>
                        <p:cTn dur="1" fill="hold">
                          <p:stCondLst>
                            <p:cond delay="0"/>
                          </p:stCondLst>
                        </p:cTn>
                        <p:tgtEl>
                          <p:spTgt spid="54410"/>
                        </p:tgtEl>
                        <p:attrNameLst>
                          <p:attrName>style.visibility</p:attrName>
                        </p:attrNameLst>
                      </p:cBhvr>
                      <p:to>
                        <p:strVal val="visible"/>
                      </p:to>
                    </p:set>
                    <p:anim calcmode="lin" valueType="num">
                      <p:cBhvr>
                        <p:cTn dur="500" fill="hold"/>
                        <p:tgtEl>
                          <p:spTgt spid="54410"/>
                        </p:tgtEl>
                        <p:attrNameLst>
                          <p:attrName>ppt_w</p:attrName>
                        </p:attrNameLst>
                      </p:cBhvr>
                      <p:tavLst>
                        <p:tav tm="0">
                          <p:val>
                            <p:fltVal val="0"/>
                          </p:val>
                        </p:tav>
                        <p:tav tm="100000">
                          <p:val>
                            <p:strVal val="#ppt_w"/>
                          </p:val>
                        </p:tav>
                      </p:tavLst>
                    </p:anim>
                    <p:anim calcmode="lin" valueType="num">
                      <p:cBhvr>
                        <p:cTn dur="500" fill="hold"/>
                        <p:tgtEl>
                          <p:spTgt spid="54410"/>
                        </p:tgtEl>
                        <p:attrNameLst>
                          <p:attrName>ppt_h</p:attrName>
                        </p:attrNameLst>
                      </p:cBhvr>
                      <p:tavLst>
                        <p:tav tm="0">
                          <p:val>
                            <p:fltVal val="0"/>
                          </p:val>
                        </p:tav>
                        <p:tav tm="100000">
                          <p:val>
                            <p:strVal val="#ppt_h"/>
                          </p:val>
                        </p:tav>
                      </p:tavLst>
                    </p:anim>
                  </p:childTnLst>
                </p:cTn>
              </p:par>
            </p:tnLst>
          </p:tmpl>
          <p:tmpl lvl="5">
            <p:tnLst>
              <p:par>
                <p:cTn presetID="23" presetClass="entr" presetSubtype="16" fill="hold" nodeType="withEffect">
                  <p:stCondLst>
                    <p:cond delay="0"/>
                  </p:stCondLst>
                  <p:childTnLst>
                    <p:set>
                      <p:cBhvr>
                        <p:cTn dur="1" fill="hold">
                          <p:stCondLst>
                            <p:cond delay="0"/>
                          </p:stCondLst>
                        </p:cTn>
                        <p:tgtEl>
                          <p:spTgt spid="54410"/>
                        </p:tgtEl>
                        <p:attrNameLst>
                          <p:attrName>style.visibility</p:attrName>
                        </p:attrNameLst>
                      </p:cBhvr>
                      <p:to>
                        <p:strVal val="visible"/>
                      </p:to>
                    </p:set>
                    <p:anim calcmode="lin" valueType="num">
                      <p:cBhvr>
                        <p:cTn dur="500" fill="hold"/>
                        <p:tgtEl>
                          <p:spTgt spid="54410"/>
                        </p:tgtEl>
                        <p:attrNameLst>
                          <p:attrName>ppt_w</p:attrName>
                        </p:attrNameLst>
                      </p:cBhvr>
                      <p:tavLst>
                        <p:tav tm="0">
                          <p:val>
                            <p:fltVal val="0"/>
                          </p:val>
                        </p:tav>
                        <p:tav tm="100000">
                          <p:val>
                            <p:strVal val="#ppt_w"/>
                          </p:val>
                        </p:tav>
                      </p:tavLst>
                    </p:anim>
                    <p:anim calcmode="lin" valueType="num">
                      <p:cBhvr>
                        <p:cTn dur="500" fill="hold"/>
                        <p:tgtEl>
                          <p:spTgt spid="54410"/>
                        </p:tgtEl>
                        <p:attrNameLst>
                          <p:attrName>ppt_h</p:attrName>
                        </p:attrNameLst>
                      </p:cBhvr>
                      <p:tavLst>
                        <p:tav tm="0">
                          <p:val>
                            <p:fltVal val="0"/>
                          </p:val>
                        </p:tav>
                        <p:tav tm="100000">
                          <p:val>
                            <p:strVal val="#ppt_h"/>
                          </p:val>
                        </p:tav>
                      </p:tavLst>
                    </p:anim>
                  </p:childTnLst>
                </p:cTn>
              </p:par>
            </p:tnLst>
          </p:tmpl>
        </p:tmplLst>
      </p:bldP>
    </p:bldLst>
  </p:timing>
  <p:txStyles>
    <p:titleStyle>
      <a:lvl1pPr algn="l" rtl="1" eaLnBrk="0" fontAlgn="base" hangingPunct="0">
        <a:spcBef>
          <a:spcPct val="0"/>
        </a:spcBef>
        <a:spcAft>
          <a:spcPct val="0"/>
        </a:spcAft>
        <a:defRPr sz="4400">
          <a:solidFill>
            <a:schemeClr val="tx2"/>
          </a:solidFill>
          <a:latin typeface="+mj-lt"/>
          <a:ea typeface="+mj-ea"/>
          <a:cs typeface="+mj-cs"/>
        </a:defRPr>
      </a:lvl1pPr>
      <a:lvl2pPr algn="l" rtl="1" eaLnBrk="0" fontAlgn="base" hangingPunct="0">
        <a:spcBef>
          <a:spcPct val="0"/>
        </a:spcBef>
        <a:spcAft>
          <a:spcPct val="0"/>
        </a:spcAft>
        <a:defRPr sz="4400">
          <a:solidFill>
            <a:schemeClr val="tx2"/>
          </a:solidFill>
          <a:latin typeface="Arial Black" pitchFamily="34" charset="0"/>
          <a:cs typeface="Arial" charset="0"/>
        </a:defRPr>
      </a:lvl2pPr>
      <a:lvl3pPr algn="l" rtl="1" eaLnBrk="0" fontAlgn="base" hangingPunct="0">
        <a:spcBef>
          <a:spcPct val="0"/>
        </a:spcBef>
        <a:spcAft>
          <a:spcPct val="0"/>
        </a:spcAft>
        <a:defRPr sz="4400">
          <a:solidFill>
            <a:schemeClr val="tx2"/>
          </a:solidFill>
          <a:latin typeface="Arial Black" pitchFamily="34" charset="0"/>
          <a:cs typeface="Arial" charset="0"/>
        </a:defRPr>
      </a:lvl3pPr>
      <a:lvl4pPr algn="l" rtl="1" eaLnBrk="0" fontAlgn="base" hangingPunct="0">
        <a:spcBef>
          <a:spcPct val="0"/>
        </a:spcBef>
        <a:spcAft>
          <a:spcPct val="0"/>
        </a:spcAft>
        <a:defRPr sz="4400">
          <a:solidFill>
            <a:schemeClr val="tx2"/>
          </a:solidFill>
          <a:latin typeface="Arial Black" pitchFamily="34" charset="0"/>
          <a:cs typeface="Arial" charset="0"/>
        </a:defRPr>
      </a:lvl4pPr>
      <a:lvl5pPr algn="l" rtl="1" eaLnBrk="0" fontAlgn="base" hangingPunct="0">
        <a:spcBef>
          <a:spcPct val="0"/>
        </a:spcBef>
        <a:spcAft>
          <a:spcPct val="0"/>
        </a:spcAft>
        <a:defRPr sz="4400">
          <a:solidFill>
            <a:schemeClr val="tx2"/>
          </a:solidFill>
          <a:latin typeface="Arial Black" pitchFamily="34" charset="0"/>
          <a:cs typeface="Arial" charset="0"/>
        </a:defRPr>
      </a:lvl5pPr>
      <a:lvl6pPr marL="457200" algn="l" rtl="1" fontAlgn="base">
        <a:spcBef>
          <a:spcPct val="0"/>
        </a:spcBef>
        <a:spcAft>
          <a:spcPct val="0"/>
        </a:spcAft>
        <a:defRPr sz="4400">
          <a:solidFill>
            <a:schemeClr val="tx2"/>
          </a:solidFill>
          <a:latin typeface="Arial Black" pitchFamily="34" charset="0"/>
          <a:cs typeface="Arial" charset="0"/>
        </a:defRPr>
      </a:lvl6pPr>
      <a:lvl7pPr marL="914400" algn="l" rtl="1" fontAlgn="base">
        <a:spcBef>
          <a:spcPct val="0"/>
        </a:spcBef>
        <a:spcAft>
          <a:spcPct val="0"/>
        </a:spcAft>
        <a:defRPr sz="4400">
          <a:solidFill>
            <a:schemeClr val="tx2"/>
          </a:solidFill>
          <a:latin typeface="Arial Black" pitchFamily="34" charset="0"/>
          <a:cs typeface="Arial" charset="0"/>
        </a:defRPr>
      </a:lvl7pPr>
      <a:lvl8pPr marL="1371600" algn="l" rtl="1" fontAlgn="base">
        <a:spcBef>
          <a:spcPct val="0"/>
        </a:spcBef>
        <a:spcAft>
          <a:spcPct val="0"/>
        </a:spcAft>
        <a:defRPr sz="4400">
          <a:solidFill>
            <a:schemeClr val="tx2"/>
          </a:solidFill>
          <a:latin typeface="Arial Black" pitchFamily="34" charset="0"/>
          <a:cs typeface="Arial" charset="0"/>
        </a:defRPr>
      </a:lvl8pPr>
      <a:lvl9pPr marL="1828800" algn="l" rtl="1" fontAlgn="base">
        <a:spcBef>
          <a:spcPct val="0"/>
        </a:spcBef>
        <a:spcAft>
          <a:spcPct val="0"/>
        </a:spcAft>
        <a:defRPr sz="4400">
          <a:solidFill>
            <a:schemeClr val="tx2"/>
          </a:solidFill>
          <a:latin typeface="Arial Black" pitchFamily="34" charset="0"/>
          <a:cs typeface="Arial" charset="0"/>
        </a:defRPr>
      </a:lvl9pPr>
    </p:titleStyle>
    <p:bodyStyle>
      <a:lvl1pPr marL="342900" indent="-342900" algn="r" rtl="1" eaLnBrk="0" fontAlgn="base" hangingPunct="0">
        <a:spcBef>
          <a:spcPct val="20000"/>
        </a:spcBef>
        <a:spcAft>
          <a:spcPct val="0"/>
        </a:spcAft>
        <a:buClr>
          <a:schemeClr val="hlink"/>
        </a:buClr>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lr>
          <a:schemeClr val="folHlink"/>
        </a:buClr>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Font typeface="Times New Roman" pitchFamily="18" charset="0"/>
        <a:buChar char="−"/>
        <a:defRPr sz="2000">
          <a:solidFill>
            <a:schemeClr val="tx1"/>
          </a:solidFill>
          <a:latin typeface="+mn-lt"/>
          <a:cs typeface="+mn-cs"/>
        </a:defRPr>
      </a:lvl4pPr>
      <a:lvl5pPr marL="2057400" indent="-228600" algn="r" rtl="1" eaLnBrk="0" fontAlgn="base" hangingPunct="0">
        <a:spcBef>
          <a:spcPct val="20000"/>
        </a:spcBef>
        <a:spcAft>
          <a:spcPct val="0"/>
        </a:spcAft>
        <a:buFont typeface="Times New Roman" pitchFamily="18" charset="0"/>
        <a:buChar char="–"/>
        <a:defRPr sz="2000">
          <a:solidFill>
            <a:schemeClr val="tx1"/>
          </a:solidFill>
          <a:latin typeface="+mn-lt"/>
          <a:cs typeface="+mn-cs"/>
        </a:defRPr>
      </a:lvl5pPr>
      <a:lvl6pPr marL="2514600" indent="-228600" algn="r" rtl="1" fontAlgn="base">
        <a:spcBef>
          <a:spcPct val="20000"/>
        </a:spcBef>
        <a:spcAft>
          <a:spcPct val="0"/>
        </a:spcAft>
        <a:buFont typeface="Times New Roman" pitchFamily="18" charset="0"/>
        <a:buChar char="–"/>
        <a:defRPr sz="2000">
          <a:solidFill>
            <a:schemeClr val="tx1"/>
          </a:solidFill>
          <a:latin typeface="+mn-lt"/>
          <a:cs typeface="+mn-cs"/>
        </a:defRPr>
      </a:lvl6pPr>
      <a:lvl7pPr marL="2971800" indent="-228600" algn="r" rtl="1" fontAlgn="base">
        <a:spcBef>
          <a:spcPct val="20000"/>
        </a:spcBef>
        <a:spcAft>
          <a:spcPct val="0"/>
        </a:spcAft>
        <a:buFont typeface="Times New Roman" pitchFamily="18" charset="0"/>
        <a:buChar char="–"/>
        <a:defRPr sz="2000">
          <a:solidFill>
            <a:schemeClr val="tx1"/>
          </a:solidFill>
          <a:latin typeface="+mn-lt"/>
          <a:cs typeface="+mn-cs"/>
        </a:defRPr>
      </a:lvl7pPr>
      <a:lvl8pPr marL="3429000" indent="-228600" algn="r" rtl="1" fontAlgn="base">
        <a:spcBef>
          <a:spcPct val="20000"/>
        </a:spcBef>
        <a:spcAft>
          <a:spcPct val="0"/>
        </a:spcAft>
        <a:buFont typeface="Times New Roman" pitchFamily="18" charset="0"/>
        <a:buChar char="–"/>
        <a:defRPr sz="2000">
          <a:solidFill>
            <a:schemeClr val="tx1"/>
          </a:solidFill>
          <a:latin typeface="+mn-lt"/>
          <a:cs typeface="+mn-cs"/>
        </a:defRPr>
      </a:lvl8pPr>
      <a:lvl9pPr marL="3886200" indent="-228600" algn="r" rtl="1" fontAlgn="base">
        <a:spcBef>
          <a:spcPct val="20000"/>
        </a:spcBef>
        <a:spcAft>
          <a:spcPct val="0"/>
        </a:spcAft>
        <a:buFont typeface="Times New Roman" pitchFamily="18" charset="0"/>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3" Type="http://schemas.openxmlformats.org/officeDocument/2006/relationships/hyperlink" Target="http://en.wikipedia.org/wiki/Land_reform" TargetMode="External"/><Relationship Id="rId2" Type="http://schemas.openxmlformats.org/officeDocument/2006/relationships/hyperlink" Target="http://en.wikipedia.org/wiki/Macroeconomics" TargetMode="External"/><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US" dirty="0" smtClean="0"/>
              <a:t>COMMUNITY HEALTH NURSING</a:t>
            </a:r>
            <a:endParaRPr lang="en-US" dirty="0"/>
          </a:p>
        </p:txBody>
      </p:sp>
      <p:sp>
        <p:nvSpPr>
          <p:cNvPr id="3" name="Subtitle 2"/>
          <p:cNvSpPr>
            <a:spLocks noGrp="1"/>
          </p:cNvSpPr>
          <p:nvPr>
            <p:ph type="subTitle" sz="quarter" idx="1"/>
          </p:nvPr>
        </p:nvSpPr>
        <p:spPr/>
        <p:txBody>
          <a:bodyPr/>
          <a:lstStyle/>
          <a:p>
            <a:r>
              <a:rPr lang="en-US" dirty="0" smtClean="0"/>
              <a:t>COURSE OBJECTIVES</a:t>
            </a:r>
            <a:endParaRPr lang="en-US"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dirty="0" smtClean="0"/>
              <a:t>It is made up of </a:t>
            </a:r>
            <a:r>
              <a:rPr lang="en-US" b="1" dirty="0" smtClean="0"/>
              <a:t>individuals</a:t>
            </a:r>
            <a:r>
              <a:rPr lang="en-US" dirty="0" smtClean="0"/>
              <a:t> who form </a:t>
            </a:r>
            <a:r>
              <a:rPr lang="en-US" b="1" dirty="0" smtClean="0"/>
              <a:t>families</a:t>
            </a:r>
            <a:r>
              <a:rPr lang="en-US" dirty="0" smtClean="0"/>
              <a:t> who will then form </a:t>
            </a:r>
            <a:r>
              <a:rPr lang="en-US" b="1" dirty="0" smtClean="0"/>
              <a:t>community. These</a:t>
            </a:r>
            <a:r>
              <a:rPr lang="en-US" dirty="0" smtClean="0"/>
              <a:t>  form the three components of a community</a:t>
            </a:r>
          </a:p>
          <a:p>
            <a:pPr algn="l" eaLnBrk="1" hangingPunct="1"/>
            <a:r>
              <a:rPr lang="en-US" sz="2800" b="1" dirty="0" smtClean="0"/>
              <a:t>Health</a:t>
            </a:r>
            <a:r>
              <a:rPr lang="en-US" sz="2800" dirty="0" smtClean="0"/>
              <a:t> : is a state of well being.</a:t>
            </a:r>
          </a:p>
          <a:p>
            <a:pPr algn="l" eaLnBrk="1" hangingPunct="1"/>
            <a:r>
              <a:rPr lang="en-US" sz="2800" b="1" dirty="0" smtClean="0"/>
              <a:t>Community health </a:t>
            </a:r>
            <a:r>
              <a:rPr lang="en-US" sz="2800" dirty="0" smtClean="0"/>
              <a:t>: is the science and art of preventing diseases, promoting health and prolonging life through organized efforts</a:t>
            </a:r>
            <a:r>
              <a:rPr lang="en-US" dirty="0" smtClean="0"/>
              <a:t>.</a:t>
            </a:r>
          </a:p>
          <a:p>
            <a:pPr algn="l"/>
            <a:endParaRPr lang="en-US" dirty="0"/>
          </a:p>
        </p:txBody>
      </p:sp>
    </p:spTree>
  </p:cSld>
  <p:clrMapOvr>
    <a:masterClrMapping/>
  </p:clrMapOvr>
  <p:transition/>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buNone/>
            </a:pPr>
            <a:r>
              <a:rPr lang="en-US" sz="2800" dirty="0" smtClean="0"/>
              <a:t>8. Family planning services ; client is counseled on </a:t>
            </a:r>
            <a:r>
              <a:rPr lang="en-US" sz="2800" dirty="0" err="1" smtClean="0"/>
              <a:t>Fp</a:t>
            </a:r>
            <a:r>
              <a:rPr lang="en-US" sz="2800" dirty="0" smtClean="0"/>
              <a:t> methods and to make informed consent </a:t>
            </a:r>
          </a:p>
          <a:p>
            <a:pPr algn="l">
              <a:buNone/>
            </a:pPr>
            <a:r>
              <a:rPr lang="en-US" sz="2800" dirty="0" smtClean="0"/>
              <a:t>9. Vitamin A supplementation ; children of 6 months old are given vitamin A 100,000 </a:t>
            </a:r>
            <a:r>
              <a:rPr lang="en-US" sz="2800" dirty="0" err="1" smtClean="0"/>
              <a:t>iu</a:t>
            </a:r>
            <a:r>
              <a:rPr lang="en-US" sz="2800" dirty="0" smtClean="0"/>
              <a:t> to supplement their nutrients.</a:t>
            </a:r>
          </a:p>
          <a:p>
            <a:pPr algn="l"/>
            <a:r>
              <a:rPr lang="en-US" dirty="0" smtClean="0"/>
              <a:t>10 PMTCT services </a:t>
            </a:r>
            <a:endParaRPr lang="en-US" dirty="0"/>
          </a:p>
        </p:txBody>
      </p:sp>
    </p:spTree>
  </p:cSld>
  <p:clrMapOvr>
    <a:masterClrMapping/>
  </p:clrMapOvr>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DHMT in relation to MCH</a:t>
            </a:r>
            <a:endParaRPr lang="en-US" dirty="0"/>
          </a:p>
        </p:txBody>
      </p:sp>
      <p:sp>
        <p:nvSpPr>
          <p:cNvPr id="3" name="Content Placeholder 2"/>
          <p:cNvSpPr>
            <a:spLocks noGrp="1"/>
          </p:cNvSpPr>
          <p:nvPr>
            <p:ph idx="1"/>
          </p:nvPr>
        </p:nvSpPr>
        <p:spPr/>
        <p:txBody>
          <a:bodyPr/>
          <a:lstStyle/>
          <a:p>
            <a:pPr algn="l"/>
            <a:r>
              <a:rPr lang="en-US" dirty="0" smtClean="0"/>
              <a:t>-Collects , analyze and interpret vital health statistics from all the district health facilities</a:t>
            </a:r>
          </a:p>
          <a:p>
            <a:pPr algn="l"/>
            <a:r>
              <a:rPr lang="en-US" dirty="0" smtClean="0"/>
              <a:t>-Determine the health services coverage especially immunization in a district</a:t>
            </a:r>
          </a:p>
          <a:p>
            <a:pPr algn="l"/>
            <a:r>
              <a:rPr lang="en-US" dirty="0" smtClean="0"/>
              <a:t>-asses utilization of MCH/FP services and the health status of the community.</a:t>
            </a:r>
            <a:endParaRPr lang="en-US" dirty="0"/>
          </a:p>
        </p:txBody>
      </p:sp>
    </p:spTree>
  </p:cSld>
  <p:clrMapOvr>
    <a:masterClrMapping/>
  </p:clrMapOvr>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rural health concept</a:t>
            </a:r>
            <a:endParaRPr lang="en-US" dirty="0"/>
          </a:p>
        </p:txBody>
      </p:sp>
      <p:sp>
        <p:nvSpPr>
          <p:cNvPr id="3" name="Content Placeholder 2"/>
          <p:cNvSpPr>
            <a:spLocks noGrp="1"/>
          </p:cNvSpPr>
          <p:nvPr>
            <p:ph idx="1"/>
          </p:nvPr>
        </p:nvSpPr>
        <p:spPr/>
        <p:txBody>
          <a:bodyPr/>
          <a:lstStyle/>
          <a:p>
            <a:pPr algn="l">
              <a:buNone/>
            </a:pPr>
            <a:r>
              <a:rPr lang="en-US" dirty="0" smtClean="0"/>
              <a:t>Concept of improving health services within rural areas which led to establishment of rural health facilities</a:t>
            </a:r>
          </a:p>
          <a:p>
            <a:pPr algn="l">
              <a:buNone/>
            </a:pPr>
            <a:r>
              <a:rPr lang="en-US" dirty="0" smtClean="0"/>
              <a:t>These facilities are designed to provided integrated health services </a:t>
            </a:r>
            <a:endParaRPr lang="en-US" dirty="0"/>
          </a:p>
        </p:txBody>
      </p:sp>
    </p:spTree>
  </p:cSld>
  <p:clrMapOvr>
    <a:masterClrMapping/>
  </p:clrMapOvr>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Integrated health services</a:t>
            </a:r>
            <a:endParaRPr lang="en-US" dirty="0"/>
          </a:p>
        </p:txBody>
      </p:sp>
      <p:sp>
        <p:nvSpPr>
          <p:cNvPr id="3" name="Content Placeholder 2"/>
          <p:cNvSpPr>
            <a:spLocks noGrp="1"/>
          </p:cNvSpPr>
          <p:nvPr>
            <p:ph idx="1"/>
          </p:nvPr>
        </p:nvSpPr>
        <p:spPr/>
        <p:txBody>
          <a:bodyPr/>
          <a:lstStyle/>
          <a:p>
            <a:pPr algn="l"/>
            <a:r>
              <a:rPr lang="en-US" sz="2800" dirty="0" smtClean="0"/>
              <a:t>These are comprehensive health services offered to mothers and children &lt; 5yrs to ensure optimal health under one service delivery point.</a:t>
            </a:r>
          </a:p>
          <a:p>
            <a:pPr algn="l"/>
            <a:r>
              <a:rPr lang="en-US" sz="2800" dirty="0" smtClean="0"/>
              <a:t>Integrated health services include : preventive , Promotive , curative , immunization , postnatal , ANC , growth monitoring , FP , and HE</a:t>
            </a:r>
            <a:r>
              <a:rPr lang="en-US" dirty="0" smtClean="0"/>
              <a:t>. </a:t>
            </a:r>
            <a:endParaRPr lang="en-US" dirty="0"/>
          </a:p>
        </p:txBody>
      </p:sp>
    </p:spTree>
  </p:cSld>
  <p:clrMapOvr>
    <a:masterClrMapping/>
  </p:clrMapOvr>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a:t>
            </a:r>
            <a:endParaRPr lang="en-US" dirty="0"/>
          </a:p>
        </p:txBody>
      </p:sp>
      <p:sp>
        <p:nvSpPr>
          <p:cNvPr id="3" name="Content Placeholder 2"/>
          <p:cNvSpPr>
            <a:spLocks noGrp="1"/>
          </p:cNvSpPr>
          <p:nvPr>
            <p:ph idx="1"/>
          </p:nvPr>
        </p:nvSpPr>
        <p:spPr/>
        <p:txBody>
          <a:bodyPr/>
          <a:lstStyle/>
          <a:p>
            <a:pPr algn="l"/>
            <a:r>
              <a:rPr lang="en-US" sz="2800" b="1" dirty="0" smtClean="0"/>
              <a:t>The rural health concept led to establishment of provincial health centres to assist in training staffs to work in these facilities.</a:t>
            </a:r>
          </a:p>
          <a:p>
            <a:pPr algn="l"/>
            <a:r>
              <a:rPr lang="en-US" sz="2800" b="1" dirty="0" smtClean="0"/>
              <a:t>These provincial health centres are </a:t>
            </a:r>
          </a:p>
          <a:p>
            <a:pPr algn="l"/>
            <a:r>
              <a:rPr lang="en-US" sz="2800" b="1" dirty="0" smtClean="0"/>
              <a:t>1.Maragwa provincial rural health centre –central</a:t>
            </a:r>
          </a:p>
          <a:p>
            <a:pPr algn="l"/>
            <a:r>
              <a:rPr lang="en-US" sz="2800" b="1" dirty="0" smtClean="0"/>
              <a:t>2.Karurumo Rural  health centre -Eastern</a:t>
            </a:r>
          </a:p>
        </p:txBody>
      </p:sp>
    </p:spTree>
  </p:cSld>
  <p:clrMapOvr>
    <a:masterClrMapping/>
  </p:clrMapOvr>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dirty="0" smtClean="0"/>
              <a:t>3. </a:t>
            </a:r>
            <a:r>
              <a:rPr lang="en-US" dirty="0" err="1" smtClean="0"/>
              <a:t>Tiwi</a:t>
            </a:r>
            <a:r>
              <a:rPr lang="en-US" dirty="0" smtClean="0"/>
              <a:t> Rural Health centre –Coast</a:t>
            </a:r>
          </a:p>
          <a:p>
            <a:pPr algn="l"/>
            <a:r>
              <a:rPr lang="en-US" dirty="0" smtClean="0"/>
              <a:t>4.Chulaimbo Rural Health Centre –Nyanza</a:t>
            </a:r>
          </a:p>
          <a:p>
            <a:pPr algn="l"/>
            <a:r>
              <a:rPr lang="en-US" dirty="0" smtClean="0"/>
              <a:t>5.Mbale Rural Health Centre – western</a:t>
            </a:r>
          </a:p>
          <a:p>
            <a:pPr algn="l"/>
            <a:r>
              <a:rPr lang="en-US" dirty="0" smtClean="0"/>
              <a:t>6.Mosoriot Rural Health Center – </a:t>
            </a:r>
            <a:r>
              <a:rPr lang="en-US" dirty="0" err="1" smtClean="0"/>
              <a:t>R.valley</a:t>
            </a:r>
            <a:r>
              <a:rPr lang="en-US" dirty="0" smtClean="0"/>
              <a:t>.</a:t>
            </a:r>
            <a:endParaRPr lang="en-US" dirty="0"/>
          </a:p>
        </p:txBody>
      </p:sp>
    </p:spTree>
  </p:cSld>
  <p:clrMapOvr>
    <a:masterClrMapping/>
  </p:clrMapOvr>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ANTENATAL CARE (ANC)</a:t>
            </a:r>
            <a:endParaRPr lang="en-US" dirty="0"/>
          </a:p>
        </p:txBody>
      </p:sp>
      <p:sp>
        <p:nvSpPr>
          <p:cNvPr id="3" name="Content Placeholder 2"/>
          <p:cNvSpPr>
            <a:spLocks noGrp="1"/>
          </p:cNvSpPr>
          <p:nvPr>
            <p:ph idx="1"/>
          </p:nvPr>
        </p:nvSpPr>
        <p:spPr/>
        <p:txBody>
          <a:bodyPr/>
          <a:lstStyle/>
          <a:p>
            <a:pPr algn="l"/>
            <a:r>
              <a:rPr lang="en-US" sz="2400" dirty="0" smtClean="0"/>
              <a:t>Is also called antepartum or prenatal care</a:t>
            </a:r>
          </a:p>
          <a:p>
            <a:pPr algn="l"/>
            <a:r>
              <a:rPr lang="en-US" sz="2400" dirty="0" smtClean="0"/>
              <a:t>Refers to planned examination , observation and guidance given to pregnant mother during pregnancy period.</a:t>
            </a:r>
          </a:p>
          <a:p>
            <a:pPr algn="l"/>
            <a:r>
              <a:rPr lang="en-US" sz="2400" dirty="0" smtClean="0"/>
              <a:t>It is the advice , supervision , and attention a pregnant woman receives to ensure good health through out the period upto having a live healthy baby at the end of pregnancy</a:t>
            </a:r>
            <a:endParaRPr lang="en-US" sz="2400" dirty="0"/>
          </a:p>
        </p:txBody>
      </p:sp>
    </p:spTree>
  </p:cSld>
  <p:clrMapOvr>
    <a:masterClrMapping/>
  </p:clrMapOvr>
  <p:transition/>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Aims of ANC</a:t>
            </a:r>
            <a:endParaRPr lang="en-US" dirty="0"/>
          </a:p>
        </p:txBody>
      </p:sp>
      <p:sp>
        <p:nvSpPr>
          <p:cNvPr id="3" name="Content Placeholder 2"/>
          <p:cNvSpPr>
            <a:spLocks noGrp="1"/>
          </p:cNvSpPr>
          <p:nvPr>
            <p:ph idx="1"/>
          </p:nvPr>
        </p:nvSpPr>
        <p:spPr/>
        <p:txBody>
          <a:bodyPr/>
          <a:lstStyle/>
          <a:p>
            <a:pPr algn="l"/>
            <a:r>
              <a:rPr lang="en-US" dirty="0" smtClean="0"/>
              <a:t>To monitor the progress of pregnancy</a:t>
            </a:r>
          </a:p>
          <a:p>
            <a:pPr algn="l"/>
            <a:r>
              <a:rPr lang="en-US" dirty="0" smtClean="0"/>
              <a:t>To detect early and treat appropriately , medical and obstetrical conditions that would endanger the life of impair the health of pregnant woman or baby. </a:t>
            </a:r>
          </a:p>
        </p:txBody>
      </p:sp>
    </p:spTree>
  </p:cSld>
  <p:clrMapOvr>
    <a:masterClrMapping/>
  </p:clrMapOvr>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dirty="0" smtClean="0"/>
              <a:t>To prepare the woman for delivery , breastfeeding and subsequent care of the baby</a:t>
            </a:r>
          </a:p>
          <a:p>
            <a:pPr algn="l"/>
            <a:r>
              <a:rPr lang="en-US" dirty="0" smtClean="0"/>
              <a:t>To promote and maintain good physical and mental health during pregnancy.</a:t>
            </a:r>
          </a:p>
          <a:p>
            <a:pPr algn="l"/>
            <a:r>
              <a:rPr lang="en-US" dirty="0" smtClean="0"/>
              <a:t>To prepare the woman for delivery , breast-feeding and subsequent care of her child.</a:t>
            </a:r>
            <a:endParaRPr lang="en-US" dirty="0"/>
          </a:p>
        </p:txBody>
      </p:sp>
    </p:spTree>
  </p:cSld>
  <p:clrMapOvr>
    <a:masterClrMapping/>
  </p:clrMapOvr>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dirty="0" smtClean="0"/>
              <a:t>To recognize deviations from normal and provide management or treatment as required.</a:t>
            </a:r>
          </a:p>
          <a:p>
            <a:pPr algn="l"/>
            <a:r>
              <a:rPr lang="en-US" dirty="0" smtClean="0"/>
              <a:t>To confirm pregnancy and assess the period of gestation</a:t>
            </a:r>
          </a:p>
          <a:p>
            <a:pPr algn="l"/>
            <a:r>
              <a:rPr lang="en-US" dirty="0" smtClean="0"/>
              <a:t>To prevent maternal as well as neonatal tetanus.</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b="1" dirty="0" smtClean="0"/>
              <a:t>Community health nursing </a:t>
            </a:r>
            <a:r>
              <a:rPr lang="en-US" dirty="0" smtClean="0"/>
              <a:t>: a field of nursing practice with a body of knowledge an skills applied in meeting the needs of individual, family and community</a:t>
            </a:r>
            <a:endParaRPr lang="en-US" dirty="0"/>
          </a:p>
        </p:txBody>
      </p:sp>
    </p:spTree>
  </p:cSld>
  <p:clrMapOvr>
    <a:masterClrMapping/>
  </p:clrMapOvr>
  <p:transition/>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Health promotion and disease prevention during ANC</a:t>
            </a:r>
            <a:endParaRPr lang="en-US" sz="2800" dirty="0"/>
          </a:p>
        </p:txBody>
      </p:sp>
      <p:sp>
        <p:nvSpPr>
          <p:cNvPr id="3" name="Content Placeholder 2"/>
          <p:cNvSpPr>
            <a:spLocks noGrp="1"/>
          </p:cNvSpPr>
          <p:nvPr>
            <p:ph idx="1"/>
          </p:nvPr>
        </p:nvSpPr>
        <p:spPr/>
        <p:txBody>
          <a:bodyPr/>
          <a:lstStyle/>
          <a:p>
            <a:pPr algn="l"/>
            <a:r>
              <a:rPr lang="en-US" sz="2800" dirty="0" smtClean="0"/>
              <a:t>During ANC visit ,the mother should be counselled  and given health education on :</a:t>
            </a:r>
          </a:p>
          <a:p>
            <a:pPr algn="l"/>
            <a:r>
              <a:rPr lang="en-US" sz="2800" dirty="0" smtClean="0"/>
              <a:t>1.to recognize danger signs ,what to do and where to get help</a:t>
            </a:r>
          </a:p>
          <a:p>
            <a:pPr algn="l"/>
            <a:r>
              <a:rPr lang="en-US" sz="2800" dirty="0" smtClean="0"/>
              <a:t>2.individual birth plan</a:t>
            </a:r>
          </a:p>
          <a:p>
            <a:pPr algn="l"/>
            <a:r>
              <a:rPr lang="en-US" sz="2800" dirty="0" smtClean="0"/>
              <a:t>3.good nutrition and importance of rest</a:t>
            </a:r>
          </a:p>
          <a:p>
            <a:pPr algn="l"/>
            <a:r>
              <a:rPr lang="en-US" sz="2800" dirty="0" smtClean="0"/>
              <a:t>4.hygiene and infection prevention practices</a:t>
            </a:r>
          </a:p>
          <a:p>
            <a:pPr algn="l"/>
            <a:endParaRPr lang="en-US" sz="2800" dirty="0"/>
          </a:p>
        </p:txBody>
      </p:sp>
    </p:spTree>
  </p:cSld>
  <p:clrMapOvr>
    <a:masterClrMapping/>
  </p:clrMapOvr>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dirty="0" smtClean="0"/>
              <a:t>Risk of using tobacco, alcohol , local drugs , and traditional remedies</a:t>
            </a:r>
          </a:p>
          <a:p>
            <a:pPr algn="l"/>
            <a:r>
              <a:rPr lang="en-US" dirty="0" smtClean="0"/>
              <a:t>Breastfeeding</a:t>
            </a:r>
          </a:p>
          <a:p>
            <a:pPr algn="l"/>
            <a:r>
              <a:rPr lang="en-US" dirty="0" smtClean="0"/>
              <a:t>Postpartum ,family planning and birth spacing.</a:t>
            </a:r>
          </a:p>
          <a:p>
            <a:pPr algn="l"/>
            <a:r>
              <a:rPr lang="en-US" dirty="0" smtClean="0"/>
              <a:t>All pregnant women should receive the following interventions</a:t>
            </a:r>
            <a:endParaRPr lang="en-US" dirty="0"/>
          </a:p>
        </p:txBody>
      </p:sp>
    </p:spTree>
  </p:cSld>
  <p:clrMapOvr>
    <a:masterClrMapping/>
  </p:clrMapOvr>
  <p:transition/>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dirty="0" smtClean="0"/>
              <a:t>Immunization against tetanus</a:t>
            </a:r>
          </a:p>
          <a:p>
            <a:pPr algn="l"/>
            <a:r>
              <a:rPr lang="en-US" dirty="0" smtClean="0"/>
              <a:t>Iron and folate supplementation</a:t>
            </a:r>
          </a:p>
          <a:p>
            <a:pPr algn="l"/>
            <a:r>
              <a:rPr lang="en-US" dirty="0" smtClean="0"/>
              <a:t>Protection against malaria by giving them intermittent preventive treatment and insecticide treated bed nets</a:t>
            </a:r>
          </a:p>
          <a:p>
            <a:pPr algn="l"/>
            <a:r>
              <a:rPr lang="en-US" dirty="0" smtClean="0"/>
              <a:t>Deworming</a:t>
            </a:r>
          </a:p>
          <a:p>
            <a:pPr algn="l"/>
            <a:r>
              <a:rPr lang="en-US" dirty="0" smtClean="0"/>
              <a:t>Vitamin A supplementation.</a:t>
            </a:r>
            <a:endParaRPr lang="en-US" dirty="0"/>
          </a:p>
        </p:txBody>
      </p:sp>
    </p:spTree>
  </p:cSld>
  <p:clrMapOvr>
    <a:masterClrMapping/>
  </p:clrMapOvr>
  <p:transition/>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Birth preparedness and complication readiness</a:t>
            </a:r>
            <a:endParaRPr lang="en-US" dirty="0"/>
          </a:p>
        </p:txBody>
      </p:sp>
      <p:sp>
        <p:nvSpPr>
          <p:cNvPr id="3" name="Content Placeholder 2"/>
          <p:cNvSpPr>
            <a:spLocks noGrp="1"/>
          </p:cNvSpPr>
          <p:nvPr>
            <p:ph idx="1"/>
          </p:nvPr>
        </p:nvSpPr>
        <p:spPr/>
        <p:txBody>
          <a:bodyPr/>
          <a:lstStyle/>
          <a:p>
            <a:pPr algn="l"/>
            <a:r>
              <a:rPr lang="en-US" sz="2400" dirty="0" smtClean="0"/>
              <a:t>A pregnant woman should have a plan for the following:</a:t>
            </a:r>
          </a:p>
          <a:p>
            <a:pPr algn="l"/>
            <a:r>
              <a:rPr lang="en-US" sz="2400" dirty="0" smtClean="0"/>
              <a:t>Items needed for birth</a:t>
            </a:r>
          </a:p>
          <a:p>
            <a:pPr algn="l"/>
            <a:r>
              <a:rPr lang="en-US" sz="2400" dirty="0" smtClean="0"/>
              <a:t>Place of birth and how to get there including how to get emergency transport</a:t>
            </a:r>
          </a:p>
          <a:p>
            <a:pPr algn="l"/>
            <a:r>
              <a:rPr lang="en-US" sz="2400" dirty="0" smtClean="0"/>
              <a:t>A skilled birth attendant</a:t>
            </a:r>
          </a:p>
          <a:p>
            <a:pPr algn="l"/>
            <a:r>
              <a:rPr lang="en-US" sz="2400" dirty="0" smtClean="0"/>
              <a:t>Potential blood donors incase of emergency</a:t>
            </a:r>
          </a:p>
          <a:p>
            <a:pPr algn="l"/>
            <a:r>
              <a:rPr lang="en-US" sz="2400" dirty="0" smtClean="0"/>
              <a:t>Money saved to pay the skilled provider</a:t>
            </a:r>
          </a:p>
          <a:p>
            <a:pPr algn="l"/>
            <a:r>
              <a:rPr lang="en-US" sz="2400" dirty="0" smtClean="0"/>
              <a:t>Support during and after birth.</a:t>
            </a:r>
            <a:endParaRPr lang="en-US" sz="2400" dirty="0"/>
          </a:p>
        </p:txBody>
      </p:sp>
    </p:spTree>
  </p:cSld>
  <p:clrMapOvr>
    <a:masterClrMapping/>
  </p:clrMapOvr>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Identification of danger signs</a:t>
            </a:r>
            <a:endParaRPr lang="en-US" dirty="0"/>
          </a:p>
        </p:txBody>
      </p:sp>
      <p:sp>
        <p:nvSpPr>
          <p:cNvPr id="3" name="Content Placeholder 2"/>
          <p:cNvSpPr>
            <a:spLocks noGrp="1"/>
          </p:cNvSpPr>
          <p:nvPr>
            <p:ph idx="1"/>
          </p:nvPr>
        </p:nvSpPr>
        <p:spPr/>
        <p:txBody>
          <a:bodyPr/>
          <a:lstStyle/>
          <a:p>
            <a:pPr algn="l"/>
            <a:r>
              <a:rPr lang="en-US" dirty="0" smtClean="0"/>
              <a:t>Bleeding during pregnancy</a:t>
            </a:r>
          </a:p>
          <a:p>
            <a:pPr algn="l"/>
            <a:r>
              <a:rPr lang="en-US" dirty="0" smtClean="0"/>
              <a:t>Severe headache</a:t>
            </a:r>
          </a:p>
          <a:p>
            <a:pPr algn="l"/>
            <a:r>
              <a:rPr lang="en-US" dirty="0" smtClean="0"/>
              <a:t>Severe abdominal pain</a:t>
            </a:r>
          </a:p>
          <a:p>
            <a:pPr algn="l"/>
            <a:r>
              <a:rPr lang="en-US" dirty="0" smtClean="0"/>
              <a:t>Severe nausea and vomiting</a:t>
            </a:r>
          </a:p>
          <a:p>
            <a:pPr algn="l"/>
            <a:r>
              <a:rPr lang="en-US" dirty="0" smtClean="0"/>
              <a:t>Unusual vaginal discharge.</a:t>
            </a:r>
            <a:endParaRPr lang="en-US" dirty="0"/>
          </a:p>
        </p:txBody>
      </p:sp>
    </p:spTree>
  </p:cSld>
  <p:clrMapOvr>
    <a:masterClrMapping/>
  </p:clrMapOvr>
  <p:transition/>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Focused antenatal care (FANC)</a:t>
            </a:r>
            <a:endParaRPr lang="en-US" dirty="0"/>
          </a:p>
        </p:txBody>
      </p:sp>
      <p:sp>
        <p:nvSpPr>
          <p:cNvPr id="3" name="Content Placeholder 2"/>
          <p:cNvSpPr>
            <a:spLocks noGrp="1"/>
          </p:cNvSpPr>
          <p:nvPr>
            <p:ph idx="1"/>
          </p:nvPr>
        </p:nvSpPr>
        <p:spPr/>
        <p:txBody>
          <a:bodyPr/>
          <a:lstStyle/>
          <a:p>
            <a:pPr algn="l"/>
            <a:r>
              <a:rPr lang="en-US" sz="2800" b="1" dirty="0" smtClean="0"/>
              <a:t>Health care given to a pregnant woman from the time she realizes she is pregnant until the birth of the baby.</a:t>
            </a:r>
          </a:p>
          <a:p>
            <a:pPr algn="l"/>
            <a:r>
              <a:rPr lang="en-US" sz="2800" b="1" dirty="0" smtClean="0"/>
              <a:t>It is aimed at ensuring that the mother and the fetus are in good health and that any problems during pregnancy are recognized ,treated and referred promptly</a:t>
            </a:r>
          </a:p>
          <a:p>
            <a:pPr algn="l"/>
            <a:r>
              <a:rPr lang="en-US" sz="2800" b="1" dirty="0" smtClean="0"/>
              <a:t>All pregnant women should have four focused antenatal care.</a:t>
            </a:r>
            <a:endParaRPr lang="en-US" sz="2800" b="1" dirty="0"/>
          </a:p>
        </p:txBody>
      </p:sp>
    </p:spTree>
  </p:cSld>
  <p:clrMapOvr>
    <a:masterClrMapping/>
  </p:clrMapOvr>
  <p:transition/>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of focused antenatal care</a:t>
            </a:r>
            <a:endParaRPr lang="en-US" dirty="0"/>
          </a:p>
        </p:txBody>
      </p:sp>
      <p:sp>
        <p:nvSpPr>
          <p:cNvPr id="3" name="Content Placeholder 2"/>
          <p:cNvSpPr>
            <a:spLocks noGrp="1"/>
          </p:cNvSpPr>
          <p:nvPr>
            <p:ph idx="1"/>
          </p:nvPr>
        </p:nvSpPr>
        <p:spPr/>
        <p:txBody>
          <a:bodyPr/>
          <a:lstStyle/>
          <a:p>
            <a:pPr algn="l"/>
            <a:r>
              <a:rPr lang="en-US" sz="2400" dirty="0" smtClean="0"/>
              <a:t>To detect and treat complications arising during pregnancy ,whether medical ,surgical or obstetrical.</a:t>
            </a:r>
          </a:p>
          <a:p>
            <a:pPr algn="l"/>
            <a:r>
              <a:rPr lang="en-US" sz="2400" dirty="0" smtClean="0"/>
              <a:t>To ensure that the pregnant woman makes an individual birth plan (IBP)</a:t>
            </a:r>
          </a:p>
          <a:p>
            <a:pPr algn="l"/>
            <a:r>
              <a:rPr lang="en-US" sz="2400" dirty="0" smtClean="0"/>
              <a:t>To promote safe delivery of a healthy  baby with minimal stress and injury to mother and baby</a:t>
            </a:r>
          </a:p>
          <a:p>
            <a:pPr algn="l"/>
            <a:r>
              <a:rPr lang="en-US" sz="2400" dirty="0" smtClean="0"/>
              <a:t>To help prepare mothers to breastfeed  successfully ,experience normal puerperium and take good care of the child physically, psychologically and socially.</a:t>
            </a:r>
          </a:p>
        </p:txBody>
      </p:sp>
    </p:spTree>
  </p:cSld>
  <p:clrMapOvr>
    <a:masterClrMapping/>
  </p:clrMapOvr>
  <p:transition/>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dirty="0" smtClean="0"/>
              <a:t>To promote and maintain the physical, mental and social health of the mother and baby by providing education on nutrition, personal hygiene and labour process.</a:t>
            </a:r>
            <a:endParaRPr lang="en-US" dirty="0"/>
          </a:p>
        </p:txBody>
      </p:sp>
    </p:spTree>
  </p:cSld>
  <p:clrMapOvr>
    <a:masterClrMapping/>
  </p:clrMapOvr>
  <p:transition/>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Activities on FANC visits</a:t>
            </a:r>
            <a:endParaRPr lang="en-US" dirty="0"/>
          </a:p>
        </p:txBody>
      </p:sp>
      <p:sp>
        <p:nvSpPr>
          <p:cNvPr id="3" name="Content Placeholder 2"/>
          <p:cNvSpPr>
            <a:spLocks noGrp="1"/>
          </p:cNvSpPr>
          <p:nvPr>
            <p:ph idx="1"/>
          </p:nvPr>
        </p:nvSpPr>
        <p:spPr/>
        <p:txBody>
          <a:bodyPr/>
          <a:lstStyle/>
          <a:p>
            <a:pPr algn="l"/>
            <a:r>
              <a:rPr lang="en-US" u="sng" dirty="0" smtClean="0"/>
              <a:t>1.activities on 1</a:t>
            </a:r>
            <a:r>
              <a:rPr lang="en-US" u="sng" baseline="30000" dirty="0" smtClean="0"/>
              <a:t>st</a:t>
            </a:r>
            <a:r>
              <a:rPr lang="en-US" u="sng" dirty="0" smtClean="0"/>
              <a:t> visit</a:t>
            </a:r>
            <a:r>
              <a:rPr lang="en-US" dirty="0" smtClean="0"/>
              <a:t>.</a:t>
            </a:r>
          </a:p>
          <a:p>
            <a:pPr algn="l"/>
            <a:r>
              <a:rPr lang="en-US" dirty="0" smtClean="0"/>
              <a:t>Take history</a:t>
            </a:r>
          </a:p>
          <a:p>
            <a:pPr algn="l"/>
            <a:r>
              <a:rPr lang="en-US" dirty="0" smtClean="0"/>
              <a:t>Do physical examination</a:t>
            </a:r>
          </a:p>
          <a:p>
            <a:pPr algn="l"/>
            <a:r>
              <a:rPr lang="en-US" dirty="0" smtClean="0"/>
              <a:t>ANC profile</a:t>
            </a:r>
          </a:p>
          <a:p>
            <a:pPr algn="l"/>
            <a:r>
              <a:rPr lang="en-US" dirty="0" smtClean="0"/>
              <a:t>Give TT ,iron and folate and sp if it is more than 16weeks </a:t>
            </a:r>
          </a:p>
          <a:p>
            <a:pPr algn="l"/>
            <a:r>
              <a:rPr lang="en-US" dirty="0" smtClean="0"/>
              <a:t>Tell about danger signs</a:t>
            </a:r>
          </a:p>
          <a:p>
            <a:pPr algn="l"/>
            <a:r>
              <a:rPr lang="en-US" dirty="0" smtClean="0"/>
              <a:t>Advice on individual birth plan.</a:t>
            </a:r>
          </a:p>
        </p:txBody>
      </p:sp>
    </p:spTree>
  </p:cSld>
  <p:clrMapOvr>
    <a:masterClrMapping/>
  </p:clrMapOvr>
  <p:transition/>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2.Activities on 2</a:t>
            </a:r>
            <a:r>
              <a:rPr lang="en-US" baseline="30000" dirty="0" smtClean="0"/>
              <a:t>nd</a:t>
            </a:r>
            <a:r>
              <a:rPr lang="en-US" dirty="0" smtClean="0"/>
              <a:t> visit</a:t>
            </a:r>
            <a:endParaRPr lang="en-US" dirty="0"/>
          </a:p>
        </p:txBody>
      </p:sp>
      <p:sp>
        <p:nvSpPr>
          <p:cNvPr id="3" name="Content Placeholder 2"/>
          <p:cNvSpPr>
            <a:spLocks noGrp="1"/>
          </p:cNvSpPr>
          <p:nvPr>
            <p:ph idx="1"/>
          </p:nvPr>
        </p:nvSpPr>
        <p:spPr/>
        <p:txBody>
          <a:bodyPr/>
          <a:lstStyle/>
          <a:p>
            <a:pPr algn="l"/>
            <a:r>
              <a:rPr lang="en-US" dirty="0" smtClean="0"/>
              <a:t>Check on individual birth plan</a:t>
            </a:r>
          </a:p>
          <a:p>
            <a:pPr algn="l"/>
            <a:r>
              <a:rPr lang="en-US" dirty="0" smtClean="0"/>
              <a:t>Give iron ,and folate</a:t>
            </a:r>
          </a:p>
          <a:p>
            <a:pPr algn="l"/>
            <a:r>
              <a:rPr lang="en-US" dirty="0" smtClean="0"/>
              <a:t>Listen to fetal heart sounds</a:t>
            </a:r>
          </a:p>
          <a:p>
            <a:pPr algn="l"/>
            <a:r>
              <a:rPr lang="en-US" dirty="0" smtClean="0"/>
              <a:t>Counsel and educate the mother</a:t>
            </a:r>
          </a:p>
          <a:p>
            <a:pPr algn="l"/>
            <a:endParaRPr lang="en-US" dirty="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Structure of the Community</a:t>
            </a:r>
            <a:br>
              <a:rPr lang="en-US" sz="3200" b="1" dirty="0" smtClean="0"/>
            </a:br>
            <a:r>
              <a:rPr lang="en-US" sz="3200" b="1" dirty="0" smtClean="0"/>
              <a:t>(three components of a </a:t>
            </a:r>
            <a:r>
              <a:rPr lang="en-US" b="1" dirty="0" smtClean="0"/>
              <a:t>community</a:t>
            </a:r>
            <a:endParaRPr lang="en-US" dirty="0"/>
          </a:p>
        </p:txBody>
      </p:sp>
      <p:pic>
        <p:nvPicPr>
          <p:cNvPr id="4" name="ia_el_11_innerEl" descr="The structure of the community, the community is made up of families, which in turn are made up of individuals"/>
          <p:cNvPicPr>
            <a:picLocks noGrp="1"/>
          </p:cNvPicPr>
          <p:nvPr>
            <p:ph idx="1"/>
          </p:nvPr>
        </p:nvPicPr>
        <p:blipFill>
          <a:blip r:embed="rId2"/>
          <a:srcRect/>
          <a:stretch>
            <a:fillRect/>
          </a:stretch>
        </p:blipFill>
        <p:spPr bwMode="auto">
          <a:xfrm>
            <a:off x="838200" y="1752600"/>
            <a:ext cx="6705600" cy="5105400"/>
          </a:xfrm>
          <a:prstGeom prst="rect">
            <a:avLst/>
          </a:prstGeom>
          <a:noFill/>
          <a:ln w="9525">
            <a:noFill/>
            <a:miter lim="800000"/>
            <a:headEnd/>
            <a:tailEnd/>
          </a:ln>
        </p:spPr>
      </p:pic>
    </p:spTree>
  </p:cSld>
  <p:clrMapOvr>
    <a:masterClrMapping/>
  </p:clrMapOvr>
  <p:transition/>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Activities on 3</a:t>
            </a:r>
            <a:r>
              <a:rPr lang="en-US" baseline="30000" dirty="0" smtClean="0"/>
              <a:t>rd</a:t>
            </a:r>
            <a:r>
              <a:rPr lang="en-US" dirty="0" smtClean="0"/>
              <a:t> visit</a:t>
            </a:r>
            <a:endParaRPr lang="en-US" dirty="0"/>
          </a:p>
        </p:txBody>
      </p:sp>
      <p:sp>
        <p:nvSpPr>
          <p:cNvPr id="3" name="Content Placeholder 2"/>
          <p:cNvSpPr>
            <a:spLocks noGrp="1"/>
          </p:cNvSpPr>
          <p:nvPr>
            <p:ph idx="1"/>
          </p:nvPr>
        </p:nvSpPr>
        <p:spPr/>
        <p:txBody>
          <a:bodyPr/>
          <a:lstStyle/>
          <a:p>
            <a:pPr algn="l"/>
            <a:r>
              <a:rPr lang="en-US" dirty="0" smtClean="0"/>
              <a:t>Give iron and folate</a:t>
            </a:r>
          </a:p>
          <a:p>
            <a:pPr algn="l"/>
            <a:r>
              <a:rPr lang="en-US" dirty="0" smtClean="0"/>
              <a:t>Give TT if four weeks from the 1</a:t>
            </a:r>
            <a:r>
              <a:rPr lang="en-US" baseline="30000" dirty="0" smtClean="0"/>
              <a:t>st</a:t>
            </a:r>
            <a:r>
              <a:rPr lang="en-US" dirty="0" smtClean="0"/>
              <a:t> TT</a:t>
            </a:r>
          </a:p>
          <a:p>
            <a:pPr algn="l"/>
            <a:r>
              <a:rPr lang="en-US" dirty="0" smtClean="0"/>
              <a:t>Listen to fetal heart sounds</a:t>
            </a:r>
          </a:p>
          <a:p>
            <a:pPr algn="l"/>
            <a:r>
              <a:rPr lang="en-US" dirty="0" smtClean="0"/>
              <a:t>Counsel and educate</a:t>
            </a:r>
            <a:endParaRPr lang="en-US" dirty="0"/>
          </a:p>
        </p:txBody>
      </p:sp>
    </p:spTree>
  </p:cSld>
  <p:clrMapOvr>
    <a:masterClrMapping/>
  </p:clrMapOvr>
  <p:transition/>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Activities on 4</a:t>
            </a:r>
            <a:r>
              <a:rPr lang="en-US" baseline="30000" dirty="0" smtClean="0"/>
              <a:t>th</a:t>
            </a:r>
            <a:r>
              <a:rPr lang="en-US" dirty="0" smtClean="0"/>
              <a:t> visit</a:t>
            </a:r>
            <a:endParaRPr lang="en-US" dirty="0"/>
          </a:p>
        </p:txBody>
      </p:sp>
      <p:sp>
        <p:nvSpPr>
          <p:cNvPr id="3" name="Content Placeholder 2"/>
          <p:cNvSpPr>
            <a:spLocks noGrp="1"/>
          </p:cNvSpPr>
          <p:nvPr>
            <p:ph idx="1"/>
          </p:nvPr>
        </p:nvSpPr>
        <p:spPr/>
        <p:txBody>
          <a:bodyPr/>
          <a:lstStyle/>
          <a:p>
            <a:pPr algn="l"/>
            <a:r>
              <a:rPr lang="en-US" dirty="0" smtClean="0"/>
              <a:t>Update on individual birth plan</a:t>
            </a:r>
          </a:p>
          <a:p>
            <a:pPr algn="l"/>
            <a:r>
              <a:rPr lang="en-US" dirty="0" smtClean="0"/>
              <a:t>Look for anemia</a:t>
            </a:r>
          </a:p>
          <a:p>
            <a:pPr algn="l"/>
            <a:r>
              <a:rPr lang="en-US" dirty="0" smtClean="0"/>
              <a:t>Check fetal presentation</a:t>
            </a:r>
          </a:p>
          <a:p>
            <a:pPr algn="l"/>
            <a:r>
              <a:rPr lang="en-US" dirty="0" smtClean="0"/>
              <a:t>Give iron and folate</a:t>
            </a:r>
          </a:p>
          <a:p>
            <a:pPr algn="l"/>
            <a:r>
              <a:rPr lang="en-US" dirty="0" smtClean="0"/>
              <a:t>Counsel and educate.</a:t>
            </a:r>
            <a:endParaRPr lang="en-US" dirty="0"/>
          </a:p>
        </p:txBody>
      </p:sp>
    </p:spTree>
  </p:cSld>
  <p:clrMapOvr>
    <a:masterClrMapping/>
  </p:clrMapOvr>
  <p:transition/>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LEVELS OF DISEASE PREVENTION.</a:t>
            </a:r>
            <a:endParaRPr lang="en-US" dirty="0"/>
          </a:p>
        </p:txBody>
      </p:sp>
      <p:sp>
        <p:nvSpPr>
          <p:cNvPr id="3" name="Content Placeholder 2"/>
          <p:cNvSpPr>
            <a:spLocks noGrp="1"/>
          </p:cNvSpPr>
          <p:nvPr>
            <p:ph idx="1"/>
          </p:nvPr>
        </p:nvSpPr>
        <p:spPr/>
        <p:txBody>
          <a:bodyPr/>
          <a:lstStyle/>
          <a:p>
            <a:pPr algn="l"/>
            <a:r>
              <a:rPr lang="en-US" dirty="0" smtClean="0"/>
              <a:t>There are three levels of disease prevention in the community</a:t>
            </a:r>
          </a:p>
          <a:p>
            <a:pPr algn="l"/>
            <a:r>
              <a:rPr lang="en-US" dirty="0" smtClean="0"/>
              <a:t>Primary prevention</a:t>
            </a:r>
          </a:p>
          <a:p>
            <a:pPr algn="l"/>
            <a:r>
              <a:rPr lang="en-US" dirty="0" smtClean="0"/>
              <a:t>Secondary prevention</a:t>
            </a:r>
          </a:p>
          <a:p>
            <a:pPr algn="l"/>
            <a:r>
              <a:rPr lang="en-US" dirty="0" smtClean="0"/>
              <a:t>Tertiary prevention.</a:t>
            </a:r>
          </a:p>
          <a:p>
            <a:pPr algn="l"/>
            <a:endParaRPr lang="en-US" dirty="0"/>
          </a:p>
        </p:txBody>
      </p:sp>
    </p:spTree>
  </p:cSld>
  <p:clrMapOvr>
    <a:masterClrMapping/>
  </p:clrMapOvr>
  <p:transition/>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Primary prevention</a:t>
            </a:r>
            <a:endParaRPr lang="en-US" dirty="0"/>
          </a:p>
        </p:txBody>
      </p:sp>
      <p:sp>
        <p:nvSpPr>
          <p:cNvPr id="3" name="Content Placeholder 2"/>
          <p:cNvSpPr>
            <a:spLocks noGrp="1"/>
          </p:cNvSpPr>
          <p:nvPr>
            <p:ph idx="1"/>
          </p:nvPr>
        </p:nvSpPr>
        <p:spPr/>
        <p:txBody>
          <a:bodyPr/>
          <a:lstStyle/>
          <a:p>
            <a:pPr algn="l"/>
            <a:r>
              <a:rPr lang="en-US" sz="2400" dirty="0" smtClean="0"/>
              <a:t>Primary prevention can be defined as the action taken prior to the onset of disease, which removes the possibility that the disease will ever occur.</a:t>
            </a:r>
          </a:p>
          <a:p>
            <a:pPr algn="l"/>
            <a:r>
              <a:rPr lang="en-US" sz="2400" dirty="0" smtClean="0"/>
              <a:t>It is preventing disease before the person become ill.</a:t>
            </a:r>
          </a:p>
          <a:p>
            <a:pPr algn="l"/>
            <a:r>
              <a:rPr lang="en-US" sz="2400" dirty="0" smtClean="0"/>
              <a:t>Primary prevention methods includes : immunization , chemoprophylaxis, nutrition , personal hygiene , child spacing , safe water supplies, food hygiene, excreta and refuse disposal, disinfection and sterilization, vector and reservoir control, good living and working conditions</a:t>
            </a:r>
          </a:p>
          <a:p>
            <a:pPr algn="l"/>
            <a:endParaRPr lang="en-US" sz="2800" dirty="0"/>
          </a:p>
        </p:txBody>
      </p:sp>
    </p:spTree>
  </p:cSld>
  <p:clrMapOvr>
    <a:masterClrMapping/>
  </p:clrMapOvr>
  <p:transition/>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Secondary prevention</a:t>
            </a:r>
            <a:endParaRPr lang="en-US" dirty="0"/>
          </a:p>
        </p:txBody>
      </p:sp>
      <p:sp>
        <p:nvSpPr>
          <p:cNvPr id="3" name="Content Placeholder 2"/>
          <p:cNvSpPr>
            <a:spLocks noGrp="1"/>
          </p:cNvSpPr>
          <p:nvPr>
            <p:ph idx="1"/>
          </p:nvPr>
        </p:nvSpPr>
        <p:spPr/>
        <p:txBody>
          <a:bodyPr/>
          <a:lstStyle/>
          <a:p>
            <a:pPr algn="l"/>
            <a:r>
              <a:rPr lang="en-US" sz="2400" dirty="0" smtClean="0"/>
              <a:t>It is defined as “ action which halts the progress of a disease at its incipient stage and prevents complications.</a:t>
            </a:r>
          </a:p>
          <a:p>
            <a:pPr algn="l"/>
            <a:r>
              <a:rPr lang="en-US" sz="2400" dirty="0" smtClean="0"/>
              <a:t>Prevention of development of symptoms and complications after the disease has started.</a:t>
            </a:r>
          </a:p>
          <a:p>
            <a:pPr algn="l"/>
            <a:r>
              <a:rPr lang="en-US" sz="2400" dirty="0" smtClean="0"/>
              <a:t>Methods of secondary prevention include screening, contact tracing and surveillance</a:t>
            </a:r>
          </a:p>
          <a:p>
            <a:pPr algn="l"/>
            <a:endParaRPr lang="en-US" dirty="0"/>
          </a:p>
        </p:txBody>
      </p:sp>
    </p:spTree>
  </p:cSld>
  <p:clrMapOvr>
    <a:masterClrMapping/>
  </p:clrMapOvr>
  <p:transition/>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Forms of screening in sec prevention</a:t>
            </a:r>
            <a:endParaRPr lang="en-US" dirty="0"/>
          </a:p>
        </p:txBody>
      </p:sp>
      <p:sp>
        <p:nvSpPr>
          <p:cNvPr id="3" name="Content Placeholder 2"/>
          <p:cNvSpPr>
            <a:spLocks noGrp="1"/>
          </p:cNvSpPr>
          <p:nvPr>
            <p:ph idx="1"/>
          </p:nvPr>
        </p:nvSpPr>
        <p:spPr/>
        <p:txBody>
          <a:bodyPr/>
          <a:lstStyle/>
          <a:p>
            <a:pPr algn="l">
              <a:buFontTx/>
              <a:buChar char="-"/>
            </a:pPr>
            <a:r>
              <a:rPr lang="en-US" sz="2000" b="1" dirty="0" smtClean="0">
                <a:solidFill>
                  <a:schemeClr val="tx2"/>
                </a:solidFill>
              </a:rPr>
              <a:t>Weighing babies to check if their weight falls in normal limits, and if not to take appropriate measures </a:t>
            </a:r>
          </a:p>
          <a:p>
            <a:pPr algn="l">
              <a:buFontTx/>
              <a:buChar char="-"/>
            </a:pPr>
            <a:r>
              <a:rPr lang="en-US" sz="2000" b="1" dirty="0" smtClean="0">
                <a:solidFill>
                  <a:schemeClr val="tx2"/>
                </a:solidFill>
              </a:rPr>
              <a:t>Examining stool specimen of school children for ova and cyst (O/C) to check for intestinal worms </a:t>
            </a:r>
          </a:p>
          <a:p>
            <a:pPr algn="l">
              <a:buFontTx/>
              <a:buChar char="-"/>
            </a:pPr>
            <a:r>
              <a:rPr lang="en-US" sz="2000" b="1" dirty="0" smtClean="0">
                <a:solidFill>
                  <a:schemeClr val="tx2"/>
                </a:solidFill>
              </a:rPr>
              <a:t>Examining pregnant mothers to check for early signs of anemia and to take preventive measures</a:t>
            </a:r>
          </a:p>
          <a:p>
            <a:pPr algn="l"/>
            <a:r>
              <a:rPr lang="en-US" sz="2000" b="1" dirty="0" smtClean="0">
                <a:solidFill>
                  <a:schemeClr val="tx2"/>
                </a:solidFill>
              </a:rPr>
              <a:t>tracing of Infectious disease such as pulmonary tuberculosis (PTB ), Sexually transmitted infections (STI ) etc to check whether any one else in the family or among friends has the same disease</a:t>
            </a:r>
            <a:r>
              <a:rPr lang="en-US" b="1" dirty="0" smtClean="0">
                <a:solidFill>
                  <a:schemeClr val="tx2"/>
                </a:solidFill>
              </a:rPr>
              <a:t> </a:t>
            </a:r>
          </a:p>
          <a:p>
            <a:pPr algn="l"/>
            <a:endParaRPr lang="en-US" dirty="0"/>
          </a:p>
        </p:txBody>
      </p:sp>
    </p:spTree>
  </p:cSld>
  <p:clrMapOvr>
    <a:masterClrMapping/>
  </p:clrMapOvr>
  <p:transition/>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Tertiary prevention</a:t>
            </a:r>
            <a:endParaRPr lang="en-US" dirty="0"/>
          </a:p>
        </p:txBody>
      </p:sp>
      <p:sp>
        <p:nvSpPr>
          <p:cNvPr id="3" name="Content Placeholder 2"/>
          <p:cNvSpPr>
            <a:spLocks noGrp="1"/>
          </p:cNvSpPr>
          <p:nvPr>
            <p:ph idx="1"/>
          </p:nvPr>
        </p:nvSpPr>
        <p:spPr/>
        <p:txBody>
          <a:bodyPr/>
          <a:lstStyle/>
          <a:p>
            <a:pPr algn="l"/>
            <a:r>
              <a:rPr lang="en-US" dirty="0" smtClean="0"/>
              <a:t>Diagnosis and treatment after symptoms have appeared.</a:t>
            </a:r>
          </a:p>
          <a:p>
            <a:pPr algn="l"/>
            <a:r>
              <a:rPr lang="en-US" dirty="0" smtClean="0"/>
              <a:t>Protects others from in the community from acquiring the infection.</a:t>
            </a:r>
          </a:p>
          <a:p>
            <a:pPr algn="l"/>
            <a:r>
              <a:rPr lang="en-US" dirty="0" smtClean="0"/>
              <a:t>Methods of secondary prevention include diagnosis , treatment, management and rehabilitation</a:t>
            </a:r>
            <a:endParaRPr lang="en-US" dirty="0"/>
          </a:p>
        </p:txBody>
      </p:sp>
    </p:spTree>
  </p:cSld>
  <p:clrMapOvr>
    <a:masterClrMapping/>
  </p:clrMapOvr>
  <p:transition/>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 OF PHC</a:t>
            </a:r>
            <a:endParaRPr lang="en-US" dirty="0"/>
          </a:p>
        </p:txBody>
      </p:sp>
      <p:sp>
        <p:nvSpPr>
          <p:cNvPr id="3" name="Content Placeholder 2"/>
          <p:cNvSpPr>
            <a:spLocks noGrp="1"/>
          </p:cNvSpPr>
          <p:nvPr>
            <p:ph idx="1"/>
          </p:nvPr>
        </p:nvSpPr>
        <p:spPr/>
        <p:txBody>
          <a:bodyPr/>
          <a:lstStyle/>
          <a:p>
            <a:pPr algn="l"/>
            <a:r>
              <a:rPr lang="en-US" dirty="0" smtClean="0"/>
              <a:t>Key players in implementation  of PHC include :</a:t>
            </a:r>
          </a:p>
          <a:p>
            <a:pPr algn="l" eaLnBrk="1" hangingPunct="1"/>
            <a:r>
              <a:rPr lang="en-US" dirty="0" smtClean="0"/>
              <a:t>Community health workers</a:t>
            </a:r>
          </a:p>
          <a:p>
            <a:pPr algn="l" eaLnBrk="1" hangingPunct="1"/>
            <a:r>
              <a:rPr lang="en-US" dirty="0" smtClean="0"/>
              <a:t>The community</a:t>
            </a:r>
          </a:p>
          <a:p>
            <a:pPr algn="l" eaLnBrk="1" hangingPunct="1"/>
            <a:r>
              <a:rPr lang="en-US" dirty="0" smtClean="0"/>
              <a:t>The government</a:t>
            </a:r>
          </a:p>
          <a:p>
            <a:pPr algn="l" eaLnBrk="1" hangingPunct="1"/>
            <a:r>
              <a:rPr lang="en-US" dirty="0" smtClean="0"/>
              <a:t>Non-governmental organisations</a:t>
            </a:r>
          </a:p>
          <a:p>
            <a:pPr algn="l"/>
            <a:endParaRPr lang="en-US" dirty="0"/>
          </a:p>
        </p:txBody>
      </p:sp>
    </p:spTree>
  </p:cSld>
  <p:clrMapOvr>
    <a:masterClrMapping/>
  </p:clrMapOvr>
  <p:transition/>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Community health workers</a:t>
            </a:r>
            <a:endParaRPr lang="en-US" dirty="0"/>
          </a:p>
        </p:txBody>
      </p:sp>
      <p:sp>
        <p:nvSpPr>
          <p:cNvPr id="3" name="Content Placeholder 2"/>
          <p:cNvSpPr>
            <a:spLocks noGrp="1"/>
          </p:cNvSpPr>
          <p:nvPr>
            <p:ph idx="1"/>
          </p:nvPr>
        </p:nvSpPr>
        <p:spPr/>
        <p:txBody>
          <a:bodyPr/>
          <a:lstStyle/>
          <a:p>
            <a:pPr algn="l" eaLnBrk="1" hangingPunct="1"/>
            <a:r>
              <a:rPr lang="en-US" dirty="0" smtClean="0"/>
              <a:t>Community Health Workers (CHWs), are individuals who are selected by their communities for training on how to deal with village health problems and treat common diseases.</a:t>
            </a:r>
          </a:p>
          <a:p>
            <a:pPr algn="l" eaLnBrk="1" hangingPunct="1"/>
            <a:r>
              <a:rPr lang="en-US" dirty="0" smtClean="0"/>
              <a:t>Once they are trained they work part-time as volunteers.</a:t>
            </a:r>
          </a:p>
          <a:p>
            <a:pPr algn="l"/>
            <a:endParaRPr lang="en-US" dirty="0"/>
          </a:p>
        </p:txBody>
      </p:sp>
    </p:spTree>
  </p:cSld>
  <p:clrMapOvr>
    <a:masterClrMapping/>
  </p:clrMapOvr>
  <p:transition/>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Selection of community health workers</a:t>
            </a:r>
            <a:endParaRPr lang="en-US" dirty="0"/>
          </a:p>
        </p:txBody>
      </p:sp>
      <p:sp>
        <p:nvSpPr>
          <p:cNvPr id="3" name="Content Placeholder 2"/>
          <p:cNvSpPr>
            <a:spLocks noGrp="1"/>
          </p:cNvSpPr>
          <p:nvPr>
            <p:ph idx="1"/>
          </p:nvPr>
        </p:nvSpPr>
        <p:spPr/>
        <p:txBody>
          <a:bodyPr/>
          <a:lstStyle/>
          <a:p>
            <a:pPr algn="l" eaLnBrk="1" hangingPunct="1"/>
            <a:r>
              <a:rPr lang="en-US" sz="2400" b="1" dirty="0" smtClean="0"/>
              <a:t>Are selected once the community has been sensitized of their importance</a:t>
            </a:r>
          </a:p>
          <a:p>
            <a:pPr algn="l" eaLnBrk="1" hangingPunct="1"/>
            <a:r>
              <a:rPr lang="en-US" sz="2400" b="1" dirty="0" smtClean="0">
                <a:solidFill>
                  <a:srgbClr val="FF0000"/>
                </a:solidFill>
              </a:rPr>
              <a:t>They must possess the following qualities</a:t>
            </a:r>
            <a:r>
              <a:rPr lang="en-US" sz="2400" b="1" dirty="0" smtClean="0"/>
              <a:t>:</a:t>
            </a:r>
          </a:p>
          <a:p>
            <a:pPr algn="l" eaLnBrk="1" hangingPunct="1"/>
            <a:r>
              <a:rPr lang="en-US" sz="2400" b="1" dirty="0" smtClean="0"/>
              <a:t>Be a permanent resident in the community</a:t>
            </a:r>
          </a:p>
          <a:p>
            <a:pPr algn="l" eaLnBrk="1" hangingPunct="1"/>
            <a:r>
              <a:rPr lang="en-US" sz="2400" b="1" dirty="0" smtClean="0"/>
              <a:t> Be a mature responsible individual</a:t>
            </a:r>
          </a:p>
          <a:p>
            <a:pPr algn="l" eaLnBrk="1" hangingPunct="1"/>
            <a:r>
              <a:rPr lang="en-US" sz="2400" b="1" dirty="0" smtClean="0"/>
              <a:t> Be acceptable and respected by the whole community </a:t>
            </a:r>
          </a:p>
          <a:p>
            <a:pPr algn="l" eaLnBrk="1" hangingPunct="1"/>
            <a:r>
              <a:rPr lang="en-US" sz="2400" b="1" dirty="0" smtClean="0"/>
              <a:t>Be self supporting and ready to volunteer</a:t>
            </a:r>
          </a:p>
          <a:p>
            <a:pPr algn="l" eaLnBrk="1" hangingPunct="1"/>
            <a:r>
              <a:rPr lang="en-US" sz="2400" b="1" dirty="0" smtClean="0"/>
              <a:t>Be able to relate to others and a good communicator </a:t>
            </a:r>
          </a:p>
          <a:p>
            <a:pPr algn="l" eaLnBrk="1" hangingPunct="1"/>
            <a:r>
              <a:rPr lang="en-US" sz="2400" b="1" dirty="0" smtClean="0"/>
              <a:t>Be physically fit </a:t>
            </a:r>
          </a:p>
          <a:p>
            <a:endParaRPr lang="en-US" dirty="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community health nursing</a:t>
            </a:r>
            <a:endParaRPr lang="en-US" dirty="0"/>
          </a:p>
        </p:txBody>
      </p:sp>
      <p:sp>
        <p:nvSpPr>
          <p:cNvPr id="3" name="Content Placeholder 2"/>
          <p:cNvSpPr>
            <a:spLocks noGrp="1"/>
          </p:cNvSpPr>
          <p:nvPr>
            <p:ph idx="1"/>
          </p:nvPr>
        </p:nvSpPr>
        <p:spPr/>
        <p:txBody>
          <a:bodyPr/>
          <a:lstStyle/>
          <a:p>
            <a:pPr algn="l"/>
            <a:r>
              <a:rPr lang="en-US" dirty="0" smtClean="0"/>
              <a:t>It combines public health and nursing</a:t>
            </a:r>
          </a:p>
          <a:p>
            <a:pPr algn="l"/>
            <a:r>
              <a:rPr lang="en-US" dirty="0" smtClean="0"/>
              <a:t>It focuses on population and environmental factors that may impact people's health</a:t>
            </a:r>
          </a:p>
          <a:p>
            <a:pPr algn="l"/>
            <a:r>
              <a:rPr lang="en-US" dirty="0" smtClean="0"/>
              <a:t>It emphasize health promotion ,illness prevention and wellness</a:t>
            </a:r>
            <a:endParaRPr lang="en-US" dirty="0"/>
          </a:p>
        </p:txBody>
      </p:sp>
    </p:spTree>
  </p:cSld>
  <p:clrMapOvr>
    <a:masterClrMapping/>
  </p:clrMapOvr>
  <p:transition/>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eaLnBrk="1" hangingPunct="1"/>
            <a:r>
              <a:rPr lang="en-US" sz="2800" b="1" dirty="0" smtClean="0"/>
              <a:t>Be of a gender acceptable to the local culture for the kind of health </a:t>
            </a:r>
            <a:br>
              <a:rPr lang="en-US" sz="2800" b="1" dirty="0" smtClean="0"/>
            </a:br>
            <a:r>
              <a:rPr lang="en-US" sz="2800" b="1" dirty="0" smtClean="0"/>
              <a:t>activities to be undertaken </a:t>
            </a:r>
          </a:p>
          <a:p>
            <a:pPr algn="l" eaLnBrk="1" hangingPunct="1"/>
            <a:r>
              <a:rPr lang="en-US" sz="2800" b="1" dirty="0" smtClean="0"/>
              <a:t>Be intelligent with education/literacy that suits the community </a:t>
            </a:r>
          </a:p>
          <a:p>
            <a:pPr algn="l" eaLnBrk="1" hangingPunct="1"/>
            <a:r>
              <a:rPr lang="en-US" sz="2800" b="1" dirty="0" smtClean="0"/>
              <a:t>Be ready to learn </a:t>
            </a:r>
          </a:p>
          <a:p>
            <a:pPr algn="l" eaLnBrk="1" hangingPunct="1"/>
            <a:r>
              <a:rPr lang="en-US" sz="2800" b="1" dirty="0" smtClean="0"/>
              <a:t>Be of an age suitable for training and for continued work in the community</a:t>
            </a:r>
          </a:p>
          <a:p>
            <a:pPr algn="l"/>
            <a:endParaRPr lang="en-US" dirty="0"/>
          </a:p>
        </p:txBody>
      </p:sp>
    </p:spTree>
  </p:cSld>
  <p:clrMapOvr>
    <a:masterClrMapping/>
  </p:clrMapOvr>
  <p:transition/>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Roles of community health workers.</a:t>
            </a:r>
            <a:endParaRPr lang="en-US" dirty="0"/>
          </a:p>
        </p:txBody>
      </p:sp>
      <p:sp>
        <p:nvSpPr>
          <p:cNvPr id="3" name="Content Placeholder 2"/>
          <p:cNvSpPr>
            <a:spLocks noGrp="1"/>
          </p:cNvSpPr>
          <p:nvPr>
            <p:ph idx="1"/>
          </p:nvPr>
        </p:nvSpPr>
        <p:spPr/>
        <p:txBody>
          <a:bodyPr/>
          <a:lstStyle/>
          <a:p>
            <a:pPr algn="l" eaLnBrk="1" hangingPunct="1"/>
            <a:r>
              <a:rPr lang="en-US" sz="2400" b="1" dirty="0" smtClean="0"/>
              <a:t>An </a:t>
            </a:r>
            <a:r>
              <a:rPr lang="en-US" sz="2400" b="1" dirty="0" err="1" smtClean="0"/>
              <a:t>organiser</a:t>
            </a:r>
            <a:r>
              <a:rPr lang="en-US" sz="2400" b="1" dirty="0" smtClean="0"/>
              <a:t> and </a:t>
            </a:r>
            <a:r>
              <a:rPr lang="en-US" sz="2400" b="1" dirty="0" err="1" smtClean="0"/>
              <a:t>mobiliser</a:t>
            </a:r>
            <a:r>
              <a:rPr lang="en-US" sz="2400" b="1" dirty="0" smtClean="0"/>
              <a:t> for community activities.</a:t>
            </a:r>
          </a:p>
          <a:p>
            <a:pPr algn="l" eaLnBrk="1" hangingPunct="1"/>
            <a:r>
              <a:rPr lang="en-US" sz="2400" b="1" dirty="0" smtClean="0"/>
              <a:t>A link with the health system and other sectors</a:t>
            </a:r>
          </a:p>
          <a:p>
            <a:pPr algn="l" eaLnBrk="1" hangingPunct="1"/>
            <a:r>
              <a:rPr lang="en-US" sz="2400" b="1" dirty="0" smtClean="0"/>
              <a:t>An advisor and a </a:t>
            </a:r>
            <a:r>
              <a:rPr lang="en-US" sz="2400" b="1" dirty="0" err="1" smtClean="0"/>
              <a:t>counsellor</a:t>
            </a:r>
            <a:endParaRPr lang="en-US" sz="2400" b="1" dirty="0" smtClean="0"/>
          </a:p>
          <a:p>
            <a:pPr algn="l" eaLnBrk="1" hangingPunct="1"/>
            <a:r>
              <a:rPr lang="en-US" sz="2400" b="1" dirty="0" smtClean="0"/>
              <a:t>A motivator through education and communication </a:t>
            </a:r>
          </a:p>
          <a:p>
            <a:pPr algn="l" eaLnBrk="1" hangingPunct="1"/>
            <a:r>
              <a:rPr lang="en-US" sz="2400" b="1" dirty="0" smtClean="0"/>
              <a:t>An example and model of good health behaviour </a:t>
            </a:r>
          </a:p>
          <a:p>
            <a:pPr algn="l" eaLnBrk="1" hangingPunct="1"/>
            <a:r>
              <a:rPr lang="en-US" sz="2400" b="1" dirty="0" smtClean="0"/>
              <a:t>A link with the health system and other sectors</a:t>
            </a:r>
          </a:p>
          <a:p>
            <a:pPr algn="l"/>
            <a:endParaRPr lang="en-US" sz="2400" dirty="0"/>
          </a:p>
        </p:txBody>
      </p:sp>
    </p:spTree>
  </p:cSld>
  <p:clrMapOvr>
    <a:masterClrMapping/>
  </p:clrMapOvr>
  <p:transition/>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eaLnBrk="1" hangingPunct="1"/>
            <a:r>
              <a:rPr lang="en-US" b="1" dirty="0" smtClean="0"/>
              <a:t>A technician with certain skills of community importance e.g. latrine construction or basic treatment of common ailments. </a:t>
            </a:r>
          </a:p>
          <a:p>
            <a:pPr algn="l" eaLnBrk="1" hangingPunct="1"/>
            <a:r>
              <a:rPr lang="en-US" b="1" dirty="0" smtClean="0"/>
              <a:t>A leader and manager</a:t>
            </a:r>
          </a:p>
          <a:p>
            <a:pPr algn="l" eaLnBrk="1" hangingPunct="1"/>
            <a:r>
              <a:rPr lang="en-US" b="1" dirty="0" smtClean="0"/>
              <a:t>A person who is receptive to new ideas so as to form a channel through which new health information can reach the community</a:t>
            </a:r>
          </a:p>
          <a:p>
            <a:pPr algn="l"/>
            <a:endParaRPr lang="en-US" dirty="0"/>
          </a:p>
        </p:txBody>
      </p:sp>
    </p:spTree>
  </p:cSld>
  <p:clrMapOvr>
    <a:masterClrMapping/>
  </p:clrMapOvr>
  <p:transition/>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village health committees</a:t>
            </a:r>
            <a:endParaRPr lang="en-US" dirty="0"/>
          </a:p>
        </p:txBody>
      </p:sp>
      <p:sp>
        <p:nvSpPr>
          <p:cNvPr id="3" name="Content Placeholder 2"/>
          <p:cNvSpPr>
            <a:spLocks noGrp="1"/>
          </p:cNvSpPr>
          <p:nvPr>
            <p:ph idx="1"/>
          </p:nvPr>
        </p:nvSpPr>
        <p:spPr/>
        <p:txBody>
          <a:bodyPr/>
          <a:lstStyle/>
          <a:p>
            <a:pPr algn="l"/>
            <a:r>
              <a:rPr lang="en-US" dirty="0" smtClean="0"/>
              <a:t>Support community health workers</a:t>
            </a:r>
          </a:p>
          <a:p>
            <a:pPr algn="l"/>
            <a:r>
              <a:rPr lang="en-US" dirty="0" smtClean="0"/>
              <a:t>Organize public health activities </a:t>
            </a:r>
            <a:r>
              <a:rPr lang="en-US" dirty="0" err="1" smtClean="0"/>
              <a:t>e.g</a:t>
            </a:r>
            <a:r>
              <a:rPr lang="en-US" dirty="0" smtClean="0"/>
              <a:t> constructing water storage tanks</a:t>
            </a:r>
          </a:p>
          <a:p>
            <a:pPr algn="l"/>
            <a:r>
              <a:rPr lang="en-US" dirty="0" smtClean="0"/>
              <a:t>Arrange with health officials for immunization campaigns</a:t>
            </a:r>
          </a:p>
          <a:p>
            <a:pPr algn="l"/>
            <a:r>
              <a:rPr lang="en-US" dirty="0" err="1" smtClean="0"/>
              <a:t>Organise</a:t>
            </a:r>
            <a:r>
              <a:rPr lang="en-US" dirty="0" smtClean="0"/>
              <a:t> in </a:t>
            </a:r>
            <a:r>
              <a:rPr lang="en-US" dirty="0" err="1" smtClean="0"/>
              <a:t>bulding</a:t>
            </a:r>
            <a:r>
              <a:rPr lang="en-US" dirty="0" smtClean="0"/>
              <a:t> and </a:t>
            </a:r>
            <a:r>
              <a:rPr lang="en-US" dirty="0" err="1" smtClean="0"/>
              <a:t>upkeeping</a:t>
            </a:r>
            <a:r>
              <a:rPr lang="en-US" dirty="0" smtClean="0"/>
              <a:t> of health centres.</a:t>
            </a:r>
          </a:p>
        </p:txBody>
      </p:sp>
    </p:spTree>
  </p:cSld>
  <p:clrMapOvr>
    <a:masterClrMapping/>
  </p:clrMapOvr>
  <p:transition/>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dirty="0" smtClean="0"/>
              <a:t>Community survey : community survey ;identify problems and priorities through data collection and analysis</a:t>
            </a:r>
          </a:p>
          <a:p>
            <a:pPr algn="l"/>
            <a:r>
              <a:rPr lang="en-US" dirty="0" smtClean="0"/>
              <a:t>Act as a linkage between government agencies and community.</a:t>
            </a:r>
            <a:endParaRPr lang="en-US" dirty="0"/>
          </a:p>
        </p:txBody>
      </p:sp>
    </p:spTree>
  </p:cSld>
  <p:clrMapOvr>
    <a:masterClrMapping/>
  </p:clrMapOvr>
  <p:transition/>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Choosing village health committees</a:t>
            </a:r>
            <a:endParaRPr lang="en-US" dirty="0"/>
          </a:p>
        </p:txBody>
      </p:sp>
      <p:sp>
        <p:nvSpPr>
          <p:cNvPr id="3" name="Content Placeholder 2"/>
          <p:cNvSpPr>
            <a:spLocks noGrp="1"/>
          </p:cNvSpPr>
          <p:nvPr>
            <p:ph idx="1"/>
          </p:nvPr>
        </p:nvSpPr>
        <p:spPr/>
        <p:txBody>
          <a:bodyPr/>
          <a:lstStyle/>
          <a:p>
            <a:pPr algn="l"/>
            <a:r>
              <a:rPr lang="en-US" dirty="0" smtClean="0"/>
              <a:t>Similar to the process of selecting community health workers</a:t>
            </a:r>
          </a:p>
          <a:p>
            <a:pPr algn="l"/>
            <a:r>
              <a:rPr lang="en-US" dirty="0" smtClean="0"/>
              <a:t>Size 6-12 member is ideal.</a:t>
            </a:r>
          </a:p>
          <a:p>
            <a:pPr algn="l"/>
            <a:r>
              <a:rPr lang="en-US" u="sng" dirty="0" smtClean="0"/>
              <a:t>Possible times of selecting village health committees</a:t>
            </a:r>
          </a:p>
          <a:p>
            <a:pPr algn="l"/>
            <a:r>
              <a:rPr lang="en-US" dirty="0" smtClean="0"/>
              <a:t>-At the start of the project in the village</a:t>
            </a:r>
            <a:endParaRPr lang="en-US" dirty="0"/>
          </a:p>
        </p:txBody>
      </p:sp>
    </p:spTree>
  </p:cSld>
  <p:clrMapOvr>
    <a:masterClrMapping/>
  </p:clrMapOvr>
  <p:transition/>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dirty="0" smtClean="0"/>
              <a:t>Before a special activity in the village </a:t>
            </a:r>
            <a:r>
              <a:rPr lang="en-US" dirty="0" err="1" smtClean="0"/>
              <a:t>e.g</a:t>
            </a:r>
            <a:r>
              <a:rPr lang="en-US" dirty="0" smtClean="0"/>
              <a:t> improving existing water supply.</a:t>
            </a:r>
          </a:p>
          <a:p>
            <a:pPr algn="l"/>
            <a:r>
              <a:rPr lang="en-US" dirty="0" smtClean="0"/>
              <a:t>ADVANTAGES OF VILLAGE HEALTH COMMITTEES</a:t>
            </a:r>
          </a:p>
          <a:p>
            <a:pPr algn="l"/>
            <a:r>
              <a:rPr lang="en-US" dirty="0" smtClean="0"/>
              <a:t>They have official government recognition</a:t>
            </a:r>
          </a:p>
          <a:p>
            <a:pPr algn="l"/>
            <a:r>
              <a:rPr lang="en-US" dirty="0" smtClean="0"/>
              <a:t>They have authority to carry out health related activities.</a:t>
            </a:r>
          </a:p>
        </p:txBody>
      </p:sp>
    </p:spTree>
  </p:cSld>
  <p:clrMapOvr>
    <a:masterClrMapping/>
  </p:clrMapOvr>
  <p:transition/>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dirty="0" smtClean="0"/>
              <a:t>They are people’s organization ; their members are chosen by the community and live in the community.</a:t>
            </a:r>
          </a:p>
          <a:p>
            <a:pPr algn="l"/>
            <a:r>
              <a:rPr lang="en-US" dirty="0" smtClean="0"/>
              <a:t>They promote democratic process in the community since they are elected by people themselves.</a:t>
            </a:r>
            <a:endParaRPr lang="en-US" dirty="0"/>
          </a:p>
        </p:txBody>
      </p:sp>
    </p:spTree>
  </p:cSld>
  <p:clrMapOvr>
    <a:masterClrMapping/>
  </p:clrMapOvr>
  <p:transition/>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Representatives of committees</a:t>
            </a:r>
            <a:endParaRPr lang="en-US" dirty="0"/>
          </a:p>
        </p:txBody>
      </p:sp>
      <p:sp>
        <p:nvSpPr>
          <p:cNvPr id="3" name="Content Placeholder 2"/>
          <p:cNvSpPr>
            <a:spLocks noGrp="1"/>
          </p:cNvSpPr>
          <p:nvPr>
            <p:ph idx="1"/>
          </p:nvPr>
        </p:nvSpPr>
        <p:spPr/>
        <p:txBody>
          <a:bodyPr/>
          <a:lstStyle/>
          <a:p>
            <a:pPr algn="l"/>
            <a:r>
              <a:rPr lang="en-US" dirty="0" smtClean="0"/>
              <a:t>The various committees in the community should include those from: local authority , village elders , churches , women groups &amp; youth groups </a:t>
            </a:r>
            <a:endParaRPr lang="en-US" dirty="0"/>
          </a:p>
        </p:txBody>
      </p:sp>
    </p:spTree>
  </p:cSld>
  <p:clrMapOvr>
    <a:masterClrMapping/>
  </p:clrMapOvr>
  <p:transition/>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COMMUNITY SENSITIZATION.</a:t>
            </a:r>
            <a:endParaRPr lang="en-US" dirty="0"/>
          </a:p>
        </p:txBody>
      </p:sp>
      <p:sp>
        <p:nvSpPr>
          <p:cNvPr id="3" name="Content Placeholder 2"/>
          <p:cNvSpPr>
            <a:spLocks noGrp="1"/>
          </p:cNvSpPr>
          <p:nvPr>
            <p:ph idx="1"/>
          </p:nvPr>
        </p:nvSpPr>
        <p:spPr/>
        <p:txBody>
          <a:bodyPr/>
          <a:lstStyle/>
          <a:p>
            <a:pPr algn="l"/>
            <a:r>
              <a:rPr lang="en-US" dirty="0" smtClean="0"/>
              <a:t>It is a process of raising awareness on specific issues among community members.</a:t>
            </a:r>
          </a:p>
          <a:p>
            <a:pPr algn="l"/>
            <a:r>
              <a:rPr lang="en-US" u="sng" dirty="0" smtClean="0"/>
              <a:t>Methods of sensitizing community</a:t>
            </a:r>
          </a:p>
          <a:p>
            <a:pPr algn="l"/>
            <a:r>
              <a:rPr lang="en-US" dirty="0" smtClean="0"/>
              <a:t>Education , demonstrations , letters , dialogue , mobile telephone.</a:t>
            </a:r>
            <a:endParaRPr lang="en-US" dirty="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dirty="0" smtClean="0"/>
              <a:t>It focuses on assisting people and communities make their own decisions regarding health care.</a:t>
            </a:r>
          </a:p>
          <a:p>
            <a:pPr algn="l"/>
            <a:r>
              <a:rPr lang="en-US" dirty="0" smtClean="0"/>
              <a:t>Has the whole community as their client ,as well as groups ,families and individuals</a:t>
            </a:r>
          </a:p>
          <a:p>
            <a:pPr algn="l"/>
            <a:r>
              <a:rPr lang="en-US" dirty="0" smtClean="0"/>
              <a:t>Utilizes primary health care philosophy to guide their practice.</a:t>
            </a:r>
            <a:endParaRPr lang="en-US" dirty="0"/>
          </a:p>
        </p:txBody>
      </p:sp>
    </p:spTree>
  </p:cSld>
  <p:clrMapOvr>
    <a:masterClrMapping/>
  </p:clrMapOvr>
  <p:transition/>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community sensitization</a:t>
            </a:r>
            <a:endParaRPr lang="en-US" dirty="0"/>
          </a:p>
        </p:txBody>
      </p:sp>
      <p:sp>
        <p:nvSpPr>
          <p:cNvPr id="3" name="Content Placeholder 2"/>
          <p:cNvSpPr>
            <a:spLocks noGrp="1"/>
          </p:cNvSpPr>
          <p:nvPr>
            <p:ph idx="1"/>
          </p:nvPr>
        </p:nvSpPr>
        <p:spPr/>
        <p:txBody>
          <a:bodyPr/>
          <a:lstStyle/>
          <a:p>
            <a:pPr algn="l"/>
            <a:r>
              <a:rPr lang="en-US" dirty="0" smtClean="0"/>
              <a:t>Increases community’s knowledge</a:t>
            </a:r>
          </a:p>
          <a:p>
            <a:pPr algn="l"/>
            <a:r>
              <a:rPr lang="en-US" dirty="0" smtClean="0"/>
              <a:t>It enables community to make informed decisions and choices.</a:t>
            </a:r>
          </a:p>
          <a:p>
            <a:pPr algn="l"/>
            <a:r>
              <a:rPr lang="en-US" dirty="0" smtClean="0"/>
              <a:t>Increases community’s effectiveness and efficiency of their actions.</a:t>
            </a:r>
            <a:endParaRPr lang="en-US" dirty="0"/>
          </a:p>
        </p:txBody>
      </p:sp>
    </p:spTree>
  </p:cSld>
  <p:clrMapOvr>
    <a:masterClrMapping/>
  </p:clrMapOvr>
  <p:transition/>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COMMUNITY MOBILISATION</a:t>
            </a:r>
            <a:endParaRPr lang="en-US" dirty="0"/>
          </a:p>
        </p:txBody>
      </p:sp>
      <p:sp>
        <p:nvSpPr>
          <p:cNvPr id="3" name="Content Placeholder 2"/>
          <p:cNvSpPr>
            <a:spLocks noGrp="1"/>
          </p:cNvSpPr>
          <p:nvPr>
            <p:ph idx="1"/>
          </p:nvPr>
        </p:nvSpPr>
        <p:spPr/>
        <p:txBody>
          <a:bodyPr/>
          <a:lstStyle/>
          <a:p>
            <a:pPr algn="l"/>
            <a:r>
              <a:rPr lang="en-US" sz="2400" dirty="0" smtClean="0"/>
              <a:t>Process of bringing members of the community together and organising them for the purpose of taking common action for the good of the community.</a:t>
            </a:r>
          </a:p>
          <a:p>
            <a:pPr algn="l"/>
            <a:r>
              <a:rPr lang="en-US" sz="2400" dirty="0" smtClean="0"/>
              <a:t>The community can be mobilized to : </a:t>
            </a:r>
          </a:p>
          <a:p>
            <a:pPr algn="l"/>
            <a:r>
              <a:rPr lang="en-US" sz="2400" dirty="0" smtClean="0"/>
              <a:t>1.to identify their own problems in the community (problem identification</a:t>
            </a:r>
            <a:r>
              <a:rPr lang="en-US" dirty="0" smtClean="0"/>
              <a:t>)</a:t>
            </a:r>
          </a:p>
          <a:p>
            <a:pPr algn="l"/>
            <a:r>
              <a:rPr lang="en-US" sz="2400" dirty="0" smtClean="0"/>
              <a:t>2.To plan for various interventions</a:t>
            </a:r>
          </a:p>
          <a:p>
            <a:pPr algn="l"/>
            <a:r>
              <a:rPr lang="en-US" sz="2400" dirty="0" smtClean="0"/>
              <a:t>3.to implement the planned actions</a:t>
            </a:r>
          </a:p>
          <a:p>
            <a:pPr algn="l"/>
            <a:r>
              <a:rPr lang="en-US" sz="2400" dirty="0" smtClean="0"/>
              <a:t>4.to evaluate the achievements and give feedback.</a:t>
            </a:r>
          </a:p>
        </p:txBody>
      </p:sp>
    </p:spTree>
  </p:cSld>
  <p:clrMapOvr>
    <a:masterClrMapping/>
  </p:clrMapOvr>
  <p:transition/>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sz="2800" dirty="0" smtClean="0"/>
              <a:t>The purpose of community mobilisation is to stimulate and initiate action by community members.</a:t>
            </a:r>
          </a:p>
          <a:p>
            <a:pPr algn="l"/>
            <a:r>
              <a:rPr lang="en-US" sz="2800" dirty="0" smtClean="0"/>
              <a:t>COMMUNITY PARTICIPATION</a:t>
            </a:r>
          </a:p>
          <a:p>
            <a:pPr algn="l"/>
            <a:r>
              <a:rPr lang="en-US" sz="2800" dirty="0" smtClean="0"/>
              <a:t>Process where community is fully involved in identification of their problems, making decisions on interventions and implementation.  </a:t>
            </a:r>
            <a:endParaRPr lang="en-US" sz="2800" dirty="0"/>
          </a:p>
        </p:txBody>
      </p:sp>
    </p:spTree>
  </p:cSld>
  <p:clrMapOvr>
    <a:masterClrMapping/>
  </p:clrMapOvr>
  <p:transition/>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Areas in which community need to participate</a:t>
            </a:r>
            <a:endParaRPr lang="en-US" sz="3200" dirty="0"/>
          </a:p>
        </p:txBody>
      </p:sp>
      <p:sp>
        <p:nvSpPr>
          <p:cNvPr id="3" name="Content Placeholder 2"/>
          <p:cNvSpPr>
            <a:spLocks noGrp="1"/>
          </p:cNvSpPr>
          <p:nvPr>
            <p:ph idx="1"/>
          </p:nvPr>
        </p:nvSpPr>
        <p:spPr/>
        <p:txBody>
          <a:bodyPr/>
          <a:lstStyle/>
          <a:p>
            <a:pPr algn="l"/>
            <a:r>
              <a:rPr lang="en-US" sz="2400" dirty="0" smtClean="0"/>
              <a:t>1.Planning of any project or activity within the community</a:t>
            </a:r>
          </a:p>
          <a:p>
            <a:pPr algn="l"/>
            <a:r>
              <a:rPr lang="en-US" sz="2400" dirty="0" smtClean="0"/>
              <a:t>2.implementation of the projects</a:t>
            </a:r>
          </a:p>
          <a:p>
            <a:pPr algn="l"/>
            <a:r>
              <a:rPr lang="en-US" sz="2400" dirty="0" smtClean="0"/>
              <a:t>3.evaluation of community activities.</a:t>
            </a:r>
          </a:p>
          <a:p>
            <a:pPr algn="l"/>
            <a:r>
              <a:rPr lang="en-US" sz="2400" dirty="0" smtClean="0"/>
              <a:t>IMPORTANCE OF ACTIVE PARTICIPATION</a:t>
            </a:r>
          </a:p>
          <a:p>
            <a:pPr algn="l"/>
            <a:r>
              <a:rPr lang="en-US" sz="2400" dirty="0" smtClean="0"/>
              <a:t>1.Ensures acceptance and sustainability of projects</a:t>
            </a:r>
          </a:p>
          <a:p>
            <a:pPr algn="l"/>
            <a:r>
              <a:rPr lang="en-US" sz="2400" dirty="0" smtClean="0"/>
              <a:t>2.Ensures community ownership of the project.</a:t>
            </a:r>
          </a:p>
          <a:p>
            <a:pPr algn="l"/>
            <a:r>
              <a:rPr lang="en-US" sz="2400" dirty="0" smtClean="0"/>
              <a:t>3.Helps to build community’s confidence.</a:t>
            </a:r>
          </a:p>
          <a:p>
            <a:pPr algn="l"/>
            <a:r>
              <a:rPr lang="en-US" sz="2400" dirty="0" smtClean="0"/>
              <a:t>4.It improves the working relationship btw community and health staff.</a:t>
            </a:r>
            <a:endParaRPr lang="en-US" sz="2400" dirty="0"/>
          </a:p>
        </p:txBody>
      </p:sp>
    </p:spTree>
  </p:cSld>
  <p:clrMapOvr>
    <a:masterClrMapping/>
  </p:clrMapOvr>
  <p:transition/>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sz="2400" dirty="0" smtClean="0"/>
              <a:t>5.It helps in sustainable development.</a:t>
            </a:r>
          </a:p>
          <a:p>
            <a:pPr algn="l"/>
            <a:r>
              <a:rPr lang="en-US" sz="2400" dirty="0" smtClean="0"/>
              <a:t>FACTORS THAT PROMOTE COMMUNITY PARTCIPATION.</a:t>
            </a:r>
          </a:p>
          <a:p>
            <a:pPr algn="l"/>
            <a:r>
              <a:rPr lang="en-US" sz="2400" dirty="0" smtClean="0"/>
              <a:t>1.Good community leadership</a:t>
            </a:r>
          </a:p>
          <a:p>
            <a:pPr algn="l"/>
            <a:r>
              <a:rPr lang="en-US" sz="2400" dirty="0" smtClean="0"/>
              <a:t>2.cooperation between project staff and community</a:t>
            </a:r>
          </a:p>
          <a:p>
            <a:pPr algn="l"/>
            <a:r>
              <a:rPr lang="en-US" sz="2400" dirty="0" smtClean="0"/>
              <a:t>3.involvement of the relevant sectors in project programme.</a:t>
            </a:r>
          </a:p>
          <a:p>
            <a:pPr algn="l"/>
            <a:r>
              <a:rPr lang="en-US" sz="2400" dirty="0" smtClean="0"/>
              <a:t>4.capacity building of all key actors</a:t>
            </a:r>
          </a:p>
          <a:p>
            <a:pPr algn="l"/>
            <a:r>
              <a:rPr lang="en-US" sz="2400" dirty="0" smtClean="0"/>
              <a:t>5.community involvement in identification of their needs and problems.</a:t>
            </a:r>
            <a:endParaRPr lang="en-US" sz="2400" dirty="0"/>
          </a:p>
        </p:txBody>
      </p:sp>
    </p:spTree>
  </p:cSld>
  <p:clrMapOvr>
    <a:masterClrMapping/>
  </p:clrMapOvr>
  <p:transition/>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Factors hindering community participation.</a:t>
            </a:r>
            <a:endParaRPr lang="en-US" sz="2400" dirty="0"/>
          </a:p>
        </p:txBody>
      </p:sp>
      <p:sp>
        <p:nvSpPr>
          <p:cNvPr id="3" name="Content Placeholder 2"/>
          <p:cNvSpPr>
            <a:spLocks noGrp="1"/>
          </p:cNvSpPr>
          <p:nvPr>
            <p:ph idx="1"/>
          </p:nvPr>
        </p:nvSpPr>
        <p:spPr/>
        <p:txBody>
          <a:bodyPr/>
          <a:lstStyle/>
          <a:p>
            <a:pPr algn="l"/>
            <a:r>
              <a:rPr lang="en-US" dirty="0" smtClean="0"/>
              <a:t>1.poor sensitization and mobilisation of the community</a:t>
            </a:r>
          </a:p>
          <a:p>
            <a:pPr algn="l"/>
            <a:r>
              <a:rPr lang="en-US" dirty="0" smtClean="0"/>
              <a:t>2.poor choice of community project or activity</a:t>
            </a:r>
          </a:p>
          <a:p>
            <a:pPr algn="l"/>
            <a:r>
              <a:rPr lang="en-US" dirty="0" smtClean="0"/>
              <a:t>3.lack of confidence in the implementers</a:t>
            </a:r>
          </a:p>
          <a:p>
            <a:pPr algn="l"/>
            <a:r>
              <a:rPr lang="en-US" dirty="0" smtClean="0"/>
              <a:t>4.lack of transparency and accountability.</a:t>
            </a:r>
            <a:endParaRPr lang="en-US" dirty="0"/>
          </a:p>
        </p:txBody>
      </p:sp>
    </p:spTree>
  </p:cSld>
  <p:clrMapOvr>
    <a:masterClrMapping/>
  </p:clrMapOvr>
  <p:transition/>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KENYA EXPANDED PROGRAMME OF IMMUNIZATION (KEPI)</a:t>
            </a:r>
            <a:endParaRPr lang="en-US" sz="3200" dirty="0"/>
          </a:p>
        </p:txBody>
      </p:sp>
      <p:sp>
        <p:nvSpPr>
          <p:cNvPr id="3" name="Content Placeholder 2"/>
          <p:cNvSpPr>
            <a:spLocks noGrp="1"/>
          </p:cNvSpPr>
          <p:nvPr>
            <p:ph idx="1"/>
          </p:nvPr>
        </p:nvSpPr>
        <p:spPr/>
        <p:txBody>
          <a:bodyPr/>
          <a:lstStyle/>
          <a:p>
            <a:pPr algn="l" fontAlgn="auto">
              <a:spcAft>
                <a:spcPts val="0"/>
              </a:spcAft>
              <a:buFont typeface="Arial" pitchFamily="34" charset="0"/>
              <a:buChar char="•"/>
              <a:defRPr/>
            </a:pPr>
            <a:r>
              <a:rPr lang="en-US" sz="2400" dirty="0" smtClean="0"/>
              <a:t>Immunization : process of rendering one immune against immunisable diseases.</a:t>
            </a:r>
          </a:p>
          <a:p>
            <a:pPr algn="l" fontAlgn="auto">
              <a:spcAft>
                <a:spcPts val="0"/>
              </a:spcAft>
              <a:buFont typeface="Arial" pitchFamily="34" charset="0"/>
              <a:buChar char="•"/>
              <a:defRPr/>
            </a:pPr>
            <a:r>
              <a:rPr lang="en-US" sz="2400" dirty="0" smtClean="0"/>
              <a:t>Immunity : increased resistance of a person or population against disease. Immunity enables a health person to resist diseases resulting from natural contact with infectious agents.</a:t>
            </a:r>
          </a:p>
          <a:p>
            <a:pPr algn="l" fontAlgn="auto">
              <a:spcAft>
                <a:spcPts val="0"/>
              </a:spcAft>
              <a:buFont typeface="Arial" pitchFamily="34" charset="0"/>
              <a:buChar char="•"/>
              <a:defRPr/>
            </a:pPr>
            <a:r>
              <a:rPr lang="en-US" sz="2400" dirty="0" smtClean="0"/>
              <a:t>Vaccine : substance in nature of death or attenuated material which is introduced into the body with objective of inducing immunity against a disease</a:t>
            </a:r>
          </a:p>
          <a:p>
            <a:pPr algn="l"/>
            <a:endParaRPr lang="en-US" dirty="0"/>
          </a:p>
        </p:txBody>
      </p:sp>
    </p:spTree>
  </p:cSld>
  <p:clrMapOvr>
    <a:masterClrMapping/>
  </p:clrMapOvr>
  <p:transition/>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Immunisable diseases</a:t>
            </a:r>
            <a:endParaRPr lang="en-US" dirty="0"/>
          </a:p>
        </p:txBody>
      </p:sp>
      <p:sp>
        <p:nvSpPr>
          <p:cNvPr id="3" name="Content Placeholder 2"/>
          <p:cNvSpPr>
            <a:spLocks noGrp="1"/>
          </p:cNvSpPr>
          <p:nvPr>
            <p:ph idx="1"/>
          </p:nvPr>
        </p:nvSpPr>
        <p:spPr/>
        <p:txBody>
          <a:bodyPr/>
          <a:lstStyle/>
          <a:p>
            <a:pPr algn="l" fontAlgn="auto">
              <a:spcAft>
                <a:spcPts val="0"/>
              </a:spcAft>
              <a:buFont typeface="Arial" pitchFamily="34" charset="0"/>
              <a:buChar char="•"/>
              <a:defRPr/>
            </a:pPr>
            <a:r>
              <a:rPr lang="en-US" dirty="0" smtClean="0"/>
              <a:t>Tuberculosis</a:t>
            </a:r>
          </a:p>
          <a:p>
            <a:pPr algn="l" fontAlgn="auto">
              <a:spcAft>
                <a:spcPts val="0"/>
              </a:spcAft>
              <a:buFont typeface="Arial" pitchFamily="34" charset="0"/>
              <a:buChar char="•"/>
              <a:defRPr/>
            </a:pPr>
            <a:r>
              <a:rPr lang="en-US" dirty="0" smtClean="0"/>
              <a:t>Poliomyelitis</a:t>
            </a:r>
          </a:p>
          <a:p>
            <a:pPr algn="l" fontAlgn="auto">
              <a:spcAft>
                <a:spcPts val="0"/>
              </a:spcAft>
              <a:buFont typeface="Arial" pitchFamily="34" charset="0"/>
              <a:buChar char="•"/>
              <a:defRPr/>
            </a:pPr>
            <a:r>
              <a:rPr lang="en-US" dirty="0" smtClean="0"/>
              <a:t>Measles</a:t>
            </a:r>
          </a:p>
          <a:p>
            <a:pPr algn="l" fontAlgn="auto">
              <a:spcAft>
                <a:spcPts val="0"/>
              </a:spcAft>
              <a:buFont typeface="Arial" pitchFamily="34" charset="0"/>
              <a:buChar char="•"/>
              <a:defRPr/>
            </a:pPr>
            <a:r>
              <a:rPr lang="en-US" dirty="0" smtClean="0"/>
              <a:t>Whooping cough</a:t>
            </a:r>
          </a:p>
          <a:p>
            <a:pPr algn="l" fontAlgn="auto">
              <a:spcAft>
                <a:spcPts val="0"/>
              </a:spcAft>
              <a:buFont typeface="Arial" pitchFamily="34" charset="0"/>
              <a:buChar char="•"/>
              <a:defRPr/>
            </a:pPr>
            <a:r>
              <a:rPr lang="en-US" dirty="0" smtClean="0"/>
              <a:t>Tetanus</a:t>
            </a:r>
          </a:p>
          <a:p>
            <a:pPr algn="l" fontAlgn="auto">
              <a:spcAft>
                <a:spcPts val="0"/>
              </a:spcAft>
              <a:buFont typeface="Arial" pitchFamily="34" charset="0"/>
              <a:buChar char="•"/>
              <a:defRPr/>
            </a:pPr>
            <a:r>
              <a:rPr lang="en-US" dirty="0" smtClean="0"/>
              <a:t>Diphtheria</a:t>
            </a:r>
          </a:p>
          <a:p>
            <a:pPr algn="l" fontAlgn="auto">
              <a:spcAft>
                <a:spcPts val="0"/>
              </a:spcAft>
              <a:buFont typeface="Arial" pitchFamily="34" charset="0"/>
              <a:buChar char="•"/>
              <a:defRPr/>
            </a:pPr>
            <a:r>
              <a:rPr lang="en-US" dirty="0" smtClean="0"/>
              <a:t>Pneumonia caused by pneumococcal organism</a:t>
            </a:r>
            <a:endParaRPr lang="en-US" dirty="0"/>
          </a:p>
        </p:txBody>
      </p:sp>
    </p:spTree>
  </p:cSld>
  <p:clrMapOvr>
    <a:masterClrMapping/>
  </p:clrMapOvr>
  <p:transition/>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of KEPI</a:t>
            </a:r>
            <a:endParaRPr lang="en-US" dirty="0"/>
          </a:p>
        </p:txBody>
      </p:sp>
      <p:sp>
        <p:nvSpPr>
          <p:cNvPr id="3" name="Content Placeholder 2"/>
          <p:cNvSpPr>
            <a:spLocks noGrp="1"/>
          </p:cNvSpPr>
          <p:nvPr>
            <p:ph idx="1"/>
          </p:nvPr>
        </p:nvSpPr>
        <p:spPr/>
        <p:txBody>
          <a:bodyPr/>
          <a:lstStyle/>
          <a:p>
            <a:pPr algn="l" fontAlgn="auto">
              <a:spcAft>
                <a:spcPts val="0"/>
              </a:spcAft>
              <a:buFont typeface="Arial" pitchFamily="34" charset="0"/>
              <a:buChar char="•"/>
              <a:defRPr/>
            </a:pPr>
            <a:r>
              <a:rPr lang="en-US" sz="2400" dirty="0" smtClean="0"/>
              <a:t>To increase immunization coverage to a minimum of 80% for all immunisable diseases.</a:t>
            </a:r>
          </a:p>
          <a:p>
            <a:pPr algn="l" fontAlgn="auto">
              <a:spcAft>
                <a:spcPts val="0"/>
              </a:spcAft>
              <a:buFont typeface="Arial" pitchFamily="34" charset="0"/>
              <a:buChar char="•"/>
              <a:defRPr/>
            </a:pPr>
            <a:r>
              <a:rPr lang="en-US" sz="2400" dirty="0" smtClean="0"/>
              <a:t>Cold chain system: to reinforce better vaccine storage and handling to maintain vaccine potency.</a:t>
            </a:r>
          </a:p>
          <a:p>
            <a:pPr algn="l" fontAlgn="auto">
              <a:spcAft>
                <a:spcPts val="0"/>
              </a:spcAft>
              <a:buFont typeface="Arial" pitchFamily="34" charset="0"/>
              <a:buChar char="•"/>
              <a:defRPr/>
            </a:pPr>
            <a:r>
              <a:rPr lang="en-US" sz="2400" dirty="0" smtClean="0"/>
              <a:t>Training : to train staff to improve managerial skills of health workers.</a:t>
            </a:r>
          </a:p>
          <a:p>
            <a:pPr algn="l" fontAlgn="auto">
              <a:spcAft>
                <a:spcPts val="0"/>
              </a:spcAft>
              <a:buFont typeface="Arial" pitchFamily="34" charset="0"/>
              <a:buChar char="•"/>
              <a:defRPr/>
            </a:pPr>
            <a:r>
              <a:rPr lang="en-US" sz="2400" dirty="0" smtClean="0"/>
              <a:t>To integrate KEPI with maternal and child health services.</a:t>
            </a:r>
          </a:p>
          <a:p>
            <a:pPr algn="l" fontAlgn="auto">
              <a:spcAft>
                <a:spcPts val="0"/>
              </a:spcAft>
              <a:buNone/>
              <a:defRPr/>
            </a:pPr>
            <a:r>
              <a:rPr lang="en-US" sz="2400" dirty="0" smtClean="0"/>
              <a:t>Management and evaluation : to strengthen routine immunization reporting system</a:t>
            </a:r>
            <a:endParaRPr lang="en-US" sz="2400" dirty="0"/>
          </a:p>
        </p:txBody>
      </p:sp>
    </p:spTree>
  </p:cSld>
  <p:clrMapOvr>
    <a:masterClrMapping/>
  </p:clrMapOvr>
  <p:transition/>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Principles of KEPI</a:t>
            </a:r>
            <a:endParaRPr lang="en-US" dirty="0"/>
          </a:p>
        </p:txBody>
      </p:sp>
      <p:sp>
        <p:nvSpPr>
          <p:cNvPr id="3" name="Content Placeholder 2"/>
          <p:cNvSpPr>
            <a:spLocks noGrp="1"/>
          </p:cNvSpPr>
          <p:nvPr>
            <p:ph idx="1"/>
          </p:nvPr>
        </p:nvSpPr>
        <p:spPr/>
        <p:txBody>
          <a:bodyPr/>
          <a:lstStyle/>
          <a:p>
            <a:pPr algn="l"/>
            <a:r>
              <a:rPr lang="en-US" sz="2000" b="1" dirty="0" smtClean="0"/>
              <a:t>Cold chain : provision cold chain equipments to all health care centers.</a:t>
            </a:r>
          </a:p>
          <a:p>
            <a:pPr algn="l"/>
            <a:r>
              <a:rPr lang="en-US" sz="2000" b="1" dirty="0" smtClean="0"/>
              <a:t>Training staff on cold chain maintenance and vaccine handling.</a:t>
            </a:r>
          </a:p>
          <a:p>
            <a:pPr algn="l"/>
            <a:r>
              <a:rPr lang="en-US" sz="2000" b="1" dirty="0" smtClean="0"/>
              <a:t>Integration of KEPI with maternal and child health services.</a:t>
            </a:r>
          </a:p>
          <a:p>
            <a:pPr algn="l"/>
            <a:r>
              <a:rPr lang="en-US" sz="2000" b="1" dirty="0" smtClean="0"/>
              <a:t>Surveillance: tracking and monitoring of immunisable diseases through recording and reporting.</a:t>
            </a:r>
          </a:p>
          <a:p>
            <a:pPr algn="l"/>
            <a:r>
              <a:rPr lang="en-US" sz="2000" b="1" dirty="0" smtClean="0"/>
              <a:t>Health education to community to ensure their participation.</a:t>
            </a:r>
          </a:p>
          <a:p>
            <a:pPr algn="l"/>
            <a:r>
              <a:rPr lang="en-US" sz="2000" b="1" dirty="0" smtClean="0"/>
              <a:t>Regular feedback to staff through quarterly seminars on progress of KEPI.</a:t>
            </a:r>
          </a:p>
          <a:p>
            <a:pPr algn="l"/>
            <a:r>
              <a:rPr lang="en-US" sz="2000" b="1" dirty="0" smtClean="0"/>
              <a:t>Biannual evaluation of District programmes : evaluation every 2yrs.</a:t>
            </a:r>
          </a:p>
          <a:p>
            <a:pPr algn="l"/>
            <a:endParaRPr lang="en-US"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community.</a:t>
            </a:r>
            <a:endParaRPr lang="en-US" dirty="0"/>
          </a:p>
        </p:txBody>
      </p:sp>
      <p:sp>
        <p:nvSpPr>
          <p:cNvPr id="3" name="Content Placeholder 2"/>
          <p:cNvSpPr>
            <a:spLocks noGrp="1"/>
          </p:cNvSpPr>
          <p:nvPr>
            <p:ph idx="1"/>
          </p:nvPr>
        </p:nvSpPr>
        <p:spPr/>
        <p:txBody>
          <a:bodyPr/>
          <a:lstStyle/>
          <a:p>
            <a:pPr algn="l" eaLnBrk="1" fontAlgn="auto" hangingPunct="1">
              <a:spcAft>
                <a:spcPts val="0"/>
              </a:spcAft>
              <a:buFont typeface="Arial" pitchFamily="34" charset="0"/>
              <a:buChar char="•"/>
              <a:defRPr/>
            </a:pPr>
            <a:r>
              <a:rPr lang="en-US" sz="2400" dirty="0" smtClean="0"/>
              <a:t>Transmitting and sharing information, ideas and beliefs.</a:t>
            </a:r>
          </a:p>
          <a:p>
            <a:pPr algn="l" eaLnBrk="1" fontAlgn="auto" hangingPunct="1">
              <a:spcAft>
                <a:spcPts val="0"/>
              </a:spcAft>
              <a:buFont typeface="Arial" pitchFamily="34" charset="0"/>
              <a:buChar char="•"/>
              <a:defRPr/>
            </a:pPr>
            <a:r>
              <a:rPr lang="en-US" sz="2400" dirty="0" smtClean="0"/>
              <a:t> Educating its children about their culture (socializing) and welcoming newcomers into the group’s culture (acculturation).</a:t>
            </a:r>
          </a:p>
          <a:p>
            <a:pPr algn="l" eaLnBrk="1" fontAlgn="auto" hangingPunct="1">
              <a:spcAft>
                <a:spcPts val="0"/>
              </a:spcAft>
              <a:buFont typeface="Arial" pitchFamily="34" charset="0"/>
              <a:buChar char="•"/>
              <a:defRPr/>
            </a:pPr>
            <a:r>
              <a:rPr lang="en-US" sz="2400" dirty="0" smtClean="0"/>
              <a:t> Producing and distributing services and goods</a:t>
            </a:r>
          </a:p>
          <a:p>
            <a:pPr algn="l" eaLnBrk="1" fontAlgn="auto" hangingPunct="1">
              <a:spcAft>
                <a:spcPts val="0"/>
              </a:spcAft>
              <a:buFont typeface="Arial" pitchFamily="34" charset="0"/>
              <a:buChar char="•"/>
              <a:defRPr/>
            </a:pPr>
            <a:r>
              <a:rPr lang="en-US" sz="2400" dirty="0" smtClean="0"/>
              <a:t>Providing companionship and support to individual members and smaller groups .</a:t>
            </a:r>
          </a:p>
          <a:p>
            <a:pPr algn="l" eaLnBrk="1" fontAlgn="auto" hangingPunct="1">
              <a:spcAft>
                <a:spcPts val="0"/>
              </a:spcAft>
              <a:buFont typeface="Arial" pitchFamily="34" charset="0"/>
              <a:buChar char="•"/>
              <a:defRPr/>
            </a:pPr>
            <a:r>
              <a:rPr lang="en-US" sz="2400" dirty="0" smtClean="0"/>
              <a:t>Protecting individual and group rights and welfare</a:t>
            </a:r>
          </a:p>
          <a:p>
            <a:pPr algn="l"/>
            <a:endParaRPr lang="en-US" dirty="0"/>
          </a:p>
        </p:txBody>
      </p:sp>
    </p:spTree>
  </p:cSld>
  <p:clrMapOvr>
    <a:masterClrMapping/>
  </p:clrMapOvr>
  <p:transition/>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Cold chain system</a:t>
            </a:r>
            <a:endParaRPr lang="en-US" dirty="0"/>
          </a:p>
        </p:txBody>
      </p:sp>
      <p:sp>
        <p:nvSpPr>
          <p:cNvPr id="3" name="Content Placeholder 2"/>
          <p:cNvSpPr>
            <a:spLocks noGrp="1"/>
          </p:cNvSpPr>
          <p:nvPr>
            <p:ph idx="1"/>
          </p:nvPr>
        </p:nvSpPr>
        <p:spPr/>
        <p:txBody>
          <a:bodyPr/>
          <a:lstStyle/>
          <a:p>
            <a:pPr algn="l" fontAlgn="auto">
              <a:spcAft>
                <a:spcPts val="0"/>
              </a:spcAft>
              <a:buFont typeface="Arial" pitchFamily="34" charset="0"/>
              <a:buChar char="•"/>
              <a:defRPr/>
            </a:pPr>
            <a:r>
              <a:rPr lang="en-US" sz="2400" dirty="0" smtClean="0"/>
              <a:t>It is a system of maintaining vaccines in a potent state from manufacturer to consumer.</a:t>
            </a:r>
          </a:p>
          <a:p>
            <a:pPr algn="l" fontAlgn="auto">
              <a:spcAft>
                <a:spcPts val="0"/>
              </a:spcAft>
              <a:buFont typeface="Arial" pitchFamily="34" charset="0"/>
              <a:buChar char="•"/>
              <a:defRPr/>
            </a:pPr>
            <a:r>
              <a:rPr lang="en-US" sz="2400" dirty="0" smtClean="0"/>
              <a:t>Requires personnel, skill knowledge and equipments.</a:t>
            </a:r>
          </a:p>
          <a:p>
            <a:pPr algn="l" fontAlgn="auto">
              <a:spcAft>
                <a:spcPts val="0"/>
              </a:spcAft>
              <a:buFont typeface="Arial" pitchFamily="34" charset="0"/>
              <a:buChar char="•"/>
              <a:defRPr/>
            </a:pPr>
            <a:r>
              <a:rPr lang="en-US" sz="2400" dirty="0" smtClean="0"/>
              <a:t>The cold chain has many links which should be maintained through out and failure at any link can render vaccines useless.</a:t>
            </a:r>
          </a:p>
          <a:p>
            <a:pPr algn="l" fontAlgn="auto">
              <a:spcAft>
                <a:spcPts val="0"/>
              </a:spcAft>
              <a:buFont typeface="Arial" pitchFamily="34" charset="0"/>
              <a:buChar char="•"/>
              <a:defRPr/>
            </a:pPr>
            <a:r>
              <a:rPr lang="en-US" sz="2400" dirty="0" smtClean="0"/>
              <a:t>Continuous monitoring and maintenance of cold chain must strictly be observed</a:t>
            </a:r>
          </a:p>
          <a:p>
            <a:pPr algn="l"/>
            <a:endParaRPr lang="en-US" dirty="0"/>
          </a:p>
        </p:txBody>
      </p:sp>
    </p:spTree>
  </p:cSld>
  <p:clrMapOvr>
    <a:masterClrMapping/>
  </p:clrMapOvr>
  <p:transition/>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Cold chain system levels</a:t>
            </a:r>
            <a:endParaRPr lang="en-US" dirty="0"/>
          </a:p>
        </p:txBody>
      </p:sp>
      <p:sp>
        <p:nvSpPr>
          <p:cNvPr id="3" name="Content Placeholder 2"/>
          <p:cNvSpPr>
            <a:spLocks noGrp="1"/>
          </p:cNvSpPr>
          <p:nvPr>
            <p:ph idx="1"/>
          </p:nvPr>
        </p:nvSpPr>
        <p:spPr>
          <a:xfrm>
            <a:off x="457200" y="1981200"/>
            <a:ext cx="7772400" cy="4114800"/>
          </a:xfrm>
        </p:spPr>
        <p:txBody>
          <a:bodyPr/>
          <a:lstStyle/>
          <a:p>
            <a:pPr marL="514350" indent="-514350" algn="l" fontAlgn="auto">
              <a:spcAft>
                <a:spcPts val="0"/>
              </a:spcAft>
              <a:buFont typeface="+mj-lt"/>
              <a:buAutoNum type="arabicPeriod"/>
              <a:defRPr/>
            </a:pPr>
            <a:r>
              <a:rPr lang="en-US" sz="2800" dirty="0" smtClean="0"/>
              <a:t>Manufacturer : usually outside country. vaccines are transported to country via air or ship.</a:t>
            </a:r>
          </a:p>
          <a:p>
            <a:pPr marL="514350" indent="-514350" algn="l" fontAlgn="auto">
              <a:spcAft>
                <a:spcPts val="0"/>
              </a:spcAft>
              <a:buNone/>
              <a:defRPr/>
            </a:pPr>
            <a:r>
              <a:rPr lang="en-US" sz="2800" dirty="0" smtClean="0"/>
              <a:t>Central store : found at KEPI headquarters in Nairobi . Receive vaccines from manufacturer.</a:t>
            </a:r>
          </a:p>
          <a:p>
            <a:pPr marL="514350" indent="-514350" algn="l" fontAlgn="auto">
              <a:spcAft>
                <a:spcPts val="0"/>
              </a:spcAft>
              <a:buNone/>
              <a:defRPr/>
            </a:pPr>
            <a:r>
              <a:rPr lang="en-US" sz="2800" dirty="0" smtClean="0"/>
              <a:t>Regional stores : serves certain region and collect vaccines from central stores.</a:t>
            </a:r>
          </a:p>
          <a:p>
            <a:pPr marL="514350" indent="-514350" algn="l" fontAlgn="auto">
              <a:spcAft>
                <a:spcPts val="0"/>
              </a:spcAft>
              <a:buNone/>
              <a:defRPr/>
            </a:pPr>
            <a:endParaRPr lang="en-US" sz="2800" dirty="0"/>
          </a:p>
        </p:txBody>
      </p:sp>
    </p:spTree>
  </p:cSld>
  <p:clrMapOvr>
    <a:masterClrMapping/>
  </p:clrMapOvr>
  <p:transition/>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marL="514350" indent="-514350" algn="l" fontAlgn="auto">
              <a:spcAft>
                <a:spcPts val="0"/>
              </a:spcAft>
              <a:buNone/>
              <a:defRPr/>
            </a:pPr>
            <a:r>
              <a:rPr lang="en-US" dirty="0" smtClean="0"/>
              <a:t>District stores : stores at each district. Collect vaccines from regional stores.</a:t>
            </a:r>
          </a:p>
          <a:p>
            <a:pPr marL="514350" indent="-514350" algn="l" fontAlgn="auto">
              <a:spcAft>
                <a:spcPts val="0"/>
              </a:spcAft>
              <a:buNone/>
              <a:defRPr/>
            </a:pPr>
            <a:r>
              <a:rPr lang="en-US" dirty="0" smtClean="0"/>
              <a:t>Health centre : serve as a service Delivery point (SDP). Vaccines are collected from</a:t>
            </a:r>
            <a:endParaRPr lang="en-US" dirty="0"/>
          </a:p>
        </p:txBody>
      </p:sp>
    </p:spTree>
  </p:cSld>
  <p:clrMapOvr>
    <a:masterClrMapping/>
  </p:clrMapOvr>
  <p:transition/>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Cold chain equipments</a:t>
            </a:r>
            <a:endParaRPr lang="en-US" dirty="0"/>
          </a:p>
        </p:txBody>
      </p:sp>
      <p:sp>
        <p:nvSpPr>
          <p:cNvPr id="3" name="Content Placeholder 2"/>
          <p:cNvSpPr>
            <a:spLocks noGrp="1"/>
          </p:cNvSpPr>
          <p:nvPr>
            <p:ph idx="1"/>
          </p:nvPr>
        </p:nvSpPr>
        <p:spPr/>
        <p:txBody>
          <a:bodyPr/>
          <a:lstStyle/>
          <a:p>
            <a:pPr algn="l"/>
            <a:r>
              <a:rPr lang="en-US" dirty="0" smtClean="0"/>
              <a:t>Thermometers</a:t>
            </a:r>
          </a:p>
          <a:p>
            <a:pPr algn="l"/>
            <a:r>
              <a:rPr lang="en-US" dirty="0" smtClean="0"/>
              <a:t>Icepacks</a:t>
            </a:r>
          </a:p>
          <a:p>
            <a:pPr algn="l"/>
            <a:r>
              <a:rPr lang="en-US" dirty="0" smtClean="0"/>
              <a:t>Vaccine carriers</a:t>
            </a:r>
          </a:p>
          <a:p>
            <a:pPr algn="l"/>
            <a:r>
              <a:rPr lang="en-US" dirty="0" smtClean="0"/>
              <a:t>Cold boxes</a:t>
            </a:r>
          </a:p>
          <a:p>
            <a:pPr algn="l"/>
            <a:r>
              <a:rPr lang="en-US" dirty="0" smtClean="0"/>
              <a:t>Refrigerators and deep freezers</a:t>
            </a:r>
          </a:p>
          <a:p>
            <a:pPr algn="l"/>
            <a:r>
              <a:rPr lang="en-US" dirty="0" smtClean="0"/>
              <a:t>Cold rooms and its accessories.</a:t>
            </a:r>
          </a:p>
          <a:p>
            <a:pPr algn="l"/>
            <a:endParaRPr lang="en-US" dirty="0"/>
          </a:p>
        </p:txBody>
      </p:sp>
    </p:spTree>
  </p:cSld>
  <p:clrMapOvr>
    <a:masterClrMapping/>
  </p:clrMapOvr>
  <p:transition/>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Packing of vaccines in a refrigerator</a:t>
            </a:r>
            <a:endParaRPr lang="en-US" dirty="0"/>
          </a:p>
        </p:txBody>
      </p:sp>
      <p:sp>
        <p:nvSpPr>
          <p:cNvPr id="3" name="Content Placeholder 2"/>
          <p:cNvSpPr>
            <a:spLocks noGrp="1"/>
          </p:cNvSpPr>
          <p:nvPr>
            <p:ph idx="1"/>
          </p:nvPr>
        </p:nvSpPr>
        <p:spPr/>
        <p:txBody>
          <a:bodyPr/>
          <a:lstStyle/>
          <a:p>
            <a:pPr algn="l" fontAlgn="auto">
              <a:spcAft>
                <a:spcPts val="0"/>
              </a:spcAft>
              <a:defRPr/>
            </a:pPr>
            <a:r>
              <a:rPr lang="en-US" sz="2000" b="1" dirty="0" smtClean="0"/>
              <a:t>Refrigerator should be placed 16 inches from the ceiling , 12 inches from the wall  and placed on wood block 1-2 inches to avoid any possible interference with temperature.</a:t>
            </a:r>
          </a:p>
          <a:p>
            <a:pPr algn="l" fontAlgn="auto">
              <a:spcAft>
                <a:spcPts val="0"/>
              </a:spcAft>
              <a:defRPr/>
            </a:pPr>
            <a:r>
              <a:rPr lang="en-US" sz="2000" b="1" dirty="0" smtClean="0"/>
              <a:t>Heat and sunlight destroys and reduces efficacy of all vaccines .</a:t>
            </a:r>
          </a:p>
          <a:p>
            <a:pPr algn="l" fontAlgn="auto">
              <a:spcAft>
                <a:spcPts val="0"/>
              </a:spcAft>
              <a:defRPr/>
            </a:pPr>
            <a:r>
              <a:rPr lang="en-US" sz="2000" b="1" dirty="0" smtClean="0"/>
              <a:t>Polio and BCG are more easily damaged by heat.</a:t>
            </a:r>
          </a:p>
          <a:p>
            <a:pPr algn="l" fontAlgn="auto">
              <a:spcAft>
                <a:spcPts val="0"/>
              </a:spcAft>
              <a:defRPr/>
            </a:pPr>
            <a:r>
              <a:rPr lang="en-US" sz="2000" b="1" dirty="0" smtClean="0"/>
              <a:t>Freezing temperatures destroy pentavalent vaccine.</a:t>
            </a:r>
          </a:p>
          <a:p>
            <a:pPr algn="l" fontAlgn="auto">
              <a:spcAft>
                <a:spcPts val="0"/>
              </a:spcAft>
              <a:defRPr/>
            </a:pPr>
            <a:r>
              <a:rPr lang="en-US" sz="2000" b="1" dirty="0" smtClean="0"/>
              <a:t>Due to sensitivity vaccines to adverse temperatures, attention  should be paid to recommended storage temperatures for each vaccine at all stages of transportation and storage</a:t>
            </a:r>
          </a:p>
          <a:p>
            <a:pPr algn="l"/>
            <a:endParaRPr lang="en-US" sz="2000" dirty="0"/>
          </a:p>
        </p:txBody>
      </p:sp>
    </p:spTree>
  </p:cSld>
  <p:clrMapOvr>
    <a:masterClrMapping/>
  </p:clrMapOvr>
  <p:transition/>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sz="2800" dirty="0" smtClean="0"/>
              <a:t>Polio measles and BCG are put in the coldest part of the refrigerator</a:t>
            </a:r>
          </a:p>
          <a:p>
            <a:pPr algn="l"/>
            <a:r>
              <a:rPr lang="en-US" sz="2800" dirty="0" smtClean="0"/>
              <a:t>Pentavalent and TT in the middle shelve away from the evaporator to avoid freezing them.</a:t>
            </a:r>
          </a:p>
          <a:p>
            <a:pPr algn="l"/>
            <a:r>
              <a:rPr lang="en-US" sz="2800" dirty="0" smtClean="0"/>
              <a:t>Vaccines should be packed From down to up in the refrigerator as follows : polio-BCG-Measles –pentavalent-Tetanus.</a:t>
            </a:r>
          </a:p>
          <a:p>
            <a:pPr algn="l"/>
            <a:endParaRPr lang="en-US" dirty="0"/>
          </a:p>
        </p:txBody>
      </p:sp>
    </p:spTree>
  </p:cSld>
  <p:clrMapOvr>
    <a:masterClrMapping/>
  </p:clrMapOvr>
  <p:transition/>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care a refrigerator</a:t>
            </a:r>
            <a:endParaRPr lang="en-US" dirty="0"/>
          </a:p>
        </p:txBody>
      </p:sp>
      <p:sp>
        <p:nvSpPr>
          <p:cNvPr id="3" name="Content Placeholder 2"/>
          <p:cNvSpPr>
            <a:spLocks noGrp="1"/>
          </p:cNvSpPr>
          <p:nvPr>
            <p:ph idx="1"/>
          </p:nvPr>
        </p:nvSpPr>
        <p:spPr/>
        <p:txBody>
          <a:bodyPr/>
          <a:lstStyle/>
          <a:p>
            <a:pPr algn="l" fontAlgn="auto">
              <a:spcAft>
                <a:spcPts val="0"/>
              </a:spcAft>
              <a:defRPr/>
            </a:pPr>
            <a:r>
              <a:rPr lang="en-US" sz="2800" dirty="0" smtClean="0"/>
              <a:t>Don’t operate with two sources of power at the same time.</a:t>
            </a:r>
          </a:p>
          <a:p>
            <a:pPr algn="l" fontAlgn="auto">
              <a:spcAft>
                <a:spcPts val="0"/>
              </a:spcAft>
              <a:defRPr/>
            </a:pPr>
            <a:r>
              <a:rPr lang="en-US" sz="2800" dirty="0" smtClean="0"/>
              <a:t>Check temperature inside the refrigerator twice a day.</a:t>
            </a:r>
          </a:p>
          <a:p>
            <a:pPr algn="l" fontAlgn="auto">
              <a:spcAft>
                <a:spcPts val="0"/>
              </a:spcAft>
              <a:defRPr/>
            </a:pPr>
            <a:r>
              <a:rPr lang="en-US" sz="2800" dirty="0" smtClean="0"/>
              <a:t>Check the burner flame if it is blue. It suggest a well functioning refrigerator. If it is not blue, adjust appropriately using regulator.</a:t>
            </a:r>
          </a:p>
          <a:p>
            <a:pPr algn="l" fontAlgn="auto">
              <a:spcAft>
                <a:spcPts val="0"/>
              </a:spcAft>
              <a:defRPr/>
            </a:pPr>
            <a:r>
              <a:rPr lang="en-US" sz="2800" dirty="0" smtClean="0"/>
              <a:t>Check on the ice formation in the refrigerator. If it is thick,i.e 6-10mm,defrost the refrigerator.</a:t>
            </a:r>
          </a:p>
          <a:p>
            <a:pPr algn="l"/>
            <a:endParaRPr lang="en-US" dirty="0"/>
          </a:p>
        </p:txBody>
      </p:sp>
    </p:spTree>
  </p:cSld>
  <p:clrMapOvr>
    <a:masterClrMapping/>
  </p:clrMapOvr>
  <p:transition/>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keep vaccines cold </a:t>
            </a:r>
            <a:endParaRPr lang="en-US" dirty="0"/>
          </a:p>
        </p:txBody>
      </p:sp>
      <p:sp>
        <p:nvSpPr>
          <p:cNvPr id="3" name="Content Placeholder 2"/>
          <p:cNvSpPr>
            <a:spLocks noGrp="1"/>
          </p:cNvSpPr>
          <p:nvPr>
            <p:ph idx="1"/>
          </p:nvPr>
        </p:nvSpPr>
        <p:spPr/>
        <p:txBody>
          <a:bodyPr/>
          <a:lstStyle/>
          <a:p>
            <a:pPr algn="l" fontAlgn="auto">
              <a:spcAft>
                <a:spcPts val="0"/>
              </a:spcAft>
              <a:defRPr/>
            </a:pPr>
            <a:r>
              <a:rPr lang="en-US" sz="2400" dirty="0" smtClean="0"/>
              <a:t>Place vaccines in the correct compartments.</a:t>
            </a:r>
          </a:p>
          <a:p>
            <a:pPr algn="l" fontAlgn="auto">
              <a:spcAft>
                <a:spcPts val="0"/>
              </a:spcAft>
              <a:defRPr/>
            </a:pPr>
            <a:r>
              <a:rPr lang="en-US" sz="2400" dirty="0" smtClean="0"/>
              <a:t>Avoid opening refrigerators unnecessarily</a:t>
            </a:r>
          </a:p>
          <a:p>
            <a:pPr algn="l" fontAlgn="auto">
              <a:spcAft>
                <a:spcPts val="0"/>
              </a:spcAft>
              <a:defRPr/>
            </a:pPr>
            <a:r>
              <a:rPr lang="en-US" sz="2400" dirty="0" smtClean="0"/>
              <a:t>Maintain the temperature at +2 to +8 decrees centigrade based on twice daily recording.</a:t>
            </a:r>
          </a:p>
          <a:p>
            <a:pPr algn="l" fontAlgn="auto">
              <a:spcAft>
                <a:spcPts val="0"/>
              </a:spcAft>
              <a:defRPr/>
            </a:pPr>
            <a:r>
              <a:rPr lang="en-US" sz="2400" dirty="0" smtClean="0"/>
              <a:t>Defrost the refrigerator regularly</a:t>
            </a:r>
          </a:p>
          <a:p>
            <a:pPr algn="l" fontAlgn="auto">
              <a:spcAft>
                <a:spcPts val="0"/>
              </a:spcAft>
              <a:defRPr/>
            </a:pPr>
            <a:r>
              <a:rPr lang="en-US" sz="2400" dirty="0" smtClean="0"/>
              <a:t>Pack the vaccines with enough space to allow circulation of air.</a:t>
            </a:r>
          </a:p>
          <a:p>
            <a:pPr algn="l" fontAlgn="auto">
              <a:spcAft>
                <a:spcPts val="0"/>
              </a:spcAft>
              <a:defRPr/>
            </a:pPr>
            <a:r>
              <a:rPr lang="en-US" sz="2400" dirty="0" smtClean="0"/>
              <a:t>Avoid packing vaccines in contact with evaporator.</a:t>
            </a:r>
          </a:p>
          <a:p>
            <a:pPr algn="l"/>
            <a:endParaRPr lang="en-US" sz="2400" dirty="0"/>
          </a:p>
        </p:txBody>
      </p:sp>
    </p:spTree>
  </p:cSld>
  <p:clrMapOvr>
    <a:masterClrMapping/>
  </p:clrMapOvr>
  <p:transition/>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Cold boxes and vaccine carriers</a:t>
            </a:r>
            <a:endParaRPr lang="en-US" dirty="0"/>
          </a:p>
        </p:txBody>
      </p:sp>
      <p:sp>
        <p:nvSpPr>
          <p:cNvPr id="3" name="Content Placeholder 2"/>
          <p:cNvSpPr>
            <a:spLocks noGrp="1"/>
          </p:cNvSpPr>
          <p:nvPr>
            <p:ph idx="1"/>
          </p:nvPr>
        </p:nvSpPr>
        <p:spPr/>
        <p:txBody>
          <a:bodyPr/>
          <a:lstStyle/>
          <a:p>
            <a:pPr algn="l" fontAlgn="auto">
              <a:spcAft>
                <a:spcPts val="0"/>
              </a:spcAft>
              <a:defRPr/>
            </a:pPr>
            <a:r>
              <a:rPr lang="en-US" sz="2400" dirty="0" smtClean="0"/>
              <a:t>Used for keeping vaccine cold during transportation</a:t>
            </a:r>
          </a:p>
          <a:p>
            <a:pPr algn="l" fontAlgn="auto">
              <a:spcAft>
                <a:spcPts val="0"/>
              </a:spcAft>
              <a:defRPr/>
            </a:pPr>
            <a:r>
              <a:rPr lang="en-US" sz="2400" dirty="0" smtClean="0"/>
              <a:t>Are designed to keep cold air inside and prevent warm air from entering.</a:t>
            </a:r>
          </a:p>
          <a:p>
            <a:pPr algn="l" fontAlgn="auto">
              <a:spcAft>
                <a:spcPts val="0"/>
              </a:spcAft>
              <a:defRPr/>
            </a:pPr>
            <a:r>
              <a:rPr lang="en-US" sz="2400" dirty="0" smtClean="0"/>
              <a:t>Avoid opening those containers during transportation and distribution of vaccines.</a:t>
            </a:r>
          </a:p>
          <a:p>
            <a:pPr algn="l" fontAlgn="auto">
              <a:spcAft>
                <a:spcPts val="0"/>
              </a:spcAft>
              <a:defRPr/>
            </a:pPr>
            <a:r>
              <a:rPr lang="en-US" sz="2400" dirty="0" smtClean="0"/>
              <a:t>Frozen icepacks are lined in the inner walls of cold boxes and vaccine carriers to keep vaccine cold.</a:t>
            </a:r>
          </a:p>
          <a:p>
            <a:pPr algn="l" fontAlgn="auto">
              <a:spcAft>
                <a:spcPts val="0"/>
              </a:spcAft>
              <a:defRPr/>
            </a:pPr>
            <a:r>
              <a:rPr lang="en-US" sz="2400" dirty="0" smtClean="0"/>
              <a:t>Pentavalent and TT should not be placed directly next to icepacks</a:t>
            </a:r>
            <a:endParaRPr lang="en-US" sz="2400" dirty="0"/>
          </a:p>
        </p:txBody>
      </p:sp>
    </p:spTree>
  </p:cSld>
  <p:clrMapOvr>
    <a:masterClrMapping/>
  </p:clrMapOvr>
  <p:transition/>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Icepacks</a:t>
            </a:r>
            <a:endParaRPr lang="en-US" dirty="0"/>
          </a:p>
        </p:txBody>
      </p:sp>
      <p:sp>
        <p:nvSpPr>
          <p:cNvPr id="3" name="Content Placeholder 2"/>
          <p:cNvSpPr>
            <a:spLocks noGrp="1"/>
          </p:cNvSpPr>
          <p:nvPr>
            <p:ph idx="1"/>
          </p:nvPr>
        </p:nvSpPr>
        <p:spPr/>
        <p:txBody>
          <a:bodyPr/>
          <a:lstStyle/>
          <a:p>
            <a:pPr algn="l"/>
            <a:r>
              <a:rPr lang="en-US" dirty="0" smtClean="0"/>
              <a:t>Are plastic containers filled with water.</a:t>
            </a:r>
          </a:p>
          <a:p>
            <a:pPr algn="l"/>
            <a:r>
              <a:rPr lang="en-US" dirty="0" smtClean="0"/>
              <a:t>Are put in freezing compartment to freeze them before they are used in cold boxes and vaccine carriers.</a:t>
            </a:r>
          </a:p>
          <a:p>
            <a:pPr algn="l"/>
            <a:endParaRPr lang="en-US"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a healthy community</a:t>
            </a:r>
            <a:endParaRPr lang="en-US" dirty="0"/>
          </a:p>
        </p:txBody>
      </p:sp>
      <p:sp>
        <p:nvSpPr>
          <p:cNvPr id="3" name="Content Placeholder 2"/>
          <p:cNvSpPr>
            <a:spLocks noGrp="1"/>
          </p:cNvSpPr>
          <p:nvPr>
            <p:ph idx="1"/>
          </p:nvPr>
        </p:nvSpPr>
        <p:spPr/>
        <p:txBody>
          <a:bodyPr/>
          <a:lstStyle/>
          <a:p>
            <a:pPr algn="l" eaLnBrk="1" fontAlgn="auto" hangingPunct="1">
              <a:spcAft>
                <a:spcPts val="0"/>
              </a:spcAft>
              <a:buFont typeface="Arial" pitchFamily="34" charset="0"/>
              <a:buChar char="•"/>
              <a:defRPr/>
            </a:pPr>
            <a:r>
              <a:rPr lang="en-US" sz="2400" dirty="0" smtClean="0"/>
              <a:t>Safe and healthy environment, relatively free from natural and man-made hazards</a:t>
            </a:r>
          </a:p>
          <a:p>
            <a:pPr algn="l" eaLnBrk="1" fontAlgn="auto" hangingPunct="1">
              <a:spcAft>
                <a:spcPts val="0"/>
              </a:spcAft>
              <a:buFont typeface="Arial" pitchFamily="34" charset="0"/>
              <a:buChar char="•"/>
              <a:defRPr/>
            </a:pPr>
            <a:r>
              <a:rPr lang="en-US" sz="2400" dirty="0" smtClean="0"/>
              <a:t>Community members have high standards of personal hygiene </a:t>
            </a:r>
          </a:p>
          <a:p>
            <a:pPr algn="l" eaLnBrk="1" fontAlgn="auto" hangingPunct="1">
              <a:spcAft>
                <a:spcPts val="0"/>
              </a:spcAft>
              <a:buFont typeface="Arial" pitchFamily="34" charset="0"/>
              <a:buChar char="•"/>
              <a:defRPr/>
            </a:pPr>
            <a:r>
              <a:rPr lang="en-US" sz="2400" dirty="0" smtClean="0"/>
              <a:t>Adequate supply of wholesome water</a:t>
            </a:r>
          </a:p>
          <a:p>
            <a:pPr algn="l" eaLnBrk="1" fontAlgn="auto" hangingPunct="1">
              <a:spcAft>
                <a:spcPts val="0"/>
              </a:spcAft>
              <a:buFont typeface="Arial" pitchFamily="34" charset="0"/>
              <a:buChar char="•"/>
              <a:defRPr/>
            </a:pPr>
            <a:r>
              <a:rPr lang="en-US" sz="2400" dirty="0" smtClean="0"/>
              <a:t>Availability of adequate nutritious food</a:t>
            </a:r>
          </a:p>
          <a:p>
            <a:pPr algn="l" eaLnBrk="1" fontAlgn="auto" hangingPunct="1">
              <a:spcAft>
                <a:spcPts val="0"/>
              </a:spcAft>
              <a:buFont typeface="Arial" pitchFamily="34" charset="0"/>
              <a:buChar char="•"/>
              <a:defRPr/>
            </a:pPr>
            <a:r>
              <a:rPr lang="en-US" sz="2400" dirty="0" smtClean="0"/>
              <a:t>Suitable housing</a:t>
            </a:r>
          </a:p>
          <a:p>
            <a:pPr algn="l" eaLnBrk="1" fontAlgn="auto" hangingPunct="1">
              <a:spcAft>
                <a:spcPts val="0"/>
              </a:spcAft>
              <a:buFont typeface="Arial" pitchFamily="34" charset="0"/>
              <a:buChar char="•"/>
              <a:defRPr/>
            </a:pPr>
            <a:r>
              <a:rPr lang="en-US" sz="2400" dirty="0" smtClean="0"/>
              <a:t>Harmonious interpersonal relationships among members</a:t>
            </a:r>
          </a:p>
          <a:p>
            <a:pPr algn="l"/>
            <a:endParaRPr lang="en-US" dirty="0"/>
          </a:p>
        </p:txBody>
      </p:sp>
    </p:spTree>
  </p:cSld>
  <p:clrMapOvr>
    <a:masterClrMapping/>
  </p:clrMapOvr>
  <p:transition/>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Monitoring cold chain</a:t>
            </a:r>
            <a:endParaRPr lang="en-US" dirty="0"/>
          </a:p>
        </p:txBody>
      </p:sp>
      <p:sp>
        <p:nvSpPr>
          <p:cNvPr id="3" name="Content Placeholder 2"/>
          <p:cNvSpPr>
            <a:spLocks noGrp="1"/>
          </p:cNvSpPr>
          <p:nvPr>
            <p:ph idx="1"/>
          </p:nvPr>
        </p:nvSpPr>
        <p:spPr/>
        <p:txBody>
          <a:bodyPr/>
          <a:lstStyle/>
          <a:p>
            <a:pPr algn="l"/>
            <a:r>
              <a:rPr lang="en-US" dirty="0" smtClean="0"/>
              <a:t>Temperature recording : check the temperature and record in in the morning when removing vaccines and in the evening when returning vaccines, check outside the refrigerator and inside.</a:t>
            </a:r>
          </a:p>
          <a:p>
            <a:pPr algn="l"/>
            <a:r>
              <a:rPr lang="en-US" dirty="0" smtClean="0"/>
              <a:t>Record the temperature on the designed forms.</a:t>
            </a:r>
          </a:p>
          <a:p>
            <a:pPr algn="l"/>
            <a:endParaRPr lang="en-US" dirty="0"/>
          </a:p>
        </p:txBody>
      </p:sp>
    </p:spTree>
  </p:cSld>
  <p:clrMapOvr>
    <a:masterClrMapping/>
  </p:clrMapOvr>
  <p:transition/>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 failures</a:t>
            </a:r>
            <a:endParaRPr lang="en-US" dirty="0"/>
          </a:p>
        </p:txBody>
      </p:sp>
      <p:sp>
        <p:nvSpPr>
          <p:cNvPr id="3" name="Content Placeholder 2"/>
          <p:cNvSpPr>
            <a:spLocks noGrp="1"/>
          </p:cNvSpPr>
          <p:nvPr>
            <p:ph idx="1"/>
          </p:nvPr>
        </p:nvSpPr>
        <p:spPr/>
        <p:txBody>
          <a:bodyPr/>
          <a:lstStyle/>
          <a:p>
            <a:pPr algn="l" fontAlgn="auto">
              <a:spcAft>
                <a:spcPts val="0"/>
              </a:spcAft>
              <a:defRPr/>
            </a:pPr>
            <a:r>
              <a:rPr lang="en-US" sz="2400" dirty="0" smtClean="0"/>
              <a:t>Incase of power failure, one should do the following  if one has a gas/electric refrigerator:</a:t>
            </a:r>
          </a:p>
          <a:p>
            <a:pPr algn="l" fontAlgn="auto">
              <a:spcAft>
                <a:spcPts val="0"/>
              </a:spcAft>
              <a:defRPr/>
            </a:pPr>
            <a:r>
              <a:rPr lang="en-US" sz="2400" dirty="0" smtClean="0"/>
              <a:t>Switch on gas regulator and light the gas.</a:t>
            </a:r>
          </a:p>
          <a:p>
            <a:pPr algn="l" fontAlgn="auto">
              <a:spcAft>
                <a:spcPts val="0"/>
              </a:spcAft>
              <a:defRPr/>
            </a:pPr>
            <a:r>
              <a:rPr lang="en-US" sz="2400" dirty="0" smtClean="0"/>
              <a:t>Check that the flame is burning correctly.</a:t>
            </a:r>
          </a:p>
          <a:p>
            <a:pPr algn="l" fontAlgn="auto">
              <a:spcAft>
                <a:spcPts val="0"/>
              </a:spcAft>
              <a:defRPr/>
            </a:pPr>
            <a:r>
              <a:rPr lang="en-US" sz="2400" dirty="0" smtClean="0"/>
              <a:t>Check that the gas has sufficient gas, if gas is insufficient ,transfer vaccine to nearest center.</a:t>
            </a:r>
          </a:p>
          <a:p>
            <a:pPr algn="l" fontAlgn="auto">
              <a:spcAft>
                <a:spcPts val="0"/>
              </a:spcAft>
              <a:defRPr/>
            </a:pPr>
            <a:r>
              <a:rPr lang="en-US" sz="2400" dirty="0" smtClean="0"/>
              <a:t>Switch off electric supply.</a:t>
            </a:r>
          </a:p>
          <a:p>
            <a:pPr algn="l" fontAlgn="auto">
              <a:spcAft>
                <a:spcPts val="0"/>
              </a:spcAft>
              <a:defRPr/>
            </a:pPr>
            <a:r>
              <a:rPr lang="en-US" sz="2400" dirty="0" smtClean="0"/>
              <a:t>If the refrigerator works only on electricity, transfer vaccines to another center</a:t>
            </a:r>
            <a:r>
              <a:rPr lang="en-US" dirty="0" smtClean="0"/>
              <a:t>.</a:t>
            </a:r>
          </a:p>
          <a:p>
            <a:pPr algn="l"/>
            <a:endParaRPr lang="en-US" dirty="0"/>
          </a:p>
        </p:txBody>
      </p:sp>
    </p:spTree>
  </p:cSld>
  <p:clrMapOvr>
    <a:masterClrMapping/>
  </p:clrMapOvr>
  <p:transition/>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VACCINES</a:t>
            </a:r>
            <a:endParaRPr lang="en-US" dirty="0"/>
          </a:p>
        </p:txBody>
      </p:sp>
      <p:sp>
        <p:nvSpPr>
          <p:cNvPr id="3" name="Content Placeholder 2"/>
          <p:cNvSpPr>
            <a:spLocks noGrp="1"/>
          </p:cNvSpPr>
          <p:nvPr>
            <p:ph idx="1"/>
          </p:nvPr>
        </p:nvSpPr>
        <p:spPr/>
        <p:txBody>
          <a:bodyPr/>
          <a:lstStyle/>
          <a:p>
            <a:pPr algn="l"/>
            <a:r>
              <a:rPr lang="en-US" dirty="0" smtClean="0"/>
              <a:t>BCG</a:t>
            </a:r>
          </a:p>
          <a:p>
            <a:pPr algn="l"/>
            <a:r>
              <a:rPr lang="en-US" dirty="0" smtClean="0"/>
              <a:t>POLIO</a:t>
            </a:r>
          </a:p>
          <a:p>
            <a:pPr algn="l"/>
            <a:r>
              <a:rPr lang="en-US" dirty="0" smtClean="0"/>
              <a:t>PENTAVALENT</a:t>
            </a:r>
          </a:p>
          <a:p>
            <a:pPr algn="l"/>
            <a:r>
              <a:rPr lang="en-US" dirty="0" smtClean="0"/>
              <a:t>TETANUS</a:t>
            </a:r>
          </a:p>
          <a:p>
            <a:pPr algn="l"/>
            <a:r>
              <a:rPr lang="en-US" dirty="0" smtClean="0"/>
              <a:t>MEASLES.</a:t>
            </a:r>
            <a:endParaRPr lang="en-US" dirty="0"/>
          </a:p>
        </p:txBody>
      </p:sp>
    </p:spTree>
  </p:cSld>
  <p:clrMapOvr>
    <a:masterClrMapping/>
  </p:clrMapOvr>
  <p:transition/>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1.BCG ; </a:t>
            </a:r>
            <a:r>
              <a:rPr lang="en-US" sz="2800" dirty="0" err="1" smtClean="0"/>
              <a:t>Bacillae</a:t>
            </a:r>
            <a:r>
              <a:rPr lang="en-US" sz="2800" dirty="0" smtClean="0"/>
              <a:t> </a:t>
            </a:r>
            <a:r>
              <a:rPr lang="en-US" sz="2800" dirty="0" err="1" smtClean="0"/>
              <a:t>Calmette</a:t>
            </a:r>
            <a:r>
              <a:rPr lang="en-US" sz="2800" dirty="0" smtClean="0"/>
              <a:t> </a:t>
            </a:r>
            <a:r>
              <a:rPr lang="en-US" sz="2800" dirty="0" err="1" smtClean="0"/>
              <a:t>Guellin</a:t>
            </a:r>
            <a:r>
              <a:rPr lang="en-US" sz="2800" dirty="0" smtClean="0"/>
              <a:t> Vaccine</a:t>
            </a:r>
            <a:endParaRPr lang="en-US" sz="2800" dirty="0"/>
          </a:p>
        </p:txBody>
      </p:sp>
      <p:sp>
        <p:nvSpPr>
          <p:cNvPr id="3" name="Content Placeholder 2"/>
          <p:cNvSpPr>
            <a:spLocks noGrp="1"/>
          </p:cNvSpPr>
          <p:nvPr>
            <p:ph idx="1"/>
          </p:nvPr>
        </p:nvSpPr>
        <p:spPr/>
        <p:txBody>
          <a:bodyPr/>
          <a:lstStyle/>
          <a:p>
            <a:pPr algn="l"/>
            <a:r>
              <a:rPr lang="en-US" sz="2400" dirty="0" smtClean="0"/>
              <a:t>Is a live attenuated vaccine</a:t>
            </a:r>
          </a:p>
          <a:p>
            <a:pPr algn="l"/>
            <a:r>
              <a:rPr lang="en-US" sz="2400" dirty="0" smtClean="0"/>
              <a:t>It is given at birth or within two weeks</a:t>
            </a:r>
          </a:p>
          <a:p>
            <a:pPr algn="l"/>
            <a:r>
              <a:rPr lang="en-US" sz="2400" dirty="0" smtClean="0"/>
              <a:t>Is sensitive to heat and therefore should be stored at +2 to +8</a:t>
            </a:r>
          </a:p>
          <a:p>
            <a:pPr algn="l"/>
            <a:r>
              <a:rPr lang="en-US" sz="2400" dirty="0" smtClean="0"/>
              <a:t>It is sensitive to light and loses potency within 3-5 mins after exposure to light.</a:t>
            </a:r>
          </a:p>
          <a:p>
            <a:pPr algn="l"/>
            <a:r>
              <a:rPr lang="en-US" sz="2400" dirty="0" smtClean="0"/>
              <a:t>It is powder form for reconstitution.</a:t>
            </a:r>
          </a:p>
          <a:p>
            <a:pPr algn="l"/>
            <a:r>
              <a:rPr lang="en-US" sz="2400" dirty="0" smtClean="0"/>
              <a:t>Provide protection against tuberculosis.</a:t>
            </a:r>
          </a:p>
          <a:p>
            <a:pPr algn="l"/>
            <a:r>
              <a:rPr lang="en-US" sz="2400" dirty="0" smtClean="0"/>
              <a:t>Read carefully the manufacturers instructions on reconstitution.</a:t>
            </a:r>
            <a:endParaRPr lang="en-US" sz="2400" dirty="0"/>
          </a:p>
        </p:txBody>
      </p:sp>
    </p:spTree>
  </p:cSld>
  <p:clrMapOvr>
    <a:masterClrMapping/>
  </p:clrMapOvr>
  <p:transition/>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sz="2400" dirty="0" smtClean="0"/>
              <a:t>After reconstitution , the potency of vaccines last for 6hrs.After 6hrs it should be discarded. Ensure that you document the time of reconstitution and expected time of discard.</a:t>
            </a:r>
          </a:p>
          <a:p>
            <a:pPr algn="l"/>
            <a:r>
              <a:rPr lang="en-US" sz="2400" dirty="0" smtClean="0"/>
              <a:t>Dosage : 0.05mls</a:t>
            </a:r>
          </a:p>
          <a:p>
            <a:pPr algn="l"/>
            <a:r>
              <a:rPr lang="en-US" sz="2400" dirty="0" smtClean="0"/>
              <a:t>Route of administration ; intradermal at the lateral aspect of the upper 1/3 of the left forearm.</a:t>
            </a:r>
          </a:p>
          <a:p>
            <a:pPr algn="l"/>
            <a:r>
              <a:rPr lang="en-US" sz="2400" dirty="0" smtClean="0"/>
              <a:t>After administration , a wheal appears 7-8 mm and disappears in ½ hr..</a:t>
            </a:r>
          </a:p>
          <a:p>
            <a:pPr algn="l"/>
            <a:endParaRPr lang="en-US" sz="2400" dirty="0" smtClean="0"/>
          </a:p>
          <a:p>
            <a:pPr algn="l"/>
            <a:endParaRPr lang="en-US" dirty="0"/>
          </a:p>
        </p:txBody>
      </p:sp>
    </p:spTree>
  </p:cSld>
  <p:clrMapOvr>
    <a:masterClrMapping/>
  </p:clrMapOvr>
  <p:transition/>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sz="2800" dirty="0" smtClean="0"/>
              <a:t>After 3-8 days a small red nodule about 10mm appears and last for about 2 weeks</a:t>
            </a:r>
          </a:p>
          <a:p>
            <a:pPr algn="l"/>
            <a:r>
              <a:rPr lang="en-US" sz="2800" dirty="0" smtClean="0"/>
              <a:t>The nodule becomes a superficial ulcer by 6 weeks  which should heal spontaneously with a scar.</a:t>
            </a:r>
          </a:p>
          <a:p>
            <a:pPr algn="l"/>
            <a:r>
              <a:rPr lang="en-US" sz="2800" dirty="0" smtClean="0"/>
              <a:t>If no ulcer or scar develops , vaccination should be repeated by after 3 months</a:t>
            </a:r>
          </a:p>
          <a:p>
            <a:pPr algn="l"/>
            <a:endParaRPr lang="en-US" sz="2800" dirty="0" smtClean="0"/>
          </a:p>
        </p:txBody>
      </p:sp>
    </p:spTree>
  </p:cSld>
  <p:clrMapOvr>
    <a:masterClrMapping/>
  </p:clrMapOvr>
  <p:transition/>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education after BCG administration</a:t>
            </a:r>
            <a:endParaRPr lang="en-US" dirty="0"/>
          </a:p>
        </p:txBody>
      </p:sp>
      <p:sp>
        <p:nvSpPr>
          <p:cNvPr id="3" name="Content Placeholder 2"/>
          <p:cNvSpPr>
            <a:spLocks noGrp="1"/>
          </p:cNvSpPr>
          <p:nvPr>
            <p:ph idx="1"/>
          </p:nvPr>
        </p:nvSpPr>
        <p:spPr/>
        <p:txBody>
          <a:bodyPr/>
          <a:lstStyle/>
          <a:p>
            <a:pPr algn="l"/>
            <a:r>
              <a:rPr lang="en-US" sz="2800" dirty="0" smtClean="0"/>
              <a:t>Teach the mother that an ulcer will form after 6 weeks and should not be wash or touch</a:t>
            </a:r>
          </a:p>
          <a:p>
            <a:pPr algn="l"/>
            <a:r>
              <a:rPr lang="en-US" sz="2800" dirty="0" smtClean="0"/>
              <a:t>Teach the parent that the ulcer will heal by itself.</a:t>
            </a:r>
          </a:p>
          <a:p>
            <a:pPr algn="l"/>
            <a:r>
              <a:rPr lang="en-US" sz="2800" dirty="0" smtClean="0"/>
              <a:t>COMPLICATIONS</a:t>
            </a:r>
          </a:p>
          <a:p>
            <a:pPr algn="l"/>
            <a:r>
              <a:rPr lang="en-US" sz="2800" dirty="0" smtClean="0"/>
              <a:t>Local abcess commonly follows subcutaneous </a:t>
            </a:r>
            <a:r>
              <a:rPr lang="en-US" sz="2800" dirty="0" err="1" smtClean="0"/>
              <a:t>adm</a:t>
            </a:r>
            <a:r>
              <a:rPr lang="en-US" sz="2800" dirty="0" smtClean="0"/>
              <a:t> rather than intradermal</a:t>
            </a:r>
          </a:p>
          <a:p>
            <a:pPr algn="l"/>
            <a:r>
              <a:rPr lang="en-US" sz="2800" dirty="0" smtClean="0"/>
              <a:t>Persistent ulcer characterised by a .</a:t>
            </a:r>
          </a:p>
          <a:p>
            <a:pPr algn="l"/>
            <a:endParaRPr lang="en-US" dirty="0"/>
          </a:p>
        </p:txBody>
      </p:sp>
    </p:spTree>
  </p:cSld>
  <p:clrMapOvr>
    <a:masterClrMapping/>
  </p:clrMapOvr>
  <p:transition/>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dirty="0" smtClean="0"/>
              <a:t>Discharge of serous fluid more than 4 months after injection. Dry dressing is done.</a:t>
            </a:r>
          </a:p>
          <a:p>
            <a:pPr algn="l"/>
            <a:r>
              <a:rPr lang="en-US" dirty="0" smtClean="0"/>
              <a:t>Regional and widespread lymphadenitis.</a:t>
            </a:r>
          </a:p>
          <a:p>
            <a:pPr algn="l"/>
            <a:r>
              <a:rPr lang="en-US" dirty="0" smtClean="0"/>
              <a:t>Disseminated BCG infection ; rare but at a times fatal occurs in individual with underlying immunodeficiency.</a:t>
            </a:r>
            <a:endParaRPr lang="en-US" dirty="0"/>
          </a:p>
        </p:txBody>
      </p:sp>
    </p:spTree>
  </p:cSld>
  <p:clrMapOvr>
    <a:masterClrMapping/>
  </p:clrMapOvr>
  <p:transition/>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dirty="0" smtClean="0"/>
              <a:t>Assignment ;</a:t>
            </a:r>
          </a:p>
          <a:p>
            <a:pPr algn="l"/>
            <a:r>
              <a:rPr lang="en-US" dirty="0" smtClean="0"/>
              <a:t>Should BCG be administered in a child with TB?</a:t>
            </a:r>
            <a:endParaRPr lang="en-US" dirty="0"/>
          </a:p>
        </p:txBody>
      </p:sp>
    </p:spTree>
  </p:cSld>
  <p:clrMapOvr>
    <a:masterClrMapping/>
  </p:clrMapOvr>
  <p:transition/>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ORAL POLIO VACCINE</a:t>
            </a:r>
            <a:endParaRPr lang="en-US" dirty="0"/>
          </a:p>
        </p:txBody>
      </p:sp>
      <p:sp>
        <p:nvSpPr>
          <p:cNvPr id="3" name="Content Placeholder 2"/>
          <p:cNvSpPr>
            <a:spLocks noGrp="1"/>
          </p:cNvSpPr>
          <p:nvPr>
            <p:ph idx="1"/>
          </p:nvPr>
        </p:nvSpPr>
        <p:spPr/>
        <p:txBody>
          <a:bodyPr/>
          <a:lstStyle/>
          <a:p>
            <a:pPr algn="l"/>
            <a:r>
              <a:rPr lang="en-US" sz="2400" dirty="0" smtClean="0"/>
              <a:t>Is a live attenuated vaccine</a:t>
            </a:r>
          </a:p>
          <a:p>
            <a:pPr algn="l"/>
            <a:r>
              <a:rPr lang="en-US" sz="2400" dirty="0" smtClean="0"/>
              <a:t>Is a polyvalent ; contain attenuated strains derived from poliomyelitis type 1,2 &amp; 3</a:t>
            </a:r>
          </a:p>
          <a:p>
            <a:pPr algn="l"/>
            <a:r>
              <a:rPr lang="en-US" sz="2400" dirty="0" smtClean="0"/>
              <a:t>Type 1: </a:t>
            </a:r>
            <a:r>
              <a:rPr lang="en-US" sz="2400" dirty="0" err="1" smtClean="0"/>
              <a:t>brunhilde</a:t>
            </a:r>
            <a:r>
              <a:rPr lang="en-US" sz="2400" dirty="0" smtClean="0"/>
              <a:t> ,type 2: </a:t>
            </a:r>
            <a:r>
              <a:rPr lang="en-US" sz="2400" dirty="0" err="1" smtClean="0"/>
              <a:t>lansing</a:t>
            </a:r>
            <a:r>
              <a:rPr lang="en-US" sz="2400" dirty="0" smtClean="0"/>
              <a:t> and type 3 : Leon.</a:t>
            </a:r>
          </a:p>
          <a:p>
            <a:pPr algn="l"/>
            <a:r>
              <a:rPr lang="en-US" sz="2400" dirty="0" smtClean="0"/>
              <a:t>Prevent against polio</a:t>
            </a:r>
          </a:p>
          <a:p>
            <a:pPr algn="l"/>
            <a:r>
              <a:rPr lang="en-US" sz="2400" dirty="0" smtClean="0"/>
              <a:t>Is sensitive to heat and therefore must be kept next to freezing compartment</a:t>
            </a:r>
          </a:p>
          <a:p>
            <a:pPr algn="l"/>
            <a:r>
              <a:rPr lang="en-US" sz="2800" dirty="0" smtClean="0"/>
              <a:t>Is stored under +2-+8*</a:t>
            </a:r>
          </a:p>
          <a:p>
            <a:pPr algn="l"/>
            <a:r>
              <a:rPr lang="en-US" sz="2800" dirty="0" smtClean="0"/>
              <a:t>Given orally at birth </a:t>
            </a:r>
          </a:p>
          <a:p>
            <a:pPr algn="l"/>
            <a:endParaRPr lang="en-US" dirty="0" smtClean="0"/>
          </a:p>
          <a:p>
            <a:endParaRPr lang="en-US"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eaLnBrk="1" fontAlgn="auto" hangingPunct="1">
              <a:spcAft>
                <a:spcPts val="0"/>
              </a:spcAft>
              <a:buFont typeface="Arial" pitchFamily="34" charset="0"/>
              <a:buChar char="•"/>
              <a:defRPr/>
            </a:pPr>
            <a:r>
              <a:rPr lang="en-US" sz="2400" dirty="0" smtClean="0"/>
              <a:t>Availability and accessibility of health care facilities </a:t>
            </a:r>
          </a:p>
          <a:p>
            <a:pPr algn="l" eaLnBrk="1" fontAlgn="auto" hangingPunct="1">
              <a:spcAft>
                <a:spcPts val="0"/>
              </a:spcAft>
              <a:buFont typeface="Arial" pitchFamily="34" charset="0"/>
              <a:buChar char="•"/>
              <a:defRPr/>
            </a:pPr>
            <a:r>
              <a:rPr lang="en-US" sz="2400" dirty="0" smtClean="0"/>
              <a:t>Availability and accessibility of suitable educational, social and recreational facilities</a:t>
            </a:r>
          </a:p>
          <a:p>
            <a:pPr algn="l" eaLnBrk="1" fontAlgn="auto" hangingPunct="1">
              <a:spcAft>
                <a:spcPts val="0"/>
              </a:spcAft>
              <a:buFont typeface="Arial" pitchFamily="34" charset="0"/>
              <a:buChar char="•"/>
              <a:defRPr/>
            </a:pPr>
            <a:r>
              <a:rPr lang="en-US" sz="2400" dirty="0" smtClean="0"/>
              <a:t>Gainful occupational activities (availability of stable or reliable sources of income) </a:t>
            </a:r>
          </a:p>
          <a:p>
            <a:pPr algn="l" eaLnBrk="1" fontAlgn="auto" hangingPunct="1">
              <a:spcAft>
                <a:spcPts val="0"/>
              </a:spcAft>
              <a:buFont typeface="Arial" pitchFamily="34" charset="0"/>
              <a:buChar char="•"/>
              <a:defRPr/>
            </a:pPr>
            <a:r>
              <a:rPr lang="en-US" sz="2400" dirty="0" smtClean="0"/>
              <a:t>Sound communication infrastructure Communal approach to and participation in tackling community problems</a:t>
            </a:r>
          </a:p>
          <a:p>
            <a:endParaRPr lang="en-US" dirty="0"/>
          </a:p>
        </p:txBody>
      </p:sp>
    </p:spTree>
  </p:cSld>
  <p:clrMapOvr>
    <a:masterClrMapping/>
  </p:clrMapOvr>
  <p:transition/>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POLIO</a:t>
            </a:r>
            <a:endParaRPr lang="en-US" dirty="0"/>
          </a:p>
        </p:txBody>
      </p:sp>
      <p:sp>
        <p:nvSpPr>
          <p:cNvPr id="3" name="Content Placeholder 2"/>
          <p:cNvSpPr>
            <a:spLocks noGrp="1"/>
          </p:cNvSpPr>
          <p:nvPr>
            <p:ph idx="1"/>
          </p:nvPr>
        </p:nvSpPr>
        <p:spPr/>
        <p:txBody>
          <a:bodyPr/>
          <a:lstStyle/>
          <a:p>
            <a:pPr algn="l"/>
            <a:r>
              <a:rPr lang="en-US" sz="2800" dirty="0" smtClean="0"/>
              <a:t>It given four times at birth or within 2 weeks ,after 6weeks ,10 wks and 14weeks</a:t>
            </a:r>
          </a:p>
          <a:p>
            <a:pPr algn="l"/>
            <a:r>
              <a:rPr lang="en-US" sz="2800" dirty="0" smtClean="0"/>
              <a:t>The child is given 2 drops</a:t>
            </a:r>
          </a:p>
          <a:p>
            <a:pPr algn="l"/>
            <a:r>
              <a:rPr lang="en-US" sz="2800" dirty="0" smtClean="0"/>
              <a:t>A dropper is used</a:t>
            </a:r>
          </a:p>
          <a:p>
            <a:pPr algn="l"/>
            <a:r>
              <a:rPr lang="en-US" sz="2800" dirty="0" smtClean="0"/>
              <a:t>Contraindications</a:t>
            </a:r>
          </a:p>
          <a:p>
            <a:pPr algn="l"/>
            <a:r>
              <a:rPr lang="en-US" sz="2800" dirty="0" smtClean="0"/>
              <a:t>A child with severe diarrhoea ,it may worsen</a:t>
            </a:r>
          </a:p>
          <a:p>
            <a:pPr algn="l"/>
            <a:r>
              <a:rPr lang="en-US" sz="2800" dirty="0" smtClean="0"/>
              <a:t>Womiting.The child should be brought immediately it stops</a:t>
            </a:r>
            <a:endParaRPr lang="en-US" sz="2800" dirty="0"/>
          </a:p>
        </p:txBody>
      </p:sp>
    </p:spTree>
  </p:cSld>
  <p:clrMapOvr>
    <a:masterClrMapping/>
  </p:clrMapOvr>
  <p:transition/>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dirty="0" smtClean="0"/>
              <a:t>There are two types of oral polio the </a:t>
            </a:r>
            <a:r>
              <a:rPr lang="en-US" dirty="0" err="1" smtClean="0"/>
              <a:t>sabin</a:t>
            </a:r>
            <a:r>
              <a:rPr lang="en-US" dirty="0" smtClean="0"/>
              <a:t> is live attenuated and the </a:t>
            </a:r>
            <a:r>
              <a:rPr lang="en-US" dirty="0" err="1" smtClean="0"/>
              <a:t>salk</a:t>
            </a:r>
            <a:r>
              <a:rPr lang="en-US" dirty="0" smtClean="0"/>
              <a:t> is a killed vaccine. </a:t>
            </a:r>
          </a:p>
          <a:p>
            <a:pPr algn="l"/>
            <a:r>
              <a:rPr lang="en-US" dirty="0" smtClean="0"/>
              <a:t>You should always indicate the date given and the date for the next visit</a:t>
            </a:r>
          </a:p>
          <a:p>
            <a:pPr algn="l"/>
            <a:endParaRPr lang="en-US" dirty="0"/>
          </a:p>
        </p:txBody>
      </p:sp>
    </p:spTree>
  </p:cSld>
  <p:clrMapOvr>
    <a:masterClrMapping/>
  </p:clrMapOvr>
  <p:transition/>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PENTAVALENT VACCINE</a:t>
            </a:r>
            <a:br>
              <a:rPr lang="en-US" dirty="0" smtClean="0"/>
            </a:br>
            <a:endParaRPr lang="en-US" dirty="0"/>
          </a:p>
        </p:txBody>
      </p:sp>
      <p:sp>
        <p:nvSpPr>
          <p:cNvPr id="3" name="Content Placeholder 2"/>
          <p:cNvSpPr>
            <a:spLocks noGrp="1"/>
          </p:cNvSpPr>
          <p:nvPr>
            <p:ph idx="1"/>
          </p:nvPr>
        </p:nvSpPr>
        <p:spPr/>
        <p:txBody>
          <a:bodyPr/>
          <a:lstStyle/>
          <a:p>
            <a:pPr algn="l"/>
            <a:r>
              <a:rPr lang="en-US" sz="2800" dirty="0" smtClean="0"/>
              <a:t>Is made from toxoids and dead  bacteria of 5 organisms to include tetanus toxoid ,  diphtheria toxoid, pertussis , Heamophilus influenza and Hepatitis B.</a:t>
            </a:r>
          </a:p>
          <a:p>
            <a:pPr algn="l"/>
            <a:r>
              <a:rPr lang="en-US" sz="2800" dirty="0" smtClean="0"/>
              <a:t>It should never be frozen because it looses its potency.</a:t>
            </a:r>
            <a:endParaRPr lang="en-US" sz="2800" dirty="0"/>
          </a:p>
        </p:txBody>
      </p:sp>
    </p:spTree>
  </p:cSld>
  <p:clrMapOvr>
    <a:masterClrMapping/>
  </p:clrMapOvr>
  <p:transition/>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sz="2800" dirty="0" smtClean="0"/>
              <a:t>Given at 6weeks , 10 weeks and 14 weeks</a:t>
            </a:r>
          </a:p>
          <a:p>
            <a:pPr algn="l"/>
            <a:r>
              <a:rPr lang="en-US" sz="2800" dirty="0" smtClean="0"/>
              <a:t>Given together with 1</a:t>
            </a:r>
            <a:r>
              <a:rPr lang="en-US" sz="2800" baseline="30000" dirty="0" smtClean="0"/>
              <a:t>st</a:t>
            </a:r>
            <a:r>
              <a:rPr lang="en-US" sz="2800" dirty="0" smtClean="0"/>
              <a:t> 2</a:t>
            </a:r>
            <a:r>
              <a:rPr lang="en-US" sz="2800" baseline="30000" dirty="0" smtClean="0"/>
              <a:t>nd</a:t>
            </a:r>
            <a:r>
              <a:rPr lang="en-US" sz="2800" dirty="0" smtClean="0"/>
              <a:t> and 3</a:t>
            </a:r>
            <a:r>
              <a:rPr lang="en-US" sz="2800" baseline="30000" dirty="0" smtClean="0"/>
              <a:t>rd</a:t>
            </a:r>
            <a:r>
              <a:rPr lang="en-US" sz="2800" dirty="0" smtClean="0"/>
              <a:t> oral polio.</a:t>
            </a:r>
          </a:p>
          <a:p>
            <a:pPr algn="l"/>
            <a:r>
              <a:rPr lang="en-US" sz="2800" dirty="0" smtClean="0"/>
              <a:t>The </a:t>
            </a:r>
            <a:r>
              <a:rPr lang="en-US" sz="2800" dirty="0" err="1" smtClean="0"/>
              <a:t>Hib</a:t>
            </a:r>
            <a:r>
              <a:rPr lang="en-US" sz="2800" dirty="0" smtClean="0"/>
              <a:t> is in powder form and DPT is in liquid </a:t>
            </a:r>
            <a:r>
              <a:rPr lang="en-US" sz="2800" dirty="0" err="1" smtClean="0"/>
              <a:t>form.They</a:t>
            </a:r>
            <a:r>
              <a:rPr lang="en-US" sz="2800" dirty="0" smtClean="0"/>
              <a:t> are diluted together and given as one</a:t>
            </a:r>
            <a:r>
              <a:rPr lang="en-US" dirty="0" smtClean="0"/>
              <a:t>.</a:t>
            </a:r>
          </a:p>
          <a:p>
            <a:pPr algn="l"/>
            <a:r>
              <a:rPr lang="en-US" dirty="0" smtClean="0"/>
              <a:t>Route and dosage ; 0.5ml IM in the left outer thigh.</a:t>
            </a:r>
            <a:endParaRPr lang="en-US" dirty="0"/>
          </a:p>
        </p:txBody>
      </p:sp>
    </p:spTree>
  </p:cSld>
  <p:clrMapOvr>
    <a:masterClrMapping/>
  </p:clrMapOvr>
  <p:transition/>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cont</a:t>
            </a:r>
            <a:endParaRPr lang="en-US" dirty="0"/>
          </a:p>
        </p:txBody>
      </p:sp>
      <p:sp>
        <p:nvSpPr>
          <p:cNvPr id="3" name="Content Placeholder 2"/>
          <p:cNvSpPr>
            <a:spLocks noGrp="1"/>
          </p:cNvSpPr>
          <p:nvPr>
            <p:ph idx="1"/>
          </p:nvPr>
        </p:nvSpPr>
        <p:spPr/>
        <p:txBody>
          <a:bodyPr/>
          <a:lstStyle/>
          <a:p>
            <a:pPr algn="l"/>
            <a:r>
              <a:rPr lang="en-US" dirty="0" smtClean="0"/>
              <a:t>S/E</a:t>
            </a:r>
          </a:p>
          <a:p>
            <a:pPr algn="l"/>
            <a:r>
              <a:rPr lang="en-US" dirty="0" smtClean="0"/>
              <a:t>Mild fever</a:t>
            </a:r>
          </a:p>
          <a:p>
            <a:pPr algn="l"/>
            <a:r>
              <a:rPr lang="en-US" dirty="0" smtClean="0"/>
              <a:t>Pain especially at night. Advise the mother to give pcm syrups.</a:t>
            </a:r>
          </a:p>
          <a:p>
            <a:pPr algn="l"/>
            <a:r>
              <a:rPr lang="en-US" dirty="0" smtClean="0"/>
              <a:t>Tepid sponge.</a:t>
            </a:r>
          </a:p>
          <a:p>
            <a:pPr algn="l"/>
            <a:r>
              <a:rPr lang="en-US" dirty="0" smtClean="0"/>
              <a:t>Injection abscess due to wrong administration</a:t>
            </a:r>
            <a:endParaRPr lang="en-US" dirty="0"/>
          </a:p>
        </p:txBody>
      </p:sp>
    </p:spTree>
  </p:cSld>
  <p:clrMapOvr>
    <a:masterClrMapping/>
  </p:clrMapOvr>
  <p:transition/>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TETANUS VACCINE</a:t>
            </a:r>
            <a:endParaRPr lang="en-US" dirty="0"/>
          </a:p>
        </p:txBody>
      </p:sp>
      <p:sp>
        <p:nvSpPr>
          <p:cNvPr id="3" name="Content Placeholder 2"/>
          <p:cNvSpPr>
            <a:spLocks noGrp="1"/>
          </p:cNvSpPr>
          <p:nvPr>
            <p:ph idx="1"/>
          </p:nvPr>
        </p:nvSpPr>
        <p:spPr/>
        <p:txBody>
          <a:bodyPr/>
          <a:lstStyle/>
          <a:p>
            <a:pPr algn="l"/>
            <a:r>
              <a:rPr lang="en-US" sz="2400" dirty="0" smtClean="0"/>
              <a:t>Is a toxoid</a:t>
            </a:r>
          </a:p>
          <a:p>
            <a:pPr algn="l"/>
            <a:r>
              <a:rPr lang="en-US" sz="2400" dirty="0" smtClean="0"/>
              <a:t>Indicated for infants as part of pentavalent , for pregnant women and people with wounds.</a:t>
            </a:r>
          </a:p>
          <a:p>
            <a:pPr algn="l"/>
            <a:r>
              <a:rPr lang="en-US" sz="2400" dirty="0" smtClean="0"/>
              <a:t>A booster dose is given for those with wounds who were vaccinated 5-10 yrs ago.</a:t>
            </a:r>
          </a:p>
          <a:p>
            <a:pPr algn="l"/>
            <a:r>
              <a:rPr lang="en-US" sz="2400" dirty="0" smtClean="0"/>
              <a:t>Pregnant women receives 2 doses of TT at 4 weeks interval apart</a:t>
            </a:r>
            <a:r>
              <a:rPr lang="en-US" dirty="0" smtClean="0"/>
              <a:t>.</a:t>
            </a:r>
          </a:p>
          <a:p>
            <a:pPr algn="l"/>
            <a:r>
              <a:rPr lang="en-US" dirty="0" smtClean="0"/>
              <a:t>The dose is 0.5mls</a:t>
            </a:r>
            <a:endParaRPr lang="en-US" dirty="0"/>
          </a:p>
        </p:txBody>
      </p:sp>
    </p:spTree>
  </p:cSld>
  <p:clrMapOvr>
    <a:masterClrMapping/>
  </p:clrMapOvr>
  <p:transition/>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dirty="0" smtClean="0"/>
              <a:t>In the 1</a:t>
            </a:r>
            <a:r>
              <a:rPr lang="en-US" baseline="30000" dirty="0" smtClean="0"/>
              <a:t>st</a:t>
            </a:r>
            <a:r>
              <a:rPr lang="en-US" dirty="0" smtClean="0"/>
              <a:t> pregnancy 1</a:t>
            </a:r>
            <a:r>
              <a:rPr lang="en-US" baseline="30000" dirty="0" smtClean="0"/>
              <a:t>st</a:t>
            </a:r>
            <a:r>
              <a:rPr lang="en-US" dirty="0" smtClean="0"/>
              <a:t> TT is given between 4-6</a:t>
            </a:r>
            <a:r>
              <a:rPr lang="en-US" baseline="30000" dirty="0" smtClean="0"/>
              <a:t>th</a:t>
            </a:r>
            <a:r>
              <a:rPr lang="en-US" dirty="0" smtClean="0"/>
              <a:t> month and 2</a:t>
            </a:r>
            <a:r>
              <a:rPr lang="en-US" baseline="30000" dirty="0" smtClean="0"/>
              <a:t>nd</a:t>
            </a:r>
            <a:r>
              <a:rPr lang="en-US" dirty="0" smtClean="0"/>
              <a:t> TT btw 5</a:t>
            </a:r>
            <a:r>
              <a:rPr lang="en-US" baseline="30000" dirty="0" smtClean="0"/>
              <a:t>th</a:t>
            </a:r>
            <a:r>
              <a:rPr lang="en-US" dirty="0" smtClean="0"/>
              <a:t> and 8 month.</a:t>
            </a:r>
          </a:p>
          <a:p>
            <a:pPr algn="l"/>
            <a:r>
              <a:rPr lang="en-US" dirty="0" smtClean="0"/>
              <a:t>2</a:t>
            </a:r>
            <a:r>
              <a:rPr lang="en-US" baseline="30000" dirty="0" smtClean="0"/>
              <a:t>nd</a:t>
            </a:r>
            <a:r>
              <a:rPr lang="en-US" dirty="0" smtClean="0"/>
              <a:t> pregnancy : 3</a:t>
            </a:r>
            <a:r>
              <a:rPr lang="en-US" baseline="30000" dirty="0" smtClean="0"/>
              <a:t>rd</a:t>
            </a:r>
            <a:r>
              <a:rPr lang="en-US" dirty="0" smtClean="0"/>
              <a:t> TT dose btw 4-8</a:t>
            </a:r>
            <a:r>
              <a:rPr lang="en-US" baseline="30000" dirty="0" smtClean="0"/>
              <a:t>th</a:t>
            </a:r>
            <a:r>
              <a:rPr lang="en-US" dirty="0" smtClean="0"/>
              <a:t> month</a:t>
            </a:r>
          </a:p>
          <a:p>
            <a:pPr algn="l"/>
            <a:r>
              <a:rPr lang="en-US" baseline="30000" dirty="0" smtClean="0"/>
              <a:t>3rd</a:t>
            </a:r>
            <a:r>
              <a:rPr lang="en-US" dirty="0" smtClean="0"/>
              <a:t> pregnancy : 4</a:t>
            </a:r>
            <a:r>
              <a:rPr lang="en-US" baseline="30000" dirty="0" smtClean="0"/>
              <a:t>th</a:t>
            </a:r>
            <a:r>
              <a:rPr lang="en-US" dirty="0" smtClean="0"/>
              <a:t> TT dose btw 4-8</a:t>
            </a:r>
            <a:r>
              <a:rPr lang="en-US" baseline="30000" dirty="0" smtClean="0"/>
              <a:t>th</a:t>
            </a:r>
            <a:r>
              <a:rPr lang="en-US" dirty="0" smtClean="0"/>
              <a:t> month</a:t>
            </a:r>
          </a:p>
          <a:p>
            <a:pPr algn="l"/>
            <a:r>
              <a:rPr lang="en-US" baseline="30000" dirty="0" smtClean="0"/>
              <a:t>4th</a:t>
            </a:r>
            <a:r>
              <a:rPr lang="en-US" dirty="0" smtClean="0"/>
              <a:t> pregnancy : 5</a:t>
            </a:r>
            <a:r>
              <a:rPr lang="en-US" baseline="30000" dirty="0" smtClean="0"/>
              <a:t>th</a:t>
            </a:r>
            <a:r>
              <a:rPr lang="en-US" dirty="0" smtClean="0"/>
              <a:t> TT dose btw 4-8</a:t>
            </a:r>
            <a:r>
              <a:rPr lang="en-US" baseline="30000" dirty="0" smtClean="0"/>
              <a:t>th</a:t>
            </a:r>
            <a:r>
              <a:rPr lang="en-US" dirty="0" smtClean="0"/>
              <a:t> month.</a:t>
            </a:r>
            <a:endParaRPr lang="en-US" baseline="30000" dirty="0" smtClean="0"/>
          </a:p>
        </p:txBody>
      </p:sp>
    </p:spTree>
  </p:cSld>
  <p:clrMapOvr>
    <a:masterClrMapping/>
  </p:clrMapOvr>
  <p:transition/>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sz="2400" dirty="0" smtClean="0"/>
              <a:t>The first TT do not offers offer any immunity, It primes the immune system</a:t>
            </a:r>
          </a:p>
          <a:p>
            <a:pPr algn="l"/>
            <a:r>
              <a:rPr lang="en-US" sz="2400" dirty="0" smtClean="0"/>
              <a:t>2</a:t>
            </a:r>
            <a:r>
              <a:rPr lang="en-US" sz="2400" baseline="30000" dirty="0" smtClean="0"/>
              <a:t>nd</a:t>
            </a:r>
            <a:r>
              <a:rPr lang="en-US" sz="2400" dirty="0" smtClean="0"/>
              <a:t> TT confer immunity for 1-3 yrs</a:t>
            </a:r>
          </a:p>
          <a:p>
            <a:pPr algn="l"/>
            <a:r>
              <a:rPr lang="en-US" sz="2400" dirty="0" smtClean="0"/>
              <a:t>3</a:t>
            </a:r>
            <a:r>
              <a:rPr lang="en-US" sz="2400" baseline="30000" dirty="0" smtClean="0"/>
              <a:t>rd</a:t>
            </a:r>
            <a:r>
              <a:rPr lang="en-US" sz="2400" dirty="0" smtClean="0"/>
              <a:t> TT : confer immunity for 5yrs</a:t>
            </a:r>
          </a:p>
          <a:p>
            <a:pPr algn="l"/>
            <a:r>
              <a:rPr lang="en-US" sz="2400" dirty="0" smtClean="0"/>
              <a:t>4</a:t>
            </a:r>
            <a:r>
              <a:rPr lang="en-US" sz="2400" baseline="30000" dirty="0" smtClean="0"/>
              <a:t>th</a:t>
            </a:r>
            <a:r>
              <a:rPr lang="en-US" sz="2400" dirty="0" smtClean="0"/>
              <a:t> TT; confer immunity for 10yrs</a:t>
            </a:r>
          </a:p>
          <a:p>
            <a:pPr algn="l"/>
            <a:r>
              <a:rPr lang="en-US" sz="2400" dirty="0" smtClean="0"/>
              <a:t>5</a:t>
            </a:r>
            <a:r>
              <a:rPr lang="en-US" sz="2400" baseline="30000" dirty="0" smtClean="0"/>
              <a:t>th</a:t>
            </a:r>
            <a:r>
              <a:rPr lang="en-US" sz="2400" dirty="0" smtClean="0"/>
              <a:t> TT: confer immunity for 20yrs</a:t>
            </a:r>
          </a:p>
          <a:p>
            <a:pPr algn="l"/>
            <a:r>
              <a:rPr lang="en-US" sz="2400" dirty="0" smtClean="0"/>
              <a:t>HUMAN ANTITOXIN THERAPY</a:t>
            </a:r>
          </a:p>
          <a:p>
            <a:pPr algn="l"/>
            <a:r>
              <a:rPr lang="en-US" sz="2400" dirty="0" smtClean="0"/>
              <a:t>Neutralizes circulating tetanus toxin</a:t>
            </a:r>
          </a:p>
          <a:p>
            <a:pPr algn="l"/>
            <a:r>
              <a:rPr lang="en-US" sz="2400" dirty="0" smtClean="0"/>
              <a:t>It called human hyper immune globulin</a:t>
            </a:r>
          </a:p>
          <a:p>
            <a:pPr algn="l"/>
            <a:r>
              <a:rPr lang="en-US" sz="2400" dirty="0" smtClean="0"/>
              <a:t>Given 3000-6000Units IM.</a:t>
            </a:r>
            <a:endParaRPr lang="en-US" sz="2400" dirty="0"/>
          </a:p>
        </p:txBody>
      </p:sp>
    </p:spTree>
  </p:cSld>
  <p:clrMapOvr>
    <a:masterClrMapping/>
  </p:clrMapOvr>
  <p:transition/>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dirty="0" smtClean="0"/>
              <a:t>Given early in the course of tetanus to prevent spread to the nervous system</a:t>
            </a:r>
          </a:p>
          <a:p>
            <a:pPr algn="l"/>
            <a:r>
              <a:rPr lang="en-US" dirty="0" smtClean="0"/>
              <a:t>PNEUMOCOCCAL VACCINE</a:t>
            </a:r>
          </a:p>
          <a:p>
            <a:pPr algn="l"/>
            <a:r>
              <a:rPr lang="en-US" dirty="0" smtClean="0"/>
              <a:t>Given at 6</a:t>
            </a:r>
            <a:r>
              <a:rPr lang="en-US" baseline="30000" dirty="0" smtClean="0"/>
              <a:t>th</a:t>
            </a:r>
            <a:r>
              <a:rPr lang="en-US" dirty="0" smtClean="0"/>
              <a:t> , 10</a:t>
            </a:r>
            <a:r>
              <a:rPr lang="en-US" baseline="30000" dirty="0" smtClean="0"/>
              <a:t>th</a:t>
            </a:r>
            <a:r>
              <a:rPr lang="en-US" dirty="0" smtClean="0"/>
              <a:t> and 14</a:t>
            </a:r>
            <a:r>
              <a:rPr lang="en-US" baseline="30000" dirty="0" smtClean="0"/>
              <a:t>th</a:t>
            </a:r>
            <a:r>
              <a:rPr lang="en-US" dirty="0" smtClean="0"/>
              <a:t> week with pentavalent </a:t>
            </a:r>
          </a:p>
          <a:p>
            <a:pPr algn="l"/>
            <a:r>
              <a:rPr lang="en-US" dirty="0" smtClean="0"/>
              <a:t>Dose : 0.5mls </a:t>
            </a:r>
            <a:r>
              <a:rPr lang="en-US" dirty="0" err="1" smtClean="0"/>
              <a:t>im</a:t>
            </a:r>
            <a:r>
              <a:rPr lang="en-US" dirty="0" smtClean="0"/>
              <a:t> on the right outer thigh.</a:t>
            </a:r>
            <a:endParaRPr lang="en-US" dirty="0"/>
          </a:p>
        </p:txBody>
      </p:sp>
    </p:spTree>
  </p:cSld>
  <p:clrMapOvr>
    <a:masterClrMapping/>
  </p:clrMapOvr>
  <p:transition/>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Measles vaccine</a:t>
            </a:r>
            <a:endParaRPr lang="en-US" dirty="0"/>
          </a:p>
        </p:txBody>
      </p:sp>
      <p:sp>
        <p:nvSpPr>
          <p:cNvPr id="3" name="Content Placeholder 2"/>
          <p:cNvSpPr>
            <a:spLocks noGrp="1"/>
          </p:cNvSpPr>
          <p:nvPr>
            <p:ph idx="1"/>
          </p:nvPr>
        </p:nvSpPr>
        <p:spPr/>
        <p:txBody>
          <a:bodyPr/>
          <a:lstStyle/>
          <a:p>
            <a:pPr algn="l"/>
            <a:r>
              <a:rPr lang="en-US" dirty="0" smtClean="0"/>
              <a:t>Is a live attenuated vaccine</a:t>
            </a:r>
          </a:p>
          <a:p>
            <a:pPr algn="l"/>
            <a:r>
              <a:rPr lang="en-US" dirty="0" smtClean="0"/>
              <a:t>Is sensitive to heat and must be kept at recommended temperatures at all times</a:t>
            </a:r>
          </a:p>
          <a:p>
            <a:pPr algn="l"/>
            <a:r>
              <a:rPr lang="en-US" dirty="0" smtClean="0"/>
              <a:t>Has a </a:t>
            </a:r>
            <a:r>
              <a:rPr lang="en-US" dirty="0" err="1" smtClean="0"/>
              <a:t>diluent</a:t>
            </a:r>
            <a:r>
              <a:rPr lang="en-US" dirty="0" smtClean="0"/>
              <a:t> for reconstitution based on manufacturers instruction</a:t>
            </a:r>
          </a:p>
          <a:p>
            <a:pPr algn="l"/>
            <a:r>
              <a:rPr lang="en-US" dirty="0" smtClean="0"/>
              <a:t>Is given at 9 months</a:t>
            </a:r>
          </a:p>
          <a:p>
            <a:pPr algn="l"/>
            <a:endParaRPr lang="en-US"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Community subsystems</a:t>
            </a:r>
            <a:endParaRPr lang="en-US" dirty="0"/>
          </a:p>
        </p:txBody>
      </p:sp>
      <p:sp>
        <p:nvSpPr>
          <p:cNvPr id="3" name="Content Placeholder 2"/>
          <p:cNvSpPr>
            <a:spLocks noGrp="1"/>
          </p:cNvSpPr>
          <p:nvPr>
            <p:ph idx="1"/>
          </p:nvPr>
        </p:nvSpPr>
        <p:spPr/>
        <p:txBody>
          <a:bodyPr/>
          <a:lstStyle/>
          <a:p>
            <a:pPr algn="l" eaLnBrk="1" fontAlgn="auto" hangingPunct="1">
              <a:spcAft>
                <a:spcPts val="0"/>
              </a:spcAft>
              <a:buFont typeface="Arial" pitchFamily="34" charset="0"/>
              <a:buChar char="•"/>
              <a:defRPr/>
            </a:pPr>
            <a:r>
              <a:rPr lang="en-US" dirty="0" smtClean="0"/>
              <a:t>These are various organisations that have bearing on how people behave and live in the community.</a:t>
            </a:r>
          </a:p>
          <a:p>
            <a:pPr algn="l" eaLnBrk="1" fontAlgn="auto" hangingPunct="1">
              <a:spcAft>
                <a:spcPts val="0"/>
              </a:spcAft>
              <a:buFont typeface="Arial" pitchFamily="34" charset="0"/>
              <a:buChar char="•"/>
              <a:defRPr/>
            </a:pPr>
            <a:r>
              <a:rPr lang="en-US" dirty="0" smtClean="0"/>
              <a:t>They interact and interrelate continuously</a:t>
            </a:r>
            <a:endParaRPr lang="en-US" dirty="0"/>
          </a:p>
        </p:txBody>
      </p:sp>
    </p:spTree>
  </p:cSld>
  <p:clrMapOvr>
    <a:masterClrMapping/>
  </p:clrMapOvr>
  <p:transition/>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dirty="0" smtClean="0"/>
              <a:t>Dosage :0.5mls subcutaneously on the right upper arm.</a:t>
            </a:r>
          </a:p>
          <a:p>
            <a:pPr algn="l"/>
            <a:r>
              <a:rPr lang="en-US" dirty="0" smtClean="0"/>
              <a:t>In the event of </a:t>
            </a:r>
            <a:r>
              <a:rPr lang="en-US" dirty="0" err="1" smtClean="0"/>
              <a:t>measle</a:t>
            </a:r>
            <a:r>
              <a:rPr lang="en-US" dirty="0" smtClean="0"/>
              <a:t> outbreak , it is given at 6 months and in an HIV exposed children</a:t>
            </a:r>
          </a:p>
          <a:p>
            <a:pPr algn="l"/>
            <a:r>
              <a:rPr lang="en-US" dirty="0" smtClean="0"/>
              <a:t>Low grade fever and mild rash are common side effects.</a:t>
            </a:r>
            <a:endParaRPr lang="en-US" dirty="0"/>
          </a:p>
        </p:txBody>
      </p:sp>
    </p:spTree>
  </p:cSld>
  <p:clrMapOvr>
    <a:masterClrMapping/>
  </p:clrMapOvr>
  <p:transition/>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Yellow fever vaccine</a:t>
            </a:r>
            <a:endParaRPr lang="en-US" dirty="0"/>
          </a:p>
        </p:txBody>
      </p:sp>
      <p:sp>
        <p:nvSpPr>
          <p:cNvPr id="3" name="Content Placeholder 2"/>
          <p:cNvSpPr>
            <a:spLocks noGrp="1"/>
          </p:cNvSpPr>
          <p:nvPr>
            <p:ph idx="1"/>
          </p:nvPr>
        </p:nvSpPr>
        <p:spPr/>
        <p:txBody>
          <a:bodyPr/>
          <a:lstStyle/>
          <a:p>
            <a:pPr algn="l"/>
            <a:r>
              <a:rPr lang="en-US" dirty="0" smtClean="0"/>
              <a:t>Is a live attenuated virus vaccine</a:t>
            </a:r>
          </a:p>
          <a:p>
            <a:pPr algn="l"/>
            <a:r>
              <a:rPr lang="en-US" dirty="0" smtClean="0"/>
              <a:t>Kept in a freezer below 0*c and protected from light.</a:t>
            </a:r>
          </a:p>
          <a:p>
            <a:pPr algn="l"/>
            <a:r>
              <a:rPr lang="en-US" dirty="0" smtClean="0"/>
              <a:t>After reconstitution it must be used within 1 hr.</a:t>
            </a:r>
          </a:p>
          <a:p>
            <a:pPr algn="l"/>
            <a:r>
              <a:rPr lang="en-US" dirty="0" smtClean="0"/>
              <a:t>Dose : 0.5mls IM in the left upper deltoid.</a:t>
            </a:r>
          </a:p>
          <a:p>
            <a:pPr algn="l"/>
            <a:r>
              <a:rPr lang="en-US" dirty="0" smtClean="0"/>
              <a:t>Given at 9months.</a:t>
            </a:r>
            <a:endParaRPr lang="en-US" dirty="0"/>
          </a:p>
        </p:txBody>
      </p:sp>
    </p:spTree>
  </p:cSld>
  <p:clrMapOvr>
    <a:masterClrMapping/>
  </p:clrMapOvr>
  <p:transition/>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rabies vaccine</a:t>
            </a:r>
            <a:endParaRPr lang="en-US" dirty="0"/>
          </a:p>
        </p:txBody>
      </p:sp>
      <p:sp>
        <p:nvSpPr>
          <p:cNvPr id="3" name="Content Placeholder 2"/>
          <p:cNvSpPr>
            <a:spLocks noGrp="1"/>
          </p:cNvSpPr>
          <p:nvPr>
            <p:ph idx="1"/>
          </p:nvPr>
        </p:nvSpPr>
        <p:spPr/>
        <p:txBody>
          <a:bodyPr/>
          <a:lstStyle/>
          <a:p>
            <a:pPr algn="l"/>
            <a:r>
              <a:rPr lang="en-US" sz="2800" dirty="0" smtClean="0"/>
              <a:t>Is a live attenuated virus grown in human tissue culture cells.</a:t>
            </a:r>
          </a:p>
          <a:p>
            <a:pPr algn="l"/>
            <a:r>
              <a:rPr lang="en-US" sz="2800" dirty="0" smtClean="0"/>
              <a:t>Should be kept at a temperatures below 5*c and will remain active for 18 months</a:t>
            </a:r>
          </a:p>
          <a:p>
            <a:pPr algn="l"/>
            <a:r>
              <a:rPr lang="en-US" sz="2800" dirty="0" smtClean="0"/>
              <a:t>Once it is diluted , it must be .used immediately</a:t>
            </a:r>
          </a:p>
          <a:p>
            <a:pPr algn="l"/>
            <a:r>
              <a:rPr lang="en-US" sz="2800" dirty="0" smtClean="0"/>
              <a:t>Given in 5 doses day 0 ,day 3 ,day 7 ,day 14 and day 28.</a:t>
            </a:r>
          </a:p>
          <a:p>
            <a:pPr algn="l"/>
            <a:endParaRPr lang="en-US" sz="2800" dirty="0" smtClean="0"/>
          </a:p>
          <a:p>
            <a:pPr algn="l"/>
            <a:endParaRPr lang="en-US" dirty="0" smtClean="0"/>
          </a:p>
          <a:p>
            <a:pPr algn="l"/>
            <a:endParaRPr lang="en-US" dirty="0" smtClean="0"/>
          </a:p>
        </p:txBody>
      </p:sp>
    </p:spTree>
  </p:cSld>
  <p:clrMapOvr>
    <a:masterClrMapping/>
  </p:clrMapOvr>
  <p:transition/>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Indications </a:t>
            </a:r>
            <a:endParaRPr lang="en-US" dirty="0"/>
          </a:p>
        </p:txBody>
      </p:sp>
      <p:sp>
        <p:nvSpPr>
          <p:cNvPr id="3" name="Content Placeholder 2"/>
          <p:cNvSpPr>
            <a:spLocks noGrp="1"/>
          </p:cNvSpPr>
          <p:nvPr>
            <p:ph idx="1"/>
          </p:nvPr>
        </p:nvSpPr>
        <p:spPr/>
        <p:txBody>
          <a:bodyPr/>
          <a:lstStyle/>
          <a:p>
            <a:pPr algn="l"/>
            <a:r>
              <a:rPr lang="en-US" dirty="0" smtClean="0"/>
              <a:t>As a treatment for a person who has been bitten by domestic or wild dog</a:t>
            </a:r>
          </a:p>
          <a:p>
            <a:pPr algn="l"/>
            <a:r>
              <a:rPr lang="en-US" dirty="0" smtClean="0"/>
              <a:t>To protect children under 5 years in places where rabies is common in domestic and wild animals.</a:t>
            </a:r>
            <a:endParaRPr lang="en-US" dirty="0"/>
          </a:p>
        </p:txBody>
      </p:sp>
    </p:spTree>
  </p:cSld>
  <p:clrMapOvr>
    <a:masterClrMapping/>
  </p:clrMapOvr>
  <p:transition/>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 of vaccine failure</a:t>
            </a:r>
            <a:endParaRPr lang="en-US" dirty="0"/>
          </a:p>
        </p:txBody>
      </p:sp>
      <p:sp>
        <p:nvSpPr>
          <p:cNvPr id="3" name="Content Placeholder 2"/>
          <p:cNvSpPr>
            <a:spLocks noGrp="1"/>
          </p:cNvSpPr>
          <p:nvPr>
            <p:ph idx="1"/>
          </p:nvPr>
        </p:nvSpPr>
        <p:spPr/>
        <p:txBody>
          <a:bodyPr/>
          <a:lstStyle/>
          <a:p>
            <a:pPr algn="l"/>
            <a:r>
              <a:rPr lang="en-US" dirty="0" smtClean="0"/>
              <a:t>Wrong storage of vaccines</a:t>
            </a:r>
          </a:p>
          <a:p>
            <a:pPr algn="l"/>
            <a:r>
              <a:rPr lang="en-US" dirty="0" smtClean="0"/>
              <a:t>Use of expired vaccines</a:t>
            </a:r>
          </a:p>
          <a:p>
            <a:pPr algn="l"/>
            <a:r>
              <a:rPr lang="en-US" dirty="0" smtClean="0"/>
              <a:t>Wrong age of administration</a:t>
            </a:r>
          </a:p>
          <a:p>
            <a:pPr algn="l"/>
            <a:r>
              <a:rPr lang="en-US" dirty="0" smtClean="0"/>
              <a:t>Too much handling of vaccines exposing them to light and heat.</a:t>
            </a:r>
            <a:endParaRPr lang="en-US" dirty="0"/>
          </a:p>
        </p:txBody>
      </p:sp>
    </p:spTree>
  </p:cSld>
  <p:clrMapOvr>
    <a:masterClrMapping/>
  </p:clrMapOvr>
  <p:transition/>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Ways of increasing immunization coverage</a:t>
            </a:r>
            <a:endParaRPr lang="en-US" dirty="0"/>
          </a:p>
        </p:txBody>
      </p:sp>
      <p:sp>
        <p:nvSpPr>
          <p:cNvPr id="3" name="Content Placeholder 2"/>
          <p:cNvSpPr>
            <a:spLocks noGrp="1"/>
          </p:cNvSpPr>
          <p:nvPr>
            <p:ph idx="1"/>
          </p:nvPr>
        </p:nvSpPr>
        <p:spPr/>
        <p:txBody>
          <a:bodyPr/>
          <a:lstStyle/>
          <a:p>
            <a:pPr algn="l"/>
            <a:r>
              <a:rPr lang="en-US" sz="2400" dirty="0" smtClean="0"/>
              <a:t>Immunizing every child who has been brought with other complain apart from immunization</a:t>
            </a:r>
          </a:p>
          <a:p>
            <a:pPr algn="l"/>
            <a:r>
              <a:rPr lang="en-US" sz="2400" dirty="0" smtClean="0"/>
              <a:t>Follow up any outbreak of infection with increased vaccination</a:t>
            </a:r>
          </a:p>
          <a:p>
            <a:pPr algn="l"/>
            <a:r>
              <a:rPr lang="en-US" sz="2400" dirty="0" smtClean="0"/>
              <a:t>Give measles to all unvaccinated children admitted to the health centre</a:t>
            </a:r>
          </a:p>
          <a:p>
            <a:pPr algn="l"/>
            <a:r>
              <a:rPr lang="en-US" sz="2400" dirty="0" smtClean="0"/>
              <a:t>Identification of underserved  areas ,risk groups or risk families who then can be visited and vaccinated at home or school</a:t>
            </a:r>
          </a:p>
          <a:p>
            <a:pPr algn="l"/>
            <a:r>
              <a:rPr lang="en-US" sz="2400" dirty="0" smtClean="0"/>
              <a:t>Proper explanation of next visits for the next dose</a:t>
            </a:r>
            <a:endParaRPr lang="en-US" sz="2400" dirty="0"/>
          </a:p>
        </p:txBody>
      </p:sp>
    </p:spTree>
  </p:cSld>
  <p:clrMapOvr>
    <a:masterClrMapping/>
  </p:clrMapOvr>
  <p:transition/>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Ways of reducing missed opportunities</a:t>
            </a:r>
            <a:endParaRPr lang="en-US" dirty="0"/>
          </a:p>
        </p:txBody>
      </p:sp>
      <p:sp>
        <p:nvSpPr>
          <p:cNvPr id="3" name="Content Placeholder 2"/>
          <p:cNvSpPr>
            <a:spLocks noGrp="1"/>
          </p:cNvSpPr>
          <p:nvPr>
            <p:ph idx="1"/>
          </p:nvPr>
        </p:nvSpPr>
        <p:spPr/>
        <p:txBody>
          <a:bodyPr/>
          <a:lstStyle/>
          <a:p>
            <a:pPr algn="l"/>
            <a:r>
              <a:rPr lang="en-US" dirty="0" smtClean="0"/>
              <a:t>Establish defaulter tracing systems</a:t>
            </a:r>
          </a:p>
          <a:p>
            <a:pPr algn="l"/>
            <a:r>
              <a:rPr lang="en-US" dirty="0" smtClean="0"/>
              <a:t>Ensuring parents know the return dates</a:t>
            </a:r>
          </a:p>
          <a:p>
            <a:pPr algn="l"/>
            <a:r>
              <a:rPr lang="en-US" dirty="0" smtClean="0"/>
              <a:t>Organizing regular outreach sessions</a:t>
            </a:r>
          </a:p>
          <a:p>
            <a:pPr algn="l"/>
            <a:r>
              <a:rPr lang="en-US" dirty="0" smtClean="0"/>
              <a:t>Ensuring availability of vaccines, supplies and logistics at all times</a:t>
            </a:r>
            <a:endParaRPr lang="en-US" dirty="0"/>
          </a:p>
        </p:txBody>
      </p:sp>
    </p:spTree>
  </p:cSld>
  <p:clrMapOvr>
    <a:masterClrMapping/>
  </p:clrMapOvr>
  <p:transition/>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FAMILY HEALTH</a:t>
            </a:r>
            <a:endParaRPr lang="en-US" dirty="0"/>
          </a:p>
        </p:txBody>
      </p:sp>
      <p:sp>
        <p:nvSpPr>
          <p:cNvPr id="3" name="Content Placeholder 2"/>
          <p:cNvSpPr>
            <a:spLocks noGrp="1"/>
          </p:cNvSpPr>
          <p:nvPr>
            <p:ph idx="1"/>
          </p:nvPr>
        </p:nvSpPr>
        <p:spPr/>
        <p:txBody>
          <a:bodyPr/>
          <a:lstStyle/>
          <a:p>
            <a:pPr algn="l" eaLnBrk="1" hangingPunct="1"/>
            <a:r>
              <a:rPr lang="en-GB" b="1" dirty="0" smtClean="0"/>
              <a:t>Definition</a:t>
            </a:r>
            <a:r>
              <a:rPr lang="en-GB" dirty="0" smtClean="0"/>
              <a:t> : Family health care is a holistic approach to the achievement of wholesome health for the family.</a:t>
            </a:r>
          </a:p>
          <a:p>
            <a:pPr algn="l" eaLnBrk="1" hangingPunct="1"/>
            <a:r>
              <a:rPr lang="en-US" sz="3600" dirty="0" smtClean="0"/>
              <a:t>It involves visiting a family and identifying health problems in the family.</a:t>
            </a:r>
          </a:p>
          <a:p>
            <a:endParaRPr lang="en-US" dirty="0"/>
          </a:p>
        </p:txBody>
      </p:sp>
    </p:spTree>
  </p:cSld>
  <p:clrMapOvr>
    <a:masterClrMapping/>
  </p:clrMapOvr>
  <p:transition/>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AIMS OF FAMILY HEALTH</a:t>
            </a:r>
            <a:endParaRPr lang="en-US" dirty="0"/>
          </a:p>
        </p:txBody>
      </p:sp>
      <p:sp>
        <p:nvSpPr>
          <p:cNvPr id="3" name="Content Placeholder 2"/>
          <p:cNvSpPr>
            <a:spLocks noGrp="1"/>
          </p:cNvSpPr>
          <p:nvPr>
            <p:ph idx="1"/>
          </p:nvPr>
        </p:nvSpPr>
        <p:spPr/>
        <p:txBody>
          <a:bodyPr/>
          <a:lstStyle/>
          <a:p>
            <a:pPr algn="l" eaLnBrk="1" fontAlgn="auto" hangingPunct="1">
              <a:spcAft>
                <a:spcPts val="0"/>
              </a:spcAft>
              <a:defRPr/>
            </a:pPr>
            <a:r>
              <a:rPr lang="en-GB" sz="2000" dirty="0" smtClean="0"/>
              <a:t>Identifying and appraising health problems of the family </a:t>
            </a:r>
            <a:endParaRPr lang="en-US" sz="2000" dirty="0" smtClean="0"/>
          </a:p>
          <a:p>
            <a:pPr algn="l" eaLnBrk="1" fontAlgn="auto" hangingPunct="1">
              <a:spcAft>
                <a:spcPts val="0"/>
              </a:spcAft>
              <a:defRPr/>
            </a:pPr>
            <a:r>
              <a:rPr lang="en-GB" sz="2000" dirty="0" smtClean="0"/>
              <a:t>Providing health education for the promotion of health and prevention of diseases </a:t>
            </a:r>
            <a:endParaRPr lang="en-US" sz="2000" dirty="0" smtClean="0"/>
          </a:p>
          <a:p>
            <a:pPr algn="l" eaLnBrk="1" fontAlgn="auto" hangingPunct="1">
              <a:spcAft>
                <a:spcPts val="0"/>
              </a:spcAft>
              <a:defRPr/>
            </a:pPr>
            <a:r>
              <a:rPr lang="en-GB" sz="2000" dirty="0" smtClean="0"/>
              <a:t>Sharing health information with the family to enable members to understand and accept health problems </a:t>
            </a:r>
            <a:endParaRPr lang="en-US" sz="2000" dirty="0" smtClean="0"/>
          </a:p>
          <a:p>
            <a:pPr algn="l" eaLnBrk="1" fontAlgn="auto" hangingPunct="1">
              <a:spcAft>
                <a:spcPts val="0"/>
              </a:spcAft>
              <a:defRPr/>
            </a:pPr>
            <a:r>
              <a:rPr lang="en-GB" sz="2000" dirty="0" smtClean="0"/>
              <a:t>Providing community health nursing services according to the needs of the family </a:t>
            </a:r>
            <a:endParaRPr lang="en-US" sz="2000" dirty="0" smtClean="0"/>
          </a:p>
          <a:p>
            <a:pPr algn="l" eaLnBrk="1" fontAlgn="auto" hangingPunct="1">
              <a:spcAft>
                <a:spcPts val="0"/>
              </a:spcAft>
              <a:defRPr/>
            </a:pPr>
            <a:r>
              <a:rPr lang="en-GB" sz="2000" dirty="0" smtClean="0"/>
              <a:t>Helping the family to develop competence at assessing their health problems and at carrying out remedial health action through health education, instructions and demonstrations </a:t>
            </a:r>
            <a:endParaRPr lang="en-US" sz="2000" dirty="0" smtClean="0"/>
          </a:p>
          <a:p>
            <a:pPr algn="l" eaLnBrk="1" fontAlgn="auto" hangingPunct="1">
              <a:spcAft>
                <a:spcPts val="0"/>
              </a:spcAft>
              <a:defRPr/>
            </a:pPr>
            <a:endParaRPr lang="en-US" sz="2000" dirty="0" smtClean="0"/>
          </a:p>
          <a:p>
            <a:endParaRPr lang="en-US" dirty="0"/>
          </a:p>
        </p:txBody>
      </p:sp>
    </p:spTree>
  </p:cSld>
  <p:clrMapOvr>
    <a:masterClrMapping/>
  </p:clrMapOvr>
  <p:transition/>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PRINCIPLES OF FAMILY HEALTH CARE</a:t>
            </a:r>
            <a:endParaRPr lang="en-US" dirty="0"/>
          </a:p>
        </p:txBody>
      </p:sp>
      <p:sp>
        <p:nvSpPr>
          <p:cNvPr id="3" name="Content Placeholder 2"/>
          <p:cNvSpPr>
            <a:spLocks noGrp="1"/>
          </p:cNvSpPr>
          <p:nvPr>
            <p:ph idx="1"/>
          </p:nvPr>
        </p:nvSpPr>
        <p:spPr/>
        <p:txBody>
          <a:bodyPr/>
          <a:lstStyle/>
          <a:p>
            <a:pPr algn="l" eaLnBrk="1" hangingPunct="1"/>
            <a:r>
              <a:rPr lang="en-US" sz="2000" b="1" dirty="0" smtClean="0"/>
              <a:t>Establish a good working relationship with the family</a:t>
            </a:r>
          </a:p>
          <a:p>
            <a:pPr algn="l" eaLnBrk="1" hangingPunct="1"/>
            <a:r>
              <a:rPr lang="en-US" sz="2000" b="1" dirty="0" smtClean="0"/>
              <a:t>Plan relevant health education and sharing of clear health messages, which will guide them on how to take care of themselves</a:t>
            </a:r>
          </a:p>
          <a:p>
            <a:pPr algn="l" eaLnBrk="1" hangingPunct="1"/>
            <a:r>
              <a:rPr lang="en-US" sz="2000" b="1" dirty="0" smtClean="0"/>
              <a:t> Gather relevant information about the family which will enable them to identify health problems and set priorities</a:t>
            </a:r>
          </a:p>
          <a:p>
            <a:pPr algn="l" eaLnBrk="1" hangingPunct="1"/>
            <a:r>
              <a:rPr lang="en-US" sz="2000" b="1" dirty="0" smtClean="0"/>
              <a:t> Provide need-based support and services to the family regardless of sex, age, income, and religion, in order to improve their health status Work in collaboration with other health service agencies to avoid duplicating family health care</a:t>
            </a:r>
          </a:p>
          <a:p>
            <a:pPr algn="l"/>
            <a:endParaRPr lang="en-US" sz="2000"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sz="2800" b="1" dirty="0" smtClean="0"/>
              <a:t>1.Socio-cultural System</a:t>
            </a:r>
            <a:r>
              <a:rPr lang="en-US" sz="2800" dirty="0" smtClean="0"/>
              <a:t> This system is made up of all the customs and beliefs, family and kinships, leadership and power structures in society. This sub-system exerts a powerful influence on the lifestyles of the community members, their priorities and their attitudes and values towards health and illness. </a:t>
            </a:r>
          </a:p>
          <a:p>
            <a:pPr algn="l"/>
            <a:endParaRPr lang="en-US" dirty="0"/>
          </a:p>
        </p:txBody>
      </p:sp>
    </p:spTree>
  </p:cSld>
  <p:clrMapOvr>
    <a:masterClrMapping/>
  </p:clrMapOvr>
  <p:transition/>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OF FAMILY HEALTH CARE.</a:t>
            </a:r>
            <a:endParaRPr lang="en-US" dirty="0"/>
          </a:p>
        </p:txBody>
      </p:sp>
      <p:sp>
        <p:nvSpPr>
          <p:cNvPr id="3" name="Content Placeholder 2"/>
          <p:cNvSpPr>
            <a:spLocks noGrp="1"/>
          </p:cNvSpPr>
          <p:nvPr>
            <p:ph idx="1"/>
          </p:nvPr>
        </p:nvSpPr>
        <p:spPr/>
        <p:txBody>
          <a:bodyPr/>
          <a:lstStyle/>
          <a:p>
            <a:pPr algn="l" eaLnBrk="1" hangingPunct="1"/>
            <a:r>
              <a:rPr lang="en-US" b="1" dirty="0" smtClean="0"/>
              <a:t>Step 1: Assessment</a:t>
            </a:r>
          </a:p>
          <a:p>
            <a:pPr algn="l" eaLnBrk="1" hangingPunct="1"/>
            <a:r>
              <a:rPr lang="en-US" dirty="0" smtClean="0"/>
              <a:t>This involves collecting data using interviews, observation, communication, subjective appraisal, and reviewing available records and reports.</a:t>
            </a:r>
          </a:p>
          <a:p>
            <a:pPr algn="l" eaLnBrk="1" hangingPunct="1"/>
            <a:r>
              <a:rPr lang="en-US" dirty="0" smtClean="0"/>
              <a:t>Assessment help to diagnose family health problem.</a:t>
            </a:r>
          </a:p>
          <a:p>
            <a:endParaRPr lang="en-US" dirty="0"/>
          </a:p>
        </p:txBody>
      </p:sp>
    </p:spTree>
  </p:cSld>
  <p:clrMapOvr>
    <a:masterClrMapping/>
  </p:clrMapOvr>
  <p:transition/>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eaLnBrk="1" hangingPunct="1"/>
            <a:r>
              <a:rPr lang="en-US" sz="2400" dirty="0" smtClean="0"/>
              <a:t>Step 2 :planning</a:t>
            </a:r>
          </a:p>
          <a:p>
            <a:pPr algn="l" eaLnBrk="1" hangingPunct="1"/>
            <a:r>
              <a:rPr lang="en-US" sz="2400" dirty="0" smtClean="0"/>
              <a:t>This involves establishing priorities and setting goals  for an health action. After the family health problems have been identified ,they are ranked in priority and the goals are set.  </a:t>
            </a:r>
          </a:p>
          <a:p>
            <a:pPr algn="l" eaLnBrk="1" hangingPunct="1">
              <a:buFont typeface="Arial" pitchFamily="34" charset="0"/>
              <a:buNone/>
            </a:pPr>
            <a:r>
              <a:rPr lang="en-US" sz="2400" b="1" dirty="0" smtClean="0"/>
              <a:t>Step 3: Implementation</a:t>
            </a:r>
          </a:p>
          <a:p>
            <a:pPr algn="l" eaLnBrk="1" hangingPunct="1"/>
            <a:r>
              <a:rPr lang="en-US" sz="2400" dirty="0" smtClean="0"/>
              <a:t>Working on health action agreed with family members.</a:t>
            </a:r>
          </a:p>
          <a:p>
            <a:pPr algn="l" eaLnBrk="1" hangingPunct="1">
              <a:buFont typeface="Arial" pitchFamily="34" charset="0"/>
              <a:buNone/>
            </a:pPr>
            <a:r>
              <a:rPr lang="en-US" sz="2400" b="1" dirty="0" smtClean="0"/>
              <a:t>Step 4: Evaluation</a:t>
            </a:r>
          </a:p>
          <a:p>
            <a:pPr algn="l" eaLnBrk="1" hangingPunct="1"/>
            <a:r>
              <a:rPr lang="en-US" sz="2400" dirty="0" smtClean="0"/>
              <a:t>Measuring whether the expected outcome has been achieved.</a:t>
            </a:r>
          </a:p>
          <a:p>
            <a:endParaRPr lang="en-US" dirty="0"/>
          </a:p>
        </p:txBody>
      </p:sp>
    </p:spTree>
  </p:cSld>
  <p:clrMapOvr>
    <a:masterClrMapping/>
  </p:clrMapOvr>
  <p:transition/>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 VISITING</a:t>
            </a:r>
            <a:endParaRPr lang="en-US" dirty="0"/>
          </a:p>
        </p:txBody>
      </p:sp>
      <p:sp>
        <p:nvSpPr>
          <p:cNvPr id="3" name="Content Placeholder 2"/>
          <p:cNvSpPr>
            <a:spLocks noGrp="1"/>
          </p:cNvSpPr>
          <p:nvPr>
            <p:ph idx="1"/>
          </p:nvPr>
        </p:nvSpPr>
        <p:spPr/>
        <p:txBody>
          <a:bodyPr/>
          <a:lstStyle/>
          <a:p>
            <a:pPr algn="l" eaLnBrk="1" hangingPunct="1"/>
            <a:r>
              <a:rPr lang="en-US" sz="2000" b="1" dirty="0" smtClean="0"/>
              <a:t>In order to get a comprehensive picture of a family’s health, you need to visit them at home.</a:t>
            </a:r>
          </a:p>
          <a:p>
            <a:pPr algn="l" eaLnBrk="1" hangingPunct="1">
              <a:buFont typeface="Arial" pitchFamily="34" charset="0"/>
              <a:buNone/>
            </a:pPr>
            <a:r>
              <a:rPr lang="en-US" sz="2000" b="1" u="sng" dirty="0" smtClean="0"/>
              <a:t>PURPOSE OF HOME VISITING</a:t>
            </a:r>
          </a:p>
          <a:p>
            <a:pPr algn="l" eaLnBrk="1" hangingPunct="1"/>
            <a:r>
              <a:rPr lang="en-US" sz="2000" b="1" dirty="0" smtClean="0"/>
              <a:t>It allows you to follow up individual families at home to find out why some health problems persist in the community despite efforts to prevent or control them, for example malnutrition, communicable diseases, or repeated failure to attend clinics, especially if the family is at risk </a:t>
            </a:r>
          </a:p>
          <a:p>
            <a:pPr algn="l" eaLnBrk="1" hangingPunct="1"/>
            <a:r>
              <a:rPr lang="en-US" sz="2000" b="1" dirty="0" smtClean="0"/>
              <a:t>It keeps you aware of what is going on in your </a:t>
            </a:r>
            <a:br>
              <a:rPr lang="en-US" sz="2000" b="1" dirty="0" smtClean="0"/>
            </a:br>
            <a:r>
              <a:rPr lang="en-US" sz="2000" b="1" dirty="0" smtClean="0"/>
              <a:t>catchment area</a:t>
            </a:r>
          </a:p>
          <a:p>
            <a:pPr algn="l"/>
            <a:endParaRPr lang="en-US" dirty="0"/>
          </a:p>
        </p:txBody>
      </p:sp>
    </p:spTree>
  </p:cSld>
  <p:clrMapOvr>
    <a:masterClrMapping/>
  </p:clrMapOvr>
  <p:transition/>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SKILLS NEEDED IN HOME VISITING</a:t>
            </a:r>
            <a:endParaRPr lang="en-US" dirty="0"/>
          </a:p>
        </p:txBody>
      </p:sp>
      <p:sp>
        <p:nvSpPr>
          <p:cNvPr id="3" name="Content Placeholder 2"/>
          <p:cNvSpPr>
            <a:spLocks noGrp="1"/>
          </p:cNvSpPr>
          <p:nvPr>
            <p:ph idx="1"/>
          </p:nvPr>
        </p:nvSpPr>
        <p:spPr/>
        <p:txBody>
          <a:bodyPr/>
          <a:lstStyle/>
          <a:p>
            <a:pPr algn="l" eaLnBrk="1" hangingPunct="1"/>
            <a:r>
              <a:rPr lang="en-US" sz="2800" dirty="0" smtClean="0"/>
              <a:t>Good technical skills and knowledge of preventive and therapeutic measures</a:t>
            </a:r>
          </a:p>
          <a:p>
            <a:pPr algn="l" eaLnBrk="1" hangingPunct="1"/>
            <a:r>
              <a:rPr lang="en-US" sz="2800" dirty="0" smtClean="0"/>
              <a:t>Good communication skills and </a:t>
            </a:r>
            <a:br>
              <a:rPr lang="en-US" sz="2800" dirty="0" smtClean="0"/>
            </a:br>
            <a:r>
              <a:rPr lang="en-US" sz="2800" dirty="0" smtClean="0"/>
              <a:t>teaching ability</a:t>
            </a:r>
          </a:p>
          <a:p>
            <a:pPr algn="l" eaLnBrk="1" hangingPunct="1"/>
            <a:r>
              <a:rPr lang="en-US" sz="2800" dirty="0" smtClean="0"/>
              <a:t>Good leadership skills and rational thinking to make sound judgments</a:t>
            </a:r>
          </a:p>
          <a:p>
            <a:pPr algn="l" eaLnBrk="1" hangingPunct="1"/>
            <a:r>
              <a:rPr lang="en-US" sz="2800" dirty="0" smtClean="0"/>
              <a:t>Good counseling skills and an understanding of human relations</a:t>
            </a:r>
          </a:p>
          <a:p>
            <a:pPr algn="l"/>
            <a:endParaRPr lang="en-US" dirty="0"/>
          </a:p>
        </p:txBody>
      </p:sp>
    </p:spTree>
  </p:cSld>
  <p:clrMapOvr>
    <a:masterClrMapping/>
  </p:clrMapOvr>
  <p:transition/>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Principles of home visiting</a:t>
            </a:r>
            <a:endParaRPr lang="en-US" dirty="0"/>
          </a:p>
        </p:txBody>
      </p:sp>
      <p:sp>
        <p:nvSpPr>
          <p:cNvPr id="3" name="Content Placeholder 2"/>
          <p:cNvSpPr>
            <a:spLocks noGrp="1"/>
          </p:cNvSpPr>
          <p:nvPr>
            <p:ph idx="1"/>
          </p:nvPr>
        </p:nvSpPr>
        <p:spPr/>
        <p:txBody>
          <a:bodyPr/>
          <a:lstStyle/>
          <a:p>
            <a:pPr algn="l" eaLnBrk="1" hangingPunct="1">
              <a:buFont typeface="Arial" pitchFamily="34" charset="0"/>
              <a:buNone/>
            </a:pPr>
            <a:r>
              <a:rPr lang="en-US" b="1" dirty="0" smtClean="0"/>
              <a:t>Home visits should be:</a:t>
            </a:r>
            <a:endParaRPr lang="en-US" sz="2000" b="1" dirty="0" smtClean="0"/>
          </a:p>
          <a:p>
            <a:pPr algn="l" eaLnBrk="1" hangingPunct="1"/>
            <a:r>
              <a:rPr lang="en-US" sz="2000" b="1" dirty="0" smtClean="0"/>
              <a:t>Planned and of benefit to the patient</a:t>
            </a:r>
          </a:p>
          <a:p>
            <a:pPr algn="l" eaLnBrk="1" hangingPunct="1"/>
            <a:r>
              <a:rPr lang="en-US" sz="2000" b="1" dirty="0" smtClean="0"/>
              <a:t>Purposeful, clear and meet the patient‘s needs</a:t>
            </a:r>
          </a:p>
          <a:p>
            <a:pPr algn="l" eaLnBrk="1" hangingPunct="1"/>
            <a:r>
              <a:rPr lang="en-US" sz="2000" b="1" dirty="0" smtClean="0"/>
              <a:t>Regular and flexible according to the needs of the patient</a:t>
            </a:r>
          </a:p>
          <a:p>
            <a:pPr algn="l" eaLnBrk="1" hangingPunct="1"/>
            <a:r>
              <a:rPr lang="en-US" sz="2000" b="1" dirty="0" smtClean="0"/>
              <a:t>Educative to the patient. Home visits provide an excellent opportunity </a:t>
            </a:r>
            <a:br>
              <a:rPr lang="en-US" sz="2000" b="1" dirty="0" smtClean="0"/>
            </a:br>
            <a:r>
              <a:rPr lang="en-US" sz="2000" b="1" dirty="0" smtClean="0"/>
              <a:t>for health education</a:t>
            </a:r>
          </a:p>
          <a:p>
            <a:pPr algn="l" eaLnBrk="1" hangingPunct="1"/>
            <a:r>
              <a:rPr lang="en-US" sz="2000" b="1" dirty="0" smtClean="0"/>
              <a:t>Used to demonstrate principles of health</a:t>
            </a:r>
          </a:p>
          <a:p>
            <a:pPr algn="l" eaLnBrk="1" hangingPunct="1"/>
            <a:r>
              <a:rPr lang="en-US" sz="2000" b="1" dirty="0" smtClean="0"/>
              <a:t>Convenient and acceptable to the patient</a:t>
            </a:r>
          </a:p>
          <a:p>
            <a:pPr algn="l" eaLnBrk="1" hangingPunct="1"/>
            <a:r>
              <a:rPr lang="en-US" sz="2000" b="1" dirty="0" smtClean="0"/>
              <a:t>Respectful of the patient‘s right to refuse care</a:t>
            </a:r>
          </a:p>
          <a:p>
            <a:pPr algn="l" eaLnBrk="1" hangingPunct="1"/>
            <a:r>
              <a:rPr lang="en-US" sz="2000" b="1" dirty="0" smtClean="0"/>
              <a:t>Recorded in the appropriate case file</a:t>
            </a:r>
          </a:p>
          <a:p>
            <a:pPr algn="l"/>
            <a:endParaRPr lang="en-US" sz="2000" dirty="0"/>
          </a:p>
        </p:txBody>
      </p:sp>
    </p:spTree>
  </p:cSld>
  <p:clrMapOvr>
    <a:masterClrMapping/>
  </p:clrMapOvr>
  <p:transition/>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of home visiting</a:t>
            </a:r>
            <a:endParaRPr lang="en-US" dirty="0"/>
          </a:p>
        </p:txBody>
      </p:sp>
      <p:sp>
        <p:nvSpPr>
          <p:cNvPr id="3" name="Content Placeholder 2"/>
          <p:cNvSpPr>
            <a:spLocks noGrp="1"/>
          </p:cNvSpPr>
          <p:nvPr>
            <p:ph idx="1"/>
          </p:nvPr>
        </p:nvSpPr>
        <p:spPr/>
        <p:txBody>
          <a:bodyPr/>
          <a:lstStyle/>
          <a:p>
            <a:pPr algn="l" eaLnBrk="1" hangingPunct="1">
              <a:buNone/>
              <a:defRPr/>
            </a:pPr>
            <a:r>
              <a:rPr lang="en-US" dirty="0" smtClean="0"/>
              <a:t>Has five phases.</a:t>
            </a:r>
          </a:p>
          <a:p>
            <a:pPr marL="571500" indent="-571500" algn="l" eaLnBrk="1" hangingPunct="1">
              <a:buNone/>
              <a:defRPr/>
            </a:pPr>
            <a:r>
              <a:rPr lang="en-US" dirty="0" smtClean="0">
                <a:solidFill>
                  <a:srgbClr val="FFFF00"/>
                </a:solidFill>
              </a:rPr>
              <a:t>1.Entry or Initiation phase</a:t>
            </a:r>
          </a:p>
          <a:p>
            <a:pPr marL="571500" indent="-571500" algn="l" eaLnBrk="1" hangingPunct="1">
              <a:buNone/>
              <a:defRPr/>
            </a:pPr>
            <a:r>
              <a:rPr lang="en-US" dirty="0" smtClean="0">
                <a:solidFill>
                  <a:srgbClr val="FFFF00"/>
                </a:solidFill>
              </a:rPr>
              <a:t>2.Pre-visit Activities</a:t>
            </a:r>
          </a:p>
          <a:p>
            <a:pPr marL="571500" indent="-571500" algn="l" eaLnBrk="1" hangingPunct="1">
              <a:buNone/>
              <a:defRPr/>
            </a:pPr>
            <a:r>
              <a:rPr lang="en-US" dirty="0" smtClean="0">
                <a:solidFill>
                  <a:srgbClr val="FFFF00"/>
                </a:solidFill>
              </a:rPr>
              <a:t>3.Activities During Home Visit</a:t>
            </a:r>
          </a:p>
          <a:p>
            <a:pPr marL="571500" indent="-571500" algn="l" eaLnBrk="1" hangingPunct="1">
              <a:buNone/>
              <a:defRPr/>
            </a:pPr>
            <a:r>
              <a:rPr lang="en-US" dirty="0" smtClean="0">
                <a:solidFill>
                  <a:srgbClr val="FFFF00"/>
                </a:solidFill>
              </a:rPr>
              <a:t>4.Termination Phase of Visit</a:t>
            </a:r>
          </a:p>
          <a:p>
            <a:pPr marL="571500" indent="-571500" algn="l" eaLnBrk="1" hangingPunct="1">
              <a:buNone/>
              <a:defRPr/>
            </a:pPr>
            <a:r>
              <a:rPr lang="en-US" dirty="0" smtClean="0">
                <a:solidFill>
                  <a:srgbClr val="FFFF00"/>
                </a:solidFill>
              </a:rPr>
              <a:t>5.Post-visit Activities</a:t>
            </a:r>
          </a:p>
          <a:p>
            <a:pPr algn="l"/>
            <a:endParaRPr lang="en-US" dirty="0"/>
          </a:p>
        </p:txBody>
      </p:sp>
    </p:spTree>
  </p:cSld>
  <p:clrMapOvr>
    <a:masterClrMapping/>
  </p:clrMapOvr>
  <p:transition/>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1.Initiation phase</a:t>
            </a:r>
            <a:endParaRPr lang="en-US" sz="2400" dirty="0"/>
          </a:p>
        </p:txBody>
      </p:sp>
      <p:sp>
        <p:nvSpPr>
          <p:cNvPr id="3" name="Content Placeholder 2"/>
          <p:cNvSpPr>
            <a:spLocks noGrp="1"/>
          </p:cNvSpPr>
          <p:nvPr>
            <p:ph idx="1"/>
          </p:nvPr>
        </p:nvSpPr>
        <p:spPr/>
        <p:txBody>
          <a:bodyPr/>
          <a:lstStyle/>
          <a:p>
            <a:pPr algn="l" eaLnBrk="1" hangingPunct="1"/>
            <a:r>
              <a:rPr lang="en-US" sz="2400" dirty="0" smtClean="0"/>
              <a:t>Interaction may occur in a hospital ward or at a clinic.</a:t>
            </a:r>
          </a:p>
          <a:p>
            <a:pPr algn="l" eaLnBrk="1" hangingPunct="1"/>
            <a:r>
              <a:rPr lang="en-US" sz="2400" dirty="0" smtClean="0"/>
              <a:t>The nurse shares information with the patient on the reason and purposes for home visits.</a:t>
            </a:r>
          </a:p>
          <a:p>
            <a:pPr algn="l" eaLnBrk="1" hangingPunct="1">
              <a:buFont typeface="Arial" pitchFamily="34" charset="0"/>
              <a:buNone/>
            </a:pPr>
            <a:r>
              <a:rPr lang="en-US" sz="2400" dirty="0" smtClean="0"/>
              <a:t>II.</a:t>
            </a:r>
            <a:r>
              <a:rPr lang="en-US" sz="2400" b="1" dirty="0" smtClean="0"/>
              <a:t> Pre-visit Activities</a:t>
            </a:r>
            <a:r>
              <a:rPr lang="en-US" sz="2400" dirty="0" smtClean="0"/>
              <a:t> </a:t>
            </a:r>
          </a:p>
          <a:p>
            <a:pPr algn="l" eaLnBrk="1" hangingPunct="1"/>
            <a:r>
              <a:rPr lang="en-US" sz="2400" dirty="0" smtClean="0"/>
              <a:t> Gather information regarding the location of the house, distance from your health facility and the physical address.</a:t>
            </a:r>
          </a:p>
          <a:p>
            <a:pPr algn="l" eaLnBrk="1" hangingPunct="1"/>
            <a:r>
              <a:rPr lang="en-US" sz="2400" dirty="0" smtClean="0"/>
              <a:t> Investigate the community resources, assemble supplies and prepare for the first contact with the patient at their doorstep.</a:t>
            </a:r>
          </a:p>
          <a:p>
            <a:pPr algn="l"/>
            <a:endParaRPr lang="en-US" sz="2400" dirty="0"/>
          </a:p>
        </p:txBody>
      </p:sp>
    </p:spTree>
  </p:cSld>
  <p:clrMapOvr>
    <a:masterClrMapping/>
  </p:clrMapOvr>
  <p:transition/>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Iii . Activities during home visit</a:t>
            </a:r>
            <a:endParaRPr lang="en-US" sz="2800" dirty="0"/>
          </a:p>
        </p:txBody>
      </p:sp>
      <p:sp>
        <p:nvSpPr>
          <p:cNvPr id="3" name="Content Placeholder 2"/>
          <p:cNvSpPr>
            <a:spLocks noGrp="1"/>
          </p:cNvSpPr>
          <p:nvPr>
            <p:ph idx="1"/>
          </p:nvPr>
        </p:nvSpPr>
        <p:spPr/>
        <p:txBody>
          <a:bodyPr/>
          <a:lstStyle/>
          <a:p>
            <a:pPr algn="l" eaLnBrk="1" hangingPunct="1"/>
            <a:r>
              <a:rPr lang="en-US" sz="2800" dirty="0" smtClean="0"/>
              <a:t>Is working phase.</a:t>
            </a:r>
          </a:p>
          <a:p>
            <a:pPr algn="l" eaLnBrk="1" hangingPunct="1"/>
            <a:r>
              <a:rPr lang="en-US" sz="2800" dirty="0" smtClean="0"/>
              <a:t> put into action your planned health activities.</a:t>
            </a:r>
          </a:p>
          <a:p>
            <a:pPr algn="l" eaLnBrk="1" hangingPunct="1"/>
            <a:r>
              <a:rPr lang="en-US" sz="2800" dirty="0" smtClean="0"/>
              <a:t> establish trust and rapport with the patient and the family so that there can be a positive interpersonal relationship .</a:t>
            </a:r>
          </a:p>
          <a:p>
            <a:pPr algn="l" eaLnBrk="1" hangingPunct="1"/>
            <a:r>
              <a:rPr lang="en-US" sz="2800" dirty="0" smtClean="0"/>
              <a:t> This relationship will enhance the achievement of the mutually determined health-oriented goals</a:t>
            </a:r>
            <a:r>
              <a:rPr lang="en-US" dirty="0" smtClean="0"/>
              <a:t>.</a:t>
            </a:r>
          </a:p>
          <a:p>
            <a:pPr algn="l"/>
            <a:endParaRPr lang="en-US" dirty="0"/>
          </a:p>
        </p:txBody>
      </p:sp>
    </p:spTree>
  </p:cSld>
  <p:clrMapOvr>
    <a:masterClrMapping/>
  </p:clrMapOvr>
  <p:transition/>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Iv . Termination Phase of Visit</a:t>
            </a:r>
            <a:endParaRPr lang="en-US" dirty="0"/>
          </a:p>
        </p:txBody>
      </p:sp>
      <p:sp>
        <p:nvSpPr>
          <p:cNvPr id="3" name="Content Placeholder 2"/>
          <p:cNvSpPr>
            <a:spLocks noGrp="1"/>
          </p:cNvSpPr>
          <p:nvPr>
            <p:ph idx="1"/>
          </p:nvPr>
        </p:nvSpPr>
        <p:spPr/>
        <p:txBody>
          <a:bodyPr/>
          <a:lstStyle/>
          <a:p>
            <a:pPr algn="l" eaLnBrk="1" hangingPunct="1"/>
            <a:r>
              <a:rPr lang="en-US" sz="2400" dirty="0" smtClean="0"/>
              <a:t>This occurs when the health oriented goals have been met. </a:t>
            </a:r>
          </a:p>
          <a:p>
            <a:pPr algn="l" eaLnBrk="1" hangingPunct="1">
              <a:buFont typeface="Arial" pitchFamily="34" charset="0"/>
              <a:buNone/>
            </a:pPr>
            <a:r>
              <a:rPr lang="en-US" sz="2400" b="1" dirty="0" smtClean="0"/>
              <a:t>Reasons for termination</a:t>
            </a:r>
          </a:p>
          <a:p>
            <a:pPr algn="l" eaLnBrk="1" hangingPunct="1"/>
            <a:r>
              <a:rPr lang="en-US" sz="2400" dirty="0" smtClean="0"/>
              <a:t>The patients’ health has been restored and the patient can function without the nurse</a:t>
            </a:r>
          </a:p>
          <a:p>
            <a:pPr algn="l" eaLnBrk="1" hangingPunct="1"/>
            <a:r>
              <a:rPr lang="en-US" sz="2400" dirty="0" smtClean="0"/>
              <a:t>The patient has changed their residence</a:t>
            </a:r>
          </a:p>
          <a:p>
            <a:pPr algn="l" eaLnBrk="1" hangingPunct="1"/>
            <a:r>
              <a:rPr lang="en-US" sz="2400" dirty="0" smtClean="0"/>
              <a:t>The community health nurse has transferred the patients’ care to another nurse or agency</a:t>
            </a:r>
          </a:p>
          <a:p>
            <a:pPr algn="l"/>
            <a:endParaRPr lang="en-US" dirty="0"/>
          </a:p>
        </p:txBody>
      </p:sp>
    </p:spTree>
  </p:cSld>
  <p:clrMapOvr>
    <a:masterClrMapping/>
  </p:clrMapOvr>
  <p:transition/>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 . Post visit activities</a:t>
            </a:r>
            <a:endParaRPr lang="en-US" dirty="0"/>
          </a:p>
        </p:txBody>
      </p:sp>
      <p:sp>
        <p:nvSpPr>
          <p:cNvPr id="3" name="Content Placeholder 2"/>
          <p:cNvSpPr>
            <a:spLocks noGrp="1"/>
          </p:cNvSpPr>
          <p:nvPr>
            <p:ph idx="1"/>
          </p:nvPr>
        </p:nvSpPr>
        <p:spPr/>
        <p:txBody>
          <a:bodyPr/>
          <a:lstStyle/>
          <a:p>
            <a:pPr algn="l" eaLnBrk="1" hangingPunct="1">
              <a:buFont typeface="Arial" pitchFamily="34" charset="0"/>
              <a:buNone/>
            </a:pPr>
            <a:r>
              <a:rPr lang="en-US" dirty="0" smtClean="0"/>
              <a:t>Post-visit activities include :</a:t>
            </a:r>
          </a:p>
          <a:p>
            <a:pPr algn="l" eaLnBrk="1" hangingPunct="1"/>
            <a:r>
              <a:rPr lang="en-US" dirty="0" smtClean="0"/>
              <a:t> Recording and reporting important events of the home visits .</a:t>
            </a:r>
          </a:p>
          <a:p>
            <a:pPr algn="l" eaLnBrk="1" hangingPunct="1"/>
            <a:r>
              <a:rPr lang="en-US" dirty="0" smtClean="0"/>
              <a:t> Sharing the reports with the appropriate authorities and individuals about the patient family.</a:t>
            </a:r>
          </a:p>
          <a:p>
            <a:pPr algn="l"/>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OBJECTIVES</a:t>
            </a:r>
            <a:endParaRPr lang="en-US" dirty="0"/>
          </a:p>
        </p:txBody>
      </p:sp>
      <p:sp>
        <p:nvSpPr>
          <p:cNvPr id="3" name="Content Placeholder 2"/>
          <p:cNvSpPr>
            <a:spLocks noGrp="1"/>
          </p:cNvSpPr>
          <p:nvPr>
            <p:ph idx="1"/>
          </p:nvPr>
        </p:nvSpPr>
        <p:spPr/>
        <p:txBody>
          <a:bodyPr/>
          <a:lstStyle/>
          <a:p>
            <a:pPr algn="l"/>
            <a:r>
              <a:rPr lang="en-US" dirty="0" smtClean="0"/>
              <a:t>Main objective : By the end of this course the learner will be able to participate in primary health care activities in the community.</a:t>
            </a:r>
            <a:endParaRPr lang="en-US" dirty="0"/>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Political system</a:t>
            </a:r>
            <a:endParaRPr lang="en-US" dirty="0"/>
          </a:p>
        </p:txBody>
      </p:sp>
      <p:sp>
        <p:nvSpPr>
          <p:cNvPr id="3" name="Content Placeholder 2"/>
          <p:cNvSpPr>
            <a:spLocks noGrp="1"/>
          </p:cNvSpPr>
          <p:nvPr>
            <p:ph idx="1"/>
          </p:nvPr>
        </p:nvSpPr>
        <p:spPr/>
        <p:txBody>
          <a:bodyPr/>
          <a:lstStyle/>
          <a:p>
            <a:pPr algn="l"/>
            <a:r>
              <a:rPr lang="en-US" sz="2800" dirty="0" smtClean="0"/>
              <a:t>This sub-system is made up of the government and its development policies as well as political organisations. </a:t>
            </a:r>
            <a:br>
              <a:rPr lang="en-US" sz="2800" dirty="0" smtClean="0"/>
            </a:br>
            <a:r>
              <a:rPr lang="en-US" sz="2800" dirty="0" smtClean="0"/>
              <a:t>If there is political support towards improving health care delivery, the government provides the mechanism and structure for the planning, implementation and evaluation of the health care delivery system</a:t>
            </a:r>
            <a:r>
              <a:rPr lang="en-US" dirty="0" smtClean="0"/>
              <a:t>.</a:t>
            </a:r>
          </a:p>
          <a:p>
            <a:endParaRPr lang="en-US" dirty="0"/>
          </a:p>
        </p:txBody>
      </p:sp>
    </p:spTree>
  </p:cSld>
  <p:clrMapOvr>
    <a:masterClrMapping/>
  </p:clrMapOvr>
  <p:transition/>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home visiting</a:t>
            </a:r>
            <a:endParaRPr lang="en-US" dirty="0"/>
          </a:p>
        </p:txBody>
      </p:sp>
      <p:sp>
        <p:nvSpPr>
          <p:cNvPr id="3" name="Content Placeholder 2"/>
          <p:cNvSpPr>
            <a:spLocks noGrp="1"/>
          </p:cNvSpPr>
          <p:nvPr>
            <p:ph idx="1"/>
          </p:nvPr>
        </p:nvSpPr>
        <p:spPr/>
        <p:txBody>
          <a:bodyPr/>
          <a:lstStyle/>
          <a:p>
            <a:pPr algn="l" eaLnBrk="1" hangingPunct="1"/>
            <a:r>
              <a:rPr lang="en-US" sz="2000" b="1" dirty="0" smtClean="0"/>
              <a:t>Gives a more accurate assessment of the family structure and behaviour in their natural environment.</a:t>
            </a:r>
          </a:p>
          <a:p>
            <a:pPr algn="l" eaLnBrk="1" hangingPunct="1"/>
            <a:r>
              <a:rPr lang="en-US" sz="2000" b="1" dirty="0" smtClean="0"/>
              <a:t>  Provide an opportunity to observe the physical environment of the home and identify barriers to, and resources for achieving family health. </a:t>
            </a:r>
          </a:p>
          <a:p>
            <a:pPr algn="l" eaLnBrk="1" hangingPunct="1"/>
            <a:r>
              <a:rPr lang="en-US" sz="2000" b="1" dirty="0" smtClean="0"/>
              <a:t> At home, the nurse works with the patient first hand to implement health action using realistic resources. .</a:t>
            </a:r>
          </a:p>
          <a:p>
            <a:pPr algn="l" eaLnBrk="1" hangingPunct="1"/>
            <a:r>
              <a:rPr lang="en-US" sz="2000" b="1" dirty="0" smtClean="0"/>
              <a:t> It provides an excellent opportunity to implement planned health care.</a:t>
            </a:r>
          </a:p>
          <a:p>
            <a:pPr algn="l" eaLnBrk="1" hangingPunct="1"/>
            <a:r>
              <a:rPr lang="en-US" sz="2000" b="1" dirty="0" smtClean="0"/>
              <a:t> It provides an opportunity to learn about the home and family situation</a:t>
            </a:r>
            <a:endParaRPr lang="en-US" sz="2000" dirty="0"/>
          </a:p>
        </p:txBody>
      </p:sp>
    </p:spTree>
  </p:cSld>
  <p:clrMapOvr>
    <a:masterClrMapping/>
  </p:clrMapOvr>
  <p:transition/>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eaLnBrk="1" hangingPunct="1"/>
            <a:r>
              <a:rPr lang="en-US" sz="2800" b="1" dirty="0" smtClean="0"/>
              <a:t>It provides an opportunity to render health care services to the family members in their own surroundings. </a:t>
            </a:r>
          </a:p>
          <a:p>
            <a:pPr algn="l" eaLnBrk="1" hangingPunct="1"/>
            <a:r>
              <a:rPr lang="en-US" sz="2800" b="1" dirty="0" smtClean="0"/>
              <a:t>It creates a good understanding between the nurse and the patient and builds a good image of nurses. </a:t>
            </a:r>
          </a:p>
          <a:p>
            <a:pPr algn="l" eaLnBrk="1" hangingPunct="1"/>
            <a:r>
              <a:rPr lang="en-US" sz="2800" b="1" dirty="0" smtClean="0"/>
              <a:t> It provides an opportunity to clarify the doubts and misconceptions raised by family members</a:t>
            </a:r>
            <a:endParaRPr lang="en-US" sz="2800" dirty="0"/>
          </a:p>
        </p:txBody>
      </p:sp>
    </p:spTree>
  </p:cSld>
  <p:clrMapOvr>
    <a:masterClrMapping/>
  </p:clrMapOvr>
  <p:transition/>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Disadvantages of home visiting</a:t>
            </a:r>
            <a:endParaRPr lang="en-US" dirty="0"/>
          </a:p>
        </p:txBody>
      </p:sp>
      <p:sp>
        <p:nvSpPr>
          <p:cNvPr id="3" name="Content Placeholder 2"/>
          <p:cNvSpPr>
            <a:spLocks noGrp="1"/>
          </p:cNvSpPr>
          <p:nvPr>
            <p:ph idx="1"/>
          </p:nvPr>
        </p:nvSpPr>
        <p:spPr/>
        <p:txBody>
          <a:bodyPr/>
          <a:lstStyle/>
          <a:p>
            <a:pPr algn="l" eaLnBrk="1" hangingPunct="1"/>
            <a:r>
              <a:rPr lang="en-US" sz="2000" dirty="0" smtClean="0"/>
              <a:t>Home visits consume a lot the nurse's time and energy as well as transport fuel (petrol or diesel) or bus fare.</a:t>
            </a:r>
          </a:p>
          <a:p>
            <a:pPr algn="l" eaLnBrk="1" hangingPunct="1"/>
            <a:r>
              <a:rPr lang="en-US" sz="2000" dirty="0" smtClean="0"/>
              <a:t>Unforeseen events may occur during home visits, which will interfere with planned activities.</a:t>
            </a:r>
          </a:p>
          <a:p>
            <a:pPr algn="l" eaLnBrk="1" hangingPunct="1"/>
            <a:r>
              <a:rPr lang="en-US" sz="2000" dirty="0" smtClean="0"/>
              <a:t>The patient’s family may not accept the nurse due to various factors such as cultural or religious differences, personal characteristics of the nurse and the patient or to some extent, socio-economic status of the nurse and the patient.</a:t>
            </a:r>
          </a:p>
          <a:p>
            <a:pPr algn="l" eaLnBrk="1" hangingPunct="1"/>
            <a:r>
              <a:rPr lang="en-US" sz="2000" dirty="0" smtClean="0"/>
              <a:t>Confusion of the nurse’s role in a community where there may be a lack of knowledge and understanding of the role of the community health nurse</a:t>
            </a:r>
            <a:endParaRPr lang="en-US" sz="2000" dirty="0"/>
          </a:p>
        </p:txBody>
      </p:sp>
    </p:spTree>
  </p:cSld>
  <p:clrMapOvr>
    <a:masterClrMapping/>
  </p:clrMapOvr>
  <p:transition/>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a nurse in community health nursing</a:t>
            </a:r>
            <a:endParaRPr lang="en-US" dirty="0"/>
          </a:p>
        </p:txBody>
      </p:sp>
      <p:sp>
        <p:nvSpPr>
          <p:cNvPr id="3" name="Content Placeholder 2"/>
          <p:cNvSpPr>
            <a:spLocks noGrp="1"/>
          </p:cNvSpPr>
          <p:nvPr>
            <p:ph idx="1"/>
          </p:nvPr>
        </p:nvSpPr>
        <p:spPr/>
        <p:txBody>
          <a:bodyPr/>
          <a:lstStyle/>
          <a:p>
            <a:pPr algn="l" eaLnBrk="1" hangingPunct="1"/>
            <a:r>
              <a:rPr lang="en-US" sz="2800" b="1" dirty="0" smtClean="0"/>
              <a:t>Manager</a:t>
            </a:r>
            <a:r>
              <a:rPr lang="en-US" sz="2800" dirty="0" smtClean="0"/>
              <a:t>: Organising and managing health care programs. </a:t>
            </a:r>
          </a:p>
          <a:p>
            <a:pPr algn="l" eaLnBrk="1" hangingPunct="1"/>
            <a:r>
              <a:rPr lang="en-US" sz="2800" b="1" dirty="0" smtClean="0"/>
              <a:t>Implementer:</a:t>
            </a:r>
            <a:r>
              <a:rPr lang="en-US" sz="2800" dirty="0" smtClean="0"/>
              <a:t> Implementing community health action/programs in collaboration with the other stakeholders in community health .</a:t>
            </a:r>
          </a:p>
          <a:p>
            <a:pPr algn="l"/>
            <a:r>
              <a:rPr lang="en-US" sz="2800" b="1" dirty="0" smtClean="0"/>
              <a:t>Advocator</a:t>
            </a:r>
            <a:r>
              <a:rPr lang="en-US" sz="2800" dirty="0" smtClean="0"/>
              <a:t> :Advise the health care providers, planners and other agencies on the needs/problems of the community</a:t>
            </a:r>
            <a:endParaRPr lang="en-US" sz="2800" dirty="0"/>
          </a:p>
        </p:txBody>
      </p:sp>
    </p:spTree>
  </p:cSld>
  <p:clrMapOvr>
    <a:masterClrMapping/>
  </p:clrMapOvr>
  <p:transition/>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eaLnBrk="1" hangingPunct="1"/>
            <a:r>
              <a:rPr lang="en-US" sz="2400" b="1" dirty="0" smtClean="0"/>
              <a:t>Health educator: </a:t>
            </a:r>
            <a:r>
              <a:rPr lang="en-US" sz="2400" dirty="0" smtClean="0"/>
              <a:t>Teaching individuals and families how to prevent disease and improve </a:t>
            </a:r>
            <a:br>
              <a:rPr lang="en-US" sz="2400" dirty="0" smtClean="0"/>
            </a:br>
            <a:r>
              <a:rPr lang="en-US" sz="2400" dirty="0" smtClean="0"/>
              <a:t>their health.</a:t>
            </a:r>
          </a:p>
          <a:p>
            <a:pPr algn="l" eaLnBrk="1" hangingPunct="1"/>
            <a:r>
              <a:rPr lang="en-US" sz="2400" b="1" dirty="0" smtClean="0"/>
              <a:t>Assessor/Identifier</a:t>
            </a:r>
            <a:r>
              <a:rPr lang="en-US" sz="2400" dirty="0" smtClean="0"/>
              <a:t> :Assessing the health status of the community.. </a:t>
            </a:r>
          </a:p>
          <a:p>
            <a:pPr algn="l" eaLnBrk="1" hangingPunct="1"/>
            <a:r>
              <a:rPr lang="en-US" sz="2400" b="1" dirty="0" smtClean="0"/>
              <a:t>Planner</a:t>
            </a:r>
            <a:r>
              <a:rPr lang="en-US" sz="2400" dirty="0" smtClean="0"/>
              <a:t> : Planning for health action with the other health team members and</a:t>
            </a:r>
            <a:br>
              <a:rPr lang="en-US" sz="2400" dirty="0" smtClean="0"/>
            </a:br>
            <a:r>
              <a:rPr lang="en-US" sz="2400" dirty="0" smtClean="0"/>
              <a:t>community members.</a:t>
            </a:r>
          </a:p>
          <a:p>
            <a:pPr algn="l" eaLnBrk="1" hangingPunct="1"/>
            <a:r>
              <a:rPr lang="en-US" sz="2400" b="1" dirty="0" smtClean="0"/>
              <a:t>Advisor:</a:t>
            </a:r>
            <a:r>
              <a:rPr lang="en-US" sz="2400" dirty="0" smtClean="0"/>
              <a:t> Sharing technical health information with individual families and communities </a:t>
            </a:r>
          </a:p>
          <a:p>
            <a:pPr algn="l"/>
            <a:endParaRPr lang="en-US" dirty="0"/>
          </a:p>
        </p:txBody>
      </p:sp>
    </p:spTree>
  </p:cSld>
  <p:clrMapOvr>
    <a:masterClrMapping/>
  </p:clrMapOvr>
  <p:transition/>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eaLnBrk="1" hangingPunct="1"/>
            <a:r>
              <a:rPr lang="en-US" sz="2800" b="1" dirty="0" smtClean="0"/>
              <a:t>Researcher</a:t>
            </a:r>
            <a:r>
              <a:rPr lang="en-US" sz="2800" dirty="0" smtClean="0"/>
              <a:t> Carrying out surveys, studies and research to identify problems related to your work</a:t>
            </a:r>
          </a:p>
          <a:p>
            <a:pPr algn="l" eaLnBrk="1" hangingPunct="1"/>
            <a:r>
              <a:rPr lang="en-US" sz="2800" b="1" dirty="0" smtClean="0"/>
              <a:t>Trainer</a:t>
            </a:r>
            <a:r>
              <a:rPr lang="en-US" sz="2800" dirty="0" smtClean="0"/>
              <a:t> :Training other community health workers, both designated and voluntary community-based health workers</a:t>
            </a:r>
          </a:p>
          <a:p>
            <a:pPr algn="l" eaLnBrk="1" hangingPunct="1"/>
            <a:r>
              <a:rPr lang="en-US" sz="2800" b="1" dirty="0" smtClean="0"/>
              <a:t>Evaluator</a:t>
            </a:r>
            <a:r>
              <a:rPr lang="en-US" sz="2800" dirty="0" smtClean="0"/>
              <a:t> :Evaluating the performance and the outcome of community health activities</a:t>
            </a:r>
            <a:endParaRPr lang="en-US" sz="2800" dirty="0"/>
          </a:p>
        </p:txBody>
      </p:sp>
    </p:spTree>
  </p:cSld>
  <p:clrMapOvr>
    <a:masterClrMapping/>
  </p:clrMapOvr>
  <p:transition/>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SCHOOL HEALTH</a:t>
            </a:r>
            <a:endParaRPr lang="en-US" dirty="0"/>
          </a:p>
        </p:txBody>
      </p:sp>
      <p:sp>
        <p:nvSpPr>
          <p:cNvPr id="3" name="Content Placeholder 2"/>
          <p:cNvSpPr>
            <a:spLocks noGrp="1"/>
          </p:cNvSpPr>
          <p:nvPr>
            <p:ph idx="1"/>
          </p:nvPr>
        </p:nvSpPr>
        <p:spPr/>
        <p:txBody>
          <a:bodyPr/>
          <a:lstStyle/>
          <a:p>
            <a:pPr algn="l"/>
            <a:r>
              <a:rPr lang="en-US" sz="2800" dirty="0" smtClean="0"/>
              <a:t>WHY ARE SCHOOL AGE CHILDREN REGARDED AS “AT RISK GROUP”?</a:t>
            </a:r>
          </a:p>
          <a:p>
            <a:pPr algn="l"/>
            <a:r>
              <a:rPr lang="en-GB" sz="2800" dirty="0" smtClean="0"/>
              <a:t>1.School going children are often faced with poor nutrition and worm and fungal infestation</a:t>
            </a:r>
          </a:p>
          <a:p>
            <a:pPr algn="l"/>
            <a:r>
              <a:rPr lang="en-US" sz="2800" dirty="0" smtClean="0"/>
              <a:t>2.</a:t>
            </a:r>
            <a:r>
              <a:rPr lang="en-GB" sz="2800" dirty="0" smtClean="0"/>
              <a:t> They are exposed to challenges such as infections , hazards of daily journeys to schools , accidents at school, physical and emotional strains of learning</a:t>
            </a:r>
            <a:endParaRPr lang="en-US" sz="2800" dirty="0"/>
          </a:p>
        </p:txBody>
      </p:sp>
    </p:spTree>
  </p:cSld>
  <p:clrMapOvr>
    <a:masterClrMapping/>
  </p:clrMapOvr>
  <p:transition/>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Needs of a school child</a:t>
            </a:r>
            <a:endParaRPr lang="en-US" dirty="0"/>
          </a:p>
        </p:txBody>
      </p:sp>
      <p:sp>
        <p:nvSpPr>
          <p:cNvPr id="3" name="Content Placeholder 2"/>
          <p:cNvSpPr>
            <a:spLocks noGrp="1"/>
          </p:cNvSpPr>
          <p:nvPr>
            <p:ph idx="1"/>
          </p:nvPr>
        </p:nvSpPr>
        <p:spPr/>
        <p:txBody>
          <a:bodyPr/>
          <a:lstStyle/>
          <a:p>
            <a:pPr algn="l">
              <a:lnSpc>
                <a:spcPct val="80000"/>
              </a:lnSpc>
            </a:pPr>
            <a:r>
              <a:rPr lang="en-GB" sz="2400" b="1" dirty="0" smtClean="0"/>
              <a:t>Happy home</a:t>
            </a:r>
            <a:r>
              <a:rPr lang="en-GB" sz="2400" dirty="0" smtClean="0"/>
              <a:t> which gives him security, support an interest in all he </a:t>
            </a:r>
            <a:r>
              <a:rPr lang="en-GB" sz="2400" dirty="0" smtClean="0"/>
              <a:t>does</a:t>
            </a:r>
            <a:endParaRPr lang="en-GB" sz="2400" dirty="0" smtClean="0"/>
          </a:p>
          <a:p>
            <a:pPr algn="l">
              <a:lnSpc>
                <a:spcPct val="80000"/>
              </a:lnSpc>
            </a:pPr>
            <a:r>
              <a:rPr lang="en-GB" sz="2400" b="1" dirty="0" smtClean="0"/>
              <a:t>Sound nutrition</a:t>
            </a:r>
            <a:r>
              <a:rPr lang="en-GB" sz="2400" dirty="0" smtClean="0"/>
              <a:t> to ensure that the child will grow well physically and mentally and have the energy sufficient enough to cope with the challenges of life .  </a:t>
            </a:r>
          </a:p>
          <a:p>
            <a:pPr algn="l">
              <a:lnSpc>
                <a:spcPct val="80000"/>
              </a:lnSpc>
            </a:pPr>
            <a:r>
              <a:rPr lang="en-GB" sz="2400" b="1" dirty="0" smtClean="0"/>
              <a:t>Freedom from fatigue</a:t>
            </a:r>
            <a:r>
              <a:rPr lang="en-GB" sz="2400" dirty="0" smtClean="0"/>
              <a:t> is necessary for proper learning. The child needs to have adequate rest</a:t>
            </a:r>
          </a:p>
          <a:p>
            <a:pPr algn="l">
              <a:lnSpc>
                <a:spcPct val="80000"/>
              </a:lnSpc>
            </a:pPr>
            <a:r>
              <a:rPr lang="en-GB" sz="2400" b="1" dirty="0" smtClean="0"/>
              <a:t>Proper clothing and shoes-</a:t>
            </a:r>
            <a:r>
              <a:rPr lang="en-GB" sz="2400" dirty="0" smtClean="0"/>
              <a:t> they should be clean and free of tears  a good uniform overcomes this difficulty </a:t>
            </a:r>
          </a:p>
          <a:p>
            <a:pPr algn="l"/>
            <a:endParaRPr lang="en-US" sz="2400" dirty="0"/>
          </a:p>
        </p:txBody>
      </p:sp>
    </p:spTree>
  </p:cSld>
  <p:clrMapOvr>
    <a:masterClrMapping/>
  </p:clrMapOvr>
  <p:transition/>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GB" sz="2800" dirty="0" smtClean="0"/>
              <a:t>Security and protection from harmful practices like female genital mutilation, child labour, forced marriage</a:t>
            </a:r>
          </a:p>
          <a:p>
            <a:pPr algn="l"/>
            <a:r>
              <a:rPr lang="en-US" sz="2800" dirty="0" smtClean="0"/>
              <a:t>AIM OF SCHOOL HEALTH PROGRAMME</a:t>
            </a:r>
          </a:p>
          <a:p>
            <a:pPr algn="l"/>
            <a:r>
              <a:rPr lang="en-US" sz="2800" dirty="0" smtClean="0"/>
              <a:t>The main aim is to promote healthy children so that they can reach  optimal growth and development which will enable them to study.</a:t>
            </a:r>
            <a:endParaRPr lang="en-US" sz="2800" dirty="0"/>
          </a:p>
        </p:txBody>
      </p:sp>
    </p:spTree>
  </p:cSld>
  <p:clrMapOvr>
    <a:masterClrMapping/>
  </p:clrMapOvr>
  <p:transition/>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of school health programme</a:t>
            </a:r>
            <a:endParaRPr lang="en-US" dirty="0"/>
          </a:p>
        </p:txBody>
      </p:sp>
      <p:sp>
        <p:nvSpPr>
          <p:cNvPr id="3" name="Content Placeholder 2"/>
          <p:cNvSpPr>
            <a:spLocks noGrp="1"/>
          </p:cNvSpPr>
          <p:nvPr>
            <p:ph idx="1"/>
          </p:nvPr>
        </p:nvSpPr>
        <p:spPr/>
        <p:txBody>
          <a:bodyPr/>
          <a:lstStyle/>
          <a:p>
            <a:pPr algn="l"/>
            <a:r>
              <a:rPr lang="en-US" sz="2800" dirty="0" smtClean="0"/>
              <a:t>Prevention and control of communicable and non communicable diseases</a:t>
            </a:r>
          </a:p>
          <a:p>
            <a:pPr algn="l"/>
            <a:r>
              <a:rPr lang="en-US" sz="2800" dirty="0" smtClean="0"/>
              <a:t>To make provision and provide healthy and safe environment for all round development.</a:t>
            </a:r>
          </a:p>
          <a:p>
            <a:pPr algn="l"/>
            <a:r>
              <a:rPr lang="en-US" sz="2800" dirty="0" smtClean="0"/>
              <a:t>Early detection and prompt treatment and follow up/referral</a:t>
            </a:r>
          </a:p>
          <a:p>
            <a:pPr algn="l"/>
            <a:r>
              <a:rPr lang="en-US" sz="2800" dirty="0" smtClean="0"/>
              <a:t>Promotion of positive health in school children</a:t>
            </a:r>
            <a:r>
              <a:rPr lang="en-US" sz="2400" dirty="0" smtClean="0"/>
              <a:t>.</a:t>
            </a:r>
            <a:endParaRPr lang="en-US" sz="2400" dirty="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a:t>
            </a:r>
            <a:r>
              <a:rPr lang="en-US" b="1" dirty="0" smtClean="0"/>
              <a:t> Economic System</a:t>
            </a:r>
            <a:r>
              <a:rPr lang="en-US" sz="3600" b="1" dirty="0" smtClean="0"/>
              <a:t/>
            </a:r>
            <a:br>
              <a:rPr lang="en-US" sz="3600" b="1" dirty="0" smtClean="0"/>
            </a:br>
            <a:endParaRPr lang="en-US" dirty="0"/>
          </a:p>
        </p:txBody>
      </p:sp>
      <p:sp>
        <p:nvSpPr>
          <p:cNvPr id="3" name="Content Placeholder 2"/>
          <p:cNvSpPr>
            <a:spLocks noGrp="1"/>
          </p:cNvSpPr>
          <p:nvPr>
            <p:ph idx="1"/>
          </p:nvPr>
        </p:nvSpPr>
        <p:spPr/>
        <p:txBody>
          <a:bodyPr/>
          <a:lstStyle/>
          <a:p>
            <a:pPr algn="l" eaLnBrk="1" fontAlgn="auto" hangingPunct="1">
              <a:spcAft>
                <a:spcPts val="0"/>
              </a:spcAft>
              <a:buFont typeface="Arial" pitchFamily="34" charset="0"/>
              <a:buNone/>
              <a:defRPr/>
            </a:pPr>
            <a:r>
              <a:rPr lang="en-US" sz="2800" dirty="0" smtClean="0"/>
              <a:t>This system gives the government ability to provide health related services to its people.</a:t>
            </a:r>
          </a:p>
          <a:p>
            <a:pPr algn="l" eaLnBrk="1" fontAlgn="auto" hangingPunct="1">
              <a:spcAft>
                <a:spcPts val="0"/>
              </a:spcAft>
              <a:buFont typeface="Arial" pitchFamily="34" charset="0"/>
              <a:buNone/>
              <a:defRPr/>
            </a:pPr>
            <a:r>
              <a:rPr lang="en-US" sz="2800" dirty="0" smtClean="0">
                <a:solidFill>
                  <a:schemeClr val="tx2"/>
                </a:solidFill>
              </a:rPr>
              <a:t>4.</a:t>
            </a:r>
            <a:r>
              <a:rPr lang="en-US" sz="2800" b="1" dirty="0" smtClean="0"/>
              <a:t> </a:t>
            </a:r>
            <a:r>
              <a:rPr lang="en-US" sz="2800" b="1" dirty="0" smtClean="0">
                <a:solidFill>
                  <a:schemeClr val="tx2"/>
                </a:solidFill>
              </a:rPr>
              <a:t>Education System </a:t>
            </a:r>
            <a:r>
              <a:rPr lang="en-US" sz="2800" b="1" dirty="0" smtClean="0"/>
              <a:t>: </a:t>
            </a:r>
            <a:r>
              <a:rPr lang="en-US" sz="2800" dirty="0" smtClean="0"/>
              <a:t>The educational system can be effectively used to pass health related information and messages that could significantly transform the perception of the communities on healthy living and prevention of illnesses</a:t>
            </a:r>
            <a:r>
              <a:rPr lang="en-US" dirty="0" smtClean="0"/>
              <a:t>. </a:t>
            </a:r>
          </a:p>
          <a:p>
            <a:pPr algn="l"/>
            <a:endParaRPr lang="en-US" dirty="0"/>
          </a:p>
        </p:txBody>
      </p:sp>
    </p:spTree>
  </p:cSld>
  <p:clrMapOvr>
    <a:masterClrMapping/>
  </p:clrMapOvr>
  <p:transition/>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Components of school health programme</a:t>
            </a:r>
            <a:endParaRPr lang="en-US" dirty="0"/>
          </a:p>
        </p:txBody>
      </p:sp>
      <p:sp>
        <p:nvSpPr>
          <p:cNvPr id="3" name="Content Placeholder 2"/>
          <p:cNvSpPr>
            <a:spLocks noGrp="1"/>
          </p:cNvSpPr>
          <p:nvPr>
            <p:ph idx="1"/>
          </p:nvPr>
        </p:nvSpPr>
        <p:spPr/>
        <p:txBody>
          <a:bodyPr/>
          <a:lstStyle/>
          <a:p>
            <a:pPr algn="l"/>
            <a:r>
              <a:rPr lang="en-US" sz="2400" dirty="0" smtClean="0"/>
              <a:t>Regular medical check up enabling early detection of defects and disease and proper </a:t>
            </a:r>
            <a:r>
              <a:rPr lang="en-US" sz="2400" dirty="0" err="1" smtClean="0"/>
              <a:t>refferal</a:t>
            </a:r>
            <a:r>
              <a:rPr lang="en-US" sz="2400" dirty="0" smtClean="0"/>
              <a:t> and treatment.</a:t>
            </a:r>
          </a:p>
          <a:p>
            <a:pPr algn="l"/>
            <a:r>
              <a:rPr lang="en-US" sz="2400" dirty="0" err="1" smtClean="0"/>
              <a:t>Immunisation</a:t>
            </a:r>
            <a:r>
              <a:rPr lang="en-US" sz="2400" dirty="0" smtClean="0"/>
              <a:t> to protect children against preventable diseases</a:t>
            </a:r>
          </a:p>
          <a:p>
            <a:pPr algn="l"/>
            <a:r>
              <a:rPr lang="en-US" sz="2400" dirty="0" smtClean="0"/>
              <a:t>Training of teachers to enable them to be involve in school health </a:t>
            </a:r>
          </a:p>
          <a:p>
            <a:pPr algn="l"/>
            <a:r>
              <a:rPr lang="en-US" sz="2400" dirty="0" smtClean="0"/>
              <a:t>Health education programme for children , teachers and parents</a:t>
            </a:r>
          </a:p>
          <a:p>
            <a:pPr algn="l"/>
            <a:r>
              <a:rPr lang="en-US" sz="2400" dirty="0" smtClean="0"/>
              <a:t>Provision of nutritional supplements .</a:t>
            </a:r>
          </a:p>
          <a:p>
            <a:pPr algn="l"/>
            <a:r>
              <a:rPr lang="en-US" sz="2400" dirty="0" smtClean="0"/>
              <a:t>Ensuring a healthful school </a:t>
            </a:r>
            <a:r>
              <a:rPr lang="en-US" sz="2400" dirty="0" err="1" smtClean="0"/>
              <a:t>environmente</a:t>
            </a:r>
            <a:r>
              <a:rPr lang="en-US" sz="2400" dirty="0" smtClean="0"/>
              <a:t> </a:t>
            </a:r>
            <a:r>
              <a:rPr lang="en-US" sz="2400" dirty="0" err="1" smtClean="0"/>
              <a:t>e.g</a:t>
            </a:r>
            <a:r>
              <a:rPr lang="en-US" sz="2400" dirty="0" smtClean="0"/>
              <a:t> safe play </a:t>
            </a:r>
            <a:r>
              <a:rPr lang="en-US" sz="2400" dirty="0" err="1" smtClean="0"/>
              <a:t>grounds,sanitation</a:t>
            </a:r>
            <a:r>
              <a:rPr lang="en-US" sz="2400" dirty="0" smtClean="0"/>
              <a:t> etc.</a:t>
            </a:r>
            <a:endParaRPr lang="en-US" sz="2400" dirty="0"/>
          </a:p>
        </p:txBody>
      </p:sp>
    </p:spTree>
  </p:cSld>
  <p:clrMapOvr>
    <a:masterClrMapping/>
  </p:clrMapOvr>
  <p:transition/>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school health services</a:t>
            </a:r>
            <a:endParaRPr lang="en-US" dirty="0"/>
          </a:p>
        </p:txBody>
      </p:sp>
      <p:sp>
        <p:nvSpPr>
          <p:cNvPr id="3" name="Content Placeholder 2"/>
          <p:cNvSpPr>
            <a:spLocks noGrp="1"/>
          </p:cNvSpPr>
          <p:nvPr>
            <p:ph idx="1"/>
          </p:nvPr>
        </p:nvSpPr>
        <p:spPr/>
        <p:txBody>
          <a:bodyPr/>
          <a:lstStyle/>
          <a:p>
            <a:pPr algn="l"/>
            <a:r>
              <a:rPr lang="en-US" sz="2400" dirty="0" smtClean="0"/>
              <a:t>To determine the health status of the child</a:t>
            </a:r>
          </a:p>
          <a:p>
            <a:pPr algn="l"/>
            <a:r>
              <a:rPr lang="en-US" sz="2400" dirty="0" smtClean="0"/>
              <a:t>Continually appraise changes in health status of the child</a:t>
            </a:r>
          </a:p>
          <a:p>
            <a:pPr algn="l"/>
            <a:r>
              <a:rPr lang="en-US" sz="2400" dirty="0" smtClean="0"/>
              <a:t>Conduct special screening programme which will disclose particular health problems</a:t>
            </a:r>
          </a:p>
          <a:p>
            <a:pPr algn="l"/>
            <a:r>
              <a:rPr lang="en-US" sz="2400" dirty="0" smtClean="0"/>
              <a:t>Give emergency care in cases of accidents or sudden illness</a:t>
            </a:r>
          </a:p>
          <a:p>
            <a:pPr algn="l"/>
            <a:r>
              <a:rPr lang="en-US" sz="2400" dirty="0" smtClean="0"/>
              <a:t>Offer </a:t>
            </a:r>
            <a:r>
              <a:rPr lang="en-US" sz="2400" dirty="0" err="1" smtClean="0"/>
              <a:t>immunisation</a:t>
            </a:r>
            <a:r>
              <a:rPr lang="en-US" sz="2400" dirty="0" smtClean="0"/>
              <a:t> to prevent communicable diseases</a:t>
            </a:r>
          </a:p>
          <a:p>
            <a:pPr algn="l"/>
            <a:r>
              <a:rPr lang="en-US" sz="2400" dirty="0" smtClean="0"/>
              <a:t>Counsel pupils and their parents regarding their findings on health appraisal</a:t>
            </a:r>
            <a:endParaRPr lang="en-US" sz="2400" dirty="0"/>
          </a:p>
        </p:txBody>
      </p:sp>
    </p:spTree>
  </p:cSld>
  <p:clrMapOvr>
    <a:masterClrMapping/>
  </p:clrMapOvr>
  <p:transition/>
  <p:timing>
    <p:tnLst>
      <p:par>
        <p:cTn id="1" dur="indefinite" restart="never" nodeType="tmRoot"/>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dirty="0" smtClean="0"/>
              <a:t>Institute referral of the student who has remedial defect to an appropriate resource in the community</a:t>
            </a:r>
          </a:p>
          <a:p>
            <a:pPr algn="l"/>
            <a:r>
              <a:rPr lang="en-US" dirty="0" smtClean="0"/>
              <a:t>Establish a need for corrective classes to assist pupils with visual ,aural, and speech problems.</a:t>
            </a:r>
            <a:endParaRPr lang="en-US" dirty="0"/>
          </a:p>
        </p:txBody>
      </p:sp>
    </p:spTree>
  </p:cSld>
  <p:clrMapOvr>
    <a:masterClrMapping/>
  </p:clrMapOvr>
  <p:transition/>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Healthful school living</a:t>
            </a:r>
            <a:endParaRPr lang="en-US" dirty="0"/>
          </a:p>
        </p:txBody>
      </p:sp>
      <p:sp>
        <p:nvSpPr>
          <p:cNvPr id="3" name="Content Placeholder 2"/>
          <p:cNvSpPr>
            <a:spLocks noGrp="1"/>
          </p:cNvSpPr>
          <p:nvPr>
            <p:ph idx="1"/>
          </p:nvPr>
        </p:nvSpPr>
        <p:spPr/>
        <p:txBody>
          <a:bodyPr/>
          <a:lstStyle/>
          <a:p>
            <a:pPr algn="l"/>
            <a:r>
              <a:rPr lang="en-US" sz="2400" dirty="0" smtClean="0"/>
              <a:t>The physical setting must be safe without any hazards</a:t>
            </a:r>
          </a:p>
          <a:p>
            <a:pPr algn="l"/>
            <a:r>
              <a:rPr lang="en-US" sz="2400" dirty="0" smtClean="0"/>
              <a:t>The location should be free from unpleasant odours and too much noise</a:t>
            </a:r>
          </a:p>
          <a:p>
            <a:pPr algn="l"/>
            <a:r>
              <a:rPr lang="en-US" sz="2400" dirty="0" smtClean="0"/>
              <a:t>Classrooms should have enough ventilations</a:t>
            </a:r>
          </a:p>
          <a:p>
            <a:pPr algn="l"/>
            <a:r>
              <a:rPr lang="en-US" sz="2400" dirty="0" smtClean="0"/>
              <a:t>The play grounds should be flat to prevent accidents</a:t>
            </a:r>
          </a:p>
          <a:p>
            <a:pPr algn="l"/>
            <a:r>
              <a:rPr lang="en-US" sz="2400" dirty="0" smtClean="0"/>
              <a:t>Good supply of water ,latrines ,urinals and solid waste disposal systems</a:t>
            </a:r>
          </a:p>
          <a:p>
            <a:pPr algn="l"/>
            <a:r>
              <a:rPr lang="en-US" sz="2400" dirty="0" smtClean="0"/>
              <a:t>The buildings should be made of materials that can be easily cleaned.</a:t>
            </a:r>
            <a:endParaRPr lang="en-US" sz="2400" dirty="0"/>
          </a:p>
        </p:txBody>
      </p:sp>
    </p:spTree>
  </p:cSld>
  <p:clrMapOvr>
    <a:masterClrMapping/>
  </p:clrMapOvr>
  <p:transition/>
  <p:timing>
    <p:tnLst>
      <p:par>
        <p:cTn id="1" dur="indefinite" restart="never" nodeType="tmRoot"/>
      </p:par>
    </p:tn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Activities in school health programme</a:t>
            </a:r>
            <a:endParaRPr lang="en-US" dirty="0"/>
          </a:p>
        </p:txBody>
      </p:sp>
      <p:sp>
        <p:nvSpPr>
          <p:cNvPr id="3" name="Content Placeholder 2"/>
          <p:cNvSpPr>
            <a:spLocks noGrp="1"/>
          </p:cNvSpPr>
          <p:nvPr>
            <p:ph idx="1"/>
          </p:nvPr>
        </p:nvSpPr>
        <p:spPr/>
        <p:txBody>
          <a:bodyPr/>
          <a:lstStyle/>
          <a:p>
            <a:pPr algn="l"/>
            <a:r>
              <a:rPr lang="en-US" sz="2000" dirty="0" smtClean="0"/>
              <a:t>Daily observation and periodical of children</a:t>
            </a:r>
          </a:p>
          <a:p>
            <a:pPr algn="l"/>
            <a:r>
              <a:rPr lang="en-US" sz="2000" dirty="0" smtClean="0"/>
              <a:t>Medical examination to include head to toe examination</a:t>
            </a:r>
          </a:p>
          <a:p>
            <a:pPr algn="l"/>
            <a:r>
              <a:rPr lang="en-US" sz="2000" dirty="0" smtClean="0"/>
              <a:t>Immunization of children.</a:t>
            </a:r>
          </a:p>
          <a:p>
            <a:pPr algn="l"/>
            <a:r>
              <a:rPr lang="en-US" sz="2000" dirty="0" smtClean="0"/>
              <a:t>Deworming</a:t>
            </a:r>
          </a:p>
          <a:p>
            <a:pPr algn="l"/>
            <a:r>
              <a:rPr lang="en-US" sz="2000" dirty="0" smtClean="0"/>
              <a:t>Treatment of minor ailments.</a:t>
            </a:r>
          </a:p>
          <a:p>
            <a:pPr algn="l"/>
            <a:r>
              <a:rPr lang="en-US" sz="2000" dirty="0" smtClean="0"/>
              <a:t>Teachers training</a:t>
            </a:r>
          </a:p>
          <a:p>
            <a:pPr algn="l"/>
            <a:r>
              <a:rPr lang="en-US" sz="2000" dirty="0" smtClean="0"/>
              <a:t>Health education to include personal hygiene , safe drinking water ,balance  diet, first aid , sexual education and prevention of accidents</a:t>
            </a:r>
          </a:p>
          <a:p>
            <a:pPr algn="l"/>
            <a:r>
              <a:rPr lang="en-US" sz="2000" dirty="0" smtClean="0"/>
              <a:t>Nutritional supplementation to include </a:t>
            </a:r>
            <a:r>
              <a:rPr lang="en-US" sz="2000" dirty="0" err="1" smtClean="0"/>
              <a:t>vit</a:t>
            </a:r>
            <a:r>
              <a:rPr lang="en-US" sz="2000" dirty="0" smtClean="0"/>
              <a:t> A</a:t>
            </a:r>
          </a:p>
          <a:p>
            <a:pPr algn="l"/>
            <a:r>
              <a:rPr lang="en-US" sz="2000" dirty="0" smtClean="0"/>
              <a:t> Inspection of school environment to check for healthful school environment</a:t>
            </a:r>
          </a:p>
          <a:p>
            <a:pPr algn="l"/>
            <a:endParaRPr lang="en-US" sz="2000" dirty="0" smtClean="0"/>
          </a:p>
        </p:txBody>
      </p:sp>
    </p:spTree>
  </p:cSld>
  <p:clrMapOvr>
    <a:masterClrMapping/>
  </p:clrMapOvr>
  <p:transition/>
  <p:timing>
    <p:tnLst>
      <p:par>
        <p:cTn id="1" dur="indefinite" restart="never" nodeType="tmRoot"/>
      </p:par>
    </p:tnLst>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sz="2400" dirty="0" smtClean="0"/>
              <a:t>Is clean drinking water provided?</a:t>
            </a:r>
          </a:p>
          <a:p>
            <a:pPr algn="l"/>
            <a:r>
              <a:rPr lang="en-US" sz="2400" dirty="0" smtClean="0"/>
              <a:t>Are there sufficient toilets and are they maintained?</a:t>
            </a:r>
          </a:p>
          <a:p>
            <a:pPr algn="l"/>
            <a:r>
              <a:rPr lang="en-US" sz="2400" dirty="0" smtClean="0"/>
              <a:t>Are there facilities for hand washing?</a:t>
            </a:r>
          </a:p>
          <a:p>
            <a:pPr algn="l"/>
            <a:r>
              <a:rPr lang="en-US" sz="2400" dirty="0" smtClean="0"/>
              <a:t>Are classrooms well ventilated and well lighted</a:t>
            </a:r>
          </a:p>
          <a:p>
            <a:pPr algn="l"/>
            <a:r>
              <a:rPr lang="en-US" sz="2400" dirty="0" smtClean="0"/>
              <a:t>Are school premises free of any collections of stagnant water?</a:t>
            </a:r>
          </a:p>
          <a:p>
            <a:pPr algn="l"/>
            <a:r>
              <a:rPr lang="en-US" sz="2400" dirty="0" smtClean="0"/>
              <a:t>Are there any accidents hazards like </a:t>
            </a:r>
            <a:r>
              <a:rPr lang="en-US" sz="2400" dirty="0" err="1" smtClean="0"/>
              <a:t>wells,ponds</a:t>
            </a:r>
            <a:r>
              <a:rPr lang="en-US" sz="2400" dirty="0" smtClean="0"/>
              <a:t> , defective electrical wiring ,buildings etc.</a:t>
            </a:r>
          </a:p>
        </p:txBody>
      </p:sp>
    </p:spTree>
  </p:cSld>
  <p:clrMapOvr>
    <a:masterClrMapping/>
  </p:clrMapOvr>
  <p:transition/>
  <p:timing>
    <p:tnLst>
      <p:par>
        <p:cTn id="1" dur="indefinite" restart="never" nodeType="tmRoot"/>
      </p:par>
    </p:tnLst>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Organizing for a school health programme.</a:t>
            </a:r>
            <a:endParaRPr lang="en-US" dirty="0"/>
          </a:p>
        </p:txBody>
      </p:sp>
      <p:sp>
        <p:nvSpPr>
          <p:cNvPr id="3" name="Content Placeholder 2"/>
          <p:cNvSpPr>
            <a:spLocks noGrp="1"/>
          </p:cNvSpPr>
          <p:nvPr>
            <p:ph idx="1"/>
          </p:nvPr>
        </p:nvSpPr>
        <p:spPr/>
        <p:txBody>
          <a:bodyPr/>
          <a:lstStyle/>
          <a:p>
            <a:pPr algn="l">
              <a:buNone/>
            </a:pPr>
            <a:r>
              <a:rPr lang="en-US" sz="2400" dirty="0" smtClean="0"/>
              <a:t>1.Problem identification: identification of common problems in locality</a:t>
            </a:r>
          </a:p>
          <a:p>
            <a:pPr algn="l">
              <a:buNone/>
            </a:pPr>
            <a:r>
              <a:rPr lang="en-US" sz="2400" dirty="0" smtClean="0"/>
              <a:t>2.Formulation of objectives of the school activity</a:t>
            </a:r>
          </a:p>
          <a:p>
            <a:pPr algn="l">
              <a:buNone/>
            </a:pPr>
            <a:r>
              <a:rPr lang="en-US" sz="2000" dirty="0" smtClean="0"/>
              <a:t>3.Notification to authorities ; letters are sent to the DPHN ,DEO and DMOH and school head teachers after it has been approved by DPHN , DMOH , DEO</a:t>
            </a:r>
          </a:p>
          <a:p>
            <a:pPr algn="l">
              <a:buNone/>
            </a:pPr>
            <a:r>
              <a:rPr lang="en-US" sz="2000" dirty="0" smtClean="0"/>
              <a:t>4. Planning : identification of school health team , requirements and transport.</a:t>
            </a:r>
          </a:p>
          <a:p>
            <a:pPr algn="l">
              <a:buNone/>
            </a:pPr>
            <a:r>
              <a:rPr lang="en-US" sz="2000" dirty="0" smtClean="0"/>
              <a:t>5. Visiting the school</a:t>
            </a:r>
          </a:p>
          <a:p>
            <a:pPr algn="l">
              <a:buNone/>
            </a:pPr>
            <a:r>
              <a:rPr lang="en-US" sz="2000" dirty="0" smtClean="0"/>
              <a:t>6.Carrying out or implementing the activities in school health programme</a:t>
            </a:r>
            <a:endParaRPr lang="en-US" sz="2000" dirty="0"/>
          </a:p>
        </p:txBody>
      </p:sp>
    </p:spTree>
  </p:cSld>
  <p:clrMapOvr>
    <a:masterClrMapping/>
  </p:clrMapOvr>
  <p:transition/>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 writing after school health activity</a:t>
            </a:r>
            <a:endParaRPr lang="en-US" dirty="0"/>
          </a:p>
        </p:txBody>
      </p:sp>
      <p:sp>
        <p:nvSpPr>
          <p:cNvPr id="3" name="Content Placeholder 2"/>
          <p:cNvSpPr>
            <a:spLocks noGrp="1"/>
          </p:cNvSpPr>
          <p:nvPr>
            <p:ph idx="1"/>
          </p:nvPr>
        </p:nvSpPr>
        <p:spPr/>
        <p:txBody>
          <a:bodyPr/>
          <a:lstStyle/>
          <a:p>
            <a:pPr algn="l"/>
            <a:r>
              <a:rPr lang="en-US" dirty="0" smtClean="0"/>
              <a:t>Prepare a summary report each school visited to include:</a:t>
            </a:r>
          </a:p>
          <a:p>
            <a:pPr algn="l"/>
            <a:r>
              <a:rPr lang="en-US" dirty="0" smtClean="0"/>
              <a:t>Number of </a:t>
            </a:r>
            <a:r>
              <a:rPr lang="en-US" dirty="0" err="1" smtClean="0"/>
              <a:t>childrens</a:t>
            </a:r>
            <a:r>
              <a:rPr lang="en-US" dirty="0" smtClean="0"/>
              <a:t> examined</a:t>
            </a:r>
          </a:p>
          <a:p>
            <a:pPr algn="l"/>
            <a:r>
              <a:rPr lang="en-US" dirty="0" smtClean="0"/>
              <a:t>Number of cases detected of various ailments</a:t>
            </a:r>
          </a:p>
          <a:p>
            <a:pPr algn="l"/>
            <a:r>
              <a:rPr lang="en-US" dirty="0" smtClean="0"/>
              <a:t>Number of </a:t>
            </a:r>
            <a:r>
              <a:rPr lang="en-US" dirty="0" err="1" smtClean="0"/>
              <a:t>childrens</a:t>
            </a:r>
            <a:r>
              <a:rPr lang="en-US" dirty="0" smtClean="0"/>
              <a:t> </a:t>
            </a:r>
            <a:r>
              <a:rPr lang="en-US" dirty="0" err="1" smtClean="0"/>
              <a:t>reffered</a:t>
            </a:r>
            <a:r>
              <a:rPr lang="en-US" dirty="0" smtClean="0"/>
              <a:t> for special care</a:t>
            </a:r>
          </a:p>
          <a:p>
            <a:pPr algn="l"/>
            <a:r>
              <a:rPr lang="en-US" dirty="0" smtClean="0"/>
              <a:t>Activities carried out</a:t>
            </a:r>
          </a:p>
          <a:p>
            <a:pPr algn="l"/>
            <a:r>
              <a:rPr lang="en-US" dirty="0" smtClean="0"/>
              <a:t>Challenges.</a:t>
            </a:r>
          </a:p>
          <a:p>
            <a:pPr algn="l"/>
            <a:endParaRPr lang="en-US" dirty="0" smtClean="0"/>
          </a:p>
        </p:txBody>
      </p:sp>
    </p:spTree>
  </p:cSld>
  <p:clrMapOvr>
    <a:masterClrMapping/>
  </p:clrMapOvr>
  <p:transition/>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a nurse in school health programme</a:t>
            </a:r>
            <a:endParaRPr lang="en-US" dirty="0"/>
          </a:p>
        </p:txBody>
      </p:sp>
      <p:sp>
        <p:nvSpPr>
          <p:cNvPr id="3" name="Content Placeholder 2"/>
          <p:cNvSpPr>
            <a:spLocks noGrp="1"/>
          </p:cNvSpPr>
          <p:nvPr>
            <p:ph idx="1"/>
          </p:nvPr>
        </p:nvSpPr>
        <p:spPr/>
        <p:txBody>
          <a:bodyPr/>
          <a:lstStyle/>
          <a:p>
            <a:pPr algn="l"/>
            <a:r>
              <a:rPr lang="en-US" sz="2400" dirty="0" smtClean="0"/>
              <a:t>Establishment and enforcement of the school policies and programmes for protection and promotion of health of the pupils</a:t>
            </a:r>
          </a:p>
          <a:p>
            <a:pPr algn="l"/>
            <a:r>
              <a:rPr lang="en-US" sz="2400" dirty="0" smtClean="0"/>
              <a:t>Maintenance of a school environment which is conducive for healthful living</a:t>
            </a:r>
          </a:p>
          <a:p>
            <a:pPr algn="l"/>
            <a:r>
              <a:rPr lang="en-US" sz="2400" dirty="0" smtClean="0"/>
              <a:t>Provision of emergency care services</a:t>
            </a:r>
          </a:p>
          <a:p>
            <a:pPr algn="l"/>
            <a:r>
              <a:rPr lang="en-US" sz="2400" dirty="0" smtClean="0"/>
              <a:t>Handling of special health problems, Treatment of minor ailments and screening programmes</a:t>
            </a:r>
          </a:p>
          <a:p>
            <a:pPr algn="l"/>
            <a:r>
              <a:rPr lang="en-US" sz="2000" dirty="0" smtClean="0"/>
              <a:t>Developments of components of curriculum which are of significance for health</a:t>
            </a:r>
          </a:p>
          <a:p>
            <a:pPr algn="l"/>
            <a:endParaRPr lang="en-US" sz="2400" dirty="0"/>
          </a:p>
        </p:txBody>
      </p:sp>
    </p:spTree>
  </p:cSld>
  <p:clrMapOvr>
    <a:masterClrMapping/>
  </p:clrMapOvr>
  <p:transition/>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OCCUPATIONAL HEALTH PROGRAMME</a:t>
            </a:r>
            <a:endParaRPr lang="en-US" dirty="0"/>
          </a:p>
        </p:txBody>
      </p:sp>
      <p:sp>
        <p:nvSpPr>
          <p:cNvPr id="3" name="Content Placeholder 2"/>
          <p:cNvSpPr>
            <a:spLocks noGrp="1"/>
          </p:cNvSpPr>
          <p:nvPr>
            <p:ph idx="1"/>
          </p:nvPr>
        </p:nvSpPr>
        <p:spPr/>
        <p:txBody>
          <a:bodyPr/>
          <a:lstStyle/>
          <a:p>
            <a:pPr algn="l"/>
            <a:r>
              <a:rPr lang="en-US" dirty="0" smtClean="0"/>
              <a:t>Programme that is concern with physical ,mental ,and social well being of a man in relation to his work and working environment.</a:t>
            </a:r>
            <a:endParaRPr lang="en-US" dirty="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5.Religious System</a:t>
            </a:r>
            <a:endParaRPr lang="en-US" dirty="0"/>
          </a:p>
        </p:txBody>
      </p:sp>
      <p:sp>
        <p:nvSpPr>
          <p:cNvPr id="3" name="Content Placeholder 2"/>
          <p:cNvSpPr>
            <a:spLocks noGrp="1"/>
          </p:cNvSpPr>
          <p:nvPr>
            <p:ph idx="1"/>
          </p:nvPr>
        </p:nvSpPr>
        <p:spPr/>
        <p:txBody>
          <a:bodyPr/>
          <a:lstStyle/>
          <a:p>
            <a:pPr algn="l"/>
            <a:r>
              <a:rPr lang="en-US" sz="2800" dirty="0" smtClean="0"/>
              <a:t>The religious system may be a source of health promotion when its values and teachings positively influence lifestyles and healthy behaviour, for example, forbidding smoking, alcohol consumption, pre-marital and extra-marital sex. </a:t>
            </a:r>
            <a:br>
              <a:rPr lang="en-US" sz="2800" dirty="0" smtClean="0"/>
            </a:br>
            <a:r>
              <a:rPr lang="en-US" sz="2800" dirty="0" smtClean="0"/>
              <a:t>On the other hand, religious teachings may promote ill health, for example, by forbidding the followers from seeking treatment in hospitals</a:t>
            </a:r>
            <a:r>
              <a:rPr lang="en-US" dirty="0" smtClean="0"/>
              <a:t>.</a:t>
            </a:r>
            <a:endParaRPr lang="en-US" dirty="0"/>
          </a:p>
        </p:txBody>
      </p:sp>
    </p:spTree>
  </p:cSld>
  <p:clrMapOvr>
    <a:masterClrMapping/>
  </p:clrMapOvr>
  <p:transition/>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Aims of occupational health programme</a:t>
            </a:r>
            <a:endParaRPr lang="en-US" dirty="0"/>
          </a:p>
        </p:txBody>
      </p:sp>
      <p:sp>
        <p:nvSpPr>
          <p:cNvPr id="3" name="Content Placeholder 2"/>
          <p:cNvSpPr>
            <a:spLocks noGrp="1"/>
          </p:cNvSpPr>
          <p:nvPr>
            <p:ph idx="1"/>
          </p:nvPr>
        </p:nvSpPr>
        <p:spPr/>
        <p:txBody>
          <a:bodyPr/>
          <a:lstStyle/>
          <a:p>
            <a:pPr algn="l"/>
            <a:r>
              <a:rPr lang="en-US" sz="2400" dirty="0" smtClean="0"/>
              <a:t>To protect workers against any health hazard which may arise out of their work or the conditions in which it is carried.</a:t>
            </a:r>
          </a:p>
          <a:p>
            <a:pPr algn="l"/>
            <a:r>
              <a:rPr lang="en-US" sz="2400" dirty="0" smtClean="0"/>
              <a:t>To contribute towards the workers physical and mental adjustment to work and assignments to jobs they are suited</a:t>
            </a:r>
          </a:p>
          <a:p>
            <a:pPr algn="l"/>
            <a:r>
              <a:rPr lang="en-US" dirty="0" smtClean="0"/>
              <a:t>To contribute to establishment and maintenance of highest degree of physical and mental well being of workers. </a:t>
            </a:r>
            <a:endParaRPr lang="en-US" dirty="0"/>
          </a:p>
        </p:txBody>
      </p:sp>
    </p:spTree>
  </p:cSld>
  <p:clrMapOvr>
    <a:masterClrMapping/>
  </p:clrMapOvr>
  <p:transition/>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of the occupational health programmes</a:t>
            </a:r>
            <a:endParaRPr lang="en-US" dirty="0"/>
          </a:p>
        </p:txBody>
      </p:sp>
      <p:sp>
        <p:nvSpPr>
          <p:cNvPr id="3" name="Content Placeholder 2"/>
          <p:cNvSpPr>
            <a:spLocks noGrp="1"/>
          </p:cNvSpPr>
          <p:nvPr>
            <p:ph idx="1"/>
          </p:nvPr>
        </p:nvSpPr>
        <p:spPr/>
        <p:txBody>
          <a:bodyPr/>
          <a:lstStyle/>
          <a:p>
            <a:pPr algn="l"/>
            <a:r>
              <a:rPr lang="en-US" sz="2400" dirty="0" smtClean="0"/>
              <a:t>To protect workers from factors adverse to their health during their employment</a:t>
            </a:r>
          </a:p>
          <a:p>
            <a:pPr algn="l"/>
            <a:r>
              <a:rPr lang="en-US" sz="2400" dirty="0" smtClean="0"/>
              <a:t>To promote and maintain highest degree of positive health</a:t>
            </a:r>
          </a:p>
          <a:p>
            <a:pPr algn="l"/>
            <a:r>
              <a:rPr lang="en-US" sz="2400" dirty="0" smtClean="0"/>
              <a:t>To prevent health problems due to working conditions</a:t>
            </a:r>
          </a:p>
          <a:p>
            <a:pPr algn="l"/>
            <a:r>
              <a:rPr lang="en-US" sz="2400" dirty="0" smtClean="0"/>
              <a:t>To assist the injured and disabled for rehabilitation</a:t>
            </a:r>
          </a:p>
          <a:p>
            <a:pPr algn="l"/>
            <a:r>
              <a:rPr lang="en-US" sz="2400" dirty="0" smtClean="0"/>
              <a:t>To improve human efficiency in his work by applying ergonomics (human engineering)</a:t>
            </a:r>
          </a:p>
          <a:p>
            <a:pPr algn="l"/>
            <a:endParaRPr lang="en-US" sz="2400" dirty="0"/>
          </a:p>
        </p:txBody>
      </p:sp>
    </p:spTree>
  </p:cSld>
  <p:clrMapOvr>
    <a:masterClrMapping/>
  </p:clrMapOvr>
  <p:transition/>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 of occupational illness</a:t>
            </a:r>
            <a:endParaRPr lang="en-US" dirty="0"/>
          </a:p>
        </p:txBody>
      </p:sp>
      <p:sp>
        <p:nvSpPr>
          <p:cNvPr id="3" name="Content Placeholder 2"/>
          <p:cNvSpPr>
            <a:spLocks noGrp="1"/>
          </p:cNvSpPr>
          <p:nvPr>
            <p:ph idx="1"/>
          </p:nvPr>
        </p:nvSpPr>
        <p:spPr/>
        <p:txBody>
          <a:bodyPr/>
          <a:lstStyle/>
          <a:p>
            <a:pPr algn="l"/>
            <a:r>
              <a:rPr lang="en-US" sz="2400" dirty="0" smtClean="0"/>
              <a:t>Bad working conditions</a:t>
            </a:r>
          </a:p>
          <a:p>
            <a:pPr algn="l"/>
            <a:r>
              <a:rPr lang="en-US" sz="2400" dirty="0" smtClean="0"/>
              <a:t>Exposure to specific occupational health hazards</a:t>
            </a:r>
          </a:p>
          <a:p>
            <a:pPr algn="l"/>
            <a:r>
              <a:rPr lang="en-US" sz="2400" dirty="0" smtClean="0"/>
              <a:t>Failure to provide efficient health service</a:t>
            </a:r>
          </a:p>
          <a:p>
            <a:pPr algn="l"/>
            <a:r>
              <a:rPr lang="en-US" sz="2400" dirty="0" smtClean="0"/>
              <a:t>Failure to accept and observe social laws</a:t>
            </a:r>
          </a:p>
          <a:p>
            <a:pPr algn="l"/>
            <a:r>
              <a:rPr lang="en-US" sz="2400" dirty="0" smtClean="0"/>
              <a:t>Improper cooperation between employer and employee</a:t>
            </a:r>
          </a:p>
          <a:p>
            <a:pPr algn="l"/>
            <a:r>
              <a:rPr lang="en-US" sz="2400" dirty="0" smtClean="0"/>
              <a:t>Social and economic condition of the worker.</a:t>
            </a:r>
            <a:endParaRPr lang="en-US" sz="2400" dirty="0"/>
          </a:p>
        </p:txBody>
      </p:sp>
    </p:spTree>
  </p:cSld>
  <p:clrMapOvr>
    <a:masterClrMapping/>
  </p:clrMapOvr>
  <p:transition/>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a nurse in occupational health</a:t>
            </a:r>
            <a:endParaRPr lang="en-US" dirty="0"/>
          </a:p>
        </p:txBody>
      </p:sp>
      <p:sp>
        <p:nvSpPr>
          <p:cNvPr id="3" name="Content Placeholder 2"/>
          <p:cNvSpPr>
            <a:spLocks noGrp="1"/>
          </p:cNvSpPr>
          <p:nvPr>
            <p:ph idx="1"/>
          </p:nvPr>
        </p:nvSpPr>
        <p:spPr/>
        <p:txBody>
          <a:bodyPr/>
          <a:lstStyle/>
          <a:p>
            <a:pPr algn="l"/>
            <a:r>
              <a:rPr lang="en-US" sz="2400" dirty="0" smtClean="0"/>
              <a:t>Provide nursing care to workers</a:t>
            </a:r>
          </a:p>
          <a:p>
            <a:pPr algn="l"/>
            <a:r>
              <a:rPr lang="en-US" sz="2400" dirty="0" smtClean="0"/>
              <a:t>Participate in health assessment program</a:t>
            </a:r>
          </a:p>
          <a:p>
            <a:pPr algn="l"/>
            <a:r>
              <a:rPr lang="en-US" sz="2400" dirty="0" smtClean="0"/>
              <a:t>Counsel workers regarding personal and family health problems</a:t>
            </a:r>
          </a:p>
          <a:p>
            <a:pPr algn="l"/>
            <a:r>
              <a:rPr lang="en-US" sz="2400" dirty="0" smtClean="0"/>
              <a:t>Advise on environmental sanitation and safety education activities</a:t>
            </a:r>
          </a:p>
          <a:p>
            <a:pPr algn="l"/>
            <a:r>
              <a:rPr lang="en-US" sz="2400" dirty="0" smtClean="0"/>
              <a:t>Compile individual records for each employee</a:t>
            </a:r>
          </a:p>
          <a:p>
            <a:pPr algn="l"/>
            <a:r>
              <a:rPr lang="en-US" sz="2400" dirty="0" smtClean="0"/>
              <a:t>Evaluation of health programme and activities.</a:t>
            </a:r>
            <a:endParaRPr lang="en-US" sz="2400" dirty="0"/>
          </a:p>
        </p:txBody>
      </p:sp>
    </p:spTree>
  </p:cSld>
  <p:clrMapOvr>
    <a:masterClrMapping/>
  </p:clrMapOvr>
  <p:transition/>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KENYA VISION 2030</a:t>
            </a:r>
            <a:endParaRPr lang="en-US" dirty="0"/>
          </a:p>
        </p:txBody>
      </p:sp>
      <p:sp>
        <p:nvSpPr>
          <p:cNvPr id="3" name="Content Placeholder 2"/>
          <p:cNvSpPr>
            <a:spLocks noGrp="1"/>
          </p:cNvSpPr>
          <p:nvPr>
            <p:ph idx="1"/>
          </p:nvPr>
        </p:nvSpPr>
        <p:spPr/>
        <p:txBody>
          <a:bodyPr/>
          <a:lstStyle/>
          <a:p>
            <a:pPr algn="l"/>
            <a:r>
              <a:rPr lang="en-US" sz="2800" dirty="0" smtClean="0"/>
              <a:t>Is a country’s development programme covering the period 2008-2030.</a:t>
            </a:r>
          </a:p>
          <a:p>
            <a:pPr algn="l"/>
            <a:r>
              <a:rPr lang="en-US" sz="2800" dirty="0" smtClean="0"/>
              <a:t>Was launched in 10</a:t>
            </a:r>
            <a:r>
              <a:rPr lang="en-US" sz="2800" baseline="30000" dirty="0" smtClean="0"/>
              <a:t>th</a:t>
            </a:r>
            <a:r>
              <a:rPr lang="en-US" sz="2800" dirty="0" smtClean="0"/>
              <a:t> June 2008 by president </a:t>
            </a:r>
            <a:r>
              <a:rPr lang="en-US" sz="2800" dirty="0" err="1" smtClean="0"/>
              <a:t>Kibaki</a:t>
            </a:r>
            <a:endParaRPr lang="en-US" sz="2800" dirty="0" smtClean="0"/>
          </a:p>
          <a:p>
            <a:pPr algn="l"/>
            <a:r>
              <a:rPr lang="en-US" sz="2800" dirty="0" smtClean="0"/>
              <a:t>MAIN OBJECTIVE</a:t>
            </a:r>
          </a:p>
          <a:p>
            <a:pPr algn="l"/>
            <a:r>
              <a:rPr lang="en-US" sz="2800" dirty="0" smtClean="0"/>
              <a:t>To help transform </a:t>
            </a:r>
            <a:r>
              <a:rPr lang="en-US" sz="2800" dirty="0" err="1" smtClean="0"/>
              <a:t>kenya</a:t>
            </a:r>
            <a:r>
              <a:rPr lang="en-US" sz="2800" dirty="0" smtClean="0"/>
              <a:t> into a newly industrializing middle income country providing high quality of life to all citizens </a:t>
            </a:r>
            <a:endParaRPr lang="en-US" sz="2800" dirty="0"/>
          </a:p>
        </p:txBody>
      </p:sp>
    </p:spTree>
  </p:cSld>
  <p:clrMapOvr>
    <a:masterClrMapping/>
  </p:clrMapOvr>
  <p:transition/>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Foundations of vision 2030</a:t>
            </a:r>
            <a:endParaRPr lang="en-US" dirty="0"/>
          </a:p>
        </p:txBody>
      </p:sp>
      <p:sp>
        <p:nvSpPr>
          <p:cNvPr id="3" name="Content Placeholder 2"/>
          <p:cNvSpPr>
            <a:spLocks noGrp="1"/>
          </p:cNvSpPr>
          <p:nvPr>
            <p:ph idx="1"/>
          </p:nvPr>
        </p:nvSpPr>
        <p:spPr/>
        <p:txBody>
          <a:bodyPr/>
          <a:lstStyle/>
          <a:p>
            <a:pPr algn="l" rtl="0"/>
            <a:r>
              <a:rPr lang="en-US" sz="2000" dirty="0" smtClean="0"/>
              <a:t>The Vision 2030 strategy is specifically tooled to focus on reforms and development in eight key sectors:</a:t>
            </a:r>
          </a:p>
          <a:p>
            <a:pPr algn="l" rtl="0"/>
            <a:r>
              <a:rPr lang="en-US" sz="2000" dirty="0" smtClean="0">
                <a:hlinkClick r:id="rId2" tooltip="Macroeconomics"/>
              </a:rPr>
              <a:t>Macroeconomic stability</a:t>
            </a:r>
            <a:r>
              <a:rPr lang="en-US" sz="2000" dirty="0" smtClean="0"/>
              <a:t> for long-term development</a:t>
            </a:r>
          </a:p>
          <a:p>
            <a:pPr algn="l" rtl="0"/>
            <a:r>
              <a:rPr lang="en-US" sz="2000" dirty="0" smtClean="0"/>
              <a:t>Continuity in governance reforms</a:t>
            </a:r>
          </a:p>
          <a:p>
            <a:pPr algn="l" rtl="0"/>
            <a:r>
              <a:rPr lang="en-US" sz="2000" dirty="0" smtClean="0"/>
              <a:t>Enhanced equity and wealth creation opportunities for the poor</a:t>
            </a:r>
          </a:p>
          <a:p>
            <a:pPr algn="l" rtl="0"/>
            <a:r>
              <a:rPr lang="en-US" sz="2000" dirty="0" smtClean="0"/>
              <a:t>Infrastructure</a:t>
            </a:r>
          </a:p>
          <a:p>
            <a:pPr algn="l" rtl="0"/>
            <a:r>
              <a:rPr lang="en-US" sz="2000" dirty="0" smtClean="0"/>
              <a:t>Energy</a:t>
            </a:r>
          </a:p>
          <a:p>
            <a:pPr algn="l" rtl="0"/>
            <a:r>
              <a:rPr lang="en-US" sz="2000" dirty="0" smtClean="0"/>
              <a:t>Science, technology, and innovation (STI)</a:t>
            </a:r>
          </a:p>
          <a:p>
            <a:pPr algn="l" rtl="0"/>
            <a:r>
              <a:rPr lang="en-US" sz="2000" dirty="0" smtClean="0">
                <a:hlinkClick r:id="rId3" tooltip="Land reform"/>
              </a:rPr>
              <a:t>Land reform</a:t>
            </a:r>
            <a:endParaRPr lang="en-US" sz="2000" dirty="0" smtClean="0"/>
          </a:p>
          <a:p>
            <a:pPr algn="l" rtl="0"/>
            <a:r>
              <a:rPr lang="en-US" sz="2000" dirty="0" smtClean="0"/>
              <a:t>Human resources development</a:t>
            </a:r>
          </a:p>
          <a:p>
            <a:pPr algn="l" rtl="0"/>
            <a:r>
              <a:rPr lang="en-US" sz="2000" dirty="0" smtClean="0"/>
              <a:t>Security</a:t>
            </a:r>
          </a:p>
          <a:p>
            <a:pPr algn="l"/>
            <a:endParaRPr lang="en-US" sz="2000" dirty="0"/>
          </a:p>
        </p:txBody>
      </p:sp>
    </p:spTree>
  </p:cSld>
  <p:clrMapOvr>
    <a:masterClrMapping/>
  </p:clrMapOvr>
  <p:transition/>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Pillars of vision 2030</a:t>
            </a:r>
            <a:endParaRPr lang="en-US" dirty="0"/>
          </a:p>
        </p:txBody>
      </p:sp>
      <p:sp>
        <p:nvSpPr>
          <p:cNvPr id="3" name="Content Placeholder 2"/>
          <p:cNvSpPr>
            <a:spLocks noGrp="1"/>
          </p:cNvSpPr>
          <p:nvPr>
            <p:ph idx="1"/>
          </p:nvPr>
        </p:nvSpPr>
        <p:spPr/>
        <p:txBody>
          <a:bodyPr/>
          <a:lstStyle/>
          <a:p>
            <a:pPr algn="l"/>
            <a:r>
              <a:rPr lang="en-US" sz="2800" dirty="0" smtClean="0"/>
              <a:t>It is found on 3 pillars : economic pillar , social pillar and political pillar</a:t>
            </a:r>
          </a:p>
          <a:p>
            <a:pPr algn="l"/>
            <a:r>
              <a:rPr lang="en-US" sz="2800" dirty="0" smtClean="0"/>
              <a:t>1. economic pillar</a:t>
            </a:r>
          </a:p>
          <a:p>
            <a:pPr algn="l"/>
            <a:r>
              <a:rPr lang="en-US" sz="2800" dirty="0" smtClean="0"/>
              <a:t>Aims to improve prosperity of all </a:t>
            </a:r>
            <a:r>
              <a:rPr lang="en-US" sz="2800" dirty="0" err="1" smtClean="0"/>
              <a:t>kenyans</a:t>
            </a:r>
            <a:r>
              <a:rPr lang="en-US" sz="2800" dirty="0" smtClean="0"/>
              <a:t> through an economic development programme covering all regions of </a:t>
            </a:r>
            <a:r>
              <a:rPr lang="en-US" sz="2800" dirty="0" err="1" smtClean="0"/>
              <a:t>kenya</a:t>
            </a:r>
            <a:r>
              <a:rPr lang="en-US" dirty="0" smtClean="0"/>
              <a:t>.</a:t>
            </a:r>
            <a:endParaRPr lang="en-US" dirty="0"/>
          </a:p>
        </p:txBody>
      </p:sp>
    </p:spTree>
  </p:cSld>
  <p:clrMapOvr>
    <a:masterClrMapping/>
  </p:clrMapOvr>
  <p:transition/>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sectors under economic pillar</a:t>
            </a:r>
            <a:endParaRPr lang="en-US" dirty="0"/>
          </a:p>
        </p:txBody>
      </p:sp>
      <p:sp>
        <p:nvSpPr>
          <p:cNvPr id="3" name="Content Placeholder 2"/>
          <p:cNvSpPr>
            <a:spLocks noGrp="1"/>
          </p:cNvSpPr>
          <p:nvPr>
            <p:ph idx="1"/>
          </p:nvPr>
        </p:nvSpPr>
        <p:spPr/>
        <p:txBody>
          <a:bodyPr/>
          <a:lstStyle/>
          <a:p>
            <a:pPr algn="l" rtl="0"/>
            <a:r>
              <a:rPr lang="en-US" sz="2400" dirty="0" smtClean="0"/>
              <a:t>The six key sectors being given priority as the key growth drivers for achievement of the economic vision are</a:t>
            </a:r>
          </a:p>
          <a:p>
            <a:pPr algn="l" rtl="0"/>
            <a:r>
              <a:rPr lang="en-US" sz="2400" dirty="0" smtClean="0"/>
              <a:t>Tourism</a:t>
            </a:r>
          </a:p>
          <a:p>
            <a:pPr algn="l" rtl="0"/>
            <a:r>
              <a:rPr lang="en-US" sz="2400" dirty="0" smtClean="0"/>
              <a:t>Increasing value in agriculture</a:t>
            </a:r>
          </a:p>
          <a:p>
            <a:pPr algn="l" rtl="0"/>
            <a:r>
              <a:rPr lang="en-US" sz="2400" dirty="0" smtClean="0"/>
              <a:t>A better and more inclusive wholesale and retail trade sector</a:t>
            </a:r>
          </a:p>
          <a:p>
            <a:pPr algn="l" rtl="0"/>
            <a:r>
              <a:rPr lang="en-US" sz="2400" dirty="0" smtClean="0"/>
              <a:t>Manufacturing for the regional market</a:t>
            </a:r>
          </a:p>
          <a:p>
            <a:pPr algn="l" rtl="0"/>
            <a:r>
              <a:rPr lang="en-US" sz="2400" dirty="0" smtClean="0"/>
              <a:t>BPO</a:t>
            </a:r>
          </a:p>
          <a:p>
            <a:pPr algn="l" rtl="0"/>
            <a:r>
              <a:rPr lang="en-US" sz="2400" dirty="0" smtClean="0"/>
              <a:t>Financial services</a:t>
            </a:r>
          </a:p>
          <a:p>
            <a:pPr algn="l"/>
            <a:endParaRPr lang="en-US" sz="2400" dirty="0"/>
          </a:p>
        </p:txBody>
      </p:sp>
    </p:spTree>
  </p:cSld>
  <p:clrMapOvr>
    <a:masterClrMapping/>
  </p:clrMapOvr>
  <p:transition/>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2.Social pillar</a:t>
            </a:r>
            <a:endParaRPr lang="en-US" dirty="0"/>
          </a:p>
        </p:txBody>
      </p:sp>
      <p:sp>
        <p:nvSpPr>
          <p:cNvPr id="3" name="Content Placeholder 2"/>
          <p:cNvSpPr>
            <a:spLocks noGrp="1"/>
          </p:cNvSpPr>
          <p:nvPr>
            <p:ph idx="1"/>
          </p:nvPr>
        </p:nvSpPr>
        <p:spPr/>
        <p:txBody>
          <a:bodyPr/>
          <a:lstStyle/>
          <a:p>
            <a:pPr algn="l">
              <a:buNone/>
            </a:pPr>
            <a:r>
              <a:rPr lang="en-US" dirty="0" smtClean="0"/>
              <a:t>Aim ;to build a just and cohesive society with social equity in a clean and secure environment. This strategy makes special provisions for Kenyans with various disabilities (PWDs) and previously marginalized communities</a:t>
            </a:r>
            <a:endParaRPr lang="en-US" dirty="0"/>
          </a:p>
        </p:txBody>
      </p:sp>
    </p:spTree>
  </p:cSld>
  <p:clrMapOvr>
    <a:masterClrMapping/>
  </p:clrMapOvr>
  <p:transition/>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sectors under social pillar</a:t>
            </a:r>
            <a:endParaRPr lang="en-US" dirty="0"/>
          </a:p>
        </p:txBody>
      </p:sp>
      <p:sp>
        <p:nvSpPr>
          <p:cNvPr id="3" name="Content Placeholder 2"/>
          <p:cNvSpPr>
            <a:spLocks noGrp="1"/>
          </p:cNvSpPr>
          <p:nvPr>
            <p:ph idx="1"/>
          </p:nvPr>
        </p:nvSpPr>
        <p:spPr/>
        <p:txBody>
          <a:bodyPr/>
          <a:lstStyle/>
          <a:p>
            <a:pPr algn="l" rtl="0"/>
            <a:r>
              <a:rPr lang="en-US" dirty="0" smtClean="0"/>
              <a:t>Education &amp; training</a:t>
            </a:r>
          </a:p>
          <a:p>
            <a:pPr algn="l" rtl="0"/>
            <a:r>
              <a:rPr lang="en-US" dirty="0" smtClean="0"/>
              <a:t>The health system</a:t>
            </a:r>
          </a:p>
          <a:p>
            <a:pPr algn="l" rtl="0"/>
            <a:r>
              <a:rPr lang="en-US" dirty="0" smtClean="0"/>
              <a:t>Water and sanitation</a:t>
            </a:r>
          </a:p>
          <a:p>
            <a:pPr algn="l" rtl="0"/>
            <a:r>
              <a:rPr lang="en-US" dirty="0" smtClean="0"/>
              <a:t>The environment</a:t>
            </a:r>
          </a:p>
          <a:p>
            <a:pPr algn="l" rtl="0"/>
            <a:r>
              <a:rPr lang="en-US" dirty="0" smtClean="0"/>
              <a:t>Housing and </a:t>
            </a:r>
            <a:r>
              <a:rPr lang="en-US" dirty="0" err="1" smtClean="0"/>
              <a:t>urbanisation</a:t>
            </a:r>
            <a:endParaRPr lang="en-US" dirty="0" smtClean="0"/>
          </a:p>
          <a:p>
            <a:pPr algn="l" rtl="0"/>
            <a:r>
              <a:rPr lang="en-US" dirty="0" smtClean="0"/>
              <a:t>Gender, youth and vulnerable groups</a:t>
            </a:r>
          </a:p>
          <a:p>
            <a:pPr algn="l" rtl="0"/>
            <a:r>
              <a:rPr lang="en-US" dirty="0" smtClean="0"/>
              <a:t>Equity and poverty elimination</a:t>
            </a:r>
          </a:p>
          <a:p>
            <a:pPr algn="l"/>
            <a:endParaRPr lang="en-US" dirty="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6.Environmental System</a:t>
            </a:r>
            <a:endParaRPr lang="en-US" dirty="0"/>
          </a:p>
        </p:txBody>
      </p:sp>
      <p:sp>
        <p:nvSpPr>
          <p:cNvPr id="3" name="Content Placeholder 2"/>
          <p:cNvSpPr>
            <a:spLocks noGrp="1"/>
          </p:cNvSpPr>
          <p:nvPr>
            <p:ph idx="1"/>
          </p:nvPr>
        </p:nvSpPr>
        <p:spPr/>
        <p:txBody>
          <a:bodyPr/>
          <a:lstStyle/>
          <a:p>
            <a:pPr algn="l"/>
            <a:r>
              <a:rPr lang="en-US" dirty="0" smtClean="0"/>
              <a:t>Environmental sanitation is one of the leading promoters of individual and community health. Clean water supply, proper disposal of waste and adequate housing are key to community wellness. Environmental pollution is a cause of various illnesses</a:t>
            </a:r>
            <a:endParaRPr lang="en-US" dirty="0"/>
          </a:p>
        </p:txBody>
      </p:sp>
    </p:spTree>
  </p:cSld>
  <p:clrMapOvr>
    <a:masterClrMapping/>
  </p:clrMapOvr>
  <p:transition/>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Political pillar</a:t>
            </a:r>
            <a:endParaRPr lang="en-US" dirty="0"/>
          </a:p>
        </p:txBody>
      </p:sp>
      <p:sp>
        <p:nvSpPr>
          <p:cNvPr id="3" name="Content Placeholder 2"/>
          <p:cNvSpPr>
            <a:spLocks noGrp="1"/>
          </p:cNvSpPr>
          <p:nvPr>
            <p:ph idx="1"/>
          </p:nvPr>
        </p:nvSpPr>
        <p:spPr/>
        <p:txBody>
          <a:bodyPr/>
          <a:lstStyle/>
          <a:p>
            <a:pPr algn="l"/>
            <a:r>
              <a:rPr lang="en-US" sz="2000" dirty="0" smtClean="0"/>
              <a:t>The Political Pillar objective is moving to the future as one nation and envisions a democratic system that is issue based, people </a:t>
            </a:r>
            <a:r>
              <a:rPr lang="en-US" sz="2000" dirty="0" err="1" smtClean="0"/>
              <a:t>centred</a:t>
            </a:r>
            <a:r>
              <a:rPr lang="en-US" sz="2000" dirty="0" smtClean="0"/>
              <a:t>, results oriented and is accountable to the public. The pillar is anchored on transformation of Kenya’s political governance across five strategic areas; </a:t>
            </a:r>
          </a:p>
          <a:p>
            <a:pPr algn="l"/>
            <a:r>
              <a:rPr lang="en-US" sz="2000" dirty="0" smtClean="0"/>
              <a:t>The rule of law – the Kenya Constitution 2010 </a:t>
            </a:r>
          </a:p>
          <a:p>
            <a:pPr algn="l"/>
            <a:r>
              <a:rPr lang="en-US" sz="2000" dirty="0" smtClean="0"/>
              <a:t>Electoral and political processes </a:t>
            </a:r>
          </a:p>
          <a:p>
            <a:pPr algn="l"/>
            <a:r>
              <a:rPr lang="en-US" sz="2000" dirty="0" smtClean="0"/>
              <a:t>Democracy and public service delivery Transparency and accountability Security, peace building and conflict management</a:t>
            </a:r>
            <a:endParaRPr lang="en-US" sz="2000" dirty="0"/>
          </a:p>
        </p:txBody>
      </p:sp>
    </p:spTree>
  </p:cSld>
  <p:clrMapOvr>
    <a:masterClrMapping/>
  </p:clrMapOvr>
  <p:transition/>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Kenya vision 2030 and health sector</a:t>
            </a:r>
            <a:endParaRPr lang="en-US" dirty="0"/>
          </a:p>
        </p:txBody>
      </p:sp>
      <p:sp>
        <p:nvSpPr>
          <p:cNvPr id="3" name="Content Placeholder 2"/>
          <p:cNvSpPr>
            <a:spLocks noGrp="1"/>
          </p:cNvSpPr>
          <p:nvPr>
            <p:ph idx="1"/>
          </p:nvPr>
        </p:nvSpPr>
        <p:spPr/>
        <p:txBody>
          <a:bodyPr/>
          <a:lstStyle/>
          <a:p>
            <a:pPr algn="l"/>
            <a:r>
              <a:rPr lang="en-US" sz="2800" dirty="0" smtClean="0"/>
              <a:t>In order to ensure the realization of vision 2030 ,the following important areas are targeted by government</a:t>
            </a:r>
          </a:p>
          <a:p>
            <a:pPr algn="l"/>
            <a:r>
              <a:rPr lang="en-US" sz="2800" dirty="0" smtClean="0"/>
              <a:t>Rehabilitation and building of health facilities</a:t>
            </a:r>
          </a:p>
          <a:p>
            <a:pPr algn="l"/>
            <a:r>
              <a:rPr lang="en-US" sz="2800" dirty="0" smtClean="0"/>
              <a:t>Channeling funds to the health facilities directly</a:t>
            </a:r>
          </a:p>
          <a:p>
            <a:pPr algn="l"/>
            <a:r>
              <a:rPr lang="en-US" sz="2800" dirty="0" smtClean="0"/>
              <a:t>Rehabilitation of rural health facilities to offer comprehensive integrated health services </a:t>
            </a:r>
            <a:endParaRPr lang="en-US" sz="2800" dirty="0"/>
          </a:p>
        </p:txBody>
      </p:sp>
    </p:spTree>
  </p:cSld>
  <p:clrMapOvr>
    <a:masterClrMapping/>
  </p:clrMapOvr>
  <p:transition/>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dirty="0" smtClean="0"/>
              <a:t>Human resource strategy</a:t>
            </a:r>
          </a:p>
          <a:p>
            <a:pPr algn="l"/>
            <a:r>
              <a:rPr lang="en-US" dirty="0" smtClean="0"/>
              <a:t>Training of community health workers</a:t>
            </a:r>
          </a:p>
          <a:p>
            <a:pPr algn="l"/>
            <a:r>
              <a:rPr lang="en-US" dirty="0" smtClean="0"/>
              <a:t>Ensure efficacy of health information management system</a:t>
            </a:r>
            <a:endParaRPr lang="en-US" dirty="0"/>
          </a:p>
        </p:txBody>
      </p:sp>
    </p:spTree>
  </p:cSld>
  <p:clrMapOvr>
    <a:masterClrMapping/>
  </p:clrMapOvr>
  <p:transition/>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THE KENYA NATIONAL PRIORITY HEALTH PACKAGES</a:t>
            </a:r>
            <a:endParaRPr lang="en-US" sz="3200" dirty="0"/>
          </a:p>
        </p:txBody>
      </p:sp>
      <p:sp>
        <p:nvSpPr>
          <p:cNvPr id="3" name="Content Placeholder 2"/>
          <p:cNvSpPr>
            <a:spLocks noGrp="1"/>
          </p:cNvSpPr>
          <p:nvPr>
            <p:ph idx="1"/>
          </p:nvPr>
        </p:nvSpPr>
        <p:spPr/>
        <p:txBody>
          <a:bodyPr/>
          <a:lstStyle/>
          <a:p>
            <a:pPr algn="l"/>
            <a:r>
              <a:rPr lang="en-GB" dirty="0" smtClean="0"/>
              <a:t>The government of Kenya, through the Ministry of Health, came up with a strategy called the National Priority Health Package. This package ranks the health problems in Kenya according to the associated morbidity and mortality.</a:t>
            </a:r>
            <a:endParaRPr lang="en-US" dirty="0" smtClean="0"/>
          </a:p>
          <a:p>
            <a:pPr algn="l"/>
            <a:r>
              <a:rPr lang="en-US" dirty="0" smtClean="0"/>
              <a:t> </a:t>
            </a:r>
          </a:p>
          <a:p>
            <a:pPr algn="l"/>
            <a:endParaRPr lang="en-US" dirty="0"/>
          </a:p>
        </p:txBody>
      </p:sp>
    </p:spTree>
  </p:cSld>
  <p:clrMapOvr>
    <a:masterClrMapping/>
  </p:clrMapOvr>
  <p:transition/>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HIGH PRIORITY HEALTH PACKAGES</a:t>
            </a:r>
            <a:endParaRPr lang="en-US" sz="3200" dirty="0"/>
          </a:p>
        </p:txBody>
      </p:sp>
      <p:sp>
        <p:nvSpPr>
          <p:cNvPr id="3" name="Content Placeholder 2"/>
          <p:cNvSpPr>
            <a:spLocks noGrp="1"/>
          </p:cNvSpPr>
          <p:nvPr>
            <p:ph idx="1"/>
          </p:nvPr>
        </p:nvSpPr>
        <p:spPr/>
        <p:txBody>
          <a:bodyPr/>
          <a:lstStyle/>
          <a:p>
            <a:pPr lvl="0" algn="l"/>
            <a:r>
              <a:rPr lang="en-GB" sz="2400" dirty="0" smtClean="0"/>
              <a:t>Malaria prevention and treatment package. </a:t>
            </a:r>
            <a:endParaRPr lang="en-US" sz="2400" dirty="0" smtClean="0"/>
          </a:p>
          <a:p>
            <a:pPr lvl="0" algn="l"/>
            <a:r>
              <a:rPr lang="en-GB" sz="2400" dirty="0" smtClean="0"/>
              <a:t>Reproductive health package. </a:t>
            </a:r>
            <a:endParaRPr lang="en-US" sz="2400" dirty="0" smtClean="0"/>
          </a:p>
          <a:p>
            <a:pPr lvl="0" algn="l"/>
            <a:r>
              <a:rPr lang="en-GB" sz="2400" dirty="0" smtClean="0"/>
              <a:t>HIV/AIDS/TB prevention and management package. </a:t>
            </a:r>
            <a:endParaRPr lang="en-US" sz="2400" dirty="0" smtClean="0"/>
          </a:p>
          <a:p>
            <a:pPr lvl="0" algn="l"/>
            <a:r>
              <a:rPr lang="en-GB" sz="2400" dirty="0" smtClean="0"/>
              <a:t>Integrated Management of Childhood Illnesses (IMCI). </a:t>
            </a:r>
            <a:endParaRPr lang="en-US" sz="2400" dirty="0" smtClean="0"/>
          </a:p>
          <a:p>
            <a:pPr lvl="0" algn="l"/>
            <a:r>
              <a:rPr lang="en-GB" sz="2400" dirty="0" smtClean="0"/>
              <a:t>Expanded program on immunisation. </a:t>
            </a:r>
            <a:endParaRPr lang="en-US" sz="2400" dirty="0" smtClean="0"/>
          </a:p>
          <a:p>
            <a:pPr lvl="0" algn="l"/>
            <a:r>
              <a:rPr lang="en-GB" sz="2400" dirty="0" smtClean="0"/>
              <a:t>Control and prevention of major environmental health related communicable diseases such as cholera, typhoid, dysentery and food safety.</a:t>
            </a:r>
            <a:endParaRPr lang="en-US" sz="2400" dirty="0" smtClean="0"/>
          </a:p>
          <a:p>
            <a:pPr algn="l"/>
            <a:endParaRPr lang="en-US" sz="2400" dirty="0"/>
          </a:p>
        </p:txBody>
      </p:sp>
    </p:spTree>
  </p:cSld>
  <p:clrMapOvr>
    <a:masterClrMapping/>
  </p:clrMapOvr>
  <p:transition/>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MEDIUM PRIORITY HEALTH PACKAGES</a:t>
            </a:r>
            <a:endParaRPr lang="en-US" sz="2800" dirty="0"/>
          </a:p>
        </p:txBody>
      </p:sp>
      <p:sp>
        <p:nvSpPr>
          <p:cNvPr id="3" name="Content Placeholder 2"/>
          <p:cNvSpPr>
            <a:spLocks noGrp="1"/>
          </p:cNvSpPr>
          <p:nvPr>
            <p:ph idx="1"/>
          </p:nvPr>
        </p:nvSpPr>
        <p:spPr/>
        <p:txBody>
          <a:bodyPr/>
          <a:lstStyle/>
          <a:p>
            <a:pPr lvl="0" algn="l"/>
            <a:r>
              <a:rPr lang="en-GB" sz="2800" dirty="0" smtClean="0"/>
              <a:t>Non-communicable diseases (diabetes mellitus, cardiovascular diseases, rheumatic fever). </a:t>
            </a:r>
            <a:endParaRPr lang="en-US" sz="2800" dirty="0" smtClean="0"/>
          </a:p>
          <a:p>
            <a:pPr lvl="0" algn="l"/>
            <a:r>
              <a:rPr lang="en-GB" sz="2800" dirty="0" smtClean="0"/>
              <a:t>Reproductive cancers (cancer of cervix, breast, prostate). </a:t>
            </a:r>
            <a:endParaRPr lang="en-US" sz="2800" dirty="0" smtClean="0"/>
          </a:p>
          <a:p>
            <a:pPr lvl="0" algn="l"/>
            <a:r>
              <a:rPr lang="en-GB" sz="2800" dirty="0" smtClean="0"/>
              <a:t>Mental health, drug/substance abuse. </a:t>
            </a:r>
            <a:endParaRPr lang="en-US" sz="2800" dirty="0" smtClean="0"/>
          </a:p>
          <a:p>
            <a:pPr algn="l"/>
            <a:r>
              <a:rPr lang="en-GB" sz="2800" dirty="0" smtClean="0"/>
              <a:t>Injuries and accidents</a:t>
            </a:r>
          </a:p>
          <a:p>
            <a:pPr algn="l"/>
            <a:r>
              <a:rPr lang="en-GB" sz="2800" dirty="0" smtClean="0"/>
              <a:t>Control of vector borne diseases</a:t>
            </a:r>
            <a:endParaRPr lang="en-US" sz="2800" dirty="0"/>
          </a:p>
        </p:txBody>
      </p:sp>
    </p:spTree>
  </p:cSld>
  <p:clrMapOvr>
    <a:masterClrMapping/>
  </p:clrMapOvr>
  <p:transition/>
  <p:timing>
    <p:tnLst>
      <p:par>
        <p:cTn id="1" dur="indefinite" restart="never" nodeType="tmRoot"/>
      </p:par>
    </p:tnLst>
  </p:timing>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Low priority health packages</a:t>
            </a:r>
            <a:endParaRPr lang="en-US" dirty="0"/>
          </a:p>
        </p:txBody>
      </p:sp>
      <p:sp>
        <p:nvSpPr>
          <p:cNvPr id="3" name="Content Placeholder 2"/>
          <p:cNvSpPr>
            <a:spLocks noGrp="1"/>
          </p:cNvSpPr>
          <p:nvPr>
            <p:ph idx="1"/>
          </p:nvPr>
        </p:nvSpPr>
        <p:spPr/>
        <p:txBody>
          <a:bodyPr/>
          <a:lstStyle/>
          <a:p>
            <a:pPr lvl="0" algn="l"/>
            <a:r>
              <a:rPr lang="en-GB" dirty="0" smtClean="0"/>
              <a:t>Eye infections. </a:t>
            </a:r>
            <a:endParaRPr lang="en-US" dirty="0" smtClean="0"/>
          </a:p>
          <a:p>
            <a:pPr lvl="0" algn="l"/>
            <a:r>
              <a:rPr lang="en-GB" dirty="0" smtClean="0"/>
              <a:t>Skin diseases. </a:t>
            </a:r>
            <a:endParaRPr lang="en-US" dirty="0" smtClean="0"/>
          </a:p>
          <a:p>
            <a:pPr lvl="0" algn="l"/>
            <a:r>
              <a:rPr lang="en-GB" dirty="0" smtClean="0"/>
              <a:t>Ear infections. </a:t>
            </a:r>
            <a:endParaRPr lang="en-US" dirty="0" smtClean="0"/>
          </a:p>
          <a:p>
            <a:pPr algn="l"/>
            <a:r>
              <a:rPr lang="en-GB" dirty="0" smtClean="0"/>
              <a:t>Worm infestations</a:t>
            </a:r>
            <a:endParaRPr lang="en-US" dirty="0"/>
          </a:p>
        </p:txBody>
      </p:sp>
    </p:spTree>
  </p:cSld>
  <p:clrMapOvr>
    <a:masterClrMapping/>
  </p:clrMapOvr>
  <p:transition/>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PILLARS OF PHC IN KENYA</a:t>
            </a:r>
            <a:endParaRPr lang="en-US" dirty="0"/>
          </a:p>
        </p:txBody>
      </p:sp>
      <p:sp>
        <p:nvSpPr>
          <p:cNvPr id="3" name="Content Placeholder 2"/>
          <p:cNvSpPr>
            <a:spLocks noGrp="1"/>
          </p:cNvSpPr>
          <p:nvPr>
            <p:ph idx="1"/>
          </p:nvPr>
        </p:nvSpPr>
        <p:spPr/>
        <p:txBody>
          <a:bodyPr/>
          <a:lstStyle/>
          <a:p>
            <a:pPr algn="l"/>
            <a:r>
              <a:rPr lang="en-US" sz="2800" dirty="0" smtClean="0"/>
              <a:t>PHC in Kenya is anchored on seven pillars which include:</a:t>
            </a:r>
          </a:p>
          <a:p>
            <a:pPr algn="l"/>
            <a:r>
              <a:rPr lang="en-US" sz="2800" dirty="0" smtClean="0"/>
              <a:t>1.health system ; primary health care which is the first element of continuing health care.</a:t>
            </a:r>
          </a:p>
          <a:p>
            <a:pPr algn="l"/>
            <a:r>
              <a:rPr lang="en-US" sz="2800" dirty="0" smtClean="0"/>
              <a:t>2.priority : include all essential health problems addressed in the community to include preventive ,curative and Promotive health services</a:t>
            </a:r>
            <a:r>
              <a:rPr lang="en-US" dirty="0" smtClean="0"/>
              <a:t>.</a:t>
            </a:r>
            <a:endParaRPr lang="en-US" dirty="0"/>
          </a:p>
        </p:txBody>
      </p:sp>
    </p:spTree>
  </p:cSld>
  <p:clrMapOvr>
    <a:masterClrMapping/>
  </p:clrMapOvr>
  <p:transition/>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sz="2400" dirty="0" smtClean="0"/>
              <a:t>3.science ; practical , scientifically sound. Methods used Must be based on health services research</a:t>
            </a:r>
          </a:p>
          <a:p>
            <a:pPr algn="l"/>
            <a:r>
              <a:rPr lang="en-US" sz="2400" dirty="0" smtClean="0"/>
              <a:t>4.culture ; socially acceptable methods and technology</a:t>
            </a:r>
          </a:p>
          <a:p>
            <a:pPr algn="l"/>
            <a:r>
              <a:rPr lang="en-US" sz="2400" dirty="0" smtClean="0"/>
              <a:t>5.equity ; made universally accessible to all individuals and communities</a:t>
            </a:r>
          </a:p>
          <a:p>
            <a:pPr algn="l"/>
            <a:r>
              <a:rPr lang="en-US" sz="2400" dirty="0" smtClean="0"/>
              <a:t>6.participatory ; the community must be fully involved</a:t>
            </a:r>
          </a:p>
          <a:p>
            <a:pPr algn="l"/>
            <a:r>
              <a:rPr lang="en-US" sz="2400" dirty="0" smtClean="0"/>
              <a:t>7</a:t>
            </a:r>
            <a:r>
              <a:rPr lang="en-US" sz="2800" dirty="0" smtClean="0"/>
              <a:t>.sustainability : PHC must be provided at a cost that community can afford and maintain</a:t>
            </a:r>
            <a:endParaRPr lang="en-US" sz="2800" dirty="0"/>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a:r>
            <a:br>
              <a:rPr lang="en-US" b="1" dirty="0" smtClean="0"/>
            </a:br>
            <a:r>
              <a:rPr lang="en-US" b="1" dirty="0" smtClean="0"/>
              <a:t>7.Communication and Transport System</a:t>
            </a:r>
            <a:br>
              <a:rPr lang="en-US" b="1" dirty="0" smtClean="0"/>
            </a:br>
            <a:endParaRPr lang="en-US" dirty="0"/>
          </a:p>
        </p:txBody>
      </p:sp>
      <p:sp>
        <p:nvSpPr>
          <p:cNvPr id="3" name="Content Placeholder 2"/>
          <p:cNvSpPr>
            <a:spLocks noGrp="1"/>
          </p:cNvSpPr>
          <p:nvPr>
            <p:ph idx="1"/>
          </p:nvPr>
        </p:nvSpPr>
        <p:spPr/>
        <p:txBody>
          <a:bodyPr/>
          <a:lstStyle/>
          <a:p>
            <a:pPr algn="l" eaLnBrk="1" fontAlgn="auto" hangingPunct="1">
              <a:spcAft>
                <a:spcPts val="0"/>
              </a:spcAft>
              <a:buFont typeface="Arial" pitchFamily="34" charset="0"/>
              <a:buNone/>
              <a:defRPr/>
            </a:pPr>
            <a:r>
              <a:rPr lang="en-US" dirty="0" smtClean="0"/>
              <a:t>The communication system is important in spreading health messages. Transport aids in communication by moving people from place to place.</a:t>
            </a:r>
          </a:p>
          <a:p>
            <a:pPr algn="l"/>
            <a:endParaRPr lang="en-US" dirty="0"/>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8.Health system</a:t>
            </a:r>
            <a:endParaRPr lang="en-US" dirty="0"/>
          </a:p>
        </p:txBody>
      </p:sp>
      <p:sp>
        <p:nvSpPr>
          <p:cNvPr id="3" name="Content Placeholder 2"/>
          <p:cNvSpPr>
            <a:spLocks noGrp="1"/>
          </p:cNvSpPr>
          <p:nvPr>
            <p:ph idx="1"/>
          </p:nvPr>
        </p:nvSpPr>
        <p:spPr/>
        <p:txBody>
          <a:bodyPr/>
          <a:lstStyle/>
          <a:p>
            <a:pPr algn="l"/>
            <a:r>
              <a:rPr lang="en-US" dirty="0" smtClean="0"/>
              <a:t>The health care system exists to provide promotive, preventive, curative and rehabilitative services in hospitals, nursing homes, clinics, health centres, dispensaries, and through special health projects and programs.</a:t>
            </a:r>
            <a:endParaRPr lang="en-US" dirty="0"/>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Aims of community health</a:t>
            </a:r>
            <a:endParaRPr lang="en-US" dirty="0"/>
          </a:p>
        </p:txBody>
      </p:sp>
      <p:sp>
        <p:nvSpPr>
          <p:cNvPr id="3" name="Content Placeholder 2"/>
          <p:cNvSpPr>
            <a:spLocks noGrp="1"/>
          </p:cNvSpPr>
          <p:nvPr>
            <p:ph idx="1"/>
          </p:nvPr>
        </p:nvSpPr>
        <p:spPr/>
        <p:txBody>
          <a:bodyPr/>
          <a:lstStyle/>
          <a:p>
            <a:pPr algn="l" eaLnBrk="1" fontAlgn="auto" hangingPunct="1">
              <a:spcAft>
                <a:spcPts val="0"/>
              </a:spcAft>
              <a:buFont typeface="Arial" pitchFamily="34" charset="0"/>
              <a:buNone/>
              <a:defRPr/>
            </a:pPr>
            <a:r>
              <a:rPr lang="en-US" b="1" dirty="0" smtClean="0">
                <a:latin typeface="Arial" pitchFamily="34" charset="0"/>
                <a:cs typeface="Arial" pitchFamily="34" charset="0"/>
              </a:rPr>
              <a:t>Community health aims to achieve the following:</a:t>
            </a:r>
          </a:p>
          <a:p>
            <a:pPr algn="l" eaLnBrk="1" fontAlgn="auto" hangingPunct="1">
              <a:spcAft>
                <a:spcPts val="0"/>
              </a:spcAft>
              <a:buFont typeface="Arial" pitchFamily="34" charset="0"/>
              <a:buChar char="•"/>
              <a:defRPr/>
            </a:pPr>
            <a:r>
              <a:rPr lang="en-US" b="1" dirty="0" smtClean="0">
                <a:latin typeface="Arial" pitchFamily="34" charset="0"/>
                <a:cs typeface="Arial" pitchFamily="34" charset="0"/>
              </a:rPr>
              <a:t>Improved sanitation in the environment </a:t>
            </a:r>
          </a:p>
          <a:p>
            <a:pPr algn="l" eaLnBrk="1" fontAlgn="auto" hangingPunct="1">
              <a:spcAft>
                <a:spcPts val="0"/>
              </a:spcAft>
              <a:buFont typeface="Arial" pitchFamily="34" charset="0"/>
              <a:buChar char="•"/>
              <a:defRPr/>
            </a:pPr>
            <a:r>
              <a:rPr lang="en-US" b="1" dirty="0" smtClean="0">
                <a:latin typeface="Arial" pitchFamily="34" charset="0"/>
                <a:cs typeface="Arial" pitchFamily="34" charset="0"/>
              </a:rPr>
              <a:t>Prioritization of the community’s needs</a:t>
            </a:r>
          </a:p>
          <a:p>
            <a:pPr algn="l" eaLnBrk="1" fontAlgn="auto" hangingPunct="1">
              <a:spcAft>
                <a:spcPts val="0"/>
              </a:spcAft>
              <a:buFont typeface="Arial" pitchFamily="34" charset="0"/>
              <a:buChar char="•"/>
              <a:defRPr/>
            </a:pPr>
            <a:r>
              <a:rPr lang="en-US" b="1" dirty="0" smtClean="0">
                <a:latin typeface="Arial" pitchFamily="34" charset="0"/>
                <a:cs typeface="Arial" pitchFamily="34" charset="0"/>
              </a:rPr>
              <a:t>Control of communicable diseases</a:t>
            </a:r>
          </a:p>
          <a:p>
            <a:pPr algn="l" eaLnBrk="1" fontAlgn="auto" hangingPunct="1">
              <a:spcAft>
                <a:spcPts val="0"/>
              </a:spcAft>
              <a:buFont typeface="Arial" pitchFamily="34" charset="0"/>
              <a:buChar char="•"/>
              <a:defRPr/>
            </a:pPr>
            <a:r>
              <a:rPr lang="en-US" b="1" dirty="0" smtClean="0">
                <a:latin typeface="Arial" pitchFamily="34" charset="0"/>
                <a:cs typeface="Arial" pitchFamily="34" charset="0"/>
              </a:rPr>
              <a:t>Health education to promote healthy behaviour and practices</a:t>
            </a:r>
          </a:p>
          <a:p>
            <a:pPr algn="l"/>
            <a:endParaRPr lang="en-US" sz="2400" b="1" dirty="0">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eaLnBrk="1" fontAlgn="auto" hangingPunct="1">
              <a:spcAft>
                <a:spcPts val="0"/>
              </a:spcAft>
              <a:buFont typeface="Arial" pitchFamily="34" charset="0"/>
              <a:buChar char="•"/>
              <a:defRPr/>
            </a:pPr>
            <a:r>
              <a:rPr lang="en-US" b="1" dirty="0" smtClean="0">
                <a:latin typeface="Arial" pitchFamily="34" charset="0"/>
                <a:cs typeface="Arial" pitchFamily="34" charset="0"/>
              </a:rPr>
              <a:t>Early diagnosis and prevention of disease </a:t>
            </a:r>
          </a:p>
          <a:p>
            <a:pPr algn="l" eaLnBrk="1" fontAlgn="auto" hangingPunct="1">
              <a:spcAft>
                <a:spcPts val="0"/>
              </a:spcAft>
              <a:buFont typeface="Arial" pitchFamily="34" charset="0"/>
              <a:buChar char="•"/>
              <a:defRPr/>
            </a:pPr>
            <a:r>
              <a:rPr lang="en-US" b="1" dirty="0" smtClean="0">
                <a:latin typeface="Arial" pitchFamily="34" charset="0"/>
                <a:cs typeface="Arial" pitchFamily="34" charset="0"/>
              </a:rPr>
              <a:t>Disease surveillance</a:t>
            </a:r>
          </a:p>
          <a:p>
            <a:pPr algn="l" eaLnBrk="1" fontAlgn="auto" hangingPunct="1">
              <a:spcAft>
                <a:spcPts val="0"/>
              </a:spcAft>
              <a:buFont typeface="Arial" pitchFamily="34" charset="0"/>
              <a:buChar char="•"/>
              <a:defRPr/>
            </a:pPr>
            <a:r>
              <a:rPr lang="en-US" b="1" dirty="0" smtClean="0">
                <a:latin typeface="Arial" pitchFamily="34" charset="0"/>
                <a:cs typeface="Arial" pitchFamily="34" charset="0"/>
              </a:rPr>
              <a:t>Case/contact tracing and treatment</a:t>
            </a:r>
          </a:p>
          <a:p>
            <a:pPr algn="l" eaLnBrk="1" fontAlgn="auto" hangingPunct="1">
              <a:spcAft>
                <a:spcPts val="0"/>
              </a:spcAft>
              <a:buFont typeface="Arial" pitchFamily="34" charset="0"/>
              <a:buChar char="•"/>
              <a:defRPr/>
            </a:pPr>
            <a:r>
              <a:rPr lang="en-US" b="1" dirty="0" smtClean="0">
                <a:latin typeface="Arial" pitchFamily="34" charset="0"/>
                <a:cs typeface="Arial" pitchFamily="34" charset="0"/>
              </a:rPr>
              <a:t>Empowerment of all individuals to </a:t>
            </a:r>
            <a:r>
              <a:rPr lang="en-US" b="1" dirty="0" err="1" smtClean="0">
                <a:latin typeface="Arial" pitchFamily="34" charset="0"/>
                <a:cs typeface="Arial" pitchFamily="34" charset="0"/>
              </a:rPr>
              <a:t>realise</a:t>
            </a:r>
            <a:r>
              <a:rPr lang="en-US" b="1" dirty="0" smtClean="0">
                <a:latin typeface="Arial" pitchFamily="34" charset="0"/>
                <a:cs typeface="Arial" pitchFamily="34" charset="0"/>
              </a:rPr>
              <a:t> their rights and responsibilities for the attainment of good health for all</a:t>
            </a:r>
          </a:p>
          <a:p>
            <a:pPr algn="l"/>
            <a:endParaRPr lang="en-US" dirty="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Primary health care (PHC)</a:t>
            </a:r>
            <a:endParaRPr lang="en-US" dirty="0"/>
          </a:p>
        </p:txBody>
      </p:sp>
      <p:sp>
        <p:nvSpPr>
          <p:cNvPr id="3" name="Content Placeholder 2"/>
          <p:cNvSpPr>
            <a:spLocks noGrp="1"/>
          </p:cNvSpPr>
          <p:nvPr>
            <p:ph idx="1"/>
          </p:nvPr>
        </p:nvSpPr>
        <p:spPr/>
        <p:txBody>
          <a:bodyPr/>
          <a:lstStyle/>
          <a:p>
            <a:pPr algn="l">
              <a:buNone/>
            </a:pPr>
            <a:r>
              <a:rPr lang="en-US" sz="2800" dirty="0" smtClean="0"/>
              <a:t>Def : essential health care based on practical , scientifically sound and socially acceptable method and technology made universally accessible to individuals and families in community through their full participation and at a cost which the community and country can afford to maintain at every stage of their development in the spirit of self reliance</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Genesis of PHC</a:t>
            </a:r>
            <a:endParaRPr lang="en-US" dirty="0"/>
          </a:p>
        </p:txBody>
      </p:sp>
      <p:sp>
        <p:nvSpPr>
          <p:cNvPr id="3" name="Content Placeholder 2"/>
          <p:cNvSpPr>
            <a:spLocks noGrp="1"/>
          </p:cNvSpPr>
          <p:nvPr>
            <p:ph idx="1"/>
          </p:nvPr>
        </p:nvSpPr>
        <p:spPr/>
        <p:txBody>
          <a:bodyPr/>
          <a:lstStyle/>
          <a:p>
            <a:pPr algn="l"/>
            <a:r>
              <a:rPr lang="en-US" dirty="0" smtClean="0"/>
              <a:t>Was endorsed by all countries </a:t>
            </a:r>
          </a:p>
          <a:p>
            <a:pPr algn="l"/>
            <a:r>
              <a:rPr lang="en-US" dirty="0" smtClean="0"/>
              <a:t>Attending a world health conference in Alma Ata USSR in 1978.</a:t>
            </a:r>
          </a:p>
          <a:p>
            <a:pPr algn="l"/>
            <a:r>
              <a:rPr lang="en-US" dirty="0" smtClean="0"/>
              <a:t>It was an approach to reach the goal of “HEALTH FOR ALL 2000” (HFA/2000)</a:t>
            </a:r>
          </a:p>
          <a:p>
            <a:pPr algn="l"/>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objectives</a:t>
            </a:r>
            <a:endParaRPr lang="en-US" dirty="0"/>
          </a:p>
        </p:txBody>
      </p:sp>
      <p:sp>
        <p:nvSpPr>
          <p:cNvPr id="3" name="Content Placeholder 2"/>
          <p:cNvSpPr>
            <a:spLocks noGrp="1"/>
          </p:cNvSpPr>
          <p:nvPr>
            <p:ph idx="1"/>
          </p:nvPr>
        </p:nvSpPr>
        <p:spPr/>
        <p:txBody>
          <a:bodyPr/>
          <a:lstStyle/>
          <a:p>
            <a:pPr algn="l"/>
            <a:r>
              <a:rPr lang="en-US" dirty="0" smtClean="0"/>
              <a:t>By the end of this lecture ,the student should be able to : </a:t>
            </a:r>
          </a:p>
          <a:p>
            <a:pPr algn="l"/>
            <a:r>
              <a:rPr lang="en-US" dirty="0" smtClean="0"/>
              <a:t>1.Define the following terms : community ,Health ,community health and community health nursing.</a:t>
            </a:r>
          </a:p>
          <a:p>
            <a:pPr algn="l"/>
            <a:r>
              <a:rPr lang="en-US" dirty="0" smtClean="0"/>
              <a:t>2.Describe the functions of community</a:t>
            </a:r>
            <a:endParaRPr lang="en-US" dirty="0"/>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PHC </a:t>
            </a:r>
            <a:endParaRPr lang="en-US" dirty="0"/>
          </a:p>
        </p:txBody>
      </p:sp>
      <p:sp>
        <p:nvSpPr>
          <p:cNvPr id="3" name="Content Placeholder 2"/>
          <p:cNvSpPr>
            <a:spLocks noGrp="1"/>
          </p:cNvSpPr>
          <p:nvPr>
            <p:ph idx="1"/>
          </p:nvPr>
        </p:nvSpPr>
        <p:spPr/>
        <p:txBody>
          <a:bodyPr/>
          <a:lstStyle/>
          <a:p>
            <a:pPr algn="l"/>
            <a:r>
              <a:rPr lang="en-US" dirty="0" smtClean="0"/>
              <a:t>1.Universally accessible : accessibility refers to continuing and organized supply of care that is geographically, financially ,and culturally within easy reach of the whole community</a:t>
            </a:r>
            <a:endParaRPr lang="en-US" dirty="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2.Socially acceptable</a:t>
            </a:r>
            <a:endParaRPr lang="en-US" dirty="0"/>
          </a:p>
        </p:txBody>
      </p:sp>
      <p:sp>
        <p:nvSpPr>
          <p:cNvPr id="3" name="Content Placeholder 2"/>
          <p:cNvSpPr>
            <a:spLocks noGrp="1"/>
          </p:cNvSpPr>
          <p:nvPr>
            <p:ph idx="1"/>
          </p:nvPr>
        </p:nvSpPr>
        <p:spPr/>
        <p:txBody>
          <a:bodyPr/>
          <a:lstStyle/>
          <a:p>
            <a:pPr algn="l"/>
            <a:r>
              <a:rPr lang="en-US" dirty="0" smtClean="0"/>
              <a:t>Implies that the care has to be appropriate and adequate in quality to satisfy the health needs of the people and has to be provided by methods acceptable to them within their socio-cultural norms.</a:t>
            </a:r>
            <a:endParaRPr lang="en-US" dirty="0"/>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3.affordable</a:t>
            </a:r>
            <a:endParaRPr lang="en-US" dirty="0"/>
          </a:p>
        </p:txBody>
      </p:sp>
      <p:sp>
        <p:nvSpPr>
          <p:cNvPr id="3" name="Content Placeholder 2"/>
          <p:cNvSpPr>
            <a:spLocks noGrp="1"/>
          </p:cNvSpPr>
          <p:nvPr>
            <p:ph idx="1"/>
          </p:nvPr>
        </p:nvSpPr>
        <p:spPr/>
        <p:txBody>
          <a:bodyPr/>
          <a:lstStyle/>
          <a:p>
            <a:pPr algn="l"/>
            <a:r>
              <a:rPr lang="en-US" dirty="0" smtClean="0"/>
              <a:t>Implies that the health care services should be affordable by community and county.</a:t>
            </a:r>
          </a:p>
          <a:p>
            <a:pPr algn="l"/>
            <a:r>
              <a:rPr lang="en-US" dirty="0" smtClean="0"/>
              <a:t>4.Full participation</a:t>
            </a:r>
          </a:p>
          <a:p>
            <a:pPr algn="l"/>
            <a:r>
              <a:rPr lang="en-US" dirty="0" smtClean="0">
                <a:solidFill>
                  <a:srgbClr val="00B050"/>
                </a:solidFill>
              </a:rPr>
              <a:t>Implies that individuals ,families and communities assume the responsibility in promoting their own health and welfare.</a:t>
            </a:r>
            <a:endParaRPr lang="en-US" dirty="0">
              <a:solidFill>
                <a:srgbClr val="00B050"/>
              </a:solidFill>
            </a:endParaRP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Appropriate technology</a:t>
            </a:r>
            <a:endParaRPr lang="en-US" dirty="0"/>
          </a:p>
        </p:txBody>
      </p:sp>
      <p:sp>
        <p:nvSpPr>
          <p:cNvPr id="3" name="Content Placeholder 2"/>
          <p:cNvSpPr>
            <a:spLocks noGrp="1"/>
          </p:cNvSpPr>
          <p:nvPr>
            <p:ph idx="1"/>
          </p:nvPr>
        </p:nvSpPr>
        <p:spPr/>
        <p:txBody>
          <a:bodyPr/>
          <a:lstStyle/>
          <a:p>
            <a:pPr algn="l"/>
            <a:r>
              <a:rPr lang="en-US" dirty="0" smtClean="0">
                <a:solidFill>
                  <a:srgbClr val="FF0000"/>
                </a:solidFill>
              </a:rPr>
              <a:t>Implies using appropriate methods and with locally available supplies and equipment to solve existing health problems.</a:t>
            </a:r>
            <a:endParaRPr lang="en-US" dirty="0">
              <a:solidFill>
                <a:srgbClr val="FF0000"/>
              </a:solidFill>
            </a:endParaRP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PRINCIPLES OF PRIMARY HEALTH CARE</a:t>
            </a:r>
            <a:endParaRPr lang="en-US" dirty="0"/>
          </a:p>
        </p:txBody>
      </p:sp>
      <p:sp>
        <p:nvSpPr>
          <p:cNvPr id="3" name="Content Placeholder 2"/>
          <p:cNvSpPr>
            <a:spLocks noGrp="1"/>
          </p:cNvSpPr>
          <p:nvPr>
            <p:ph idx="1"/>
          </p:nvPr>
        </p:nvSpPr>
        <p:spPr/>
        <p:txBody>
          <a:bodyPr/>
          <a:lstStyle/>
          <a:p>
            <a:pPr algn="l"/>
            <a:r>
              <a:rPr lang="en-US" dirty="0" smtClean="0"/>
              <a:t>There are five basic principles identified in primary health care</a:t>
            </a:r>
          </a:p>
          <a:p>
            <a:pPr algn="l"/>
            <a:r>
              <a:rPr lang="en-US" dirty="0" smtClean="0">
                <a:solidFill>
                  <a:srgbClr val="00B0F0"/>
                </a:solidFill>
              </a:rPr>
              <a:t>1.Equitable distribution of resources</a:t>
            </a:r>
          </a:p>
          <a:p>
            <a:pPr algn="l"/>
            <a:r>
              <a:rPr lang="en-US" dirty="0" smtClean="0">
                <a:solidFill>
                  <a:srgbClr val="00B0F0"/>
                </a:solidFill>
              </a:rPr>
              <a:t>2.manpower development</a:t>
            </a:r>
          </a:p>
          <a:p>
            <a:pPr algn="l"/>
            <a:r>
              <a:rPr lang="en-US" dirty="0" smtClean="0">
                <a:solidFill>
                  <a:srgbClr val="00B0F0"/>
                </a:solidFill>
              </a:rPr>
              <a:t>3.community participation</a:t>
            </a:r>
          </a:p>
          <a:p>
            <a:pPr algn="l"/>
            <a:r>
              <a:rPr lang="en-US" dirty="0" smtClean="0">
                <a:solidFill>
                  <a:srgbClr val="00B0F0"/>
                </a:solidFill>
              </a:rPr>
              <a:t>4.appropriate technology</a:t>
            </a:r>
          </a:p>
          <a:p>
            <a:pPr algn="l"/>
            <a:r>
              <a:rPr lang="en-US" dirty="0" smtClean="0">
                <a:solidFill>
                  <a:srgbClr val="00B0F0"/>
                </a:solidFill>
              </a:rPr>
              <a:t>5.multisectoral collaboration.</a:t>
            </a:r>
            <a:endParaRPr lang="en-US" dirty="0">
              <a:solidFill>
                <a:srgbClr val="00B0F0"/>
              </a:solidFill>
            </a:endParaRP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1.Equitable distribution of resources</a:t>
            </a:r>
            <a:endParaRPr lang="en-US" dirty="0"/>
          </a:p>
        </p:txBody>
      </p:sp>
      <p:sp>
        <p:nvSpPr>
          <p:cNvPr id="3" name="Content Placeholder 2"/>
          <p:cNvSpPr>
            <a:spLocks noGrp="1"/>
          </p:cNvSpPr>
          <p:nvPr>
            <p:ph idx="1"/>
          </p:nvPr>
        </p:nvSpPr>
        <p:spPr/>
        <p:txBody>
          <a:bodyPr/>
          <a:lstStyle/>
          <a:p>
            <a:pPr algn="l"/>
            <a:r>
              <a:rPr lang="en-US" dirty="0" smtClean="0"/>
              <a:t>Means health services and other related services like education  must be shared equally by all people irrespective of race , tribe ,religion , culture and their socio-economic status.</a:t>
            </a:r>
          </a:p>
          <a:p>
            <a:pPr algn="l"/>
            <a:endParaRPr lang="en-US" dirty="0" smtClean="0">
              <a:solidFill>
                <a:srgbClr val="FF0000"/>
              </a:solidFill>
            </a:endParaRPr>
          </a:p>
          <a:p>
            <a:pPr algn="l"/>
            <a:endParaRPr lang="en-US" dirty="0"/>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eaLnBrk="1" hangingPunct="1"/>
            <a:r>
              <a:rPr lang="en-US" sz="2400" dirty="0" smtClean="0"/>
              <a:t>It is divided in 3 components:</a:t>
            </a:r>
          </a:p>
          <a:p>
            <a:pPr algn="l" eaLnBrk="1" hangingPunct="1"/>
            <a:r>
              <a:rPr lang="en-US" sz="2400" dirty="0" smtClean="0"/>
              <a:t>Decentralization of health of services into provincial ,district ,sub district ,health centers and dispensaries.. </a:t>
            </a:r>
          </a:p>
          <a:p>
            <a:pPr algn="l" eaLnBrk="1" hangingPunct="1"/>
            <a:r>
              <a:rPr lang="en-US" sz="2400" dirty="0" smtClean="0"/>
              <a:t>The essential drug services and the national drug formulae. making drugs available at all levels and at low cost </a:t>
            </a:r>
            <a:r>
              <a:rPr lang="en-US" sz="2400" dirty="0" err="1" smtClean="0"/>
              <a:t>thro’KEMSA</a:t>
            </a:r>
            <a:r>
              <a:rPr lang="en-US" sz="2400" dirty="0" smtClean="0"/>
              <a:t>. </a:t>
            </a:r>
          </a:p>
          <a:p>
            <a:pPr algn="l" eaLnBrk="1" hangingPunct="1"/>
            <a:r>
              <a:rPr lang="en-US" sz="2400" dirty="0" smtClean="0"/>
              <a:t>National health insurance scheme (NHIF)-where people contribute to the health services of those who don’t have or cannot afford. </a:t>
            </a:r>
          </a:p>
          <a:p>
            <a:pPr algn="l"/>
            <a:endParaRPr lang="en-US" dirty="0"/>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2.Manpower development</a:t>
            </a:r>
            <a:endParaRPr lang="en-US" dirty="0"/>
          </a:p>
        </p:txBody>
      </p:sp>
      <p:sp>
        <p:nvSpPr>
          <p:cNvPr id="3" name="Content Placeholder 2"/>
          <p:cNvSpPr>
            <a:spLocks noGrp="1"/>
          </p:cNvSpPr>
          <p:nvPr>
            <p:ph idx="1"/>
          </p:nvPr>
        </p:nvSpPr>
        <p:spPr/>
        <p:txBody>
          <a:bodyPr/>
          <a:lstStyle/>
          <a:p>
            <a:pPr algn="l"/>
            <a:r>
              <a:rPr lang="en-US" dirty="0" smtClean="0"/>
              <a:t>Involve building the capacity of workers to ensure adequate number of personnel required to implement PHC.</a:t>
            </a:r>
          </a:p>
          <a:p>
            <a:pPr algn="l"/>
            <a:r>
              <a:rPr lang="en-US" dirty="0" smtClean="0"/>
              <a:t>Requires reorientation of existing health workers ,development of new categories of workers in health and related sectors to serve community.</a:t>
            </a:r>
            <a:endParaRPr lang="en-US" dirty="0"/>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3.Community participation</a:t>
            </a:r>
            <a:endParaRPr lang="en-US" dirty="0"/>
          </a:p>
        </p:txBody>
      </p:sp>
      <p:sp>
        <p:nvSpPr>
          <p:cNvPr id="3" name="Content Placeholder 2"/>
          <p:cNvSpPr>
            <a:spLocks noGrp="1"/>
          </p:cNvSpPr>
          <p:nvPr>
            <p:ph idx="1"/>
          </p:nvPr>
        </p:nvSpPr>
        <p:spPr/>
        <p:txBody>
          <a:bodyPr/>
          <a:lstStyle/>
          <a:p>
            <a:pPr algn="l"/>
            <a:r>
              <a:rPr lang="en-US" dirty="0" smtClean="0"/>
              <a:t>Process by which individuals , families and communities assume responsibility in promoting their own health and welfare.</a:t>
            </a:r>
          </a:p>
          <a:p>
            <a:pPr algn="l"/>
            <a:r>
              <a:rPr lang="en-US" dirty="0" smtClean="0"/>
              <a:t>Involving the community in every aspect.</a:t>
            </a:r>
          </a:p>
          <a:p>
            <a:pPr algn="l"/>
            <a:r>
              <a:rPr lang="en-US" dirty="0" smtClean="0"/>
              <a:t>Community involvement is concerned with the level of </a:t>
            </a:r>
            <a:endParaRPr lang="en-US" dirty="0"/>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dirty="0" smtClean="0"/>
              <a:t>Of community resident participation in health decision.</a:t>
            </a:r>
          </a:p>
          <a:p>
            <a:pPr algn="l"/>
            <a:r>
              <a:rPr lang="en-US" dirty="0" smtClean="0"/>
              <a:t>Community participation promotes development of community and community’s self reliance .for this to take place ,residents and health workers must work together in partnership to seek solutions to </a:t>
            </a:r>
            <a:endParaRPr lang="en-US"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dirty="0" smtClean="0"/>
              <a:t>Describe characteristics of a health community</a:t>
            </a:r>
          </a:p>
          <a:p>
            <a:pPr algn="l"/>
            <a:r>
              <a:rPr lang="en-US" dirty="0" smtClean="0"/>
              <a:t>Describe various community subsystems</a:t>
            </a:r>
          </a:p>
          <a:p>
            <a:pPr algn="l"/>
            <a:r>
              <a:rPr lang="en-US" dirty="0" smtClean="0"/>
              <a:t>Describe aims ,goals and benefits of community health.</a:t>
            </a:r>
          </a:p>
          <a:p>
            <a:pPr algn="l"/>
            <a:r>
              <a:rPr lang="en-US" dirty="0" smtClean="0"/>
              <a:t>Describe elements and principles of primary health care.</a:t>
            </a:r>
            <a:endParaRPr lang="en-US" dirty="0"/>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dirty="0" smtClean="0"/>
              <a:t>Problems facing the communities today.</a:t>
            </a:r>
          </a:p>
          <a:p>
            <a:pPr algn="l"/>
            <a:r>
              <a:rPr lang="en-US" dirty="0" smtClean="0"/>
              <a:t>WAYS OF COMMUNITY PARTICIPATION.</a:t>
            </a:r>
          </a:p>
          <a:p>
            <a:pPr algn="l"/>
            <a:r>
              <a:rPr lang="en-US" dirty="0" smtClean="0"/>
              <a:t>1.Identification of needs in the community.</a:t>
            </a:r>
          </a:p>
          <a:p>
            <a:pPr algn="l"/>
            <a:r>
              <a:rPr lang="en-US" dirty="0" smtClean="0"/>
              <a:t>2.planning of projects in the community like building a community health centre.</a:t>
            </a:r>
            <a:endParaRPr lang="en-US" dirty="0"/>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dirty="0" smtClean="0"/>
              <a:t>3.Implementing of immunization programme</a:t>
            </a:r>
          </a:p>
          <a:p>
            <a:pPr algn="l"/>
            <a:r>
              <a:rPr lang="en-US" dirty="0" smtClean="0"/>
              <a:t>4.management of existing health services.</a:t>
            </a:r>
          </a:p>
          <a:p>
            <a:pPr algn="l"/>
            <a:r>
              <a:rPr lang="en-US" dirty="0" smtClean="0"/>
              <a:t>5.evaluation of the existing community projects.</a:t>
            </a:r>
          </a:p>
          <a:p>
            <a:pPr algn="l"/>
            <a:endParaRPr lang="en-US" dirty="0"/>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Guidelines to successful community participation</a:t>
            </a:r>
            <a:endParaRPr lang="en-US" dirty="0"/>
          </a:p>
        </p:txBody>
      </p:sp>
      <p:sp>
        <p:nvSpPr>
          <p:cNvPr id="3" name="Content Placeholder 2"/>
          <p:cNvSpPr>
            <a:spLocks noGrp="1"/>
          </p:cNvSpPr>
          <p:nvPr>
            <p:ph idx="1"/>
          </p:nvPr>
        </p:nvSpPr>
        <p:spPr/>
        <p:txBody>
          <a:bodyPr/>
          <a:lstStyle/>
          <a:p>
            <a:pPr algn="l"/>
            <a:r>
              <a:rPr lang="en-US" dirty="0" smtClean="0"/>
              <a:t>Be committed to idea of community participation</a:t>
            </a:r>
          </a:p>
          <a:p>
            <a:pPr algn="l"/>
            <a:r>
              <a:rPr lang="en-US" dirty="0" smtClean="0"/>
              <a:t>Give respect and credit to others</a:t>
            </a:r>
          </a:p>
          <a:p>
            <a:pPr algn="l"/>
            <a:r>
              <a:rPr lang="en-US" dirty="0" smtClean="0"/>
              <a:t>Be ready to share knowledge and skills at every opportunity</a:t>
            </a:r>
          </a:p>
          <a:p>
            <a:pPr algn="l"/>
            <a:r>
              <a:rPr lang="en-US" dirty="0" smtClean="0"/>
              <a:t>Prepare for long-term commitment as facilitators</a:t>
            </a:r>
            <a:endParaRPr lang="en-US" dirty="0"/>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dirty="0" smtClean="0"/>
              <a:t>Flexibility –be prepared for mistakes  and delays.</a:t>
            </a:r>
          </a:p>
          <a:p>
            <a:pPr algn="l"/>
            <a:r>
              <a:rPr lang="en-US" dirty="0" smtClean="0"/>
              <a:t>Be willing to give up control and stop being possessive.</a:t>
            </a:r>
          </a:p>
          <a:p>
            <a:pPr algn="l"/>
            <a:endParaRPr lang="en-US" dirty="0" smtClean="0"/>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4.Appropriate technology</a:t>
            </a:r>
            <a:endParaRPr lang="en-US" dirty="0"/>
          </a:p>
        </p:txBody>
      </p:sp>
      <p:sp>
        <p:nvSpPr>
          <p:cNvPr id="3" name="Content Placeholder 2"/>
          <p:cNvSpPr>
            <a:spLocks noGrp="1"/>
          </p:cNvSpPr>
          <p:nvPr>
            <p:ph idx="1"/>
          </p:nvPr>
        </p:nvSpPr>
        <p:spPr/>
        <p:txBody>
          <a:bodyPr/>
          <a:lstStyle/>
          <a:p>
            <a:pPr algn="l"/>
            <a:r>
              <a:rPr lang="en-US" dirty="0" smtClean="0"/>
              <a:t>Means health care that is relevant to people’s health needs and concerns as well as being acceptable to them.</a:t>
            </a:r>
          </a:p>
          <a:p>
            <a:pPr algn="l"/>
            <a:r>
              <a:rPr lang="en-US" dirty="0" smtClean="0"/>
              <a:t>It includes issues of cost and affordability of services within the context of existing resources as the number and type of professionals and other workers, equipment and pattern </a:t>
            </a:r>
            <a:endParaRPr lang="en-US" dirty="0"/>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dirty="0" smtClean="0"/>
              <a:t>Of distribution throughout community.</a:t>
            </a:r>
          </a:p>
          <a:p>
            <a:pPr algn="l"/>
            <a:r>
              <a:rPr lang="en-US" dirty="0" smtClean="0"/>
              <a:t>This technology is technology which is scientifically sound , adaptable to local needs ,culturally acceptable and financial feasible.</a:t>
            </a:r>
            <a:endParaRPr lang="en-US" dirty="0"/>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5.Multisectorl collaboration</a:t>
            </a:r>
            <a:endParaRPr lang="en-US" dirty="0"/>
          </a:p>
        </p:txBody>
      </p:sp>
      <p:sp>
        <p:nvSpPr>
          <p:cNvPr id="3" name="Content Placeholder 2"/>
          <p:cNvSpPr>
            <a:spLocks noGrp="1"/>
          </p:cNvSpPr>
          <p:nvPr>
            <p:ph idx="1"/>
          </p:nvPr>
        </p:nvSpPr>
        <p:spPr/>
        <p:txBody>
          <a:bodyPr/>
          <a:lstStyle/>
          <a:p>
            <a:pPr algn="l"/>
            <a:r>
              <a:rPr lang="en-US" dirty="0" smtClean="0"/>
              <a:t>This is the coordination of health activities with other sectors; such sectors include Education, Finance, Agriculture, Information etc. There should be a working relationship these bodies and the health ministry</a:t>
            </a:r>
          </a:p>
          <a:p>
            <a:pPr algn="l"/>
            <a:endParaRPr lang="en-US" dirty="0"/>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Advantages of multisectoral collaboration</a:t>
            </a:r>
            <a:endParaRPr lang="en-US" dirty="0"/>
          </a:p>
        </p:txBody>
      </p:sp>
      <p:sp>
        <p:nvSpPr>
          <p:cNvPr id="3" name="Content Placeholder 2"/>
          <p:cNvSpPr>
            <a:spLocks noGrp="1"/>
          </p:cNvSpPr>
          <p:nvPr>
            <p:ph idx="1"/>
          </p:nvPr>
        </p:nvSpPr>
        <p:spPr/>
        <p:txBody>
          <a:bodyPr/>
          <a:lstStyle/>
          <a:p>
            <a:pPr algn="l"/>
            <a:r>
              <a:rPr lang="en-US" dirty="0" smtClean="0"/>
              <a:t>Overall human development</a:t>
            </a:r>
            <a:br>
              <a:rPr lang="en-US" dirty="0" smtClean="0"/>
            </a:br>
            <a:r>
              <a:rPr lang="en-US" dirty="0" smtClean="0"/>
              <a:t>-It ensures economic development</a:t>
            </a:r>
            <a:br>
              <a:rPr lang="en-US" dirty="0" smtClean="0"/>
            </a:br>
            <a:r>
              <a:rPr lang="en-US" dirty="0" smtClean="0"/>
              <a:t>-It ensures affordability</a:t>
            </a:r>
            <a:endParaRPr lang="en-US" dirty="0"/>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ELEMENTS OF PRIMARY HEALTH CARE </a:t>
            </a:r>
            <a:endParaRPr lang="en-US" dirty="0"/>
          </a:p>
        </p:txBody>
      </p:sp>
      <p:sp>
        <p:nvSpPr>
          <p:cNvPr id="3" name="Content Placeholder 2"/>
          <p:cNvSpPr>
            <a:spLocks noGrp="1"/>
          </p:cNvSpPr>
          <p:nvPr>
            <p:ph idx="1"/>
          </p:nvPr>
        </p:nvSpPr>
        <p:spPr/>
        <p:txBody>
          <a:bodyPr/>
          <a:lstStyle/>
          <a:p>
            <a:pPr algn="l"/>
            <a:r>
              <a:rPr lang="en-US" dirty="0" smtClean="0"/>
              <a:t>These are areas that focus on prevention of diseases and promotion of health in the community.</a:t>
            </a:r>
          </a:p>
          <a:p>
            <a:pPr algn="l"/>
            <a:r>
              <a:rPr lang="en-US" dirty="0" smtClean="0"/>
              <a:t>These areas are what is called the eight elements or (components) of primary health care. They include</a:t>
            </a:r>
            <a:endParaRPr lang="en-US" dirty="0"/>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eaLnBrk="1" hangingPunct="1">
              <a:buNone/>
            </a:pPr>
            <a:r>
              <a:rPr lang="en-US" dirty="0" smtClean="0"/>
              <a:t>1.E : education concerning prevailing health problems and methods of preventing and controlling them.</a:t>
            </a:r>
          </a:p>
          <a:p>
            <a:pPr algn="l" eaLnBrk="1" hangingPunct="1">
              <a:buNone/>
            </a:pPr>
            <a:r>
              <a:rPr lang="en-US" dirty="0" smtClean="0"/>
              <a:t>2.L:local endemic disease ;involves prevention and control of local endemic diseases like malaria</a:t>
            </a:r>
            <a:endParaRPr lang="en-U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dirty="0" smtClean="0"/>
              <a:t>Describe the concept of Intersectoral collaboration.</a:t>
            </a:r>
          </a:p>
          <a:p>
            <a:pPr algn="l"/>
            <a:r>
              <a:rPr lang="en-US" dirty="0" smtClean="0"/>
              <a:t>Describe various levels of health care in Kenya</a:t>
            </a:r>
          </a:p>
          <a:p>
            <a:pPr algn="l"/>
            <a:r>
              <a:rPr lang="en-US" dirty="0" smtClean="0"/>
              <a:t>Describe millennium development goals</a:t>
            </a:r>
          </a:p>
          <a:p>
            <a:pPr algn="l"/>
            <a:r>
              <a:rPr lang="en-US" dirty="0" smtClean="0"/>
              <a:t>Describe the vision 2030</a:t>
            </a:r>
          </a:p>
          <a:p>
            <a:pPr algn="l"/>
            <a:r>
              <a:rPr lang="en-US" dirty="0" smtClean="0"/>
              <a:t>Describe various immunization and cold chain management.</a:t>
            </a:r>
            <a:endParaRPr lang="en-US" dirty="0"/>
          </a:p>
        </p:txBody>
      </p:sp>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dirty="0" smtClean="0"/>
              <a:t>3.E;expanded program of immunization. Involves immunization against major infectious diseases</a:t>
            </a:r>
          </a:p>
          <a:p>
            <a:pPr algn="l"/>
            <a:r>
              <a:rPr lang="en-US" dirty="0" smtClean="0"/>
              <a:t>4.M : maternal and child health care including family planning. Involves ANC services , postnatal services and child welfare services.</a:t>
            </a:r>
            <a:endParaRPr lang="en-US" dirty="0"/>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dirty="0" smtClean="0"/>
              <a:t>5.E: essential drugs ;involves provision of essential basic household drugs for community</a:t>
            </a:r>
          </a:p>
          <a:p>
            <a:pPr algn="l"/>
            <a:r>
              <a:rPr lang="en-US" dirty="0" smtClean="0"/>
              <a:t>6.N; nutrition –promotion of food supply and proper nutrition</a:t>
            </a:r>
          </a:p>
          <a:p>
            <a:pPr algn="l"/>
            <a:r>
              <a:rPr lang="en-US" dirty="0" smtClean="0"/>
              <a:t>7.T;treatment of common communicable and non-communicable diseases.</a:t>
            </a:r>
            <a:endParaRPr lang="en-US" dirty="0"/>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dirty="0" smtClean="0"/>
              <a:t>8.S;safe water and sanitation. Involves adequate supply of safe water and provision of basic sanitation.</a:t>
            </a:r>
            <a:endParaRPr lang="en-US" dirty="0"/>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Strategies of PHC</a:t>
            </a:r>
            <a:endParaRPr lang="en-US" dirty="0"/>
          </a:p>
        </p:txBody>
      </p:sp>
      <p:sp>
        <p:nvSpPr>
          <p:cNvPr id="3" name="Content Placeholder 2"/>
          <p:cNvSpPr>
            <a:spLocks noGrp="1"/>
          </p:cNvSpPr>
          <p:nvPr>
            <p:ph idx="1"/>
          </p:nvPr>
        </p:nvSpPr>
        <p:spPr/>
        <p:txBody>
          <a:bodyPr/>
          <a:lstStyle/>
          <a:p>
            <a:pPr algn="l" eaLnBrk="1" hangingPunct="1"/>
            <a:r>
              <a:rPr lang="en-US" sz="2800" dirty="0" smtClean="0"/>
              <a:t>Elevating Health to a comprehensive and sustained national effort </a:t>
            </a:r>
          </a:p>
          <a:p>
            <a:pPr algn="l" eaLnBrk="1" hangingPunct="1"/>
            <a:r>
              <a:rPr lang="en-US" sz="2800" dirty="0" smtClean="0"/>
              <a:t>Promoting and Supporting Community-Managed Health Care </a:t>
            </a:r>
          </a:p>
          <a:p>
            <a:pPr algn="l" eaLnBrk="1" hangingPunct="1"/>
            <a:r>
              <a:rPr lang="en-US" sz="2800" dirty="0" smtClean="0"/>
              <a:t>Increasing efficiencies in the Health Sector </a:t>
            </a:r>
          </a:p>
          <a:p>
            <a:pPr algn="l" eaLnBrk="1" hangingPunct="1"/>
            <a:r>
              <a:rPr lang="en-US" sz="2800" dirty="0" smtClean="0"/>
              <a:t>Advancing essential national health research</a:t>
            </a:r>
          </a:p>
          <a:p>
            <a:pPr algn="l"/>
            <a:endParaRPr lang="en-US" dirty="0"/>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FACING IMPLEMENTATION OF PHC</a:t>
            </a:r>
            <a:endParaRPr lang="en-US" dirty="0"/>
          </a:p>
        </p:txBody>
      </p:sp>
      <p:sp>
        <p:nvSpPr>
          <p:cNvPr id="3" name="Content Placeholder 2"/>
          <p:cNvSpPr>
            <a:spLocks noGrp="1"/>
          </p:cNvSpPr>
          <p:nvPr>
            <p:ph idx="1"/>
          </p:nvPr>
        </p:nvSpPr>
        <p:spPr/>
        <p:txBody>
          <a:bodyPr/>
          <a:lstStyle/>
          <a:p>
            <a:pPr algn="l"/>
            <a:r>
              <a:rPr lang="en-US" dirty="0" smtClean="0"/>
              <a:t>1. Shortage of funds</a:t>
            </a:r>
            <a:br>
              <a:rPr lang="en-US" dirty="0" smtClean="0"/>
            </a:br>
            <a:r>
              <a:rPr lang="en-US" dirty="0" smtClean="0"/>
              <a:t>2 Lack of materials and equipment</a:t>
            </a:r>
            <a:br>
              <a:rPr lang="en-US" dirty="0" smtClean="0"/>
            </a:br>
            <a:r>
              <a:rPr lang="en-US" dirty="0" smtClean="0"/>
              <a:t>3. Shortage of appropriate staff</a:t>
            </a:r>
            <a:br>
              <a:rPr lang="en-US" dirty="0" smtClean="0"/>
            </a:br>
            <a:r>
              <a:rPr lang="en-US" dirty="0" smtClean="0"/>
              <a:t>4. Lack of commitment which can be at the individual or government level</a:t>
            </a:r>
          </a:p>
          <a:p>
            <a:pPr algn="l"/>
            <a:r>
              <a:rPr lang="en-US" dirty="0" smtClean="0"/>
              <a:t>5.Lack of incentive</a:t>
            </a:r>
            <a:br>
              <a:rPr lang="en-US" dirty="0" smtClean="0"/>
            </a:br>
            <a:r>
              <a:rPr lang="en-US" dirty="0" smtClean="0"/>
              <a:t>6. Lack of information</a:t>
            </a:r>
            <a:endParaRPr lang="en-US" dirty="0"/>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dirty="0" smtClean="0"/>
              <a:t>7. Inadequate community participation</a:t>
            </a:r>
            <a:br>
              <a:rPr lang="en-US" dirty="0" smtClean="0"/>
            </a:br>
            <a:r>
              <a:rPr lang="en-US" dirty="0" smtClean="0"/>
              <a:t>8. Inadequate Intersectoral collaboration</a:t>
            </a:r>
          </a:p>
          <a:p>
            <a:pPr algn="l"/>
            <a:r>
              <a:rPr lang="en-US" dirty="0" smtClean="0"/>
              <a:t>9.Rapid turnover of policy makers</a:t>
            </a:r>
            <a:br>
              <a:rPr lang="en-US" dirty="0" smtClean="0"/>
            </a:br>
            <a:r>
              <a:rPr lang="en-US" dirty="0" smtClean="0"/>
              <a:t>10. Lack of manpower training and development</a:t>
            </a:r>
            <a:br>
              <a:rPr lang="en-US" dirty="0" smtClean="0"/>
            </a:br>
            <a:r>
              <a:rPr lang="en-US" dirty="0" smtClean="0"/>
              <a:t>11. Inadequate utilization of services</a:t>
            </a:r>
          </a:p>
          <a:p>
            <a:pPr algn="l"/>
            <a:endParaRPr lang="en-US" dirty="0" smtClean="0"/>
          </a:p>
          <a:p>
            <a:pPr algn="l"/>
            <a:endParaRPr lang="en-US" dirty="0"/>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ORGANIZATION OF HEALTH SERVICES IN KENYA</a:t>
            </a:r>
            <a:endParaRPr lang="en-US" dirty="0"/>
          </a:p>
        </p:txBody>
      </p:sp>
      <p:sp>
        <p:nvSpPr>
          <p:cNvPr id="3" name="Content Placeholder 2"/>
          <p:cNvSpPr>
            <a:spLocks noGrp="1"/>
          </p:cNvSpPr>
          <p:nvPr>
            <p:ph idx="1"/>
          </p:nvPr>
        </p:nvSpPr>
        <p:spPr/>
        <p:txBody>
          <a:bodyPr/>
          <a:lstStyle/>
          <a:p>
            <a:pPr algn="l"/>
            <a:r>
              <a:rPr lang="en-US" dirty="0" smtClean="0"/>
              <a:t>The Ministry of Health is the main provider of health services to all the citizens of this country</a:t>
            </a:r>
          </a:p>
          <a:p>
            <a:pPr algn="l"/>
            <a:r>
              <a:rPr lang="en-US" dirty="0" smtClean="0">
                <a:solidFill>
                  <a:srgbClr val="00B0F0"/>
                </a:solidFill>
              </a:rPr>
              <a:t>FUNCTIONS OF THE MINISTRY OF HEALTH</a:t>
            </a:r>
          </a:p>
          <a:p>
            <a:pPr algn="l"/>
            <a:r>
              <a:rPr lang="en-US" dirty="0" smtClean="0"/>
              <a:t>1.Planning for the delivery of health care services.</a:t>
            </a:r>
          </a:p>
          <a:p>
            <a:pPr algn="l"/>
            <a:r>
              <a:rPr lang="en-US" dirty="0" smtClean="0"/>
              <a:t>2. Maintaining effective health information systems </a:t>
            </a:r>
          </a:p>
          <a:p>
            <a:pPr algn="l"/>
            <a:endParaRPr lang="en-US" dirty="0">
              <a:solidFill>
                <a:srgbClr val="00B0F0"/>
              </a:solidFill>
            </a:endParaRPr>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sz="2800" dirty="0" smtClean="0"/>
              <a:t>3.Manpower training, recruitment  and development</a:t>
            </a:r>
          </a:p>
          <a:p>
            <a:pPr algn="l"/>
            <a:r>
              <a:rPr lang="en-US" sz="2800" dirty="0" smtClean="0"/>
              <a:t> 4.Promotive and preventive services</a:t>
            </a:r>
          </a:p>
          <a:p>
            <a:pPr algn="l"/>
            <a:r>
              <a:rPr lang="en-US" sz="2800" dirty="0" smtClean="0"/>
              <a:t> Curative services</a:t>
            </a:r>
          </a:p>
          <a:p>
            <a:pPr algn="l"/>
            <a:r>
              <a:rPr lang="en-US" sz="2800" dirty="0" smtClean="0"/>
              <a:t> 5.Health care financing</a:t>
            </a:r>
          </a:p>
          <a:p>
            <a:pPr algn="l"/>
            <a:r>
              <a:rPr lang="en-US" sz="2800" dirty="0" smtClean="0"/>
              <a:t> 6.Registration and licensing of health facilities</a:t>
            </a:r>
          </a:p>
          <a:p>
            <a:pPr algn="l"/>
            <a:r>
              <a:rPr lang="en-US" sz="2800" dirty="0" smtClean="0"/>
              <a:t>7.Health care policy development</a:t>
            </a:r>
          </a:p>
          <a:p>
            <a:pPr algn="l"/>
            <a:r>
              <a:rPr lang="en-US" sz="2800" dirty="0" smtClean="0"/>
              <a:t> Health care quality assurance</a:t>
            </a:r>
          </a:p>
          <a:p>
            <a:pPr algn="l"/>
            <a:endParaRPr lang="en-US" dirty="0"/>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LEVELS OF HEALTH IN MOH</a:t>
            </a:r>
            <a:endParaRPr lang="en-US" dirty="0"/>
          </a:p>
        </p:txBody>
      </p:sp>
      <p:sp>
        <p:nvSpPr>
          <p:cNvPr id="3" name="Content Placeholder 2"/>
          <p:cNvSpPr>
            <a:spLocks noGrp="1"/>
          </p:cNvSpPr>
          <p:nvPr>
            <p:ph idx="1"/>
          </p:nvPr>
        </p:nvSpPr>
        <p:spPr/>
        <p:txBody>
          <a:bodyPr/>
          <a:lstStyle/>
          <a:p>
            <a:pPr algn="l"/>
            <a:r>
              <a:rPr lang="en-US" dirty="0" smtClean="0"/>
              <a:t>The Ministry of Health operates at four main levels. The four levels are: </a:t>
            </a:r>
          </a:p>
          <a:p>
            <a:pPr algn="l"/>
            <a:r>
              <a:rPr lang="en-US" dirty="0" smtClean="0"/>
              <a:t>National (Central)</a:t>
            </a:r>
          </a:p>
          <a:p>
            <a:pPr algn="l"/>
            <a:r>
              <a:rPr lang="en-US" dirty="0" smtClean="0"/>
              <a:t>County level </a:t>
            </a:r>
          </a:p>
          <a:p>
            <a:pPr algn="l"/>
            <a:r>
              <a:rPr lang="en-US" dirty="0" smtClean="0"/>
              <a:t>District level </a:t>
            </a:r>
          </a:p>
          <a:p>
            <a:pPr algn="l"/>
            <a:r>
              <a:rPr lang="en-US" dirty="0" smtClean="0"/>
              <a:t>Community (Peripheral</a:t>
            </a:r>
            <a:endParaRPr lang="en-US" dirty="0"/>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national level</a:t>
            </a:r>
            <a:endParaRPr lang="en-US" dirty="0"/>
          </a:p>
        </p:txBody>
      </p:sp>
      <p:sp>
        <p:nvSpPr>
          <p:cNvPr id="3" name="Content Placeholder 2"/>
          <p:cNvSpPr>
            <a:spLocks noGrp="1"/>
          </p:cNvSpPr>
          <p:nvPr>
            <p:ph idx="1"/>
          </p:nvPr>
        </p:nvSpPr>
        <p:spPr/>
        <p:txBody>
          <a:bodyPr/>
          <a:lstStyle/>
          <a:p>
            <a:pPr algn="l"/>
            <a:r>
              <a:rPr lang="en-US" dirty="0" smtClean="0"/>
              <a:t>The national (central) level is the headquarters </a:t>
            </a:r>
          </a:p>
          <a:p>
            <a:pPr algn="l"/>
            <a:r>
              <a:rPr lang="en-US" dirty="0" smtClean="0"/>
              <a:t>It is headed by a minister, assistant minister and a permanent secretary, in that order of seniority.</a:t>
            </a:r>
          </a:p>
          <a:p>
            <a:pPr algn="l"/>
            <a:r>
              <a:rPr lang="en-US" dirty="0" smtClean="0"/>
              <a:t> These leaders are politically appointed and need not be health professionals.</a:t>
            </a:r>
          </a:p>
          <a:p>
            <a:pPr algn="l"/>
            <a:endParaRPr lang="en-US"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requirements</a:t>
            </a:r>
            <a:endParaRPr lang="en-US" dirty="0"/>
          </a:p>
        </p:txBody>
      </p:sp>
      <p:sp>
        <p:nvSpPr>
          <p:cNvPr id="3" name="Content Placeholder 2"/>
          <p:cNvSpPr>
            <a:spLocks noGrp="1"/>
          </p:cNvSpPr>
          <p:nvPr>
            <p:ph idx="1"/>
          </p:nvPr>
        </p:nvSpPr>
        <p:spPr/>
        <p:txBody>
          <a:bodyPr/>
          <a:lstStyle/>
          <a:p>
            <a:pPr algn="l"/>
            <a:r>
              <a:rPr lang="en-US" dirty="0" smtClean="0"/>
              <a:t>Punctuality in class</a:t>
            </a:r>
          </a:p>
          <a:p>
            <a:pPr algn="l"/>
            <a:r>
              <a:rPr lang="en-US" dirty="0" smtClean="0"/>
              <a:t>Regular class attendance</a:t>
            </a:r>
          </a:p>
          <a:p>
            <a:pPr algn="l"/>
            <a:r>
              <a:rPr lang="en-US" dirty="0" smtClean="0"/>
              <a:t>Submission of assignment on due dates</a:t>
            </a:r>
          </a:p>
          <a:p>
            <a:pPr algn="l"/>
            <a:r>
              <a:rPr lang="en-US" dirty="0" smtClean="0"/>
              <a:t>Active participation and contribution to class discussion. </a:t>
            </a:r>
            <a:endParaRPr lang="en-US" dirty="0"/>
          </a:p>
        </p:txBody>
      </p:sp>
    </p:spTree>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dirty="0" smtClean="0"/>
              <a:t>Next in this hierarchy comes the technical leader of health services, that is, the Director of Medical Services (DMS). The Director of Medical Services supervises all matters pertaining to preventive, promotive and curative health services. They are assisted by Deputy Directors</a:t>
            </a:r>
          </a:p>
          <a:p>
            <a:pPr algn="l"/>
            <a:endParaRPr lang="en-US" dirty="0"/>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County level</a:t>
            </a:r>
            <a:endParaRPr lang="en-US" dirty="0"/>
          </a:p>
        </p:txBody>
      </p:sp>
      <p:sp>
        <p:nvSpPr>
          <p:cNvPr id="3" name="Content Placeholder 2"/>
          <p:cNvSpPr>
            <a:spLocks noGrp="1"/>
          </p:cNvSpPr>
          <p:nvPr>
            <p:ph idx="1"/>
          </p:nvPr>
        </p:nvSpPr>
        <p:spPr/>
        <p:txBody>
          <a:bodyPr/>
          <a:lstStyle/>
          <a:p>
            <a:pPr algn="l"/>
            <a:r>
              <a:rPr lang="en-US" dirty="0" smtClean="0"/>
              <a:t>The Ministry of Health is represented at the county level by the county director of health, who is a senior medical officer in charge of </a:t>
            </a:r>
            <a:r>
              <a:rPr lang="en-US" dirty="0" err="1" smtClean="0"/>
              <a:t>organisation</a:t>
            </a:r>
            <a:r>
              <a:rPr lang="en-US" dirty="0" smtClean="0"/>
              <a:t> and administration of health services within the province</a:t>
            </a:r>
            <a:endParaRPr lang="en-US" dirty="0"/>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buNone/>
            </a:pPr>
            <a:r>
              <a:rPr lang="en-US" dirty="0" smtClean="0"/>
              <a:t>The county director of health is answerable to the Director of Medical Services at the Ministry of Health headquarters. At the provincial level, they are assisted by other health officers responsible for various provincial health care departments, for example, provincial matron.</a:t>
            </a:r>
            <a:endParaRPr lang="en-US" dirty="0"/>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District level</a:t>
            </a:r>
            <a:endParaRPr lang="en-US" dirty="0"/>
          </a:p>
        </p:txBody>
      </p:sp>
      <p:sp>
        <p:nvSpPr>
          <p:cNvPr id="3" name="Content Placeholder 2"/>
          <p:cNvSpPr>
            <a:spLocks noGrp="1"/>
          </p:cNvSpPr>
          <p:nvPr>
            <p:ph idx="1"/>
          </p:nvPr>
        </p:nvSpPr>
        <p:spPr/>
        <p:txBody>
          <a:bodyPr/>
          <a:lstStyle/>
          <a:p>
            <a:pPr algn="l"/>
            <a:r>
              <a:rPr lang="en-US" sz="2800" dirty="0" smtClean="0"/>
              <a:t>The district is the basic organisational unit of the government health services.</a:t>
            </a:r>
          </a:p>
          <a:p>
            <a:pPr algn="l"/>
            <a:r>
              <a:rPr lang="en-US" sz="2800" dirty="0" smtClean="0"/>
              <a:t>The government delivers health care to the district population through:</a:t>
            </a:r>
          </a:p>
          <a:p>
            <a:pPr algn="l"/>
            <a:r>
              <a:rPr lang="en-US" sz="2800" dirty="0" smtClean="0"/>
              <a:t>A district or sub-district hospital</a:t>
            </a:r>
          </a:p>
          <a:p>
            <a:pPr algn="l"/>
            <a:r>
              <a:rPr lang="en-US" sz="2800" dirty="0" smtClean="0"/>
              <a:t>Health centres</a:t>
            </a:r>
          </a:p>
          <a:p>
            <a:pPr algn="l"/>
            <a:r>
              <a:rPr lang="en-US" sz="2800" dirty="0" smtClean="0"/>
              <a:t>Dispensaries</a:t>
            </a:r>
          </a:p>
          <a:p>
            <a:pPr algn="l"/>
            <a:r>
              <a:rPr lang="en-US" sz="2800" dirty="0" smtClean="0"/>
              <a:t>Mobile (outreach) units</a:t>
            </a:r>
          </a:p>
          <a:p>
            <a:pPr algn="l"/>
            <a:endParaRPr lang="en-US" dirty="0"/>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sz="2800" dirty="0" smtClean="0"/>
              <a:t>The district health service is headed by a District Medical Officer of Health (DMOH) also </a:t>
            </a:r>
            <a:r>
              <a:rPr lang="en-US" sz="2800" dirty="0" err="1" smtClean="0"/>
              <a:t>refered</a:t>
            </a:r>
            <a:r>
              <a:rPr lang="en-US" sz="2800" dirty="0" smtClean="0"/>
              <a:t> to as Medical Officer of Health (MOH). The administrative headquarters of the district health services are usually at the district or sub-district hospital, where the DMOH is in most cases also the medical superintendent of the hospital</a:t>
            </a:r>
            <a:r>
              <a:rPr lang="en-US" dirty="0" smtClean="0"/>
              <a:t>.</a:t>
            </a:r>
            <a:endParaRPr lang="en-US" dirty="0"/>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ia_el_25_innerEl" descr="Organisational Structure of Kenyan Ministry of Health"/>
          <p:cNvPicPr>
            <a:picLocks noGrp="1"/>
          </p:cNvPicPr>
          <p:nvPr>
            <p:ph idx="1"/>
          </p:nvPr>
        </p:nvPicPr>
        <p:blipFill>
          <a:blip r:embed="rId2"/>
          <a:srcRect/>
          <a:stretch>
            <a:fillRect/>
          </a:stretch>
        </p:blipFill>
        <p:spPr bwMode="auto">
          <a:xfrm>
            <a:off x="457200" y="304800"/>
            <a:ext cx="7391400" cy="65532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dirty="0" smtClean="0"/>
              <a:t>The district hospital provides limited </a:t>
            </a:r>
            <a:r>
              <a:rPr lang="en-US" dirty="0" err="1" smtClean="0"/>
              <a:t>specialised</a:t>
            </a:r>
            <a:r>
              <a:rPr lang="en-US" dirty="0" smtClean="0"/>
              <a:t> medical services and also logistic and technical support to the health centres and dispensaries in the periphery.</a:t>
            </a:r>
            <a:endParaRPr lang="en-US" dirty="0"/>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MOH</a:t>
            </a:r>
            <a:endParaRPr lang="en-US" dirty="0"/>
          </a:p>
        </p:txBody>
      </p:sp>
      <p:sp>
        <p:nvSpPr>
          <p:cNvPr id="3" name="Content Placeholder 2"/>
          <p:cNvSpPr>
            <a:spLocks noGrp="1"/>
          </p:cNvSpPr>
          <p:nvPr>
            <p:ph idx="1"/>
          </p:nvPr>
        </p:nvSpPr>
        <p:spPr/>
        <p:txBody>
          <a:bodyPr/>
          <a:lstStyle/>
          <a:p>
            <a:pPr algn="l"/>
            <a:r>
              <a:rPr lang="en-US" dirty="0" smtClean="0"/>
              <a:t>-Administration of the district health services</a:t>
            </a:r>
          </a:p>
          <a:p>
            <a:pPr algn="l">
              <a:buNone/>
            </a:pPr>
            <a:r>
              <a:rPr lang="en-US" dirty="0" smtClean="0"/>
              <a:t> -Hospital work and other clinical duties </a:t>
            </a:r>
          </a:p>
          <a:p>
            <a:pPr algn="l">
              <a:buNone/>
            </a:pPr>
            <a:r>
              <a:rPr lang="en-US" dirty="0" smtClean="0"/>
              <a:t>-Training of staff in the district</a:t>
            </a:r>
          </a:p>
          <a:p>
            <a:pPr algn="l">
              <a:buNone/>
            </a:pPr>
            <a:r>
              <a:rPr lang="en-US" dirty="0" smtClean="0"/>
              <a:t> -Planning and coordinating all health activities in the district </a:t>
            </a:r>
          </a:p>
          <a:p>
            <a:pPr algn="l">
              <a:buNone/>
            </a:pPr>
            <a:r>
              <a:rPr lang="en-US" dirty="0" smtClean="0"/>
              <a:t>-Supervision of health care delivery in the district</a:t>
            </a:r>
            <a:endParaRPr lang="en-US" dirty="0"/>
          </a:p>
        </p:txBody>
      </p: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dirty="0" smtClean="0"/>
              <a:t>The MOH does not work in isolation. They head a team of health professionals who form the District Health Management Team (DHMT)</a:t>
            </a:r>
          </a:p>
          <a:p>
            <a:pPr algn="l"/>
            <a:r>
              <a:rPr lang="en-US" dirty="0" smtClean="0"/>
              <a:t>MEMBERS OF DHMT</a:t>
            </a:r>
          </a:p>
          <a:p>
            <a:pPr algn="l"/>
            <a:r>
              <a:rPr lang="en-US" dirty="0" smtClean="0"/>
              <a:t>The District Medical Officer of Health (Chairman)</a:t>
            </a:r>
          </a:p>
          <a:p>
            <a:pPr algn="l"/>
            <a:r>
              <a:rPr lang="en-US" dirty="0" smtClean="0"/>
              <a:t>The District Public Health Nurse</a:t>
            </a:r>
          </a:p>
          <a:p>
            <a:pPr algn="l"/>
            <a:endParaRPr lang="en-US" dirty="0"/>
          </a:p>
        </p:txBody>
      </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sz="2800" dirty="0" smtClean="0"/>
              <a:t>The District Hospital Matron</a:t>
            </a:r>
          </a:p>
          <a:p>
            <a:pPr algn="l"/>
            <a:r>
              <a:rPr lang="en-US" sz="2800" dirty="0" smtClean="0"/>
              <a:t>The District Public Health Officer  </a:t>
            </a:r>
          </a:p>
          <a:p>
            <a:pPr algn="l"/>
            <a:r>
              <a:rPr lang="en-US" sz="2800" dirty="0" smtClean="0"/>
              <a:t>The District Public Health Education Officer</a:t>
            </a:r>
          </a:p>
          <a:p>
            <a:pPr algn="l"/>
            <a:r>
              <a:rPr lang="en-US" sz="2800" dirty="0" smtClean="0"/>
              <a:t>The District Health Administrative Officer</a:t>
            </a:r>
          </a:p>
          <a:p>
            <a:pPr algn="l"/>
            <a:r>
              <a:rPr lang="en-US" sz="2800" dirty="0" smtClean="0"/>
              <a:t>The District Health Information Officer</a:t>
            </a:r>
          </a:p>
          <a:p>
            <a:pPr algn="l"/>
            <a:r>
              <a:rPr lang="en-US" sz="2800" dirty="0" smtClean="0"/>
              <a:t>The District Pharmacist</a:t>
            </a:r>
          </a:p>
          <a:p>
            <a:pPr algn="l"/>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dirty="0" smtClean="0"/>
              <a:t>Respect for class members contribution.</a:t>
            </a:r>
          </a:p>
          <a:p>
            <a:pPr algn="l"/>
            <a:r>
              <a:rPr lang="en-US" dirty="0" smtClean="0"/>
              <a:t>Academic integrity I.e. not coping one another’s work.</a:t>
            </a:r>
            <a:endParaRPr lang="en-US" dirty="0"/>
          </a:p>
        </p:txBody>
      </p:sp>
    </p:spTree>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DHMT CO-OPTED MEMBERS</a:t>
            </a:r>
            <a:endParaRPr lang="en-US" dirty="0"/>
          </a:p>
        </p:txBody>
      </p:sp>
      <p:sp>
        <p:nvSpPr>
          <p:cNvPr id="3" name="Content Placeholder 2"/>
          <p:cNvSpPr>
            <a:spLocks noGrp="1"/>
          </p:cNvSpPr>
          <p:nvPr>
            <p:ph idx="1"/>
          </p:nvPr>
        </p:nvSpPr>
        <p:spPr/>
        <p:txBody>
          <a:bodyPr/>
          <a:lstStyle/>
          <a:p>
            <a:pPr algn="l"/>
            <a:r>
              <a:rPr lang="en-US" dirty="0" smtClean="0"/>
              <a:t>District HIV/AIDS/STD Coordinator </a:t>
            </a:r>
          </a:p>
          <a:p>
            <a:pPr algn="l"/>
            <a:r>
              <a:rPr lang="en-US" dirty="0" smtClean="0"/>
              <a:t>District Physiotherapist</a:t>
            </a:r>
          </a:p>
          <a:p>
            <a:pPr algn="l"/>
            <a:r>
              <a:rPr lang="en-US" dirty="0" smtClean="0"/>
              <a:t> District Clinical Officer District Nutritionist</a:t>
            </a:r>
          </a:p>
          <a:p>
            <a:pPr algn="l"/>
            <a:r>
              <a:rPr lang="en-US" dirty="0" smtClean="0"/>
              <a:t>District Laboratory Technologist District </a:t>
            </a:r>
            <a:r>
              <a:rPr lang="en-US" dirty="0" err="1" smtClean="0"/>
              <a:t>Orthopaedician</a:t>
            </a:r>
            <a:endParaRPr lang="en-US" dirty="0" smtClean="0"/>
          </a:p>
          <a:p>
            <a:pPr algn="l"/>
            <a:endParaRPr lang="en-US" dirty="0"/>
          </a:p>
        </p:txBody>
      </p:sp>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DHMT</a:t>
            </a:r>
            <a:endParaRPr lang="en-US" dirty="0"/>
          </a:p>
        </p:txBody>
      </p:sp>
      <p:sp>
        <p:nvSpPr>
          <p:cNvPr id="3" name="Content Placeholder 2"/>
          <p:cNvSpPr>
            <a:spLocks noGrp="1"/>
          </p:cNvSpPr>
          <p:nvPr>
            <p:ph idx="1"/>
          </p:nvPr>
        </p:nvSpPr>
        <p:spPr/>
        <p:txBody>
          <a:bodyPr/>
          <a:lstStyle/>
          <a:p>
            <a:pPr algn="l"/>
            <a:r>
              <a:rPr lang="en-US" sz="2800" b="1" dirty="0" smtClean="0"/>
              <a:t>1.Formulating relevant health objectives for the district in keeping with the provincial and national health policies.</a:t>
            </a:r>
          </a:p>
          <a:p>
            <a:pPr algn="l"/>
            <a:r>
              <a:rPr lang="en-US" sz="2800" b="1" dirty="0" smtClean="0"/>
              <a:t>2.Identifying health problems and needs in the district.</a:t>
            </a:r>
          </a:p>
          <a:p>
            <a:pPr algn="l"/>
            <a:r>
              <a:rPr lang="en-US" sz="2800" b="1" dirty="0" smtClean="0"/>
              <a:t>3.Training and deployment of staff to health facilities.</a:t>
            </a:r>
          </a:p>
          <a:p>
            <a:pPr algn="l"/>
            <a:r>
              <a:rPr lang="en-US" sz="2800" b="1" dirty="0" smtClean="0"/>
              <a:t>4.Planning and coordinating health activities for optimal utilization of district resource</a:t>
            </a:r>
            <a:r>
              <a:rPr lang="en-US" b="1" dirty="0" smtClean="0"/>
              <a:t>s</a:t>
            </a:r>
            <a:endParaRPr lang="en-US" dirty="0"/>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sz="2800" b="1" dirty="0" smtClean="0"/>
              <a:t>5.Supervising all health care activities and services within the district.</a:t>
            </a:r>
          </a:p>
          <a:p>
            <a:pPr algn="l"/>
            <a:r>
              <a:rPr lang="en-US" sz="2800" b="1" dirty="0" smtClean="0"/>
              <a:t>6.Collecting and </a:t>
            </a:r>
            <a:r>
              <a:rPr lang="en-US" sz="2800" b="1" dirty="0" err="1" smtClean="0"/>
              <a:t>analysing</a:t>
            </a:r>
            <a:r>
              <a:rPr lang="en-US" sz="2800" b="1" dirty="0" smtClean="0"/>
              <a:t> data on community health needs and assessing </a:t>
            </a:r>
            <a:br>
              <a:rPr lang="en-US" sz="2800" b="1" dirty="0" smtClean="0"/>
            </a:br>
            <a:r>
              <a:rPr lang="en-US" sz="2800" b="1" dirty="0" smtClean="0"/>
              <a:t>health coverage.</a:t>
            </a:r>
          </a:p>
          <a:p>
            <a:pPr algn="l"/>
            <a:r>
              <a:rPr lang="en-US" sz="2800" b="1" dirty="0" smtClean="0"/>
              <a:t>7Monitoring and supporting the rural health staff and community health workers.</a:t>
            </a:r>
          </a:p>
          <a:p>
            <a:pPr algn="l"/>
            <a:r>
              <a:rPr lang="en-US" sz="2800" b="1" dirty="0" smtClean="0"/>
              <a:t>8.Licensing health facilities/clinics.</a:t>
            </a:r>
          </a:p>
          <a:p>
            <a:pPr algn="l"/>
            <a:endParaRPr lang="en-US" dirty="0"/>
          </a:p>
        </p:txBody>
      </p:sp>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DISTRICT PUBLIC HEALTH NURSE (DPHN)</a:t>
            </a:r>
            <a:endParaRPr lang="en-US" dirty="0"/>
          </a:p>
        </p:txBody>
      </p:sp>
      <p:sp>
        <p:nvSpPr>
          <p:cNvPr id="3" name="Content Placeholder 2"/>
          <p:cNvSpPr>
            <a:spLocks noGrp="1"/>
          </p:cNvSpPr>
          <p:nvPr>
            <p:ph idx="1"/>
          </p:nvPr>
        </p:nvSpPr>
        <p:spPr/>
        <p:txBody>
          <a:bodyPr/>
          <a:lstStyle/>
          <a:p>
            <a:pPr algn="l"/>
            <a:r>
              <a:rPr lang="en-US" sz="2800" dirty="0" smtClean="0"/>
              <a:t>1.Planning, organising and supervising all community health activities in the district.</a:t>
            </a:r>
          </a:p>
          <a:p>
            <a:pPr algn="l"/>
            <a:r>
              <a:rPr lang="en-US" sz="2800" dirty="0" smtClean="0"/>
              <a:t>2.Deploying nursing staff to community/rural health facilities.</a:t>
            </a:r>
          </a:p>
          <a:p>
            <a:pPr algn="l"/>
            <a:r>
              <a:rPr lang="en-US" sz="2800" dirty="0" smtClean="0"/>
              <a:t>3.Conducting staff update courses.</a:t>
            </a:r>
          </a:p>
          <a:p>
            <a:pPr algn="l"/>
            <a:r>
              <a:rPr lang="en-US" sz="2800" dirty="0" smtClean="0"/>
              <a:t>4.Collecting health information and compiling reports about community health services.</a:t>
            </a:r>
          </a:p>
          <a:p>
            <a:pPr algn="l"/>
            <a:endParaRPr lang="en-US" dirty="0"/>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dirty="0" smtClean="0"/>
              <a:t>5.Planning and coordinating health campaigns. </a:t>
            </a:r>
          </a:p>
          <a:p>
            <a:pPr algn="l"/>
            <a:r>
              <a:rPr lang="en-US" dirty="0" smtClean="0"/>
              <a:t>6.Procurement, storage and distribution of KEPI vaccines.</a:t>
            </a:r>
          </a:p>
          <a:p>
            <a:pPr algn="l"/>
            <a:r>
              <a:rPr lang="en-US" dirty="0" smtClean="0"/>
              <a:t>7.Implementing health development projects for the district development committee.</a:t>
            </a:r>
          </a:p>
          <a:p>
            <a:pPr algn="l"/>
            <a:endParaRPr lang="en-US" dirty="0"/>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COMMUNITY/PERIPHERAL LEVEL</a:t>
            </a:r>
            <a:endParaRPr lang="en-US" dirty="0"/>
          </a:p>
        </p:txBody>
      </p:sp>
      <p:sp>
        <p:nvSpPr>
          <p:cNvPr id="3" name="Content Placeholder 2"/>
          <p:cNvSpPr>
            <a:spLocks noGrp="1"/>
          </p:cNvSpPr>
          <p:nvPr>
            <p:ph idx="1"/>
          </p:nvPr>
        </p:nvSpPr>
        <p:spPr/>
        <p:txBody>
          <a:bodyPr/>
          <a:lstStyle/>
          <a:p>
            <a:pPr algn="l"/>
            <a:r>
              <a:rPr lang="en-US" dirty="0" smtClean="0"/>
              <a:t>The community/peripheral level is the level where there are divisions, locations and sub-locations. </a:t>
            </a:r>
          </a:p>
          <a:p>
            <a:pPr algn="l"/>
            <a:r>
              <a:rPr lang="en-US" dirty="0" smtClean="0"/>
              <a:t>Here health centres, dispensaries and in some places, community based health workers provide basic curative, promotive and preventive services</a:t>
            </a:r>
          </a:p>
          <a:p>
            <a:pPr algn="l"/>
            <a:endParaRPr lang="en-US" dirty="0"/>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HIERACHY OF HEALTH SERVICES</a:t>
            </a:r>
            <a:endParaRPr lang="en-US" dirty="0"/>
          </a:p>
        </p:txBody>
      </p:sp>
      <p:pic>
        <p:nvPicPr>
          <p:cNvPr id="4" name="ia_el_24_innerEl" descr="The relation of the CHW to the formal health service and their community"/>
          <p:cNvPicPr>
            <a:picLocks noGrp="1"/>
          </p:cNvPicPr>
          <p:nvPr>
            <p:ph idx="1"/>
          </p:nvPr>
        </p:nvPicPr>
        <p:blipFill>
          <a:blip r:embed="rId2"/>
          <a:srcRect/>
          <a:stretch>
            <a:fillRect/>
          </a:stretch>
        </p:blipFill>
        <p:spPr bwMode="auto">
          <a:xfrm>
            <a:off x="3143250" y="1905000"/>
            <a:ext cx="2857500" cy="43434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HIERACHY OF HEALTH SERVICES</a:t>
            </a:r>
            <a:endParaRPr lang="en-US" dirty="0"/>
          </a:p>
        </p:txBody>
      </p:sp>
      <p:sp>
        <p:nvSpPr>
          <p:cNvPr id="3" name="Content Placeholder 2"/>
          <p:cNvSpPr>
            <a:spLocks noGrp="1"/>
          </p:cNvSpPr>
          <p:nvPr>
            <p:ph idx="1"/>
          </p:nvPr>
        </p:nvSpPr>
        <p:spPr/>
        <p:txBody>
          <a:bodyPr/>
          <a:lstStyle/>
          <a:p>
            <a:pPr algn="ctr"/>
            <a:r>
              <a:rPr lang="en-US" dirty="0" smtClean="0"/>
              <a:t>Referral hospitals-level 6</a:t>
            </a:r>
          </a:p>
          <a:p>
            <a:pPr algn="ctr">
              <a:buNone/>
            </a:pPr>
            <a:r>
              <a:rPr lang="en-US" dirty="0" smtClean="0"/>
              <a:t>Provincial hospitals –level 5</a:t>
            </a:r>
          </a:p>
          <a:p>
            <a:pPr algn="ctr"/>
            <a:r>
              <a:rPr lang="en-US" dirty="0" smtClean="0"/>
              <a:t>District hospitals –level 4</a:t>
            </a:r>
          </a:p>
          <a:p>
            <a:pPr algn="ctr"/>
            <a:r>
              <a:rPr lang="en-US" dirty="0" smtClean="0"/>
              <a:t>Health centres/S.D.H-Level 2.</a:t>
            </a:r>
          </a:p>
          <a:p>
            <a:pPr algn="ctr"/>
            <a:r>
              <a:rPr lang="en-US" dirty="0" smtClean="0"/>
              <a:t>Dispensaries-level 1</a:t>
            </a:r>
            <a:endParaRPr lang="en-US" dirty="0"/>
          </a:p>
        </p:txBody>
      </p:sp>
    </p:spTree>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ia_el_24_innerEl" descr="The relation of the CHW to the formal health service and their community"/>
          <p:cNvPicPr>
            <a:picLocks noGrp="1"/>
          </p:cNvPicPr>
          <p:nvPr>
            <p:ph idx="1"/>
          </p:nvPr>
        </p:nvPicPr>
        <p:blipFill>
          <a:blip r:embed="rId2"/>
          <a:srcRect/>
          <a:stretch>
            <a:fillRect/>
          </a:stretch>
        </p:blipFill>
        <p:spPr bwMode="auto">
          <a:xfrm>
            <a:off x="838200" y="228600"/>
            <a:ext cx="7315200" cy="66294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Private institutions offering health care services</a:t>
            </a:r>
            <a:endParaRPr lang="en-US" dirty="0"/>
          </a:p>
        </p:txBody>
      </p:sp>
      <p:sp>
        <p:nvSpPr>
          <p:cNvPr id="3" name="Content Placeholder 2"/>
          <p:cNvSpPr>
            <a:spLocks noGrp="1"/>
          </p:cNvSpPr>
          <p:nvPr>
            <p:ph idx="1"/>
          </p:nvPr>
        </p:nvSpPr>
        <p:spPr/>
        <p:txBody>
          <a:bodyPr/>
          <a:lstStyle/>
          <a:p>
            <a:pPr algn="l"/>
            <a:r>
              <a:rPr lang="en-US" dirty="0" smtClean="0"/>
              <a:t>Religious groups</a:t>
            </a:r>
          </a:p>
          <a:p>
            <a:pPr algn="l"/>
            <a:r>
              <a:rPr lang="en-US" dirty="0" smtClean="0"/>
              <a:t>Non </a:t>
            </a:r>
            <a:r>
              <a:rPr lang="en-US" dirty="0" err="1" smtClean="0"/>
              <a:t>Govermental</a:t>
            </a:r>
            <a:r>
              <a:rPr lang="en-US" dirty="0" smtClean="0"/>
              <a:t> Organization</a:t>
            </a:r>
          </a:p>
          <a:p>
            <a:pPr algn="l"/>
            <a:r>
              <a:rPr lang="en-US" dirty="0" smtClean="0"/>
              <a:t>Private institutions</a:t>
            </a:r>
          </a:p>
          <a:p>
            <a:pPr algn="l"/>
            <a:r>
              <a:rPr lang="en-US" dirty="0" smtClean="0"/>
              <a:t>United nation special bodies</a:t>
            </a:r>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 of evaluation</a:t>
            </a:r>
            <a:endParaRPr lang="en-US" dirty="0"/>
          </a:p>
        </p:txBody>
      </p:sp>
      <p:sp>
        <p:nvSpPr>
          <p:cNvPr id="3" name="Content Placeholder 2"/>
          <p:cNvSpPr>
            <a:spLocks noGrp="1"/>
          </p:cNvSpPr>
          <p:nvPr>
            <p:ph idx="1"/>
          </p:nvPr>
        </p:nvSpPr>
        <p:spPr/>
        <p:txBody>
          <a:bodyPr/>
          <a:lstStyle/>
          <a:p>
            <a:pPr algn="l"/>
            <a:r>
              <a:rPr lang="en-US" dirty="0" smtClean="0"/>
              <a:t>Written assignment : 10%</a:t>
            </a:r>
          </a:p>
          <a:p>
            <a:pPr algn="l"/>
            <a:r>
              <a:rPr lang="en-US" dirty="0" smtClean="0"/>
              <a:t>CATS : 2 CATS 1 with MCQs and one with SAQs : 20%</a:t>
            </a:r>
          </a:p>
          <a:p>
            <a:pPr algn="l"/>
            <a:r>
              <a:rPr lang="en-US" dirty="0" smtClean="0"/>
              <a:t>Final end of block exam : 70%</a:t>
            </a:r>
          </a:p>
          <a:p>
            <a:pPr algn="l"/>
            <a:endParaRPr lang="en-US" dirty="0"/>
          </a:p>
        </p:txBody>
      </p:sp>
    </p:spTree>
  </p:cSld>
  <p:clrMapOvr>
    <a:masterClrMapping/>
  </p:clrMapOvr>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Religious groups</a:t>
            </a:r>
            <a:endParaRPr lang="en-US" dirty="0"/>
          </a:p>
        </p:txBody>
      </p:sp>
      <p:sp>
        <p:nvSpPr>
          <p:cNvPr id="3" name="Content Placeholder 2"/>
          <p:cNvSpPr>
            <a:spLocks noGrp="1"/>
          </p:cNvSpPr>
          <p:nvPr>
            <p:ph idx="1"/>
          </p:nvPr>
        </p:nvSpPr>
        <p:spPr/>
        <p:txBody>
          <a:bodyPr/>
          <a:lstStyle/>
          <a:p>
            <a:pPr lvl="0" algn="l"/>
            <a:r>
              <a:rPr lang="en-US" dirty="0" smtClean="0"/>
              <a:t>Roman Catholic Church</a:t>
            </a:r>
          </a:p>
          <a:p>
            <a:pPr lvl="0" algn="l"/>
            <a:r>
              <a:rPr lang="en-US" dirty="0" smtClean="0"/>
              <a:t>Presbyterian Church of East Africa</a:t>
            </a:r>
          </a:p>
          <a:p>
            <a:pPr lvl="0" algn="l"/>
            <a:r>
              <a:rPr lang="en-US" dirty="0" smtClean="0"/>
              <a:t>Seventh Day Adventists</a:t>
            </a:r>
          </a:p>
          <a:p>
            <a:pPr lvl="0" algn="l"/>
            <a:r>
              <a:rPr lang="en-US" dirty="0" smtClean="0"/>
              <a:t>Anglican Church in Kenya</a:t>
            </a:r>
          </a:p>
          <a:p>
            <a:pPr lvl="0" algn="l"/>
            <a:r>
              <a:rPr lang="en-US" dirty="0" smtClean="0"/>
              <a:t>Quakers (Friends </a:t>
            </a:r>
            <a:r>
              <a:rPr lang="en-US" dirty="0" err="1" smtClean="0"/>
              <a:t>Kaimosi</a:t>
            </a:r>
            <a:r>
              <a:rPr lang="en-US" dirty="0" smtClean="0"/>
              <a:t>)</a:t>
            </a:r>
          </a:p>
          <a:p>
            <a:pPr lvl="0" algn="l"/>
            <a:r>
              <a:rPr lang="en-US" dirty="0" smtClean="0"/>
              <a:t>African Inland Church </a:t>
            </a:r>
          </a:p>
          <a:p>
            <a:pPr algn="l"/>
            <a:endParaRPr lang="en-US" dirty="0"/>
          </a:p>
        </p:txBody>
      </p:sp>
    </p:spTree>
  </p:cSld>
  <p:clrMapOvr>
    <a:masterClrMapping/>
  </p:clrMapOvr>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 </a:t>
            </a:r>
            <a:r>
              <a:rPr lang="en-US" dirty="0" err="1" smtClean="0"/>
              <a:t>Govermental</a:t>
            </a:r>
            <a:r>
              <a:rPr lang="en-US" dirty="0" smtClean="0"/>
              <a:t> organizations</a:t>
            </a:r>
            <a:endParaRPr lang="en-US" dirty="0"/>
          </a:p>
        </p:txBody>
      </p:sp>
      <p:sp>
        <p:nvSpPr>
          <p:cNvPr id="3" name="Content Placeholder 2"/>
          <p:cNvSpPr>
            <a:spLocks noGrp="1"/>
          </p:cNvSpPr>
          <p:nvPr>
            <p:ph idx="1"/>
          </p:nvPr>
        </p:nvSpPr>
        <p:spPr/>
        <p:txBody>
          <a:bodyPr/>
          <a:lstStyle/>
          <a:p>
            <a:pPr algn="l"/>
            <a:r>
              <a:rPr lang="en-US" dirty="0" smtClean="0"/>
              <a:t>·  Africa Medical and Research Foundation (AMREF) </a:t>
            </a:r>
          </a:p>
          <a:p>
            <a:pPr algn="l"/>
            <a:r>
              <a:rPr lang="en-US" dirty="0" smtClean="0"/>
              <a:t>·  Kenya Red Cross Society </a:t>
            </a:r>
          </a:p>
          <a:p>
            <a:pPr algn="l"/>
            <a:r>
              <a:rPr lang="en-US" dirty="0" smtClean="0"/>
              <a:t>·  Aga Khan Foundation </a:t>
            </a:r>
          </a:p>
          <a:p>
            <a:pPr algn="l"/>
            <a:r>
              <a:rPr lang="en-US" dirty="0" smtClean="0"/>
              <a:t>·  Plan International</a:t>
            </a:r>
          </a:p>
          <a:p>
            <a:pPr algn="l"/>
            <a:endParaRPr lang="en-US" dirty="0"/>
          </a:p>
        </p:txBody>
      </p:sp>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Private health care institutions</a:t>
            </a:r>
            <a:endParaRPr lang="en-US" dirty="0"/>
          </a:p>
        </p:txBody>
      </p:sp>
      <p:sp>
        <p:nvSpPr>
          <p:cNvPr id="3" name="Content Placeholder 2"/>
          <p:cNvSpPr>
            <a:spLocks noGrp="1"/>
          </p:cNvSpPr>
          <p:nvPr>
            <p:ph idx="1"/>
          </p:nvPr>
        </p:nvSpPr>
        <p:spPr/>
        <p:txBody>
          <a:bodyPr/>
          <a:lstStyle/>
          <a:p>
            <a:pPr lvl="0" algn="l"/>
            <a:r>
              <a:rPr lang="en-US" dirty="0" smtClean="0"/>
              <a:t>The Nairobi Hospital</a:t>
            </a:r>
          </a:p>
          <a:p>
            <a:pPr lvl="0" algn="l"/>
            <a:r>
              <a:rPr lang="en-US" dirty="0" smtClean="0"/>
              <a:t>The Outspan Hospital </a:t>
            </a:r>
          </a:p>
          <a:p>
            <a:pPr lvl="0" algn="l"/>
            <a:r>
              <a:rPr lang="en-US" dirty="0" smtClean="0"/>
              <a:t>MP Shah Hospital </a:t>
            </a:r>
          </a:p>
          <a:p>
            <a:pPr lvl="0" algn="l"/>
            <a:r>
              <a:rPr lang="en-US" dirty="0" smtClean="0"/>
              <a:t>The Aga Khan Hospital(s)</a:t>
            </a:r>
          </a:p>
          <a:p>
            <a:pPr lvl="0" algn="l"/>
            <a:r>
              <a:rPr lang="en-US" dirty="0" smtClean="0"/>
              <a:t>Mombasa Hospital </a:t>
            </a:r>
          </a:p>
          <a:p>
            <a:pPr lvl="0" algn="l"/>
            <a:r>
              <a:rPr lang="en-US" dirty="0" smtClean="0"/>
              <a:t>Gertrude Garden Children Hospital </a:t>
            </a:r>
          </a:p>
          <a:p>
            <a:pPr algn="l"/>
            <a:endParaRPr lang="en-US" dirty="0"/>
          </a:p>
        </p:txBody>
      </p:sp>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United nations agencies</a:t>
            </a:r>
            <a:endParaRPr lang="en-US" dirty="0"/>
          </a:p>
        </p:txBody>
      </p:sp>
      <p:sp>
        <p:nvSpPr>
          <p:cNvPr id="3" name="Content Placeholder 2"/>
          <p:cNvSpPr>
            <a:spLocks noGrp="1"/>
          </p:cNvSpPr>
          <p:nvPr>
            <p:ph idx="1"/>
          </p:nvPr>
        </p:nvSpPr>
        <p:spPr/>
        <p:txBody>
          <a:bodyPr/>
          <a:lstStyle/>
          <a:p>
            <a:pPr algn="l"/>
            <a:r>
              <a:rPr lang="en-US" dirty="0" smtClean="0"/>
              <a:t>·  United Nations International Children Emergency Fund (UNICEF) </a:t>
            </a:r>
          </a:p>
          <a:p>
            <a:pPr algn="l"/>
            <a:r>
              <a:rPr lang="en-US" dirty="0" smtClean="0"/>
              <a:t>·  World Health </a:t>
            </a:r>
            <a:r>
              <a:rPr lang="en-US" dirty="0" err="1" smtClean="0"/>
              <a:t>Organisation</a:t>
            </a:r>
            <a:r>
              <a:rPr lang="en-US" dirty="0" smtClean="0"/>
              <a:t> (WHO) </a:t>
            </a:r>
          </a:p>
          <a:p>
            <a:pPr algn="l"/>
            <a:r>
              <a:rPr lang="en-US" dirty="0" smtClean="0"/>
              <a:t>·  United Nations Population Fund UNFPA</a:t>
            </a:r>
          </a:p>
          <a:p>
            <a:pPr algn="l"/>
            <a:endParaRPr lang="en-US" dirty="0"/>
          </a:p>
        </p:txBody>
      </p:sp>
    </p:spTree>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US" dirty="0" smtClean="0"/>
              <a:t>MATERNAL AND CHILD  HEALTH (MCH) SERVICES</a:t>
            </a:r>
            <a:endParaRPr lang="en-US" dirty="0"/>
          </a:p>
        </p:txBody>
      </p:sp>
      <p:sp>
        <p:nvSpPr>
          <p:cNvPr id="3" name="Subtitle 2"/>
          <p:cNvSpPr>
            <a:spLocks noGrp="1"/>
          </p:cNvSpPr>
          <p:nvPr>
            <p:ph type="subTitle" sz="quarter" idx="1"/>
          </p:nvPr>
        </p:nvSpPr>
        <p:spPr/>
        <p:txBody>
          <a:bodyPr/>
          <a:lstStyle/>
          <a:p>
            <a:endParaRPr lang="en-US" dirty="0" smtClean="0"/>
          </a:p>
          <a:p>
            <a:r>
              <a:rPr lang="en-US" dirty="0" smtClean="0"/>
              <a:t>WHAT IS MCH?</a:t>
            </a:r>
            <a:endParaRPr lang="en-US" dirty="0"/>
          </a:p>
        </p:txBody>
      </p:sp>
    </p:spTree>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a:t>
            </a:r>
            <a:endParaRPr lang="en-US" dirty="0"/>
          </a:p>
        </p:txBody>
      </p:sp>
      <p:sp>
        <p:nvSpPr>
          <p:cNvPr id="3" name="Content Placeholder 2"/>
          <p:cNvSpPr>
            <a:spLocks noGrp="1"/>
          </p:cNvSpPr>
          <p:nvPr>
            <p:ph idx="1"/>
          </p:nvPr>
        </p:nvSpPr>
        <p:spPr/>
        <p:txBody>
          <a:bodyPr/>
          <a:lstStyle/>
          <a:p>
            <a:pPr algn="l"/>
            <a:r>
              <a:rPr lang="en-US" dirty="0" smtClean="0"/>
              <a:t>Refers to Promotive ,preventive , curative and rehabilitative health care of mothers and children.</a:t>
            </a:r>
          </a:p>
          <a:p>
            <a:pPr algn="l"/>
            <a:r>
              <a:rPr lang="en-US" dirty="0" smtClean="0"/>
              <a:t>It includes maternal health , child health , family planning , PMTCT , immunization and postnatal care. </a:t>
            </a:r>
            <a:endParaRPr lang="en-US" dirty="0"/>
          </a:p>
        </p:txBody>
      </p:sp>
    </p:spTree>
  </p:cSld>
  <p:clrMapOvr>
    <a:masterClrMapping/>
  </p:clrMapOvr>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of maternal child health</a:t>
            </a:r>
            <a:endParaRPr lang="en-US" dirty="0"/>
          </a:p>
        </p:txBody>
      </p:sp>
      <p:sp>
        <p:nvSpPr>
          <p:cNvPr id="3" name="Content Placeholder 2"/>
          <p:cNvSpPr>
            <a:spLocks noGrp="1"/>
          </p:cNvSpPr>
          <p:nvPr>
            <p:ph idx="1"/>
          </p:nvPr>
        </p:nvSpPr>
        <p:spPr/>
        <p:txBody>
          <a:bodyPr/>
          <a:lstStyle/>
          <a:p>
            <a:pPr algn="l"/>
            <a:r>
              <a:rPr lang="en-US" dirty="0" smtClean="0"/>
              <a:t>To reduce maternal , infant and childhood mortality and morbidity.</a:t>
            </a:r>
          </a:p>
          <a:p>
            <a:pPr algn="l"/>
            <a:r>
              <a:rPr lang="en-US" dirty="0" smtClean="0"/>
              <a:t>To promote reproductive health</a:t>
            </a:r>
          </a:p>
          <a:p>
            <a:pPr algn="l"/>
            <a:r>
              <a:rPr lang="en-US" dirty="0" smtClean="0"/>
              <a:t>To promote physical and psychosocial development of children</a:t>
            </a:r>
            <a:endParaRPr lang="en-US" dirty="0"/>
          </a:p>
        </p:txBody>
      </p:sp>
    </p:spTree>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of MCH services</a:t>
            </a:r>
            <a:endParaRPr lang="en-US" dirty="0"/>
          </a:p>
        </p:txBody>
      </p:sp>
      <p:sp>
        <p:nvSpPr>
          <p:cNvPr id="3" name="Content Placeholder 2"/>
          <p:cNvSpPr>
            <a:spLocks noGrp="1"/>
          </p:cNvSpPr>
          <p:nvPr>
            <p:ph idx="1"/>
          </p:nvPr>
        </p:nvSpPr>
        <p:spPr/>
        <p:txBody>
          <a:bodyPr/>
          <a:lstStyle/>
          <a:p>
            <a:pPr algn="l"/>
            <a:r>
              <a:rPr lang="en-US" sz="2800" dirty="0" smtClean="0"/>
              <a:t>To ensure birth of a healthy infant to every expectant mother</a:t>
            </a:r>
          </a:p>
          <a:p>
            <a:pPr algn="l"/>
            <a:r>
              <a:rPr lang="en-US" sz="2800" dirty="0" smtClean="0"/>
              <a:t>To identify health problems in mother and children at an early stage and initiate proper treatment</a:t>
            </a:r>
          </a:p>
          <a:p>
            <a:pPr algn="l"/>
            <a:r>
              <a:rPr lang="en-US" sz="2800" dirty="0" smtClean="0"/>
              <a:t>To provide services to promote the healthy growth and development of children up to the age of under 5 years.</a:t>
            </a:r>
            <a:endParaRPr lang="en-US" sz="2800" dirty="0"/>
          </a:p>
        </p:txBody>
      </p:sp>
    </p:spTree>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dirty="0" smtClean="0"/>
              <a:t>To prevent malnutrition in mothers and children</a:t>
            </a:r>
          </a:p>
          <a:p>
            <a:pPr algn="l"/>
            <a:r>
              <a:rPr lang="en-US" dirty="0" smtClean="0"/>
              <a:t>To promote family planning services to improve the health of mothers and children</a:t>
            </a:r>
          </a:p>
          <a:p>
            <a:pPr algn="l"/>
            <a:r>
              <a:rPr lang="en-US" dirty="0" smtClean="0"/>
              <a:t>To educate the mothers on improvement of their own and their children’s health.</a:t>
            </a:r>
            <a:endParaRPr lang="en-US" dirty="0"/>
          </a:p>
        </p:txBody>
      </p:sp>
    </p:spTree>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sz="2800" dirty="0" smtClean="0"/>
              <a:t>To prevent communicable and non-communicable diseases.</a:t>
            </a:r>
          </a:p>
          <a:p>
            <a:pPr algn="l"/>
            <a:r>
              <a:rPr lang="en-US" sz="2800" dirty="0" smtClean="0"/>
              <a:t>REASONS FOR CONSIDERING MOTHERS AND CHILDREN AS VULNERABLE GROUP</a:t>
            </a:r>
          </a:p>
          <a:p>
            <a:pPr algn="l"/>
            <a:r>
              <a:rPr lang="en-US" sz="2800" dirty="0" smtClean="0"/>
              <a:t>-Since conception , the development of fetus takes place in the mother’s womb and receives all nutritional  need and oxygen from the mother.</a:t>
            </a:r>
            <a:endParaRPr lang="en-US" sz="280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smtClean="0"/>
              <a:t>BASIC DEFINITIONS RELATED TO COMMUNITY HEALTH NURSING</a:t>
            </a:r>
            <a:endParaRPr lang="en-US" sz="3600" dirty="0"/>
          </a:p>
        </p:txBody>
      </p:sp>
      <p:sp>
        <p:nvSpPr>
          <p:cNvPr id="3" name="Content Placeholder 2"/>
          <p:cNvSpPr>
            <a:spLocks noGrp="1"/>
          </p:cNvSpPr>
          <p:nvPr>
            <p:ph idx="1"/>
          </p:nvPr>
        </p:nvSpPr>
        <p:spPr/>
        <p:txBody>
          <a:bodyPr/>
          <a:lstStyle/>
          <a:p>
            <a:pPr algn="l"/>
            <a:r>
              <a:rPr lang="en-US" b="1" dirty="0" smtClean="0"/>
              <a:t>Community : A</a:t>
            </a:r>
            <a:r>
              <a:rPr lang="en-US" dirty="0" smtClean="0"/>
              <a:t> group of people living in a certain geographical area and working together for a common goal</a:t>
            </a:r>
          </a:p>
          <a:p>
            <a:pPr algn="l"/>
            <a:r>
              <a:rPr lang="en-US" dirty="0" smtClean="0"/>
              <a:t>They share the same resources such as water, climatic and geographic conditions, health services, administration and leadership, and any set back that may befall community</a:t>
            </a:r>
            <a:endParaRPr lang="en-US" dirty="0"/>
          </a:p>
        </p:txBody>
      </p:sp>
    </p:spTree>
  </p:cSld>
  <p:clrMapOvr>
    <a:masterClrMapping/>
  </p:clrMapOvr>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sz="2800" dirty="0" smtClean="0"/>
              <a:t>-Certain habits and disease conditions of expectant mother will affect the child health </a:t>
            </a:r>
            <a:r>
              <a:rPr lang="en-US" sz="2800" dirty="0" err="1" smtClean="0"/>
              <a:t>i.e</a:t>
            </a:r>
            <a:r>
              <a:rPr lang="en-US" sz="2800" dirty="0" smtClean="0"/>
              <a:t> taking drugs , syphilis and gonorrhea.</a:t>
            </a:r>
          </a:p>
          <a:p>
            <a:pPr algn="l"/>
            <a:r>
              <a:rPr lang="en-US" sz="2800" dirty="0" smtClean="0"/>
              <a:t>-Pregnant mothers are exposed to premature births , still birth or abortion if not taken care of</a:t>
            </a:r>
            <a:r>
              <a:rPr lang="en-US" dirty="0" smtClean="0"/>
              <a:t>.</a:t>
            </a:r>
          </a:p>
          <a:p>
            <a:pPr algn="l"/>
            <a:r>
              <a:rPr lang="en-US" dirty="0" smtClean="0"/>
              <a:t>-After birth , the child is fully dependent on the mother for various reasons </a:t>
            </a:r>
            <a:r>
              <a:rPr lang="en-US" dirty="0" err="1" smtClean="0"/>
              <a:t>atleast</a:t>
            </a:r>
            <a:r>
              <a:rPr lang="en-US" dirty="0" smtClean="0"/>
              <a:t> for 1yr</a:t>
            </a:r>
            <a:endParaRPr lang="en-US" dirty="0"/>
          </a:p>
        </p:txBody>
      </p:sp>
    </p:spTree>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Components/elements of child health services</a:t>
            </a:r>
            <a:endParaRPr lang="en-US" dirty="0"/>
          </a:p>
        </p:txBody>
      </p:sp>
      <p:sp>
        <p:nvSpPr>
          <p:cNvPr id="3" name="Content Placeholder 2"/>
          <p:cNvSpPr>
            <a:spLocks noGrp="1"/>
          </p:cNvSpPr>
          <p:nvPr>
            <p:ph idx="1"/>
          </p:nvPr>
        </p:nvSpPr>
        <p:spPr/>
        <p:txBody>
          <a:bodyPr/>
          <a:lstStyle/>
          <a:p>
            <a:pPr algn="l"/>
            <a:r>
              <a:rPr lang="en-US" sz="2800" dirty="0" smtClean="0"/>
              <a:t>1.Antenatal care – health care of all pregnant women till delivery</a:t>
            </a:r>
          </a:p>
          <a:p>
            <a:pPr algn="l"/>
            <a:r>
              <a:rPr lang="en-US" sz="2800" dirty="0" smtClean="0"/>
              <a:t>2.Immunisation ; include immunization of all pregnant mothers with Tetanus (TT) vaccine , and all babies from birth to 9 months</a:t>
            </a:r>
          </a:p>
          <a:p>
            <a:pPr algn="l"/>
            <a:r>
              <a:rPr lang="en-US" dirty="0" smtClean="0"/>
              <a:t>3.family planning</a:t>
            </a:r>
          </a:p>
          <a:p>
            <a:pPr algn="l"/>
            <a:r>
              <a:rPr lang="en-US" dirty="0" smtClean="0"/>
              <a:t>4.prevention of mother to child transmission (PMCTC) </a:t>
            </a:r>
            <a:endParaRPr lang="en-US" dirty="0"/>
          </a:p>
        </p:txBody>
      </p:sp>
    </p:spTree>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sz="2800" dirty="0" smtClean="0"/>
              <a:t>5.Growth monitoring of children upto 5 yrs</a:t>
            </a:r>
          </a:p>
          <a:p>
            <a:pPr algn="l"/>
            <a:r>
              <a:rPr lang="en-US" sz="2800" dirty="0" smtClean="0"/>
              <a:t>6. safe abortion care</a:t>
            </a:r>
          </a:p>
          <a:p>
            <a:pPr algn="l"/>
            <a:r>
              <a:rPr lang="en-US" sz="2800" dirty="0" smtClean="0"/>
              <a:t>7.Effective control of STIs.</a:t>
            </a:r>
          </a:p>
          <a:p>
            <a:pPr algn="l"/>
            <a:r>
              <a:rPr lang="en-US" sz="2800" dirty="0" smtClean="0"/>
              <a:t>8.treatment of minor illness like diarrhoea</a:t>
            </a:r>
          </a:p>
          <a:p>
            <a:pPr algn="l"/>
            <a:r>
              <a:rPr lang="en-US" sz="2800" dirty="0" smtClean="0"/>
              <a:t>ORGANIZATION OF MCH CLINIC</a:t>
            </a:r>
          </a:p>
          <a:p>
            <a:pPr algn="l"/>
            <a:r>
              <a:rPr lang="en-US" sz="2800" dirty="0" smtClean="0"/>
              <a:t>MCH must be organize in such a way that there will be no back flow of clients</a:t>
            </a:r>
            <a:r>
              <a:rPr lang="en-US" dirty="0" smtClean="0"/>
              <a:t>.</a:t>
            </a:r>
            <a:endParaRPr lang="en-US" dirty="0"/>
          </a:p>
        </p:txBody>
      </p:sp>
    </p:spTree>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dirty="0" smtClean="0"/>
              <a:t>Staff should be allocated based on experience and qualifications</a:t>
            </a:r>
          </a:p>
          <a:p>
            <a:pPr algn="l"/>
            <a:r>
              <a:rPr lang="en-US" dirty="0" smtClean="0"/>
              <a:t>There should be a rotation to help each staff to gain experience in each unit.</a:t>
            </a:r>
          </a:p>
          <a:p>
            <a:pPr algn="l"/>
            <a:r>
              <a:rPr lang="en-US" dirty="0" smtClean="0"/>
              <a:t>MCH should be organize to have the following rooms:</a:t>
            </a:r>
            <a:endParaRPr lang="en-US" dirty="0"/>
          </a:p>
        </p:txBody>
      </p:sp>
    </p:spTree>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sz="2800" dirty="0" smtClean="0"/>
              <a:t>A .waiting bay ; client sit as they come so that health education can be given at this point</a:t>
            </a:r>
          </a:p>
          <a:p>
            <a:pPr algn="l"/>
            <a:r>
              <a:rPr lang="en-US" sz="2800" dirty="0" smtClean="0"/>
              <a:t>B. registration unit ; clients are registered to account for those who utilize MCH services.</a:t>
            </a:r>
          </a:p>
          <a:p>
            <a:pPr algn="l"/>
            <a:r>
              <a:rPr lang="en-US" sz="2800" dirty="0" err="1" smtClean="0"/>
              <a:t>C.weighing</a:t>
            </a:r>
            <a:r>
              <a:rPr lang="en-US" sz="2800" dirty="0" smtClean="0"/>
              <a:t> area : mothers and children are weigh and their weight recorded Bp is also taken here and recorded in clinic book.</a:t>
            </a:r>
            <a:endParaRPr lang="en-US" sz="2800" dirty="0"/>
          </a:p>
        </p:txBody>
      </p:sp>
    </p:spTree>
  </p:cSld>
  <p:clrMapOvr>
    <a:masterClrMapping/>
  </p:clrMapOv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sz="2800" dirty="0" smtClean="0"/>
              <a:t>D. Antenatal Care Unit (ANC) ; room where mothers are examine to determine the state and progress of pregnancy</a:t>
            </a:r>
          </a:p>
          <a:p>
            <a:pPr algn="l"/>
            <a:r>
              <a:rPr lang="en-US" sz="2800" dirty="0" smtClean="0"/>
              <a:t>E. immunization unit : room where babies are immunized according to the ages as per the KEPI schedule.</a:t>
            </a:r>
          </a:p>
          <a:p>
            <a:pPr algn="l"/>
            <a:r>
              <a:rPr lang="en-US" sz="2800" dirty="0" err="1" smtClean="0"/>
              <a:t>F.family</a:t>
            </a:r>
            <a:r>
              <a:rPr lang="en-US" sz="2800" dirty="0" smtClean="0"/>
              <a:t> planning room : unit where mothers are advise on various types of FP methods and given chance to make informed choice. </a:t>
            </a:r>
            <a:endParaRPr lang="en-US" sz="2800" dirty="0"/>
          </a:p>
        </p:txBody>
      </p:sp>
    </p:spTree>
  </p:cSld>
  <p:clrMapOvr>
    <a:masterClrMapping/>
  </p:clrMapOvr>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dirty="0" smtClean="0"/>
              <a:t>FP is administered in this room.</a:t>
            </a:r>
          </a:p>
          <a:p>
            <a:pPr algn="l"/>
            <a:r>
              <a:rPr lang="en-US" dirty="0" smtClean="0"/>
              <a:t>G. PMTCT ; Mothers are counseled and tested on serological status. Sometimes it can be done in the ANC unit.</a:t>
            </a:r>
          </a:p>
          <a:p>
            <a:pPr algn="l"/>
            <a:r>
              <a:rPr lang="en-US" dirty="0" smtClean="0"/>
              <a:t>H. Post natal Room : Mothers are followed upto 6 weeks including provision of FP.</a:t>
            </a:r>
          </a:p>
          <a:p>
            <a:pPr algn="l"/>
            <a:endParaRPr lang="en-US" dirty="0" smtClean="0"/>
          </a:p>
          <a:p>
            <a:pPr algn="l"/>
            <a:endParaRPr lang="en-US" dirty="0"/>
          </a:p>
        </p:txBody>
      </p:sp>
    </p:spTree>
  </p:cSld>
  <p:clrMapOvr>
    <a:masterClrMapping/>
  </p:clrMapOv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Activities carried out in MCH</a:t>
            </a:r>
            <a:endParaRPr lang="en-US" dirty="0"/>
          </a:p>
        </p:txBody>
      </p:sp>
      <p:sp>
        <p:nvSpPr>
          <p:cNvPr id="3" name="Content Placeholder 2"/>
          <p:cNvSpPr>
            <a:spLocks noGrp="1"/>
          </p:cNvSpPr>
          <p:nvPr>
            <p:ph idx="1"/>
          </p:nvPr>
        </p:nvSpPr>
        <p:spPr/>
        <p:txBody>
          <a:bodyPr/>
          <a:lstStyle/>
          <a:p>
            <a:pPr algn="l"/>
            <a:r>
              <a:rPr lang="en-US" dirty="0" smtClean="0"/>
              <a:t>1. Registration : mothers and children are registered in the ANC register , immunization register , FP register and postnatal register.</a:t>
            </a:r>
          </a:p>
          <a:p>
            <a:pPr algn="l"/>
            <a:r>
              <a:rPr lang="en-US" dirty="0" smtClean="0"/>
              <a:t>2.Preliminary examination ; include measurement of weight and height , and blood pressure.</a:t>
            </a:r>
            <a:endParaRPr lang="en-US" dirty="0"/>
          </a:p>
        </p:txBody>
      </p:sp>
    </p:spTree>
  </p:cSld>
  <p:clrMapOvr>
    <a:masterClrMapping/>
  </p:clrMapOvr>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sz="2800" dirty="0" smtClean="0"/>
              <a:t>3. Investigations : ANC profile is carried out : ANC profile include : </a:t>
            </a:r>
            <a:r>
              <a:rPr lang="en-US" sz="2800" dirty="0" err="1" smtClean="0"/>
              <a:t>Hb</a:t>
            </a:r>
            <a:r>
              <a:rPr lang="en-US" sz="2800" dirty="0" smtClean="0"/>
              <a:t> , Grouping and cross  matching (GXM) urinalysis , VDRL for syphilis and Serology for HIV.</a:t>
            </a:r>
          </a:p>
          <a:p>
            <a:pPr algn="l"/>
            <a:r>
              <a:rPr lang="en-US" sz="2800" dirty="0" smtClean="0"/>
              <a:t>4. History taking and physical examination : history of the mother and child is taken and head to toe  examination done and findings summarized in ANC book</a:t>
            </a:r>
          </a:p>
          <a:p>
            <a:pPr algn="l"/>
            <a:endParaRPr lang="en-US" dirty="0"/>
          </a:p>
        </p:txBody>
      </p:sp>
    </p:spTree>
  </p:cSld>
  <p:clrMapOvr>
    <a:masterClrMapping/>
  </p:clrMapOvr>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l"/>
            <a:r>
              <a:rPr lang="en-US" sz="2800" dirty="0" smtClean="0"/>
              <a:t>5. Immunization : all babies are given various immunization as per KEPI schedule</a:t>
            </a:r>
          </a:p>
          <a:p>
            <a:pPr algn="l"/>
            <a:r>
              <a:rPr lang="en-US" sz="2800" dirty="0" smtClean="0"/>
              <a:t>6. Health education ; health messages given to mothers in the MCH clinic before they are given MCH services</a:t>
            </a:r>
          </a:p>
          <a:p>
            <a:pPr algn="l"/>
            <a:r>
              <a:rPr lang="en-US" sz="2800" dirty="0" smtClean="0"/>
              <a:t>7.maternity services : provide care to the mother during labour and delivery</a:t>
            </a:r>
            <a:endParaRPr lang="en-US" sz="280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Fireworks">
  <a:themeElements>
    <a:clrScheme name="Fireworks 1">
      <a:dk1>
        <a:srgbClr val="AF273E"/>
      </a:dk1>
      <a:lt1>
        <a:srgbClr val="FFCC00"/>
      </a:lt1>
      <a:dk2>
        <a:srgbClr val="000000"/>
      </a:dk2>
      <a:lt2>
        <a:srgbClr val="FFFFFF"/>
      </a:lt2>
      <a:accent1>
        <a:srgbClr val="FF8B17"/>
      </a:accent1>
      <a:accent2>
        <a:srgbClr val="FFE103"/>
      </a:accent2>
      <a:accent3>
        <a:srgbClr val="AAAAAA"/>
      </a:accent3>
      <a:accent4>
        <a:srgbClr val="DAAE00"/>
      </a:accent4>
      <a:accent5>
        <a:srgbClr val="FFC4AB"/>
      </a:accent5>
      <a:accent6>
        <a:srgbClr val="E7CC02"/>
      </a:accent6>
      <a:hlink>
        <a:srgbClr val="FF3399"/>
      </a:hlink>
      <a:folHlink>
        <a:srgbClr val="FE1F08"/>
      </a:folHlink>
    </a:clrScheme>
    <a:fontScheme name="Fireworks">
      <a:majorFont>
        <a:latin typeface="Arial Black"/>
        <a:ea typeface=""/>
        <a:cs typeface="Arial"/>
      </a:majorFont>
      <a:minorFont>
        <a:latin typeface="Arial Black"/>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3200" b="0" i="0" u="none" strike="noStrike" cap="none" normalizeH="0" baseline="0" smtClean="0">
            <a:ln>
              <a:noFill/>
            </a:ln>
            <a:solidFill>
              <a:schemeClr val="tx1"/>
            </a:solidFill>
            <a:effectLst/>
            <a:latin typeface="Arial Black"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3200" b="0" i="0" u="none" strike="noStrike" cap="none" normalizeH="0" baseline="0" smtClean="0">
            <a:ln>
              <a:noFill/>
            </a:ln>
            <a:solidFill>
              <a:schemeClr val="tx1"/>
            </a:solidFill>
            <a:effectLst/>
            <a:latin typeface="Arial Black" pitchFamily="34" charset="0"/>
            <a:cs typeface="Arial" charset="0"/>
          </a:defRPr>
        </a:defPPr>
      </a:lstStyle>
    </a:lnDef>
  </a:objectDefaults>
  <a:extraClrSchemeLst>
    <a:extraClrScheme>
      <a:clrScheme name="Fireworks 1">
        <a:dk1>
          <a:srgbClr val="AF273E"/>
        </a:dk1>
        <a:lt1>
          <a:srgbClr val="FFCC00"/>
        </a:lt1>
        <a:dk2>
          <a:srgbClr val="000000"/>
        </a:dk2>
        <a:lt2>
          <a:srgbClr val="FFFFFF"/>
        </a:lt2>
        <a:accent1>
          <a:srgbClr val="FF8B17"/>
        </a:accent1>
        <a:accent2>
          <a:srgbClr val="FFE103"/>
        </a:accent2>
        <a:accent3>
          <a:srgbClr val="AAAAAA"/>
        </a:accent3>
        <a:accent4>
          <a:srgbClr val="DAAE00"/>
        </a:accent4>
        <a:accent5>
          <a:srgbClr val="FFC4AB"/>
        </a:accent5>
        <a:accent6>
          <a:srgbClr val="E7CC02"/>
        </a:accent6>
        <a:hlink>
          <a:srgbClr val="FF3399"/>
        </a:hlink>
        <a:folHlink>
          <a:srgbClr val="FE1F08"/>
        </a:folHlink>
      </a:clrScheme>
      <a:clrMap bg1="dk2" tx1="lt1" bg2="dk1" tx2="lt2" accent1="accent1" accent2="accent2" accent3="accent3" accent4="accent4" accent5="accent5" accent6="accent6" hlink="hlink" folHlink="folHlink"/>
    </a:extraClrScheme>
    <a:extraClrScheme>
      <a:clrScheme name="Fireworks 2">
        <a:dk1>
          <a:srgbClr val="0000A4"/>
        </a:dk1>
        <a:lt1>
          <a:srgbClr val="CCFFFF"/>
        </a:lt1>
        <a:dk2>
          <a:srgbClr val="000066"/>
        </a:dk2>
        <a:lt2>
          <a:srgbClr val="00FFFF"/>
        </a:lt2>
        <a:accent1>
          <a:srgbClr val="51B2E3"/>
        </a:accent1>
        <a:accent2>
          <a:srgbClr val="04E8AC"/>
        </a:accent2>
        <a:accent3>
          <a:srgbClr val="AAAAB8"/>
        </a:accent3>
        <a:accent4>
          <a:srgbClr val="AEDADA"/>
        </a:accent4>
        <a:accent5>
          <a:srgbClr val="B3D5EF"/>
        </a:accent5>
        <a:accent6>
          <a:srgbClr val="03D29B"/>
        </a:accent6>
        <a:hlink>
          <a:srgbClr val="FF3399"/>
        </a:hlink>
        <a:folHlink>
          <a:srgbClr val="8F5FD5"/>
        </a:folHlink>
      </a:clrScheme>
      <a:clrMap bg1="dk2" tx1="lt1" bg2="dk1" tx2="lt2" accent1="accent1" accent2="accent2" accent3="accent3" accent4="accent4" accent5="accent5" accent6="accent6" hlink="hlink" folHlink="folHlink"/>
    </a:extraClrScheme>
    <a:extraClrScheme>
      <a:clrScheme name="Fireworks 3">
        <a:dk1>
          <a:srgbClr val="9F237F"/>
        </a:dk1>
        <a:lt1>
          <a:srgbClr val="FFCC00"/>
        </a:lt1>
        <a:dk2>
          <a:srgbClr val="000000"/>
        </a:dk2>
        <a:lt2>
          <a:srgbClr val="FFFFFF"/>
        </a:lt2>
        <a:accent1>
          <a:srgbClr val="39A6DD"/>
        </a:accent1>
        <a:accent2>
          <a:srgbClr val="FF03E7"/>
        </a:accent2>
        <a:accent3>
          <a:srgbClr val="AAAAAA"/>
        </a:accent3>
        <a:accent4>
          <a:srgbClr val="DAAE00"/>
        </a:accent4>
        <a:accent5>
          <a:srgbClr val="AED0EB"/>
        </a:accent5>
        <a:accent6>
          <a:srgbClr val="E702D1"/>
        </a:accent6>
        <a:hlink>
          <a:srgbClr val="FF3399"/>
        </a:hlink>
        <a:folHlink>
          <a:srgbClr val="753BCB"/>
        </a:folHlink>
      </a:clrScheme>
      <a:clrMap bg1="dk2" tx1="lt1" bg2="dk1" tx2="lt2" accent1="accent1" accent2="accent2" accent3="accent3" accent4="accent4" accent5="accent5" accent6="accent6" hlink="hlink" folHlink="folHlink"/>
    </a:extraClrScheme>
    <a:extraClrScheme>
      <a:clrScheme name="Fireworks 4">
        <a:dk1>
          <a:srgbClr val="00603B"/>
        </a:dk1>
        <a:lt1>
          <a:srgbClr val="FFCC00"/>
        </a:lt1>
        <a:dk2>
          <a:srgbClr val="000000"/>
        </a:dk2>
        <a:lt2>
          <a:srgbClr val="FFFFFF"/>
        </a:lt2>
        <a:accent1>
          <a:srgbClr val="39A6DD"/>
        </a:accent1>
        <a:accent2>
          <a:srgbClr val="07FB18"/>
        </a:accent2>
        <a:accent3>
          <a:srgbClr val="AAAAAA"/>
        </a:accent3>
        <a:accent4>
          <a:srgbClr val="DAAE00"/>
        </a:accent4>
        <a:accent5>
          <a:srgbClr val="AED0EB"/>
        </a:accent5>
        <a:accent6>
          <a:srgbClr val="06E315"/>
        </a:accent6>
        <a:hlink>
          <a:srgbClr val="FF3399"/>
        </a:hlink>
        <a:folHlink>
          <a:srgbClr val="753BCB"/>
        </a:folHlink>
      </a:clrScheme>
      <a:clrMap bg1="dk2" tx1="lt1" bg2="dk1" tx2="lt2" accent1="accent1" accent2="accent2" accent3="accent3" accent4="accent4" accent5="accent5" accent6="accent6" hlink="hlink" folHlink="folHlink"/>
    </a:extraClrScheme>
    <a:extraClrScheme>
      <a:clrScheme name="Fireworks 5">
        <a:dk1>
          <a:srgbClr val="FF6600"/>
        </a:dk1>
        <a:lt1>
          <a:srgbClr val="FFFFFF"/>
        </a:lt1>
        <a:dk2>
          <a:srgbClr val="003366"/>
        </a:dk2>
        <a:lt2>
          <a:srgbClr val="FFFFFF"/>
        </a:lt2>
        <a:accent1>
          <a:srgbClr val="FF99FF"/>
        </a:accent1>
        <a:accent2>
          <a:srgbClr val="FFFF99"/>
        </a:accent2>
        <a:accent3>
          <a:srgbClr val="AAADB8"/>
        </a:accent3>
        <a:accent4>
          <a:srgbClr val="DADADA"/>
        </a:accent4>
        <a:accent5>
          <a:srgbClr val="FFCAFF"/>
        </a:accent5>
        <a:accent6>
          <a:srgbClr val="E7E78A"/>
        </a:accent6>
        <a:hlink>
          <a:srgbClr val="FF3399"/>
        </a:hlink>
        <a:folHlink>
          <a:srgbClr val="FF9966"/>
        </a:folHlink>
      </a:clrScheme>
      <a:clrMap bg1="dk2" tx1="lt1" bg2="dk1" tx2="lt2" accent1="accent1" accent2="accent2" accent3="accent3" accent4="accent4" accent5="accent5" accent6="accent6" hlink="hlink" folHlink="folHlink"/>
    </a:extraClrScheme>
    <a:extraClrScheme>
      <a:clrScheme name="Fireworks 6">
        <a:dk1>
          <a:srgbClr val="000000"/>
        </a:dk1>
        <a:lt1>
          <a:srgbClr val="FFFFFF"/>
        </a:lt1>
        <a:dk2>
          <a:srgbClr val="993366"/>
        </a:dk2>
        <a:lt2>
          <a:srgbClr val="CCFFFF"/>
        </a:lt2>
        <a:accent1>
          <a:srgbClr val="CCECFF"/>
        </a:accent1>
        <a:accent2>
          <a:srgbClr val="FFFF99"/>
        </a:accent2>
        <a:accent3>
          <a:srgbClr val="FFFFFF"/>
        </a:accent3>
        <a:accent4>
          <a:srgbClr val="000000"/>
        </a:accent4>
        <a:accent5>
          <a:srgbClr val="E2F4FF"/>
        </a:accent5>
        <a:accent6>
          <a:srgbClr val="E7E78A"/>
        </a:accent6>
        <a:hlink>
          <a:srgbClr val="FFCCFF"/>
        </a:hlink>
        <a:folHlink>
          <a:srgbClr val="FFCCC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Fireworks</Template>
  <TotalTime>28648</TotalTime>
  <Words>9777</Words>
  <Application>Microsoft Office PowerPoint</Application>
  <PresentationFormat>On-screen Show (4:3)</PresentationFormat>
  <Paragraphs>1107</Paragraphs>
  <Slides>238</Slides>
  <Notes>0</Notes>
  <HiddenSlides>0</HiddenSlides>
  <MMClips>0</MMClips>
  <ScaleCrop>false</ScaleCrop>
  <HeadingPairs>
    <vt:vector size="4" baseType="variant">
      <vt:variant>
        <vt:lpstr>Theme</vt:lpstr>
      </vt:variant>
      <vt:variant>
        <vt:i4>1</vt:i4>
      </vt:variant>
      <vt:variant>
        <vt:lpstr>Slide Titles</vt:lpstr>
      </vt:variant>
      <vt:variant>
        <vt:i4>238</vt:i4>
      </vt:variant>
    </vt:vector>
  </HeadingPairs>
  <TitlesOfParts>
    <vt:vector size="239" baseType="lpstr">
      <vt:lpstr>Fireworks</vt:lpstr>
      <vt:lpstr>COMMUNITY HEALTH NURSING</vt:lpstr>
      <vt:lpstr>OBJECTIVES</vt:lpstr>
      <vt:lpstr>Specific objectives</vt:lpstr>
      <vt:lpstr>CONT</vt:lpstr>
      <vt:lpstr>cont</vt:lpstr>
      <vt:lpstr>Course requirements</vt:lpstr>
      <vt:lpstr>cont</vt:lpstr>
      <vt:lpstr>Mode of evaluation</vt:lpstr>
      <vt:lpstr>BASIC DEFINITIONS RELATED TO COMMUNITY HEALTH NURSING</vt:lpstr>
      <vt:lpstr>CONT</vt:lpstr>
      <vt:lpstr>cont</vt:lpstr>
      <vt:lpstr>Structure of the Community (three components of a community</vt:lpstr>
      <vt:lpstr>Characteristics of community health nursing</vt:lpstr>
      <vt:lpstr>cont</vt:lpstr>
      <vt:lpstr>Functions of community.</vt:lpstr>
      <vt:lpstr>Characteristics of a healthy community</vt:lpstr>
      <vt:lpstr>cont</vt:lpstr>
      <vt:lpstr>Community subsystems</vt:lpstr>
      <vt:lpstr>cont</vt:lpstr>
      <vt:lpstr>Political system</vt:lpstr>
      <vt:lpstr>3. Economic System </vt:lpstr>
      <vt:lpstr>5.Religious System</vt:lpstr>
      <vt:lpstr>6.Environmental System</vt:lpstr>
      <vt:lpstr> 7.Communication and Transport System </vt:lpstr>
      <vt:lpstr>8.Health system</vt:lpstr>
      <vt:lpstr>Aims of community health</vt:lpstr>
      <vt:lpstr>CONT</vt:lpstr>
      <vt:lpstr>Primary health care (PHC)</vt:lpstr>
      <vt:lpstr>Genesis of PHC</vt:lpstr>
      <vt:lpstr>Characteristics of PHC </vt:lpstr>
      <vt:lpstr>2.Socially acceptable</vt:lpstr>
      <vt:lpstr>3.affordable</vt:lpstr>
      <vt:lpstr>5. Appropriate technology</vt:lpstr>
      <vt:lpstr>PRINCIPLES OF PRIMARY HEALTH CARE</vt:lpstr>
      <vt:lpstr>1.Equitable distribution of resources</vt:lpstr>
      <vt:lpstr>cont</vt:lpstr>
      <vt:lpstr>2.Manpower development</vt:lpstr>
      <vt:lpstr>3.Community participation</vt:lpstr>
      <vt:lpstr>cont</vt:lpstr>
      <vt:lpstr>cont</vt:lpstr>
      <vt:lpstr>cont</vt:lpstr>
      <vt:lpstr>Guidelines to successful community participation</vt:lpstr>
      <vt:lpstr>cont</vt:lpstr>
      <vt:lpstr>4.Appropriate technology</vt:lpstr>
      <vt:lpstr>cont</vt:lpstr>
      <vt:lpstr>5.Multisectorl collaboration</vt:lpstr>
      <vt:lpstr>Advantages of multisectoral collaboration</vt:lpstr>
      <vt:lpstr>ELEMENTS OF PRIMARY HEALTH CARE </vt:lpstr>
      <vt:lpstr>cont</vt:lpstr>
      <vt:lpstr>cont</vt:lpstr>
      <vt:lpstr>cont</vt:lpstr>
      <vt:lpstr>cont</vt:lpstr>
      <vt:lpstr>Strategies of PHC</vt:lpstr>
      <vt:lpstr>CHALLENGES FACING IMPLEMENTATION OF PHC</vt:lpstr>
      <vt:lpstr>cont</vt:lpstr>
      <vt:lpstr>ORGANIZATION OF HEALTH SERVICES IN KENYA</vt:lpstr>
      <vt:lpstr>CONT</vt:lpstr>
      <vt:lpstr>LEVELS OF HEALTH IN MOH</vt:lpstr>
      <vt:lpstr>The national level</vt:lpstr>
      <vt:lpstr>cont</vt:lpstr>
      <vt:lpstr>County level</vt:lpstr>
      <vt:lpstr>cont</vt:lpstr>
      <vt:lpstr>District level</vt:lpstr>
      <vt:lpstr>cont</vt:lpstr>
      <vt:lpstr>Slide 65</vt:lpstr>
      <vt:lpstr>cont</vt:lpstr>
      <vt:lpstr>Functions of MOH</vt:lpstr>
      <vt:lpstr>CONT</vt:lpstr>
      <vt:lpstr>CONT</vt:lpstr>
      <vt:lpstr>DHMT CO-OPTED MEMBERS</vt:lpstr>
      <vt:lpstr>FUNCTIONS OF DHMT</vt:lpstr>
      <vt:lpstr>CONT</vt:lpstr>
      <vt:lpstr>FUNCTIONS OF DISTRICT PUBLIC HEALTH NURSE (DPHN)</vt:lpstr>
      <vt:lpstr>CONT</vt:lpstr>
      <vt:lpstr>COMMUNITY/PERIPHERAL LEVEL</vt:lpstr>
      <vt:lpstr>HIERACHY OF HEALTH SERVICES</vt:lpstr>
      <vt:lpstr>HIERACHY OF HEALTH SERVICES</vt:lpstr>
      <vt:lpstr>Slide 78</vt:lpstr>
      <vt:lpstr>Private institutions offering health care services</vt:lpstr>
      <vt:lpstr>Religious groups</vt:lpstr>
      <vt:lpstr>Non Govermental organizations</vt:lpstr>
      <vt:lpstr>Private health care institutions</vt:lpstr>
      <vt:lpstr>United nations agencies</vt:lpstr>
      <vt:lpstr>MATERNAL AND CHILD  HEALTH (MCH) SERVICES</vt:lpstr>
      <vt:lpstr>DEF</vt:lpstr>
      <vt:lpstr>Objectives of maternal child health</vt:lpstr>
      <vt:lpstr>Goals of MCH services</vt:lpstr>
      <vt:lpstr>cont</vt:lpstr>
      <vt:lpstr>cont</vt:lpstr>
      <vt:lpstr>cont</vt:lpstr>
      <vt:lpstr>Components/elements of child health services</vt:lpstr>
      <vt:lpstr>CONT</vt:lpstr>
      <vt:lpstr>cont</vt:lpstr>
      <vt:lpstr>cont</vt:lpstr>
      <vt:lpstr>cont</vt:lpstr>
      <vt:lpstr>cont</vt:lpstr>
      <vt:lpstr>Activities carried out in MCH</vt:lpstr>
      <vt:lpstr>cont</vt:lpstr>
      <vt:lpstr>cont</vt:lpstr>
      <vt:lpstr>cont</vt:lpstr>
      <vt:lpstr>Role of DHMT in relation to MCH</vt:lpstr>
      <vt:lpstr>The rural health concept</vt:lpstr>
      <vt:lpstr>Integrated health services</vt:lpstr>
      <vt:lpstr>CON</vt:lpstr>
      <vt:lpstr>cont</vt:lpstr>
      <vt:lpstr>ANTENATAL CARE (ANC)</vt:lpstr>
      <vt:lpstr>Aims of ANC</vt:lpstr>
      <vt:lpstr>cont</vt:lpstr>
      <vt:lpstr>cont</vt:lpstr>
      <vt:lpstr>Health promotion and disease prevention during ANC</vt:lpstr>
      <vt:lpstr>cont</vt:lpstr>
      <vt:lpstr>cont</vt:lpstr>
      <vt:lpstr>Birth preparedness and complication readiness</vt:lpstr>
      <vt:lpstr>Identification of danger signs</vt:lpstr>
      <vt:lpstr>Focused antenatal care (FANC)</vt:lpstr>
      <vt:lpstr>Objectives  of focused antenatal care</vt:lpstr>
      <vt:lpstr>cont</vt:lpstr>
      <vt:lpstr>Activities on FANC visits</vt:lpstr>
      <vt:lpstr>2.Activities on 2nd visit</vt:lpstr>
      <vt:lpstr>Activities on 3rd visit</vt:lpstr>
      <vt:lpstr>Activities on 4th visit</vt:lpstr>
      <vt:lpstr>LEVELS OF DISEASE PREVENTION.</vt:lpstr>
      <vt:lpstr>Primary prevention</vt:lpstr>
      <vt:lpstr>Secondary prevention</vt:lpstr>
      <vt:lpstr>Forms of screening in sec prevention</vt:lpstr>
      <vt:lpstr>Tertiary prevention</vt:lpstr>
      <vt:lpstr>IMPLEMENTATION OF PHC</vt:lpstr>
      <vt:lpstr>Community health workers</vt:lpstr>
      <vt:lpstr>Selection of community health workers</vt:lpstr>
      <vt:lpstr>cont</vt:lpstr>
      <vt:lpstr>Roles of community health workers.</vt:lpstr>
      <vt:lpstr>cont</vt:lpstr>
      <vt:lpstr>Functions of village health committees</vt:lpstr>
      <vt:lpstr>cont</vt:lpstr>
      <vt:lpstr>Choosing village health committees</vt:lpstr>
      <vt:lpstr>cont</vt:lpstr>
      <vt:lpstr>cont</vt:lpstr>
      <vt:lpstr>Representatives of committees</vt:lpstr>
      <vt:lpstr>COMMUNITY SENSITIZATION.</vt:lpstr>
      <vt:lpstr>Importance of community sensitization</vt:lpstr>
      <vt:lpstr>COMMUNITY MOBILISATION</vt:lpstr>
      <vt:lpstr>cont</vt:lpstr>
      <vt:lpstr>Areas in which community need to participate</vt:lpstr>
      <vt:lpstr>cont</vt:lpstr>
      <vt:lpstr>Factors hindering community participation.</vt:lpstr>
      <vt:lpstr>KENYA EXPANDED PROGRAMME OF IMMUNIZATION (KEPI)</vt:lpstr>
      <vt:lpstr>Immunisable diseases</vt:lpstr>
      <vt:lpstr>Objectives of KEPI</vt:lpstr>
      <vt:lpstr>Principles of KEPI</vt:lpstr>
      <vt:lpstr>Cold chain system</vt:lpstr>
      <vt:lpstr>Cold chain system levels</vt:lpstr>
      <vt:lpstr>cont</vt:lpstr>
      <vt:lpstr>Cold chain equipments</vt:lpstr>
      <vt:lpstr>Packing of vaccines in a refrigerator</vt:lpstr>
      <vt:lpstr>cont</vt:lpstr>
      <vt:lpstr>How to care a refrigerator</vt:lpstr>
      <vt:lpstr>How to keep vaccines cold </vt:lpstr>
      <vt:lpstr>Cold boxes and vaccine carriers</vt:lpstr>
      <vt:lpstr>Icepacks</vt:lpstr>
      <vt:lpstr>Monitoring cold chain</vt:lpstr>
      <vt:lpstr>Power failures</vt:lpstr>
      <vt:lpstr>VACCINES</vt:lpstr>
      <vt:lpstr>1.BCG ; Bacillae Calmette Guellin Vaccine</vt:lpstr>
      <vt:lpstr>cont</vt:lpstr>
      <vt:lpstr>cont</vt:lpstr>
      <vt:lpstr>Health education after BCG administration</vt:lpstr>
      <vt:lpstr>cont</vt:lpstr>
      <vt:lpstr>cont</vt:lpstr>
      <vt:lpstr>ORAL POLIO VACCINE</vt:lpstr>
      <vt:lpstr>POLIO</vt:lpstr>
      <vt:lpstr>cont</vt:lpstr>
      <vt:lpstr> PENTAVALENT VACCINE </vt:lpstr>
      <vt:lpstr>cont</vt:lpstr>
      <vt:lpstr> cont</vt:lpstr>
      <vt:lpstr>TETANUS VACCINE</vt:lpstr>
      <vt:lpstr>cont</vt:lpstr>
      <vt:lpstr>cont</vt:lpstr>
      <vt:lpstr>CONT</vt:lpstr>
      <vt:lpstr>Measles vaccine</vt:lpstr>
      <vt:lpstr>cont</vt:lpstr>
      <vt:lpstr>Yellow fever vaccine</vt:lpstr>
      <vt:lpstr>rabies vaccine</vt:lpstr>
      <vt:lpstr>Indications </vt:lpstr>
      <vt:lpstr>Causes of vaccine failure</vt:lpstr>
      <vt:lpstr>Ways of increasing immunization coverage</vt:lpstr>
      <vt:lpstr>Ways of reducing missed opportunities</vt:lpstr>
      <vt:lpstr>FAMILY HEALTH</vt:lpstr>
      <vt:lpstr>AIMS OF FAMILY HEALTH</vt:lpstr>
      <vt:lpstr>PRINCIPLES OF FAMILY HEALTH CARE</vt:lpstr>
      <vt:lpstr>PROCESS OF FAMILY HEALTH CARE.</vt:lpstr>
      <vt:lpstr>CONT</vt:lpstr>
      <vt:lpstr>HOME VISITING</vt:lpstr>
      <vt:lpstr>SKILLS NEEDED IN HOME VISITING</vt:lpstr>
      <vt:lpstr>Principles of home visiting</vt:lpstr>
      <vt:lpstr>Process of home visiting</vt:lpstr>
      <vt:lpstr>1.Initiation phase</vt:lpstr>
      <vt:lpstr>Iii . Activities during home visit</vt:lpstr>
      <vt:lpstr>Iv . Termination Phase of Visit</vt:lpstr>
      <vt:lpstr>V . Post visit activities</vt:lpstr>
      <vt:lpstr>Advantages of home visiting</vt:lpstr>
      <vt:lpstr>cont</vt:lpstr>
      <vt:lpstr>Disadvantages of home visiting</vt:lpstr>
      <vt:lpstr>Role of a nurse in community health nursing</vt:lpstr>
      <vt:lpstr>cont</vt:lpstr>
      <vt:lpstr>cont</vt:lpstr>
      <vt:lpstr>SCHOOL HEALTH</vt:lpstr>
      <vt:lpstr>Needs of a school child</vt:lpstr>
      <vt:lpstr>cont</vt:lpstr>
      <vt:lpstr>Objectives of school health programme</vt:lpstr>
      <vt:lpstr>Components of school health programme</vt:lpstr>
      <vt:lpstr>Functions of school health services</vt:lpstr>
      <vt:lpstr>cont</vt:lpstr>
      <vt:lpstr>Healthful school living</vt:lpstr>
      <vt:lpstr>Activities in school health programme</vt:lpstr>
      <vt:lpstr>cont</vt:lpstr>
      <vt:lpstr>Organizing for a school health programme.</vt:lpstr>
      <vt:lpstr>Report writing after school health activity</vt:lpstr>
      <vt:lpstr>Role of a nurse in school health programme</vt:lpstr>
      <vt:lpstr>OCCUPATIONAL HEALTH PROGRAMME</vt:lpstr>
      <vt:lpstr>Aims of occupational health programme</vt:lpstr>
      <vt:lpstr>Objectives of the occupational health programmes</vt:lpstr>
      <vt:lpstr>Causes of occupational illness</vt:lpstr>
      <vt:lpstr>Role of a nurse in occupational health</vt:lpstr>
      <vt:lpstr>KENYA VISION 2030</vt:lpstr>
      <vt:lpstr>Foundations of vision 2030</vt:lpstr>
      <vt:lpstr>Pillars of vision 2030</vt:lpstr>
      <vt:lpstr>Key sectors under economic pillar</vt:lpstr>
      <vt:lpstr>2.Social pillar</vt:lpstr>
      <vt:lpstr>Key sectors under social pillar</vt:lpstr>
      <vt:lpstr>Political pillar</vt:lpstr>
      <vt:lpstr>Kenya vision 2030 and health sector</vt:lpstr>
      <vt:lpstr>cont</vt:lpstr>
      <vt:lpstr>THE KENYA NATIONAL PRIORITY HEALTH PACKAGES</vt:lpstr>
      <vt:lpstr>HIGH PRIORITY HEALTH PACKAGES</vt:lpstr>
      <vt:lpstr>MEDIUM PRIORITY HEALTH PACKAGES</vt:lpstr>
      <vt:lpstr>Low priority health packages</vt:lpstr>
      <vt:lpstr>PILLARS OF PHC IN KENYA</vt:lpstr>
      <vt:lpstr>cont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PSYCHIATRIC EMERGENCIES</dc:title>
  <dc:creator>new</dc:creator>
  <cp:lastModifiedBy>USER</cp:lastModifiedBy>
  <cp:revision>126</cp:revision>
  <dcterms:created xsi:type="dcterms:W3CDTF">2006-03-20T22:40:24Z</dcterms:created>
  <dcterms:modified xsi:type="dcterms:W3CDTF">2013-07-26T05:50:46Z</dcterms:modified>
</cp:coreProperties>
</file>