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1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46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90C9625-B338-4F2B-B268-D632D55BD90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0957100-1333-4BC2-8E6C-3CC0BD18F4DD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9625-B338-4F2B-B268-D632D55BD90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57100-1333-4BC2-8E6C-3CC0BD18F4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9625-B338-4F2B-B268-D632D55BD90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57100-1333-4BC2-8E6C-3CC0BD18F4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9625-B338-4F2B-B268-D632D55BD90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57100-1333-4BC2-8E6C-3CC0BD18F4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9625-B338-4F2B-B268-D632D55BD90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57100-1333-4BC2-8E6C-3CC0BD18F4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9625-B338-4F2B-B268-D632D55BD90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57100-1333-4BC2-8E6C-3CC0BD18F4D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9625-B338-4F2B-B268-D632D55BD90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57100-1333-4BC2-8E6C-3CC0BD18F4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9625-B338-4F2B-B268-D632D55BD90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57100-1333-4BC2-8E6C-3CC0BD18F4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9625-B338-4F2B-B268-D632D55BD90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57100-1333-4BC2-8E6C-3CC0BD18F4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9625-B338-4F2B-B268-D632D55BD90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57100-1333-4BC2-8E6C-3CC0BD18F4DD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9625-B338-4F2B-B268-D632D55BD90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57100-1333-4BC2-8E6C-3CC0BD18F4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90C9625-B338-4F2B-B268-D632D55BD90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0957100-1333-4BC2-8E6C-3CC0BD18F4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COMMUNITY STRATEGY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KEDDY MUCHENE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08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Wash hands before feeding or </a:t>
            </a:r>
            <a:r>
              <a:rPr lang="en-US" dirty="0" smtClean="0"/>
              <a:t>breastfeeding, after </a:t>
            </a:r>
            <a:r>
              <a:rPr lang="en-US" dirty="0"/>
              <a:t>cleaning the baby’s </a:t>
            </a:r>
            <a:r>
              <a:rPr lang="en-US" dirty="0" err="1"/>
              <a:t>faeces</a:t>
            </a:r>
            <a:r>
              <a:rPr lang="en-US" dirty="0"/>
              <a:t>, and </a:t>
            </a:r>
            <a:r>
              <a:rPr lang="en-US" dirty="0" smtClean="0"/>
              <a:t>after using </a:t>
            </a:r>
            <a:r>
              <a:rPr lang="en-US" dirty="0"/>
              <a:t>the toilet.</a:t>
            </a:r>
          </a:p>
          <a:p>
            <a:r>
              <a:rPr lang="en-US" dirty="0" smtClean="0"/>
              <a:t>Breastfeed </a:t>
            </a:r>
            <a:r>
              <a:rPr lang="en-US" dirty="0"/>
              <a:t>your baby within an hour of birth.</a:t>
            </a:r>
          </a:p>
          <a:p>
            <a:r>
              <a:rPr lang="en-US" dirty="0" smtClean="0"/>
              <a:t>Follow </a:t>
            </a:r>
            <a:r>
              <a:rPr lang="en-US" dirty="0"/>
              <a:t>instructions given at the </a:t>
            </a:r>
            <a:r>
              <a:rPr lang="en-US" dirty="0" smtClean="0"/>
              <a:t>health facility </a:t>
            </a:r>
            <a:r>
              <a:rPr lang="en-US" dirty="0"/>
              <a:t>FOR EACH SERVICE.</a:t>
            </a:r>
          </a:p>
          <a:p>
            <a:r>
              <a:rPr lang="en-US" dirty="0" smtClean="0"/>
              <a:t>Involve </a:t>
            </a:r>
            <a:r>
              <a:rPr lang="en-US" dirty="0"/>
              <a:t>fathers in the reproductive health </a:t>
            </a:r>
            <a:r>
              <a:rPr lang="en-US" dirty="0" smtClean="0"/>
              <a:t>of the </a:t>
            </a:r>
            <a:r>
              <a:rPr lang="en-US" dirty="0"/>
              <a:t>family.</a:t>
            </a:r>
          </a:p>
        </p:txBody>
      </p:sp>
    </p:spTree>
    <p:extLst>
      <p:ext uri="{BB962C8B-B14F-4D97-AF65-F5344CB8AC3E}">
        <p14:creationId xmlns:p14="http://schemas.microsoft.com/office/powerpoint/2010/main" val="325173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COHORT 2: Early Childhood</a:t>
            </a:r>
            <a:br>
              <a:rPr lang="en-US" dirty="0"/>
            </a:br>
            <a:r>
              <a:rPr lang="en-US" dirty="0"/>
              <a:t>(2 Weeks to 5 Years)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Immunize all children during the first year </a:t>
            </a:r>
            <a:r>
              <a:rPr lang="en-US" dirty="0" smtClean="0"/>
              <a:t>of life </a:t>
            </a:r>
            <a:r>
              <a:rPr lang="en-US" dirty="0"/>
              <a:t>to protect against diseases.</a:t>
            </a:r>
          </a:p>
          <a:p>
            <a:r>
              <a:rPr lang="en-US" dirty="0" smtClean="0"/>
              <a:t>Give </a:t>
            </a:r>
            <a:r>
              <a:rPr lang="en-US" dirty="0"/>
              <a:t>all children Vitamin A supplementation.</a:t>
            </a:r>
          </a:p>
          <a:p>
            <a:r>
              <a:rPr lang="en-US" dirty="0" smtClean="0"/>
              <a:t> </a:t>
            </a:r>
            <a:r>
              <a:rPr lang="en-US" dirty="0"/>
              <a:t>Monitor the child’s growth every month </a:t>
            </a:r>
            <a:r>
              <a:rPr lang="en-US" dirty="0" smtClean="0"/>
              <a:t>from birth </a:t>
            </a:r>
            <a:r>
              <a:rPr lang="en-US" dirty="0"/>
              <a:t>to age two, and thereafter when a </a:t>
            </a:r>
            <a:r>
              <a:rPr lang="en-US" dirty="0" smtClean="0"/>
              <a:t>child has </a:t>
            </a:r>
            <a:r>
              <a:rPr lang="en-US" dirty="0"/>
              <a:t>a health problem.</a:t>
            </a:r>
          </a:p>
          <a:p>
            <a:r>
              <a:rPr lang="en-US" dirty="0" smtClean="0"/>
              <a:t>Recognize </a:t>
            </a:r>
            <a:r>
              <a:rPr lang="en-US" dirty="0"/>
              <a:t>warning signs showing that </a:t>
            </a:r>
            <a:r>
              <a:rPr lang="en-US" dirty="0" smtClean="0"/>
              <a:t>the child’s </a:t>
            </a:r>
            <a:r>
              <a:rPr lang="en-US" dirty="0"/>
              <a:t>growth and development are faltering.</a:t>
            </a:r>
          </a:p>
          <a:p>
            <a:r>
              <a:rPr lang="en-US" dirty="0" smtClean="0"/>
              <a:t>Give </a:t>
            </a:r>
            <a:r>
              <a:rPr lang="en-US" dirty="0"/>
              <a:t>the child proper mix of foods in </a:t>
            </a:r>
            <a:r>
              <a:rPr lang="en-US" dirty="0" smtClean="0"/>
              <a:t>three meals </a:t>
            </a:r>
            <a:r>
              <a:rPr lang="en-US" dirty="0"/>
              <a:t>a day.</a:t>
            </a:r>
          </a:p>
        </p:txBody>
      </p:sp>
    </p:spTree>
    <p:extLst>
      <p:ext uri="{BB962C8B-B14F-4D97-AF65-F5344CB8AC3E}">
        <p14:creationId xmlns:p14="http://schemas.microsoft.com/office/powerpoint/2010/main" val="115330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Provide stimulation and affection to </a:t>
            </a:r>
            <a:r>
              <a:rPr lang="en-US" dirty="0" smtClean="0"/>
              <a:t>ensure social</a:t>
            </a:r>
            <a:r>
              <a:rPr lang="en-US" dirty="0"/>
              <a:t>, physical and </a:t>
            </a:r>
            <a:r>
              <a:rPr lang="en-US" dirty="0" smtClean="0"/>
              <a:t>intellectual development</a:t>
            </a:r>
            <a:r>
              <a:rPr lang="en-US" dirty="0"/>
              <a:t>.</a:t>
            </a:r>
          </a:p>
          <a:p>
            <a:r>
              <a:rPr lang="en-US" dirty="0" smtClean="0"/>
              <a:t>Provide </a:t>
            </a:r>
            <a:r>
              <a:rPr lang="en-US" dirty="0"/>
              <a:t>exclusive breastfeeding to the </a:t>
            </a:r>
            <a:r>
              <a:rPr lang="en-US" dirty="0" smtClean="0"/>
              <a:t>infant for </a:t>
            </a:r>
            <a:r>
              <a:rPr lang="en-US" dirty="0"/>
              <a:t>the first six months.</a:t>
            </a:r>
          </a:p>
          <a:p>
            <a:r>
              <a:rPr lang="en-US" dirty="0" smtClean="0"/>
              <a:t>Introduce </a:t>
            </a:r>
            <a:r>
              <a:rPr lang="en-US" dirty="0"/>
              <a:t>weaning foods to infants from </a:t>
            </a:r>
            <a:r>
              <a:rPr lang="en-US" dirty="0" smtClean="0"/>
              <a:t>the age </a:t>
            </a:r>
            <a:r>
              <a:rPr lang="en-US" dirty="0"/>
              <a:t>of six months, but </a:t>
            </a:r>
            <a:r>
              <a:rPr lang="en-US" dirty="0" smtClean="0"/>
              <a:t>continue breastfeeding </a:t>
            </a:r>
            <a:r>
              <a:rPr lang="en-US" dirty="0"/>
              <a:t>through the child’s second </a:t>
            </a:r>
            <a:r>
              <a:rPr lang="en-US" dirty="0" smtClean="0"/>
              <a:t>year and </a:t>
            </a:r>
            <a:r>
              <a:rPr lang="en-US" dirty="0"/>
              <a:t>beyond.</a:t>
            </a:r>
          </a:p>
        </p:txBody>
      </p:sp>
    </p:spTree>
    <p:extLst>
      <p:ext uri="{BB962C8B-B14F-4D97-AF65-F5344CB8AC3E}">
        <p14:creationId xmlns:p14="http://schemas.microsoft.com/office/powerpoint/2010/main" val="274879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the child health card safe. It is </a:t>
            </a:r>
            <a:r>
              <a:rPr lang="en-US" dirty="0" smtClean="0"/>
              <a:t>an important </a:t>
            </a:r>
            <a:r>
              <a:rPr lang="en-US" dirty="0"/>
              <a:t>document that has all </a:t>
            </a:r>
            <a:r>
              <a:rPr lang="en-US" dirty="0" smtClean="0"/>
              <a:t>the information </a:t>
            </a:r>
            <a:r>
              <a:rPr lang="en-US" dirty="0"/>
              <a:t>about child immunization </a:t>
            </a:r>
            <a:r>
              <a:rPr lang="en-US" dirty="0" smtClean="0"/>
              <a:t>and growth</a:t>
            </a:r>
            <a:r>
              <a:rPr lang="en-US" dirty="0"/>
              <a:t>.</a:t>
            </a:r>
          </a:p>
          <a:p>
            <a:r>
              <a:rPr lang="en-US" dirty="0" smtClean="0"/>
              <a:t>Remember </a:t>
            </a:r>
            <a:r>
              <a:rPr lang="en-US" dirty="0"/>
              <a:t>that </a:t>
            </a:r>
            <a:r>
              <a:rPr lang="en-US" dirty="0" err="1"/>
              <a:t>diarrhoea</a:t>
            </a:r>
            <a:r>
              <a:rPr lang="en-US" dirty="0"/>
              <a:t> kills children </a:t>
            </a:r>
            <a:r>
              <a:rPr lang="en-US" dirty="0" smtClean="0"/>
              <a:t>by draining </a:t>
            </a:r>
            <a:r>
              <a:rPr lang="en-US" dirty="0"/>
              <a:t>water from the body, </a:t>
            </a:r>
            <a:r>
              <a:rPr lang="en-US" dirty="0" smtClean="0"/>
              <a:t>thus dehydrating </a:t>
            </a:r>
            <a:r>
              <a:rPr lang="en-US" dirty="0"/>
              <a:t>the child. As soon as </a:t>
            </a:r>
            <a:r>
              <a:rPr lang="en-US" dirty="0" err="1" smtClean="0"/>
              <a:t>diarrhoea</a:t>
            </a:r>
            <a:r>
              <a:rPr lang="en-US" dirty="0" smtClean="0"/>
              <a:t> starts</a:t>
            </a:r>
            <a:r>
              <a:rPr lang="en-US" dirty="0"/>
              <a:t>, give the child extra fluids as well </a:t>
            </a:r>
            <a:r>
              <a:rPr lang="en-US" dirty="0" smtClean="0"/>
              <a:t>as regular </a:t>
            </a:r>
            <a:r>
              <a:rPr lang="en-US" dirty="0"/>
              <a:t>foods.</a:t>
            </a:r>
          </a:p>
        </p:txBody>
      </p:sp>
    </p:spTree>
    <p:extLst>
      <p:ext uri="{BB962C8B-B14F-4D97-AF65-F5344CB8AC3E}">
        <p14:creationId xmlns:p14="http://schemas.microsoft.com/office/powerpoint/2010/main" val="267774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the child an extra meal a day for </a:t>
            </a:r>
            <a:r>
              <a:rPr lang="en-US" dirty="0" smtClean="0"/>
              <a:t>at least </a:t>
            </a:r>
            <a:r>
              <a:rPr lang="en-US" dirty="0"/>
              <a:t>two weeks while recovering </a:t>
            </a:r>
            <a:r>
              <a:rPr lang="en-US" dirty="0" smtClean="0"/>
              <a:t>from </a:t>
            </a:r>
            <a:r>
              <a:rPr lang="en-US" dirty="0" err="1" smtClean="0"/>
              <a:t>diarrhoea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prevent </a:t>
            </a:r>
            <a:r>
              <a:rPr lang="en-US" dirty="0" err="1"/>
              <a:t>diarrhoea</a:t>
            </a:r>
            <a:r>
              <a:rPr lang="en-US" dirty="0"/>
              <a:t>, wash </a:t>
            </a:r>
            <a:r>
              <a:rPr lang="en-US" dirty="0" smtClean="0"/>
              <a:t>hand thoroughly with </a:t>
            </a:r>
            <a:r>
              <a:rPr lang="en-US" dirty="0"/>
              <a:t>soap or ash and </a:t>
            </a:r>
            <a:r>
              <a:rPr lang="en-US" dirty="0" err="1" smtClean="0"/>
              <a:t>wate</a:t>
            </a:r>
            <a:r>
              <a:rPr lang="en-US" dirty="0" smtClean="0"/>
              <a:t> after contact with </a:t>
            </a:r>
            <a:r>
              <a:rPr lang="en-US" dirty="0" err="1"/>
              <a:t>faeces</a:t>
            </a:r>
            <a:r>
              <a:rPr lang="en-US" dirty="0"/>
              <a:t> and before touching food </a:t>
            </a:r>
            <a:r>
              <a:rPr lang="en-US" dirty="0" smtClean="0"/>
              <a:t>or feeding </a:t>
            </a:r>
            <a:r>
              <a:rPr lang="en-US" dirty="0"/>
              <a:t>children.</a:t>
            </a:r>
          </a:p>
        </p:txBody>
      </p:sp>
    </p:spTree>
    <p:extLst>
      <p:ext uri="{BB962C8B-B14F-4D97-AF65-F5344CB8AC3E}">
        <p14:creationId xmlns:p14="http://schemas.microsoft.com/office/powerpoint/2010/main" val="4184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Keep a child with cough or cold warm </a:t>
            </a:r>
            <a:r>
              <a:rPr lang="en-US" dirty="0" smtClean="0"/>
              <a:t>and continue </a:t>
            </a:r>
            <a:r>
              <a:rPr lang="en-US" dirty="0"/>
              <a:t>normal feeding and drinking.</a:t>
            </a:r>
          </a:p>
          <a:p>
            <a:r>
              <a:rPr lang="en-US" dirty="0" smtClean="0"/>
              <a:t>Ensure </a:t>
            </a:r>
            <a:r>
              <a:rPr lang="en-US" dirty="0"/>
              <a:t>children sleep under ITNs to </a:t>
            </a:r>
            <a:r>
              <a:rPr lang="en-US" dirty="0" smtClean="0"/>
              <a:t>prevent malaria</a:t>
            </a:r>
            <a:r>
              <a:rPr lang="en-US" dirty="0"/>
              <a:t>.</a:t>
            </a:r>
          </a:p>
          <a:p>
            <a:r>
              <a:rPr lang="en-US" dirty="0" smtClean="0"/>
              <a:t>Have </a:t>
            </a:r>
            <a:r>
              <a:rPr lang="en-US" dirty="0"/>
              <a:t>a child with a fever </a:t>
            </a:r>
            <a:r>
              <a:rPr lang="en-US" dirty="0" smtClean="0"/>
              <a:t>examined immediately </a:t>
            </a:r>
            <a:r>
              <a:rPr lang="en-US" dirty="0"/>
              <a:t>by a trained health worker </a:t>
            </a:r>
            <a:r>
              <a:rPr lang="en-US" dirty="0" smtClean="0"/>
              <a:t>and receive </a:t>
            </a:r>
            <a:r>
              <a:rPr lang="en-US" dirty="0"/>
              <a:t>an appropriate </a:t>
            </a:r>
            <a:r>
              <a:rPr lang="en-US" dirty="0" smtClean="0"/>
              <a:t>anti-malaria treatment </a:t>
            </a:r>
            <a:r>
              <a:rPr lang="en-US" dirty="0"/>
              <a:t>as soon as possible.</a:t>
            </a:r>
          </a:p>
        </p:txBody>
      </p:sp>
    </p:spTree>
    <p:extLst>
      <p:ext uri="{BB962C8B-B14F-4D97-AF65-F5344CB8AC3E}">
        <p14:creationId xmlns:p14="http://schemas.microsoft.com/office/powerpoint/2010/main" val="186871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Watch young children when playing </a:t>
            </a:r>
            <a:r>
              <a:rPr lang="en-US" dirty="0" smtClean="0"/>
              <a:t>an keep their </a:t>
            </a:r>
            <a:r>
              <a:rPr lang="en-US" dirty="0"/>
              <a:t>environment safe to avoid accidents.</a:t>
            </a:r>
          </a:p>
          <a:p>
            <a:r>
              <a:rPr lang="en-US" dirty="0" smtClean="0"/>
              <a:t>Do </a:t>
            </a:r>
            <a:r>
              <a:rPr lang="en-US" dirty="0"/>
              <a:t>not use drinking bottles to store </a:t>
            </a:r>
            <a:r>
              <a:rPr lang="en-US" dirty="0" smtClean="0"/>
              <a:t>poisons, medicines</a:t>
            </a:r>
            <a:r>
              <a:rPr lang="en-US" dirty="0"/>
              <a:t>, bleach, acid or liquid fuels such </a:t>
            </a:r>
            <a:r>
              <a:rPr lang="en-US" dirty="0" smtClean="0"/>
              <a:t>as paraffin</a:t>
            </a:r>
            <a:r>
              <a:rPr lang="en-US" dirty="0"/>
              <a:t>. All such liquids and materials </a:t>
            </a:r>
            <a:r>
              <a:rPr lang="en-US" dirty="0" smtClean="0"/>
              <a:t>should be </a:t>
            </a:r>
            <a:r>
              <a:rPr lang="en-US" dirty="0"/>
              <a:t>kept in clearly marked containers out </a:t>
            </a:r>
            <a:r>
              <a:rPr lang="en-US" dirty="0" smtClean="0"/>
              <a:t>of children’s </a:t>
            </a:r>
            <a:r>
              <a:rPr lang="en-US" dirty="0"/>
              <a:t>sight and reach. </a:t>
            </a:r>
            <a:endParaRPr lang="en-US" dirty="0" smtClean="0"/>
          </a:p>
          <a:p>
            <a:r>
              <a:rPr lang="en-US" dirty="0" smtClean="0"/>
              <a:t>Involve </a:t>
            </a:r>
            <a:r>
              <a:rPr lang="en-US" dirty="0"/>
              <a:t>fathers in the care of their children.</a:t>
            </a:r>
          </a:p>
        </p:txBody>
      </p:sp>
    </p:spTree>
    <p:extLst>
      <p:ext uri="{BB962C8B-B14F-4D97-AF65-F5344CB8AC3E}">
        <p14:creationId xmlns:p14="http://schemas.microsoft.com/office/powerpoint/2010/main" val="359252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COHORT </a:t>
            </a:r>
            <a:r>
              <a:rPr lang="en-US" dirty="0"/>
              <a:t>3: Late Childhood</a:t>
            </a:r>
            <a:br>
              <a:rPr lang="en-US" dirty="0"/>
            </a:br>
            <a:r>
              <a:rPr lang="en-US" dirty="0"/>
              <a:t>(6—12 Years)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Key messages</a:t>
            </a:r>
          </a:p>
          <a:p>
            <a:r>
              <a:rPr lang="en-US" dirty="0" smtClean="0"/>
              <a:t>Education and socialization of young kids.</a:t>
            </a:r>
          </a:p>
          <a:p>
            <a:r>
              <a:rPr lang="en-US" dirty="0" smtClean="0"/>
              <a:t>Worms</a:t>
            </a:r>
          </a:p>
          <a:p>
            <a:r>
              <a:rPr lang="en-US" smtClean="0"/>
              <a:t>Personal hygiene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77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Ensure all children attend primary school.</a:t>
            </a:r>
          </a:p>
          <a:p>
            <a:r>
              <a:rPr lang="en-US" dirty="0"/>
              <a:t>Ensure children receive an adequate balanced diet, three meals a day.</a:t>
            </a:r>
          </a:p>
          <a:p>
            <a:r>
              <a:rPr lang="en-US" dirty="0"/>
              <a:t>Respond to child’s need for care by playing, talking with and providing a stimulating environment to promote mental and psychological development.</a:t>
            </a:r>
          </a:p>
          <a:p>
            <a:r>
              <a:rPr lang="en-US" dirty="0"/>
              <a:t>Seek health care as soon as an illness appears or is suspected.</a:t>
            </a:r>
          </a:p>
        </p:txBody>
      </p:sp>
    </p:spTree>
    <p:extLst>
      <p:ext uri="{BB962C8B-B14F-4D97-AF65-F5344CB8AC3E}">
        <p14:creationId xmlns:p14="http://schemas.microsoft.com/office/powerpoint/2010/main" val="18338337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 Insist that children sleep under ITNs </a:t>
            </a:r>
            <a:r>
              <a:rPr lang="en-US" dirty="0" smtClean="0"/>
              <a:t>to prevent </a:t>
            </a:r>
            <a:r>
              <a:rPr lang="en-US" dirty="0"/>
              <a:t>malaria.</a:t>
            </a:r>
          </a:p>
          <a:p>
            <a:r>
              <a:rPr lang="en-US" dirty="0" smtClean="0"/>
              <a:t>Treat </a:t>
            </a:r>
            <a:r>
              <a:rPr lang="en-US" dirty="0"/>
              <a:t>all drinking water at the point of use.</a:t>
            </a:r>
          </a:p>
          <a:p>
            <a:r>
              <a:rPr lang="en-US" dirty="0" smtClean="0"/>
              <a:t>Wash </a:t>
            </a:r>
            <a:r>
              <a:rPr lang="en-US" dirty="0"/>
              <a:t>hands after visiting toilets and </a:t>
            </a:r>
            <a:r>
              <a:rPr lang="en-US" dirty="0" smtClean="0"/>
              <a:t>before  eating </a:t>
            </a:r>
            <a:r>
              <a:rPr lang="en-US" dirty="0"/>
              <a:t>in school and at home.</a:t>
            </a:r>
          </a:p>
          <a:p>
            <a:r>
              <a:rPr lang="en-US" dirty="0" smtClean="0"/>
              <a:t>Introduce </a:t>
            </a:r>
            <a:r>
              <a:rPr lang="en-US" dirty="0"/>
              <a:t>sexuality education at focal </a:t>
            </a:r>
            <a:r>
              <a:rPr lang="en-US" dirty="0" smtClean="0"/>
              <a:t>points (home</a:t>
            </a:r>
            <a:r>
              <a:rPr lang="en-US" dirty="0"/>
              <a:t>, church and school).</a:t>
            </a:r>
          </a:p>
          <a:p>
            <a:r>
              <a:rPr lang="en-US" dirty="0" smtClean="0"/>
              <a:t>Follow </a:t>
            </a:r>
            <a:r>
              <a:rPr lang="en-US" dirty="0"/>
              <a:t>the instructions given at the </a:t>
            </a:r>
            <a:r>
              <a:rPr lang="en-US" dirty="0" smtClean="0"/>
              <a:t>health facility </a:t>
            </a:r>
            <a:r>
              <a:rPr lang="en-US" dirty="0"/>
              <a:t>for each service.</a:t>
            </a:r>
          </a:p>
        </p:txBody>
      </p:sp>
    </p:spTree>
    <p:extLst>
      <p:ext uri="{BB962C8B-B14F-4D97-AF65-F5344CB8AC3E}">
        <p14:creationId xmlns:p14="http://schemas.microsoft.com/office/powerpoint/2010/main" val="362400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Kenya Essential Package for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Defines six life-cycle cohorts:</a:t>
            </a:r>
          </a:p>
          <a:p>
            <a:r>
              <a:rPr lang="en-US" dirty="0" smtClean="0"/>
              <a:t>¨ Pregnancy, delivery and the newborn</a:t>
            </a:r>
          </a:p>
          <a:p>
            <a:pPr marL="0" indent="0">
              <a:buNone/>
            </a:pPr>
            <a:r>
              <a:rPr lang="en-US" dirty="0" smtClean="0"/>
              <a:t>      (first 2 weeks of life)</a:t>
            </a:r>
          </a:p>
          <a:p>
            <a:r>
              <a:rPr lang="en-US" dirty="0" smtClean="0"/>
              <a:t>¨ Early childhood (2 weeks to 5 years)</a:t>
            </a:r>
          </a:p>
          <a:p>
            <a:r>
              <a:rPr lang="en-US" dirty="0" smtClean="0"/>
              <a:t>¨ Late childhood (6 to 12 years)</a:t>
            </a:r>
          </a:p>
          <a:p>
            <a:r>
              <a:rPr lang="en-US" dirty="0" smtClean="0"/>
              <a:t>¨ Adolescence (13-24 years)</a:t>
            </a:r>
          </a:p>
          <a:p>
            <a:r>
              <a:rPr lang="en-US" dirty="0" smtClean="0"/>
              <a:t>¨ Adult (25-59 years)</a:t>
            </a:r>
          </a:p>
          <a:p>
            <a:r>
              <a:rPr lang="en-US" dirty="0" smtClean="0"/>
              <a:t>¨ Elderly (over 60 years)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12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COHORT 4: Adolescence and</a:t>
            </a:r>
            <a:br>
              <a:rPr lang="en-US" dirty="0"/>
            </a:br>
            <a:r>
              <a:rPr lang="en-US" dirty="0"/>
              <a:t>Youth (13—24 Years)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Seek health care as soon as an illness </a:t>
            </a:r>
            <a:r>
              <a:rPr lang="en-US" dirty="0" smtClean="0"/>
              <a:t>appears or </a:t>
            </a:r>
            <a:r>
              <a:rPr lang="en-US" dirty="0"/>
              <a:t>is suspected.</a:t>
            </a:r>
          </a:p>
          <a:p>
            <a:r>
              <a:rPr lang="en-US" dirty="0" smtClean="0"/>
              <a:t>Sleep </a:t>
            </a:r>
            <a:r>
              <a:rPr lang="en-US" dirty="0"/>
              <a:t>under ITNs to prevent malaria.</a:t>
            </a:r>
          </a:p>
          <a:p>
            <a:r>
              <a:rPr lang="en-US" dirty="0" smtClean="0"/>
              <a:t>Treat </a:t>
            </a:r>
            <a:r>
              <a:rPr lang="en-US" dirty="0"/>
              <a:t>water at point of use.</a:t>
            </a:r>
          </a:p>
          <a:p>
            <a:r>
              <a:rPr lang="en-US" dirty="0" smtClean="0"/>
              <a:t>Remember </a:t>
            </a:r>
            <a:r>
              <a:rPr lang="en-US" dirty="0"/>
              <a:t>that abstinence is the safest </a:t>
            </a:r>
            <a:r>
              <a:rPr lang="en-US" dirty="0" smtClean="0"/>
              <a:t>way to </a:t>
            </a:r>
            <a:r>
              <a:rPr lang="en-US" dirty="0"/>
              <a:t>prevent STDs and HIV infection.</a:t>
            </a:r>
          </a:p>
          <a:p>
            <a:r>
              <a:rPr lang="en-US" dirty="0" smtClean="0"/>
              <a:t>Delay </a:t>
            </a:r>
            <a:r>
              <a:rPr lang="en-US" dirty="0"/>
              <a:t>sexual activity as long as possible.</a:t>
            </a:r>
          </a:p>
          <a:p>
            <a:r>
              <a:rPr lang="en-US" dirty="0" smtClean="0"/>
              <a:t>Use </a:t>
            </a:r>
            <a:r>
              <a:rPr lang="en-US" dirty="0"/>
              <a:t>protection during sex if one must </a:t>
            </a:r>
            <a:r>
              <a:rPr lang="en-US" dirty="0" smtClean="0"/>
              <a:t>have sex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97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Follow all the instructions given at the </a:t>
            </a:r>
            <a:r>
              <a:rPr lang="en-US" dirty="0" smtClean="0"/>
              <a:t>health facility </a:t>
            </a:r>
            <a:r>
              <a:rPr lang="en-US" dirty="0"/>
              <a:t>for each service.</a:t>
            </a:r>
          </a:p>
          <a:p>
            <a:r>
              <a:rPr lang="en-US" dirty="0" smtClean="0"/>
              <a:t>Avoid </a:t>
            </a:r>
            <a:r>
              <a:rPr lang="en-US" dirty="0"/>
              <a:t>the use of alcohol, cigarettes </a:t>
            </a:r>
            <a:r>
              <a:rPr lang="en-US" dirty="0" smtClean="0"/>
              <a:t>and drugs</a:t>
            </a:r>
            <a:r>
              <a:rPr lang="en-US" dirty="0"/>
              <a:t>.</a:t>
            </a:r>
          </a:p>
          <a:p>
            <a:r>
              <a:rPr lang="en-US" dirty="0" smtClean="0"/>
              <a:t>Involve </a:t>
            </a:r>
            <a:r>
              <a:rPr lang="en-US" dirty="0"/>
              <a:t>both parents in the care of </a:t>
            </a:r>
            <a:r>
              <a:rPr lang="en-US" dirty="0" smtClean="0"/>
              <a:t>their adolescents </a:t>
            </a:r>
            <a:r>
              <a:rPr lang="en-US" dirty="0"/>
              <a:t>and in reproductive health of </a:t>
            </a:r>
            <a:r>
              <a:rPr lang="en-US" dirty="0" smtClean="0"/>
              <a:t>the family</a:t>
            </a:r>
            <a:r>
              <a:rPr lang="en-US" dirty="0"/>
              <a:t>.</a:t>
            </a:r>
          </a:p>
          <a:p>
            <a:r>
              <a:rPr lang="en-US" dirty="0" smtClean="0"/>
              <a:t>Encourage </a:t>
            </a:r>
            <a:r>
              <a:rPr lang="en-US" dirty="0"/>
              <a:t>parents to discuss sexuality </a:t>
            </a:r>
            <a:r>
              <a:rPr lang="en-US" dirty="0" smtClean="0"/>
              <a:t>issues with </a:t>
            </a:r>
            <a:r>
              <a:rPr lang="en-US" dirty="0"/>
              <a:t>their adolescent children.</a:t>
            </a:r>
          </a:p>
          <a:p>
            <a:r>
              <a:rPr lang="en-US" dirty="0" smtClean="0"/>
              <a:t>Prevent </a:t>
            </a:r>
            <a:r>
              <a:rPr lang="en-US" dirty="0"/>
              <a:t>unwanted pregnancy through </a:t>
            </a:r>
            <a:r>
              <a:rPr lang="en-US" dirty="0" smtClean="0"/>
              <a:t>family planning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064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COHORT 5: Adults 25—59</a:t>
            </a:r>
            <a:br>
              <a:rPr lang="en-US" dirty="0"/>
            </a:br>
            <a:r>
              <a:rPr lang="en-US" dirty="0"/>
              <a:t>Years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Remember that all people are at risk of </a:t>
            </a:r>
            <a:r>
              <a:rPr lang="en-US" dirty="0" smtClean="0"/>
              <a:t>HIV/ AIDS</a:t>
            </a:r>
            <a:r>
              <a:rPr lang="en-US" dirty="0"/>
              <a:t>; use condoms to reduce this risk.</a:t>
            </a:r>
          </a:p>
          <a:p>
            <a:r>
              <a:rPr lang="en-US" dirty="0" smtClean="0"/>
              <a:t>If </a:t>
            </a:r>
            <a:r>
              <a:rPr lang="en-US" dirty="0"/>
              <a:t>you suspect that you might be </a:t>
            </a:r>
            <a:r>
              <a:rPr lang="en-US" dirty="0" smtClean="0"/>
              <a:t>infected with </a:t>
            </a:r>
            <a:r>
              <a:rPr lang="en-US" dirty="0"/>
              <a:t>HIV, contact a health worker or a </a:t>
            </a:r>
            <a:r>
              <a:rPr lang="en-US" dirty="0" smtClean="0"/>
              <a:t>VCT </a:t>
            </a:r>
            <a:r>
              <a:rPr lang="en-US" dirty="0" err="1" smtClean="0"/>
              <a:t>centre</a:t>
            </a:r>
            <a:r>
              <a:rPr lang="en-US" dirty="0" smtClean="0"/>
              <a:t> </a:t>
            </a:r>
            <a:r>
              <a:rPr lang="en-US" dirty="0"/>
              <a:t>to receive confidential </a:t>
            </a:r>
            <a:r>
              <a:rPr lang="en-US" dirty="0" err="1" smtClean="0"/>
              <a:t>counselling</a:t>
            </a:r>
            <a:r>
              <a:rPr lang="en-US" dirty="0" smtClean="0"/>
              <a:t> and </a:t>
            </a:r>
            <a:r>
              <a:rPr lang="en-US" dirty="0"/>
              <a:t>testing.</a:t>
            </a:r>
          </a:p>
          <a:p>
            <a:r>
              <a:rPr lang="en-US" dirty="0" smtClean="0"/>
              <a:t>Reduce </a:t>
            </a:r>
            <a:r>
              <a:rPr lang="en-US" dirty="0"/>
              <a:t>the risk of getting HIV through sex </a:t>
            </a:r>
            <a:r>
              <a:rPr lang="en-US" dirty="0" smtClean="0"/>
              <a:t>by not </a:t>
            </a:r>
            <a:r>
              <a:rPr lang="en-US" dirty="0"/>
              <a:t>having sex at all or by being faithful </a:t>
            </a:r>
            <a:r>
              <a:rPr lang="en-US" dirty="0" smtClean="0"/>
              <a:t>to one </a:t>
            </a:r>
            <a:r>
              <a:rPr lang="en-US" dirty="0"/>
              <a:t>partner, whose only partner is you.</a:t>
            </a:r>
          </a:p>
        </p:txBody>
      </p:sp>
    </p:spTree>
    <p:extLst>
      <p:ext uri="{BB962C8B-B14F-4D97-AF65-F5344CB8AC3E}">
        <p14:creationId xmlns:p14="http://schemas.microsoft.com/office/powerpoint/2010/main" val="262118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Parents and teachers, help young </a:t>
            </a:r>
            <a:r>
              <a:rPr lang="en-US" dirty="0" smtClean="0"/>
              <a:t>people protect </a:t>
            </a:r>
            <a:r>
              <a:rPr lang="en-US" dirty="0"/>
              <a:t>themselves from HIV/AIDS by </a:t>
            </a:r>
            <a:r>
              <a:rPr lang="en-US" dirty="0" smtClean="0"/>
              <a:t>talking with </a:t>
            </a:r>
            <a:r>
              <a:rPr lang="en-US" dirty="0"/>
              <a:t>them about how to avoid getting </a:t>
            </a:r>
            <a:r>
              <a:rPr lang="en-US" dirty="0" smtClean="0"/>
              <a:t>and spreading </a:t>
            </a:r>
            <a:r>
              <a:rPr lang="en-US" dirty="0"/>
              <a:t>the disease.</a:t>
            </a:r>
          </a:p>
          <a:p>
            <a:r>
              <a:rPr lang="en-US" dirty="0" smtClean="0"/>
              <a:t>Discuss </a:t>
            </a:r>
            <a:r>
              <a:rPr lang="en-US" dirty="0"/>
              <a:t>sexuality and HIV/AIDS </a:t>
            </a:r>
            <a:r>
              <a:rPr lang="en-US" dirty="0" smtClean="0"/>
              <a:t>wit children early </a:t>
            </a:r>
            <a:r>
              <a:rPr lang="en-US" dirty="0"/>
              <a:t>enough.</a:t>
            </a:r>
          </a:p>
          <a:p>
            <a:r>
              <a:rPr lang="en-US" dirty="0" smtClean="0"/>
              <a:t>Get </a:t>
            </a:r>
            <a:r>
              <a:rPr lang="en-US" dirty="0"/>
              <a:t>information on lifestyle </a:t>
            </a:r>
            <a:r>
              <a:rPr lang="en-US" dirty="0" smtClean="0"/>
              <a:t>relate illnesses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497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 regularly for </a:t>
            </a:r>
            <a:r>
              <a:rPr lang="en-US" dirty="0" smtClean="0"/>
              <a:t>non-communicable illnesses </a:t>
            </a:r>
            <a:r>
              <a:rPr lang="en-US" dirty="0"/>
              <a:t>like diabetes, </a:t>
            </a:r>
            <a:r>
              <a:rPr lang="en-US" dirty="0" smtClean="0"/>
              <a:t>hypertension, cholesterol </a:t>
            </a:r>
            <a:r>
              <a:rPr lang="en-US" dirty="0" err="1" smtClean="0"/>
              <a:t>aemia</a:t>
            </a:r>
            <a:r>
              <a:rPr lang="en-US" dirty="0"/>
              <a:t>, etc</a:t>
            </a:r>
            <a:r>
              <a:rPr lang="en-US" dirty="0" smtClean="0"/>
              <a:t>.</a:t>
            </a:r>
          </a:p>
          <a:p>
            <a:r>
              <a:rPr lang="en-US" dirty="0"/>
              <a:t>Seek health care as soon as illness appears </a:t>
            </a:r>
            <a:r>
              <a:rPr lang="en-US" dirty="0" smtClean="0"/>
              <a:t>or is </a:t>
            </a:r>
            <a:r>
              <a:rPr lang="en-US" dirty="0"/>
              <a:t>suspected.</a:t>
            </a:r>
          </a:p>
          <a:p>
            <a:r>
              <a:rPr lang="en-US" dirty="0" smtClean="0"/>
              <a:t>Sleep </a:t>
            </a:r>
            <a:r>
              <a:rPr lang="en-US" dirty="0"/>
              <a:t>under ITNs to prevent malaria.</a:t>
            </a:r>
          </a:p>
          <a:p>
            <a:r>
              <a:rPr lang="en-US" dirty="0" smtClean="0"/>
              <a:t>Treat </a:t>
            </a:r>
            <a:r>
              <a:rPr lang="en-US" dirty="0"/>
              <a:t>drinking water at the point of use.</a:t>
            </a:r>
          </a:p>
        </p:txBody>
      </p:sp>
    </p:spTree>
    <p:extLst>
      <p:ext uri="{BB962C8B-B14F-4D97-AF65-F5344CB8AC3E}">
        <p14:creationId xmlns:p14="http://schemas.microsoft.com/office/powerpoint/2010/main" val="69449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COHORT 6: Elderly Persons</a:t>
            </a:r>
            <a:br>
              <a:rPr lang="en-US" dirty="0"/>
            </a:br>
            <a:r>
              <a:rPr lang="en-US" dirty="0"/>
              <a:t>(over 60 Years)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Seek health care as soon as illness appears </a:t>
            </a:r>
            <a:r>
              <a:rPr lang="en-US" dirty="0" smtClean="0"/>
              <a:t>or is </a:t>
            </a:r>
            <a:r>
              <a:rPr lang="en-US" dirty="0"/>
              <a:t>suspected.</a:t>
            </a:r>
          </a:p>
          <a:p>
            <a:r>
              <a:rPr lang="en-US" dirty="0" smtClean="0"/>
              <a:t>Use </a:t>
            </a:r>
            <a:r>
              <a:rPr lang="en-US" dirty="0"/>
              <a:t>ITNs when sleeping to prevent malaria.</a:t>
            </a:r>
          </a:p>
          <a:p>
            <a:r>
              <a:rPr lang="en-US" dirty="0" smtClean="0"/>
              <a:t>Treat </a:t>
            </a:r>
            <a:r>
              <a:rPr lang="en-US" dirty="0"/>
              <a:t>drinking water at point of use.</a:t>
            </a:r>
          </a:p>
          <a:p>
            <a:r>
              <a:rPr lang="en-US" dirty="0" smtClean="0"/>
              <a:t>Follow </a:t>
            </a:r>
            <a:r>
              <a:rPr lang="en-US" dirty="0"/>
              <a:t>instructions given at the </a:t>
            </a:r>
            <a:r>
              <a:rPr lang="en-US" dirty="0" smtClean="0"/>
              <a:t>health facility </a:t>
            </a:r>
            <a:r>
              <a:rPr lang="en-US" dirty="0"/>
              <a:t>for any service.</a:t>
            </a:r>
          </a:p>
          <a:p>
            <a:r>
              <a:rPr lang="en-US" dirty="0" smtClean="0"/>
              <a:t>Take </a:t>
            </a:r>
            <a:r>
              <a:rPr lang="en-US" dirty="0"/>
              <a:t>regular exercise to the extent of ability.</a:t>
            </a:r>
          </a:p>
          <a:p>
            <a:r>
              <a:rPr lang="en-US" dirty="0" smtClean="0"/>
              <a:t>Go </a:t>
            </a:r>
            <a:r>
              <a:rPr lang="en-US" dirty="0"/>
              <a:t>for regular medical check ups.</a:t>
            </a:r>
          </a:p>
        </p:txBody>
      </p:sp>
    </p:spTree>
    <p:extLst>
      <p:ext uri="{BB962C8B-B14F-4D97-AF65-F5344CB8AC3E}">
        <p14:creationId xmlns:p14="http://schemas.microsoft.com/office/powerpoint/2010/main" val="377181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three </a:t>
            </a:r>
            <a:r>
              <a:rPr lang="en-US" dirty="0" smtClean="0"/>
              <a:t>delay that boost maternal mortality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Delay in seeking care for pregnancy related complications.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Delay in reaching the care facility.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Delay </a:t>
            </a:r>
            <a:r>
              <a:rPr lang="en-US" dirty="0"/>
              <a:t>in </a:t>
            </a:r>
            <a:r>
              <a:rPr lang="en-US" dirty="0" smtClean="0"/>
              <a:t>being examined and treated </a:t>
            </a:r>
            <a:r>
              <a:rPr lang="en-US" dirty="0"/>
              <a:t>at  </a:t>
            </a:r>
            <a:r>
              <a:rPr lang="en-US" dirty="0" smtClean="0"/>
              <a:t>the health </a:t>
            </a:r>
            <a:r>
              <a:rPr lang="en-US" dirty="0"/>
              <a:t>facility</a:t>
            </a:r>
          </a:p>
        </p:txBody>
      </p:sp>
    </p:spTree>
    <p:extLst>
      <p:ext uri="{BB962C8B-B14F-4D97-AF65-F5344CB8AC3E}">
        <p14:creationId xmlns:p14="http://schemas.microsoft.com/office/powerpoint/2010/main" val="273069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COHORT 1: Pregnancy,</a:t>
            </a:r>
            <a:br>
              <a:rPr lang="en-US" dirty="0"/>
            </a:br>
            <a:r>
              <a:rPr lang="en-US" dirty="0"/>
              <a:t>Delivery and Newborn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Know the warning signs during pregnancy </a:t>
            </a:r>
            <a:r>
              <a:rPr lang="en-US" dirty="0" smtClean="0"/>
              <a:t>and childbirth </a:t>
            </a:r>
            <a:r>
              <a:rPr lang="en-US" dirty="0"/>
              <a:t>and have plans and resources </a:t>
            </a:r>
            <a:r>
              <a:rPr lang="en-US" dirty="0" smtClean="0"/>
              <a:t>for getting </a:t>
            </a:r>
            <a:r>
              <a:rPr lang="en-US" dirty="0"/>
              <a:t>immediate skilled help.</a:t>
            </a:r>
          </a:p>
          <a:p>
            <a:r>
              <a:rPr lang="en-US" dirty="0" smtClean="0"/>
              <a:t>Remind </a:t>
            </a:r>
            <a:r>
              <a:rPr lang="en-US" dirty="0"/>
              <a:t>community members that </a:t>
            </a:r>
            <a:r>
              <a:rPr lang="en-US" dirty="0" smtClean="0"/>
              <a:t>physical abuse </a:t>
            </a:r>
            <a:r>
              <a:rPr lang="en-US" dirty="0"/>
              <a:t>of women for any reason is </a:t>
            </a:r>
            <a:r>
              <a:rPr lang="en-US" dirty="0" smtClean="0"/>
              <a:t>dangerous and </a:t>
            </a:r>
            <a:r>
              <a:rPr lang="en-US" dirty="0"/>
              <a:t>unacceptable.</a:t>
            </a:r>
          </a:p>
          <a:p>
            <a:r>
              <a:rPr lang="en-US" dirty="0" smtClean="0"/>
              <a:t> </a:t>
            </a:r>
            <a:r>
              <a:rPr lang="en-US" dirty="0"/>
              <a:t>Encourage pregnant women to attend </a:t>
            </a:r>
            <a:r>
              <a:rPr lang="en-US" dirty="0" smtClean="0"/>
              <a:t>at least </a:t>
            </a:r>
            <a:r>
              <a:rPr lang="en-US" dirty="0"/>
              <a:t>four ANC visits before delivery.</a:t>
            </a:r>
          </a:p>
        </p:txBody>
      </p:sp>
    </p:spTree>
    <p:extLst>
      <p:ext uri="{BB962C8B-B14F-4D97-AF65-F5344CB8AC3E}">
        <p14:creationId xmlns:p14="http://schemas.microsoft.com/office/powerpoint/2010/main" val="387497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Encourage all pregnant mothers to </a:t>
            </a:r>
            <a:r>
              <a:rPr lang="en-US" dirty="0" smtClean="0"/>
              <a:t>sleep under </a:t>
            </a:r>
            <a:r>
              <a:rPr lang="en-US" dirty="0"/>
              <a:t>insecticide treated nets (ITNs) </a:t>
            </a:r>
            <a:r>
              <a:rPr lang="en-US" dirty="0" smtClean="0"/>
              <a:t>to  prevent </a:t>
            </a:r>
            <a:r>
              <a:rPr lang="en-US" dirty="0"/>
              <a:t>malaria.</a:t>
            </a:r>
          </a:p>
          <a:p>
            <a:r>
              <a:rPr lang="en-US" dirty="0" smtClean="0"/>
              <a:t> </a:t>
            </a:r>
            <a:r>
              <a:rPr lang="en-US" dirty="0"/>
              <a:t>Help a pregnant woman prepare a </a:t>
            </a:r>
            <a:r>
              <a:rPr lang="en-US" dirty="0" smtClean="0"/>
              <a:t>birth plan, that </a:t>
            </a:r>
            <a:r>
              <a:rPr lang="en-US" dirty="0"/>
              <a:t>is, what to do when the time comes.</a:t>
            </a:r>
          </a:p>
          <a:p>
            <a:r>
              <a:rPr lang="en-US" dirty="0" smtClean="0"/>
              <a:t>Encourage </a:t>
            </a:r>
            <a:r>
              <a:rPr lang="en-US" dirty="0"/>
              <a:t>all pregnant women to </a:t>
            </a:r>
            <a:r>
              <a:rPr lang="en-US" dirty="0" smtClean="0"/>
              <a:t>deliver with </a:t>
            </a:r>
            <a:r>
              <a:rPr lang="en-US" dirty="0"/>
              <a:t>the assistance of skilled </a:t>
            </a:r>
            <a:r>
              <a:rPr lang="en-US" dirty="0" smtClean="0"/>
              <a:t>medical personnel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506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Recognize the following risk factors </a:t>
            </a:r>
            <a:r>
              <a:rPr lang="en-US" dirty="0" smtClean="0"/>
              <a:t>in pregnancy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 An interval of less than two years </a:t>
            </a:r>
            <a:r>
              <a:rPr lang="en-US" dirty="0" smtClean="0"/>
              <a:t>since an </a:t>
            </a:r>
            <a:r>
              <a:rPr lang="en-US" dirty="0"/>
              <a:t>earlier birth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 A girl who is under 18 or a woman who </a:t>
            </a:r>
            <a:r>
              <a:rPr lang="en-US" dirty="0" smtClean="0"/>
              <a:t>is over </a:t>
            </a:r>
            <a:r>
              <a:rPr lang="en-US" dirty="0"/>
              <a:t>35 years of age with first pregnancy.</a:t>
            </a:r>
          </a:p>
          <a:p>
            <a:pPr lvl="1"/>
            <a:r>
              <a:rPr lang="en-US" dirty="0"/>
              <a:t> The woman has already had four or </a:t>
            </a:r>
            <a:r>
              <a:rPr lang="en-US" dirty="0" smtClean="0"/>
              <a:t>more deliveries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91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woman has had a previous premature birth or baby weighing less than 2 kilograms at birth</a:t>
            </a:r>
            <a:r>
              <a:rPr lang="en-US" dirty="0" smtClean="0"/>
              <a:t>.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woman has had a previous </a:t>
            </a:r>
            <a:r>
              <a:rPr lang="en-US" dirty="0" smtClean="0"/>
              <a:t>difficult or </a:t>
            </a:r>
            <a:r>
              <a:rPr lang="en-US" dirty="0"/>
              <a:t>Caesarean birth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 The woman has had a </a:t>
            </a:r>
            <a:r>
              <a:rPr lang="en-US" dirty="0" smtClean="0"/>
              <a:t>previous miscarriage </a:t>
            </a:r>
            <a:r>
              <a:rPr lang="en-US" dirty="0"/>
              <a:t>or stillbirth.</a:t>
            </a:r>
          </a:p>
        </p:txBody>
      </p:sp>
    </p:spTree>
    <p:extLst>
      <p:ext uri="{BB962C8B-B14F-4D97-AF65-F5344CB8AC3E}">
        <p14:creationId xmlns:p14="http://schemas.microsoft.com/office/powerpoint/2010/main" val="420172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Recognize the following warning/danger </a:t>
            </a:r>
            <a:r>
              <a:rPr lang="en-US" dirty="0" smtClean="0"/>
              <a:t>signs during </a:t>
            </a:r>
            <a:r>
              <a:rPr lang="en-US" dirty="0"/>
              <a:t>pregnancy and take action:</a:t>
            </a:r>
          </a:p>
          <a:p>
            <a:pPr lvl="1"/>
            <a:r>
              <a:rPr lang="en-US" dirty="0"/>
              <a:t> </a:t>
            </a:r>
            <a:r>
              <a:rPr lang="en-US" dirty="0" err="1"/>
              <a:t>Anaemia</a:t>
            </a:r>
            <a:r>
              <a:rPr lang="en-US" dirty="0"/>
              <a:t>, paleness inside the eyelids, </a:t>
            </a:r>
            <a:r>
              <a:rPr lang="en-US" dirty="0" smtClean="0"/>
              <a:t>or being </a:t>
            </a:r>
            <a:r>
              <a:rPr lang="en-US" dirty="0"/>
              <a:t>tired or easily out-of-breath.</a:t>
            </a:r>
          </a:p>
          <a:p>
            <a:pPr lvl="1"/>
            <a:r>
              <a:rPr lang="en-US" dirty="0"/>
              <a:t> Swelling of legs, arms or face.</a:t>
            </a:r>
          </a:p>
          <a:p>
            <a:pPr lvl="1"/>
            <a:r>
              <a:rPr lang="en-US" dirty="0"/>
              <a:t> The </a:t>
            </a:r>
            <a:r>
              <a:rPr lang="en-US" dirty="0" err="1"/>
              <a:t>foetus</a:t>
            </a:r>
            <a:r>
              <a:rPr lang="en-US" dirty="0"/>
              <a:t> moves very little or not at all.</a:t>
            </a:r>
          </a:p>
          <a:p>
            <a:pPr lvl="1"/>
            <a:r>
              <a:rPr lang="en-US" dirty="0"/>
              <a:t> Spotting or bleeding from the </a:t>
            </a:r>
            <a:r>
              <a:rPr lang="en-US" dirty="0" smtClean="0"/>
              <a:t>vagina during </a:t>
            </a:r>
            <a:r>
              <a:rPr lang="en-US" dirty="0"/>
              <a:t>pregnancy (or profuse </a:t>
            </a:r>
            <a:r>
              <a:rPr lang="en-US" dirty="0" smtClean="0"/>
              <a:t>or persistent </a:t>
            </a:r>
            <a:r>
              <a:rPr lang="en-US" dirty="0"/>
              <a:t>bleeding after delivery).</a:t>
            </a:r>
          </a:p>
        </p:txBody>
      </p:sp>
    </p:spTree>
    <p:extLst>
      <p:ext uri="{BB962C8B-B14F-4D97-AF65-F5344CB8AC3E}">
        <p14:creationId xmlns:p14="http://schemas.microsoft.com/office/powerpoint/2010/main" val="147976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Severe headaches or abdominal pains.</a:t>
            </a:r>
          </a:p>
          <a:p>
            <a:pPr lvl="1"/>
            <a:r>
              <a:rPr lang="en-US" dirty="0"/>
              <a:t> Severe or persistent vomiting.</a:t>
            </a:r>
          </a:p>
          <a:p>
            <a:pPr lvl="1"/>
            <a:r>
              <a:rPr lang="en-US" dirty="0"/>
              <a:t> High fever.</a:t>
            </a:r>
          </a:p>
          <a:p>
            <a:pPr lvl="1"/>
            <a:r>
              <a:rPr lang="en-US" dirty="0"/>
              <a:t> The water breaks before due time </a:t>
            </a:r>
            <a:r>
              <a:rPr lang="en-US" dirty="0" smtClean="0"/>
              <a:t>for delivery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 Convulsions.</a:t>
            </a:r>
          </a:p>
          <a:p>
            <a:pPr lvl="1"/>
            <a:r>
              <a:rPr lang="en-US" dirty="0"/>
              <a:t> Prolonged </a:t>
            </a:r>
            <a:r>
              <a:rPr lang="en-US" dirty="0" err="1"/>
              <a:t>labour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432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Encourage mothers to get immunized </a:t>
            </a:r>
            <a:r>
              <a:rPr lang="en-US" dirty="0" smtClean="0"/>
              <a:t>against tetanus</a:t>
            </a:r>
            <a:r>
              <a:rPr lang="en-US" dirty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Immunize all newborn children against </a:t>
            </a:r>
            <a:r>
              <a:rPr lang="en-US" dirty="0" smtClean="0"/>
              <a:t>the preventable </a:t>
            </a:r>
            <a:r>
              <a:rPr lang="en-US" dirty="0"/>
              <a:t>diseases.</a:t>
            </a:r>
          </a:p>
          <a:p>
            <a:r>
              <a:rPr lang="en-US" dirty="0" smtClean="0"/>
              <a:t>Ensure </a:t>
            </a:r>
            <a:r>
              <a:rPr lang="en-US" dirty="0"/>
              <a:t>all births are notified and registered.</a:t>
            </a:r>
          </a:p>
          <a:p>
            <a:r>
              <a:rPr lang="en-US" dirty="0" smtClean="0"/>
              <a:t>Remember </a:t>
            </a:r>
            <a:r>
              <a:rPr lang="en-US" dirty="0"/>
              <a:t>that the child health card is </a:t>
            </a:r>
            <a:r>
              <a:rPr lang="en-US" dirty="0" smtClean="0"/>
              <a:t>an important </a:t>
            </a:r>
            <a:r>
              <a:rPr lang="en-US" dirty="0"/>
              <a:t>document that must be kept </a:t>
            </a:r>
            <a:r>
              <a:rPr lang="en-US" dirty="0" smtClean="0"/>
              <a:t>safely to </a:t>
            </a:r>
            <a:r>
              <a:rPr lang="en-US" dirty="0"/>
              <a:t>monitor growth and immunization </a:t>
            </a:r>
            <a:r>
              <a:rPr lang="en-US" dirty="0" smtClean="0"/>
              <a:t>and other </a:t>
            </a:r>
            <a:r>
              <a:rPr lang="en-US" dirty="0"/>
              <a:t>services to the child.</a:t>
            </a:r>
          </a:p>
        </p:txBody>
      </p:sp>
    </p:spTree>
    <p:extLst>
      <p:ext uri="{BB962C8B-B14F-4D97-AF65-F5344CB8AC3E}">
        <p14:creationId xmlns:p14="http://schemas.microsoft.com/office/powerpoint/2010/main" val="182116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135</TotalTime>
  <Words>1317</Words>
  <Application>Microsoft Office PowerPoint</Application>
  <PresentationFormat>On-screen Show (4:3)</PresentationFormat>
  <Paragraphs>119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Austin</vt:lpstr>
      <vt:lpstr>COMMUNITY STRATEGY</vt:lpstr>
      <vt:lpstr>Kenya Essential Package for Health</vt:lpstr>
      <vt:lpstr>COHORT 1: Pregnancy, Delivery and Newborn</vt:lpstr>
      <vt:lpstr>Cont….</vt:lpstr>
      <vt:lpstr>Cont….</vt:lpstr>
      <vt:lpstr>Cont....</vt:lpstr>
      <vt:lpstr>PowerPoint Presentation</vt:lpstr>
      <vt:lpstr>PowerPoint Presentation</vt:lpstr>
      <vt:lpstr>PowerPoint Presentation</vt:lpstr>
      <vt:lpstr>PowerPoint Presentation</vt:lpstr>
      <vt:lpstr>COHORT 2: Early Childhood (2 Weeks to 5 Years)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COHORT 3: Late Childhood (6—12 Years)</vt:lpstr>
      <vt:lpstr>PowerPoint Presentation</vt:lpstr>
      <vt:lpstr>PowerPoint Presentation</vt:lpstr>
      <vt:lpstr>COHORT 4: Adolescence and Youth (13—24 Years)</vt:lpstr>
      <vt:lpstr>PowerPoint Presentation</vt:lpstr>
      <vt:lpstr>COHORT 5: Adults 25—59 Years</vt:lpstr>
      <vt:lpstr>PowerPoint Presentation</vt:lpstr>
      <vt:lpstr>PowerPoint Presentation</vt:lpstr>
      <vt:lpstr>COHORT 6: Elderly Persons (over 60 Years)</vt:lpstr>
      <vt:lpstr>The three delay that boost maternal mortality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STRATEGY</dc:title>
  <dc:creator>keddy</dc:creator>
  <cp:lastModifiedBy>keddy</cp:lastModifiedBy>
  <cp:revision>26</cp:revision>
  <dcterms:created xsi:type="dcterms:W3CDTF">2018-02-08T16:50:58Z</dcterms:created>
  <dcterms:modified xsi:type="dcterms:W3CDTF">2018-03-01T04:34:09Z</dcterms:modified>
</cp:coreProperties>
</file>