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2" r:id="rId1"/>
  </p:sldMasterIdLst>
  <p:notesMasterIdLst>
    <p:notesMasterId r:id="rId2"/>
  </p:notesMasterIdLst>
  <p:sldIdLst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tableStyles" Target="tableStyles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6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2596DD4-5D76-40E6-9884-6334A8E107F7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774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7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3027545-407E-423D-984C-A4A2B5A9F028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/>
              <a:t>Schuknecht</a:t>
            </a:r>
            <a:r>
              <a:rPr baseline="0" dirty="0" lang="en-US" smtClean="0"/>
              <a:t> HF ; Pathology of the ear 2</a:t>
            </a:r>
            <a:r>
              <a:rPr baseline="30000" dirty="0" lang="en-US" smtClean="0"/>
              <a:t>nd</a:t>
            </a:r>
            <a:r>
              <a:rPr baseline="0" dirty="0" lang="en-US" smtClean="0"/>
              <a:t> </a:t>
            </a:r>
            <a:r>
              <a:rPr baseline="0" dirty="0" lang="en-US" err="1" smtClean="0"/>
              <a:t>ed</a:t>
            </a:r>
            <a:r>
              <a:rPr baseline="0" dirty="0" lang="en-US" smtClean="0"/>
              <a:t> Philadelphia. Lea and </a:t>
            </a:r>
            <a:r>
              <a:rPr baseline="0" dirty="0" lang="en-US" err="1" smtClean="0"/>
              <a:t>Febiger</a:t>
            </a:r>
            <a:r>
              <a:rPr baseline="0" dirty="0" lang="en-US" smtClean="0"/>
              <a:t> 1993</a:t>
            </a:r>
          </a:p>
          <a:p>
            <a:r>
              <a:rPr baseline="0" dirty="0" lang="en-US" smtClean="0"/>
              <a:t>Bluestone CD Gates GA Seventh international symposium in recent advances in otitis media</a:t>
            </a:r>
            <a:endParaRPr dirty="0" lang="en-US"/>
          </a:p>
        </p:txBody>
      </p:sp>
      <p:sp>
        <p:nvSpPr>
          <p:cNvPr id="10486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027545-407E-423D-984C-A4A2B5A9F02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/>
              <a:t>Nausea vomiting and deep seated pain is absent</a:t>
            </a:r>
            <a:endParaRPr dirty="0" lang="en-US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027545-407E-423D-984C-A4A2B5A9F02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/>
              <a:t>When drilling in suspected cases, bones over </a:t>
            </a:r>
            <a:r>
              <a:rPr dirty="0" lang="en-US" err="1" smtClean="0"/>
              <a:t>tegmen</a:t>
            </a:r>
            <a:r>
              <a:rPr baseline="0" dirty="0" lang="en-US" smtClean="0"/>
              <a:t> and sigmoid is </a:t>
            </a:r>
            <a:r>
              <a:rPr baseline="0" dirty="0" lang="en-US" err="1" smtClean="0"/>
              <a:t>thinnned</a:t>
            </a:r>
            <a:r>
              <a:rPr baseline="0" dirty="0" lang="en-US" smtClean="0"/>
              <a:t> to examine underlying </a:t>
            </a:r>
            <a:r>
              <a:rPr baseline="0" dirty="0" lang="en-US" err="1" smtClean="0"/>
              <a:t>dura</a:t>
            </a:r>
            <a:endParaRPr baseline="0" dirty="0" lang="en-US" smtClean="0"/>
          </a:p>
          <a:p>
            <a:r>
              <a:rPr baseline="0" dirty="0" lang="en-US" smtClean="0"/>
              <a:t>Grommets-if TM is intact and inadequate ventilation</a:t>
            </a:r>
            <a:endParaRPr dirty="0" lang="en-US"/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027545-407E-423D-984C-A4A2B5A9F028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/>
              <a:t>Craniotomy – better exposure </a:t>
            </a:r>
            <a:r>
              <a:rPr dirty="0" lang="en-US" err="1" smtClean="0"/>
              <a:t>mayb</a:t>
            </a:r>
            <a:r>
              <a:rPr dirty="0" lang="en-US" smtClean="0"/>
              <a:t> more </a:t>
            </a:r>
            <a:r>
              <a:rPr dirty="0" lang="en-US" err="1" smtClean="0"/>
              <a:t>loculated</a:t>
            </a:r>
            <a:r>
              <a:rPr dirty="0" lang="en-US" smtClean="0"/>
              <a:t> and </a:t>
            </a:r>
            <a:r>
              <a:rPr dirty="0" lang="en-US" err="1" smtClean="0"/>
              <a:t>tenaciuis</a:t>
            </a:r>
            <a:r>
              <a:rPr dirty="0" lang="en-US" smtClean="0"/>
              <a:t> than expected Burr</a:t>
            </a:r>
            <a:r>
              <a:rPr baseline="0" dirty="0" lang="en-US" smtClean="0"/>
              <a:t> holes- less morbidity</a:t>
            </a:r>
          </a:p>
          <a:p>
            <a:r>
              <a:rPr baseline="0" dirty="0" lang="en-US" smtClean="0"/>
              <a:t>Non surgical approach – preserved mental status, </a:t>
            </a:r>
            <a:r>
              <a:rPr baseline="0" dirty="0" lang="en-US" err="1" smtClean="0"/>
              <a:t>nonfocal</a:t>
            </a:r>
            <a:r>
              <a:rPr baseline="0" dirty="0" lang="en-US" smtClean="0"/>
              <a:t> neurological deficit, localized limited pus, rapid clinical improvement</a:t>
            </a:r>
            <a:endParaRPr dirty="0" lang="en-US"/>
          </a:p>
        </p:txBody>
      </p:sp>
      <p:sp>
        <p:nvSpPr>
          <p:cNvPr id="10486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027545-407E-423D-984C-A4A2B5A9F028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/>
              <a:t>Erosion of </a:t>
            </a:r>
            <a:r>
              <a:rPr dirty="0" lang="en-US" err="1" smtClean="0"/>
              <a:t>tegmen</a:t>
            </a:r>
            <a:r>
              <a:rPr dirty="0" lang="en-US" smtClean="0"/>
              <a:t> tympani – temporal lobe abscess</a:t>
            </a:r>
          </a:p>
          <a:p>
            <a:r>
              <a:rPr dirty="0" lang="en-US" smtClean="0"/>
              <a:t>Erosion of </a:t>
            </a:r>
            <a:r>
              <a:rPr dirty="0" lang="en-US" err="1" smtClean="0"/>
              <a:t>trautmanns</a:t>
            </a:r>
            <a:r>
              <a:rPr dirty="0" lang="en-US" smtClean="0"/>
              <a:t> triangle – cerebellar abscess and sigmoid sinus</a:t>
            </a:r>
            <a:endParaRPr dirty="0" lang="en-US"/>
          </a:p>
        </p:txBody>
      </p:sp>
      <p:sp>
        <p:nvSpPr>
          <p:cNvPr id="10486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027545-407E-423D-984C-A4A2B5A9F028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/>
              <a:t>Mastoidectomy</a:t>
            </a:r>
            <a:r>
              <a:rPr dirty="0" lang="en-US" smtClean="0"/>
              <a:t> – when </a:t>
            </a:r>
            <a:r>
              <a:rPr dirty="0" lang="en-US" err="1" smtClean="0"/>
              <a:t>pt</a:t>
            </a:r>
            <a:r>
              <a:rPr dirty="0" lang="en-US" smtClean="0"/>
              <a:t> is stable--</a:t>
            </a:r>
            <a:endParaRPr dirty="0" lang="en-US"/>
          </a:p>
        </p:txBody>
      </p:sp>
      <p:sp>
        <p:nvSpPr>
          <p:cNvPr id="104869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3027545-407E-423D-984C-A4A2B5A9F028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7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7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76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7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76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7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7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DF4CD-D31B-44D4-85E9-829D428A592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CADB-841E-46E8-B433-6286789DD6B5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 smtClean="0"/>
              <a:t>COMPLICATIONS OF OTITIS MEDIA</a:t>
            </a:r>
            <a:endParaRPr dirty="0" lang="en-US"/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EXTRACRANIAL</a:t>
            </a:r>
            <a:endParaRPr dirty="0" lang="en-US"/>
          </a:p>
        </p:txBody>
      </p:sp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11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587829">
                <a:tc>
                  <a:txBody>
                    <a:bodyPr/>
                    <a:p>
                      <a:r>
                        <a:rPr dirty="0" lang="en-US" smtClean="0"/>
                        <a:t>EXTRATEMPORAL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INTRATEMPORAL</a:t>
                      </a:r>
                      <a:endParaRPr dirty="0" lang="en-US"/>
                    </a:p>
                  </a:txBody>
                </a:tc>
              </a:tr>
              <a:tr h="587829">
                <a:tc>
                  <a:txBody>
                    <a:bodyPr/>
                    <a:p>
                      <a:r>
                        <a:rPr dirty="0" lang="en-US" err="1" smtClean="0"/>
                        <a:t>Lucs</a:t>
                      </a:r>
                      <a:r>
                        <a:rPr dirty="0" lang="en-US" smtClean="0"/>
                        <a:t> abscess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Facial palsy</a:t>
                      </a:r>
                      <a:endParaRPr dirty="0" lang="en-US"/>
                    </a:p>
                  </a:txBody>
                </a:tc>
              </a:tr>
              <a:tr h="587829">
                <a:tc>
                  <a:txBody>
                    <a:bodyPr/>
                    <a:p>
                      <a:r>
                        <a:rPr dirty="0" lang="en-US" err="1" smtClean="0"/>
                        <a:t>Citelli</a:t>
                      </a:r>
                      <a:r>
                        <a:rPr baseline="0" dirty="0" lang="en-US" smtClean="0"/>
                        <a:t> </a:t>
                      </a:r>
                      <a:r>
                        <a:rPr dirty="0" lang="en-US" smtClean="0"/>
                        <a:t>abscess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Mastoiditis</a:t>
                      </a:r>
                      <a:endParaRPr dirty="0" lang="en-US"/>
                    </a:p>
                  </a:txBody>
                </a:tc>
              </a:tr>
              <a:tr h="587829">
                <a:tc>
                  <a:txBody>
                    <a:bodyPr/>
                    <a:p>
                      <a:r>
                        <a:rPr dirty="0" lang="en-US" err="1" smtClean="0"/>
                        <a:t>Bezolds</a:t>
                      </a:r>
                      <a:r>
                        <a:rPr dirty="0" lang="en-US" smtClean="0"/>
                        <a:t> abscess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Labyrinthitis</a:t>
                      </a:r>
                      <a:endParaRPr dirty="0" lang="en-US"/>
                    </a:p>
                  </a:txBody>
                </a:tc>
              </a:tr>
              <a:tr h="587829">
                <a:tc>
                  <a:txBody>
                    <a:bodyPr/>
                    <a:p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Petrositis</a:t>
                      </a:r>
                      <a:endParaRPr dirty="0" lang="en-US"/>
                    </a:p>
                  </a:txBody>
                </a:tc>
              </a:tr>
              <a:tr h="587829"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Subperiostal</a:t>
                      </a:r>
                      <a:r>
                        <a:rPr dirty="0" lang="en-US" smtClean="0"/>
                        <a:t> abscess</a:t>
                      </a:r>
                      <a:endParaRPr dirty="0" lang="en-US"/>
                    </a:p>
                  </a:txBody>
                </a:tc>
              </a:tr>
              <a:tr h="587829"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dirty="0" lang="en-US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53" name="Picture 2" descr="C:\Users\Reuel\Downloads\picture 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/>
          <a:noFill/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Bacteriology</a:t>
            </a:r>
            <a:endParaRPr dirty="0" lang="en-US"/>
          </a:p>
        </p:txBody>
      </p:sp>
      <p:graphicFrame>
        <p:nvGraphicFramePr>
          <p:cNvPr id="419430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p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AOM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COM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CHILDREN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S.Pneumonia,H.Influenza</a:t>
                      </a:r>
                      <a:endParaRPr dirty="0" lang="en-US" smtClean="0"/>
                    </a:p>
                    <a:p>
                      <a:r>
                        <a:rPr dirty="0" lang="en-US" err="1" smtClean="0"/>
                        <a:t>M.Catarrhalis</a:t>
                      </a:r>
                      <a:r>
                        <a:rPr dirty="0" lang="en-US" smtClean="0"/>
                        <a:t>,</a:t>
                      </a:r>
                      <a:r>
                        <a:rPr baseline="0" dirty="0" lang="en-US" smtClean="0"/>
                        <a:t> </a:t>
                      </a:r>
                      <a:r>
                        <a:rPr baseline="0" dirty="0" lang="en-US" err="1" smtClean="0"/>
                        <a:t>S.aureus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P.aeruginosa</a:t>
                      </a:r>
                      <a:r>
                        <a:rPr dirty="0" lang="en-US" smtClean="0"/>
                        <a:t>,</a:t>
                      </a:r>
                      <a:r>
                        <a:rPr baseline="0" dirty="0" lang="en-US" smtClean="0"/>
                        <a:t> </a:t>
                      </a:r>
                      <a:r>
                        <a:rPr baseline="0" dirty="0" lang="en-US" err="1" smtClean="0"/>
                        <a:t>proteus</a:t>
                      </a:r>
                      <a:r>
                        <a:rPr baseline="0" dirty="0" lang="en-US" smtClean="0"/>
                        <a:t>, E.coli, </a:t>
                      </a:r>
                      <a:r>
                        <a:rPr baseline="0" dirty="0" lang="en-US" err="1" smtClean="0"/>
                        <a:t>S.aureus</a:t>
                      </a:r>
                      <a:r>
                        <a:rPr baseline="0" dirty="0" lang="en-US" smtClean="0"/>
                        <a:t>, </a:t>
                      </a:r>
                      <a:r>
                        <a:rPr baseline="0" dirty="0" lang="en-US" err="1" smtClean="0"/>
                        <a:t>Klebsiella,Bacteriodes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ADULTS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S.pneumoniae</a:t>
                      </a:r>
                      <a:r>
                        <a:rPr dirty="0" lang="en-US" smtClean="0"/>
                        <a:t>,</a:t>
                      </a:r>
                      <a:r>
                        <a:rPr baseline="0" dirty="0" lang="en-US" smtClean="0"/>
                        <a:t> </a:t>
                      </a:r>
                      <a:r>
                        <a:rPr baseline="0" dirty="0" lang="en-US" err="1" smtClean="0"/>
                        <a:t>H.Influenza</a:t>
                      </a:r>
                      <a:r>
                        <a:rPr baseline="0" dirty="0" lang="en-US" smtClean="0"/>
                        <a:t>, </a:t>
                      </a:r>
                      <a:r>
                        <a:rPr baseline="0" dirty="0" lang="en-US" err="1" smtClean="0"/>
                        <a:t>M.Catarrhalis</a:t>
                      </a:r>
                      <a:r>
                        <a:rPr baseline="0" dirty="0" lang="en-US" smtClean="0"/>
                        <a:t>, </a:t>
                      </a:r>
                      <a:r>
                        <a:rPr baseline="0" dirty="0" lang="en-US" err="1" smtClean="0"/>
                        <a:t>S.aureus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lang="en-US" err="1" smtClean="0"/>
                        <a:t>P.aeruginosa</a:t>
                      </a:r>
                      <a:r>
                        <a:rPr dirty="0" lang="en-US" smtClean="0"/>
                        <a:t>,</a:t>
                      </a:r>
                      <a:r>
                        <a:rPr baseline="0" dirty="0" lang="en-US" smtClean="0"/>
                        <a:t> </a:t>
                      </a:r>
                      <a:r>
                        <a:rPr baseline="0" dirty="0" lang="en-US" err="1" smtClean="0"/>
                        <a:t>proteus</a:t>
                      </a:r>
                      <a:r>
                        <a:rPr baseline="0" dirty="0" lang="en-US" smtClean="0"/>
                        <a:t>, E.coli, </a:t>
                      </a:r>
                      <a:r>
                        <a:rPr baseline="0" dirty="0" lang="en-US" err="1" smtClean="0"/>
                        <a:t>S.aureus</a:t>
                      </a:r>
                      <a:r>
                        <a:rPr baseline="0" dirty="0" lang="en-US" smtClean="0"/>
                        <a:t>, </a:t>
                      </a:r>
                      <a:r>
                        <a:rPr baseline="0" dirty="0" lang="en-US" err="1" smtClean="0"/>
                        <a:t>Klebsiella,Bacteriodes</a:t>
                      </a:r>
                      <a:endParaRPr dirty="0" lang="en-US" smtClean="0"/>
                    </a:p>
                    <a:p>
                      <a:endParaRPr dirty="0" lang="en-US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BACTERIOLOGY</a:t>
            </a:r>
            <a:endParaRPr dirty="0" lang="en-US"/>
          </a:p>
        </p:txBody>
      </p:sp>
      <p:graphicFrame>
        <p:nvGraphicFramePr>
          <p:cNvPr id="4194307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p>
                      <a:r>
                        <a:rPr dirty="0" lang="en-US" smtClean="0"/>
                        <a:t>BACTERIA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KNH 2009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GARISSA 2013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Staphylococcus</a:t>
                      </a:r>
                      <a:r>
                        <a:rPr baseline="0" dirty="0" lang="en-US" smtClean="0"/>
                        <a:t> aureus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39%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12.8%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Pseudomonas </a:t>
                      </a:r>
                      <a:r>
                        <a:rPr dirty="0" lang="en-US" err="1" smtClean="0"/>
                        <a:t>aeroginosa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36%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11.3%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Proteus </a:t>
                      </a:r>
                      <a:r>
                        <a:rPr dirty="0" lang="en-US" err="1" smtClean="0"/>
                        <a:t>spp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6%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32.7%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Enterococcus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-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28.6%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E.coli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6%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-</a:t>
                      </a:r>
                      <a:endParaRPr dirty="0" lang="en-US"/>
                    </a:p>
                  </a:txBody>
                </a:tc>
              </a:tr>
            </a:tbl>
          </a:graphicData>
        </a:graphic>
      </p:graphicFrame>
      <p:sp>
        <p:nvSpPr>
          <p:cNvPr id="1048614" name="TextBox 4"/>
          <p:cNvSpPr txBox="1"/>
          <p:nvPr/>
        </p:nvSpPr>
        <p:spPr>
          <a:xfrm>
            <a:off x="304800" y="6019800"/>
            <a:ext cx="87630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5. E.Mwaniki2009 Evaluation of bacterial flora and antimicrobial </a:t>
            </a:r>
            <a:r>
              <a:rPr dirty="0" lang="en-US" err="1" smtClean="0"/>
              <a:t>susceptability</a:t>
            </a:r>
            <a:r>
              <a:rPr dirty="0" lang="en-US" smtClean="0"/>
              <a:t> at KNH</a:t>
            </a:r>
          </a:p>
          <a:p>
            <a:r>
              <a:rPr dirty="0" lang="en-US" smtClean="0"/>
              <a:t>6. </a:t>
            </a:r>
            <a:r>
              <a:rPr dirty="0" lang="en-US" err="1" smtClean="0"/>
              <a:t>H.Obura</a:t>
            </a:r>
            <a:r>
              <a:rPr dirty="0" lang="en-US" smtClean="0"/>
              <a:t>, I. </a:t>
            </a:r>
            <a:r>
              <a:rPr dirty="0" lang="en-US" err="1" smtClean="0"/>
              <a:t>macharia</a:t>
            </a:r>
            <a:r>
              <a:rPr dirty="0" lang="en-US" smtClean="0"/>
              <a:t>, p.mugwe2013 Bacteriology of CSOM in children in </a:t>
            </a:r>
            <a:r>
              <a:rPr dirty="0" lang="en-US" err="1" smtClean="0"/>
              <a:t>Garrissa</a:t>
            </a:r>
            <a:endParaRPr dirty="0" lang="en-US"/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MASTOIDITIS</a:t>
            </a:r>
            <a:endParaRPr dirty="0" lang="en-US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dirty="0" lang="en-US" smtClean="0"/>
              <a:t>ACUTE MASTOIDITIS</a:t>
            </a:r>
          </a:p>
          <a:p>
            <a:r>
              <a:rPr dirty="0" lang="en-US" smtClean="0"/>
              <a:t>Can occur when acute otitis media fails to resolve.</a:t>
            </a:r>
          </a:p>
          <a:p>
            <a:r>
              <a:rPr dirty="0" lang="en-US" smtClean="0"/>
              <a:t>Oral antibiotics – lack of bony penetrance</a:t>
            </a:r>
            <a:r>
              <a:rPr baseline="30000" dirty="0" lang="en-US" smtClean="0"/>
              <a:t>7</a:t>
            </a:r>
            <a:endParaRPr dirty="0" lang="en-US" smtClean="0"/>
          </a:p>
          <a:p>
            <a:r>
              <a:rPr dirty="0" lang="en-US" smtClean="0"/>
              <a:t>Occurs in approx. 1/3 of pts with recurrent AOM </a:t>
            </a:r>
            <a:r>
              <a:rPr baseline="30000" dirty="0" lang="en-US"/>
              <a:t>8</a:t>
            </a:r>
            <a:endParaRPr dirty="0" lang="en-US" smtClean="0"/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617" name="TextBox 3"/>
          <p:cNvSpPr txBox="1"/>
          <p:nvPr/>
        </p:nvSpPr>
        <p:spPr>
          <a:xfrm>
            <a:off x="457199" y="6077634"/>
            <a:ext cx="8077201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7. </a:t>
            </a:r>
            <a:r>
              <a:rPr dirty="0" lang="en-US" err="1" smtClean="0"/>
              <a:t>Spartley</a:t>
            </a:r>
            <a:r>
              <a:rPr dirty="0" lang="en-US" smtClean="0"/>
              <a:t> et al </a:t>
            </a:r>
            <a:r>
              <a:rPr dirty="0" lang="en-US" smtClean="0"/>
              <a:t>2000 Acute </a:t>
            </a:r>
            <a:r>
              <a:rPr dirty="0" lang="en-US" err="1" smtClean="0"/>
              <a:t>mastoiditis</a:t>
            </a:r>
            <a:r>
              <a:rPr dirty="0" lang="en-US" smtClean="0"/>
              <a:t> in children</a:t>
            </a:r>
            <a:endParaRPr dirty="0" lang="en-US" smtClean="0"/>
          </a:p>
          <a:p>
            <a:r>
              <a:rPr dirty="0" lang="en-US" smtClean="0"/>
              <a:t>8. </a:t>
            </a:r>
            <a:r>
              <a:rPr dirty="0" lang="en-US" err="1" smtClean="0"/>
              <a:t>Luntz</a:t>
            </a:r>
            <a:r>
              <a:rPr dirty="0" lang="en-US" smtClean="0"/>
              <a:t> et al </a:t>
            </a:r>
            <a:r>
              <a:rPr dirty="0" lang="en-US" smtClean="0"/>
              <a:t>2001 Acute </a:t>
            </a:r>
            <a:r>
              <a:rPr dirty="0" lang="en-US" err="1" smtClean="0"/>
              <a:t>mastoiditis</a:t>
            </a:r>
            <a:r>
              <a:rPr dirty="0" lang="en-US" smtClean="0"/>
              <a:t>- the antibiotic era; a </a:t>
            </a:r>
            <a:r>
              <a:rPr dirty="0" lang="en-US" err="1" smtClean="0"/>
              <a:t>multicentre</a:t>
            </a:r>
            <a:r>
              <a:rPr dirty="0" lang="en-US" smtClean="0"/>
              <a:t> study</a:t>
            </a:r>
            <a:endParaRPr dirty="0" lang="en-US"/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p>
            <a:pPr indent="0" marL="0">
              <a:buNone/>
            </a:pPr>
            <a:r>
              <a:rPr dirty="0" lang="en-US" smtClean="0"/>
              <a:t>Symptoms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Pain, </a:t>
            </a:r>
            <a:r>
              <a:rPr dirty="0" lang="en-US" err="1" smtClean="0"/>
              <a:t>otorrhea</a:t>
            </a:r>
            <a:endParaRPr dirty="0" lang="en-US" smtClean="0"/>
          </a:p>
          <a:p>
            <a:pPr indent="0" marL="0">
              <a:buNone/>
            </a:pPr>
            <a:r>
              <a:rPr dirty="0" lang="en-US" smtClean="0"/>
              <a:t>Signs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Mastoid tenderness</a:t>
            </a:r>
            <a:endParaRPr dirty="0" lang="en-US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Auricular </a:t>
            </a:r>
            <a:r>
              <a:rPr dirty="0" lang="en-US" err="1" smtClean="0"/>
              <a:t>protusion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Bulging TM</a:t>
            </a:r>
          </a:p>
          <a:p>
            <a:pPr indent="0" marL="0">
              <a:buNone/>
            </a:pPr>
            <a:r>
              <a:rPr dirty="0" lang="en-US" smtClean="0"/>
              <a:t>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IV antibiotics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Drainage of abscess</a:t>
            </a:r>
            <a:r>
              <a:rPr baseline="30000" dirty="0" lang="en-US"/>
              <a:t>9</a:t>
            </a:r>
            <a:endParaRPr dirty="0" lang="en-US" smtClean="0"/>
          </a:p>
        </p:txBody>
      </p:sp>
      <p:pic>
        <p:nvPicPr>
          <p:cNvPr id="2097154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172200" y="1524000"/>
            <a:ext cx="2438400" cy="2057400"/>
          </a:xfrm>
          <a:prstGeom prst="rect"/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97155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 rot="5400000">
            <a:off x="6296024" y="3762376"/>
            <a:ext cx="2438402" cy="2686050"/>
          </a:xfrm>
          <a:prstGeom prst="rect"/>
          <a:noFill/>
          <a:ln>
            <a:noFill/>
          </a:ln>
        </p:spPr>
      </p:pic>
      <p:sp>
        <p:nvSpPr>
          <p:cNvPr id="1048620" name="TextBox 5"/>
          <p:cNvSpPr txBox="1"/>
          <p:nvPr/>
        </p:nvSpPr>
        <p:spPr>
          <a:xfrm>
            <a:off x="685800" y="6324602"/>
            <a:ext cx="148630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/>
              <a:t>9</a:t>
            </a:r>
            <a:r>
              <a:rPr dirty="0" lang="en-US" smtClean="0"/>
              <a:t>. Bauer 2002</a:t>
            </a:r>
            <a:endParaRPr dirty="0" lang="en-US"/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lang="en-US" smtClean="0"/>
              <a:t>COALESCENT MASTOIDITIS</a:t>
            </a:r>
          </a:p>
          <a:p>
            <a:r>
              <a:rPr dirty="0" lang="en-US" smtClean="0"/>
              <a:t>Persistence of AOM and </a:t>
            </a:r>
            <a:r>
              <a:rPr dirty="0" lang="en-US" err="1" smtClean="0"/>
              <a:t>mastoiditis</a:t>
            </a:r>
            <a:r>
              <a:rPr dirty="0" lang="en-US" smtClean="0"/>
              <a:t> for 2-4wks</a:t>
            </a:r>
          </a:p>
          <a:p>
            <a:r>
              <a:rPr dirty="0" lang="en-US" smtClean="0"/>
              <a:t>Signs sagging of </a:t>
            </a:r>
            <a:r>
              <a:rPr dirty="0" lang="en-US" err="1" smtClean="0"/>
              <a:t>eac</a:t>
            </a:r>
            <a:endParaRPr dirty="0" lang="en-US" smtClean="0"/>
          </a:p>
          <a:p>
            <a:r>
              <a:rPr dirty="0" lang="en-US" err="1" smtClean="0"/>
              <a:t>Mnx</a:t>
            </a:r>
            <a:r>
              <a:rPr dirty="0" lang="en-US" smtClean="0"/>
              <a:t> – Iv antibiotics</a:t>
            </a:r>
          </a:p>
          <a:p>
            <a:r>
              <a:rPr dirty="0" lang="en-US" smtClean="0"/>
              <a:t>          -</a:t>
            </a:r>
            <a:r>
              <a:rPr dirty="0" lang="en-US" err="1" smtClean="0"/>
              <a:t>mastoidectomy</a:t>
            </a:r>
            <a:endParaRPr dirty="0" lang="en-US" smtClean="0"/>
          </a:p>
          <a:p>
            <a:pPr indent="0" marL="0">
              <a:buNone/>
            </a:pPr>
            <a:endParaRPr dirty="0" lang="en-US" smtClean="0"/>
          </a:p>
          <a:p>
            <a:endParaRPr dirty="0" lang="en-US"/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943600" y="3429000"/>
            <a:ext cx="3048000" cy="28194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dirty="0" lang="en-US" smtClean="0"/>
              <a:t>CHRONIC MASTOIDITIS</a:t>
            </a:r>
          </a:p>
          <a:p>
            <a:r>
              <a:rPr dirty="0" lang="en-US" smtClean="0"/>
              <a:t>Associated with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Longstanding TM perforation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err="1" smtClean="0"/>
              <a:t>Cholesteatoma</a:t>
            </a:r>
            <a:r>
              <a:rPr dirty="0" lang="en-US" smtClean="0"/>
              <a:t>.</a:t>
            </a:r>
          </a:p>
          <a:p>
            <a:r>
              <a:rPr dirty="0" lang="en-US" smtClean="0"/>
              <a:t>Complaints subtle</a:t>
            </a:r>
          </a:p>
          <a:p>
            <a:pPr indent="0" marL="0">
              <a:buNone/>
            </a:pPr>
            <a:endParaRPr dirty="0" lang="en-US" smtClean="0"/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34000" y="3429000"/>
            <a:ext cx="3429000" cy="29718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Intact canal wall </a:t>
            </a:r>
            <a:r>
              <a:rPr dirty="0" lang="en-US" err="1" smtClean="0"/>
              <a:t>mastoidectomy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Modified radical </a:t>
            </a:r>
            <a:r>
              <a:rPr dirty="0" lang="en-US" err="1" smtClean="0"/>
              <a:t>mastidectomy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err="1" smtClean="0"/>
              <a:t>Tympanoplasty</a:t>
            </a:r>
            <a:r>
              <a:rPr dirty="0" lang="en-US" smtClean="0"/>
              <a:t> +/- </a:t>
            </a:r>
            <a:r>
              <a:rPr dirty="0" lang="en-US" err="1" smtClean="0"/>
              <a:t>canaloplasty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Revision </a:t>
            </a:r>
            <a:r>
              <a:rPr dirty="0" lang="en-US" err="1" smtClean="0"/>
              <a:t>mastoidectomy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Second stage </a:t>
            </a:r>
            <a:r>
              <a:rPr dirty="0" lang="en-US" err="1" smtClean="0"/>
              <a:t>ossicular</a:t>
            </a:r>
            <a:r>
              <a:rPr dirty="0" lang="en-US" smtClean="0"/>
              <a:t> reconstruction</a:t>
            </a:r>
            <a:endParaRPr dirty="0" lang="en-US"/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SUBPERIOSTAL ABSCESS</a:t>
            </a:r>
            <a:endParaRPr dirty="0" lang="en-US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Purulent material from mastoid empyema tracks from the mastoid tip into potential space beneath the periosteum.</a:t>
            </a:r>
          </a:p>
          <a:p>
            <a:r>
              <a:rPr dirty="0" lang="en-US" smtClean="0"/>
              <a:t>Most common site – post auricular – through </a:t>
            </a:r>
            <a:r>
              <a:rPr dirty="0" lang="en-US" err="1" smtClean="0"/>
              <a:t>haematogenous</a:t>
            </a:r>
            <a:r>
              <a:rPr dirty="0" lang="en-US" smtClean="0"/>
              <a:t> spread – </a:t>
            </a:r>
            <a:r>
              <a:rPr dirty="0" lang="en-US" err="1" smtClean="0"/>
              <a:t>macewens</a:t>
            </a:r>
            <a:r>
              <a:rPr dirty="0" lang="en-US" smtClean="0"/>
              <a:t> triangle</a:t>
            </a:r>
          </a:p>
          <a:p>
            <a:r>
              <a:rPr dirty="0" lang="en-US" smtClean="0"/>
              <a:t>S/S – </a:t>
            </a:r>
            <a:r>
              <a:rPr dirty="0" lang="en-US" err="1" smtClean="0"/>
              <a:t>anteroinferior</a:t>
            </a:r>
            <a:r>
              <a:rPr dirty="0" lang="en-US" smtClean="0"/>
              <a:t> displacement of pinna, pain, fever, </a:t>
            </a:r>
            <a:r>
              <a:rPr dirty="0" lang="en-US" err="1" smtClean="0"/>
              <a:t>otorrhea</a:t>
            </a:r>
            <a:endParaRPr dirty="0" lang="en-US"/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OUTLINE</a:t>
            </a:r>
            <a:endParaRPr dirty="0" lang="en-US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10000"/>
          </a:bodyPr>
          <a:p>
            <a:r>
              <a:rPr dirty="0" lang="en-US" smtClean="0"/>
              <a:t>Introduction</a:t>
            </a:r>
          </a:p>
          <a:p>
            <a:r>
              <a:rPr dirty="0" lang="en-US" smtClean="0"/>
              <a:t>Epidemiology</a:t>
            </a:r>
          </a:p>
          <a:p>
            <a:r>
              <a:rPr dirty="0" lang="en-US" smtClean="0"/>
              <a:t>Anatomy</a:t>
            </a:r>
          </a:p>
          <a:p>
            <a:r>
              <a:rPr dirty="0" lang="en-US" smtClean="0"/>
              <a:t>Pathophysiology</a:t>
            </a:r>
          </a:p>
          <a:p>
            <a:r>
              <a:rPr dirty="0" lang="en-US" smtClean="0"/>
              <a:t>Classification</a:t>
            </a:r>
          </a:p>
          <a:p>
            <a:r>
              <a:rPr dirty="0" lang="en-US" smtClean="0"/>
              <a:t>Controversies</a:t>
            </a:r>
          </a:p>
          <a:p>
            <a:r>
              <a:rPr dirty="0" lang="en-US" smtClean="0"/>
              <a:t>Future</a:t>
            </a:r>
          </a:p>
          <a:p>
            <a:r>
              <a:rPr dirty="0" lang="en-US" smtClean="0"/>
              <a:t>References</a:t>
            </a:r>
            <a:endParaRPr dirty="0" lang="en-US"/>
          </a:p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Investigations – CT scan</a:t>
            </a:r>
          </a:p>
          <a:p>
            <a:r>
              <a:rPr dirty="0" lang="en-US" smtClean="0"/>
              <a:t>Management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IV antibiotics for 5-7days then orals for 5-7 days. Drug resistance</a:t>
            </a:r>
            <a:r>
              <a:rPr baseline="30000" dirty="0" lang="en-US" smtClean="0"/>
              <a:t>10</a:t>
            </a:r>
            <a:endParaRPr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Abscess drainage and </a:t>
            </a:r>
            <a:r>
              <a:rPr dirty="0" lang="en-US" err="1" smtClean="0"/>
              <a:t>mastoidectomy</a:t>
            </a:r>
            <a:endParaRPr baseline="30000" dirty="0" lang="en-US"/>
          </a:p>
          <a:p>
            <a:endParaRPr dirty="0" lang="en-US"/>
          </a:p>
        </p:txBody>
      </p:sp>
      <p:sp>
        <p:nvSpPr>
          <p:cNvPr id="1048631" name="TextBox 3"/>
          <p:cNvSpPr txBox="1"/>
          <p:nvPr/>
        </p:nvSpPr>
        <p:spPr>
          <a:xfrm>
            <a:off x="685800" y="6096000"/>
            <a:ext cx="5510291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 smtClean="0"/>
              <a:t>10.Ongkasuwan 2008 </a:t>
            </a:r>
            <a:r>
              <a:rPr dirty="0" lang="en-US" err="1" smtClean="0"/>
              <a:t>Pneumoccal</a:t>
            </a:r>
            <a:r>
              <a:rPr dirty="0" lang="en-US" smtClean="0"/>
              <a:t> </a:t>
            </a:r>
            <a:r>
              <a:rPr dirty="0" lang="en-US" err="1" smtClean="0"/>
              <a:t>mastoiditis</a:t>
            </a:r>
            <a:r>
              <a:rPr dirty="0" lang="en-US" smtClean="0"/>
              <a:t> in children</a:t>
            </a:r>
            <a:endParaRPr dirty="0" lang="en-US"/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52400" y="2362200"/>
            <a:ext cx="2895600" cy="3382963"/>
          </a:xfrm>
        </p:spPr>
      </p:pic>
      <p:pic>
        <p:nvPicPr>
          <p:cNvPr id="209715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307773" y="2362200"/>
            <a:ext cx="2362200" cy="3200400"/>
          </a:xfrm>
          <a:prstGeom prst="rect"/>
        </p:spPr>
      </p:pic>
      <p:pic>
        <p:nvPicPr>
          <p:cNvPr id="209716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6019800" y="2362200"/>
            <a:ext cx="2857500" cy="3352800"/>
          </a:xfrm>
          <a:prstGeom prst="rect"/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US" err="1" smtClean="0"/>
              <a:t>Bezolds</a:t>
            </a:r>
            <a:r>
              <a:rPr dirty="0" lang="en-US" smtClean="0"/>
              <a:t> abscess – Occurs when there is perforation of mastoid tip into digastric groove.</a:t>
            </a:r>
          </a:p>
          <a:p>
            <a:pPr indent="0" marL="0">
              <a:buNone/>
            </a:pPr>
            <a:r>
              <a:rPr dirty="0" lang="en-US" err="1" smtClean="0"/>
              <a:t>Lucs</a:t>
            </a:r>
            <a:r>
              <a:rPr dirty="0" lang="en-US" smtClean="0"/>
              <a:t> abscess – collection of pus within the temporalis muscle.</a:t>
            </a:r>
          </a:p>
          <a:p>
            <a:pPr indent="0" marL="0">
              <a:buNone/>
            </a:pPr>
            <a:r>
              <a:rPr dirty="0" lang="en-US" err="1" smtClean="0"/>
              <a:t>Citelli’s</a:t>
            </a:r>
            <a:r>
              <a:rPr dirty="0" lang="en-US" smtClean="0"/>
              <a:t> abscess – behind mastoid towards the occipital region</a:t>
            </a:r>
          </a:p>
          <a:p>
            <a:pPr indent="0" marL="0">
              <a:buNone/>
            </a:pPr>
            <a:r>
              <a:rPr dirty="0" lang="en-US" err="1" smtClean="0"/>
              <a:t>Parapharyngeal</a:t>
            </a:r>
            <a:r>
              <a:rPr dirty="0" lang="en-US" smtClean="0"/>
              <a:t>/Retropharyngeal abscess</a:t>
            </a:r>
            <a:endParaRPr dirty="0" lang="en-US"/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61" name="Picture 2" descr="C:\Users\Reuel\Downloads\picture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/>
          <a:noFill/>
        </p:spPr>
      </p:pic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LABYRINTHITIS</a:t>
            </a:r>
            <a:endParaRPr dirty="0" lang="en-US"/>
          </a:p>
        </p:txBody>
      </p:sp>
      <p:graphicFrame>
        <p:nvGraphicFramePr>
          <p:cNvPr id="4194308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153400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299"/>
                <a:gridCol w="4114101"/>
              </a:tblGrid>
              <a:tr h="561340">
                <a:tc>
                  <a:txBody>
                    <a:bodyPr/>
                    <a:p>
                      <a:r>
                        <a:rPr dirty="0" lang="en-US" err="1" smtClean="0"/>
                        <a:t>Schuknecht</a:t>
                      </a:r>
                      <a:r>
                        <a:rPr dirty="0" lang="en-US" smtClean="0"/>
                        <a:t> 1993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Bluestone 2002</a:t>
                      </a:r>
                      <a:endParaRPr dirty="0" lang="en-US"/>
                    </a:p>
                  </a:txBody>
                </a:tc>
              </a:tr>
              <a:tr h="561340">
                <a:tc>
                  <a:txBody>
                    <a:bodyPr/>
                    <a:p>
                      <a:r>
                        <a:rPr dirty="0" lang="en-US" smtClean="0"/>
                        <a:t>Serous(toxic) 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Acute</a:t>
                      </a:r>
                      <a:endParaRPr dirty="0" lang="en-US"/>
                    </a:p>
                  </a:txBody>
                </a:tc>
              </a:tr>
              <a:tr h="561340">
                <a:tc>
                  <a:txBody>
                    <a:bodyPr/>
                    <a:p>
                      <a:r>
                        <a:rPr dirty="0" lang="en-US" err="1" smtClean="0"/>
                        <a:t>Suppurative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Subacute</a:t>
                      </a:r>
                      <a:endParaRPr dirty="0" lang="en-US"/>
                    </a:p>
                  </a:txBody>
                </a:tc>
              </a:tr>
              <a:tr h="561340">
                <a:tc>
                  <a:txBody>
                    <a:bodyPr/>
                    <a:p>
                      <a:r>
                        <a:rPr dirty="0" lang="en-US" err="1" smtClean="0"/>
                        <a:t>Meningogenic</a:t>
                      </a:r>
                      <a:r>
                        <a:rPr dirty="0" lang="en-US" smtClean="0"/>
                        <a:t> </a:t>
                      </a:r>
                      <a:r>
                        <a:rPr dirty="0" lang="en-US" err="1" smtClean="0"/>
                        <a:t>suppurative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Chronic</a:t>
                      </a:r>
                      <a:endParaRPr dirty="0" lang="en-US"/>
                    </a:p>
                  </a:txBody>
                </a:tc>
              </a:tr>
              <a:tr h="561340"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Labyrinthitis</a:t>
                      </a:r>
                      <a:r>
                        <a:rPr dirty="0" lang="en-US" smtClean="0"/>
                        <a:t> </a:t>
                      </a:r>
                      <a:r>
                        <a:rPr dirty="0" lang="en-US" err="1" smtClean="0"/>
                        <a:t>ossificans</a:t>
                      </a:r>
                      <a:endParaRPr dirty="0" lang="en-US"/>
                    </a:p>
                  </a:txBody>
                </a:tc>
              </a:tr>
              <a:tr h="561340">
                <a:tc>
                  <a:txBody>
                    <a:bodyPr/>
                    <a:p>
                      <a:endParaRPr lang="en-US"/>
                    </a:p>
                  </a:txBody>
                </a:tc>
                <a:tc>
                  <a:txBody>
                    <a:bodyPr/>
                    <a:p>
                      <a:endParaRPr dirty="0" lang="en-US"/>
                    </a:p>
                  </a:txBody>
                </a:tc>
              </a:tr>
            </a:tbl>
          </a:graphicData>
        </a:graphic>
      </p:graphicFrame>
      <p:sp>
        <p:nvSpPr>
          <p:cNvPr id="1048638" name="TextBox 2"/>
          <p:cNvSpPr txBox="1"/>
          <p:nvPr/>
        </p:nvSpPr>
        <p:spPr>
          <a:xfrm>
            <a:off x="304800" y="6056852"/>
            <a:ext cx="84582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11. </a:t>
            </a:r>
            <a:r>
              <a:rPr dirty="0" lang="en-US" err="1" smtClean="0"/>
              <a:t>Schuknecht</a:t>
            </a:r>
            <a:r>
              <a:rPr dirty="0" lang="en-US" smtClean="0"/>
              <a:t> </a:t>
            </a:r>
            <a:r>
              <a:rPr dirty="0" lang="en-US" err="1" smtClean="0"/>
              <a:t>hf</a:t>
            </a:r>
            <a:r>
              <a:rPr dirty="0" lang="en-US" smtClean="0"/>
              <a:t> 1993 Pathology of the ear; Lea and </a:t>
            </a:r>
            <a:r>
              <a:rPr dirty="0" lang="en-US" err="1" smtClean="0"/>
              <a:t>Febriger</a:t>
            </a:r>
            <a:endParaRPr dirty="0" lang="en-US" smtClean="0"/>
          </a:p>
          <a:p>
            <a:r>
              <a:rPr dirty="0" lang="en-US" smtClean="0"/>
              <a:t>12. Bluestone CD Gates 2002 classification of otitis media and its complications</a:t>
            </a:r>
            <a:endParaRPr dirty="0" lang="en-US"/>
          </a:p>
        </p:txBody>
      </p:sp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US" smtClean="0"/>
              <a:t>Acute serous – fluctuating SNHL +/- vertigo</a:t>
            </a:r>
          </a:p>
          <a:p>
            <a:pPr indent="0" marL="0">
              <a:buNone/>
            </a:pPr>
            <a:r>
              <a:rPr dirty="0" lang="en-US"/>
              <a:t> </a:t>
            </a:r>
            <a:r>
              <a:rPr dirty="0" lang="en-US" smtClean="0"/>
              <a:t>            - presence of nystagmus</a:t>
            </a:r>
          </a:p>
          <a:p>
            <a:pPr indent="0" marL="0">
              <a:buNone/>
            </a:pPr>
            <a:r>
              <a:rPr dirty="0" lang="en-US" smtClean="0"/>
              <a:t>Acute </a:t>
            </a:r>
            <a:r>
              <a:rPr dirty="0" lang="en-US" err="1"/>
              <a:t>s</a:t>
            </a:r>
            <a:r>
              <a:rPr dirty="0" lang="en-US" err="1" smtClean="0"/>
              <a:t>uppurative</a:t>
            </a:r>
            <a:r>
              <a:rPr dirty="0" lang="en-US" smtClean="0"/>
              <a:t> – sudden onset vertigo, nausea, vomiting and deep seated pain.</a:t>
            </a:r>
          </a:p>
          <a:p>
            <a:pPr indent="0" marL="0">
              <a:buNone/>
            </a:pPr>
            <a:r>
              <a:rPr dirty="0" lang="en-US" smtClean="0"/>
              <a:t>Chronic – common with </a:t>
            </a:r>
            <a:r>
              <a:rPr dirty="0" lang="en-US" err="1" smtClean="0"/>
              <a:t>cholesteatoma</a:t>
            </a:r>
            <a:endParaRPr dirty="0" lang="en-US" smtClean="0"/>
          </a:p>
          <a:p>
            <a:pPr indent="0" marL="0">
              <a:buNone/>
            </a:pPr>
            <a:r>
              <a:rPr dirty="0" lang="en-US"/>
              <a:t> </a:t>
            </a:r>
            <a:r>
              <a:rPr dirty="0" lang="en-US" smtClean="0"/>
              <a:t>               - fistula formation in lateral </a:t>
            </a:r>
            <a:r>
              <a:rPr dirty="0" lang="en-US" err="1" smtClean="0"/>
              <a:t>scc</a:t>
            </a:r>
            <a:endParaRPr dirty="0" lang="en-US" smtClean="0"/>
          </a:p>
          <a:p>
            <a:pPr indent="0" marL="0">
              <a:buNone/>
            </a:pPr>
            <a:r>
              <a:rPr dirty="0" lang="en-US"/>
              <a:t> </a:t>
            </a:r>
            <a:r>
              <a:rPr dirty="0" lang="en-US" smtClean="0"/>
              <a:t>               - gradual onset vertigo, tinnitus, HL</a:t>
            </a:r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3750" lnSpcReduction="20000"/>
          </a:bodyPr>
          <a:p>
            <a:pPr indent="0" marL="0">
              <a:buNone/>
            </a:pPr>
            <a:r>
              <a:rPr dirty="0" lang="en-US" smtClean="0"/>
              <a:t>DIAGNOSIS</a:t>
            </a:r>
          </a:p>
          <a:p>
            <a:r>
              <a:rPr dirty="0" lang="en-US" smtClean="0"/>
              <a:t>Labyrinthine fistula test</a:t>
            </a:r>
          </a:p>
          <a:p>
            <a:r>
              <a:rPr dirty="0" lang="en-US" smtClean="0"/>
              <a:t>Electronystagmography</a:t>
            </a:r>
          </a:p>
          <a:p>
            <a:r>
              <a:rPr dirty="0" lang="en-US" smtClean="0"/>
              <a:t>CT scan</a:t>
            </a:r>
          </a:p>
          <a:p>
            <a:pPr indent="0" marL="0">
              <a:buNone/>
            </a:pPr>
            <a:r>
              <a:rPr dirty="0" lang="en-US" smtClean="0"/>
              <a:t>MANAGEMENT</a:t>
            </a:r>
          </a:p>
          <a:p>
            <a:r>
              <a:rPr dirty="0" lang="en-US" smtClean="0"/>
              <a:t>IV Antibiotics</a:t>
            </a:r>
          </a:p>
          <a:p>
            <a:r>
              <a:rPr dirty="0" lang="en-US" smtClean="0"/>
              <a:t>Steroids </a:t>
            </a:r>
          </a:p>
          <a:p>
            <a:r>
              <a:rPr dirty="0" lang="en-US" smtClean="0"/>
              <a:t>Surgery – ventilation tubes</a:t>
            </a:r>
            <a:r>
              <a:rPr baseline="30000" dirty="0" lang="en-US" smtClean="0"/>
              <a:t>13</a:t>
            </a:r>
            <a:r>
              <a:rPr dirty="0" lang="en-US" smtClean="0"/>
              <a:t>, </a:t>
            </a:r>
            <a:r>
              <a:rPr dirty="0" lang="en-US" err="1" smtClean="0"/>
              <a:t>mastoidectomy</a:t>
            </a:r>
            <a:r>
              <a:rPr dirty="0" lang="en-US" smtClean="0"/>
              <a:t>, </a:t>
            </a:r>
            <a:r>
              <a:rPr dirty="0" lang="en-US" err="1" smtClean="0"/>
              <a:t>labyrinthectomy</a:t>
            </a:r>
            <a:endParaRPr dirty="0" lang="en-US" smtClean="0"/>
          </a:p>
          <a:p>
            <a:r>
              <a:rPr dirty="0" lang="en-US" smtClean="0"/>
              <a:t>Vestibular rehabilitation</a:t>
            </a:r>
            <a:endParaRPr dirty="0" lang="en-US"/>
          </a:p>
        </p:txBody>
      </p:sp>
      <p:sp>
        <p:nvSpPr>
          <p:cNvPr id="1048649" name="TextBox 3"/>
          <p:cNvSpPr txBox="1"/>
          <p:nvPr/>
        </p:nvSpPr>
        <p:spPr>
          <a:xfrm>
            <a:off x="685800" y="6096000"/>
            <a:ext cx="3269228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 smtClean="0"/>
              <a:t>13.Chul ho </a:t>
            </a:r>
            <a:r>
              <a:rPr dirty="0" lang="en-US" err="1" smtClean="0"/>
              <a:t>jang</a:t>
            </a:r>
            <a:r>
              <a:rPr dirty="0" lang="en-US" smtClean="0"/>
              <a:t> 2005 case report</a:t>
            </a:r>
            <a:endParaRPr dirty="0" lang="en-US"/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Picture 9" descr="DSC04608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FACIAL NERVE PALSY</a:t>
            </a:r>
            <a:endParaRPr dirty="0" lang="en-US"/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Can present as one of the earliest signs of otitis media.</a:t>
            </a:r>
          </a:p>
          <a:p>
            <a:r>
              <a:rPr dirty="0" lang="en-US" smtClean="0"/>
              <a:t>Dehiscence of fallopian canal</a:t>
            </a:r>
          </a:p>
        </p:txBody>
      </p:sp>
      <p:pic>
        <p:nvPicPr>
          <p:cNvPr id="209716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rot="5400000">
            <a:off x="2933700" y="3086106"/>
            <a:ext cx="3428999" cy="41148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US" smtClean="0"/>
              <a:t>Management</a:t>
            </a:r>
          </a:p>
          <a:p>
            <a:r>
              <a:rPr dirty="0" lang="en-US" smtClean="0"/>
              <a:t>Medical – antibiotics, steroids</a:t>
            </a:r>
            <a:r>
              <a:rPr baseline="30000" dirty="0" lang="en-US" smtClean="0"/>
              <a:t>15</a:t>
            </a:r>
          </a:p>
          <a:p>
            <a:r>
              <a:rPr dirty="0" lang="en-US" smtClean="0"/>
              <a:t>Recovery HBI – 85%, HBII – 15%</a:t>
            </a:r>
            <a:r>
              <a:rPr baseline="30000" dirty="0" lang="en-US" smtClean="0"/>
              <a:t>14</a:t>
            </a:r>
            <a:endParaRPr dirty="0" lang="en-US" smtClean="0"/>
          </a:p>
          <a:p>
            <a:r>
              <a:rPr dirty="0" lang="en-US" err="1" smtClean="0"/>
              <a:t>Mastoidectomy</a:t>
            </a:r>
            <a:r>
              <a:rPr dirty="0" lang="en-US" smtClean="0"/>
              <a:t> – </a:t>
            </a:r>
            <a:r>
              <a:rPr dirty="0" lang="en-US" err="1" smtClean="0"/>
              <a:t>subperiostal</a:t>
            </a:r>
            <a:r>
              <a:rPr dirty="0" lang="en-US" smtClean="0"/>
              <a:t> abscess, coalescent </a:t>
            </a:r>
            <a:r>
              <a:rPr dirty="0" lang="en-US" err="1" smtClean="0"/>
              <a:t>mastoiditis</a:t>
            </a:r>
            <a:endParaRPr dirty="0" lang="en-US" smtClean="0"/>
          </a:p>
          <a:p>
            <a:r>
              <a:rPr dirty="0" lang="en-US" smtClean="0"/>
              <a:t>Surgical decompression</a:t>
            </a:r>
            <a:r>
              <a:rPr baseline="30000" dirty="0" lang="en-US" smtClean="0"/>
              <a:t>16</a:t>
            </a:r>
            <a:endParaRPr dirty="0" lang="en-US"/>
          </a:p>
        </p:txBody>
      </p:sp>
      <p:sp>
        <p:nvSpPr>
          <p:cNvPr id="1048655" name="TextBox 5"/>
          <p:cNvSpPr txBox="1"/>
          <p:nvPr/>
        </p:nvSpPr>
        <p:spPr>
          <a:xfrm>
            <a:off x="685800" y="5867400"/>
            <a:ext cx="7848600" cy="92333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14. </a:t>
            </a:r>
            <a:r>
              <a:rPr dirty="0" lang="en-US" err="1" smtClean="0"/>
              <a:t>Sau</a:t>
            </a:r>
            <a:r>
              <a:rPr dirty="0" lang="en-US" smtClean="0"/>
              <a:t> Paulo 2009 University of </a:t>
            </a:r>
            <a:r>
              <a:rPr dirty="0" lang="en-US" err="1" smtClean="0"/>
              <a:t>Sau</a:t>
            </a:r>
            <a:r>
              <a:rPr dirty="0" lang="en-US" smtClean="0"/>
              <a:t> </a:t>
            </a:r>
            <a:r>
              <a:rPr dirty="0" lang="en-US" err="1" smtClean="0"/>
              <a:t>paulo</a:t>
            </a:r>
            <a:endParaRPr dirty="0" lang="en-US" smtClean="0"/>
          </a:p>
          <a:p>
            <a:r>
              <a:rPr dirty="0" lang="en-US" smtClean="0"/>
              <a:t>15. Brikena, 2012  Balkan medical journal</a:t>
            </a:r>
          </a:p>
          <a:p>
            <a:r>
              <a:rPr dirty="0" lang="en-US" smtClean="0"/>
              <a:t>16. Goldstein 1998</a:t>
            </a:r>
            <a:endParaRPr dirty="0" lang="en-US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INTRODUCTION</a:t>
            </a:r>
            <a:endParaRPr dirty="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Complications of otitis media result from its spread from the middle ear cleft to adjacent structures.</a:t>
            </a:r>
          </a:p>
          <a:p>
            <a:r>
              <a:rPr dirty="0" lang="en-US" smtClean="0"/>
              <a:t>Have high morbidity and mortality16%</a:t>
            </a:r>
            <a:r>
              <a:rPr baseline="30000" dirty="0" lang="en-US" smtClean="0"/>
              <a:t>1</a:t>
            </a:r>
            <a:endParaRPr dirty="0" lang="en-US" smtClean="0"/>
          </a:p>
          <a:p>
            <a:r>
              <a:rPr dirty="0" lang="en-US" smtClean="0"/>
              <a:t> 21000 </a:t>
            </a:r>
            <a:r>
              <a:rPr dirty="0" lang="en-US" err="1" smtClean="0"/>
              <a:t>pple</a:t>
            </a:r>
            <a:r>
              <a:rPr dirty="0" lang="en-US" smtClean="0"/>
              <a:t> die yearly</a:t>
            </a:r>
            <a:r>
              <a:rPr baseline="30000" dirty="0" lang="en-US" smtClean="0"/>
              <a:t>2</a:t>
            </a:r>
            <a:endParaRPr dirty="0" lang="en-US" smtClean="0"/>
          </a:p>
          <a:p>
            <a:r>
              <a:rPr dirty="0" lang="en-US" smtClean="0"/>
              <a:t>More likely to occur in chronic and recurrent  infections.</a:t>
            </a:r>
          </a:p>
          <a:p>
            <a:pPr indent="0" marL="0">
              <a:buNone/>
            </a:pPr>
            <a:endParaRPr dirty="0" lang="en-US"/>
          </a:p>
        </p:txBody>
      </p:sp>
      <p:sp>
        <p:nvSpPr>
          <p:cNvPr id="1048597" name="TextBox 3"/>
          <p:cNvSpPr txBox="1"/>
          <p:nvPr/>
        </p:nvSpPr>
        <p:spPr>
          <a:xfrm>
            <a:off x="533400" y="5943600"/>
            <a:ext cx="8458200" cy="646331"/>
          </a:xfrm>
          <a:prstGeom prst="rect"/>
          <a:noFill/>
        </p:spPr>
        <p:txBody>
          <a:bodyPr rtlCol="0" wrap="square">
            <a:spAutoFit/>
          </a:bodyPr>
          <a:p>
            <a:pPr indent="-342900" marL="342900">
              <a:buAutoNum type="arabicPeriod"/>
            </a:pPr>
            <a:r>
              <a:rPr dirty="0" lang="en-US" err="1" smtClean="0"/>
              <a:t>Wanna</a:t>
            </a:r>
            <a:r>
              <a:rPr dirty="0" lang="en-US" smtClean="0"/>
              <a:t> </a:t>
            </a:r>
            <a:r>
              <a:rPr dirty="0" lang="en-US" err="1" smtClean="0"/>
              <a:t>gb</a:t>
            </a:r>
            <a:r>
              <a:rPr dirty="0" lang="en-US" smtClean="0"/>
              <a:t> et al 2010. Contemporary management of complications of otitis media</a:t>
            </a:r>
          </a:p>
          <a:p>
            <a:pPr indent="-342900" marL="342900">
              <a:buAutoNum type="arabicPeriod"/>
            </a:pPr>
            <a:r>
              <a:rPr dirty="0" lang="en-US" smtClean="0"/>
              <a:t>Institute of maternal and child health Trieste </a:t>
            </a:r>
            <a:r>
              <a:rPr dirty="0" lang="en-US"/>
              <a:t>I</a:t>
            </a:r>
            <a:r>
              <a:rPr dirty="0" lang="en-US" smtClean="0"/>
              <a:t>taly UN/WHO</a:t>
            </a:r>
            <a:endParaRPr dirty="0" lang="en-US"/>
          </a:p>
        </p:txBody>
      </p:sp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PETROSITIS</a:t>
            </a:r>
            <a:endParaRPr dirty="0" lang="en-US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 smtClean="0"/>
              <a:t>Infection of the middle ear and mastoid into the petrous part of the temporal bone.</a:t>
            </a:r>
          </a:p>
          <a:p>
            <a:r>
              <a:rPr dirty="0" lang="en-US" smtClean="0"/>
              <a:t>Acute or chronic</a:t>
            </a:r>
          </a:p>
          <a:p>
            <a:r>
              <a:rPr dirty="0" lang="en-US" err="1" smtClean="0"/>
              <a:t>Gradenigo</a:t>
            </a:r>
            <a:r>
              <a:rPr dirty="0" lang="en-US" smtClean="0"/>
              <a:t> syndrome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dirty="0" lang="en-US" smtClean="0"/>
              <a:t>Retro-orbital pain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dirty="0" lang="en-US" err="1" smtClean="0"/>
              <a:t>Abducens</a:t>
            </a:r>
            <a:r>
              <a:rPr dirty="0" lang="en-US" smtClean="0"/>
              <a:t> nerve palsy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dirty="0" lang="en-US" smtClean="0"/>
              <a:t>Aural discharge</a:t>
            </a:r>
          </a:p>
        </p:txBody>
      </p:sp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 smtClean="0"/>
              <a:t>Diagnosis – CT scan</a:t>
            </a:r>
            <a:r>
              <a:rPr baseline="30000" dirty="0" lang="en-US" smtClean="0"/>
              <a:t>17</a:t>
            </a:r>
            <a:endParaRPr dirty="0" lang="en-US" smtClean="0"/>
          </a:p>
          <a:p>
            <a:r>
              <a:rPr dirty="0" lang="en-US" smtClean="0"/>
              <a:t>Management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IV antibiotics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err="1" smtClean="0"/>
              <a:t>Mastoidectomy</a:t>
            </a:r>
            <a:endParaRPr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err="1" smtClean="0"/>
              <a:t>Petrosectomy</a:t>
            </a:r>
            <a:endParaRPr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Staged approach</a:t>
            </a:r>
            <a:r>
              <a:rPr baseline="30000" dirty="0" lang="en-US" smtClean="0"/>
              <a:t>18</a:t>
            </a:r>
            <a:endParaRPr dirty="0" lang="en-US" smtClean="0"/>
          </a:p>
        </p:txBody>
      </p:sp>
      <p:sp>
        <p:nvSpPr>
          <p:cNvPr id="1048660" name="TextBox 3"/>
          <p:cNvSpPr txBox="1"/>
          <p:nvPr/>
        </p:nvSpPr>
        <p:spPr>
          <a:xfrm>
            <a:off x="457200" y="6059269"/>
            <a:ext cx="42672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17. Cocker and </a:t>
            </a:r>
            <a:r>
              <a:rPr dirty="0" lang="en-US" err="1" smtClean="0"/>
              <a:t>jenkins</a:t>
            </a:r>
            <a:r>
              <a:rPr dirty="0" lang="en-US" smtClean="0"/>
              <a:t> 2001</a:t>
            </a:r>
          </a:p>
          <a:p>
            <a:r>
              <a:rPr dirty="0" lang="en-US" smtClean="0"/>
              <a:t>18. Nelly and </a:t>
            </a:r>
            <a:r>
              <a:rPr dirty="0" lang="en-US" err="1" smtClean="0"/>
              <a:t>wallace</a:t>
            </a:r>
            <a:r>
              <a:rPr dirty="0" lang="en-US" smtClean="0"/>
              <a:t> 2001</a:t>
            </a:r>
            <a:endParaRPr dirty="0" lang="en-US"/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724400" y="1600200"/>
            <a:ext cx="3505199" cy="243840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5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838700" y="4191000"/>
            <a:ext cx="3276600" cy="2514600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MENINGITIS</a:t>
            </a:r>
            <a:endParaRPr dirty="0" lang="en-US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 smtClean="0"/>
              <a:t>Inflammation of the meninges secondary to middle ear infection</a:t>
            </a:r>
          </a:p>
          <a:p>
            <a:r>
              <a:rPr dirty="0" lang="en-US" smtClean="0"/>
              <a:t>Incidence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2.0% of complications</a:t>
            </a:r>
            <a:r>
              <a:rPr baseline="30000" dirty="0" lang="en-US" smtClean="0"/>
              <a:t>19</a:t>
            </a:r>
            <a:endParaRPr dirty="0" lang="en-US" smtClean="0"/>
          </a:p>
          <a:p>
            <a:r>
              <a:rPr dirty="0" lang="en-US" smtClean="0"/>
              <a:t>Major </a:t>
            </a:r>
            <a:r>
              <a:rPr dirty="0" lang="en-US" err="1" smtClean="0"/>
              <a:t>sequale</a:t>
            </a:r>
            <a:endParaRPr dirty="0" lang="en-US" smtClean="0"/>
          </a:p>
          <a:p>
            <a:r>
              <a:rPr dirty="0" lang="en-US" smtClean="0"/>
              <a:t>Minor </a:t>
            </a:r>
            <a:r>
              <a:rPr dirty="0" lang="en-US" err="1" smtClean="0"/>
              <a:t>sequale</a:t>
            </a:r>
            <a:endParaRPr dirty="0" lang="en-US"/>
          </a:p>
        </p:txBody>
      </p:sp>
      <p:sp>
        <p:nvSpPr>
          <p:cNvPr id="1048663" name="TextBox 3"/>
          <p:cNvSpPr txBox="1"/>
          <p:nvPr/>
        </p:nvSpPr>
        <p:spPr>
          <a:xfrm>
            <a:off x="838200" y="6248400"/>
            <a:ext cx="76962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19. </a:t>
            </a:r>
            <a:r>
              <a:rPr dirty="0" lang="en-US" err="1" smtClean="0"/>
              <a:t>Ghaffar</a:t>
            </a:r>
            <a:r>
              <a:rPr dirty="0" lang="en-US" smtClean="0"/>
              <a:t> et al 2001 Acute </a:t>
            </a:r>
            <a:r>
              <a:rPr dirty="0" lang="en-US" err="1" smtClean="0"/>
              <a:t>mastoiditis</a:t>
            </a:r>
            <a:r>
              <a:rPr dirty="0" lang="en-US" smtClean="0"/>
              <a:t> in children</a:t>
            </a:r>
            <a:endParaRPr dirty="0" lang="en-US"/>
          </a:p>
        </p:txBody>
      </p:sp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Pathogenesis</a:t>
            </a:r>
            <a:endParaRPr dirty="0" lang="en-US"/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Direct invasion through the bony wall of the middle ear/mastoid</a:t>
            </a:r>
          </a:p>
          <a:p>
            <a:r>
              <a:rPr dirty="0" lang="en-US" smtClean="0"/>
              <a:t>Spread from the middle ear to the inner ear to cerebrospinal fluid.</a:t>
            </a:r>
          </a:p>
          <a:p>
            <a:r>
              <a:rPr dirty="0" lang="en-US" smtClean="0"/>
              <a:t>Sympathetic inflammatory response to infection from adjacent space</a:t>
            </a:r>
          </a:p>
        </p:txBody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4194309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p>
                      <a:r>
                        <a:rPr dirty="0" lang="en-US" smtClean="0"/>
                        <a:t>SYMPTOMS 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SIGNS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Fever and irritability 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Bulging </a:t>
                      </a:r>
                      <a:r>
                        <a:rPr dirty="0" lang="en-US" err="1" smtClean="0"/>
                        <a:t>fontanelle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Lethargy</a:t>
                      </a:r>
                      <a:r>
                        <a:rPr baseline="0" dirty="0" lang="en-US" smtClean="0"/>
                        <a:t> and vomiting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Kerning’s/</a:t>
                      </a:r>
                      <a:r>
                        <a:rPr dirty="0" lang="en-US" err="1" smtClean="0"/>
                        <a:t>Brudzinski’s</a:t>
                      </a:r>
                      <a:r>
                        <a:rPr dirty="0" lang="en-US" smtClean="0"/>
                        <a:t> sign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Previous</a:t>
                      </a:r>
                      <a:r>
                        <a:rPr baseline="0" dirty="0" lang="en-US" smtClean="0"/>
                        <a:t> </a:t>
                      </a:r>
                      <a:r>
                        <a:rPr baseline="0" dirty="0" lang="en-US" err="1" smtClean="0"/>
                        <a:t>hx</a:t>
                      </a:r>
                      <a:r>
                        <a:rPr baseline="0" dirty="0" lang="en-US" smtClean="0"/>
                        <a:t> of </a:t>
                      </a:r>
                      <a:r>
                        <a:rPr baseline="0" dirty="0" lang="en-US" err="1" smtClean="0"/>
                        <a:t>otalgia</a:t>
                      </a:r>
                      <a:r>
                        <a:rPr baseline="0" dirty="0" lang="en-US" smtClean="0"/>
                        <a:t> and </a:t>
                      </a:r>
                      <a:r>
                        <a:rPr baseline="0" dirty="0" lang="en-US" err="1" smtClean="0"/>
                        <a:t>otorrhoea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Cranial nerve palsy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Headache and neck stiffness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Hemiplagia</a:t>
                      </a:r>
                      <a:r>
                        <a:rPr dirty="0" lang="en-US" smtClean="0"/>
                        <a:t> and hemiparesis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Anorexia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Bulging</a:t>
                      </a:r>
                      <a:r>
                        <a:rPr baseline="0" dirty="0" lang="en-US" smtClean="0"/>
                        <a:t> </a:t>
                      </a:r>
                      <a:r>
                        <a:rPr baseline="0" dirty="0" lang="en-US" err="1" smtClean="0"/>
                        <a:t>opacified</a:t>
                      </a:r>
                      <a:r>
                        <a:rPr baseline="0" dirty="0" lang="en-US" smtClean="0"/>
                        <a:t> TM with red/yellow discoloration</a:t>
                      </a:r>
                    </a:p>
                    <a:p>
                      <a:r>
                        <a:rPr baseline="0" dirty="0" lang="en-US" err="1" smtClean="0"/>
                        <a:t>Mastoiditis</a:t>
                      </a:r>
                      <a:r>
                        <a:rPr baseline="0" dirty="0" lang="en-US" smtClean="0"/>
                        <a:t> – erythema/swelling  behind ear</a:t>
                      </a:r>
                    </a:p>
                    <a:p>
                      <a:r>
                        <a:rPr baseline="0" dirty="0" lang="en-US" err="1" smtClean="0"/>
                        <a:t>Otorrhea</a:t>
                      </a:r>
                      <a:endParaRPr dirty="0" lang="en-US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 smtClean="0"/>
              <a:t>Investigations – LP, CT scan(</a:t>
            </a:r>
            <a:r>
              <a:rPr dirty="0" lang="en-US" err="1" smtClean="0"/>
              <a:t>brain,temporal</a:t>
            </a:r>
            <a:r>
              <a:rPr dirty="0" lang="en-US" smtClean="0"/>
              <a:t> region)</a:t>
            </a:r>
          </a:p>
          <a:p>
            <a:r>
              <a:rPr dirty="0" lang="en-US" smtClean="0"/>
              <a:t>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IV antibiotics – 3</a:t>
            </a:r>
            <a:r>
              <a:rPr baseline="30000" dirty="0" lang="en-US" smtClean="0"/>
              <a:t>rd</a:t>
            </a:r>
            <a:r>
              <a:rPr dirty="0" lang="en-US" smtClean="0"/>
              <a:t> generation </a:t>
            </a:r>
            <a:r>
              <a:rPr dirty="0" lang="en-US" err="1" smtClean="0"/>
              <a:t>cephalosporins</a:t>
            </a:r>
            <a:r>
              <a:rPr dirty="0" lang="en-US" smtClean="0"/>
              <a:t> and </a:t>
            </a:r>
            <a:r>
              <a:rPr dirty="0" lang="en-US" err="1" smtClean="0"/>
              <a:t>vancomycin</a:t>
            </a:r>
            <a:r>
              <a:rPr dirty="0" lang="en-US" smtClean="0"/>
              <a:t> – strep </a:t>
            </a:r>
            <a:r>
              <a:rPr dirty="0" lang="en-US" err="1" smtClean="0"/>
              <a:t>pneumoniae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Steroids protect against deafness</a:t>
            </a:r>
            <a:r>
              <a:rPr baseline="30000" dirty="0" lang="en-US" smtClean="0"/>
              <a:t>20,21</a:t>
            </a:r>
            <a:r>
              <a:rPr dirty="0" lang="en-US" smtClean="0"/>
              <a:t> no benefit</a:t>
            </a:r>
            <a:r>
              <a:rPr baseline="30000" dirty="0" lang="en-US" smtClean="0"/>
              <a:t>22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 cortical </a:t>
            </a:r>
            <a:r>
              <a:rPr dirty="0" lang="en-US" err="1" smtClean="0"/>
              <a:t>mastoidectomy</a:t>
            </a:r>
            <a:r>
              <a:rPr dirty="0" lang="en-US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dirty="0" lang="en-US"/>
          </a:p>
        </p:txBody>
      </p:sp>
      <p:sp>
        <p:nvSpPr>
          <p:cNvPr id="1048669" name="TextBox 3"/>
          <p:cNvSpPr txBox="1"/>
          <p:nvPr/>
        </p:nvSpPr>
        <p:spPr>
          <a:xfrm>
            <a:off x="533400" y="5934670"/>
            <a:ext cx="7772400" cy="92333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20. </a:t>
            </a:r>
            <a:r>
              <a:rPr dirty="0" lang="en-US" err="1" smtClean="0"/>
              <a:t>Odio</a:t>
            </a:r>
            <a:r>
              <a:rPr dirty="0" lang="en-US" smtClean="0"/>
              <a:t> et al 1991 Beneficial effects of early dexamethasone in </a:t>
            </a:r>
            <a:r>
              <a:rPr dirty="0" lang="en-US" err="1" smtClean="0"/>
              <a:t>menengitis</a:t>
            </a:r>
            <a:endParaRPr dirty="0" lang="en-US" smtClean="0"/>
          </a:p>
          <a:p>
            <a:r>
              <a:rPr dirty="0" lang="en-US" smtClean="0"/>
              <a:t>21. Wald et al 1995 Dexamethasone therapy for bacterial </a:t>
            </a:r>
            <a:r>
              <a:rPr dirty="0" lang="en-US" err="1" smtClean="0"/>
              <a:t>menengitis</a:t>
            </a:r>
            <a:r>
              <a:rPr dirty="0" lang="en-US" smtClean="0"/>
              <a:t> in children</a:t>
            </a:r>
          </a:p>
          <a:p>
            <a:r>
              <a:rPr dirty="0" lang="en-US" smtClean="0"/>
              <a:t>22. De </a:t>
            </a:r>
            <a:r>
              <a:rPr dirty="0" lang="en-US" err="1" smtClean="0"/>
              <a:t>gans</a:t>
            </a:r>
            <a:r>
              <a:rPr dirty="0" lang="en-US" smtClean="0"/>
              <a:t> van </a:t>
            </a:r>
            <a:r>
              <a:rPr dirty="0" lang="en-US" err="1" smtClean="0"/>
              <a:t>boek</a:t>
            </a:r>
            <a:r>
              <a:rPr dirty="0" lang="en-US" smtClean="0"/>
              <a:t> 2002 Dexamethasone in adults with bacterial </a:t>
            </a:r>
            <a:r>
              <a:rPr dirty="0" lang="en-US" err="1" smtClean="0"/>
              <a:t>menengitis</a:t>
            </a:r>
            <a:endParaRPr dirty="0" lang="en-US"/>
          </a:p>
        </p:txBody>
      </p:sp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 smtClean="0"/>
              <a:t>EXTRADURAL/SUBDURAL ABSCESS</a:t>
            </a:r>
            <a:endParaRPr dirty="0" lang="en-US"/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 smtClean="0"/>
              <a:t>Epidural abscess- collection of pus/granulation </a:t>
            </a:r>
            <a:r>
              <a:rPr dirty="0" lang="en-US" err="1" smtClean="0"/>
              <a:t>tx</a:t>
            </a:r>
            <a:r>
              <a:rPr dirty="0" lang="en-US" smtClean="0"/>
              <a:t> btw </a:t>
            </a:r>
            <a:r>
              <a:rPr dirty="0" lang="en-US" err="1" smtClean="0"/>
              <a:t>dura</a:t>
            </a:r>
            <a:r>
              <a:rPr dirty="0" lang="en-US" smtClean="0"/>
              <a:t> and temporal bone.</a:t>
            </a:r>
          </a:p>
          <a:p>
            <a:r>
              <a:rPr dirty="0" lang="en-US" smtClean="0"/>
              <a:t>Subdural abscess- collection of pus btw </a:t>
            </a:r>
            <a:r>
              <a:rPr dirty="0" lang="en-US" err="1" smtClean="0"/>
              <a:t>dura</a:t>
            </a:r>
            <a:r>
              <a:rPr dirty="0" lang="en-US" smtClean="0"/>
              <a:t> and arachnoid.</a:t>
            </a:r>
          </a:p>
        </p:txBody>
      </p:sp>
      <p:pic>
        <p:nvPicPr>
          <p:cNvPr id="2097166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43001" y="3886200"/>
            <a:ext cx="3352800" cy="2667000"/>
          </a:xfrm>
          <a:prstGeom prst="rect"/>
          <a:noFill/>
          <a:ln>
            <a:noFill/>
          </a:ln>
        </p:spPr>
      </p:pic>
      <p:pic>
        <p:nvPicPr>
          <p:cNvPr id="209716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105400" y="3886200"/>
            <a:ext cx="3124199" cy="2667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Symptoms/Signs</a:t>
            </a:r>
            <a:endParaRPr dirty="0" lang="en-US"/>
          </a:p>
        </p:txBody>
      </p:sp>
      <p:graphicFrame>
        <p:nvGraphicFramePr>
          <p:cNvPr id="4194310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p>
                      <a:r>
                        <a:rPr dirty="0" lang="en-US" smtClean="0"/>
                        <a:t>EPIDURAL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SUBDURAL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Headache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Headache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err="1" smtClean="0"/>
                        <a:t>Otorrhea</a:t>
                      </a:r>
                      <a:r>
                        <a:rPr dirty="0" lang="en-US" smtClean="0"/>
                        <a:t>- creamy profuse pulsatile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Fever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smtClean="0"/>
                        <a:t>Fever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CNS manifestations of seizures, somnolence, neck stiffness, photophobia and motor deficits</a:t>
                      </a:r>
                      <a:endParaRPr dirty="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r>
                        <a:rPr dirty="0" lang="en-US" err="1" smtClean="0"/>
                        <a:t>Otalgia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endParaRPr lang="en-US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Management</a:t>
            </a:r>
            <a:endParaRPr dirty="0" lang="en-US"/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Epidural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IV antibiotics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Radical/Modified Radical </a:t>
            </a:r>
            <a:r>
              <a:rPr dirty="0" lang="en-US" err="1" smtClean="0"/>
              <a:t>Mastoidectomy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Canal wall down </a:t>
            </a:r>
            <a:r>
              <a:rPr dirty="0" lang="en-US" err="1" smtClean="0"/>
              <a:t>mastoidectomy</a:t>
            </a:r>
            <a:r>
              <a:rPr dirty="0" lang="en-US" smtClean="0"/>
              <a:t>- if large </a:t>
            </a:r>
            <a:r>
              <a:rPr dirty="0" lang="en-US" err="1" smtClean="0"/>
              <a:t>cholesteatoma</a:t>
            </a:r>
            <a:r>
              <a:rPr dirty="0" lang="en-US" smtClean="0"/>
              <a:t> firmly adheres to </a:t>
            </a:r>
            <a:r>
              <a:rPr dirty="0" lang="en-US" err="1" smtClean="0"/>
              <a:t>dura</a:t>
            </a:r>
            <a:r>
              <a:rPr dirty="0" lang="en-US" smtClean="0"/>
              <a:t>.</a:t>
            </a:r>
          </a:p>
        </p:txBody>
      </p:sp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Subdural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dirty="0" lang="en-US" smtClean="0"/>
              <a:t>Neurosurgeons take lead role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IV antibiotics , anticonvulsants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Evacuation of abscess – craniotomy, burr holes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Mastoidectomy</a:t>
            </a:r>
            <a:r>
              <a:rPr baseline="30000" dirty="0" lang="en-US" smtClean="0"/>
              <a:t>18</a:t>
            </a:r>
            <a:endParaRPr dirty="0" lang="en-US" smtClean="0"/>
          </a:p>
          <a:p>
            <a:pPr indent="0" marL="0">
              <a:buNone/>
            </a:pP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endParaRPr dirty="0" lang="en-US"/>
          </a:p>
        </p:txBody>
      </p:sp>
      <p:sp>
        <p:nvSpPr>
          <p:cNvPr id="1048680" name="TextBox 3"/>
          <p:cNvSpPr txBox="1"/>
          <p:nvPr/>
        </p:nvSpPr>
        <p:spPr>
          <a:xfrm>
            <a:off x="762000" y="6172200"/>
            <a:ext cx="75438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18. </a:t>
            </a:r>
            <a:r>
              <a:rPr dirty="0" lang="en-US" err="1" smtClean="0"/>
              <a:t>Nealy</a:t>
            </a:r>
            <a:r>
              <a:rPr dirty="0" lang="en-US" smtClean="0"/>
              <a:t> and </a:t>
            </a:r>
            <a:r>
              <a:rPr dirty="0" lang="en-US" err="1" smtClean="0"/>
              <a:t>wallace</a:t>
            </a:r>
            <a:r>
              <a:rPr dirty="0" lang="en-US" smtClean="0"/>
              <a:t> 2001 Surgery of acute infections and their complications</a:t>
            </a:r>
            <a:endParaRPr dirty="0" lang="en-US"/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EPIDEMIOLOGY</a:t>
            </a:r>
            <a:endParaRPr dirty="0"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 smtClean="0"/>
              <a:t>Overall incidence has reduced with the advent of antibiotics.</a:t>
            </a:r>
          </a:p>
          <a:p>
            <a:r>
              <a:rPr dirty="0" lang="en-US" smtClean="0"/>
              <a:t>Pre antibiotic era (25-50% )post(0.02%)</a:t>
            </a:r>
            <a:r>
              <a:rPr baseline="30000" dirty="0" lang="en-US"/>
              <a:t>3</a:t>
            </a:r>
            <a:endParaRPr dirty="0" lang="en-US" smtClean="0"/>
          </a:p>
          <a:p>
            <a:r>
              <a:rPr dirty="0" lang="en-US" smtClean="0"/>
              <a:t>Low SES</a:t>
            </a:r>
            <a:r>
              <a:rPr baseline="30000" dirty="0" lang="en-US" smtClean="0"/>
              <a:t>4</a:t>
            </a:r>
            <a:endParaRPr dirty="0" lang="en-US" smtClean="0"/>
          </a:p>
          <a:p>
            <a:r>
              <a:rPr dirty="0" lang="en-US" smtClean="0"/>
              <a:t>80% </a:t>
            </a:r>
            <a:r>
              <a:rPr dirty="0" lang="en-US" err="1" smtClean="0"/>
              <a:t>extracranial</a:t>
            </a:r>
            <a:r>
              <a:rPr dirty="0" lang="en-US" smtClean="0"/>
              <a:t>, 70% intracranial</a:t>
            </a:r>
          </a:p>
          <a:p>
            <a:r>
              <a:rPr dirty="0" lang="en-US" smtClean="0"/>
              <a:t>Black vs non black</a:t>
            </a:r>
            <a:r>
              <a:rPr baseline="30000" dirty="0" lang="en-US" smtClean="0"/>
              <a:t>29</a:t>
            </a:r>
            <a:endParaRPr dirty="0" lang="en-US" smtClean="0"/>
          </a:p>
          <a:p>
            <a:endParaRPr baseline="30000" dirty="0" lang="en-US"/>
          </a:p>
        </p:txBody>
      </p:sp>
      <p:sp>
        <p:nvSpPr>
          <p:cNvPr id="1048600" name="TextBox 4"/>
          <p:cNvSpPr txBox="1"/>
          <p:nvPr/>
        </p:nvSpPr>
        <p:spPr>
          <a:xfrm>
            <a:off x="381000" y="5715000"/>
            <a:ext cx="7543800" cy="8915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3</a:t>
            </a:r>
            <a:r>
              <a:rPr dirty="0" lang="en-US" smtClean="0"/>
              <a:t>.Kangsnarak 1993 Intracranial complications of </a:t>
            </a:r>
            <a:r>
              <a:rPr dirty="0" lang="en-US" err="1" smtClean="0"/>
              <a:t>suppurative</a:t>
            </a:r>
            <a:r>
              <a:rPr dirty="0" lang="en-US" smtClean="0"/>
              <a:t> otitis media</a:t>
            </a:r>
          </a:p>
          <a:p>
            <a:r>
              <a:rPr dirty="0" lang="en-US"/>
              <a:t>4</a:t>
            </a:r>
            <a:r>
              <a:rPr dirty="0" lang="en-US" smtClean="0"/>
              <a:t>.Oconnor 2009 Medical journal of Australia</a:t>
            </a:r>
          </a:p>
          <a:p>
            <a:r>
              <a:rPr dirty="0" lang="en-US" smtClean="0"/>
              <a:t>29.Jenson 2015, Ethnicity and treatment of Otitis media</a:t>
            </a:r>
            <a:endParaRPr dirty="0" lang="en-US"/>
          </a:p>
        </p:txBody>
      </p:sp>
    </p:spTree>
  </p:cSld>
  <p:clrMapOvr>
    <a:masterClrMapping/>
  </p:clrMapOvr>
  <p:timing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BRAIN ABSCESS</a:t>
            </a:r>
            <a:endParaRPr dirty="0" lang="en-US"/>
          </a:p>
        </p:txBody>
      </p:sp>
      <p:sp>
        <p:nvSpPr>
          <p:cNvPr id="104868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 smtClean="0"/>
              <a:t>Infection within the brain parenchyma</a:t>
            </a:r>
          </a:p>
          <a:p>
            <a:r>
              <a:rPr dirty="0" lang="en-US" smtClean="0"/>
              <a:t>Incidence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0.04-0.15%</a:t>
            </a:r>
            <a:r>
              <a:rPr baseline="30000" dirty="0" lang="en-US" smtClean="0"/>
              <a:t>23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33% of all intracranial complications</a:t>
            </a:r>
            <a:r>
              <a:rPr baseline="30000" dirty="0" lang="en-US"/>
              <a:t>3</a:t>
            </a:r>
            <a:endParaRPr dirty="0" lang="en-US" smtClean="0"/>
          </a:p>
          <a:p>
            <a:r>
              <a:rPr dirty="0" lang="en-US" err="1" smtClean="0"/>
              <a:t>Assoc</a:t>
            </a:r>
            <a:r>
              <a:rPr dirty="0" lang="en-US" smtClean="0"/>
              <a:t> with high morbidity and mortality rate</a:t>
            </a:r>
          </a:p>
          <a:p>
            <a:r>
              <a:rPr dirty="0" lang="en-US" smtClean="0"/>
              <a:t>Common- temporal lobe, cerebellum</a:t>
            </a:r>
            <a:r>
              <a:rPr baseline="30000" dirty="0" lang="en-US" smtClean="0"/>
              <a:t>24</a:t>
            </a:r>
            <a:endParaRPr dirty="0" lang="en-US"/>
          </a:p>
        </p:txBody>
      </p:sp>
      <p:sp>
        <p:nvSpPr>
          <p:cNvPr id="1048686" name="TextBox 3"/>
          <p:cNvSpPr txBox="1"/>
          <p:nvPr/>
        </p:nvSpPr>
        <p:spPr>
          <a:xfrm>
            <a:off x="685800" y="5791200"/>
            <a:ext cx="8229600" cy="92333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23. </a:t>
            </a:r>
            <a:r>
              <a:rPr dirty="0" lang="en-US" err="1" smtClean="0"/>
              <a:t>Delbrouk</a:t>
            </a:r>
            <a:r>
              <a:rPr dirty="0" lang="en-US" smtClean="0"/>
              <a:t> et al 1996  </a:t>
            </a:r>
            <a:r>
              <a:rPr dirty="0" lang="en-US" err="1" smtClean="0"/>
              <a:t>Mansbach</a:t>
            </a:r>
            <a:r>
              <a:rPr dirty="0" lang="en-US" smtClean="0"/>
              <a:t> AL, </a:t>
            </a:r>
            <a:r>
              <a:rPr dirty="0" lang="en-US" err="1" smtClean="0"/>
              <a:t>Acta</a:t>
            </a:r>
            <a:r>
              <a:rPr dirty="0" lang="en-US" smtClean="0"/>
              <a:t> Otorhinolaryngology </a:t>
            </a:r>
          </a:p>
          <a:p>
            <a:r>
              <a:rPr dirty="0" lang="en-US" smtClean="0"/>
              <a:t>24. </a:t>
            </a:r>
            <a:r>
              <a:rPr dirty="0" lang="en-US" err="1" smtClean="0"/>
              <a:t>Sennarolgou</a:t>
            </a:r>
            <a:r>
              <a:rPr dirty="0" lang="en-US" smtClean="0"/>
              <a:t> L et al. </a:t>
            </a:r>
            <a:r>
              <a:rPr dirty="0" lang="en-US" err="1" smtClean="0"/>
              <a:t>Otogenic</a:t>
            </a:r>
            <a:r>
              <a:rPr dirty="0" lang="en-US" smtClean="0"/>
              <a:t> brain abscess review of 41 cases</a:t>
            </a:r>
          </a:p>
          <a:p>
            <a:r>
              <a:rPr dirty="0" lang="en-US"/>
              <a:t>3</a:t>
            </a:r>
            <a:r>
              <a:rPr dirty="0" lang="en-US" smtClean="0"/>
              <a:t>. </a:t>
            </a:r>
            <a:r>
              <a:rPr dirty="0" lang="en-US" err="1" smtClean="0"/>
              <a:t>Kangsnarak</a:t>
            </a:r>
            <a:r>
              <a:rPr dirty="0" lang="en-US" smtClean="0"/>
              <a:t> et al 1993 Intracranial </a:t>
            </a:r>
            <a:r>
              <a:rPr dirty="0" lang="en-US" err="1" smtClean="0"/>
              <a:t>comlications</a:t>
            </a:r>
            <a:r>
              <a:rPr dirty="0" lang="en-US" smtClean="0"/>
              <a:t> of CSOM</a:t>
            </a:r>
            <a:endParaRPr dirty="0" lang="en-US"/>
          </a:p>
        </p:txBody>
      </p:sp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 smtClean="0"/>
              <a:t>Symptoms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err="1" smtClean="0"/>
              <a:t>Otorrhea</a:t>
            </a:r>
            <a:r>
              <a:rPr dirty="0" lang="en-US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Headache, fever, vomiting, irritability, change in consciousness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en-US" smtClean="0"/>
              <a:t>Signs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Temporal abscess – visual field defects, aphasia, seizure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Cerebellar abscess – vertigo, nystagmus, ataxia</a:t>
            </a:r>
          </a:p>
          <a:p>
            <a:pPr>
              <a:buFont typeface="Wingdings" panose="05000000000000000000" pitchFamily="2" charset="2"/>
              <a:buChar char="Ø"/>
            </a:pPr>
            <a:endParaRPr dirty="0" lang="en-US"/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10000"/>
          </a:bodyPr>
          <a:p>
            <a:r>
              <a:rPr dirty="0" lang="en-US" smtClean="0"/>
              <a:t>Diagnosis – CT scan, MRI</a:t>
            </a:r>
          </a:p>
          <a:p>
            <a:r>
              <a:rPr dirty="0" lang="en-US" smtClean="0"/>
              <a:t>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IV antibiotics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Neurosurgical drainage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err="1" smtClean="0"/>
              <a:t>Mastoidectomy</a:t>
            </a:r>
            <a:r>
              <a:rPr dirty="0" lang="en-US" smtClean="0"/>
              <a:t> 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Stability of </a:t>
            </a:r>
            <a:r>
              <a:rPr dirty="0" lang="en-US" err="1" smtClean="0"/>
              <a:t>pt</a:t>
            </a:r>
            <a:endParaRPr dirty="0" lang="en-US" smtClean="0"/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Obstructing granuloma or polyps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err="1" smtClean="0"/>
              <a:t>Concommitant</a:t>
            </a:r>
            <a:r>
              <a:rPr dirty="0" lang="en-US" smtClean="0"/>
              <a:t> complication</a:t>
            </a:r>
          </a:p>
          <a:p>
            <a:endParaRPr dirty="0" lang="en-US"/>
          </a:p>
        </p:txBody>
      </p:sp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410200" y="1905001"/>
            <a:ext cx="3429000" cy="2915444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LATERAL SINUS THROMBOSIS</a:t>
            </a:r>
            <a:endParaRPr dirty="0" lang="en-US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endParaRPr dirty="0" lang="en-US" smtClean="0"/>
          </a:p>
          <a:p>
            <a:r>
              <a:rPr dirty="0" lang="en-US" smtClean="0"/>
              <a:t>First described in 1826 by </a:t>
            </a:r>
            <a:r>
              <a:rPr dirty="0" lang="en-US" err="1" smtClean="0"/>
              <a:t>Lebert</a:t>
            </a:r>
            <a:endParaRPr dirty="0" lang="en-US" smtClean="0"/>
          </a:p>
          <a:p>
            <a:r>
              <a:rPr dirty="0" lang="en-US" smtClean="0"/>
              <a:t>A </a:t>
            </a:r>
            <a:r>
              <a:rPr dirty="0" lang="en-US" err="1" smtClean="0"/>
              <a:t>perisinus</a:t>
            </a:r>
            <a:r>
              <a:rPr dirty="0" lang="en-US" smtClean="0"/>
              <a:t> abscess is formed which causes inflammation of the outer and inner wall of the sinus and mural thrombus formation.</a:t>
            </a:r>
          </a:p>
        </p:txBody>
      </p:sp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533401" y="2634456"/>
            <a:ext cx="2133599" cy="2457450"/>
          </a:xfrm>
          <a:noFill/>
        </p:spPr>
      </p:pic>
      <p:pic>
        <p:nvPicPr>
          <p:cNvPr id="209717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500438" y="2714625"/>
            <a:ext cx="2214562" cy="1719263"/>
          </a:xfrm>
          <a:prstGeom prst="rect"/>
          <a:noFill/>
          <a:ln>
            <a:noFill/>
          </a:ln>
        </p:spPr>
      </p:pic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572250" y="2714625"/>
            <a:ext cx="2286000" cy="17272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p>
            <a:pPr indent="0" marL="0">
              <a:buNone/>
            </a:pPr>
            <a:r>
              <a:rPr dirty="0" lang="en-US" smtClean="0"/>
              <a:t>High index of suspicion</a:t>
            </a:r>
          </a:p>
          <a:p>
            <a:pPr indent="0" marL="0">
              <a:buNone/>
            </a:pPr>
            <a:r>
              <a:rPr dirty="0" lang="en-US" smtClean="0"/>
              <a:t>Symptoms</a:t>
            </a:r>
          </a:p>
          <a:p>
            <a:r>
              <a:rPr dirty="0" lang="en-US" smtClean="0"/>
              <a:t>Fever – picket fence fever</a:t>
            </a:r>
          </a:p>
          <a:p>
            <a:r>
              <a:rPr dirty="0" lang="en-US" smtClean="0"/>
              <a:t>Aural discharge</a:t>
            </a:r>
          </a:p>
          <a:p>
            <a:pPr algn="just"/>
            <a:r>
              <a:rPr dirty="0" lang="en-US" smtClean="0"/>
              <a:t>Headache</a:t>
            </a:r>
          </a:p>
          <a:p>
            <a:pPr algn="just" indent="0" marL="0">
              <a:buNone/>
            </a:pPr>
            <a:r>
              <a:rPr dirty="0" lang="en-US" smtClean="0"/>
              <a:t>Signs</a:t>
            </a:r>
          </a:p>
          <a:p>
            <a:pPr algn="just"/>
            <a:r>
              <a:rPr dirty="0" lang="en-US" err="1" smtClean="0"/>
              <a:t>Griensinger</a:t>
            </a:r>
            <a:r>
              <a:rPr dirty="0" lang="en-US" smtClean="0"/>
              <a:t> sign – mastoid tenderness and edema</a:t>
            </a:r>
          </a:p>
          <a:p>
            <a:pPr algn="just"/>
            <a:r>
              <a:rPr dirty="0" lang="en-US" smtClean="0"/>
              <a:t>Cranial nerve palsy IX, X, XI – jugular foramen syndrome</a:t>
            </a:r>
          </a:p>
          <a:p>
            <a:pPr algn="just"/>
            <a:r>
              <a:rPr dirty="0" lang="en-US" smtClean="0"/>
              <a:t>Tobey – Ayer- </a:t>
            </a:r>
            <a:r>
              <a:rPr dirty="0" lang="en-US" err="1" smtClean="0"/>
              <a:t>Queckenstedt</a:t>
            </a:r>
            <a:r>
              <a:rPr dirty="0" lang="en-US" smtClean="0"/>
              <a:t>  test</a:t>
            </a:r>
          </a:p>
          <a:p>
            <a:pPr algn="just"/>
            <a:r>
              <a:rPr dirty="0" lang="en-US" smtClean="0"/>
              <a:t>CT scan – delta sight, MRI – blood flow occlusion</a:t>
            </a:r>
          </a:p>
          <a:p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 smtClean="0"/>
              <a:t>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IV antibiotics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No role for anticoagulants</a:t>
            </a:r>
            <a:r>
              <a:rPr baseline="30000" dirty="0" lang="en-US" smtClean="0"/>
              <a:t>25</a:t>
            </a:r>
            <a:r>
              <a:rPr dirty="0" lang="en-US" smtClean="0"/>
              <a:t>vs use</a:t>
            </a:r>
            <a:r>
              <a:rPr baseline="30000" dirty="0" lang="en-US" smtClean="0"/>
              <a:t>26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Cortical </a:t>
            </a:r>
            <a:r>
              <a:rPr dirty="0" lang="en-US" err="1" smtClean="0"/>
              <a:t>mastoidectomy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Canal wall down </a:t>
            </a:r>
            <a:r>
              <a:rPr dirty="0" lang="en-US" err="1" smtClean="0"/>
              <a:t>mastoidectomy</a:t>
            </a:r>
            <a:r>
              <a:rPr dirty="0" lang="en-US" smtClean="0"/>
              <a:t> if presence of </a:t>
            </a:r>
            <a:r>
              <a:rPr dirty="0" lang="en-US" err="1" smtClean="0"/>
              <a:t>cholestatoma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endParaRPr dirty="0" lang="en-US"/>
          </a:p>
        </p:txBody>
      </p:sp>
      <p:sp>
        <p:nvSpPr>
          <p:cNvPr id="1048704" name="TextBox 3"/>
          <p:cNvSpPr txBox="1"/>
          <p:nvPr/>
        </p:nvSpPr>
        <p:spPr>
          <a:xfrm>
            <a:off x="533400" y="6019800"/>
            <a:ext cx="3628865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25. Southwick 1986</a:t>
            </a:r>
          </a:p>
          <a:p>
            <a:r>
              <a:rPr dirty="0" lang="en-US" smtClean="0"/>
              <a:t>26. Sharma 2015 case presentation</a:t>
            </a:r>
            <a:endParaRPr dirty="0" lang="en-US"/>
          </a:p>
        </p:txBody>
      </p:sp>
    </p:spTree>
  </p:cSld>
  <p:clrMapOvr>
    <a:masterClrMapping/>
  </p:clrMapOvr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OTITIC HYDROCEPHALUS</a:t>
            </a:r>
            <a:endParaRPr dirty="0" lang="en-US"/>
          </a:p>
        </p:txBody>
      </p:sp>
      <p:sp>
        <p:nvSpPr>
          <p:cNvPr id="1048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 smtClean="0"/>
              <a:t>Assoc. with otitis media with increased intracranial pressure and normal CSF findings.</a:t>
            </a:r>
          </a:p>
          <a:p>
            <a:r>
              <a:rPr dirty="0" lang="en-US" smtClean="0"/>
              <a:t>Exact pathogenesis unknown</a:t>
            </a:r>
            <a:r>
              <a:rPr baseline="30000" dirty="0" lang="en-US" smtClean="0"/>
              <a:t>27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sz="2400" lang="en-US" smtClean="0"/>
              <a:t>Increased production of CSF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z="2400" lang="en-US" smtClean="0"/>
              <a:t>Increased cerebral blood flow and volume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z="2400" lang="en-US" smtClean="0"/>
              <a:t>Change in blood brain barrier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sz="2400" lang="en-US" smtClean="0"/>
              <a:t>Increased resistance to CSF outflow.</a:t>
            </a:r>
          </a:p>
        </p:txBody>
      </p:sp>
      <p:sp>
        <p:nvSpPr>
          <p:cNvPr id="1048707" name="TextBox 3"/>
          <p:cNvSpPr txBox="1"/>
          <p:nvPr/>
        </p:nvSpPr>
        <p:spPr>
          <a:xfrm>
            <a:off x="762000" y="6400800"/>
            <a:ext cx="47244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27. </a:t>
            </a:r>
            <a:r>
              <a:rPr dirty="0" lang="en-US" err="1" smtClean="0"/>
              <a:t>Komorsky</a:t>
            </a:r>
            <a:r>
              <a:rPr dirty="0" lang="en-US" smtClean="0"/>
              <a:t> 2001 </a:t>
            </a:r>
            <a:r>
              <a:rPr dirty="0" lang="en-US" err="1" smtClean="0"/>
              <a:t>Pseudotumor</a:t>
            </a:r>
            <a:r>
              <a:rPr dirty="0" lang="en-US" smtClean="0"/>
              <a:t> </a:t>
            </a:r>
            <a:r>
              <a:rPr dirty="0" lang="en-US" err="1" smtClean="0"/>
              <a:t>cerebri</a:t>
            </a:r>
            <a:endParaRPr dirty="0" lang="en-US"/>
          </a:p>
        </p:txBody>
      </p:sp>
    </p:spTree>
  </p:cSld>
  <p:clrMapOvr>
    <a:masterClrMapping/>
  </p:clrMapOvr>
  <p:timing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indent="0" marL="0">
              <a:buNone/>
            </a:pPr>
            <a:r>
              <a:rPr dirty="0" lang="en-US" smtClean="0"/>
              <a:t>Symptoms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10% asymptomatic</a:t>
            </a:r>
            <a:r>
              <a:rPr baseline="30000" dirty="0" lang="en-US" smtClean="0"/>
              <a:t>27</a:t>
            </a:r>
            <a:endParaRPr dirty="0" 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Headache, visual disturbances, </a:t>
            </a:r>
            <a:r>
              <a:rPr dirty="0" lang="en-US" err="1" smtClean="0"/>
              <a:t>retrobulbar</a:t>
            </a:r>
            <a:r>
              <a:rPr dirty="0" lang="en-US" smtClean="0"/>
              <a:t> pain.</a:t>
            </a:r>
          </a:p>
          <a:p>
            <a:pPr indent="0" marL="0">
              <a:buNone/>
            </a:pPr>
            <a:r>
              <a:rPr dirty="0" lang="en-US" smtClean="0"/>
              <a:t>Signs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Cranial nerve palsies III, IV, VI.</a:t>
            </a:r>
          </a:p>
          <a:p>
            <a:pPr indent="0" marL="0">
              <a:buNone/>
            </a:pPr>
            <a:r>
              <a:rPr dirty="0" lang="en-US" smtClean="0"/>
              <a:t>Diagnosis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US" smtClean="0"/>
              <a:t>CT scan, MRI</a:t>
            </a:r>
            <a:endParaRPr dirty="0" lang="en-US"/>
          </a:p>
        </p:txBody>
      </p:sp>
      <p:sp>
        <p:nvSpPr>
          <p:cNvPr id="1048710" name="TextBox 3"/>
          <p:cNvSpPr txBox="1"/>
          <p:nvPr/>
        </p:nvSpPr>
        <p:spPr>
          <a:xfrm>
            <a:off x="685800" y="6172200"/>
            <a:ext cx="52578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27. </a:t>
            </a:r>
            <a:r>
              <a:rPr dirty="0" lang="en-US" err="1" smtClean="0"/>
              <a:t>Komorsky</a:t>
            </a:r>
            <a:r>
              <a:rPr dirty="0" lang="en-US" smtClean="0"/>
              <a:t> et al 2001 </a:t>
            </a:r>
            <a:r>
              <a:rPr dirty="0" lang="en-US" err="1" smtClean="0"/>
              <a:t>Pseudotumor</a:t>
            </a:r>
            <a:r>
              <a:rPr dirty="0" lang="en-US" smtClean="0"/>
              <a:t> </a:t>
            </a:r>
            <a:r>
              <a:rPr dirty="0" lang="en-US" err="1" smtClean="0"/>
              <a:t>cerebri</a:t>
            </a:r>
            <a:endParaRPr dirty="0" lang="en-US"/>
          </a:p>
        </p:txBody>
      </p:sp>
    </p:spTree>
  </p:cSld>
  <p:clrMapOvr>
    <a:masterClrMapping/>
  </p:clrMapOvr>
  <p:timing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indent="0" marL="0">
              <a:buNone/>
            </a:pPr>
            <a:r>
              <a:rPr dirty="0" lang="en-US" smtClean="0"/>
              <a:t>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en-US" smtClean="0"/>
              <a:t>Spontaneous recovery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en-US" smtClean="0"/>
              <a:t>IV antibiotics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en-US" smtClean="0"/>
              <a:t>Medical – corticosteroids, </a:t>
            </a:r>
            <a:r>
              <a:rPr dirty="0" lang="en-US" err="1" smtClean="0"/>
              <a:t>hyperosmolatic</a:t>
            </a:r>
            <a:r>
              <a:rPr dirty="0" lang="en-US" smtClean="0"/>
              <a:t> agents (acetazolamide), furosemide.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en-US" err="1" smtClean="0"/>
              <a:t>Mastoidectomy</a:t>
            </a:r>
            <a:endParaRPr dirty="0" lang="en-US" smtClean="0"/>
          </a:p>
          <a:p>
            <a:pPr>
              <a:buFont typeface="Wingdings" panose="05000000000000000000" pitchFamily="2" charset="2"/>
              <a:buChar char="§"/>
            </a:pPr>
            <a:r>
              <a:rPr dirty="0" lang="en-US" smtClean="0"/>
              <a:t>Serial lumbar punctures/lumbar drain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lang="en-US" err="1" smtClean="0"/>
              <a:t>Ventriculoperitoneal</a:t>
            </a:r>
            <a:r>
              <a:rPr dirty="0" lang="en-US" smtClean="0"/>
              <a:t>/</a:t>
            </a:r>
            <a:r>
              <a:rPr dirty="0" lang="en-US" err="1" smtClean="0"/>
              <a:t>Lumboperitoneal</a:t>
            </a:r>
            <a:r>
              <a:rPr dirty="0" lang="en-US" smtClean="0"/>
              <a:t> shunts.</a:t>
            </a:r>
          </a:p>
          <a:p>
            <a:pPr>
              <a:buFont typeface="Wingdings" panose="05000000000000000000" pitchFamily="2" charset="2"/>
              <a:buChar char="§"/>
            </a:pPr>
            <a:endParaRPr dirty="0" lang="en-US"/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ANATOMY</a:t>
            </a:r>
            <a:endParaRPr dirty="0" lang="en-US"/>
          </a:p>
        </p:txBody>
      </p:sp>
      <p:pic>
        <p:nvPicPr>
          <p:cNvPr id="2097152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CSF OTORRHEA</a:t>
            </a:r>
            <a:endParaRPr dirty="0" lang="en-US"/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Results from defect in </a:t>
            </a:r>
            <a:r>
              <a:rPr dirty="0" lang="en-US" err="1" smtClean="0"/>
              <a:t>tegmen</a:t>
            </a:r>
            <a:r>
              <a:rPr dirty="0" lang="en-US" smtClean="0"/>
              <a:t> tympani</a:t>
            </a:r>
          </a:p>
          <a:p>
            <a:r>
              <a:rPr dirty="0" lang="en-US" err="1" smtClean="0"/>
              <a:t>Otorrhea</a:t>
            </a:r>
            <a:r>
              <a:rPr dirty="0" lang="en-US" smtClean="0"/>
              <a:t> – clear fluid </a:t>
            </a:r>
          </a:p>
          <a:p>
            <a:r>
              <a:rPr dirty="0" lang="en-US" smtClean="0"/>
              <a:t>Herniation of intracranial contents</a:t>
            </a:r>
          </a:p>
          <a:p>
            <a:r>
              <a:rPr dirty="0" lang="en-US" smtClean="0"/>
              <a:t>CT scan – will show defect, presence of </a:t>
            </a:r>
            <a:r>
              <a:rPr dirty="0" lang="en-US" err="1" smtClean="0"/>
              <a:t>cholesteatoma</a:t>
            </a:r>
            <a:endParaRPr dirty="0" lang="en-US" smtClean="0"/>
          </a:p>
          <a:p>
            <a:r>
              <a:rPr dirty="0" lang="en-US" smtClean="0"/>
              <a:t>Repair of defect through </a:t>
            </a:r>
            <a:r>
              <a:rPr dirty="0" lang="en-US" err="1" smtClean="0"/>
              <a:t>mastoidectomy</a:t>
            </a:r>
            <a:endParaRPr dirty="0" lang="en-US"/>
          </a:p>
        </p:txBody>
      </p:sp>
    </p:spTree>
  </p:cSld>
  <p:clrMapOvr>
    <a:masterClrMapping/>
  </p:clrMapOvr>
  <p:timing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CONTROVERSIES</a:t>
            </a:r>
            <a:endParaRPr dirty="0" lang="en-US"/>
          </a:p>
        </p:txBody>
      </p:sp>
      <p:sp>
        <p:nvSpPr>
          <p:cNvPr id="10487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Aspiration of thrombi in lateral sinus thrombosis</a:t>
            </a:r>
          </a:p>
          <a:p>
            <a:r>
              <a:rPr dirty="0" lang="en-US" smtClean="0"/>
              <a:t>Use of anticoagulants in </a:t>
            </a:r>
            <a:r>
              <a:rPr dirty="0" lang="en-US" smtClean="0"/>
              <a:t>LST</a:t>
            </a:r>
            <a:r>
              <a:rPr baseline="30000" dirty="0" lang="en-US" smtClean="0"/>
              <a:t>25,26</a:t>
            </a:r>
            <a:endParaRPr dirty="0" lang="en-US" smtClean="0"/>
          </a:p>
          <a:p>
            <a:r>
              <a:rPr dirty="0" lang="en-US" smtClean="0"/>
              <a:t>Use of corticosteroids in </a:t>
            </a:r>
            <a:r>
              <a:rPr dirty="0" lang="en-US" smtClean="0"/>
              <a:t>meningitis</a:t>
            </a:r>
            <a:r>
              <a:rPr baseline="30000" dirty="0" lang="en-US" smtClean="0"/>
              <a:t>21,22</a:t>
            </a:r>
            <a:endParaRPr dirty="0" lang="en-US" smtClean="0"/>
          </a:p>
          <a:p>
            <a:r>
              <a:rPr dirty="0" lang="en-US" err="1" smtClean="0"/>
              <a:t>Mastoidectomy</a:t>
            </a:r>
            <a:r>
              <a:rPr dirty="0" lang="en-US" smtClean="0"/>
              <a:t> and intracranial abscess- one sitting or staged.</a:t>
            </a:r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FUTURE</a:t>
            </a:r>
            <a:endParaRPr dirty="0" lang="en-US"/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endParaRPr dirty="0" lang="en-US" smtClean="0"/>
          </a:p>
          <a:p>
            <a:r>
              <a:rPr dirty="0" lang="en-US" smtClean="0"/>
              <a:t>Different drug delivery method</a:t>
            </a:r>
            <a:r>
              <a:rPr baseline="30000" dirty="0" lang="en-US" smtClean="0"/>
              <a:t>28</a:t>
            </a:r>
            <a:endParaRPr dirty="0" lang="en-US" smtClean="0"/>
          </a:p>
          <a:p>
            <a:r>
              <a:rPr dirty="0" lang="en-US" smtClean="0"/>
              <a:t>Vaccines development</a:t>
            </a:r>
          </a:p>
          <a:p>
            <a:r>
              <a:rPr dirty="0" lang="en-US" smtClean="0"/>
              <a:t>Eustachian </a:t>
            </a:r>
            <a:r>
              <a:rPr dirty="0" lang="en-US" err="1" smtClean="0"/>
              <a:t>tuboplasty</a:t>
            </a:r>
            <a:endParaRPr dirty="0" lang="en-US" smtClean="0"/>
          </a:p>
          <a:p>
            <a:endParaRPr dirty="0" lang="en-US"/>
          </a:p>
        </p:txBody>
      </p:sp>
      <p:sp>
        <p:nvSpPr>
          <p:cNvPr id="1048719" name="TextBox 3"/>
          <p:cNvSpPr txBox="1"/>
          <p:nvPr/>
        </p:nvSpPr>
        <p:spPr>
          <a:xfrm>
            <a:off x="838200" y="6248400"/>
            <a:ext cx="161223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 smtClean="0"/>
              <a:t>28. </a:t>
            </a:r>
            <a:r>
              <a:rPr dirty="0" lang="en-US" err="1" smtClean="0"/>
              <a:t>Yadau</a:t>
            </a:r>
            <a:r>
              <a:rPr dirty="0" lang="en-US" smtClean="0"/>
              <a:t> 2014</a:t>
            </a:r>
            <a:endParaRPr dirty="0" lang="en-US"/>
          </a:p>
        </p:txBody>
      </p:sp>
    </p:spTree>
  </p:cSld>
  <p:clrMapOvr>
    <a:masterClrMapping/>
  </p:clrMapOvr>
  <p:timing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REFERENCES</a:t>
            </a:r>
            <a:endParaRPr dirty="0" lang="en-US"/>
          </a:p>
        </p:txBody>
      </p:sp>
      <p:sp>
        <p:nvSpPr>
          <p:cNvPr id="10487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778" lnSpcReduction="20000"/>
          </a:bodyPr>
          <a:p>
            <a:pPr>
              <a:buAutoNum type="arabicPeriod"/>
            </a:pPr>
            <a:r>
              <a:rPr dirty="0" sz="1800" lang="en-US" err="1" smtClean="0"/>
              <a:t>Wanna</a:t>
            </a:r>
            <a:r>
              <a:rPr dirty="0" sz="1800" lang="en-US" smtClean="0"/>
              <a:t> GB 2010 University of </a:t>
            </a:r>
            <a:r>
              <a:rPr dirty="0" sz="1800" lang="en-US" err="1" smtClean="0"/>
              <a:t>vanderbilt</a:t>
            </a:r>
            <a:endParaRPr dirty="0" sz="1800" lang="en-US" smtClean="0"/>
          </a:p>
          <a:p>
            <a:pPr>
              <a:buAutoNum type="arabicPeriod"/>
            </a:pPr>
            <a:r>
              <a:rPr dirty="0" sz="1800" lang="en-US" smtClean="0"/>
              <a:t>UN/WHO Institute of maternal and child health Italy</a:t>
            </a:r>
          </a:p>
          <a:p>
            <a:pPr>
              <a:buAutoNum type="arabicPeriod"/>
            </a:pPr>
            <a:r>
              <a:rPr dirty="0" sz="1800" lang="en-US" err="1" smtClean="0"/>
              <a:t>Kangsnarak</a:t>
            </a:r>
            <a:r>
              <a:rPr dirty="0" sz="1800" lang="en-US" smtClean="0"/>
              <a:t> et al, </a:t>
            </a:r>
            <a:r>
              <a:rPr dirty="0" sz="1800" lang="en-US" err="1" smtClean="0"/>
              <a:t>Navacharoven</a:t>
            </a:r>
            <a:r>
              <a:rPr dirty="0" sz="1800" lang="en-US" smtClean="0"/>
              <a:t> N, </a:t>
            </a:r>
            <a:r>
              <a:rPr dirty="0" sz="1800" lang="en-US" err="1" smtClean="0"/>
              <a:t>Foovonant</a:t>
            </a:r>
            <a:r>
              <a:rPr dirty="0" sz="1800" lang="en-US" smtClean="0"/>
              <a:t> S, </a:t>
            </a:r>
            <a:r>
              <a:rPr dirty="0" sz="1800" lang="en-US" err="1" smtClean="0"/>
              <a:t>Ruchkphaopont</a:t>
            </a:r>
            <a:r>
              <a:rPr dirty="0" sz="1800" lang="en-US" smtClean="0"/>
              <a:t> K. Intracranial complications of </a:t>
            </a:r>
            <a:r>
              <a:rPr dirty="0" sz="1800" lang="en-US" err="1" smtClean="0"/>
              <a:t>suppurative</a:t>
            </a:r>
            <a:r>
              <a:rPr dirty="0" sz="1800" lang="en-US" smtClean="0"/>
              <a:t> otitis media; 13 years </a:t>
            </a:r>
            <a:r>
              <a:rPr dirty="0" sz="1800" lang="en-US" err="1" smtClean="0"/>
              <a:t>experience.Am</a:t>
            </a:r>
            <a:r>
              <a:rPr dirty="0" sz="1800" lang="en-US" smtClean="0"/>
              <a:t> J </a:t>
            </a:r>
            <a:r>
              <a:rPr dirty="0" sz="1800" lang="en-US" err="1" smtClean="0"/>
              <a:t>Otol</a:t>
            </a:r>
            <a:r>
              <a:rPr dirty="0" sz="1800" lang="en-US" smtClean="0"/>
              <a:t> 1995;16;104;9</a:t>
            </a:r>
          </a:p>
          <a:p>
            <a:pPr>
              <a:buAutoNum type="arabicPeriod"/>
            </a:pPr>
            <a:r>
              <a:rPr dirty="0" sz="1800" lang="en-US" smtClean="0"/>
              <a:t>Medical Journal of Australia 2009, </a:t>
            </a:r>
            <a:r>
              <a:rPr dirty="0" sz="1800" lang="en-US" err="1" smtClean="0"/>
              <a:t>Indeginous</a:t>
            </a:r>
            <a:r>
              <a:rPr dirty="0" sz="1800" lang="en-US" smtClean="0"/>
              <a:t> vs non-Indigenous populations in complications of otitis media</a:t>
            </a:r>
          </a:p>
          <a:p>
            <a:pPr>
              <a:buAutoNum type="arabicPeriod"/>
            </a:pPr>
            <a:r>
              <a:rPr dirty="0" sz="1800" lang="en-US" smtClean="0"/>
              <a:t>Erastus </a:t>
            </a:r>
            <a:r>
              <a:rPr dirty="0" sz="1800" lang="en-US" err="1" smtClean="0"/>
              <a:t>mwaniki</a:t>
            </a:r>
            <a:r>
              <a:rPr dirty="0" sz="1800" lang="en-US" smtClean="0"/>
              <a:t> 2009 thesis </a:t>
            </a:r>
            <a:r>
              <a:rPr dirty="0" sz="1800" lang="en-US" smtClean="0"/>
              <a:t>evaluation and bacterial flora and antimicrobial </a:t>
            </a:r>
            <a:r>
              <a:rPr dirty="0" sz="1800" lang="en-US" err="1" smtClean="0"/>
              <a:t>susceptability</a:t>
            </a:r>
            <a:r>
              <a:rPr dirty="0" sz="1800" lang="en-US" smtClean="0"/>
              <a:t> of CSOM at Kenyatta National Hospital</a:t>
            </a:r>
            <a:endParaRPr dirty="0" sz="1800" lang="en-US" smtClean="0"/>
          </a:p>
          <a:p>
            <a:pPr>
              <a:buAutoNum type="arabicPeriod"/>
            </a:pPr>
            <a:r>
              <a:rPr dirty="0" sz="1800" lang="en-US" smtClean="0"/>
              <a:t>Bacteriology of CSOM </a:t>
            </a:r>
            <a:r>
              <a:rPr dirty="0" sz="1800" lang="en-US" smtClean="0"/>
              <a:t>in children in </a:t>
            </a:r>
            <a:r>
              <a:rPr dirty="0" sz="1800" lang="en-US" err="1" smtClean="0"/>
              <a:t>Garrissa</a:t>
            </a:r>
            <a:r>
              <a:rPr dirty="0" sz="1800" lang="en-US" smtClean="0"/>
              <a:t> District. H </a:t>
            </a:r>
            <a:r>
              <a:rPr dirty="0" sz="1800" lang="en-US" err="1" smtClean="0"/>
              <a:t>Oburra</a:t>
            </a:r>
            <a:r>
              <a:rPr dirty="0" sz="1800" lang="en-US" smtClean="0"/>
              <a:t>, I </a:t>
            </a:r>
            <a:r>
              <a:rPr dirty="0" sz="1800" lang="en-US" err="1" smtClean="0"/>
              <a:t>Macharia</a:t>
            </a:r>
            <a:r>
              <a:rPr dirty="0" sz="1800" lang="en-US" smtClean="0"/>
              <a:t>, </a:t>
            </a:r>
            <a:r>
              <a:rPr dirty="0" sz="1800" lang="en-US" err="1" smtClean="0"/>
              <a:t>P.Mugwe</a:t>
            </a:r>
            <a:r>
              <a:rPr dirty="0" sz="1800" lang="en-US" smtClean="0"/>
              <a:t>, Dickens SO </a:t>
            </a:r>
            <a:r>
              <a:rPr dirty="0" sz="1800" lang="en-US" err="1" smtClean="0"/>
              <a:t>Oduda</a:t>
            </a:r>
            <a:endParaRPr dirty="0" sz="1800" lang="en-US" smtClean="0"/>
          </a:p>
          <a:p>
            <a:pPr>
              <a:buAutoNum type="arabicPeriod"/>
            </a:pPr>
            <a:r>
              <a:rPr dirty="0" sz="1800" lang="en-US" err="1" smtClean="0"/>
              <a:t>Spartley</a:t>
            </a:r>
            <a:r>
              <a:rPr dirty="0" sz="1800" lang="en-US" smtClean="0"/>
              <a:t> J, </a:t>
            </a:r>
            <a:r>
              <a:rPr dirty="0" sz="1800" lang="en-US" err="1" smtClean="0"/>
              <a:t>Silvera</a:t>
            </a:r>
            <a:r>
              <a:rPr dirty="0" sz="1800" lang="en-US" smtClean="0"/>
              <a:t> H, Alvarez I, </a:t>
            </a:r>
            <a:r>
              <a:rPr dirty="0" sz="1800" lang="en-US" err="1" smtClean="0"/>
              <a:t>Pais-clemente</a:t>
            </a:r>
            <a:r>
              <a:rPr dirty="0" sz="1800" lang="en-US" smtClean="0"/>
              <a:t> M. Acute </a:t>
            </a:r>
            <a:r>
              <a:rPr dirty="0" sz="1800" lang="en-US" err="1" smtClean="0"/>
              <a:t>mastoiditis</a:t>
            </a:r>
            <a:r>
              <a:rPr dirty="0" sz="1800" lang="en-US" smtClean="0"/>
              <a:t> in children; Review of current status. </a:t>
            </a:r>
            <a:r>
              <a:rPr dirty="0" sz="1800" lang="en-US" err="1" smtClean="0"/>
              <a:t>Int.J</a:t>
            </a:r>
            <a:r>
              <a:rPr dirty="0" sz="1800" lang="en-US" smtClean="0"/>
              <a:t> Pediatric. </a:t>
            </a:r>
            <a:r>
              <a:rPr dirty="0" sz="1800" lang="en-US" err="1" smtClean="0"/>
              <a:t>Otorrhinolaryngol</a:t>
            </a:r>
            <a:r>
              <a:rPr dirty="0" sz="1800" lang="en-US" smtClean="0"/>
              <a:t> 2000;56;33-40</a:t>
            </a:r>
            <a:endParaRPr dirty="0" sz="1800" lang="en-US" smtClean="0"/>
          </a:p>
          <a:p>
            <a:pPr>
              <a:buAutoNum type="arabicPeriod"/>
            </a:pPr>
            <a:r>
              <a:rPr dirty="0" sz="1800" lang="en-US" err="1" smtClean="0"/>
              <a:t>Luntz</a:t>
            </a:r>
            <a:r>
              <a:rPr dirty="0" sz="1800" lang="en-US" smtClean="0"/>
              <a:t> </a:t>
            </a:r>
            <a:r>
              <a:rPr dirty="0" sz="1800" lang="en-US" smtClean="0"/>
              <a:t>M, Keren G, </a:t>
            </a:r>
            <a:r>
              <a:rPr dirty="0" sz="1800" lang="en-US" err="1" smtClean="0"/>
              <a:t>Nusem</a:t>
            </a:r>
            <a:r>
              <a:rPr dirty="0" sz="1800" lang="en-US" smtClean="0"/>
              <a:t> et </a:t>
            </a:r>
            <a:r>
              <a:rPr dirty="0" sz="1800" lang="en-US" err="1" smtClean="0"/>
              <a:t>al.Acute</a:t>
            </a:r>
            <a:r>
              <a:rPr dirty="0" sz="1800" lang="en-US" smtClean="0"/>
              <a:t> </a:t>
            </a:r>
            <a:r>
              <a:rPr dirty="0" sz="1800" lang="en-US" err="1" smtClean="0"/>
              <a:t>mastoiditis</a:t>
            </a:r>
            <a:r>
              <a:rPr dirty="0" sz="1800" lang="en-US" smtClean="0"/>
              <a:t>-the antibiotic  era; a </a:t>
            </a:r>
            <a:r>
              <a:rPr dirty="0" sz="1800" lang="en-US" err="1" smtClean="0"/>
              <a:t>multicentre</a:t>
            </a:r>
            <a:r>
              <a:rPr dirty="0" sz="1800" lang="en-US" smtClean="0"/>
              <a:t> </a:t>
            </a:r>
            <a:r>
              <a:rPr dirty="0" sz="1800" lang="en-US" err="1" smtClean="0"/>
              <a:t>study.Int</a:t>
            </a:r>
            <a:r>
              <a:rPr dirty="0" sz="1800" lang="en-US" smtClean="0"/>
              <a:t> J </a:t>
            </a:r>
            <a:r>
              <a:rPr dirty="0" sz="1800" lang="en-US" err="1" smtClean="0"/>
              <a:t>paeds</a:t>
            </a:r>
            <a:r>
              <a:rPr dirty="0" sz="1800" lang="en-US" smtClean="0"/>
              <a:t> Otorhinolaryngology 2001</a:t>
            </a:r>
            <a:endParaRPr dirty="0" sz="1800" lang="en-US" smtClean="0"/>
          </a:p>
          <a:p>
            <a:pPr>
              <a:buAutoNum type="arabicPeriod"/>
            </a:pPr>
            <a:r>
              <a:rPr dirty="0" sz="1800" lang="en-US" smtClean="0"/>
              <a:t>Bauer 2002</a:t>
            </a:r>
          </a:p>
          <a:p>
            <a:pPr>
              <a:buAutoNum type="arabicPeriod"/>
            </a:pPr>
            <a:r>
              <a:rPr dirty="0" sz="1800" lang="en-US" err="1" smtClean="0"/>
              <a:t>Ongkasowan</a:t>
            </a:r>
            <a:r>
              <a:rPr dirty="0" sz="1800" lang="en-US" smtClean="0"/>
              <a:t> 2008. Emergence of multi drug resistance serotype 19A.</a:t>
            </a:r>
          </a:p>
          <a:p>
            <a:pPr>
              <a:buAutoNum type="arabicPeriod"/>
            </a:pPr>
            <a:r>
              <a:rPr dirty="0" sz="1800" lang="en-US" err="1" smtClean="0"/>
              <a:t>Schuknecht</a:t>
            </a:r>
            <a:r>
              <a:rPr dirty="0" sz="1800" lang="en-US" smtClean="0"/>
              <a:t> HF; Pathology of the ear. 2ned.Philadelphia – Lea and </a:t>
            </a:r>
            <a:r>
              <a:rPr dirty="0" sz="1800" lang="en-US" err="1" smtClean="0"/>
              <a:t>Febrigrer</a:t>
            </a:r>
            <a:r>
              <a:rPr dirty="0" sz="1800" lang="en-US" smtClean="0"/>
              <a:t> 1993</a:t>
            </a:r>
          </a:p>
          <a:p>
            <a:pPr>
              <a:buAutoNum type="arabicPeriod"/>
            </a:pPr>
            <a:r>
              <a:rPr dirty="0" sz="1800" lang="en-US" smtClean="0"/>
              <a:t>Bluestone CD, Gates GA, Klein 30 et al committee report; terminology and classification of otitis media and its complications and </a:t>
            </a:r>
            <a:r>
              <a:rPr dirty="0" sz="1800" lang="en-US" err="1" smtClean="0"/>
              <a:t>sequale</a:t>
            </a:r>
            <a:r>
              <a:rPr dirty="0" sz="1800" lang="en-US" smtClean="0"/>
              <a:t>. Seventh International Symposium in Recent Advances in Otitis Media 2002.</a:t>
            </a:r>
          </a:p>
          <a:p>
            <a:pPr>
              <a:buAutoNum type="arabicPeriod"/>
            </a:pPr>
            <a:r>
              <a:rPr dirty="0" sz="1800" lang="en-US" err="1" smtClean="0"/>
              <a:t>Chol</a:t>
            </a:r>
            <a:r>
              <a:rPr dirty="0" sz="1800" lang="en-US" smtClean="0"/>
              <a:t> ho </a:t>
            </a:r>
            <a:r>
              <a:rPr dirty="0" sz="1800" lang="en-US" err="1" smtClean="0"/>
              <a:t>jang</a:t>
            </a:r>
            <a:r>
              <a:rPr dirty="0" sz="1800" lang="en-US" smtClean="0"/>
              <a:t> 2005. Case report</a:t>
            </a:r>
          </a:p>
          <a:p>
            <a:pPr>
              <a:buAutoNum type="arabicPeriod"/>
            </a:pPr>
            <a:r>
              <a:rPr dirty="0" sz="1800" lang="en-US" smtClean="0"/>
              <a:t>Sao Paulo 2009 </a:t>
            </a:r>
            <a:r>
              <a:rPr dirty="0" sz="1800" lang="en-US" err="1" smtClean="0"/>
              <a:t>Revista</a:t>
            </a:r>
            <a:r>
              <a:rPr dirty="0" sz="1800" lang="en-US" smtClean="0"/>
              <a:t> </a:t>
            </a:r>
            <a:r>
              <a:rPr dirty="0" sz="1800" lang="en-US" err="1" smtClean="0"/>
              <a:t>Brasileira</a:t>
            </a:r>
            <a:r>
              <a:rPr dirty="0" sz="1800" lang="en-US" smtClean="0"/>
              <a:t> de </a:t>
            </a:r>
            <a:r>
              <a:rPr dirty="0" sz="1800" lang="en-US" err="1" smtClean="0"/>
              <a:t>Otorrhinlaringologia</a:t>
            </a:r>
            <a:endParaRPr dirty="0" sz="1800" lang="en-US" smtClean="0"/>
          </a:p>
          <a:p>
            <a:pPr>
              <a:buAutoNum type="arabicPeriod"/>
            </a:pPr>
            <a:r>
              <a:rPr dirty="0" sz="1800" lang="en-US" smtClean="0"/>
              <a:t>Brikena 2012, Balkan medical journal</a:t>
            </a:r>
            <a:endParaRPr dirty="0" sz="1800" lang="en-US" smtClean="0"/>
          </a:p>
          <a:p>
            <a:pPr>
              <a:buAutoNum type="arabicPeriod"/>
            </a:pPr>
            <a:r>
              <a:rPr dirty="0" sz="1800" lang="en-US" smtClean="0"/>
              <a:t> Goldstein NA, </a:t>
            </a:r>
            <a:r>
              <a:rPr dirty="0" sz="1800" lang="en-US" err="1" smtClean="0"/>
              <a:t>Casselbrant</a:t>
            </a:r>
            <a:r>
              <a:rPr dirty="0" sz="1800" lang="en-US" smtClean="0"/>
              <a:t> ML, Bluestone CD, </a:t>
            </a:r>
            <a:r>
              <a:rPr dirty="0" sz="1800" lang="en-US" err="1" smtClean="0"/>
              <a:t>Kurs-Lasky</a:t>
            </a:r>
            <a:r>
              <a:rPr dirty="0" sz="1800" lang="en-US" smtClean="0"/>
              <a:t> M. </a:t>
            </a:r>
            <a:r>
              <a:rPr dirty="0" sz="1800" lang="en-US" err="1" smtClean="0"/>
              <a:t>Intratemporal</a:t>
            </a:r>
            <a:r>
              <a:rPr dirty="0" sz="1800" lang="en-US" smtClean="0"/>
              <a:t> complications of acute otitis media in infants and children. </a:t>
            </a:r>
            <a:r>
              <a:rPr dirty="0" sz="1800" lang="en-US" err="1" smtClean="0"/>
              <a:t>Otol</a:t>
            </a:r>
            <a:r>
              <a:rPr dirty="0" sz="1800" lang="en-US" smtClean="0"/>
              <a:t> Head Neck </a:t>
            </a:r>
            <a:r>
              <a:rPr dirty="0" sz="1800" lang="en-US" err="1" smtClean="0"/>
              <a:t>Surg</a:t>
            </a:r>
            <a:r>
              <a:rPr dirty="0" sz="1800" lang="en-US" smtClean="0"/>
              <a:t> 1998;119;144-54</a:t>
            </a:r>
            <a:endParaRPr dirty="0" sz="1800" lang="en-US"/>
          </a:p>
        </p:txBody>
      </p:sp>
    </p:spTree>
  </p:cSld>
  <p:clrMapOvr>
    <a:masterClrMapping/>
  </p:clrMapOvr>
  <p:timing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8889" lnSpcReduction="20000"/>
          </a:bodyPr>
          <a:p>
            <a:pPr indent="0" marL="0">
              <a:buNone/>
            </a:pPr>
            <a:r>
              <a:rPr dirty="0" sz="1800" lang="en-US" smtClean="0"/>
              <a:t>17. Cocker NJ, Jenkins HA; Atlas of </a:t>
            </a:r>
            <a:r>
              <a:rPr dirty="0" sz="1800" lang="en-US" err="1" smtClean="0"/>
              <a:t>otologic</a:t>
            </a:r>
            <a:r>
              <a:rPr dirty="0" sz="1800" lang="en-US" smtClean="0"/>
              <a:t> surgery, Philadelphia WB, Saunders 2001</a:t>
            </a:r>
          </a:p>
          <a:p>
            <a:pPr indent="0" marL="0">
              <a:buNone/>
            </a:pPr>
            <a:r>
              <a:rPr dirty="0" sz="1800" lang="en-US" smtClean="0"/>
              <a:t>18. Neely JG, Wallace MS. Surgery of acute infections and their complications In. </a:t>
            </a:r>
            <a:r>
              <a:rPr dirty="0" sz="1800" lang="en-US" err="1" smtClean="0"/>
              <a:t>Brachmann</a:t>
            </a:r>
            <a:r>
              <a:rPr dirty="0" sz="1800" lang="en-US" smtClean="0"/>
              <a:t> DE, </a:t>
            </a:r>
            <a:r>
              <a:rPr dirty="0" sz="1800" lang="en-US" err="1" smtClean="0"/>
              <a:t>Shellon</a:t>
            </a:r>
            <a:r>
              <a:rPr dirty="0" sz="1800" lang="en-US" smtClean="0"/>
              <a:t> C, Arriaga MA </a:t>
            </a:r>
            <a:r>
              <a:rPr dirty="0" sz="1800" lang="en-US" err="1" smtClean="0"/>
              <a:t>Otologic</a:t>
            </a:r>
            <a:r>
              <a:rPr dirty="0" sz="1800" lang="en-US" smtClean="0"/>
              <a:t> surgery 2</a:t>
            </a:r>
            <a:r>
              <a:rPr baseline="30000" dirty="0" sz="1800" lang="en-US" smtClean="0"/>
              <a:t>nd</a:t>
            </a:r>
            <a:r>
              <a:rPr dirty="0" sz="1800" lang="en-US" smtClean="0"/>
              <a:t> ed. Philadelphia, WB Saunders 2001</a:t>
            </a:r>
          </a:p>
          <a:p>
            <a:pPr indent="0" marL="0">
              <a:buNone/>
            </a:pPr>
            <a:r>
              <a:rPr dirty="0" sz="1800" lang="en-US" smtClean="0"/>
              <a:t>19. </a:t>
            </a:r>
            <a:r>
              <a:rPr dirty="0" sz="1800" lang="en-US" err="1" smtClean="0"/>
              <a:t>Ghaffar</a:t>
            </a:r>
            <a:r>
              <a:rPr dirty="0" sz="1800" lang="en-US" smtClean="0"/>
              <a:t> FA, </a:t>
            </a:r>
            <a:r>
              <a:rPr dirty="0" sz="1800" lang="en-US" err="1" smtClean="0"/>
              <a:t>Wodermann</a:t>
            </a:r>
            <a:r>
              <a:rPr dirty="0" sz="1800" lang="en-US" smtClean="0"/>
              <a:t> M, McCracken GH Jr. Acute </a:t>
            </a:r>
            <a:r>
              <a:rPr dirty="0" sz="1800" lang="en-US" err="1" smtClean="0"/>
              <a:t>mastoiditis</a:t>
            </a:r>
            <a:r>
              <a:rPr dirty="0" sz="1800" lang="en-US" smtClean="0"/>
              <a:t> in children; a seventeen year experience in Dallas Texas. Pediatric infection  Dis J2001; 20</a:t>
            </a:r>
          </a:p>
          <a:p>
            <a:pPr indent="0" marL="0">
              <a:buNone/>
            </a:pPr>
            <a:r>
              <a:rPr dirty="0" sz="1800" lang="en-US" smtClean="0"/>
              <a:t>20.Odio CM, </a:t>
            </a:r>
            <a:r>
              <a:rPr dirty="0" sz="1800" lang="en-US" err="1" smtClean="0"/>
              <a:t>Faingezicht</a:t>
            </a:r>
            <a:r>
              <a:rPr dirty="0" sz="1800" lang="en-US" smtClean="0"/>
              <a:t> I, Paris M et al. The beneficial effects of early dexamethasone administration in infants and children with bacterial meningitis N </a:t>
            </a:r>
            <a:r>
              <a:rPr dirty="0" sz="1800" lang="en-US" err="1" smtClean="0"/>
              <a:t>Engl</a:t>
            </a:r>
            <a:r>
              <a:rPr dirty="0" sz="1800" lang="en-US" smtClean="0"/>
              <a:t> J Med 1991;324;1525-31</a:t>
            </a:r>
          </a:p>
          <a:p>
            <a:pPr indent="0" marL="0">
              <a:buNone/>
            </a:pPr>
            <a:r>
              <a:rPr dirty="0" sz="1800" lang="en-US" smtClean="0"/>
              <a:t>21.Wald ER, Kaplan S, </a:t>
            </a:r>
            <a:r>
              <a:rPr dirty="0" sz="1800" lang="en-US" err="1" smtClean="0"/>
              <a:t>Maron</a:t>
            </a:r>
            <a:r>
              <a:rPr dirty="0" sz="1800" lang="en-US" smtClean="0"/>
              <a:t> E et al. Dexamethasone therapy for bacterial meningitis in children. Pediatrics 1995; 95;21-8.</a:t>
            </a:r>
          </a:p>
          <a:p>
            <a:pPr indent="0" marL="0">
              <a:buNone/>
            </a:pPr>
            <a:r>
              <a:rPr dirty="0" sz="1800" lang="en-US" smtClean="0"/>
              <a:t>22. De </a:t>
            </a:r>
            <a:r>
              <a:rPr dirty="0" sz="1800" lang="en-US" err="1" smtClean="0"/>
              <a:t>Gans</a:t>
            </a:r>
            <a:r>
              <a:rPr dirty="0" sz="1800" lang="en-US" smtClean="0"/>
              <a:t> JD, van de </a:t>
            </a:r>
            <a:r>
              <a:rPr dirty="0" sz="1800" lang="en-US" err="1" smtClean="0"/>
              <a:t>Beek</a:t>
            </a:r>
            <a:r>
              <a:rPr dirty="0" sz="1800" lang="en-US" smtClean="0"/>
              <a:t> D. Dexamethasone in adults with bacterial </a:t>
            </a:r>
            <a:r>
              <a:rPr dirty="0" sz="1800" lang="en-US" err="1" smtClean="0"/>
              <a:t>meningitis.N</a:t>
            </a:r>
            <a:r>
              <a:rPr dirty="0" sz="1800" lang="en-US" smtClean="0"/>
              <a:t> </a:t>
            </a:r>
            <a:r>
              <a:rPr dirty="0" sz="1800" lang="en-US" err="1" smtClean="0"/>
              <a:t>Engl</a:t>
            </a:r>
            <a:r>
              <a:rPr dirty="0" sz="1800" lang="en-US" smtClean="0"/>
              <a:t> J Med 2002;347; 1549-56</a:t>
            </a:r>
          </a:p>
          <a:p>
            <a:pPr indent="0" marL="0">
              <a:buNone/>
            </a:pPr>
            <a:r>
              <a:rPr dirty="0" sz="1800" lang="en-US" smtClean="0"/>
              <a:t>23. </a:t>
            </a:r>
            <a:r>
              <a:rPr dirty="0" sz="1800" lang="en-US" err="1" smtClean="0"/>
              <a:t>Delbrouck</a:t>
            </a:r>
            <a:r>
              <a:rPr dirty="0" sz="1800" lang="en-US" smtClean="0"/>
              <a:t> C, </a:t>
            </a:r>
            <a:r>
              <a:rPr dirty="0" sz="1800" lang="en-US" err="1" smtClean="0"/>
              <a:t>Mansbach</a:t>
            </a:r>
            <a:r>
              <a:rPr dirty="0" sz="1800" lang="en-US" smtClean="0"/>
              <a:t> AL, </a:t>
            </a:r>
            <a:r>
              <a:rPr dirty="0" sz="1800" lang="en-US" err="1" smtClean="0"/>
              <a:t>Blonbiou</a:t>
            </a:r>
            <a:r>
              <a:rPr dirty="0" sz="1800" lang="en-US" smtClean="0"/>
              <a:t> p. </a:t>
            </a:r>
            <a:r>
              <a:rPr dirty="0" sz="1800" lang="en-US" err="1" smtClean="0"/>
              <a:t>Otogenic</a:t>
            </a:r>
            <a:r>
              <a:rPr dirty="0" sz="1800" lang="en-US" smtClean="0"/>
              <a:t> thrombosis of the lateral sinus. </a:t>
            </a:r>
            <a:r>
              <a:rPr dirty="0" sz="1800" lang="en-US" err="1" smtClean="0"/>
              <a:t>Acta</a:t>
            </a:r>
            <a:r>
              <a:rPr dirty="0" sz="1800" lang="en-US" smtClean="0"/>
              <a:t> </a:t>
            </a:r>
            <a:r>
              <a:rPr dirty="0" sz="1800" lang="en-US" err="1" smtClean="0"/>
              <a:t>Otol</a:t>
            </a:r>
            <a:r>
              <a:rPr dirty="0" sz="1800" lang="en-US" smtClean="0"/>
              <a:t> 1996;50;221 – 6</a:t>
            </a:r>
          </a:p>
          <a:p>
            <a:pPr indent="0" marL="0">
              <a:buNone/>
            </a:pPr>
            <a:r>
              <a:rPr dirty="0" sz="1800" lang="en-US" smtClean="0"/>
              <a:t>24. </a:t>
            </a:r>
            <a:r>
              <a:rPr dirty="0" sz="1800" lang="en-US" err="1" smtClean="0"/>
              <a:t>Sennaroglu</a:t>
            </a:r>
            <a:r>
              <a:rPr dirty="0" sz="1800" lang="en-US" smtClean="0"/>
              <a:t> L, </a:t>
            </a:r>
            <a:r>
              <a:rPr dirty="0" sz="1800" lang="en-US" err="1" smtClean="0"/>
              <a:t>Sojeri</a:t>
            </a:r>
            <a:r>
              <a:rPr dirty="0" sz="1800" lang="en-US" smtClean="0"/>
              <a:t> B. </a:t>
            </a:r>
            <a:r>
              <a:rPr dirty="0" sz="1800" lang="en-US" err="1" smtClean="0"/>
              <a:t>Otogenic</a:t>
            </a:r>
            <a:r>
              <a:rPr dirty="0" sz="1800" lang="en-US" smtClean="0"/>
              <a:t> brain abscess review of 41 cases. </a:t>
            </a:r>
            <a:r>
              <a:rPr dirty="0" sz="1800" lang="en-US" err="1" smtClean="0"/>
              <a:t>Otol</a:t>
            </a:r>
            <a:r>
              <a:rPr dirty="0" sz="1800" lang="en-US" smtClean="0"/>
              <a:t> Head Neck </a:t>
            </a:r>
            <a:r>
              <a:rPr dirty="0" sz="1800" lang="en-US" err="1" smtClean="0"/>
              <a:t>Surg</a:t>
            </a:r>
            <a:r>
              <a:rPr dirty="0" sz="1800" lang="en-US" smtClean="0"/>
              <a:t> 2000;123;751-5</a:t>
            </a:r>
          </a:p>
          <a:p>
            <a:pPr indent="0" marL="0">
              <a:buNone/>
            </a:pPr>
            <a:r>
              <a:rPr dirty="0" sz="1800" lang="en-US" smtClean="0"/>
              <a:t>25. Southwick FS, Richardson EP </a:t>
            </a:r>
            <a:r>
              <a:rPr dirty="0" sz="1800" lang="en-US" err="1" smtClean="0"/>
              <a:t>Js</a:t>
            </a:r>
            <a:r>
              <a:rPr dirty="0" sz="1800" lang="en-US" smtClean="0"/>
              <a:t>, Swartz MN. Septic thrombosis of the </a:t>
            </a:r>
            <a:r>
              <a:rPr dirty="0" sz="1800" lang="en-US" err="1" smtClean="0"/>
              <a:t>dural</a:t>
            </a:r>
            <a:r>
              <a:rPr dirty="0" sz="1800" lang="en-US" smtClean="0"/>
              <a:t> venous sinuses 1986</a:t>
            </a:r>
          </a:p>
          <a:p>
            <a:pPr indent="0" marL="0">
              <a:buNone/>
            </a:pPr>
            <a:r>
              <a:rPr dirty="0" sz="1800" lang="en-US" smtClean="0"/>
              <a:t>26.Sharma 2015 case presentation</a:t>
            </a:r>
          </a:p>
          <a:p>
            <a:pPr indent="0" marL="0">
              <a:buNone/>
            </a:pPr>
            <a:r>
              <a:rPr dirty="0" sz="1800" lang="en-US" smtClean="0"/>
              <a:t>27.Komorsky G, </a:t>
            </a:r>
            <a:r>
              <a:rPr dirty="0" sz="1800" lang="en-US" err="1" smtClean="0"/>
              <a:t>Pseudotumor</a:t>
            </a:r>
            <a:r>
              <a:rPr dirty="0" sz="1800" lang="en-US" smtClean="0"/>
              <a:t> </a:t>
            </a:r>
            <a:r>
              <a:rPr dirty="0" sz="1800" lang="en-US" err="1" smtClean="0"/>
              <a:t>cerebri</a:t>
            </a:r>
            <a:r>
              <a:rPr dirty="0" sz="1800" lang="en-US" smtClean="0"/>
              <a:t>. </a:t>
            </a:r>
            <a:r>
              <a:rPr dirty="0" sz="1800" lang="en-US" err="1" smtClean="0"/>
              <a:t>Neurosurg</a:t>
            </a:r>
            <a:r>
              <a:rPr dirty="0" sz="1800" lang="en-US" smtClean="0"/>
              <a:t> clinic Am2001</a:t>
            </a:r>
          </a:p>
          <a:p>
            <a:pPr indent="0" marL="0">
              <a:buNone/>
            </a:pPr>
            <a:r>
              <a:rPr dirty="0" sz="1800" lang="en-US" smtClean="0"/>
              <a:t>28. </a:t>
            </a:r>
            <a:r>
              <a:rPr dirty="0" sz="1800" lang="en-US" err="1" smtClean="0"/>
              <a:t>Yadau</a:t>
            </a:r>
            <a:r>
              <a:rPr dirty="0" sz="1800" lang="en-US" smtClean="0"/>
              <a:t> 2014 </a:t>
            </a:r>
          </a:p>
          <a:p>
            <a:pPr indent="0" marL="0">
              <a:buNone/>
            </a:pPr>
            <a:r>
              <a:rPr dirty="0" sz="1800" lang="en-US" smtClean="0"/>
              <a:t>29. Ethnicity and complications of otitis media 2015</a:t>
            </a:r>
          </a:p>
          <a:p>
            <a:pPr indent="0" marL="0">
              <a:buNone/>
            </a:pPr>
            <a:endParaRPr dirty="0" sz="1800" lang="en-US"/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PATHOPHYSIOLOGY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PATHWAYS OF INFECTION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Natural communications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Direct erosion of bone.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Abnormal preformed pathways.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Vascular channels</a:t>
            </a:r>
            <a:endParaRPr dirty="0" lang="en-US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PATHOPHYSIOLOGY</a:t>
            </a:r>
            <a:endParaRPr dirty="0" lang="en-US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PREDISPOSING FACTORS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Virulence of organism 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Patient attributes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Adequacy of treatment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Obstruction of drainage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err="1" smtClean="0"/>
              <a:t>Cholesteatoma</a:t>
            </a:r>
            <a:r>
              <a:rPr dirty="0" lang="en-US" smtClean="0"/>
              <a:t> formation </a:t>
            </a:r>
            <a:endParaRPr dirty="0" lang="en-US"/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CLASSIFICATION</a:t>
            </a:r>
            <a:endParaRPr dirty="0" lang="en-US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INTRACRANIAL</a:t>
            </a:r>
          </a:p>
          <a:p>
            <a:r>
              <a:rPr dirty="0" lang="en-US" smtClean="0"/>
              <a:t>-Extradural</a:t>
            </a:r>
          </a:p>
          <a:p>
            <a:r>
              <a:rPr dirty="0" lang="en-US" smtClean="0"/>
              <a:t>-</a:t>
            </a:r>
            <a:r>
              <a:rPr dirty="0" lang="en-US" err="1" smtClean="0"/>
              <a:t>Intradural</a:t>
            </a:r>
            <a:endParaRPr dirty="0" lang="en-US" smtClean="0"/>
          </a:p>
          <a:p>
            <a:r>
              <a:rPr dirty="0" lang="en-US" smtClean="0"/>
              <a:t>EXTRACRANIAL</a:t>
            </a:r>
          </a:p>
          <a:p>
            <a:r>
              <a:rPr dirty="0" lang="en-US" smtClean="0"/>
              <a:t>-</a:t>
            </a:r>
            <a:r>
              <a:rPr dirty="0" lang="en-US" err="1" smtClean="0"/>
              <a:t>Extratemporal</a:t>
            </a:r>
            <a:endParaRPr dirty="0" lang="en-US" smtClean="0"/>
          </a:p>
          <a:p>
            <a:r>
              <a:rPr dirty="0" lang="en-US" smtClean="0"/>
              <a:t>-</a:t>
            </a:r>
            <a:r>
              <a:rPr dirty="0" lang="en-US" err="1" smtClean="0"/>
              <a:t>Intratemporal</a:t>
            </a:r>
            <a:endParaRPr dirty="0" lang="en-US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INTRACRANIAL</a:t>
            </a:r>
            <a:endParaRPr dirty="0" lang="en-US"/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5344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914400">
                <a:tc>
                  <a:txBody>
                    <a:bodyPr/>
                    <a:p>
                      <a:r>
                        <a:rPr dirty="0" lang="en-US" smtClean="0"/>
                        <a:t>EXTRADURAL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INTRADURAL</a:t>
                      </a:r>
                      <a:endParaRPr dirty="0" lang="en-US"/>
                    </a:p>
                  </a:txBody>
                </a:tc>
              </a:tr>
              <a:tr h="914400">
                <a:tc>
                  <a:txBody>
                    <a:bodyPr/>
                    <a:p>
                      <a:r>
                        <a:rPr dirty="0" lang="en-US" smtClean="0"/>
                        <a:t>Extradural abscess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Subdural</a:t>
                      </a:r>
                      <a:r>
                        <a:rPr baseline="0" dirty="0" lang="en-US" smtClean="0"/>
                        <a:t> abscess</a:t>
                      </a:r>
                      <a:endParaRPr dirty="0" lang="en-US"/>
                    </a:p>
                  </a:txBody>
                </a:tc>
              </a:tr>
              <a:tr h="914400">
                <a:tc>
                  <a:txBody>
                    <a:bodyPr/>
                    <a:p>
                      <a:r>
                        <a:rPr dirty="0" lang="en-US" smtClean="0"/>
                        <a:t>Meningitis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smtClean="0"/>
                        <a:t>Brain abscess</a:t>
                      </a:r>
                      <a:endParaRPr dirty="0" lang="en-US"/>
                    </a:p>
                  </a:txBody>
                </a:tc>
              </a:tr>
              <a:tr h="914400">
                <a:tc>
                  <a:txBody>
                    <a:bodyPr/>
                    <a:p>
                      <a:r>
                        <a:rPr dirty="0" lang="en-US" smtClean="0"/>
                        <a:t>Lateral sinus thrombosis</a:t>
                      </a:r>
                    </a:p>
                    <a:p>
                      <a:endParaRPr dirty="0" lang="en-US" smtClean="0"/>
                    </a:p>
                    <a:p>
                      <a:r>
                        <a:rPr dirty="0" lang="en-US" smtClean="0"/>
                        <a:t>CSF </a:t>
                      </a:r>
                      <a:r>
                        <a:rPr dirty="0" lang="en-US" err="1" smtClean="0"/>
                        <a:t>Otorrhea</a:t>
                      </a:r>
                      <a:endParaRPr dirty="0" lang="en-US"/>
                    </a:p>
                  </a:txBody>
                </a:tc>
                <a:tc>
                  <a:txBody>
                    <a:bodyPr/>
                    <a:p>
                      <a:r>
                        <a:rPr dirty="0" lang="en-US" err="1" smtClean="0"/>
                        <a:t>Otitic</a:t>
                      </a:r>
                      <a:r>
                        <a:rPr dirty="0" lang="en-US" smtClean="0"/>
                        <a:t> hydrocephalus</a:t>
                      </a:r>
                    </a:p>
                    <a:p>
                      <a:endParaRPr dirty="0" lang="en-US" smtClean="0"/>
                    </a:p>
                    <a:p>
                      <a:endParaRPr dirty="0" lang="en-US" smtClean="0"/>
                    </a:p>
                    <a:p>
                      <a:endParaRPr dirty="0" lang="en-US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COMPLICATIONS OF OTITIS MEDIA</dc:title>
  <dc:creator>Reuel</dc:creator>
  <cp:lastModifiedBy>Reuel</cp:lastModifiedBy>
  <dcterms:created xsi:type="dcterms:W3CDTF">2015-02-04T12:06:49Z</dcterms:created>
  <dcterms:modified xsi:type="dcterms:W3CDTF">2021-09-29T07:45:38Z</dcterms:modified>
</cp:coreProperties>
</file>