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1"/>
  </p:notesMasterIdLst>
  <p:sldIdLst>
    <p:sldId id="259" r:id="rId2"/>
    <p:sldId id="260" r:id="rId3"/>
    <p:sldId id="263" r:id="rId4"/>
    <p:sldId id="264" r:id="rId5"/>
    <p:sldId id="265" r:id="rId6"/>
    <p:sldId id="266" r:id="rId7"/>
    <p:sldId id="267" r:id="rId8"/>
    <p:sldId id="268" r:id="rId9"/>
    <p:sldId id="270" r:id="rId10"/>
    <p:sldId id="271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E54FB0-36B6-41DC-8128-F0670C462BEB}" type="datetimeFigureOut">
              <a:rPr lang="en-US" smtClean="0"/>
              <a:pPr/>
              <a:t>8/25/2015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785957-2152-4125-909E-6F7541C3D7B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4216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10FDE20-C9B1-4691-8738-A399C68EBA1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These require Emergency Treatment…………chest tube insertion</a:t>
            </a:r>
          </a:p>
        </p:txBody>
      </p:sp>
    </p:spTree>
    <p:extLst>
      <p:ext uri="{BB962C8B-B14F-4D97-AF65-F5344CB8AC3E}">
        <p14:creationId xmlns:p14="http://schemas.microsoft.com/office/powerpoint/2010/main" val="3298981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18BEC7-9EAD-4162-BE00-8B602DB0E30F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Most common artery injury is popliteal art</a:t>
            </a:r>
          </a:p>
          <a:p>
            <a:pPr eaLnBrk="1" hangingPunct="1"/>
            <a:r>
              <a:rPr lang="en-US" smtClean="0"/>
              <a:t>Knee – poppliteal artery, femoral art, brachial art…….cut, torn – by initial inj or jagged by bone fragments</a:t>
            </a:r>
          </a:p>
        </p:txBody>
      </p:sp>
    </p:spTree>
    <p:extLst>
      <p:ext uri="{BB962C8B-B14F-4D97-AF65-F5344CB8AC3E}">
        <p14:creationId xmlns:p14="http://schemas.microsoft.com/office/powerpoint/2010/main" val="3166058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AC7DFDF-8A00-4747-84E4-7A1F219CFF9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In this operation, the fracture can be fixed internally at the same time</a:t>
            </a:r>
          </a:p>
        </p:txBody>
      </p:sp>
    </p:spTree>
    <p:extLst>
      <p:ext uri="{BB962C8B-B14F-4D97-AF65-F5344CB8AC3E}">
        <p14:creationId xmlns:p14="http://schemas.microsoft.com/office/powerpoint/2010/main" val="2163013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F880F2-2B33-4CCB-A45C-EC90026ADFD8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Radial N – Humerus fracture</a:t>
            </a:r>
          </a:p>
          <a:p>
            <a:pPr eaLnBrk="1" hangingPunct="1"/>
            <a:r>
              <a:rPr lang="en-US" smtClean="0"/>
              <a:t>Neurapraxia-minimal damage, axonotmesis- axon damage but sheath intact, neurotmesis- complete damage</a:t>
            </a:r>
          </a:p>
        </p:txBody>
      </p:sp>
    </p:spTree>
    <p:extLst>
      <p:ext uri="{BB962C8B-B14F-4D97-AF65-F5344CB8AC3E}">
        <p14:creationId xmlns:p14="http://schemas.microsoft.com/office/powerpoint/2010/main" val="1329091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7C83E4E-89E0-454C-B13D-AEBED3EA6482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If blood supply is impaired more than 12 hours, coz necrosis of the muscles and nerves within the compartments. Nerve is still capable of regeneration but muscles once </a:t>
            </a:r>
            <a:r>
              <a:rPr lang="en-US" dirty="0" err="1" smtClean="0"/>
              <a:t>infarcted</a:t>
            </a:r>
            <a:r>
              <a:rPr lang="en-US" dirty="0" smtClean="0"/>
              <a:t>, can never recover n will be replaced by inelastic fibrous tissue.(</a:t>
            </a:r>
            <a:r>
              <a:rPr lang="en-US" dirty="0" err="1" smtClean="0"/>
              <a:t>volkmann’s</a:t>
            </a:r>
            <a:r>
              <a:rPr lang="en-US" dirty="0" smtClean="0"/>
              <a:t> contracture)</a:t>
            </a:r>
          </a:p>
        </p:txBody>
      </p:sp>
    </p:spTree>
    <p:extLst>
      <p:ext uri="{BB962C8B-B14F-4D97-AF65-F5344CB8AC3E}">
        <p14:creationId xmlns:p14="http://schemas.microsoft.com/office/powerpoint/2010/main" val="2615857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4CB6209-0C50-42DB-8705-83E996D3BDE6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un</a:t>
            </a:r>
          </a:p>
        </p:txBody>
      </p:sp>
    </p:spTree>
    <p:extLst>
      <p:ext uri="{BB962C8B-B14F-4D97-AF65-F5344CB8AC3E}">
        <p14:creationId xmlns:p14="http://schemas.microsoft.com/office/powerpoint/2010/main" val="3763349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A8DA0B1-81B2-47DD-9AF8-BB9856B6ACC7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i="1" smtClean="0"/>
              <a:t>C.perfringens, welchii</a:t>
            </a:r>
          </a:p>
          <a:p>
            <a:pPr eaLnBrk="1" hangingPunct="1"/>
            <a:r>
              <a:rPr lang="en-US" i="1" smtClean="0"/>
              <a:t>Cth dead muscle, dirty wound, inadequate debridement</a:t>
            </a:r>
          </a:p>
          <a:p>
            <a:pPr eaLnBrk="1" hangingPunct="1"/>
            <a:r>
              <a:rPr lang="en-US" i="1" smtClean="0"/>
              <a:t>Once experienced this will never be forgotten</a:t>
            </a:r>
          </a:p>
        </p:txBody>
      </p:sp>
    </p:spTree>
    <p:extLst>
      <p:ext uri="{BB962C8B-B14F-4D97-AF65-F5344CB8AC3E}">
        <p14:creationId xmlns:p14="http://schemas.microsoft.com/office/powerpoint/2010/main" val="3581369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AD69-2591-4B41-A8FD-16729B144F0F}" type="datetimeFigureOut">
              <a:rPr lang="en-US" smtClean="0"/>
              <a:pPr/>
              <a:t>8/25/2015</a:t>
            </a:fld>
            <a:endParaRPr lang="en-IN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6EA8291-DC7D-4AD1-89BF-0A9A962E62B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AD69-2591-4B41-A8FD-16729B144F0F}" type="datetimeFigureOut">
              <a:rPr lang="en-US" smtClean="0"/>
              <a:pPr/>
              <a:t>8/25/2015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8291-DC7D-4AD1-89BF-0A9A962E62B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AD69-2591-4B41-A8FD-16729B144F0F}" type="datetimeFigureOut">
              <a:rPr lang="en-US" smtClean="0"/>
              <a:pPr/>
              <a:t>8/25/2015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8291-DC7D-4AD1-89BF-0A9A962E62B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AD69-2591-4B41-A8FD-16729B144F0F}" type="datetimeFigureOut">
              <a:rPr lang="en-US" smtClean="0"/>
              <a:pPr/>
              <a:t>8/25/2015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6EA8291-DC7D-4AD1-89BF-0A9A962E62B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AD69-2591-4B41-A8FD-16729B144F0F}" type="datetimeFigureOut">
              <a:rPr lang="en-US" smtClean="0"/>
              <a:pPr/>
              <a:t>8/25/2015</a:t>
            </a:fld>
            <a:endParaRPr lang="en-I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8291-DC7D-4AD1-89BF-0A9A962E62B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AD69-2591-4B41-A8FD-16729B144F0F}" type="datetimeFigureOut">
              <a:rPr lang="en-US" smtClean="0"/>
              <a:pPr/>
              <a:t>8/25/2015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8291-DC7D-4AD1-89BF-0A9A962E62B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AD69-2591-4B41-A8FD-16729B144F0F}" type="datetimeFigureOut">
              <a:rPr lang="en-US" smtClean="0"/>
              <a:pPr/>
              <a:t>8/25/2015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6EA8291-DC7D-4AD1-89BF-0A9A962E62B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AD69-2591-4B41-A8FD-16729B144F0F}" type="datetimeFigureOut">
              <a:rPr lang="en-US" smtClean="0"/>
              <a:pPr/>
              <a:t>8/25/2015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8291-DC7D-4AD1-89BF-0A9A962E62B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AD69-2591-4B41-A8FD-16729B144F0F}" type="datetimeFigureOut">
              <a:rPr lang="en-US" smtClean="0"/>
              <a:pPr/>
              <a:t>8/25/2015</a:t>
            </a:fld>
            <a:endParaRPr lang="en-IN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8291-DC7D-4AD1-89BF-0A9A962E62B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AD69-2591-4B41-A8FD-16729B144F0F}" type="datetimeFigureOut">
              <a:rPr lang="en-US" smtClean="0"/>
              <a:pPr/>
              <a:t>8/25/2015</a:t>
            </a:fld>
            <a:endParaRPr lang="en-IN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8291-DC7D-4AD1-89BF-0A9A962E62B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AD69-2591-4B41-A8FD-16729B144F0F}" type="datetimeFigureOut">
              <a:rPr lang="en-US" smtClean="0"/>
              <a:pPr/>
              <a:t>8/25/2015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8291-DC7D-4AD1-89BF-0A9A962E62B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EB7AD69-2591-4B41-A8FD-16729B144F0F}" type="datetimeFigureOut">
              <a:rPr lang="en-US" smtClean="0"/>
              <a:pPr/>
              <a:t>8/25/2015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6EA8291-DC7D-4AD1-89BF-0A9A962E62B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81000"/>
            <a:ext cx="9144000" cy="20891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5400" dirty="0" smtClean="0"/>
              <a:t>COMPLICATIONS OF FRACTURES</a:t>
            </a:r>
          </a:p>
        </p:txBody>
      </p:sp>
      <p:pic>
        <p:nvPicPr>
          <p:cNvPr id="3076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49919" y="1214422"/>
            <a:ext cx="173672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6355" y="1190636"/>
            <a:ext cx="1503363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vascular injury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1828800"/>
            <a:ext cx="4648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z="3600" smtClean="0"/>
              <a:t>Clinical features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Pt with ischemia may have 5 P’s: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	- </a:t>
            </a:r>
            <a:r>
              <a:rPr lang="en-US" dirty="0" err="1" smtClean="0"/>
              <a:t>paraesthesia</a:t>
            </a:r>
            <a:r>
              <a:rPr lang="en-US" dirty="0" smtClean="0"/>
              <a:t>/numbness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	- pain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	- pallor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	- </a:t>
            </a:r>
            <a:r>
              <a:rPr lang="en-US" dirty="0" err="1" smtClean="0"/>
              <a:t>pulselessness</a:t>
            </a: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	- paralysis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Investigate if suspect vascular injury : Angiogram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z="3600" smtClean="0"/>
              <a:t>Treatment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Emergency treatment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All bandages/splints removed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The fracture X-Ray again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Circulation reassessed for next half hour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If no improvement, do vessels exploration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Suture torn vessels, vein grafting, if </a:t>
            </a:r>
            <a:r>
              <a:rPr lang="en-US" dirty="0" err="1" smtClean="0"/>
              <a:t>thrombosed</a:t>
            </a:r>
            <a:r>
              <a:rPr lang="en-US" dirty="0" smtClean="0"/>
              <a:t> do </a:t>
            </a:r>
            <a:r>
              <a:rPr lang="en-US" dirty="0" err="1" smtClean="0"/>
              <a:t>endarterectomy</a:t>
            </a: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Aim: to restore </a:t>
            </a:r>
            <a:r>
              <a:rPr lang="en-US" dirty="0" err="1" smtClean="0"/>
              <a:t>bld</a:t>
            </a:r>
            <a:r>
              <a:rPr lang="en-US" dirty="0" smtClean="0"/>
              <a:t> flow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Nerve Injury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Variable degree of motor and sensory loss along the distribution of the nerve</a:t>
            </a:r>
          </a:p>
          <a:p>
            <a:pPr eaLnBrk="1" hangingPunct="1">
              <a:defRPr/>
            </a:pPr>
            <a:r>
              <a:rPr lang="en-US" dirty="0" smtClean="0"/>
              <a:t>May be </a:t>
            </a:r>
            <a:r>
              <a:rPr lang="en-US" dirty="0" err="1" smtClean="0"/>
              <a:t>neurapraxia</a:t>
            </a:r>
            <a:r>
              <a:rPr lang="en-US" dirty="0" smtClean="0"/>
              <a:t>, </a:t>
            </a:r>
            <a:r>
              <a:rPr lang="en-US" dirty="0" err="1" smtClean="0"/>
              <a:t>axonotmesis</a:t>
            </a:r>
            <a:r>
              <a:rPr lang="en-US" dirty="0" smtClean="0"/>
              <a:t> or </a:t>
            </a:r>
            <a:r>
              <a:rPr lang="en-US" dirty="0" err="1" smtClean="0"/>
              <a:t>neurotmesis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Radial nerve is most frequently damaged nerves.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14345" y="142852"/>
          <a:ext cx="8786811" cy="6503821"/>
        </p:xfrm>
        <a:graphic>
          <a:graphicData uri="http://schemas.openxmlformats.org/drawingml/2006/table">
            <a:tbl>
              <a:tblPr/>
              <a:tblGrid>
                <a:gridCol w="1742212"/>
                <a:gridCol w="3711670"/>
                <a:gridCol w="3332929"/>
              </a:tblGrid>
              <a:tr h="7636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  <a:cs typeface="Arial" charset="0"/>
                        </a:rPr>
                        <a:t>Nerve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  <a:cs typeface="Arial" charset="0"/>
                        </a:rPr>
                        <a:t>Trauma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  <a:cs typeface="Arial" charset="0"/>
                        </a:rPr>
                        <a:t>Effect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00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  <a:cs typeface="Arial" charset="0"/>
                        </a:rPr>
                        <a:t>Axillary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  <a:cs typeface="Arial" charset="0"/>
                        </a:rPr>
                        <a:t>Dislocation of shoulder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  <a:cs typeface="Arial" charset="0"/>
                        </a:rPr>
                        <a:t>Deltoid paralysis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36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  <a:cs typeface="Arial" charset="0"/>
                        </a:rPr>
                        <a:t>Radial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  <a:cs typeface="Arial" charset="0"/>
                        </a:rPr>
                        <a:t># of humerus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  <a:cs typeface="Arial" charset="0"/>
                        </a:rPr>
                        <a:t>Wrist drop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00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Median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  <a:cs typeface="Arial" charset="0"/>
                        </a:rPr>
                        <a:t>Supracondylar # of humerus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  <a:cs typeface="Arial" charset="0"/>
                        </a:rPr>
                        <a:t>Pointing index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00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  <a:cs typeface="Arial" charset="0"/>
                        </a:rPr>
                        <a:t>Ulnar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  <a:cs typeface="Arial" charset="0"/>
                        </a:rPr>
                        <a:t># medial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  <a:cs typeface="Arial" charset="0"/>
                        </a:rPr>
                        <a:t>epicondyl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humerus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  <a:cs typeface="Arial" charset="0"/>
                        </a:rPr>
                        <a:t>Claw hand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36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  <a:cs typeface="Arial" charset="0"/>
                        </a:rPr>
                        <a:t>Sciatic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  <a:cs typeface="Arial" charset="0"/>
                        </a:rPr>
                        <a:t>Post dislocation of hip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  <a:cs typeface="Arial" charset="0"/>
                        </a:rPr>
                        <a:t>Foot drop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82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  <a:cs typeface="Arial" charset="0"/>
                        </a:rPr>
                        <a:t>Common peroneal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  <a:cs typeface="Arial" charset="0"/>
                        </a:rPr>
                        <a:t>Knee dislocation # neck of fibula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  <a:cs typeface="Arial" charset="0"/>
                        </a:rPr>
                        <a:t>Foot drop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dirty="0"/>
              <a:t>In closed injuries – nerve is seldom severed and spontaneous recovery should be awaited.</a:t>
            </a:r>
          </a:p>
          <a:p>
            <a:pPr>
              <a:defRPr/>
            </a:pPr>
            <a:endParaRPr lang="en-US" sz="3200" dirty="0"/>
          </a:p>
          <a:p>
            <a:pPr>
              <a:defRPr/>
            </a:pPr>
            <a:r>
              <a:rPr lang="en-US" sz="3200" dirty="0"/>
              <a:t>In open fractures – complete lesion(</a:t>
            </a:r>
            <a:r>
              <a:rPr lang="en-US" sz="3200" dirty="0" err="1"/>
              <a:t>neurotmesis</a:t>
            </a:r>
            <a:r>
              <a:rPr lang="en-US" sz="3200" dirty="0"/>
              <a:t>) : the nerve is explored during wound debridement and repaired.</a:t>
            </a:r>
          </a:p>
          <a:p>
            <a:pPr>
              <a:defRPr/>
            </a:pPr>
            <a:endParaRPr lang="en-US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Compartment Syndrome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0" y="1142984"/>
            <a:ext cx="9144000" cy="5500726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600" b="1" dirty="0" smtClean="0"/>
              <a:t>Definition</a:t>
            </a:r>
            <a:r>
              <a:rPr lang="en-US" sz="2600" dirty="0" smtClean="0"/>
              <a:t>   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600" dirty="0" smtClean="0"/>
              <a:t>	Compartment syndrome involves the compression of nerves and blood vessels within an enclosed space, leading to impaired blood flow and nerve damage.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6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600" dirty="0" smtClean="0"/>
              <a:t>Fascia separate groups of muscles in the arms and legs from each other. Inside each layer of fascia is a confined space, called a compartment, that includes the muscle tissue, nerves, bones and blood vessels.</a:t>
            </a:r>
            <a:r>
              <a:rPr lang="en-US" sz="2400" dirty="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6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600" dirty="0" smtClean="0"/>
              <a:t>A rise in pressure within these compartments may jeopardize the blood supply to the muscles &amp; nerves within the compartment.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29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3200" dirty="0"/>
              <a:t>Causes:</a:t>
            </a:r>
          </a:p>
          <a:p>
            <a:pPr>
              <a:lnSpc>
                <a:spcPct val="90000"/>
              </a:lnSpc>
              <a:defRPr/>
            </a:pPr>
            <a:r>
              <a:rPr lang="en-US" sz="3200" dirty="0"/>
              <a:t>	-any injury/infection leading to edema of muscle</a:t>
            </a:r>
          </a:p>
          <a:p>
            <a:pPr>
              <a:lnSpc>
                <a:spcPct val="90000"/>
              </a:lnSpc>
              <a:defRPr/>
            </a:pPr>
            <a:r>
              <a:rPr lang="en-US" sz="3200" dirty="0"/>
              <a:t>	-fracture </a:t>
            </a:r>
            <a:r>
              <a:rPr lang="en-US" sz="3200" dirty="0" err="1"/>
              <a:t>haematoma</a:t>
            </a:r>
            <a:r>
              <a:rPr lang="en-US" sz="3200" dirty="0"/>
              <a:t> within the compartment</a:t>
            </a:r>
          </a:p>
          <a:p>
            <a:pPr>
              <a:lnSpc>
                <a:spcPct val="90000"/>
              </a:lnSpc>
              <a:defRPr/>
            </a:pPr>
            <a:r>
              <a:rPr lang="en-US" sz="3200" dirty="0"/>
              <a:t>	-ischemia to the compartment leading to muscle</a:t>
            </a:r>
          </a:p>
          <a:p>
            <a:pPr>
              <a:lnSpc>
                <a:spcPct val="90000"/>
              </a:lnSpc>
              <a:defRPr/>
            </a:pPr>
            <a:r>
              <a:rPr lang="en-US" sz="3200" dirty="0"/>
              <a:t>	 </a:t>
            </a:r>
            <a:r>
              <a:rPr lang="en-US" sz="3200" dirty="0" err="1"/>
              <a:t>oedema</a:t>
            </a:r>
            <a:endParaRPr lang="en-US" sz="3200" dirty="0"/>
          </a:p>
          <a:p>
            <a:pPr>
              <a:lnSpc>
                <a:spcPct val="90000"/>
              </a:lnSpc>
              <a:defRPr/>
            </a:pPr>
            <a:r>
              <a:rPr lang="en-US" sz="3200" dirty="0"/>
              <a:t>	-Due to tight bandages or casts </a:t>
            </a:r>
          </a:p>
          <a:p>
            <a:pPr>
              <a:lnSpc>
                <a:spcPct val="90000"/>
              </a:lnSpc>
              <a:defRPr/>
            </a:pPr>
            <a:endParaRPr lang="en-US" sz="3200" dirty="0"/>
          </a:p>
          <a:p>
            <a:pPr>
              <a:lnSpc>
                <a:spcPct val="90000"/>
              </a:lnSpc>
              <a:defRPr/>
            </a:pPr>
            <a:r>
              <a:rPr lang="en-US" sz="3200" dirty="0"/>
              <a:t>Hallmark Symptoms:   </a:t>
            </a:r>
          </a:p>
          <a:p>
            <a:pPr>
              <a:lnSpc>
                <a:spcPct val="90000"/>
              </a:lnSpc>
              <a:defRPr/>
            </a:pPr>
            <a:r>
              <a:rPr lang="en-US" sz="3200" dirty="0"/>
              <a:t>		- severe pain that does not respond to elevation 	  or pain medication. </a:t>
            </a:r>
          </a:p>
          <a:p>
            <a:pPr>
              <a:lnSpc>
                <a:spcPct val="90000"/>
              </a:lnSpc>
              <a:defRPr/>
            </a:pPr>
            <a:r>
              <a:rPr lang="en-US" sz="3200" dirty="0"/>
              <a:t>		- In more advanced cases, there may be 	   	  decreased sensation, weakness, and paleness 	  of the skin.</a:t>
            </a:r>
          </a:p>
          <a:p>
            <a:pPr>
              <a:lnSpc>
                <a:spcPct val="90000"/>
              </a:lnSpc>
              <a:defRPr/>
            </a:pPr>
            <a:endParaRPr lang="en-US" sz="3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dirty="0"/>
              <a:t>Injuries with a high risk of developing Compartments </a:t>
            </a:r>
            <a:r>
              <a:rPr lang="en-US" sz="3200" dirty="0" err="1"/>
              <a:t>synd</a:t>
            </a:r>
            <a:r>
              <a:rPr lang="en-US" sz="3200" dirty="0"/>
              <a:t>:</a:t>
            </a:r>
          </a:p>
          <a:p>
            <a:pPr lvl="2">
              <a:defRPr/>
            </a:pPr>
            <a:r>
              <a:rPr lang="en-US" sz="4000" dirty="0"/>
              <a:t># of the elbow</a:t>
            </a:r>
          </a:p>
          <a:p>
            <a:pPr lvl="2">
              <a:defRPr/>
            </a:pPr>
            <a:r>
              <a:rPr lang="en-US" sz="4000" dirty="0"/>
              <a:t># of the forearm bone</a:t>
            </a:r>
          </a:p>
          <a:p>
            <a:pPr lvl="2">
              <a:defRPr/>
            </a:pPr>
            <a:r>
              <a:rPr lang="en-US" sz="4000" dirty="0"/>
              <a:t># of the proximal third of the tibia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smtClean="0"/>
              <a:t>The vicious cycle of </a:t>
            </a:r>
            <a:br>
              <a:rPr lang="en-US" sz="4000" smtClean="0"/>
            </a:br>
            <a:r>
              <a:rPr lang="en-US" sz="4000" smtClean="0"/>
              <a:t>Volkmann’s ischaemia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Arterial               </a:t>
            </a:r>
            <a:r>
              <a:rPr lang="en-US" sz="2400" dirty="0" err="1" smtClean="0">
                <a:sym typeface="Wingdings" pitchFamily="2" charset="2"/>
              </a:rPr>
              <a:t>ischaemia</a:t>
            </a:r>
            <a:r>
              <a:rPr lang="en-US" sz="2400" dirty="0" smtClean="0">
                <a:sym typeface="Wingdings" pitchFamily="2" charset="2"/>
              </a:rPr>
              <a:t>                 blood flow</a:t>
            </a:r>
            <a:endParaRPr lang="en-US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Damage </a:t>
            </a:r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000628" y="1828800"/>
            <a:ext cx="152400" cy="381000"/>
          </a:xfrm>
          <a:prstGeom prst="downArrow">
            <a:avLst>
              <a:gd name="adj1" fmla="val 50000"/>
              <a:gd name="adj2" fmla="val 6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>
            <a:off x="2895600" y="23622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457200" y="4090988"/>
            <a:ext cx="10683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ahoma" pitchFamily="34" charset="0"/>
              </a:rPr>
              <a:t>Direct </a:t>
            </a:r>
          </a:p>
          <a:p>
            <a:r>
              <a:rPr lang="en-US" sz="2400">
                <a:latin typeface="Tahoma" pitchFamily="34" charset="0"/>
              </a:rPr>
              <a:t>injury</a:t>
            </a:r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>
            <a:off x="16764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 flipH="1">
            <a:off x="4181476" y="2057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>
            <a:off x="1524000" y="4495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2362200" y="4191000"/>
            <a:ext cx="1254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ahoma" pitchFamily="34" charset="0"/>
              </a:rPr>
              <a:t>oedema</a:t>
            </a:r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>
            <a:off x="3733800" y="4495800"/>
            <a:ext cx="914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5105400" y="5334000"/>
            <a:ext cx="20145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ahoma" pitchFamily="34" charset="0"/>
              </a:rPr>
              <a:t>Compartment</a:t>
            </a:r>
          </a:p>
          <a:p>
            <a:r>
              <a:rPr lang="en-US" sz="2400">
                <a:latin typeface="Tahoma" pitchFamily="34" charset="0"/>
              </a:rPr>
              <a:t>pressure</a:t>
            </a:r>
          </a:p>
        </p:txBody>
      </p:sp>
      <p:sp>
        <p:nvSpPr>
          <p:cNvPr id="49165" name="AutoShape 13"/>
          <p:cNvSpPr>
            <a:spLocks noChangeArrowheads="1"/>
          </p:cNvSpPr>
          <p:nvPr/>
        </p:nvSpPr>
        <p:spPr bwMode="auto">
          <a:xfrm flipH="1">
            <a:off x="4876800" y="5257800"/>
            <a:ext cx="152400" cy="381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V="1">
            <a:off x="5181600" y="2209800"/>
            <a:ext cx="5334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V="1">
            <a:off x="5334000" y="2514600"/>
            <a:ext cx="129540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9168" name="Text Box 16"/>
          <p:cNvSpPr txBox="1">
            <a:spLocks noChangeArrowheads="1"/>
          </p:cNvSpPr>
          <p:nvPr/>
        </p:nvSpPr>
        <p:spPr bwMode="auto">
          <a:xfrm>
            <a:off x="6781800" y="1600200"/>
            <a:ext cx="1954213" cy="268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u="sng">
                <a:latin typeface="Tahoma" pitchFamily="34" charset="0"/>
              </a:rPr>
              <a:t>5P’s</a:t>
            </a:r>
          </a:p>
          <a:p>
            <a:r>
              <a:rPr lang="en-US" sz="2400">
                <a:latin typeface="Tahoma" pitchFamily="34" charset="0"/>
              </a:rPr>
              <a:t>Pain</a:t>
            </a:r>
          </a:p>
          <a:p>
            <a:r>
              <a:rPr lang="en-US" sz="2400">
                <a:latin typeface="Tahoma" pitchFamily="34" charset="0"/>
              </a:rPr>
              <a:t>Pallor</a:t>
            </a:r>
          </a:p>
          <a:p>
            <a:r>
              <a:rPr lang="en-US" sz="2400">
                <a:latin typeface="Tahoma" pitchFamily="34" charset="0"/>
              </a:rPr>
              <a:t>Paraesthesia</a:t>
            </a:r>
          </a:p>
          <a:p>
            <a:r>
              <a:rPr lang="en-US" sz="2400">
                <a:latin typeface="Tahoma" pitchFamily="34" charset="0"/>
              </a:rPr>
              <a:t>Pulseless</a:t>
            </a:r>
          </a:p>
          <a:p>
            <a:r>
              <a:rPr lang="en-US" sz="2400">
                <a:latin typeface="Tahoma" pitchFamily="34" charset="0"/>
              </a:rPr>
              <a:t>Paralysis</a:t>
            </a:r>
          </a:p>
          <a:p>
            <a:endParaRPr lang="en-US" sz="2600">
              <a:latin typeface="Tahoma" pitchFamily="34" charset="0"/>
            </a:endParaRPr>
          </a:p>
        </p:txBody>
      </p:sp>
      <p:sp>
        <p:nvSpPr>
          <p:cNvPr id="49169" name="Text Box 17"/>
          <p:cNvSpPr txBox="1">
            <a:spLocks noChangeArrowheads="1"/>
          </p:cNvSpPr>
          <p:nvPr/>
        </p:nvSpPr>
        <p:spPr bwMode="auto">
          <a:xfrm>
            <a:off x="4876800" y="4070350"/>
            <a:ext cx="1447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Tahoma" pitchFamily="34" charset="0"/>
              </a:rPr>
              <a:t>………….....</a:t>
            </a:r>
          </a:p>
          <a:p>
            <a:r>
              <a:rPr lang="en-US">
                <a:latin typeface="Tahoma" pitchFamily="34" charset="0"/>
              </a:rPr>
              <a:t>.…………….</a:t>
            </a:r>
          </a:p>
        </p:txBody>
      </p:sp>
      <p:sp>
        <p:nvSpPr>
          <p:cNvPr id="49170" name="Text Box 18"/>
          <p:cNvSpPr txBox="1">
            <a:spLocks noChangeArrowheads="1"/>
          </p:cNvSpPr>
          <p:nvPr/>
        </p:nvSpPr>
        <p:spPr bwMode="auto">
          <a:xfrm>
            <a:off x="6156325" y="4224338"/>
            <a:ext cx="169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ahoma" pitchFamily="34" charset="0"/>
              </a:rPr>
              <a:t>Fasciotomy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457200"/>
            <a:ext cx="7772400" cy="147002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4400" smtClean="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COMPLICATION OF FRACTURE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subTitle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smtClean="0"/>
              <a:t>				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4419600" y="1828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2514600" y="25146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25146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6629400" y="2514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1600200" y="2895600"/>
            <a:ext cx="2012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>
                <a:latin typeface="Elephant" pitchFamily="18" charset="0"/>
              </a:rPr>
              <a:t>General	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6096000" y="2895600"/>
            <a:ext cx="2012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>
                <a:latin typeface="Elephant" pitchFamily="18" charset="0"/>
              </a:rPr>
              <a:t>Local	</a:t>
            </a:r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629400" y="3352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5105400" y="36576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8153400" y="3657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5105400" y="3657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4343400" y="40386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latin typeface="Elephant" pitchFamily="18" charset="0"/>
              </a:rPr>
              <a:t>Early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7696200" y="4059238"/>
            <a:ext cx="10112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latin typeface="Elephant" pitchFamily="18" charset="0"/>
              </a:rPr>
              <a:t>Late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1752600" y="54610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0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dirty="0"/>
              <a:t>A vicious cycle cont. until the total </a:t>
            </a:r>
            <a:r>
              <a:rPr lang="en-US" sz="3200" dirty="0" err="1"/>
              <a:t>vascularity</a:t>
            </a:r>
            <a:r>
              <a:rPr lang="en-US" sz="3200" dirty="0"/>
              <a:t> of the muscles and nerves is jeopardized.</a:t>
            </a:r>
          </a:p>
          <a:p>
            <a:pPr>
              <a:defRPr/>
            </a:pPr>
            <a:endParaRPr lang="en-US" sz="3200" dirty="0"/>
          </a:p>
          <a:p>
            <a:pPr>
              <a:defRPr/>
            </a:pPr>
            <a:r>
              <a:rPr lang="en-US" sz="3200" dirty="0"/>
              <a:t>This result in </a:t>
            </a:r>
            <a:r>
              <a:rPr lang="en-US" sz="3200" dirty="0" err="1"/>
              <a:t>ischaemic</a:t>
            </a:r>
            <a:r>
              <a:rPr lang="en-US" sz="3200" dirty="0"/>
              <a:t> muscle necrosis and nerve damage. (within 12 hours)</a:t>
            </a:r>
          </a:p>
          <a:p>
            <a:pPr>
              <a:defRPr/>
            </a:pPr>
            <a:endParaRPr lang="en-US" sz="3200" dirty="0"/>
          </a:p>
          <a:p>
            <a:pPr>
              <a:defRPr/>
            </a:pPr>
            <a:r>
              <a:rPr lang="en-US" sz="3200" dirty="0"/>
              <a:t>The necrotic muscle undergo healing with fibrosis, leading to Volkmann’s contracture.</a:t>
            </a:r>
          </a:p>
          <a:p>
            <a:pPr>
              <a:defRPr/>
            </a:pPr>
            <a:endParaRPr lang="en-US" sz="3200" dirty="0"/>
          </a:p>
          <a:p>
            <a:pPr>
              <a:defRPr/>
            </a:pPr>
            <a:r>
              <a:rPr lang="en-US" sz="3200" dirty="0"/>
              <a:t>Nerve damage may result in motor and sensory loss. In extreme case </a:t>
            </a:r>
            <a:r>
              <a:rPr lang="en-US" sz="3200" dirty="0">
                <a:sym typeface="Wingdings" pitchFamily="2" charset="2"/>
              </a:rPr>
              <a:t> gangrene</a:t>
            </a:r>
            <a:endParaRPr lang="en-US" sz="3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dirty="0"/>
              <a:t>clinically:</a:t>
            </a:r>
          </a:p>
          <a:p>
            <a:pPr>
              <a:defRPr/>
            </a:pPr>
            <a:r>
              <a:rPr lang="en-US" sz="3200" dirty="0"/>
              <a:t>	- should be tested by stretching the </a:t>
            </a:r>
          </a:p>
          <a:p>
            <a:pPr>
              <a:defRPr/>
            </a:pPr>
            <a:r>
              <a:rPr lang="en-US" sz="3200" dirty="0"/>
              <a:t>	  muscles </a:t>
            </a:r>
            <a:r>
              <a:rPr lang="en-US" sz="3200" dirty="0">
                <a:sym typeface="Wingdings" pitchFamily="2" charset="2"/>
              </a:rPr>
              <a:t> when the toes or fingers are </a:t>
            </a:r>
          </a:p>
          <a:p>
            <a:pPr>
              <a:defRPr/>
            </a:pPr>
            <a:r>
              <a:rPr lang="en-US" sz="3200" dirty="0">
                <a:sym typeface="Wingdings" pitchFamily="2" charset="2"/>
              </a:rPr>
              <a:t>	  passively </a:t>
            </a:r>
            <a:r>
              <a:rPr lang="en-US" sz="3200" dirty="0" err="1">
                <a:sym typeface="Wingdings" pitchFamily="2" charset="2"/>
              </a:rPr>
              <a:t>hyperextended</a:t>
            </a:r>
            <a:r>
              <a:rPr lang="en-US" sz="3200" dirty="0">
                <a:sym typeface="Wingdings" pitchFamily="2" charset="2"/>
              </a:rPr>
              <a:t> there is ↑ pain </a:t>
            </a:r>
          </a:p>
          <a:p>
            <a:pPr>
              <a:defRPr/>
            </a:pPr>
            <a:r>
              <a:rPr lang="en-US" sz="3200" dirty="0">
                <a:sym typeface="Wingdings" pitchFamily="2" charset="2"/>
              </a:rPr>
              <a:t>	  in the calf or forearm.</a:t>
            </a:r>
          </a:p>
          <a:p>
            <a:pPr>
              <a:defRPr/>
            </a:pPr>
            <a:r>
              <a:rPr lang="en-US" sz="3200" dirty="0"/>
              <a:t>Early preventing : limb elevation</a:t>
            </a:r>
          </a:p>
          <a:p>
            <a:pPr>
              <a:defRPr/>
            </a:pPr>
            <a:r>
              <a:rPr lang="en-US" sz="3200" dirty="0" err="1"/>
              <a:t>Dx</a:t>
            </a:r>
            <a:r>
              <a:rPr lang="en-US" sz="3200" dirty="0"/>
              <a:t> : confirmed by direct </a:t>
            </a:r>
            <a:r>
              <a:rPr lang="en-US" sz="3200" dirty="0" err="1"/>
              <a:t>intracompartmental</a:t>
            </a:r>
            <a:r>
              <a:rPr lang="en-US" sz="3200" dirty="0"/>
              <a:t> pressure measuring &gt; 40mmHg is an indication of compartment decompression and </a:t>
            </a:r>
            <a:r>
              <a:rPr lang="en-US" sz="3200" dirty="0" err="1"/>
              <a:t>fasciotomy</a:t>
            </a:r>
            <a:r>
              <a:rPr lang="en-US" sz="3200" dirty="0"/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600" b="1" dirty="0"/>
              <a:t>Treatment</a:t>
            </a:r>
          </a:p>
          <a:p>
            <a:pPr>
              <a:defRPr/>
            </a:pPr>
            <a:endParaRPr lang="en-US" sz="3600" b="1" dirty="0"/>
          </a:p>
          <a:p>
            <a:pPr>
              <a:defRPr/>
            </a:pPr>
            <a:r>
              <a:rPr lang="en-US" sz="3200" dirty="0"/>
              <a:t>First removed all the bandages &amp; dressing.</a:t>
            </a:r>
          </a:p>
          <a:p>
            <a:pPr>
              <a:defRPr/>
            </a:pPr>
            <a:r>
              <a:rPr lang="en-US" sz="3200" dirty="0"/>
              <a:t>   </a:t>
            </a:r>
            <a:r>
              <a:rPr lang="en-US" sz="3200" dirty="0" err="1"/>
              <a:t>Fasciotomy</a:t>
            </a:r>
            <a:r>
              <a:rPr lang="en-US" sz="3200" dirty="0"/>
              <a:t> is performed.</a:t>
            </a:r>
          </a:p>
          <a:p>
            <a:pPr>
              <a:defRPr/>
            </a:pPr>
            <a:r>
              <a:rPr lang="en-US" sz="3200" dirty="0"/>
              <a:t>The wound should be left open and inspected 2 days later.</a:t>
            </a:r>
          </a:p>
          <a:p>
            <a:pPr>
              <a:defRPr/>
            </a:pPr>
            <a:r>
              <a:rPr lang="en-US" sz="3200" dirty="0"/>
              <a:t>If there is muscle necrosis </a:t>
            </a:r>
            <a:r>
              <a:rPr lang="en-US" sz="3200" dirty="0">
                <a:sym typeface="Wingdings" pitchFamily="2" charset="2"/>
              </a:rPr>
              <a:t> debridement</a:t>
            </a:r>
          </a:p>
          <a:p>
            <a:pPr>
              <a:defRPr/>
            </a:pPr>
            <a:r>
              <a:rPr lang="en-US" sz="3200" dirty="0"/>
              <a:t>If muscle is healthy</a:t>
            </a:r>
            <a:r>
              <a:rPr lang="en-US" sz="3200" dirty="0">
                <a:sym typeface="Wingdings" pitchFamily="2" charset="2"/>
              </a:rPr>
              <a:t> suture (w/o tension)/ skin grafted / simply heal by 2˚ intention.</a:t>
            </a:r>
          </a:p>
          <a:p>
            <a:pPr>
              <a:defRPr/>
            </a:pPr>
            <a:endParaRPr lang="en-US" sz="3200" dirty="0"/>
          </a:p>
          <a:p>
            <a:pPr>
              <a:defRPr/>
            </a:pPr>
            <a:endParaRPr lang="en-US" sz="3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Haemarthrosis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Fractures involve joints, leads to acc. of blood within the joints.</a:t>
            </a:r>
          </a:p>
          <a:p>
            <a:pPr eaLnBrk="1" hangingPunct="1">
              <a:defRPr/>
            </a:pPr>
            <a:r>
              <a:rPr lang="en-US" dirty="0" smtClean="0"/>
              <a:t>C/Feature :The joint is swollen and tense and patient will resists any movement.</a:t>
            </a:r>
          </a:p>
          <a:p>
            <a:pPr eaLnBrk="1" hangingPunct="1">
              <a:defRPr/>
            </a:pPr>
            <a:r>
              <a:rPr lang="en-US" dirty="0" err="1" smtClean="0"/>
              <a:t>Tx</a:t>
            </a:r>
            <a:r>
              <a:rPr lang="en-US" dirty="0" smtClean="0"/>
              <a:t> : the blood should be aspirated before dealing with the fracture.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Infection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Causes: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Open fracture (common)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Use of operative method in the Tx of </a:t>
            </a:r>
            <a:r>
              <a:rPr lang="en-US" sz="2400" b="1" smtClean="0"/>
              <a:t>#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Wound becomes inflamed and starts draining seropurulent fluid.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Infection may be superficial, moderate (osteomyelitis), severe (gas gangrene).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Post-traumatic wound infx is most common cause of chronic osteomyelitis </a:t>
            </a:r>
            <a:r>
              <a:rPr lang="en-US" sz="2800" smtClean="0">
                <a:sym typeface="Wingdings" pitchFamily="2" charset="2"/>
              </a:rPr>
              <a:t>union will be slow and ↑ chance of refracturing.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dirty="0"/>
              <a:t>Treatment:</a:t>
            </a:r>
          </a:p>
          <a:p>
            <a:pPr>
              <a:defRPr/>
            </a:pPr>
            <a:r>
              <a:rPr lang="en-US" sz="3200" dirty="0"/>
              <a:t>Antibiotic</a:t>
            </a:r>
          </a:p>
          <a:p>
            <a:pPr>
              <a:defRPr/>
            </a:pPr>
            <a:r>
              <a:rPr lang="en-US" sz="3200" dirty="0"/>
              <a:t>Excising all </a:t>
            </a:r>
            <a:r>
              <a:rPr lang="en-US" sz="3200" dirty="0" err="1"/>
              <a:t>devitalised</a:t>
            </a:r>
            <a:r>
              <a:rPr lang="en-US" sz="3200" dirty="0"/>
              <a:t> tissue</a:t>
            </a:r>
          </a:p>
          <a:p>
            <a:pPr>
              <a:defRPr/>
            </a:pPr>
            <a:r>
              <a:rPr lang="en-US" sz="3200" dirty="0"/>
              <a:t>If </a:t>
            </a:r>
            <a:r>
              <a:rPr lang="en-US" sz="3200" dirty="0" err="1"/>
              <a:t>Sx</a:t>
            </a:r>
            <a:r>
              <a:rPr lang="en-US" sz="3200" dirty="0"/>
              <a:t> of acute </a:t>
            </a:r>
            <a:r>
              <a:rPr lang="en-US" sz="3200" dirty="0" err="1"/>
              <a:t>infx</a:t>
            </a:r>
            <a:r>
              <a:rPr lang="en-US" sz="3200" dirty="0"/>
              <a:t> and pus formation : tissue around the fracture should be opened &amp; drained</a:t>
            </a:r>
          </a:p>
          <a:p>
            <a:pPr>
              <a:defRPr/>
            </a:pPr>
            <a:endParaRPr lang="en-US" sz="32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Gas gangrene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534400" cy="556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Produced by anaerobic orgs : </a:t>
            </a:r>
            <a:r>
              <a:rPr lang="en-US" sz="2400" i="1" dirty="0" smtClean="0"/>
              <a:t>Clostridium sp </a:t>
            </a:r>
            <a:r>
              <a:rPr lang="en-US" sz="2400" dirty="0" smtClean="0"/>
              <a:t>infections.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These orgs can survive in ↓ 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tension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Toxins produced will destroy the cell wall and leads to tissue necrosis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C/feature: within 24hr. Pt complains: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			- intense pain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			- swelling around the wound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			- brownish discharge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			- gas formation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			- pyrexia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			- characteristic smelling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			- PR ↑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			- </a:t>
            </a:r>
            <a:r>
              <a:rPr lang="en-US" sz="2400" dirty="0" err="1" smtClean="0"/>
              <a:t>toxaemic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 pitchFamily="2" charset="2"/>
              </a:rPr>
              <a:t> coma  death</a:t>
            </a:r>
            <a:r>
              <a:rPr lang="en-US" sz="2400" dirty="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Inability to recognize may lead to unnecessary amputation for the non-lethal </a:t>
            </a:r>
            <a:r>
              <a:rPr lang="en-US" sz="2400" dirty="0" err="1" smtClean="0"/>
              <a:t>cellulitis</a:t>
            </a:r>
            <a:r>
              <a:rPr lang="en-US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gas gangre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71414"/>
            <a:ext cx="4800600" cy="290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4929190" y="157161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10199"/>
                  </a:outerShdw>
                </a:effectLst>
                <a:latin typeface="Tahoma" pitchFamily="34" charset="0"/>
              </a:rPr>
              <a:t>swelling around the wound,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10199"/>
                  </a:outerShdw>
                </a:effectLst>
                <a:latin typeface="Tahoma" pitchFamily="34" charset="0"/>
              </a:rPr>
              <a:t>brownish discharge</a:t>
            </a:r>
          </a:p>
        </p:txBody>
      </p:sp>
      <p:pic>
        <p:nvPicPr>
          <p:cNvPr id="4" name="Picture 5" descr="gas gangrene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3276600"/>
            <a:ext cx="4419600" cy="305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514600" y="4318000"/>
            <a:ext cx="1730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010199"/>
                  </a:outerShdw>
                </a:effectLst>
                <a:latin typeface="Tahoma" pitchFamily="34" charset="0"/>
              </a:rPr>
              <a:t>gas formation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dirty="0"/>
              <a:t>Prevention:</a:t>
            </a:r>
            <a:r>
              <a:rPr lang="en-US" sz="3200" dirty="0"/>
              <a:t> </a:t>
            </a:r>
          </a:p>
          <a:p>
            <a:pPr>
              <a:defRPr/>
            </a:pPr>
            <a:r>
              <a:rPr lang="en-US" sz="2800" dirty="0"/>
              <a:t>deep penetrating wound in muscular tissue are </a:t>
            </a:r>
            <a:r>
              <a:rPr lang="en-US" sz="2800" dirty="0" err="1"/>
              <a:t>dangerous;should</a:t>
            </a:r>
            <a:r>
              <a:rPr lang="en-US" sz="2800" dirty="0"/>
              <a:t> be explored, all dead tissue should be completely excised, and if there doubt about the tissue viability should left open the wound</a:t>
            </a:r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US" sz="3200" b="1" dirty="0"/>
              <a:t>Treatment:</a:t>
            </a:r>
          </a:p>
          <a:p>
            <a:pPr>
              <a:defRPr/>
            </a:pPr>
            <a:r>
              <a:rPr lang="en-US" sz="2800" dirty="0"/>
              <a:t>Early </a:t>
            </a:r>
            <a:r>
              <a:rPr lang="en-US" sz="2800" dirty="0" err="1"/>
              <a:t>Dx</a:t>
            </a:r>
            <a:r>
              <a:rPr lang="en-US" sz="2800" dirty="0"/>
              <a:t> is life saving</a:t>
            </a:r>
          </a:p>
          <a:p>
            <a:pPr>
              <a:defRPr/>
            </a:pPr>
            <a:r>
              <a:rPr lang="en-US" sz="2800" dirty="0"/>
              <a:t>General measures:</a:t>
            </a:r>
          </a:p>
          <a:p>
            <a:pPr lvl="1">
              <a:defRPr/>
            </a:pPr>
            <a:r>
              <a:rPr lang="en-US" sz="2800" dirty="0"/>
              <a:t>Fluid replacement &amp; IV Antibiotic (immediate)</a:t>
            </a:r>
          </a:p>
          <a:p>
            <a:pPr lvl="1">
              <a:defRPr/>
            </a:pPr>
            <a:r>
              <a:rPr lang="en-US" sz="2800" dirty="0"/>
              <a:t>Hyperbaric O</a:t>
            </a:r>
            <a:r>
              <a:rPr lang="en-US" sz="2800" baseline="-25000" dirty="0"/>
              <a:t>2 </a:t>
            </a:r>
            <a:r>
              <a:rPr lang="en-US" sz="2800" dirty="0"/>
              <a:t>(limiting the spread of gangrene)</a:t>
            </a:r>
          </a:p>
          <a:p>
            <a:pPr lvl="1">
              <a:defRPr/>
            </a:pPr>
            <a:r>
              <a:rPr lang="en-US" sz="2800" dirty="0"/>
              <a:t>Mainstay : prompt decompression &amp; remove dead tissue</a:t>
            </a:r>
          </a:p>
          <a:p>
            <a:pPr lvl="1">
              <a:defRPr/>
            </a:pPr>
            <a:endParaRPr lang="en-US" sz="2800" dirty="0"/>
          </a:p>
          <a:p>
            <a:pPr lvl="1">
              <a:defRPr/>
            </a:pPr>
            <a:endParaRPr lang="en-US"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35743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0" b="1" dirty="0" smtClean="0">
                <a:latin typeface="Monotype Corsiva" pitchFamily="66" charset="0"/>
              </a:rPr>
              <a:t>       Thank  You</a:t>
            </a:r>
            <a:endParaRPr lang="en-IN" sz="8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effectLst/>
              </a:rPr>
              <a:t>General  complications</a:t>
            </a:r>
          </a:p>
          <a:p>
            <a:pPr lvl="3"/>
            <a:r>
              <a:rPr lang="en-US" sz="3200" dirty="0" smtClean="0">
                <a:effectLst/>
              </a:rPr>
              <a:t>Shock</a:t>
            </a:r>
          </a:p>
          <a:p>
            <a:pPr lvl="4"/>
            <a:r>
              <a:rPr lang="en-US" sz="3200" dirty="0" err="1" smtClean="0">
                <a:effectLst/>
              </a:rPr>
              <a:t>Hypovolemic</a:t>
            </a:r>
            <a:r>
              <a:rPr lang="en-US" sz="3200" dirty="0" smtClean="0">
                <a:effectLst/>
              </a:rPr>
              <a:t> or hemorrhagic shock.</a:t>
            </a:r>
          </a:p>
          <a:p>
            <a:pPr lvl="4"/>
            <a:r>
              <a:rPr lang="en-US" sz="3200" dirty="0" smtClean="0">
                <a:effectLst/>
              </a:rPr>
              <a:t>Septic shock.</a:t>
            </a:r>
          </a:p>
          <a:p>
            <a:pPr lvl="4"/>
            <a:r>
              <a:rPr lang="en-US" sz="3200" dirty="0" err="1" smtClean="0">
                <a:effectLst/>
              </a:rPr>
              <a:t>Neurogenic</a:t>
            </a:r>
            <a:r>
              <a:rPr lang="en-US" sz="3200" dirty="0" smtClean="0">
                <a:effectLst/>
              </a:rPr>
              <a:t> shock.</a:t>
            </a:r>
          </a:p>
          <a:p>
            <a:pPr lvl="3"/>
            <a:r>
              <a:rPr lang="en-US" sz="3200" dirty="0" smtClean="0">
                <a:effectLst/>
              </a:rPr>
              <a:t>Fat embolism.</a:t>
            </a:r>
          </a:p>
          <a:p>
            <a:pPr lvl="3"/>
            <a:r>
              <a:rPr lang="en-US" sz="3200" dirty="0" smtClean="0">
                <a:effectLst/>
              </a:rPr>
              <a:t>Pulmonary embolism.</a:t>
            </a:r>
          </a:p>
          <a:p>
            <a:pPr lvl="3"/>
            <a:r>
              <a:rPr lang="en-US" sz="3200" dirty="0" smtClean="0">
                <a:effectLst/>
              </a:rPr>
              <a:t>Crush syndrome.</a:t>
            </a:r>
          </a:p>
          <a:p>
            <a:pPr lvl="3"/>
            <a:r>
              <a:rPr lang="en-US" sz="3200" dirty="0" smtClean="0">
                <a:effectLst/>
              </a:rPr>
              <a:t>Multiple organs failure syndrome (MOFS).</a:t>
            </a:r>
          </a:p>
          <a:p>
            <a:pPr lvl="3"/>
            <a:r>
              <a:rPr lang="en-US" sz="3200" dirty="0" err="1" smtClean="0">
                <a:effectLst/>
              </a:rPr>
              <a:t>Thrombo</a:t>
            </a:r>
            <a:r>
              <a:rPr lang="en-US" sz="3200" dirty="0" smtClean="0">
                <a:effectLst/>
              </a:rPr>
              <a:t>-embolism.</a:t>
            </a:r>
          </a:p>
          <a:p>
            <a:pPr lvl="3"/>
            <a:r>
              <a:rPr lang="en-US" sz="3200" dirty="0" smtClean="0">
                <a:effectLst/>
              </a:rPr>
              <a:t>Tetanus.</a:t>
            </a:r>
          </a:p>
          <a:p>
            <a:pPr lvl="3"/>
            <a:r>
              <a:rPr lang="en-US" sz="3200" dirty="0" smtClean="0">
                <a:effectLst/>
              </a:rPr>
              <a:t>Gas gangrene.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dirty="0"/>
              <a:t>Local complications</a:t>
            </a:r>
          </a:p>
          <a:p>
            <a:pPr lvl="3">
              <a:defRPr/>
            </a:pPr>
            <a:r>
              <a:rPr lang="en-US" sz="3200" dirty="0"/>
              <a:t>Early</a:t>
            </a:r>
          </a:p>
          <a:p>
            <a:pPr marL="2286000" lvl="4" indent="-457200">
              <a:buFont typeface="+mj-lt"/>
              <a:buAutoNum type="arabicPeriod"/>
              <a:defRPr/>
            </a:pPr>
            <a:r>
              <a:rPr lang="en-US" sz="3200" dirty="0"/>
              <a:t>Visceral injury (the lung, the bladder, the urethra, and the rectum).</a:t>
            </a:r>
          </a:p>
          <a:p>
            <a:pPr marL="2286000" lvl="4" indent="-457200">
              <a:buFont typeface="+mj-lt"/>
              <a:buAutoNum type="arabicPeriod"/>
              <a:defRPr/>
            </a:pPr>
            <a:r>
              <a:rPr lang="en-US" sz="3200" dirty="0"/>
              <a:t>Vascular injury.</a:t>
            </a:r>
          </a:p>
          <a:p>
            <a:pPr marL="2286000" lvl="4" indent="-457200">
              <a:buFont typeface="+mj-lt"/>
              <a:buAutoNum type="arabicPeriod"/>
              <a:defRPr/>
            </a:pPr>
            <a:r>
              <a:rPr lang="en-US" sz="3200" dirty="0"/>
              <a:t>Nerve injury.</a:t>
            </a:r>
          </a:p>
          <a:p>
            <a:pPr marL="2286000" lvl="4" indent="-457200">
              <a:buFont typeface="+mj-lt"/>
              <a:buAutoNum type="arabicPeriod"/>
              <a:defRPr/>
            </a:pPr>
            <a:r>
              <a:rPr lang="en-US" sz="3200" dirty="0"/>
              <a:t>Compartment syndrome.</a:t>
            </a:r>
          </a:p>
          <a:p>
            <a:pPr marL="2286000" lvl="4" indent="-457200">
              <a:buFont typeface="+mj-lt"/>
              <a:buAutoNum type="arabicPeriod"/>
              <a:defRPr/>
            </a:pPr>
            <a:r>
              <a:rPr lang="en-US" sz="3200" dirty="0" err="1"/>
              <a:t>Haemoarthrosis</a:t>
            </a:r>
            <a:r>
              <a:rPr lang="en-US" sz="3200" dirty="0"/>
              <a:t>.</a:t>
            </a:r>
          </a:p>
          <a:p>
            <a:pPr marL="2286000" lvl="4" indent="-457200">
              <a:buFont typeface="+mj-lt"/>
              <a:buAutoNum type="arabicPeriod"/>
              <a:defRPr/>
            </a:pPr>
            <a:r>
              <a:rPr lang="en-US" sz="3200" dirty="0"/>
              <a:t>Infection.</a:t>
            </a:r>
          </a:p>
          <a:p>
            <a:pPr marL="2286000" lvl="4" indent="-457200">
              <a:buFont typeface="+mj-lt"/>
              <a:buAutoNum type="arabicPeriod"/>
              <a:defRPr/>
            </a:pPr>
            <a:r>
              <a:rPr lang="en-US" sz="3200" dirty="0"/>
              <a:t>Gas gangrene.</a:t>
            </a:r>
          </a:p>
          <a:p>
            <a:pPr marL="2286000" lvl="4" indent="-457200">
              <a:buFont typeface="+mj-lt"/>
              <a:buAutoNum type="arabicPeriod"/>
              <a:defRPr/>
            </a:pPr>
            <a:r>
              <a:rPr lang="en-US" sz="3200" dirty="0"/>
              <a:t>Fracture blisters.</a:t>
            </a:r>
          </a:p>
          <a:p>
            <a:pPr marL="2286000" lvl="4" indent="-457200">
              <a:buFont typeface="+mj-lt"/>
              <a:buAutoNum type="arabicPeriod"/>
              <a:defRPr/>
            </a:pPr>
            <a:r>
              <a:rPr lang="en-US" sz="3200" dirty="0"/>
              <a:t>Plaster and pressure sores.</a:t>
            </a:r>
          </a:p>
          <a:p>
            <a:pPr>
              <a:defRPr/>
            </a:pPr>
            <a:endParaRPr 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>
              <a:defRPr/>
            </a:pPr>
            <a:r>
              <a:rPr lang="en-US" sz="2400" dirty="0"/>
              <a:t>Late </a:t>
            </a:r>
          </a:p>
          <a:p>
            <a:pPr marL="2286000" lvl="4" indent="-457200">
              <a:buFont typeface="+mj-lt"/>
              <a:buAutoNum type="arabicPeriod"/>
              <a:defRPr/>
            </a:pPr>
            <a:r>
              <a:rPr lang="en-US" sz="2400" dirty="0"/>
              <a:t>Delayed union.</a:t>
            </a:r>
          </a:p>
          <a:p>
            <a:pPr marL="2286000" lvl="4" indent="-457200">
              <a:buFont typeface="+mj-lt"/>
              <a:buAutoNum type="arabicPeriod"/>
              <a:defRPr/>
            </a:pPr>
            <a:r>
              <a:rPr lang="en-US" sz="2400" dirty="0"/>
              <a:t>Non-union.</a:t>
            </a:r>
          </a:p>
          <a:p>
            <a:pPr marL="2286000" lvl="4" indent="-457200">
              <a:buFont typeface="+mj-lt"/>
              <a:buAutoNum type="arabicPeriod"/>
              <a:defRPr/>
            </a:pPr>
            <a:r>
              <a:rPr lang="en-US" sz="2400" dirty="0" err="1"/>
              <a:t>Malunion</a:t>
            </a:r>
            <a:r>
              <a:rPr lang="en-US" sz="2400" dirty="0"/>
              <a:t>.</a:t>
            </a:r>
          </a:p>
          <a:p>
            <a:pPr marL="2286000" lvl="4" indent="-457200">
              <a:buFont typeface="+mj-lt"/>
              <a:buAutoNum type="arabicPeriod"/>
              <a:defRPr/>
            </a:pPr>
            <a:r>
              <a:rPr lang="en-US" sz="2400" dirty="0" err="1"/>
              <a:t>Avascular</a:t>
            </a:r>
            <a:r>
              <a:rPr lang="en-US" sz="2400" dirty="0"/>
              <a:t> necrosis.</a:t>
            </a:r>
          </a:p>
          <a:p>
            <a:pPr marL="2286000" lvl="4" indent="-457200">
              <a:buFont typeface="+mj-lt"/>
              <a:buAutoNum type="arabicPeriod"/>
              <a:defRPr/>
            </a:pPr>
            <a:r>
              <a:rPr lang="en-US" sz="2400" dirty="0"/>
              <a:t>Growth disturbance.</a:t>
            </a:r>
          </a:p>
          <a:p>
            <a:pPr marL="2286000" lvl="4" indent="-457200">
              <a:buFont typeface="+mj-lt"/>
              <a:buAutoNum type="arabicPeriod"/>
              <a:defRPr/>
            </a:pPr>
            <a:r>
              <a:rPr lang="en-US" sz="2400" dirty="0"/>
              <a:t>Bed sore.</a:t>
            </a:r>
          </a:p>
          <a:p>
            <a:pPr marL="2286000" lvl="4" indent="-457200">
              <a:buFont typeface="+mj-lt"/>
              <a:buAutoNum type="arabicPeriod"/>
              <a:defRPr/>
            </a:pPr>
            <a:r>
              <a:rPr lang="en-US" sz="2400" dirty="0" err="1"/>
              <a:t>Myositis</a:t>
            </a:r>
            <a:r>
              <a:rPr lang="en-US" sz="2400" dirty="0"/>
              <a:t> </a:t>
            </a:r>
            <a:r>
              <a:rPr lang="en-US" sz="2400" dirty="0" err="1"/>
              <a:t>ossificans</a:t>
            </a:r>
            <a:r>
              <a:rPr lang="en-US" sz="2400" dirty="0"/>
              <a:t>.</a:t>
            </a:r>
          </a:p>
          <a:p>
            <a:pPr marL="2286000" lvl="4" indent="-457200">
              <a:buFont typeface="+mj-lt"/>
              <a:buAutoNum type="arabicPeriod"/>
              <a:defRPr/>
            </a:pPr>
            <a:r>
              <a:rPr lang="en-US" sz="2400" dirty="0"/>
              <a:t>Muscle contracture.</a:t>
            </a:r>
          </a:p>
          <a:p>
            <a:pPr marL="2286000" lvl="4" indent="-457200">
              <a:buFont typeface="+mj-lt"/>
              <a:buAutoNum type="arabicPeriod"/>
              <a:defRPr/>
            </a:pPr>
            <a:r>
              <a:rPr lang="en-US" sz="2400" dirty="0"/>
              <a:t>Tendon lesions.</a:t>
            </a:r>
          </a:p>
          <a:p>
            <a:pPr marL="2286000" lvl="4" indent="-457200">
              <a:buFont typeface="+mj-lt"/>
              <a:buAutoNum type="arabicPeriod"/>
              <a:defRPr/>
            </a:pPr>
            <a:r>
              <a:rPr lang="en-US" sz="2400" dirty="0"/>
              <a:t>Nerve compression and entrapment.</a:t>
            </a:r>
          </a:p>
          <a:p>
            <a:pPr marL="2286000" lvl="4" indent="-457200">
              <a:buFont typeface="+mj-lt"/>
              <a:buAutoNum type="arabicPeriod"/>
              <a:defRPr/>
            </a:pPr>
            <a:r>
              <a:rPr lang="en-US" sz="2400" dirty="0"/>
              <a:t>Joint instability.</a:t>
            </a:r>
          </a:p>
          <a:p>
            <a:pPr marL="2286000" lvl="4" indent="-457200">
              <a:buFont typeface="+mj-lt"/>
              <a:buAutoNum type="arabicPeriod"/>
              <a:defRPr/>
            </a:pPr>
            <a:r>
              <a:rPr lang="en-US" sz="2400" dirty="0"/>
              <a:t>Joint stiffness.</a:t>
            </a:r>
          </a:p>
          <a:p>
            <a:pPr marL="2286000" lvl="4" indent="-457200">
              <a:buFont typeface="+mj-lt"/>
              <a:buAutoNum type="arabicPeriod"/>
              <a:defRPr/>
            </a:pPr>
            <a:r>
              <a:rPr lang="en-US" sz="2400" dirty="0"/>
              <a:t>Complex regional pain syndrome. ( </a:t>
            </a:r>
            <a:r>
              <a:rPr lang="en-US" sz="2400" dirty="0" err="1"/>
              <a:t>algodystrophy</a:t>
            </a:r>
            <a:r>
              <a:rPr lang="en-US" sz="2400" dirty="0"/>
              <a:t>).</a:t>
            </a:r>
          </a:p>
          <a:p>
            <a:pPr marL="2286000" lvl="4" indent="-457200">
              <a:buFont typeface="+mj-lt"/>
              <a:buAutoNum type="arabicPeriod"/>
              <a:defRPr/>
            </a:pPr>
            <a:r>
              <a:rPr lang="en-US" sz="2400" dirty="0"/>
              <a:t>Osteoarthritis.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Early Complication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Local Visceral Injury</a:t>
            </a:r>
          </a:p>
          <a:p>
            <a:pPr eaLnBrk="1" hangingPunct="1">
              <a:defRPr/>
            </a:pPr>
            <a:r>
              <a:rPr lang="en-US" dirty="0" smtClean="0"/>
              <a:t>Vascular Injury</a:t>
            </a:r>
          </a:p>
          <a:p>
            <a:pPr eaLnBrk="1" hangingPunct="1">
              <a:defRPr/>
            </a:pPr>
            <a:r>
              <a:rPr lang="en-US" dirty="0" smtClean="0"/>
              <a:t>Nerve Injury</a:t>
            </a:r>
          </a:p>
          <a:p>
            <a:pPr eaLnBrk="1" hangingPunct="1">
              <a:defRPr/>
            </a:pPr>
            <a:r>
              <a:rPr lang="en-US" dirty="0" smtClean="0"/>
              <a:t>Compartment Syndrome</a:t>
            </a:r>
          </a:p>
          <a:p>
            <a:pPr eaLnBrk="1" hangingPunct="1">
              <a:defRPr/>
            </a:pPr>
            <a:r>
              <a:rPr lang="en-US" dirty="0" err="1" smtClean="0"/>
              <a:t>Haemarthrosis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Infection</a:t>
            </a:r>
          </a:p>
          <a:p>
            <a:pPr eaLnBrk="1" hangingPunct="1">
              <a:defRPr/>
            </a:pPr>
            <a:r>
              <a:rPr lang="en-US" dirty="0" smtClean="0"/>
              <a:t>Gas gangrene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Local visceral Injury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6868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Fracture around the trunk are often </a:t>
            </a:r>
            <a:r>
              <a:rPr lang="en-US" dirty="0" err="1" smtClean="0"/>
              <a:t>Cx</a:t>
            </a:r>
            <a:r>
              <a:rPr lang="en-US" dirty="0" smtClean="0"/>
              <a:t> by injury to the adjacent viscera 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 Pelvic fracture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Rib fracture                 penetration to the lungs  </a:t>
            </a: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>
            <a:off x="3690934" y="4714884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>
            <a:off x="6357950" y="5072074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5000628" y="5715016"/>
            <a:ext cx="29098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 err="1">
                <a:latin typeface="Tahoma" pitchFamily="34" charset="0"/>
              </a:rPr>
              <a:t>Pneumothorax</a:t>
            </a:r>
            <a:r>
              <a:rPr lang="en-US" sz="3200" dirty="0">
                <a:latin typeface="Tahoma" pitchFamily="34" charset="0"/>
              </a:rPr>
              <a:t> </a:t>
            </a:r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3686172" y="3571876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4786314" y="2928934"/>
            <a:ext cx="39909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latin typeface="Tahoma" pitchFamily="34" charset="0"/>
              </a:rPr>
              <a:t>Bladder and urethral </a:t>
            </a:r>
          </a:p>
          <a:p>
            <a:r>
              <a:rPr lang="en-US" sz="3200" dirty="0">
                <a:latin typeface="Tahoma" pitchFamily="34" charset="0"/>
              </a:rPr>
              <a:t>rupture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Vascular injury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Most commonly – knee, femoral shaft, elbow, and </a:t>
            </a:r>
            <a:r>
              <a:rPr lang="en-US" dirty="0" err="1" smtClean="0"/>
              <a:t>humerus</a:t>
            </a:r>
            <a:r>
              <a:rPr lang="en-US" dirty="0" smtClean="0"/>
              <a:t>.</a:t>
            </a:r>
          </a:p>
          <a:p>
            <a:pPr eaLnBrk="1" hangingPunct="1">
              <a:defRPr/>
            </a:pPr>
            <a:r>
              <a:rPr lang="en-US" dirty="0" smtClean="0"/>
              <a:t>Artery may be cut, torn, compressed or contused. </a:t>
            </a:r>
          </a:p>
          <a:p>
            <a:pPr eaLnBrk="1" hangingPunct="1">
              <a:defRPr/>
            </a:pPr>
            <a:r>
              <a:rPr lang="en-US" dirty="0" smtClean="0"/>
              <a:t>Intima may be detached, thrombus block, artery spasm</a:t>
            </a:r>
          </a:p>
          <a:p>
            <a:pPr eaLnBrk="1" hangingPunct="1">
              <a:defRPr/>
            </a:pPr>
            <a:r>
              <a:rPr lang="en-US" dirty="0" smtClean="0"/>
              <a:t>Effect ?? ↓↓ </a:t>
            </a:r>
            <a:r>
              <a:rPr lang="en-US" dirty="0" err="1" smtClean="0"/>
              <a:t>bld</a:t>
            </a:r>
            <a:r>
              <a:rPr lang="en-US" dirty="0" smtClean="0"/>
              <a:t> flow coz Ischemia leads to tissue death &amp; peripheral gangrene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4291"/>
            <a:ext cx="9144000" cy="5883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en-US" sz="3200" dirty="0">
                <a:ea typeface="Calibri"/>
              </a:rPr>
              <a:t>Common vascular injuries may associate with the following fractures.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200" dirty="0">
                <a:ea typeface="Calibri"/>
              </a:rPr>
              <a:t>First rib or clavicle fracture (</a:t>
            </a:r>
            <a:r>
              <a:rPr lang="en-US" sz="3200" dirty="0" err="1">
                <a:ea typeface="Calibri"/>
              </a:rPr>
              <a:t>subclavian</a:t>
            </a:r>
            <a:r>
              <a:rPr lang="en-US" sz="3200" dirty="0">
                <a:ea typeface="Calibri"/>
              </a:rPr>
              <a:t> artery).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200" dirty="0">
                <a:ea typeface="Calibri"/>
              </a:rPr>
              <a:t>Shoulder dislocation (</a:t>
            </a:r>
            <a:r>
              <a:rPr lang="en-US" sz="3200" dirty="0" err="1">
                <a:ea typeface="Calibri"/>
              </a:rPr>
              <a:t>Axillary</a:t>
            </a:r>
            <a:r>
              <a:rPr lang="en-US" sz="3200" dirty="0">
                <a:ea typeface="Calibri"/>
              </a:rPr>
              <a:t> artery).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200" dirty="0">
                <a:ea typeface="Calibri"/>
              </a:rPr>
              <a:t>Humeral supracondylar fracture (brachial artery).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200" dirty="0">
                <a:ea typeface="Calibri"/>
              </a:rPr>
              <a:t>Elbow dislocation (Brachial artery</a:t>
            </a:r>
            <a:r>
              <a:rPr lang="en-US" sz="3200" dirty="0" smtClean="0">
                <a:ea typeface="Calibri"/>
              </a:rPr>
              <a:t>).</a:t>
            </a:r>
          </a:p>
          <a:p>
            <a:pPr>
              <a:lnSpc>
                <a:spcPct val="115000"/>
              </a:lnSpc>
              <a:buClr>
                <a:srgbClr val="FFFFCC"/>
              </a:buClr>
              <a:defRPr/>
            </a:pPr>
            <a:r>
              <a:rPr lang="en-US" sz="3200" dirty="0" smtClean="0">
                <a:ea typeface="Calibri"/>
              </a:rPr>
              <a:t>5</a:t>
            </a:r>
            <a:r>
              <a:rPr lang="en-US" sz="3200" dirty="0">
                <a:ea typeface="Calibri"/>
              </a:rPr>
              <a:t>. Pelvic fracture (</a:t>
            </a:r>
            <a:r>
              <a:rPr lang="en-US" sz="3200" dirty="0" err="1">
                <a:ea typeface="Calibri"/>
              </a:rPr>
              <a:t>presacral</a:t>
            </a:r>
            <a:r>
              <a:rPr lang="en-US" sz="3200" dirty="0">
                <a:ea typeface="Calibri"/>
              </a:rPr>
              <a:t> and internal iliac).</a:t>
            </a:r>
          </a:p>
          <a:p>
            <a:pPr>
              <a:lnSpc>
                <a:spcPct val="115000"/>
              </a:lnSpc>
              <a:buClr>
                <a:srgbClr val="FFFFCC"/>
              </a:buClr>
              <a:defRPr/>
            </a:pPr>
            <a:r>
              <a:rPr lang="en-US" sz="3200" dirty="0">
                <a:ea typeface="Calibri"/>
              </a:rPr>
              <a:t>6. Femoral supracondylar fracture (Femoral artery).</a:t>
            </a:r>
          </a:p>
          <a:p>
            <a:pPr>
              <a:lnSpc>
                <a:spcPct val="115000"/>
              </a:lnSpc>
              <a:buClr>
                <a:srgbClr val="FFFFCC"/>
              </a:buClr>
              <a:defRPr/>
            </a:pPr>
            <a:r>
              <a:rPr lang="en-US" sz="3200" dirty="0">
                <a:ea typeface="Calibri"/>
              </a:rPr>
              <a:t>7. Knee dislocation (</a:t>
            </a:r>
            <a:r>
              <a:rPr lang="en-US" sz="3200" dirty="0" err="1">
                <a:ea typeface="Calibri"/>
              </a:rPr>
              <a:t>Popliteal</a:t>
            </a:r>
            <a:r>
              <a:rPr lang="en-US" sz="3200" dirty="0">
                <a:ea typeface="Calibri"/>
              </a:rPr>
              <a:t> artery).</a:t>
            </a:r>
          </a:p>
          <a:p>
            <a:pPr>
              <a:lnSpc>
                <a:spcPct val="115000"/>
              </a:lnSpc>
              <a:spcAft>
                <a:spcPts val="1000"/>
              </a:spcAft>
              <a:buClr>
                <a:srgbClr val="FFFFCC"/>
              </a:buClr>
              <a:defRPr/>
            </a:pPr>
            <a:r>
              <a:rPr lang="en-US" sz="3200" dirty="0">
                <a:ea typeface="Calibri"/>
              </a:rPr>
              <a:t>8. Proximal tibia (</a:t>
            </a:r>
            <a:r>
              <a:rPr lang="en-US" sz="3200" dirty="0" err="1">
                <a:ea typeface="Calibri"/>
              </a:rPr>
              <a:t>popliteal</a:t>
            </a:r>
            <a:r>
              <a:rPr lang="en-US" sz="3200" dirty="0">
                <a:ea typeface="Calibri"/>
              </a:rPr>
              <a:t> or its branches).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58</TotalTime>
  <Words>1031</Words>
  <Application>Microsoft Office PowerPoint</Application>
  <PresentationFormat>On-screen Show (4:3)</PresentationFormat>
  <Paragraphs>239</Paragraphs>
  <Slides>29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Arial</vt:lpstr>
      <vt:lpstr>Calibri</vt:lpstr>
      <vt:lpstr>Elephant</vt:lpstr>
      <vt:lpstr>Franklin Gothic Book</vt:lpstr>
      <vt:lpstr>Franklin Gothic Medium</vt:lpstr>
      <vt:lpstr>Monotype Corsiva</vt:lpstr>
      <vt:lpstr>Tahoma</vt:lpstr>
      <vt:lpstr>Wingdings</vt:lpstr>
      <vt:lpstr>Wingdings 2</vt:lpstr>
      <vt:lpstr>Trek</vt:lpstr>
      <vt:lpstr>COMPLICATIONS OF FRACTURES</vt:lpstr>
      <vt:lpstr>COMPLICATION OF FRACTURE</vt:lpstr>
      <vt:lpstr>PowerPoint Presentation</vt:lpstr>
      <vt:lpstr>PowerPoint Presentation</vt:lpstr>
      <vt:lpstr>PowerPoint Presentation</vt:lpstr>
      <vt:lpstr> Early Complication</vt:lpstr>
      <vt:lpstr>Local visceral Injury</vt:lpstr>
      <vt:lpstr>Vascular injury</vt:lpstr>
      <vt:lpstr>PowerPoint Presentation</vt:lpstr>
      <vt:lpstr>PowerPoint Presentation</vt:lpstr>
      <vt:lpstr>Clinical features</vt:lpstr>
      <vt:lpstr>Treatment</vt:lpstr>
      <vt:lpstr>Nerve Injury</vt:lpstr>
      <vt:lpstr>PowerPoint Presentation</vt:lpstr>
      <vt:lpstr>PowerPoint Presentation</vt:lpstr>
      <vt:lpstr>Compartment Syndrome</vt:lpstr>
      <vt:lpstr>PowerPoint Presentation</vt:lpstr>
      <vt:lpstr>PowerPoint Presentation</vt:lpstr>
      <vt:lpstr>The vicious cycle of  Volkmann’s ischaemia</vt:lpstr>
      <vt:lpstr>PowerPoint Presentation</vt:lpstr>
      <vt:lpstr>PowerPoint Presentation</vt:lpstr>
      <vt:lpstr>PowerPoint Presentation</vt:lpstr>
      <vt:lpstr>Haemarthrosis</vt:lpstr>
      <vt:lpstr>Infection</vt:lpstr>
      <vt:lpstr>PowerPoint Presentation</vt:lpstr>
      <vt:lpstr>Gas gangrene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COMPLICATIONS OF FRACTURES</dc:title>
  <dc:creator>HP</dc:creator>
  <cp:lastModifiedBy>VINEET KUMAR</cp:lastModifiedBy>
  <cp:revision>16</cp:revision>
  <dcterms:created xsi:type="dcterms:W3CDTF">2014-04-20T10:34:12Z</dcterms:created>
  <dcterms:modified xsi:type="dcterms:W3CDTF">2015-08-25T04:07:50Z</dcterms:modified>
</cp:coreProperties>
</file>