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>
  <p:sldMasterIdLst>
    <p:sldMasterId id="2147483648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</p:sldIdLst>
  <p:sldSz type="screen16x9" cy="5143500" cx="9144000"/>
  <p:notesSz cx="9144000" cy="5143500"/>
  <p:defaultTextStyle>
    <a:defPPr>
      <a:defRPr lang="en-US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>
  <p:showPr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634" y="8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tableStyles" Target="tableStyles.xml"/><Relationship Id="rId58" Type="http://schemas.openxmlformats.org/officeDocument/2006/relationships/presProps" Target="presProps.xml"/><Relationship Id="rId59" Type="http://schemas.openxmlformats.org/officeDocument/2006/relationships/viewProps" Target="viewProps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1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5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76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777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778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779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8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8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Holder 2"/>
          <p:cNvSpPr>
            <a:spLocks noGrp="1"/>
          </p:cNvSpPr>
          <p:nvPr>
            <p:ph type="ctrTitle"/>
          </p:nvPr>
        </p:nvSpPr>
        <p:spPr>
          <a:xfrm>
            <a:off x="313436" y="1315625"/>
            <a:ext cx="8517127" cy="474980"/>
          </a:xfrm>
          <a:prstGeom prst="rect"/>
        </p:spPr>
        <p:txBody>
          <a:bodyPr bIns="0" lIns="0" rIns="0" tIns="0" wrap="square">
            <a:spAutoFit/>
          </a:bodyPr>
          <a:lstStyle>
            <a:lvl1pPr>
              <a:defRPr b="0" sz="2950" i="0">
                <a:solidFill>
                  <a:srgbClr val="FFCC00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1048619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/>
        </p:spPr>
        <p:txBody>
          <a:bodyPr bIns="0" lIns="0" rIns="0" tIns="0" wrap="square">
            <a:spAutoFit/>
          </a:bodyPr>
          <a:p/>
        </p:txBody>
      </p:sp>
      <p:sp>
        <p:nvSpPr>
          <p:cNvPr id="1048620" name="Holder 4"/>
          <p:cNvSpPr>
            <a:spLocks noGrp="1"/>
          </p:cNvSpPr>
          <p:nvPr>
            <p:ph type="ftr" sz="quarter" idx="5"/>
          </p:nvPr>
        </p:nvSpPr>
        <p:spPr/>
        <p:txBody>
          <a:bodyPr bIns="0" lIns="0" rIns="0" t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1048621" name="Holder 5"/>
          <p:cNvSpPr>
            <a:spLocks noGrp="1"/>
          </p:cNvSpPr>
          <p:nvPr>
            <p:ph type="dt" sz="half" idx="6"/>
          </p:nvPr>
        </p:nvSpPr>
        <p:spPr/>
        <p:txBody>
          <a:bodyPr bIns="0" lIns="0" rIns="0" t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1048622" name="Holder 6"/>
          <p:cNvSpPr>
            <a:spLocks noGrp="1"/>
          </p:cNvSpPr>
          <p:nvPr>
            <p:ph type="sldNum" sz="quarter" idx="7"/>
          </p:nvPr>
        </p:nvSpPr>
        <p:spPr/>
        <p:txBody>
          <a:bodyPr bIns="0" lIns="0" rIns="0" t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2" name="Holder 2"/>
          <p:cNvSpPr>
            <a:spLocks noGrp="1"/>
          </p:cNvSpPr>
          <p:nvPr>
            <p:ph type="title"/>
          </p:nvPr>
        </p:nvSpPr>
        <p:spPr/>
        <p:txBody>
          <a:bodyPr bIns="0" lIns="0" rIns="0" tIns="0"/>
          <a:lstStyle>
            <a:lvl1pPr>
              <a:defRPr b="1" sz="4400" i="0">
                <a:solidFill>
                  <a:srgbClr val="FFFF0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1048583" name="Holder 3"/>
          <p:cNvSpPr>
            <a:spLocks noGrp="1"/>
          </p:cNvSpPr>
          <p:nvPr>
            <p:ph type="body" idx="1"/>
          </p:nvPr>
        </p:nvSpPr>
        <p:spPr/>
        <p:txBody>
          <a:bodyPr bIns="0" lIns="0" rIns="0" tIns="0"/>
          <a:lstStyle>
            <a:lvl1pPr>
              <a:defRPr b="0" sz="240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/>
        </p:txBody>
      </p:sp>
      <p:sp>
        <p:nvSpPr>
          <p:cNvPr id="1048584" name="Holder 4"/>
          <p:cNvSpPr>
            <a:spLocks noGrp="1"/>
          </p:cNvSpPr>
          <p:nvPr>
            <p:ph type="ftr" sz="quarter" idx="5"/>
          </p:nvPr>
        </p:nvSpPr>
        <p:spPr/>
        <p:txBody>
          <a:bodyPr bIns="0" lIns="0" rIns="0" t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1048585" name="Holder 5"/>
          <p:cNvSpPr>
            <a:spLocks noGrp="1"/>
          </p:cNvSpPr>
          <p:nvPr>
            <p:ph type="dt" sz="half" idx="6"/>
          </p:nvPr>
        </p:nvSpPr>
        <p:spPr/>
        <p:txBody>
          <a:bodyPr bIns="0" lIns="0" rIns="0" t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1048586" name="Holder 6"/>
          <p:cNvSpPr>
            <a:spLocks noGrp="1"/>
          </p:cNvSpPr>
          <p:nvPr>
            <p:ph type="sldNum" sz="quarter" idx="7"/>
          </p:nvPr>
        </p:nvSpPr>
        <p:spPr/>
        <p:txBody>
          <a:bodyPr bIns="0" lIns="0" rIns="0" t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9" name="Holder 2"/>
          <p:cNvSpPr>
            <a:spLocks noGrp="1"/>
          </p:cNvSpPr>
          <p:nvPr>
            <p:ph type="title"/>
          </p:nvPr>
        </p:nvSpPr>
        <p:spPr/>
        <p:txBody>
          <a:bodyPr bIns="0" lIns="0" rIns="0" tIns="0"/>
          <a:lstStyle>
            <a:lvl1pPr>
              <a:defRPr b="1" sz="4400" i="0">
                <a:solidFill>
                  <a:srgbClr val="FFFF0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1048770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/>
        </p:spPr>
        <p:txBody>
          <a:bodyPr bIns="0" lIns="0" rIns="0" tIns="0" wrap="square">
            <a:spAutoFit/>
          </a:bodyPr>
          <a:p/>
        </p:txBody>
      </p:sp>
      <p:sp>
        <p:nvSpPr>
          <p:cNvPr id="1048771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/>
        </p:spPr>
        <p:txBody>
          <a:bodyPr bIns="0" lIns="0" rIns="0" tIns="0" wrap="square">
            <a:spAutoFit/>
          </a:bodyPr>
          <a:p/>
        </p:txBody>
      </p:sp>
      <p:sp>
        <p:nvSpPr>
          <p:cNvPr id="1048772" name="Holder 5"/>
          <p:cNvSpPr>
            <a:spLocks noGrp="1"/>
          </p:cNvSpPr>
          <p:nvPr>
            <p:ph type="ftr" sz="quarter" idx="5"/>
          </p:nvPr>
        </p:nvSpPr>
        <p:spPr/>
        <p:txBody>
          <a:bodyPr bIns="0" lIns="0" rIns="0" t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1048773" name="Holder 6"/>
          <p:cNvSpPr>
            <a:spLocks noGrp="1"/>
          </p:cNvSpPr>
          <p:nvPr>
            <p:ph type="dt" sz="half" idx="6"/>
          </p:nvPr>
        </p:nvSpPr>
        <p:spPr/>
        <p:txBody>
          <a:bodyPr bIns="0" lIns="0" rIns="0" t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1048774" name="Holder 7"/>
          <p:cNvSpPr>
            <a:spLocks noGrp="1"/>
          </p:cNvSpPr>
          <p:nvPr>
            <p:ph type="sldNum" sz="quarter" idx="7"/>
          </p:nvPr>
        </p:nvSpPr>
        <p:spPr/>
        <p:txBody>
          <a:bodyPr bIns="0" lIns="0" rIns="0" t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7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Holder 2"/>
          <p:cNvSpPr>
            <a:spLocks noGrp="1"/>
          </p:cNvSpPr>
          <p:nvPr>
            <p:ph type="title"/>
          </p:nvPr>
        </p:nvSpPr>
        <p:spPr/>
        <p:txBody>
          <a:bodyPr bIns="0" lIns="0" rIns="0" tIns="0"/>
          <a:lstStyle>
            <a:lvl1pPr>
              <a:defRPr b="1" sz="4400" i="0">
                <a:solidFill>
                  <a:srgbClr val="FFFF0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1048609" name="Holder 3"/>
          <p:cNvSpPr>
            <a:spLocks noGrp="1"/>
          </p:cNvSpPr>
          <p:nvPr>
            <p:ph type="ftr" sz="quarter" idx="5"/>
          </p:nvPr>
        </p:nvSpPr>
        <p:spPr/>
        <p:txBody>
          <a:bodyPr bIns="0" lIns="0" rIns="0" t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1048610" name="Holder 4"/>
          <p:cNvSpPr>
            <a:spLocks noGrp="1"/>
          </p:cNvSpPr>
          <p:nvPr>
            <p:ph type="dt" sz="half" idx="6"/>
          </p:nvPr>
        </p:nvSpPr>
        <p:spPr/>
        <p:txBody>
          <a:bodyPr bIns="0" lIns="0" rIns="0" t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1048611" name="Holder 5"/>
          <p:cNvSpPr>
            <a:spLocks noGrp="1"/>
          </p:cNvSpPr>
          <p:nvPr>
            <p:ph type="sldNum" sz="quarter" idx="7"/>
          </p:nvPr>
        </p:nvSpPr>
        <p:spPr/>
        <p:txBody>
          <a:bodyPr bIns="0" lIns="0" rIns="0" t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6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Holder 2"/>
          <p:cNvSpPr>
            <a:spLocks noGrp="1"/>
          </p:cNvSpPr>
          <p:nvPr>
            <p:ph type="ftr" sz="quarter" idx="5"/>
          </p:nvPr>
        </p:nvSpPr>
        <p:spPr/>
        <p:txBody>
          <a:bodyPr bIns="0" lIns="0" rIns="0" t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1048603" name="Holder 3"/>
          <p:cNvSpPr>
            <a:spLocks noGrp="1"/>
          </p:cNvSpPr>
          <p:nvPr>
            <p:ph type="dt" sz="half" idx="6"/>
          </p:nvPr>
        </p:nvSpPr>
        <p:spPr/>
        <p:txBody>
          <a:bodyPr bIns="0" lIns="0" rIns="0" t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1048604" name="Holder 4"/>
          <p:cNvSpPr>
            <a:spLocks noGrp="1"/>
          </p:cNvSpPr>
          <p:nvPr>
            <p:ph type="sldNum" sz="quarter" idx="7"/>
          </p:nvPr>
        </p:nvSpPr>
        <p:spPr/>
        <p:txBody>
          <a:bodyPr bIns="0" lIns="0" rIns="0" t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1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bg object 16"/>
          <p:cNvSpPr/>
          <p:nvPr/>
        </p:nvSpPr>
        <p:spPr>
          <a:xfrm>
            <a:off x="0" y="0"/>
            <a:ext cx="9144000" cy="5143500"/>
          </a:xfrm>
          <a:custGeom>
            <a:avLst/>
            <a:ah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bIns="0" lIns="0" rIns="0" rtlCol="0" tIns="0" wrap="square"/>
          <a:p/>
        </p:txBody>
      </p:sp>
      <p:sp>
        <p:nvSpPr>
          <p:cNvPr id="1048577" name="Holder 2"/>
          <p:cNvSpPr>
            <a:spLocks noGrp="1"/>
          </p:cNvSpPr>
          <p:nvPr>
            <p:ph type="title"/>
          </p:nvPr>
        </p:nvSpPr>
        <p:spPr>
          <a:xfrm>
            <a:off x="2874264" y="239090"/>
            <a:ext cx="3395471" cy="697230"/>
          </a:xfrm>
          <a:prstGeom prst="rect"/>
        </p:spPr>
        <p:txBody>
          <a:bodyPr bIns="0" lIns="0" rIns="0" tIns="0" wrap="square">
            <a:spAutoFit/>
          </a:bodyPr>
          <a:lstStyle>
            <a:lvl1pPr>
              <a:defRPr b="1" sz="4400" i="0">
                <a:solidFill>
                  <a:srgbClr val="FFFF0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1048578" name="Holder 3"/>
          <p:cNvSpPr>
            <a:spLocks noGrp="1"/>
          </p:cNvSpPr>
          <p:nvPr>
            <p:ph type="body" idx="1"/>
          </p:nvPr>
        </p:nvSpPr>
        <p:spPr>
          <a:xfrm>
            <a:off x="555802" y="1179016"/>
            <a:ext cx="8032394" cy="2733040"/>
          </a:xfrm>
          <a:prstGeom prst="rect"/>
        </p:spPr>
        <p:txBody>
          <a:bodyPr bIns="0" lIns="0" rIns="0" tIns="0" wrap="square">
            <a:spAutoFit/>
          </a:bodyPr>
          <a:lstStyle>
            <a:lvl1pPr>
              <a:defRPr b="0" sz="240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/>
        </p:txBody>
      </p:sp>
      <p:sp>
        <p:nvSpPr>
          <p:cNvPr id="1048579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/>
        </p:spPr>
        <p:txBody>
          <a:bodyPr bIns="0" lIns="0" rIns="0" tIns="0" wrap="square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1048580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/>
        </p:spPr>
        <p:txBody>
          <a:bodyPr bIns="0" lIns="0" rIns="0" tIns="0" wrap="square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1048581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/>
        </p:spPr>
        <p:txBody>
          <a:bodyPr bIns="0" lIns="0" rIns="0" tIns="0" wrap="square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Relationship Id="rId3" Type="http://schemas.openxmlformats.org/officeDocument/2006/relationships/slideLayout" Target="../slideLayouts/slideLayout2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jpeg"/><Relationship Id="rId3" Type="http://schemas.openxmlformats.org/officeDocument/2006/relationships/slideLayout" Target="../slideLayouts/slideLayout5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png"/><Relationship Id="rId3" Type="http://schemas.openxmlformats.org/officeDocument/2006/relationships/image" Target="../media/image11.png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png"/><Relationship Id="rId3" Type="http://schemas.openxmlformats.org/officeDocument/2006/relationships/image" Target="../media/image21.jpeg"/><Relationship Id="rId4" Type="http://schemas.openxmlformats.org/officeDocument/2006/relationships/slideLayout" Target="../slideLayouts/slideLayout4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image" Target="../media/image23.png"/><Relationship Id="rId3" Type="http://schemas.openxmlformats.org/officeDocument/2006/relationships/image" Target="../media/image7.png"/><Relationship Id="rId4" Type="http://schemas.openxmlformats.org/officeDocument/2006/relationships/image" Target="../media/image24.jpeg"/><Relationship Id="rId5" Type="http://schemas.openxmlformats.org/officeDocument/2006/relationships/slideLayout" Target="../slideLayouts/slideLayout1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png"/><Relationship Id="rId3" Type="http://schemas.openxmlformats.org/officeDocument/2006/relationships/image" Target="../media/image7.png"/><Relationship Id="rId4" Type="http://schemas.openxmlformats.org/officeDocument/2006/relationships/image" Target="../media/image27.jpeg"/><Relationship Id="rId5" Type="http://schemas.openxmlformats.org/officeDocument/2006/relationships/slideLayout" Target="../slideLayouts/slideLayout2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image" Target="../media/image29.png"/><Relationship Id="rId3" Type="http://schemas.openxmlformats.org/officeDocument/2006/relationships/image" Target="../media/image30.png"/><Relationship Id="rId4" Type="http://schemas.openxmlformats.org/officeDocument/2006/relationships/image" Target="../media/image31.jpeg"/><Relationship Id="rId5" Type="http://schemas.openxmlformats.org/officeDocument/2006/relationships/slideLayout" Target="../slideLayouts/slideLayout1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32.png"/><Relationship Id="rId3" Type="http://schemas.openxmlformats.org/officeDocument/2006/relationships/image" Target="../media/image33.jpeg"/><Relationship Id="rId4" Type="http://schemas.openxmlformats.org/officeDocument/2006/relationships/slideLayout" Target="../slideLayouts/slideLayout4.x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image" Target="../media/image35.png"/><Relationship Id="rId3" Type="http://schemas.openxmlformats.org/officeDocument/2006/relationships/image" Target="../media/image7.png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image" Target="../media/image36.png"/><Relationship Id="rId2" Type="http://schemas.openxmlformats.org/officeDocument/2006/relationships/image" Target="../media/image37.png"/><Relationship Id="rId3" Type="http://schemas.openxmlformats.org/officeDocument/2006/relationships/slideLayout" Target="../slideLayouts/slideLayout5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</Relationships>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image" Target="../media/image38.jpeg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image" Target="../media/image39.png"/><Relationship Id="rId2" Type="http://schemas.openxmlformats.org/officeDocument/2006/relationships/image" Target="../media/image40.png"/><Relationship Id="rId3" Type="http://schemas.openxmlformats.org/officeDocument/2006/relationships/image" Target="../media/image41.png"/><Relationship Id="rId4" Type="http://schemas.openxmlformats.org/officeDocument/2006/relationships/slideLayout" Target="../slideLayouts/slideLayout2.xml"/></Relationships>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image" Target="../media/image42.png"/><Relationship Id="rId2" Type="http://schemas.openxmlformats.org/officeDocument/2006/relationships/image" Target="../media/image43.png"/><Relationship Id="rId3" Type="http://schemas.openxmlformats.org/officeDocument/2006/relationships/slideLayout" Target="../slideLayouts/slideLayout2.xml"/></Relationships>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image" Target="../media/image44.png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image" Target="../media/image45.png"/><Relationship Id="rId2" Type="http://schemas.openxmlformats.org/officeDocument/2006/relationships/image" Target="../media/image46.jpeg"/><Relationship Id="rId3" Type="http://schemas.openxmlformats.org/officeDocument/2006/relationships/slideLayout" Target="../slideLayouts/slideLayout5.xml"/></Relationships>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image" Target="../media/image47.png"/><Relationship Id="rId2" Type="http://schemas.openxmlformats.org/officeDocument/2006/relationships/image" Target="../media/image48.png"/><Relationship Id="rId3" Type="http://schemas.openxmlformats.org/officeDocument/2006/relationships/image" Target="../media/image7.png"/><Relationship Id="rId4" Type="http://schemas.openxmlformats.org/officeDocument/2006/relationships/image" Target="../media/image49.jpeg"/><Relationship Id="rId5" Type="http://schemas.openxmlformats.org/officeDocument/2006/relationships/slideLayout" Target="../slideLayouts/slideLayout2.xml"/></Relationships>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image" Target="../media/image50.png"/><Relationship Id="rId2" Type="http://schemas.openxmlformats.org/officeDocument/2006/relationships/image" Target="../media/image51.png"/><Relationship Id="rId3" Type="http://schemas.openxmlformats.org/officeDocument/2006/relationships/image" Target="../media/image52.png"/><Relationship Id="rId4" Type="http://schemas.openxmlformats.org/officeDocument/2006/relationships/image" Target="../media/image53.png"/><Relationship Id="rId5" Type="http://schemas.openxmlformats.org/officeDocument/2006/relationships/image" Target="../media/image54.png"/><Relationship Id="rId6" Type="http://schemas.openxmlformats.org/officeDocument/2006/relationships/image" Target="../media/image55.png"/><Relationship Id="rId7" Type="http://schemas.openxmlformats.org/officeDocument/2006/relationships/image" Target="../media/image56.png"/><Relationship Id="rId8" Type="http://schemas.openxmlformats.org/officeDocument/2006/relationships/image" Target="../media/image57.png"/><Relationship Id="rId9" Type="http://schemas.openxmlformats.org/officeDocument/2006/relationships/image" Target="../media/image58.png"/><Relationship Id="rId10" Type="http://schemas.openxmlformats.org/officeDocument/2006/relationships/image" Target="../media/image59.png"/><Relationship Id="rId11" Type="http://schemas.openxmlformats.org/officeDocument/2006/relationships/image" Target="../media/image60.png"/><Relationship Id="rId12" Type="http://schemas.openxmlformats.org/officeDocument/2006/relationships/image" Target="../media/image61.png"/><Relationship Id="rId13" Type="http://schemas.openxmlformats.org/officeDocument/2006/relationships/image" Target="../media/image62.png"/><Relationship Id="rId14" Type="http://schemas.openxmlformats.org/officeDocument/2006/relationships/slideLayout" Target="../slideLayouts/slideLayout2.xml"/></Relationships>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2.xml"/></Relationships>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image" Target="../media/image63.png"/><Relationship Id="rId2" Type="http://schemas.openxmlformats.org/officeDocument/2006/relationships/slideLayout" Target="../slideLayouts/slideLayout2.xml"/></Relationships>
</file>

<file path=ppt/slides/_rels/slide31.xml.rels><?xml version="1.0" encoding="UTF-8" standalone="yes"?>
<Relationships xmlns="http://schemas.openxmlformats.org/package/2006/relationships"><Relationship Id="rId1" Type="http://schemas.openxmlformats.org/officeDocument/2006/relationships/image" Target="../media/image64.png"/><Relationship Id="rId2" Type="http://schemas.openxmlformats.org/officeDocument/2006/relationships/image" Target="../media/image65.png"/><Relationship Id="rId3" Type="http://schemas.openxmlformats.org/officeDocument/2006/relationships/slideLayout" Target="../slideLayouts/slideLayout2.xml"/></Relationships>
</file>

<file path=ppt/slides/_rels/slide3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
<Relationships xmlns="http://schemas.openxmlformats.org/package/2006/relationships"><Relationship Id="rId1" Type="http://schemas.openxmlformats.org/officeDocument/2006/relationships/image" Target="../media/image66.png"/><Relationship Id="rId2" Type="http://schemas.openxmlformats.org/officeDocument/2006/relationships/image" Target="../media/image67.png"/><Relationship Id="rId3" Type="http://schemas.openxmlformats.org/officeDocument/2006/relationships/image" Target="../media/image68.png"/><Relationship Id="rId4" Type="http://schemas.openxmlformats.org/officeDocument/2006/relationships/image" Target="../media/image69.png"/><Relationship Id="rId5" Type="http://schemas.openxmlformats.org/officeDocument/2006/relationships/image" Target="../media/image70.jpeg"/><Relationship Id="rId6" Type="http://schemas.openxmlformats.org/officeDocument/2006/relationships/slideLayout" Target="../slideLayouts/slideLayout2.xml"/></Relationships>
</file>

<file path=ppt/slides/_rels/slide34.xml.rels><?xml version="1.0" encoding="UTF-8" standalone="yes"?>
<Relationships xmlns="http://schemas.openxmlformats.org/package/2006/relationships"><Relationship Id="rId1" Type="http://schemas.openxmlformats.org/officeDocument/2006/relationships/image" Target="../media/image71.png"/><Relationship Id="rId2" Type="http://schemas.openxmlformats.org/officeDocument/2006/relationships/image" Target="../media/image72.png"/><Relationship Id="rId3" Type="http://schemas.openxmlformats.org/officeDocument/2006/relationships/image" Target="../media/image7.png"/><Relationship Id="rId4" Type="http://schemas.openxmlformats.org/officeDocument/2006/relationships/slideLayout" Target="../slideLayouts/slideLayout2.xml"/></Relationships>
</file>

<file path=ppt/slides/_rels/slide35.xml.rels><?xml version="1.0" encoding="UTF-8" standalone="yes"?>
<Relationships xmlns="http://schemas.openxmlformats.org/package/2006/relationships"><Relationship Id="rId1" Type="http://schemas.openxmlformats.org/officeDocument/2006/relationships/image" Target="../media/image73.jpeg"/><Relationship Id="rId2" Type="http://schemas.openxmlformats.org/officeDocument/2006/relationships/slideLayout" Target="../slideLayouts/slideLayout5.xml"/></Relationships>
</file>

<file path=ppt/slides/_rels/slide36.xml.rels><?xml version="1.0" encoding="UTF-8" standalone="yes"?>
<Relationships xmlns="http://schemas.openxmlformats.org/package/2006/relationships"><Relationship Id="rId1" Type="http://schemas.openxmlformats.org/officeDocument/2006/relationships/image" Target="../media/image74.png"/><Relationship Id="rId2" Type="http://schemas.openxmlformats.org/officeDocument/2006/relationships/image" Target="../media/image75.png"/><Relationship Id="rId3" Type="http://schemas.openxmlformats.org/officeDocument/2006/relationships/image" Target="../media/image30.png"/><Relationship Id="rId4" Type="http://schemas.openxmlformats.org/officeDocument/2006/relationships/image" Target="../media/image76.png"/><Relationship Id="rId5" Type="http://schemas.openxmlformats.org/officeDocument/2006/relationships/slideLayout" Target="../slideLayouts/slideLayout1.xml"/></Relationships>
</file>

<file path=ppt/slides/_rels/slide37.xml.rels><?xml version="1.0" encoding="UTF-8" standalone="yes"?>
<Relationships xmlns="http://schemas.openxmlformats.org/package/2006/relationships"><Relationship Id="rId1" Type="http://schemas.openxmlformats.org/officeDocument/2006/relationships/image" Target="../media/image77.png"/><Relationship Id="rId2" Type="http://schemas.openxmlformats.org/officeDocument/2006/relationships/image" Target="../media/image78.png"/><Relationship Id="rId3" Type="http://schemas.openxmlformats.org/officeDocument/2006/relationships/image" Target="../media/image7.png"/><Relationship Id="rId4" Type="http://schemas.openxmlformats.org/officeDocument/2006/relationships/slideLayout" Target="../slideLayouts/slideLayout2.xml"/></Relationships>
</file>

<file path=ppt/slides/_rels/slide38.xml.rels><?xml version="1.0" encoding="UTF-8" standalone="yes"?>
<Relationships xmlns="http://schemas.openxmlformats.org/package/2006/relationships"><Relationship Id="rId1" Type="http://schemas.openxmlformats.org/officeDocument/2006/relationships/image" Target="../media/image79.png"/><Relationship Id="rId2" Type="http://schemas.openxmlformats.org/officeDocument/2006/relationships/slideLayout" Target="../slideLayouts/slideLayout1.xml"/></Relationships>
</file>

<file path=ppt/slides/_rels/slide39.xml.rels><?xml version="1.0" encoding="UTF-8" standalone="yes"?>
<Relationships xmlns="http://schemas.openxmlformats.org/package/2006/relationships"><Relationship Id="rId1" Type="http://schemas.openxmlformats.org/officeDocument/2006/relationships/image" Target="../media/image80.png"/><Relationship Id="rId2" Type="http://schemas.openxmlformats.org/officeDocument/2006/relationships/image" Target="../media/image81.png"/><Relationship Id="rId3" Type="http://schemas.openxmlformats.org/officeDocument/2006/relationships/image" Target="../media/image68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
<Relationships xmlns="http://schemas.openxmlformats.org/package/2006/relationships"><Relationship Id="rId1" Type="http://schemas.openxmlformats.org/officeDocument/2006/relationships/image" Target="../media/image82.png"/><Relationship Id="rId2" Type="http://schemas.openxmlformats.org/officeDocument/2006/relationships/image" Target="../media/image83.png"/><Relationship Id="rId3" Type="http://schemas.openxmlformats.org/officeDocument/2006/relationships/image" Target="../media/image30.png"/><Relationship Id="rId4" Type="http://schemas.openxmlformats.org/officeDocument/2006/relationships/slideLayout" Target="../slideLayouts/slideLayout2.xml"/></Relationships>
</file>

<file path=ppt/slides/_rels/slide41.xml.rels><?xml version="1.0" encoding="UTF-8" standalone="yes"?>
<Relationships xmlns="http://schemas.openxmlformats.org/package/2006/relationships"><Relationship Id="rId1" Type="http://schemas.openxmlformats.org/officeDocument/2006/relationships/image" Target="../media/image84.png"/><Relationship Id="rId2" Type="http://schemas.openxmlformats.org/officeDocument/2006/relationships/image" Target="../media/image85.png"/><Relationship Id="rId3" Type="http://schemas.openxmlformats.org/officeDocument/2006/relationships/image" Target="../media/image7.png"/><Relationship Id="rId4" Type="http://schemas.openxmlformats.org/officeDocument/2006/relationships/slideLayout" Target="../slideLayouts/slideLayout2.xml"/></Relationships>
</file>

<file path=ppt/slides/_rels/slide42.xml.rels><?xml version="1.0" encoding="UTF-8" standalone="yes"?>
<Relationships xmlns="http://schemas.openxmlformats.org/package/2006/relationships"><Relationship Id="rId1" Type="http://schemas.openxmlformats.org/officeDocument/2006/relationships/image" Target="../media/image86.png"/><Relationship Id="rId2" Type="http://schemas.openxmlformats.org/officeDocument/2006/relationships/image" Target="../media/image87.png"/><Relationship Id="rId3" Type="http://schemas.openxmlformats.org/officeDocument/2006/relationships/image" Target="../media/image7.png"/><Relationship Id="rId4" Type="http://schemas.openxmlformats.org/officeDocument/2006/relationships/slideLayout" Target="../slideLayouts/slideLayout2.xml"/></Relationships>
</file>

<file path=ppt/slides/_rels/slide43.xml.rels><?xml version="1.0" encoding="UTF-8" standalone="yes"?>
<Relationships xmlns="http://schemas.openxmlformats.org/package/2006/relationships"><Relationship Id="rId1" Type="http://schemas.openxmlformats.org/officeDocument/2006/relationships/image" Target="../media/image88.png"/><Relationship Id="rId2" Type="http://schemas.openxmlformats.org/officeDocument/2006/relationships/image" Target="../media/image89.png"/><Relationship Id="rId3" Type="http://schemas.openxmlformats.org/officeDocument/2006/relationships/image" Target="../media/image90.png"/><Relationship Id="rId4" Type="http://schemas.openxmlformats.org/officeDocument/2006/relationships/image" Target="../media/image91.png"/><Relationship Id="rId5" Type="http://schemas.openxmlformats.org/officeDocument/2006/relationships/image" Target="../media/image92.png"/><Relationship Id="rId6" Type="http://schemas.openxmlformats.org/officeDocument/2006/relationships/image" Target="../media/image93.png"/><Relationship Id="rId7" Type="http://schemas.openxmlformats.org/officeDocument/2006/relationships/image" Target="../media/image94.png"/><Relationship Id="rId8" Type="http://schemas.openxmlformats.org/officeDocument/2006/relationships/image" Target="../media/image95.png"/><Relationship Id="rId9" Type="http://schemas.openxmlformats.org/officeDocument/2006/relationships/image" Target="../media/image96.png"/><Relationship Id="rId10" Type="http://schemas.openxmlformats.org/officeDocument/2006/relationships/slideLayout" Target="../slideLayouts/slideLayout2.xml"/></Relationships>
</file>

<file path=ppt/slides/_rels/slide44.xml.rels><?xml version="1.0" encoding="UTF-8" standalone="yes"?>
<Relationships xmlns="http://schemas.openxmlformats.org/package/2006/relationships"><Relationship Id="rId1" Type="http://schemas.openxmlformats.org/officeDocument/2006/relationships/image" Target="../media/image97.png"/><Relationship Id="rId2" Type="http://schemas.openxmlformats.org/officeDocument/2006/relationships/image" Target="../media/image98.png"/><Relationship Id="rId3" Type="http://schemas.openxmlformats.org/officeDocument/2006/relationships/image" Target="../media/image11.png"/><Relationship Id="rId4" Type="http://schemas.openxmlformats.org/officeDocument/2006/relationships/slideLayout" Target="../slideLayouts/slideLayout4.xml"/></Relationships>
</file>

<file path=ppt/slides/_rels/slide4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
<Relationships xmlns="http://schemas.openxmlformats.org/package/2006/relationships"><Relationship Id="rId1" Type="http://schemas.openxmlformats.org/officeDocument/2006/relationships/image" Target="../media/image99.png"/><Relationship Id="rId2" Type="http://schemas.openxmlformats.org/officeDocument/2006/relationships/image" Target="../media/image100.png"/><Relationship Id="rId3" Type="http://schemas.openxmlformats.org/officeDocument/2006/relationships/image" Target="../media/image7.png"/><Relationship Id="rId4" Type="http://schemas.openxmlformats.org/officeDocument/2006/relationships/slideLayout" Target="../slideLayouts/slideLayout2.xml"/></Relationships>
</file>

<file path=ppt/slides/_rels/slide48.xml.rels><?xml version="1.0" encoding="UTF-8" standalone="yes"?>
<Relationships xmlns="http://schemas.openxmlformats.org/package/2006/relationships"><Relationship Id="rId1" Type="http://schemas.openxmlformats.org/officeDocument/2006/relationships/image" Target="../media/image101.png"/><Relationship Id="rId2" Type="http://schemas.openxmlformats.org/officeDocument/2006/relationships/slideLayout" Target="../slideLayouts/slideLayout2.xml"/></Relationships>
</file>

<file path=ppt/slides/_rels/slide4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2.xml"/></Relationships>
</file>

<file path=ppt/slides/_rels/slide5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
<Relationships xmlns="http://schemas.openxmlformats.org/package/2006/relationships"><Relationship Id="rId1" Type="http://schemas.openxmlformats.org/officeDocument/2006/relationships/image" Target="../media/image102.png"/><Relationship Id="rId2" Type="http://schemas.openxmlformats.org/officeDocument/2006/relationships/image" Target="../media/image103.png"/><Relationship Id="rId3" Type="http://schemas.openxmlformats.org/officeDocument/2006/relationships/image" Target="../media/image104.png"/><Relationship Id="rId4" Type="http://schemas.openxmlformats.org/officeDocument/2006/relationships/slideLayout" Target="../slideLayouts/slideLayout2.xml"/></Relationships>
</file>

<file path=ppt/slides/_rels/slide53.xml.rels><?xml version="1.0" encoding="UTF-8" standalone="yes"?>
<Relationships xmlns="http://schemas.openxmlformats.org/package/2006/relationships"><Relationship Id="rId1" Type="http://schemas.openxmlformats.org/officeDocument/2006/relationships/image" Target="../media/image105.png"/><Relationship Id="rId2" Type="http://schemas.openxmlformats.org/officeDocument/2006/relationships/slideLayout" Target="../slideLayouts/slideLayout2.xml"/></Relationships>
</file>

<file path=ppt/slides/_rels/slide5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5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object 2"/>
          <p:cNvSpPr txBox="1">
            <a:spLocks noGrp="1"/>
          </p:cNvSpPr>
          <p:nvPr>
            <p:ph type="title"/>
          </p:nvPr>
        </p:nvSpPr>
        <p:spPr>
          <a:xfrm>
            <a:off x="3347720" y="1473835"/>
            <a:ext cx="2447290" cy="990601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600" spc="-5"/>
              <a:t>COPD</a:t>
            </a:r>
            <a:endParaRPr sz="6600"/>
          </a:p>
        </p:txBody>
      </p:sp>
      <p:sp>
        <p:nvSpPr>
          <p:cNvPr id="1048588" name="object 3"/>
          <p:cNvSpPr txBox="1"/>
          <p:nvPr/>
        </p:nvSpPr>
        <p:spPr>
          <a:xfrm>
            <a:off x="2306573" y="2369851"/>
            <a:ext cx="4535805" cy="417422"/>
          </a:xfrm>
          <a:prstGeom prst="rect"/>
        </p:spPr>
        <p:txBody>
          <a:bodyPr bIns="0" lIns="0" rIns="0" rtlCol="0" tIns="139065" vert="horz" wrap="square">
            <a:spAutoFit/>
          </a:bodyPr>
          <a:p>
            <a:pPr marL="119380">
              <a:lnSpc>
                <a:spcPct val="100000"/>
              </a:lnSpc>
              <a:spcBef>
                <a:spcPts val="1095"/>
              </a:spcBef>
            </a:pPr>
            <a:r>
              <a:rPr b="1" dirty="0" sz="1800" i="1">
                <a:solidFill>
                  <a:srgbClr val="FFFF00"/>
                </a:solidFill>
                <a:latin typeface="Arial"/>
                <a:cs typeface="Arial"/>
              </a:rPr>
              <a:t>Chronic</a:t>
            </a:r>
            <a:r>
              <a:rPr b="1" dirty="0" sz="1800" i="1" spc="-2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b="1" dirty="0" sz="1800" i="1" spc="-5">
                <a:solidFill>
                  <a:srgbClr val="FFFF00"/>
                </a:solidFill>
                <a:latin typeface="Arial"/>
                <a:cs typeface="Arial"/>
              </a:rPr>
              <a:t>obstructive</a:t>
            </a:r>
            <a:r>
              <a:rPr b="1" dirty="0" sz="1800" i="1" spc="-1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b="1" dirty="0" sz="1800" i="1">
                <a:solidFill>
                  <a:srgbClr val="FFFF00"/>
                </a:solidFill>
                <a:latin typeface="Arial"/>
                <a:cs typeface="Arial"/>
              </a:rPr>
              <a:t>pulmonary</a:t>
            </a:r>
            <a:r>
              <a:rPr b="1" dirty="0" sz="1800" i="1" spc="-15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b="1" sz="1800" i="1" spc="-5">
                <a:solidFill>
                  <a:srgbClr val="FFFF00"/>
                </a:solidFill>
                <a:latin typeface="Arial"/>
                <a:cs typeface="Arial"/>
              </a:rPr>
              <a:t>dise</a:t>
            </a:r>
            <a:r>
              <a:rPr b="1" i="1" lang="en-US" spc="-5">
                <a:solidFill>
                  <a:srgbClr val="FFFF00"/>
                </a:solidFill>
                <a:latin typeface="Arial"/>
                <a:cs typeface="Arial"/>
              </a:rPr>
              <a:t>ase</a:t>
            </a:r>
            <a:endParaRPr dirty="0"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5" name="object 2"/>
          <p:cNvPicPr>
            <a:picLocks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3148583" y="48767"/>
            <a:ext cx="2945892" cy="1304543"/>
          </a:xfrm>
          <a:prstGeom prst="rect"/>
        </p:spPr>
      </p:pic>
      <p:sp>
        <p:nvSpPr>
          <p:cNvPr id="1048613" name="object 3"/>
          <p:cNvSpPr txBox="1">
            <a:spLocks noGrp="1"/>
          </p:cNvSpPr>
          <p:nvPr>
            <p:ph type="title"/>
          </p:nvPr>
        </p:nvSpPr>
        <p:spPr>
          <a:xfrm>
            <a:off x="3523869" y="239090"/>
            <a:ext cx="2171700" cy="697230"/>
          </a:xfrm>
          <a:prstGeom prst="rect"/>
        </p:spPr>
        <p:txBody>
          <a:bodyPr bIns="0" lIns="0" rIns="0" rtlCol="0" tIns="13335" vert="horz" wrap="square">
            <a:spAutoFit/>
          </a:bodyPr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Airways</a:t>
            </a:r>
          </a:p>
        </p:txBody>
      </p:sp>
      <p:pic>
        <p:nvPicPr>
          <p:cNvPr id="2097166" name="object 4"/>
          <p:cNvPicPr>
            <a:picLocks/>
          </p:cNvPicPr>
          <p:nvPr/>
        </p:nvPicPr>
        <p:blipFill>
          <a:blip xmlns:r="http://schemas.openxmlformats.org/officeDocument/2006/relationships" r:embed="rId2" cstate="print"/>
          <a:stretch>
            <a:fillRect/>
          </a:stretch>
        </p:blipFill>
        <p:spPr>
          <a:xfrm>
            <a:off x="368808" y="1054608"/>
            <a:ext cx="8282940" cy="3331464"/>
          </a:xfrm>
          <a:prstGeom prst="rect"/>
        </p:spPr>
      </p:pic>
      <p:sp>
        <p:nvSpPr>
          <p:cNvPr id="1048614" name="object 5"/>
          <p:cNvSpPr txBox="1"/>
          <p:nvPr/>
        </p:nvSpPr>
        <p:spPr>
          <a:xfrm>
            <a:off x="509727" y="1105471"/>
            <a:ext cx="7893050" cy="3298190"/>
          </a:xfrm>
          <a:prstGeom prst="rect"/>
        </p:spPr>
        <p:txBody>
          <a:bodyPr bIns="0" lIns="0" rIns="0" rtlCol="0" tIns="86360" vert="horz" wrap="square">
            <a:spAutoFit/>
          </a:bodyPr>
          <a:p>
            <a:pPr indent="-342900" marL="355600">
              <a:lnSpc>
                <a:spcPct val="100000"/>
              </a:lnSpc>
              <a:spcBef>
                <a:spcPts val="680"/>
              </a:spcBef>
              <a:buClr>
                <a:srgbClr val="FFFF00"/>
              </a:buClr>
              <a:buSzPct val="60416"/>
              <a:buFont typeface="Wingdings"/>
              <a:buChar char=""/>
              <a:tabLst>
                <a:tab algn="l" pos="354965"/>
                <a:tab algn="l" pos="355600"/>
              </a:tabLst>
            </a:pPr>
            <a:r>
              <a:rPr dirty="0" sz="2400" spc="-5">
                <a:solidFill>
                  <a:srgbClr val="FFFFFF"/>
                </a:solidFill>
                <a:latin typeface="Arial MT"/>
                <a:cs typeface="Arial MT"/>
              </a:rPr>
              <a:t>Chronic</a:t>
            </a:r>
            <a:r>
              <a:rPr dirty="0" sz="2400" spc="1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Arial MT"/>
                <a:cs typeface="Arial MT"/>
              </a:rPr>
              <a:t>inflammation</a:t>
            </a:r>
            <a:endParaRPr sz="2400">
              <a:latin typeface="Arial MT"/>
              <a:cs typeface="Arial MT"/>
            </a:endParaRPr>
          </a:p>
          <a:p>
            <a:pPr indent="-342900" marL="355600">
              <a:lnSpc>
                <a:spcPct val="100000"/>
              </a:lnSpc>
              <a:spcBef>
                <a:spcPts val="580"/>
              </a:spcBef>
              <a:buClr>
                <a:srgbClr val="FFFF00"/>
              </a:buClr>
              <a:buSzPct val="60416"/>
              <a:buFont typeface="Wingdings"/>
              <a:buChar char=""/>
              <a:tabLst>
                <a:tab algn="l" pos="354965"/>
                <a:tab algn="l" pos="355600"/>
              </a:tabLst>
            </a:pPr>
            <a:r>
              <a:rPr dirty="0" sz="2400" spc="-5">
                <a:solidFill>
                  <a:srgbClr val="FFFFFF"/>
                </a:solidFill>
                <a:latin typeface="Arial MT"/>
                <a:cs typeface="Arial MT"/>
              </a:rPr>
              <a:t>Increased numbers</a:t>
            </a:r>
            <a:r>
              <a:rPr dirty="0" sz="2400" spc="1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400">
                <a:solidFill>
                  <a:srgbClr val="FFFFFF"/>
                </a:solidFill>
                <a:latin typeface="Arial MT"/>
                <a:cs typeface="Arial MT"/>
              </a:rPr>
              <a:t>of </a:t>
            </a:r>
            <a:r>
              <a:rPr dirty="0" sz="2400" spc="-5">
                <a:solidFill>
                  <a:srgbClr val="FFFFFF"/>
                </a:solidFill>
                <a:latin typeface="Arial MT"/>
                <a:cs typeface="Arial MT"/>
              </a:rPr>
              <a:t>goblet</a:t>
            </a:r>
            <a:r>
              <a:rPr dirty="0" sz="2400" spc="1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Arial MT"/>
                <a:cs typeface="Arial MT"/>
              </a:rPr>
              <a:t>cells</a:t>
            </a:r>
            <a:endParaRPr sz="2400">
              <a:latin typeface="Arial MT"/>
              <a:cs typeface="Arial MT"/>
            </a:endParaRPr>
          </a:p>
          <a:p>
            <a:pPr indent="-342900" marL="355600">
              <a:lnSpc>
                <a:spcPct val="100000"/>
              </a:lnSpc>
              <a:spcBef>
                <a:spcPts val="575"/>
              </a:spcBef>
              <a:buClr>
                <a:srgbClr val="FFFF00"/>
              </a:buClr>
              <a:buSzPct val="60416"/>
              <a:buFont typeface="Wingdings"/>
              <a:buChar char=""/>
              <a:tabLst>
                <a:tab algn="l" pos="354965"/>
                <a:tab algn="l" pos="355600"/>
              </a:tabLst>
            </a:pPr>
            <a:r>
              <a:rPr dirty="0" sz="2400" spc="-5">
                <a:solidFill>
                  <a:srgbClr val="FFFFFF"/>
                </a:solidFill>
                <a:latin typeface="Arial MT"/>
                <a:cs typeface="Arial MT"/>
              </a:rPr>
              <a:t>Mucus</a:t>
            </a:r>
            <a:r>
              <a:rPr dirty="0" sz="2400" spc="-1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Arial MT"/>
                <a:cs typeface="Arial MT"/>
              </a:rPr>
              <a:t>gland</a:t>
            </a:r>
            <a:r>
              <a:rPr dirty="0" sz="2400" spc="1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Arial MT"/>
                <a:cs typeface="Arial MT"/>
              </a:rPr>
              <a:t>hyperplasia</a:t>
            </a:r>
            <a:endParaRPr sz="2400">
              <a:latin typeface="Arial MT"/>
              <a:cs typeface="Arial MT"/>
            </a:endParaRPr>
          </a:p>
          <a:p>
            <a:pPr indent="-342900" marL="355600">
              <a:lnSpc>
                <a:spcPct val="100000"/>
              </a:lnSpc>
              <a:spcBef>
                <a:spcPts val="580"/>
              </a:spcBef>
              <a:buClr>
                <a:srgbClr val="FFFF00"/>
              </a:buClr>
              <a:buSzPct val="60416"/>
              <a:buFont typeface="Wingdings"/>
              <a:buChar char=""/>
              <a:tabLst>
                <a:tab algn="l" pos="354965"/>
                <a:tab algn="l" pos="355600"/>
              </a:tabLst>
            </a:pPr>
            <a:r>
              <a:rPr dirty="0" sz="2400" spc="-5">
                <a:solidFill>
                  <a:srgbClr val="FFFFFF"/>
                </a:solidFill>
                <a:latin typeface="Arial MT"/>
                <a:cs typeface="Arial MT"/>
              </a:rPr>
              <a:t>Fibrosis</a:t>
            </a:r>
            <a:endParaRPr sz="2400">
              <a:latin typeface="Arial MT"/>
              <a:cs typeface="Arial MT"/>
            </a:endParaRPr>
          </a:p>
          <a:p>
            <a:pPr indent="-342900" marL="355600">
              <a:lnSpc>
                <a:spcPct val="100000"/>
              </a:lnSpc>
              <a:spcBef>
                <a:spcPts val="575"/>
              </a:spcBef>
              <a:buClr>
                <a:srgbClr val="FFFF00"/>
              </a:buClr>
              <a:buSzPct val="60416"/>
              <a:buFont typeface="Wingdings"/>
              <a:buChar char=""/>
              <a:tabLst>
                <a:tab algn="l" pos="354965"/>
                <a:tab algn="l" pos="355600"/>
              </a:tabLst>
            </a:pPr>
            <a:r>
              <a:rPr dirty="0" sz="2400" spc="-5">
                <a:solidFill>
                  <a:srgbClr val="FFFFFF"/>
                </a:solidFill>
                <a:latin typeface="Arial MT"/>
                <a:cs typeface="Arial MT"/>
              </a:rPr>
              <a:t>Narrowing</a:t>
            </a:r>
            <a:r>
              <a:rPr dirty="0" sz="2400" spc="4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Arial MT"/>
                <a:cs typeface="Arial MT"/>
              </a:rPr>
              <a:t>and</a:t>
            </a:r>
            <a:r>
              <a:rPr dirty="0" sz="240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Arial MT"/>
                <a:cs typeface="Arial MT"/>
              </a:rPr>
              <a:t>reduction</a:t>
            </a:r>
            <a:r>
              <a:rPr dirty="0" sz="2400" spc="3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Arial MT"/>
                <a:cs typeface="Arial MT"/>
              </a:rPr>
              <a:t>in </a:t>
            </a:r>
            <a:r>
              <a:rPr dirty="0" sz="2400">
                <a:solidFill>
                  <a:srgbClr val="FFFFFF"/>
                </a:solidFill>
                <a:latin typeface="Arial MT"/>
                <a:cs typeface="Arial MT"/>
              </a:rPr>
              <a:t>the</a:t>
            </a:r>
            <a:r>
              <a:rPr dirty="0" sz="2400" spc="-5">
                <a:solidFill>
                  <a:srgbClr val="FFFFFF"/>
                </a:solidFill>
                <a:latin typeface="Arial MT"/>
                <a:cs typeface="Arial MT"/>
              </a:rPr>
              <a:t> number</a:t>
            </a:r>
            <a:r>
              <a:rPr dirty="0" sz="2400" spc="2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400">
                <a:solidFill>
                  <a:srgbClr val="FFFFFF"/>
                </a:solidFill>
                <a:latin typeface="Arial MT"/>
                <a:cs typeface="Arial MT"/>
              </a:rPr>
              <a:t>of</a:t>
            </a:r>
            <a:r>
              <a:rPr dirty="0" sz="2400" spc="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Arial MT"/>
                <a:cs typeface="Arial MT"/>
              </a:rPr>
              <a:t>small airways</a:t>
            </a:r>
            <a:endParaRPr sz="2400">
              <a:latin typeface="Arial MT"/>
              <a:cs typeface="Arial MT"/>
            </a:endParaRPr>
          </a:p>
          <a:p>
            <a:pPr indent="-342900" marL="355600">
              <a:lnSpc>
                <a:spcPct val="100000"/>
              </a:lnSpc>
              <a:spcBef>
                <a:spcPts val="575"/>
              </a:spcBef>
              <a:buClr>
                <a:srgbClr val="FFFF00"/>
              </a:buClr>
              <a:buSzPct val="60416"/>
              <a:buFont typeface="Wingdings"/>
              <a:buChar char=""/>
              <a:tabLst>
                <a:tab algn="l" pos="354965"/>
                <a:tab algn="l" pos="355600"/>
              </a:tabLst>
            </a:pPr>
            <a:r>
              <a:rPr dirty="0" sz="2400" spc="-5">
                <a:solidFill>
                  <a:srgbClr val="FFFFFF"/>
                </a:solidFill>
                <a:latin typeface="Arial MT"/>
                <a:cs typeface="Arial MT"/>
              </a:rPr>
              <a:t>Airway</a:t>
            </a:r>
            <a:r>
              <a:rPr dirty="0" sz="2400" spc="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Arial MT"/>
                <a:cs typeface="Arial MT"/>
              </a:rPr>
              <a:t>collapse</a:t>
            </a:r>
            <a:r>
              <a:rPr dirty="0" sz="2400" spc="3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Arial MT"/>
                <a:cs typeface="Arial MT"/>
              </a:rPr>
              <a:t>due</a:t>
            </a:r>
            <a:r>
              <a:rPr dirty="0" sz="2400" spc="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400">
                <a:solidFill>
                  <a:srgbClr val="FFFFFF"/>
                </a:solidFill>
                <a:latin typeface="Arial MT"/>
                <a:cs typeface="Arial MT"/>
              </a:rPr>
              <a:t>to the</a:t>
            </a:r>
            <a:r>
              <a:rPr dirty="0" sz="2400" spc="-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400">
                <a:solidFill>
                  <a:srgbClr val="FFFFFF"/>
                </a:solidFill>
                <a:latin typeface="Arial MT"/>
                <a:cs typeface="Arial MT"/>
              </a:rPr>
              <a:t>loss</a:t>
            </a:r>
            <a:r>
              <a:rPr dirty="0" sz="2400" spc="-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400">
                <a:solidFill>
                  <a:srgbClr val="FFFFFF"/>
                </a:solidFill>
                <a:latin typeface="Arial MT"/>
                <a:cs typeface="Arial MT"/>
              </a:rPr>
              <a:t>of</a:t>
            </a:r>
            <a:r>
              <a:rPr dirty="0" sz="2400" spc="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Arial MT"/>
                <a:cs typeface="Arial MT"/>
              </a:rPr>
              <a:t>tethering</a:t>
            </a:r>
            <a:r>
              <a:rPr dirty="0" sz="2400" spc="-1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Arial MT"/>
                <a:cs typeface="Arial MT"/>
              </a:rPr>
              <a:t>caused</a:t>
            </a:r>
            <a:r>
              <a:rPr dirty="0" sz="2400" spc="1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400">
                <a:solidFill>
                  <a:srgbClr val="FFFFFF"/>
                </a:solidFill>
                <a:latin typeface="Arial MT"/>
                <a:cs typeface="Arial MT"/>
              </a:rPr>
              <a:t>by</a:t>
            </a:r>
            <a:endParaRPr sz="2400">
              <a:latin typeface="Arial MT"/>
              <a:cs typeface="Arial MT"/>
            </a:endParaRPr>
          </a:p>
          <a:p>
            <a:pPr marL="354965">
              <a:lnSpc>
                <a:spcPct val="100000"/>
              </a:lnSpc>
              <a:spcBef>
                <a:spcPts val="5"/>
              </a:spcBef>
            </a:pPr>
            <a:r>
              <a:rPr dirty="0" sz="2400" spc="-5">
                <a:solidFill>
                  <a:srgbClr val="FFFFFF"/>
                </a:solidFill>
                <a:latin typeface="Arial MT"/>
                <a:cs typeface="Arial MT"/>
              </a:rPr>
              <a:t>alveolar</a:t>
            </a:r>
            <a:r>
              <a:rPr dirty="0" sz="2400" spc="3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Arial MT"/>
                <a:cs typeface="Arial MT"/>
              </a:rPr>
              <a:t>wall</a:t>
            </a:r>
            <a:r>
              <a:rPr dirty="0" sz="2400" spc="2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Arial MT"/>
                <a:cs typeface="Arial MT"/>
              </a:rPr>
              <a:t>destruction</a:t>
            </a:r>
            <a:r>
              <a:rPr dirty="0" sz="2400" spc="1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Arial MT"/>
                <a:cs typeface="Arial MT"/>
              </a:rPr>
              <a:t>in emphysema</a:t>
            </a:r>
            <a:endParaRPr sz="2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object 2"/>
          <p:cNvGrpSpPr/>
          <p:nvPr/>
        </p:nvGrpSpPr>
        <p:grpSpPr>
          <a:xfrm>
            <a:off x="2214372" y="646176"/>
            <a:ext cx="4930140" cy="3970020"/>
            <a:chOff x="2214372" y="646176"/>
            <a:chExt cx="4930140" cy="3970020"/>
          </a:xfrm>
        </p:grpSpPr>
        <p:pic>
          <p:nvPicPr>
            <p:cNvPr id="2097167" name="object 3"/>
            <p:cNvPicPr>
              <a:picLocks/>
            </p:cNvPicPr>
            <p:nvPr/>
          </p:nvPicPr>
          <p:blipFill>
            <a:blip xmlns:r="http://schemas.openxmlformats.org/officeDocument/2006/relationships" r:embed="rId1" cstate="print"/>
            <a:stretch>
              <a:fillRect/>
            </a:stretch>
          </p:blipFill>
          <p:spPr>
            <a:xfrm>
              <a:off x="2214372" y="646176"/>
              <a:ext cx="4930139" cy="3970020"/>
            </a:xfrm>
            <a:prstGeom prst="rect"/>
          </p:spPr>
        </p:pic>
        <p:pic>
          <p:nvPicPr>
            <p:cNvPr id="2097168" name="object 4"/>
            <p:cNvPicPr>
              <a:picLocks/>
            </p:cNvPicPr>
            <p:nvPr/>
          </p:nvPicPr>
          <p:blipFill>
            <a:blip xmlns:r="http://schemas.openxmlformats.org/officeDocument/2006/relationships" r:embed="rId2" cstate="print"/>
            <a:stretch>
              <a:fillRect/>
            </a:stretch>
          </p:blipFill>
          <p:spPr>
            <a:xfrm>
              <a:off x="2267712" y="699516"/>
              <a:ext cx="4799076" cy="3838955"/>
            </a:xfrm>
            <a:prstGeom prst="rect"/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9" name="object 2"/>
          <p:cNvPicPr>
            <a:picLocks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1796795" y="48767"/>
            <a:ext cx="5647944" cy="1304543"/>
          </a:xfrm>
          <a:prstGeom prst="rect"/>
        </p:spPr>
      </p:pic>
      <p:sp>
        <p:nvSpPr>
          <p:cNvPr id="1048615" name="object 3"/>
          <p:cNvSpPr txBox="1">
            <a:spLocks noGrp="1"/>
          </p:cNvSpPr>
          <p:nvPr>
            <p:ph type="title"/>
          </p:nvPr>
        </p:nvSpPr>
        <p:spPr>
          <a:xfrm>
            <a:off x="2171826" y="239090"/>
            <a:ext cx="4872990" cy="697230"/>
          </a:xfrm>
          <a:prstGeom prst="rect"/>
        </p:spPr>
        <p:txBody>
          <a:bodyPr bIns="0" lIns="0" rIns="0" rtlCol="0" tIns="13335" vert="horz" wrap="square">
            <a:spAutoFit/>
          </a:bodyPr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Lung</a:t>
            </a:r>
            <a:r>
              <a:rPr dirty="0" spc="-80"/>
              <a:t> </a:t>
            </a:r>
            <a:r>
              <a:rPr dirty="0"/>
              <a:t>Parenchyma</a:t>
            </a:r>
          </a:p>
        </p:txBody>
      </p:sp>
      <p:grpSp>
        <p:nvGrpSpPr>
          <p:cNvPr id="79" name="object 4"/>
          <p:cNvGrpSpPr/>
          <p:nvPr/>
        </p:nvGrpSpPr>
        <p:grpSpPr>
          <a:xfrm>
            <a:off x="324611" y="1018032"/>
            <a:ext cx="8656320" cy="3110865"/>
            <a:chOff x="324611" y="1018032"/>
            <a:chExt cx="8656320" cy="3110865"/>
          </a:xfrm>
        </p:grpSpPr>
        <p:pic>
          <p:nvPicPr>
            <p:cNvPr id="2097170" name="object 5"/>
            <p:cNvPicPr>
              <a:picLocks/>
            </p:cNvPicPr>
            <p:nvPr/>
          </p:nvPicPr>
          <p:blipFill>
            <a:blip xmlns:r="http://schemas.openxmlformats.org/officeDocument/2006/relationships" r:embed="rId2" cstate="print"/>
            <a:stretch>
              <a:fillRect/>
            </a:stretch>
          </p:blipFill>
          <p:spPr>
            <a:xfrm>
              <a:off x="324611" y="1018032"/>
              <a:ext cx="8656320" cy="3110483"/>
            </a:xfrm>
            <a:prstGeom prst="rect"/>
          </p:spPr>
        </p:pic>
        <p:pic>
          <p:nvPicPr>
            <p:cNvPr id="2097171" name="object 6"/>
            <p:cNvPicPr>
              <a:picLocks/>
            </p:cNvPicPr>
            <p:nvPr/>
          </p:nvPicPr>
          <p:blipFill>
            <a:blip xmlns:r="http://schemas.openxmlformats.org/officeDocument/2006/relationships" r:embed="rId3" cstate="print"/>
            <a:stretch>
              <a:fillRect/>
            </a:stretch>
          </p:blipFill>
          <p:spPr>
            <a:xfrm>
              <a:off x="522427" y="1388313"/>
              <a:ext cx="387095" cy="289864"/>
            </a:xfrm>
            <a:prstGeom prst="rect"/>
          </p:spPr>
        </p:pic>
      </p:grpSp>
      <p:sp>
        <p:nvSpPr>
          <p:cNvPr id="1048616" name="object 7"/>
          <p:cNvSpPr txBox="1">
            <a:spLocks noGrp="1"/>
          </p:cNvSpPr>
          <p:nvPr>
            <p:ph type="body" idx="1"/>
          </p:nvPr>
        </p:nvSpPr>
        <p:spPr>
          <a:xfrm>
            <a:off x="555802" y="1179016"/>
            <a:ext cx="8032394" cy="2552065"/>
          </a:xfrm>
          <a:prstGeom prst="rect"/>
        </p:spPr>
        <p:txBody>
          <a:bodyPr bIns="0" lIns="0" rIns="0" rtlCol="0" tIns="12065" vert="horz" wrap="square">
            <a:spAutoFit/>
          </a:bodyPr>
          <a:p>
            <a:pPr marL="309245" marR="5080">
              <a:lnSpc>
                <a:spcPct val="100000"/>
              </a:lnSpc>
              <a:spcBef>
                <a:spcPts val="95"/>
              </a:spcBef>
            </a:pPr>
            <a:r>
              <a:rPr dirty="0" sz="3400" spc="-5"/>
              <a:t>Emphysema</a:t>
            </a:r>
            <a:r>
              <a:rPr dirty="0" sz="3400" spc="5"/>
              <a:t> </a:t>
            </a:r>
            <a:r>
              <a:rPr dirty="0" sz="3400" spc="-5"/>
              <a:t>affects</a:t>
            </a:r>
            <a:r>
              <a:rPr dirty="0" sz="3400" spc="30"/>
              <a:t> </a:t>
            </a:r>
            <a:r>
              <a:rPr dirty="0" sz="3400" spc="-5"/>
              <a:t>the</a:t>
            </a:r>
            <a:r>
              <a:rPr dirty="0" sz="3400" spc="10"/>
              <a:t> </a:t>
            </a:r>
            <a:r>
              <a:rPr dirty="0" sz="3400" spc="-5"/>
              <a:t>structures</a:t>
            </a:r>
            <a:r>
              <a:rPr dirty="0" sz="3400" spc="35"/>
              <a:t> </a:t>
            </a:r>
            <a:r>
              <a:rPr dirty="0" sz="3400" spc="-5"/>
              <a:t>distal </a:t>
            </a:r>
            <a:r>
              <a:rPr dirty="0" sz="3400" spc="-930"/>
              <a:t> </a:t>
            </a:r>
            <a:r>
              <a:rPr dirty="0" sz="3400" spc="-5"/>
              <a:t>to</a:t>
            </a:r>
            <a:r>
              <a:rPr dirty="0" sz="3400" spc="5"/>
              <a:t> </a:t>
            </a:r>
            <a:r>
              <a:rPr dirty="0" sz="3400" spc="-5"/>
              <a:t>the</a:t>
            </a:r>
            <a:r>
              <a:rPr dirty="0" sz="3400" spc="5"/>
              <a:t> </a:t>
            </a:r>
            <a:r>
              <a:rPr dirty="0" sz="3400" spc="-5"/>
              <a:t>terminal</a:t>
            </a:r>
            <a:r>
              <a:rPr dirty="0" sz="3400" spc="5"/>
              <a:t> </a:t>
            </a:r>
            <a:r>
              <a:rPr dirty="0" sz="3400" spc="-5"/>
              <a:t>bronchiole,</a:t>
            </a:r>
            <a:r>
              <a:rPr dirty="0" sz="3400" spc="15"/>
              <a:t> </a:t>
            </a:r>
            <a:r>
              <a:rPr dirty="0" sz="3400" spc="-5"/>
              <a:t>consisting</a:t>
            </a:r>
            <a:r>
              <a:rPr dirty="0" sz="3400" spc="-15"/>
              <a:t> </a:t>
            </a:r>
            <a:r>
              <a:rPr dirty="0" sz="3400" spc="-5"/>
              <a:t>of </a:t>
            </a:r>
            <a:r>
              <a:rPr dirty="0" sz="3400"/>
              <a:t> </a:t>
            </a:r>
            <a:r>
              <a:rPr dirty="0" sz="3400" spc="-5"/>
              <a:t>the respiratory</a:t>
            </a:r>
            <a:r>
              <a:rPr dirty="0" sz="3400" spc="35"/>
              <a:t> </a:t>
            </a:r>
            <a:r>
              <a:rPr dirty="0" sz="3400" spc="-5"/>
              <a:t>bronchiole,</a:t>
            </a:r>
            <a:r>
              <a:rPr dirty="0" sz="3400" spc="5"/>
              <a:t> </a:t>
            </a:r>
            <a:r>
              <a:rPr dirty="0" sz="3400" spc="-5"/>
              <a:t>alveolar </a:t>
            </a:r>
            <a:r>
              <a:rPr dirty="0" sz="3400"/>
              <a:t> </a:t>
            </a:r>
            <a:r>
              <a:rPr dirty="0" sz="3400" spc="-5"/>
              <a:t>ducts,</a:t>
            </a:r>
            <a:r>
              <a:rPr dirty="0" sz="3400"/>
              <a:t> </a:t>
            </a:r>
            <a:r>
              <a:rPr dirty="0" sz="3400" spc="-5"/>
              <a:t>alveolar</a:t>
            </a:r>
            <a:r>
              <a:rPr dirty="0" sz="3400" spc="5"/>
              <a:t> </a:t>
            </a:r>
            <a:r>
              <a:rPr dirty="0" sz="3400"/>
              <a:t>sacs,</a:t>
            </a:r>
            <a:r>
              <a:rPr dirty="0" sz="3400" spc="-5"/>
              <a:t> and</a:t>
            </a:r>
            <a:r>
              <a:rPr dirty="0" sz="3400" spc="5"/>
              <a:t> </a:t>
            </a:r>
            <a:r>
              <a:rPr dirty="0" sz="3400" spc="-5"/>
              <a:t>alveoli, </a:t>
            </a:r>
            <a:r>
              <a:rPr dirty="0" sz="3400" spc="-10"/>
              <a:t>known </a:t>
            </a:r>
            <a:r>
              <a:rPr dirty="0" sz="3400" spc="-930"/>
              <a:t> </a:t>
            </a:r>
            <a:r>
              <a:rPr dirty="0" sz="3400" spc="-5"/>
              <a:t>collectively</a:t>
            </a:r>
            <a:r>
              <a:rPr dirty="0" sz="3400" spc="-30"/>
              <a:t> </a:t>
            </a:r>
            <a:r>
              <a:rPr dirty="0" sz="3400" spc="-5"/>
              <a:t>as</a:t>
            </a:r>
            <a:r>
              <a:rPr dirty="0" sz="3400"/>
              <a:t> </a:t>
            </a:r>
            <a:r>
              <a:rPr dirty="0" sz="3400" spc="-5"/>
              <a:t>the</a:t>
            </a:r>
            <a:r>
              <a:rPr dirty="0" sz="3400" spc="15"/>
              <a:t> </a:t>
            </a:r>
            <a:r>
              <a:rPr dirty="0" sz="3400" spc="-5"/>
              <a:t>acinus.</a:t>
            </a:r>
            <a:endParaRPr sz="34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2" name="object 2"/>
          <p:cNvPicPr>
            <a:picLocks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2247900" y="48767"/>
            <a:ext cx="4747259" cy="1304543"/>
          </a:xfrm>
          <a:prstGeom prst="rect"/>
        </p:spPr>
      </p:pic>
      <p:sp>
        <p:nvSpPr>
          <p:cNvPr id="1048617" name="object 3"/>
          <p:cNvSpPr txBox="1">
            <a:spLocks noGrp="1"/>
          </p:cNvSpPr>
          <p:nvPr>
            <p:ph type="title"/>
          </p:nvPr>
        </p:nvSpPr>
        <p:spPr>
          <a:xfrm>
            <a:off x="2622930" y="239090"/>
            <a:ext cx="3973195" cy="697230"/>
          </a:xfrm>
          <a:prstGeom prst="rect"/>
        </p:spPr>
        <p:txBody>
          <a:bodyPr bIns="0" lIns="0" rIns="0" rtlCol="0" tIns="13335" vert="horz" wrap="square">
            <a:spAutoFit/>
          </a:bodyPr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Normal</a:t>
            </a:r>
            <a:r>
              <a:rPr dirty="0" spc="-70"/>
              <a:t> </a:t>
            </a:r>
            <a:r>
              <a:rPr dirty="0"/>
              <a:t>Acinus</a:t>
            </a:r>
          </a:p>
        </p:txBody>
      </p:sp>
      <p:grpSp>
        <p:nvGrpSpPr>
          <p:cNvPr id="81" name="object 4"/>
          <p:cNvGrpSpPr/>
          <p:nvPr/>
        </p:nvGrpSpPr>
        <p:grpSpPr>
          <a:xfrm>
            <a:off x="1207008" y="1005839"/>
            <a:ext cx="6899275" cy="4093845"/>
            <a:chOff x="1207008" y="1005839"/>
            <a:chExt cx="6899275" cy="4093845"/>
          </a:xfrm>
        </p:grpSpPr>
        <p:pic>
          <p:nvPicPr>
            <p:cNvPr id="2097173" name="object 5"/>
            <p:cNvPicPr>
              <a:picLocks/>
            </p:cNvPicPr>
            <p:nvPr/>
          </p:nvPicPr>
          <p:blipFill>
            <a:blip xmlns:r="http://schemas.openxmlformats.org/officeDocument/2006/relationships" r:embed="rId2" cstate="print"/>
            <a:stretch>
              <a:fillRect/>
            </a:stretch>
          </p:blipFill>
          <p:spPr>
            <a:xfrm>
              <a:off x="1207008" y="1005839"/>
              <a:ext cx="6899148" cy="4093464"/>
            </a:xfrm>
            <a:prstGeom prst="rect"/>
          </p:spPr>
        </p:pic>
        <p:pic>
          <p:nvPicPr>
            <p:cNvPr id="2097174" name="object 6"/>
            <p:cNvPicPr>
              <a:picLocks/>
            </p:cNvPicPr>
            <p:nvPr/>
          </p:nvPicPr>
          <p:blipFill>
            <a:blip xmlns:r="http://schemas.openxmlformats.org/officeDocument/2006/relationships" r:embed="rId3" cstate="print"/>
            <a:stretch>
              <a:fillRect/>
            </a:stretch>
          </p:blipFill>
          <p:spPr>
            <a:xfrm>
              <a:off x="1260348" y="1059179"/>
              <a:ext cx="6768083" cy="3962400"/>
            </a:xfrm>
            <a:prstGeom prst="rect"/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5" name="object 2"/>
          <p:cNvPicPr>
            <a:picLocks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713231" y="16764"/>
            <a:ext cx="8013192" cy="1304543"/>
          </a:xfrm>
          <a:prstGeom prst="rect"/>
        </p:spPr>
      </p:pic>
      <p:sp>
        <p:nvSpPr>
          <p:cNvPr id="1048623" name="object 3"/>
          <p:cNvSpPr txBox="1"/>
          <p:nvPr/>
        </p:nvSpPr>
        <p:spPr>
          <a:xfrm>
            <a:off x="966317" y="154050"/>
            <a:ext cx="7382509" cy="850265"/>
          </a:xfrm>
          <a:prstGeom prst="rect"/>
        </p:spPr>
        <p:txBody>
          <a:bodyPr bIns="0" lIns="0" rIns="0" rtlCol="0" tIns="12065" vert="horz" wrap="square">
            <a:spAutoFit/>
          </a:bodyPr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dirty="0" sz="2800" spc="-5">
                <a:solidFill>
                  <a:srgbClr val="FFFF00"/>
                </a:solidFill>
                <a:latin typeface="Arial MT"/>
                <a:cs typeface="Arial MT"/>
              </a:rPr>
              <a:t>Subtype</a:t>
            </a:r>
            <a:r>
              <a:rPr dirty="0" sz="2800" spc="-15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dirty="0" sz="2800" spc="-5">
                <a:solidFill>
                  <a:srgbClr val="FFFF00"/>
                </a:solidFill>
                <a:latin typeface="Arial MT"/>
                <a:cs typeface="Arial MT"/>
              </a:rPr>
              <a:t>of</a:t>
            </a:r>
            <a:r>
              <a:rPr dirty="0" sz="2800" spc="-1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dirty="0" sz="2800" spc="-5">
                <a:solidFill>
                  <a:srgbClr val="FFFF00"/>
                </a:solidFill>
                <a:latin typeface="Arial MT"/>
                <a:cs typeface="Arial MT"/>
              </a:rPr>
              <a:t>emphysema.</a:t>
            </a:r>
            <a:endParaRPr sz="280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</a:pPr>
            <a:r>
              <a:rPr b="1" dirty="0" sz="2800" spc="-5">
                <a:solidFill>
                  <a:srgbClr val="FFFF00"/>
                </a:solidFill>
                <a:latin typeface="Arial"/>
                <a:cs typeface="Arial"/>
              </a:rPr>
              <a:t>Centrilobular</a:t>
            </a:r>
            <a:r>
              <a:rPr b="1" dirty="0" sz="2800" spc="35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b="1" dirty="0" sz="2800" spc="-10">
                <a:solidFill>
                  <a:srgbClr val="FFFF00"/>
                </a:solidFill>
                <a:latin typeface="Arial"/>
                <a:cs typeface="Arial"/>
              </a:rPr>
              <a:t>emphysema</a:t>
            </a:r>
            <a:r>
              <a:rPr b="1" dirty="0" sz="2800" spc="8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b="1" dirty="0" sz="2800" spc="-5">
                <a:solidFill>
                  <a:srgbClr val="FFFF00"/>
                </a:solidFill>
                <a:latin typeface="Arial"/>
                <a:cs typeface="Arial"/>
              </a:rPr>
              <a:t>(Proximal</a:t>
            </a:r>
            <a:r>
              <a:rPr b="1" dirty="0" sz="2800" spc="25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b="1" dirty="0" sz="2800" spc="-5">
                <a:solidFill>
                  <a:srgbClr val="FFFF00"/>
                </a:solidFill>
                <a:latin typeface="Arial"/>
                <a:cs typeface="Arial"/>
              </a:rPr>
              <a:t>acinar)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84" name="object 4"/>
          <p:cNvGrpSpPr/>
          <p:nvPr/>
        </p:nvGrpSpPr>
        <p:grpSpPr>
          <a:xfrm>
            <a:off x="367284" y="1054608"/>
            <a:ext cx="7505700" cy="1503045"/>
            <a:chOff x="367284" y="1054608"/>
            <a:chExt cx="7505700" cy="1503045"/>
          </a:xfrm>
        </p:grpSpPr>
        <p:pic>
          <p:nvPicPr>
            <p:cNvPr id="2097176" name="object 5"/>
            <p:cNvPicPr>
              <a:picLocks/>
            </p:cNvPicPr>
            <p:nvPr/>
          </p:nvPicPr>
          <p:blipFill>
            <a:blip xmlns:r="http://schemas.openxmlformats.org/officeDocument/2006/relationships" r:embed="rId2" cstate="print"/>
            <a:stretch>
              <a:fillRect/>
            </a:stretch>
          </p:blipFill>
          <p:spPr>
            <a:xfrm>
              <a:off x="367284" y="1054608"/>
              <a:ext cx="7505700" cy="1502664"/>
            </a:xfrm>
            <a:prstGeom prst="rect"/>
          </p:spPr>
        </p:pic>
        <p:pic>
          <p:nvPicPr>
            <p:cNvPr id="2097177" name="object 6"/>
            <p:cNvPicPr>
              <a:picLocks/>
            </p:cNvPicPr>
            <p:nvPr/>
          </p:nvPicPr>
          <p:blipFill>
            <a:blip xmlns:r="http://schemas.openxmlformats.org/officeDocument/2006/relationships" r:embed="rId3" cstate="print"/>
            <a:stretch>
              <a:fillRect/>
            </a:stretch>
          </p:blipFill>
          <p:spPr>
            <a:xfrm>
              <a:off x="522427" y="1333830"/>
              <a:ext cx="274320" cy="204520"/>
            </a:xfrm>
            <a:prstGeom prst="rect"/>
          </p:spPr>
        </p:pic>
      </p:grpSp>
      <p:sp>
        <p:nvSpPr>
          <p:cNvPr id="1048624" name="object 7"/>
          <p:cNvSpPr txBox="1"/>
          <p:nvPr/>
        </p:nvSpPr>
        <p:spPr>
          <a:xfrm>
            <a:off x="852627" y="1179016"/>
            <a:ext cx="6687820" cy="1435100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solidFill>
                  <a:srgbClr val="FFFFFF"/>
                </a:solidFill>
                <a:latin typeface="Arial MT"/>
                <a:cs typeface="Arial MT"/>
              </a:rPr>
              <a:t>Abnormal dilation </a:t>
            </a:r>
            <a:r>
              <a:rPr dirty="0" sz="2400">
                <a:solidFill>
                  <a:srgbClr val="FFFFFF"/>
                </a:solidFill>
                <a:latin typeface="Arial MT"/>
                <a:cs typeface="Arial MT"/>
              </a:rPr>
              <a:t>or destruction of the </a:t>
            </a:r>
            <a:r>
              <a:rPr dirty="0" sz="2400">
                <a:solidFill>
                  <a:srgbClr val="FF0000"/>
                </a:solidFill>
                <a:latin typeface="Arial MT"/>
                <a:cs typeface="Arial MT"/>
              </a:rPr>
              <a:t>respiratory </a:t>
            </a:r>
            <a:r>
              <a:rPr dirty="0" sz="2400" spc="-655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 sz="2400" spc="-5">
                <a:solidFill>
                  <a:srgbClr val="FF0000"/>
                </a:solidFill>
                <a:latin typeface="Arial MT"/>
                <a:cs typeface="Arial MT"/>
              </a:rPr>
              <a:t>bronchiole</a:t>
            </a:r>
            <a:r>
              <a:rPr dirty="0" sz="2400" spc="-5">
                <a:solidFill>
                  <a:srgbClr val="FFFFFF"/>
                </a:solidFill>
                <a:latin typeface="Arial MT"/>
                <a:cs typeface="Arial MT"/>
              </a:rPr>
              <a:t>,</a:t>
            </a:r>
            <a:r>
              <a:rPr dirty="0" sz="2400" spc="3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400">
                <a:solidFill>
                  <a:srgbClr val="FFFFFF"/>
                </a:solidFill>
                <a:latin typeface="Arial MT"/>
                <a:cs typeface="Arial MT"/>
              </a:rPr>
              <a:t>the central</a:t>
            </a:r>
            <a:r>
              <a:rPr dirty="0" sz="2400" spc="-1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Arial MT"/>
                <a:cs typeface="Arial MT"/>
              </a:rPr>
              <a:t>portion</a:t>
            </a:r>
            <a:r>
              <a:rPr dirty="0" sz="2400" spc="1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400">
                <a:solidFill>
                  <a:srgbClr val="FFFFFF"/>
                </a:solidFill>
                <a:latin typeface="Arial MT"/>
                <a:cs typeface="Arial MT"/>
              </a:rPr>
              <a:t>of the </a:t>
            </a:r>
            <a:r>
              <a:rPr dirty="0" sz="2400" spc="-5">
                <a:solidFill>
                  <a:srgbClr val="FFFFFF"/>
                </a:solidFill>
                <a:latin typeface="Arial MT"/>
                <a:cs typeface="Arial MT"/>
              </a:rPr>
              <a:t>acinus.</a:t>
            </a:r>
            <a:r>
              <a:rPr dirty="0" sz="2400" spc="1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400">
                <a:solidFill>
                  <a:srgbClr val="FFFFFF"/>
                </a:solidFill>
                <a:latin typeface="Arial MT"/>
                <a:cs typeface="Arial MT"/>
              </a:rPr>
              <a:t>It</a:t>
            </a:r>
            <a:r>
              <a:rPr dirty="0" sz="2400" spc="-2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Arial MT"/>
                <a:cs typeface="Arial MT"/>
              </a:rPr>
              <a:t>is </a:t>
            </a:r>
            <a:r>
              <a:rPr dirty="0" sz="240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Arial MT"/>
                <a:cs typeface="Arial MT"/>
              </a:rPr>
              <a:t>commonly</a:t>
            </a:r>
            <a:r>
              <a:rPr dirty="0" sz="2400" spc="1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Arial MT"/>
                <a:cs typeface="Arial MT"/>
              </a:rPr>
              <a:t>associated</a:t>
            </a:r>
            <a:r>
              <a:rPr dirty="0" sz="2400" spc="1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Arial MT"/>
                <a:cs typeface="Arial MT"/>
              </a:rPr>
              <a:t>with</a:t>
            </a:r>
            <a:r>
              <a:rPr dirty="0" sz="2400" spc="2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Arial MT"/>
                <a:cs typeface="Arial MT"/>
              </a:rPr>
              <a:t>cigarette</a:t>
            </a:r>
            <a:r>
              <a:rPr dirty="0" sz="2400" spc="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Arial MT"/>
                <a:cs typeface="Arial MT"/>
              </a:rPr>
              <a:t>smoking,</a:t>
            </a:r>
            <a:endParaRPr sz="2400">
              <a:latin typeface="Arial MT"/>
              <a:cs typeface="Arial MT"/>
            </a:endParaRPr>
          </a:p>
        </p:txBody>
      </p:sp>
      <p:pic>
        <p:nvPicPr>
          <p:cNvPr id="2097178" name="object 8"/>
          <p:cNvPicPr>
            <a:picLocks/>
          </p:cNvPicPr>
          <p:nvPr/>
        </p:nvPicPr>
        <p:blipFill>
          <a:blip xmlns:r="http://schemas.openxmlformats.org/officeDocument/2006/relationships" r:embed="rId4" cstate="print"/>
          <a:stretch>
            <a:fillRect/>
          </a:stretch>
        </p:blipFill>
        <p:spPr>
          <a:xfrm>
            <a:off x="2627376" y="2356104"/>
            <a:ext cx="3909060" cy="2592324"/>
          </a:xfrm>
          <a:prstGeom prst="rect"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9" name="object 2"/>
          <p:cNvPicPr>
            <a:picLocks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1802892" y="140207"/>
            <a:ext cx="5635752" cy="1091184"/>
          </a:xfrm>
          <a:prstGeom prst="rect"/>
        </p:spPr>
      </p:pic>
      <p:sp>
        <p:nvSpPr>
          <p:cNvPr id="1048625" name="object 3"/>
          <p:cNvSpPr txBox="1">
            <a:spLocks noGrp="1"/>
          </p:cNvSpPr>
          <p:nvPr>
            <p:ph type="title"/>
          </p:nvPr>
        </p:nvSpPr>
        <p:spPr>
          <a:xfrm>
            <a:off x="2116963" y="303098"/>
            <a:ext cx="4982845" cy="546100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"/>
              <a:t>Panacinar</a:t>
            </a:r>
            <a:r>
              <a:rPr dirty="0" sz="3600" spc="-45"/>
              <a:t> </a:t>
            </a:r>
            <a:r>
              <a:rPr dirty="0" sz="3600"/>
              <a:t>emphysema</a:t>
            </a:r>
            <a:endParaRPr sz="3600"/>
          </a:p>
        </p:txBody>
      </p:sp>
      <p:grpSp>
        <p:nvGrpSpPr>
          <p:cNvPr id="86" name="object 4"/>
          <p:cNvGrpSpPr/>
          <p:nvPr/>
        </p:nvGrpSpPr>
        <p:grpSpPr>
          <a:xfrm>
            <a:off x="367284" y="1054608"/>
            <a:ext cx="8129270" cy="1576070"/>
            <a:chOff x="367284" y="1054608"/>
            <a:chExt cx="8129270" cy="1576070"/>
          </a:xfrm>
        </p:grpSpPr>
        <p:pic>
          <p:nvPicPr>
            <p:cNvPr id="2097180" name="object 5"/>
            <p:cNvPicPr>
              <a:picLocks/>
            </p:cNvPicPr>
            <p:nvPr/>
          </p:nvPicPr>
          <p:blipFill>
            <a:blip xmlns:r="http://schemas.openxmlformats.org/officeDocument/2006/relationships" r:embed="rId2" cstate="print"/>
            <a:stretch>
              <a:fillRect/>
            </a:stretch>
          </p:blipFill>
          <p:spPr>
            <a:xfrm>
              <a:off x="367284" y="1054608"/>
              <a:ext cx="8129016" cy="1575815"/>
            </a:xfrm>
            <a:prstGeom prst="rect"/>
          </p:spPr>
        </p:pic>
        <p:pic>
          <p:nvPicPr>
            <p:cNvPr id="2097181" name="object 6"/>
            <p:cNvPicPr>
              <a:picLocks/>
            </p:cNvPicPr>
            <p:nvPr/>
          </p:nvPicPr>
          <p:blipFill>
            <a:blip xmlns:r="http://schemas.openxmlformats.org/officeDocument/2006/relationships" r:embed="rId3" cstate="print"/>
            <a:stretch>
              <a:fillRect/>
            </a:stretch>
          </p:blipFill>
          <p:spPr>
            <a:xfrm>
              <a:off x="522427" y="1333830"/>
              <a:ext cx="274320" cy="204520"/>
            </a:xfrm>
            <a:prstGeom prst="rect"/>
          </p:spPr>
        </p:pic>
        <p:pic>
          <p:nvPicPr>
            <p:cNvPr id="2097182" name="object 7"/>
            <p:cNvPicPr>
              <a:picLocks/>
            </p:cNvPicPr>
            <p:nvPr/>
          </p:nvPicPr>
          <p:blipFill>
            <a:blip xmlns:r="http://schemas.openxmlformats.org/officeDocument/2006/relationships" r:embed="rId3" cstate="print"/>
            <a:stretch>
              <a:fillRect/>
            </a:stretch>
          </p:blipFill>
          <p:spPr>
            <a:xfrm>
              <a:off x="522427" y="2138807"/>
              <a:ext cx="274320" cy="204215"/>
            </a:xfrm>
            <a:prstGeom prst="rect"/>
          </p:spPr>
        </p:pic>
      </p:grpSp>
      <p:sp>
        <p:nvSpPr>
          <p:cNvPr id="1048626" name="object 8"/>
          <p:cNvSpPr txBox="1"/>
          <p:nvPr/>
        </p:nvSpPr>
        <p:spPr>
          <a:xfrm>
            <a:off x="852627" y="1179016"/>
            <a:ext cx="7310755" cy="1508760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solidFill>
                  <a:srgbClr val="FFFFFF"/>
                </a:solidFill>
                <a:latin typeface="Arial MT"/>
                <a:cs typeface="Arial MT"/>
              </a:rPr>
              <a:t>Refers</a:t>
            </a:r>
            <a:r>
              <a:rPr dirty="0" sz="2400" spc="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400">
                <a:solidFill>
                  <a:srgbClr val="FFFFFF"/>
                </a:solidFill>
                <a:latin typeface="Arial MT"/>
                <a:cs typeface="Arial MT"/>
              </a:rPr>
              <a:t>to</a:t>
            </a:r>
            <a:r>
              <a:rPr dirty="0" sz="2400" spc="-1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Arial MT"/>
                <a:cs typeface="Arial MT"/>
              </a:rPr>
              <a:t>enlargement</a:t>
            </a:r>
            <a:r>
              <a:rPr dirty="0" sz="2400" spc="1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400">
                <a:solidFill>
                  <a:srgbClr val="FFFFFF"/>
                </a:solidFill>
                <a:latin typeface="Arial MT"/>
                <a:cs typeface="Arial MT"/>
              </a:rPr>
              <a:t>or destruction</a:t>
            </a:r>
            <a:r>
              <a:rPr dirty="0" sz="2400" spc="-1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400">
                <a:solidFill>
                  <a:srgbClr val="FFFFFF"/>
                </a:solidFill>
                <a:latin typeface="Arial MT"/>
                <a:cs typeface="Arial MT"/>
              </a:rPr>
              <a:t>of </a:t>
            </a:r>
            <a:r>
              <a:rPr dirty="0" sz="2400" spc="-5">
                <a:solidFill>
                  <a:srgbClr val="FFFFFF"/>
                </a:solidFill>
                <a:latin typeface="Arial MT"/>
                <a:cs typeface="Arial MT"/>
              </a:rPr>
              <a:t>all</a:t>
            </a:r>
            <a:r>
              <a:rPr dirty="0" sz="2400" spc="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Arial MT"/>
                <a:cs typeface="Arial MT"/>
              </a:rPr>
              <a:t>parts</a:t>
            </a:r>
            <a:r>
              <a:rPr dirty="0" sz="2400" spc="-1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400">
                <a:solidFill>
                  <a:srgbClr val="FFFFFF"/>
                </a:solidFill>
                <a:latin typeface="Arial MT"/>
                <a:cs typeface="Arial MT"/>
              </a:rPr>
              <a:t>of</a:t>
            </a:r>
            <a:r>
              <a:rPr dirty="0" sz="2400" spc="-1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400">
                <a:solidFill>
                  <a:srgbClr val="FFFFFF"/>
                </a:solidFill>
                <a:latin typeface="Arial MT"/>
                <a:cs typeface="Arial MT"/>
              </a:rPr>
              <a:t>the</a:t>
            </a:r>
            <a:endParaRPr sz="2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400" spc="-5">
                <a:solidFill>
                  <a:srgbClr val="FFFFFF"/>
                </a:solidFill>
                <a:latin typeface="Arial MT"/>
                <a:cs typeface="Arial MT"/>
              </a:rPr>
              <a:t>acinus.</a:t>
            </a:r>
            <a:endParaRPr sz="2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dirty="0" sz="2400" spc="-5">
                <a:solidFill>
                  <a:srgbClr val="FFFFFF"/>
                </a:solidFill>
                <a:latin typeface="Arial MT"/>
                <a:cs typeface="Arial MT"/>
              </a:rPr>
              <a:t>Seen</a:t>
            </a:r>
            <a:r>
              <a:rPr dirty="0" sz="2400" spc="1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Arial MT"/>
                <a:cs typeface="Arial MT"/>
              </a:rPr>
              <a:t>in alpha-1</a:t>
            </a:r>
            <a:r>
              <a:rPr dirty="0" sz="2400" spc="3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Arial MT"/>
                <a:cs typeface="Arial MT"/>
              </a:rPr>
              <a:t>antitrypsin</a:t>
            </a:r>
            <a:r>
              <a:rPr dirty="0" sz="2400" spc="1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Arial MT"/>
                <a:cs typeface="Arial MT"/>
              </a:rPr>
              <a:t>deficiency</a:t>
            </a:r>
            <a:r>
              <a:rPr dirty="0" sz="2400" spc="3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Arial MT"/>
                <a:cs typeface="Arial MT"/>
              </a:rPr>
              <a:t>and in</a:t>
            </a:r>
            <a:r>
              <a:rPr dirty="0" sz="2400" spc="2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400">
                <a:solidFill>
                  <a:srgbClr val="FFFFFF"/>
                </a:solidFill>
                <a:latin typeface="Arial MT"/>
                <a:cs typeface="Arial MT"/>
              </a:rPr>
              <a:t>smokers</a:t>
            </a:r>
            <a:endParaRPr sz="2400">
              <a:latin typeface="Arial MT"/>
              <a:cs typeface="Arial MT"/>
            </a:endParaRPr>
          </a:p>
        </p:txBody>
      </p:sp>
      <p:pic>
        <p:nvPicPr>
          <p:cNvPr id="2097183" name="object 9"/>
          <p:cNvPicPr>
            <a:picLocks/>
          </p:cNvPicPr>
          <p:nvPr/>
        </p:nvPicPr>
        <p:blipFill>
          <a:blip xmlns:r="http://schemas.openxmlformats.org/officeDocument/2006/relationships" r:embed="rId4" cstate="print"/>
          <a:stretch>
            <a:fillRect/>
          </a:stretch>
        </p:blipFill>
        <p:spPr>
          <a:xfrm>
            <a:off x="2555748" y="2471927"/>
            <a:ext cx="3774948" cy="2476500"/>
          </a:xfrm>
          <a:prstGeom prst="rect"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4" name="object 2"/>
          <p:cNvPicPr>
            <a:picLocks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1112519" y="48767"/>
            <a:ext cx="7016496" cy="1304543"/>
          </a:xfrm>
          <a:prstGeom prst="rect"/>
        </p:spPr>
      </p:pic>
      <p:sp>
        <p:nvSpPr>
          <p:cNvPr id="1048627" name="object 3"/>
          <p:cNvSpPr txBox="1"/>
          <p:nvPr/>
        </p:nvSpPr>
        <p:spPr>
          <a:xfrm>
            <a:off x="1487550" y="239090"/>
            <a:ext cx="6244590" cy="697230"/>
          </a:xfrm>
          <a:prstGeom prst="rect"/>
        </p:spPr>
        <p:txBody>
          <a:bodyPr bIns="0" lIns="0" rIns="0" rtlCol="0" tIns="13335" vert="horz" wrap="square">
            <a:spAutoFit/>
          </a:bodyPr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dirty="0" sz="4400">
                <a:solidFill>
                  <a:srgbClr val="FFFF00"/>
                </a:solidFill>
                <a:latin typeface="Arial"/>
                <a:cs typeface="Arial"/>
              </a:rPr>
              <a:t>Paraseptal</a:t>
            </a:r>
            <a:r>
              <a:rPr b="1" dirty="0" sz="4400" spc="-5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b="1" dirty="0" sz="4400">
                <a:solidFill>
                  <a:srgbClr val="FFFF00"/>
                </a:solidFill>
                <a:latin typeface="Arial"/>
                <a:cs typeface="Arial"/>
              </a:rPr>
              <a:t>emphysema</a:t>
            </a:r>
            <a:endParaRPr sz="4400">
              <a:latin typeface="Arial"/>
              <a:cs typeface="Arial"/>
            </a:endParaRPr>
          </a:p>
        </p:txBody>
      </p:sp>
      <p:grpSp>
        <p:nvGrpSpPr>
          <p:cNvPr id="88" name="object 4"/>
          <p:cNvGrpSpPr/>
          <p:nvPr/>
        </p:nvGrpSpPr>
        <p:grpSpPr>
          <a:xfrm>
            <a:off x="350520" y="1039367"/>
            <a:ext cx="6685915" cy="1304925"/>
            <a:chOff x="350520" y="1039367"/>
            <a:chExt cx="6685915" cy="1304925"/>
          </a:xfrm>
        </p:grpSpPr>
        <p:pic>
          <p:nvPicPr>
            <p:cNvPr id="2097185" name="object 5"/>
            <p:cNvPicPr>
              <a:picLocks/>
            </p:cNvPicPr>
            <p:nvPr/>
          </p:nvPicPr>
          <p:blipFill>
            <a:blip xmlns:r="http://schemas.openxmlformats.org/officeDocument/2006/relationships" r:embed="rId2" cstate="print"/>
            <a:stretch>
              <a:fillRect/>
            </a:stretch>
          </p:blipFill>
          <p:spPr>
            <a:xfrm>
              <a:off x="350520" y="1039367"/>
              <a:ext cx="6685788" cy="1304543"/>
            </a:xfrm>
            <a:prstGeom prst="rect"/>
          </p:spPr>
        </p:pic>
        <p:pic>
          <p:nvPicPr>
            <p:cNvPr id="2097186" name="object 6"/>
            <p:cNvPicPr>
              <a:picLocks/>
            </p:cNvPicPr>
            <p:nvPr/>
          </p:nvPicPr>
          <p:blipFill>
            <a:blip xmlns:r="http://schemas.openxmlformats.org/officeDocument/2006/relationships" r:embed="rId3" cstate="print"/>
            <a:stretch>
              <a:fillRect/>
            </a:stretch>
          </p:blipFill>
          <p:spPr>
            <a:xfrm>
              <a:off x="522427" y="1354785"/>
              <a:ext cx="320039" cy="238048"/>
            </a:xfrm>
            <a:prstGeom prst="rect"/>
          </p:spPr>
        </p:pic>
      </p:grpSp>
      <p:sp>
        <p:nvSpPr>
          <p:cNvPr id="1048628" name="object 7"/>
          <p:cNvSpPr txBox="1"/>
          <p:nvPr/>
        </p:nvSpPr>
        <p:spPr>
          <a:xfrm>
            <a:off x="852627" y="1177493"/>
            <a:ext cx="5803265" cy="850265"/>
          </a:xfrm>
          <a:prstGeom prst="rect"/>
        </p:spPr>
        <p:txBody>
          <a:bodyPr bIns="0" lIns="0" rIns="0" rtlCol="0" tIns="12065" vert="horz" wrap="square">
            <a:spAutoFit/>
          </a:bodyPr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algn="l" pos="2386965"/>
              </a:tabLst>
            </a:pPr>
            <a:r>
              <a:rPr dirty="0" sz="2800" spc="-5">
                <a:solidFill>
                  <a:srgbClr val="FFFFFF"/>
                </a:solidFill>
                <a:latin typeface="Arial MT"/>
                <a:cs typeface="Arial MT"/>
              </a:rPr>
              <a:t>Distal</a:t>
            </a:r>
            <a:r>
              <a:rPr dirty="0" sz="2800" spc="1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800">
                <a:solidFill>
                  <a:srgbClr val="FFFFFF"/>
                </a:solidFill>
                <a:latin typeface="Arial MT"/>
                <a:cs typeface="Arial MT"/>
              </a:rPr>
              <a:t>acinar</a:t>
            </a:r>
            <a:r>
              <a:rPr dirty="0" sz="2800" spc="1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Arial MT"/>
                <a:cs typeface="Arial MT"/>
              </a:rPr>
              <a:t>-	the</a:t>
            </a:r>
            <a:r>
              <a:rPr dirty="0" sz="2800" spc="-1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800">
                <a:solidFill>
                  <a:srgbClr val="FFFFFF"/>
                </a:solidFill>
                <a:latin typeface="Arial MT"/>
                <a:cs typeface="Arial MT"/>
              </a:rPr>
              <a:t>alveolar</a:t>
            </a:r>
            <a:r>
              <a:rPr dirty="0" sz="2800" spc="-2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800">
                <a:solidFill>
                  <a:srgbClr val="FFFFFF"/>
                </a:solidFill>
                <a:latin typeface="Arial MT"/>
                <a:cs typeface="Arial MT"/>
              </a:rPr>
              <a:t>ducts</a:t>
            </a:r>
            <a:r>
              <a:rPr dirty="0" sz="2800" spc="-2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Arial MT"/>
                <a:cs typeface="Arial MT"/>
              </a:rPr>
              <a:t>are </a:t>
            </a:r>
            <a:r>
              <a:rPr dirty="0" sz="2800" spc="-76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Arial MT"/>
                <a:cs typeface="Arial MT"/>
              </a:rPr>
              <a:t>predominantly</a:t>
            </a:r>
            <a:r>
              <a:rPr dirty="0" sz="2800" spc="1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800">
                <a:solidFill>
                  <a:srgbClr val="FFFFFF"/>
                </a:solidFill>
                <a:latin typeface="Arial MT"/>
                <a:cs typeface="Arial MT"/>
              </a:rPr>
              <a:t>affected.</a:t>
            </a:r>
            <a:endParaRPr sz="2800">
              <a:latin typeface="Arial MT"/>
              <a:cs typeface="Arial MT"/>
            </a:endParaRPr>
          </a:p>
        </p:txBody>
      </p:sp>
      <p:pic>
        <p:nvPicPr>
          <p:cNvPr id="2097187" name="object 8"/>
          <p:cNvPicPr>
            <a:picLocks/>
          </p:cNvPicPr>
          <p:nvPr/>
        </p:nvPicPr>
        <p:blipFill>
          <a:blip xmlns:r="http://schemas.openxmlformats.org/officeDocument/2006/relationships" r:embed="rId4" cstate="print"/>
          <a:stretch>
            <a:fillRect/>
          </a:stretch>
        </p:blipFill>
        <p:spPr>
          <a:xfrm>
            <a:off x="2081783" y="2211323"/>
            <a:ext cx="4131564" cy="2705100"/>
          </a:xfrm>
          <a:prstGeom prst="rect"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8" name="object 2"/>
          <p:cNvPicPr>
            <a:picLocks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2574035" y="48767"/>
            <a:ext cx="4094988" cy="1304543"/>
          </a:xfrm>
          <a:prstGeom prst="rect"/>
        </p:spPr>
      </p:pic>
      <p:sp>
        <p:nvSpPr>
          <p:cNvPr id="1048629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bIns="0" lIns="0" rIns="0" rtlCol="0" tIns="13335" vert="horz" wrap="square">
            <a:spAutoFit/>
          </a:bodyPr>
          <a:p>
            <a:pPr marL="87630">
              <a:lnSpc>
                <a:spcPct val="100000"/>
              </a:lnSpc>
              <a:spcBef>
                <a:spcPts val="105"/>
              </a:spcBef>
            </a:pPr>
            <a:r>
              <a:rPr dirty="0"/>
              <a:t>Emph</a:t>
            </a:r>
            <a:r>
              <a:rPr dirty="0" spc="-15"/>
              <a:t>y</a:t>
            </a:r>
            <a:r>
              <a:rPr dirty="0"/>
              <a:t>sema</a:t>
            </a:r>
          </a:p>
        </p:txBody>
      </p:sp>
      <p:grpSp>
        <p:nvGrpSpPr>
          <p:cNvPr id="90" name="object 4"/>
          <p:cNvGrpSpPr/>
          <p:nvPr/>
        </p:nvGrpSpPr>
        <p:grpSpPr>
          <a:xfrm>
            <a:off x="1545336" y="1411224"/>
            <a:ext cx="6122035" cy="3215640"/>
            <a:chOff x="1545336" y="1411224"/>
            <a:chExt cx="6122035" cy="3215640"/>
          </a:xfrm>
        </p:grpSpPr>
        <p:pic>
          <p:nvPicPr>
            <p:cNvPr id="2097189" name="object 5"/>
            <p:cNvPicPr>
              <a:picLocks/>
            </p:cNvPicPr>
            <p:nvPr/>
          </p:nvPicPr>
          <p:blipFill>
            <a:blip xmlns:r="http://schemas.openxmlformats.org/officeDocument/2006/relationships" r:embed="rId2" cstate="print"/>
            <a:stretch>
              <a:fillRect/>
            </a:stretch>
          </p:blipFill>
          <p:spPr>
            <a:xfrm>
              <a:off x="1545336" y="1411224"/>
              <a:ext cx="6121908" cy="3215640"/>
            </a:xfrm>
            <a:prstGeom prst="rect"/>
          </p:spPr>
        </p:pic>
        <p:pic>
          <p:nvPicPr>
            <p:cNvPr id="2097190" name="object 6"/>
            <p:cNvPicPr>
              <a:picLocks/>
            </p:cNvPicPr>
            <p:nvPr/>
          </p:nvPicPr>
          <p:blipFill>
            <a:blip xmlns:r="http://schemas.openxmlformats.org/officeDocument/2006/relationships" r:embed="rId3" cstate="print"/>
            <a:stretch>
              <a:fillRect/>
            </a:stretch>
          </p:blipFill>
          <p:spPr>
            <a:xfrm>
              <a:off x="1598676" y="1464564"/>
              <a:ext cx="5990844" cy="3084576"/>
            </a:xfrm>
            <a:prstGeom prst="rect"/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91" name="object 2"/>
          <p:cNvPicPr>
            <a:picLocks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1144524" y="48767"/>
            <a:ext cx="6954011" cy="1304543"/>
          </a:xfrm>
          <a:prstGeom prst="rect"/>
        </p:spPr>
      </p:pic>
      <p:sp>
        <p:nvSpPr>
          <p:cNvPr id="1048630" name="object 3"/>
          <p:cNvSpPr txBox="1">
            <a:spLocks noGrp="1"/>
          </p:cNvSpPr>
          <p:nvPr>
            <p:ph type="title"/>
          </p:nvPr>
        </p:nvSpPr>
        <p:spPr>
          <a:xfrm>
            <a:off x="1519555" y="239090"/>
            <a:ext cx="6178550" cy="697230"/>
          </a:xfrm>
          <a:prstGeom prst="rect"/>
        </p:spPr>
        <p:txBody>
          <a:bodyPr bIns="0" lIns="0" rIns="0" rtlCol="0" tIns="13335" vert="horz" wrap="square">
            <a:spAutoFit/>
          </a:bodyPr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Pulmonary</a:t>
            </a:r>
            <a:r>
              <a:rPr dirty="0" spc="-80"/>
              <a:t> </a:t>
            </a:r>
            <a:r>
              <a:rPr dirty="0"/>
              <a:t>vasculature</a:t>
            </a:r>
          </a:p>
        </p:txBody>
      </p:sp>
      <p:grpSp>
        <p:nvGrpSpPr>
          <p:cNvPr id="92" name="object 4"/>
          <p:cNvGrpSpPr/>
          <p:nvPr/>
        </p:nvGrpSpPr>
        <p:grpSpPr>
          <a:xfrm>
            <a:off x="367284" y="1054608"/>
            <a:ext cx="8557260" cy="3112135"/>
            <a:chOff x="367284" y="1054608"/>
            <a:chExt cx="8557260" cy="3112135"/>
          </a:xfrm>
        </p:grpSpPr>
        <p:pic>
          <p:nvPicPr>
            <p:cNvPr id="2097192" name="object 5"/>
            <p:cNvPicPr>
              <a:picLocks/>
            </p:cNvPicPr>
            <p:nvPr/>
          </p:nvPicPr>
          <p:blipFill>
            <a:blip xmlns:r="http://schemas.openxmlformats.org/officeDocument/2006/relationships" r:embed="rId2" cstate="print"/>
            <a:stretch>
              <a:fillRect/>
            </a:stretch>
          </p:blipFill>
          <p:spPr>
            <a:xfrm>
              <a:off x="367284" y="1054608"/>
              <a:ext cx="8557260" cy="3112007"/>
            </a:xfrm>
            <a:prstGeom prst="rect"/>
          </p:spPr>
        </p:pic>
        <p:pic>
          <p:nvPicPr>
            <p:cNvPr id="2097193" name="object 6"/>
            <p:cNvPicPr>
              <a:picLocks/>
            </p:cNvPicPr>
            <p:nvPr/>
          </p:nvPicPr>
          <p:blipFill>
            <a:blip xmlns:r="http://schemas.openxmlformats.org/officeDocument/2006/relationships" r:embed="rId3" cstate="print"/>
            <a:stretch>
              <a:fillRect/>
            </a:stretch>
          </p:blipFill>
          <p:spPr>
            <a:xfrm>
              <a:off x="522427" y="1333830"/>
              <a:ext cx="274320" cy="204520"/>
            </a:xfrm>
            <a:prstGeom prst="rect"/>
          </p:spPr>
        </p:pic>
        <p:pic>
          <p:nvPicPr>
            <p:cNvPr id="2097194" name="object 7"/>
            <p:cNvPicPr>
              <a:picLocks/>
            </p:cNvPicPr>
            <p:nvPr/>
          </p:nvPicPr>
          <p:blipFill>
            <a:blip xmlns:r="http://schemas.openxmlformats.org/officeDocument/2006/relationships" r:embed="rId3" cstate="print"/>
            <a:stretch>
              <a:fillRect/>
            </a:stretch>
          </p:blipFill>
          <p:spPr>
            <a:xfrm>
              <a:off x="522427" y="2943733"/>
              <a:ext cx="274320" cy="204215"/>
            </a:xfrm>
            <a:prstGeom prst="rect"/>
          </p:spPr>
        </p:pic>
      </p:grpSp>
      <p:sp>
        <p:nvSpPr>
          <p:cNvPr id="1048631" name="object 8"/>
          <p:cNvSpPr txBox="1">
            <a:spLocks noGrp="1"/>
          </p:cNvSpPr>
          <p:nvPr>
            <p:ph type="body" idx="1"/>
          </p:nvPr>
        </p:nvSpPr>
        <p:spPr>
          <a:xfrm>
            <a:off x="555802" y="1179016"/>
            <a:ext cx="8032394" cy="2668905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309245" marR="306070">
              <a:lnSpc>
                <a:spcPct val="100000"/>
              </a:lnSpc>
              <a:spcBef>
                <a:spcPts val="100"/>
              </a:spcBef>
              <a:tabLst>
                <a:tab algn="l" pos="5751830"/>
              </a:tabLst>
            </a:pPr>
            <a:r>
              <a:rPr dirty="0"/>
              <a:t>Intimal hyperplasia</a:t>
            </a:r>
            <a:r>
              <a:rPr dirty="0" spc="40"/>
              <a:t> </a:t>
            </a:r>
            <a:r>
              <a:rPr dirty="0"/>
              <a:t>and</a:t>
            </a:r>
            <a:r>
              <a:rPr dirty="0" spc="15"/>
              <a:t> </a:t>
            </a:r>
            <a:r>
              <a:rPr dirty="0"/>
              <a:t>smooth</a:t>
            </a:r>
            <a:r>
              <a:rPr dirty="0" spc="10"/>
              <a:t> </a:t>
            </a:r>
            <a:r>
              <a:rPr dirty="0"/>
              <a:t>muscle	</a:t>
            </a:r>
            <a:r>
              <a:rPr dirty="0" spc="-5"/>
              <a:t>hypertrophy</a:t>
            </a:r>
            <a:r>
              <a:rPr dirty="0" spc="-55"/>
              <a:t> </a:t>
            </a:r>
            <a:r>
              <a:rPr dirty="0"/>
              <a:t>or </a:t>
            </a:r>
            <a:r>
              <a:rPr dirty="0" spc="-650"/>
              <a:t> </a:t>
            </a:r>
            <a:r>
              <a:rPr dirty="0" spc="-5"/>
              <a:t>hyperplasia</a:t>
            </a:r>
            <a:r>
              <a:rPr dirty="0" spc="30"/>
              <a:t> </a:t>
            </a:r>
            <a:r>
              <a:rPr dirty="0" spc="-5"/>
              <a:t>thought</a:t>
            </a:r>
            <a:r>
              <a:rPr dirty="0"/>
              <a:t> to</a:t>
            </a:r>
            <a:r>
              <a:rPr dirty="0" spc="-5"/>
              <a:t> be</a:t>
            </a:r>
            <a:r>
              <a:rPr dirty="0"/>
              <a:t> </a:t>
            </a:r>
            <a:r>
              <a:rPr dirty="0" spc="-5"/>
              <a:t>due</a:t>
            </a:r>
            <a:r>
              <a:rPr dirty="0" spc="10"/>
              <a:t> </a:t>
            </a:r>
            <a:r>
              <a:rPr dirty="0"/>
              <a:t>to </a:t>
            </a:r>
            <a:r>
              <a:rPr dirty="0" spc="-5"/>
              <a:t>chronic</a:t>
            </a:r>
            <a:r>
              <a:rPr dirty="0" spc="15"/>
              <a:t> </a:t>
            </a:r>
            <a:r>
              <a:rPr dirty="0" spc="-5"/>
              <a:t>hypoxic </a:t>
            </a:r>
            <a:r>
              <a:rPr dirty="0"/>
              <a:t> </a:t>
            </a:r>
            <a:r>
              <a:rPr dirty="0" spc="-5"/>
              <a:t>vasoconstriction</a:t>
            </a:r>
            <a:r>
              <a:rPr dirty="0" spc="15"/>
              <a:t> </a:t>
            </a:r>
            <a:r>
              <a:rPr dirty="0"/>
              <a:t>of</a:t>
            </a:r>
            <a:r>
              <a:rPr dirty="0" spc="5"/>
              <a:t> </a:t>
            </a:r>
            <a:r>
              <a:rPr dirty="0"/>
              <a:t>the</a:t>
            </a:r>
            <a:r>
              <a:rPr dirty="0" spc="-10"/>
              <a:t> </a:t>
            </a:r>
            <a:r>
              <a:rPr dirty="0" spc="-5"/>
              <a:t>small</a:t>
            </a:r>
            <a:r>
              <a:rPr dirty="0" spc="10"/>
              <a:t> </a:t>
            </a:r>
            <a:r>
              <a:rPr dirty="0" spc="-5"/>
              <a:t>pulmonary</a:t>
            </a:r>
            <a:r>
              <a:rPr dirty="0" spc="15"/>
              <a:t> </a:t>
            </a:r>
            <a:r>
              <a:rPr dirty="0" spc="-5"/>
              <a:t>arteries</a:t>
            </a:r>
          </a:p>
          <a:p>
            <a:pPr marL="296545">
              <a:lnSpc>
                <a:spcPct val="100000"/>
              </a:lnSpc>
              <a:spcBef>
                <a:spcPts val="10"/>
              </a:spcBef>
            </a:pPr>
            <a:endParaRPr sz="3500"/>
          </a:p>
          <a:p>
            <a:pPr marL="309245" marR="5080">
              <a:lnSpc>
                <a:spcPct val="100000"/>
              </a:lnSpc>
              <a:spcBef>
                <a:spcPts val="5"/>
              </a:spcBef>
            </a:pPr>
            <a:r>
              <a:rPr dirty="0" spc="-5"/>
              <a:t>Destruction</a:t>
            </a:r>
            <a:r>
              <a:rPr dirty="0" spc="10"/>
              <a:t> </a:t>
            </a:r>
            <a:r>
              <a:rPr dirty="0"/>
              <a:t>of </a:t>
            </a:r>
            <a:r>
              <a:rPr dirty="0" spc="-5"/>
              <a:t>alveoli</a:t>
            </a:r>
            <a:r>
              <a:rPr dirty="0" spc="40"/>
              <a:t> </a:t>
            </a:r>
            <a:r>
              <a:rPr dirty="0" spc="-5"/>
              <a:t>due </a:t>
            </a:r>
            <a:r>
              <a:rPr dirty="0"/>
              <a:t>to</a:t>
            </a:r>
            <a:r>
              <a:rPr dirty="0" spc="-10"/>
              <a:t> </a:t>
            </a:r>
            <a:r>
              <a:rPr dirty="0" spc="-5"/>
              <a:t>emphysema</a:t>
            </a:r>
            <a:r>
              <a:rPr dirty="0" spc="15"/>
              <a:t> </a:t>
            </a:r>
            <a:r>
              <a:rPr dirty="0" spc="-5"/>
              <a:t>can</a:t>
            </a:r>
            <a:r>
              <a:rPr dirty="0" spc="5"/>
              <a:t> </a:t>
            </a:r>
            <a:r>
              <a:rPr dirty="0" spc="-5"/>
              <a:t>lead</a:t>
            </a:r>
            <a:r>
              <a:rPr dirty="0" spc="15"/>
              <a:t> </a:t>
            </a:r>
            <a:r>
              <a:rPr dirty="0"/>
              <a:t>to</a:t>
            </a:r>
            <a:r>
              <a:rPr dirty="0" spc="5"/>
              <a:t> </a:t>
            </a:r>
            <a:r>
              <a:rPr dirty="0" spc="-5"/>
              <a:t>loss </a:t>
            </a:r>
            <a:r>
              <a:rPr dirty="0" spc="-650"/>
              <a:t> </a:t>
            </a:r>
            <a:r>
              <a:rPr dirty="0"/>
              <a:t>of </a:t>
            </a:r>
            <a:r>
              <a:rPr dirty="0" spc="-5"/>
              <a:t>the</a:t>
            </a:r>
            <a:r>
              <a:rPr dirty="0" spc="-10"/>
              <a:t> </a:t>
            </a:r>
            <a:r>
              <a:rPr dirty="0" spc="-5"/>
              <a:t>associated</a:t>
            </a:r>
            <a:r>
              <a:rPr dirty="0" spc="25"/>
              <a:t> </a:t>
            </a:r>
            <a:r>
              <a:rPr dirty="0" spc="-5"/>
              <a:t>areas</a:t>
            </a:r>
            <a:r>
              <a:rPr dirty="0"/>
              <a:t> of</a:t>
            </a:r>
            <a:r>
              <a:rPr dirty="0" spc="5"/>
              <a:t> </a:t>
            </a:r>
            <a:r>
              <a:rPr dirty="0"/>
              <a:t>the</a:t>
            </a:r>
            <a:r>
              <a:rPr dirty="0" spc="-5"/>
              <a:t> pulmonary</a:t>
            </a:r>
            <a:r>
              <a:rPr dirty="0" spc="30"/>
              <a:t> </a:t>
            </a:r>
            <a:r>
              <a:rPr dirty="0" spc="-5"/>
              <a:t>capillary</a:t>
            </a:r>
            <a:r>
              <a:rPr dirty="0" spc="25"/>
              <a:t> </a:t>
            </a:r>
            <a:r>
              <a:rPr dirty="0" spc="-5"/>
              <a:t>bed </a:t>
            </a:r>
            <a:r>
              <a:rPr dirty="0"/>
              <a:t> </a:t>
            </a:r>
            <a:r>
              <a:rPr dirty="0" spc="-5"/>
              <a:t>and</a:t>
            </a:r>
            <a:r>
              <a:rPr dirty="0" spc="10"/>
              <a:t> </a:t>
            </a:r>
            <a:r>
              <a:rPr dirty="0" spc="-5"/>
              <a:t>pruning</a:t>
            </a:r>
            <a:r>
              <a:rPr dirty="0" spc="20"/>
              <a:t> </a:t>
            </a:r>
            <a:r>
              <a:rPr dirty="0"/>
              <a:t>of</a:t>
            </a:r>
            <a:r>
              <a:rPr dirty="0" spc="-20"/>
              <a:t> </a:t>
            </a:r>
            <a:r>
              <a:rPr dirty="0"/>
              <a:t>the </a:t>
            </a:r>
            <a:r>
              <a:rPr dirty="0" spc="-5"/>
              <a:t>distal</a:t>
            </a:r>
            <a:r>
              <a:rPr dirty="0" spc="5"/>
              <a:t> </a:t>
            </a:r>
            <a:r>
              <a:rPr dirty="0" spc="-5"/>
              <a:t>vasculature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object 2"/>
          <p:cNvGrpSpPr/>
          <p:nvPr/>
        </p:nvGrpSpPr>
        <p:grpSpPr>
          <a:xfrm>
            <a:off x="1783079" y="358140"/>
            <a:ext cx="6041390" cy="4564380"/>
            <a:chOff x="1783079" y="358140"/>
            <a:chExt cx="6041390" cy="4564380"/>
          </a:xfrm>
        </p:grpSpPr>
        <p:pic>
          <p:nvPicPr>
            <p:cNvPr id="2097195" name="object 3"/>
            <p:cNvPicPr>
              <a:picLocks/>
            </p:cNvPicPr>
            <p:nvPr/>
          </p:nvPicPr>
          <p:blipFill>
            <a:blip xmlns:r="http://schemas.openxmlformats.org/officeDocument/2006/relationships" r:embed="rId1" cstate="print"/>
            <a:stretch>
              <a:fillRect/>
            </a:stretch>
          </p:blipFill>
          <p:spPr>
            <a:xfrm>
              <a:off x="1783079" y="358140"/>
              <a:ext cx="6041136" cy="4564380"/>
            </a:xfrm>
            <a:prstGeom prst="rect"/>
          </p:spPr>
        </p:pic>
        <p:pic>
          <p:nvPicPr>
            <p:cNvPr id="2097196" name="object 4"/>
            <p:cNvPicPr>
              <a:picLocks/>
            </p:cNvPicPr>
            <p:nvPr/>
          </p:nvPicPr>
          <p:blipFill>
            <a:blip xmlns:r="http://schemas.openxmlformats.org/officeDocument/2006/relationships" r:embed="rId2" cstate="print"/>
            <a:stretch>
              <a:fillRect/>
            </a:stretch>
          </p:blipFill>
          <p:spPr>
            <a:xfrm>
              <a:off x="1836419" y="411480"/>
              <a:ext cx="5910072" cy="4433316"/>
            </a:xfrm>
            <a:prstGeom prst="rect"/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object 2"/>
          <p:cNvSpPr txBox="1">
            <a:spLocks noGrp="1"/>
          </p:cNvSpPr>
          <p:nvPr>
            <p:ph type="title"/>
          </p:nvPr>
        </p:nvSpPr>
        <p:spPr>
          <a:xfrm>
            <a:off x="3632961" y="238709"/>
            <a:ext cx="1951355" cy="697230"/>
          </a:xfrm>
          <a:prstGeom prst="rect"/>
        </p:spPr>
        <p:txBody>
          <a:bodyPr bIns="0" lIns="0" rIns="0" rtlCol="0" tIns="13335" vert="horz" wrap="square">
            <a:spAutoFit/>
          </a:bodyPr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Ou</a:t>
            </a:r>
            <a:r>
              <a:rPr dirty="0" spc="-20"/>
              <a:t>t</a:t>
            </a:r>
            <a:r>
              <a:rPr dirty="0"/>
              <a:t>line</a:t>
            </a:r>
          </a:p>
        </p:txBody>
      </p:sp>
      <p:pic>
        <p:nvPicPr>
          <p:cNvPr id="2097152" name="object 3"/>
          <p:cNvPicPr>
            <a:picLocks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384047" y="1069847"/>
            <a:ext cx="3412236" cy="3590544"/>
          </a:xfrm>
          <a:prstGeom prst="rect"/>
        </p:spPr>
      </p:pic>
      <p:sp>
        <p:nvSpPr>
          <p:cNvPr id="1048590" name="object 4"/>
          <p:cNvSpPr txBox="1"/>
          <p:nvPr/>
        </p:nvSpPr>
        <p:spPr>
          <a:xfrm>
            <a:off x="509727" y="1118273"/>
            <a:ext cx="2997835" cy="3319145"/>
          </a:xfrm>
          <a:prstGeom prst="rect"/>
        </p:spPr>
        <p:txBody>
          <a:bodyPr bIns="0" lIns="0" rIns="0" rtlCol="0" tIns="74295" vert="horz" wrap="square">
            <a:spAutoFit/>
          </a:bodyPr>
          <a:p>
            <a:pPr marL="12700">
              <a:lnSpc>
                <a:spcPct val="100000"/>
              </a:lnSpc>
              <a:spcBef>
                <a:spcPts val="585"/>
              </a:spcBef>
              <a:tabLst>
                <a:tab algn="l" pos="354965"/>
              </a:tabLst>
            </a:pPr>
            <a:r>
              <a:rPr dirty="0" sz="1200" spc="-5">
                <a:solidFill>
                  <a:srgbClr val="FFFF00"/>
                </a:solidFill>
                <a:latin typeface="Arial MT"/>
                <a:cs typeface="Arial MT"/>
              </a:rPr>
              <a:t>n	</a:t>
            </a:r>
            <a:r>
              <a:rPr b="1" dirty="0" sz="2000">
                <a:solidFill>
                  <a:srgbClr val="FFFFFF"/>
                </a:solidFill>
                <a:latin typeface="Arial"/>
                <a:cs typeface="Arial"/>
              </a:rPr>
              <a:t>INTRODUCTION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  <a:tabLst>
                <a:tab algn="l" pos="354965"/>
              </a:tabLst>
            </a:pPr>
            <a:r>
              <a:rPr dirty="0" sz="1200" spc="-5">
                <a:solidFill>
                  <a:srgbClr val="FFFF00"/>
                </a:solidFill>
                <a:latin typeface="Arial MT"/>
                <a:cs typeface="Arial MT"/>
              </a:rPr>
              <a:t>n	</a:t>
            </a:r>
            <a:r>
              <a:rPr b="1" dirty="0" sz="2000">
                <a:solidFill>
                  <a:srgbClr val="FFFFFF"/>
                </a:solidFill>
                <a:latin typeface="Arial"/>
                <a:cs typeface="Arial"/>
              </a:rPr>
              <a:t>TYPES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  <a:tabLst>
                <a:tab algn="l" pos="354965"/>
              </a:tabLst>
            </a:pPr>
            <a:r>
              <a:rPr dirty="0" sz="1200" spc="-5">
                <a:solidFill>
                  <a:srgbClr val="FFFF00"/>
                </a:solidFill>
                <a:latin typeface="Arial MT"/>
                <a:cs typeface="Arial MT"/>
              </a:rPr>
              <a:t>n	</a:t>
            </a:r>
            <a:r>
              <a:rPr b="1" dirty="0" sz="2000">
                <a:solidFill>
                  <a:srgbClr val="FFFFFF"/>
                </a:solidFill>
                <a:latin typeface="Arial"/>
                <a:cs typeface="Arial"/>
              </a:rPr>
              <a:t>PATHOLOGY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  <a:tabLst>
                <a:tab algn="l" pos="354965"/>
              </a:tabLst>
            </a:pPr>
            <a:r>
              <a:rPr dirty="0" sz="1200" spc="-5">
                <a:solidFill>
                  <a:srgbClr val="FFFF00"/>
                </a:solidFill>
                <a:latin typeface="Arial MT"/>
                <a:cs typeface="Arial MT"/>
              </a:rPr>
              <a:t>n	</a:t>
            </a:r>
            <a:r>
              <a:rPr b="1" dirty="0" sz="2000">
                <a:solidFill>
                  <a:srgbClr val="FFFFFF"/>
                </a:solidFill>
                <a:latin typeface="Arial"/>
                <a:cs typeface="Arial"/>
              </a:rPr>
              <a:t>RISK</a:t>
            </a:r>
            <a:r>
              <a:rPr b="1" dirty="0" sz="20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dirty="0" sz="2000">
                <a:solidFill>
                  <a:srgbClr val="FFFFFF"/>
                </a:solidFill>
                <a:latin typeface="Arial"/>
                <a:cs typeface="Arial"/>
              </a:rPr>
              <a:t>FACTORS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84"/>
              </a:spcBef>
              <a:tabLst>
                <a:tab algn="l" pos="354965"/>
              </a:tabLst>
            </a:pPr>
            <a:r>
              <a:rPr dirty="0" sz="1200" spc="-5">
                <a:solidFill>
                  <a:srgbClr val="FFFF00"/>
                </a:solidFill>
                <a:latin typeface="Arial MT"/>
                <a:cs typeface="Arial MT"/>
              </a:rPr>
              <a:t>n	</a:t>
            </a:r>
            <a:r>
              <a:rPr b="1" dirty="0" sz="2000">
                <a:solidFill>
                  <a:srgbClr val="FFFFFF"/>
                </a:solidFill>
                <a:latin typeface="Arial"/>
                <a:cs typeface="Arial"/>
              </a:rPr>
              <a:t>CLINICAL</a:t>
            </a:r>
            <a:r>
              <a:rPr b="1" dirty="0" sz="20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dirty="0" sz="2000">
                <a:solidFill>
                  <a:srgbClr val="FFFFFF"/>
                </a:solidFill>
                <a:latin typeface="Arial"/>
                <a:cs typeface="Arial"/>
              </a:rPr>
              <a:t>FEATURES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  <a:tabLst>
                <a:tab algn="l" pos="354965"/>
              </a:tabLst>
            </a:pPr>
            <a:r>
              <a:rPr dirty="0" sz="1200" spc="-5">
                <a:solidFill>
                  <a:srgbClr val="FFFF00"/>
                </a:solidFill>
                <a:latin typeface="Arial MT"/>
                <a:cs typeface="Arial MT"/>
              </a:rPr>
              <a:t>n	</a:t>
            </a:r>
            <a:r>
              <a:rPr b="1" dirty="0" sz="2000">
                <a:solidFill>
                  <a:srgbClr val="FFFFFF"/>
                </a:solidFill>
                <a:latin typeface="Arial"/>
                <a:cs typeface="Arial"/>
              </a:rPr>
              <a:t>DIAGNOSIS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  <a:tabLst>
                <a:tab algn="l" pos="354965"/>
              </a:tabLst>
            </a:pPr>
            <a:r>
              <a:rPr dirty="0" sz="1200" spc="-5">
                <a:solidFill>
                  <a:srgbClr val="FFFF00"/>
                </a:solidFill>
                <a:latin typeface="Arial MT"/>
                <a:cs typeface="Arial MT"/>
              </a:rPr>
              <a:t>n	</a:t>
            </a:r>
            <a:r>
              <a:rPr b="1" dirty="0" sz="2000">
                <a:solidFill>
                  <a:srgbClr val="FFFFFF"/>
                </a:solidFill>
                <a:latin typeface="Arial"/>
                <a:cs typeface="Arial"/>
              </a:rPr>
              <a:t>MANAGEMENT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  <a:tabLst>
                <a:tab algn="l" pos="354965"/>
              </a:tabLst>
            </a:pPr>
            <a:r>
              <a:rPr dirty="0" sz="1200" spc="-5">
                <a:solidFill>
                  <a:srgbClr val="FFFF00"/>
                </a:solidFill>
                <a:latin typeface="Arial MT"/>
                <a:cs typeface="Arial MT"/>
              </a:rPr>
              <a:t>n	</a:t>
            </a:r>
            <a:r>
              <a:rPr b="1" dirty="0" sz="2000">
                <a:solidFill>
                  <a:srgbClr val="FFFFFF"/>
                </a:solidFill>
                <a:latin typeface="Arial"/>
                <a:cs typeface="Arial"/>
              </a:rPr>
              <a:t>COMPLICATION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  <a:tabLst>
                <a:tab algn="l" pos="354965"/>
              </a:tabLst>
            </a:pPr>
            <a:r>
              <a:rPr dirty="0" sz="1200" spc="-5">
                <a:solidFill>
                  <a:srgbClr val="FFFF00"/>
                </a:solidFill>
                <a:latin typeface="Arial MT"/>
                <a:cs typeface="Arial MT"/>
              </a:rPr>
              <a:t>n	</a:t>
            </a:r>
            <a:r>
              <a:rPr b="1" dirty="0" sz="2000">
                <a:solidFill>
                  <a:srgbClr val="FFFFFF"/>
                </a:solidFill>
                <a:latin typeface="Arial"/>
                <a:cs typeface="Arial"/>
              </a:rPr>
              <a:t>COPD</a:t>
            </a:r>
            <a:r>
              <a:rPr b="1" dirty="0" sz="20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dirty="0" sz="200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b="1" dirty="0" sz="20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dirty="0" sz="2000">
                <a:solidFill>
                  <a:srgbClr val="FFFFFF"/>
                </a:solidFill>
                <a:latin typeface="Arial"/>
                <a:cs typeface="Arial"/>
              </a:rPr>
              <a:t>ASTHMA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97" name="object 2"/>
          <p:cNvPicPr>
            <a:picLocks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609600" y="1200911"/>
            <a:ext cx="7848600" cy="3643884"/>
          </a:xfrm>
          <a:prstGeom prst="rect"/>
        </p:spPr>
      </p:pic>
      <p:sp>
        <p:nvSpPr>
          <p:cNvPr id="1048632" name="object 3"/>
          <p:cNvSpPr txBox="1">
            <a:spLocks noGrp="1"/>
          </p:cNvSpPr>
          <p:nvPr>
            <p:ph type="title"/>
          </p:nvPr>
        </p:nvSpPr>
        <p:spPr>
          <a:xfrm>
            <a:off x="1601469" y="136398"/>
            <a:ext cx="4918075" cy="1205865"/>
          </a:xfrm>
          <a:prstGeom prst="rect"/>
        </p:spPr>
        <p:txBody>
          <a:bodyPr bIns="0" lIns="0" rIns="0" rtlCol="0" tIns="12065" vert="horz" wrap="square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dirty="0" sz="4000" spc="-5">
                <a:solidFill>
                  <a:srgbClr val="FFCC00"/>
                </a:solidFill>
                <a:latin typeface="Tahoma"/>
                <a:cs typeface="Tahoma"/>
              </a:rPr>
              <a:t>Risk</a:t>
            </a:r>
            <a:r>
              <a:rPr b="0" dirty="0" sz="4000" spc="-25">
                <a:solidFill>
                  <a:srgbClr val="FFCC00"/>
                </a:solidFill>
                <a:latin typeface="Tahoma"/>
                <a:cs typeface="Tahoma"/>
              </a:rPr>
              <a:t> </a:t>
            </a:r>
            <a:r>
              <a:rPr b="0" dirty="0" sz="4000" spc="-30">
                <a:solidFill>
                  <a:srgbClr val="FFCC00"/>
                </a:solidFill>
                <a:latin typeface="Tahoma"/>
                <a:cs typeface="Tahoma"/>
              </a:rPr>
              <a:t>Factors</a:t>
            </a:r>
            <a:r>
              <a:rPr b="0" dirty="0" sz="4000" spc="-5">
                <a:solidFill>
                  <a:srgbClr val="FFCC00"/>
                </a:solidFill>
                <a:latin typeface="Tahoma"/>
                <a:cs typeface="Tahoma"/>
              </a:rPr>
              <a:t> </a:t>
            </a:r>
            <a:r>
              <a:rPr b="0" dirty="0" sz="4000" spc="-15">
                <a:solidFill>
                  <a:srgbClr val="FFCC00"/>
                </a:solidFill>
                <a:latin typeface="Tahoma"/>
                <a:cs typeface="Tahoma"/>
              </a:rPr>
              <a:t>for </a:t>
            </a:r>
            <a:r>
              <a:rPr b="0" dirty="0" sz="4000" spc="-5">
                <a:solidFill>
                  <a:srgbClr val="FFCC00"/>
                </a:solidFill>
                <a:latin typeface="Tahoma"/>
                <a:cs typeface="Tahoma"/>
              </a:rPr>
              <a:t>COPD</a:t>
            </a:r>
            <a:endParaRPr sz="4000">
              <a:latin typeface="Tahoma"/>
              <a:cs typeface="Tahoma"/>
            </a:endParaRPr>
          </a:p>
        </p:txBody>
      </p:sp>
      <p:sp>
        <p:nvSpPr>
          <p:cNvPr id="1048633" name="object 4"/>
          <p:cNvSpPr txBox="1"/>
          <p:nvPr/>
        </p:nvSpPr>
        <p:spPr>
          <a:xfrm>
            <a:off x="6553961" y="1543050"/>
            <a:ext cx="1905000" cy="243206"/>
          </a:xfrm>
          <a:prstGeom prst="rect"/>
          <a:solidFill>
            <a:srgbClr val="FFFFCC"/>
          </a:solidFill>
          <a:ln w="38100">
            <a:solidFill>
              <a:srgbClr val="3333CC"/>
            </a:solidFill>
          </a:ln>
        </p:spPr>
        <p:txBody>
          <a:bodyPr bIns="0" lIns="0" rIns="0" rtlCol="0" tIns="40005" vert="horz" wrap="square">
            <a:spAutoFit/>
          </a:bodyPr>
          <a:p>
            <a:pPr marL="89535">
              <a:lnSpc>
                <a:spcPct val="100000"/>
              </a:lnSpc>
              <a:spcBef>
                <a:spcPts val="315"/>
              </a:spcBef>
            </a:pPr>
            <a:r>
              <a:rPr b="1" dirty="0" sz="1400">
                <a:solidFill>
                  <a:srgbClr val="FF0000"/>
                </a:solidFill>
                <a:latin typeface="Arial"/>
                <a:cs typeface="Arial"/>
              </a:rPr>
              <a:t>Genes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48634" name="object 5"/>
          <p:cNvSpPr txBox="1"/>
          <p:nvPr/>
        </p:nvSpPr>
        <p:spPr>
          <a:xfrm>
            <a:off x="6553961" y="2172461"/>
            <a:ext cx="1905000" cy="242571"/>
          </a:xfrm>
          <a:prstGeom prst="rect"/>
          <a:solidFill>
            <a:srgbClr val="FFFFCC"/>
          </a:solidFill>
          <a:ln w="38100">
            <a:solidFill>
              <a:srgbClr val="3333CC"/>
            </a:solidFill>
          </a:ln>
        </p:spPr>
        <p:txBody>
          <a:bodyPr bIns="0" lIns="0" rIns="0" rtlCol="0" tIns="39370" vert="horz" wrap="square">
            <a:spAutoFit/>
          </a:bodyPr>
          <a:p>
            <a:pPr marL="89535">
              <a:lnSpc>
                <a:spcPct val="100000"/>
              </a:lnSpc>
              <a:spcBef>
                <a:spcPts val="310"/>
              </a:spcBef>
            </a:pPr>
            <a:r>
              <a:rPr b="1" dirty="0" sz="1400" spc="-5">
                <a:solidFill>
                  <a:srgbClr val="FF3300"/>
                </a:solidFill>
                <a:latin typeface="Arial"/>
                <a:cs typeface="Arial"/>
              </a:rPr>
              <a:t>Infections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48635" name="object 6"/>
          <p:cNvSpPr txBox="1"/>
          <p:nvPr/>
        </p:nvSpPr>
        <p:spPr>
          <a:xfrm>
            <a:off x="5791961" y="2743961"/>
            <a:ext cx="2667000" cy="242571"/>
          </a:xfrm>
          <a:prstGeom prst="rect"/>
          <a:solidFill>
            <a:srgbClr val="FFFFCC"/>
          </a:solidFill>
          <a:ln w="38100">
            <a:solidFill>
              <a:srgbClr val="3333CC"/>
            </a:solidFill>
          </a:ln>
        </p:spPr>
        <p:txBody>
          <a:bodyPr bIns="0" lIns="0" rIns="0" rtlCol="0" tIns="39370" vert="horz" wrap="square">
            <a:spAutoFit/>
          </a:bodyPr>
          <a:p>
            <a:pPr marL="90170">
              <a:lnSpc>
                <a:spcPct val="100000"/>
              </a:lnSpc>
              <a:spcBef>
                <a:spcPts val="310"/>
              </a:spcBef>
            </a:pPr>
            <a:r>
              <a:rPr b="1" dirty="0" sz="1400" spc="-5">
                <a:solidFill>
                  <a:srgbClr val="FF0000"/>
                </a:solidFill>
                <a:latin typeface="Arial"/>
                <a:cs typeface="Arial"/>
              </a:rPr>
              <a:t>Socio-economic</a:t>
            </a:r>
            <a:r>
              <a:rPr b="1" dirty="0" sz="1400" spc="-6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b="1" dirty="0" sz="1400">
                <a:solidFill>
                  <a:srgbClr val="FF0000"/>
                </a:solidFill>
                <a:latin typeface="Arial"/>
                <a:cs typeface="Arial"/>
              </a:rPr>
              <a:t>status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48636" name="object 7"/>
          <p:cNvSpPr txBox="1"/>
          <p:nvPr/>
        </p:nvSpPr>
        <p:spPr>
          <a:xfrm>
            <a:off x="1752600" y="4139184"/>
            <a:ext cx="5713730" cy="753746"/>
          </a:xfrm>
          <a:prstGeom prst="rect"/>
          <a:solidFill>
            <a:srgbClr val="FFFFCC"/>
          </a:solidFill>
          <a:ln w="57911">
            <a:solidFill>
              <a:srgbClr val="3333CC"/>
            </a:solidFill>
          </a:ln>
        </p:spPr>
        <p:txBody>
          <a:bodyPr bIns="0" lIns="0" rIns="0" rtlCol="0" tIns="29845" vert="horz" wrap="square">
            <a:spAutoFit/>
          </a:bodyPr>
          <a:p>
            <a:pPr marL="89535">
              <a:lnSpc>
                <a:spcPct val="100000"/>
              </a:lnSpc>
              <a:spcBef>
                <a:spcPts val="235"/>
              </a:spcBef>
            </a:pPr>
            <a:r>
              <a:rPr b="1" dirty="0" sz="4800" spc="-5">
                <a:solidFill>
                  <a:srgbClr val="FF0000"/>
                </a:solidFill>
                <a:latin typeface="Arial"/>
                <a:cs typeface="Arial"/>
              </a:rPr>
              <a:t>Aging Populations</a:t>
            </a:r>
            <a:endParaRPr sz="4800">
              <a:latin typeface="Arial"/>
              <a:cs typeface="Arial"/>
            </a:endParaRPr>
          </a:p>
        </p:txBody>
      </p:sp>
      <p:sp>
        <p:nvSpPr>
          <p:cNvPr id="1048637" name="object 8"/>
          <p:cNvSpPr txBox="1"/>
          <p:nvPr/>
        </p:nvSpPr>
        <p:spPr>
          <a:xfrm>
            <a:off x="2638170" y="4908296"/>
            <a:ext cx="4166870" cy="368300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©</a:t>
            </a:r>
            <a:r>
              <a:rPr dirty="0" sz="1200" spc="1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2015</a:t>
            </a:r>
            <a:r>
              <a:rPr dirty="0" sz="1200" spc="-1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 MT"/>
                <a:cs typeface="Arial MT"/>
              </a:rPr>
              <a:t>Global</a:t>
            </a:r>
            <a:r>
              <a:rPr dirty="0" sz="1200" spc="-1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 MT"/>
                <a:cs typeface="Arial MT"/>
              </a:rPr>
              <a:t>Initiative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for </a:t>
            </a:r>
            <a:r>
              <a:rPr dirty="0" sz="1200" spc="-5">
                <a:solidFill>
                  <a:srgbClr val="FFFFFF"/>
                </a:solidFill>
                <a:latin typeface="Arial MT"/>
                <a:cs typeface="Arial MT"/>
              </a:rPr>
              <a:t>Chronic</a:t>
            </a:r>
            <a:r>
              <a:rPr dirty="0" sz="1200" spc="-1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 MT"/>
                <a:cs typeface="Arial MT"/>
              </a:rPr>
              <a:t>Obstructive</a:t>
            </a:r>
            <a:r>
              <a:rPr dirty="0" sz="1200" spc="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 MT"/>
                <a:cs typeface="Arial MT"/>
              </a:rPr>
              <a:t>Lung</a:t>
            </a:r>
            <a:r>
              <a:rPr dirty="0" sz="1200" spc="-2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 MT"/>
                <a:cs typeface="Arial MT"/>
              </a:rPr>
              <a:t>Disease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98" name="object 2"/>
          <p:cNvPicPr>
            <a:picLocks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3040379" y="48767"/>
            <a:ext cx="3162299" cy="1304543"/>
          </a:xfrm>
          <a:prstGeom prst="rect"/>
        </p:spPr>
      </p:pic>
      <p:sp>
        <p:nvSpPr>
          <p:cNvPr id="1048638" name="object 3"/>
          <p:cNvSpPr txBox="1">
            <a:spLocks noGrp="1"/>
          </p:cNvSpPr>
          <p:nvPr>
            <p:ph type="title"/>
          </p:nvPr>
        </p:nvSpPr>
        <p:spPr>
          <a:xfrm>
            <a:off x="3415665" y="239090"/>
            <a:ext cx="2387600" cy="697230"/>
          </a:xfrm>
          <a:prstGeom prst="rect"/>
        </p:spPr>
        <p:txBody>
          <a:bodyPr bIns="0" lIns="0" rIns="0" rtlCol="0" tIns="13335" vert="horz" wrap="square">
            <a:spAutoFit/>
          </a:bodyPr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i="1">
                <a:latin typeface="Arial"/>
                <a:cs typeface="Arial"/>
              </a:rPr>
              <a:t>Ge</a:t>
            </a:r>
            <a:r>
              <a:rPr dirty="0" i="1" spc="-15">
                <a:latin typeface="Arial"/>
                <a:cs typeface="Arial"/>
              </a:rPr>
              <a:t>n</a:t>
            </a:r>
            <a:r>
              <a:rPr dirty="0" i="1">
                <a:latin typeface="Arial"/>
                <a:cs typeface="Arial"/>
              </a:rPr>
              <a:t>etics</a:t>
            </a:r>
          </a:p>
        </p:txBody>
      </p:sp>
      <p:grpSp>
        <p:nvGrpSpPr>
          <p:cNvPr id="97" name="object 4"/>
          <p:cNvGrpSpPr/>
          <p:nvPr/>
        </p:nvGrpSpPr>
        <p:grpSpPr>
          <a:xfrm>
            <a:off x="384047" y="1069847"/>
            <a:ext cx="8327390" cy="3651885"/>
            <a:chOff x="384047" y="1069847"/>
            <a:chExt cx="8327390" cy="3651885"/>
          </a:xfrm>
        </p:grpSpPr>
        <p:pic>
          <p:nvPicPr>
            <p:cNvPr id="2097199" name="object 5"/>
            <p:cNvPicPr>
              <a:picLocks/>
            </p:cNvPicPr>
            <p:nvPr/>
          </p:nvPicPr>
          <p:blipFill>
            <a:blip xmlns:r="http://schemas.openxmlformats.org/officeDocument/2006/relationships" r:embed="rId2" cstate="print"/>
            <a:stretch>
              <a:fillRect/>
            </a:stretch>
          </p:blipFill>
          <p:spPr>
            <a:xfrm>
              <a:off x="384047" y="1069847"/>
              <a:ext cx="8327135" cy="3651504"/>
            </a:xfrm>
            <a:prstGeom prst="rect"/>
          </p:spPr>
        </p:pic>
        <p:pic>
          <p:nvPicPr>
            <p:cNvPr id="2097200" name="object 6"/>
            <p:cNvPicPr>
              <a:picLocks/>
            </p:cNvPicPr>
            <p:nvPr/>
          </p:nvPicPr>
          <p:blipFill>
            <a:blip xmlns:r="http://schemas.openxmlformats.org/officeDocument/2006/relationships" r:embed="rId3" cstate="print"/>
            <a:stretch>
              <a:fillRect/>
            </a:stretch>
          </p:blipFill>
          <p:spPr>
            <a:xfrm>
              <a:off x="522427" y="1309369"/>
              <a:ext cx="228600" cy="170687"/>
            </a:xfrm>
            <a:prstGeom prst="rect"/>
          </p:spPr>
        </p:pic>
        <p:pic>
          <p:nvPicPr>
            <p:cNvPr id="2097201" name="object 7"/>
            <p:cNvPicPr>
              <a:picLocks/>
            </p:cNvPicPr>
            <p:nvPr/>
          </p:nvPicPr>
          <p:blipFill>
            <a:blip xmlns:r="http://schemas.openxmlformats.org/officeDocument/2006/relationships" r:embed="rId3" cstate="print"/>
            <a:stretch>
              <a:fillRect/>
            </a:stretch>
          </p:blipFill>
          <p:spPr>
            <a:xfrm>
              <a:off x="522427" y="2346070"/>
              <a:ext cx="228600" cy="170687"/>
            </a:xfrm>
            <a:prstGeom prst="rect"/>
          </p:spPr>
        </p:pic>
        <p:pic>
          <p:nvPicPr>
            <p:cNvPr id="2097202" name="object 8"/>
            <p:cNvPicPr>
              <a:picLocks/>
            </p:cNvPicPr>
            <p:nvPr/>
          </p:nvPicPr>
          <p:blipFill>
            <a:blip xmlns:r="http://schemas.openxmlformats.org/officeDocument/2006/relationships" r:embed="rId3" cstate="print"/>
            <a:stretch>
              <a:fillRect/>
            </a:stretch>
          </p:blipFill>
          <p:spPr>
            <a:xfrm>
              <a:off x="522427" y="3382644"/>
              <a:ext cx="228600" cy="170688"/>
            </a:xfrm>
            <a:prstGeom prst="rect"/>
          </p:spPr>
        </p:pic>
      </p:grpSp>
      <p:sp>
        <p:nvSpPr>
          <p:cNvPr id="1048639" name="object 9"/>
          <p:cNvSpPr txBox="1"/>
          <p:nvPr/>
        </p:nvSpPr>
        <p:spPr>
          <a:xfrm>
            <a:off x="852627" y="1179017"/>
            <a:ext cx="7582534" cy="3319145"/>
          </a:xfrm>
          <a:prstGeom prst="rect"/>
        </p:spPr>
        <p:txBody>
          <a:bodyPr bIns="0" lIns="0" rIns="0" rtlCol="0" tIns="13335" vert="horz" wrap="square">
            <a:spAutoFit/>
          </a:bodyPr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dirty="0" sz="2000" i="1">
                <a:solidFill>
                  <a:srgbClr val="FF0000"/>
                </a:solidFill>
                <a:latin typeface="Arial"/>
                <a:cs typeface="Arial"/>
              </a:rPr>
              <a:t>Alpha</a:t>
            </a:r>
            <a:r>
              <a:rPr b="1" dirty="0" sz="2000" i="1" spc="-2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b="1" dirty="0" sz="2000" i="1">
                <a:solidFill>
                  <a:srgbClr val="FF0000"/>
                </a:solidFill>
                <a:latin typeface="Arial"/>
                <a:cs typeface="Arial"/>
              </a:rPr>
              <a:t>1-antitrypsin</a:t>
            </a:r>
            <a:r>
              <a:rPr b="1" dirty="0" sz="2000" i="1" spc="-3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b="1" dirty="0" sz="2000" i="1">
                <a:solidFill>
                  <a:srgbClr val="FF0000"/>
                </a:solidFill>
                <a:latin typeface="Arial"/>
                <a:cs typeface="Arial"/>
              </a:rPr>
              <a:t>deficiency</a:t>
            </a:r>
            <a:r>
              <a:rPr b="1" dirty="0" sz="2000" i="1" spc="-7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b="1" dirty="0" sz="2000" i="1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b="1" dirty="0" sz="2000" i="1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dirty="0" sz="2000" i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b="1" dirty="0" sz="2000" i="1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dirty="0" sz="2000" i="1">
                <a:solidFill>
                  <a:srgbClr val="FFFFFF"/>
                </a:solidFill>
                <a:latin typeface="Arial"/>
                <a:cs typeface="Arial"/>
              </a:rPr>
              <a:t>genetic</a:t>
            </a:r>
            <a:r>
              <a:rPr b="1" dirty="0" sz="2000" i="1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dirty="0" sz="2000" i="1">
                <a:solidFill>
                  <a:srgbClr val="FFFFFF"/>
                </a:solidFill>
                <a:latin typeface="Arial"/>
                <a:cs typeface="Arial"/>
              </a:rPr>
              <a:t>condition</a:t>
            </a:r>
            <a:r>
              <a:rPr b="1" dirty="0" sz="2000" i="1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dirty="0" sz="2000" i="1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b="1" dirty="0" sz="2000" i="1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dirty="0" sz="2000" i="1">
                <a:solidFill>
                  <a:srgbClr val="FFFFFF"/>
                </a:solidFill>
                <a:latin typeface="Arial"/>
                <a:cs typeface="Arial"/>
              </a:rPr>
              <a:t>is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b="1" dirty="0" sz="2000" i="1">
                <a:solidFill>
                  <a:srgbClr val="FFFFFF"/>
                </a:solidFill>
                <a:latin typeface="Arial"/>
                <a:cs typeface="Arial"/>
              </a:rPr>
              <a:t>responsible</a:t>
            </a:r>
            <a:r>
              <a:rPr b="1" dirty="0" sz="2000" i="1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dirty="0" sz="2000" i="1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b="1" dirty="0" sz="2000" i="1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dirty="0" sz="2000" i="1">
                <a:solidFill>
                  <a:srgbClr val="FFFFFF"/>
                </a:solidFill>
                <a:latin typeface="Arial"/>
                <a:cs typeface="Arial"/>
              </a:rPr>
              <a:t>about</a:t>
            </a:r>
            <a:r>
              <a:rPr b="1" dirty="0" sz="2000" i="1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dirty="0" sz="2000" i="1">
                <a:solidFill>
                  <a:srgbClr val="FF0000"/>
                </a:solidFill>
                <a:latin typeface="Arial"/>
                <a:cs typeface="Arial"/>
              </a:rPr>
              <a:t>2%</a:t>
            </a:r>
            <a:r>
              <a:rPr b="1" dirty="0" sz="2000" i="1" spc="-3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b="1" dirty="0" sz="2000" i="1">
                <a:solidFill>
                  <a:srgbClr val="FF0000"/>
                </a:solidFill>
                <a:latin typeface="Arial"/>
                <a:cs typeface="Arial"/>
              </a:rPr>
              <a:t>of</a:t>
            </a:r>
            <a:r>
              <a:rPr b="1" dirty="0" sz="2000" i="1" spc="-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b="1" dirty="0" sz="2000" i="1">
                <a:solidFill>
                  <a:srgbClr val="FF0000"/>
                </a:solidFill>
                <a:latin typeface="Arial"/>
                <a:cs typeface="Arial"/>
              </a:rPr>
              <a:t>cases</a:t>
            </a:r>
            <a:r>
              <a:rPr b="1" dirty="0" sz="2000" i="1" spc="-2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b="1" dirty="0" sz="2000" i="1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b="1" dirty="0" sz="2000" i="1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dirty="0" sz="2000" i="1">
                <a:solidFill>
                  <a:srgbClr val="FFFFFF"/>
                </a:solidFill>
                <a:latin typeface="Arial"/>
                <a:cs typeface="Arial"/>
              </a:rPr>
              <a:t>COPD.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900">
              <a:latin typeface="Arial"/>
              <a:cs typeface="Arial"/>
            </a:endParaRPr>
          </a:p>
          <a:p>
            <a:pPr marL="12700" marR="43815">
              <a:lnSpc>
                <a:spcPct val="100000"/>
              </a:lnSpc>
              <a:spcBef>
                <a:spcPts val="5"/>
              </a:spcBef>
            </a:pPr>
            <a:r>
              <a:rPr b="1" dirty="0" sz="2000" i="1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b="1" dirty="0" sz="2000" i="1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dirty="0" sz="2000" i="1">
                <a:solidFill>
                  <a:srgbClr val="FFFFFF"/>
                </a:solidFill>
                <a:latin typeface="Arial"/>
                <a:cs typeface="Arial"/>
              </a:rPr>
              <a:t>this</a:t>
            </a:r>
            <a:r>
              <a:rPr b="1" dirty="0" sz="2000" i="1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dirty="0" sz="2000" i="1">
                <a:solidFill>
                  <a:srgbClr val="FFFFFF"/>
                </a:solidFill>
                <a:latin typeface="Arial"/>
                <a:cs typeface="Arial"/>
              </a:rPr>
              <a:t>condition,</a:t>
            </a:r>
            <a:r>
              <a:rPr b="1" dirty="0" sz="2000" i="1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dirty="0" sz="2000" i="1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b="1" dirty="0" sz="2000" i="1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dirty="0" sz="2000" i="1">
                <a:solidFill>
                  <a:srgbClr val="FFFFFF"/>
                </a:solidFill>
                <a:latin typeface="Arial"/>
                <a:cs typeface="Arial"/>
              </a:rPr>
              <a:t>body does</a:t>
            </a:r>
            <a:r>
              <a:rPr b="1" dirty="0" sz="2000" i="1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dirty="0" sz="2000" i="1">
                <a:solidFill>
                  <a:srgbClr val="FFFFFF"/>
                </a:solidFill>
                <a:latin typeface="Arial"/>
                <a:cs typeface="Arial"/>
              </a:rPr>
              <a:t>not</a:t>
            </a:r>
            <a:r>
              <a:rPr b="1" dirty="0" sz="2000" i="1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dirty="0" sz="2000" i="1">
                <a:solidFill>
                  <a:srgbClr val="FFFFFF"/>
                </a:solidFill>
                <a:latin typeface="Arial"/>
                <a:cs typeface="Arial"/>
              </a:rPr>
              <a:t>make</a:t>
            </a:r>
            <a:r>
              <a:rPr b="1" dirty="0" sz="2000" i="1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dirty="0" sz="2000" i="1">
                <a:solidFill>
                  <a:srgbClr val="FFFFFF"/>
                </a:solidFill>
                <a:latin typeface="Arial"/>
                <a:cs typeface="Arial"/>
              </a:rPr>
              <a:t>enough of</a:t>
            </a:r>
            <a:r>
              <a:rPr b="1" dirty="0" sz="2000" i="1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dirty="0" sz="2000" i="1">
                <a:solidFill>
                  <a:srgbClr val="FFFFFF"/>
                </a:solidFill>
                <a:latin typeface="Arial"/>
                <a:cs typeface="Arial"/>
              </a:rPr>
              <a:t>a protein, </a:t>
            </a:r>
            <a:r>
              <a:rPr b="1" dirty="0" sz="2000" i="1" spc="-5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dirty="0" sz="2000" i="1">
                <a:solidFill>
                  <a:srgbClr val="FFFFFF"/>
                </a:solidFill>
                <a:latin typeface="Arial"/>
                <a:cs typeface="Arial"/>
              </a:rPr>
              <a:t>alpha</a:t>
            </a:r>
            <a:r>
              <a:rPr b="1" dirty="0" sz="2000" i="1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dirty="0" sz="2000" i="1">
                <a:solidFill>
                  <a:srgbClr val="FFFFFF"/>
                </a:solidFill>
                <a:latin typeface="Arial"/>
                <a:cs typeface="Arial"/>
              </a:rPr>
              <a:t>1-antitrypsin.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b="1" dirty="0" sz="2000" i="1">
                <a:solidFill>
                  <a:srgbClr val="FFFFFF"/>
                </a:solidFill>
                <a:latin typeface="Arial"/>
                <a:cs typeface="Arial"/>
              </a:rPr>
              <a:t>Alpha</a:t>
            </a:r>
            <a:r>
              <a:rPr b="1" dirty="0" sz="2000" i="1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dirty="0" sz="2000" i="1">
                <a:solidFill>
                  <a:srgbClr val="FFFFFF"/>
                </a:solidFill>
                <a:latin typeface="Arial"/>
                <a:cs typeface="Arial"/>
              </a:rPr>
              <a:t>1-antitrypsin</a:t>
            </a:r>
            <a:r>
              <a:rPr b="1" dirty="0" sz="2000" i="1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dirty="0" sz="2000" i="1">
                <a:solidFill>
                  <a:srgbClr val="FFFFFF"/>
                </a:solidFill>
                <a:latin typeface="Arial"/>
                <a:cs typeface="Arial"/>
              </a:rPr>
              <a:t>protects</a:t>
            </a:r>
            <a:r>
              <a:rPr b="1" dirty="0" sz="2000" i="1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dirty="0" sz="2000" i="1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b="1" dirty="0" sz="2000" i="1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dirty="0" sz="2000" i="1">
                <a:solidFill>
                  <a:srgbClr val="FFFFFF"/>
                </a:solidFill>
                <a:latin typeface="Arial"/>
                <a:cs typeface="Arial"/>
              </a:rPr>
              <a:t>lungs</a:t>
            </a:r>
            <a:r>
              <a:rPr b="1" dirty="0" sz="2000" i="1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dirty="0" sz="2000" i="1">
                <a:solidFill>
                  <a:srgbClr val="FFFFFF"/>
                </a:solidFill>
                <a:latin typeface="Arial"/>
                <a:cs typeface="Arial"/>
              </a:rPr>
              <a:t>from</a:t>
            </a:r>
            <a:r>
              <a:rPr b="1" dirty="0" sz="2000" i="1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dirty="0" sz="2000" i="1">
                <a:solidFill>
                  <a:srgbClr val="FFFFFF"/>
                </a:solidFill>
                <a:latin typeface="Arial"/>
                <a:cs typeface="Arial"/>
              </a:rPr>
              <a:t>damage</a:t>
            </a:r>
            <a:r>
              <a:rPr b="1" dirty="0" sz="2000" i="1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dirty="0" sz="2000" i="1">
                <a:solidFill>
                  <a:srgbClr val="FFFFFF"/>
                </a:solidFill>
                <a:latin typeface="Arial"/>
                <a:cs typeface="Arial"/>
              </a:rPr>
              <a:t>caused</a:t>
            </a:r>
            <a:r>
              <a:rPr b="1" dirty="0" sz="2000" i="1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dirty="0" sz="2000" i="1">
                <a:solidFill>
                  <a:srgbClr val="FFFFFF"/>
                </a:solidFill>
                <a:latin typeface="Arial"/>
                <a:cs typeface="Arial"/>
              </a:rPr>
              <a:t>by </a:t>
            </a:r>
            <a:r>
              <a:rPr b="1" dirty="0" sz="2000" i="1" spc="-5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dirty="0" sz="2000" i="1">
                <a:solidFill>
                  <a:srgbClr val="FFFFFF"/>
                </a:solidFill>
                <a:latin typeface="Arial"/>
                <a:cs typeface="Arial"/>
              </a:rPr>
              <a:t>protease enzymes, such as elastase and trypsin, that can be </a:t>
            </a:r>
            <a:r>
              <a:rPr b="1" dirty="0" sz="2000" i="1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dirty="0" sz="2000" i="1">
                <a:solidFill>
                  <a:srgbClr val="FFFFFF"/>
                </a:solidFill>
                <a:latin typeface="Arial"/>
                <a:cs typeface="Arial"/>
              </a:rPr>
              <a:t>released as a result of an inflammatory response to tobacco </a:t>
            </a:r>
            <a:r>
              <a:rPr b="1" dirty="0" sz="2000" i="1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dirty="0" sz="2000" i="1">
                <a:solidFill>
                  <a:srgbClr val="FFFFFF"/>
                </a:solidFill>
                <a:latin typeface="Arial"/>
                <a:cs typeface="Arial"/>
              </a:rPr>
              <a:t>smoke.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0" name="object 2"/>
          <p:cNvSpPr txBox="1"/>
          <p:nvPr/>
        </p:nvSpPr>
        <p:spPr>
          <a:xfrm>
            <a:off x="382320" y="1345133"/>
            <a:ext cx="8007350" cy="936625"/>
          </a:xfrm>
          <a:prstGeom prst="rect"/>
        </p:spPr>
        <p:txBody>
          <a:bodyPr bIns="0" lIns="0" rIns="0" rtlCol="0" tIns="15240" vert="horz" wrap="square">
            <a:spAutoFit/>
          </a:bodyPr>
          <a:p>
            <a:pPr marL="12700" marR="5080">
              <a:lnSpc>
                <a:spcPct val="99300"/>
              </a:lnSpc>
              <a:spcBef>
                <a:spcPts val="120"/>
              </a:spcBef>
            </a:pPr>
            <a:r>
              <a:rPr dirty="0" sz="2000">
                <a:solidFill>
                  <a:srgbClr val="FFFFFF"/>
                </a:solidFill>
                <a:latin typeface="Tahoma"/>
                <a:cs typeface="Tahoma"/>
              </a:rPr>
              <a:t>The </a:t>
            </a:r>
            <a:r>
              <a:rPr dirty="0" sz="2000" spc="-5">
                <a:solidFill>
                  <a:srgbClr val="FFFFFF"/>
                </a:solidFill>
                <a:latin typeface="Tahoma"/>
                <a:cs typeface="Tahoma"/>
              </a:rPr>
              <a:t>characteristic symptoms </a:t>
            </a:r>
            <a:r>
              <a:rPr dirty="0" sz="2000">
                <a:solidFill>
                  <a:srgbClr val="FFFFFF"/>
                </a:solidFill>
                <a:latin typeface="Tahoma"/>
                <a:cs typeface="Tahoma"/>
              </a:rPr>
              <a:t>of </a:t>
            </a:r>
            <a:r>
              <a:rPr dirty="0" sz="2000" spc="-5">
                <a:solidFill>
                  <a:srgbClr val="FFFFFF"/>
                </a:solidFill>
                <a:latin typeface="Tahoma"/>
                <a:cs typeface="Tahoma"/>
              </a:rPr>
              <a:t>COPD are chronic </a:t>
            </a:r>
            <a:r>
              <a:rPr dirty="0" sz="2000">
                <a:solidFill>
                  <a:srgbClr val="FFFFFF"/>
                </a:solidFill>
                <a:latin typeface="Tahoma"/>
                <a:cs typeface="Tahoma"/>
              </a:rPr>
              <a:t>and </a:t>
            </a:r>
            <a:r>
              <a:rPr dirty="0" sz="2000" spc="-5">
                <a:solidFill>
                  <a:srgbClr val="FFFFFF"/>
                </a:solidFill>
                <a:latin typeface="Tahoma"/>
                <a:cs typeface="Tahoma"/>
              </a:rPr>
              <a:t>progressive </a:t>
            </a:r>
            <a:r>
              <a:rPr dirty="0" sz="200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Tahoma"/>
                <a:cs typeface="Tahoma"/>
              </a:rPr>
              <a:t>dyspnea, cough, </a:t>
            </a:r>
            <a:r>
              <a:rPr dirty="0" sz="2000">
                <a:solidFill>
                  <a:srgbClr val="FFFFFF"/>
                </a:solidFill>
                <a:latin typeface="Tahoma"/>
                <a:cs typeface="Tahoma"/>
              </a:rPr>
              <a:t>and </a:t>
            </a:r>
            <a:r>
              <a:rPr dirty="0" sz="2000" spc="-5">
                <a:solidFill>
                  <a:srgbClr val="FFFFFF"/>
                </a:solidFill>
                <a:latin typeface="Tahoma"/>
                <a:cs typeface="Tahoma"/>
              </a:rPr>
              <a:t>sputum production that can </a:t>
            </a:r>
            <a:r>
              <a:rPr dirty="0" sz="2000">
                <a:solidFill>
                  <a:srgbClr val="FFFFFF"/>
                </a:solidFill>
                <a:latin typeface="Tahoma"/>
                <a:cs typeface="Tahoma"/>
              </a:rPr>
              <a:t>be </a:t>
            </a:r>
            <a:r>
              <a:rPr dirty="0" sz="2000" spc="-5">
                <a:solidFill>
                  <a:srgbClr val="FFFFFF"/>
                </a:solidFill>
                <a:latin typeface="Tahoma"/>
                <a:cs typeface="Tahoma"/>
              </a:rPr>
              <a:t>variable </a:t>
            </a:r>
            <a:r>
              <a:rPr dirty="0" sz="2000" spc="-10">
                <a:solidFill>
                  <a:srgbClr val="FFFFFF"/>
                </a:solidFill>
                <a:latin typeface="Tahoma"/>
                <a:cs typeface="Tahoma"/>
              </a:rPr>
              <a:t>from </a:t>
            </a:r>
            <a:r>
              <a:rPr dirty="0" sz="2000" spc="-5">
                <a:solidFill>
                  <a:srgbClr val="FFFFFF"/>
                </a:solidFill>
                <a:latin typeface="Tahoma"/>
                <a:cs typeface="Tahoma"/>
              </a:rPr>
              <a:t>day- </a:t>
            </a:r>
            <a:r>
              <a:rPr dirty="0" sz="2000" spc="-61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000" spc="-30">
                <a:solidFill>
                  <a:srgbClr val="FFFFFF"/>
                </a:solidFill>
                <a:latin typeface="Tahoma"/>
                <a:cs typeface="Tahoma"/>
              </a:rPr>
              <a:t>to-day.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048641" name="object 3"/>
          <p:cNvSpPr txBox="1"/>
          <p:nvPr/>
        </p:nvSpPr>
        <p:spPr>
          <a:xfrm>
            <a:off x="382320" y="2246454"/>
            <a:ext cx="1078230" cy="318770"/>
          </a:xfrm>
          <a:prstGeom prst="rect"/>
        </p:spPr>
        <p:txBody>
          <a:bodyPr bIns="0" lIns="0" rIns="0" rtlCol="0" tIns="13970" vert="horz" wrap="square">
            <a:spAutoFit/>
          </a:bodyPr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100" spc="-55">
                <a:solidFill>
                  <a:srgbClr val="FFCC00"/>
                </a:solidFill>
                <a:latin typeface="Tahoma"/>
                <a:cs typeface="Tahoma"/>
              </a:rPr>
              <a:t>Dyspnea:</a:t>
            </a:r>
            <a:endParaRPr sz="2100">
              <a:latin typeface="Tahoma"/>
              <a:cs typeface="Tahoma"/>
            </a:endParaRPr>
          </a:p>
        </p:txBody>
      </p:sp>
      <p:sp>
        <p:nvSpPr>
          <p:cNvPr id="1048642" name="object 4"/>
          <p:cNvSpPr txBox="1"/>
          <p:nvPr/>
        </p:nvSpPr>
        <p:spPr>
          <a:xfrm>
            <a:off x="1662810" y="2260219"/>
            <a:ext cx="6273800" cy="622299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5">
                <a:solidFill>
                  <a:srgbClr val="FFFFFF"/>
                </a:solidFill>
                <a:latin typeface="Tahoma"/>
                <a:cs typeface="Tahoma"/>
              </a:rPr>
              <a:t>Progressive,</a:t>
            </a:r>
            <a:r>
              <a:rPr dirty="0" sz="2000" spc="-5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000">
                <a:solidFill>
                  <a:srgbClr val="FFFFFF"/>
                </a:solidFill>
                <a:latin typeface="Tahoma"/>
                <a:cs typeface="Tahoma"/>
              </a:rPr>
              <a:t>persistent</a:t>
            </a:r>
            <a:r>
              <a:rPr dirty="0" sz="2000" spc="-2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00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dirty="0" sz="2000" spc="-2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Tahoma"/>
                <a:cs typeface="Tahoma"/>
              </a:rPr>
              <a:t>characteristically</a:t>
            </a:r>
            <a:r>
              <a:rPr dirty="0" sz="2000" spc="1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000">
                <a:solidFill>
                  <a:srgbClr val="FFFFFF"/>
                </a:solidFill>
                <a:latin typeface="Tahoma"/>
                <a:cs typeface="Tahoma"/>
              </a:rPr>
              <a:t>worse</a:t>
            </a:r>
            <a:r>
              <a:rPr dirty="0" sz="2000" spc="-3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Tahoma"/>
                <a:cs typeface="Tahoma"/>
              </a:rPr>
              <a:t>with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048643" name="object 5"/>
          <p:cNvSpPr txBox="1"/>
          <p:nvPr/>
        </p:nvSpPr>
        <p:spPr>
          <a:xfrm>
            <a:off x="382320" y="2560701"/>
            <a:ext cx="8260080" cy="1244600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ts val="2350"/>
              </a:lnSpc>
              <a:spcBef>
                <a:spcPts val="100"/>
              </a:spcBef>
            </a:pPr>
            <a:r>
              <a:rPr dirty="0" sz="2000" spc="-10">
                <a:solidFill>
                  <a:srgbClr val="FFFFFF"/>
                </a:solidFill>
                <a:latin typeface="Tahoma"/>
                <a:cs typeface="Tahoma"/>
              </a:rPr>
              <a:t>exercise.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ts val="2410"/>
              </a:lnSpc>
              <a:tabLst>
                <a:tab algn="l" pos="1859914"/>
              </a:tabLst>
            </a:pPr>
            <a:r>
              <a:rPr dirty="0" sz="2100" spc="-50">
                <a:solidFill>
                  <a:srgbClr val="FFCC00"/>
                </a:solidFill>
                <a:latin typeface="Tahoma"/>
                <a:cs typeface="Tahoma"/>
              </a:rPr>
              <a:t>Chronic</a:t>
            </a:r>
            <a:r>
              <a:rPr dirty="0" sz="2100" spc="-25">
                <a:solidFill>
                  <a:srgbClr val="FFCC00"/>
                </a:solidFill>
                <a:latin typeface="Tahoma"/>
                <a:cs typeface="Tahoma"/>
              </a:rPr>
              <a:t> </a:t>
            </a:r>
            <a:r>
              <a:rPr dirty="0" sz="2100" spc="-55">
                <a:solidFill>
                  <a:srgbClr val="FFCC00"/>
                </a:solidFill>
                <a:latin typeface="Tahoma"/>
                <a:cs typeface="Tahoma"/>
              </a:rPr>
              <a:t>cough:	</a:t>
            </a:r>
            <a:r>
              <a:rPr dirty="0" sz="2000">
                <a:solidFill>
                  <a:srgbClr val="FFFFFF"/>
                </a:solidFill>
                <a:latin typeface="Tahoma"/>
                <a:cs typeface="Tahoma"/>
              </a:rPr>
              <a:t>May</a:t>
            </a:r>
            <a:r>
              <a:rPr dirty="0" sz="2000" spc="-2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000">
                <a:solidFill>
                  <a:srgbClr val="FFFFFF"/>
                </a:solidFill>
                <a:latin typeface="Tahoma"/>
                <a:cs typeface="Tahoma"/>
              </a:rPr>
              <a:t>be</a:t>
            </a:r>
            <a:r>
              <a:rPr dirty="0" sz="2000" spc="-1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Tahoma"/>
                <a:cs typeface="Tahoma"/>
              </a:rPr>
              <a:t>intermittent</a:t>
            </a:r>
            <a:r>
              <a:rPr dirty="0" sz="2000">
                <a:solidFill>
                  <a:srgbClr val="FFFFFF"/>
                </a:solidFill>
                <a:latin typeface="Tahoma"/>
                <a:cs typeface="Tahoma"/>
              </a:rPr>
              <a:t> and</a:t>
            </a:r>
            <a:r>
              <a:rPr dirty="0" sz="2000" spc="-1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Tahoma"/>
                <a:cs typeface="Tahoma"/>
              </a:rPr>
              <a:t>may</a:t>
            </a:r>
            <a:r>
              <a:rPr dirty="0" sz="2000" spc="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Tahoma"/>
                <a:cs typeface="Tahoma"/>
              </a:rPr>
              <a:t>be</a:t>
            </a:r>
            <a:r>
              <a:rPr dirty="0" sz="2000" spc="-1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Tahoma"/>
                <a:cs typeface="Tahoma"/>
              </a:rPr>
              <a:t>unproductive.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ts val="2460"/>
              </a:lnSpc>
              <a:tabLst>
                <a:tab algn="l" pos="3284854"/>
              </a:tabLst>
            </a:pPr>
            <a:r>
              <a:rPr dirty="0" sz="2100" spc="-50">
                <a:solidFill>
                  <a:srgbClr val="FFCC00"/>
                </a:solidFill>
                <a:latin typeface="Tahoma"/>
                <a:cs typeface="Tahoma"/>
              </a:rPr>
              <a:t>Chronic</a:t>
            </a:r>
            <a:r>
              <a:rPr dirty="0" sz="2100" spc="-15">
                <a:solidFill>
                  <a:srgbClr val="FFCC00"/>
                </a:solidFill>
                <a:latin typeface="Tahoma"/>
                <a:cs typeface="Tahoma"/>
              </a:rPr>
              <a:t> </a:t>
            </a:r>
            <a:r>
              <a:rPr dirty="0" sz="2100" spc="-60">
                <a:solidFill>
                  <a:srgbClr val="FFCC00"/>
                </a:solidFill>
                <a:latin typeface="Tahoma"/>
                <a:cs typeface="Tahoma"/>
              </a:rPr>
              <a:t>sputum</a:t>
            </a:r>
            <a:r>
              <a:rPr dirty="0" sz="2100" spc="-50">
                <a:solidFill>
                  <a:srgbClr val="FFCC00"/>
                </a:solidFill>
                <a:latin typeface="Tahoma"/>
                <a:cs typeface="Tahoma"/>
              </a:rPr>
              <a:t> production:	</a:t>
            </a:r>
            <a:r>
              <a:rPr dirty="0" sz="2000">
                <a:solidFill>
                  <a:srgbClr val="FFFFFF"/>
                </a:solidFill>
                <a:latin typeface="Tahoma"/>
                <a:cs typeface="Tahoma"/>
              </a:rPr>
              <a:t>COPD</a:t>
            </a:r>
            <a:r>
              <a:rPr dirty="0" sz="2000" spc="-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000">
                <a:solidFill>
                  <a:srgbClr val="FFFFFF"/>
                </a:solidFill>
                <a:latin typeface="Tahoma"/>
                <a:cs typeface="Tahoma"/>
              </a:rPr>
              <a:t>patients</a:t>
            </a:r>
            <a:r>
              <a:rPr dirty="0" sz="2000" spc="-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000">
                <a:solidFill>
                  <a:srgbClr val="FFFFFF"/>
                </a:solidFill>
                <a:latin typeface="Tahoma"/>
                <a:cs typeface="Tahoma"/>
              </a:rPr>
              <a:t>commonly</a:t>
            </a:r>
            <a:r>
              <a:rPr dirty="0" sz="2000" spc="-1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000">
                <a:solidFill>
                  <a:srgbClr val="FFFFFF"/>
                </a:solidFill>
                <a:latin typeface="Tahoma"/>
                <a:cs typeface="Tahoma"/>
              </a:rPr>
              <a:t>cough</a:t>
            </a:r>
            <a:r>
              <a:rPr dirty="0" sz="2000" spc="-1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000">
                <a:solidFill>
                  <a:srgbClr val="FFFFFF"/>
                </a:solidFill>
                <a:latin typeface="Tahoma"/>
                <a:cs typeface="Tahoma"/>
              </a:rPr>
              <a:t>up</a:t>
            </a:r>
            <a:r>
              <a:rPr dirty="0" sz="2000" spc="-2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000">
                <a:solidFill>
                  <a:srgbClr val="FFFFFF"/>
                </a:solidFill>
                <a:latin typeface="Tahoma"/>
                <a:cs typeface="Tahoma"/>
              </a:rPr>
              <a:t>sputum.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048644" name="object 6"/>
          <p:cNvSpPr txBox="1">
            <a:spLocks noGrp="1"/>
          </p:cNvSpPr>
          <p:nvPr>
            <p:ph type="title"/>
          </p:nvPr>
        </p:nvSpPr>
        <p:spPr>
          <a:xfrm>
            <a:off x="1525269" y="190245"/>
            <a:ext cx="4846320" cy="1334135"/>
          </a:xfrm>
          <a:prstGeom prst="rect"/>
        </p:spPr>
        <p:txBody>
          <a:bodyPr bIns="0" lIns="0" rIns="0" rtlCol="0" tIns="13335" vert="horz" wrap="square">
            <a:spAutoFit/>
          </a:bodyPr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dirty="0" spc="-10">
                <a:solidFill>
                  <a:srgbClr val="FFCC00"/>
                </a:solidFill>
                <a:latin typeface="Tahoma"/>
                <a:cs typeface="Tahoma"/>
              </a:rPr>
              <a:t>Symptoms</a:t>
            </a:r>
            <a:r>
              <a:rPr b="0" dirty="0" spc="-45">
                <a:solidFill>
                  <a:srgbClr val="FFCC00"/>
                </a:solidFill>
                <a:latin typeface="Tahoma"/>
                <a:cs typeface="Tahoma"/>
              </a:rPr>
              <a:t> </a:t>
            </a:r>
            <a:r>
              <a:rPr b="0" dirty="0">
                <a:solidFill>
                  <a:srgbClr val="FFCC00"/>
                </a:solidFill>
                <a:latin typeface="Tahoma"/>
                <a:cs typeface="Tahoma"/>
              </a:rPr>
              <a:t>of</a:t>
            </a:r>
            <a:r>
              <a:rPr b="0" dirty="0" spc="-30">
                <a:solidFill>
                  <a:srgbClr val="FFCC00"/>
                </a:solidFill>
                <a:latin typeface="Tahoma"/>
                <a:cs typeface="Tahoma"/>
              </a:rPr>
              <a:t> </a:t>
            </a:r>
            <a:r>
              <a:rPr b="0" dirty="0" spc="-5">
                <a:solidFill>
                  <a:srgbClr val="FFCC00"/>
                </a:solidFill>
                <a:latin typeface="Tahoma"/>
                <a:cs typeface="Tahoma"/>
              </a:rPr>
              <a:t>COPD</a:t>
            </a:r>
          </a:p>
        </p:txBody>
      </p:sp>
      <p:sp>
        <p:nvSpPr>
          <p:cNvPr id="1048645" name="object 7"/>
          <p:cNvSpPr txBox="1"/>
          <p:nvPr/>
        </p:nvSpPr>
        <p:spPr>
          <a:xfrm>
            <a:off x="2638170" y="4908296"/>
            <a:ext cx="4166870" cy="368300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©</a:t>
            </a:r>
            <a:r>
              <a:rPr dirty="0" sz="1200" spc="1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2015</a:t>
            </a:r>
            <a:r>
              <a:rPr dirty="0" sz="1200" spc="-1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 MT"/>
                <a:cs typeface="Arial MT"/>
              </a:rPr>
              <a:t>Global</a:t>
            </a:r>
            <a:r>
              <a:rPr dirty="0" sz="1200" spc="-1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 MT"/>
                <a:cs typeface="Arial MT"/>
              </a:rPr>
              <a:t>Initiative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for </a:t>
            </a:r>
            <a:r>
              <a:rPr dirty="0" sz="1200" spc="-5">
                <a:solidFill>
                  <a:srgbClr val="FFFFFF"/>
                </a:solidFill>
                <a:latin typeface="Arial MT"/>
                <a:cs typeface="Arial MT"/>
              </a:rPr>
              <a:t>Chronic</a:t>
            </a:r>
            <a:r>
              <a:rPr dirty="0" sz="1200" spc="-1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 MT"/>
                <a:cs typeface="Arial MT"/>
              </a:rPr>
              <a:t>Obstructive</a:t>
            </a:r>
            <a:r>
              <a:rPr dirty="0" sz="1200" spc="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 MT"/>
                <a:cs typeface="Arial MT"/>
              </a:rPr>
              <a:t>Lung</a:t>
            </a:r>
            <a:r>
              <a:rPr dirty="0" sz="1200" spc="-2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 MT"/>
                <a:cs typeface="Arial MT"/>
              </a:rPr>
              <a:t>Disease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03" name="object 2"/>
          <p:cNvPicPr>
            <a:picLocks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1237488" y="48767"/>
            <a:ext cx="6923531" cy="1304543"/>
          </a:xfrm>
          <a:prstGeom prst="rect"/>
        </p:spPr>
      </p:pic>
      <p:sp>
        <p:nvSpPr>
          <p:cNvPr id="1048646" name="object 3"/>
          <p:cNvSpPr txBox="1">
            <a:spLocks noGrp="1"/>
          </p:cNvSpPr>
          <p:nvPr>
            <p:ph type="title"/>
          </p:nvPr>
        </p:nvSpPr>
        <p:spPr>
          <a:xfrm>
            <a:off x="1612519" y="239090"/>
            <a:ext cx="5992495" cy="697230"/>
          </a:xfrm>
          <a:prstGeom prst="rect"/>
        </p:spPr>
        <p:txBody>
          <a:bodyPr bIns="0" lIns="0" rIns="0" rtlCol="0" tIns="13335" vert="horz" wrap="square">
            <a:spAutoFit/>
          </a:bodyPr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i="1" spc="-5">
                <a:solidFill>
                  <a:srgbClr val="FFFFFF"/>
                </a:solidFill>
                <a:latin typeface="Arial"/>
                <a:cs typeface="Arial"/>
              </a:rPr>
              <a:t>Other</a:t>
            </a:r>
            <a:r>
              <a:rPr dirty="0" i="1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i="1">
                <a:solidFill>
                  <a:srgbClr val="FFFFFF"/>
                </a:solidFill>
                <a:latin typeface="Arial"/>
                <a:cs typeface="Arial"/>
              </a:rPr>
              <a:t>Clinical</a:t>
            </a:r>
            <a:r>
              <a:rPr dirty="0" i="1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i="1">
                <a:solidFill>
                  <a:srgbClr val="FFFFFF"/>
                </a:solidFill>
                <a:latin typeface="Arial"/>
                <a:cs typeface="Arial"/>
              </a:rPr>
              <a:t>features</a:t>
            </a:r>
          </a:p>
        </p:txBody>
      </p:sp>
      <p:pic>
        <p:nvPicPr>
          <p:cNvPr id="2097204" name="object 4"/>
          <p:cNvPicPr>
            <a:picLocks/>
          </p:cNvPicPr>
          <p:nvPr/>
        </p:nvPicPr>
        <p:blipFill>
          <a:blip xmlns:r="http://schemas.openxmlformats.org/officeDocument/2006/relationships" r:embed="rId2" cstate="print"/>
          <a:stretch>
            <a:fillRect/>
          </a:stretch>
        </p:blipFill>
        <p:spPr>
          <a:xfrm>
            <a:off x="326136" y="1018032"/>
            <a:ext cx="5545836" cy="2903219"/>
          </a:xfrm>
          <a:prstGeom prst="rect"/>
        </p:spPr>
      </p:pic>
      <p:sp>
        <p:nvSpPr>
          <p:cNvPr id="1048647" name="object 5"/>
          <p:cNvSpPr txBox="1"/>
          <p:nvPr/>
        </p:nvSpPr>
        <p:spPr>
          <a:xfrm>
            <a:off x="509727" y="1071333"/>
            <a:ext cx="5038725" cy="2513965"/>
          </a:xfrm>
          <a:prstGeom prst="rect"/>
        </p:spPr>
        <p:txBody>
          <a:bodyPr bIns="0" lIns="0" rIns="0" rtlCol="0" tIns="116839" vert="horz" wrap="square">
            <a:spAutoFit/>
          </a:bodyPr>
          <a:p>
            <a:pPr indent="-457200" marL="469900">
              <a:lnSpc>
                <a:spcPct val="100000"/>
              </a:lnSpc>
              <a:spcBef>
                <a:spcPts val="919"/>
              </a:spcBef>
              <a:buClr>
                <a:srgbClr val="FFFF00"/>
              </a:buClr>
              <a:buSzPct val="60294"/>
              <a:buFont typeface="Wingdings"/>
              <a:buChar char=""/>
              <a:tabLst>
                <a:tab algn="l" pos="469265"/>
                <a:tab algn="l" pos="469900"/>
              </a:tabLst>
            </a:pPr>
            <a:r>
              <a:rPr b="1" dirty="0" sz="3400" i="1" spc="-5">
                <a:solidFill>
                  <a:srgbClr val="FFFFFF"/>
                </a:solidFill>
                <a:latin typeface="Arial"/>
                <a:cs typeface="Arial"/>
              </a:rPr>
              <a:t>Wheezing</a:t>
            </a:r>
            <a:endParaRPr sz="3400">
              <a:latin typeface="Arial"/>
              <a:cs typeface="Arial"/>
            </a:endParaRPr>
          </a:p>
          <a:p>
            <a:pPr indent="-457200" marL="469900">
              <a:lnSpc>
                <a:spcPct val="100000"/>
              </a:lnSpc>
              <a:spcBef>
                <a:spcPts val="819"/>
              </a:spcBef>
              <a:buClr>
                <a:srgbClr val="FFFF00"/>
              </a:buClr>
              <a:buSzPct val="60294"/>
              <a:buFont typeface="Wingdings"/>
              <a:buChar char=""/>
              <a:tabLst>
                <a:tab algn="l" pos="469265"/>
                <a:tab algn="l" pos="469900"/>
              </a:tabLst>
            </a:pPr>
            <a:r>
              <a:rPr b="1" dirty="0" sz="3400" i="1" spc="-10">
                <a:solidFill>
                  <a:srgbClr val="FFFFFF"/>
                </a:solidFill>
                <a:latin typeface="Arial"/>
                <a:cs typeface="Arial"/>
              </a:rPr>
              <a:t>Chest </a:t>
            </a:r>
            <a:r>
              <a:rPr b="1" dirty="0" sz="3400" i="1" spc="-5">
                <a:solidFill>
                  <a:srgbClr val="FFFFFF"/>
                </a:solidFill>
                <a:latin typeface="Arial"/>
                <a:cs typeface="Arial"/>
              </a:rPr>
              <a:t>tightness</a:t>
            </a:r>
            <a:endParaRPr sz="3400">
              <a:latin typeface="Arial"/>
              <a:cs typeface="Arial"/>
            </a:endParaRPr>
          </a:p>
          <a:p>
            <a:pPr indent="-457200" marL="469900">
              <a:lnSpc>
                <a:spcPct val="100000"/>
              </a:lnSpc>
              <a:spcBef>
                <a:spcPts val="820"/>
              </a:spcBef>
              <a:buClr>
                <a:srgbClr val="FFFF00"/>
              </a:buClr>
              <a:buSzPct val="60294"/>
              <a:buFont typeface="Wingdings"/>
              <a:buChar char=""/>
              <a:tabLst>
                <a:tab algn="l" pos="469265"/>
                <a:tab algn="l" pos="469900"/>
              </a:tabLst>
            </a:pPr>
            <a:r>
              <a:rPr b="1" dirty="0" sz="3400" i="1" spc="-5">
                <a:solidFill>
                  <a:srgbClr val="FFFFFF"/>
                </a:solidFill>
                <a:latin typeface="Arial"/>
                <a:cs typeface="Arial"/>
              </a:rPr>
              <a:t>Wt.loss</a:t>
            </a:r>
            <a:endParaRPr sz="3400">
              <a:latin typeface="Arial"/>
              <a:cs typeface="Arial"/>
            </a:endParaRPr>
          </a:p>
          <a:p>
            <a:pPr indent="-457200" marL="469900">
              <a:lnSpc>
                <a:spcPct val="100000"/>
              </a:lnSpc>
              <a:spcBef>
                <a:spcPts val="815"/>
              </a:spcBef>
              <a:buClr>
                <a:srgbClr val="FFFF00"/>
              </a:buClr>
              <a:buSzPct val="60294"/>
              <a:buFont typeface="Wingdings"/>
              <a:buChar char=""/>
              <a:tabLst>
                <a:tab algn="l" pos="469265"/>
                <a:tab algn="l" pos="469900"/>
              </a:tabLst>
            </a:pPr>
            <a:r>
              <a:rPr b="1" dirty="0" sz="3400" i="1" spc="-5">
                <a:solidFill>
                  <a:srgbClr val="FFFFFF"/>
                </a:solidFill>
                <a:latin typeface="Arial"/>
                <a:cs typeface="Arial"/>
              </a:rPr>
              <a:t>Respiratory</a:t>
            </a:r>
            <a:r>
              <a:rPr b="1" dirty="0" sz="3400" i="1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dirty="0" sz="3400" i="1" spc="-5">
                <a:solidFill>
                  <a:srgbClr val="FFFFFF"/>
                </a:solidFill>
                <a:latin typeface="Arial"/>
                <a:cs typeface="Arial"/>
              </a:rPr>
              <a:t>infections</a:t>
            </a:r>
            <a:endParaRPr sz="3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05" name="object 2"/>
          <p:cNvPicPr>
            <a:picLocks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403859" y="612648"/>
            <a:ext cx="8439912" cy="3758183"/>
          </a:xfrm>
          <a:prstGeom prst="rect"/>
        </p:spPr>
      </p:pic>
      <p:sp>
        <p:nvSpPr>
          <p:cNvPr id="1048648" name="object 3"/>
          <p:cNvSpPr txBox="1">
            <a:spLocks noGrp="1"/>
          </p:cNvSpPr>
          <p:nvPr>
            <p:ph type="title"/>
          </p:nvPr>
        </p:nvSpPr>
        <p:spPr>
          <a:xfrm>
            <a:off x="687425" y="748741"/>
            <a:ext cx="3344545" cy="514350"/>
          </a:xfrm>
          <a:prstGeom prst="rect"/>
        </p:spPr>
        <p:txBody>
          <a:bodyPr bIns="0" lIns="0" rIns="0" rtlCol="0" tIns="13335" vert="horz" wrap="square">
            <a:spAutoFit/>
          </a:bodyPr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dirty="0" sz="3200" spc="-5">
                <a:latin typeface="Arial Black"/>
                <a:cs typeface="Arial Black"/>
              </a:rPr>
              <a:t>Physical</a:t>
            </a:r>
            <a:r>
              <a:rPr b="0" dirty="0" sz="3200" spc="-90">
                <a:latin typeface="Arial Black"/>
                <a:cs typeface="Arial Black"/>
              </a:rPr>
              <a:t> </a:t>
            </a:r>
            <a:r>
              <a:rPr b="0" dirty="0" sz="3200">
                <a:latin typeface="Arial Black"/>
                <a:cs typeface="Arial Black"/>
              </a:rPr>
              <a:t>signs:</a:t>
            </a:r>
            <a:endParaRPr sz="3200">
              <a:latin typeface="Arial Black"/>
              <a:cs typeface="Arial Black"/>
            </a:endParaRPr>
          </a:p>
        </p:txBody>
      </p:sp>
      <p:sp>
        <p:nvSpPr>
          <p:cNvPr id="1048649" name="object 4"/>
          <p:cNvSpPr txBox="1"/>
          <p:nvPr/>
        </p:nvSpPr>
        <p:spPr>
          <a:xfrm>
            <a:off x="687425" y="1255877"/>
            <a:ext cx="7871459" cy="2891155"/>
          </a:xfrm>
          <a:prstGeom prst="rect"/>
        </p:spPr>
        <p:txBody>
          <a:bodyPr bIns="0" lIns="0" rIns="0" rtlCol="0" tIns="73660" vert="horz" wrap="square">
            <a:spAutoFit/>
          </a:bodyPr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dirty="0" sz="2000">
                <a:solidFill>
                  <a:srgbClr val="99FF66"/>
                </a:solidFill>
                <a:latin typeface="Arial MT"/>
                <a:cs typeface="Arial MT"/>
              </a:rPr>
              <a:t>*Inspection:</a:t>
            </a:r>
            <a:endParaRPr sz="2000">
              <a:latin typeface="Arial MT"/>
              <a:cs typeface="Arial MT"/>
            </a:endParaRPr>
          </a:p>
          <a:p>
            <a:pPr marL="220979">
              <a:lnSpc>
                <a:spcPct val="100000"/>
              </a:lnSpc>
              <a:spcBef>
                <a:spcPts val="480"/>
              </a:spcBef>
            </a:pPr>
            <a:r>
              <a:rPr dirty="0" sz="2000">
                <a:solidFill>
                  <a:srgbClr val="FFFFFF"/>
                </a:solidFill>
                <a:latin typeface="Arial MT"/>
                <a:cs typeface="Arial MT"/>
              </a:rPr>
              <a:t>Barrel-shaped</a:t>
            </a:r>
            <a:r>
              <a:rPr dirty="0" sz="2000" spc="-6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FFFFFF"/>
                </a:solidFill>
                <a:latin typeface="Arial MT"/>
                <a:cs typeface="Arial MT"/>
              </a:rPr>
              <a:t>chest</a:t>
            </a:r>
            <a:r>
              <a:rPr dirty="0" sz="2000" spc="-5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FFFFFF"/>
                </a:solidFill>
                <a:latin typeface="Arial MT"/>
                <a:cs typeface="Arial MT"/>
              </a:rPr>
              <a:t>,</a:t>
            </a:r>
            <a:endParaRPr sz="2000">
              <a:latin typeface="Arial MT"/>
              <a:cs typeface="Arial MT"/>
            </a:endParaRPr>
          </a:p>
          <a:p>
            <a:pPr marL="220979" marR="2712085">
              <a:lnSpc>
                <a:spcPct val="120000"/>
              </a:lnSpc>
            </a:pPr>
            <a:r>
              <a:rPr dirty="0" sz="2000">
                <a:solidFill>
                  <a:srgbClr val="FFFFFF"/>
                </a:solidFill>
                <a:latin typeface="Arial MT"/>
                <a:cs typeface="Arial MT"/>
              </a:rPr>
              <a:t>Accessory respiratory muscle participate , </a:t>
            </a:r>
            <a:r>
              <a:rPr dirty="0" sz="2000" spc="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FFFFFF"/>
                </a:solidFill>
                <a:latin typeface="Arial MT"/>
                <a:cs typeface="Arial MT"/>
              </a:rPr>
              <a:t>Prolonged</a:t>
            </a:r>
            <a:r>
              <a:rPr dirty="0" sz="2000" spc="-2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FFFFFF"/>
                </a:solidFill>
                <a:latin typeface="Arial MT"/>
                <a:cs typeface="Arial MT"/>
              </a:rPr>
              <a:t>expiration</a:t>
            </a:r>
            <a:r>
              <a:rPr dirty="0" sz="2000" spc="-2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FFFFFF"/>
                </a:solidFill>
                <a:latin typeface="Arial MT"/>
                <a:cs typeface="Arial MT"/>
              </a:rPr>
              <a:t>during</a:t>
            </a:r>
            <a:r>
              <a:rPr dirty="0" sz="2000" spc="-3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FFFFFF"/>
                </a:solidFill>
                <a:latin typeface="Arial MT"/>
                <a:cs typeface="Arial MT"/>
              </a:rPr>
              <a:t>quiet</a:t>
            </a:r>
            <a:r>
              <a:rPr dirty="0" sz="2000" spc="-2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FFFFFF"/>
                </a:solidFill>
                <a:latin typeface="Arial MT"/>
                <a:cs typeface="Arial MT"/>
              </a:rPr>
              <a:t>breathing. </a:t>
            </a:r>
            <a:r>
              <a:rPr dirty="0" sz="2000" spc="-54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FFFFFF"/>
                </a:solidFill>
                <a:latin typeface="Arial MT"/>
                <a:cs typeface="Arial MT"/>
              </a:rPr>
              <a:t>Expiration</a:t>
            </a:r>
            <a:r>
              <a:rPr dirty="0" sz="2000" spc="-1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FFFFFF"/>
                </a:solidFill>
                <a:latin typeface="Arial MT"/>
                <a:cs typeface="Arial MT"/>
              </a:rPr>
              <a:t>through</a:t>
            </a:r>
            <a:r>
              <a:rPr dirty="0" sz="2000" spc="-4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FFFFFF"/>
                </a:solidFill>
                <a:latin typeface="Arial MT"/>
                <a:cs typeface="Arial MT"/>
              </a:rPr>
              <a:t>pursed</a:t>
            </a:r>
            <a:r>
              <a:rPr dirty="0" sz="2000" spc="-3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FFFFFF"/>
                </a:solidFill>
                <a:latin typeface="Arial MT"/>
                <a:cs typeface="Arial MT"/>
              </a:rPr>
              <a:t>lips</a:t>
            </a:r>
            <a:endParaRPr sz="2000">
              <a:latin typeface="Arial MT"/>
              <a:cs typeface="Arial MT"/>
            </a:endParaRPr>
          </a:p>
          <a:p>
            <a:pPr indent="-134620" marL="355600" marR="5080">
              <a:lnSpc>
                <a:spcPct val="100000"/>
              </a:lnSpc>
              <a:spcBef>
                <a:spcPts val="484"/>
              </a:spcBef>
            </a:pPr>
            <a:r>
              <a:rPr dirty="0" sz="2000">
                <a:solidFill>
                  <a:srgbClr val="FFFFFF"/>
                </a:solidFill>
                <a:latin typeface="Arial MT"/>
                <a:cs typeface="Arial MT"/>
              </a:rPr>
              <a:t>Paradoxical</a:t>
            </a:r>
            <a:r>
              <a:rPr dirty="0" sz="2000" spc="-2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FFFFFF"/>
                </a:solidFill>
                <a:latin typeface="Arial MT"/>
                <a:cs typeface="Arial MT"/>
              </a:rPr>
              <a:t>retraction</a:t>
            </a:r>
            <a:r>
              <a:rPr dirty="0" sz="2000" spc="-4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FFFFFF"/>
                </a:solidFill>
                <a:latin typeface="Arial MT"/>
                <a:cs typeface="Arial MT"/>
              </a:rPr>
              <a:t>of</a:t>
            </a:r>
            <a:r>
              <a:rPr dirty="0" sz="2000" spc="-1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FFFFFF"/>
                </a:solidFill>
                <a:latin typeface="Arial MT"/>
                <a:cs typeface="Arial MT"/>
              </a:rPr>
              <a:t>the</a:t>
            </a:r>
            <a:r>
              <a:rPr dirty="0" sz="2000" spc="-1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FFFFFF"/>
                </a:solidFill>
                <a:latin typeface="Arial MT"/>
                <a:cs typeface="Arial MT"/>
              </a:rPr>
              <a:t>lower</a:t>
            </a:r>
            <a:r>
              <a:rPr dirty="0" sz="2000" spc="-1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FFFFFF"/>
                </a:solidFill>
                <a:latin typeface="Arial MT"/>
                <a:cs typeface="Arial MT"/>
              </a:rPr>
              <a:t>interspaces</a:t>
            </a:r>
            <a:r>
              <a:rPr dirty="0" sz="2000" spc="-4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FFFFFF"/>
                </a:solidFill>
                <a:latin typeface="Arial MT"/>
                <a:cs typeface="Arial MT"/>
              </a:rPr>
              <a:t>during</a:t>
            </a:r>
            <a:r>
              <a:rPr dirty="0" sz="2000" spc="-2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FFFFFF"/>
                </a:solidFill>
                <a:latin typeface="Arial MT"/>
                <a:cs typeface="Arial MT"/>
              </a:rPr>
              <a:t>inspiration</a:t>
            </a:r>
            <a:r>
              <a:rPr dirty="0" sz="2000" spc="-1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000" spc="5">
                <a:solidFill>
                  <a:srgbClr val="FFFFFF"/>
                </a:solidFill>
                <a:latin typeface="Arial MT"/>
                <a:cs typeface="Arial MT"/>
              </a:rPr>
              <a:t>(ie, </a:t>
            </a:r>
            <a:r>
              <a:rPr dirty="0" sz="2000" spc="-54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FFFFFF"/>
                </a:solidFill>
                <a:latin typeface="Arial MT"/>
                <a:cs typeface="Arial MT"/>
              </a:rPr>
              <a:t>hoover's</a:t>
            </a:r>
            <a:r>
              <a:rPr dirty="0" sz="2000" spc="-2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FFFFFF"/>
                </a:solidFill>
                <a:latin typeface="Arial MT"/>
                <a:cs typeface="Arial MT"/>
              </a:rPr>
              <a:t>sign)</a:t>
            </a:r>
            <a:endParaRPr sz="2000">
              <a:latin typeface="Arial MT"/>
              <a:cs typeface="Arial MT"/>
            </a:endParaRPr>
          </a:p>
          <a:p>
            <a:pPr marL="291465">
              <a:lnSpc>
                <a:spcPct val="100000"/>
              </a:lnSpc>
              <a:spcBef>
                <a:spcPts val="480"/>
              </a:spcBef>
            </a:pPr>
            <a:r>
              <a:rPr dirty="0" sz="2000">
                <a:solidFill>
                  <a:srgbClr val="FFFFFF"/>
                </a:solidFill>
                <a:latin typeface="Arial MT"/>
                <a:cs typeface="Arial MT"/>
              </a:rPr>
              <a:t>Tripod</a:t>
            </a:r>
            <a:r>
              <a:rPr dirty="0" sz="2000" spc="-5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FFFFFF"/>
                </a:solidFill>
                <a:latin typeface="Arial MT"/>
                <a:cs typeface="Arial MT"/>
              </a:rPr>
              <a:t>Position</a:t>
            </a:r>
            <a:endParaRPr sz="2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object 2"/>
          <p:cNvGrpSpPr/>
          <p:nvPr/>
        </p:nvGrpSpPr>
        <p:grpSpPr>
          <a:xfrm>
            <a:off x="2286000" y="141731"/>
            <a:ext cx="4495800" cy="4753610"/>
            <a:chOff x="2286000" y="141731"/>
            <a:chExt cx="4495800" cy="4753610"/>
          </a:xfrm>
        </p:grpSpPr>
        <p:pic>
          <p:nvPicPr>
            <p:cNvPr id="2097206" name="object 3"/>
            <p:cNvPicPr>
              <a:picLocks/>
            </p:cNvPicPr>
            <p:nvPr/>
          </p:nvPicPr>
          <p:blipFill>
            <a:blip xmlns:r="http://schemas.openxmlformats.org/officeDocument/2006/relationships" r:embed="rId1" cstate="print"/>
            <a:stretch>
              <a:fillRect/>
            </a:stretch>
          </p:blipFill>
          <p:spPr>
            <a:xfrm>
              <a:off x="2286000" y="141731"/>
              <a:ext cx="4495800" cy="4753356"/>
            </a:xfrm>
            <a:prstGeom prst="rect"/>
          </p:spPr>
        </p:pic>
        <p:pic>
          <p:nvPicPr>
            <p:cNvPr id="2097207" name="object 4"/>
            <p:cNvPicPr>
              <a:picLocks/>
            </p:cNvPicPr>
            <p:nvPr/>
          </p:nvPicPr>
          <p:blipFill>
            <a:blip xmlns:r="http://schemas.openxmlformats.org/officeDocument/2006/relationships" r:embed="rId2" cstate="print"/>
            <a:stretch>
              <a:fillRect/>
            </a:stretch>
          </p:blipFill>
          <p:spPr>
            <a:xfrm>
              <a:off x="2339339" y="195071"/>
              <a:ext cx="4364736" cy="4622292"/>
            </a:xfrm>
            <a:prstGeom prst="rect"/>
          </p:spPr>
        </p:pic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08" name="object 2"/>
          <p:cNvPicPr>
            <a:picLocks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2170176" y="48767"/>
            <a:ext cx="4901183" cy="1304543"/>
          </a:xfrm>
          <a:prstGeom prst="rect"/>
        </p:spPr>
      </p:pic>
      <p:sp>
        <p:nvSpPr>
          <p:cNvPr id="1048650" name="object 3"/>
          <p:cNvSpPr txBox="1">
            <a:spLocks noGrp="1"/>
          </p:cNvSpPr>
          <p:nvPr>
            <p:ph type="title"/>
          </p:nvPr>
        </p:nvSpPr>
        <p:spPr>
          <a:xfrm>
            <a:off x="2545460" y="239090"/>
            <a:ext cx="4124960" cy="697230"/>
          </a:xfrm>
          <a:prstGeom prst="rect"/>
        </p:spPr>
        <p:txBody>
          <a:bodyPr bIns="0" lIns="0" rIns="0" rtlCol="0" tIns="13335" vert="horz" wrap="square">
            <a:spAutoFit/>
          </a:bodyPr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Tripod</a:t>
            </a:r>
            <a:r>
              <a:rPr dirty="0" spc="-90"/>
              <a:t> </a:t>
            </a:r>
            <a:r>
              <a:rPr dirty="0"/>
              <a:t>Position</a:t>
            </a:r>
          </a:p>
        </p:txBody>
      </p:sp>
      <p:grpSp>
        <p:nvGrpSpPr>
          <p:cNvPr id="104" name="object 4"/>
          <p:cNvGrpSpPr/>
          <p:nvPr/>
        </p:nvGrpSpPr>
        <p:grpSpPr>
          <a:xfrm>
            <a:off x="367284" y="1054608"/>
            <a:ext cx="4287520" cy="3331845"/>
            <a:chOff x="367284" y="1054608"/>
            <a:chExt cx="4287520" cy="3331845"/>
          </a:xfrm>
        </p:grpSpPr>
        <p:pic>
          <p:nvPicPr>
            <p:cNvPr id="2097209" name="object 5"/>
            <p:cNvPicPr>
              <a:picLocks/>
            </p:cNvPicPr>
            <p:nvPr/>
          </p:nvPicPr>
          <p:blipFill>
            <a:blip xmlns:r="http://schemas.openxmlformats.org/officeDocument/2006/relationships" r:embed="rId2" cstate="print"/>
            <a:stretch>
              <a:fillRect/>
            </a:stretch>
          </p:blipFill>
          <p:spPr>
            <a:xfrm>
              <a:off x="367284" y="1054608"/>
              <a:ext cx="4287012" cy="3331464"/>
            </a:xfrm>
            <a:prstGeom prst="rect"/>
          </p:spPr>
        </p:pic>
        <p:pic>
          <p:nvPicPr>
            <p:cNvPr id="2097210" name="object 6"/>
            <p:cNvPicPr>
              <a:picLocks/>
            </p:cNvPicPr>
            <p:nvPr/>
          </p:nvPicPr>
          <p:blipFill>
            <a:blip xmlns:r="http://schemas.openxmlformats.org/officeDocument/2006/relationships" r:embed="rId3" cstate="print"/>
            <a:stretch>
              <a:fillRect/>
            </a:stretch>
          </p:blipFill>
          <p:spPr>
            <a:xfrm>
              <a:off x="522427" y="1333830"/>
              <a:ext cx="274320" cy="204520"/>
            </a:xfrm>
            <a:prstGeom prst="rect"/>
          </p:spPr>
        </p:pic>
      </p:grpSp>
      <p:sp>
        <p:nvSpPr>
          <p:cNvPr id="1048651" name="object 7"/>
          <p:cNvSpPr txBox="1"/>
          <p:nvPr/>
        </p:nvSpPr>
        <p:spPr>
          <a:xfrm>
            <a:off x="852627" y="1179016"/>
            <a:ext cx="3464560" cy="2952750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solidFill>
                  <a:srgbClr val="FFFFFF"/>
                </a:solidFill>
                <a:latin typeface="Arial MT"/>
                <a:cs typeface="Arial MT"/>
              </a:rPr>
              <a:t>Patients </a:t>
            </a:r>
            <a:r>
              <a:rPr dirty="0" sz="2400">
                <a:solidFill>
                  <a:srgbClr val="FFFFFF"/>
                </a:solidFill>
                <a:latin typeface="Arial MT"/>
                <a:cs typeface="Arial MT"/>
              </a:rPr>
              <a:t>with</a:t>
            </a:r>
            <a:r>
              <a:rPr dirty="0" sz="2400" spc="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Arial MT"/>
                <a:cs typeface="Arial MT"/>
              </a:rPr>
              <a:t>end-stage </a:t>
            </a:r>
            <a:r>
              <a:rPr dirty="0" sz="240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Arial MT"/>
                <a:cs typeface="Arial MT"/>
              </a:rPr>
              <a:t>COPD </a:t>
            </a:r>
            <a:r>
              <a:rPr dirty="0" sz="2400">
                <a:solidFill>
                  <a:srgbClr val="FFFFFF"/>
                </a:solidFill>
                <a:latin typeface="Arial MT"/>
                <a:cs typeface="Arial MT"/>
              </a:rPr>
              <a:t>may </a:t>
            </a:r>
            <a:r>
              <a:rPr dirty="0" sz="2400" spc="-5">
                <a:solidFill>
                  <a:srgbClr val="FFFFFF"/>
                </a:solidFill>
                <a:latin typeface="Arial MT"/>
                <a:cs typeface="Arial MT"/>
              </a:rPr>
              <a:t>adopt </a:t>
            </a:r>
            <a:r>
              <a:rPr dirty="0" sz="240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Arial MT"/>
                <a:cs typeface="Arial MT"/>
              </a:rPr>
              <a:t>positions</a:t>
            </a:r>
            <a:r>
              <a:rPr dirty="0" sz="2400" spc="1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400">
                <a:solidFill>
                  <a:srgbClr val="FFFFFF"/>
                </a:solidFill>
                <a:latin typeface="Arial MT"/>
                <a:cs typeface="Arial MT"/>
              </a:rPr>
              <a:t>that</a:t>
            </a:r>
            <a:r>
              <a:rPr dirty="0" sz="2400" spc="-2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Arial MT"/>
                <a:cs typeface="Arial MT"/>
              </a:rPr>
              <a:t>relieve </a:t>
            </a:r>
            <a:r>
              <a:rPr dirty="0" sz="240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Arial MT"/>
                <a:cs typeface="Arial MT"/>
              </a:rPr>
              <a:t>dyspnea, </a:t>
            </a:r>
            <a:r>
              <a:rPr dirty="0" sz="2400">
                <a:solidFill>
                  <a:srgbClr val="FFFFFF"/>
                </a:solidFill>
                <a:latin typeface="Arial MT"/>
                <a:cs typeface="Arial MT"/>
              </a:rPr>
              <a:t>such</a:t>
            </a:r>
            <a:r>
              <a:rPr dirty="0" sz="2400" spc="-2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400">
                <a:solidFill>
                  <a:srgbClr val="FFFFFF"/>
                </a:solidFill>
                <a:latin typeface="Arial MT"/>
                <a:cs typeface="Arial MT"/>
              </a:rPr>
              <a:t>as</a:t>
            </a:r>
            <a:r>
              <a:rPr dirty="0" sz="2400" spc="-1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Arial MT"/>
                <a:cs typeface="Arial MT"/>
              </a:rPr>
              <a:t>leaning </a:t>
            </a:r>
            <a:r>
              <a:rPr dirty="0" sz="2400" spc="-65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Arial MT"/>
                <a:cs typeface="Arial MT"/>
              </a:rPr>
              <a:t>forward with </a:t>
            </a:r>
            <a:r>
              <a:rPr dirty="0" sz="2400">
                <a:solidFill>
                  <a:srgbClr val="FFFFFF"/>
                </a:solidFill>
                <a:latin typeface="Arial MT"/>
                <a:cs typeface="Arial MT"/>
              </a:rPr>
              <a:t>arms </a:t>
            </a:r>
            <a:r>
              <a:rPr dirty="0" sz="2400" spc="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400">
                <a:solidFill>
                  <a:srgbClr val="FFFFFF"/>
                </a:solidFill>
                <a:latin typeface="Arial MT"/>
                <a:cs typeface="Arial MT"/>
              </a:rPr>
              <a:t>outstretched </a:t>
            </a:r>
            <a:r>
              <a:rPr dirty="0" sz="2400" spc="-5">
                <a:solidFill>
                  <a:srgbClr val="FFFFFF"/>
                </a:solidFill>
                <a:latin typeface="Arial MT"/>
                <a:cs typeface="Arial MT"/>
              </a:rPr>
              <a:t>and weight </a:t>
            </a:r>
            <a:r>
              <a:rPr dirty="0" sz="240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Arial MT"/>
                <a:cs typeface="Arial MT"/>
              </a:rPr>
              <a:t>supported </a:t>
            </a:r>
            <a:r>
              <a:rPr dirty="0" sz="2400">
                <a:solidFill>
                  <a:srgbClr val="FFFFFF"/>
                </a:solidFill>
                <a:latin typeface="Arial MT"/>
                <a:cs typeface="Arial MT"/>
              </a:rPr>
              <a:t>on the </a:t>
            </a:r>
            <a:r>
              <a:rPr dirty="0" sz="2400" spc="-5">
                <a:solidFill>
                  <a:srgbClr val="FFFFFF"/>
                </a:solidFill>
                <a:latin typeface="Arial MT"/>
                <a:cs typeface="Arial MT"/>
              </a:rPr>
              <a:t>palms </a:t>
            </a:r>
            <a:r>
              <a:rPr dirty="0" sz="240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Arial MT"/>
                <a:cs typeface="Arial MT"/>
              </a:rPr>
              <a:t>or elbows.</a:t>
            </a:r>
            <a:endParaRPr sz="2400">
              <a:latin typeface="Arial MT"/>
              <a:cs typeface="Arial MT"/>
            </a:endParaRPr>
          </a:p>
        </p:txBody>
      </p:sp>
      <p:pic>
        <p:nvPicPr>
          <p:cNvPr id="2097211" name="object 8"/>
          <p:cNvPicPr>
            <a:picLocks/>
          </p:cNvPicPr>
          <p:nvPr/>
        </p:nvPicPr>
        <p:blipFill>
          <a:blip xmlns:r="http://schemas.openxmlformats.org/officeDocument/2006/relationships" r:embed="rId4" cstate="print"/>
          <a:stretch>
            <a:fillRect/>
          </a:stretch>
        </p:blipFill>
        <p:spPr>
          <a:xfrm>
            <a:off x="4788408" y="1275588"/>
            <a:ext cx="4224528" cy="3168396"/>
          </a:xfrm>
          <a:prstGeom prst="rect"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2" name="object 2"/>
          <p:cNvSpPr txBox="1"/>
          <p:nvPr/>
        </p:nvSpPr>
        <p:spPr>
          <a:xfrm>
            <a:off x="993444" y="1194891"/>
            <a:ext cx="5627370" cy="3593465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99FF66"/>
                </a:solidFill>
                <a:latin typeface="Arial MT"/>
                <a:cs typeface="Arial MT"/>
              </a:rPr>
              <a:t>*</a:t>
            </a:r>
            <a:r>
              <a:rPr dirty="0" sz="1800" spc="-5">
                <a:solidFill>
                  <a:srgbClr val="FFFF00"/>
                </a:solidFill>
                <a:latin typeface="Arial MT"/>
                <a:cs typeface="Arial MT"/>
              </a:rPr>
              <a:t>Palpation:</a:t>
            </a:r>
            <a:endParaRPr sz="1800">
              <a:latin typeface="Arial MT"/>
              <a:cs typeface="Arial MT"/>
            </a:endParaRPr>
          </a:p>
          <a:p>
            <a:pPr marL="139065">
              <a:lnSpc>
                <a:spcPct val="100000"/>
              </a:lnSpc>
              <a:spcBef>
                <a:spcPts val="5"/>
              </a:spcBef>
            </a:pPr>
            <a:r>
              <a:rPr dirty="0" sz="1800" spc="-5">
                <a:solidFill>
                  <a:srgbClr val="FFFFFF"/>
                </a:solidFill>
                <a:latin typeface="Arial MT"/>
                <a:cs typeface="Arial MT"/>
              </a:rPr>
              <a:t>Decreased</a:t>
            </a:r>
            <a:r>
              <a:rPr dirty="0" sz="1800" spc="-1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FFFFFF"/>
                </a:solidFill>
                <a:latin typeface="Arial MT"/>
                <a:cs typeface="Arial MT"/>
              </a:rPr>
              <a:t>fremitus</a:t>
            </a:r>
            <a:r>
              <a:rPr dirty="0" sz="1800" spc="-1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 MT"/>
                <a:cs typeface="Arial MT"/>
              </a:rPr>
              <a:t>vocalis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b="1" dirty="0" sz="1800" spc="-5">
                <a:solidFill>
                  <a:srgbClr val="FFFFFF"/>
                </a:solidFill>
                <a:latin typeface="Arial"/>
                <a:cs typeface="Arial"/>
              </a:rPr>
              <a:t>*</a:t>
            </a:r>
            <a:r>
              <a:rPr b="1" dirty="0" sz="1800" spc="-5">
                <a:solidFill>
                  <a:srgbClr val="FFFF00"/>
                </a:solidFill>
                <a:latin typeface="Arial"/>
                <a:cs typeface="Arial"/>
              </a:rPr>
              <a:t>Percussion</a:t>
            </a:r>
            <a:r>
              <a:rPr b="1" dirty="0" sz="1800" spc="-3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b="1" dirty="0" sz="1800">
                <a:solidFill>
                  <a:srgbClr val="FFFF00"/>
                </a:solidFill>
                <a:latin typeface="Arial"/>
                <a:cs typeface="Arial"/>
              </a:rPr>
              <a:t>: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b="1" dirty="0" sz="1800" spc="-5">
                <a:solidFill>
                  <a:srgbClr val="FFFFFF"/>
                </a:solidFill>
                <a:latin typeface="Arial"/>
                <a:cs typeface="Arial"/>
              </a:rPr>
              <a:t>Hyperresonant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b="1" dirty="0" sz="1800" spc="-5">
                <a:solidFill>
                  <a:srgbClr val="FFFFFF"/>
                </a:solidFill>
                <a:latin typeface="Arial"/>
                <a:cs typeface="Arial"/>
              </a:rPr>
              <a:t>Depressed diaphragm,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b="1" dirty="0" sz="1800">
                <a:solidFill>
                  <a:srgbClr val="FFFFFF"/>
                </a:solidFill>
                <a:latin typeface="Arial"/>
                <a:cs typeface="Arial"/>
              </a:rPr>
              <a:t>Dimination</a:t>
            </a:r>
            <a:r>
              <a:rPr b="1" dirty="0" sz="18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dirty="0" sz="18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b="1" dirty="0" sz="18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dirty="0" sz="1800" spc="-5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b="1" dirty="0" sz="18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dirty="0" sz="1800" spc="-5">
                <a:solidFill>
                  <a:srgbClr val="FFFFFF"/>
                </a:solidFill>
                <a:latin typeface="Arial"/>
                <a:cs typeface="Arial"/>
              </a:rPr>
              <a:t>area</a:t>
            </a:r>
            <a:r>
              <a:rPr b="1" dirty="0" sz="18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dirty="0" sz="18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b="1" dirty="0" sz="18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dirty="0" sz="1800" spc="-5">
                <a:solidFill>
                  <a:srgbClr val="FFFFFF"/>
                </a:solidFill>
                <a:latin typeface="Arial"/>
                <a:cs typeface="Arial"/>
              </a:rPr>
              <a:t>absolute</a:t>
            </a:r>
            <a:r>
              <a:rPr b="1" dirty="0" sz="18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dirty="0" sz="1800" spc="-5">
                <a:solidFill>
                  <a:srgbClr val="FFFFFF"/>
                </a:solidFill>
                <a:latin typeface="Arial"/>
                <a:cs typeface="Arial"/>
              </a:rPr>
              <a:t>cardiac</a:t>
            </a:r>
            <a:r>
              <a:rPr b="1" dirty="0" sz="18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dirty="0" sz="1800" spc="-5">
                <a:solidFill>
                  <a:srgbClr val="FFFFFF"/>
                </a:solidFill>
                <a:latin typeface="Arial"/>
                <a:cs typeface="Arial"/>
              </a:rPr>
              <a:t>dullness.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Arial"/>
              <a:cs typeface="Arial"/>
            </a:endParaRPr>
          </a:p>
          <a:p>
            <a:pPr marL="76200">
              <a:lnSpc>
                <a:spcPct val="100000"/>
              </a:lnSpc>
            </a:pPr>
            <a:r>
              <a:rPr b="1" dirty="0" sz="1800" spc="-5">
                <a:solidFill>
                  <a:srgbClr val="FFFFFF"/>
                </a:solidFill>
                <a:latin typeface="Arial"/>
                <a:cs typeface="Arial"/>
              </a:rPr>
              <a:t>*</a:t>
            </a:r>
            <a:r>
              <a:rPr b="1" dirty="0" sz="1800" spc="-5">
                <a:solidFill>
                  <a:srgbClr val="FFFF00"/>
                </a:solidFill>
                <a:latin typeface="Arial"/>
                <a:cs typeface="Arial"/>
              </a:rPr>
              <a:t>Auscultation:</a:t>
            </a:r>
            <a:endParaRPr sz="1800">
              <a:latin typeface="Arial"/>
              <a:cs typeface="Arial"/>
            </a:endParaRPr>
          </a:p>
          <a:p>
            <a:pPr marL="76200">
              <a:lnSpc>
                <a:spcPts val="2155"/>
              </a:lnSpc>
              <a:spcBef>
                <a:spcPts val="15"/>
              </a:spcBef>
            </a:pPr>
            <a:r>
              <a:rPr b="1" dirty="0" sz="1800">
                <a:solidFill>
                  <a:srgbClr val="FFFFFF"/>
                </a:solidFill>
                <a:latin typeface="Arial"/>
                <a:cs typeface="Arial"/>
              </a:rPr>
              <a:t>Prolonged</a:t>
            </a:r>
            <a:r>
              <a:rPr b="1" dirty="0" sz="18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dirty="0" sz="1800" spc="-5">
                <a:solidFill>
                  <a:srgbClr val="FFFFFF"/>
                </a:solidFill>
                <a:latin typeface="Arial"/>
                <a:cs typeface="Arial"/>
              </a:rPr>
              <a:t>expiration</a:t>
            </a:r>
            <a:r>
              <a:rPr b="1" dirty="0" sz="18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dirty="0" sz="1800">
                <a:solidFill>
                  <a:srgbClr val="FFFFFF"/>
                </a:solidFill>
                <a:latin typeface="Microsoft YaHei UI"/>
                <a:cs typeface="Microsoft YaHei UI"/>
              </a:rPr>
              <a:t>；</a:t>
            </a:r>
            <a:endParaRPr sz="1800">
              <a:latin typeface="Microsoft YaHei UI"/>
              <a:cs typeface="Microsoft YaHei UI"/>
            </a:endParaRPr>
          </a:p>
          <a:p>
            <a:pPr marL="76200">
              <a:lnSpc>
                <a:spcPts val="2155"/>
              </a:lnSpc>
            </a:pPr>
            <a:r>
              <a:rPr b="1" dirty="0" sz="1800" spc="-5">
                <a:solidFill>
                  <a:srgbClr val="FFFFFF"/>
                </a:solidFill>
                <a:latin typeface="Arial"/>
                <a:cs typeface="Arial"/>
              </a:rPr>
              <a:t>Reduced</a:t>
            </a:r>
            <a:r>
              <a:rPr b="1" dirty="0"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dirty="0" sz="1800" spc="-5">
                <a:solidFill>
                  <a:srgbClr val="FFFFFF"/>
                </a:solidFill>
                <a:latin typeface="Arial"/>
                <a:cs typeface="Arial"/>
              </a:rPr>
              <a:t>breath</a:t>
            </a:r>
            <a:r>
              <a:rPr b="1" dirty="0"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dirty="0" sz="1800">
                <a:solidFill>
                  <a:srgbClr val="FFFFFF"/>
                </a:solidFill>
                <a:latin typeface="Arial"/>
                <a:cs typeface="Arial"/>
              </a:rPr>
              <a:t>sounds;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b="1" dirty="0" sz="180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b="1" dirty="0" sz="18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dirty="0" sz="1800" spc="-5">
                <a:solidFill>
                  <a:srgbClr val="FFFFFF"/>
                </a:solidFill>
                <a:latin typeface="Arial"/>
                <a:cs typeface="Arial"/>
              </a:rPr>
              <a:t>presence</a:t>
            </a:r>
            <a:r>
              <a:rPr b="1" dirty="0" sz="18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dirty="0" sz="1800">
                <a:solidFill>
                  <a:srgbClr val="FFFFFF"/>
                </a:solidFill>
                <a:latin typeface="Arial"/>
                <a:cs typeface="Arial"/>
              </a:rPr>
              <a:t>of wheezing</a:t>
            </a:r>
            <a:r>
              <a:rPr b="1" dirty="0" sz="18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dirty="0" sz="1800">
                <a:solidFill>
                  <a:srgbClr val="FFFFFF"/>
                </a:solidFill>
                <a:latin typeface="Arial"/>
                <a:cs typeface="Arial"/>
              </a:rPr>
              <a:t>during</a:t>
            </a:r>
            <a:r>
              <a:rPr b="1" dirty="0" sz="18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dirty="0" sz="1800">
                <a:solidFill>
                  <a:srgbClr val="FFFFFF"/>
                </a:solidFill>
                <a:latin typeface="Arial"/>
                <a:cs typeface="Arial"/>
              </a:rPr>
              <a:t>quiet</a:t>
            </a:r>
            <a:r>
              <a:rPr b="1" dirty="0" sz="18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dirty="0" sz="1800" spc="-5">
                <a:solidFill>
                  <a:srgbClr val="FFFFFF"/>
                </a:solidFill>
                <a:latin typeface="Arial"/>
                <a:cs typeface="Arial"/>
              </a:rPr>
              <a:t>breathing</a:t>
            </a:r>
            <a:endParaRPr sz="1800">
              <a:latin typeface="Arial"/>
              <a:cs typeface="Arial"/>
            </a:endParaRPr>
          </a:p>
          <a:p>
            <a:pPr marL="76200">
              <a:lnSpc>
                <a:spcPct val="100000"/>
              </a:lnSpc>
            </a:pPr>
            <a:r>
              <a:rPr b="1" dirty="0" sz="1800" spc="-10">
                <a:solidFill>
                  <a:srgbClr val="FFFFFF"/>
                </a:solidFill>
                <a:latin typeface="Arial"/>
                <a:cs typeface="Arial"/>
              </a:rPr>
              <a:t>Crackle</a:t>
            </a:r>
            <a:r>
              <a:rPr b="1" dirty="0" sz="18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dirty="0" sz="1800" spc="-10">
                <a:solidFill>
                  <a:srgbClr val="FFFFFF"/>
                </a:solidFill>
                <a:latin typeface="Arial"/>
                <a:cs typeface="Arial"/>
              </a:rPr>
              <a:t>can</a:t>
            </a:r>
            <a:r>
              <a:rPr b="1" dirty="0" sz="1800">
                <a:solidFill>
                  <a:srgbClr val="FFFFFF"/>
                </a:solidFill>
                <a:latin typeface="Arial"/>
                <a:cs typeface="Arial"/>
              </a:rPr>
              <a:t> be</a:t>
            </a:r>
            <a:r>
              <a:rPr b="1" dirty="0" sz="18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dirty="0" sz="1800" spc="-5">
                <a:solidFill>
                  <a:srgbClr val="FFFFFF"/>
                </a:solidFill>
                <a:latin typeface="Arial"/>
                <a:cs typeface="Arial"/>
              </a:rPr>
              <a:t>heard</a:t>
            </a:r>
            <a:r>
              <a:rPr b="1" dirty="0" sz="1800">
                <a:solidFill>
                  <a:srgbClr val="FFFFFF"/>
                </a:solidFill>
                <a:latin typeface="Arial"/>
                <a:cs typeface="Arial"/>
              </a:rPr>
              <a:t> if </a:t>
            </a:r>
            <a:r>
              <a:rPr b="1" dirty="0" sz="1800" spc="-5">
                <a:solidFill>
                  <a:srgbClr val="FFFFFF"/>
                </a:solidFill>
                <a:latin typeface="Arial"/>
                <a:cs typeface="Arial"/>
              </a:rPr>
              <a:t>infection</a:t>
            </a:r>
            <a:r>
              <a:rPr b="1" dirty="0" sz="18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dirty="0" sz="1800" spc="-5">
                <a:solidFill>
                  <a:srgbClr val="FFFFFF"/>
                </a:solidFill>
                <a:latin typeface="Arial"/>
                <a:cs typeface="Arial"/>
              </a:rPr>
              <a:t>exist.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48653" name="object 3"/>
          <p:cNvSpPr txBox="1">
            <a:spLocks noGrp="1"/>
          </p:cNvSpPr>
          <p:nvPr>
            <p:ph type="title"/>
          </p:nvPr>
        </p:nvSpPr>
        <p:spPr>
          <a:xfrm>
            <a:off x="2203195" y="324738"/>
            <a:ext cx="4201160" cy="513715"/>
          </a:xfrm>
          <a:prstGeom prst="rect"/>
        </p:spPr>
        <p:txBody>
          <a:bodyPr bIns="0" lIns="0" rIns="0" rtlCol="0" tIns="13335" vert="horz" wrap="square">
            <a:spAutoFit/>
          </a:bodyPr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5"/>
              <a:t>Clinical</a:t>
            </a:r>
            <a:r>
              <a:rPr dirty="0" sz="3200" spc="-25"/>
              <a:t> </a:t>
            </a:r>
            <a:r>
              <a:rPr dirty="0" sz="3200" spc="-5"/>
              <a:t>Manifestation</a:t>
            </a:r>
            <a:endParaRPr sz="32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12" name="object 2"/>
          <p:cNvPicPr>
            <a:picLocks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1267967" y="4030979"/>
            <a:ext cx="6684264" cy="873252"/>
          </a:xfrm>
          <a:prstGeom prst="rect"/>
        </p:spPr>
      </p:pic>
      <p:grpSp>
        <p:nvGrpSpPr>
          <p:cNvPr id="107" name="object 3"/>
          <p:cNvGrpSpPr/>
          <p:nvPr/>
        </p:nvGrpSpPr>
        <p:grpSpPr>
          <a:xfrm>
            <a:off x="406908" y="1229867"/>
            <a:ext cx="8737600" cy="3571240"/>
            <a:chOff x="406908" y="1229867"/>
            <a:chExt cx="8737600" cy="3571240"/>
          </a:xfrm>
        </p:grpSpPr>
        <p:pic>
          <p:nvPicPr>
            <p:cNvPr id="2097213" name="object 4"/>
            <p:cNvPicPr>
              <a:picLocks/>
            </p:cNvPicPr>
            <p:nvPr/>
          </p:nvPicPr>
          <p:blipFill>
            <a:blip xmlns:r="http://schemas.openxmlformats.org/officeDocument/2006/relationships" r:embed="rId2" cstate="print"/>
            <a:stretch>
              <a:fillRect/>
            </a:stretch>
          </p:blipFill>
          <p:spPr>
            <a:xfrm>
              <a:off x="429768" y="1402079"/>
              <a:ext cx="3770376" cy="1784604"/>
            </a:xfrm>
            <a:prstGeom prst="rect"/>
          </p:spPr>
        </p:pic>
        <p:sp>
          <p:nvSpPr>
            <p:cNvPr id="1048654" name="object 5"/>
            <p:cNvSpPr/>
            <p:nvPr/>
          </p:nvSpPr>
          <p:spPr>
            <a:xfrm>
              <a:off x="457200" y="1429511"/>
              <a:ext cx="3639820" cy="1653539"/>
            </a:xfrm>
            <a:custGeom>
              <a:avLst/>
              <a:ahLst/>
              <a:rect l="l" t="t" r="r" b="b"/>
              <a:pathLst>
                <a:path w="3639820" h="1653539">
                  <a:moveTo>
                    <a:pt x="3188716" y="0"/>
                  </a:moveTo>
                  <a:lnTo>
                    <a:pt x="450545" y="0"/>
                  </a:lnTo>
                  <a:lnTo>
                    <a:pt x="360870" y="4699"/>
                  </a:lnTo>
                  <a:lnTo>
                    <a:pt x="317131" y="11937"/>
                  </a:lnTo>
                  <a:lnTo>
                    <a:pt x="273380" y="21462"/>
                  </a:lnTo>
                  <a:lnTo>
                    <a:pt x="199021" y="45212"/>
                  </a:lnTo>
                  <a:lnTo>
                    <a:pt x="133413" y="79755"/>
                  </a:lnTo>
                  <a:lnTo>
                    <a:pt x="76542" y="120141"/>
                  </a:lnTo>
                  <a:lnTo>
                    <a:pt x="34988" y="167766"/>
                  </a:lnTo>
                  <a:lnTo>
                    <a:pt x="6565" y="218948"/>
                  </a:lnTo>
                  <a:lnTo>
                    <a:pt x="0" y="273558"/>
                  </a:lnTo>
                  <a:lnTo>
                    <a:pt x="0" y="1379982"/>
                  </a:lnTo>
                  <a:lnTo>
                    <a:pt x="6565" y="1434592"/>
                  </a:lnTo>
                  <a:lnTo>
                    <a:pt x="34988" y="1485773"/>
                  </a:lnTo>
                  <a:lnTo>
                    <a:pt x="76542" y="1533398"/>
                  </a:lnTo>
                  <a:lnTo>
                    <a:pt x="133413" y="1573783"/>
                  </a:lnTo>
                  <a:lnTo>
                    <a:pt x="199021" y="1608327"/>
                  </a:lnTo>
                  <a:lnTo>
                    <a:pt x="273380" y="1632077"/>
                  </a:lnTo>
                  <a:lnTo>
                    <a:pt x="317131" y="1641602"/>
                  </a:lnTo>
                  <a:lnTo>
                    <a:pt x="360870" y="1648840"/>
                  </a:lnTo>
                  <a:lnTo>
                    <a:pt x="450545" y="1653539"/>
                  </a:lnTo>
                  <a:lnTo>
                    <a:pt x="3188716" y="1653539"/>
                  </a:lnTo>
                  <a:lnTo>
                    <a:pt x="3278504" y="1648840"/>
                  </a:lnTo>
                  <a:lnTo>
                    <a:pt x="3322192" y="1641602"/>
                  </a:lnTo>
                  <a:lnTo>
                    <a:pt x="3365880" y="1632077"/>
                  </a:lnTo>
                  <a:lnTo>
                    <a:pt x="3440303" y="1608327"/>
                  </a:lnTo>
                  <a:lnTo>
                    <a:pt x="3505962" y="1573783"/>
                  </a:lnTo>
                  <a:lnTo>
                    <a:pt x="3562730" y="1533398"/>
                  </a:lnTo>
                  <a:lnTo>
                    <a:pt x="3604260" y="1485773"/>
                  </a:lnTo>
                  <a:lnTo>
                    <a:pt x="3632708" y="1434592"/>
                  </a:lnTo>
                  <a:lnTo>
                    <a:pt x="3639312" y="1379982"/>
                  </a:lnTo>
                  <a:lnTo>
                    <a:pt x="3639312" y="273558"/>
                  </a:lnTo>
                  <a:lnTo>
                    <a:pt x="3632708" y="218948"/>
                  </a:lnTo>
                  <a:lnTo>
                    <a:pt x="3604260" y="167766"/>
                  </a:lnTo>
                  <a:lnTo>
                    <a:pt x="3562730" y="120141"/>
                  </a:lnTo>
                  <a:lnTo>
                    <a:pt x="3505962" y="79755"/>
                  </a:lnTo>
                  <a:lnTo>
                    <a:pt x="3440303" y="45212"/>
                  </a:lnTo>
                  <a:lnTo>
                    <a:pt x="3365880" y="21462"/>
                  </a:lnTo>
                  <a:lnTo>
                    <a:pt x="3322192" y="11937"/>
                  </a:lnTo>
                  <a:lnTo>
                    <a:pt x="3278504" y="4699"/>
                  </a:lnTo>
                  <a:lnTo>
                    <a:pt x="3188716" y="0"/>
                  </a:lnTo>
                  <a:close/>
                </a:path>
              </a:pathLst>
            </a:custGeom>
            <a:solidFill>
              <a:srgbClr val="EF8F00"/>
            </a:solidFill>
          </p:spPr>
          <p:txBody>
            <a:bodyPr bIns="0" lIns="0" rIns="0" rtlCol="0" tIns="0" wrap="square"/>
            <a:p/>
          </p:txBody>
        </p:sp>
        <p:pic>
          <p:nvPicPr>
            <p:cNvPr id="2097214" name="object 6"/>
            <p:cNvPicPr>
              <a:picLocks/>
            </p:cNvPicPr>
            <p:nvPr/>
          </p:nvPicPr>
          <p:blipFill>
            <a:blip xmlns:r="http://schemas.openxmlformats.org/officeDocument/2006/relationships" r:embed="rId3" cstate="print"/>
            <a:stretch>
              <a:fillRect/>
            </a:stretch>
          </p:blipFill>
          <p:spPr>
            <a:xfrm>
              <a:off x="768096" y="2183891"/>
              <a:ext cx="3006852" cy="877824"/>
            </a:xfrm>
            <a:prstGeom prst="rect"/>
          </p:spPr>
        </p:pic>
        <p:pic>
          <p:nvPicPr>
            <p:cNvPr id="2097215" name="object 7"/>
            <p:cNvPicPr>
              <a:picLocks/>
            </p:cNvPicPr>
            <p:nvPr/>
          </p:nvPicPr>
          <p:blipFill>
            <a:blip xmlns:r="http://schemas.openxmlformats.org/officeDocument/2006/relationships" r:embed="rId4" cstate="print"/>
            <a:stretch>
              <a:fillRect/>
            </a:stretch>
          </p:blipFill>
          <p:spPr>
            <a:xfrm>
              <a:off x="406908" y="1783079"/>
              <a:ext cx="3881628" cy="877824"/>
            </a:xfrm>
            <a:prstGeom prst="rect"/>
          </p:spPr>
        </p:pic>
        <p:pic>
          <p:nvPicPr>
            <p:cNvPr id="2097216" name="object 8"/>
            <p:cNvPicPr>
              <a:picLocks/>
            </p:cNvPicPr>
            <p:nvPr/>
          </p:nvPicPr>
          <p:blipFill>
            <a:blip xmlns:r="http://schemas.openxmlformats.org/officeDocument/2006/relationships" r:embed="rId5" cstate="print"/>
            <a:stretch>
              <a:fillRect/>
            </a:stretch>
          </p:blipFill>
          <p:spPr>
            <a:xfrm>
              <a:off x="4544567" y="1229867"/>
              <a:ext cx="4550664" cy="2103119"/>
            </a:xfrm>
            <a:prstGeom prst="rect"/>
          </p:spPr>
        </p:pic>
        <p:sp>
          <p:nvSpPr>
            <p:cNvPr id="1048655" name="object 9"/>
            <p:cNvSpPr/>
            <p:nvPr/>
          </p:nvSpPr>
          <p:spPr>
            <a:xfrm>
              <a:off x="4571999" y="1257299"/>
              <a:ext cx="4419600" cy="1972310"/>
            </a:xfrm>
            <a:custGeom>
              <a:avLst/>
              <a:ahLst/>
              <a:rect l="l" t="t" r="r" b="b"/>
              <a:pathLst>
                <a:path w="4419600" h="1972310">
                  <a:moveTo>
                    <a:pt x="4003548" y="0"/>
                  </a:moveTo>
                  <a:lnTo>
                    <a:pt x="416051" y="0"/>
                  </a:lnTo>
                  <a:lnTo>
                    <a:pt x="375412" y="2539"/>
                  </a:lnTo>
                  <a:lnTo>
                    <a:pt x="332866" y="7492"/>
                  </a:lnTo>
                  <a:lnTo>
                    <a:pt x="292100" y="14986"/>
                  </a:lnTo>
                  <a:lnTo>
                    <a:pt x="253237" y="24891"/>
                  </a:lnTo>
                  <a:lnTo>
                    <a:pt x="219583" y="39877"/>
                  </a:lnTo>
                  <a:lnTo>
                    <a:pt x="184150" y="54737"/>
                  </a:lnTo>
                  <a:lnTo>
                    <a:pt x="123951" y="95885"/>
                  </a:lnTo>
                  <a:lnTo>
                    <a:pt x="69087" y="143128"/>
                  </a:lnTo>
                  <a:lnTo>
                    <a:pt x="31876" y="197992"/>
                  </a:lnTo>
                  <a:lnTo>
                    <a:pt x="8889" y="261492"/>
                  </a:lnTo>
                  <a:lnTo>
                    <a:pt x="0" y="327405"/>
                  </a:lnTo>
                  <a:lnTo>
                    <a:pt x="0" y="1642110"/>
                  </a:lnTo>
                  <a:lnTo>
                    <a:pt x="8889" y="1708150"/>
                  </a:lnTo>
                  <a:lnTo>
                    <a:pt x="31876" y="1770380"/>
                  </a:lnTo>
                  <a:lnTo>
                    <a:pt x="69087" y="1826387"/>
                  </a:lnTo>
                  <a:lnTo>
                    <a:pt x="123951" y="1876170"/>
                  </a:lnTo>
                  <a:lnTo>
                    <a:pt x="184150" y="1917319"/>
                  </a:lnTo>
                  <a:lnTo>
                    <a:pt x="219583" y="1932177"/>
                  </a:lnTo>
                  <a:lnTo>
                    <a:pt x="253237" y="1947164"/>
                  </a:lnTo>
                  <a:lnTo>
                    <a:pt x="292100" y="1957070"/>
                  </a:lnTo>
                  <a:lnTo>
                    <a:pt x="332866" y="1964563"/>
                  </a:lnTo>
                  <a:lnTo>
                    <a:pt x="375412" y="1969516"/>
                  </a:lnTo>
                  <a:lnTo>
                    <a:pt x="416051" y="1972056"/>
                  </a:lnTo>
                  <a:lnTo>
                    <a:pt x="4003548" y="1972056"/>
                  </a:lnTo>
                  <a:lnTo>
                    <a:pt x="4047744" y="1969516"/>
                  </a:lnTo>
                  <a:lnTo>
                    <a:pt x="4088510" y="1964563"/>
                  </a:lnTo>
                  <a:lnTo>
                    <a:pt x="4127500" y="1957070"/>
                  </a:lnTo>
                  <a:lnTo>
                    <a:pt x="4166361" y="1947164"/>
                  </a:lnTo>
                  <a:lnTo>
                    <a:pt x="4203573" y="1932177"/>
                  </a:lnTo>
                  <a:lnTo>
                    <a:pt x="4239006" y="1917319"/>
                  </a:lnTo>
                  <a:lnTo>
                    <a:pt x="4299204" y="1876170"/>
                  </a:lnTo>
                  <a:lnTo>
                    <a:pt x="4350511" y="1826387"/>
                  </a:lnTo>
                  <a:lnTo>
                    <a:pt x="4368292" y="1798955"/>
                  </a:lnTo>
                  <a:lnTo>
                    <a:pt x="4387723" y="1770380"/>
                  </a:lnTo>
                  <a:lnTo>
                    <a:pt x="4400169" y="1740535"/>
                  </a:lnTo>
                  <a:lnTo>
                    <a:pt x="4410709" y="1708150"/>
                  </a:lnTo>
                  <a:lnTo>
                    <a:pt x="4416044" y="1675764"/>
                  </a:lnTo>
                  <a:lnTo>
                    <a:pt x="4419600" y="1642110"/>
                  </a:lnTo>
                  <a:lnTo>
                    <a:pt x="4419600" y="327405"/>
                  </a:lnTo>
                  <a:lnTo>
                    <a:pt x="4410709" y="261492"/>
                  </a:lnTo>
                  <a:lnTo>
                    <a:pt x="4387723" y="197992"/>
                  </a:lnTo>
                  <a:lnTo>
                    <a:pt x="4368292" y="170561"/>
                  </a:lnTo>
                  <a:lnTo>
                    <a:pt x="4350511" y="143128"/>
                  </a:lnTo>
                  <a:lnTo>
                    <a:pt x="4299204" y="95885"/>
                  </a:lnTo>
                  <a:lnTo>
                    <a:pt x="4239006" y="54737"/>
                  </a:lnTo>
                  <a:lnTo>
                    <a:pt x="4203573" y="39877"/>
                  </a:lnTo>
                  <a:lnTo>
                    <a:pt x="4166361" y="24891"/>
                  </a:lnTo>
                  <a:lnTo>
                    <a:pt x="4127500" y="14986"/>
                  </a:lnTo>
                  <a:lnTo>
                    <a:pt x="4088510" y="7492"/>
                  </a:lnTo>
                  <a:lnTo>
                    <a:pt x="4047744" y="2539"/>
                  </a:lnTo>
                  <a:lnTo>
                    <a:pt x="4003548" y="0"/>
                  </a:lnTo>
                  <a:close/>
                </a:path>
              </a:pathLst>
            </a:custGeom>
            <a:solidFill>
              <a:srgbClr val="EF8F00"/>
            </a:solidFill>
          </p:spPr>
          <p:txBody>
            <a:bodyPr bIns="0" lIns="0" rIns="0" rtlCol="0" tIns="0" wrap="square"/>
            <a:p/>
          </p:txBody>
        </p:sp>
        <p:pic>
          <p:nvPicPr>
            <p:cNvPr id="2097217" name="object 10"/>
            <p:cNvPicPr>
              <a:picLocks/>
            </p:cNvPicPr>
            <p:nvPr/>
          </p:nvPicPr>
          <p:blipFill>
            <a:blip xmlns:r="http://schemas.openxmlformats.org/officeDocument/2006/relationships" r:embed="rId6" cstate="print"/>
            <a:stretch>
              <a:fillRect/>
            </a:stretch>
          </p:blipFill>
          <p:spPr>
            <a:xfrm>
              <a:off x="5882640" y="1955291"/>
              <a:ext cx="1920239" cy="877824"/>
            </a:xfrm>
            <a:prstGeom prst="rect"/>
          </p:spPr>
        </p:pic>
        <p:pic>
          <p:nvPicPr>
            <p:cNvPr id="2097218" name="object 11"/>
            <p:cNvPicPr>
              <a:picLocks/>
            </p:cNvPicPr>
            <p:nvPr/>
          </p:nvPicPr>
          <p:blipFill>
            <a:blip xmlns:r="http://schemas.openxmlformats.org/officeDocument/2006/relationships" r:embed="rId7" cstate="print"/>
            <a:stretch>
              <a:fillRect/>
            </a:stretch>
          </p:blipFill>
          <p:spPr>
            <a:xfrm>
              <a:off x="5617463" y="2298191"/>
              <a:ext cx="2452116" cy="877824"/>
            </a:xfrm>
            <a:prstGeom prst="rect"/>
          </p:spPr>
        </p:pic>
        <p:pic>
          <p:nvPicPr>
            <p:cNvPr id="2097219" name="object 12"/>
            <p:cNvPicPr>
              <a:picLocks/>
            </p:cNvPicPr>
            <p:nvPr/>
          </p:nvPicPr>
          <p:blipFill>
            <a:blip xmlns:r="http://schemas.openxmlformats.org/officeDocument/2006/relationships" r:embed="rId8" cstate="print"/>
            <a:stretch>
              <a:fillRect/>
            </a:stretch>
          </p:blipFill>
          <p:spPr>
            <a:xfrm>
              <a:off x="4491228" y="2641091"/>
              <a:ext cx="4652772" cy="877824"/>
            </a:xfrm>
            <a:prstGeom prst="rect"/>
          </p:spPr>
        </p:pic>
        <p:pic>
          <p:nvPicPr>
            <p:cNvPr id="2097220" name="object 13"/>
            <p:cNvPicPr>
              <a:picLocks/>
            </p:cNvPicPr>
            <p:nvPr/>
          </p:nvPicPr>
          <p:blipFill>
            <a:blip xmlns:r="http://schemas.openxmlformats.org/officeDocument/2006/relationships" r:embed="rId9" cstate="print"/>
            <a:stretch>
              <a:fillRect/>
            </a:stretch>
          </p:blipFill>
          <p:spPr>
            <a:xfrm>
              <a:off x="1217676" y="3970019"/>
              <a:ext cx="6731508" cy="830580"/>
            </a:xfrm>
            <a:prstGeom prst="rect"/>
          </p:spPr>
        </p:pic>
      </p:grpSp>
      <p:sp>
        <p:nvSpPr>
          <p:cNvPr id="1048656" name="object 14"/>
          <p:cNvSpPr txBox="1"/>
          <p:nvPr/>
        </p:nvSpPr>
        <p:spPr>
          <a:xfrm>
            <a:off x="4745863" y="1364742"/>
            <a:ext cx="4172585" cy="1866264"/>
          </a:xfrm>
          <a:prstGeom prst="rect"/>
        </p:spPr>
        <p:txBody>
          <a:bodyPr bIns="0" lIns="0" rIns="0" rtlCol="0" tIns="61594" vert="horz" wrap="square">
            <a:spAutoFit/>
          </a:bodyPr>
          <a:p>
            <a:pPr algn="ctr" marL="321945" marR="337185">
              <a:lnSpc>
                <a:spcPts val="3010"/>
              </a:lnSpc>
              <a:spcBef>
                <a:spcPts val="484"/>
              </a:spcBef>
            </a:pPr>
            <a:r>
              <a:rPr b="1" dirty="0" sz="2800" spc="-10">
                <a:latin typeface="Arial"/>
                <a:cs typeface="Arial"/>
              </a:rPr>
              <a:t>EXPOSURE</a:t>
            </a:r>
            <a:r>
              <a:rPr b="1" dirty="0" sz="2800" spc="-20">
                <a:latin typeface="Arial"/>
                <a:cs typeface="Arial"/>
              </a:rPr>
              <a:t> </a:t>
            </a:r>
            <a:r>
              <a:rPr b="1" dirty="0" sz="2800" spc="-35">
                <a:latin typeface="Arial"/>
                <a:cs typeface="Arial"/>
              </a:rPr>
              <a:t>TO</a:t>
            </a:r>
            <a:r>
              <a:rPr b="1" dirty="0" sz="2800" spc="-20">
                <a:latin typeface="Arial"/>
                <a:cs typeface="Arial"/>
              </a:rPr>
              <a:t> </a:t>
            </a:r>
            <a:r>
              <a:rPr b="1" dirty="0" sz="2800" spc="-5">
                <a:latin typeface="Arial"/>
                <a:cs typeface="Arial"/>
              </a:rPr>
              <a:t>RISK </a:t>
            </a:r>
            <a:r>
              <a:rPr b="1" dirty="0" sz="2800" spc="-765">
                <a:latin typeface="Arial"/>
                <a:cs typeface="Arial"/>
              </a:rPr>
              <a:t> </a:t>
            </a:r>
            <a:r>
              <a:rPr b="1" dirty="0" sz="2800" spc="-40">
                <a:latin typeface="Arial"/>
                <a:cs typeface="Arial"/>
              </a:rPr>
              <a:t>FACTORS</a:t>
            </a:r>
            <a:endParaRPr sz="2800">
              <a:latin typeface="Arial"/>
              <a:cs typeface="Arial"/>
            </a:endParaRPr>
          </a:p>
          <a:p>
            <a:pPr algn="ctr">
              <a:lnSpc>
                <a:spcPts val="2355"/>
              </a:lnSpc>
            </a:pPr>
            <a:r>
              <a:rPr b="1" dirty="0" sz="2800" spc="-5">
                <a:solidFill>
                  <a:srgbClr val="FFFFFF"/>
                </a:solidFill>
                <a:latin typeface="Arial"/>
                <a:cs typeface="Arial"/>
              </a:rPr>
              <a:t>tobacco</a:t>
            </a:r>
            <a:endParaRPr sz="2800">
              <a:latin typeface="Arial"/>
              <a:cs typeface="Arial"/>
            </a:endParaRPr>
          </a:p>
          <a:p>
            <a:pPr algn="ctr" indent="-635" marL="12700" marR="5080">
              <a:lnSpc>
                <a:spcPts val="2700"/>
              </a:lnSpc>
              <a:spcBef>
                <a:spcPts val="310"/>
              </a:spcBef>
            </a:pPr>
            <a:r>
              <a:rPr b="1" dirty="0" sz="2800" spc="-5">
                <a:solidFill>
                  <a:srgbClr val="FFFFFF"/>
                </a:solidFill>
                <a:latin typeface="Arial"/>
                <a:cs typeface="Arial"/>
              </a:rPr>
              <a:t>occupation </a:t>
            </a:r>
            <a:r>
              <a:rPr b="1" dirty="0" sz="28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dirty="0" sz="2800" spc="-5">
                <a:solidFill>
                  <a:srgbClr val="FFFFFF"/>
                </a:solidFill>
                <a:latin typeface="Arial"/>
                <a:cs typeface="Arial"/>
              </a:rPr>
              <a:t>indoor/outdoor pollution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48657" name="object 15"/>
          <p:cNvSpPr txBox="1"/>
          <p:nvPr/>
        </p:nvSpPr>
        <p:spPr>
          <a:xfrm>
            <a:off x="1441450" y="4101795"/>
            <a:ext cx="6257925" cy="391160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  <a:tabLst>
                <a:tab algn="l" pos="2085339"/>
              </a:tabLst>
            </a:pPr>
            <a:r>
              <a:rPr dirty="0" sz="2400" spc="-30">
                <a:solidFill>
                  <a:srgbClr val="FFFF00"/>
                </a:solidFill>
                <a:latin typeface="Tahoma"/>
                <a:cs typeface="Tahoma"/>
              </a:rPr>
              <a:t>SPIROMETRY:	</a:t>
            </a:r>
            <a:r>
              <a:rPr dirty="0" sz="2400" spc="-10">
                <a:solidFill>
                  <a:srgbClr val="FFFF00"/>
                </a:solidFill>
                <a:latin typeface="Tahoma"/>
                <a:cs typeface="Tahoma"/>
              </a:rPr>
              <a:t>Required</a:t>
            </a:r>
            <a:r>
              <a:rPr dirty="0" sz="2400" spc="-35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dirty="0" sz="2400" spc="-5">
                <a:solidFill>
                  <a:srgbClr val="FFFF00"/>
                </a:solidFill>
                <a:latin typeface="Tahoma"/>
                <a:cs typeface="Tahoma"/>
              </a:rPr>
              <a:t>to</a:t>
            </a:r>
            <a:r>
              <a:rPr dirty="0" sz="2400" spc="-1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dirty="0" sz="2400" spc="-5">
                <a:solidFill>
                  <a:srgbClr val="FFFF00"/>
                </a:solidFill>
                <a:latin typeface="Tahoma"/>
                <a:cs typeface="Tahoma"/>
              </a:rPr>
              <a:t>establish</a:t>
            </a:r>
            <a:r>
              <a:rPr dirty="0" sz="2400" spc="-15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dirty="0" sz="2400" spc="-5">
                <a:solidFill>
                  <a:srgbClr val="FFFF00"/>
                </a:solidFill>
                <a:latin typeface="Tahoma"/>
                <a:cs typeface="Tahoma"/>
              </a:rPr>
              <a:t>diagnosis</a:t>
            </a:r>
            <a:endParaRPr sz="2400">
              <a:latin typeface="Tahoma"/>
              <a:cs typeface="Tahoma"/>
            </a:endParaRPr>
          </a:p>
        </p:txBody>
      </p:sp>
      <p:pic>
        <p:nvPicPr>
          <p:cNvPr id="2097221" name="object 16"/>
          <p:cNvPicPr>
            <a:picLocks/>
          </p:cNvPicPr>
          <p:nvPr/>
        </p:nvPicPr>
        <p:blipFill>
          <a:blip xmlns:r="http://schemas.openxmlformats.org/officeDocument/2006/relationships" r:embed="rId10" cstate="print"/>
          <a:stretch>
            <a:fillRect/>
          </a:stretch>
        </p:blipFill>
        <p:spPr>
          <a:xfrm>
            <a:off x="1059180" y="0"/>
            <a:ext cx="5399532" cy="1255776"/>
          </a:xfrm>
          <a:prstGeom prst="rect"/>
        </p:spPr>
      </p:pic>
      <p:sp>
        <p:nvSpPr>
          <p:cNvPr id="1048658" name="object 17"/>
          <p:cNvSpPr txBox="1">
            <a:spLocks noGrp="1"/>
          </p:cNvSpPr>
          <p:nvPr>
            <p:ph type="title"/>
          </p:nvPr>
        </p:nvSpPr>
        <p:spPr>
          <a:xfrm>
            <a:off x="1435353" y="155524"/>
            <a:ext cx="4625340" cy="697230"/>
          </a:xfrm>
          <a:prstGeom prst="rect"/>
        </p:spPr>
        <p:txBody>
          <a:bodyPr bIns="0" lIns="0" rIns="0" rtlCol="0" tIns="13335" vert="horz" wrap="square">
            <a:spAutoFit/>
          </a:bodyPr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dirty="0" spc="-5">
                <a:solidFill>
                  <a:srgbClr val="FFCC00"/>
                </a:solidFill>
                <a:latin typeface="Tahoma"/>
                <a:cs typeface="Tahoma"/>
              </a:rPr>
              <a:t>Diagnosis</a:t>
            </a:r>
            <a:r>
              <a:rPr b="0" dirty="0" spc="-45">
                <a:solidFill>
                  <a:srgbClr val="FFCC00"/>
                </a:solidFill>
                <a:latin typeface="Tahoma"/>
                <a:cs typeface="Tahoma"/>
              </a:rPr>
              <a:t> </a:t>
            </a:r>
            <a:r>
              <a:rPr b="0" dirty="0">
                <a:solidFill>
                  <a:srgbClr val="FFCC00"/>
                </a:solidFill>
                <a:latin typeface="Tahoma"/>
                <a:cs typeface="Tahoma"/>
              </a:rPr>
              <a:t>of</a:t>
            </a:r>
            <a:r>
              <a:rPr b="0" dirty="0" spc="-25">
                <a:solidFill>
                  <a:srgbClr val="FFCC00"/>
                </a:solidFill>
                <a:latin typeface="Tahoma"/>
                <a:cs typeface="Tahoma"/>
              </a:rPr>
              <a:t> </a:t>
            </a:r>
            <a:r>
              <a:rPr b="0" dirty="0" spc="-5">
                <a:solidFill>
                  <a:srgbClr val="FFCC00"/>
                </a:solidFill>
                <a:latin typeface="Tahoma"/>
                <a:cs typeface="Tahoma"/>
              </a:rPr>
              <a:t>COPD</a:t>
            </a:r>
          </a:p>
        </p:txBody>
      </p:sp>
      <p:grpSp>
        <p:nvGrpSpPr>
          <p:cNvPr id="108" name="object 18"/>
          <p:cNvGrpSpPr/>
          <p:nvPr/>
        </p:nvGrpSpPr>
        <p:grpSpPr>
          <a:xfrm>
            <a:off x="2328672" y="3201923"/>
            <a:ext cx="4546600" cy="1229995"/>
            <a:chOff x="2328672" y="3201923"/>
            <a:chExt cx="4546600" cy="1229995"/>
          </a:xfrm>
        </p:grpSpPr>
        <p:pic>
          <p:nvPicPr>
            <p:cNvPr id="2097222" name="object 19"/>
            <p:cNvPicPr>
              <a:picLocks/>
            </p:cNvPicPr>
            <p:nvPr/>
          </p:nvPicPr>
          <p:blipFill>
            <a:blip xmlns:r="http://schemas.openxmlformats.org/officeDocument/2006/relationships" r:embed="rId11" cstate="print"/>
            <a:stretch>
              <a:fillRect/>
            </a:stretch>
          </p:blipFill>
          <p:spPr>
            <a:xfrm>
              <a:off x="2328672" y="3201923"/>
              <a:ext cx="4546091" cy="492251"/>
            </a:xfrm>
            <a:prstGeom prst="rect"/>
          </p:spPr>
        </p:pic>
        <p:sp>
          <p:nvSpPr>
            <p:cNvPr id="1048659" name="object 20"/>
            <p:cNvSpPr/>
            <p:nvPr/>
          </p:nvSpPr>
          <p:spPr>
            <a:xfrm>
              <a:off x="2396490" y="3254501"/>
              <a:ext cx="4386580" cy="347980"/>
            </a:xfrm>
            <a:custGeom>
              <a:avLst/>
              <a:ahLst/>
              <a:rect l="l" t="t" r="r" b="b"/>
              <a:pathLst>
                <a:path w="4386580" h="347979">
                  <a:moveTo>
                    <a:pt x="4386071" y="0"/>
                  </a:moveTo>
                  <a:lnTo>
                    <a:pt x="4379591" y="39855"/>
                  </a:lnTo>
                  <a:lnTo>
                    <a:pt x="4361132" y="76431"/>
                  </a:lnTo>
                  <a:lnTo>
                    <a:pt x="4332167" y="108688"/>
                  </a:lnTo>
                  <a:lnTo>
                    <a:pt x="4294169" y="135587"/>
                  </a:lnTo>
                  <a:lnTo>
                    <a:pt x="4248612" y="156087"/>
                  </a:lnTo>
                  <a:lnTo>
                    <a:pt x="4196967" y="169150"/>
                  </a:lnTo>
                  <a:lnTo>
                    <a:pt x="4140708" y="173736"/>
                  </a:lnTo>
                  <a:lnTo>
                    <a:pt x="2438400" y="173736"/>
                  </a:lnTo>
                  <a:lnTo>
                    <a:pt x="2382140" y="178321"/>
                  </a:lnTo>
                  <a:lnTo>
                    <a:pt x="2330495" y="191384"/>
                  </a:lnTo>
                  <a:lnTo>
                    <a:pt x="2284938" y="211884"/>
                  </a:lnTo>
                  <a:lnTo>
                    <a:pt x="2246940" y="238783"/>
                  </a:lnTo>
                  <a:lnTo>
                    <a:pt x="2217975" y="271040"/>
                  </a:lnTo>
                  <a:lnTo>
                    <a:pt x="2199516" y="307616"/>
                  </a:lnTo>
                  <a:lnTo>
                    <a:pt x="2193036" y="347472"/>
                  </a:lnTo>
                  <a:lnTo>
                    <a:pt x="2186555" y="307616"/>
                  </a:lnTo>
                  <a:lnTo>
                    <a:pt x="2168096" y="271040"/>
                  </a:lnTo>
                  <a:lnTo>
                    <a:pt x="2139131" y="238783"/>
                  </a:lnTo>
                  <a:lnTo>
                    <a:pt x="2101133" y="211884"/>
                  </a:lnTo>
                  <a:lnTo>
                    <a:pt x="2055576" y="191384"/>
                  </a:lnTo>
                  <a:lnTo>
                    <a:pt x="2003931" y="178321"/>
                  </a:lnTo>
                  <a:lnTo>
                    <a:pt x="1947672" y="173736"/>
                  </a:lnTo>
                  <a:lnTo>
                    <a:pt x="245364" y="173736"/>
                  </a:lnTo>
                  <a:lnTo>
                    <a:pt x="189104" y="169150"/>
                  </a:lnTo>
                  <a:lnTo>
                    <a:pt x="137459" y="156087"/>
                  </a:lnTo>
                  <a:lnTo>
                    <a:pt x="91902" y="135587"/>
                  </a:lnTo>
                  <a:lnTo>
                    <a:pt x="53904" y="108688"/>
                  </a:lnTo>
                  <a:lnTo>
                    <a:pt x="24939" y="76431"/>
                  </a:lnTo>
                  <a:lnTo>
                    <a:pt x="6480" y="39855"/>
                  </a:lnTo>
                  <a:lnTo>
                    <a:pt x="0" y="0"/>
                  </a:lnTo>
                </a:path>
              </a:pathLst>
            </a:custGeom>
            <a:ln w="28956">
              <a:solidFill>
                <a:srgbClr val="A4FF4A"/>
              </a:solidFill>
            </a:ln>
          </p:spPr>
          <p:txBody>
            <a:bodyPr bIns="0" lIns="0" rIns="0" rtlCol="0" tIns="0" wrap="square"/>
            <a:p/>
          </p:txBody>
        </p:sp>
        <p:pic>
          <p:nvPicPr>
            <p:cNvPr id="2097223" name="object 21"/>
            <p:cNvPicPr>
              <a:picLocks/>
            </p:cNvPicPr>
            <p:nvPr/>
          </p:nvPicPr>
          <p:blipFill>
            <a:blip xmlns:r="http://schemas.openxmlformats.org/officeDocument/2006/relationships" r:embed="rId12" cstate="print"/>
            <a:stretch>
              <a:fillRect/>
            </a:stretch>
          </p:blipFill>
          <p:spPr>
            <a:xfrm>
              <a:off x="3848100" y="3230879"/>
              <a:ext cx="1411224" cy="1200912"/>
            </a:xfrm>
            <a:prstGeom prst="rect"/>
          </p:spPr>
        </p:pic>
      </p:grpSp>
      <p:sp>
        <p:nvSpPr>
          <p:cNvPr id="1048660" name="object 22"/>
          <p:cNvSpPr txBox="1"/>
          <p:nvPr/>
        </p:nvSpPr>
        <p:spPr>
          <a:xfrm>
            <a:off x="4249396" y="3622928"/>
            <a:ext cx="706755" cy="364490"/>
          </a:xfrm>
          <a:prstGeom prst="rect"/>
        </p:spPr>
        <p:txBody>
          <a:bodyPr bIns="0" lIns="0" rIns="0" rtlCol="0" tIns="0" vert="vert" wrap="square">
            <a:spAutoFit/>
          </a:bodyPr>
          <a:p>
            <a:pPr marL="12700">
              <a:lnSpc>
                <a:spcPts val="5405"/>
              </a:lnSpc>
            </a:pPr>
            <a:r>
              <a:rPr dirty="0" sz="4800">
                <a:solidFill>
                  <a:srgbClr val="A4FF4A"/>
                </a:solidFill>
                <a:latin typeface="Arial MT"/>
                <a:cs typeface="Arial MT"/>
              </a:rPr>
              <a:t>è</a:t>
            </a:r>
            <a:endParaRPr sz="4800">
              <a:latin typeface="Arial MT"/>
              <a:cs typeface="Arial MT"/>
            </a:endParaRPr>
          </a:p>
        </p:txBody>
      </p:sp>
      <p:pic>
        <p:nvPicPr>
          <p:cNvPr id="2097224" name="object 23"/>
          <p:cNvPicPr>
            <a:picLocks/>
          </p:cNvPicPr>
          <p:nvPr/>
        </p:nvPicPr>
        <p:blipFill>
          <a:blip xmlns:r="http://schemas.openxmlformats.org/officeDocument/2006/relationships" r:embed="rId13" cstate="print"/>
          <a:stretch>
            <a:fillRect/>
          </a:stretch>
        </p:blipFill>
        <p:spPr>
          <a:xfrm>
            <a:off x="1377696" y="2526792"/>
            <a:ext cx="1943100" cy="877824"/>
          </a:xfrm>
          <a:prstGeom prst="rect"/>
        </p:spPr>
      </p:pic>
      <p:sp>
        <p:nvSpPr>
          <p:cNvPr id="1048661" name="object 24"/>
          <p:cNvSpPr txBox="1"/>
          <p:nvPr/>
        </p:nvSpPr>
        <p:spPr>
          <a:xfrm>
            <a:off x="660603" y="1578990"/>
            <a:ext cx="3347720" cy="1537970"/>
          </a:xfrm>
          <a:prstGeom prst="rect"/>
        </p:spPr>
        <p:txBody>
          <a:bodyPr bIns="0" lIns="0" rIns="0" rtlCol="0" tIns="12065" vert="horz" wrap="square">
            <a:spAutoFit/>
          </a:bodyPr>
          <a:p>
            <a:pPr algn="ctr" marR="218440">
              <a:lnSpc>
                <a:spcPts val="3030"/>
              </a:lnSpc>
              <a:spcBef>
                <a:spcPts val="95"/>
              </a:spcBef>
            </a:pPr>
            <a:r>
              <a:rPr b="1" dirty="0" sz="2800" spc="-15">
                <a:latin typeface="Arial"/>
                <a:cs typeface="Arial"/>
              </a:rPr>
              <a:t>SYMPTOMS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ts val="2925"/>
              </a:lnSpc>
            </a:pPr>
            <a:r>
              <a:rPr b="1" dirty="0" sz="2800" spc="-5">
                <a:solidFill>
                  <a:srgbClr val="FFFFFF"/>
                </a:solidFill>
                <a:latin typeface="Arial"/>
                <a:cs typeface="Arial"/>
              </a:rPr>
              <a:t>shortness</a:t>
            </a:r>
            <a:r>
              <a:rPr b="1" dirty="0" sz="28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dirty="0" sz="2800" spc="-5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b="1" dirty="0" sz="28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dirty="0" sz="2800" spc="-5">
                <a:solidFill>
                  <a:srgbClr val="FFFFFF"/>
                </a:solidFill>
                <a:latin typeface="Arial"/>
                <a:cs typeface="Arial"/>
              </a:rPr>
              <a:t>breath</a:t>
            </a:r>
            <a:endParaRPr sz="2800">
              <a:latin typeface="Arial"/>
              <a:cs typeface="Arial"/>
            </a:endParaRPr>
          </a:p>
          <a:p>
            <a:pPr algn="ctr" marL="374015" marR="514984">
              <a:lnSpc>
                <a:spcPts val="2700"/>
              </a:lnSpc>
              <a:spcBef>
                <a:spcPts val="535"/>
              </a:spcBef>
            </a:pPr>
            <a:r>
              <a:rPr b="1" dirty="0" sz="2800" spc="-5">
                <a:solidFill>
                  <a:srgbClr val="FFFFFF"/>
                </a:solidFill>
                <a:latin typeface="Arial"/>
                <a:cs typeface="Arial"/>
              </a:rPr>
              <a:t>chronic</a:t>
            </a:r>
            <a:r>
              <a:rPr b="1" dirty="0" sz="28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dirty="0" sz="2800" spc="-5">
                <a:solidFill>
                  <a:srgbClr val="FFFFFF"/>
                </a:solidFill>
                <a:latin typeface="Arial"/>
                <a:cs typeface="Arial"/>
              </a:rPr>
              <a:t>cough </a:t>
            </a:r>
            <a:r>
              <a:rPr b="1" dirty="0" sz="2800" spc="-7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dirty="0" sz="2800" spc="-5">
                <a:solidFill>
                  <a:srgbClr val="FFFFFF"/>
                </a:solidFill>
                <a:latin typeface="Arial"/>
                <a:cs typeface="Arial"/>
              </a:rPr>
              <a:t>sputum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48662" name="object 25"/>
          <p:cNvSpPr txBox="1"/>
          <p:nvPr/>
        </p:nvSpPr>
        <p:spPr>
          <a:xfrm>
            <a:off x="2638805" y="4909210"/>
            <a:ext cx="4167504" cy="208279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©</a:t>
            </a:r>
            <a:r>
              <a:rPr dirty="0" sz="1200" spc="2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 MT"/>
                <a:cs typeface="Arial MT"/>
              </a:rPr>
              <a:t>2015</a:t>
            </a:r>
            <a:r>
              <a:rPr dirty="0" sz="1200" spc="-2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 MT"/>
                <a:cs typeface="Arial MT"/>
              </a:rPr>
              <a:t>Global</a:t>
            </a:r>
            <a:r>
              <a:rPr dirty="0" sz="1200" spc="-1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 MT"/>
                <a:cs typeface="Arial MT"/>
              </a:rPr>
              <a:t>Initiative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for </a:t>
            </a:r>
            <a:r>
              <a:rPr dirty="0" sz="1200" spc="-5">
                <a:solidFill>
                  <a:srgbClr val="FFFFFF"/>
                </a:solidFill>
                <a:latin typeface="Arial MT"/>
                <a:cs typeface="Arial MT"/>
              </a:rPr>
              <a:t>Chronic</a:t>
            </a:r>
            <a:r>
              <a:rPr dirty="0" sz="1200" spc="-1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 MT"/>
                <a:cs typeface="Arial MT"/>
              </a:rPr>
              <a:t>Obstructive</a:t>
            </a:r>
            <a:r>
              <a:rPr dirty="0" sz="1200" spc="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 MT"/>
                <a:cs typeface="Arial MT"/>
              </a:rPr>
              <a:t>Lung</a:t>
            </a:r>
            <a:r>
              <a:rPr dirty="0" sz="1200" spc="-1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 MT"/>
                <a:cs typeface="Arial MT"/>
              </a:rPr>
              <a:t>Disease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3" name="object 2"/>
          <p:cNvSpPr txBox="1"/>
          <p:nvPr/>
        </p:nvSpPr>
        <p:spPr>
          <a:xfrm>
            <a:off x="473151" y="264413"/>
            <a:ext cx="1755139" cy="452120"/>
          </a:xfrm>
          <a:prstGeom prst="rect"/>
        </p:spPr>
        <p:txBody>
          <a:bodyPr bIns="0" lIns="0" rIns="0" rtlCol="0" tIns="12065" vert="horz" wrap="square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dirty="0" sz="2800" spc="-10">
                <a:solidFill>
                  <a:srgbClr val="FFFF00"/>
                </a:solidFill>
                <a:latin typeface="Tahoma"/>
                <a:cs typeface="Tahoma"/>
              </a:rPr>
              <a:t>Diagnosis</a:t>
            </a:r>
            <a:endParaRPr sz="2800">
              <a:latin typeface="Tahoma"/>
              <a:cs typeface="Tahoma"/>
            </a:endParaRPr>
          </a:p>
        </p:txBody>
      </p:sp>
      <p:pic>
        <p:nvPicPr>
          <p:cNvPr id="2097225" name="object 3"/>
          <p:cNvPicPr>
            <a:picLocks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347472" y="1385316"/>
            <a:ext cx="274320" cy="204215"/>
          </a:xfrm>
          <a:prstGeom prst="rect"/>
        </p:spPr>
      </p:pic>
      <p:sp>
        <p:nvSpPr>
          <p:cNvPr id="1048664" name="object 4"/>
          <p:cNvSpPr txBox="1"/>
          <p:nvPr/>
        </p:nvSpPr>
        <p:spPr>
          <a:xfrm>
            <a:off x="334772" y="1230884"/>
            <a:ext cx="8355965" cy="1116965"/>
          </a:xfrm>
          <a:prstGeom prst="rect"/>
        </p:spPr>
        <p:txBody>
          <a:bodyPr bIns="0" lIns="0" rIns="0" rtlCol="0" tIns="15240" vert="horz" wrap="square">
            <a:spAutoFit/>
          </a:bodyPr>
          <a:p>
            <a:pPr indent="137160" marL="12700" marR="5080">
              <a:lnSpc>
                <a:spcPct val="99200"/>
              </a:lnSpc>
              <a:spcBef>
                <a:spcPts val="120"/>
              </a:spcBef>
            </a:pPr>
            <a:r>
              <a:rPr dirty="0" sz="2400">
                <a:solidFill>
                  <a:srgbClr val="FFFFFF"/>
                </a:solidFill>
                <a:latin typeface="Tahoma"/>
                <a:cs typeface="Tahoma"/>
              </a:rPr>
              <a:t>The </a:t>
            </a:r>
            <a:r>
              <a:rPr dirty="0" sz="2400" spc="-5">
                <a:solidFill>
                  <a:srgbClr val="FFFFFF"/>
                </a:solidFill>
                <a:latin typeface="Tahoma"/>
                <a:cs typeface="Tahoma"/>
              </a:rPr>
              <a:t>presence </a:t>
            </a:r>
            <a:r>
              <a:rPr dirty="0" sz="2400">
                <a:solidFill>
                  <a:srgbClr val="FFFFFF"/>
                </a:solidFill>
                <a:latin typeface="Tahoma"/>
                <a:cs typeface="Tahoma"/>
              </a:rPr>
              <a:t>of a </a:t>
            </a:r>
            <a:r>
              <a:rPr dirty="0" sz="2400" spc="-5">
                <a:solidFill>
                  <a:srgbClr val="FF0000"/>
                </a:solidFill>
                <a:latin typeface="Tahoma"/>
                <a:cs typeface="Tahoma"/>
              </a:rPr>
              <a:t>post-bronchodilator FEV1/FVC </a:t>
            </a:r>
            <a:r>
              <a:rPr dirty="0" sz="2400">
                <a:solidFill>
                  <a:srgbClr val="FF0000"/>
                </a:solidFill>
                <a:latin typeface="Tahoma"/>
                <a:cs typeface="Tahoma"/>
              </a:rPr>
              <a:t>&lt; </a:t>
            </a:r>
            <a:r>
              <a:rPr dirty="0" sz="2400" spc="-15">
                <a:solidFill>
                  <a:srgbClr val="FF0000"/>
                </a:solidFill>
                <a:latin typeface="Tahoma"/>
                <a:cs typeface="Tahoma"/>
              </a:rPr>
              <a:t>0.70 </a:t>
            </a:r>
            <a:r>
              <a:rPr dirty="0" sz="2400" spc="-1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Tahoma"/>
                <a:cs typeface="Tahoma"/>
              </a:rPr>
              <a:t>confirms the presence </a:t>
            </a:r>
            <a:r>
              <a:rPr dirty="0" sz="2400">
                <a:solidFill>
                  <a:srgbClr val="FFFFFF"/>
                </a:solidFill>
                <a:latin typeface="Tahoma"/>
                <a:cs typeface="Tahoma"/>
              </a:rPr>
              <a:t>of persistent airflow limitation and </a:t>
            </a:r>
            <a:r>
              <a:rPr dirty="0" sz="2400" spc="-5">
                <a:solidFill>
                  <a:srgbClr val="FFFFFF"/>
                </a:solidFill>
                <a:latin typeface="Tahoma"/>
                <a:cs typeface="Tahoma"/>
              </a:rPr>
              <a:t>thus </a:t>
            </a:r>
            <a:r>
              <a:rPr dirty="0" sz="2400" spc="-73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dirty="0" sz="2400" spc="-2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15">
                <a:solidFill>
                  <a:srgbClr val="FFFFFF"/>
                </a:solidFill>
                <a:latin typeface="Tahoma"/>
                <a:cs typeface="Tahoma"/>
              </a:rPr>
              <a:t>COPD.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048665" name="object 5"/>
          <p:cNvSpPr txBox="1"/>
          <p:nvPr/>
        </p:nvSpPr>
        <p:spPr>
          <a:xfrm>
            <a:off x="2638170" y="4908296"/>
            <a:ext cx="4166870" cy="208279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©</a:t>
            </a:r>
            <a:r>
              <a:rPr dirty="0" sz="1200" spc="1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2015</a:t>
            </a:r>
            <a:r>
              <a:rPr dirty="0" sz="1200" spc="-1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 MT"/>
                <a:cs typeface="Arial MT"/>
              </a:rPr>
              <a:t>Global</a:t>
            </a:r>
            <a:r>
              <a:rPr dirty="0" sz="1200" spc="-1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 MT"/>
                <a:cs typeface="Arial MT"/>
              </a:rPr>
              <a:t>Initiative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for </a:t>
            </a:r>
            <a:r>
              <a:rPr dirty="0" sz="1200" spc="-5">
                <a:solidFill>
                  <a:srgbClr val="FFFFFF"/>
                </a:solidFill>
                <a:latin typeface="Arial MT"/>
                <a:cs typeface="Arial MT"/>
              </a:rPr>
              <a:t>Chronic</a:t>
            </a:r>
            <a:r>
              <a:rPr dirty="0" sz="1200" spc="-1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 MT"/>
                <a:cs typeface="Arial MT"/>
              </a:rPr>
              <a:t>Obstructive</a:t>
            </a:r>
            <a:r>
              <a:rPr dirty="0" sz="1200" spc="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 MT"/>
                <a:cs typeface="Arial MT"/>
              </a:rPr>
              <a:t>Lung</a:t>
            </a:r>
            <a:r>
              <a:rPr dirty="0" sz="1200" spc="-2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 MT"/>
                <a:cs typeface="Arial MT"/>
              </a:rPr>
              <a:t>Disease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object 2"/>
          <p:cNvPicPr>
            <a:picLocks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2077211" y="48767"/>
            <a:ext cx="5087112" cy="1304543"/>
          </a:xfrm>
          <a:prstGeom prst="rect"/>
        </p:spPr>
      </p:pic>
      <p:sp>
        <p:nvSpPr>
          <p:cNvPr id="1048591" name="object 3"/>
          <p:cNvSpPr txBox="1">
            <a:spLocks noGrp="1"/>
          </p:cNvSpPr>
          <p:nvPr>
            <p:ph type="title"/>
          </p:nvPr>
        </p:nvSpPr>
        <p:spPr>
          <a:xfrm>
            <a:off x="2452242" y="239090"/>
            <a:ext cx="4315460" cy="697230"/>
          </a:xfrm>
          <a:prstGeom prst="rect"/>
        </p:spPr>
        <p:txBody>
          <a:bodyPr bIns="0" lIns="0" rIns="0" rtlCol="0" tIns="13335" vert="horz" wrap="square">
            <a:spAutoFit/>
          </a:bodyPr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INTRODUCTION</a:t>
            </a:r>
          </a:p>
        </p:txBody>
      </p:sp>
      <p:pic>
        <p:nvPicPr>
          <p:cNvPr id="2097154" name="object 4"/>
          <p:cNvPicPr>
            <a:picLocks/>
          </p:cNvPicPr>
          <p:nvPr/>
        </p:nvPicPr>
        <p:blipFill>
          <a:blip xmlns:r="http://schemas.openxmlformats.org/officeDocument/2006/relationships" r:embed="rId2" cstate="print"/>
          <a:stretch>
            <a:fillRect/>
          </a:stretch>
        </p:blipFill>
        <p:spPr>
          <a:xfrm>
            <a:off x="350520" y="1039367"/>
            <a:ext cx="8586216" cy="3608832"/>
          </a:xfrm>
          <a:prstGeom prst="rect"/>
        </p:spPr>
      </p:pic>
      <p:sp>
        <p:nvSpPr>
          <p:cNvPr id="1048592" name="object 5"/>
          <p:cNvSpPr txBox="1"/>
          <p:nvPr/>
        </p:nvSpPr>
        <p:spPr>
          <a:xfrm>
            <a:off x="509727" y="1177493"/>
            <a:ext cx="8046084" cy="3130550"/>
          </a:xfrm>
          <a:prstGeom prst="rect"/>
        </p:spPr>
        <p:txBody>
          <a:bodyPr bIns="0" lIns="0" rIns="0" rtlCol="0" tIns="12065" vert="horz" wrap="square">
            <a:spAutoFit/>
          </a:bodyPr>
          <a:p>
            <a:pPr indent="-342900" marL="354965" marR="325120">
              <a:lnSpc>
                <a:spcPct val="100000"/>
              </a:lnSpc>
              <a:spcBef>
                <a:spcPts val="95"/>
              </a:spcBef>
              <a:tabLst>
                <a:tab algn="l" pos="354965"/>
              </a:tabLst>
            </a:pPr>
            <a:r>
              <a:rPr dirty="0" sz="1650" spc="15">
                <a:solidFill>
                  <a:srgbClr val="FFFF00"/>
                </a:solidFill>
                <a:latin typeface="Arial MT"/>
                <a:cs typeface="Arial MT"/>
              </a:rPr>
              <a:t>n	</a:t>
            </a:r>
            <a:r>
              <a:rPr dirty="0" sz="2800">
                <a:solidFill>
                  <a:srgbClr val="FFFFFF"/>
                </a:solidFill>
                <a:latin typeface="Arial MT"/>
                <a:cs typeface="Arial MT"/>
              </a:rPr>
              <a:t>It affects </a:t>
            </a:r>
            <a:r>
              <a:rPr dirty="0" sz="2800" spc="-5">
                <a:solidFill>
                  <a:srgbClr val="FFFFFF"/>
                </a:solidFill>
                <a:latin typeface="Arial MT"/>
                <a:cs typeface="Arial MT"/>
              </a:rPr>
              <a:t>more </a:t>
            </a:r>
            <a:r>
              <a:rPr dirty="0" sz="2800">
                <a:solidFill>
                  <a:srgbClr val="FFFFFF"/>
                </a:solidFill>
                <a:latin typeface="Arial MT"/>
                <a:cs typeface="Arial MT"/>
              </a:rPr>
              <a:t>than </a:t>
            </a:r>
            <a:r>
              <a:rPr dirty="0" sz="2800" spc="-5">
                <a:solidFill>
                  <a:srgbClr val="FFFFFF"/>
                </a:solidFill>
                <a:latin typeface="Arial MT"/>
                <a:cs typeface="Arial MT"/>
              </a:rPr>
              <a:t>5 </a:t>
            </a:r>
            <a:r>
              <a:rPr dirty="0" sz="2800">
                <a:solidFill>
                  <a:srgbClr val="FFFFFF"/>
                </a:solidFill>
                <a:latin typeface="Arial MT"/>
                <a:cs typeface="Arial MT"/>
              </a:rPr>
              <a:t>percent of the </a:t>
            </a:r>
            <a:r>
              <a:rPr dirty="0" sz="2800" spc="-5">
                <a:solidFill>
                  <a:srgbClr val="FFFFFF"/>
                </a:solidFill>
                <a:latin typeface="Arial MT"/>
                <a:cs typeface="Arial MT"/>
              </a:rPr>
              <a:t>population </a:t>
            </a:r>
            <a:r>
              <a:rPr dirty="0" sz="2800" spc="-76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Arial MT"/>
                <a:cs typeface="Arial MT"/>
              </a:rPr>
              <a:t>and</a:t>
            </a:r>
            <a:r>
              <a:rPr dirty="0" sz="2800" spc="-1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800">
                <a:solidFill>
                  <a:srgbClr val="FFFFFF"/>
                </a:solidFill>
                <a:latin typeface="Arial MT"/>
                <a:cs typeface="Arial MT"/>
              </a:rPr>
              <a:t>is</a:t>
            </a:r>
            <a:r>
              <a:rPr dirty="0" sz="2800" spc="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800">
                <a:solidFill>
                  <a:srgbClr val="FFFFFF"/>
                </a:solidFill>
                <a:latin typeface="Arial MT"/>
                <a:cs typeface="Arial MT"/>
              </a:rPr>
              <a:t>associated</a:t>
            </a:r>
            <a:r>
              <a:rPr dirty="0" sz="2800" spc="-5">
                <a:solidFill>
                  <a:srgbClr val="FFFFFF"/>
                </a:solidFill>
                <a:latin typeface="Arial MT"/>
                <a:cs typeface="Arial MT"/>
              </a:rPr>
              <a:t> with </a:t>
            </a:r>
            <a:r>
              <a:rPr dirty="0" sz="2800">
                <a:solidFill>
                  <a:srgbClr val="FFFFFF"/>
                </a:solidFill>
                <a:latin typeface="Arial MT"/>
                <a:cs typeface="Arial MT"/>
              </a:rPr>
              <a:t>high</a:t>
            </a:r>
            <a:r>
              <a:rPr dirty="0" sz="2800" spc="-5">
                <a:solidFill>
                  <a:srgbClr val="FFFFFF"/>
                </a:solidFill>
                <a:latin typeface="Arial MT"/>
                <a:cs typeface="Arial MT"/>
              </a:rPr>
              <a:t> morbidity</a:t>
            </a:r>
            <a:r>
              <a:rPr dirty="0" sz="2800" spc="1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Arial MT"/>
                <a:cs typeface="Arial MT"/>
              </a:rPr>
              <a:t>and </a:t>
            </a:r>
            <a:r>
              <a:rPr dirty="0" sz="280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Arial MT"/>
                <a:cs typeface="Arial MT"/>
              </a:rPr>
              <a:t>mortality</a:t>
            </a:r>
            <a:endParaRPr sz="2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4050">
              <a:latin typeface="Arial MT"/>
              <a:cs typeface="Arial MT"/>
            </a:endParaRPr>
          </a:p>
          <a:p>
            <a:pPr indent="-342900" marL="354965" marR="5080">
              <a:lnSpc>
                <a:spcPct val="100000"/>
              </a:lnSpc>
              <a:tabLst>
                <a:tab algn="l" pos="354965"/>
              </a:tabLst>
            </a:pPr>
            <a:r>
              <a:rPr dirty="0" sz="1650" spc="15">
                <a:solidFill>
                  <a:srgbClr val="FFFF00"/>
                </a:solidFill>
                <a:latin typeface="Arial MT"/>
                <a:cs typeface="Arial MT"/>
              </a:rPr>
              <a:t>n	</a:t>
            </a:r>
            <a:r>
              <a:rPr dirty="0" sz="2800" spc="-5">
                <a:solidFill>
                  <a:srgbClr val="FFFFFF"/>
                </a:solidFill>
                <a:latin typeface="Arial MT"/>
                <a:cs typeface="Arial MT"/>
              </a:rPr>
              <a:t>It is the</a:t>
            </a:r>
            <a:r>
              <a:rPr dirty="0" sz="2800" spc="1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800">
                <a:solidFill>
                  <a:srgbClr val="FF0000"/>
                </a:solidFill>
                <a:latin typeface="Arial MT"/>
                <a:cs typeface="Arial MT"/>
              </a:rPr>
              <a:t>third-ranked</a:t>
            </a:r>
            <a:r>
              <a:rPr dirty="0" sz="2800" spc="15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Arial MT"/>
                <a:cs typeface="Arial MT"/>
              </a:rPr>
              <a:t>cause</a:t>
            </a:r>
            <a:r>
              <a:rPr dirty="0" sz="2800">
                <a:solidFill>
                  <a:srgbClr val="FFFFFF"/>
                </a:solidFill>
                <a:latin typeface="Arial MT"/>
                <a:cs typeface="Arial MT"/>
              </a:rPr>
              <a:t> of</a:t>
            </a:r>
            <a:r>
              <a:rPr dirty="0" sz="2800" spc="-5">
                <a:solidFill>
                  <a:srgbClr val="FFFFFF"/>
                </a:solidFill>
                <a:latin typeface="Arial MT"/>
                <a:cs typeface="Arial MT"/>
              </a:rPr>
              <a:t> death</a:t>
            </a:r>
            <a:r>
              <a:rPr dirty="0" sz="2800" spc="1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Arial MT"/>
                <a:cs typeface="Arial MT"/>
              </a:rPr>
              <a:t>in</a:t>
            </a:r>
            <a:r>
              <a:rPr dirty="0" sz="2800" spc="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Arial MT"/>
                <a:cs typeface="Arial MT"/>
              </a:rPr>
              <a:t>the</a:t>
            </a:r>
            <a:r>
              <a:rPr dirty="0" sz="280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Arial MT"/>
                <a:cs typeface="Arial MT"/>
              </a:rPr>
              <a:t>United </a:t>
            </a:r>
            <a:r>
              <a:rPr dirty="0" sz="2800" spc="-76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Arial MT"/>
                <a:cs typeface="Arial MT"/>
              </a:rPr>
              <a:t>States, killing</a:t>
            </a:r>
            <a:r>
              <a:rPr dirty="0" sz="2800" spc="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Arial MT"/>
                <a:cs typeface="Arial MT"/>
              </a:rPr>
              <a:t>more</a:t>
            </a:r>
            <a:r>
              <a:rPr dirty="0" sz="2800" spc="1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800">
                <a:solidFill>
                  <a:srgbClr val="FFFFFF"/>
                </a:solidFill>
                <a:latin typeface="Arial MT"/>
                <a:cs typeface="Arial MT"/>
              </a:rPr>
              <a:t>than</a:t>
            </a:r>
            <a:r>
              <a:rPr dirty="0" sz="2800" spc="-5">
                <a:solidFill>
                  <a:srgbClr val="FFFFFF"/>
                </a:solidFill>
                <a:latin typeface="Arial MT"/>
                <a:cs typeface="Arial MT"/>
              </a:rPr>
              <a:t> 120,000</a:t>
            </a:r>
            <a:r>
              <a:rPr dirty="0" sz="2800" spc="2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800">
                <a:solidFill>
                  <a:srgbClr val="FFFFFF"/>
                </a:solidFill>
                <a:latin typeface="Arial MT"/>
                <a:cs typeface="Arial MT"/>
              </a:rPr>
              <a:t>individuals </a:t>
            </a:r>
            <a:r>
              <a:rPr dirty="0" sz="2800" spc="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Arial MT"/>
                <a:cs typeface="Arial MT"/>
              </a:rPr>
              <a:t>each</a:t>
            </a:r>
            <a:r>
              <a:rPr dirty="0" sz="2800">
                <a:solidFill>
                  <a:srgbClr val="FFFFFF"/>
                </a:solidFill>
                <a:latin typeface="Arial MT"/>
                <a:cs typeface="Arial MT"/>
              </a:rPr>
              <a:t> year</a:t>
            </a:r>
            <a:endParaRPr sz="2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26" name="object 2"/>
          <p:cNvPicPr>
            <a:picLocks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1667255" y="0"/>
            <a:ext cx="6880859" cy="1456944"/>
          </a:xfrm>
          <a:prstGeom prst="rect"/>
        </p:spPr>
      </p:pic>
      <p:sp>
        <p:nvSpPr>
          <p:cNvPr id="1048666" name="object 3"/>
          <p:cNvSpPr txBox="1">
            <a:spLocks noGrp="1"/>
          </p:cNvSpPr>
          <p:nvPr>
            <p:ph type="title"/>
          </p:nvPr>
        </p:nvSpPr>
        <p:spPr>
          <a:xfrm>
            <a:off x="1956180" y="0"/>
            <a:ext cx="6143625" cy="1123315"/>
          </a:xfrm>
          <a:prstGeom prst="rect"/>
        </p:spPr>
        <p:txBody>
          <a:bodyPr bIns="0" lIns="0" rIns="0" rtlCol="0" tIns="12700" vert="horz" wrap="square">
            <a:spAutoFit/>
          </a:bodyPr>
          <a:p>
            <a:pPr indent="-451484" marL="488950" marR="30480">
              <a:lnSpc>
                <a:spcPct val="100000"/>
              </a:lnSpc>
              <a:spcBef>
                <a:spcPts val="100"/>
              </a:spcBef>
              <a:tabLst>
                <a:tab algn="l" pos="3023235"/>
              </a:tabLst>
            </a:pPr>
            <a:r>
              <a:rPr dirty="0" sz="3600" spc="-5">
                <a:solidFill>
                  <a:srgbClr val="FFC000"/>
                </a:solidFill>
                <a:latin typeface="Tahoma"/>
                <a:cs typeface="Tahoma"/>
              </a:rPr>
              <a:t>Spirometry:	Normal</a:t>
            </a:r>
            <a:r>
              <a:rPr dirty="0" sz="3600" spc="-75">
                <a:solidFill>
                  <a:srgbClr val="FFC000"/>
                </a:solidFill>
                <a:latin typeface="Tahoma"/>
                <a:cs typeface="Tahoma"/>
              </a:rPr>
              <a:t> </a:t>
            </a:r>
            <a:r>
              <a:rPr dirty="0" sz="3600">
                <a:solidFill>
                  <a:srgbClr val="FFC000"/>
                </a:solidFill>
                <a:latin typeface="Tahoma"/>
                <a:cs typeface="Tahoma"/>
              </a:rPr>
              <a:t>Trace </a:t>
            </a:r>
            <a:r>
              <a:rPr dirty="0" sz="3600" spc="-1040">
                <a:solidFill>
                  <a:srgbClr val="FFC000"/>
                </a:solidFill>
                <a:latin typeface="Tahoma"/>
                <a:cs typeface="Tahoma"/>
              </a:rPr>
              <a:t> </a:t>
            </a:r>
            <a:r>
              <a:rPr dirty="0" sz="3600" spc="-5">
                <a:solidFill>
                  <a:srgbClr val="FFC000"/>
                </a:solidFill>
                <a:latin typeface="Tahoma"/>
                <a:cs typeface="Tahoma"/>
              </a:rPr>
              <a:t>Showing</a:t>
            </a:r>
            <a:r>
              <a:rPr dirty="0" sz="3600" spc="-40">
                <a:solidFill>
                  <a:srgbClr val="FFC000"/>
                </a:solidFill>
                <a:latin typeface="Tahoma"/>
                <a:cs typeface="Tahoma"/>
              </a:rPr>
              <a:t> </a:t>
            </a:r>
            <a:r>
              <a:rPr dirty="0" sz="3600">
                <a:solidFill>
                  <a:srgbClr val="FFC000"/>
                </a:solidFill>
                <a:latin typeface="Tahoma"/>
                <a:cs typeface="Tahoma"/>
              </a:rPr>
              <a:t>FEV</a:t>
            </a:r>
            <a:r>
              <a:rPr baseline="-20833" dirty="0" sz="3600">
                <a:solidFill>
                  <a:srgbClr val="FFC000"/>
                </a:solidFill>
                <a:latin typeface="Tahoma"/>
                <a:cs typeface="Tahoma"/>
              </a:rPr>
              <a:t>1</a:t>
            </a:r>
            <a:r>
              <a:rPr baseline="-20833" dirty="0" sz="3600" spc="487">
                <a:solidFill>
                  <a:srgbClr val="FFC000"/>
                </a:solidFill>
                <a:latin typeface="Tahoma"/>
                <a:cs typeface="Tahoma"/>
              </a:rPr>
              <a:t> </a:t>
            </a:r>
            <a:r>
              <a:rPr dirty="0" sz="3600">
                <a:solidFill>
                  <a:srgbClr val="FFC000"/>
                </a:solidFill>
                <a:latin typeface="Tahoma"/>
                <a:cs typeface="Tahoma"/>
              </a:rPr>
              <a:t>and</a:t>
            </a:r>
            <a:r>
              <a:rPr dirty="0" sz="3600" spc="-30">
                <a:solidFill>
                  <a:srgbClr val="FFC000"/>
                </a:solidFill>
                <a:latin typeface="Tahoma"/>
                <a:cs typeface="Tahoma"/>
              </a:rPr>
              <a:t> </a:t>
            </a:r>
            <a:r>
              <a:rPr dirty="0" sz="3600" spc="-10">
                <a:solidFill>
                  <a:srgbClr val="FFC000"/>
                </a:solidFill>
                <a:latin typeface="Tahoma"/>
                <a:cs typeface="Tahoma"/>
              </a:rPr>
              <a:t>FVC</a:t>
            </a:r>
            <a:endParaRPr sz="3600">
              <a:latin typeface="Tahoma"/>
              <a:cs typeface="Tahoma"/>
            </a:endParaRPr>
          </a:p>
        </p:txBody>
      </p:sp>
      <p:grpSp>
        <p:nvGrpSpPr>
          <p:cNvPr id="111" name="object 4"/>
          <p:cNvGrpSpPr/>
          <p:nvPr/>
        </p:nvGrpSpPr>
        <p:grpSpPr>
          <a:xfrm>
            <a:off x="2416810" y="1537461"/>
            <a:ext cx="4239260" cy="2672080"/>
            <a:chOff x="2416810" y="1537461"/>
            <a:chExt cx="4239260" cy="2672080"/>
          </a:xfrm>
        </p:grpSpPr>
        <p:sp>
          <p:nvSpPr>
            <p:cNvPr id="1048667" name="object 5"/>
            <p:cNvSpPr/>
            <p:nvPr/>
          </p:nvSpPr>
          <p:spPr>
            <a:xfrm>
              <a:off x="2442210" y="1562861"/>
              <a:ext cx="4188460" cy="2621280"/>
            </a:xfrm>
            <a:custGeom>
              <a:avLst/>
              <a:ahLst/>
              <a:rect l="l" t="t" r="r" b="b"/>
              <a:pathLst>
                <a:path w="4188459" h="2621279">
                  <a:moveTo>
                    <a:pt x="124967" y="2526791"/>
                  </a:moveTo>
                  <a:lnTo>
                    <a:pt x="4137660" y="2526791"/>
                  </a:lnTo>
                </a:path>
                <a:path w="4188459" h="2621279">
                  <a:moveTo>
                    <a:pt x="758951" y="2508504"/>
                  </a:moveTo>
                  <a:lnTo>
                    <a:pt x="758951" y="2610612"/>
                  </a:lnTo>
                </a:path>
                <a:path w="4188459" h="2621279">
                  <a:moveTo>
                    <a:pt x="1359407" y="2508504"/>
                  </a:moveTo>
                  <a:lnTo>
                    <a:pt x="1359407" y="2610612"/>
                  </a:lnTo>
                </a:path>
                <a:path w="4188459" h="2621279">
                  <a:moveTo>
                    <a:pt x="1978152" y="2508504"/>
                  </a:moveTo>
                  <a:lnTo>
                    <a:pt x="1978152" y="2610612"/>
                  </a:lnTo>
                </a:path>
                <a:path w="4188459" h="2621279">
                  <a:moveTo>
                    <a:pt x="2593848" y="2520696"/>
                  </a:moveTo>
                  <a:lnTo>
                    <a:pt x="2593848" y="2621279"/>
                  </a:lnTo>
                </a:path>
                <a:path w="4188459" h="2621279">
                  <a:moveTo>
                    <a:pt x="3211067" y="2520696"/>
                  </a:moveTo>
                  <a:lnTo>
                    <a:pt x="3211067" y="2621279"/>
                  </a:lnTo>
                </a:path>
                <a:path w="4188459" h="2621279">
                  <a:moveTo>
                    <a:pt x="3829812" y="2520696"/>
                  </a:moveTo>
                  <a:lnTo>
                    <a:pt x="3829812" y="2621279"/>
                  </a:lnTo>
                </a:path>
                <a:path w="4188459" h="2621279">
                  <a:moveTo>
                    <a:pt x="124967" y="2020824"/>
                  </a:moveTo>
                  <a:lnTo>
                    <a:pt x="0" y="2020824"/>
                  </a:lnTo>
                </a:path>
                <a:path w="4188459" h="2621279">
                  <a:moveTo>
                    <a:pt x="124967" y="1520952"/>
                  </a:moveTo>
                  <a:lnTo>
                    <a:pt x="0" y="1520952"/>
                  </a:lnTo>
                </a:path>
                <a:path w="4188459" h="2621279">
                  <a:moveTo>
                    <a:pt x="156971" y="2496312"/>
                  </a:moveTo>
                  <a:lnTo>
                    <a:pt x="233171" y="1353312"/>
                  </a:lnTo>
                </a:path>
                <a:path w="4188459" h="2621279">
                  <a:moveTo>
                    <a:pt x="2054352" y="0"/>
                  </a:moveTo>
                  <a:lnTo>
                    <a:pt x="4187951" y="0"/>
                  </a:lnTo>
                </a:path>
              </a:pathLst>
            </a:custGeom>
            <a:ln w="50292">
              <a:solidFill>
                <a:srgbClr val="FFFFFF"/>
              </a:solidFill>
            </a:ln>
          </p:spPr>
          <p:txBody>
            <a:bodyPr bIns="0" lIns="0" rIns="0" rtlCol="0" tIns="0" wrap="square"/>
            <a:p/>
          </p:txBody>
        </p:sp>
        <p:sp>
          <p:nvSpPr>
            <p:cNvPr id="1048668" name="object 6"/>
            <p:cNvSpPr/>
            <p:nvPr/>
          </p:nvSpPr>
          <p:spPr>
            <a:xfrm>
              <a:off x="2695406" y="1580050"/>
              <a:ext cx="1859280" cy="1454150"/>
            </a:xfrm>
            <a:custGeom>
              <a:avLst/>
              <a:ahLst/>
              <a:rect l="l" t="t" r="r" b="b"/>
              <a:pathLst>
                <a:path w="1859279" h="1454150">
                  <a:moveTo>
                    <a:pt x="168" y="1453725"/>
                  </a:moveTo>
                  <a:lnTo>
                    <a:pt x="819" y="1383018"/>
                  </a:lnTo>
                  <a:lnTo>
                    <a:pt x="5375" y="1312501"/>
                  </a:lnTo>
                  <a:lnTo>
                    <a:pt x="10248" y="1268635"/>
                  </a:lnTo>
                  <a:lnTo>
                    <a:pt x="16593" y="1225231"/>
                  </a:lnTo>
                  <a:lnTo>
                    <a:pt x="24388" y="1182305"/>
                  </a:lnTo>
                  <a:lnTo>
                    <a:pt x="33610" y="1139874"/>
                  </a:lnTo>
                  <a:lnTo>
                    <a:pt x="44235" y="1097953"/>
                  </a:lnTo>
                  <a:lnTo>
                    <a:pt x="56242" y="1056559"/>
                  </a:lnTo>
                  <a:lnTo>
                    <a:pt x="69606" y="1015707"/>
                  </a:lnTo>
                  <a:lnTo>
                    <a:pt x="84306" y="975414"/>
                  </a:lnTo>
                  <a:lnTo>
                    <a:pt x="100318" y="935697"/>
                  </a:lnTo>
                  <a:lnTo>
                    <a:pt x="117620" y="896570"/>
                  </a:lnTo>
                  <a:lnTo>
                    <a:pt x="136187" y="858051"/>
                  </a:lnTo>
                  <a:lnTo>
                    <a:pt x="155998" y="820154"/>
                  </a:lnTo>
                  <a:lnTo>
                    <a:pt x="177030" y="782897"/>
                  </a:lnTo>
                  <a:lnTo>
                    <a:pt x="199260" y="746296"/>
                  </a:lnTo>
                  <a:lnTo>
                    <a:pt x="222664" y="710366"/>
                  </a:lnTo>
                  <a:lnTo>
                    <a:pt x="247220" y="675124"/>
                  </a:lnTo>
                  <a:lnTo>
                    <a:pt x="272905" y="640585"/>
                  </a:lnTo>
                  <a:lnTo>
                    <a:pt x="299695" y="606767"/>
                  </a:lnTo>
                  <a:lnTo>
                    <a:pt x="327569" y="573684"/>
                  </a:lnTo>
                  <a:lnTo>
                    <a:pt x="356504" y="541354"/>
                  </a:lnTo>
                  <a:lnTo>
                    <a:pt x="386475" y="509792"/>
                  </a:lnTo>
                  <a:lnTo>
                    <a:pt x="417461" y="479013"/>
                  </a:lnTo>
                  <a:lnTo>
                    <a:pt x="449438" y="449036"/>
                  </a:lnTo>
                  <a:lnTo>
                    <a:pt x="482384" y="419875"/>
                  </a:lnTo>
                  <a:lnTo>
                    <a:pt x="516275" y="391546"/>
                  </a:lnTo>
                  <a:lnTo>
                    <a:pt x="551089" y="364066"/>
                  </a:lnTo>
                  <a:lnTo>
                    <a:pt x="586803" y="337451"/>
                  </a:lnTo>
                  <a:lnTo>
                    <a:pt x="623393" y="311717"/>
                  </a:lnTo>
                  <a:lnTo>
                    <a:pt x="660838" y="286880"/>
                  </a:lnTo>
                  <a:lnTo>
                    <a:pt x="699113" y="262956"/>
                  </a:lnTo>
                  <a:lnTo>
                    <a:pt x="738197" y="239961"/>
                  </a:lnTo>
                  <a:lnTo>
                    <a:pt x="778066" y="217912"/>
                  </a:lnTo>
                  <a:lnTo>
                    <a:pt x="818697" y="196824"/>
                  </a:lnTo>
                  <a:lnTo>
                    <a:pt x="860068" y="176713"/>
                  </a:lnTo>
                  <a:lnTo>
                    <a:pt x="902155" y="157596"/>
                  </a:lnTo>
                  <a:lnTo>
                    <a:pt x="944936" y="139489"/>
                  </a:lnTo>
                  <a:lnTo>
                    <a:pt x="988387" y="122408"/>
                  </a:lnTo>
                  <a:lnTo>
                    <a:pt x="1032486" y="106368"/>
                  </a:lnTo>
                  <a:lnTo>
                    <a:pt x="1077210" y="91387"/>
                  </a:lnTo>
                  <a:lnTo>
                    <a:pt x="1122535" y="77480"/>
                  </a:lnTo>
                  <a:lnTo>
                    <a:pt x="1168440" y="64663"/>
                  </a:lnTo>
                  <a:lnTo>
                    <a:pt x="1214901" y="52952"/>
                  </a:lnTo>
                  <a:lnTo>
                    <a:pt x="1261895" y="42364"/>
                  </a:lnTo>
                  <a:lnTo>
                    <a:pt x="1309399" y="32914"/>
                  </a:lnTo>
                  <a:lnTo>
                    <a:pt x="1357390" y="24619"/>
                  </a:lnTo>
                  <a:lnTo>
                    <a:pt x="1405846" y="17495"/>
                  </a:lnTo>
                  <a:lnTo>
                    <a:pt x="1454744" y="11558"/>
                  </a:lnTo>
                  <a:lnTo>
                    <a:pt x="1504060" y="6824"/>
                  </a:lnTo>
                  <a:lnTo>
                    <a:pt x="1553771" y="3308"/>
                  </a:lnTo>
                  <a:lnTo>
                    <a:pt x="1603856" y="1028"/>
                  </a:lnTo>
                  <a:lnTo>
                    <a:pt x="1654290" y="0"/>
                  </a:lnTo>
                  <a:lnTo>
                    <a:pt x="1705051" y="238"/>
                  </a:lnTo>
                  <a:lnTo>
                    <a:pt x="1756116" y="1760"/>
                  </a:lnTo>
                  <a:lnTo>
                    <a:pt x="1807463" y="4582"/>
                  </a:lnTo>
                  <a:lnTo>
                    <a:pt x="1859067" y="8719"/>
                  </a:lnTo>
                </a:path>
              </a:pathLst>
            </a:custGeom>
            <a:ln w="50800">
              <a:solidFill>
                <a:srgbClr val="FFFFFF"/>
              </a:solidFill>
            </a:ln>
          </p:spPr>
          <p:txBody>
            <a:bodyPr bIns="0" lIns="0" rIns="0" rtlCol="0" tIns="0" wrap="square"/>
            <a:p/>
          </p:txBody>
        </p:sp>
        <p:sp>
          <p:nvSpPr>
            <p:cNvPr id="1048669" name="object 7"/>
            <p:cNvSpPr/>
            <p:nvPr/>
          </p:nvSpPr>
          <p:spPr>
            <a:xfrm>
              <a:off x="3155442" y="2058161"/>
              <a:ext cx="45720" cy="2057400"/>
            </a:xfrm>
            <a:custGeom>
              <a:avLst/>
              <a:ahLst/>
              <a:rect l="l" t="t" r="r" b="b"/>
              <a:pathLst>
                <a:path w="45719" h="2057400">
                  <a:moveTo>
                    <a:pt x="45719" y="2057400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FF00"/>
              </a:solidFill>
              <a:prstDash val="lgDash"/>
            </a:ln>
          </p:spPr>
          <p:txBody>
            <a:bodyPr bIns="0" lIns="0" rIns="0" rtlCol="0" tIns="0" wrap="square"/>
            <a:p/>
          </p:txBody>
        </p:sp>
        <p:sp>
          <p:nvSpPr>
            <p:cNvPr id="1048670" name="object 8"/>
            <p:cNvSpPr/>
            <p:nvPr/>
          </p:nvSpPr>
          <p:spPr>
            <a:xfrm>
              <a:off x="2442210" y="2081021"/>
              <a:ext cx="125095" cy="0"/>
            </a:xfrm>
            <a:custGeom>
              <a:avLst/>
              <a:ahLst/>
              <a:rect l="l" t="t" r="r" b="b"/>
              <a:pathLst>
                <a:path w="125094">
                  <a:moveTo>
                    <a:pt x="124967" y="0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FFFFFF"/>
              </a:solidFill>
            </a:ln>
          </p:spPr>
          <p:txBody>
            <a:bodyPr bIns="0" lIns="0" rIns="0" rtlCol="0" tIns="0" wrap="square"/>
            <a:p/>
          </p:txBody>
        </p:sp>
        <p:sp>
          <p:nvSpPr>
            <p:cNvPr id="1048671" name="object 9"/>
            <p:cNvSpPr/>
            <p:nvPr/>
          </p:nvSpPr>
          <p:spPr>
            <a:xfrm>
              <a:off x="2558034" y="2077973"/>
              <a:ext cx="609600" cy="0"/>
            </a:xfrm>
            <a:custGeom>
              <a:avLst/>
              <a:ahLst/>
              <a:rect l="l" t="t" r="r" b="b"/>
              <a:pathLst>
                <a:path w="609600">
                  <a:moveTo>
                    <a:pt x="609600" y="0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FF00"/>
              </a:solidFill>
              <a:prstDash val="lgDash"/>
            </a:ln>
          </p:spPr>
          <p:txBody>
            <a:bodyPr bIns="0" lIns="0" rIns="0" rtlCol="0" tIns="0" wrap="square"/>
            <a:p/>
          </p:txBody>
        </p:sp>
        <p:sp>
          <p:nvSpPr>
            <p:cNvPr id="1048672" name="object 10"/>
            <p:cNvSpPr/>
            <p:nvPr/>
          </p:nvSpPr>
          <p:spPr>
            <a:xfrm>
              <a:off x="2442210" y="2582417"/>
              <a:ext cx="125095" cy="0"/>
            </a:xfrm>
            <a:custGeom>
              <a:avLst/>
              <a:ahLst/>
              <a:rect l="l" t="t" r="r" b="b"/>
              <a:pathLst>
                <a:path w="125094">
                  <a:moveTo>
                    <a:pt x="124967" y="0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FFFFFF"/>
              </a:solidFill>
            </a:ln>
          </p:spPr>
          <p:txBody>
            <a:bodyPr bIns="0" lIns="0" rIns="0" rtlCol="0" tIns="0" wrap="square"/>
            <a:p/>
          </p:txBody>
        </p:sp>
      </p:grpSp>
      <p:sp>
        <p:nvSpPr>
          <p:cNvPr id="1048673" name="object 11"/>
          <p:cNvSpPr txBox="1"/>
          <p:nvPr/>
        </p:nvSpPr>
        <p:spPr>
          <a:xfrm>
            <a:off x="2137029" y="3495547"/>
            <a:ext cx="153035" cy="299720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FFFFFF"/>
                </a:solidFill>
                <a:latin typeface="Arial MT"/>
                <a:cs typeface="Arial MT"/>
              </a:rPr>
              <a:t>1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048674" name="object 12"/>
          <p:cNvSpPr txBox="1"/>
          <p:nvPr/>
        </p:nvSpPr>
        <p:spPr>
          <a:xfrm>
            <a:off x="2137029" y="2992882"/>
            <a:ext cx="153035" cy="299720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FFFFFF"/>
                </a:solidFill>
                <a:latin typeface="Arial MT"/>
                <a:cs typeface="Arial MT"/>
              </a:rPr>
              <a:t>2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048675" name="object 13"/>
          <p:cNvSpPr txBox="1"/>
          <p:nvPr/>
        </p:nvSpPr>
        <p:spPr>
          <a:xfrm>
            <a:off x="2137029" y="2485389"/>
            <a:ext cx="153035" cy="299720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FFFFFF"/>
                </a:solidFill>
                <a:latin typeface="Arial MT"/>
                <a:cs typeface="Arial MT"/>
              </a:rPr>
              <a:t>3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048676" name="object 14"/>
          <p:cNvSpPr txBox="1"/>
          <p:nvPr/>
        </p:nvSpPr>
        <p:spPr>
          <a:xfrm>
            <a:off x="2137029" y="1991944"/>
            <a:ext cx="153035" cy="300355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Arial MT"/>
                <a:cs typeface="Arial MT"/>
              </a:rPr>
              <a:t>4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048677" name="object 15"/>
          <p:cNvSpPr txBox="1"/>
          <p:nvPr/>
        </p:nvSpPr>
        <p:spPr>
          <a:xfrm>
            <a:off x="1437224" y="1899263"/>
            <a:ext cx="316865" cy="1394460"/>
          </a:xfrm>
          <a:prstGeom prst="rect"/>
        </p:spPr>
        <p:txBody>
          <a:bodyPr bIns="0" lIns="0" rIns="0" rtlCol="0" tIns="12065" vert="vert270" wrap="square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900" spc="-65">
                <a:solidFill>
                  <a:srgbClr val="FFFFFF"/>
                </a:solidFill>
                <a:latin typeface="Tahoma"/>
                <a:cs typeface="Tahoma"/>
              </a:rPr>
              <a:t>Volume,</a:t>
            </a:r>
            <a:r>
              <a:rPr dirty="0" sz="1900" spc="-7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900" spc="-45">
                <a:solidFill>
                  <a:srgbClr val="FFFFFF"/>
                </a:solidFill>
                <a:latin typeface="Tahoma"/>
                <a:cs typeface="Tahoma"/>
              </a:rPr>
              <a:t>liters</a:t>
            </a:r>
            <a:endParaRPr sz="1900">
              <a:latin typeface="Tahoma"/>
              <a:cs typeface="Tahoma"/>
            </a:endParaRPr>
          </a:p>
        </p:txBody>
      </p:sp>
      <p:sp>
        <p:nvSpPr>
          <p:cNvPr id="1048678" name="object 16"/>
          <p:cNvSpPr txBox="1"/>
          <p:nvPr/>
        </p:nvSpPr>
        <p:spPr>
          <a:xfrm>
            <a:off x="6920865" y="1403985"/>
            <a:ext cx="635635" cy="452120"/>
          </a:xfrm>
          <a:prstGeom prst="rect"/>
        </p:spPr>
        <p:txBody>
          <a:bodyPr bIns="0" lIns="0" rIns="0" rtlCol="0" tIns="12065" vert="horz" wrap="square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>
                <a:solidFill>
                  <a:srgbClr val="FFC000"/>
                </a:solidFill>
                <a:latin typeface="Tahoma"/>
                <a:cs typeface="Tahoma"/>
              </a:rPr>
              <a:t>FVC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1048679" name="object 17"/>
          <p:cNvSpPr txBox="1"/>
          <p:nvPr/>
        </p:nvSpPr>
        <p:spPr>
          <a:xfrm>
            <a:off x="2137029" y="1513713"/>
            <a:ext cx="153035" cy="299720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FFFFFF"/>
                </a:solidFill>
                <a:latin typeface="Arial MT"/>
                <a:cs typeface="Arial MT"/>
              </a:rPr>
              <a:t>5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048680" name="object 18"/>
          <p:cNvSpPr txBox="1"/>
          <p:nvPr/>
        </p:nvSpPr>
        <p:spPr>
          <a:xfrm>
            <a:off x="3128010" y="4257547"/>
            <a:ext cx="768985" cy="299720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  <a:tabLst>
                <a:tab algn="l" pos="628015"/>
              </a:tabLst>
            </a:pPr>
            <a:r>
              <a:rPr dirty="0" sz="1800" spc="-5">
                <a:solidFill>
                  <a:srgbClr val="FFFFFF"/>
                </a:solidFill>
                <a:latin typeface="Arial MT"/>
                <a:cs typeface="Arial MT"/>
              </a:rPr>
              <a:t>1	</a:t>
            </a:r>
            <a:r>
              <a:rPr baseline="3086" dirty="0" sz="2700" spc="-7">
                <a:solidFill>
                  <a:srgbClr val="FFFFFF"/>
                </a:solidFill>
                <a:latin typeface="Arial MT"/>
                <a:cs typeface="Arial MT"/>
              </a:rPr>
              <a:t>2</a:t>
            </a:r>
            <a:endParaRPr baseline="3086" sz="2700">
              <a:latin typeface="Arial MT"/>
              <a:cs typeface="Arial MT"/>
            </a:endParaRPr>
          </a:p>
        </p:txBody>
      </p:sp>
      <p:sp>
        <p:nvSpPr>
          <p:cNvPr id="1048681" name="object 19"/>
          <p:cNvSpPr txBox="1"/>
          <p:nvPr/>
        </p:nvSpPr>
        <p:spPr>
          <a:xfrm>
            <a:off x="3899661" y="1981559"/>
            <a:ext cx="2736850" cy="2922905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54305" marR="951230">
              <a:lnSpc>
                <a:spcPct val="150100"/>
              </a:lnSpc>
              <a:spcBef>
                <a:spcPts val="100"/>
              </a:spcBef>
              <a:tabLst>
                <a:tab algn="l" pos="1062355"/>
              </a:tabLst>
            </a:pPr>
            <a:r>
              <a:rPr dirty="0" sz="2800" spc="-5">
                <a:solidFill>
                  <a:srgbClr val="FFC000"/>
                </a:solidFill>
                <a:latin typeface="Arial MT"/>
                <a:cs typeface="Arial MT"/>
              </a:rPr>
              <a:t>FEV</a:t>
            </a:r>
            <a:r>
              <a:rPr baseline="-21021" dirty="0" sz="2775" spc="-7">
                <a:solidFill>
                  <a:srgbClr val="FFC000"/>
                </a:solidFill>
                <a:latin typeface="Arial MT"/>
                <a:cs typeface="Arial MT"/>
              </a:rPr>
              <a:t>1</a:t>
            </a:r>
            <a:r>
              <a:rPr baseline="-21021" dirty="0" sz="2775" spc="322">
                <a:solidFill>
                  <a:srgbClr val="FFC000"/>
                </a:solidFill>
                <a:latin typeface="Arial MT"/>
                <a:cs typeface="Arial MT"/>
              </a:rPr>
              <a:t> </a:t>
            </a:r>
            <a:r>
              <a:rPr dirty="0" sz="2800" spc="-5">
                <a:solidFill>
                  <a:srgbClr val="FFC000"/>
                </a:solidFill>
                <a:latin typeface="Arial MT"/>
                <a:cs typeface="Arial MT"/>
              </a:rPr>
              <a:t>=</a:t>
            </a:r>
            <a:r>
              <a:rPr dirty="0" sz="2800" spc="-45">
                <a:solidFill>
                  <a:srgbClr val="FFC000"/>
                </a:solidFill>
                <a:latin typeface="Arial MT"/>
                <a:cs typeface="Arial MT"/>
              </a:rPr>
              <a:t> </a:t>
            </a:r>
            <a:r>
              <a:rPr dirty="0" sz="2800">
                <a:solidFill>
                  <a:srgbClr val="FFC000"/>
                </a:solidFill>
                <a:latin typeface="Arial MT"/>
                <a:cs typeface="Arial MT"/>
              </a:rPr>
              <a:t>4L </a:t>
            </a:r>
            <a:r>
              <a:rPr dirty="0" sz="2800" spc="-760">
                <a:solidFill>
                  <a:srgbClr val="FFC000"/>
                </a:solidFill>
                <a:latin typeface="Arial MT"/>
                <a:cs typeface="Arial MT"/>
              </a:rPr>
              <a:t> </a:t>
            </a:r>
            <a:r>
              <a:rPr dirty="0" sz="2800" spc="-10">
                <a:solidFill>
                  <a:srgbClr val="FFC000"/>
                </a:solidFill>
                <a:latin typeface="Arial MT"/>
                <a:cs typeface="Arial MT"/>
              </a:rPr>
              <a:t>FVC	</a:t>
            </a:r>
            <a:r>
              <a:rPr dirty="0" sz="2800" spc="-5">
                <a:solidFill>
                  <a:srgbClr val="FFC000"/>
                </a:solidFill>
                <a:latin typeface="Arial MT"/>
                <a:cs typeface="Arial MT"/>
              </a:rPr>
              <a:t>=</a:t>
            </a:r>
            <a:r>
              <a:rPr dirty="0" sz="2800" spc="-85">
                <a:solidFill>
                  <a:srgbClr val="FFC000"/>
                </a:solidFill>
                <a:latin typeface="Arial MT"/>
                <a:cs typeface="Arial MT"/>
              </a:rPr>
              <a:t> </a:t>
            </a:r>
            <a:r>
              <a:rPr dirty="0" sz="2800" spc="-5">
                <a:solidFill>
                  <a:srgbClr val="FFC000"/>
                </a:solidFill>
                <a:latin typeface="Arial MT"/>
                <a:cs typeface="Arial MT"/>
              </a:rPr>
              <a:t>5L</a:t>
            </a:r>
            <a:endParaRPr sz="2800">
              <a:latin typeface="Arial MT"/>
              <a:cs typeface="Arial MT"/>
            </a:endParaRPr>
          </a:p>
          <a:p>
            <a:pPr marL="154305">
              <a:lnSpc>
                <a:spcPct val="100000"/>
              </a:lnSpc>
              <a:spcBef>
                <a:spcPts val="1685"/>
              </a:spcBef>
            </a:pPr>
            <a:r>
              <a:rPr dirty="0" sz="2800" spc="-5">
                <a:solidFill>
                  <a:srgbClr val="FFC000"/>
                </a:solidFill>
                <a:latin typeface="Arial MT"/>
                <a:cs typeface="Arial MT"/>
              </a:rPr>
              <a:t>FEV</a:t>
            </a:r>
            <a:r>
              <a:rPr baseline="-21021" dirty="0" sz="2775" spc="-7">
                <a:solidFill>
                  <a:srgbClr val="FFC000"/>
                </a:solidFill>
                <a:latin typeface="Arial MT"/>
                <a:cs typeface="Arial MT"/>
              </a:rPr>
              <a:t>1</a:t>
            </a:r>
            <a:r>
              <a:rPr dirty="0" sz="2800" spc="-5">
                <a:solidFill>
                  <a:srgbClr val="FFC000"/>
                </a:solidFill>
                <a:latin typeface="Arial MT"/>
                <a:cs typeface="Arial MT"/>
              </a:rPr>
              <a:t>/FVC</a:t>
            </a:r>
            <a:r>
              <a:rPr dirty="0" sz="2800" spc="-20">
                <a:solidFill>
                  <a:srgbClr val="FFC000"/>
                </a:solidFill>
                <a:latin typeface="Arial MT"/>
                <a:cs typeface="Arial MT"/>
              </a:rPr>
              <a:t> </a:t>
            </a:r>
            <a:r>
              <a:rPr dirty="0" sz="2800" spc="-5">
                <a:solidFill>
                  <a:srgbClr val="FFC000"/>
                </a:solidFill>
                <a:latin typeface="Arial MT"/>
                <a:cs typeface="Arial MT"/>
              </a:rPr>
              <a:t>=</a:t>
            </a:r>
            <a:r>
              <a:rPr dirty="0" sz="2800" spc="-30">
                <a:solidFill>
                  <a:srgbClr val="FFC000"/>
                </a:solidFill>
                <a:latin typeface="Arial MT"/>
                <a:cs typeface="Arial MT"/>
              </a:rPr>
              <a:t> </a:t>
            </a:r>
            <a:r>
              <a:rPr dirty="0" sz="2800" spc="-5">
                <a:solidFill>
                  <a:srgbClr val="FFC000"/>
                </a:solidFill>
                <a:latin typeface="Arial MT"/>
                <a:cs typeface="Arial MT"/>
              </a:rPr>
              <a:t>0.8</a:t>
            </a:r>
            <a:endParaRPr sz="2800">
              <a:latin typeface="Arial MT"/>
              <a:cs typeface="Arial MT"/>
            </a:endParaRPr>
          </a:p>
          <a:p>
            <a:pPr marL="472440">
              <a:lnSpc>
                <a:spcPct val="100000"/>
              </a:lnSpc>
              <a:spcBef>
                <a:spcPts val="2705"/>
              </a:spcBef>
              <a:tabLst>
                <a:tab algn="l" pos="1091565"/>
                <a:tab algn="l" pos="1709420"/>
                <a:tab algn="l" pos="2327275"/>
              </a:tabLst>
            </a:pPr>
            <a:r>
              <a:rPr dirty="0" sz="1800" spc="-5">
                <a:solidFill>
                  <a:srgbClr val="FFFFFF"/>
                </a:solidFill>
                <a:latin typeface="Arial MT"/>
                <a:cs typeface="Arial MT"/>
              </a:rPr>
              <a:t>3	4	5	6</a:t>
            </a:r>
            <a:endParaRPr sz="1800">
              <a:latin typeface="Arial MT"/>
              <a:cs typeface="Arial MT"/>
            </a:endParaRPr>
          </a:p>
          <a:p>
            <a:pPr marL="38100">
              <a:lnSpc>
                <a:spcPct val="100000"/>
              </a:lnSpc>
              <a:spcBef>
                <a:spcPts val="535"/>
              </a:spcBef>
            </a:pPr>
            <a:r>
              <a:rPr dirty="0" sz="1900" spc="-50">
                <a:solidFill>
                  <a:srgbClr val="FFFFFF"/>
                </a:solidFill>
                <a:latin typeface="Tahoma"/>
                <a:cs typeface="Tahoma"/>
              </a:rPr>
              <a:t>Time,</a:t>
            </a:r>
            <a:r>
              <a:rPr dirty="0" sz="1900" spc="-7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900" spc="-55">
                <a:solidFill>
                  <a:srgbClr val="FFFFFF"/>
                </a:solidFill>
                <a:latin typeface="Tahoma"/>
                <a:cs typeface="Tahoma"/>
              </a:rPr>
              <a:t>sec</a:t>
            </a:r>
            <a:endParaRPr sz="1900">
              <a:latin typeface="Tahoma"/>
              <a:cs typeface="Tahoma"/>
            </a:endParaRPr>
          </a:p>
        </p:txBody>
      </p:sp>
      <p:grpSp>
        <p:nvGrpSpPr>
          <p:cNvPr id="112" name="object 20"/>
          <p:cNvGrpSpPr/>
          <p:nvPr/>
        </p:nvGrpSpPr>
        <p:grpSpPr>
          <a:xfrm>
            <a:off x="2442210" y="1430274"/>
            <a:ext cx="1675764" cy="2653665"/>
            <a:chOff x="2442210" y="1430274"/>
            <a:chExt cx="1675764" cy="2653665"/>
          </a:xfrm>
        </p:grpSpPr>
        <p:sp>
          <p:nvSpPr>
            <p:cNvPr id="1048682" name="object 21"/>
            <p:cNvSpPr/>
            <p:nvPr/>
          </p:nvSpPr>
          <p:spPr>
            <a:xfrm>
              <a:off x="2504694" y="1576578"/>
              <a:ext cx="1600200" cy="1270"/>
            </a:xfrm>
            <a:custGeom>
              <a:avLst/>
              <a:ahLst/>
              <a:rect l="l" t="t" r="r" b="b"/>
              <a:pathLst>
                <a:path w="1600200" h="1269">
                  <a:moveTo>
                    <a:pt x="0" y="0"/>
                  </a:moveTo>
                  <a:lnTo>
                    <a:pt x="1600200" y="1143"/>
                  </a:lnTo>
                </a:path>
              </a:pathLst>
            </a:custGeom>
            <a:ln w="25908">
              <a:solidFill>
                <a:srgbClr val="00FF00"/>
              </a:solidFill>
              <a:prstDash val="lgDash"/>
            </a:ln>
          </p:spPr>
          <p:txBody>
            <a:bodyPr bIns="0" lIns="0" rIns="0" rtlCol="0" tIns="0" wrap="square"/>
            <a:p/>
          </p:txBody>
        </p:sp>
        <p:sp>
          <p:nvSpPr>
            <p:cNvPr id="1048683" name="object 22"/>
            <p:cNvSpPr/>
            <p:nvPr/>
          </p:nvSpPr>
          <p:spPr>
            <a:xfrm>
              <a:off x="2442210" y="1430274"/>
              <a:ext cx="149860" cy="2653665"/>
            </a:xfrm>
            <a:custGeom>
              <a:avLst/>
              <a:ahLst/>
              <a:rect l="l" t="t" r="r" b="b"/>
              <a:pathLst>
                <a:path w="149860" h="2653665">
                  <a:moveTo>
                    <a:pt x="149351" y="2653284"/>
                  </a:moveTo>
                  <a:lnTo>
                    <a:pt x="149351" y="0"/>
                  </a:lnTo>
                </a:path>
                <a:path w="149860" h="2653665">
                  <a:moveTo>
                    <a:pt x="124967" y="149351"/>
                  </a:moveTo>
                  <a:lnTo>
                    <a:pt x="0" y="149351"/>
                  </a:lnTo>
                </a:path>
              </a:pathLst>
            </a:custGeom>
            <a:ln w="50292">
              <a:solidFill>
                <a:srgbClr val="FFFFFF"/>
              </a:solidFill>
            </a:ln>
          </p:spPr>
          <p:txBody>
            <a:bodyPr bIns="0" lIns="0" rIns="0" rtlCol="0" tIns="0" wrap="square"/>
            <a:p/>
          </p:txBody>
        </p:sp>
      </p:grpSp>
      <p:sp>
        <p:nvSpPr>
          <p:cNvPr id="1048684" name="object 23"/>
          <p:cNvSpPr txBox="1"/>
          <p:nvPr/>
        </p:nvSpPr>
        <p:spPr>
          <a:xfrm>
            <a:off x="2638805" y="4909210"/>
            <a:ext cx="4167504" cy="208279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©</a:t>
            </a:r>
            <a:r>
              <a:rPr dirty="0" sz="1200" spc="2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 MT"/>
                <a:cs typeface="Arial MT"/>
              </a:rPr>
              <a:t>2015</a:t>
            </a:r>
            <a:r>
              <a:rPr dirty="0" sz="1200" spc="-2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 MT"/>
                <a:cs typeface="Arial MT"/>
              </a:rPr>
              <a:t>Global</a:t>
            </a:r>
            <a:r>
              <a:rPr dirty="0" sz="1200" spc="-1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 MT"/>
                <a:cs typeface="Arial MT"/>
              </a:rPr>
              <a:t>Initiative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for </a:t>
            </a:r>
            <a:r>
              <a:rPr dirty="0" sz="1200" spc="-5">
                <a:solidFill>
                  <a:srgbClr val="FFFFFF"/>
                </a:solidFill>
                <a:latin typeface="Arial MT"/>
                <a:cs typeface="Arial MT"/>
              </a:rPr>
              <a:t>Chronic</a:t>
            </a:r>
            <a:r>
              <a:rPr dirty="0" sz="1200" spc="-1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 MT"/>
                <a:cs typeface="Arial MT"/>
              </a:rPr>
              <a:t>Obstructive</a:t>
            </a:r>
            <a:r>
              <a:rPr dirty="0" sz="1200" spc="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 MT"/>
                <a:cs typeface="Arial MT"/>
              </a:rPr>
              <a:t>Lung</a:t>
            </a:r>
            <a:r>
              <a:rPr dirty="0" sz="1200" spc="-1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 MT"/>
                <a:cs typeface="Arial MT"/>
              </a:rPr>
              <a:t>Disease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27" name="object 2"/>
          <p:cNvPicPr>
            <a:picLocks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1687067" y="0"/>
            <a:ext cx="7171944" cy="1537715"/>
          </a:xfrm>
          <a:prstGeom prst="rect"/>
        </p:spPr>
      </p:pic>
      <p:sp>
        <p:nvSpPr>
          <p:cNvPr id="1048685" name="object 3"/>
          <p:cNvSpPr txBox="1">
            <a:spLocks noGrp="1"/>
          </p:cNvSpPr>
          <p:nvPr>
            <p:ph type="title"/>
          </p:nvPr>
        </p:nvSpPr>
        <p:spPr>
          <a:xfrm>
            <a:off x="2031873" y="0"/>
            <a:ext cx="6295390" cy="1244600"/>
          </a:xfrm>
          <a:prstGeom prst="rect"/>
        </p:spPr>
        <p:txBody>
          <a:bodyPr bIns="0" lIns="0" rIns="0" rtlCol="0" tIns="12065" vert="horz" wrap="square">
            <a:spAutoFit/>
          </a:bodyPr>
          <a:p>
            <a:pPr indent="-2155825" marL="2167890" marR="5080">
              <a:lnSpc>
                <a:spcPct val="100000"/>
              </a:lnSpc>
              <a:spcBef>
                <a:spcPts val="95"/>
              </a:spcBef>
              <a:tabLst>
                <a:tab algn="l" pos="3329304"/>
              </a:tabLst>
            </a:pPr>
            <a:r>
              <a:rPr dirty="0" sz="4000" spc="-10">
                <a:solidFill>
                  <a:srgbClr val="FFC000"/>
                </a:solidFill>
                <a:latin typeface="Tahoma"/>
                <a:cs typeface="Tahoma"/>
              </a:rPr>
              <a:t>Spirometry</a:t>
            </a:r>
            <a:r>
              <a:rPr dirty="0" sz="4000" spc="-5">
                <a:solidFill>
                  <a:srgbClr val="FFC000"/>
                </a:solidFill>
                <a:latin typeface="Tahoma"/>
                <a:cs typeface="Tahoma"/>
              </a:rPr>
              <a:t>:</a:t>
            </a:r>
            <a:r>
              <a:rPr dirty="0" sz="4000">
                <a:solidFill>
                  <a:srgbClr val="FFC000"/>
                </a:solidFill>
                <a:latin typeface="Tahoma"/>
                <a:cs typeface="Tahoma"/>
              </a:rPr>
              <a:t>	</a:t>
            </a:r>
            <a:r>
              <a:rPr dirty="0" sz="4000" spc="-10">
                <a:solidFill>
                  <a:srgbClr val="FFC000"/>
                </a:solidFill>
                <a:latin typeface="Tahoma"/>
                <a:cs typeface="Tahoma"/>
              </a:rPr>
              <a:t>Obs</a:t>
            </a:r>
            <a:r>
              <a:rPr dirty="0" sz="4000" spc="-25">
                <a:solidFill>
                  <a:srgbClr val="FFC000"/>
                </a:solidFill>
                <a:latin typeface="Tahoma"/>
                <a:cs typeface="Tahoma"/>
              </a:rPr>
              <a:t>t</a:t>
            </a:r>
            <a:r>
              <a:rPr dirty="0" sz="4000" spc="-5">
                <a:solidFill>
                  <a:srgbClr val="FFC000"/>
                </a:solidFill>
                <a:latin typeface="Tahoma"/>
                <a:cs typeface="Tahoma"/>
              </a:rPr>
              <a:t>ruct</a:t>
            </a:r>
            <a:r>
              <a:rPr dirty="0" sz="4000" spc="-20">
                <a:solidFill>
                  <a:srgbClr val="FFC000"/>
                </a:solidFill>
                <a:latin typeface="Tahoma"/>
                <a:cs typeface="Tahoma"/>
              </a:rPr>
              <a:t>i</a:t>
            </a:r>
            <a:r>
              <a:rPr dirty="0" sz="4000" spc="-5">
                <a:solidFill>
                  <a:srgbClr val="FFC000"/>
                </a:solidFill>
                <a:latin typeface="Tahoma"/>
                <a:cs typeface="Tahoma"/>
              </a:rPr>
              <a:t>ve  </a:t>
            </a:r>
            <a:r>
              <a:rPr dirty="0" sz="4000" spc="-10">
                <a:solidFill>
                  <a:srgbClr val="FFC000"/>
                </a:solidFill>
                <a:latin typeface="Tahoma"/>
                <a:cs typeface="Tahoma"/>
              </a:rPr>
              <a:t>Disease</a:t>
            </a:r>
            <a:endParaRPr sz="4000">
              <a:latin typeface="Tahoma"/>
              <a:cs typeface="Tahoma"/>
            </a:endParaRPr>
          </a:p>
        </p:txBody>
      </p:sp>
      <p:grpSp>
        <p:nvGrpSpPr>
          <p:cNvPr id="114" name="object 4"/>
          <p:cNvGrpSpPr/>
          <p:nvPr/>
        </p:nvGrpSpPr>
        <p:grpSpPr>
          <a:xfrm>
            <a:off x="2253995" y="1136650"/>
            <a:ext cx="4222115" cy="2777490"/>
            <a:chOff x="2253995" y="1136650"/>
            <a:chExt cx="4222115" cy="2777490"/>
          </a:xfrm>
        </p:grpSpPr>
        <p:sp>
          <p:nvSpPr>
            <p:cNvPr id="1048686" name="object 5"/>
            <p:cNvSpPr/>
            <p:nvPr/>
          </p:nvSpPr>
          <p:spPr>
            <a:xfrm>
              <a:off x="2439161" y="1162050"/>
              <a:ext cx="4011295" cy="2635250"/>
            </a:xfrm>
            <a:custGeom>
              <a:avLst/>
              <a:ahLst/>
              <a:rect l="l" t="t" r="r" b="b"/>
              <a:pathLst>
                <a:path w="4011295" h="2635250">
                  <a:moveTo>
                    <a:pt x="47243" y="2634996"/>
                  </a:moveTo>
                  <a:lnTo>
                    <a:pt x="49714" y="2576331"/>
                  </a:lnTo>
                  <a:lnTo>
                    <a:pt x="57065" y="2518231"/>
                  </a:lnTo>
                  <a:lnTo>
                    <a:pt x="69207" y="2460738"/>
                  </a:lnTo>
                  <a:lnTo>
                    <a:pt x="86051" y="2403891"/>
                  </a:lnTo>
                  <a:lnTo>
                    <a:pt x="107507" y="2347731"/>
                  </a:lnTo>
                  <a:lnTo>
                    <a:pt x="133484" y="2292298"/>
                  </a:lnTo>
                  <a:lnTo>
                    <a:pt x="163895" y="2237634"/>
                  </a:lnTo>
                  <a:lnTo>
                    <a:pt x="198648" y="2183778"/>
                  </a:lnTo>
                  <a:lnTo>
                    <a:pt x="237655" y="2130772"/>
                  </a:lnTo>
                  <a:lnTo>
                    <a:pt x="280825" y="2078656"/>
                  </a:lnTo>
                  <a:lnTo>
                    <a:pt x="328070" y="2027470"/>
                  </a:lnTo>
                  <a:lnTo>
                    <a:pt x="379299" y="1977255"/>
                  </a:lnTo>
                  <a:lnTo>
                    <a:pt x="434422" y="1928051"/>
                  </a:lnTo>
                  <a:lnTo>
                    <a:pt x="493351" y="1879900"/>
                  </a:lnTo>
                  <a:lnTo>
                    <a:pt x="524214" y="1856231"/>
                  </a:lnTo>
                  <a:lnTo>
                    <a:pt x="555995" y="1832841"/>
                  </a:lnTo>
                  <a:lnTo>
                    <a:pt x="588682" y="1809734"/>
                  </a:lnTo>
                  <a:lnTo>
                    <a:pt x="622264" y="1786915"/>
                  </a:lnTo>
                  <a:lnTo>
                    <a:pt x="656731" y="1764390"/>
                  </a:lnTo>
                  <a:lnTo>
                    <a:pt x="692070" y="1742163"/>
                  </a:lnTo>
                  <a:lnTo>
                    <a:pt x="728271" y="1720240"/>
                  </a:lnTo>
                  <a:lnTo>
                    <a:pt x="765323" y="1698626"/>
                  </a:lnTo>
                  <a:lnTo>
                    <a:pt x="803213" y="1677325"/>
                  </a:lnTo>
                  <a:lnTo>
                    <a:pt x="841932" y="1656343"/>
                  </a:lnTo>
                  <a:lnTo>
                    <a:pt x="881467" y="1635685"/>
                  </a:lnTo>
                  <a:lnTo>
                    <a:pt x="921808" y="1615355"/>
                  </a:lnTo>
                  <a:lnTo>
                    <a:pt x="962944" y="1595360"/>
                  </a:lnTo>
                  <a:lnTo>
                    <a:pt x="1004862" y="1575704"/>
                  </a:lnTo>
                  <a:lnTo>
                    <a:pt x="1047553" y="1556392"/>
                  </a:lnTo>
                  <a:lnTo>
                    <a:pt x="1091004" y="1537429"/>
                  </a:lnTo>
                  <a:lnTo>
                    <a:pt x="1135205" y="1518821"/>
                  </a:lnTo>
                  <a:lnTo>
                    <a:pt x="1180145" y="1500572"/>
                  </a:lnTo>
                  <a:lnTo>
                    <a:pt x="1225811" y="1482687"/>
                  </a:lnTo>
                  <a:lnTo>
                    <a:pt x="1272193" y="1465172"/>
                  </a:lnTo>
                  <a:lnTo>
                    <a:pt x="1319281" y="1448031"/>
                  </a:lnTo>
                  <a:lnTo>
                    <a:pt x="1367061" y="1431270"/>
                  </a:lnTo>
                  <a:lnTo>
                    <a:pt x="1415524" y="1414893"/>
                  </a:lnTo>
                  <a:lnTo>
                    <a:pt x="1464658" y="1398907"/>
                  </a:lnTo>
                  <a:lnTo>
                    <a:pt x="1514452" y="1383315"/>
                  </a:lnTo>
                  <a:lnTo>
                    <a:pt x="1564895" y="1368123"/>
                  </a:lnTo>
                  <a:lnTo>
                    <a:pt x="1615976" y="1353336"/>
                  </a:lnTo>
                  <a:lnTo>
                    <a:pt x="1667682" y="1338959"/>
                  </a:lnTo>
                  <a:lnTo>
                    <a:pt x="1720004" y="1324997"/>
                  </a:lnTo>
                  <a:lnTo>
                    <a:pt x="1772929" y="1311456"/>
                  </a:lnTo>
                  <a:lnTo>
                    <a:pt x="1826448" y="1298339"/>
                  </a:lnTo>
                  <a:lnTo>
                    <a:pt x="1880548" y="1285653"/>
                  </a:lnTo>
                  <a:lnTo>
                    <a:pt x="1935218" y="1273403"/>
                  </a:lnTo>
                  <a:lnTo>
                    <a:pt x="1990447" y="1261593"/>
                  </a:lnTo>
                  <a:lnTo>
                    <a:pt x="2046224" y="1250228"/>
                  </a:lnTo>
                  <a:lnTo>
                    <a:pt x="2102537" y="1239314"/>
                  </a:lnTo>
                  <a:lnTo>
                    <a:pt x="2159377" y="1228856"/>
                  </a:lnTo>
                  <a:lnTo>
                    <a:pt x="2216730" y="1218858"/>
                  </a:lnTo>
                  <a:lnTo>
                    <a:pt x="2274586" y="1209326"/>
                  </a:lnTo>
                  <a:lnTo>
                    <a:pt x="2332935" y="1200265"/>
                  </a:lnTo>
                  <a:lnTo>
                    <a:pt x="2391764" y="1191680"/>
                  </a:lnTo>
                  <a:lnTo>
                    <a:pt x="2451062" y="1183576"/>
                  </a:lnTo>
                  <a:lnTo>
                    <a:pt x="2510818" y="1175959"/>
                  </a:lnTo>
                  <a:lnTo>
                    <a:pt x="2571022" y="1168832"/>
                  </a:lnTo>
                  <a:lnTo>
                    <a:pt x="2631661" y="1162201"/>
                  </a:lnTo>
                  <a:lnTo>
                    <a:pt x="2692725" y="1156072"/>
                  </a:lnTo>
                  <a:lnTo>
                    <a:pt x="2754203" y="1150450"/>
                  </a:lnTo>
                  <a:lnTo>
                    <a:pt x="2816082" y="1145338"/>
                  </a:lnTo>
                  <a:lnTo>
                    <a:pt x="2878353" y="1140743"/>
                  </a:lnTo>
                  <a:lnTo>
                    <a:pt x="2941003" y="1136670"/>
                  </a:lnTo>
                  <a:lnTo>
                    <a:pt x="3004022" y="1133124"/>
                  </a:lnTo>
                  <a:lnTo>
                    <a:pt x="3067399" y="1130109"/>
                  </a:lnTo>
                  <a:lnTo>
                    <a:pt x="3131121" y="1127631"/>
                  </a:lnTo>
                  <a:lnTo>
                    <a:pt x="3195178" y="1125694"/>
                  </a:lnTo>
                  <a:lnTo>
                    <a:pt x="3259560" y="1124305"/>
                  </a:lnTo>
                  <a:lnTo>
                    <a:pt x="3324253" y="1123468"/>
                  </a:lnTo>
                  <a:lnTo>
                    <a:pt x="3389249" y="1123188"/>
                  </a:lnTo>
                  <a:lnTo>
                    <a:pt x="3418730" y="1123257"/>
                  </a:lnTo>
                  <a:lnTo>
                    <a:pt x="3448129" y="1123457"/>
                  </a:lnTo>
                  <a:lnTo>
                    <a:pt x="3477456" y="1123777"/>
                  </a:lnTo>
                  <a:lnTo>
                    <a:pt x="3506724" y="1124204"/>
                  </a:lnTo>
                </a:path>
                <a:path w="4011295" h="2635250">
                  <a:moveTo>
                    <a:pt x="0" y="0"/>
                  </a:moveTo>
                  <a:lnTo>
                    <a:pt x="0" y="2596388"/>
                  </a:lnTo>
                  <a:lnTo>
                    <a:pt x="4011041" y="2596388"/>
                  </a:lnTo>
                  <a:lnTo>
                    <a:pt x="4011041" y="2609469"/>
                  </a:lnTo>
                </a:path>
              </a:pathLst>
            </a:custGeom>
            <a:ln w="50292">
              <a:solidFill>
                <a:srgbClr val="FFFFFF"/>
              </a:solidFill>
            </a:ln>
          </p:spPr>
          <p:txBody>
            <a:bodyPr bIns="0" lIns="0" rIns="0" rtlCol="0" tIns="0" wrap="square"/>
            <a:p/>
          </p:txBody>
        </p:sp>
        <p:sp>
          <p:nvSpPr>
            <p:cNvPr id="1048687" name="object 6"/>
            <p:cNvSpPr/>
            <p:nvPr/>
          </p:nvSpPr>
          <p:spPr>
            <a:xfrm>
              <a:off x="3658361" y="3789426"/>
              <a:ext cx="1143000" cy="97790"/>
            </a:xfrm>
            <a:custGeom>
              <a:avLst/>
              <a:ahLst/>
              <a:rect l="l" t="t" r="r" b="b"/>
              <a:pathLst>
                <a:path w="1143000" h="97789">
                  <a:moveTo>
                    <a:pt x="533400" y="0"/>
                  </a:moveTo>
                  <a:lnTo>
                    <a:pt x="533400" y="97536"/>
                  </a:lnTo>
                </a:path>
                <a:path w="1143000" h="97789">
                  <a:moveTo>
                    <a:pt x="1143000" y="0"/>
                  </a:moveTo>
                  <a:lnTo>
                    <a:pt x="1143000" y="97536"/>
                  </a:lnTo>
                </a:path>
                <a:path w="1143000" h="97789">
                  <a:moveTo>
                    <a:pt x="0" y="0"/>
                  </a:moveTo>
                  <a:lnTo>
                    <a:pt x="0" y="97536"/>
                  </a:lnTo>
                </a:path>
              </a:pathLst>
            </a:custGeom>
            <a:ln w="50292">
              <a:solidFill>
                <a:srgbClr val="FFFFFF"/>
              </a:solidFill>
            </a:ln>
          </p:spPr>
          <p:txBody>
            <a:bodyPr bIns="0" lIns="0" rIns="0" rtlCol="0" tIns="0" wrap="square"/>
            <a:p/>
          </p:txBody>
        </p:sp>
        <p:sp>
          <p:nvSpPr>
            <p:cNvPr id="1048688" name="object 7"/>
            <p:cNvSpPr/>
            <p:nvPr/>
          </p:nvSpPr>
          <p:spPr>
            <a:xfrm>
              <a:off x="5944361" y="3772661"/>
              <a:ext cx="3175" cy="114300"/>
            </a:xfrm>
            <a:custGeom>
              <a:avLst/>
              <a:ahLst/>
              <a:rect l="l" t="t" r="r" b="b"/>
              <a:pathLst>
                <a:path w="3175" h="114300">
                  <a:moveTo>
                    <a:pt x="1524" y="-25146"/>
                  </a:moveTo>
                  <a:lnTo>
                    <a:pt x="1524" y="139446"/>
                  </a:lnTo>
                </a:path>
              </a:pathLst>
            </a:custGeom>
            <a:ln w="53340">
              <a:solidFill>
                <a:srgbClr val="FFFFFF"/>
              </a:solidFill>
            </a:ln>
          </p:spPr>
          <p:txBody>
            <a:bodyPr bIns="0" lIns="0" rIns="0" rtlCol="0" tIns="0" wrap="square"/>
            <a:p/>
          </p:txBody>
        </p:sp>
        <p:sp>
          <p:nvSpPr>
            <p:cNvPr id="1048689" name="object 8"/>
            <p:cNvSpPr/>
            <p:nvPr/>
          </p:nvSpPr>
          <p:spPr>
            <a:xfrm>
              <a:off x="5410961" y="3789426"/>
              <a:ext cx="0" cy="97790"/>
            </a:xfrm>
            <a:custGeom>
              <a:avLst/>
              <a:ahLst/>
              <a:rect l="l" t="t" r="r" b="b"/>
              <a:pathLst>
                <a:path h="97789">
                  <a:moveTo>
                    <a:pt x="0" y="0"/>
                  </a:moveTo>
                  <a:lnTo>
                    <a:pt x="0" y="97536"/>
                  </a:lnTo>
                </a:path>
              </a:pathLst>
            </a:custGeom>
            <a:ln w="50292">
              <a:solidFill>
                <a:srgbClr val="FFFFFF"/>
              </a:solidFill>
            </a:ln>
          </p:spPr>
          <p:txBody>
            <a:bodyPr bIns="0" lIns="0" rIns="0" rtlCol="0" tIns="0" wrap="square"/>
            <a:p/>
          </p:txBody>
        </p:sp>
        <p:sp>
          <p:nvSpPr>
            <p:cNvPr id="1048690" name="object 9"/>
            <p:cNvSpPr/>
            <p:nvPr/>
          </p:nvSpPr>
          <p:spPr>
            <a:xfrm>
              <a:off x="2280665" y="2477261"/>
              <a:ext cx="146685" cy="3175"/>
            </a:xfrm>
            <a:custGeom>
              <a:avLst/>
              <a:ahLst/>
              <a:rect l="l" t="t" r="r" b="b"/>
              <a:pathLst>
                <a:path w="146685" h="3175">
                  <a:moveTo>
                    <a:pt x="-25145" y="1524"/>
                  </a:moveTo>
                  <a:lnTo>
                    <a:pt x="171449" y="1524"/>
                  </a:lnTo>
                </a:path>
              </a:pathLst>
            </a:custGeom>
            <a:ln w="53339">
              <a:solidFill>
                <a:srgbClr val="FFFFFF"/>
              </a:solidFill>
            </a:ln>
          </p:spPr>
          <p:txBody>
            <a:bodyPr bIns="0" lIns="0" rIns="0" rtlCol="0" tIns="0" wrap="square"/>
            <a:p/>
          </p:txBody>
        </p:sp>
        <p:sp>
          <p:nvSpPr>
            <p:cNvPr id="1048691" name="object 10"/>
            <p:cNvSpPr/>
            <p:nvPr/>
          </p:nvSpPr>
          <p:spPr>
            <a:xfrm>
              <a:off x="2285237" y="2042922"/>
              <a:ext cx="146685" cy="1905"/>
            </a:xfrm>
            <a:custGeom>
              <a:avLst/>
              <a:ahLst/>
              <a:rect l="l" t="t" r="r" b="b"/>
              <a:pathLst>
                <a:path w="146685" h="1905">
                  <a:moveTo>
                    <a:pt x="-25146" y="762"/>
                  </a:moveTo>
                  <a:lnTo>
                    <a:pt x="171450" y="762"/>
                  </a:lnTo>
                </a:path>
              </a:pathLst>
            </a:custGeom>
            <a:ln w="51815">
              <a:solidFill>
                <a:srgbClr val="FFFFFF"/>
              </a:solidFill>
            </a:ln>
          </p:spPr>
          <p:txBody>
            <a:bodyPr bIns="0" lIns="0" rIns="0" rtlCol="0" tIns="0" wrap="square"/>
            <a:p/>
          </p:txBody>
        </p:sp>
        <p:sp>
          <p:nvSpPr>
            <p:cNvPr id="1048692" name="object 11"/>
            <p:cNvSpPr/>
            <p:nvPr/>
          </p:nvSpPr>
          <p:spPr>
            <a:xfrm>
              <a:off x="2280665" y="1597913"/>
              <a:ext cx="146685" cy="3175"/>
            </a:xfrm>
            <a:custGeom>
              <a:avLst/>
              <a:ahLst/>
              <a:rect l="l" t="t" r="r" b="b"/>
              <a:pathLst>
                <a:path w="146685" h="3175">
                  <a:moveTo>
                    <a:pt x="-25145" y="1524"/>
                  </a:moveTo>
                  <a:lnTo>
                    <a:pt x="171449" y="1524"/>
                  </a:lnTo>
                </a:path>
              </a:pathLst>
            </a:custGeom>
            <a:ln w="53340">
              <a:solidFill>
                <a:srgbClr val="FFFFFF"/>
              </a:solidFill>
            </a:ln>
          </p:spPr>
          <p:txBody>
            <a:bodyPr bIns="0" lIns="0" rIns="0" rtlCol="0" tIns="0" wrap="square"/>
            <a:p/>
          </p:txBody>
        </p:sp>
        <p:pic>
          <p:nvPicPr>
            <p:cNvPr id="2097228" name="object 12"/>
            <p:cNvPicPr>
              <a:picLocks/>
            </p:cNvPicPr>
            <p:nvPr/>
          </p:nvPicPr>
          <p:blipFill>
            <a:blip xmlns:r="http://schemas.openxmlformats.org/officeDocument/2006/relationships" r:embed="rId2" cstate="print"/>
            <a:stretch>
              <a:fillRect/>
            </a:stretch>
          </p:blipFill>
          <p:spPr>
            <a:xfrm>
              <a:off x="2257043" y="1479804"/>
              <a:ext cx="3919601" cy="2419350"/>
            </a:xfrm>
            <a:prstGeom prst="rect"/>
          </p:spPr>
        </p:pic>
      </p:grpSp>
      <p:sp>
        <p:nvSpPr>
          <p:cNvPr id="1048693" name="object 13"/>
          <p:cNvSpPr txBox="1"/>
          <p:nvPr/>
        </p:nvSpPr>
        <p:spPr>
          <a:xfrm>
            <a:off x="1282411" y="1891643"/>
            <a:ext cx="316865" cy="1394460"/>
          </a:xfrm>
          <a:prstGeom prst="rect"/>
        </p:spPr>
        <p:txBody>
          <a:bodyPr bIns="0" lIns="0" rIns="0" rtlCol="0" tIns="12065" vert="vert270" wrap="square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900" spc="-65">
                <a:solidFill>
                  <a:srgbClr val="FFFFFF"/>
                </a:solidFill>
                <a:latin typeface="Tahoma"/>
                <a:cs typeface="Tahoma"/>
              </a:rPr>
              <a:t>Volume,</a:t>
            </a:r>
            <a:r>
              <a:rPr dirty="0" sz="1900" spc="-7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900" spc="-45">
                <a:solidFill>
                  <a:srgbClr val="FFFFFF"/>
                </a:solidFill>
                <a:latin typeface="Tahoma"/>
                <a:cs typeface="Tahoma"/>
              </a:rPr>
              <a:t>liters</a:t>
            </a:r>
            <a:endParaRPr sz="1900">
              <a:latin typeface="Tahoma"/>
              <a:cs typeface="Tahoma"/>
            </a:endParaRPr>
          </a:p>
        </p:txBody>
      </p:sp>
      <p:sp>
        <p:nvSpPr>
          <p:cNvPr id="1048694" name="object 14"/>
          <p:cNvSpPr txBox="1"/>
          <p:nvPr/>
        </p:nvSpPr>
        <p:spPr>
          <a:xfrm>
            <a:off x="1907794" y="1330325"/>
            <a:ext cx="153035" cy="2197735"/>
          </a:xfrm>
          <a:prstGeom prst="rect"/>
        </p:spPr>
        <p:txBody>
          <a:bodyPr bIns="0" lIns="0" rIns="0" rtlCol="0" tIns="138430" vert="horz" wrap="square">
            <a:spAutoFit/>
          </a:bodyPr>
          <a:p>
            <a:pPr marL="12700">
              <a:lnSpc>
                <a:spcPct val="100000"/>
              </a:lnSpc>
              <a:spcBef>
                <a:spcPts val="1090"/>
              </a:spcBef>
            </a:pPr>
            <a:r>
              <a:rPr dirty="0" sz="1800" spc="-5">
                <a:solidFill>
                  <a:srgbClr val="FFFFFF"/>
                </a:solidFill>
                <a:latin typeface="Arial MT"/>
                <a:cs typeface="Arial MT"/>
              </a:rPr>
              <a:t>5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990"/>
              </a:spcBef>
            </a:pPr>
            <a:r>
              <a:rPr dirty="0" sz="1800" spc="-5">
                <a:solidFill>
                  <a:srgbClr val="FFFFFF"/>
                </a:solidFill>
                <a:latin typeface="Arial MT"/>
                <a:cs typeface="Arial MT"/>
              </a:rPr>
              <a:t>4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dirty="0" sz="1800">
                <a:solidFill>
                  <a:srgbClr val="FFFFFF"/>
                </a:solidFill>
                <a:latin typeface="Arial MT"/>
                <a:cs typeface="Arial MT"/>
              </a:rPr>
              <a:t>3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dirty="0" sz="1800" spc="-5">
                <a:solidFill>
                  <a:srgbClr val="FFFFFF"/>
                </a:solidFill>
                <a:latin typeface="Arial MT"/>
                <a:cs typeface="Arial MT"/>
              </a:rPr>
              <a:t>2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dirty="0" sz="1800" spc="-5">
                <a:solidFill>
                  <a:srgbClr val="FFFFFF"/>
                </a:solidFill>
                <a:latin typeface="Arial MT"/>
                <a:cs typeface="Arial MT"/>
              </a:rPr>
              <a:t>1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048695" name="object 15"/>
          <p:cNvSpPr txBox="1"/>
          <p:nvPr/>
        </p:nvSpPr>
        <p:spPr>
          <a:xfrm>
            <a:off x="2898394" y="3971035"/>
            <a:ext cx="153035" cy="300355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Arial MT"/>
                <a:cs typeface="Arial MT"/>
              </a:rPr>
              <a:t>1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048696" name="object 16"/>
          <p:cNvSpPr txBox="1"/>
          <p:nvPr/>
        </p:nvSpPr>
        <p:spPr>
          <a:xfrm>
            <a:off x="3482975" y="2348462"/>
            <a:ext cx="2985135" cy="2273300"/>
          </a:xfrm>
          <a:prstGeom prst="rect"/>
        </p:spPr>
        <p:txBody>
          <a:bodyPr bIns="0" lIns="0" rIns="0" rtlCol="0" tIns="12065" vert="horz" wrap="square">
            <a:spAutoFit/>
          </a:bodyPr>
          <a:p>
            <a:pPr marL="1181100" marR="43180">
              <a:lnSpc>
                <a:spcPct val="150000"/>
              </a:lnSpc>
              <a:spcBef>
                <a:spcPts val="95"/>
              </a:spcBef>
            </a:pPr>
            <a:r>
              <a:rPr dirty="0" sz="1800">
                <a:solidFill>
                  <a:srgbClr val="FFC000"/>
                </a:solidFill>
                <a:latin typeface="Arial MT"/>
                <a:cs typeface="Arial MT"/>
              </a:rPr>
              <a:t>FEV</a:t>
            </a:r>
            <a:r>
              <a:rPr baseline="-20833" dirty="0" sz="1800">
                <a:solidFill>
                  <a:srgbClr val="FFC000"/>
                </a:solidFill>
                <a:latin typeface="Arial MT"/>
                <a:cs typeface="Arial MT"/>
              </a:rPr>
              <a:t>1</a:t>
            </a:r>
            <a:r>
              <a:rPr baseline="-20833" dirty="0" sz="1800" spc="494">
                <a:solidFill>
                  <a:srgbClr val="FFC000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FFC000"/>
                </a:solidFill>
                <a:latin typeface="Arial MT"/>
                <a:cs typeface="Arial MT"/>
              </a:rPr>
              <a:t>=</a:t>
            </a:r>
            <a:r>
              <a:rPr dirty="0" sz="1800" spc="500">
                <a:solidFill>
                  <a:srgbClr val="FFC000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FFC000"/>
                </a:solidFill>
                <a:latin typeface="Arial MT"/>
                <a:cs typeface="Arial MT"/>
              </a:rPr>
              <a:t>1.8L </a:t>
            </a:r>
            <a:r>
              <a:rPr dirty="0" sz="1800">
                <a:solidFill>
                  <a:srgbClr val="FFC000"/>
                </a:solidFill>
                <a:latin typeface="Arial MT"/>
                <a:cs typeface="Arial MT"/>
              </a:rPr>
              <a:t> FVC = </a:t>
            </a:r>
            <a:r>
              <a:rPr dirty="0" sz="1800" spc="-5">
                <a:solidFill>
                  <a:srgbClr val="FFC000"/>
                </a:solidFill>
                <a:latin typeface="Arial MT"/>
                <a:cs typeface="Arial MT"/>
              </a:rPr>
              <a:t>3.2L </a:t>
            </a:r>
            <a:r>
              <a:rPr dirty="0" sz="1800">
                <a:solidFill>
                  <a:srgbClr val="FFC000"/>
                </a:solidFill>
                <a:latin typeface="Arial MT"/>
                <a:cs typeface="Arial MT"/>
              </a:rPr>
              <a:t> FEV</a:t>
            </a:r>
            <a:r>
              <a:rPr baseline="-20833" dirty="0" sz="1800">
                <a:solidFill>
                  <a:srgbClr val="FFC000"/>
                </a:solidFill>
                <a:latin typeface="Arial MT"/>
                <a:cs typeface="Arial MT"/>
              </a:rPr>
              <a:t>1</a:t>
            </a:r>
            <a:r>
              <a:rPr dirty="0" sz="1800">
                <a:solidFill>
                  <a:srgbClr val="FFC000"/>
                </a:solidFill>
                <a:latin typeface="Arial MT"/>
                <a:cs typeface="Arial MT"/>
              </a:rPr>
              <a:t>/FVC</a:t>
            </a:r>
            <a:r>
              <a:rPr dirty="0" sz="1800" spc="-65">
                <a:solidFill>
                  <a:srgbClr val="FFC000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FFC000"/>
                </a:solidFill>
                <a:latin typeface="Arial MT"/>
                <a:cs typeface="Arial MT"/>
              </a:rPr>
              <a:t>=</a:t>
            </a:r>
            <a:r>
              <a:rPr dirty="0" sz="1800" spc="-40">
                <a:solidFill>
                  <a:srgbClr val="FFC000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FFC000"/>
                </a:solidFill>
                <a:latin typeface="Arial MT"/>
                <a:cs typeface="Arial MT"/>
              </a:rPr>
              <a:t>0.56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650">
              <a:latin typeface="Arial MT"/>
              <a:cs typeface="Arial MT"/>
            </a:endParaRPr>
          </a:p>
          <a:p>
            <a:pPr marL="38100">
              <a:lnSpc>
                <a:spcPct val="100000"/>
              </a:lnSpc>
              <a:spcBef>
                <a:spcPts val="5"/>
              </a:spcBef>
              <a:tabLst>
                <a:tab algn="l" pos="570865"/>
                <a:tab algn="l" pos="1180465"/>
                <a:tab algn="l" pos="1866900"/>
                <a:tab algn="l" pos="2400300"/>
              </a:tabLst>
            </a:pPr>
            <a:r>
              <a:rPr dirty="0" sz="1800">
                <a:solidFill>
                  <a:srgbClr val="FFFFFF"/>
                </a:solidFill>
                <a:latin typeface="Arial MT"/>
                <a:cs typeface="Arial MT"/>
              </a:rPr>
              <a:t>2	3	4	5	6</a:t>
            </a:r>
            <a:endParaRPr sz="1800">
              <a:latin typeface="Arial MT"/>
              <a:cs typeface="Arial MT"/>
            </a:endParaRPr>
          </a:p>
          <a:p>
            <a:pPr marL="114300">
              <a:lnSpc>
                <a:spcPct val="100000"/>
              </a:lnSpc>
              <a:spcBef>
                <a:spcPts val="480"/>
              </a:spcBef>
            </a:pPr>
            <a:r>
              <a:rPr dirty="0" sz="1900" spc="-50">
                <a:solidFill>
                  <a:srgbClr val="FFFFFF"/>
                </a:solidFill>
                <a:latin typeface="Tahoma"/>
                <a:cs typeface="Tahoma"/>
              </a:rPr>
              <a:t>Time,</a:t>
            </a:r>
            <a:r>
              <a:rPr dirty="0" sz="1900" spc="-60">
                <a:solidFill>
                  <a:srgbClr val="FFFFFF"/>
                </a:solidFill>
                <a:latin typeface="Tahoma"/>
                <a:cs typeface="Tahoma"/>
              </a:rPr>
              <a:t> seconds</a:t>
            </a:r>
            <a:endParaRPr sz="1900">
              <a:latin typeface="Tahoma"/>
              <a:cs typeface="Tahoma"/>
            </a:endParaRPr>
          </a:p>
        </p:txBody>
      </p:sp>
      <p:sp>
        <p:nvSpPr>
          <p:cNvPr id="1048697" name="object 17"/>
          <p:cNvSpPr txBox="1"/>
          <p:nvPr/>
        </p:nvSpPr>
        <p:spPr>
          <a:xfrm>
            <a:off x="6404228" y="1399159"/>
            <a:ext cx="761365" cy="299720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FF0000"/>
                </a:solidFill>
                <a:latin typeface="Arial MT"/>
                <a:cs typeface="Arial MT"/>
              </a:rPr>
              <a:t>N</a:t>
            </a:r>
            <a:r>
              <a:rPr dirty="0" sz="1800" spc="-15">
                <a:solidFill>
                  <a:srgbClr val="FF0000"/>
                </a:solidFill>
                <a:latin typeface="Arial MT"/>
                <a:cs typeface="Arial MT"/>
              </a:rPr>
              <a:t>o</a:t>
            </a:r>
            <a:r>
              <a:rPr dirty="0" sz="1800" spc="-5">
                <a:solidFill>
                  <a:srgbClr val="FF0000"/>
                </a:solidFill>
                <a:latin typeface="Arial MT"/>
                <a:cs typeface="Arial MT"/>
              </a:rPr>
              <a:t>rmal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048698" name="object 18"/>
          <p:cNvSpPr txBox="1"/>
          <p:nvPr/>
        </p:nvSpPr>
        <p:spPr>
          <a:xfrm>
            <a:off x="7314438" y="2889885"/>
            <a:ext cx="1169670" cy="299720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FFFFFF"/>
                </a:solidFill>
                <a:latin typeface="Tahoma"/>
                <a:cs typeface="Tahoma"/>
              </a:rPr>
              <a:t>Obstructive</a:t>
            </a:r>
            <a:endParaRPr sz="1800">
              <a:latin typeface="Tahoma"/>
              <a:cs typeface="Tahoma"/>
            </a:endParaRPr>
          </a:p>
        </p:txBody>
      </p:sp>
      <p:grpSp>
        <p:nvGrpSpPr>
          <p:cNvPr id="115" name="object 19"/>
          <p:cNvGrpSpPr/>
          <p:nvPr/>
        </p:nvGrpSpPr>
        <p:grpSpPr>
          <a:xfrm>
            <a:off x="2426207" y="2217420"/>
            <a:ext cx="4817745" cy="1274445"/>
            <a:chOff x="2426207" y="2217420"/>
            <a:chExt cx="4817745" cy="1274445"/>
          </a:xfrm>
        </p:grpSpPr>
        <p:sp>
          <p:nvSpPr>
            <p:cNvPr id="1048699" name="object 20"/>
            <p:cNvSpPr/>
            <p:nvPr/>
          </p:nvSpPr>
          <p:spPr>
            <a:xfrm>
              <a:off x="2439161" y="2230374"/>
              <a:ext cx="3276600" cy="57150"/>
            </a:xfrm>
            <a:custGeom>
              <a:avLst/>
              <a:ahLst/>
              <a:rect l="l" t="t" r="r" b="b"/>
              <a:pathLst>
                <a:path w="3276600" h="57150">
                  <a:moveTo>
                    <a:pt x="3276600" y="0"/>
                  </a:moveTo>
                  <a:lnTo>
                    <a:pt x="0" y="57150"/>
                  </a:lnTo>
                </a:path>
              </a:pathLst>
            </a:custGeom>
            <a:ln w="25908">
              <a:solidFill>
                <a:srgbClr val="00FF00"/>
              </a:solidFill>
              <a:prstDash val="lgDash"/>
            </a:ln>
          </p:spPr>
          <p:txBody>
            <a:bodyPr bIns="0" lIns="0" rIns="0" rtlCol="0" tIns="0" wrap="square"/>
            <a:p/>
          </p:txBody>
        </p:sp>
        <p:sp>
          <p:nvSpPr>
            <p:cNvPr id="1048700" name="object 21"/>
            <p:cNvSpPr/>
            <p:nvPr/>
          </p:nvSpPr>
          <p:spPr>
            <a:xfrm>
              <a:off x="7010399" y="2628900"/>
              <a:ext cx="228600" cy="858519"/>
            </a:xfrm>
            <a:custGeom>
              <a:avLst/>
              <a:ahLst/>
              <a:rect l="l" t="t" r="r" b="b"/>
              <a:pathLst>
                <a:path w="228600" h="858520">
                  <a:moveTo>
                    <a:pt x="0" y="0"/>
                  </a:moveTo>
                  <a:lnTo>
                    <a:pt x="44487" y="7489"/>
                  </a:lnTo>
                  <a:lnTo>
                    <a:pt x="80819" y="27908"/>
                  </a:lnTo>
                  <a:lnTo>
                    <a:pt x="105316" y="58185"/>
                  </a:lnTo>
                  <a:lnTo>
                    <a:pt x="114300" y="95250"/>
                  </a:lnTo>
                  <a:lnTo>
                    <a:pt x="114300" y="333756"/>
                  </a:lnTo>
                  <a:lnTo>
                    <a:pt x="123283" y="370820"/>
                  </a:lnTo>
                  <a:lnTo>
                    <a:pt x="147780" y="401097"/>
                  </a:lnTo>
                  <a:lnTo>
                    <a:pt x="184112" y="421516"/>
                  </a:lnTo>
                  <a:lnTo>
                    <a:pt x="228600" y="429006"/>
                  </a:lnTo>
                  <a:lnTo>
                    <a:pt x="184112" y="436495"/>
                  </a:lnTo>
                  <a:lnTo>
                    <a:pt x="147780" y="456914"/>
                  </a:lnTo>
                  <a:lnTo>
                    <a:pt x="123283" y="487191"/>
                  </a:lnTo>
                  <a:lnTo>
                    <a:pt x="114300" y="524256"/>
                  </a:lnTo>
                  <a:lnTo>
                    <a:pt x="114300" y="762762"/>
                  </a:lnTo>
                  <a:lnTo>
                    <a:pt x="105316" y="799826"/>
                  </a:lnTo>
                  <a:lnTo>
                    <a:pt x="80819" y="830103"/>
                  </a:lnTo>
                  <a:lnTo>
                    <a:pt x="44487" y="850522"/>
                  </a:lnTo>
                  <a:lnTo>
                    <a:pt x="0" y="858012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bIns="0" lIns="0" rIns="0" rtlCol="0" tIns="0" wrap="square"/>
            <a:p/>
          </p:txBody>
        </p:sp>
      </p:grpSp>
      <p:sp>
        <p:nvSpPr>
          <p:cNvPr id="1048701" name="object 22"/>
          <p:cNvSpPr txBox="1"/>
          <p:nvPr/>
        </p:nvSpPr>
        <p:spPr>
          <a:xfrm>
            <a:off x="2638805" y="4909210"/>
            <a:ext cx="4167504" cy="208279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©</a:t>
            </a:r>
            <a:r>
              <a:rPr dirty="0" sz="1200" spc="2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 MT"/>
                <a:cs typeface="Arial MT"/>
              </a:rPr>
              <a:t>2015</a:t>
            </a:r>
            <a:r>
              <a:rPr dirty="0" sz="1200" spc="-2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 MT"/>
                <a:cs typeface="Arial MT"/>
              </a:rPr>
              <a:t>Global</a:t>
            </a:r>
            <a:r>
              <a:rPr dirty="0" sz="1200" spc="-1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 MT"/>
                <a:cs typeface="Arial MT"/>
              </a:rPr>
              <a:t>Initiative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for </a:t>
            </a:r>
            <a:r>
              <a:rPr dirty="0" sz="1200" spc="-5">
                <a:solidFill>
                  <a:srgbClr val="FFFFFF"/>
                </a:solidFill>
                <a:latin typeface="Arial MT"/>
                <a:cs typeface="Arial MT"/>
              </a:rPr>
              <a:t>Chronic</a:t>
            </a:r>
            <a:r>
              <a:rPr dirty="0" sz="1200" spc="-1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 MT"/>
                <a:cs typeface="Arial MT"/>
              </a:rPr>
              <a:t>Obstructive</a:t>
            </a:r>
            <a:r>
              <a:rPr dirty="0" sz="1200" spc="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 MT"/>
                <a:cs typeface="Arial MT"/>
              </a:rPr>
              <a:t>Lung</a:t>
            </a:r>
            <a:r>
              <a:rPr dirty="0" sz="1200" spc="-1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 MT"/>
                <a:cs typeface="Arial MT"/>
              </a:rPr>
              <a:t>Disease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2" name="object 2"/>
          <p:cNvSpPr txBox="1">
            <a:spLocks noGrp="1"/>
          </p:cNvSpPr>
          <p:nvPr>
            <p:ph type="title"/>
          </p:nvPr>
        </p:nvSpPr>
        <p:spPr>
          <a:xfrm>
            <a:off x="1375917" y="31191"/>
            <a:ext cx="6402070" cy="757555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dirty="0" sz="2400" spc="-5">
                <a:solidFill>
                  <a:srgbClr val="FFCC00"/>
                </a:solidFill>
                <a:latin typeface="Tahoma"/>
                <a:cs typeface="Tahoma"/>
              </a:rPr>
              <a:t>Classification</a:t>
            </a:r>
            <a:r>
              <a:rPr b="0" dirty="0" sz="2400" spc="5">
                <a:solidFill>
                  <a:srgbClr val="FFCC00"/>
                </a:solidFill>
                <a:latin typeface="Tahoma"/>
                <a:cs typeface="Tahoma"/>
              </a:rPr>
              <a:t> </a:t>
            </a:r>
            <a:r>
              <a:rPr b="0" dirty="0" sz="2400">
                <a:solidFill>
                  <a:srgbClr val="FFCC00"/>
                </a:solidFill>
                <a:latin typeface="Tahoma"/>
                <a:cs typeface="Tahoma"/>
              </a:rPr>
              <a:t>of</a:t>
            </a:r>
            <a:r>
              <a:rPr b="0" dirty="0" sz="2400" spc="-5">
                <a:solidFill>
                  <a:srgbClr val="FFCC00"/>
                </a:solidFill>
                <a:latin typeface="Tahoma"/>
                <a:cs typeface="Tahoma"/>
              </a:rPr>
              <a:t> </a:t>
            </a:r>
            <a:r>
              <a:rPr b="0" dirty="0" sz="2400" spc="-10">
                <a:solidFill>
                  <a:srgbClr val="FFCC00"/>
                </a:solidFill>
                <a:latin typeface="Tahoma"/>
                <a:cs typeface="Tahoma"/>
              </a:rPr>
              <a:t>Severity</a:t>
            </a:r>
            <a:r>
              <a:rPr b="0" dirty="0" sz="2400" spc="15">
                <a:solidFill>
                  <a:srgbClr val="FFCC00"/>
                </a:solidFill>
                <a:latin typeface="Tahoma"/>
                <a:cs typeface="Tahoma"/>
              </a:rPr>
              <a:t> </a:t>
            </a:r>
            <a:r>
              <a:rPr b="0" dirty="0" sz="2400">
                <a:solidFill>
                  <a:srgbClr val="FFCC00"/>
                </a:solidFill>
                <a:latin typeface="Tahoma"/>
                <a:cs typeface="Tahoma"/>
              </a:rPr>
              <a:t>of</a:t>
            </a:r>
            <a:r>
              <a:rPr b="0" dirty="0" sz="2400" spc="-15">
                <a:solidFill>
                  <a:srgbClr val="FFCC00"/>
                </a:solidFill>
                <a:latin typeface="Tahoma"/>
                <a:cs typeface="Tahoma"/>
              </a:rPr>
              <a:t> </a:t>
            </a:r>
            <a:r>
              <a:rPr b="0" dirty="0" sz="2400">
                <a:solidFill>
                  <a:srgbClr val="FFCC00"/>
                </a:solidFill>
                <a:latin typeface="Tahoma"/>
                <a:cs typeface="Tahoma"/>
              </a:rPr>
              <a:t>Airflow</a:t>
            </a:r>
            <a:r>
              <a:rPr b="0" dirty="0" sz="2400" spc="-15">
                <a:solidFill>
                  <a:srgbClr val="FFCC00"/>
                </a:solidFill>
                <a:latin typeface="Tahoma"/>
                <a:cs typeface="Tahoma"/>
              </a:rPr>
              <a:t> </a:t>
            </a:r>
            <a:r>
              <a:rPr b="0" dirty="0" sz="2400">
                <a:solidFill>
                  <a:srgbClr val="FFCC00"/>
                </a:solidFill>
                <a:latin typeface="Tahoma"/>
                <a:cs typeface="Tahoma"/>
              </a:rPr>
              <a:t>Limitation</a:t>
            </a:r>
            <a:r>
              <a:rPr b="0" dirty="0" sz="2400" spc="-25">
                <a:solidFill>
                  <a:srgbClr val="FFCC00"/>
                </a:solidFill>
                <a:latin typeface="Tahoma"/>
                <a:cs typeface="Tahoma"/>
              </a:rPr>
              <a:t> </a:t>
            </a:r>
            <a:r>
              <a:rPr b="0" dirty="0" sz="2400">
                <a:solidFill>
                  <a:srgbClr val="FFCC00"/>
                </a:solidFill>
                <a:latin typeface="Tahoma"/>
                <a:cs typeface="Tahoma"/>
              </a:rPr>
              <a:t>in</a:t>
            </a:r>
            <a:endParaRPr sz="2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b="0" dirty="0" sz="2400">
                <a:solidFill>
                  <a:srgbClr val="FFCC00"/>
                </a:solidFill>
                <a:latin typeface="Tahoma"/>
                <a:cs typeface="Tahoma"/>
              </a:rPr>
              <a:t>COPD*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048703" name="object 3"/>
          <p:cNvSpPr txBox="1"/>
          <p:nvPr/>
        </p:nvSpPr>
        <p:spPr>
          <a:xfrm>
            <a:off x="307340" y="1841449"/>
            <a:ext cx="1516380" cy="331470"/>
          </a:xfrm>
          <a:prstGeom prst="rect"/>
        </p:spPr>
        <p:txBody>
          <a:bodyPr bIns="0" lIns="0" rIns="0" rtlCol="0" tIns="13335" vert="horz" wrap="square">
            <a:spAutoFit/>
          </a:bodyPr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5">
                <a:solidFill>
                  <a:srgbClr val="FFCC00"/>
                </a:solidFill>
                <a:latin typeface="Tahoma"/>
                <a:cs typeface="Tahoma"/>
              </a:rPr>
              <a:t>GOLD</a:t>
            </a:r>
            <a:r>
              <a:rPr dirty="0" sz="2000" spc="-35">
                <a:solidFill>
                  <a:srgbClr val="FFCC00"/>
                </a:solidFill>
                <a:latin typeface="Tahoma"/>
                <a:cs typeface="Tahoma"/>
              </a:rPr>
              <a:t> </a:t>
            </a:r>
            <a:r>
              <a:rPr dirty="0" sz="2000">
                <a:solidFill>
                  <a:srgbClr val="FFCC00"/>
                </a:solidFill>
                <a:latin typeface="Tahoma"/>
                <a:cs typeface="Tahoma"/>
              </a:rPr>
              <a:t>1:</a:t>
            </a:r>
            <a:r>
              <a:rPr dirty="0" sz="2000" spc="-35">
                <a:solidFill>
                  <a:srgbClr val="FFCC00"/>
                </a:solidFill>
                <a:latin typeface="Tahoma"/>
                <a:cs typeface="Tahoma"/>
              </a:rPr>
              <a:t> </a:t>
            </a:r>
            <a:r>
              <a:rPr dirty="0" sz="2000">
                <a:solidFill>
                  <a:srgbClr val="FFCC00"/>
                </a:solidFill>
                <a:latin typeface="Tahoma"/>
                <a:cs typeface="Tahoma"/>
              </a:rPr>
              <a:t>Mild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048704" name="object 4"/>
          <p:cNvSpPr txBox="1"/>
          <p:nvPr/>
        </p:nvSpPr>
        <p:spPr>
          <a:xfrm>
            <a:off x="307340" y="2451608"/>
            <a:ext cx="2112645" cy="330835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5">
                <a:solidFill>
                  <a:srgbClr val="FFCC00"/>
                </a:solidFill>
                <a:latin typeface="Tahoma"/>
                <a:cs typeface="Tahoma"/>
              </a:rPr>
              <a:t>GOLD</a:t>
            </a:r>
            <a:r>
              <a:rPr dirty="0" sz="2000" spc="-30">
                <a:solidFill>
                  <a:srgbClr val="FFCC00"/>
                </a:solidFill>
                <a:latin typeface="Tahoma"/>
                <a:cs typeface="Tahoma"/>
              </a:rPr>
              <a:t> </a:t>
            </a:r>
            <a:r>
              <a:rPr dirty="0" sz="2000">
                <a:solidFill>
                  <a:srgbClr val="FFCC00"/>
                </a:solidFill>
                <a:latin typeface="Tahoma"/>
                <a:cs typeface="Tahoma"/>
              </a:rPr>
              <a:t>2:</a:t>
            </a:r>
            <a:r>
              <a:rPr dirty="0" sz="2000" spc="-30">
                <a:solidFill>
                  <a:srgbClr val="FFCC00"/>
                </a:solidFill>
                <a:latin typeface="Tahoma"/>
                <a:cs typeface="Tahoma"/>
              </a:rPr>
              <a:t> </a:t>
            </a:r>
            <a:r>
              <a:rPr dirty="0" sz="2000" spc="-5">
                <a:solidFill>
                  <a:srgbClr val="FFCC00"/>
                </a:solidFill>
                <a:latin typeface="Tahoma"/>
                <a:cs typeface="Tahoma"/>
              </a:rPr>
              <a:t>Moderate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048705" name="object 5"/>
          <p:cNvSpPr txBox="1"/>
          <p:nvPr/>
        </p:nvSpPr>
        <p:spPr>
          <a:xfrm>
            <a:off x="307340" y="3061462"/>
            <a:ext cx="1820545" cy="330835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5">
                <a:solidFill>
                  <a:srgbClr val="FFCC00"/>
                </a:solidFill>
                <a:latin typeface="Tahoma"/>
                <a:cs typeface="Tahoma"/>
              </a:rPr>
              <a:t>GOLD</a:t>
            </a:r>
            <a:r>
              <a:rPr dirty="0" sz="2000" spc="-30">
                <a:solidFill>
                  <a:srgbClr val="FFCC00"/>
                </a:solidFill>
                <a:latin typeface="Tahoma"/>
                <a:cs typeface="Tahoma"/>
              </a:rPr>
              <a:t> </a:t>
            </a:r>
            <a:r>
              <a:rPr dirty="0" sz="2000">
                <a:solidFill>
                  <a:srgbClr val="FFCC00"/>
                </a:solidFill>
                <a:latin typeface="Tahoma"/>
                <a:cs typeface="Tahoma"/>
              </a:rPr>
              <a:t>3:</a:t>
            </a:r>
            <a:r>
              <a:rPr dirty="0" sz="2000" spc="-25">
                <a:solidFill>
                  <a:srgbClr val="FFCC00"/>
                </a:solidFill>
                <a:latin typeface="Tahoma"/>
                <a:cs typeface="Tahoma"/>
              </a:rPr>
              <a:t> </a:t>
            </a:r>
            <a:r>
              <a:rPr dirty="0" sz="2000" spc="-10">
                <a:solidFill>
                  <a:srgbClr val="FFCC00"/>
                </a:solidFill>
                <a:latin typeface="Tahoma"/>
                <a:cs typeface="Tahoma"/>
              </a:rPr>
              <a:t>Severe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048706" name="object 6"/>
          <p:cNvSpPr txBox="1"/>
          <p:nvPr/>
        </p:nvSpPr>
        <p:spPr>
          <a:xfrm>
            <a:off x="307340" y="3671112"/>
            <a:ext cx="2392045" cy="330835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5">
                <a:solidFill>
                  <a:srgbClr val="FFCC00"/>
                </a:solidFill>
                <a:latin typeface="Tahoma"/>
                <a:cs typeface="Tahoma"/>
              </a:rPr>
              <a:t>GOLD</a:t>
            </a:r>
            <a:r>
              <a:rPr dirty="0" sz="2000" spc="-15">
                <a:solidFill>
                  <a:srgbClr val="FFCC00"/>
                </a:solidFill>
                <a:latin typeface="Tahoma"/>
                <a:cs typeface="Tahoma"/>
              </a:rPr>
              <a:t> </a:t>
            </a:r>
            <a:r>
              <a:rPr dirty="0" sz="2000">
                <a:solidFill>
                  <a:srgbClr val="FFCC00"/>
                </a:solidFill>
                <a:latin typeface="Tahoma"/>
                <a:cs typeface="Tahoma"/>
              </a:rPr>
              <a:t>4:</a:t>
            </a:r>
            <a:r>
              <a:rPr dirty="0" sz="2000" spc="-15">
                <a:solidFill>
                  <a:srgbClr val="FFCC00"/>
                </a:solidFill>
                <a:latin typeface="Tahoma"/>
                <a:cs typeface="Tahoma"/>
              </a:rPr>
              <a:t> </a:t>
            </a:r>
            <a:r>
              <a:rPr dirty="0" sz="2000" spc="-30">
                <a:solidFill>
                  <a:srgbClr val="FFCC00"/>
                </a:solidFill>
                <a:latin typeface="Tahoma"/>
                <a:cs typeface="Tahoma"/>
              </a:rPr>
              <a:t>Very</a:t>
            </a:r>
            <a:r>
              <a:rPr dirty="0" sz="2000" spc="-10">
                <a:solidFill>
                  <a:srgbClr val="FFCC00"/>
                </a:solidFill>
                <a:latin typeface="Tahoma"/>
                <a:cs typeface="Tahoma"/>
              </a:rPr>
              <a:t> Severe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048707" name="object 7"/>
          <p:cNvSpPr txBox="1"/>
          <p:nvPr/>
        </p:nvSpPr>
        <p:spPr>
          <a:xfrm>
            <a:off x="2665729" y="1232153"/>
            <a:ext cx="3888740" cy="2769870"/>
          </a:xfrm>
          <a:prstGeom prst="rect"/>
        </p:spPr>
        <p:txBody>
          <a:bodyPr bIns="0" lIns="0" rIns="0" rtlCol="0" tIns="13335" vert="horz" wrap="square">
            <a:spAutoFit/>
          </a:bodyPr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sz="2000" spc="-10">
                <a:solidFill>
                  <a:srgbClr val="FFCC00"/>
                </a:solidFill>
                <a:latin typeface="Tahoma"/>
                <a:cs typeface="Tahoma"/>
              </a:rPr>
              <a:t>In</a:t>
            </a:r>
            <a:r>
              <a:rPr dirty="0" sz="2000" spc="-15">
                <a:solidFill>
                  <a:srgbClr val="FFCC00"/>
                </a:solidFill>
                <a:latin typeface="Tahoma"/>
                <a:cs typeface="Tahoma"/>
              </a:rPr>
              <a:t> </a:t>
            </a:r>
            <a:r>
              <a:rPr dirty="0" sz="2000">
                <a:solidFill>
                  <a:srgbClr val="FFCC00"/>
                </a:solidFill>
                <a:latin typeface="Tahoma"/>
                <a:cs typeface="Tahoma"/>
              </a:rPr>
              <a:t>patients</a:t>
            </a:r>
            <a:r>
              <a:rPr dirty="0" sz="2000" spc="-20">
                <a:solidFill>
                  <a:srgbClr val="FFCC00"/>
                </a:solidFill>
                <a:latin typeface="Tahoma"/>
                <a:cs typeface="Tahoma"/>
              </a:rPr>
              <a:t> </a:t>
            </a:r>
            <a:r>
              <a:rPr dirty="0" sz="2000" spc="-5">
                <a:solidFill>
                  <a:srgbClr val="FFCC00"/>
                </a:solidFill>
                <a:latin typeface="Tahoma"/>
                <a:cs typeface="Tahoma"/>
              </a:rPr>
              <a:t>with</a:t>
            </a:r>
            <a:r>
              <a:rPr dirty="0" sz="2000" spc="-10">
                <a:solidFill>
                  <a:srgbClr val="FFCC00"/>
                </a:solidFill>
                <a:latin typeface="Tahoma"/>
                <a:cs typeface="Tahoma"/>
              </a:rPr>
              <a:t> </a:t>
            </a:r>
            <a:r>
              <a:rPr dirty="0" sz="2000">
                <a:solidFill>
                  <a:srgbClr val="FFFFFF"/>
                </a:solidFill>
                <a:latin typeface="Tahoma"/>
                <a:cs typeface="Tahoma"/>
              </a:rPr>
              <a:t>FEV</a:t>
            </a:r>
            <a:r>
              <a:rPr baseline="-21367" dirty="0" sz="1950">
                <a:solidFill>
                  <a:srgbClr val="FFFFFF"/>
                </a:solidFill>
                <a:latin typeface="Tahoma"/>
                <a:cs typeface="Tahoma"/>
              </a:rPr>
              <a:t>1</a:t>
            </a:r>
            <a:r>
              <a:rPr dirty="0" sz="2000">
                <a:solidFill>
                  <a:srgbClr val="FFFFFF"/>
                </a:solidFill>
                <a:latin typeface="Tahoma"/>
                <a:cs typeface="Tahoma"/>
              </a:rPr>
              <a:t>/FVC</a:t>
            </a:r>
            <a:r>
              <a:rPr dirty="0" sz="2000" spc="-4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000">
                <a:solidFill>
                  <a:srgbClr val="FFFFFF"/>
                </a:solidFill>
                <a:latin typeface="Tahoma"/>
                <a:cs typeface="Tahoma"/>
              </a:rPr>
              <a:t>&lt;</a:t>
            </a:r>
            <a:r>
              <a:rPr dirty="0" sz="2000" spc="-10">
                <a:solidFill>
                  <a:srgbClr val="FFFFFF"/>
                </a:solidFill>
                <a:latin typeface="Tahoma"/>
                <a:cs typeface="Tahoma"/>
              </a:rPr>
              <a:t> 0.70:</a:t>
            </a:r>
            <a:endParaRPr sz="2000">
              <a:latin typeface="Tahoma"/>
              <a:cs typeface="Tahoma"/>
            </a:endParaRPr>
          </a:p>
          <a:p>
            <a:pPr marL="254000">
              <a:lnSpc>
                <a:spcPct val="100000"/>
              </a:lnSpc>
              <a:spcBef>
                <a:spcPts val="2400"/>
              </a:spcBef>
            </a:pPr>
            <a:r>
              <a:rPr dirty="0" sz="2000" spc="5">
                <a:solidFill>
                  <a:srgbClr val="FFFFFF"/>
                </a:solidFill>
                <a:latin typeface="Tahoma"/>
                <a:cs typeface="Tahoma"/>
              </a:rPr>
              <a:t>FEV</a:t>
            </a:r>
            <a:r>
              <a:rPr baseline="-21367" dirty="0" sz="1950" spc="7">
                <a:solidFill>
                  <a:srgbClr val="FFFFFF"/>
                </a:solidFill>
                <a:latin typeface="Tahoma"/>
                <a:cs typeface="Tahoma"/>
              </a:rPr>
              <a:t>1</a:t>
            </a:r>
            <a:r>
              <a:rPr baseline="-21367" dirty="0" sz="1950" spc="262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000" u="heavy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&gt;</a:t>
            </a:r>
            <a:r>
              <a:rPr dirty="0" sz="2000" spc="-3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000">
                <a:solidFill>
                  <a:srgbClr val="FFFFFF"/>
                </a:solidFill>
                <a:latin typeface="Tahoma"/>
                <a:cs typeface="Tahoma"/>
              </a:rPr>
              <a:t>80%</a:t>
            </a:r>
            <a:r>
              <a:rPr dirty="0" sz="2000" spc="-4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Tahoma"/>
                <a:cs typeface="Tahoma"/>
              </a:rPr>
              <a:t>predicted</a:t>
            </a:r>
            <a:endParaRPr sz="2000">
              <a:latin typeface="Tahoma"/>
              <a:cs typeface="Tahoma"/>
            </a:endParaRPr>
          </a:p>
          <a:p>
            <a:pPr marL="212725">
              <a:lnSpc>
                <a:spcPct val="100000"/>
              </a:lnSpc>
              <a:spcBef>
                <a:spcPts val="2400"/>
              </a:spcBef>
            </a:pPr>
            <a:r>
              <a:rPr dirty="0" sz="2000">
                <a:solidFill>
                  <a:srgbClr val="FFFFFF"/>
                </a:solidFill>
                <a:latin typeface="Tahoma"/>
                <a:cs typeface="Tahoma"/>
              </a:rPr>
              <a:t>50%</a:t>
            </a:r>
            <a:r>
              <a:rPr dirty="0" sz="2000" spc="-3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000" u="heavy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&lt;</a:t>
            </a:r>
            <a:r>
              <a:rPr dirty="0" sz="2000" spc="-2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000">
                <a:solidFill>
                  <a:srgbClr val="FFFFFF"/>
                </a:solidFill>
                <a:latin typeface="Tahoma"/>
                <a:cs typeface="Tahoma"/>
              </a:rPr>
              <a:t>FEV</a:t>
            </a:r>
            <a:r>
              <a:rPr baseline="-21367" dirty="0" sz="1950">
                <a:solidFill>
                  <a:srgbClr val="FFFFFF"/>
                </a:solidFill>
                <a:latin typeface="Tahoma"/>
                <a:cs typeface="Tahoma"/>
              </a:rPr>
              <a:t>1</a:t>
            </a:r>
            <a:r>
              <a:rPr baseline="-21367" dirty="0" sz="1950" spc="284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000">
                <a:solidFill>
                  <a:srgbClr val="FFFFFF"/>
                </a:solidFill>
                <a:latin typeface="Tahoma"/>
                <a:cs typeface="Tahoma"/>
              </a:rPr>
              <a:t>&lt;</a:t>
            </a:r>
            <a:r>
              <a:rPr dirty="0" sz="2000" spc="-1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Tahoma"/>
                <a:cs typeface="Tahoma"/>
              </a:rPr>
              <a:t>80%</a:t>
            </a:r>
            <a:r>
              <a:rPr dirty="0" sz="2000" spc="-2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Tahoma"/>
                <a:cs typeface="Tahoma"/>
              </a:rPr>
              <a:t>predicted</a:t>
            </a:r>
            <a:endParaRPr sz="2000">
              <a:latin typeface="Tahoma"/>
              <a:cs typeface="Tahoma"/>
            </a:endParaRPr>
          </a:p>
          <a:p>
            <a:pPr indent="-139065" marL="257175" marR="391795">
              <a:lnSpc>
                <a:spcPct val="200000"/>
              </a:lnSpc>
            </a:pPr>
            <a:r>
              <a:rPr dirty="0" sz="2000">
                <a:solidFill>
                  <a:srgbClr val="FFFFFF"/>
                </a:solidFill>
                <a:latin typeface="Tahoma"/>
                <a:cs typeface="Tahoma"/>
              </a:rPr>
              <a:t>30%</a:t>
            </a:r>
            <a:r>
              <a:rPr dirty="0" sz="2000" spc="-4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000" u="heavy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&lt;</a:t>
            </a:r>
            <a:r>
              <a:rPr dirty="0" sz="2000" spc="-2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000">
                <a:solidFill>
                  <a:srgbClr val="FFFFFF"/>
                </a:solidFill>
                <a:latin typeface="Tahoma"/>
                <a:cs typeface="Tahoma"/>
              </a:rPr>
              <a:t>FEV</a:t>
            </a:r>
            <a:r>
              <a:rPr baseline="-21367" dirty="0" sz="1950">
                <a:solidFill>
                  <a:srgbClr val="FFFFFF"/>
                </a:solidFill>
                <a:latin typeface="Tahoma"/>
                <a:cs typeface="Tahoma"/>
              </a:rPr>
              <a:t>1</a:t>
            </a:r>
            <a:r>
              <a:rPr baseline="-21367" dirty="0" sz="1950" spc="277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000">
                <a:solidFill>
                  <a:srgbClr val="FFFFFF"/>
                </a:solidFill>
                <a:latin typeface="Tahoma"/>
                <a:cs typeface="Tahoma"/>
              </a:rPr>
              <a:t>&lt;</a:t>
            </a:r>
            <a:r>
              <a:rPr dirty="0" sz="2000" spc="-1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Tahoma"/>
                <a:cs typeface="Tahoma"/>
              </a:rPr>
              <a:t>50%</a:t>
            </a:r>
            <a:r>
              <a:rPr dirty="0" sz="2000" spc="-2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Tahoma"/>
                <a:cs typeface="Tahoma"/>
              </a:rPr>
              <a:t>predicted </a:t>
            </a:r>
            <a:r>
              <a:rPr dirty="0" sz="2000" spc="-61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000" spc="5">
                <a:solidFill>
                  <a:srgbClr val="FFFFFF"/>
                </a:solidFill>
                <a:latin typeface="Tahoma"/>
                <a:cs typeface="Tahoma"/>
              </a:rPr>
              <a:t>FEV</a:t>
            </a:r>
            <a:r>
              <a:rPr baseline="-21367" dirty="0" sz="1950" spc="7">
                <a:solidFill>
                  <a:srgbClr val="FFFFFF"/>
                </a:solidFill>
                <a:latin typeface="Tahoma"/>
                <a:cs typeface="Tahoma"/>
              </a:rPr>
              <a:t>1</a:t>
            </a:r>
            <a:r>
              <a:rPr baseline="-21367" dirty="0" sz="1950" spc="277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000">
                <a:solidFill>
                  <a:srgbClr val="FFFFFF"/>
                </a:solidFill>
                <a:latin typeface="Tahoma"/>
                <a:cs typeface="Tahoma"/>
              </a:rPr>
              <a:t>&lt;</a:t>
            </a:r>
            <a:r>
              <a:rPr dirty="0" sz="2000" spc="-1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Tahoma"/>
                <a:cs typeface="Tahoma"/>
              </a:rPr>
              <a:t>30%</a:t>
            </a:r>
            <a:r>
              <a:rPr dirty="0" sz="2000" spc="-2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Tahoma"/>
                <a:cs typeface="Tahoma"/>
              </a:rPr>
              <a:t>predicted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048708" name="object 8"/>
          <p:cNvSpPr txBox="1"/>
          <p:nvPr/>
        </p:nvSpPr>
        <p:spPr>
          <a:xfrm>
            <a:off x="281940" y="4267253"/>
            <a:ext cx="6550025" cy="850265"/>
          </a:xfrm>
          <a:prstGeom prst="rect"/>
        </p:spPr>
        <p:txBody>
          <a:bodyPr bIns="0" lIns="0" rIns="0" rtlCol="0" tIns="13970" vert="horz" wrap="square">
            <a:spAutoFit/>
          </a:bodyPr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dirty="0" sz="2100" spc="-55">
                <a:solidFill>
                  <a:srgbClr val="FFFFFF"/>
                </a:solidFill>
                <a:latin typeface="Tahoma"/>
                <a:cs typeface="Tahoma"/>
              </a:rPr>
              <a:t>*Based</a:t>
            </a:r>
            <a:r>
              <a:rPr dirty="0" sz="2100" spc="-8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100" spc="-55">
                <a:solidFill>
                  <a:srgbClr val="FFFFFF"/>
                </a:solidFill>
                <a:latin typeface="Tahoma"/>
                <a:cs typeface="Tahoma"/>
              </a:rPr>
              <a:t>on </a:t>
            </a:r>
            <a:r>
              <a:rPr dirty="0" sz="2100" spc="-50">
                <a:solidFill>
                  <a:srgbClr val="FFFFFF"/>
                </a:solidFill>
                <a:latin typeface="Tahoma"/>
                <a:cs typeface="Tahoma"/>
              </a:rPr>
              <a:t>Post-Bronchodilator</a:t>
            </a:r>
            <a:r>
              <a:rPr dirty="0" sz="2100" spc="-6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100" spc="-50">
                <a:solidFill>
                  <a:srgbClr val="FFFFFF"/>
                </a:solidFill>
                <a:latin typeface="Tahoma"/>
                <a:cs typeface="Tahoma"/>
              </a:rPr>
              <a:t>FEV</a:t>
            </a:r>
            <a:r>
              <a:rPr baseline="-19841" dirty="0" sz="2100" spc="-75">
                <a:solidFill>
                  <a:srgbClr val="FFFFFF"/>
                </a:solidFill>
                <a:latin typeface="Tahoma"/>
                <a:cs typeface="Tahoma"/>
              </a:rPr>
              <a:t>1</a:t>
            </a:r>
            <a:endParaRPr baseline="-19841" sz="2100">
              <a:latin typeface="Tahoma"/>
              <a:cs typeface="Tahoma"/>
            </a:endParaRPr>
          </a:p>
          <a:p>
            <a:pPr marL="2369185">
              <a:lnSpc>
                <a:spcPct val="100000"/>
              </a:lnSpc>
              <a:spcBef>
                <a:spcPts val="2525"/>
              </a:spcBef>
            </a:pP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©</a:t>
            </a:r>
            <a:r>
              <a:rPr dirty="0" sz="1200" spc="1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 MT"/>
                <a:cs typeface="Arial MT"/>
              </a:rPr>
              <a:t>2015</a:t>
            </a:r>
            <a:r>
              <a:rPr dirty="0" sz="1200" spc="-1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 MT"/>
                <a:cs typeface="Arial MT"/>
              </a:rPr>
              <a:t>Global</a:t>
            </a:r>
            <a:r>
              <a:rPr dirty="0" sz="1200" spc="-1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 MT"/>
                <a:cs typeface="Arial MT"/>
              </a:rPr>
              <a:t>Initiative</a:t>
            </a:r>
            <a:r>
              <a:rPr dirty="0" sz="1200" spc="-1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for </a:t>
            </a:r>
            <a:r>
              <a:rPr dirty="0" sz="1200" spc="-5">
                <a:solidFill>
                  <a:srgbClr val="FFFFFF"/>
                </a:solidFill>
                <a:latin typeface="Arial MT"/>
                <a:cs typeface="Arial MT"/>
              </a:rPr>
              <a:t>Chronic</a:t>
            </a:r>
            <a:r>
              <a:rPr dirty="0" sz="1200" spc="-1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 MT"/>
                <a:cs typeface="Arial MT"/>
              </a:rPr>
              <a:t>Obstructive</a:t>
            </a:r>
            <a:r>
              <a:rPr dirty="0" sz="1200" spc="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 MT"/>
                <a:cs typeface="Arial MT"/>
              </a:rPr>
              <a:t>Lung</a:t>
            </a:r>
            <a:r>
              <a:rPr dirty="0" sz="1200" spc="-2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 MT"/>
                <a:cs typeface="Arial MT"/>
              </a:rPr>
              <a:t>Disease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29" name="object 2"/>
          <p:cNvPicPr>
            <a:picLocks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1333500" y="184404"/>
            <a:ext cx="6574535" cy="984503"/>
          </a:xfrm>
          <a:prstGeom prst="rect"/>
        </p:spPr>
      </p:pic>
      <p:sp>
        <p:nvSpPr>
          <p:cNvPr id="1048709" name="object 3"/>
          <p:cNvSpPr txBox="1">
            <a:spLocks noGrp="1"/>
          </p:cNvSpPr>
          <p:nvPr>
            <p:ph type="title"/>
          </p:nvPr>
        </p:nvSpPr>
        <p:spPr>
          <a:xfrm>
            <a:off x="1617091" y="333578"/>
            <a:ext cx="5983605" cy="514350"/>
          </a:xfrm>
          <a:prstGeom prst="rect"/>
        </p:spPr>
        <p:txBody>
          <a:bodyPr bIns="0" lIns="0" rIns="0" rtlCol="0" tIns="13335" vert="horz" wrap="square">
            <a:spAutoFit/>
          </a:bodyPr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5"/>
              <a:t>Chest</a:t>
            </a:r>
            <a:r>
              <a:rPr dirty="0" sz="3200" spc="-45"/>
              <a:t> </a:t>
            </a:r>
            <a:r>
              <a:rPr dirty="0" sz="3200"/>
              <a:t>x-ray-Chronic</a:t>
            </a:r>
            <a:r>
              <a:rPr dirty="0" sz="3200" spc="-75"/>
              <a:t> </a:t>
            </a:r>
            <a:r>
              <a:rPr dirty="0" sz="3200"/>
              <a:t>bronchitis</a:t>
            </a:r>
            <a:endParaRPr sz="3200"/>
          </a:p>
        </p:txBody>
      </p:sp>
      <p:grpSp>
        <p:nvGrpSpPr>
          <p:cNvPr id="118" name="object 4"/>
          <p:cNvGrpSpPr/>
          <p:nvPr/>
        </p:nvGrpSpPr>
        <p:grpSpPr>
          <a:xfrm>
            <a:off x="984503" y="1232916"/>
            <a:ext cx="3957954" cy="2670175"/>
            <a:chOff x="984503" y="1232916"/>
            <a:chExt cx="3957954" cy="2670175"/>
          </a:xfrm>
        </p:grpSpPr>
        <p:pic>
          <p:nvPicPr>
            <p:cNvPr id="2097230" name="object 5"/>
            <p:cNvPicPr>
              <a:picLocks/>
            </p:cNvPicPr>
            <p:nvPr/>
          </p:nvPicPr>
          <p:blipFill>
            <a:blip xmlns:r="http://schemas.openxmlformats.org/officeDocument/2006/relationships" r:embed="rId2" cstate="print"/>
            <a:stretch>
              <a:fillRect/>
            </a:stretch>
          </p:blipFill>
          <p:spPr>
            <a:xfrm>
              <a:off x="984503" y="1232916"/>
              <a:ext cx="3957828" cy="2670048"/>
            </a:xfrm>
            <a:prstGeom prst="rect"/>
          </p:spPr>
        </p:pic>
        <p:pic>
          <p:nvPicPr>
            <p:cNvPr id="2097231" name="object 6"/>
            <p:cNvPicPr>
              <a:picLocks/>
            </p:cNvPicPr>
            <p:nvPr/>
          </p:nvPicPr>
          <p:blipFill>
            <a:blip xmlns:r="http://schemas.openxmlformats.org/officeDocument/2006/relationships" r:embed="rId3" cstate="print"/>
            <a:stretch>
              <a:fillRect/>
            </a:stretch>
          </p:blipFill>
          <p:spPr>
            <a:xfrm>
              <a:off x="1157325" y="1548130"/>
              <a:ext cx="320649" cy="237744"/>
            </a:xfrm>
            <a:prstGeom prst="rect"/>
          </p:spPr>
        </p:pic>
        <p:pic>
          <p:nvPicPr>
            <p:cNvPr id="2097232" name="object 7"/>
            <p:cNvPicPr>
              <a:picLocks/>
            </p:cNvPicPr>
            <p:nvPr/>
          </p:nvPicPr>
          <p:blipFill>
            <a:blip xmlns:r="http://schemas.openxmlformats.org/officeDocument/2006/relationships" r:embed="rId3" cstate="print"/>
            <a:stretch>
              <a:fillRect/>
            </a:stretch>
          </p:blipFill>
          <p:spPr>
            <a:xfrm>
              <a:off x="1157325" y="2487168"/>
              <a:ext cx="320649" cy="237744"/>
            </a:xfrm>
            <a:prstGeom prst="rect"/>
          </p:spPr>
        </p:pic>
      </p:grpSp>
      <p:sp>
        <p:nvSpPr>
          <p:cNvPr id="1048710" name="object 8"/>
          <p:cNvSpPr txBox="1"/>
          <p:nvPr/>
        </p:nvSpPr>
        <p:spPr>
          <a:xfrm>
            <a:off x="1487805" y="1370837"/>
            <a:ext cx="3173730" cy="2244090"/>
          </a:xfrm>
          <a:prstGeom prst="rect"/>
        </p:spPr>
        <p:txBody>
          <a:bodyPr bIns="0" lIns="0" rIns="0" rtlCol="0" tIns="12065" vert="horz" wrap="square">
            <a:spAutoFit/>
          </a:bodyPr>
          <a:p>
            <a:pPr marL="12700" marR="1193800">
              <a:lnSpc>
                <a:spcPct val="100000"/>
              </a:lnSpc>
              <a:spcBef>
                <a:spcPts val="95"/>
              </a:spcBef>
            </a:pPr>
            <a:r>
              <a:rPr dirty="0" sz="2800" spc="-5">
                <a:solidFill>
                  <a:srgbClr val="FFFFFF"/>
                </a:solidFill>
                <a:latin typeface="Arial MT"/>
                <a:cs typeface="Arial MT"/>
              </a:rPr>
              <a:t>No</a:t>
            </a:r>
            <a:r>
              <a:rPr dirty="0" sz="2800" spc="-5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Arial MT"/>
                <a:cs typeface="Arial MT"/>
              </a:rPr>
              <a:t>apparent </a:t>
            </a:r>
            <a:r>
              <a:rPr dirty="0" sz="2800" spc="-76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Arial MT"/>
                <a:cs typeface="Arial MT"/>
              </a:rPr>
              <a:t>abnormality</a:t>
            </a:r>
            <a:endParaRPr sz="2800">
              <a:latin typeface="Arial MT"/>
              <a:cs typeface="Arial MT"/>
            </a:endParaRPr>
          </a:p>
          <a:p>
            <a:pPr marL="12700" marR="5080">
              <a:lnSpc>
                <a:spcPct val="100000"/>
              </a:lnSpc>
              <a:spcBef>
                <a:spcPts val="675"/>
              </a:spcBef>
              <a:tabLst>
                <a:tab algn="l" pos="1753870"/>
              </a:tabLst>
            </a:pPr>
            <a:r>
              <a:rPr dirty="0" sz="2800" spc="-5">
                <a:solidFill>
                  <a:srgbClr val="FFFFFF"/>
                </a:solidFill>
                <a:latin typeface="Arial MT"/>
                <a:cs typeface="Arial MT"/>
              </a:rPr>
              <a:t>Or </a:t>
            </a:r>
            <a:r>
              <a:rPr dirty="0" sz="2800">
                <a:solidFill>
                  <a:srgbClr val="FFFFFF"/>
                </a:solidFill>
                <a:latin typeface="Arial MT"/>
                <a:cs typeface="Arial MT"/>
              </a:rPr>
              <a:t>thickened and </a:t>
            </a:r>
            <a:r>
              <a:rPr dirty="0" sz="2800" spc="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800">
                <a:solidFill>
                  <a:srgbClr val="FFFFFF"/>
                </a:solidFill>
                <a:latin typeface="Arial MT"/>
                <a:cs typeface="Arial MT"/>
              </a:rPr>
              <a:t>increased	</a:t>
            </a:r>
            <a:r>
              <a:rPr dirty="0" sz="2800" spc="-5">
                <a:solidFill>
                  <a:srgbClr val="FFFFFF"/>
                </a:solidFill>
                <a:latin typeface="Arial MT"/>
                <a:cs typeface="Arial MT"/>
              </a:rPr>
              <a:t>lung </a:t>
            </a:r>
            <a:r>
              <a:rPr dirty="0" sz="2800">
                <a:solidFill>
                  <a:srgbClr val="FFFFFF"/>
                </a:solidFill>
                <a:latin typeface="Arial MT"/>
                <a:cs typeface="Arial MT"/>
              </a:rPr>
              <a:t> markings</a:t>
            </a:r>
            <a:r>
              <a:rPr dirty="0" sz="2800" spc="-3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Arial MT"/>
                <a:cs typeface="Arial MT"/>
              </a:rPr>
              <a:t>are</a:t>
            </a:r>
            <a:r>
              <a:rPr dirty="0" sz="2800" spc="-3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800">
                <a:solidFill>
                  <a:srgbClr val="FFFFFF"/>
                </a:solidFill>
                <a:latin typeface="Arial MT"/>
                <a:cs typeface="Arial MT"/>
              </a:rPr>
              <a:t>noted.</a:t>
            </a:r>
            <a:endParaRPr sz="2800">
              <a:latin typeface="Arial MT"/>
              <a:cs typeface="Arial MT"/>
            </a:endParaRPr>
          </a:p>
        </p:txBody>
      </p:sp>
      <p:grpSp>
        <p:nvGrpSpPr>
          <p:cNvPr id="119" name="object 9"/>
          <p:cNvGrpSpPr/>
          <p:nvPr/>
        </p:nvGrpSpPr>
        <p:grpSpPr>
          <a:xfrm>
            <a:off x="4975859" y="1318260"/>
            <a:ext cx="3941445" cy="2988945"/>
            <a:chOff x="4975859" y="1318260"/>
            <a:chExt cx="3941445" cy="2988945"/>
          </a:xfrm>
        </p:grpSpPr>
        <p:pic>
          <p:nvPicPr>
            <p:cNvPr id="2097233" name="object 10"/>
            <p:cNvPicPr>
              <a:picLocks/>
            </p:cNvPicPr>
            <p:nvPr/>
          </p:nvPicPr>
          <p:blipFill>
            <a:blip xmlns:r="http://schemas.openxmlformats.org/officeDocument/2006/relationships" r:embed="rId4" cstate="print"/>
            <a:stretch>
              <a:fillRect/>
            </a:stretch>
          </p:blipFill>
          <p:spPr>
            <a:xfrm>
              <a:off x="4975859" y="1318260"/>
              <a:ext cx="3941064" cy="2988564"/>
            </a:xfrm>
            <a:prstGeom prst="rect"/>
          </p:spPr>
        </p:pic>
        <p:pic>
          <p:nvPicPr>
            <p:cNvPr id="2097234" name="object 11"/>
            <p:cNvPicPr>
              <a:picLocks/>
            </p:cNvPicPr>
            <p:nvPr/>
          </p:nvPicPr>
          <p:blipFill>
            <a:blip xmlns:r="http://schemas.openxmlformats.org/officeDocument/2006/relationships" r:embed="rId5" cstate="print"/>
            <a:stretch>
              <a:fillRect/>
            </a:stretch>
          </p:blipFill>
          <p:spPr>
            <a:xfrm>
              <a:off x="5029199" y="1371600"/>
              <a:ext cx="3810000" cy="2857500"/>
            </a:xfrm>
            <a:prstGeom prst="rect"/>
          </p:spPr>
        </p:pic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35" name="object 2"/>
          <p:cNvPicPr>
            <a:picLocks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1214627" y="48767"/>
            <a:ext cx="6877811" cy="1304543"/>
          </a:xfrm>
          <a:prstGeom prst="rect"/>
        </p:spPr>
      </p:pic>
      <p:sp>
        <p:nvSpPr>
          <p:cNvPr id="1048711" name="object 3"/>
          <p:cNvSpPr txBox="1">
            <a:spLocks noGrp="1"/>
          </p:cNvSpPr>
          <p:nvPr>
            <p:ph type="title"/>
          </p:nvPr>
        </p:nvSpPr>
        <p:spPr>
          <a:xfrm>
            <a:off x="1589658" y="239090"/>
            <a:ext cx="6195695" cy="697230"/>
          </a:xfrm>
          <a:prstGeom prst="rect"/>
        </p:spPr>
        <p:txBody>
          <a:bodyPr bIns="0" lIns="0" rIns="0" rtlCol="0" tIns="13335" vert="horz" wrap="square">
            <a:spAutoFit/>
          </a:bodyPr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Chest</a:t>
            </a:r>
            <a:r>
              <a:rPr dirty="0" spc="-40"/>
              <a:t> </a:t>
            </a:r>
            <a:r>
              <a:rPr dirty="0"/>
              <a:t>X-Ray</a:t>
            </a:r>
            <a:r>
              <a:rPr dirty="0" spc="-20"/>
              <a:t> </a:t>
            </a:r>
            <a:r>
              <a:rPr dirty="0" spc="-5"/>
              <a:t>--</a:t>
            </a:r>
            <a:r>
              <a:rPr dirty="0" sz="3200" spc="-5"/>
              <a:t>emphysema</a:t>
            </a:r>
            <a:endParaRPr sz="3200"/>
          </a:p>
        </p:txBody>
      </p:sp>
      <p:grpSp>
        <p:nvGrpSpPr>
          <p:cNvPr id="121" name="object 4"/>
          <p:cNvGrpSpPr/>
          <p:nvPr/>
        </p:nvGrpSpPr>
        <p:grpSpPr>
          <a:xfrm>
            <a:off x="367284" y="1493519"/>
            <a:ext cx="7676515" cy="2893060"/>
            <a:chOff x="367284" y="1493519"/>
            <a:chExt cx="7676515" cy="2893060"/>
          </a:xfrm>
        </p:grpSpPr>
        <p:pic>
          <p:nvPicPr>
            <p:cNvPr id="2097236" name="object 5"/>
            <p:cNvPicPr>
              <a:picLocks/>
            </p:cNvPicPr>
            <p:nvPr/>
          </p:nvPicPr>
          <p:blipFill>
            <a:blip xmlns:r="http://schemas.openxmlformats.org/officeDocument/2006/relationships" r:embed="rId2" cstate="print"/>
            <a:stretch>
              <a:fillRect/>
            </a:stretch>
          </p:blipFill>
          <p:spPr>
            <a:xfrm>
              <a:off x="367284" y="1493519"/>
              <a:ext cx="7676388" cy="2892552"/>
            </a:xfrm>
            <a:prstGeom prst="rect"/>
          </p:spPr>
        </p:pic>
        <p:pic>
          <p:nvPicPr>
            <p:cNvPr id="2097237" name="object 6"/>
            <p:cNvPicPr>
              <a:picLocks/>
            </p:cNvPicPr>
            <p:nvPr/>
          </p:nvPicPr>
          <p:blipFill>
            <a:blip xmlns:r="http://schemas.openxmlformats.org/officeDocument/2006/relationships" r:embed="rId3" cstate="print"/>
            <a:stretch>
              <a:fillRect/>
            </a:stretch>
          </p:blipFill>
          <p:spPr>
            <a:xfrm>
              <a:off x="522427" y="1773046"/>
              <a:ext cx="274320" cy="204215"/>
            </a:xfrm>
            <a:prstGeom prst="rect"/>
          </p:spPr>
        </p:pic>
        <p:pic>
          <p:nvPicPr>
            <p:cNvPr id="2097238" name="object 7"/>
            <p:cNvPicPr>
              <a:picLocks/>
            </p:cNvPicPr>
            <p:nvPr/>
          </p:nvPicPr>
          <p:blipFill>
            <a:blip xmlns:r="http://schemas.openxmlformats.org/officeDocument/2006/relationships" r:embed="rId3" cstate="print"/>
            <a:stretch>
              <a:fillRect/>
            </a:stretch>
          </p:blipFill>
          <p:spPr>
            <a:xfrm>
              <a:off x="522427" y="2577414"/>
              <a:ext cx="274320" cy="204520"/>
            </a:xfrm>
            <a:prstGeom prst="rect"/>
          </p:spPr>
        </p:pic>
        <p:pic>
          <p:nvPicPr>
            <p:cNvPr id="2097239" name="object 8"/>
            <p:cNvPicPr>
              <a:picLocks/>
            </p:cNvPicPr>
            <p:nvPr/>
          </p:nvPicPr>
          <p:blipFill>
            <a:blip xmlns:r="http://schemas.openxmlformats.org/officeDocument/2006/relationships" r:embed="rId3" cstate="print"/>
            <a:stretch>
              <a:fillRect/>
            </a:stretch>
          </p:blipFill>
          <p:spPr>
            <a:xfrm>
              <a:off x="522427" y="3016884"/>
              <a:ext cx="274320" cy="204215"/>
            </a:xfrm>
            <a:prstGeom prst="rect"/>
          </p:spPr>
        </p:pic>
        <p:pic>
          <p:nvPicPr>
            <p:cNvPr id="2097240" name="object 9"/>
            <p:cNvPicPr>
              <a:picLocks/>
            </p:cNvPicPr>
            <p:nvPr/>
          </p:nvPicPr>
          <p:blipFill>
            <a:blip xmlns:r="http://schemas.openxmlformats.org/officeDocument/2006/relationships" r:embed="rId3" cstate="print"/>
            <a:stretch>
              <a:fillRect/>
            </a:stretch>
          </p:blipFill>
          <p:spPr>
            <a:xfrm>
              <a:off x="522427" y="3455796"/>
              <a:ext cx="274320" cy="204215"/>
            </a:xfrm>
            <a:prstGeom prst="rect"/>
          </p:spPr>
        </p:pic>
        <p:pic>
          <p:nvPicPr>
            <p:cNvPr id="2097241" name="object 10"/>
            <p:cNvPicPr>
              <a:picLocks/>
            </p:cNvPicPr>
            <p:nvPr/>
          </p:nvPicPr>
          <p:blipFill>
            <a:blip xmlns:r="http://schemas.openxmlformats.org/officeDocument/2006/relationships" r:embed="rId3" cstate="print"/>
            <a:stretch>
              <a:fillRect/>
            </a:stretch>
          </p:blipFill>
          <p:spPr>
            <a:xfrm>
              <a:off x="522427" y="3895039"/>
              <a:ext cx="274320" cy="204215"/>
            </a:xfrm>
            <a:prstGeom prst="rect"/>
          </p:spPr>
        </p:pic>
      </p:grpSp>
      <p:sp>
        <p:nvSpPr>
          <p:cNvPr id="1048712" name="object 11"/>
          <p:cNvSpPr txBox="1"/>
          <p:nvPr/>
        </p:nvSpPr>
        <p:spPr>
          <a:xfrm>
            <a:off x="852627" y="1618614"/>
            <a:ext cx="6856730" cy="2513330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solidFill>
                  <a:srgbClr val="FFFFFF"/>
                </a:solidFill>
                <a:latin typeface="Arial MT"/>
                <a:cs typeface="Arial MT"/>
              </a:rPr>
              <a:t>Marked</a:t>
            </a:r>
            <a:r>
              <a:rPr dirty="0" sz="2400" spc="1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Arial MT"/>
                <a:cs typeface="Arial MT"/>
              </a:rPr>
              <a:t>over</a:t>
            </a:r>
            <a:r>
              <a:rPr dirty="0" sz="2400" spc="1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Arial MT"/>
                <a:cs typeface="Arial MT"/>
              </a:rPr>
              <a:t>inflation</a:t>
            </a:r>
            <a:r>
              <a:rPr dirty="0" sz="2400" spc="2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Arial MT"/>
                <a:cs typeface="Arial MT"/>
              </a:rPr>
              <a:t>is</a:t>
            </a:r>
            <a:r>
              <a:rPr dirty="0" sz="2400" spc="1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Arial MT"/>
                <a:cs typeface="Arial MT"/>
              </a:rPr>
              <a:t>noted</a:t>
            </a:r>
            <a:r>
              <a:rPr dirty="0" sz="2400" spc="1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Arial MT"/>
                <a:cs typeface="Arial MT"/>
              </a:rPr>
              <a:t>with</a:t>
            </a:r>
            <a:r>
              <a:rPr dirty="0" sz="2400" spc="3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Arial MT"/>
                <a:cs typeface="Arial MT"/>
              </a:rPr>
              <a:t>flattend</a:t>
            </a:r>
            <a:r>
              <a:rPr dirty="0" sz="2400" spc="1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Arial MT"/>
                <a:cs typeface="Arial MT"/>
              </a:rPr>
              <a:t>and</a:t>
            </a:r>
            <a:r>
              <a:rPr dirty="0" sz="2400" spc="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Arial MT"/>
                <a:cs typeface="Arial MT"/>
              </a:rPr>
              <a:t>low </a:t>
            </a:r>
            <a:r>
              <a:rPr dirty="0" sz="2400" spc="-65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Arial MT"/>
                <a:cs typeface="Arial MT"/>
              </a:rPr>
              <a:t>diaphragm</a:t>
            </a:r>
            <a:endParaRPr sz="2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dirty="0" sz="2400">
                <a:solidFill>
                  <a:srgbClr val="FFFFFF"/>
                </a:solidFill>
                <a:latin typeface="Arial MT"/>
                <a:cs typeface="Arial MT"/>
              </a:rPr>
              <a:t>Intercostal</a:t>
            </a:r>
            <a:r>
              <a:rPr dirty="0" sz="2400" spc="-2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Arial MT"/>
                <a:cs typeface="Arial MT"/>
              </a:rPr>
              <a:t>space</a:t>
            </a:r>
            <a:r>
              <a:rPr dirty="0" sz="2400" spc="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Arial MT"/>
                <a:cs typeface="Arial MT"/>
              </a:rPr>
              <a:t>becomes widen</a:t>
            </a:r>
            <a:endParaRPr sz="2400">
              <a:latin typeface="Arial MT"/>
              <a:cs typeface="Arial MT"/>
            </a:endParaRPr>
          </a:p>
          <a:p>
            <a:pPr marL="12700" marR="3277870">
              <a:lnSpc>
                <a:spcPct val="120000"/>
              </a:lnSpc>
            </a:pPr>
            <a:r>
              <a:rPr dirty="0" sz="240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dirty="0" sz="2400" spc="-5">
                <a:solidFill>
                  <a:srgbClr val="FFFFFF"/>
                </a:solidFill>
                <a:latin typeface="Arial MT"/>
                <a:cs typeface="Arial MT"/>
              </a:rPr>
              <a:t> horizontal</a:t>
            </a:r>
            <a:r>
              <a:rPr dirty="0" sz="2400" spc="1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Arial MT"/>
                <a:cs typeface="Arial MT"/>
              </a:rPr>
              <a:t>pattern</a:t>
            </a:r>
            <a:r>
              <a:rPr dirty="0" sz="2400" spc="-1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400">
                <a:solidFill>
                  <a:srgbClr val="FFFFFF"/>
                </a:solidFill>
                <a:latin typeface="Arial MT"/>
                <a:cs typeface="Arial MT"/>
              </a:rPr>
              <a:t>of</a:t>
            </a:r>
            <a:r>
              <a:rPr dirty="0" sz="2400" spc="-5">
                <a:solidFill>
                  <a:srgbClr val="FFFFFF"/>
                </a:solidFill>
                <a:latin typeface="Arial MT"/>
                <a:cs typeface="Arial MT"/>
              </a:rPr>
              <a:t> ribs </a:t>
            </a:r>
            <a:r>
              <a:rPr dirty="0" sz="2400" spc="-65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40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dirty="0" sz="2400" spc="-1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Arial MT"/>
                <a:cs typeface="Arial MT"/>
              </a:rPr>
              <a:t>long</a:t>
            </a:r>
            <a:r>
              <a:rPr dirty="0" sz="2400">
                <a:solidFill>
                  <a:srgbClr val="FFFFFF"/>
                </a:solidFill>
                <a:latin typeface="Arial MT"/>
                <a:cs typeface="Arial MT"/>
              </a:rPr>
              <a:t> thin</a:t>
            </a:r>
            <a:r>
              <a:rPr dirty="0" sz="2400" spc="-2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400">
                <a:solidFill>
                  <a:srgbClr val="FFFFFF"/>
                </a:solidFill>
                <a:latin typeface="Arial MT"/>
                <a:cs typeface="Arial MT"/>
              </a:rPr>
              <a:t>heart</a:t>
            </a:r>
            <a:r>
              <a:rPr dirty="0" sz="2400" spc="-1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Arial MT"/>
                <a:cs typeface="Arial MT"/>
              </a:rPr>
              <a:t>shadow</a:t>
            </a:r>
            <a:endParaRPr sz="2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dirty="0" sz="2400" spc="-5">
                <a:solidFill>
                  <a:srgbClr val="FFFFFF"/>
                </a:solidFill>
                <a:latin typeface="Arial MT"/>
                <a:cs typeface="Arial MT"/>
              </a:rPr>
              <a:t>Decreased</a:t>
            </a:r>
            <a:r>
              <a:rPr dirty="0" sz="2400" spc="2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Arial MT"/>
                <a:cs typeface="Arial MT"/>
              </a:rPr>
              <a:t>markings</a:t>
            </a:r>
            <a:r>
              <a:rPr dirty="0" sz="2400" spc="1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400">
                <a:solidFill>
                  <a:srgbClr val="FFFFFF"/>
                </a:solidFill>
                <a:latin typeface="Arial MT"/>
                <a:cs typeface="Arial MT"/>
              </a:rPr>
              <a:t>of</a:t>
            </a:r>
            <a:r>
              <a:rPr dirty="0" sz="2400" spc="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Arial MT"/>
                <a:cs typeface="Arial MT"/>
              </a:rPr>
              <a:t>lung</a:t>
            </a:r>
            <a:r>
              <a:rPr dirty="0" sz="2400" spc="1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Arial MT"/>
                <a:cs typeface="Arial MT"/>
              </a:rPr>
              <a:t>peripheral</a:t>
            </a:r>
            <a:r>
              <a:rPr dirty="0" sz="2400" spc="3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Arial MT"/>
                <a:cs typeface="Arial MT"/>
              </a:rPr>
              <a:t>vessels</a:t>
            </a:r>
            <a:endParaRPr sz="2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42" name="object 2"/>
          <p:cNvPicPr>
            <a:picLocks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2714244" y="358140"/>
            <a:ext cx="3715511" cy="4427220"/>
          </a:xfrm>
          <a:prstGeom prst="rect"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43" name="object 2"/>
          <p:cNvPicPr>
            <a:picLocks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588263" y="48767"/>
            <a:ext cx="8555736" cy="1304543"/>
          </a:xfrm>
          <a:prstGeom prst="rect"/>
        </p:spPr>
      </p:pic>
      <p:sp>
        <p:nvSpPr>
          <p:cNvPr id="1048713" name="object 3"/>
          <p:cNvSpPr txBox="1"/>
          <p:nvPr/>
        </p:nvSpPr>
        <p:spPr>
          <a:xfrm>
            <a:off x="963269" y="239090"/>
            <a:ext cx="7289165" cy="697230"/>
          </a:xfrm>
          <a:prstGeom prst="rect"/>
        </p:spPr>
        <p:txBody>
          <a:bodyPr bIns="0" lIns="0" rIns="0" rtlCol="0" tIns="13335" vert="horz" wrap="square">
            <a:spAutoFit/>
          </a:bodyPr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dirty="0" sz="4400">
                <a:solidFill>
                  <a:srgbClr val="FFFF00"/>
                </a:solidFill>
                <a:latin typeface="Arial"/>
                <a:cs typeface="Arial"/>
              </a:rPr>
              <a:t>CT(Computed</a:t>
            </a:r>
            <a:r>
              <a:rPr b="1" dirty="0" sz="4400" spc="-105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b="1" dirty="0" sz="4400">
                <a:solidFill>
                  <a:srgbClr val="FFFF00"/>
                </a:solidFill>
                <a:latin typeface="Arial"/>
                <a:cs typeface="Arial"/>
              </a:rPr>
              <a:t>tomography)</a:t>
            </a:r>
            <a:endParaRPr sz="4400">
              <a:latin typeface="Arial"/>
              <a:cs typeface="Arial"/>
            </a:endParaRPr>
          </a:p>
        </p:txBody>
      </p:sp>
      <p:grpSp>
        <p:nvGrpSpPr>
          <p:cNvPr id="124" name="object 4"/>
          <p:cNvGrpSpPr/>
          <p:nvPr/>
        </p:nvGrpSpPr>
        <p:grpSpPr>
          <a:xfrm>
            <a:off x="350520" y="1039367"/>
            <a:ext cx="8793480" cy="1390015"/>
            <a:chOff x="350520" y="1039367"/>
            <a:chExt cx="8793480" cy="1390015"/>
          </a:xfrm>
        </p:grpSpPr>
        <p:pic>
          <p:nvPicPr>
            <p:cNvPr id="2097244" name="object 5"/>
            <p:cNvPicPr>
              <a:picLocks/>
            </p:cNvPicPr>
            <p:nvPr/>
          </p:nvPicPr>
          <p:blipFill>
            <a:blip xmlns:r="http://schemas.openxmlformats.org/officeDocument/2006/relationships" r:embed="rId2" cstate="print"/>
            <a:stretch>
              <a:fillRect/>
            </a:stretch>
          </p:blipFill>
          <p:spPr>
            <a:xfrm>
              <a:off x="350520" y="1039367"/>
              <a:ext cx="8793480" cy="1389887"/>
            </a:xfrm>
            <a:prstGeom prst="rect"/>
          </p:spPr>
        </p:pic>
        <p:pic>
          <p:nvPicPr>
            <p:cNvPr id="2097245" name="object 6"/>
            <p:cNvPicPr>
              <a:picLocks/>
            </p:cNvPicPr>
            <p:nvPr/>
          </p:nvPicPr>
          <p:blipFill>
            <a:blip xmlns:r="http://schemas.openxmlformats.org/officeDocument/2006/relationships" r:embed="rId3" cstate="print"/>
            <a:stretch>
              <a:fillRect/>
            </a:stretch>
          </p:blipFill>
          <p:spPr>
            <a:xfrm>
              <a:off x="522427" y="1354785"/>
              <a:ext cx="320039" cy="238048"/>
            </a:xfrm>
            <a:prstGeom prst="rect"/>
          </p:spPr>
        </p:pic>
        <p:pic>
          <p:nvPicPr>
            <p:cNvPr id="2097246" name="object 7"/>
            <p:cNvPicPr>
              <a:picLocks/>
            </p:cNvPicPr>
            <p:nvPr/>
          </p:nvPicPr>
          <p:blipFill>
            <a:blip xmlns:r="http://schemas.openxmlformats.org/officeDocument/2006/relationships" r:embed="rId3" cstate="print"/>
            <a:stretch>
              <a:fillRect/>
            </a:stretch>
          </p:blipFill>
          <p:spPr>
            <a:xfrm>
              <a:off x="522427" y="1867534"/>
              <a:ext cx="320039" cy="237744"/>
            </a:xfrm>
            <a:prstGeom prst="rect"/>
          </p:spPr>
        </p:pic>
      </p:grpSp>
      <p:sp>
        <p:nvSpPr>
          <p:cNvPr id="1048714" name="object 8"/>
          <p:cNvSpPr txBox="1"/>
          <p:nvPr/>
        </p:nvSpPr>
        <p:spPr>
          <a:xfrm>
            <a:off x="852627" y="1091145"/>
            <a:ext cx="7753984" cy="1050925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 marR="5080">
              <a:lnSpc>
                <a:spcPct val="120100"/>
              </a:lnSpc>
              <a:spcBef>
                <a:spcPts val="100"/>
              </a:spcBef>
            </a:pPr>
            <a:r>
              <a:rPr dirty="0" sz="2800" spc="-5">
                <a:solidFill>
                  <a:srgbClr val="FFFFFF"/>
                </a:solidFill>
                <a:latin typeface="Arial MT"/>
                <a:cs typeface="Arial MT"/>
              </a:rPr>
              <a:t>Greater</a:t>
            </a:r>
            <a:r>
              <a:rPr dirty="0" sz="2800" spc="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800">
                <a:solidFill>
                  <a:srgbClr val="FFFFFF"/>
                </a:solidFill>
                <a:latin typeface="Arial MT"/>
                <a:cs typeface="Arial MT"/>
              </a:rPr>
              <a:t>sensitivity</a:t>
            </a:r>
            <a:r>
              <a:rPr dirty="0" sz="2800" spc="-1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Arial MT"/>
                <a:cs typeface="Arial MT"/>
              </a:rPr>
              <a:t>and</a:t>
            </a:r>
            <a:r>
              <a:rPr dirty="0" sz="2800" spc="1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800">
                <a:solidFill>
                  <a:srgbClr val="FFFFFF"/>
                </a:solidFill>
                <a:latin typeface="Arial MT"/>
                <a:cs typeface="Arial MT"/>
              </a:rPr>
              <a:t>specificity</a:t>
            </a:r>
            <a:r>
              <a:rPr dirty="0" sz="2800" spc="-1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Arial MT"/>
                <a:cs typeface="Arial MT"/>
              </a:rPr>
              <a:t>for</a:t>
            </a:r>
            <a:r>
              <a:rPr dirty="0" sz="280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Arial MT"/>
                <a:cs typeface="Arial MT"/>
              </a:rPr>
              <a:t>emphysema </a:t>
            </a:r>
            <a:r>
              <a:rPr dirty="0" sz="2800" spc="-76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Arial MT"/>
                <a:cs typeface="Arial MT"/>
              </a:rPr>
              <a:t>For</a:t>
            </a:r>
            <a:r>
              <a:rPr dirty="0" sz="2800" spc="1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Arial MT"/>
                <a:cs typeface="Arial MT"/>
              </a:rPr>
              <a:t>evaluation </a:t>
            </a:r>
            <a:r>
              <a:rPr dirty="0" sz="2800">
                <a:solidFill>
                  <a:srgbClr val="FFFFFF"/>
                </a:solidFill>
                <a:latin typeface="Arial MT"/>
                <a:cs typeface="Arial MT"/>
              </a:rPr>
              <a:t>of</a:t>
            </a:r>
            <a:r>
              <a:rPr dirty="0" sz="2800" spc="1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Arial MT"/>
                <a:cs typeface="Arial MT"/>
              </a:rPr>
              <a:t>bullous</a:t>
            </a:r>
            <a:r>
              <a:rPr dirty="0" sz="2800" spc="3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Arial MT"/>
                <a:cs typeface="Arial MT"/>
              </a:rPr>
              <a:t>disease</a:t>
            </a:r>
            <a:endParaRPr sz="2800">
              <a:latin typeface="Arial MT"/>
              <a:cs typeface="Arial MT"/>
            </a:endParaRPr>
          </a:p>
        </p:txBody>
      </p:sp>
      <p:pic>
        <p:nvPicPr>
          <p:cNvPr id="2097247" name="object 9"/>
          <p:cNvPicPr>
            <a:picLocks/>
          </p:cNvPicPr>
          <p:nvPr/>
        </p:nvPicPr>
        <p:blipFill>
          <a:blip xmlns:r="http://schemas.openxmlformats.org/officeDocument/2006/relationships" r:embed="rId4" cstate="print"/>
          <a:stretch>
            <a:fillRect/>
          </a:stretch>
        </p:blipFill>
        <p:spPr>
          <a:xfrm>
            <a:off x="3348228" y="2284476"/>
            <a:ext cx="3381755" cy="2650236"/>
          </a:xfrm>
          <a:prstGeom prst="rect"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48" name="object 2"/>
          <p:cNvPicPr>
            <a:picLocks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1642872" y="48767"/>
            <a:ext cx="6890004" cy="1304543"/>
          </a:xfrm>
          <a:prstGeom prst="rect"/>
        </p:spPr>
      </p:pic>
      <p:sp>
        <p:nvSpPr>
          <p:cNvPr id="1048715" name="object 3"/>
          <p:cNvSpPr txBox="1">
            <a:spLocks noGrp="1"/>
          </p:cNvSpPr>
          <p:nvPr>
            <p:ph type="title"/>
          </p:nvPr>
        </p:nvSpPr>
        <p:spPr>
          <a:xfrm>
            <a:off x="2017902" y="239090"/>
            <a:ext cx="6116320" cy="697230"/>
          </a:xfrm>
          <a:prstGeom prst="rect"/>
        </p:spPr>
        <p:txBody>
          <a:bodyPr bIns="0" lIns="0" rIns="0" rtlCol="0" tIns="13335" vert="horz" wrap="square">
            <a:spAutoFit/>
          </a:bodyPr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Labortory</a:t>
            </a:r>
            <a:r>
              <a:rPr dirty="0" spc="-65"/>
              <a:t> </a:t>
            </a:r>
            <a:r>
              <a:rPr dirty="0"/>
              <a:t>Examination</a:t>
            </a:r>
          </a:p>
        </p:txBody>
      </p:sp>
      <p:grpSp>
        <p:nvGrpSpPr>
          <p:cNvPr id="126" name="object 4"/>
          <p:cNvGrpSpPr/>
          <p:nvPr/>
        </p:nvGrpSpPr>
        <p:grpSpPr>
          <a:xfrm>
            <a:off x="926591" y="1178052"/>
            <a:ext cx="6964680" cy="3843654"/>
            <a:chOff x="926591" y="1178052"/>
            <a:chExt cx="6964680" cy="3843654"/>
          </a:xfrm>
        </p:grpSpPr>
        <p:pic>
          <p:nvPicPr>
            <p:cNvPr id="2097249" name="object 5"/>
            <p:cNvPicPr>
              <a:picLocks/>
            </p:cNvPicPr>
            <p:nvPr/>
          </p:nvPicPr>
          <p:blipFill>
            <a:blip xmlns:r="http://schemas.openxmlformats.org/officeDocument/2006/relationships" r:embed="rId2" cstate="print"/>
            <a:stretch>
              <a:fillRect/>
            </a:stretch>
          </p:blipFill>
          <p:spPr>
            <a:xfrm>
              <a:off x="926591" y="1178052"/>
              <a:ext cx="6964680" cy="3843528"/>
            </a:xfrm>
            <a:prstGeom prst="rect"/>
          </p:spPr>
        </p:pic>
        <p:pic>
          <p:nvPicPr>
            <p:cNvPr id="2097250" name="object 6"/>
            <p:cNvPicPr>
              <a:picLocks/>
            </p:cNvPicPr>
            <p:nvPr/>
          </p:nvPicPr>
          <p:blipFill>
            <a:blip xmlns:r="http://schemas.openxmlformats.org/officeDocument/2006/relationships" r:embed="rId3" cstate="print"/>
            <a:stretch>
              <a:fillRect/>
            </a:stretch>
          </p:blipFill>
          <p:spPr>
            <a:xfrm>
              <a:off x="1081125" y="1456944"/>
              <a:ext cx="274320" cy="204215"/>
            </a:xfrm>
            <a:prstGeom prst="rect"/>
          </p:spPr>
        </p:pic>
        <p:pic>
          <p:nvPicPr>
            <p:cNvPr id="2097251" name="object 7"/>
            <p:cNvPicPr>
              <a:picLocks/>
            </p:cNvPicPr>
            <p:nvPr/>
          </p:nvPicPr>
          <p:blipFill>
            <a:blip xmlns:r="http://schemas.openxmlformats.org/officeDocument/2006/relationships" r:embed="rId3" cstate="print"/>
            <a:stretch>
              <a:fillRect/>
            </a:stretch>
          </p:blipFill>
          <p:spPr>
            <a:xfrm>
              <a:off x="1081125" y="2990341"/>
              <a:ext cx="274320" cy="204216"/>
            </a:xfrm>
            <a:prstGeom prst="rect"/>
          </p:spPr>
        </p:pic>
        <p:pic>
          <p:nvPicPr>
            <p:cNvPr id="2097252" name="object 8"/>
            <p:cNvPicPr>
              <a:picLocks/>
            </p:cNvPicPr>
            <p:nvPr/>
          </p:nvPicPr>
          <p:blipFill>
            <a:blip xmlns:r="http://schemas.openxmlformats.org/officeDocument/2006/relationships" r:embed="rId3" cstate="print"/>
            <a:stretch>
              <a:fillRect/>
            </a:stretch>
          </p:blipFill>
          <p:spPr>
            <a:xfrm>
              <a:off x="1081125" y="3393059"/>
              <a:ext cx="274320" cy="204215"/>
            </a:xfrm>
            <a:prstGeom prst="rect"/>
          </p:spPr>
        </p:pic>
      </p:grpSp>
      <p:sp>
        <p:nvSpPr>
          <p:cNvPr id="1048716" name="object 9"/>
          <p:cNvSpPr txBox="1"/>
          <p:nvPr/>
        </p:nvSpPr>
        <p:spPr>
          <a:xfrm>
            <a:off x="1373505" y="1269321"/>
            <a:ext cx="6186170" cy="3498215"/>
          </a:xfrm>
          <a:prstGeom prst="rect"/>
        </p:spPr>
        <p:txBody>
          <a:bodyPr bIns="0" lIns="0" rIns="0" rtlCol="0" tIns="45720" vert="horz" wrap="square">
            <a:spAutoFit/>
          </a:bodyPr>
          <a:p>
            <a:pPr marL="50800">
              <a:lnSpc>
                <a:spcPct val="100000"/>
              </a:lnSpc>
              <a:spcBef>
                <a:spcPts val="360"/>
              </a:spcBef>
            </a:pPr>
            <a:r>
              <a:rPr b="1" dirty="0" sz="2400" spc="-5">
                <a:solidFill>
                  <a:srgbClr val="F61FE1"/>
                </a:solidFill>
                <a:latin typeface="Arial"/>
                <a:cs typeface="Arial"/>
              </a:rPr>
              <a:t>Blood</a:t>
            </a:r>
            <a:r>
              <a:rPr b="1" dirty="0" sz="2400" spc="-25">
                <a:solidFill>
                  <a:srgbClr val="F61FE1"/>
                </a:solidFill>
                <a:latin typeface="Arial"/>
                <a:cs typeface="Arial"/>
              </a:rPr>
              <a:t> </a:t>
            </a:r>
            <a:r>
              <a:rPr b="1" dirty="0" sz="2400" spc="-5">
                <a:solidFill>
                  <a:srgbClr val="F61FE1"/>
                </a:solidFill>
                <a:latin typeface="Arial"/>
                <a:cs typeface="Arial"/>
              </a:rPr>
              <a:t>examination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2750"/>
              </a:lnSpc>
              <a:spcBef>
                <a:spcPts val="265"/>
              </a:spcBef>
            </a:pPr>
            <a:r>
              <a:rPr b="1" dirty="0" sz="240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b="1" dirty="0" sz="24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dirty="0" sz="2400" spc="-5">
                <a:solidFill>
                  <a:srgbClr val="FFFFFF"/>
                </a:solidFill>
                <a:latin typeface="Arial"/>
                <a:cs typeface="Arial"/>
              </a:rPr>
              <a:t>excerbation</a:t>
            </a:r>
            <a:r>
              <a:rPr b="1" dirty="0" sz="2400">
                <a:solidFill>
                  <a:srgbClr val="FFFFFF"/>
                </a:solidFill>
                <a:latin typeface="Arial"/>
                <a:cs typeface="Arial"/>
              </a:rPr>
              <a:t> or </a:t>
            </a:r>
            <a:r>
              <a:rPr b="1" dirty="0" sz="2400" spc="-5">
                <a:solidFill>
                  <a:srgbClr val="FFFFFF"/>
                </a:solidFill>
                <a:latin typeface="Arial"/>
                <a:cs typeface="Arial"/>
              </a:rPr>
              <a:t>acute</a:t>
            </a:r>
            <a:r>
              <a:rPr b="1" dirty="0" sz="24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dirty="0" sz="2400">
                <a:solidFill>
                  <a:srgbClr val="FFFFFF"/>
                </a:solidFill>
                <a:latin typeface="Arial"/>
                <a:cs typeface="Arial"/>
              </a:rPr>
              <a:t>infection</a:t>
            </a:r>
            <a:r>
              <a:rPr b="1" dirty="0" sz="24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dirty="0" sz="240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b="1" dirty="0" sz="24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dirty="0" sz="2400" spc="-5">
                <a:solidFill>
                  <a:srgbClr val="FFFFFF"/>
                </a:solidFill>
                <a:latin typeface="Arial"/>
                <a:cs typeface="Arial"/>
              </a:rPr>
              <a:t>airway,</a:t>
            </a:r>
            <a:endParaRPr sz="2400">
              <a:latin typeface="Arial"/>
              <a:cs typeface="Arial"/>
            </a:endParaRPr>
          </a:p>
          <a:p>
            <a:pPr marL="50800">
              <a:lnSpc>
                <a:spcPts val="2750"/>
              </a:lnSpc>
            </a:pPr>
            <a:r>
              <a:rPr b="1" dirty="0" sz="2400" spc="-5">
                <a:solidFill>
                  <a:srgbClr val="FFFFFF"/>
                </a:solidFill>
                <a:latin typeface="Arial"/>
                <a:cs typeface="Arial"/>
              </a:rPr>
              <a:t>leucocytosis</a:t>
            </a:r>
            <a:r>
              <a:rPr b="1" dirty="0" sz="2400" spc="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dirty="0" sz="2400" spc="-5">
                <a:solidFill>
                  <a:srgbClr val="FFFFFF"/>
                </a:solidFill>
                <a:latin typeface="Arial"/>
                <a:cs typeface="Arial"/>
              </a:rPr>
              <a:t>may</a:t>
            </a:r>
            <a:r>
              <a:rPr b="1" dirty="0" sz="24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dirty="0" sz="2400" spc="-5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b="1" dirty="0" sz="24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dirty="0" sz="2400" spc="-5">
                <a:solidFill>
                  <a:srgbClr val="FFFFFF"/>
                </a:solidFill>
                <a:latin typeface="Arial"/>
                <a:cs typeface="Arial"/>
              </a:rPr>
              <a:t>detected.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950">
              <a:latin typeface="Arial"/>
              <a:cs typeface="Arial"/>
            </a:endParaRPr>
          </a:p>
          <a:p>
            <a:pPr marL="50800">
              <a:lnSpc>
                <a:spcPct val="100000"/>
              </a:lnSpc>
            </a:pPr>
            <a:r>
              <a:rPr b="1" dirty="0" sz="2400" spc="-5">
                <a:solidFill>
                  <a:srgbClr val="F61FE1"/>
                </a:solidFill>
                <a:latin typeface="Arial"/>
                <a:cs typeface="Arial"/>
              </a:rPr>
              <a:t>Sputum</a:t>
            </a:r>
            <a:r>
              <a:rPr b="1" dirty="0" sz="2400" spc="-50">
                <a:solidFill>
                  <a:srgbClr val="F61FE1"/>
                </a:solidFill>
                <a:latin typeface="Arial"/>
                <a:cs typeface="Arial"/>
              </a:rPr>
              <a:t> </a:t>
            </a:r>
            <a:r>
              <a:rPr b="1" dirty="0" sz="2400">
                <a:solidFill>
                  <a:srgbClr val="F61FE1"/>
                </a:solidFill>
                <a:latin typeface="Arial"/>
                <a:cs typeface="Arial"/>
              </a:rPr>
              <a:t>examination</a:t>
            </a:r>
            <a:endParaRPr sz="2400">
              <a:latin typeface="Arial"/>
              <a:cs typeface="Arial"/>
            </a:endParaRPr>
          </a:p>
          <a:p>
            <a:pPr marL="50800">
              <a:lnSpc>
                <a:spcPts val="2735"/>
              </a:lnSpc>
              <a:spcBef>
                <a:spcPts val="290"/>
              </a:spcBef>
              <a:tabLst>
                <a:tab algn="l" pos="1920875"/>
              </a:tabLst>
            </a:pP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Streptococcus	</a:t>
            </a:r>
            <a:r>
              <a:rPr dirty="0" sz="2400" spc="-5">
                <a:solidFill>
                  <a:srgbClr val="FFFFFF"/>
                </a:solidFill>
                <a:latin typeface="Arial MT"/>
                <a:cs typeface="Arial MT"/>
              </a:rPr>
              <a:t>pneumonia</a:t>
            </a:r>
            <a:endParaRPr sz="2400">
              <a:latin typeface="Arial MT"/>
              <a:cs typeface="Arial MT"/>
            </a:endParaRPr>
          </a:p>
          <a:p>
            <a:pPr marL="50800">
              <a:lnSpc>
                <a:spcPts val="2735"/>
              </a:lnSpc>
            </a:pP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haemophilus</a:t>
            </a:r>
            <a:r>
              <a:rPr dirty="0" sz="2400" spc="-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influenzae</a:t>
            </a:r>
            <a:endParaRPr sz="2400">
              <a:latin typeface="Times New Roman"/>
              <a:cs typeface="Times New Roman"/>
            </a:endParaRPr>
          </a:p>
          <a:p>
            <a:pPr marL="45720">
              <a:lnSpc>
                <a:spcPct val="100000"/>
              </a:lnSpc>
              <a:spcBef>
                <a:spcPts val="290"/>
              </a:spcBef>
            </a:pPr>
            <a:r>
              <a:rPr dirty="0" sz="2400" spc="-5">
                <a:solidFill>
                  <a:srgbClr val="FFFFFF"/>
                </a:solidFill>
                <a:latin typeface="Arial MT"/>
                <a:cs typeface="Arial MT"/>
              </a:rPr>
              <a:t>moraxella</a:t>
            </a:r>
            <a:r>
              <a:rPr dirty="0" sz="2400" spc="1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Arial MT"/>
                <a:cs typeface="Arial MT"/>
              </a:rPr>
              <a:t>catarrhalis</a:t>
            </a:r>
            <a:endParaRPr sz="2400">
              <a:latin typeface="Arial MT"/>
              <a:cs typeface="Arial MT"/>
            </a:endParaRPr>
          </a:p>
          <a:p>
            <a:pPr marL="45720">
              <a:lnSpc>
                <a:spcPct val="100000"/>
              </a:lnSpc>
              <a:spcBef>
                <a:spcPts val="310"/>
              </a:spcBef>
            </a:pPr>
            <a:r>
              <a:rPr dirty="0" sz="2400" spc="-5">
                <a:solidFill>
                  <a:srgbClr val="FFFFFF"/>
                </a:solidFill>
                <a:latin typeface="Arial MT"/>
                <a:cs typeface="Arial MT"/>
              </a:rPr>
              <a:t>klebsiella</a:t>
            </a:r>
            <a:r>
              <a:rPr dirty="0" sz="2400" spc="1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Arial MT"/>
                <a:cs typeface="Arial MT"/>
              </a:rPr>
              <a:t>pneumonia</a:t>
            </a:r>
            <a:endParaRPr sz="2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53" name="object 2"/>
          <p:cNvPicPr>
            <a:picLocks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1266444" y="1190244"/>
            <a:ext cx="7877556" cy="2755391"/>
          </a:xfrm>
          <a:prstGeom prst="rect"/>
        </p:spPr>
      </p:pic>
      <p:sp>
        <p:nvSpPr>
          <p:cNvPr id="1048717" name="object 3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bIns="0" lIns="0" rIns="0" rtlCol="0" tIns="12700" vert="horz" wrap="square">
            <a:spAutoFit/>
          </a:bodyPr>
          <a:p>
            <a:pPr marL="1218565">
              <a:lnSpc>
                <a:spcPct val="100000"/>
              </a:lnSpc>
              <a:spcBef>
                <a:spcPts val="100"/>
              </a:spcBef>
            </a:pPr>
            <a:r>
              <a:rPr dirty="0" spc="-60"/>
              <a:t>Arterial</a:t>
            </a:r>
            <a:r>
              <a:rPr dirty="0" spc="-45"/>
              <a:t> </a:t>
            </a:r>
            <a:r>
              <a:rPr dirty="0" spc="-75"/>
              <a:t>blood</a:t>
            </a:r>
            <a:r>
              <a:rPr dirty="0" spc="-40"/>
              <a:t> </a:t>
            </a:r>
            <a:r>
              <a:rPr dirty="0" spc="-80"/>
              <a:t>gas</a:t>
            </a:r>
            <a:r>
              <a:rPr dirty="0" spc="-45"/>
              <a:t> </a:t>
            </a:r>
            <a:r>
              <a:rPr dirty="0" spc="-90"/>
              <a:t>measurements</a:t>
            </a:r>
            <a:r>
              <a:rPr dirty="0" spc="-20"/>
              <a:t> </a:t>
            </a:r>
            <a:r>
              <a:rPr dirty="0" spc="-65"/>
              <a:t>(in</a:t>
            </a:r>
            <a:r>
              <a:rPr dirty="0" spc="-45"/>
              <a:t> </a:t>
            </a:r>
            <a:r>
              <a:rPr dirty="0" spc="-60"/>
              <a:t>hospital)</a:t>
            </a:r>
            <a:r>
              <a:rPr dirty="0" sz="2800" spc="-60"/>
              <a:t>:</a:t>
            </a:r>
            <a:endParaRPr sz="2800"/>
          </a:p>
        </p:txBody>
      </p:sp>
      <p:sp>
        <p:nvSpPr>
          <p:cNvPr id="1048718" name="object 4"/>
          <p:cNvSpPr txBox="1"/>
          <p:nvPr/>
        </p:nvSpPr>
        <p:spPr>
          <a:xfrm>
            <a:off x="1758060" y="2359228"/>
            <a:ext cx="7045325" cy="1306195"/>
          </a:xfrm>
          <a:prstGeom prst="rect"/>
        </p:spPr>
        <p:txBody>
          <a:bodyPr bIns="0" lIns="0" rIns="0" rtlCol="0" tIns="12065" vert="horz" wrap="square">
            <a:spAutoFit/>
          </a:bodyPr>
          <a:p>
            <a:pPr indent="-9525" marL="46990" marR="30480">
              <a:lnSpc>
                <a:spcPct val="100000"/>
              </a:lnSpc>
              <a:spcBef>
                <a:spcPts val="95"/>
              </a:spcBef>
            </a:pPr>
            <a:r>
              <a:rPr dirty="0" sz="2800" spc="-5">
                <a:solidFill>
                  <a:srgbClr val="FFFFFF"/>
                </a:solidFill>
                <a:latin typeface="Tahoma"/>
                <a:cs typeface="Tahoma"/>
              </a:rPr>
              <a:t>PaO</a:t>
            </a:r>
            <a:r>
              <a:rPr baseline="-21021" dirty="0" sz="2775" spc="-7">
                <a:solidFill>
                  <a:srgbClr val="FFFFFF"/>
                </a:solidFill>
                <a:latin typeface="Tahoma"/>
                <a:cs typeface="Tahoma"/>
              </a:rPr>
              <a:t>2</a:t>
            </a:r>
            <a:r>
              <a:rPr baseline="-21021" dirty="0" sz="2775" spc="442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Tahoma"/>
                <a:cs typeface="Tahoma"/>
              </a:rPr>
              <a:t>&lt; 8.0 </a:t>
            </a:r>
            <a:r>
              <a:rPr dirty="0" sz="2800" spc="-10">
                <a:solidFill>
                  <a:srgbClr val="FFFFFF"/>
                </a:solidFill>
                <a:latin typeface="Tahoma"/>
                <a:cs typeface="Tahoma"/>
              </a:rPr>
              <a:t>kPa</a:t>
            </a:r>
            <a:r>
              <a:rPr dirty="0" sz="2800" spc="1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Tahoma"/>
                <a:cs typeface="Tahoma"/>
              </a:rPr>
              <a:t>with</a:t>
            </a:r>
            <a:r>
              <a:rPr dirty="0" sz="2800" spc="-1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Tahoma"/>
                <a:cs typeface="Tahoma"/>
              </a:rPr>
              <a:t>or</a:t>
            </a:r>
            <a:r>
              <a:rPr dirty="0" sz="2800" spc="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Tahoma"/>
                <a:cs typeface="Tahoma"/>
              </a:rPr>
              <a:t>without</a:t>
            </a:r>
            <a:r>
              <a:rPr dirty="0" sz="2800" spc="-1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800">
                <a:solidFill>
                  <a:srgbClr val="FFFFFF"/>
                </a:solidFill>
                <a:latin typeface="Tahoma"/>
                <a:cs typeface="Tahoma"/>
              </a:rPr>
              <a:t>PaCO</a:t>
            </a:r>
            <a:r>
              <a:rPr baseline="-21021" dirty="0" sz="2775">
                <a:solidFill>
                  <a:srgbClr val="FFFFFF"/>
                </a:solidFill>
                <a:latin typeface="Tahoma"/>
                <a:cs typeface="Tahoma"/>
              </a:rPr>
              <a:t>2</a:t>
            </a:r>
            <a:r>
              <a:rPr baseline="-21021" dirty="0" sz="2775" spc="472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Tahoma"/>
                <a:cs typeface="Tahoma"/>
              </a:rPr>
              <a:t>&gt; 6.7 </a:t>
            </a:r>
            <a:r>
              <a:rPr dirty="0" sz="2800" spc="-86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Tahoma"/>
                <a:cs typeface="Tahoma"/>
              </a:rPr>
              <a:t>kPa</a:t>
            </a:r>
            <a:r>
              <a:rPr dirty="0" sz="2800" spc="1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Tahoma"/>
                <a:cs typeface="Tahoma"/>
              </a:rPr>
              <a:t>when</a:t>
            </a:r>
            <a:r>
              <a:rPr dirty="0" sz="2800" spc="-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Tahoma"/>
                <a:cs typeface="Tahoma"/>
              </a:rPr>
              <a:t>breathing</a:t>
            </a:r>
            <a:r>
              <a:rPr dirty="0" sz="2800" spc="2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Tahoma"/>
                <a:cs typeface="Tahoma"/>
              </a:rPr>
              <a:t>room</a:t>
            </a:r>
            <a:r>
              <a:rPr dirty="0" sz="280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Tahoma"/>
                <a:cs typeface="Tahoma"/>
              </a:rPr>
              <a:t>air</a:t>
            </a:r>
            <a:r>
              <a:rPr dirty="0" sz="2800" spc="2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Tahoma"/>
                <a:cs typeface="Tahoma"/>
              </a:rPr>
              <a:t>indicates </a:t>
            </a:r>
            <a:r>
              <a:rPr dirty="0" sz="280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Tahoma"/>
                <a:cs typeface="Tahoma"/>
              </a:rPr>
              <a:t>respiratory</a:t>
            </a:r>
            <a:r>
              <a:rPr dirty="0" sz="2800" spc="2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Tahoma"/>
                <a:cs typeface="Tahoma"/>
              </a:rPr>
              <a:t>failure.</a:t>
            </a:r>
            <a:endParaRPr sz="2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54" name="object 2"/>
          <p:cNvPicPr>
            <a:picLocks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2671572" y="0"/>
            <a:ext cx="4585716" cy="1353312"/>
          </a:xfrm>
          <a:prstGeom prst="rect"/>
        </p:spPr>
      </p:pic>
      <p:sp>
        <p:nvSpPr>
          <p:cNvPr id="1048719" name="object 3"/>
          <p:cNvSpPr txBox="1">
            <a:spLocks noGrp="1"/>
          </p:cNvSpPr>
          <p:nvPr>
            <p:ph type="title"/>
          </p:nvPr>
        </p:nvSpPr>
        <p:spPr>
          <a:xfrm>
            <a:off x="3078226" y="147650"/>
            <a:ext cx="3749040" cy="757555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/>
              <a:t>Ma</a:t>
            </a:r>
            <a:r>
              <a:rPr dirty="0" sz="4800" spc="-15"/>
              <a:t>n</a:t>
            </a:r>
            <a:r>
              <a:rPr dirty="0" sz="4800"/>
              <a:t>ag</a:t>
            </a:r>
            <a:r>
              <a:rPr dirty="0" sz="4800" spc="-20"/>
              <a:t>e</a:t>
            </a:r>
            <a:r>
              <a:rPr dirty="0" sz="4800"/>
              <a:t>ment</a:t>
            </a:r>
            <a:endParaRPr sz="4800"/>
          </a:p>
        </p:txBody>
      </p:sp>
      <p:grpSp>
        <p:nvGrpSpPr>
          <p:cNvPr id="129" name="object 4"/>
          <p:cNvGrpSpPr/>
          <p:nvPr/>
        </p:nvGrpSpPr>
        <p:grpSpPr>
          <a:xfrm>
            <a:off x="891539" y="1254252"/>
            <a:ext cx="7984490" cy="3267710"/>
            <a:chOff x="891539" y="1254252"/>
            <a:chExt cx="7984490" cy="3267710"/>
          </a:xfrm>
        </p:grpSpPr>
        <p:pic>
          <p:nvPicPr>
            <p:cNvPr id="2097255" name="object 5"/>
            <p:cNvPicPr>
              <a:picLocks/>
            </p:cNvPicPr>
            <p:nvPr/>
          </p:nvPicPr>
          <p:blipFill>
            <a:blip xmlns:r="http://schemas.openxmlformats.org/officeDocument/2006/relationships" r:embed="rId2" cstate="print"/>
            <a:stretch>
              <a:fillRect/>
            </a:stretch>
          </p:blipFill>
          <p:spPr>
            <a:xfrm>
              <a:off x="891539" y="1254252"/>
              <a:ext cx="7984235" cy="3267455"/>
            </a:xfrm>
            <a:prstGeom prst="rect"/>
          </p:spPr>
        </p:pic>
        <p:pic>
          <p:nvPicPr>
            <p:cNvPr id="2097256" name="object 6"/>
            <p:cNvPicPr>
              <a:picLocks/>
            </p:cNvPicPr>
            <p:nvPr/>
          </p:nvPicPr>
          <p:blipFill>
            <a:blip xmlns:r="http://schemas.openxmlformats.org/officeDocument/2006/relationships" r:embed="rId3" cstate="print"/>
            <a:stretch>
              <a:fillRect/>
            </a:stretch>
          </p:blipFill>
          <p:spPr>
            <a:xfrm>
              <a:off x="1157325" y="2081479"/>
              <a:ext cx="320649" cy="238048"/>
            </a:xfrm>
            <a:prstGeom prst="rect"/>
          </p:spPr>
        </p:pic>
        <p:pic>
          <p:nvPicPr>
            <p:cNvPr id="2097257" name="object 7"/>
            <p:cNvPicPr>
              <a:picLocks/>
            </p:cNvPicPr>
            <p:nvPr/>
          </p:nvPicPr>
          <p:blipFill>
            <a:blip xmlns:r="http://schemas.openxmlformats.org/officeDocument/2006/relationships" r:embed="rId3" cstate="print"/>
            <a:stretch>
              <a:fillRect/>
            </a:stretch>
          </p:blipFill>
          <p:spPr>
            <a:xfrm>
              <a:off x="1157325" y="2594102"/>
              <a:ext cx="320649" cy="237744"/>
            </a:xfrm>
            <a:prstGeom prst="rect"/>
          </p:spPr>
        </p:pic>
        <p:pic>
          <p:nvPicPr>
            <p:cNvPr id="2097258" name="object 8"/>
            <p:cNvPicPr>
              <a:picLocks/>
            </p:cNvPicPr>
            <p:nvPr/>
          </p:nvPicPr>
          <p:blipFill>
            <a:blip xmlns:r="http://schemas.openxmlformats.org/officeDocument/2006/relationships" r:embed="rId3" cstate="print"/>
            <a:stretch>
              <a:fillRect/>
            </a:stretch>
          </p:blipFill>
          <p:spPr>
            <a:xfrm>
              <a:off x="1157325" y="3533266"/>
              <a:ext cx="320649" cy="237744"/>
            </a:xfrm>
            <a:prstGeom prst="rect"/>
          </p:spPr>
        </p:pic>
      </p:grpSp>
      <p:sp>
        <p:nvSpPr>
          <p:cNvPr id="1048720" name="object 9"/>
          <p:cNvSpPr txBox="1"/>
          <p:nvPr/>
        </p:nvSpPr>
        <p:spPr>
          <a:xfrm>
            <a:off x="1144625" y="1306852"/>
            <a:ext cx="7348220" cy="2927985"/>
          </a:xfrm>
          <a:prstGeom prst="rect"/>
        </p:spPr>
        <p:txBody>
          <a:bodyPr bIns="0" lIns="0" rIns="0" rtlCol="0" tIns="97790" vert="horz" wrap="square">
            <a:spAutoFit/>
          </a:bodyPr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b="1" dirty="0" sz="2800" spc="-5">
                <a:solidFill>
                  <a:srgbClr val="FFFFFF"/>
                </a:solidFill>
                <a:latin typeface="Arial"/>
                <a:cs typeface="Arial"/>
              </a:rPr>
              <a:t>Based</a:t>
            </a:r>
            <a:r>
              <a:rPr b="1" dirty="0" sz="2800" spc="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dirty="0" sz="2800" spc="-5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b="1" dirty="0" sz="28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dirty="0" sz="2800" spc="-5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b="1" dirty="0" sz="28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dirty="0" sz="2800" spc="-5">
                <a:solidFill>
                  <a:srgbClr val="FFFFFF"/>
                </a:solidFill>
                <a:latin typeface="Arial"/>
                <a:cs typeface="Arial"/>
              </a:rPr>
              <a:t>principles</a:t>
            </a:r>
            <a:r>
              <a:rPr b="1" dirty="0" sz="28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dirty="0" sz="2800" spc="-5">
                <a:solidFill>
                  <a:srgbClr val="FFFFFF"/>
                </a:solidFill>
                <a:latin typeface="Arial"/>
                <a:cs typeface="Arial"/>
              </a:rPr>
              <a:t>of</a:t>
            </a:r>
            <a:endParaRPr sz="28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670"/>
              </a:spcBef>
            </a:pPr>
            <a:r>
              <a:rPr b="1" dirty="0" sz="2800" spc="-5">
                <a:solidFill>
                  <a:srgbClr val="FFFFFF"/>
                </a:solidFill>
                <a:latin typeface="Arial"/>
                <a:cs typeface="Arial"/>
              </a:rPr>
              <a:t>Prevention</a:t>
            </a:r>
            <a:r>
              <a:rPr b="1" dirty="0" sz="28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dirty="0" sz="2800" spc="-5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b="1" dirty="0" sz="28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dirty="0" sz="2800" spc="-5">
                <a:solidFill>
                  <a:srgbClr val="FFFFFF"/>
                </a:solidFill>
                <a:latin typeface="Arial"/>
                <a:cs typeface="Arial"/>
              </a:rPr>
              <a:t>further</a:t>
            </a:r>
            <a:r>
              <a:rPr b="1" dirty="0" sz="2800" spc="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dirty="0" sz="2800" spc="-5">
                <a:solidFill>
                  <a:srgbClr val="FFFFFF"/>
                </a:solidFill>
                <a:latin typeface="Arial"/>
                <a:cs typeface="Arial"/>
              </a:rPr>
              <a:t>progress</a:t>
            </a:r>
            <a:r>
              <a:rPr b="1" dirty="0" sz="2800" spc="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dirty="0" sz="2800" spc="-5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b="1" dirty="0" sz="28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dirty="0" sz="2800" spc="-5">
                <a:solidFill>
                  <a:srgbClr val="FFFFFF"/>
                </a:solidFill>
                <a:latin typeface="Arial"/>
                <a:cs typeface="Arial"/>
              </a:rPr>
              <a:t>disease</a:t>
            </a:r>
            <a:endParaRPr sz="2800">
              <a:latin typeface="Arial"/>
              <a:cs typeface="Arial"/>
            </a:endParaRPr>
          </a:p>
          <a:p>
            <a:pPr marL="355600" marR="1269365">
              <a:lnSpc>
                <a:spcPct val="100000"/>
              </a:lnSpc>
              <a:spcBef>
                <a:spcPts val="675"/>
              </a:spcBef>
            </a:pPr>
            <a:r>
              <a:rPr b="1" dirty="0" sz="2800" spc="-5">
                <a:solidFill>
                  <a:srgbClr val="FFFFFF"/>
                </a:solidFill>
                <a:latin typeface="Arial"/>
                <a:cs typeface="Arial"/>
              </a:rPr>
              <a:t>Preservation</a:t>
            </a:r>
            <a:r>
              <a:rPr b="1" dirty="0" sz="28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dirty="0" sz="2800" spc="-5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b="1" dirty="0" sz="28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dirty="0" sz="2800" spc="-5">
                <a:solidFill>
                  <a:srgbClr val="FFFFFF"/>
                </a:solidFill>
                <a:latin typeface="Arial"/>
                <a:cs typeface="Arial"/>
              </a:rPr>
              <a:t>enhancement</a:t>
            </a:r>
            <a:r>
              <a:rPr b="1" dirty="0" sz="280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dirty="0" sz="2800" spc="-5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b="1" dirty="0" sz="2800" spc="-7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dirty="0" sz="2800" spc="-5">
                <a:solidFill>
                  <a:srgbClr val="FFFFFF"/>
                </a:solidFill>
                <a:latin typeface="Arial"/>
                <a:cs typeface="Arial"/>
              </a:rPr>
              <a:t>pulmonary</a:t>
            </a:r>
            <a:r>
              <a:rPr b="1" dirty="0" sz="28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dirty="0" sz="2800" spc="-5">
                <a:solidFill>
                  <a:srgbClr val="FFFFFF"/>
                </a:solidFill>
                <a:latin typeface="Arial"/>
                <a:cs typeface="Arial"/>
              </a:rPr>
              <a:t>functional</a:t>
            </a:r>
            <a:r>
              <a:rPr b="1" dirty="0" sz="28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dirty="0" sz="2800" spc="-5">
                <a:solidFill>
                  <a:srgbClr val="FFFFFF"/>
                </a:solidFill>
                <a:latin typeface="Arial"/>
                <a:cs typeface="Arial"/>
              </a:rPr>
              <a:t>capacity</a:t>
            </a:r>
            <a:endParaRPr sz="2800">
              <a:latin typeface="Arial"/>
              <a:cs typeface="Arial"/>
            </a:endParaRPr>
          </a:p>
          <a:p>
            <a:pPr indent="99060" marL="355600" marR="300355">
              <a:lnSpc>
                <a:spcPct val="100000"/>
              </a:lnSpc>
              <a:spcBef>
                <a:spcPts val="675"/>
              </a:spcBef>
            </a:pPr>
            <a:r>
              <a:rPr b="1" dirty="0" sz="2800" spc="-5">
                <a:solidFill>
                  <a:srgbClr val="FFFFFF"/>
                </a:solidFill>
                <a:latin typeface="Arial"/>
                <a:cs typeface="Arial"/>
              </a:rPr>
              <a:t>Avoidance</a:t>
            </a:r>
            <a:r>
              <a:rPr b="1" dirty="0" sz="2800" spc="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dirty="0" sz="2800" spc="-5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b="1" dirty="0" sz="28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dirty="0" sz="2800" spc="-5">
                <a:solidFill>
                  <a:srgbClr val="FFFFFF"/>
                </a:solidFill>
                <a:latin typeface="Arial"/>
                <a:cs typeface="Arial"/>
              </a:rPr>
              <a:t>exacerbations</a:t>
            </a:r>
            <a:r>
              <a:rPr b="1" dirty="0" sz="2800" spc="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dirty="0" sz="2800" spc="-5">
                <a:solidFill>
                  <a:srgbClr val="FFFFFF"/>
                </a:solidFill>
                <a:latin typeface="Arial"/>
                <a:cs typeface="Arial"/>
              </a:rPr>
              <a:t>in order</a:t>
            </a:r>
            <a:r>
              <a:rPr b="1" dirty="0" sz="28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dirty="0" sz="2800" spc="-5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b="1" dirty="0" sz="2800" spc="-7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dirty="0" sz="2800" spc="-5">
                <a:solidFill>
                  <a:srgbClr val="FFFFFF"/>
                </a:solidFill>
                <a:latin typeface="Arial"/>
                <a:cs typeface="Arial"/>
              </a:rPr>
              <a:t>improve</a:t>
            </a:r>
            <a:r>
              <a:rPr b="1" dirty="0" sz="28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dirty="0" sz="2800" spc="-5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b="1" dirty="0" sz="28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dirty="0" sz="2800" spc="-5">
                <a:solidFill>
                  <a:srgbClr val="FFFFFF"/>
                </a:solidFill>
                <a:latin typeface="Arial"/>
                <a:cs typeface="Arial"/>
              </a:rPr>
              <a:t>quality</a:t>
            </a:r>
            <a:r>
              <a:rPr b="1" dirty="0" sz="28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dirty="0" sz="2800" spc="-5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b="1" dirty="0" sz="28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dirty="0" sz="2800">
                <a:solidFill>
                  <a:srgbClr val="FFFFFF"/>
                </a:solidFill>
                <a:latin typeface="Arial"/>
                <a:cs typeface="Arial"/>
              </a:rPr>
              <a:t>life.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object 2"/>
          <p:cNvSpPr txBox="1">
            <a:spLocks noGrp="1"/>
          </p:cNvSpPr>
          <p:nvPr>
            <p:ph type="title"/>
          </p:nvPr>
        </p:nvSpPr>
        <p:spPr>
          <a:xfrm>
            <a:off x="1754504" y="240233"/>
            <a:ext cx="4032250" cy="697230"/>
          </a:xfrm>
          <a:prstGeom prst="rect"/>
        </p:spPr>
        <p:txBody>
          <a:bodyPr bIns="0" lIns="0" rIns="0" rtlCol="0" tIns="13335" vert="horz" wrap="square">
            <a:spAutoFit/>
          </a:bodyPr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dirty="0">
                <a:latin typeface="Tahoma"/>
                <a:cs typeface="Tahoma"/>
              </a:rPr>
              <a:t>Burden</a:t>
            </a:r>
            <a:r>
              <a:rPr b="0" dirty="0" spc="-55">
                <a:latin typeface="Tahoma"/>
                <a:cs typeface="Tahoma"/>
              </a:rPr>
              <a:t> </a:t>
            </a:r>
            <a:r>
              <a:rPr b="0" dirty="0">
                <a:latin typeface="Tahoma"/>
                <a:cs typeface="Tahoma"/>
              </a:rPr>
              <a:t>of</a:t>
            </a:r>
            <a:r>
              <a:rPr b="0" dirty="0" spc="-40">
                <a:latin typeface="Tahoma"/>
                <a:cs typeface="Tahoma"/>
              </a:rPr>
              <a:t> </a:t>
            </a:r>
            <a:r>
              <a:rPr b="0" dirty="0" spc="-5">
                <a:latin typeface="Tahoma"/>
                <a:cs typeface="Tahoma"/>
              </a:rPr>
              <a:t>COPD</a:t>
            </a:r>
          </a:p>
        </p:txBody>
      </p:sp>
      <p:sp>
        <p:nvSpPr>
          <p:cNvPr id="1048594" name="object 3"/>
          <p:cNvSpPr txBox="1"/>
          <p:nvPr/>
        </p:nvSpPr>
        <p:spPr>
          <a:xfrm>
            <a:off x="229920" y="1562480"/>
            <a:ext cx="8192770" cy="1665605"/>
          </a:xfrm>
          <a:prstGeom prst="rect"/>
        </p:spPr>
        <p:txBody>
          <a:bodyPr bIns="0" lIns="0" rIns="0" rtlCol="0" tIns="24765" vert="horz" wrap="square">
            <a:spAutoFit/>
          </a:bodyPr>
          <a:p>
            <a:pPr marL="12700" marR="5080">
              <a:lnSpc>
                <a:spcPts val="2880"/>
              </a:lnSpc>
              <a:spcBef>
                <a:spcPts val="195"/>
              </a:spcBef>
              <a:buSzPct val="120833"/>
              <a:buFont typeface="Wingdings"/>
              <a:buChar char=""/>
              <a:tabLst>
                <a:tab algn="l" pos="187960"/>
              </a:tabLst>
            </a:pPr>
            <a:r>
              <a:rPr dirty="0" sz="2400">
                <a:solidFill>
                  <a:srgbClr val="FFFFFF"/>
                </a:solidFill>
                <a:latin typeface="Tahoma"/>
                <a:cs typeface="Tahoma"/>
              </a:rPr>
              <a:t>The </a:t>
            </a:r>
            <a:r>
              <a:rPr dirty="0" sz="2400" spc="-5">
                <a:solidFill>
                  <a:srgbClr val="FFFFFF"/>
                </a:solidFill>
                <a:latin typeface="Tahoma"/>
                <a:cs typeface="Tahoma"/>
              </a:rPr>
              <a:t>burden </a:t>
            </a:r>
            <a:r>
              <a:rPr dirty="0" sz="2400">
                <a:solidFill>
                  <a:srgbClr val="FFFFFF"/>
                </a:solidFill>
                <a:latin typeface="Tahoma"/>
                <a:cs typeface="Tahoma"/>
              </a:rPr>
              <a:t>of </a:t>
            </a:r>
            <a:r>
              <a:rPr dirty="0" sz="2400" spc="-5">
                <a:solidFill>
                  <a:srgbClr val="FFFFFF"/>
                </a:solidFill>
                <a:latin typeface="Tahoma"/>
                <a:cs typeface="Tahoma"/>
              </a:rPr>
              <a:t>COPD </a:t>
            </a:r>
            <a:r>
              <a:rPr dirty="0" sz="2400">
                <a:solidFill>
                  <a:srgbClr val="FFFFFF"/>
                </a:solidFill>
                <a:latin typeface="Tahoma"/>
                <a:cs typeface="Tahoma"/>
              </a:rPr>
              <a:t>is </a:t>
            </a:r>
            <a:r>
              <a:rPr dirty="0" sz="2400" spc="-5">
                <a:solidFill>
                  <a:srgbClr val="FFFFFF"/>
                </a:solidFill>
                <a:latin typeface="Tahoma"/>
                <a:cs typeface="Tahoma"/>
              </a:rPr>
              <a:t>projected to increase </a:t>
            </a:r>
            <a:r>
              <a:rPr dirty="0" sz="2400">
                <a:solidFill>
                  <a:srgbClr val="FFFFFF"/>
                </a:solidFill>
                <a:latin typeface="Tahoma"/>
                <a:cs typeface="Tahoma"/>
              </a:rPr>
              <a:t>in </a:t>
            </a:r>
            <a:r>
              <a:rPr dirty="0" sz="2400" spc="-5">
                <a:solidFill>
                  <a:srgbClr val="FFFFFF"/>
                </a:solidFill>
                <a:latin typeface="Tahoma"/>
                <a:cs typeface="Tahoma"/>
              </a:rPr>
              <a:t>coming </a:t>
            </a:r>
            <a:r>
              <a:rPr dirty="0" sz="2400">
                <a:solidFill>
                  <a:srgbClr val="FFFFFF"/>
                </a:solidFill>
                <a:latin typeface="Tahoma"/>
                <a:cs typeface="Tahoma"/>
              </a:rPr>
              <a:t> decades due </a:t>
            </a:r>
            <a:r>
              <a:rPr dirty="0" sz="2400" spc="-5">
                <a:solidFill>
                  <a:srgbClr val="FFFFFF"/>
                </a:solidFill>
                <a:latin typeface="Tahoma"/>
                <a:cs typeface="Tahoma"/>
              </a:rPr>
              <a:t>to continued exposure to </a:t>
            </a:r>
            <a:r>
              <a:rPr dirty="0" sz="2400">
                <a:solidFill>
                  <a:srgbClr val="FFFFFF"/>
                </a:solidFill>
                <a:latin typeface="Tahoma"/>
                <a:cs typeface="Tahoma"/>
              </a:rPr>
              <a:t>COPD </a:t>
            </a:r>
            <a:r>
              <a:rPr dirty="0" sz="2400" spc="-5">
                <a:solidFill>
                  <a:srgbClr val="FFFFFF"/>
                </a:solidFill>
                <a:latin typeface="Tahoma"/>
                <a:cs typeface="Tahoma"/>
              </a:rPr>
              <a:t>risk factors </a:t>
            </a:r>
            <a:r>
              <a:rPr dirty="0" sz="2400">
                <a:solidFill>
                  <a:srgbClr val="FFFFFF"/>
                </a:solidFill>
                <a:latin typeface="Tahoma"/>
                <a:cs typeface="Tahoma"/>
              </a:rPr>
              <a:t>and </a:t>
            </a:r>
            <a:r>
              <a:rPr dirty="0" sz="2400" spc="-73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dirty="0" sz="2400" spc="-1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FFFFFF"/>
                </a:solidFill>
                <a:latin typeface="Tahoma"/>
                <a:cs typeface="Tahoma"/>
              </a:rPr>
              <a:t>aging</a:t>
            </a:r>
            <a:r>
              <a:rPr dirty="0" sz="2400" spc="-1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dirty="0" sz="2400" spc="-1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Tahoma"/>
                <a:cs typeface="Tahoma"/>
              </a:rPr>
              <a:t>the </a:t>
            </a:r>
            <a:r>
              <a:rPr dirty="0" sz="2400" spc="-15">
                <a:solidFill>
                  <a:srgbClr val="FFFFFF"/>
                </a:solidFill>
                <a:latin typeface="Tahoma"/>
                <a:cs typeface="Tahoma"/>
              </a:rPr>
              <a:t>world’s</a:t>
            </a:r>
            <a:r>
              <a:rPr dirty="0" sz="2400">
                <a:solidFill>
                  <a:srgbClr val="FFFFFF"/>
                </a:solidFill>
                <a:latin typeface="Tahoma"/>
                <a:cs typeface="Tahoma"/>
              </a:rPr>
              <a:t> population.</a:t>
            </a:r>
            <a:endParaRPr sz="2400">
              <a:latin typeface="Tahoma"/>
              <a:cs typeface="Tahoma"/>
            </a:endParaRPr>
          </a:p>
          <a:p>
            <a:pPr indent="-175260" marL="187960">
              <a:lnSpc>
                <a:spcPct val="100000"/>
              </a:lnSpc>
              <a:spcBef>
                <a:spcPts val="1420"/>
              </a:spcBef>
              <a:buSzPct val="120833"/>
              <a:buFont typeface="Wingdings"/>
              <a:buChar char=""/>
              <a:tabLst>
                <a:tab algn="l" pos="187960"/>
              </a:tabLst>
            </a:pPr>
            <a:r>
              <a:rPr dirty="0" sz="2400">
                <a:solidFill>
                  <a:srgbClr val="FFFFFF"/>
                </a:solidFill>
                <a:latin typeface="Tahoma"/>
                <a:cs typeface="Tahoma"/>
              </a:rPr>
              <a:t>COPD is associated</a:t>
            </a:r>
            <a:r>
              <a:rPr dirty="0" sz="2400" spc="1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Tahoma"/>
                <a:cs typeface="Tahoma"/>
              </a:rPr>
              <a:t>with</a:t>
            </a:r>
            <a:r>
              <a:rPr dirty="0" sz="2400" spc="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Tahoma"/>
                <a:cs typeface="Tahoma"/>
              </a:rPr>
              <a:t>significant</a:t>
            </a:r>
            <a:r>
              <a:rPr dirty="0" sz="2400" spc="-1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Tahoma"/>
                <a:cs typeface="Tahoma"/>
              </a:rPr>
              <a:t>economic</a:t>
            </a:r>
            <a:r>
              <a:rPr dirty="0" sz="2400" spc="-1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Tahoma"/>
                <a:cs typeface="Tahoma"/>
              </a:rPr>
              <a:t>burden.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048595" name="object 4"/>
          <p:cNvSpPr/>
          <p:nvPr/>
        </p:nvSpPr>
        <p:spPr>
          <a:xfrm>
            <a:off x="430530" y="1171194"/>
            <a:ext cx="8373109" cy="0"/>
          </a:xfrm>
          <a:custGeom>
            <a:avLst/>
            <a:ahLst/>
            <a:rect l="l" t="t" r="r" b="b"/>
            <a:pathLst>
              <a:path w="8373109">
                <a:moveTo>
                  <a:pt x="0" y="0"/>
                </a:moveTo>
                <a:lnTo>
                  <a:pt x="8372856" y="0"/>
                </a:lnTo>
              </a:path>
            </a:pathLst>
          </a:custGeom>
          <a:ln w="28956">
            <a:solidFill>
              <a:srgbClr val="F4C500"/>
            </a:solidFill>
          </a:ln>
        </p:spPr>
        <p:txBody>
          <a:bodyPr bIns="0" lIns="0" rIns="0" rtlCol="0" tIns="0" wrap="square"/>
          <a:p/>
        </p:txBody>
      </p:sp>
      <p:sp>
        <p:nvSpPr>
          <p:cNvPr id="1048596" name="object 5"/>
          <p:cNvSpPr txBox="1"/>
          <p:nvPr/>
        </p:nvSpPr>
        <p:spPr>
          <a:xfrm>
            <a:off x="2638170" y="4908296"/>
            <a:ext cx="4166870" cy="368300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©</a:t>
            </a:r>
            <a:r>
              <a:rPr dirty="0" sz="1200" spc="1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2015</a:t>
            </a:r>
            <a:r>
              <a:rPr dirty="0" sz="1200" spc="-1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 MT"/>
                <a:cs typeface="Arial MT"/>
              </a:rPr>
              <a:t>Global</a:t>
            </a:r>
            <a:r>
              <a:rPr dirty="0" sz="1200" spc="-1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 MT"/>
                <a:cs typeface="Arial MT"/>
              </a:rPr>
              <a:t>Initiative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for </a:t>
            </a:r>
            <a:r>
              <a:rPr dirty="0" sz="1200" spc="-5">
                <a:solidFill>
                  <a:srgbClr val="FFFFFF"/>
                </a:solidFill>
                <a:latin typeface="Arial MT"/>
                <a:cs typeface="Arial MT"/>
              </a:rPr>
              <a:t>Chronic</a:t>
            </a:r>
            <a:r>
              <a:rPr dirty="0" sz="1200" spc="-1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 MT"/>
                <a:cs typeface="Arial MT"/>
              </a:rPr>
              <a:t>Obstructive</a:t>
            </a:r>
            <a:r>
              <a:rPr dirty="0" sz="1200" spc="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 MT"/>
                <a:cs typeface="Arial MT"/>
              </a:rPr>
              <a:t>Lung</a:t>
            </a:r>
            <a:r>
              <a:rPr dirty="0" sz="1200" spc="-2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 MT"/>
                <a:cs typeface="Arial MT"/>
              </a:rPr>
              <a:t>Disease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59" name="object 2"/>
          <p:cNvPicPr>
            <a:picLocks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1615439" y="0"/>
            <a:ext cx="6240780" cy="1182624"/>
          </a:xfrm>
          <a:prstGeom prst="rect"/>
        </p:spPr>
      </p:pic>
      <p:sp>
        <p:nvSpPr>
          <p:cNvPr id="1048721" name="object 3"/>
          <p:cNvSpPr txBox="1">
            <a:spLocks noGrp="1"/>
          </p:cNvSpPr>
          <p:nvPr>
            <p:ph type="title"/>
          </p:nvPr>
        </p:nvSpPr>
        <p:spPr>
          <a:xfrm>
            <a:off x="1991360" y="48895"/>
            <a:ext cx="5467350" cy="696595"/>
          </a:xfrm>
          <a:prstGeom prst="rect"/>
        </p:spPr>
        <p:txBody>
          <a:bodyPr bIns="0" lIns="0" rIns="0" rtlCol="0" tIns="13335" vert="horz" wrap="square">
            <a:spAutoFit/>
          </a:bodyPr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dirty="0">
                <a:latin typeface="Arial Black"/>
                <a:cs typeface="Arial Black"/>
              </a:rPr>
              <a:t>1.Bronchodilators</a:t>
            </a:r>
          </a:p>
        </p:txBody>
      </p:sp>
      <p:grpSp>
        <p:nvGrpSpPr>
          <p:cNvPr id="131" name="object 4"/>
          <p:cNvGrpSpPr/>
          <p:nvPr/>
        </p:nvGrpSpPr>
        <p:grpSpPr>
          <a:xfrm>
            <a:off x="679704" y="970788"/>
            <a:ext cx="8087995" cy="3182620"/>
            <a:chOff x="679704" y="970788"/>
            <a:chExt cx="8087995" cy="3182620"/>
          </a:xfrm>
        </p:grpSpPr>
        <p:pic>
          <p:nvPicPr>
            <p:cNvPr id="2097260" name="object 5"/>
            <p:cNvPicPr>
              <a:picLocks/>
            </p:cNvPicPr>
            <p:nvPr/>
          </p:nvPicPr>
          <p:blipFill>
            <a:blip xmlns:r="http://schemas.openxmlformats.org/officeDocument/2006/relationships" r:embed="rId2" cstate="print"/>
            <a:stretch>
              <a:fillRect/>
            </a:stretch>
          </p:blipFill>
          <p:spPr>
            <a:xfrm>
              <a:off x="679704" y="970788"/>
              <a:ext cx="8087868" cy="3182112"/>
            </a:xfrm>
            <a:prstGeom prst="rect"/>
          </p:spPr>
        </p:pic>
        <p:pic>
          <p:nvPicPr>
            <p:cNvPr id="2097261" name="object 6"/>
            <p:cNvPicPr>
              <a:picLocks/>
            </p:cNvPicPr>
            <p:nvPr/>
          </p:nvPicPr>
          <p:blipFill>
            <a:blip xmlns:r="http://schemas.openxmlformats.org/officeDocument/2006/relationships" r:embed="rId3" cstate="print"/>
            <a:stretch>
              <a:fillRect/>
            </a:stretch>
          </p:blipFill>
          <p:spPr>
            <a:xfrm>
              <a:off x="852525" y="1284732"/>
              <a:ext cx="320040" cy="237744"/>
            </a:xfrm>
            <a:prstGeom prst="rect"/>
          </p:spPr>
        </p:pic>
        <p:pic>
          <p:nvPicPr>
            <p:cNvPr id="2097262" name="object 7"/>
            <p:cNvPicPr>
              <a:picLocks/>
            </p:cNvPicPr>
            <p:nvPr/>
          </p:nvPicPr>
          <p:blipFill>
            <a:blip xmlns:r="http://schemas.openxmlformats.org/officeDocument/2006/relationships" r:embed="rId3" cstate="print"/>
            <a:stretch>
              <a:fillRect/>
            </a:stretch>
          </p:blipFill>
          <p:spPr>
            <a:xfrm>
              <a:off x="852525" y="2737358"/>
              <a:ext cx="320040" cy="237744"/>
            </a:xfrm>
            <a:prstGeom prst="rect"/>
          </p:spPr>
        </p:pic>
      </p:grpSp>
      <p:sp>
        <p:nvSpPr>
          <p:cNvPr id="1048722" name="object 8"/>
          <p:cNvSpPr txBox="1"/>
          <p:nvPr/>
        </p:nvSpPr>
        <p:spPr>
          <a:xfrm>
            <a:off x="1182725" y="1107440"/>
            <a:ext cx="7225665" cy="2758440"/>
          </a:xfrm>
          <a:prstGeom prst="rect"/>
        </p:spPr>
        <p:txBody>
          <a:bodyPr bIns="0" lIns="0" rIns="0" rtlCol="0" tIns="12065" vert="horz" wrap="square">
            <a:spAutoFit/>
          </a:bodyPr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b="1" dirty="0" sz="2800" spc="-31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b="1" dirty="0" sz="2800" spc="-16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b="1" dirty="0" sz="2800" spc="-229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b="1" dirty="0" sz="2800" spc="-215">
                <a:solidFill>
                  <a:srgbClr val="FFFFFF"/>
                </a:solidFill>
                <a:latin typeface="Arial"/>
                <a:cs typeface="Arial"/>
              </a:rPr>
              <a:t>nc</a:t>
            </a:r>
            <a:r>
              <a:rPr b="1" dirty="0" sz="2800" spc="-21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b="1" dirty="0" sz="2800" spc="-229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b="1" dirty="0" sz="2800" spc="-21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b="1" dirty="0" sz="2800" spc="-9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b="1" dirty="0" sz="2800" spc="-85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b="1" dirty="0" sz="2800" spc="-95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b="1" dirty="0" sz="2800" spc="-12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b="1" dirty="0" sz="2800" spc="-229">
                <a:solidFill>
                  <a:srgbClr val="FFFFFF"/>
                </a:solidFill>
                <a:latin typeface="Arial"/>
                <a:cs typeface="Arial"/>
              </a:rPr>
              <a:t>rs</a:t>
            </a:r>
            <a:r>
              <a:rPr b="1" dirty="0" sz="2800" spc="-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dirty="0" sz="2800" spc="-4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b="1" dirty="0" sz="2800" spc="-16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b="1" dirty="0" sz="2800" spc="-95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b="1" dirty="0" sz="28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dirty="0" sz="2800" spc="-24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b="1" dirty="0" sz="2800" spc="-85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b="1" dirty="0" sz="2800" spc="-195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b="1" dirty="0" sz="2800" spc="-100">
                <a:solidFill>
                  <a:srgbClr val="FFFFFF"/>
                </a:solidFill>
                <a:latin typeface="Arial"/>
                <a:cs typeface="Arial"/>
              </a:rPr>
              <a:t>tra</a:t>
            </a:r>
            <a:r>
              <a:rPr b="1" dirty="0" sz="2800" spc="-6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b="1" dirty="0" sz="2800" spc="-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dirty="0" sz="2800" spc="-25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b="1" dirty="0" sz="2800" spc="-235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b="1" dirty="0" sz="28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dirty="0" sz="2800" spc="-25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b="1" dirty="0" sz="2800" spc="-19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b="1" dirty="0" sz="2800" spc="-95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b="1" dirty="0" sz="28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dirty="0" sz="2800" spc="-28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b="1" dirty="0" sz="2800" spc="-315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b="1" dirty="0" sz="2800" spc="-5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b="1" dirty="0" sz="2800" spc="-155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b="1" dirty="0" sz="2800" spc="-65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b="1" dirty="0" sz="2800" spc="-229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b="1" dirty="0" sz="2800" spc="-60">
                <a:solidFill>
                  <a:srgbClr val="FFFFFF"/>
                </a:solidFill>
                <a:latin typeface="Arial"/>
                <a:cs typeface="Arial"/>
              </a:rPr>
              <a:t>ma</a:t>
            </a:r>
            <a:r>
              <a:rPr b="1" dirty="0" sz="2800" spc="-25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b="1" dirty="0" sz="2800" spc="-150">
                <a:solidFill>
                  <a:srgbClr val="FFFFFF"/>
                </a:solidFill>
                <a:latin typeface="Arial"/>
                <a:cs typeface="Arial"/>
              </a:rPr>
              <a:t>ic  </a:t>
            </a:r>
            <a:r>
              <a:rPr b="1" dirty="0" sz="2800" spc="-5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b="1" dirty="0" sz="2800" spc="-4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b="1" dirty="0" sz="2800" spc="-195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b="1" dirty="0" sz="2800" spc="-135">
                <a:solidFill>
                  <a:srgbClr val="FFFFFF"/>
                </a:solidFill>
                <a:latin typeface="Arial"/>
                <a:cs typeface="Arial"/>
              </a:rPr>
              <a:t>ag</a:t>
            </a:r>
            <a:r>
              <a:rPr b="1" dirty="0" sz="2800" spc="-11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b="1" dirty="0" sz="2800" spc="-10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b="1" dirty="0" sz="2800" spc="-45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b="1" dirty="0" sz="2800" spc="-114">
                <a:solidFill>
                  <a:srgbClr val="FFFFFF"/>
                </a:solidFill>
                <a:latin typeface="Arial"/>
                <a:cs typeface="Arial"/>
              </a:rPr>
              <a:t>nt </a:t>
            </a:r>
            <a:r>
              <a:rPr b="1" dirty="0" sz="2800" spc="-229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b="1" dirty="0" sz="2800" spc="-5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b="1" dirty="0" sz="28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dirty="0" sz="2800" spc="-395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b="1" dirty="0" sz="2800" spc="-37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b="1" dirty="0" sz="2800" spc="-18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b="1" dirty="0" sz="2800" spc="-150">
                <a:solidFill>
                  <a:srgbClr val="FFFFFF"/>
                </a:solidFill>
                <a:latin typeface="Arial"/>
                <a:cs typeface="Arial"/>
              </a:rPr>
              <a:t>D.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4100">
              <a:latin typeface="Arial"/>
              <a:cs typeface="Arial"/>
            </a:endParaRPr>
          </a:p>
          <a:p>
            <a:pPr marL="12700" marR="762635">
              <a:lnSpc>
                <a:spcPct val="100000"/>
              </a:lnSpc>
              <a:spcBef>
                <a:spcPts val="5"/>
              </a:spcBef>
              <a:tabLst>
                <a:tab algn="l" pos="4111625"/>
              </a:tabLst>
            </a:pPr>
            <a:r>
              <a:rPr b="1" dirty="0" sz="2800" spc="-5">
                <a:solidFill>
                  <a:srgbClr val="FFFFFF"/>
                </a:solidFill>
                <a:latin typeface="Arial"/>
                <a:cs typeface="Arial"/>
              </a:rPr>
              <a:t>Improve</a:t>
            </a:r>
            <a:r>
              <a:rPr b="1" dirty="0" sz="28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dirty="0" sz="2800" spc="-5">
                <a:solidFill>
                  <a:srgbClr val="FFFFFF"/>
                </a:solidFill>
                <a:latin typeface="Arial"/>
                <a:cs typeface="Arial"/>
              </a:rPr>
              <a:t>emptying</a:t>
            </a:r>
            <a:r>
              <a:rPr b="1" dirty="0" sz="28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dirty="0" sz="2800" spc="-5">
                <a:solidFill>
                  <a:srgbClr val="FFFFFF"/>
                </a:solidFill>
                <a:latin typeface="Arial"/>
                <a:cs typeface="Arial"/>
              </a:rPr>
              <a:t>of the</a:t>
            </a:r>
            <a:r>
              <a:rPr b="1" dirty="0" sz="28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dirty="0" sz="2800" spc="-5">
                <a:solidFill>
                  <a:srgbClr val="FFFFFF"/>
                </a:solidFill>
                <a:latin typeface="Arial"/>
                <a:cs typeface="Arial"/>
              </a:rPr>
              <a:t>lungs,reduce </a:t>
            </a:r>
            <a:r>
              <a:rPr b="1" dirty="0" sz="2800" spc="-7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dirty="0" sz="2800" spc="-10">
                <a:solidFill>
                  <a:srgbClr val="FFFFFF"/>
                </a:solidFill>
                <a:latin typeface="Arial"/>
                <a:cs typeface="Arial"/>
              </a:rPr>
              <a:t>dynamic</a:t>
            </a:r>
            <a:r>
              <a:rPr b="1" dirty="0" sz="2800" spc="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dirty="0" sz="2800" spc="-5">
                <a:solidFill>
                  <a:srgbClr val="FFFFFF"/>
                </a:solidFill>
                <a:latin typeface="Arial"/>
                <a:cs typeface="Arial"/>
              </a:rPr>
              <a:t>hyperinflation	and</a:t>
            </a:r>
            <a:r>
              <a:rPr b="1" dirty="0" sz="28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dirty="0" sz="2800" spc="-5">
                <a:solidFill>
                  <a:srgbClr val="FFFFFF"/>
                </a:solidFill>
                <a:latin typeface="Arial"/>
                <a:cs typeface="Arial"/>
              </a:rPr>
              <a:t>improve </a:t>
            </a:r>
            <a:r>
              <a:rPr b="1" dirty="0" sz="2800">
                <a:solidFill>
                  <a:srgbClr val="FFFFFF"/>
                </a:solidFill>
                <a:latin typeface="Arial"/>
                <a:cs typeface="Arial"/>
              </a:rPr>
              <a:t> exercise</a:t>
            </a:r>
            <a:r>
              <a:rPr b="1" dirty="0" sz="28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dirty="0" sz="2800" spc="-5">
                <a:solidFill>
                  <a:srgbClr val="FFFFFF"/>
                </a:solidFill>
                <a:latin typeface="Arial"/>
                <a:cs typeface="Arial"/>
              </a:rPr>
              <a:t>performance</a:t>
            </a:r>
            <a:r>
              <a:rPr b="1" dirty="0" sz="2800" spc="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dirty="0" sz="2800" spc="-5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63" name="object 2"/>
          <p:cNvPicPr>
            <a:picLocks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2359151" y="76200"/>
            <a:ext cx="5166359" cy="1197864"/>
          </a:xfrm>
          <a:prstGeom prst="rect"/>
        </p:spPr>
      </p:pic>
      <p:sp>
        <p:nvSpPr>
          <p:cNvPr id="1048723" name="object 3"/>
          <p:cNvSpPr txBox="1">
            <a:spLocks noGrp="1"/>
          </p:cNvSpPr>
          <p:nvPr>
            <p:ph type="title"/>
          </p:nvPr>
        </p:nvSpPr>
        <p:spPr>
          <a:xfrm>
            <a:off x="2704592" y="237236"/>
            <a:ext cx="4453255" cy="635000"/>
          </a:xfrm>
          <a:prstGeom prst="rect"/>
        </p:spPr>
        <p:txBody>
          <a:bodyPr bIns="0" lIns="0" rIns="0" rtlCol="0" tIns="12065" vert="horz" wrap="square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dirty="0" sz="4000" spc="-5">
                <a:latin typeface="Arial Black"/>
                <a:cs typeface="Arial Black"/>
              </a:rPr>
              <a:t>Bronchodilators</a:t>
            </a:r>
            <a:endParaRPr sz="4000">
              <a:latin typeface="Arial Black"/>
              <a:cs typeface="Arial Black"/>
            </a:endParaRPr>
          </a:p>
        </p:txBody>
      </p:sp>
      <p:grpSp>
        <p:nvGrpSpPr>
          <p:cNvPr id="133" name="object 4"/>
          <p:cNvGrpSpPr/>
          <p:nvPr/>
        </p:nvGrpSpPr>
        <p:grpSpPr>
          <a:xfrm>
            <a:off x="967739" y="966216"/>
            <a:ext cx="7789545" cy="3662679"/>
            <a:chOff x="967739" y="966216"/>
            <a:chExt cx="7789545" cy="3662679"/>
          </a:xfrm>
        </p:grpSpPr>
        <p:pic>
          <p:nvPicPr>
            <p:cNvPr id="2097264" name="object 5"/>
            <p:cNvPicPr>
              <a:picLocks/>
            </p:cNvPicPr>
            <p:nvPr/>
          </p:nvPicPr>
          <p:blipFill>
            <a:blip xmlns:r="http://schemas.openxmlformats.org/officeDocument/2006/relationships" r:embed="rId2" cstate="print"/>
            <a:stretch>
              <a:fillRect/>
            </a:stretch>
          </p:blipFill>
          <p:spPr>
            <a:xfrm>
              <a:off x="967739" y="966216"/>
              <a:ext cx="7789164" cy="3662172"/>
            </a:xfrm>
            <a:prstGeom prst="rect"/>
          </p:spPr>
        </p:pic>
        <p:pic>
          <p:nvPicPr>
            <p:cNvPr id="2097265" name="object 6"/>
            <p:cNvPicPr>
              <a:picLocks/>
            </p:cNvPicPr>
            <p:nvPr/>
          </p:nvPicPr>
          <p:blipFill>
            <a:blip xmlns:r="http://schemas.openxmlformats.org/officeDocument/2006/relationships" r:embed="rId3" cstate="print"/>
            <a:stretch>
              <a:fillRect/>
            </a:stretch>
          </p:blipFill>
          <p:spPr>
            <a:xfrm>
              <a:off x="1157325" y="1575816"/>
              <a:ext cx="274929" cy="204215"/>
            </a:xfrm>
            <a:prstGeom prst="rect"/>
          </p:spPr>
        </p:pic>
        <p:pic>
          <p:nvPicPr>
            <p:cNvPr id="2097266" name="object 7"/>
            <p:cNvPicPr>
              <a:picLocks/>
            </p:cNvPicPr>
            <p:nvPr/>
          </p:nvPicPr>
          <p:blipFill>
            <a:blip xmlns:r="http://schemas.openxmlformats.org/officeDocument/2006/relationships" r:embed="rId3" cstate="print"/>
            <a:stretch>
              <a:fillRect/>
            </a:stretch>
          </p:blipFill>
          <p:spPr>
            <a:xfrm>
              <a:off x="1157325" y="2892805"/>
              <a:ext cx="274929" cy="204215"/>
            </a:xfrm>
            <a:prstGeom prst="rect"/>
          </p:spPr>
        </p:pic>
        <p:pic>
          <p:nvPicPr>
            <p:cNvPr id="2097267" name="object 8"/>
            <p:cNvPicPr>
              <a:picLocks/>
            </p:cNvPicPr>
            <p:nvPr/>
          </p:nvPicPr>
          <p:blipFill>
            <a:blip xmlns:r="http://schemas.openxmlformats.org/officeDocument/2006/relationships" r:embed="rId3" cstate="print"/>
            <a:stretch>
              <a:fillRect/>
            </a:stretch>
          </p:blipFill>
          <p:spPr>
            <a:xfrm>
              <a:off x="1157325" y="3770985"/>
              <a:ext cx="274929" cy="204215"/>
            </a:xfrm>
            <a:prstGeom prst="rect"/>
          </p:spPr>
        </p:pic>
      </p:grpSp>
      <p:sp>
        <p:nvSpPr>
          <p:cNvPr id="1048724" name="object 9"/>
          <p:cNvSpPr txBox="1"/>
          <p:nvPr/>
        </p:nvSpPr>
        <p:spPr>
          <a:xfrm>
            <a:off x="1144625" y="1011047"/>
            <a:ext cx="7277734" cy="3362960"/>
          </a:xfrm>
          <a:prstGeom prst="rect"/>
        </p:spPr>
        <p:txBody>
          <a:bodyPr bIns="0" lIns="0" rIns="0" rtlCol="0" tIns="71120" vert="horz" wrap="square">
            <a:spAutoFit/>
          </a:bodyPr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b="1" dirty="0" sz="1800">
                <a:solidFill>
                  <a:srgbClr val="FFFFFF"/>
                </a:solidFill>
                <a:latin typeface="Arial"/>
                <a:cs typeface="Arial"/>
              </a:rPr>
              <a:t>Three</a:t>
            </a:r>
            <a:r>
              <a:rPr b="1" dirty="0" sz="18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dirty="0" sz="1800">
                <a:solidFill>
                  <a:srgbClr val="FFFFFF"/>
                </a:solidFill>
                <a:latin typeface="Arial"/>
                <a:cs typeface="Arial"/>
              </a:rPr>
              <a:t>major</a:t>
            </a:r>
            <a:r>
              <a:rPr b="1" dirty="0" sz="1800" spc="-5">
                <a:solidFill>
                  <a:srgbClr val="FFFFFF"/>
                </a:solidFill>
                <a:latin typeface="Arial"/>
                <a:cs typeface="Arial"/>
              </a:rPr>
              <a:t> classes</a:t>
            </a:r>
            <a:r>
              <a:rPr b="1" dirty="0" sz="18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dirty="0" sz="1800">
                <a:solidFill>
                  <a:srgbClr val="FFFFFF"/>
                </a:solidFill>
                <a:latin typeface="Arial"/>
                <a:cs typeface="Arial"/>
              </a:rPr>
              <a:t>of bronchodilators:</a:t>
            </a:r>
            <a:endParaRPr sz="18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610"/>
              </a:spcBef>
            </a:pPr>
            <a:r>
              <a:rPr b="1" dirty="0" sz="2400" spc="-5">
                <a:solidFill>
                  <a:srgbClr val="FFFF00"/>
                </a:solidFill>
                <a:latin typeface="Arial"/>
                <a:cs typeface="Arial"/>
              </a:rPr>
              <a:t>β2</a:t>
            </a:r>
            <a:r>
              <a:rPr b="1" dirty="0" sz="2400" spc="-2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b="1" dirty="0" sz="2400">
                <a:solidFill>
                  <a:srgbClr val="FFFF00"/>
                </a:solidFill>
                <a:latin typeface="Arial"/>
                <a:cs typeface="Arial"/>
              </a:rPr>
              <a:t>-</a:t>
            </a:r>
            <a:r>
              <a:rPr b="1" dirty="0" sz="2400" spc="-35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b="1" dirty="0" sz="2400" spc="-5">
                <a:solidFill>
                  <a:srgbClr val="FFFF00"/>
                </a:solidFill>
                <a:latin typeface="Arial"/>
                <a:cs typeface="Arial"/>
              </a:rPr>
              <a:t>agonists:</a:t>
            </a:r>
            <a:endParaRPr sz="2400">
              <a:latin typeface="Arial"/>
              <a:cs typeface="Arial"/>
            </a:endParaRPr>
          </a:p>
          <a:p>
            <a:pPr marL="265430" marR="1750695">
              <a:lnSpc>
                <a:spcPct val="120000"/>
              </a:lnSpc>
            </a:pPr>
            <a:r>
              <a:rPr b="1" dirty="0" sz="2400" spc="-5">
                <a:solidFill>
                  <a:srgbClr val="FFFFFF"/>
                </a:solidFill>
                <a:latin typeface="Arial"/>
                <a:cs typeface="Arial"/>
              </a:rPr>
              <a:t>Short</a:t>
            </a:r>
            <a:r>
              <a:rPr b="1" dirty="0" sz="24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dirty="0" sz="2400" spc="-5">
                <a:solidFill>
                  <a:srgbClr val="FFFFFF"/>
                </a:solidFill>
                <a:latin typeface="Arial"/>
                <a:cs typeface="Arial"/>
              </a:rPr>
              <a:t>acting:</a:t>
            </a:r>
            <a:r>
              <a:rPr b="1" dirty="0" sz="24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Arial MT"/>
                <a:cs typeface="Arial MT"/>
              </a:rPr>
              <a:t>salbutamol</a:t>
            </a:r>
            <a:r>
              <a:rPr dirty="0" sz="2400" spc="2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b="1" dirty="0" sz="240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b="1" dirty="0" sz="24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 MT"/>
                <a:cs typeface="Arial MT"/>
              </a:rPr>
              <a:t>terbutaline </a:t>
            </a:r>
            <a:r>
              <a:rPr dirty="0" sz="2400" spc="-65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b="1" dirty="0" sz="2400">
                <a:solidFill>
                  <a:srgbClr val="FFFFFF"/>
                </a:solidFill>
                <a:latin typeface="Arial"/>
                <a:cs typeface="Arial"/>
              </a:rPr>
              <a:t>Long</a:t>
            </a:r>
            <a:r>
              <a:rPr b="1" dirty="0" sz="2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dirty="0" sz="2400" spc="-5">
                <a:solidFill>
                  <a:srgbClr val="FFFFFF"/>
                </a:solidFill>
                <a:latin typeface="Arial"/>
                <a:cs typeface="Arial"/>
              </a:rPr>
              <a:t>acting</a:t>
            </a:r>
            <a:r>
              <a:rPr b="1" dirty="0" sz="24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dirty="0" sz="2400" spc="-5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dirty="0" sz="2400" spc="-5">
                <a:solidFill>
                  <a:srgbClr val="FFFFFF"/>
                </a:solidFill>
                <a:latin typeface="Arial MT"/>
                <a:cs typeface="Arial MT"/>
              </a:rPr>
              <a:t>Salmeterol</a:t>
            </a:r>
            <a:r>
              <a:rPr dirty="0" sz="2400" spc="1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b="1" dirty="0" sz="2400" spc="-5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b="1" dirty="0" sz="24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Arial MT"/>
                <a:cs typeface="Arial MT"/>
              </a:rPr>
              <a:t>formoterol </a:t>
            </a:r>
            <a:r>
              <a:rPr dirty="0" sz="240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b="1" dirty="0" sz="2400" spc="-5">
                <a:solidFill>
                  <a:srgbClr val="F7FA41"/>
                </a:solidFill>
                <a:latin typeface="Arial"/>
                <a:cs typeface="Arial"/>
              </a:rPr>
              <a:t>Anticholinergic</a:t>
            </a:r>
            <a:r>
              <a:rPr b="1" dirty="0" sz="2400" spc="-35">
                <a:solidFill>
                  <a:srgbClr val="F7FA41"/>
                </a:solidFill>
                <a:latin typeface="Arial"/>
                <a:cs typeface="Arial"/>
              </a:rPr>
              <a:t> </a:t>
            </a:r>
            <a:r>
              <a:rPr b="1" dirty="0" sz="2400" spc="-5">
                <a:solidFill>
                  <a:srgbClr val="F7FA41"/>
                </a:solidFill>
                <a:latin typeface="Arial"/>
                <a:cs typeface="Arial"/>
              </a:rPr>
              <a:t>agents:</a:t>
            </a:r>
            <a:endParaRPr sz="2400">
              <a:latin typeface="Arial"/>
              <a:cs typeface="Arial"/>
            </a:endParaRPr>
          </a:p>
          <a:p>
            <a:pPr marL="2201545">
              <a:lnSpc>
                <a:spcPct val="100000"/>
              </a:lnSpc>
              <a:spcBef>
                <a:spcPts val="580"/>
              </a:spcBef>
            </a:pPr>
            <a:r>
              <a:rPr dirty="0" sz="2400" spc="-5">
                <a:solidFill>
                  <a:srgbClr val="FFFFFF"/>
                </a:solidFill>
                <a:latin typeface="Arial MT"/>
                <a:cs typeface="Arial MT"/>
              </a:rPr>
              <a:t>Ipratropium,tiotropium</a:t>
            </a:r>
            <a:endParaRPr sz="2400">
              <a:latin typeface="Arial MT"/>
              <a:cs typeface="Arial MT"/>
            </a:endParaRPr>
          </a:p>
          <a:p>
            <a:pPr marL="355600" marR="5080">
              <a:lnSpc>
                <a:spcPct val="100000"/>
              </a:lnSpc>
              <a:spcBef>
                <a:spcPts val="575"/>
              </a:spcBef>
              <a:tabLst>
                <a:tab algn="l" pos="2400935"/>
                <a:tab algn="l" pos="3722370"/>
              </a:tabLst>
            </a:pPr>
            <a:r>
              <a:rPr b="1" dirty="0" sz="2400" spc="-5">
                <a:solidFill>
                  <a:srgbClr val="F7FA41"/>
                </a:solidFill>
                <a:latin typeface="Arial"/>
                <a:cs typeface="Arial"/>
              </a:rPr>
              <a:t>Theophylline	</a:t>
            </a:r>
            <a:r>
              <a:rPr dirty="0" sz="2400" spc="-5">
                <a:solidFill>
                  <a:srgbClr val="FFFFFF"/>
                </a:solidFill>
                <a:latin typeface="Arial MT"/>
                <a:cs typeface="Arial MT"/>
              </a:rPr>
              <a:t>(a</a:t>
            </a:r>
            <a:r>
              <a:rPr dirty="0" sz="2400" spc="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Arial MT"/>
                <a:cs typeface="Arial MT"/>
              </a:rPr>
              <a:t>weak	bronchodilator,</a:t>
            </a:r>
            <a:r>
              <a:rPr dirty="0" sz="2400" spc="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Arial MT"/>
                <a:cs typeface="Arial MT"/>
              </a:rPr>
              <a:t>which</a:t>
            </a:r>
            <a:r>
              <a:rPr dirty="0" sz="2400" spc="-1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400">
                <a:solidFill>
                  <a:srgbClr val="FFFFFF"/>
                </a:solidFill>
                <a:latin typeface="Arial MT"/>
                <a:cs typeface="Arial MT"/>
              </a:rPr>
              <a:t>may </a:t>
            </a:r>
            <a:r>
              <a:rPr dirty="0" sz="2400" spc="-65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Arial MT"/>
                <a:cs typeface="Arial MT"/>
              </a:rPr>
              <a:t>have</a:t>
            </a:r>
            <a:r>
              <a:rPr dirty="0" sz="2400" spc="1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400">
                <a:solidFill>
                  <a:srgbClr val="FFFFFF"/>
                </a:solidFill>
                <a:latin typeface="Arial MT"/>
                <a:cs typeface="Arial MT"/>
              </a:rPr>
              <a:t>some</a:t>
            </a:r>
            <a:r>
              <a:rPr dirty="0" sz="2400" spc="-1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Arial MT"/>
                <a:cs typeface="Arial MT"/>
              </a:rPr>
              <a:t>anti-inflammatory</a:t>
            </a:r>
            <a:r>
              <a:rPr dirty="0" sz="2400" spc="2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Arial MT"/>
                <a:cs typeface="Arial MT"/>
              </a:rPr>
              <a:t>properties)</a:t>
            </a:r>
            <a:endParaRPr sz="2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68" name="object 2"/>
          <p:cNvPicPr>
            <a:picLocks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2183892" y="0"/>
            <a:ext cx="5561076" cy="1207008"/>
          </a:xfrm>
          <a:prstGeom prst="rect"/>
        </p:spPr>
      </p:pic>
      <p:sp>
        <p:nvSpPr>
          <p:cNvPr id="1048725" name="object 3"/>
          <p:cNvSpPr txBox="1">
            <a:spLocks noGrp="1"/>
          </p:cNvSpPr>
          <p:nvPr>
            <p:ph type="title"/>
          </p:nvPr>
        </p:nvSpPr>
        <p:spPr>
          <a:xfrm>
            <a:off x="2529585" y="169240"/>
            <a:ext cx="4846955" cy="635000"/>
          </a:xfrm>
          <a:prstGeom prst="rect"/>
        </p:spPr>
        <p:txBody>
          <a:bodyPr bIns="0" lIns="0" rIns="0" rtlCol="0" tIns="12065" vert="horz" wrap="square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5"/>
              <a:t>2.</a:t>
            </a:r>
            <a:r>
              <a:rPr b="0" dirty="0" sz="4000" spc="-5">
                <a:latin typeface="Arial Black"/>
                <a:cs typeface="Arial Black"/>
              </a:rPr>
              <a:t>Glucocorticoids</a:t>
            </a:r>
            <a:endParaRPr sz="4000">
              <a:latin typeface="Arial Black"/>
              <a:cs typeface="Arial Black"/>
            </a:endParaRPr>
          </a:p>
        </p:txBody>
      </p:sp>
      <p:grpSp>
        <p:nvGrpSpPr>
          <p:cNvPr id="135" name="object 4"/>
          <p:cNvGrpSpPr/>
          <p:nvPr/>
        </p:nvGrpSpPr>
        <p:grpSpPr>
          <a:xfrm>
            <a:off x="926591" y="1176527"/>
            <a:ext cx="7473950" cy="2673350"/>
            <a:chOff x="926591" y="1176527"/>
            <a:chExt cx="7473950" cy="2673350"/>
          </a:xfrm>
        </p:grpSpPr>
        <p:pic>
          <p:nvPicPr>
            <p:cNvPr id="2097269" name="object 5"/>
            <p:cNvPicPr>
              <a:picLocks/>
            </p:cNvPicPr>
            <p:nvPr/>
          </p:nvPicPr>
          <p:blipFill>
            <a:blip xmlns:r="http://schemas.openxmlformats.org/officeDocument/2006/relationships" r:embed="rId2" cstate="print"/>
            <a:stretch>
              <a:fillRect/>
            </a:stretch>
          </p:blipFill>
          <p:spPr>
            <a:xfrm>
              <a:off x="926591" y="1176527"/>
              <a:ext cx="7473696" cy="2673096"/>
            </a:xfrm>
            <a:prstGeom prst="rect"/>
          </p:spPr>
        </p:pic>
        <p:pic>
          <p:nvPicPr>
            <p:cNvPr id="2097270" name="object 6"/>
            <p:cNvPicPr>
              <a:picLocks/>
            </p:cNvPicPr>
            <p:nvPr/>
          </p:nvPicPr>
          <p:blipFill>
            <a:blip xmlns:r="http://schemas.openxmlformats.org/officeDocument/2006/relationships" r:embed="rId3" cstate="print"/>
            <a:stretch>
              <a:fillRect/>
            </a:stretch>
          </p:blipFill>
          <p:spPr>
            <a:xfrm>
              <a:off x="1081125" y="1454226"/>
              <a:ext cx="274320" cy="204520"/>
            </a:xfrm>
            <a:prstGeom prst="rect"/>
          </p:spPr>
        </p:pic>
        <p:pic>
          <p:nvPicPr>
            <p:cNvPr id="2097271" name="object 7"/>
            <p:cNvPicPr>
              <a:picLocks/>
            </p:cNvPicPr>
            <p:nvPr/>
          </p:nvPicPr>
          <p:blipFill>
            <a:blip xmlns:r="http://schemas.openxmlformats.org/officeDocument/2006/relationships" r:embed="rId3" cstate="print"/>
            <a:stretch>
              <a:fillRect/>
            </a:stretch>
          </p:blipFill>
          <p:spPr>
            <a:xfrm>
              <a:off x="1081125" y="2625597"/>
              <a:ext cx="274320" cy="204215"/>
            </a:xfrm>
            <a:prstGeom prst="rect"/>
          </p:spPr>
        </p:pic>
      </p:grpSp>
      <p:sp>
        <p:nvSpPr>
          <p:cNvPr id="1048726" name="object 8"/>
          <p:cNvSpPr txBox="1"/>
          <p:nvPr/>
        </p:nvSpPr>
        <p:spPr>
          <a:xfrm>
            <a:off x="1411605" y="1299794"/>
            <a:ext cx="6656705" cy="2294255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algn="l" pos="1725930"/>
                <a:tab algn="l" pos="4319905"/>
              </a:tabLst>
            </a:pPr>
            <a:r>
              <a:rPr dirty="0" sz="2400" spc="-5">
                <a:solidFill>
                  <a:srgbClr val="FFFFFF"/>
                </a:solidFill>
                <a:latin typeface="Arial MT"/>
                <a:cs typeface="Arial MT"/>
              </a:rPr>
              <a:t>Regular</a:t>
            </a:r>
            <a:r>
              <a:rPr dirty="0" sz="2400" spc="3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400">
                <a:solidFill>
                  <a:srgbClr val="FFFFFF"/>
                </a:solidFill>
                <a:latin typeface="Arial MT"/>
                <a:cs typeface="Arial MT"/>
              </a:rPr>
              <a:t>treatment</a:t>
            </a:r>
            <a:r>
              <a:rPr dirty="0" sz="2400" spc="-1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Arial MT"/>
                <a:cs typeface="Arial MT"/>
              </a:rPr>
              <a:t>with</a:t>
            </a:r>
            <a:r>
              <a:rPr dirty="0" sz="2400" spc="3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400" spc="-5">
                <a:solidFill>
                  <a:srgbClr val="FFFF00"/>
                </a:solidFill>
                <a:latin typeface="Arial MT"/>
                <a:cs typeface="Arial MT"/>
              </a:rPr>
              <a:t>inhaled	glucocorticoids </a:t>
            </a:r>
            <a:r>
              <a:rPr dirty="0" sz="2400">
                <a:solidFill>
                  <a:srgbClr val="FFFFFF"/>
                </a:solidFill>
                <a:latin typeface="Arial MT"/>
                <a:cs typeface="Arial MT"/>
              </a:rPr>
              <a:t>is </a:t>
            </a:r>
            <a:r>
              <a:rPr dirty="0" sz="2400" spc="-65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Arial MT"/>
                <a:cs typeface="Arial MT"/>
              </a:rPr>
              <a:t>appropriate	</a:t>
            </a:r>
            <a:r>
              <a:rPr dirty="0" sz="2400">
                <a:solidFill>
                  <a:srgbClr val="FFFFFF"/>
                </a:solidFill>
                <a:latin typeface="Arial MT"/>
                <a:cs typeface="Arial MT"/>
              </a:rPr>
              <a:t>for</a:t>
            </a:r>
            <a:r>
              <a:rPr dirty="0" sz="2400" spc="-5">
                <a:solidFill>
                  <a:srgbClr val="FFFFFF"/>
                </a:solidFill>
                <a:latin typeface="Arial MT"/>
                <a:cs typeface="Arial MT"/>
              </a:rPr>
              <a:t> symptomatic</a:t>
            </a:r>
            <a:r>
              <a:rPr dirty="0" sz="240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Arial MT"/>
                <a:cs typeface="Arial MT"/>
              </a:rPr>
              <a:t>patients</a:t>
            </a:r>
            <a:r>
              <a:rPr dirty="0" sz="240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Arial MT"/>
                <a:cs typeface="Arial MT"/>
              </a:rPr>
              <a:t>with</a:t>
            </a:r>
            <a:r>
              <a:rPr dirty="0" sz="2400" spc="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Arial MT"/>
                <a:cs typeface="Arial MT"/>
              </a:rPr>
              <a:t>an </a:t>
            </a:r>
            <a:r>
              <a:rPr dirty="0" sz="240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Arial MT"/>
                <a:cs typeface="Arial MT"/>
              </a:rPr>
              <a:t>FEV1&lt;50%pred</a:t>
            </a:r>
            <a:r>
              <a:rPr dirty="0" sz="2400" spc="2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Arial MT"/>
                <a:cs typeface="Arial MT"/>
              </a:rPr>
              <a:t>and</a:t>
            </a:r>
            <a:r>
              <a:rPr dirty="0" sz="2400" spc="1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Arial MT"/>
                <a:cs typeface="Arial MT"/>
              </a:rPr>
              <a:t>repeated</a:t>
            </a:r>
            <a:r>
              <a:rPr dirty="0" sz="2400" spc="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Arial MT"/>
                <a:cs typeface="Arial MT"/>
              </a:rPr>
              <a:t>exacerbations.</a:t>
            </a:r>
            <a:endParaRPr sz="2400">
              <a:latin typeface="Arial MT"/>
              <a:cs typeface="Arial MT"/>
            </a:endParaRPr>
          </a:p>
          <a:p>
            <a:pPr indent="83820" marL="12700" marR="132080">
              <a:lnSpc>
                <a:spcPct val="100000"/>
              </a:lnSpc>
              <a:spcBef>
                <a:spcPts val="580"/>
              </a:spcBef>
            </a:pPr>
            <a:r>
              <a:rPr dirty="0" sz="2400" spc="-5">
                <a:solidFill>
                  <a:srgbClr val="FFFFFF"/>
                </a:solidFill>
                <a:latin typeface="Arial MT"/>
                <a:cs typeface="Arial MT"/>
              </a:rPr>
              <a:t>Chronic</a:t>
            </a:r>
            <a:r>
              <a:rPr dirty="0" sz="2400" spc="1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400">
                <a:solidFill>
                  <a:srgbClr val="FFFFFF"/>
                </a:solidFill>
                <a:latin typeface="Arial MT"/>
                <a:cs typeface="Arial MT"/>
              </a:rPr>
              <a:t>treatment</a:t>
            </a:r>
            <a:r>
              <a:rPr dirty="0" sz="2400" spc="-2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Arial MT"/>
                <a:cs typeface="Arial MT"/>
              </a:rPr>
              <a:t>with</a:t>
            </a:r>
            <a:r>
              <a:rPr dirty="0" sz="2400" spc="2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400">
                <a:solidFill>
                  <a:srgbClr val="FFFF00"/>
                </a:solidFill>
                <a:latin typeface="Arial MT"/>
                <a:cs typeface="Arial MT"/>
              </a:rPr>
              <a:t>systemic</a:t>
            </a:r>
            <a:r>
              <a:rPr dirty="0" sz="2400" spc="-15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dirty="0" sz="2400" spc="-5">
                <a:solidFill>
                  <a:srgbClr val="FFFF00"/>
                </a:solidFill>
                <a:latin typeface="Arial MT"/>
                <a:cs typeface="Arial MT"/>
              </a:rPr>
              <a:t>glucocorticoids </a:t>
            </a:r>
            <a:r>
              <a:rPr dirty="0" sz="2400" spc="-65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Arial MT"/>
                <a:cs typeface="Arial MT"/>
              </a:rPr>
              <a:t>should</a:t>
            </a:r>
            <a:r>
              <a:rPr dirty="0" sz="2400" spc="2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Arial MT"/>
                <a:cs typeface="Arial MT"/>
              </a:rPr>
              <a:t>be</a:t>
            </a:r>
            <a:r>
              <a:rPr dirty="0" sz="240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Arial MT"/>
                <a:cs typeface="Arial MT"/>
              </a:rPr>
              <a:t>avoided</a:t>
            </a:r>
            <a:r>
              <a:rPr dirty="0" sz="2400" spc="2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Arial MT"/>
                <a:cs typeface="Arial MT"/>
              </a:rPr>
              <a:t>because</a:t>
            </a:r>
            <a:r>
              <a:rPr dirty="0" sz="2400" spc="2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400">
                <a:solidFill>
                  <a:srgbClr val="FFFFFF"/>
                </a:solidFill>
                <a:latin typeface="Arial MT"/>
                <a:cs typeface="Arial MT"/>
              </a:rPr>
              <a:t>of </a:t>
            </a:r>
            <a:r>
              <a:rPr dirty="0" sz="2400" spc="-10">
                <a:solidFill>
                  <a:srgbClr val="FFFFFF"/>
                </a:solidFill>
                <a:latin typeface="Arial MT"/>
                <a:cs typeface="Arial MT"/>
              </a:rPr>
              <a:t>an</a:t>
            </a:r>
            <a:r>
              <a:rPr dirty="0" sz="2400" spc="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Arial MT"/>
                <a:cs typeface="Arial MT"/>
              </a:rPr>
              <a:t>unfavorable </a:t>
            </a:r>
            <a:r>
              <a:rPr dirty="0" sz="240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Arial MT"/>
                <a:cs typeface="Arial MT"/>
              </a:rPr>
              <a:t>benefit-to-risk </a:t>
            </a:r>
            <a:r>
              <a:rPr dirty="0" sz="2400">
                <a:solidFill>
                  <a:srgbClr val="FFFFFF"/>
                </a:solidFill>
                <a:latin typeface="Arial MT"/>
                <a:cs typeface="Arial MT"/>
              </a:rPr>
              <a:t>ratio.</a:t>
            </a:r>
            <a:endParaRPr sz="2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" name="object 2"/>
          <p:cNvGrpSpPr/>
          <p:nvPr/>
        </p:nvGrpSpPr>
        <p:grpSpPr>
          <a:xfrm>
            <a:off x="851916" y="490727"/>
            <a:ext cx="8034655" cy="4217035"/>
            <a:chOff x="851916" y="490727"/>
            <a:chExt cx="8034655" cy="4217035"/>
          </a:xfrm>
        </p:grpSpPr>
        <p:pic>
          <p:nvPicPr>
            <p:cNvPr id="2097272" name="object 3"/>
            <p:cNvPicPr>
              <a:picLocks/>
            </p:cNvPicPr>
            <p:nvPr/>
          </p:nvPicPr>
          <p:blipFill>
            <a:blip xmlns:r="http://schemas.openxmlformats.org/officeDocument/2006/relationships" r:embed="rId1" cstate="print"/>
            <a:stretch>
              <a:fillRect/>
            </a:stretch>
          </p:blipFill>
          <p:spPr>
            <a:xfrm>
              <a:off x="851916" y="490727"/>
              <a:ext cx="8034528" cy="4216908"/>
            </a:xfrm>
            <a:prstGeom prst="rect"/>
          </p:spPr>
        </p:pic>
        <p:pic>
          <p:nvPicPr>
            <p:cNvPr id="2097273" name="object 4"/>
            <p:cNvPicPr>
              <a:picLocks/>
            </p:cNvPicPr>
            <p:nvPr/>
          </p:nvPicPr>
          <p:blipFill>
            <a:blip xmlns:r="http://schemas.openxmlformats.org/officeDocument/2006/relationships" r:embed="rId2" cstate="print"/>
            <a:stretch>
              <a:fillRect/>
            </a:stretch>
          </p:blipFill>
          <p:spPr>
            <a:xfrm>
              <a:off x="1054608" y="542543"/>
              <a:ext cx="6323075" cy="955548"/>
            </a:xfrm>
            <a:prstGeom prst="rect"/>
          </p:spPr>
        </p:pic>
      </p:grpSp>
      <p:sp>
        <p:nvSpPr>
          <p:cNvPr id="1048727" name="object 5"/>
          <p:cNvSpPr txBox="1">
            <a:spLocks noGrp="1"/>
          </p:cNvSpPr>
          <p:nvPr>
            <p:ph type="title"/>
          </p:nvPr>
        </p:nvSpPr>
        <p:spPr>
          <a:xfrm>
            <a:off x="1309497" y="655447"/>
            <a:ext cx="5781040" cy="543560"/>
          </a:xfrm>
          <a:prstGeom prst="rect"/>
        </p:spPr>
        <p:txBody>
          <a:bodyPr bIns="0" lIns="0" rIns="0" rtlCol="0" tIns="12065" vert="horz" wrap="square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400" spc="-5"/>
              <a:t>3.</a:t>
            </a:r>
            <a:r>
              <a:rPr dirty="0" sz="3400" spc="-25"/>
              <a:t> </a:t>
            </a:r>
            <a:r>
              <a:rPr dirty="0" sz="3400" spc="-5"/>
              <a:t>COMBINATION THERAPY</a:t>
            </a:r>
            <a:endParaRPr sz="3400"/>
          </a:p>
        </p:txBody>
      </p:sp>
      <p:grpSp>
        <p:nvGrpSpPr>
          <p:cNvPr id="138" name="object 6"/>
          <p:cNvGrpSpPr/>
          <p:nvPr/>
        </p:nvGrpSpPr>
        <p:grpSpPr>
          <a:xfrm>
            <a:off x="903732" y="1969007"/>
            <a:ext cx="7907020" cy="2478405"/>
            <a:chOff x="903732" y="1969007"/>
            <a:chExt cx="7907020" cy="2478405"/>
          </a:xfrm>
        </p:grpSpPr>
        <p:pic>
          <p:nvPicPr>
            <p:cNvPr id="2097274" name="object 7"/>
            <p:cNvPicPr>
              <a:picLocks/>
            </p:cNvPicPr>
            <p:nvPr/>
          </p:nvPicPr>
          <p:blipFill>
            <a:blip xmlns:r="http://schemas.openxmlformats.org/officeDocument/2006/relationships" r:embed="rId3" cstate="print"/>
            <a:stretch>
              <a:fillRect/>
            </a:stretch>
          </p:blipFill>
          <p:spPr>
            <a:xfrm>
              <a:off x="903732" y="1997963"/>
              <a:ext cx="608076" cy="633984"/>
            </a:xfrm>
            <a:prstGeom prst="rect"/>
          </p:spPr>
        </p:pic>
        <p:pic>
          <p:nvPicPr>
            <p:cNvPr id="2097275" name="object 8"/>
            <p:cNvPicPr>
              <a:picLocks/>
            </p:cNvPicPr>
            <p:nvPr/>
          </p:nvPicPr>
          <p:blipFill>
            <a:blip xmlns:r="http://schemas.openxmlformats.org/officeDocument/2006/relationships" r:embed="rId4" cstate="print"/>
            <a:stretch>
              <a:fillRect/>
            </a:stretch>
          </p:blipFill>
          <p:spPr>
            <a:xfrm>
              <a:off x="1081125" y="2093340"/>
              <a:ext cx="457809" cy="341375"/>
            </a:xfrm>
            <a:prstGeom prst="rect"/>
          </p:spPr>
        </p:pic>
        <p:pic>
          <p:nvPicPr>
            <p:cNvPr id="2097276" name="object 9"/>
            <p:cNvPicPr>
              <a:picLocks/>
            </p:cNvPicPr>
            <p:nvPr/>
          </p:nvPicPr>
          <p:blipFill>
            <a:blip xmlns:r="http://schemas.openxmlformats.org/officeDocument/2006/relationships" r:embed="rId5" cstate="print"/>
            <a:stretch>
              <a:fillRect/>
            </a:stretch>
          </p:blipFill>
          <p:spPr>
            <a:xfrm>
              <a:off x="1403604" y="1969007"/>
              <a:ext cx="5612892" cy="679704"/>
            </a:xfrm>
            <a:prstGeom prst="rect"/>
          </p:spPr>
        </p:pic>
        <p:pic>
          <p:nvPicPr>
            <p:cNvPr id="2097277" name="object 10"/>
            <p:cNvPicPr>
              <a:picLocks/>
            </p:cNvPicPr>
            <p:nvPr/>
          </p:nvPicPr>
          <p:blipFill>
            <a:blip xmlns:r="http://schemas.openxmlformats.org/officeDocument/2006/relationships" r:embed="rId6" cstate="print"/>
            <a:stretch>
              <a:fillRect/>
            </a:stretch>
          </p:blipFill>
          <p:spPr>
            <a:xfrm>
              <a:off x="6611111" y="1969007"/>
              <a:ext cx="760476" cy="679704"/>
            </a:xfrm>
            <a:prstGeom prst="rect"/>
          </p:spPr>
        </p:pic>
        <p:pic>
          <p:nvPicPr>
            <p:cNvPr id="2097278" name="object 11"/>
            <p:cNvPicPr>
              <a:picLocks/>
            </p:cNvPicPr>
            <p:nvPr/>
          </p:nvPicPr>
          <p:blipFill>
            <a:blip xmlns:r="http://schemas.openxmlformats.org/officeDocument/2006/relationships" r:embed="rId7" cstate="print"/>
            <a:stretch>
              <a:fillRect/>
            </a:stretch>
          </p:blipFill>
          <p:spPr>
            <a:xfrm>
              <a:off x="6966203" y="1969007"/>
              <a:ext cx="507492" cy="679704"/>
            </a:xfrm>
            <a:prstGeom prst="rect"/>
          </p:spPr>
        </p:pic>
        <p:pic>
          <p:nvPicPr>
            <p:cNvPr id="2097279" name="object 12"/>
            <p:cNvPicPr>
              <a:picLocks/>
            </p:cNvPicPr>
            <p:nvPr/>
          </p:nvPicPr>
          <p:blipFill>
            <a:blip xmlns:r="http://schemas.openxmlformats.org/officeDocument/2006/relationships" r:embed="rId8" cstate="print"/>
            <a:stretch>
              <a:fillRect/>
            </a:stretch>
          </p:blipFill>
          <p:spPr>
            <a:xfrm>
              <a:off x="7068311" y="1969007"/>
              <a:ext cx="1741931" cy="679704"/>
            </a:xfrm>
            <a:prstGeom prst="rect"/>
          </p:spPr>
        </p:pic>
        <p:pic>
          <p:nvPicPr>
            <p:cNvPr id="2097280" name="object 13"/>
            <p:cNvPicPr>
              <a:picLocks/>
            </p:cNvPicPr>
            <p:nvPr/>
          </p:nvPicPr>
          <p:blipFill>
            <a:blip xmlns:r="http://schemas.openxmlformats.org/officeDocument/2006/relationships" r:embed="rId9" cstate="print"/>
            <a:stretch>
              <a:fillRect/>
            </a:stretch>
          </p:blipFill>
          <p:spPr>
            <a:xfrm>
              <a:off x="1234440" y="2298191"/>
              <a:ext cx="7188708" cy="679704"/>
            </a:xfrm>
            <a:prstGeom prst="rect"/>
          </p:spPr>
        </p:pic>
        <p:pic>
          <p:nvPicPr>
            <p:cNvPr id="2097281" name="object 14"/>
            <p:cNvPicPr>
              <a:picLocks/>
            </p:cNvPicPr>
            <p:nvPr/>
          </p:nvPicPr>
          <p:blipFill>
            <a:blip xmlns:r="http://schemas.openxmlformats.org/officeDocument/2006/relationships" r:embed="rId4" cstate="print"/>
            <a:stretch>
              <a:fillRect/>
            </a:stretch>
          </p:blipFill>
          <p:spPr>
            <a:xfrm>
              <a:off x="1081125" y="4105655"/>
              <a:ext cx="457809" cy="341375"/>
            </a:xfrm>
            <a:prstGeom prst="rect"/>
          </p:spPr>
        </p:pic>
      </p:grpSp>
      <p:sp>
        <p:nvSpPr>
          <p:cNvPr id="1048728" name="object 15"/>
          <p:cNvSpPr txBox="1"/>
          <p:nvPr/>
        </p:nvSpPr>
        <p:spPr>
          <a:xfrm>
            <a:off x="1411605" y="2048636"/>
            <a:ext cx="7115175" cy="2403475"/>
          </a:xfrm>
          <a:prstGeom prst="rect"/>
        </p:spPr>
        <p:txBody>
          <a:bodyPr bIns="0" lIns="0" rIns="0" rtlCol="0" tIns="48895" vert="horz" wrap="square">
            <a:spAutoFit/>
          </a:bodyPr>
          <a:p>
            <a:pPr indent="168910" marL="12700" marR="5080">
              <a:lnSpc>
                <a:spcPct val="90000"/>
              </a:lnSpc>
              <a:spcBef>
                <a:spcPts val="385"/>
              </a:spcBef>
            </a:pPr>
            <a:r>
              <a:rPr b="1" dirty="0" sz="2400" spc="-5">
                <a:solidFill>
                  <a:srgbClr val="FFFFFF"/>
                </a:solidFill>
                <a:latin typeface="Arial"/>
                <a:cs typeface="Arial"/>
              </a:rPr>
              <a:t>Combination</a:t>
            </a:r>
            <a:r>
              <a:rPr b="1" dirty="0" sz="2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dirty="0" sz="2400" spc="-5">
                <a:solidFill>
                  <a:srgbClr val="FFFFFF"/>
                </a:solidFill>
                <a:latin typeface="Arial"/>
                <a:cs typeface="Arial"/>
              </a:rPr>
              <a:t>therapy</a:t>
            </a:r>
            <a:r>
              <a:rPr b="1" dirty="0" sz="2400" spc="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dirty="0" sz="24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b="1" dirty="0" sz="24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dirty="0" sz="2400">
                <a:solidFill>
                  <a:srgbClr val="FFFFFF"/>
                </a:solidFill>
                <a:latin typeface="Arial"/>
                <a:cs typeface="Arial"/>
              </a:rPr>
              <a:t>long</a:t>
            </a:r>
            <a:r>
              <a:rPr b="1" dirty="0" sz="24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dirty="0" sz="2400" spc="-5">
                <a:solidFill>
                  <a:srgbClr val="FFFFFF"/>
                </a:solidFill>
                <a:latin typeface="Arial"/>
                <a:cs typeface="Arial"/>
              </a:rPr>
              <a:t>acting</a:t>
            </a:r>
            <a:r>
              <a:rPr b="1" dirty="0" sz="24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dirty="0" sz="2400" spc="-5">
                <a:solidFill>
                  <a:srgbClr val="FFFFFF"/>
                </a:solidFill>
                <a:latin typeface="Arial"/>
                <a:cs typeface="Arial"/>
              </a:rPr>
              <a:t>ß2-agonists </a:t>
            </a:r>
            <a:r>
              <a:rPr b="1" dirty="0" sz="2400" spc="-6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dirty="0" sz="2400" spc="-5">
                <a:solidFill>
                  <a:srgbClr val="FFFFFF"/>
                </a:solidFill>
                <a:latin typeface="Arial"/>
                <a:cs typeface="Arial"/>
              </a:rPr>
              <a:t>and inhaled </a:t>
            </a:r>
            <a:r>
              <a:rPr b="1" dirty="0" sz="2400">
                <a:solidFill>
                  <a:srgbClr val="FFFFFF"/>
                </a:solidFill>
                <a:latin typeface="Arial"/>
                <a:cs typeface="Arial"/>
              </a:rPr>
              <a:t>corticosteroids </a:t>
            </a:r>
            <a:r>
              <a:rPr b="1" dirty="0" sz="2400" spc="-5">
                <a:solidFill>
                  <a:srgbClr val="FFFFFF"/>
                </a:solidFill>
                <a:latin typeface="Arial"/>
                <a:cs typeface="Arial"/>
              </a:rPr>
              <a:t>show </a:t>
            </a:r>
            <a:r>
              <a:rPr b="1" dirty="0" sz="2400">
                <a:solidFill>
                  <a:srgbClr val="FFFFFF"/>
                </a:solidFill>
                <a:latin typeface="Arial"/>
                <a:cs typeface="Arial"/>
              </a:rPr>
              <a:t>a significant </a:t>
            </a:r>
            <a:r>
              <a:rPr b="1" dirty="0" sz="24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dirty="0" sz="2400" spc="-5">
                <a:solidFill>
                  <a:srgbClr val="FFFFFF"/>
                </a:solidFill>
                <a:latin typeface="Arial"/>
                <a:cs typeface="Arial"/>
              </a:rPr>
              <a:t>additional effect </a:t>
            </a:r>
            <a:r>
              <a:rPr b="1" dirty="0" sz="2400">
                <a:solidFill>
                  <a:srgbClr val="FFFFFF"/>
                </a:solidFill>
                <a:latin typeface="Arial"/>
                <a:cs typeface="Arial"/>
              </a:rPr>
              <a:t>on </a:t>
            </a:r>
            <a:r>
              <a:rPr b="1" dirty="0" sz="2400" spc="-5">
                <a:solidFill>
                  <a:srgbClr val="FFFFFF"/>
                </a:solidFill>
                <a:latin typeface="Arial"/>
                <a:cs typeface="Arial"/>
              </a:rPr>
              <a:t>pulmonary </a:t>
            </a:r>
            <a:r>
              <a:rPr b="1" dirty="0" sz="2400">
                <a:solidFill>
                  <a:srgbClr val="FFFFFF"/>
                </a:solidFill>
                <a:latin typeface="Arial"/>
                <a:cs typeface="Arial"/>
              </a:rPr>
              <a:t>function and </a:t>
            </a:r>
            <a:r>
              <a:rPr b="1" dirty="0" sz="2400" spc="-5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b="1" dirty="0" sz="24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dirty="0" sz="2400" spc="-5">
                <a:solidFill>
                  <a:srgbClr val="FFFFFF"/>
                </a:solidFill>
                <a:latin typeface="Arial"/>
                <a:cs typeface="Arial"/>
              </a:rPr>
              <a:t>reduction</a:t>
            </a:r>
            <a:r>
              <a:rPr b="1" dirty="0" sz="24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dirty="0" sz="240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b="1" dirty="0" sz="24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dirty="0" sz="2400" spc="-5">
                <a:solidFill>
                  <a:srgbClr val="FFFFFF"/>
                </a:solidFill>
                <a:latin typeface="Arial"/>
                <a:cs typeface="Arial"/>
              </a:rPr>
              <a:t>symptoms.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85"/>
              </a:spcBef>
            </a:pPr>
            <a:r>
              <a:rPr b="1" dirty="0" sz="2400" i="1" spc="-10">
                <a:solidFill>
                  <a:srgbClr val="FFFFFF"/>
                </a:solidFill>
                <a:latin typeface="Arial"/>
                <a:cs typeface="Arial"/>
              </a:rPr>
              <a:t>Mainly</a:t>
            </a:r>
            <a:r>
              <a:rPr b="1" dirty="0" sz="2400" i="1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dirty="0" sz="2400" i="1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b="1" dirty="0" sz="2400" i="1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dirty="0" sz="2400" i="1" spc="-5">
                <a:solidFill>
                  <a:srgbClr val="FFFFFF"/>
                </a:solidFill>
                <a:latin typeface="Arial"/>
                <a:cs typeface="Arial"/>
              </a:rPr>
              <a:t>patients</a:t>
            </a:r>
            <a:r>
              <a:rPr b="1" dirty="0" sz="2400" i="1">
                <a:solidFill>
                  <a:srgbClr val="FFFFFF"/>
                </a:solidFill>
                <a:latin typeface="Arial"/>
                <a:cs typeface="Arial"/>
              </a:rPr>
              <a:t> with</a:t>
            </a:r>
            <a:r>
              <a:rPr b="1" dirty="0" sz="2400" i="1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dirty="0" sz="2400" i="1" spc="-5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b="1" dirty="0" sz="2400" i="1">
                <a:solidFill>
                  <a:srgbClr val="FFFFFF"/>
                </a:solidFill>
                <a:latin typeface="Arial"/>
                <a:cs typeface="Arial"/>
              </a:rPr>
              <a:t> FEV1&lt;50%pred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" name="object 2"/>
          <p:cNvGrpSpPr/>
          <p:nvPr/>
        </p:nvGrpSpPr>
        <p:grpSpPr>
          <a:xfrm>
            <a:off x="502919" y="16764"/>
            <a:ext cx="6167755" cy="2374900"/>
            <a:chOff x="502919" y="16764"/>
            <a:chExt cx="6167755" cy="2374900"/>
          </a:xfrm>
        </p:grpSpPr>
        <p:pic>
          <p:nvPicPr>
            <p:cNvPr id="2097282" name="object 3"/>
            <p:cNvPicPr>
              <a:picLocks/>
            </p:cNvPicPr>
            <p:nvPr/>
          </p:nvPicPr>
          <p:blipFill>
            <a:blip xmlns:r="http://schemas.openxmlformats.org/officeDocument/2006/relationships" r:embed="rId1" cstate="print"/>
            <a:stretch>
              <a:fillRect/>
            </a:stretch>
          </p:blipFill>
          <p:spPr>
            <a:xfrm>
              <a:off x="3415284" y="16764"/>
              <a:ext cx="3255264" cy="1304543"/>
            </a:xfrm>
            <a:prstGeom prst="rect"/>
          </p:spPr>
        </p:pic>
        <p:pic>
          <p:nvPicPr>
            <p:cNvPr id="2097283" name="object 4"/>
            <p:cNvPicPr>
              <a:picLocks/>
            </p:cNvPicPr>
            <p:nvPr/>
          </p:nvPicPr>
          <p:blipFill>
            <a:blip xmlns:r="http://schemas.openxmlformats.org/officeDocument/2006/relationships" r:embed="rId2" cstate="print"/>
            <a:stretch>
              <a:fillRect/>
            </a:stretch>
          </p:blipFill>
          <p:spPr>
            <a:xfrm>
              <a:off x="502919" y="783336"/>
              <a:ext cx="4425696" cy="1607820"/>
            </a:xfrm>
            <a:prstGeom prst="rect"/>
          </p:spPr>
        </p:pic>
        <p:pic>
          <p:nvPicPr>
            <p:cNvPr id="2097284" name="object 5"/>
            <p:cNvPicPr>
              <a:picLocks/>
            </p:cNvPicPr>
            <p:nvPr/>
          </p:nvPicPr>
          <p:blipFill>
            <a:blip xmlns:r="http://schemas.openxmlformats.org/officeDocument/2006/relationships" r:embed="rId3" cstate="print"/>
            <a:stretch>
              <a:fillRect/>
            </a:stretch>
          </p:blipFill>
          <p:spPr>
            <a:xfrm>
              <a:off x="700125" y="1153667"/>
              <a:ext cx="387096" cy="289560"/>
            </a:xfrm>
            <a:prstGeom prst="rect"/>
          </p:spPr>
        </p:pic>
        <p:pic>
          <p:nvPicPr>
            <p:cNvPr id="2097285" name="object 6"/>
            <p:cNvPicPr>
              <a:picLocks/>
            </p:cNvPicPr>
            <p:nvPr/>
          </p:nvPicPr>
          <p:blipFill>
            <a:blip xmlns:r="http://schemas.openxmlformats.org/officeDocument/2006/relationships" r:embed="rId3" cstate="print"/>
            <a:stretch>
              <a:fillRect/>
            </a:stretch>
          </p:blipFill>
          <p:spPr>
            <a:xfrm>
              <a:off x="700125" y="1723643"/>
              <a:ext cx="387096" cy="289559"/>
            </a:xfrm>
            <a:prstGeom prst="rect"/>
          </p:spPr>
        </p:pic>
      </p:grpSp>
      <p:sp>
        <p:nvSpPr>
          <p:cNvPr id="1048729" name="object 7"/>
          <p:cNvSpPr txBox="1">
            <a:spLocks noGrp="1"/>
          </p:cNvSpPr>
          <p:nvPr>
            <p:ph type="title"/>
          </p:nvPr>
        </p:nvSpPr>
        <p:spPr>
          <a:xfrm>
            <a:off x="1030325" y="128623"/>
            <a:ext cx="5241925" cy="1925955"/>
          </a:xfrm>
          <a:prstGeom prst="rect"/>
        </p:spPr>
        <p:txBody>
          <a:bodyPr bIns="0" lIns="0" rIns="0" rtlCol="0" tIns="92710" vert="horz" wrap="square">
            <a:spAutoFit/>
          </a:bodyPr>
          <a:p>
            <a:pPr marL="2773680">
              <a:lnSpc>
                <a:spcPct val="100000"/>
              </a:lnSpc>
              <a:spcBef>
                <a:spcPts val="730"/>
              </a:spcBef>
            </a:pPr>
            <a:r>
              <a:rPr dirty="0"/>
              <a:t>4.Others:</a:t>
            </a:r>
          </a:p>
          <a:p>
            <a:pPr marL="12700" marR="1671320">
              <a:lnSpc>
                <a:spcPct val="110000"/>
              </a:lnSpc>
              <a:spcBef>
                <a:spcPts val="75"/>
              </a:spcBef>
            </a:pPr>
            <a:r>
              <a:rPr b="0" dirty="0" sz="3400" spc="-5">
                <a:solidFill>
                  <a:srgbClr val="FFFFFF"/>
                </a:solidFill>
                <a:latin typeface="Arial MT"/>
                <a:cs typeface="Arial MT"/>
              </a:rPr>
              <a:t>Antioxidant</a:t>
            </a:r>
            <a:r>
              <a:rPr b="0" dirty="0" sz="3400" spc="-4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b="0" dirty="0" sz="3400" spc="-5">
                <a:solidFill>
                  <a:srgbClr val="FFFFFF"/>
                </a:solidFill>
                <a:latin typeface="Arial MT"/>
                <a:cs typeface="Arial MT"/>
              </a:rPr>
              <a:t>agents </a:t>
            </a:r>
            <a:r>
              <a:rPr b="0" dirty="0" sz="3400" spc="-93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b="0" dirty="0" sz="3400">
                <a:solidFill>
                  <a:srgbClr val="FFFFFF"/>
                </a:solidFill>
                <a:latin typeface="Arial MT"/>
                <a:cs typeface="Arial MT"/>
              </a:rPr>
              <a:t>Mucolytic</a:t>
            </a:r>
            <a:endParaRPr sz="3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0" name="object 2"/>
          <p:cNvSpPr/>
          <p:nvPr/>
        </p:nvSpPr>
        <p:spPr>
          <a:xfrm>
            <a:off x="912113" y="1113282"/>
            <a:ext cx="7143115" cy="0"/>
          </a:xfrm>
          <a:custGeom>
            <a:avLst/>
            <a:ahLst/>
            <a:rect l="l" t="t" r="r" b="b"/>
            <a:pathLst>
              <a:path w="7143115">
                <a:moveTo>
                  <a:pt x="0" y="0"/>
                </a:moveTo>
                <a:lnTo>
                  <a:pt x="7142988" y="0"/>
                </a:lnTo>
              </a:path>
            </a:pathLst>
          </a:custGeom>
          <a:ln w="28956">
            <a:solidFill>
              <a:srgbClr val="FFCC00"/>
            </a:solidFill>
          </a:ln>
        </p:spPr>
        <p:txBody>
          <a:bodyPr bIns="0" lIns="0" rIns="0" rtlCol="0" tIns="0" wrap="square"/>
          <a:p/>
        </p:txBody>
      </p:sp>
      <p:sp>
        <p:nvSpPr>
          <p:cNvPr id="1048731" name="object 3"/>
          <p:cNvSpPr txBox="1"/>
          <p:nvPr/>
        </p:nvSpPr>
        <p:spPr>
          <a:xfrm>
            <a:off x="296672" y="1685289"/>
            <a:ext cx="8322309" cy="1482725"/>
          </a:xfrm>
          <a:prstGeom prst="rect"/>
        </p:spPr>
        <p:txBody>
          <a:bodyPr bIns="0" lIns="0" rIns="0" rtlCol="0" tIns="24765" vert="horz" wrap="square">
            <a:spAutoFit/>
          </a:bodyPr>
          <a:p>
            <a:pPr marL="12700" marR="5080">
              <a:lnSpc>
                <a:spcPts val="2880"/>
              </a:lnSpc>
              <a:spcBef>
                <a:spcPts val="195"/>
              </a:spcBef>
              <a:buSzPct val="120833"/>
              <a:buFont typeface="Wingdings"/>
              <a:buChar char=""/>
              <a:tabLst>
                <a:tab algn="l" pos="187960"/>
                <a:tab algn="l" pos="7810500"/>
              </a:tabLst>
            </a:pPr>
            <a:r>
              <a:rPr dirty="0" sz="2400" spc="-5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dirty="0" sz="240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dirty="0" sz="2400" spc="-1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FFFFFF"/>
                </a:solidFill>
                <a:latin typeface="Tahoma"/>
                <a:cs typeface="Tahoma"/>
              </a:rPr>
              <a:t>pa</a:t>
            </a:r>
            <a:r>
              <a:rPr dirty="0" sz="2400" spc="5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dirty="0" sz="2400">
                <a:solidFill>
                  <a:srgbClr val="FFFFFF"/>
                </a:solidFill>
                <a:latin typeface="Tahoma"/>
                <a:cs typeface="Tahoma"/>
              </a:rPr>
              <a:t>ien</a:t>
            </a:r>
            <a:r>
              <a:rPr dirty="0" sz="2400" spc="5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dirty="0" sz="240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dirty="0" sz="2400" spc="-1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Tahoma"/>
                <a:cs typeface="Tahoma"/>
              </a:rPr>
              <a:t>wit</a:t>
            </a:r>
            <a:r>
              <a:rPr dirty="0" sz="2400">
                <a:solidFill>
                  <a:srgbClr val="FFFFFF"/>
                </a:solidFill>
                <a:latin typeface="Tahoma"/>
                <a:cs typeface="Tahoma"/>
              </a:rPr>
              <a:t>h </a:t>
            </a:r>
            <a:r>
              <a:rPr dirty="0" sz="2400" spc="-5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dirty="0" sz="2400" spc="-1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dirty="0" sz="2400" spc="-20">
                <a:solidFill>
                  <a:srgbClr val="FFFFFF"/>
                </a:solidFill>
                <a:latin typeface="Tahoma"/>
                <a:cs typeface="Tahoma"/>
              </a:rPr>
              <a:t>v</a:t>
            </a:r>
            <a:r>
              <a:rPr dirty="0" sz="2400" spc="-5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dirty="0" sz="2400" spc="-2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dirty="0" sz="240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dirty="0" sz="2400" spc="1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dirty="0" sz="2400" spc="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30">
                <a:solidFill>
                  <a:srgbClr val="FFFFFF"/>
                </a:solidFill>
                <a:latin typeface="Tahoma"/>
                <a:cs typeface="Tahoma"/>
              </a:rPr>
              <a:t>v</a:t>
            </a:r>
            <a:r>
              <a:rPr dirty="0" sz="2400" spc="-5">
                <a:solidFill>
                  <a:srgbClr val="FFFFFF"/>
                </a:solidFill>
                <a:latin typeface="Tahoma"/>
                <a:cs typeface="Tahoma"/>
              </a:rPr>
              <a:t>er</a:t>
            </a:r>
            <a:r>
              <a:rPr dirty="0" sz="2400">
                <a:solidFill>
                  <a:srgbClr val="FFFFFF"/>
                </a:solidFill>
                <a:latin typeface="Tahoma"/>
                <a:cs typeface="Tahoma"/>
              </a:rPr>
              <a:t>y </a:t>
            </a:r>
            <a:r>
              <a:rPr dirty="0" sz="2400" spc="-5">
                <a:solidFill>
                  <a:srgbClr val="FFFFFF"/>
                </a:solidFill>
                <a:latin typeface="Tahoma"/>
                <a:cs typeface="Tahoma"/>
              </a:rPr>
              <a:t>se</a:t>
            </a:r>
            <a:r>
              <a:rPr dirty="0" sz="2400" spc="-25">
                <a:solidFill>
                  <a:srgbClr val="FFFFFF"/>
                </a:solidFill>
                <a:latin typeface="Tahoma"/>
                <a:cs typeface="Tahoma"/>
              </a:rPr>
              <a:t>v</a:t>
            </a:r>
            <a:r>
              <a:rPr dirty="0" sz="2400" spc="-5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dirty="0" sz="2400" spc="-2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dirty="0" sz="240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dirty="0" sz="2400" spc="1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FFFFFF"/>
                </a:solidFill>
                <a:latin typeface="Tahoma"/>
                <a:cs typeface="Tahoma"/>
              </a:rPr>
              <a:t>COPD (GOLD</a:t>
            </a:r>
            <a:r>
              <a:rPr dirty="0" sz="2400" spc="1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FFFFFF"/>
                </a:solidFill>
                <a:latin typeface="Tahoma"/>
                <a:cs typeface="Tahoma"/>
              </a:rPr>
              <a:t>3	and  4) and a history of </a:t>
            </a:r>
            <a:r>
              <a:rPr dirty="0" sz="2400" spc="-5">
                <a:solidFill>
                  <a:srgbClr val="FFFFFF"/>
                </a:solidFill>
                <a:latin typeface="Tahoma"/>
                <a:cs typeface="Tahoma"/>
              </a:rPr>
              <a:t>exacerbations </a:t>
            </a:r>
            <a:r>
              <a:rPr dirty="0" sz="2400">
                <a:solidFill>
                  <a:srgbClr val="FFFFFF"/>
                </a:solidFill>
                <a:latin typeface="Tahoma"/>
                <a:cs typeface="Tahoma"/>
              </a:rPr>
              <a:t>and </a:t>
            </a:r>
            <a:r>
              <a:rPr dirty="0" sz="2400" spc="-5">
                <a:solidFill>
                  <a:srgbClr val="FFFFFF"/>
                </a:solidFill>
                <a:latin typeface="Tahoma"/>
                <a:cs typeface="Tahoma"/>
              </a:rPr>
              <a:t>chronic bronchitis, the </a:t>
            </a:r>
            <a:r>
              <a:rPr dirty="0" sz="240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Tahoma"/>
                <a:cs typeface="Tahoma"/>
              </a:rPr>
              <a:t>phospodiesterase-4</a:t>
            </a:r>
            <a:r>
              <a:rPr dirty="0" sz="2400" spc="-2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35">
                <a:solidFill>
                  <a:srgbClr val="FFFFFF"/>
                </a:solidFill>
                <a:latin typeface="Tahoma"/>
                <a:cs typeface="Tahoma"/>
              </a:rPr>
              <a:t>inhibitor,</a:t>
            </a:r>
            <a:r>
              <a:rPr dirty="0" sz="2400" spc="-3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5">
                <a:solidFill>
                  <a:srgbClr val="FFFF00"/>
                </a:solidFill>
                <a:latin typeface="Tahoma"/>
                <a:cs typeface="Tahoma"/>
              </a:rPr>
              <a:t>roflumilast</a:t>
            </a:r>
            <a:r>
              <a:rPr dirty="0" sz="2400" spc="-5">
                <a:solidFill>
                  <a:srgbClr val="FFFFFF"/>
                </a:solidFill>
                <a:latin typeface="Tahoma"/>
                <a:cs typeface="Tahoma"/>
              </a:rPr>
              <a:t>,</a:t>
            </a:r>
            <a:r>
              <a:rPr dirty="0" sz="2400" spc="-3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Tahoma"/>
                <a:cs typeface="Tahoma"/>
              </a:rPr>
              <a:t>reduces</a:t>
            </a:r>
            <a:endParaRPr sz="2400">
              <a:latin typeface="Tahoma"/>
              <a:cs typeface="Tahoma"/>
            </a:endParaRPr>
          </a:p>
          <a:p>
            <a:pPr marL="12700">
              <a:lnSpc>
                <a:spcPts val="2740"/>
              </a:lnSpc>
            </a:pPr>
            <a:r>
              <a:rPr dirty="0" sz="2400" spc="-5">
                <a:solidFill>
                  <a:srgbClr val="FFFFFF"/>
                </a:solidFill>
                <a:latin typeface="Tahoma"/>
                <a:cs typeface="Tahoma"/>
              </a:rPr>
              <a:t>exacerbations</a:t>
            </a:r>
            <a:r>
              <a:rPr dirty="0" sz="2400" spc="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Tahoma"/>
                <a:cs typeface="Tahoma"/>
              </a:rPr>
              <a:t>treated</a:t>
            </a:r>
            <a:r>
              <a:rPr dirty="0" sz="240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Tahoma"/>
                <a:cs typeface="Tahoma"/>
              </a:rPr>
              <a:t>with</a:t>
            </a:r>
            <a:r>
              <a:rPr dirty="0" sz="2400" spc="1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Tahoma"/>
                <a:cs typeface="Tahoma"/>
              </a:rPr>
              <a:t>oral</a:t>
            </a:r>
            <a:r>
              <a:rPr dirty="0" sz="2400" spc="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Tahoma"/>
                <a:cs typeface="Tahoma"/>
              </a:rPr>
              <a:t>glucocorticosteroids.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048732" name="object 4"/>
          <p:cNvSpPr txBox="1">
            <a:spLocks noGrp="1"/>
          </p:cNvSpPr>
          <p:nvPr>
            <p:ph type="title"/>
          </p:nvPr>
        </p:nvSpPr>
        <p:spPr>
          <a:xfrm>
            <a:off x="1525269" y="509777"/>
            <a:ext cx="5561965" cy="513715"/>
          </a:xfrm>
          <a:prstGeom prst="rect"/>
        </p:spPr>
        <p:txBody>
          <a:bodyPr bIns="0" lIns="0" rIns="0" rtlCol="0" tIns="13335" vert="horz" wrap="square">
            <a:spAutoFit/>
          </a:bodyPr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dirty="0" sz="3200" spc="-5">
                <a:solidFill>
                  <a:srgbClr val="FFCC00"/>
                </a:solidFill>
                <a:latin typeface="Tahoma"/>
                <a:cs typeface="Tahoma"/>
              </a:rPr>
              <a:t>Phosphodiesterase-4</a:t>
            </a:r>
            <a:r>
              <a:rPr b="0" dirty="0" sz="3200" spc="-60">
                <a:solidFill>
                  <a:srgbClr val="FFCC00"/>
                </a:solidFill>
                <a:latin typeface="Tahoma"/>
                <a:cs typeface="Tahoma"/>
              </a:rPr>
              <a:t> </a:t>
            </a:r>
            <a:r>
              <a:rPr b="0" dirty="0" sz="3200" spc="-5">
                <a:solidFill>
                  <a:srgbClr val="FFCC00"/>
                </a:solidFill>
                <a:latin typeface="Tahoma"/>
                <a:cs typeface="Tahoma"/>
              </a:rPr>
              <a:t>Inhibitors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1048733" name="object 5"/>
          <p:cNvSpPr txBox="1"/>
          <p:nvPr/>
        </p:nvSpPr>
        <p:spPr>
          <a:xfrm>
            <a:off x="2485389" y="4908296"/>
            <a:ext cx="4177029" cy="208279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©</a:t>
            </a:r>
            <a:r>
              <a:rPr dirty="0" sz="1200" spc="1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2015</a:t>
            </a:r>
            <a:r>
              <a:rPr dirty="0" sz="1200" spc="-2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Global</a:t>
            </a:r>
            <a:r>
              <a:rPr dirty="0" sz="1200" spc="-2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 MT"/>
                <a:cs typeface="Arial MT"/>
              </a:rPr>
              <a:t>Initiative</a:t>
            </a:r>
            <a:r>
              <a:rPr dirty="0" sz="1200" spc="-1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 spc="5">
                <a:solidFill>
                  <a:srgbClr val="FFFFFF"/>
                </a:solidFill>
                <a:latin typeface="Arial MT"/>
                <a:cs typeface="Arial MT"/>
              </a:rPr>
              <a:t>for</a:t>
            </a:r>
            <a:r>
              <a:rPr dirty="0" sz="1200" spc="-1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Chronic</a:t>
            </a:r>
            <a:r>
              <a:rPr dirty="0" sz="1200" spc="-1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 MT"/>
                <a:cs typeface="Arial MT"/>
              </a:rPr>
              <a:t>Obstructive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 Lung</a:t>
            </a:r>
            <a:r>
              <a:rPr dirty="0" sz="1200" spc="-2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Disease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4" name="object 2"/>
          <p:cNvSpPr/>
          <p:nvPr/>
        </p:nvSpPr>
        <p:spPr>
          <a:xfrm>
            <a:off x="430530" y="1096517"/>
            <a:ext cx="8373109" cy="0"/>
          </a:xfrm>
          <a:custGeom>
            <a:avLst/>
            <a:ahLst/>
            <a:rect l="l" t="t" r="r" b="b"/>
            <a:pathLst>
              <a:path w="8373109">
                <a:moveTo>
                  <a:pt x="0" y="0"/>
                </a:moveTo>
                <a:lnTo>
                  <a:pt x="8372856" y="0"/>
                </a:lnTo>
              </a:path>
            </a:pathLst>
          </a:custGeom>
          <a:ln w="28956">
            <a:solidFill>
              <a:srgbClr val="F4C500"/>
            </a:solidFill>
          </a:ln>
        </p:spPr>
        <p:txBody>
          <a:bodyPr bIns="0" lIns="0" rIns="0" rtlCol="0" tIns="0" wrap="square"/>
          <a:p/>
        </p:txBody>
      </p:sp>
      <p:sp>
        <p:nvSpPr>
          <p:cNvPr id="1048735" name="object 3"/>
          <p:cNvSpPr txBox="1"/>
          <p:nvPr/>
        </p:nvSpPr>
        <p:spPr>
          <a:xfrm>
            <a:off x="229615" y="1454556"/>
            <a:ext cx="6106795" cy="411480"/>
          </a:xfrm>
          <a:prstGeom prst="rect"/>
        </p:spPr>
        <p:txBody>
          <a:bodyPr bIns="0" lIns="0" rIns="0" rtlCol="0" tIns="16510" vert="horz" wrap="square">
            <a:spAutoFit/>
          </a:bodyPr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500" spc="-50">
                <a:solidFill>
                  <a:srgbClr val="FFCC00"/>
                </a:solidFill>
                <a:latin typeface="Tahoma"/>
                <a:cs typeface="Tahoma"/>
              </a:rPr>
              <a:t>Influenza</a:t>
            </a:r>
            <a:r>
              <a:rPr dirty="0" sz="2500" spc="-65">
                <a:solidFill>
                  <a:srgbClr val="FFCC00"/>
                </a:solidFill>
                <a:latin typeface="Tahoma"/>
                <a:cs typeface="Tahoma"/>
              </a:rPr>
              <a:t> </a:t>
            </a:r>
            <a:r>
              <a:rPr dirty="0" sz="2500" spc="-60">
                <a:solidFill>
                  <a:srgbClr val="FFCC00"/>
                </a:solidFill>
                <a:latin typeface="Tahoma"/>
                <a:cs typeface="Tahoma"/>
              </a:rPr>
              <a:t>vaccines</a:t>
            </a:r>
            <a:r>
              <a:rPr dirty="0" sz="2500" spc="10">
                <a:solidFill>
                  <a:srgbClr val="FFCC00"/>
                </a:solidFill>
                <a:latin typeface="Tahoma"/>
                <a:cs typeface="Tahoma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Tahoma"/>
                <a:cs typeface="Tahoma"/>
              </a:rPr>
              <a:t>can </a:t>
            </a:r>
            <a:r>
              <a:rPr dirty="0" sz="2400" spc="-10">
                <a:solidFill>
                  <a:srgbClr val="FFFFFF"/>
                </a:solidFill>
                <a:latin typeface="Tahoma"/>
                <a:cs typeface="Tahoma"/>
              </a:rPr>
              <a:t>reduce</a:t>
            </a:r>
            <a:r>
              <a:rPr dirty="0" sz="2400" spc="-5">
                <a:solidFill>
                  <a:srgbClr val="FFFFFF"/>
                </a:solidFill>
                <a:latin typeface="Tahoma"/>
                <a:cs typeface="Tahoma"/>
              </a:rPr>
              <a:t> serious</a:t>
            </a:r>
            <a:r>
              <a:rPr dirty="0" sz="2400" spc="-1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5">
                <a:solidFill>
                  <a:srgbClr val="FFFFFF"/>
                </a:solidFill>
                <a:latin typeface="Tahoma"/>
                <a:cs typeface="Tahoma"/>
              </a:rPr>
              <a:t>illness</a:t>
            </a:r>
            <a:r>
              <a:rPr dirty="0" sz="2400" spc="5">
                <a:solidFill>
                  <a:srgbClr val="FFFF00"/>
                </a:solidFill>
                <a:latin typeface="Tahoma"/>
                <a:cs typeface="Tahoma"/>
              </a:rPr>
              <a:t>.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048736" name="object 4"/>
          <p:cNvSpPr txBox="1"/>
          <p:nvPr/>
        </p:nvSpPr>
        <p:spPr>
          <a:xfrm>
            <a:off x="6596943" y="1471040"/>
            <a:ext cx="1931035" cy="391160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solidFill>
                  <a:srgbClr val="FFFF00"/>
                </a:solidFill>
                <a:latin typeface="Tahoma"/>
                <a:cs typeface="Tahoma"/>
              </a:rPr>
              <a:t>Pneumococcal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048737" name="object 5"/>
          <p:cNvSpPr txBox="1"/>
          <p:nvPr/>
        </p:nvSpPr>
        <p:spPr>
          <a:xfrm>
            <a:off x="229615" y="1836801"/>
            <a:ext cx="8783955" cy="2580640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 marR="33655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solidFill>
                  <a:srgbClr val="FFFF00"/>
                </a:solidFill>
                <a:latin typeface="Tahoma"/>
                <a:cs typeface="Tahoma"/>
              </a:rPr>
              <a:t>polysaccharide </a:t>
            </a:r>
            <a:r>
              <a:rPr dirty="0" sz="2400" spc="-15">
                <a:solidFill>
                  <a:srgbClr val="FFFFFF"/>
                </a:solidFill>
                <a:latin typeface="Tahoma"/>
                <a:cs typeface="Tahoma"/>
              </a:rPr>
              <a:t>vaccine </a:t>
            </a:r>
            <a:r>
              <a:rPr dirty="0" sz="2400">
                <a:solidFill>
                  <a:srgbClr val="FFFFFF"/>
                </a:solidFill>
                <a:latin typeface="Tahoma"/>
                <a:cs typeface="Tahoma"/>
              </a:rPr>
              <a:t>is </a:t>
            </a:r>
            <a:r>
              <a:rPr dirty="0" sz="2400" spc="-5">
                <a:solidFill>
                  <a:srgbClr val="FFFFFF"/>
                </a:solidFill>
                <a:latin typeface="Tahoma"/>
                <a:cs typeface="Tahoma"/>
              </a:rPr>
              <a:t>recommended </a:t>
            </a:r>
            <a:r>
              <a:rPr dirty="0" sz="2400" spc="-10">
                <a:solidFill>
                  <a:srgbClr val="FFFFFF"/>
                </a:solidFill>
                <a:latin typeface="Tahoma"/>
                <a:cs typeface="Tahoma"/>
              </a:rPr>
              <a:t>for </a:t>
            </a:r>
            <a:r>
              <a:rPr dirty="0" sz="2400">
                <a:solidFill>
                  <a:srgbClr val="FFFFFF"/>
                </a:solidFill>
                <a:latin typeface="Tahoma"/>
                <a:cs typeface="Tahoma"/>
              </a:rPr>
              <a:t>COPD patients 65 </a:t>
            </a:r>
            <a:r>
              <a:rPr dirty="0" sz="2400" spc="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Tahoma"/>
                <a:cs typeface="Tahoma"/>
              </a:rPr>
              <a:t>years </a:t>
            </a:r>
            <a:r>
              <a:rPr dirty="0" sz="2400">
                <a:solidFill>
                  <a:srgbClr val="FFFFFF"/>
                </a:solidFill>
                <a:latin typeface="Tahoma"/>
                <a:cs typeface="Tahoma"/>
              </a:rPr>
              <a:t>and older and </a:t>
            </a:r>
            <a:r>
              <a:rPr dirty="0" sz="2400" spc="-10">
                <a:solidFill>
                  <a:srgbClr val="FFFFFF"/>
                </a:solidFill>
                <a:latin typeface="Tahoma"/>
                <a:cs typeface="Tahoma"/>
              </a:rPr>
              <a:t>for </a:t>
            </a:r>
            <a:r>
              <a:rPr dirty="0" sz="2400">
                <a:solidFill>
                  <a:srgbClr val="FFFFFF"/>
                </a:solidFill>
                <a:latin typeface="Tahoma"/>
                <a:cs typeface="Tahoma"/>
              </a:rPr>
              <a:t>COPD patients </a:t>
            </a:r>
            <a:r>
              <a:rPr dirty="0" sz="2400" spc="-5">
                <a:solidFill>
                  <a:srgbClr val="FFFFFF"/>
                </a:solidFill>
                <a:latin typeface="Tahoma"/>
                <a:cs typeface="Tahoma"/>
              </a:rPr>
              <a:t>younger than </a:t>
            </a:r>
            <a:r>
              <a:rPr dirty="0" sz="2400">
                <a:solidFill>
                  <a:srgbClr val="FFFFFF"/>
                </a:solidFill>
                <a:latin typeface="Tahoma"/>
                <a:cs typeface="Tahoma"/>
              </a:rPr>
              <a:t>age 65 </a:t>
            </a:r>
            <a:r>
              <a:rPr dirty="0" sz="2400" spc="-5">
                <a:solidFill>
                  <a:srgbClr val="FFFFFF"/>
                </a:solidFill>
                <a:latin typeface="Tahoma"/>
                <a:cs typeface="Tahoma"/>
              </a:rPr>
              <a:t>with </a:t>
            </a:r>
            <a:r>
              <a:rPr dirty="0" sz="2400" spc="-73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FFFFFF"/>
                </a:solidFill>
                <a:latin typeface="Tahoma"/>
                <a:cs typeface="Tahoma"/>
              </a:rPr>
              <a:t>an</a:t>
            </a:r>
            <a:r>
              <a:rPr dirty="0" sz="2400" spc="-5">
                <a:solidFill>
                  <a:srgbClr val="FFFFFF"/>
                </a:solidFill>
                <a:latin typeface="Tahoma"/>
                <a:cs typeface="Tahoma"/>
              </a:rPr>
              <a:t> FEV1</a:t>
            </a:r>
            <a:r>
              <a:rPr dirty="0" sz="2400" spc="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FFFFFF"/>
                </a:solidFill>
                <a:latin typeface="Tahoma"/>
                <a:cs typeface="Tahoma"/>
              </a:rPr>
              <a:t>&lt;</a:t>
            </a:r>
            <a:r>
              <a:rPr dirty="0" sz="2400" spc="1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FFFFFF"/>
                </a:solidFill>
                <a:latin typeface="Tahoma"/>
                <a:cs typeface="Tahoma"/>
              </a:rPr>
              <a:t>40%</a:t>
            </a:r>
            <a:r>
              <a:rPr dirty="0" sz="2400" spc="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Tahoma"/>
                <a:cs typeface="Tahoma"/>
              </a:rPr>
              <a:t>predicted.</a:t>
            </a:r>
            <a:endParaRPr sz="2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300">
              <a:latin typeface="Tahoma"/>
              <a:cs typeface="Tahoma"/>
            </a:endParaRPr>
          </a:p>
          <a:p>
            <a:pPr marL="12700" marR="5080">
              <a:lnSpc>
                <a:spcPct val="98900"/>
              </a:lnSpc>
              <a:spcBef>
                <a:spcPts val="5"/>
              </a:spcBef>
            </a:pPr>
            <a:r>
              <a:rPr dirty="0" sz="2400">
                <a:solidFill>
                  <a:srgbClr val="FFFFFF"/>
                </a:solidFill>
                <a:latin typeface="Tahoma"/>
                <a:cs typeface="Tahoma"/>
              </a:rPr>
              <a:t>The use of </a:t>
            </a:r>
            <a:r>
              <a:rPr dirty="0" sz="2500" spc="-40">
                <a:solidFill>
                  <a:srgbClr val="FFCC00"/>
                </a:solidFill>
                <a:latin typeface="Tahoma"/>
                <a:cs typeface="Tahoma"/>
              </a:rPr>
              <a:t>antibiotics</a:t>
            </a:r>
            <a:r>
              <a:rPr dirty="0" sz="2400" spc="-40">
                <a:solidFill>
                  <a:srgbClr val="FFFFFF"/>
                </a:solidFill>
                <a:latin typeface="Tahoma"/>
                <a:cs typeface="Tahoma"/>
              </a:rPr>
              <a:t>, </a:t>
            </a:r>
            <a:r>
              <a:rPr dirty="0" sz="2400">
                <a:solidFill>
                  <a:srgbClr val="FFFFFF"/>
                </a:solidFill>
                <a:latin typeface="Tahoma"/>
                <a:cs typeface="Tahoma"/>
              </a:rPr>
              <a:t>other </a:t>
            </a:r>
            <a:r>
              <a:rPr dirty="0" sz="2400" spc="-5">
                <a:solidFill>
                  <a:srgbClr val="FFFFFF"/>
                </a:solidFill>
                <a:latin typeface="Tahoma"/>
                <a:cs typeface="Tahoma"/>
              </a:rPr>
              <a:t>than </a:t>
            </a:r>
            <a:r>
              <a:rPr dirty="0" sz="2400" spc="-10">
                <a:solidFill>
                  <a:srgbClr val="FFFFFF"/>
                </a:solidFill>
                <a:latin typeface="Tahoma"/>
                <a:cs typeface="Tahoma"/>
              </a:rPr>
              <a:t>for </a:t>
            </a:r>
            <a:r>
              <a:rPr dirty="0" sz="2400" spc="-5">
                <a:solidFill>
                  <a:srgbClr val="FFFFFF"/>
                </a:solidFill>
                <a:latin typeface="Tahoma"/>
                <a:cs typeface="Tahoma"/>
              </a:rPr>
              <a:t>treating infectious </a:t>
            </a:r>
            <a:r>
              <a:rPr dirty="0" sz="240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Tahoma"/>
                <a:cs typeface="Tahoma"/>
              </a:rPr>
              <a:t>exacerbations </a:t>
            </a:r>
            <a:r>
              <a:rPr dirty="0" sz="2400">
                <a:solidFill>
                  <a:srgbClr val="FFFFFF"/>
                </a:solidFill>
                <a:latin typeface="Tahoma"/>
                <a:cs typeface="Tahoma"/>
              </a:rPr>
              <a:t>of COPD and other bacterial </a:t>
            </a:r>
            <a:r>
              <a:rPr dirty="0" sz="2400" spc="-5">
                <a:solidFill>
                  <a:srgbClr val="FFFFFF"/>
                </a:solidFill>
                <a:latin typeface="Tahoma"/>
                <a:cs typeface="Tahoma"/>
              </a:rPr>
              <a:t>infections, </a:t>
            </a:r>
            <a:r>
              <a:rPr dirty="0" sz="2400">
                <a:solidFill>
                  <a:srgbClr val="FFFFFF"/>
                </a:solidFill>
                <a:latin typeface="Tahoma"/>
                <a:cs typeface="Tahoma"/>
              </a:rPr>
              <a:t>is </a:t>
            </a:r>
            <a:r>
              <a:rPr dirty="0" sz="2400" spc="-5">
                <a:solidFill>
                  <a:srgbClr val="FFFFFF"/>
                </a:solidFill>
                <a:latin typeface="Tahoma"/>
                <a:cs typeface="Tahoma"/>
              </a:rPr>
              <a:t>currently </a:t>
            </a:r>
            <a:r>
              <a:rPr dirty="0" sz="2400" spc="-73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FFFFFF"/>
                </a:solidFill>
                <a:latin typeface="Tahoma"/>
                <a:cs typeface="Tahoma"/>
              </a:rPr>
              <a:t>not</a:t>
            </a:r>
            <a:r>
              <a:rPr dirty="0" sz="2400" spc="-2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FFFFFF"/>
                </a:solidFill>
                <a:latin typeface="Tahoma"/>
                <a:cs typeface="Tahoma"/>
              </a:rPr>
              <a:t>indicated.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048738" name="object 6"/>
          <p:cNvSpPr txBox="1">
            <a:spLocks noGrp="1"/>
          </p:cNvSpPr>
          <p:nvPr>
            <p:ph type="title"/>
          </p:nvPr>
        </p:nvSpPr>
        <p:spPr>
          <a:xfrm>
            <a:off x="1525269" y="509777"/>
            <a:ext cx="5887720" cy="513715"/>
          </a:xfrm>
          <a:prstGeom prst="rect"/>
        </p:spPr>
        <p:txBody>
          <a:bodyPr bIns="0" lIns="0" rIns="0" rtlCol="0" tIns="13335" vert="horz" wrap="square">
            <a:spAutoFit/>
          </a:bodyPr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dirty="0" sz="3200">
                <a:solidFill>
                  <a:srgbClr val="FFCC00"/>
                </a:solidFill>
                <a:latin typeface="Tahoma"/>
                <a:cs typeface="Tahoma"/>
              </a:rPr>
              <a:t>Other</a:t>
            </a:r>
            <a:r>
              <a:rPr b="0" dirty="0" sz="3200" spc="-40">
                <a:solidFill>
                  <a:srgbClr val="FFCC00"/>
                </a:solidFill>
                <a:latin typeface="Tahoma"/>
                <a:cs typeface="Tahoma"/>
              </a:rPr>
              <a:t> </a:t>
            </a:r>
            <a:r>
              <a:rPr b="0" dirty="0" sz="3200" spc="-5">
                <a:solidFill>
                  <a:srgbClr val="FFCC00"/>
                </a:solidFill>
                <a:latin typeface="Tahoma"/>
                <a:cs typeface="Tahoma"/>
              </a:rPr>
              <a:t>Pharmacologic</a:t>
            </a:r>
            <a:r>
              <a:rPr b="0" dirty="0" sz="3200" spc="-40">
                <a:solidFill>
                  <a:srgbClr val="FFCC00"/>
                </a:solidFill>
                <a:latin typeface="Tahoma"/>
                <a:cs typeface="Tahoma"/>
              </a:rPr>
              <a:t> </a:t>
            </a:r>
            <a:r>
              <a:rPr b="0" dirty="0" sz="3200" spc="-35">
                <a:solidFill>
                  <a:srgbClr val="FFCC00"/>
                </a:solidFill>
                <a:latin typeface="Tahoma"/>
                <a:cs typeface="Tahoma"/>
              </a:rPr>
              <a:t>Treatments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1048739" name="object 7"/>
          <p:cNvSpPr txBox="1"/>
          <p:nvPr/>
        </p:nvSpPr>
        <p:spPr>
          <a:xfrm>
            <a:off x="2485389" y="4908296"/>
            <a:ext cx="4177029" cy="208279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©</a:t>
            </a:r>
            <a:r>
              <a:rPr dirty="0" sz="1200" spc="1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2015</a:t>
            </a:r>
            <a:r>
              <a:rPr dirty="0" sz="1200" spc="-2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Global</a:t>
            </a:r>
            <a:r>
              <a:rPr dirty="0" sz="1200" spc="-2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 MT"/>
                <a:cs typeface="Arial MT"/>
              </a:rPr>
              <a:t>Initiative</a:t>
            </a:r>
            <a:r>
              <a:rPr dirty="0" sz="1200" spc="-1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 spc="5">
                <a:solidFill>
                  <a:srgbClr val="FFFFFF"/>
                </a:solidFill>
                <a:latin typeface="Arial MT"/>
                <a:cs typeface="Arial MT"/>
              </a:rPr>
              <a:t>for</a:t>
            </a:r>
            <a:r>
              <a:rPr dirty="0" sz="1200" spc="-1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Chronic</a:t>
            </a:r>
            <a:r>
              <a:rPr dirty="0" sz="1200" spc="-1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 MT"/>
                <a:cs typeface="Arial MT"/>
              </a:rPr>
              <a:t>Obstructive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 Lung</a:t>
            </a:r>
            <a:r>
              <a:rPr dirty="0" sz="1200" spc="-2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Disease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86" name="object 2"/>
          <p:cNvPicPr>
            <a:picLocks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2029967" y="48767"/>
            <a:ext cx="5183124" cy="1304543"/>
          </a:xfrm>
          <a:prstGeom prst="rect"/>
        </p:spPr>
      </p:pic>
      <p:sp>
        <p:nvSpPr>
          <p:cNvPr id="1048740" name="object 3"/>
          <p:cNvSpPr txBox="1">
            <a:spLocks noGrp="1"/>
          </p:cNvSpPr>
          <p:nvPr>
            <p:ph type="title"/>
          </p:nvPr>
        </p:nvSpPr>
        <p:spPr>
          <a:xfrm>
            <a:off x="2404998" y="239090"/>
            <a:ext cx="4411345" cy="697230"/>
          </a:xfrm>
          <a:prstGeom prst="rect"/>
        </p:spPr>
        <p:txBody>
          <a:bodyPr bIns="0" lIns="0" rIns="0" rtlCol="0" tIns="13335" vert="horz" wrap="square">
            <a:spAutoFit/>
          </a:bodyPr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u="heavy">
                <a:solidFill>
                  <a:srgbClr val="F7FA41"/>
                </a:solidFill>
                <a:uFill>
                  <a:solidFill>
                    <a:srgbClr val="F7FA41"/>
                  </a:solidFill>
                </a:uFill>
              </a:rPr>
              <a:t>Oxygen</a:t>
            </a:r>
            <a:r>
              <a:rPr dirty="0" spc="-55" u="heavy">
                <a:solidFill>
                  <a:srgbClr val="F7FA41"/>
                </a:solidFill>
                <a:uFill>
                  <a:solidFill>
                    <a:srgbClr val="F7FA41"/>
                  </a:solidFill>
                </a:uFill>
              </a:rPr>
              <a:t> </a:t>
            </a:r>
            <a:r>
              <a:rPr dirty="0" u="heavy">
                <a:solidFill>
                  <a:srgbClr val="F7FA41"/>
                </a:solidFill>
                <a:uFill>
                  <a:solidFill>
                    <a:srgbClr val="F7FA41"/>
                  </a:solidFill>
                </a:uFill>
              </a:rPr>
              <a:t>Therapy</a:t>
            </a:r>
          </a:p>
        </p:txBody>
      </p:sp>
      <p:grpSp>
        <p:nvGrpSpPr>
          <p:cNvPr id="144" name="object 4"/>
          <p:cNvGrpSpPr/>
          <p:nvPr/>
        </p:nvGrpSpPr>
        <p:grpSpPr>
          <a:xfrm>
            <a:off x="367284" y="1018032"/>
            <a:ext cx="8498205" cy="3368040"/>
            <a:chOff x="367284" y="1018032"/>
            <a:chExt cx="8498205" cy="3368040"/>
          </a:xfrm>
        </p:grpSpPr>
        <p:pic>
          <p:nvPicPr>
            <p:cNvPr id="2097287" name="object 5"/>
            <p:cNvPicPr>
              <a:picLocks/>
            </p:cNvPicPr>
            <p:nvPr/>
          </p:nvPicPr>
          <p:blipFill>
            <a:blip xmlns:r="http://schemas.openxmlformats.org/officeDocument/2006/relationships" r:embed="rId2" cstate="print"/>
            <a:stretch>
              <a:fillRect/>
            </a:stretch>
          </p:blipFill>
          <p:spPr>
            <a:xfrm>
              <a:off x="367284" y="1018032"/>
              <a:ext cx="8497824" cy="3368040"/>
            </a:xfrm>
            <a:prstGeom prst="rect"/>
          </p:spPr>
        </p:pic>
        <p:pic>
          <p:nvPicPr>
            <p:cNvPr id="2097288" name="object 6"/>
            <p:cNvPicPr>
              <a:picLocks/>
            </p:cNvPicPr>
            <p:nvPr/>
          </p:nvPicPr>
          <p:blipFill>
            <a:blip xmlns:r="http://schemas.openxmlformats.org/officeDocument/2006/relationships" r:embed="rId3" cstate="print"/>
            <a:stretch>
              <a:fillRect/>
            </a:stretch>
          </p:blipFill>
          <p:spPr>
            <a:xfrm>
              <a:off x="522427" y="1297178"/>
              <a:ext cx="274320" cy="204215"/>
            </a:xfrm>
            <a:prstGeom prst="rect"/>
          </p:spPr>
        </p:pic>
      </p:grpSp>
      <p:sp>
        <p:nvSpPr>
          <p:cNvPr id="1048741" name="object 7"/>
          <p:cNvSpPr txBox="1"/>
          <p:nvPr/>
        </p:nvSpPr>
        <p:spPr>
          <a:xfrm>
            <a:off x="852627" y="1142441"/>
            <a:ext cx="1432560" cy="391795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sz="2400" spc="-10">
                <a:solidFill>
                  <a:srgbClr val="00CC99"/>
                </a:solidFill>
                <a:latin typeface="Arial"/>
                <a:cs typeface="Arial"/>
              </a:rPr>
              <a:t>Oxygen</a:t>
            </a:r>
            <a:r>
              <a:rPr b="1" dirty="0" sz="2400" spc="-40">
                <a:solidFill>
                  <a:srgbClr val="00CC99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CC99"/>
                </a:solidFill>
                <a:latin typeface="Arial MT"/>
                <a:cs typeface="Arial MT"/>
              </a:rPr>
              <a:t>--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1048742" name="object 8"/>
          <p:cNvSpPr txBox="1"/>
          <p:nvPr/>
        </p:nvSpPr>
        <p:spPr>
          <a:xfrm>
            <a:off x="2427223" y="1142441"/>
            <a:ext cx="1167130" cy="391795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FFFFFF"/>
                </a:solidFill>
                <a:latin typeface="Arial MT"/>
                <a:cs typeface="Arial MT"/>
              </a:rPr>
              <a:t>&gt;</a:t>
            </a:r>
            <a:r>
              <a:rPr b="1" dirty="0" sz="2400">
                <a:solidFill>
                  <a:srgbClr val="00FF00"/>
                </a:solidFill>
                <a:latin typeface="Arial"/>
                <a:cs typeface="Arial"/>
              </a:rPr>
              <a:t>15</a:t>
            </a:r>
            <a:r>
              <a:rPr b="1" dirty="0" sz="2400" spc="-60">
                <a:solidFill>
                  <a:srgbClr val="00FF00"/>
                </a:solidFill>
                <a:latin typeface="Arial"/>
                <a:cs typeface="Arial"/>
              </a:rPr>
              <a:t> </a:t>
            </a:r>
            <a:r>
              <a:rPr b="1" dirty="0" sz="2400">
                <a:solidFill>
                  <a:srgbClr val="00FF00"/>
                </a:solidFill>
                <a:latin typeface="Arial"/>
                <a:cs typeface="Arial"/>
              </a:rPr>
              <a:t>h</a:t>
            </a:r>
            <a:r>
              <a:rPr b="1" dirty="0" sz="2400" spc="-60">
                <a:solidFill>
                  <a:srgbClr val="00FF00"/>
                </a:solidFill>
                <a:latin typeface="Arial"/>
                <a:cs typeface="Arial"/>
              </a:rPr>
              <a:t> </a:t>
            </a:r>
            <a:r>
              <a:rPr b="1" dirty="0" sz="2400">
                <a:solidFill>
                  <a:srgbClr val="00FF00"/>
                </a:solidFill>
                <a:latin typeface="Arial"/>
                <a:cs typeface="Arial"/>
              </a:rPr>
              <a:t>/d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48743" name="object 9"/>
          <p:cNvSpPr txBox="1"/>
          <p:nvPr/>
        </p:nvSpPr>
        <p:spPr>
          <a:xfrm>
            <a:off x="762711" y="1947798"/>
            <a:ext cx="7771765" cy="2184400"/>
          </a:xfrm>
          <a:prstGeom prst="rect"/>
        </p:spPr>
        <p:txBody>
          <a:bodyPr bIns="0" lIns="0" rIns="0" rtlCol="0" tIns="48895" vert="horz" wrap="square">
            <a:spAutoFit/>
          </a:bodyPr>
          <a:p>
            <a:pPr indent="-90170" marL="102235" marR="5080">
              <a:lnSpc>
                <a:spcPct val="90000"/>
              </a:lnSpc>
              <a:spcBef>
                <a:spcPts val="385"/>
              </a:spcBef>
            </a:pPr>
            <a:r>
              <a:rPr b="1" dirty="0" sz="2400" spc="-5">
                <a:solidFill>
                  <a:srgbClr val="FFFFFF"/>
                </a:solidFill>
                <a:latin typeface="Arial"/>
                <a:cs typeface="Arial"/>
              </a:rPr>
              <a:t>Long-term</a:t>
            </a:r>
            <a:r>
              <a:rPr b="1" dirty="0" sz="24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dirty="0" sz="2400" spc="-10">
                <a:solidFill>
                  <a:srgbClr val="FFFFFF"/>
                </a:solidFill>
                <a:latin typeface="Arial"/>
                <a:cs typeface="Arial"/>
              </a:rPr>
              <a:t>oxygen</a:t>
            </a:r>
            <a:r>
              <a:rPr b="1" dirty="0" sz="2400" spc="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dirty="0" sz="2400" spc="-5">
                <a:solidFill>
                  <a:srgbClr val="FFFFFF"/>
                </a:solidFill>
                <a:latin typeface="Arial"/>
                <a:cs typeface="Arial"/>
              </a:rPr>
              <a:t>therapy </a:t>
            </a:r>
            <a:r>
              <a:rPr b="1" dirty="0" sz="2400">
                <a:solidFill>
                  <a:srgbClr val="FFFFFF"/>
                </a:solidFill>
                <a:latin typeface="Arial"/>
                <a:cs typeface="Arial"/>
              </a:rPr>
              <a:t>(LTOT)</a:t>
            </a:r>
            <a:r>
              <a:rPr b="1" dirty="0" sz="2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dirty="0" sz="2400" spc="-5">
                <a:solidFill>
                  <a:srgbClr val="FFFFFF"/>
                </a:solidFill>
                <a:latin typeface="Arial"/>
                <a:cs typeface="Arial"/>
              </a:rPr>
              <a:t>improves </a:t>
            </a:r>
            <a:r>
              <a:rPr b="1" dirty="0" sz="24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dirty="0" sz="2400" spc="-5">
                <a:solidFill>
                  <a:srgbClr val="FFFFFF"/>
                </a:solidFill>
                <a:latin typeface="Arial"/>
                <a:cs typeface="Arial"/>
              </a:rPr>
              <a:t>survival,exercise,sleep</a:t>
            </a:r>
            <a:r>
              <a:rPr b="1" dirty="0" sz="2400" spc="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dirty="0" sz="2400" spc="-5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b="1" dirty="0" sz="2400" spc="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dirty="0" sz="2400" spc="-5">
                <a:solidFill>
                  <a:srgbClr val="FFFFFF"/>
                </a:solidFill>
                <a:latin typeface="Arial"/>
                <a:cs typeface="Arial"/>
              </a:rPr>
              <a:t>cognitive</a:t>
            </a:r>
            <a:r>
              <a:rPr b="1" dirty="0" sz="24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dirty="0" sz="2400" spc="-5">
                <a:solidFill>
                  <a:srgbClr val="FFFFFF"/>
                </a:solidFill>
                <a:latin typeface="Arial"/>
                <a:cs typeface="Arial"/>
              </a:rPr>
              <a:t>performance</a:t>
            </a:r>
            <a:r>
              <a:rPr b="1" dirty="0" sz="2400" spc="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dirty="0" sz="240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b="1" dirty="0" sz="2400" spc="-6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dirty="0" sz="2400" spc="-5">
                <a:solidFill>
                  <a:srgbClr val="FFFFFF"/>
                </a:solidFill>
                <a:latin typeface="Arial"/>
                <a:cs typeface="Arial"/>
              </a:rPr>
              <a:t>patients </a:t>
            </a:r>
            <a:r>
              <a:rPr b="1" dirty="0" sz="2400" spc="5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b="1" dirty="0" sz="24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dirty="0" sz="2400" spc="-5">
                <a:solidFill>
                  <a:srgbClr val="FFFFFF"/>
                </a:solidFill>
                <a:latin typeface="Arial"/>
                <a:cs typeface="Arial"/>
              </a:rPr>
              <a:t>respiratory</a:t>
            </a:r>
            <a:r>
              <a:rPr b="1" dirty="0" sz="24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dirty="0" sz="2400">
                <a:solidFill>
                  <a:srgbClr val="FFFFFF"/>
                </a:solidFill>
                <a:latin typeface="Arial"/>
                <a:cs typeface="Arial"/>
              </a:rPr>
              <a:t>failure.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000">
              <a:latin typeface="Arial"/>
              <a:cs typeface="Arial"/>
            </a:endParaRPr>
          </a:p>
          <a:p>
            <a:pPr marL="12700">
              <a:lnSpc>
                <a:spcPts val="2735"/>
              </a:lnSpc>
              <a:spcBef>
                <a:spcPts val="5"/>
              </a:spcBef>
              <a:tabLst>
                <a:tab algn="l" pos="5043805"/>
                <a:tab algn="l" pos="5988685"/>
              </a:tabLst>
            </a:pPr>
            <a:r>
              <a:rPr b="1" dirty="0" sz="2400" spc="-5">
                <a:solidFill>
                  <a:srgbClr val="FF0000"/>
                </a:solidFill>
                <a:latin typeface="Arial"/>
                <a:cs typeface="Arial"/>
              </a:rPr>
              <a:t>The therapeutic goal</a:t>
            </a:r>
            <a:r>
              <a:rPr b="1" dirty="0" sz="2400" spc="1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 MT"/>
                <a:cs typeface="Arial MT"/>
              </a:rPr>
              <a:t>is</a:t>
            </a:r>
            <a:r>
              <a:rPr dirty="0" sz="2400" spc="1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400">
                <a:solidFill>
                  <a:srgbClr val="FFFFFF"/>
                </a:solidFill>
                <a:latin typeface="Arial MT"/>
                <a:cs typeface="Arial MT"/>
              </a:rPr>
              <a:t>to</a:t>
            </a:r>
            <a:r>
              <a:rPr dirty="0" sz="2400" spc="1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400">
                <a:solidFill>
                  <a:srgbClr val="FFFFFF"/>
                </a:solidFill>
                <a:latin typeface="Arial MT"/>
                <a:cs typeface="Arial MT"/>
              </a:rPr>
              <a:t>maintain	SaO2	</a:t>
            </a:r>
            <a:r>
              <a:rPr b="1" dirty="0" sz="2400">
                <a:solidFill>
                  <a:srgbClr val="FFFFFF"/>
                </a:solidFill>
                <a:latin typeface="Arial"/>
                <a:cs typeface="Arial"/>
              </a:rPr>
              <a:t>≥</a:t>
            </a:r>
            <a:r>
              <a:rPr b="1" dirty="0" sz="24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Arial MT"/>
                <a:cs typeface="Arial MT"/>
              </a:rPr>
              <a:t>90%</a:t>
            </a:r>
            <a:r>
              <a:rPr dirty="0" sz="2400" spc="-2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400">
                <a:solidFill>
                  <a:srgbClr val="FFFFFF"/>
                </a:solidFill>
                <a:latin typeface="Arial MT"/>
                <a:cs typeface="Arial MT"/>
              </a:rPr>
              <a:t>and</a:t>
            </a:r>
            <a:endParaRPr sz="2400">
              <a:latin typeface="Arial MT"/>
              <a:cs typeface="Arial MT"/>
            </a:endParaRPr>
          </a:p>
          <a:p>
            <a:pPr marL="102235">
              <a:lnSpc>
                <a:spcPts val="2735"/>
              </a:lnSpc>
              <a:tabLst>
                <a:tab algn="l" pos="4843145"/>
              </a:tabLst>
            </a:pPr>
            <a:r>
              <a:rPr dirty="0" sz="2400" spc="-5">
                <a:solidFill>
                  <a:srgbClr val="FFFFFF"/>
                </a:solidFill>
                <a:latin typeface="Arial MT"/>
                <a:cs typeface="Arial MT"/>
              </a:rPr>
              <a:t>PaO2</a:t>
            </a:r>
            <a:r>
              <a:rPr dirty="0" sz="2400" spc="1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b="1" dirty="0" sz="2400">
                <a:solidFill>
                  <a:srgbClr val="FFFFFF"/>
                </a:solidFill>
                <a:latin typeface="Arial"/>
                <a:cs typeface="Arial"/>
              </a:rPr>
              <a:t>≥</a:t>
            </a:r>
            <a:r>
              <a:rPr b="1" dirty="0" sz="24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Arial MT"/>
                <a:cs typeface="Arial MT"/>
              </a:rPr>
              <a:t>60mmHg</a:t>
            </a:r>
            <a:r>
              <a:rPr dirty="0" sz="2400" spc="2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400">
                <a:solidFill>
                  <a:srgbClr val="FFFFFF"/>
                </a:solidFill>
                <a:latin typeface="Arial MT"/>
                <a:cs typeface="Arial MT"/>
              </a:rPr>
              <a:t>at</a:t>
            </a:r>
            <a:r>
              <a:rPr dirty="0" sz="2400" spc="1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Arial MT"/>
                <a:cs typeface="Arial MT"/>
              </a:rPr>
              <a:t>sea</a:t>
            </a:r>
            <a:r>
              <a:rPr dirty="0" sz="2400" spc="1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Arial MT"/>
                <a:cs typeface="Arial MT"/>
              </a:rPr>
              <a:t>level</a:t>
            </a:r>
            <a:r>
              <a:rPr dirty="0" sz="2400" spc="2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Arial MT"/>
                <a:cs typeface="Arial MT"/>
              </a:rPr>
              <a:t>and	</a:t>
            </a:r>
            <a:r>
              <a:rPr dirty="0" sz="2400">
                <a:solidFill>
                  <a:srgbClr val="FFFFFF"/>
                </a:solidFill>
                <a:latin typeface="Arial MT"/>
                <a:cs typeface="Arial MT"/>
              </a:rPr>
              <a:t>rest</a:t>
            </a:r>
            <a:r>
              <a:rPr dirty="0" sz="2400" spc="-4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400">
                <a:solidFill>
                  <a:srgbClr val="FFFFFF"/>
                </a:solidFill>
                <a:latin typeface="Arial MT"/>
                <a:cs typeface="Arial MT"/>
              </a:rPr>
              <a:t>.</a:t>
            </a:r>
            <a:endParaRPr sz="2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4" name="object 2"/>
          <p:cNvSpPr txBox="1"/>
          <p:nvPr/>
        </p:nvSpPr>
        <p:spPr>
          <a:xfrm>
            <a:off x="618540" y="1013185"/>
            <a:ext cx="4549775" cy="3673475"/>
          </a:xfrm>
          <a:prstGeom prst="rect"/>
        </p:spPr>
        <p:txBody>
          <a:bodyPr bIns="0" lIns="0" rIns="0" rtlCol="0" tIns="226695" vert="horz" wrap="square">
            <a:spAutoFit/>
          </a:bodyPr>
          <a:p>
            <a:pPr indent="-255270" marL="267335">
              <a:lnSpc>
                <a:spcPct val="100000"/>
              </a:lnSpc>
              <a:spcBef>
                <a:spcPts val="1785"/>
              </a:spcBef>
              <a:buClr>
                <a:srgbClr val="FFFF00"/>
              </a:buClr>
              <a:buSzPct val="76785"/>
              <a:buFont typeface="Wingdings"/>
              <a:buChar char=""/>
              <a:tabLst>
                <a:tab algn="l" pos="267970"/>
              </a:tabLst>
            </a:pPr>
            <a:r>
              <a:rPr b="1" dirty="0" sz="2800" spc="-5">
                <a:solidFill>
                  <a:srgbClr val="FFFFFF"/>
                </a:solidFill>
                <a:latin typeface="Arial"/>
                <a:cs typeface="Arial"/>
              </a:rPr>
              <a:t>Pulmonary</a:t>
            </a:r>
            <a:r>
              <a:rPr b="1" dirty="0" sz="28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dirty="0" sz="2800" spc="-5">
                <a:solidFill>
                  <a:srgbClr val="FFFFFF"/>
                </a:solidFill>
                <a:latin typeface="Arial"/>
                <a:cs typeface="Arial"/>
              </a:rPr>
              <a:t>rehabilitation</a:t>
            </a:r>
            <a:endParaRPr sz="2800">
              <a:latin typeface="Arial"/>
              <a:cs typeface="Arial"/>
            </a:endParaRPr>
          </a:p>
          <a:p>
            <a:pPr indent="-254635" marL="266700">
              <a:lnSpc>
                <a:spcPct val="100000"/>
              </a:lnSpc>
              <a:spcBef>
                <a:spcPts val="1680"/>
              </a:spcBef>
              <a:buClr>
                <a:srgbClr val="FFFF00"/>
              </a:buClr>
              <a:buSzPct val="76785"/>
              <a:buFont typeface="Wingdings"/>
              <a:buChar char=""/>
              <a:tabLst>
                <a:tab algn="l" pos="267335"/>
              </a:tabLst>
            </a:pPr>
            <a:r>
              <a:rPr b="1" dirty="0" sz="2800" spc="-5">
                <a:solidFill>
                  <a:srgbClr val="FFFFFF"/>
                </a:solidFill>
                <a:latin typeface="Arial"/>
                <a:cs typeface="Arial"/>
              </a:rPr>
              <a:t>Nutrition</a:t>
            </a:r>
            <a:endParaRPr sz="2800">
              <a:latin typeface="Arial"/>
              <a:cs typeface="Arial"/>
            </a:endParaRPr>
          </a:p>
          <a:p>
            <a:pPr indent="-254635" marL="266700">
              <a:lnSpc>
                <a:spcPct val="100000"/>
              </a:lnSpc>
              <a:spcBef>
                <a:spcPts val="1685"/>
              </a:spcBef>
              <a:buClr>
                <a:srgbClr val="FFFF00"/>
              </a:buClr>
              <a:buSzPct val="76785"/>
              <a:buFont typeface="Wingdings"/>
              <a:buChar char=""/>
              <a:tabLst>
                <a:tab algn="l" pos="267335"/>
              </a:tabLst>
            </a:pPr>
            <a:r>
              <a:rPr b="1" dirty="0" sz="2800" spc="-10">
                <a:solidFill>
                  <a:srgbClr val="FFFFFF"/>
                </a:solidFill>
                <a:latin typeface="Arial"/>
                <a:cs typeface="Arial"/>
              </a:rPr>
              <a:t>Surgery:</a:t>
            </a:r>
            <a:endParaRPr sz="2800">
              <a:latin typeface="Arial"/>
              <a:cs typeface="Arial"/>
            </a:endParaRPr>
          </a:p>
          <a:p>
            <a:pPr marL="350520">
              <a:lnSpc>
                <a:spcPct val="100000"/>
              </a:lnSpc>
              <a:spcBef>
                <a:spcPts val="1455"/>
              </a:spcBef>
            </a:pPr>
            <a:r>
              <a:rPr dirty="0" sz="2400" spc="-5">
                <a:solidFill>
                  <a:srgbClr val="FFFFFF"/>
                </a:solidFill>
                <a:latin typeface="Arial MT"/>
                <a:cs typeface="Arial MT"/>
              </a:rPr>
              <a:t>Bullectomy</a:t>
            </a:r>
            <a:endParaRPr sz="2400">
              <a:latin typeface="Arial MT"/>
              <a:cs typeface="Arial MT"/>
            </a:endParaRPr>
          </a:p>
          <a:p>
            <a:pPr marL="350520">
              <a:lnSpc>
                <a:spcPct val="100000"/>
              </a:lnSpc>
              <a:spcBef>
                <a:spcPts val="1445"/>
              </a:spcBef>
            </a:pPr>
            <a:r>
              <a:rPr dirty="0" sz="2400" spc="-5">
                <a:solidFill>
                  <a:srgbClr val="FFFFFF"/>
                </a:solidFill>
                <a:latin typeface="Arial MT"/>
                <a:cs typeface="Arial MT"/>
              </a:rPr>
              <a:t>Lung</a:t>
            </a:r>
            <a:r>
              <a:rPr dirty="0" sz="240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Arial MT"/>
                <a:cs typeface="Arial MT"/>
              </a:rPr>
              <a:t>volume</a:t>
            </a:r>
            <a:r>
              <a:rPr dirty="0" sz="2400" spc="1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Arial MT"/>
                <a:cs typeface="Arial MT"/>
              </a:rPr>
              <a:t>reduction</a:t>
            </a:r>
            <a:r>
              <a:rPr dirty="0" sz="2400" spc="1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Arial MT"/>
                <a:cs typeface="Arial MT"/>
              </a:rPr>
              <a:t>surgery</a:t>
            </a:r>
            <a:endParaRPr sz="2400">
              <a:latin typeface="Arial MT"/>
              <a:cs typeface="Arial MT"/>
            </a:endParaRPr>
          </a:p>
          <a:p>
            <a:pPr marL="350520">
              <a:lnSpc>
                <a:spcPct val="100000"/>
              </a:lnSpc>
              <a:spcBef>
                <a:spcPts val="2050"/>
              </a:spcBef>
            </a:pPr>
            <a:r>
              <a:rPr dirty="0" sz="2400" spc="-5">
                <a:solidFill>
                  <a:srgbClr val="FFFFFF"/>
                </a:solidFill>
                <a:latin typeface="Arial MT"/>
                <a:cs typeface="Arial MT"/>
              </a:rPr>
              <a:t>Lung</a:t>
            </a:r>
            <a:r>
              <a:rPr dirty="0" sz="2400" spc="-1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Arial MT"/>
                <a:cs typeface="Arial MT"/>
              </a:rPr>
              <a:t>transplantation</a:t>
            </a:r>
            <a:endParaRPr sz="2400">
              <a:latin typeface="Arial MT"/>
              <a:cs typeface="Arial MT"/>
            </a:endParaRPr>
          </a:p>
        </p:txBody>
      </p:sp>
      <p:pic>
        <p:nvPicPr>
          <p:cNvPr id="2097289" name="object 3"/>
          <p:cNvPicPr>
            <a:picLocks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2438400" y="176784"/>
            <a:ext cx="4364736" cy="984503"/>
          </a:xfrm>
          <a:prstGeom prst="rect"/>
        </p:spPr>
      </p:pic>
      <p:sp>
        <p:nvSpPr>
          <p:cNvPr id="1048745" name="object 4"/>
          <p:cNvSpPr txBox="1">
            <a:spLocks noGrp="1"/>
          </p:cNvSpPr>
          <p:nvPr>
            <p:ph type="title"/>
          </p:nvPr>
        </p:nvSpPr>
        <p:spPr>
          <a:xfrm>
            <a:off x="2722245" y="335102"/>
            <a:ext cx="3773804" cy="514350"/>
          </a:xfrm>
          <a:prstGeom prst="rect"/>
        </p:spPr>
        <p:txBody>
          <a:bodyPr bIns="0" lIns="0" rIns="0" rtlCol="0" tIns="13335" vert="horz" wrap="square">
            <a:spAutoFit/>
          </a:bodyPr>
          <a:p>
            <a:pPr marL="12700">
              <a:lnSpc>
                <a:spcPct val="100000"/>
              </a:lnSpc>
              <a:spcBef>
                <a:spcPts val="105"/>
              </a:spcBef>
              <a:tabLst>
                <a:tab algn="l" pos="1409700"/>
              </a:tabLst>
            </a:pPr>
            <a:r>
              <a:rPr dirty="0" sz="3200" spc="-5">
                <a:solidFill>
                  <a:srgbClr val="FFCC00"/>
                </a:solidFill>
                <a:latin typeface="Tahoma"/>
                <a:cs typeface="Tahoma"/>
              </a:rPr>
              <a:t>Other	</a:t>
            </a:r>
            <a:r>
              <a:rPr dirty="0" sz="3200">
                <a:solidFill>
                  <a:srgbClr val="FFCC00"/>
                </a:solidFill>
                <a:latin typeface="Tahoma"/>
                <a:cs typeface="Tahoma"/>
              </a:rPr>
              <a:t>Treatments</a:t>
            </a:r>
            <a:endParaRPr sz="3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6" name="object 2"/>
          <p:cNvSpPr/>
          <p:nvPr/>
        </p:nvSpPr>
        <p:spPr>
          <a:xfrm>
            <a:off x="430530" y="1314450"/>
            <a:ext cx="8373109" cy="0"/>
          </a:xfrm>
          <a:custGeom>
            <a:avLst/>
            <a:ahLst/>
            <a:rect l="l" t="t" r="r" b="b"/>
            <a:pathLst>
              <a:path w="8373109">
                <a:moveTo>
                  <a:pt x="0" y="0"/>
                </a:moveTo>
                <a:lnTo>
                  <a:pt x="8372856" y="0"/>
                </a:lnTo>
              </a:path>
            </a:pathLst>
          </a:custGeom>
          <a:ln w="28956">
            <a:solidFill>
              <a:srgbClr val="F4C500"/>
            </a:solidFill>
          </a:ln>
        </p:spPr>
        <p:txBody>
          <a:bodyPr bIns="0" lIns="0" rIns="0" rtlCol="0" tIns="0" wrap="square"/>
          <a:p/>
        </p:txBody>
      </p:sp>
      <p:sp>
        <p:nvSpPr>
          <p:cNvPr id="1048747" name="object 3"/>
          <p:cNvSpPr txBox="1"/>
          <p:nvPr/>
        </p:nvSpPr>
        <p:spPr>
          <a:xfrm>
            <a:off x="382320" y="1508886"/>
            <a:ext cx="8225155" cy="2000250"/>
          </a:xfrm>
          <a:prstGeom prst="rect"/>
        </p:spPr>
        <p:txBody>
          <a:bodyPr bIns="0" lIns="0" rIns="0" rtlCol="0" tIns="12065" vert="horz" wrap="square">
            <a:spAutoFit/>
          </a:bodyPr>
          <a:p>
            <a:pPr marL="12700" marR="673100">
              <a:lnSpc>
                <a:spcPct val="100000"/>
              </a:lnSpc>
              <a:spcBef>
                <a:spcPts val="95"/>
              </a:spcBef>
              <a:buSzPct val="96428"/>
              <a:buFont typeface="Wingdings"/>
              <a:buChar char=""/>
              <a:tabLst>
                <a:tab algn="l" pos="175895"/>
              </a:tabLst>
            </a:pPr>
            <a:r>
              <a:rPr dirty="0" sz="2800" spc="-5">
                <a:solidFill>
                  <a:srgbClr val="FFFFFF"/>
                </a:solidFill>
                <a:latin typeface="Tahoma"/>
                <a:cs typeface="Tahoma"/>
              </a:rPr>
              <a:t>Smoking</a:t>
            </a:r>
            <a:r>
              <a:rPr dirty="0" sz="2800" spc="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Tahoma"/>
                <a:cs typeface="Tahoma"/>
              </a:rPr>
              <a:t>cessation</a:t>
            </a:r>
            <a:r>
              <a:rPr dirty="0" sz="2800" spc="1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Tahoma"/>
                <a:cs typeface="Tahoma"/>
              </a:rPr>
              <a:t>has</a:t>
            </a:r>
            <a:r>
              <a:rPr dirty="0" sz="2800" spc="1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dirty="0" sz="2800" spc="1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Tahoma"/>
                <a:cs typeface="Tahoma"/>
              </a:rPr>
              <a:t>greatest</a:t>
            </a:r>
            <a:r>
              <a:rPr dirty="0" sz="2800" spc="1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Tahoma"/>
                <a:cs typeface="Tahoma"/>
              </a:rPr>
              <a:t>capacity</a:t>
            </a:r>
            <a:r>
              <a:rPr dirty="0" sz="2800" spc="2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Tahoma"/>
                <a:cs typeface="Tahoma"/>
              </a:rPr>
              <a:t>to </a:t>
            </a:r>
            <a:r>
              <a:rPr dirty="0" sz="2800" spc="-86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Tahoma"/>
                <a:cs typeface="Tahoma"/>
              </a:rPr>
              <a:t>influence</a:t>
            </a:r>
            <a:r>
              <a:rPr dirty="0" sz="2800" spc="-10">
                <a:solidFill>
                  <a:srgbClr val="FFFFFF"/>
                </a:solidFill>
                <a:latin typeface="Tahoma"/>
                <a:cs typeface="Tahoma"/>
              </a:rPr>
              <a:t> the</a:t>
            </a:r>
            <a:r>
              <a:rPr dirty="0" sz="2800" spc="1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Tahoma"/>
                <a:cs typeface="Tahoma"/>
              </a:rPr>
              <a:t>natural</a:t>
            </a:r>
            <a:r>
              <a:rPr dirty="0" sz="2800" spc="2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Tahoma"/>
                <a:cs typeface="Tahoma"/>
              </a:rPr>
              <a:t>history</a:t>
            </a:r>
            <a:r>
              <a:rPr dirty="0" sz="2800" spc="3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dirty="0" sz="2800" spc="-1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Tahoma"/>
                <a:cs typeface="Tahoma"/>
              </a:rPr>
              <a:t>COPD</a:t>
            </a:r>
            <a:endParaRPr sz="2800">
              <a:latin typeface="Tahoma"/>
              <a:cs typeface="Tahoma"/>
            </a:endParaRPr>
          </a:p>
          <a:p>
            <a:pPr marL="12700" marR="5080">
              <a:lnSpc>
                <a:spcPts val="3310"/>
              </a:lnSpc>
              <a:spcBef>
                <a:spcPts val="2315"/>
              </a:spcBef>
              <a:buSzPct val="96428"/>
              <a:buFont typeface="Wingdings"/>
              <a:buChar char=""/>
              <a:tabLst>
                <a:tab algn="l" pos="175895"/>
              </a:tabLst>
            </a:pPr>
            <a:r>
              <a:rPr dirty="0" sz="2800" spc="-10">
                <a:solidFill>
                  <a:srgbClr val="FFFFFF"/>
                </a:solidFill>
                <a:latin typeface="Tahoma"/>
                <a:cs typeface="Tahoma"/>
              </a:rPr>
              <a:t>Pharmacotherapy</a:t>
            </a:r>
            <a:r>
              <a:rPr dirty="0" sz="2800" spc="4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dirty="0" sz="2800" spc="1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Tahoma"/>
                <a:cs typeface="Tahoma"/>
              </a:rPr>
              <a:t>nicotine</a:t>
            </a:r>
            <a:r>
              <a:rPr dirty="0" sz="2800" spc="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Tahoma"/>
                <a:cs typeface="Tahoma"/>
              </a:rPr>
              <a:t>replacement</a:t>
            </a:r>
            <a:r>
              <a:rPr dirty="0" sz="280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Tahoma"/>
                <a:cs typeface="Tahoma"/>
              </a:rPr>
              <a:t>reliably </a:t>
            </a:r>
            <a:r>
              <a:rPr dirty="0" sz="2800" spc="-86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Tahoma"/>
                <a:cs typeface="Tahoma"/>
              </a:rPr>
              <a:t>increase</a:t>
            </a:r>
            <a:r>
              <a:rPr dirty="0" sz="2800" spc="1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Tahoma"/>
                <a:cs typeface="Tahoma"/>
              </a:rPr>
              <a:t>long-term</a:t>
            </a:r>
            <a:r>
              <a:rPr dirty="0" sz="280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Tahoma"/>
                <a:cs typeface="Tahoma"/>
              </a:rPr>
              <a:t>smoking</a:t>
            </a:r>
            <a:r>
              <a:rPr dirty="0" sz="2800" spc="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Tahoma"/>
                <a:cs typeface="Tahoma"/>
              </a:rPr>
              <a:t>abstinence</a:t>
            </a:r>
            <a:r>
              <a:rPr dirty="0" sz="2800" spc="1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Tahoma"/>
                <a:cs typeface="Tahoma"/>
              </a:rPr>
              <a:t>rates.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1048748" name="object 4"/>
          <p:cNvSpPr txBox="1"/>
          <p:nvPr/>
        </p:nvSpPr>
        <p:spPr>
          <a:xfrm>
            <a:off x="2638170" y="4908296"/>
            <a:ext cx="4166870" cy="208279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©</a:t>
            </a:r>
            <a:r>
              <a:rPr dirty="0" sz="1200" spc="1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2015</a:t>
            </a:r>
            <a:r>
              <a:rPr dirty="0" sz="1200" spc="-1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 MT"/>
                <a:cs typeface="Arial MT"/>
              </a:rPr>
              <a:t>Global</a:t>
            </a:r>
            <a:r>
              <a:rPr dirty="0" sz="1200" spc="-1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 MT"/>
                <a:cs typeface="Arial MT"/>
              </a:rPr>
              <a:t>Initiative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for </a:t>
            </a:r>
            <a:r>
              <a:rPr dirty="0" sz="1200" spc="-5">
                <a:solidFill>
                  <a:srgbClr val="FFFFFF"/>
                </a:solidFill>
                <a:latin typeface="Arial MT"/>
                <a:cs typeface="Arial MT"/>
              </a:rPr>
              <a:t>Chronic</a:t>
            </a:r>
            <a:r>
              <a:rPr dirty="0" sz="1200" spc="-1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 MT"/>
                <a:cs typeface="Arial MT"/>
              </a:rPr>
              <a:t>Obstructive</a:t>
            </a:r>
            <a:r>
              <a:rPr dirty="0" sz="1200" spc="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 MT"/>
                <a:cs typeface="Arial MT"/>
              </a:rPr>
              <a:t>Lung</a:t>
            </a:r>
            <a:r>
              <a:rPr dirty="0" sz="1200" spc="-2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 MT"/>
                <a:cs typeface="Arial MT"/>
              </a:rPr>
              <a:t>Disease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048749" name="object 5"/>
          <p:cNvSpPr txBox="1">
            <a:spLocks noGrp="1"/>
          </p:cNvSpPr>
          <p:nvPr>
            <p:ph type="title"/>
          </p:nvPr>
        </p:nvSpPr>
        <p:spPr>
          <a:xfrm>
            <a:off x="2850895" y="362204"/>
            <a:ext cx="4166235" cy="635000"/>
          </a:xfrm>
          <a:prstGeom prst="rect"/>
        </p:spPr>
        <p:txBody>
          <a:bodyPr bIns="0" lIns="0" rIns="0" rtlCol="0" tIns="12065" vert="horz" wrap="square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dirty="0" sz="4000" spc="-5">
                <a:solidFill>
                  <a:srgbClr val="FFFFFF"/>
                </a:solidFill>
                <a:latin typeface="Tahoma"/>
                <a:cs typeface="Tahoma"/>
              </a:rPr>
              <a:t>Smoking</a:t>
            </a:r>
            <a:r>
              <a:rPr b="0" dirty="0" sz="4000" spc="-5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b="0" dirty="0" sz="4000" spc="-10">
                <a:solidFill>
                  <a:srgbClr val="FFFFFF"/>
                </a:solidFill>
                <a:latin typeface="Tahoma"/>
                <a:cs typeface="Tahoma"/>
              </a:rPr>
              <a:t>cessation</a:t>
            </a:r>
            <a:endParaRPr sz="4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object 2"/>
          <p:cNvSpPr txBox="1">
            <a:spLocks noGrp="1"/>
          </p:cNvSpPr>
          <p:nvPr>
            <p:ph type="title"/>
          </p:nvPr>
        </p:nvSpPr>
        <p:spPr>
          <a:xfrm>
            <a:off x="1525269" y="253745"/>
            <a:ext cx="4622800" cy="696595"/>
          </a:xfrm>
          <a:prstGeom prst="rect"/>
        </p:spPr>
        <p:txBody>
          <a:bodyPr bIns="0" lIns="0" rIns="0" rtlCol="0" tIns="13335" vert="horz" wrap="square">
            <a:spAutoFit/>
          </a:bodyPr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dirty="0">
                <a:solidFill>
                  <a:srgbClr val="FFCC00"/>
                </a:solidFill>
                <a:latin typeface="Tahoma"/>
                <a:cs typeface="Tahoma"/>
              </a:rPr>
              <a:t>Definition</a:t>
            </a:r>
            <a:r>
              <a:rPr b="0" dirty="0" spc="-85">
                <a:solidFill>
                  <a:srgbClr val="FFCC00"/>
                </a:solidFill>
                <a:latin typeface="Tahoma"/>
                <a:cs typeface="Tahoma"/>
              </a:rPr>
              <a:t> </a:t>
            </a:r>
            <a:r>
              <a:rPr b="0" dirty="0">
                <a:solidFill>
                  <a:srgbClr val="FFCC00"/>
                </a:solidFill>
                <a:latin typeface="Tahoma"/>
                <a:cs typeface="Tahoma"/>
              </a:rPr>
              <a:t>of</a:t>
            </a:r>
            <a:r>
              <a:rPr b="0" dirty="0" spc="-45">
                <a:solidFill>
                  <a:srgbClr val="FFCC00"/>
                </a:solidFill>
                <a:latin typeface="Tahoma"/>
                <a:cs typeface="Tahoma"/>
              </a:rPr>
              <a:t> </a:t>
            </a:r>
            <a:r>
              <a:rPr b="0" dirty="0">
                <a:solidFill>
                  <a:srgbClr val="FFCC00"/>
                </a:solidFill>
                <a:latin typeface="Tahoma"/>
                <a:cs typeface="Tahoma"/>
              </a:rPr>
              <a:t>COPD</a:t>
            </a:r>
          </a:p>
        </p:txBody>
      </p:sp>
      <p:pic>
        <p:nvPicPr>
          <p:cNvPr id="2097155" name="object 3"/>
          <p:cNvPicPr>
            <a:picLocks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242315" y="1453641"/>
            <a:ext cx="274320" cy="204215"/>
          </a:xfrm>
          <a:prstGeom prst="rect"/>
        </p:spPr>
      </p:pic>
      <p:sp>
        <p:nvSpPr>
          <p:cNvPr id="1048598" name="object 4"/>
          <p:cNvSpPr txBox="1"/>
          <p:nvPr/>
        </p:nvSpPr>
        <p:spPr>
          <a:xfrm>
            <a:off x="229615" y="1299209"/>
            <a:ext cx="8335645" cy="1791971"/>
          </a:xfrm>
          <a:prstGeom prst="rect"/>
        </p:spPr>
        <p:txBody>
          <a:bodyPr bIns="0" lIns="0" rIns="0" rtlCol="0" tIns="13970" vert="horz" wrap="square">
            <a:spAutoFit/>
          </a:bodyPr>
          <a:p>
            <a:pPr indent="137160" marL="12700" marR="5080">
              <a:lnSpc>
                <a:spcPct val="99600"/>
              </a:lnSpc>
              <a:spcBef>
                <a:spcPts val="110"/>
              </a:spcBef>
            </a:pPr>
            <a:r>
              <a:rPr dirty="0" sz="2400" spc="-15">
                <a:solidFill>
                  <a:srgbClr val="FFFFFF"/>
                </a:solidFill>
                <a:latin typeface="Tahoma"/>
                <a:cs typeface="Tahoma"/>
              </a:rPr>
              <a:t>COPD, </a:t>
            </a:r>
            <a:r>
              <a:rPr dirty="0" sz="2400">
                <a:solidFill>
                  <a:srgbClr val="FFFFFF"/>
                </a:solidFill>
                <a:latin typeface="Tahoma"/>
                <a:cs typeface="Tahoma"/>
              </a:rPr>
              <a:t>a </a:t>
            </a:r>
            <a:r>
              <a:rPr dirty="0" sz="2400" spc="-5">
                <a:solidFill>
                  <a:srgbClr val="FFFFFF"/>
                </a:solidFill>
                <a:latin typeface="Tahoma"/>
                <a:cs typeface="Tahoma"/>
              </a:rPr>
              <a:t>common </a:t>
            </a:r>
            <a:r>
              <a:rPr dirty="0" sz="2400" spc="-5">
                <a:solidFill>
                  <a:srgbClr val="FF0000"/>
                </a:solidFill>
                <a:latin typeface="Tahoma"/>
                <a:cs typeface="Tahoma"/>
              </a:rPr>
              <a:t>preventable </a:t>
            </a:r>
            <a:r>
              <a:rPr dirty="0" sz="2400">
                <a:solidFill>
                  <a:srgbClr val="FFFFFF"/>
                </a:solidFill>
                <a:latin typeface="Tahoma"/>
                <a:cs typeface="Tahoma"/>
              </a:rPr>
              <a:t>and </a:t>
            </a:r>
            <a:r>
              <a:rPr dirty="0" sz="2400" spc="-5">
                <a:solidFill>
                  <a:srgbClr val="FF0000"/>
                </a:solidFill>
                <a:latin typeface="Tahoma"/>
                <a:cs typeface="Tahoma"/>
              </a:rPr>
              <a:t>treatable </a:t>
            </a:r>
            <a:r>
              <a:rPr dirty="0" sz="2400" spc="-5">
                <a:solidFill>
                  <a:srgbClr val="FFFFFF"/>
                </a:solidFill>
                <a:latin typeface="Tahoma"/>
                <a:cs typeface="Tahoma"/>
              </a:rPr>
              <a:t>disease, </a:t>
            </a:r>
            <a:r>
              <a:rPr dirty="0" sz="2400">
                <a:solidFill>
                  <a:srgbClr val="FFFFFF"/>
                </a:solidFill>
                <a:latin typeface="Tahoma"/>
                <a:cs typeface="Tahoma"/>
              </a:rPr>
              <a:t>is </a:t>
            </a:r>
            <a:r>
              <a:rPr dirty="0" sz="2400" spc="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Tahoma"/>
                <a:cs typeface="Tahoma"/>
              </a:rPr>
              <a:t>characterized </a:t>
            </a:r>
            <a:r>
              <a:rPr dirty="0" sz="2400">
                <a:solidFill>
                  <a:srgbClr val="FFFFFF"/>
                </a:solidFill>
                <a:latin typeface="Tahoma"/>
                <a:cs typeface="Tahoma"/>
              </a:rPr>
              <a:t>by </a:t>
            </a:r>
            <a:r>
              <a:rPr dirty="0" sz="2400">
                <a:solidFill>
                  <a:srgbClr val="FF0000"/>
                </a:solidFill>
                <a:latin typeface="Tahoma"/>
                <a:cs typeface="Tahoma"/>
              </a:rPr>
              <a:t>persistent airflow limitation </a:t>
            </a:r>
            <a:r>
              <a:rPr dirty="0" sz="2400" spc="-5">
                <a:solidFill>
                  <a:srgbClr val="FFFFFF"/>
                </a:solidFill>
                <a:latin typeface="Tahoma"/>
                <a:cs typeface="Tahoma"/>
              </a:rPr>
              <a:t>that </a:t>
            </a:r>
            <a:r>
              <a:rPr dirty="0" sz="2400">
                <a:solidFill>
                  <a:srgbClr val="FFFFFF"/>
                </a:solidFill>
                <a:latin typeface="Tahoma"/>
                <a:cs typeface="Tahoma"/>
              </a:rPr>
              <a:t>is usually </a:t>
            </a:r>
            <a:r>
              <a:rPr dirty="0" sz="2400" spc="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10">
                <a:solidFill>
                  <a:srgbClr val="FF0000"/>
                </a:solidFill>
                <a:latin typeface="Tahoma"/>
                <a:cs typeface="Tahoma"/>
              </a:rPr>
              <a:t>progressive </a:t>
            </a:r>
            <a:r>
              <a:rPr dirty="0" sz="240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dirty="0" sz="2400" spc="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Tahoma"/>
                <a:cs typeface="Tahoma"/>
              </a:rPr>
              <a:t>associated</a:t>
            </a:r>
            <a:r>
              <a:rPr dirty="0" sz="2400" spc="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Tahoma"/>
                <a:cs typeface="Tahoma"/>
              </a:rPr>
              <a:t>with</a:t>
            </a:r>
            <a:r>
              <a:rPr dirty="0" sz="2400" spc="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FFFFFF"/>
                </a:solidFill>
                <a:latin typeface="Tahoma"/>
                <a:cs typeface="Tahoma"/>
              </a:rPr>
              <a:t>an</a:t>
            </a:r>
            <a:r>
              <a:rPr dirty="0" sz="2400" spc="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Tahoma"/>
                <a:cs typeface="Tahoma"/>
              </a:rPr>
              <a:t>enhanced</a:t>
            </a:r>
            <a:r>
              <a:rPr dirty="0" sz="240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Tahoma"/>
                <a:cs typeface="Tahoma"/>
              </a:rPr>
              <a:t>chronic </a:t>
            </a:r>
            <a:r>
              <a:rPr dirty="0" sz="2400">
                <a:solidFill>
                  <a:srgbClr val="FFFFFF"/>
                </a:solidFill>
                <a:latin typeface="Tahoma"/>
                <a:cs typeface="Tahoma"/>
              </a:rPr>
              <a:t> inflammatory </a:t>
            </a:r>
            <a:r>
              <a:rPr dirty="0" sz="2400" spc="-5">
                <a:solidFill>
                  <a:srgbClr val="FFFFFF"/>
                </a:solidFill>
                <a:latin typeface="Tahoma"/>
                <a:cs typeface="Tahoma"/>
              </a:rPr>
              <a:t>response </a:t>
            </a:r>
            <a:r>
              <a:rPr dirty="0" sz="2400">
                <a:solidFill>
                  <a:srgbClr val="FFFFFF"/>
                </a:solidFill>
                <a:latin typeface="Tahoma"/>
                <a:cs typeface="Tahoma"/>
              </a:rPr>
              <a:t>in </a:t>
            </a:r>
            <a:r>
              <a:rPr dirty="0" sz="2400" spc="-5">
                <a:solidFill>
                  <a:srgbClr val="FFFFFF"/>
                </a:solidFill>
                <a:latin typeface="Tahoma"/>
                <a:cs typeface="Tahoma"/>
              </a:rPr>
              <a:t>the </a:t>
            </a:r>
            <a:r>
              <a:rPr dirty="0" sz="2400" spc="-10">
                <a:solidFill>
                  <a:srgbClr val="FFFFFF"/>
                </a:solidFill>
                <a:latin typeface="Tahoma"/>
                <a:cs typeface="Tahoma"/>
              </a:rPr>
              <a:t>airways </a:t>
            </a:r>
            <a:r>
              <a:rPr dirty="0" sz="2400">
                <a:solidFill>
                  <a:srgbClr val="FFFFFF"/>
                </a:solidFill>
                <a:latin typeface="Tahoma"/>
                <a:cs typeface="Tahoma"/>
              </a:rPr>
              <a:t>and </a:t>
            </a:r>
            <a:r>
              <a:rPr dirty="0" sz="2400" spc="-5">
                <a:solidFill>
                  <a:srgbClr val="FFFFFF"/>
                </a:solidFill>
                <a:latin typeface="Tahoma"/>
                <a:cs typeface="Tahoma"/>
              </a:rPr>
              <a:t>the </a:t>
            </a:r>
            <a:r>
              <a:rPr dirty="0" sz="2400">
                <a:solidFill>
                  <a:srgbClr val="FFFFFF"/>
                </a:solidFill>
                <a:latin typeface="Tahoma"/>
                <a:cs typeface="Tahoma"/>
              </a:rPr>
              <a:t>lung </a:t>
            </a:r>
            <a:r>
              <a:rPr dirty="0" sz="2400" spc="-5">
                <a:solidFill>
                  <a:srgbClr val="FFFFFF"/>
                </a:solidFill>
                <a:latin typeface="Tahoma"/>
                <a:cs typeface="Tahoma"/>
              </a:rPr>
              <a:t>to noxious </a:t>
            </a:r>
            <a:r>
              <a:rPr dirty="0" sz="2400" spc="-73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FFFFFF"/>
                </a:solidFill>
                <a:latin typeface="Tahoma"/>
                <a:cs typeface="Tahoma"/>
              </a:rPr>
              <a:t>particles</a:t>
            </a:r>
            <a:r>
              <a:rPr dirty="0" sz="2400" spc="-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FFFFFF"/>
                </a:solidFill>
                <a:latin typeface="Tahoma"/>
                <a:cs typeface="Tahoma"/>
              </a:rPr>
              <a:t>or </a:t>
            </a:r>
            <a:r>
              <a:rPr dirty="0" sz="2400" spc="-5">
                <a:solidFill>
                  <a:srgbClr val="FFFFFF"/>
                </a:solidFill>
                <a:latin typeface="Tahoma"/>
                <a:cs typeface="Tahoma"/>
              </a:rPr>
              <a:t>gases.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048599" name="object 5"/>
          <p:cNvSpPr txBox="1"/>
          <p:nvPr/>
        </p:nvSpPr>
        <p:spPr>
          <a:xfrm>
            <a:off x="2653410" y="4772050"/>
            <a:ext cx="3834129" cy="208915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©</a:t>
            </a:r>
            <a:r>
              <a:rPr dirty="0" sz="1200" spc="34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Global</a:t>
            </a:r>
            <a:r>
              <a:rPr dirty="0" sz="1200" spc="-2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 MT"/>
                <a:cs typeface="Arial MT"/>
              </a:rPr>
              <a:t>Initiative</a:t>
            </a:r>
            <a:r>
              <a:rPr dirty="0" sz="1200" spc="-1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for</a:t>
            </a:r>
            <a:r>
              <a:rPr dirty="0" sz="1200" spc="-2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Chronic</a:t>
            </a:r>
            <a:r>
              <a:rPr dirty="0" sz="1200" spc="-2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 MT"/>
                <a:cs typeface="Arial MT"/>
              </a:rPr>
              <a:t>Obstructive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 Lung</a:t>
            </a:r>
            <a:r>
              <a:rPr dirty="0" sz="1200" spc="-3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Disease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0" name="object 2"/>
          <p:cNvSpPr txBox="1">
            <a:spLocks noGrp="1"/>
          </p:cNvSpPr>
          <p:nvPr>
            <p:ph type="title"/>
          </p:nvPr>
        </p:nvSpPr>
        <p:spPr>
          <a:xfrm>
            <a:off x="1372869" y="232105"/>
            <a:ext cx="3406775" cy="514350"/>
          </a:xfrm>
          <a:prstGeom prst="rect"/>
        </p:spPr>
        <p:txBody>
          <a:bodyPr bIns="0" lIns="0" rIns="0" rtlCol="0" tIns="13335" vert="horz" wrap="square">
            <a:spAutoFit/>
          </a:bodyPr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dirty="0" sz="3200" spc="-5">
                <a:solidFill>
                  <a:srgbClr val="FFCC00"/>
                </a:solidFill>
                <a:latin typeface="Tahoma"/>
                <a:cs typeface="Tahoma"/>
              </a:rPr>
              <a:t>Smoking</a:t>
            </a:r>
            <a:r>
              <a:rPr b="0" dirty="0" sz="3200" spc="-30">
                <a:solidFill>
                  <a:srgbClr val="FFCC00"/>
                </a:solidFill>
                <a:latin typeface="Tahoma"/>
                <a:cs typeface="Tahoma"/>
              </a:rPr>
              <a:t> </a:t>
            </a:r>
            <a:r>
              <a:rPr b="0" dirty="0" sz="3200">
                <a:solidFill>
                  <a:srgbClr val="FFCC00"/>
                </a:solidFill>
                <a:latin typeface="Tahoma"/>
                <a:cs typeface="Tahoma"/>
              </a:rPr>
              <a:t>Cessation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1048751" name="object 3"/>
          <p:cNvSpPr txBox="1"/>
          <p:nvPr/>
        </p:nvSpPr>
        <p:spPr>
          <a:xfrm>
            <a:off x="305815" y="1431416"/>
            <a:ext cx="8214359" cy="2398395"/>
          </a:xfrm>
          <a:prstGeom prst="rect"/>
        </p:spPr>
        <p:txBody>
          <a:bodyPr bIns="0" lIns="0" rIns="0" rtlCol="0" tIns="13970" vert="horz" wrap="square">
            <a:spAutoFit/>
          </a:bodyPr>
          <a:p>
            <a:pPr marL="12700" marR="5080">
              <a:lnSpc>
                <a:spcPct val="99700"/>
              </a:lnSpc>
              <a:spcBef>
                <a:spcPts val="110"/>
              </a:spcBef>
              <a:buSzPct val="96153"/>
              <a:buFont typeface="Wingdings"/>
              <a:buChar char=""/>
              <a:tabLst>
                <a:tab algn="l" pos="165100"/>
              </a:tabLst>
            </a:pPr>
            <a:r>
              <a:rPr dirty="0" sz="2600" spc="-5">
                <a:solidFill>
                  <a:srgbClr val="FFFFFF"/>
                </a:solidFill>
                <a:latin typeface="Tahoma"/>
                <a:cs typeface="Tahoma"/>
              </a:rPr>
              <a:t>Nicotine replacement </a:t>
            </a:r>
            <a:r>
              <a:rPr dirty="0" sz="2600" spc="-10">
                <a:solidFill>
                  <a:srgbClr val="FFFFFF"/>
                </a:solidFill>
                <a:latin typeface="Tahoma"/>
                <a:cs typeface="Tahoma"/>
              </a:rPr>
              <a:t>therapy </a:t>
            </a:r>
            <a:r>
              <a:rPr dirty="0" sz="2600">
                <a:solidFill>
                  <a:srgbClr val="FFFFFF"/>
                </a:solidFill>
                <a:latin typeface="Tahoma"/>
                <a:cs typeface="Tahoma"/>
              </a:rPr>
              <a:t>(nicotine gum, </a:t>
            </a:r>
            <a:r>
              <a:rPr dirty="0" sz="2600" spc="-45">
                <a:solidFill>
                  <a:srgbClr val="FFFFFF"/>
                </a:solidFill>
                <a:latin typeface="Tahoma"/>
                <a:cs typeface="Tahoma"/>
              </a:rPr>
              <a:t>inhaler, </a:t>
            </a:r>
            <a:r>
              <a:rPr dirty="0" sz="2600" spc="-4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FFFFFF"/>
                </a:solidFill>
                <a:latin typeface="Tahoma"/>
                <a:cs typeface="Tahoma"/>
              </a:rPr>
              <a:t>nasal</a:t>
            </a:r>
            <a:r>
              <a:rPr dirty="0" sz="2600" spc="-1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600" spc="-50">
                <a:solidFill>
                  <a:srgbClr val="FFFFFF"/>
                </a:solidFill>
                <a:latin typeface="Tahoma"/>
                <a:cs typeface="Tahoma"/>
              </a:rPr>
              <a:t>spray,</a:t>
            </a:r>
            <a:r>
              <a:rPr dirty="0" sz="2600" spc="-2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600" spc="-5">
                <a:solidFill>
                  <a:srgbClr val="FFFFFF"/>
                </a:solidFill>
                <a:latin typeface="Tahoma"/>
                <a:cs typeface="Tahoma"/>
              </a:rPr>
              <a:t>transdermal</a:t>
            </a:r>
            <a:r>
              <a:rPr dirty="0" sz="2600">
                <a:solidFill>
                  <a:srgbClr val="FFFFFF"/>
                </a:solidFill>
                <a:latin typeface="Tahoma"/>
                <a:cs typeface="Tahoma"/>
              </a:rPr>
              <a:t> patch,</a:t>
            </a:r>
            <a:r>
              <a:rPr dirty="0" sz="2600" spc="-1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600" spc="-5">
                <a:solidFill>
                  <a:srgbClr val="FFFFFF"/>
                </a:solidFill>
                <a:latin typeface="Tahoma"/>
                <a:cs typeface="Tahoma"/>
              </a:rPr>
              <a:t>sublingual</a:t>
            </a:r>
            <a:r>
              <a:rPr dirty="0" sz="260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600" spc="-5">
                <a:solidFill>
                  <a:srgbClr val="FFFFFF"/>
                </a:solidFill>
                <a:latin typeface="Tahoma"/>
                <a:cs typeface="Tahoma"/>
              </a:rPr>
              <a:t>tablet,</a:t>
            </a:r>
            <a:r>
              <a:rPr dirty="0" sz="2600" spc="-1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FFFFFF"/>
                </a:solidFill>
                <a:latin typeface="Tahoma"/>
                <a:cs typeface="Tahoma"/>
              </a:rPr>
              <a:t>or </a:t>
            </a:r>
            <a:r>
              <a:rPr dirty="0" sz="2600" spc="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600" spc="-5">
                <a:solidFill>
                  <a:srgbClr val="FFFFFF"/>
                </a:solidFill>
                <a:latin typeface="Tahoma"/>
                <a:cs typeface="Tahoma"/>
              </a:rPr>
              <a:t>lozenge) </a:t>
            </a:r>
            <a:r>
              <a:rPr dirty="0" sz="2600">
                <a:solidFill>
                  <a:srgbClr val="FFFFFF"/>
                </a:solidFill>
                <a:latin typeface="Tahoma"/>
                <a:cs typeface="Tahoma"/>
              </a:rPr>
              <a:t>as well as pharmacotherapy with </a:t>
            </a:r>
            <a:r>
              <a:rPr dirty="0" sz="2600" spc="-10">
                <a:solidFill>
                  <a:srgbClr val="FFFFFF"/>
                </a:solidFill>
                <a:latin typeface="Tahoma"/>
                <a:cs typeface="Tahoma"/>
              </a:rPr>
              <a:t>varenicline, </a:t>
            </a:r>
            <a:r>
              <a:rPr dirty="0" sz="2600" spc="-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FFFFFF"/>
                </a:solidFill>
                <a:latin typeface="Tahoma"/>
                <a:cs typeface="Tahoma"/>
              </a:rPr>
              <a:t>bupropion, and </a:t>
            </a:r>
            <a:r>
              <a:rPr dirty="0" sz="2600" spc="-5">
                <a:solidFill>
                  <a:srgbClr val="FFFFFF"/>
                </a:solidFill>
                <a:latin typeface="Tahoma"/>
                <a:cs typeface="Tahoma"/>
              </a:rPr>
              <a:t>nortriptyline </a:t>
            </a:r>
            <a:r>
              <a:rPr dirty="0" sz="2600">
                <a:solidFill>
                  <a:srgbClr val="FFFFFF"/>
                </a:solidFill>
                <a:latin typeface="Tahoma"/>
                <a:cs typeface="Tahoma"/>
              </a:rPr>
              <a:t>reliably </a:t>
            </a:r>
            <a:r>
              <a:rPr dirty="0" sz="2600" spc="-5">
                <a:solidFill>
                  <a:srgbClr val="FFFFFF"/>
                </a:solidFill>
                <a:latin typeface="Tahoma"/>
                <a:cs typeface="Tahoma"/>
              </a:rPr>
              <a:t>increases long-term </a:t>
            </a:r>
            <a:r>
              <a:rPr dirty="0" sz="2600" spc="-80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FFFFFF"/>
                </a:solidFill>
                <a:latin typeface="Tahoma"/>
                <a:cs typeface="Tahoma"/>
              </a:rPr>
              <a:t>smoking abstinence </a:t>
            </a:r>
            <a:r>
              <a:rPr dirty="0" sz="2600" spc="-10">
                <a:solidFill>
                  <a:srgbClr val="FFFFFF"/>
                </a:solidFill>
                <a:latin typeface="Tahoma"/>
                <a:cs typeface="Tahoma"/>
              </a:rPr>
              <a:t>rates </a:t>
            </a:r>
            <a:r>
              <a:rPr dirty="0" sz="2600">
                <a:solidFill>
                  <a:srgbClr val="FFFFFF"/>
                </a:solidFill>
                <a:latin typeface="Tahoma"/>
                <a:cs typeface="Tahoma"/>
              </a:rPr>
              <a:t>and </a:t>
            </a:r>
            <a:r>
              <a:rPr dirty="0" sz="2600" spc="-5">
                <a:solidFill>
                  <a:srgbClr val="FFFFFF"/>
                </a:solidFill>
                <a:latin typeface="Tahoma"/>
                <a:cs typeface="Tahoma"/>
              </a:rPr>
              <a:t>are </a:t>
            </a:r>
            <a:r>
              <a:rPr dirty="0" sz="2600">
                <a:solidFill>
                  <a:srgbClr val="FFFFFF"/>
                </a:solidFill>
                <a:latin typeface="Tahoma"/>
                <a:cs typeface="Tahoma"/>
              </a:rPr>
              <a:t>significantly </a:t>
            </a:r>
            <a:r>
              <a:rPr dirty="0" sz="2600" spc="-5">
                <a:solidFill>
                  <a:srgbClr val="FFFFFF"/>
                </a:solidFill>
                <a:latin typeface="Tahoma"/>
                <a:cs typeface="Tahoma"/>
              </a:rPr>
              <a:t>more </a:t>
            </a:r>
            <a:r>
              <a:rPr dirty="0" sz="260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600" spc="-10">
                <a:solidFill>
                  <a:srgbClr val="FFFFFF"/>
                </a:solidFill>
                <a:latin typeface="Tahoma"/>
                <a:cs typeface="Tahoma"/>
              </a:rPr>
              <a:t>effective</a:t>
            </a:r>
            <a:r>
              <a:rPr dirty="0" sz="2600" spc="-2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FFFFFF"/>
                </a:solidFill>
                <a:latin typeface="Tahoma"/>
                <a:cs typeface="Tahoma"/>
              </a:rPr>
              <a:t>than</a:t>
            </a:r>
            <a:r>
              <a:rPr dirty="0" sz="2600" spc="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FFFFFF"/>
                </a:solidFill>
                <a:latin typeface="Tahoma"/>
                <a:cs typeface="Tahoma"/>
              </a:rPr>
              <a:t>placebo.</a:t>
            </a:r>
            <a:endParaRPr sz="2600">
              <a:latin typeface="Tahoma"/>
              <a:cs typeface="Tahoma"/>
            </a:endParaRPr>
          </a:p>
        </p:txBody>
      </p:sp>
      <p:sp>
        <p:nvSpPr>
          <p:cNvPr id="1048752" name="object 4"/>
          <p:cNvSpPr/>
          <p:nvPr/>
        </p:nvSpPr>
        <p:spPr>
          <a:xfrm>
            <a:off x="430530" y="1171194"/>
            <a:ext cx="8373109" cy="0"/>
          </a:xfrm>
          <a:custGeom>
            <a:avLst/>
            <a:ahLst/>
            <a:rect l="l" t="t" r="r" b="b"/>
            <a:pathLst>
              <a:path w="8373109">
                <a:moveTo>
                  <a:pt x="0" y="0"/>
                </a:moveTo>
                <a:lnTo>
                  <a:pt x="8372856" y="0"/>
                </a:lnTo>
              </a:path>
            </a:pathLst>
          </a:custGeom>
          <a:ln w="28956">
            <a:solidFill>
              <a:srgbClr val="F4C500"/>
            </a:solidFill>
          </a:ln>
        </p:spPr>
        <p:txBody>
          <a:bodyPr bIns="0" lIns="0" rIns="0" rtlCol="0" tIns="0" wrap="square"/>
          <a:p/>
        </p:txBody>
      </p:sp>
      <p:sp>
        <p:nvSpPr>
          <p:cNvPr id="1048753" name="object 5"/>
          <p:cNvSpPr txBox="1"/>
          <p:nvPr/>
        </p:nvSpPr>
        <p:spPr>
          <a:xfrm>
            <a:off x="2638170" y="4908296"/>
            <a:ext cx="4166870" cy="208279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©</a:t>
            </a:r>
            <a:r>
              <a:rPr dirty="0" sz="1200" spc="1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2015</a:t>
            </a:r>
            <a:r>
              <a:rPr dirty="0" sz="1200" spc="-1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 MT"/>
                <a:cs typeface="Arial MT"/>
              </a:rPr>
              <a:t>Global</a:t>
            </a:r>
            <a:r>
              <a:rPr dirty="0" sz="1200" spc="-1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 MT"/>
                <a:cs typeface="Arial MT"/>
              </a:rPr>
              <a:t>Initiative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for </a:t>
            </a:r>
            <a:r>
              <a:rPr dirty="0" sz="1200" spc="-5">
                <a:solidFill>
                  <a:srgbClr val="FFFFFF"/>
                </a:solidFill>
                <a:latin typeface="Arial MT"/>
                <a:cs typeface="Arial MT"/>
              </a:rPr>
              <a:t>Chronic</a:t>
            </a:r>
            <a:r>
              <a:rPr dirty="0" sz="1200" spc="-1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 MT"/>
                <a:cs typeface="Arial MT"/>
              </a:rPr>
              <a:t>Obstructive</a:t>
            </a:r>
            <a:r>
              <a:rPr dirty="0" sz="1200" spc="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 MT"/>
                <a:cs typeface="Arial MT"/>
              </a:rPr>
              <a:t>Lung</a:t>
            </a:r>
            <a:r>
              <a:rPr dirty="0" sz="1200" spc="-2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 MT"/>
                <a:cs typeface="Arial MT"/>
              </a:rPr>
              <a:t>Disease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4" name="object 2"/>
          <p:cNvSpPr txBox="1">
            <a:spLocks noGrp="1"/>
          </p:cNvSpPr>
          <p:nvPr>
            <p:ph type="title"/>
          </p:nvPr>
        </p:nvSpPr>
        <p:spPr>
          <a:xfrm>
            <a:off x="1076960" y="84200"/>
            <a:ext cx="4896485" cy="878840"/>
          </a:xfrm>
          <a:prstGeom prst="rect"/>
        </p:spPr>
        <p:txBody>
          <a:bodyPr bIns="0" lIns="0" rIns="0" rtlCol="0" tIns="12065" vert="horz" wrap="square">
            <a:spAutoFit/>
          </a:bodyPr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b="0" dirty="0" sz="2800" spc="-5">
                <a:solidFill>
                  <a:srgbClr val="FFCC00"/>
                </a:solidFill>
                <a:latin typeface="Tahoma"/>
                <a:cs typeface="Tahoma"/>
              </a:rPr>
              <a:t>Brief</a:t>
            </a:r>
            <a:r>
              <a:rPr b="0" dirty="0" sz="2800">
                <a:solidFill>
                  <a:srgbClr val="FFCC00"/>
                </a:solidFill>
                <a:latin typeface="Tahoma"/>
                <a:cs typeface="Tahoma"/>
              </a:rPr>
              <a:t> </a:t>
            </a:r>
            <a:r>
              <a:rPr b="0" dirty="0" sz="2800" spc="-10">
                <a:solidFill>
                  <a:srgbClr val="FFCC00"/>
                </a:solidFill>
                <a:latin typeface="Tahoma"/>
                <a:cs typeface="Tahoma"/>
              </a:rPr>
              <a:t>Strategies</a:t>
            </a:r>
            <a:r>
              <a:rPr b="0" dirty="0" sz="2800" spc="25">
                <a:solidFill>
                  <a:srgbClr val="FFCC00"/>
                </a:solidFill>
                <a:latin typeface="Tahoma"/>
                <a:cs typeface="Tahoma"/>
              </a:rPr>
              <a:t> </a:t>
            </a:r>
            <a:r>
              <a:rPr b="0" dirty="0" sz="2800" spc="-5">
                <a:solidFill>
                  <a:srgbClr val="FFCC00"/>
                </a:solidFill>
                <a:latin typeface="Tahoma"/>
                <a:cs typeface="Tahoma"/>
              </a:rPr>
              <a:t>to </a:t>
            </a:r>
            <a:r>
              <a:rPr b="0" dirty="0" sz="2800" spc="-10">
                <a:solidFill>
                  <a:srgbClr val="FFCC00"/>
                </a:solidFill>
                <a:latin typeface="Tahoma"/>
                <a:cs typeface="Tahoma"/>
              </a:rPr>
              <a:t>Help the </a:t>
            </a:r>
            <a:r>
              <a:rPr b="0" dirty="0" sz="2800" spc="-5">
                <a:solidFill>
                  <a:srgbClr val="FFCC00"/>
                </a:solidFill>
                <a:latin typeface="Tahoma"/>
                <a:cs typeface="Tahoma"/>
              </a:rPr>
              <a:t> </a:t>
            </a:r>
            <a:r>
              <a:rPr b="0" dirty="0" sz="2800" spc="-15">
                <a:solidFill>
                  <a:srgbClr val="FFCC00"/>
                </a:solidFill>
                <a:latin typeface="Tahoma"/>
                <a:cs typeface="Tahoma"/>
              </a:rPr>
              <a:t>Patient</a:t>
            </a:r>
            <a:r>
              <a:rPr b="0" dirty="0" sz="2800" spc="5">
                <a:solidFill>
                  <a:srgbClr val="FFCC00"/>
                </a:solidFill>
                <a:latin typeface="Tahoma"/>
                <a:cs typeface="Tahoma"/>
              </a:rPr>
              <a:t> </a:t>
            </a:r>
            <a:r>
              <a:rPr b="0" dirty="0" sz="2800" spc="-5">
                <a:solidFill>
                  <a:srgbClr val="FFCC00"/>
                </a:solidFill>
                <a:latin typeface="Tahoma"/>
                <a:cs typeface="Tahoma"/>
              </a:rPr>
              <a:t>Willing</a:t>
            </a:r>
            <a:r>
              <a:rPr b="0" dirty="0" sz="2800">
                <a:solidFill>
                  <a:srgbClr val="FFCC00"/>
                </a:solidFill>
                <a:latin typeface="Tahoma"/>
                <a:cs typeface="Tahoma"/>
              </a:rPr>
              <a:t> </a:t>
            </a:r>
            <a:r>
              <a:rPr b="0" dirty="0" sz="2800" spc="-5">
                <a:solidFill>
                  <a:srgbClr val="FFCC00"/>
                </a:solidFill>
                <a:latin typeface="Tahoma"/>
                <a:cs typeface="Tahoma"/>
              </a:rPr>
              <a:t>to</a:t>
            </a:r>
            <a:r>
              <a:rPr b="0" dirty="0" sz="2800" spc="5">
                <a:solidFill>
                  <a:srgbClr val="FFCC00"/>
                </a:solidFill>
                <a:latin typeface="Tahoma"/>
                <a:cs typeface="Tahoma"/>
              </a:rPr>
              <a:t> </a:t>
            </a:r>
            <a:r>
              <a:rPr b="0" dirty="0" sz="2800" spc="-5">
                <a:solidFill>
                  <a:srgbClr val="FFCC00"/>
                </a:solidFill>
                <a:latin typeface="Tahoma"/>
                <a:cs typeface="Tahoma"/>
              </a:rPr>
              <a:t>Quit </a:t>
            </a:r>
            <a:r>
              <a:rPr b="0" dirty="0" sz="2800" spc="-10">
                <a:solidFill>
                  <a:srgbClr val="FFCC00"/>
                </a:solidFill>
                <a:latin typeface="Tahoma"/>
                <a:cs typeface="Tahoma"/>
              </a:rPr>
              <a:t>Smoking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1048755" name="object 3"/>
          <p:cNvSpPr txBox="1"/>
          <p:nvPr/>
        </p:nvSpPr>
        <p:spPr>
          <a:xfrm>
            <a:off x="382320" y="1450035"/>
            <a:ext cx="8157209" cy="3074670"/>
          </a:xfrm>
          <a:prstGeom prst="rect"/>
        </p:spPr>
        <p:txBody>
          <a:bodyPr bIns="0" lIns="0" rIns="0" rtlCol="0" tIns="12700" vert="horz" wrap="square">
            <a:spAutoFit/>
          </a:bodyPr>
          <a:p>
            <a:pPr indent="-524510" marL="536575">
              <a:lnSpc>
                <a:spcPct val="100000"/>
              </a:lnSpc>
              <a:spcBef>
                <a:spcPts val="100"/>
              </a:spcBef>
              <a:buAutoNum type="arabicPeriod"/>
              <a:tabLst>
                <a:tab algn="l" pos="536575"/>
                <a:tab algn="l" pos="537210"/>
                <a:tab algn="l" pos="1315720"/>
              </a:tabLst>
            </a:pPr>
            <a:r>
              <a:rPr dirty="0" sz="2400" spc="-5">
                <a:solidFill>
                  <a:srgbClr val="A4FF4A"/>
                </a:solidFill>
                <a:latin typeface="Arial MT"/>
                <a:cs typeface="Arial MT"/>
              </a:rPr>
              <a:t>ASK	</a:t>
            </a:r>
            <a:r>
              <a:rPr dirty="0" sz="2400">
                <a:solidFill>
                  <a:srgbClr val="A4FF4A"/>
                </a:solidFill>
                <a:latin typeface="Arial MT"/>
                <a:cs typeface="Arial MT"/>
              </a:rPr>
              <a:t>-</a:t>
            </a:r>
            <a:r>
              <a:rPr dirty="0" sz="2400" spc="-10">
                <a:solidFill>
                  <a:srgbClr val="A4FF4A"/>
                </a:solidFill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-</a:t>
            </a:r>
            <a:r>
              <a:rPr dirty="0" sz="2400" spc="-5">
                <a:solidFill>
                  <a:srgbClr val="FFFFFF"/>
                </a:solidFill>
                <a:latin typeface="Arial MT"/>
                <a:cs typeface="Arial MT"/>
              </a:rPr>
              <a:t>Systematically</a:t>
            </a:r>
            <a:r>
              <a:rPr dirty="0" sz="2400" spc="3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Arial MT"/>
                <a:cs typeface="Arial MT"/>
              </a:rPr>
              <a:t>identify</a:t>
            </a:r>
            <a:r>
              <a:rPr dirty="0" sz="2400" spc="1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400">
                <a:solidFill>
                  <a:srgbClr val="FFFFFF"/>
                </a:solidFill>
                <a:latin typeface="Arial MT"/>
                <a:cs typeface="Arial MT"/>
              </a:rPr>
              <a:t>all</a:t>
            </a:r>
            <a:r>
              <a:rPr dirty="0" sz="2400" spc="1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Arial MT"/>
                <a:cs typeface="Arial MT"/>
              </a:rPr>
              <a:t>tobacco</a:t>
            </a:r>
            <a:r>
              <a:rPr dirty="0" sz="2400" spc="1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Arial MT"/>
                <a:cs typeface="Arial MT"/>
              </a:rPr>
              <a:t>users</a:t>
            </a:r>
            <a:r>
              <a:rPr dirty="0" sz="2400" spc="1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Arial MT"/>
                <a:cs typeface="Arial MT"/>
              </a:rPr>
              <a:t>at</a:t>
            </a:r>
            <a:r>
              <a:rPr dirty="0" sz="2400" spc="1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Arial MT"/>
                <a:cs typeface="Arial MT"/>
              </a:rPr>
              <a:t>every</a:t>
            </a:r>
            <a:endParaRPr sz="2400">
              <a:latin typeface="Arial MT"/>
              <a:cs typeface="Arial MT"/>
            </a:endParaRPr>
          </a:p>
          <a:p>
            <a:pPr marL="469900">
              <a:lnSpc>
                <a:spcPct val="100000"/>
              </a:lnSpc>
              <a:spcBef>
                <a:spcPts val="5"/>
              </a:spcBef>
            </a:pPr>
            <a:r>
              <a:rPr dirty="0" sz="2400" spc="-5">
                <a:solidFill>
                  <a:srgbClr val="FFFFFF"/>
                </a:solidFill>
                <a:latin typeface="Arial MT"/>
                <a:cs typeface="Arial MT"/>
              </a:rPr>
              <a:t>visit</a:t>
            </a:r>
            <a:endParaRPr sz="2400">
              <a:latin typeface="Arial MT"/>
              <a:cs typeface="Arial MT"/>
            </a:endParaRPr>
          </a:p>
          <a:p>
            <a:pPr indent="-524510" marL="536575">
              <a:lnSpc>
                <a:spcPct val="100000"/>
              </a:lnSpc>
              <a:spcBef>
                <a:spcPts val="1680"/>
              </a:spcBef>
              <a:buAutoNum type="arabicPeriod" startAt="2"/>
              <a:tabLst>
                <a:tab algn="l" pos="536575"/>
                <a:tab algn="l" pos="537210"/>
              </a:tabLst>
            </a:pPr>
            <a:r>
              <a:rPr dirty="0" sz="2400" spc="-5">
                <a:solidFill>
                  <a:srgbClr val="A4FF4A"/>
                </a:solidFill>
                <a:latin typeface="Arial MT"/>
                <a:cs typeface="Arial MT"/>
              </a:rPr>
              <a:t>ADVISE</a:t>
            </a:r>
            <a:r>
              <a:rPr dirty="0" sz="2400" spc="10">
                <a:solidFill>
                  <a:srgbClr val="A4FF4A"/>
                </a:solidFill>
                <a:latin typeface="Arial MT"/>
                <a:cs typeface="Arial MT"/>
              </a:rPr>
              <a:t> </a:t>
            </a:r>
            <a:r>
              <a:rPr dirty="0" sz="2400">
                <a:solidFill>
                  <a:srgbClr val="A4FF4A"/>
                </a:solidFill>
                <a:latin typeface="Arial MT"/>
                <a:cs typeface="Arial MT"/>
              </a:rPr>
              <a:t>- </a:t>
            </a:r>
            <a:r>
              <a:rPr dirty="0" sz="2400" spc="-5">
                <a:solidFill>
                  <a:srgbClr val="FFFFFF"/>
                </a:solidFill>
                <a:latin typeface="Arial MT"/>
                <a:cs typeface="Arial MT"/>
              </a:rPr>
              <a:t>Strongly</a:t>
            </a:r>
            <a:r>
              <a:rPr dirty="0" sz="240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Arial MT"/>
                <a:cs typeface="Arial MT"/>
              </a:rPr>
              <a:t>urge</a:t>
            </a:r>
            <a:r>
              <a:rPr dirty="0" sz="2400" spc="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Arial MT"/>
                <a:cs typeface="Arial MT"/>
              </a:rPr>
              <a:t>all</a:t>
            </a:r>
            <a:r>
              <a:rPr dirty="0" sz="2400" spc="2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Arial MT"/>
                <a:cs typeface="Arial MT"/>
              </a:rPr>
              <a:t>tobacco</a:t>
            </a:r>
            <a:r>
              <a:rPr dirty="0" sz="2400" spc="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400">
                <a:solidFill>
                  <a:srgbClr val="FFFFFF"/>
                </a:solidFill>
                <a:latin typeface="Arial MT"/>
                <a:cs typeface="Arial MT"/>
              </a:rPr>
              <a:t>users to </a:t>
            </a:r>
            <a:r>
              <a:rPr dirty="0" sz="2400" spc="-5">
                <a:solidFill>
                  <a:srgbClr val="FFFFFF"/>
                </a:solidFill>
                <a:latin typeface="Arial MT"/>
                <a:cs typeface="Arial MT"/>
              </a:rPr>
              <a:t>quit</a:t>
            </a:r>
            <a:endParaRPr sz="2400">
              <a:latin typeface="Arial MT"/>
              <a:cs typeface="Arial MT"/>
            </a:endParaRPr>
          </a:p>
          <a:p>
            <a:pPr indent="-524510" marL="536575">
              <a:lnSpc>
                <a:spcPct val="100000"/>
              </a:lnSpc>
              <a:spcBef>
                <a:spcPts val="1680"/>
              </a:spcBef>
              <a:buAutoNum type="arabicPeriod" startAt="2"/>
              <a:tabLst>
                <a:tab algn="l" pos="536575"/>
                <a:tab algn="l" pos="537210"/>
              </a:tabLst>
            </a:pPr>
            <a:r>
              <a:rPr dirty="0" sz="2400" spc="-5">
                <a:solidFill>
                  <a:srgbClr val="A4FF4A"/>
                </a:solidFill>
                <a:latin typeface="Arial MT"/>
                <a:cs typeface="Arial MT"/>
              </a:rPr>
              <a:t>ASSESS</a:t>
            </a:r>
            <a:r>
              <a:rPr dirty="0" sz="2400" spc="15">
                <a:solidFill>
                  <a:srgbClr val="A4FF4A"/>
                </a:solidFill>
                <a:latin typeface="Arial MT"/>
                <a:cs typeface="Arial MT"/>
              </a:rPr>
              <a:t> </a:t>
            </a:r>
            <a:r>
              <a:rPr dirty="0" sz="2400">
                <a:solidFill>
                  <a:srgbClr val="A4FF4A"/>
                </a:solidFill>
                <a:latin typeface="Arial MT"/>
                <a:cs typeface="Arial MT"/>
              </a:rPr>
              <a:t>-</a:t>
            </a:r>
            <a:r>
              <a:rPr dirty="0" sz="2400" spc="-5">
                <a:solidFill>
                  <a:srgbClr val="A4FF4A"/>
                </a:solidFill>
                <a:latin typeface="Arial MT"/>
                <a:cs typeface="Arial MT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Arial MT"/>
                <a:cs typeface="Arial MT"/>
              </a:rPr>
              <a:t>Determine</a:t>
            </a:r>
            <a:r>
              <a:rPr dirty="0" sz="2400" spc="1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Arial MT"/>
                <a:cs typeface="Arial MT"/>
              </a:rPr>
              <a:t>willingness</a:t>
            </a:r>
            <a:r>
              <a:rPr dirty="0" sz="2400" spc="4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400">
                <a:solidFill>
                  <a:srgbClr val="FFFFFF"/>
                </a:solidFill>
                <a:latin typeface="Arial MT"/>
                <a:cs typeface="Arial MT"/>
              </a:rPr>
              <a:t>to </a:t>
            </a:r>
            <a:r>
              <a:rPr dirty="0" sz="2400" spc="-5">
                <a:solidFill>
                  <a:srgbClr val="FFFFFF"/>
                </a:solidFill>
                <a:latin typeface="Arial MT"/>
                <a:cs typeface="Arial MT"/>
              </a:rPr>
              <a:t>make</a:t>
            </a:r>
            <a:r>
              <a:rPr dirty="0" sz="2400" spc="1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dirty="0" sz="240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Arial MT"/>
                <a:cs typeface="Arial MT"/>
              </a:rPr>
              <a:t>quit</a:t>
            </a:r>
            <a:r>
              <a:rPr dirty="0" sz="2400">
                <a:solidFill>
                  <a:srgbClr val="FFFFFF"/>
                </a:solidFill>
                <a:latin typeface="Arial MT"/>
                <a:cs typeface="Arial MT"/>
              </a:rPr>
              <a:t> attempt</a:t>
            </a:r>
            <a:endParaRPr sz="2400">
              <a:latin typeface="Arial MT"/>
              <a:cs typeface="Arial MT"/>
            </a:endParaRPr>
          </a:p>
          <a:p>
            <a:pPr indent="-524510" marL="536575">
              <a:lnSpc>
                <a:spcPct val="100000"/>
              </a:lnSpc>
              <a:spcBef>
                <a:spcPts val="1680"/>
              </a:spcBef>
              <a:buAutoNum type="arabicPeriod" startAt="2"/>
              <a:tabLst>
                <a:tab algn="l" pos="536575"/>
                <a:tab algn="l" pos="537210"/>
                <a:tab algn="l" pos="2035175"/>
              </a:tabLst>
            </a:pPr>
            <a:r>
              <a:rPr dirty="0" sz="2400" spc="-5">
                <a:solidFill>
                  <a:srgbClr val="A4FF4A"/>
                </a:solidFill>
                <a:latin typeface="Arial MT"/>
                <a:cs typeface="Arial MT"/>
              </a:rPr>
              <a:t>ASSIST</a:t>
            </a:r>
            <a:r>
              <a:rPr dirty="0" sz="2400" spc="-35">
                <a:solidFill>
                  <a:srgbClr val="A4FF4A"/>
                </a:solidFill>
                <a:latin typeface="Arial MT"/>
                <a:cs typeface="Arial MT"/>
              </a:rPr>
              <a:t> </a:t>
            </a:r>
            <a:r>
              <a:rPr dirty="0" sz="2400">
                <a:solidFill>
                  <a:srgbClr val="A4FF4A"/>
                </a:solidFill>
                <a:latin typeface="Arial MT"/>
                <a:cs typeface="Arial MT"/>
              </a:rPr>
              <a:t>-	</a:t>
            </a:r>
            <a:r>
              <a:rPr dirty="0" sz="2400" spc="-5">
                <a:solidFill>
                  <a:srgbClr val="FFFFFF"/>
                </a:solidFill>
                <a:latin typeface="Arial MT"/>
                <a:cs typeface="Arial MT"/>
              </a:rPr>
              <a:t>Aid</a:t>
            </a:r>
            <a:r>
              <a:rPr dirty="0" sz="2400">
                <a:solidFill>
                  <a:srgbClr val="FFFFFF"/>
                </a:solidFill>
                <a:latin typeface="Arial MT"/>
                <a:cs typeface="Arial MT"/>
              </a:rPr>
              <a:t> the</a:t>
            </a:r>
            <a:r>
              <a:rPr dirty="0" sz="2400" spc="-5">
                <a:solidFill>
                  <a:srgbClr val="FFFFFF"/>
                </a:solidFill>
                <a:latin typeface="Arial MT"/>
                <a:cs typeface="Arial MT"/>
              </a:rPr>
              <a:t> patient</a:t>
            </a:r>
            <a:r>
              <a:rPr dirty="0" sz="2400">
                <a:solidFill>
                  <a:srgbClr val="FFFFFF"/>
                </a:solidFill>
                <a:latin typeface="Arial MT"/>
                <a:cs typeface="Arial MT"/>
              </a:rPr>
              <a:t> in</a:t>
            </a:r>
            <a:r>
              <a:rPr dirty="0" sz="2400" spc="-1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Arial MT"/>
                <a:cs typeface="Arial MT"/>
              </a:rPr>
              <a:t>quitting</a:t>
            </a:r>
            <a:endParaRPr sz="2400">
              <a:latin typeface="Arial MT"/>
              <a:cs typeface="Arial MT"/>
            </a:endParaRPr>
          </a:p>
          <a:p>
            <a:pPr indent="-524510" marL="536575">
              <a:lnSpc>
                <a:spcPct val="100000"/>
              </a:lnSpc>
              <a:spcBef>
                <a:spcPts val="1685"/>
              </a:spcBef>
              <a:buAutoNum type="arabicPeriod" startAt="2"/>
              <a:tabLst>
                <a:tab algn="l" pos="536575"/>
                <a:tab algn="l" pos="537210"/>
                <a:tab algn="l" pos="2755900"/>
              </a:tabLst>
            </a:pPr>
            <a:r>
              <a:rPr dirty="0" sz="2400" spc="-5">
                <a:solidFill>
                  <a:srgbClr val="A4FF4A"/>
                </a:solidFill>
                <a:latin typeface="Arial MT"/>
                <a:cs typeface="Arial MT"/>
              </a:rPr>
              <a:t>ARRANGE</a:t>
            </a:r>
            <a:r>
              <a:rPr dirty="0" sz="2400" spc="25">
                <a:solidFill>
                  <a:srgbClr val="A4FF4A"/>
                </a:solidFill>
                <a:latin typeface="Arial MT"/>
                <a:cs typeface="Arial MT"/>
              </a:rPr>
              <a:t> </a:t>
            </a:r>
            <a:r>
              <a:rPr dirty="0" sz="2400">
                <a:solidFill>
                  <a:srgbClr val="A4FF4A"/>
                </a:solidFill>
                <a:latin typeface="Arial MT"/>
                <a:cs typeface="Arial MT"/>
              </a:rPr>
              <a:t>-	</a:t>
            </a:r>
            <a:r>
              <a:rPr dirty="0" sz="2400" spc="-5">
                <a:solidFill>
                  <a:srgbClr val="FFFFFF"/>
                </a:solidFill>
                <a:latin typeface="Arial MT"/>
                <a:cs typeface="Arial MT"/>
              </a:rPr>
              <a:t>Schedule</a:t>
            </a:r>
            <a:r>
              <a:rPr dirty="0" sz="2400" spc="1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Arial MT"/>
                <a:cs typeface="Arial MT"/>
              </a:rPr>
              <a:t>follow-up</a:t>
            </a:r>
            <a:r>
              <a:rPr dirty="0" sz="2400" spc="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400">
                <a:solidFill>
                  <a:srgbClr val="FFFFFF"/>
                </a:solidFill>
                <a:latin typeface="Arial MT"/>
                <a:cs typeface="Arial MT"/>
              </a:rPr>
              <a:t>contact.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1048756" name="object 4"/>
          <p:cNvSpPr/>
          <p:nvPr/>
        </p:nvSpPr>
        <p:spPr>
          <a:xfrm>
            <a:off x="430530" y="1171194"/>
            <a:ext cx="8373109" cy="0"/>
          </a:xfrm>
          <a:custGeom>
            <a:avLst/>
            <a:ahLst/>
            <a:rect l="l" t="t" r="r" b="b"/>
            <a:pathLst>
              <a:path w="8373109">
                <a:moveTo>
                  <a:pt x="0" y="0"/>
                </a:moveTo>
                <a:lnTo>
                  <a:pt x="8372856" y="0"/>
                </a:lnTo>
              </a:path>
            </a:pathLst>
          </a:custGeom>
          <a:ln w="28956">
            <a:solidFill>
              <a:srgbClr val="F4C500"/>
            </a:solidFill>
          </a:ln>
        </p:spPr>
        <p:txBody>
          <a:bodyPr bIns="0" lIns="0" rIns="0" rtlCol="0" tIns="0" wrap="square"/>
          <a:p/>
        </p:txBody>
      </p:sp>
      <p:sp>
        <p:nvSpPr>
          <p:cNvPr id="1048757" name="object 5"/>
          <p:cNvSpPr txBox="1"/>
          <p:nvPr/>
        </p:nvSpPr>
        <p:spPr>
          <a:xfrm>
            <a:off x="2638170" y="4908296"/>
            <a:ext cx="4166870" cy="208279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©</a:t>
            </a:r>
            <a:r>
              <a:rPr dirty="0" sz="1200" spc="1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2015</a:t>
            </a:r>
            <a:r>
              <a:rPr dirty="0" sz="1200" spc="-1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 MT"/>
                <a:cs typeface="Arial MT"/>
              </a:rPr>
              <a:t>Global</a:t>
            </a:r>
            <a:r>
              <a:rPr dirty="0" sz="1200" spc="-1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 MT"/>
                <a:cs typeface="Arial MT"/>
              </a:rPr>
              <a:t>Initiative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for </a:t>
            </a:r>
            <a:r>
              <a:rPr dirty="0" sz="1200" spc="-5">
                <a:solidFill>
                  <a:srgbClr val="FFFFFF"/>
                </a:solidFill>
                <a:latin typeface="Arial MT"/>
                <a:cs typeface="Arial MT"/>
              </a:rPr>
              <a:t>Chronic</a:t>
            </a:r>
            <a:r>
              <a:rPr dirty="0" sz="1200" spc="-1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 MT"/>
                <a:cs typeface="Arial MT"/>
              </a:rPr>
              <a:t>Obstructive</a:t>
            </a:r>
            <a:r>
              <a:rPr dirty="0" sz="1200" spc="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 MT"/>
                <a:cs typeface="Arial MT"/>
              </a:rPr>
              <a:t>Lung</a:t>
            </a:r>
            <a:r>
              <a:rPr dirty="0" sz="1200" spc="-2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 MT"/>
                <a:cs typeface="Arial MT"/>
              </a:rPr>
              <a:t>Disease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90" name="object 2"/>
          <p:cNvPicPr>
            <a:picLocks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2295144" y="48767"/>
            <a:ext cx="4652772" cy="1304543"/>
          </a:xfrm>
          <a:prstGeom prst="rect"/>
        </p:spPr>
      </p:pic>
      <p:sp>
        <p:nvSpPr>
          <p:cNvPr id="1048758" name="object 3"/>
          <p:cNvSpPr txBox="1">
            <a:spLocks noGrp="1"/>
          </p:cNvSpPr>
          <p:nvPr>
            <p:ph type="title"/>
          </p:nvPr>
        </p:nvSpPr>
        <p:spPr>
          <a:xfrm>
            <a:off x="2670429" y="239090"/>
            <a:ext cx="3877945" cy="697230"/>
          </a:xfrm>
          <a:prstGeom prst="rect"/>
        </p:spPr>
        <p:txBody>
          <a:bodyPr bIns="0" lIns="0" rIns="0" rtlCol="0" tIns="13335" vert="horz" wrap="square">
            <a:spAutoFit/>
          </a:bodyPr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u="heavy">
                <a:uFill>
                  <a:solidFill>
                    <a:srgbClr val="FFFF00"/>
                  </a:solidFill>
                </a:uFill>
              </a:rPr>
              <a:t>Com</a:t>
            </a:r>
            <a:r>
              <a:rPr dirty="0" spc="-15" u="heavy">
                <a:uFill>
                  <a:solidFill>
                    <a:srgbClr val="FFFF00"/>
                  </a:solidFill>
                </a:uFill>
              </a:rPr>
              <a:t>p</a:t>
            </a:r>
            <a:r>
              <a:rPr dirty="0" u="heavy">
                <a:uFill>
                  <a:solidFill>
                    <a:srgbClr val="FFFF00"/>
                  </a:solidFill>
                </a:uFill>
              </a:rPr>
              <a:t>licati</a:t>
            </a:r>
            <a:r>
              <a:rPr dirty="0" spc="-15" u="heavy">
                <a:uFill>
                  <a:solidFill>
                    <a:srgbClr val="FFFF00"/>
                  </a:solidFill>
                </a:uFill>
              </a:rPr>
              <a:t>o</a:t>
            </a:r>
            <a:r>
              <a:rPr dirty="0" u="heavy">
                <a:uFill>
                  <a:solidFill>
                    <a:srgbClr val="FFFF00"/>
                  </a:solidFill>
                </a:uFill>
              </a:rPr>
              <a:t>ns</a:t>
            </a:r>
          </a:p>
        </p:txBody>
      </p:sp>
      <p:grpSp>
        <p:nvGrpSpPr>
          <p:cNvPr id="150" name="object 4"/>
          <p:cNvGrpSpPr/>
          <p:nvPr/>
        </p:nvGrpSpPr>
        <p:grpSpPr>
          <a:xfrm>
            <a:off x="333756" y="1024127"/>
            <a:ext cx="4869180" cy="2740660"/>
            <a:chOff x="333756" y="1024127"/>
            <a:chExt cx="4869180" cy="2740660"/>
          </a:xfrm>
        </p:grpSpPr>
        <p:pic>
          <p:nvPicPr>
            <p:cNvPr id="2097291" name="object 5"/>
            <p:cNvPicPr>
              <a:picLocks/>
            </p:cNvPicPr>
            <p:nvPr/>
          </p:nvPicPr>
          <p:blipFill>
            <a:blip xmlns:r="http://schemas.openxmlformats.org/officeDocument/2006/relationships" r:embed="rId2" cstate="print"/>
            <a:stretch>
              <a:fillRect/>
            </a:stretch>
          </p:blipFill>
          <p:spPr>
            <a:xfrm>
              <a:off x="333756" y="1024127"/>
              <a:ext cx="4869180" cy="2740152"/>
            </a:xfrm>
            <a:prstGeom prst="rect"/>
          </p:spPr>
        </p:pic>
        <p:pic>
          <p:nvPicPr>
            <p:cNvPr id="2097292" name="object 6"/>
            <p:cNvPicPr>
              <a:picLocks/>
            </p:cNvPicPr>
            <p:nvPr/>
          </p:nvPicPr>
          <p:blipFill>
            <a:blip xmlns:r="http://schemas.openxmlformats.org/officeDocument/2006/relationships" r:embed="rId3" cstate="print"/>
            <a:stretch>
              <a:fillRect/>
            </a:stretch>
          </p:blipFill>
          <p:spPr>
            <a:xfrm>
              <a:off x="522427" y="1374597"/>
              <a:ext cx="365760" cy="273100"/>
            </a:xfrm>
            <a:prstGeom prst="rect"/>
          </p:spPr>
        </p:pic>
        <p:pic>
          <p:nvPicPr>
            <p:cNvPr id="2097293" name="object 7"/>
            <p:cNvPicPr>
              <a:picLocks/>
            </p:cNvPicPr>
            <p:nvPr/>
          </p:nvPicPr>
          <p:blipFill>
            <a:blip xmlns:r="http://schemas.openxmlformats.org/officeDocument/2006/relationships" r:embed="rId3" cstate="print"/>
            <a:stretch>
              <a:fillRect/>
            </a:stretch>
          </p:blipFill>
          <p:spPr>
            <a:xfrm>
              <a:off x="522427" y="1960499"/>
              <a:ext cx="365760" cy="272795"/>
            </a:xfrm>
            <a:prstGeom prst="rect"/>
          </p:spPr>
        </p:pic>
        <p:pic>
          <p:nvPicPr>
            <p:cNvPr id="2097294" name="object 8"/>
            <p:cNvPicPr>
              <a:picLocks/>
            </p:cNvPicPr>
            <p:nvPr/>
          </p:nvPicPr>
          <p:blipFill>
            <a:blip xmlns:r="http://schemas.openxmlformats.org/officeDocument/2006/relationships" r:embed="rId3" cstate="print"/>
            <a:stretch>
              <a:fillRect/>
            </a:stretch>
          </p:blipFill>
          <p:spPr>
            <a:xfrm>
              <a:off x="522427" y="2545410"/>
              <a:ext cx="365760" cy="273100"/>
            </a:xfrm>
            <a:prstGeom prst="rect"/>
          </p:spPr>
        </p:pic>
        <p:pic>
          <p:nvPicPr>
            <p:cNvPr id="2097295" name="object 9"/>
            <p:cNvPicPr>
              <a:picLocks/>
            </p:cNvPicPr>
            <p:nvPr/>
          </p:nvPicPr>
          <p:blipFill>
            <a:blip xmlns:r="http://schemas.openxmlformats.org/officeDocument/2006/relationships" r:embed="rId3" cstate="print"/>
            <a:stretch>
              <a:fillRect/>
            </a:stretch>
          </p:blipFill>
          <p:spPr>
            <a:xfrm>
              <a:off x="522427" y="3131185"/>
              <a:ext cx="365760" cy="272795"/>
            </a:xfrm>
            <a:prstGeom prst="rect"/>
          </p:spPr>
        </p:pic>
      </p:grpSp>
      <p:sp>
        <p:nvSpPr>
          <p:cNvPr id="1048759" name="object 10"/>
          <p:cNvSpPr txBox="1"/>
          <p:nvPr/>
        </p:nvSpPr>
        <p:spPr>
          <a:xfrm>
            <a:off x="852627" y="1077126"/>
            <a:ext cx="4043679" cy="2367915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 marR="1382395">
              <a:lnSpc>
                <a:spcPct val="120100"/>
              </a:lnSpc>
              <a:spcBef>
                <a:spcPts val="100"/>
              </a:spcBef>
            </a:pPr>
            <a:r>
              <a:rPr dirty="0" sz="3200">
                <a:solidFill>
                  <a:srgbClr val="FFFFFF"/>
                </a:solidFill>
                <a:latin typeface="Arial MT"/>
                <a:cs typeface="Arial MT"/>
              </a:rPr>
              <a:t>Pn</a:t>
            </a:r>
            <a:r>
              <a:rPr dirty="0" sz="3200" spc="-20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r>
              <a:rPr dirty="0" sz="3200">
                <a:solidFill>
                  <a:srgbClr val="FFFFFF"/>
                </a:solidFill>
                <a:latin typeface="Arial MT"/>
                <a:cs typeface="Arial MT"/>
              </a:rPr>
              <a:t>u</a:t>
            </a:r>
            <a:r>
              <a:rPr dirty="0" sz="3200" spc="-15">
                <a:solidFill>
                  <a:srgbClr val="FFFFFF"/>
                </a:solidFill>
                <a:latin typeface="Arial MT"/>
                <a:cs typeface="Arial MT"/>
              </a:rPr>
              <a:t>m</a:t>
            </a:r>
            <a:r>
              <a:rPr dirty="0" sz="3200">
                <a:solidFill>
                  <a:srgbClr val="FFFFFF"/>
                </a:solidFill>
                <a:latin typeface="Arial MT"/>
                <a:cs typeface="Arial MT"/>
              </a:rPr>
              <a:t>o</a:t>
            </a:r>
            <a:r>
              <a:rPr dirty="0" sz="3200" spc="-10">
                <a:solidFill>
                  <a:srgbClr val="FFFFFF"/>
                </a:solidFill>
                <a:latin typeface="Arial MT"/>
                <a:cs typeface="Arial MT"/>
              </a:rPr>
              <a:t>t</a:t>
            </a:r>
            <a:r>
              <a:rPr dirty="0" sz="3200">
                <a:solidFill>
                  <a:srgbClr val="FFFFFF"/>
                </a:solidFill>
                <a:latin typeface="Arial MT"/>
                <a:cs typeface="Arial MT"/>
              </a:rPr>
              <a:t>h</a:t>
            </a:r>
            <a:r>
              <a:rPr dirty="0" sz="3200" spc="-15">
                <a:solidFill>
                  <a:srgbClr val="FFFFFF"/>
                </a:solidFill>
                <a:latin typeface="Arial MT"/>
                <a:cs typeface="Arial MT"/>
              </a:rPr>
              <a:t>o</a:t>
            </a:r>
            <a:r>
              <a:rPr dirty="0" sz="3200">
                <a:solidFill>
                  <a:srgbClr val="FFFFFF"/>
                </a:solidFill>
                <a:latin typeface="Arial MT"/>
                <a:cs typeface="Arial MT"/>
              </a:rPr>
              <a:t>rax  Cor</a:t>
            </a:r>
            <a:r>
              <a:rPr dirty="0" sz="3200" spc="-8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3200" spc="-5">
                <a:solidFill>
                  <a:srgbClr val="FFFFFF"/>
                </a:solidFill>
                <a:latin typeface="Arial MT"/>
                <a:cs typeface="Arial MT"/>
              </a:rPr>
              <a:t>pulmonale</a:t>
            </a:r>
            <a:endParaRPr sz="3200">
              <a:latin typeface="Arial MT"/>
              <a:cs typeface="Arial MT"/>
            </a:endParaRPr>
          </a:p>
          <a:p>
            <a:pPr marL="12700" marR="5080">
              <a:lnSpc>
                <a:spcPts val="4610"/>
              </a:lnSpc>
              <a:spcBef>
                <a:spcPts val="100"/>
              </a:spcBef>
            </a:pPr>
            <a:r>
              <a:rPr dirty="0" sz="3200">
                <a:solidFill>
                  <a:srgbClr val="FFFFFF"/>
                </a:solidFill>
                <a:latin typeface="Arial MT"/>
                <a:cs typeface="Arial MT"/>
              </a:rPr>
              <a:t>Exacerbations</a:t>
            </a:r>
            <a:r>
              <a:rPr dirty="0" sz="3200" spc="-8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3200">
                <a:solidFill>
                  <a:srgbClr val="FFFFFF"/>
                </a:solidFill>
                <a:latin typeface="Arial MT"/>
                <a:cs typeface="Arial MT"/>
              </a:rPr>
              <a:t>of</a:t>
            </a:r>
            <a:r>
              <a:rPr dirty="0" sz="3200" spc="-5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3200">
                <a:solidFill>
                  <a:srgbClr val="FFFFFF"/>
                </a:solidFill>
                <a:latin typeface="Arial MT"/>
                <a:cs typeface="Arial MT"/>
              </a:rPr>
              <a:t>copd </a:t>
            </a:r>
            <a:r>
              <a:rPr dirty="0" sz="3200" spc="-88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3200">
                <a:solidFill>
                  <a:srgbClr val="FFFFFF"/>
                </a:solidFill>
                <a:latin typeface="Arial MT"/>
                <a:cs typeface="Arial MT"/>
              </a:rPr>
              <a:t>Respiratory</a:t>
            </a:r>
            <a:r>
              <a:rPr dirty="0" sz="3200" spc="-5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3200" spc="-5">
                <a:solidFill>
                  <a:srgbClr val="FFFFFF"/>
                </a:solidFill>
                <a:latin typeface="Arial MT"/>
                <a:cs typeface="Arial MT"/>
              </a:rPr>
              <a:t>failure</a:t>
            </a:r>
            <a:endParaRPr sz="3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0" name="object 2"/>
          <p:cNvSpPr txBox="1">
            <a:spLocks noGrp="1"/>
          </p:cNvSpPr>
          <p:nvPr>
            <p:ph type="title"/>
          </p:nvPr>
        </p:nvSpPr>
        <p:spPr>
          <a:xfrm>
            <a:off x="1754504" y="266522"/>
            <a:ext cx="4966335" cy="697230"/>
          </a:xfrm>
          <a:prstGeom prst="rect"/>
        </p:spPr>
        <p:txBody>
          <a:bodyPr bIns="0" lIns="0" rIns="0" rtlCol="0" tIns="13335" vert="horz" wrap="square">
            <a:spAutoFit/>
          </a:bodyPr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dirty="0">
                <a:latin typeface="Tahoma"/>
                <a:cs typeface="Tahoma"/>
              </a:rPr>
              <a:t>COPD</a:t>
            </a:r>
            <a:r>
              <a:rPr b="0" dirty="0" spc="-90">
                <a:latin typeface="Tahoma"/>
                <a:cs typeface="Tahoma"/>
              </a:rPr>
              <a:t> </a:t>
            </a:r>
            <a:r>
              <a:rPr b="0" dirty="0">
                <a:latin typeface="Tahoma"/>
                <a:cs typeface="Tahoma"/>
              </a:rPr>
              <a:t>Comorbidities</a:t>
            </a:r>
          </a:p>
        </p:txBody>
      </p:sp>
      <p:pic>
        <p:nvPicPr>
          <p:cNvPr id="2097296" name="object 3"/>
          <p:cNvPicPr>
            <a:picLocks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979322" y="1581022"/>
            <a:ext cx="265175" cy="199644"/>
          </a:xfrm>
          <a:prstGeom prst="rect"/>
        </p:spPr>
      </p:pic>
      <p:pic>
        <p:nvPicPr>
          <p:cNvPr id="2097297" name="object 4"/>
          <p:cNvPicPr>
            <a:picLocks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979322" y="1885823"/>
            <a:ext cx="265175" cy="199644"/>
          </a:xfrm>
          <a:prstGeom prst="rect"/>
        </p:spPr>
      </p:pic>
      <p:pic>
        <p:nvPicPr>
          <p:cNvPr id="2097298" name="object 5"/>
          <p:cNvPicPr>
            <a:picLocks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979322" y="2190318"/>
            <a:ext cx="265175" cy="199948"/>
          </a:xfrm>
          <a:prstGeom prst="rect"/>
        </p:spPr>
      </p:pic>
      <p:pic>
        <p:nvPicPr>
          <p:cNvPr id="2097299" name="object 6"/>
          <p:cNvPicPr>
            <a:picLocks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979322" y="2495676"/>
            <a:ext cx="265175" cy="199644"/>
          </a:xfrm>
          <a:prstGeom prst="rect"/>
        </p:spPr>
      </p:pic>
      <p:pic>
        <p:nvPicPr>
          <p:cNvPr id="2097300" name="object 7"/>
          <p:cNvPicPr>
            <a:picLocks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979322" y="2800476"/>
            <a:ext cx="265175" cy="199644"/>
          </a:xfrm>
          <a:prstGeom prst="rect"/>
        </p:spPr>
      </p:pic>
      <p:pic>
        <p:nvPicPr>
          <p:cNvPr id="2097301" name="object 8"/>
          <p:cNvPicPr>
            <a:picLocks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979322" y="3105353"/>
            <a:ext cx="265175" cy="199948"/>
          </a:xfrm>
          <a:prstGeom prst="rect"/>
        </p:spPr>
      </p:pic>
      <p:pic>
        <p:nvPicPr>
          <p:cNvPr id="2097302" name="object 9"/>
          <p:cNvPicPr>
            <a:picLocks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979322" y="3415029"/>
            <a:ext cx="265175" cy="199644"/>
          </a:xfrm>
          <a:prstGeom prst="rect"/>
        </p:spPr>
      </p:pic>
      <p:sp>
        <p:nvSpPr>
          <p:cNvPr id="1048761" name="object 10"/>
          <p:cNvSpPr txBox="1"/>
          <p:nvPr/>
        </p:nvSpPr>
        <p:spPr>
          <a:xfrm>
            <a:off x="509422" y="1169034"/>
            <a:ext cx="8028305" cy="3378200"/>
          </a:xfrm>
          <a:prstGeom prst="rect"/>
        </p:spPr>
        <p:txBody>
          <a:bodyPr bIns="0" lIns="0" rIns="0" rtlCol="0" tIns="13335" vert="horz" wrap="square">
            <a:spAutoFit/>
          </a:bodyPr>
          <a:p>
            <a:pPr indent="-591820" marL="603885" marR="3571875">
              <a:lnSpc>
                <a:spcPct val="100000"/>
              </a:lnSpc>
              <a:spcBef>
                <a:spcPts val="105"/>
              </a:spcBef>
            </a:pPr>
            <a:r>
              <a:rPr dirty="0" sz="2000" spc="-5">
                <a:solidFill>
                  <a:srgbClr val="FFFFFF"/>
                </a:solidFill>
                <a:latin typeface="Tahoma"/>
                <a:cs typeface="Tahoma"/>
              </a:rPr>
              <a:t>COPD </a:t>
            </a:r>
            <a:r>
              <a:rPr dirty="0" sz="2000">
                <a:solidFill>
                  <a:srgbClr val="FFFFFF"/>
                </a:solidFill>
                <a:latin typeface="Tahoma"/>
                <a:cs typeface="Tahoma"/>
              </a:rPr>
              <a:t>patients </a:t>
            </a:r>
            <a:r>
              <a:rPr dirty="0" sz="2000" spc="-5">
                <a:solidFill>
                  <a:srgbClr val="FFFFFF"/>
                </a:solidFill>
                <a:latin typeface="Tahoma"/>
                <a:cs typeface="Tahoma"/>
              </a:rPr>
              <a:t>are </a:t>
            </a:r>
            <a:r>
              <a:rPr dirty="0" sz="2000">
                <a:solidFill>
                  <a:srgbClr val="FFFFFF"/>
                </a:solidFill>
                <a:latin typeface="Tahoma"/>
                <a:cs typeface="Tahoma"/>
              </a:rPr>
              <a:t>at </a:t>
            </a:r>
            <a:r>
              <a:rPr dirty="0" sz="2000" spc="-5">
                <a:solidFill>
                  <a:srgbClr val="FFFFFF"/>
                </a:solidFill>
                <a:latin typeface="Tahoma"/>
                <a:cs typeface="Tahoma"/>
              </a:rPr>
              <a:t>increased risk </a:t>
            </a:r>
            <a:r>
              <a:rPr dirty="0" sz="2000" spc="-10">
                <a:solidFill>
                  <a:srgbClr val="FFFFFF"/>
                </a:solidFill>
                <a:latin typeface="Tahoma"/>
                <a:cs typeface="Tahoma"/>
              </a:rPr>
              <a:t>for: </a:t>
            </a:r>
            <a:r>
              <a:rPr dirty="0" sz="2000" spc="-61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Tahoma"/>
                <a:cs typeface="Tahoma"/>
              </a:rPr>
              <a:t>Cardiovascular diseases </a:t>
            </a:r>
            <a:r>
              <a:rPr dirty="0" sz="200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Tahoma"/>
                <a:cs typeface="Tahoma"/>
              </a:rPr>
              <a:t>Osteoporosis</a:t>
            </a:r>
            <a:endParaRPr sz="2000">
              <a:latin typeface="Tahoma"/>
              <a:cs typeface="Tahoma"/>
            </a:endParaRPr>
          </a:p>
          <a:p>
            <a:pPr marL="603885" marR="4784090">
              <a:lnSpc>
                <a:spcPct val="100000"/>
              </a:lnSpc>
            </a:pPr>
            <a:r>
              <a:rPr dirty="0" sz="2000" spc="-10">
                <a:solidFill>
                  <a:srgbClr val="FFFFFF"/>
                </a:solidFill>
                <a:latin typeface="Tahoma"/>
                <a:cs typeface="Tahoma"/>
              </a:rPr>
              <a:t>Respiratory </a:t>
            </a:r>
            <a:r>
              <a:rPr dirty="0" sz="2000" spc="-5">
                <a:solidFill>
                  <a:srgbClr val="FFFFFF"/>
                </a:solidFill>
                <a:latin typeface="Tahoma"/>
                <a:cs typeface="Tahoma"/>
              </a:rPr>
              <a:t>infections </a:t>
            </a:r>
            <a:r>
              <a:rPr dirty="0" sz="200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Tahoma"/>
                <a:cs typeface="Tahoma"/>
              </a:rPr>
              <a:t>Anxiety</a:t>
            </a:r>
            <a:r>
              <a:rPr dirty="0" sz="2000" spc="-2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00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dirty="0" sz="2000" spc="-4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Tahoma"/>
                <a:cs typeface="Tahoma"/>
              </a:rPr>
              <a:t>Depression </a:t>
            </a:r>
            <a:r>
              <a:rPr dirty="0" sz="2000" spc="-61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Tahoma"/>
                <a:cs typeface="Tahoma"/>
              </a:rPr>
              <a:t>Diabetes</a:t>
            </a:r>
            <a:endParaRPr sz="2000">
              <a:latin typeface="Tahoma"/>
              <a:cs typeface="Tahoma"/>
            </a:endParaRPr>
          </a:p>
          <a:p>
            <a:pPr marL="603885">
              <a:lnSpc>
                <a:spcPct val="100000"/>
              </a:lnSpc>
            </a:pPr>
            <a:r>
              <a:rPr dirty="0" sz="2000">
                <a:solidFill>
                  <a:srgbClr val="FFFFFF"/>
                </a:solidFill>
                <a:latin typeface="Tahoma"/>
                <a:cs typeface="Tahoma"/>
              </a:rPr>
              <a:t>Lung</a:t>
            </a:r>
            <a:r>
              <a:rPr dirty="0" sz="2000" spc="-6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Tahoma"/>
                <a:cs typeface="Tahoma"/>
              </a:rPr>
              <a:t>cancer</a:t>
            </a:r>
            <a:endParaRPr sz="2000">
              <a:latin typeface="Tahoma"/>
              <a:cs typeface="Tahoma"/>
            </a:endParaRPr>
          </a:p>
          <a:p>
            <a:pPr marL="603885">
              <a:lnSpc>
                <a:spcPct val="100000"/>
              </a:lnSpc>
              <a:spcBef>
                <a:spcPts val="40"/>
              </a:spcBef>
            </a:pPr>
            <a:r>
              <a:rPr dirty="0" sz="2000">
                <a:solidFill>
                  <a:srgbClr val="FFFFFF"/>
                </a:solidFill>
                <a:latin typeface="Tahoma"/>
                <a:cs typeface="Tahoma"/>
              </a:rPr>
              <a:t>Bronchiectasis</a:t>
            </a:r>
            <a:endParaRPr sz="2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9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dirty="0" sz="2000" i="1">
                <a:solidFill>
                  <a:srgbClr val="FFCC00"/>
                </a:solidFill>
                <a:latin typeface="Arial"/>
                <a:cs typeface="Arial"/>
              </a:rPr>
              <a:t>These</a:t>
            </a:r>
            <a:r>
              <a:rPr dirty="0" sz="2000" i="1" spc="-30">
                <a:solidFill>
                  <a:srgbClr val="FFCC00"/>
                </a:solidFill>
                <a:latin typeface="Arial"/>
                <a:cs typeface="Arial"/>
              </a:rPr>
              <a:t> </a:t>
            </a:r>
            <a:r>
              <a:rPr dirty="0" sz="2000" i="1">
                <a:solidFill>
                  <a:srgbClr val="FFCC00"/>
                </a:solidFill>
                <a:latin typeface="Arial"/>
                <a:cs typeface="Arial"/>
              </a:rPr>
              <a:t>comorbid</a:t>
            </a:r>
            <a:r>
              <a:rPr dirty="0" sz="2000" i="1" spc="-5">
                <a:solidFill>
                  <a:srgbClr val="FFCC00"/>
                </a:solidFill>
                <a:latin typeface="Arial"/>
                <a:cs typeface="Arial"/>
              </a:rPr>
              <a:t> </a:t>
            </a:r>
            <a:r>
              <a:rPr dirty="0" sz="2000" i="1">
                <a:solidFill>
                  <a:srgbClr val="FFCC00"/>
                </a:solidFill>
                <a:latin typeface="Arial"/>
                <a:cs typeface="Arial"/>
              </a:rPr>
              <a:t>conditions</a:t>
            </a:r>
            <a:r>
              <a:rPr dirty="0" sz="2000" i="1" spc="-20">
                <a:solidFill>
                  <a:srgbClr val="FFCC00"/>
                </a:solidFill>
                <a:latin typeface="Arial"/>
                <a:cs typeface="Arial"/>
              </a:rPr>
              <a:t> </a:t>
            </a:r>
            <a:r>
              <a:rPr dirty="0" sz="2000" i="1" spc="-5">
                <a:solidFill>
                  <a:srgbClr val="FFCC00"/>
                </a:solidFill>
                <a:latin typeface="Arial"/>
                <a:cs typeface="Arial"/>
              </a:rPr>
              <a:t>may</a:t>
            </a:r>
            <a:r>
              <a:rPr dirty="0" sz="2000" i="1" spc="-10">
                <a:solidFill>
                  <a:srgbClr val="FFCC00"/>
                </a:solidFill>
                <a:latin typeface="Arial"/>
                <a:cs typeface="Arial"/>
              </a:rPr>
              <a:t> </a:t>
            </a:r>
            <a:r>
              <a:rPr dirty="0" sz="2000" i="1">
                <a:solidFill>
                  <a:srgbClr val="FFCC00"/>
                </a:solidFill>
                <a:latin typeface="Arial"/>
                <a:cs typeface="Arial"/>
              </a:rPr>
              <a:t>influence</a:t>
            </a:r>
            <a:r>
              <a:rPr dirty="0" sz="2000" i="1" spc="-25">
                <a:solidFill>
                  <a:srgbClr val="FFCC00"/>
                </a:solidFill>
                <a:latin typeface="Arial"/>
                <a:cs typeface="Arial"/>
              </a:rPr>
              <a:t> </a:t>
            </a:r>
            <a:r>
              <a:rPr dirty="0" sz="2000" i="1" spc="-5">
                <a:solidFill>
                  <a:srgbClr val="FFCC00"/>
                </a:solidFill>
                <a:latin typeface="Arial"/>
                <a:cs typeface="Arial"/>
              </a:rPr>
              <a:t>mortality</a:t>
            </a:r>
            <a:r>
              <a:rPr dirty="0" sz="2000" i="1" spc="-10">
                <a:solidFill>
                  <a:srgbClr val="FFCC00"/>
                </a:solidFill>
                <a:latin typeface="Arial"/>
                <a:cs typeface="Arial"/>
              </a:rPr>
              <a:t> </a:t>
            </a:r>
            <a:r>
              <a:rPr dirty="0" sz="2000" i="1">
                <a:solidFill>
                  <a:srgbClr val="FFCC00"/>
                </a:solidFill>
                <a:latin typeface="Arial"/>
                <a:cs typeface="Arial"/>
              </a:rPr>
              <a:t>and</a:t>
            </a:r>
            <a:r>
              <a:rPr dirty="0" sz="2000" i="1" spc="-10">
                <a:solidFill>
                  <a:srgbClr val="FFCC00"/>
                </a:solidFill>
                <a:latin typeface="Arial"/>
                <a:cs typeface="Arial"/>
              </a:rPr>
              <a:t> </a:t>
            </a:r>
            <a:r>
              <a:rPr dirty="0" sz="2000" i="1">
                <a:solidFill>
                  <a:srgbClr val="FFCC00"/>
                </a:solidFill>
                <a:latin typeface="Arial"/>
                <a:cs typeface="Arial"/>
              </a:rPr>
              <a:t>hospitalizations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000" i="1">
                <a:solidFill>
                  <a:srgbClr val="FFCC00"/>
                </a:solidFill>
                <a:latin typeface="Arial"/>
                <a:cs typeface="Arial"/>
              </a:rPr>
              <a:t>and</a:t>
            </a:r>
            <a:r>
              <a:rPr dirty="0" sz="2000" i="1" spc="-15">
                <a:solidFill>
                  <a:srgbClr val="FFCC00"/>
                </a:solidFill>
                <a:latin typeface="Arial"/>
                <a:cs typeface="Arial"/>
              </a:rPr>
              <a:t> </a:t>
            </a:r>
            <a:r>
              <a:rPr dirty="0" sz="2000" i="1">
                <a:solidFill>
                  <a:srgbClr val="FFCC00"/>
                </a:solidFill>
                <a:latin typeface="Arial"/>
                <a:cs typeface="Arial"/>
              </a:rPr>
              <a:t>should</a:t>
            </a:r>
            <a:r>
              <a:rPr dirty="0" sz="2000" i="1" spc="-30">
                <a:solidFill>
                  <a:srgbClr val="FFCC00"/>
                </a:solidFill>
                <a:latin typeface="Arial"/>
                <a:cs typeface="Arial"/>
              </a:rPr>
              <a:t> </a:t>
            </a:r>
            <a:r>
              <a:rPr dirty="0" sz="2000" i="1">
                <a:solidFill>
                  <a:srgbClr val="FFCC00"/>
                </a:solidFill>
                <a:latin typeface="Arial"/>
                <a:cs typeface="Arial"/>
              </a:rPr>
              <a:t>be</a:t>
            </a:r>
            <a:r>
              <a:rPr dirty="0" sz="2000" i="1" spc="5">
                <a:solidFill>
                  <a:srgbClr val="FFCC00"/>
                </a:solidFill>
                <a:latin typeface="Arial"/>
                <a:cs typeface="Arial"/>
              </a:rPr>
              <a:t> </a:t>
            </a:r>
            <a:r>
              <a:rPr dirty="0" sz="2000" i="1">
                <a:solidFill>
                  <a:srgbClr val="FFCC00"/>
                </a:solidFill>
                <a:latin typeface="Arial"/>
                <a:cs typeface="Arial"/>
              </a:rPr>
              <a:t>looked</a:t>
            </a:r>
            <a:r>
              <a:rPr dirty="0" sz="2000" i="1" spc="-30">
                <a:solidFill>
                  <a:srgbClr val="FFCC00"/>
                </a:solidFill>
                <a:latin typeface="Arial"/>
                <a:cs typeface="Arial"/>
              </a:rPr>
              <a:t> </a:t>
            </a:r>
            <a:r>
              <a:rPr dirty="0" sz="2000" i="1">
                <a:solidFill>
                  <a:srgbClr val="FFCC00"/>
                </a:solidFill>
                <a:latin typeface="Arial"/>
                <a:cs typeface="Arial"/>
              </a:rPr>
              <a:t>for</a:t>
            </a:r>
            <a:r>
              <a:rPr dirty="0" sz="2000" i="1" spc="-20">
                <a:solidFill>
                  <a:srgbClr val="FFCC00"/>
                </a:solidFill>
                <a:latin typeface="Arial"/>
                <a:cs typeface="Arial"/>
              </a:rPr>
              <a:t> </a:t>
            </a:r>
            <a:r>
              <a:rPr dirty="0" sz="2000" i="1" spc="-15">
                <a:solidFill>
                  <a:srgbClr val="FFCC00"/>
                </a:solidFill>
                <a:latin typeface="Arial"/>
                <a:cs typeface="Arial"/>
              </a:rPr>
              <a:t>routinely,</a:t>
            </a:r>
            <a:r>
              <a:rPr dirty="0" sz="2000" i="1" spc="-45">
                <a:solidFill>
                  <a:srgbClr val="FFCC00"/>
                </a:solidFill>
                <a:latin typeface="Arial"/>
                <a:cs typeface="Arial"/>
              </a:rPr>
              <a:t> </a:t>
            </a:r>
            <a:r>
              <a:rPr dirty="0" sz="2000" i="1">
                <a:solidFill>
                  <a:srgbClr val="FFCC00"/>
                </a:solidFill>
                <a:latin typeface="Arial"/>
                <a:cs typeface="Arial"/>
              </a:rPr>
              <a:t>and</a:t>
            </a:r>
            <a:r>
              <a:rPr dirty="0" sz="2000" i="1" spc="-15">
                <a:solidFill>
                  <a:srgbClr val="FFCC00"/>
                </a:solidFill>
                <a:latin typeface="Arial"/>
                <a:cs typeface="Arial"/>
              </a:rPr>
              <a:t> </a:t>
            </a:r>
            <a:r>
              <a:rPr dirty="0" sz="2000" i="1">
                <a:solidFill>
                  <a:srgbClr val="FFCC00"/>
                </a:solidFill>
                <a:latin typeface="Arial"/>
                <a:cs typeface="Arial"/>
              </a:rPr>
              <a:t>treated</a:t>
            </a:r>
            <a:r>
              <a:rPr dirty="0" sz="2000" i="1" spc="-30">
                <a:solidFill>
                  <a:srgbClr val="FFCC00"/>
                </a:solidFill>
                <a:latin typeface="Arial"/>
                <a:cs typeface="Arial"/>
              </a:rPr>
              <a:t> </a:t>
            </a:r>
            <a:r>
              <a:rPr dirty="0" sz="2000" i="1" spc="-10">
                <a:solidFill>
                  <a:srgbClr val="FFCC00"/>
                </a:solidFill>
                <a:latin typeface="Arial"/>
                <a:cs typeface="Arial"/>
              </a:rPr>
              <a:t>appropriately.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48762" name="object 11"/>
          <p:cNvSpPr/>
          <p:nvPr/>
        </p:nvSpPr>
        <p:spPr>
          <a:xfrm>
            <a:off x="430530" y="1171194"/>
            <a:ext cx="8373109" cy="0"/>
          </a:xfrm>
          <a:custGeom>
            <a:avLst/>
            <a:ahLst/>
            <a:rect l="l" t="t" r="r" b="b"/>
            <a:pathLst>
              <a:path w="8373109">
                <a:moveTo>
                  <a:pt x="0" y="0"/>
                </a:moveTo>
                <a:lnTo>
                  <a:pt x="8372856" y="0"/>
                </a:lnTo>
              </a:path>
            </a:pathLst>
          </a:custGeom>
          <a:ln w="28956">
            <a:solidFill>
              <a:srgbClr val="F4C500"/>
            </a:solidFill>
          </a:ln>
        </p:spPr>
        <p:txBody>
          <a:bodyPr bIns="0" lIns="0" rIns="0" rtlCol="0" tIns="0" wrap="square"/>
          <a:p/>
        </p:txBody>
      </p:sp>
      <p:sp>
        <p:nvSpPr>
          <p:cNvPr id="1048763" name="object 12"/>
          <p:cNvSpPr txBox="1"/>
          <p:nvPr/>
        </p:nvSpPr>
        <p:spPr>
          <a:xfrm>
            <a:off x="2638170" y="4908296"/>
            <a:ext cx="4166870" cy="208279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©</a:t>
            </a:r>
            <a:r>
              <a:rPr dirty="0" sz="1200" spc="1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2015</a:t>
            </a:r>
            <a:r>
              <a:rPr dirty="0" sz="1200" spc="-1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 MT"/>
                <a:cs typeface="Arial MT"/>
              </a:rPr>
              <a:t>Global</a:t>
            </a:r>
            <a:r>
              <a:rPr dirty="0" sz="1200" spc="-1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 MT"/>
                <a:cs typeface="Arial MT"/>
              </a:rPr>
              <a:t>Initiative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for </a:t>
            </a:r>
            <a:r>
              <a:rPr dirty="0" sz="1200" spc="-5">
                <a:solidFill>
                  <a:srgbClr val="FFFFFF"/>
                </a:solidFill>
                <a:latin typeface="Arial MT"/>
                <a:cs typeface="Arial MT"/>
              </a:rPr>
              <a:t>Chronic</a:t>
            </a:r>
            <a:r>
              <a:rPr dirty="0" sz="1200" spc="-1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 MT"/>
                <a:cs typeface="Arial MT"/>
              </a:rPr>
              <a:t>Obstructive</a:t>
            </a:r>
            <a:r>
              <a:rPr dirty="0" sz="1200" spc="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 MT"/>
                <a:cs typeface="Arial MT"/>
              </a:rPr>
              <a:t>Lung</a:t>
            </a:r>
            <a:r>
              <a:rPr dirty="0" sz="1200" spc="-2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 MT"/>
                <a:cs typeface="Arial MT"/>
              </a:rPr>
              <a:t>Disease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4" name="object 2"/>
          <p:cNvSpPr txBox="1">
            <a:spLocks noGrp="1"/>
          </p:cNvSpPr>
          <p:nvPr>
            <p:ph type="title"/>
          </p:nvPr>
        </p:nvSpPr>
        <p:spPr>
          <a:xfrm>
            <a:off x="1445767" y="21412"/>
            <a:ext cx="4140200" cy="635000"/>
          </a:xfrm>
          <a:prstGeom prst="rect"/>
        </p:spPr>
        <p:txBody>
          <a:bodyPr bIns="0" lIns="0" rIns="0" rtlCol="0" tIns="12065" vert="horz" wrap="square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dirty="0" sz="4000" spc="-5">
                <a:solidFill>
                  <a:srgbClr val="FFCC00"/>
                </a:solidFill>
                <a:latin typeface="Tahoma"/>
                <a:cs typeface="Tahoma"/>
              </a:rPr>
              <a:t>COPD</a:t>
            </a:r>
            <a:r>
              <a:rPr b="0" dirty="0" sz="4000" spc="-40">
                <a:solidFill>
                  <a:srgbClr val="FFCC00"/>
                </a:solidFill>
                <a:latin typeface="Tahoma"/>
                <a:cs typeface="Tahoma"/>
              </a:rPr>
              <a:t> </a:t>
            </a:r>
            <a:r>
              <a:rPr b="0" dirty="0" sz="4000" spc="-5">
                <a:solidFill>
                  <a:srgbClr val="FFCC00"/>
                </a:solidFill>
                <a:latin typeface="Tahoma"/>
                <a:cs typeface="Tahoma"/>
              </a:rPr>
              <a:t>and</a:t>
            </a:r>
            <a:r>
              <a:rPr b="0" dirty="0" sz="4000" spc="-20">
                <a:solidFill>
                  <a:srgbClr val="FFCC00"/>
                </a:solidFill>
                <a:latin typeface="Tahoma"/>
                <a:cs typeface="Tahoma"/>
              </a:rPr>
              <a:t> </a:t>
            </a:r>
            <a:r>
              <a:rPr b="0" dirty="0" sz="4000" spc="-5">
                <a:solidFill>
                  <a:srgbClr val="FFCC00"/>
                </a:solidFill>
                <a:latin typeface="Tahoma"/>
                <a:cs typeface="Tahoma"/>
              </a:rPr>
              <a:t>Asthma</a:t>
            </a:r>
            <a:endParaRPr sz="4000">
              <a:latin typeface="Tahoma"/>
              <a:cs typeface="Tahoma"/>
            </a:endParaRPr>
          </a:p>
        </p:txBody>
      </p:sp>
      <p:sp>
        <p:nvSpPr>
          <p:cNvPr id="1048765" name="object 3"/>
          <p:cNvSpPr txBox="1"/>
          <p:nvPr/>
        </p:nvSpPr>
        <p:spPr>
          <a:xfrm>
            <a:off x="244246" y="1158685"/>
            <a:ext cx="2646680" cy="2037080"/>
          </a:xfrm>
          <a:prstGeom prst="rect"/>
        </p:spPr>
        <p:txBody>
          <a:bodyPr bIns="0" lIns="0" rIns="0" rtlCol="0" tIns="141605" vert="horz" wrap="square">
            <a:spAutoFit/>
          </a:bodyPr>
          <a:p>
            <a:pPr marL="682625">
              <a:lnSpc>
                <a:spcPct val="100000"/>
              </a:lnSpc>
              <a:spcBef>
                <a:spcPts val="1115"/>
              </a:spcBef>
            </a:pPr>
            <a:r>
              <a:rPr dirty="0" sz="3200">
                <a:solidFill>
                  <a:srgbClr val="00FF00"/>
                </a:solidFill>
                <a:latin typeface="Tahoma"/>
                <a:cs typeface="Tahoma"/>
              </a:rPr>
              <a:t>COPD</a:t>
            </a:r>
            <a:endParaRPr sz="3200">
              <a:latin typeface="Tahoma"/>
              <a:cs typeface="Tahoma"/>
            </a:endParaRPr>
          </a:p>
          <a:p>
            <a:pPr marL="12700">
              <a:lnSpc>
                <a:spcPts val="2720"/>
              </a:lnSpc>
              <a:spcBef>
                <a:spcPts val="780"/>
              </a:spcBef>
              <a:tabLst>
                <a:tab algn="l" pos="231775"/>
              </a:tabLst>
            </a:pPr>
            <a:r>
              <a:rPr dirty="0" sz="2500" spc="-5">
                <a:solidFill>
                  <a:srgbClr val="FFFFFF"/>
                </a:solidFill>
                <a:latin typeface="Arial MT"/>
                <a:cs typeface="Arial MT"/>
              </a:rPr>
              <a:t>l	</a:t>
            </a:r>
            <a:r>
              <a:rPr dirty="0" sz="2000">
                <a:solidFill>
                  <a:srgbClr val="FFFFFF"/>
                </a:solidFill>
                <a:latin typeface="Tahoma"/>
                <a:cs typeface="Tahoma"/>
              </a:rPr>
              <a:t>Onset</a:t>
            </a:r>
            <a:r>
              <a:rPr dirty="0" sz="2000" spc="-4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000">
                <a:solidFill>
                  <a:srgbClr val="FFFFFF"/>
                </a:solidFill>
                <a:latin typeface="Tahoma"/>
                <a:cs typeface="Tahoma"/>
              </a:rPr>
              <a:t>in</a:t>
            </a:r>
            <a:r>
              <a:rPr dirty="0" sz="2000" spc="-2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Tahoma"/>
                <a:cs typeface="Tahoma"/>
              </a:rPr>
              <a:t>mid-life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ts val="2650"/>
              </a:lnSpc>
              <a:tabLst>
                <a:tab algn="l" pos="241300"/>
              </a:tabLst>
            </a:pPr>
            <a:r>
              <a:rPr dirty="0" sz="2500" spc="-5">
                <a:solidFill>
                  <a:srgbClr val="FFFFFF"/>
                </a:solidFill>
                <a:latin typeface="Arial MT"/>
                <a:cs typeface="Arial MT"/>
              </a:rPr>
              <a:t>l	</a:t>
            </a:r>
            <a:r>
              <a:rPr dirty="0" sz="2000" spc="-5">
                <a:solidFill>
                  <a:srgbClr val="FFFFFF"/>
                </a:solidFill>
                <a:latin typeface="Tahoma"/>
                <a:cs typeface="Tahoma"/>
              </a:rPr>
              <a:t>Symptoms</a:t>
            </a:r>
            <a:r>
              <a:rPr dirty="0" sz="2000" spc="-5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Tahoma"/>
                <a:cs typeface="Tahoma"/>
              </a:rPr>
              <a:t>slowly</a:t>
            </a:r>
            <a:endParaRPr sz="2000">
              <a:latin typeface="Tahoma"/>
              <a:cs typeface="Tahoma"/>
            </a:endParaRPr>
          </a:p>
          <a:p>
            <a:pPr marL="927100">
              <a:lnSpc>
                <a:spcPts val="2085"/>
              </a:lnSpc>
            </a:pPr>
            <a:r>
              <a:rPr dirty="0" sz="2000" spc="-5">
                <a:solidFill>
                  <a:srgbClr val="FFFFFF"/>
                </a:solidFill>
                <a:latin typeface="Tahoma"/>
                <a:cs typeface="Tahoma"/>
              </a:rPr>
              <a:t>progressive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ts val="2750"/>
              </a:lnSpc>
              <a:tabLst>
                <a:tab algn="l" pos="241300"/>
              </a:tabLst>
            </a:pPr>
            <a:r>
              <a:rPr dirty="0" sz="2500" spc="-5">
                <a:solidFill>
                  <a:srgbClr val="FFFFFF"/>
                </a:solidFill>
                <a:latin typeface="Arial MT"/>
                <a:cs typeface="Arial MT"/>
              </a:rPr>
              <a:t>l	</a:t>
            </a:r>
            <a:r>
              <a:rPr dirty="0" sz="2000">
                <a:solidFill>
                  <a:srgbClr val="FFFFFF"/>
                </a:solidFill>
                <a:latin typeface="Tahoma"/>
                <a:cs typeface="Tahoma"/>
              </a:rPr>
              <a:t>Long</a:t>
            </a:r>
            <a:r>
              <a:rPr dirty="0" sz="2000" spc="-4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000">
                <a:solidFill>
                  <a:srgbClr val="FFFFFF"/>
                </a:solidFill>
                <a:latin typeface="Tahoma"/>
                <a:cs typeface="Tahoma"/>
              </a:rPr>
              <a:t>smoking</a:t>
            </a:r>
            <a:r>
              <a:rPr dirty="0" sz="2000" spc="-6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000">
                <a:solidFill>
                  <a:srgbClr val="FFFFFF"/>
                </a:solidFill>
                <a:latin typeface="Tahoma"/>
                <a:cs typeface="Tahoma"/>
              </a:rPr>
              <a:t>history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048766" name="object 4"/>
          <p:cNvSpPr txBox="1"/>
          <p:nvPr/>
        </p:nvSpPr>
        <p:spPr>
          <a:xfrm>
            <a:off x="3797553" y="1163663"/>
            <a:ext cx="4571365" cy="2198370"/>
          </a:xfrm>
          <a:prstGeom prst="rect"/>
        </p:spPr>
        <p:txBody>
          <a:bodyPr bIns="0" lIns="0" rIns="0" rtlCol="0" tIns="167005" vert="horz" wrap="square">
            <a:spAutoFit/>
          </a:bodyPr>
          <a:p>
            <a:pPr marL="1074420">
              <a:lnSpc>
                <a:spcPct val="100000"/>
              </a:lnSpc>
              <a:spcBef>
                <a:spcPts val="1315"/>
              </a:spcBef>
            </a:pPr>
            <a:r>
              <a:rPr dirty="0" sz="3200" spc="-5">
                <a:solidFill>
                  <a:srgbClr val="00FF00"/>
                </a:solidFill>
                <a:latin typeface="Tahoma"/>
                <a:cs typeface="Tahoma"/>
              </a:rPr>
              <a:t>ASTHMA</a:t>
            </a:r>
            <a:endParaRPr sz="3200">
              <a:latin typeface="Tahoma"/>
              <a:cs typeface="Tahoma"/>
            </a:endParaRPr>
          </a:p>
          <a:p>
            <a:pPr marL="12700" marR="439420">
              <a:lnSpc>
                <a:spcPts val="2160"/>
              </a:lnSpc>
              <a:spcBef>
                <a:spcPts val="1250"/>
              </a:spcBef>
            </a:pPr>
            <a:r>
              <a:rPr dirty="0" sz="2150">
                <a:solidFill>
                  <a:srgbClr val="FFFFFF"/>
                </a:solidFill>
                <a:latin typeface="Arial MT"/>
                <a:cs typeface="Arial MT"/>
              </a:rPr>
              <a:t>l</a:t>
            </a:r>
            <a:r>
              <a:rPr dirty="0" sz="1800">
                <a:solidFill>
                  <a:srgbClr val="FFFFFF"/>
                </a:solidFill>
                <a:latin typeface="Tahoma"/>
                <a:cs typeface="Tahoma"/>
              </a:rPr>
              <a:t>Onset </a:t>
            </a:r>
            <a:r>
              <a:rPr dirty="0" sz="1800" spc="-5">
                <a:solidFill>
                  <a:srgbClr val="FFFFFF"/>
                </a:solidFill>
                <a:latin typeface="Tahoma"/>
                <a:cs typeface="Tahoma"/>
              </a:rPr>
              <a:t>early </a:t>
            </a:r>
            <a:r>
              <a:rPr dirty="0" sz="1800">
                <a:solidFill>
                  <a:srgbClr val="FFFFFF"/>
                </a:solidFill>
                <a:latin typeface="Tahoma"/>
                <a:cs typeface="Tahoma"/>
              </a:rPr>
              <a:t>in </a:t>
            </a:r>
            <a:r>
              <a:rPr dirty="0" sz="1800" spc="-5">
                <a:solidFill>
                  <a:srgbClr val="FFFFFF"/>
                </a:solidFill>
                <a:latin typeface="Tahoma"/>
                <a:cs typeface="Tahoma"/>
              </a:rPr>
              <a:t>life (often childhood) </a:t>
            </a:r>
            <a:r>
              <a:rPr dirty="0" sz="180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150" spc="-10">
                <a:solidFill>
                  <a:srgbClr val="FFFFFF"/>
                </a:solidFill>
                <a:latin typeface="Arial MT"/>
                <a:cs typeface="Arial MT"/>
              </a:rPr>
              <a:t>l</a:t>
            </a:r>
            <a:r>
              <a:rPr dirty="0" sz="1800" spc="-10">
                <a:solidFill>
                  <a:srgbClr val="FFFFFF"/>
                </a:solidFill>
                <a:latin typeface="Tahoma"/>
                <a:cs typeface="Tahoma"/>
              </a:rPr>
              <a:t>Symptoms</a:t>
            </a:r>
            <a:r>
              <a:rPr dirty="0" sz="1800" spc="-2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Tahoma"/>
                <a:cs typeface="Tahoma"/>
              </a:rPr>
              <a:t>vary</a:t>
            </a:r>
            <a:r>
              <a:rPr dirty="0" sz="1800" spc="1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Tahoma"/>
                <a:cs typeface="Tahoma"/>
              </a:rPr>
              <a:t>from</a:t>
            </a:r>
            <a:r>
              <a:rPr dirty="0" sz="180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Tahoma"/>
                <a:cs typeface="Tahoma"/>
              </a:rPr>
              <a:t>day</a:t>
            </a:r>
            <a:r>
              <a:rPr dirty="0" sz="180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Tahoma"/>
                <a:cs typeface="Tahoma"/>
              </a:rPr>
              <a:t>to day </a:t>
            </a:r>
            <a:r>
              <a:rPr dirty="0" sz="180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150" spc="-5">
                <a:solidFill>
                  <a:srgbClr val="FFFFFF"/>
                </a:solidFill>
                <a:latin typeface="Arial MT"/>
                <a:cs typeface="Arial MT"/>
              </a:rPr>
              <a:t>l</a:t>
            </a:r>
            <a:r>
              <a:rPr dirty="0" sz="1800" spc="-5">
                <a:solidFill>
                  <a:srgbClr val="FFFFFF"/>
                </a:solidFill>
                <a:latin typeface="Tahoma"/>
                <a:cs typeface="Tahoma"/>
              </a:rPr>
              <a:t>Symptoms</a:t>
            </a:r>
            <a:r>
              <a:rPr dirty="0" sz="1800" spc="-3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Tahoma"/>
                <a:cs typeface="Tahoma"/>
              </a:rPr>
              <a:t>worse</a:t>
            </a:r>
            <a:r>
              <a:rPr dirty="0" sz="1800" spc="-1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>
                <a:solidFill>
                  <a:srgbClr val="FFFFFF"/>
                </a:solidFill>
                <a:latin typeface="Tahoma"/>
                <a:cs typeface="Tahoma"/>
              </a:rPr>
              <a:t>at</a:t>
            </a:r>
            <a:r>
              <a:rPr dirty="0" sz="1800" spc="-1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Tahoma"/>
                <a:cs typeface="Tahoma"/>
              </a:rPr>
              <a:t>night/early</a:t>
            </a:r>
            <a:r>
              <a:rPr dirty="0" sz="1800" spc="-1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Tahoma"/>
                <a:cs typeface="Tahoma"/>
              </a:rPr>
              <a:t>morning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ts val="1950"/>
              </a:lnSpc>
              <a:tabLst>
                <a:tab algn="l" pos="3803650"/>
              </a:tabLst>
            </a:pPr>
            <a:r>
              <a:rPr dirty="0" sz="2150">
                <a:solidFill>
                  <a:srgbClr val="FFFFFF"/>
                </a:solidFill>
                <a:latin typeface="Arial MT"/>
                <a:cs typeface="Arial MT"/>
              </a:rPr>
              <a:t>l</a:t>
            </a:r>
            <a:r>
              <a:rPr dirty="0" sz="1800">
                <a:solidFill>
                  <a:srgbClr val="FFFFFF"/>
                </a:solidFill>
                <a:latin typeface="Tahoma"/>
                <a:cs typeface="Tahoma"/>
              </a:rPr>
              <a:t>Al</a:t>
            </a:r>
            <a:r>
              <a:rPr dirty="0" sz="1800" spc="-1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dirty="0" sz="1800" spc="-5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dirty="0" sz="1800" spc="-15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dirty="0" sz="1800">
                <a:solidFill>
                  <a:srgbClr val="FFFFFF"/>
                </a:solidFill>
                <a:latin typeface="Tahoma"/>
                <a:cs typeface="Tahoma"/>
              </a:rPr>
              <a:t>g</a:t>
            </a:r>
            <a:r>
              <a:rPr dirty="0" sz="1800" spc="-155">
                <a:solidFill>
                  <a:srgbClr val="FFFFFF"/>
                </a:solidFill>
                <a:latin typeface="Tahoma"/>
                <a:cs typeface="Tahoma"/>
              </a:rPr>
              <a:t>y</a:t>
            </a:r>
            <a:r>
              <a:rPr dirty="0" sz="1800">
                <a:solidFill>
                  <a:srgbClr val="FFFFFF"/>
                </a:solidFill>
                <a:latin typeface="Tahoma"/>
                <a:cs typeface="Tahoma"/>
              </a:rPr>
              <a:t>,</a:t>
            </a:r>
            <a:r>
              <a:rPr dirty="0" sz="1800" spc="1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Tahoma"/>
                <a:cs typeface="Tahoma"/>
              </a:rPr>
              <a:t>rhinit</a:t>
            </a:r>
            <a:r>
              <a:rPr dirty="0" sz="1800" spc="-1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dirty="0" sz="1800" spc="-5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dirty="0" sz="1800">
                <a:solidFill>
                  <a:srgbClr val="FFFFFF"/>
                </a:solidFill>
                <a:latin typeface="Tahoma"/>
                <a:cs typeface="Tahoma"/>
              </a:rPr>
              <a:t>,</a:t>
            </a:r>
            <a:r>
              <a:rPr dirty="0" sz="1800" spc="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dirty="0" sz="1800" spc="5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dirty="0" sz="1800">
                <a:solidFill>
                  <a:srgbClr val="FFFFFF"/>
                </a:solidFill>
                <a:latin typeface="Tahoma"/>
                <a:cs typeface="Tahoma"/>
              </a:rPr>
              <a:t>d/</a:t>
            </a:r>
            <a:r>
              <a:rPr dirty="0" sz="1800" spc="-1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dirty="0" sz="180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dirty="0" sz="1800" spc="-5">
                <a:solidFill>
                  <a:srgbClr val="FFFFFF"/>
                </a:solidFill>
                <a:latin typeface="Tahoma"/>
                <a:cs typeface="Tahoma"/>
              </a:rPr>
              <a:t> ec</a:t>
            </a:r>
            <a:r>
              <a:rPr dirty="0" sz="1800" spc="-10">
                <a:solidFill>
                  <a:srgbClr val="FFFFFF"/>
                </a:solidFill>
                <a:latin typeface="Tahoma"/>
                <a:cs typeface="Tahoma"/>
              </a:rPr>
              <a:t>z</a:t>
            </a:r>
            <a:r>
              <a:rPr dirty="0" sz="1800" spc="-5">
                <a:solidFill>
                  <a:srgbClr val="FFFFFF"/>
                </a:solidFill>
                <a:latin typeface="Tahoma"/>
                <a:cs typeface="Tahoma"/>
              </a:rPr>
              <a:t>em</a:t>
            </a:r>
            <a:r>
              <a:rPr dirty="0" sz="180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dirty="0" sz="1800" spc="-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5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dirty="0" sz="1800">
                <a:solidFill>
                  <a:srgbClr val="FFFFFF"/>
                </a:solidFill>
                <a:latin typeface="Tahoma"/>
                <a:cs typeface="Tahoma"/>
              </a:rPr>
              <a:t>lso	p</a:t>
            </a:r>
            <a:r>
              <a:rPr dirty="0" sz="1800" spc="-15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dirty="0" sz="1800" spc="-5">
                <a:solidFill>
                  <a:srgbClr val="FFFFFF"/>
                </a:solidFill>
                <a:latin typeface="Tahoma"/>
                <a:cs typeface="Tahoma"/>
              </a:rPr>
              <a:t>ese</a:t>
            </a:r>
            <a:r>
              <a:rPr dirty="0" sz="1800">
                <a:solidFill>
                  <a:srgbClr val="FFFFFF"/>
                </a:solidFill>
                <a:latin typeface="Tahoma"/>
                <a:cs typeface="Tahoma"/>
              </a:rPr>
              <a:t>nt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ts val="2370"/>
              </a:lnSpc>
            </a:pPr>
            <a:r>
              <a:rPr dirty="0" sz="2150" spc="-15">
                <a:solidFill>
                  <a:srgbClr val="FFFFFF"/>
                </a:solidFill>
                <a:latin typeface="Arial MT"/>
                <a:cs typeface="Arial MT"/>
              </a:rPr>
              <a:t>l</a:t>
            </a:r>
            <a:r>
              <a:rPr dirty="0" sz="1800" spc="-15">
                <a:solidFill>
                  <a:srgbClr val="FFFFFF"/>
                </a:solidFill>
                <a:latin typeface="Tahoma"/>
                <a:cs typeface="Tahoma"/>
              </a:rPr>
              <a:t>Family</a:t>
            </a:r>
            <a:r>
              <a:rPr dirty="0" sz="1800" spc="-5">
                <a:solidFill>
                  <a:srgbClr val="FFFFFF"/>
                </a:solidFill>
                <a:latin typeface="Tahoma"/>
                <a:cs typeface="Tahoma"/>
              </a:rPr>
              <a:t> history</a:t>
            </a:r>
            <a:r>
              <a:rPr dirty="0" sz="1800" spc="-1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dirty="0" sz="1800" spc="-1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Tahoma"/>
                <a:cs typeface="Tahoma"/>
              </a:rPr>
              <a:t>asthma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048767" name="object 5"/>
          <p:cNvSpPr/>
          <p:nvPr/>
        </p:nvSpPr>
        <p:spPr>
          <a:xfrm>
            <a:off x="430530" y="1171194"/>
            <a:ext cx="8373109" cy="0"/>
          </a:xfrm>
          <a:custGeom>
            <a:avLst/>
            <a:ahLst/>
            <a:rect l="l" t="t" r="r" b="b"/>
            <a:pathLst>
              <a:path w="8373109">
                <a:moveTo>
                  <a:pt x="0" y="0"/>
                </a:moveTo>
                <a:lnTo>
                  <a:pt x="8372856" y="0"/>
                </a:lnTo>
              </a:path>
            </a:pathLst>
          </a:custGeom>
          <a:ln w="28956">
            <a:solidFill>
              <a:srgbClr val="F4C500"/>
            </a:solidFill>
          </a:ln>
        </p:spPr>
        <p:txBody>
          <a:bodyPr bIns="0" lIns="0" rIns="0" rtlCol="0" tIns="0" wrap="square"/>
          <a:p/>
        </p:txBody>
      </p:sp>
      <p:sp>
        <p:nvSpPr>
          <p:cNvPr id="1048768" name="object 6"/>
          <p:cNvSpPr txBox="1"/>
          <p:nvPr/>
        </p:nvSpPr>
        <p:spPr>
          <a:xfrm>
            <a:off x="2638170" y="4908296"/>
            <a:ext cx="4166870" cy="208279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©</a:t>
            </a:r>
            <a:r>
              <a:rPr dirty="0" sz="1200" spc="1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2015</a:t>
            </a:r>
            <a:r>
              <a:rPr dirty="0" sz="1200" spc="-1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 MT"/>
                <a:cs typeface="Arial MT"/>
              </a:rPr>
              <a:t>Global</a:t>
            </a:r>
            <a:r>
              <a:rPr dirty="0" sz="1200" spc="-1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 MT"/>
                <a:cs typeface="Arial MT"/>
              </a:rPr>
              <a:t>Initiative </a:t>
            </a:r>
            <a:r>
              <a:rPr dirty="0" sz="1200">
                <a:solidFill>
                  <a:srgbClr val="FFFFFF"/>
                </a:solidFill>
                <a:latin typeface="Arial MT"/>
                <a:cs typeface="Arial MT"/>
              </a:rPr>
              <a:t>for </a:t>
            </a:r>
            <a:r>
              <a:rPr dirty="0" sz="1200" spc="-5">
                <a:solidFill>
                  <a:srgbClr val="FFFFFF"/>
                </a:solidFill>
                <a:latin typeface="Arial MT"/>
                <a:cs typeface="Arial MT"/>
              </a:rPr>
              <a:t>Chronic</a:t>
            </a:r>
            <a:r>
              <a:rPr dirty="0" sz="1200" spc="-1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 MT"/>
                <a:cs typeface="Arial MT"/>
              </a:rPr>
              <a:t>Obstructive</a:t>
            </a:r>
            <a:r>
              <a:rPr dirty="0" sz="1200" spc="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 MT"/>
                <a:cs typeface="Arial MT"/>
              </a:rPr>
              <a:t>Lung</a:t>
            </a:r>
            <a:r>
              <a:rPr dirty="0" sz="1200" spc="-2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 MT"/>
                <a:cs typeface="Arial MT"/>
              </a:rPr>
              <a:t>Disease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object 2"/>
          <p:cNvPicPr>
            <a:picLocks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1668779" y="0"/>
            <a:ext cx="4995672" cy="1271015"/>
          </a:xfrm>
          <a:prstGeom prst="rect"/>
        </p:spPr>
      </p:pic>
      <p:sp>
        <p:nvSpPr>
          <p:cNvPr id="1048600" name="object 3"/>
          <p:cNvSpPr txBox="1">
            <a:spLocks noGrp="1"/>
          </p:cNvSpPr>
          <p:nvPr>
            <p:ph type="title"/>
          </p:nvPr>
        </p:nvSpPr>
        <p:spPr>
          <a:xfrm>
            <a:off x="2044954" y="157099"/>
            <a:ext cx="4064000" cy="696595"/>
          </a:xfrm>
          <a:prstGeom prst="rect"/>
        </p:spPr>
        <p:txBody>
          <a:bodyPr bIns="0" lIns="0" rIns="0" rtlCol="0" tIns="13335" vert="horz" wrap="square">
            <a:spAutoFit/>
          </a:bodyPr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i="1">
                <a:latin typeface="Arial"/>
                <a:cs typeface="Arial"/>
              </a:rPr>
              <a:t>COPD</a:t>
            </a:r>
            <a:r>
              <a:rPr dirty="0" i="1" spc="-90">
                <a:latin typeface="Arial"/>
                <a:cs typeface="Arial"/>
              </a:rPr>
              <a:t> </a:t>
            </a:r>
            <a:r>
              <a:rPr dirty="0" i="1">
                <a:latin typeface="Arial"/>
                <a:cs typeface="Arial"/>
              </a:rPr>
              <a:t>includes</a:t>
            </a:r>
          </a:p>
        </p:txBody>
      </p:sp>
      <p:grpSp>
        <p:nvGrpSpPr>
          <p:cNvPr id="68" name="object 4"/>
          <p:cNvGrpSpPr/>
          <p:nvPr/>
        </p:nvGrpSpPr>
        <p:grpSpPr>
          <a:xfrm>
            <a:off x="393191" y="1635251"/>
            <a:ext cx="3941445" cy="1210310"/>
            <a:chOff x="393191" y="1635251"/>
            <a:chExt cx="3941445" cy="1210310"/>
          </a:xfrm>
        </p:grpSpPr>
        <p:pic>
          <p:nvPicPr>
            <p:cNvPr id="2097157" name="object 5"/>
            <p:cNvPicPr>
              <a:picLocks/>
            </p:cNvPicPr>
            <p:nvPr/>
          </p:nvPicPr>
          <p:blipFill>
            <a:blip xmlns:r="http://schemas.openxmlformats.org/officeDocument/2006/relationships" r:embed="rId2" cstate="print"/>
            <a:stretch>
              <a:fillRect/>
            </a:stretch>
          </p:blipFill>
          <p:spPr>
            <a:xfrm>
              <a:off x="393191" y="1635251"/>
              <a:ext cx="3941064" cy="1210056"/>
            </a:xfrm>
            <a:prstGeom prst="rect"/>
          </p:spPr>
        </p:pic>
        <p:pic>
          <p:nvPicPr>
            <p:cNvPr id="2097158" name="object 6"/>
            <p:cNvPicPr>
              <a:picLocks/>
            </p:cNvPicPr>
            <p:nvPr/>
          </p:nvPicPr>
          <p:blipFill>
            <a:blip xmlns:r="http://schemas.openxmlformats.org/officeDocument/2006/relationships" r:embed="rId3" cstate="print"/>
            <a:stretch>
              <a:fillRect/>
            </a:stretch>
          </p:blipFill>
          <p:spPr>
            <a:xfrm>
              <a:off x="547725" y="1914143"/>
              <a:ext cx="274320" cy="204215"/>
            </a:xfrm>
            <a:prstGeom prst="rect"/>
          </p:spPr>
        </p:pic>
        <p:pic>
          <p:nvPicPr>
            <p:cNvPr id="2097159" name="object 7"/>
            <p:cNvPicPr>
              <a:picLocks/>
            </p:cNvPicPr>
            <p:nvPr/>
          </p:nvPicPr>
          <p:blipFill>
            <a:blip xmlns:r="http://schemas.openxmlformats.org/officeDocument/2006/relationships" r:embed="rId3" cstate="print"/>
            <a:stretch>
              <a:fillRect/>
            </a:stretch>
          </p:blipFill>
          <p:spPr>
            <a:xfrm>
              <a:off x="547725" y="2353309"/>
              <a:ext cx="274320" cy="204215"/>
            </a:xfrm>
            <a:prstGeom prst="rect"/>
          </p:spPr>
        </p:pic>
      </p:grpSp>
      <p:sp>
        <p:nvSpPr>
          <p:cNvPr id="1048601" name="object 8"/>
          <p:cNvSpPr txBox="1"/>
          <p:nvPr/>
        </p:nvSpPr>
        <p:spPr>
          <a:xfrm>
            <a:off x="877925" y="1685988"/>
            <a:ext cx="3124200" cy="870586"/>
          </a:xfrm>
          <a:prstGeom prst="rect"/>
        </p:spPr>
        <p:txBody>
          <a:bodyPr bIns="0" lIns="0" rIns="0" rtlCol="0" tIns="86360" vert="horz" wrap="square">
            <a:spAutoFit/>
          </a:bodyPr>
          <a:p>
            <a:pPr indent="-355600" marL="367665">
              <a:lnSpc>
                <a:spcPct val="100000"/>
              </a:lnSpc>
              <a:spcBef>
                <a:spcPts val="680"/>
              </a:spcBef>
              <a:buAutoNum type="arabicParenR"/>
              <a:tabLst>
                <a:tab algn="l" pos="368300"/>
              </a:tabLst>
            </a:pPr>
            <a:r>
              <a:rPr b="1" dirty="0" sz="2400" i="1" spc="-5">
                <a:solidFill>
                  <a:srgbClr val="FF0000"/>
                </a:solidFill>
                <a:latin typeface="Arial"/>
                <a:cs typeface="Arial"/>
              </a:rPr>
              <a:t>Chronic</a:t>
            </a:r>
            <a:r>
              <a:rPr b="1" dirty="0" sz="2400" i="1" spc="-2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b="1" dirty="0" sz="2400" i="1" spc="-5">
                <a:solidFill>
                  <a:srgbClr val="FF0000"/>
                </a:solidFill>
                <a:latin typeface="Arial"/>
                <a:cs typeface="Arial"/>
              </a:rPr>
              <a:t>Bronchitis</a:t>
            </a:r>
            <a:endParaRPr sz="2400">
              <a:latin typeface="Arial"/>
              <a:cs typeface="Arial"/>
            </a:endParaRPr>
          </a:p>
          <a:p>
            <a:pPr indent="-356235" marL="368300">
              <a:lnSpc>
                <a:spcPct val="100000"/>
              </a:lnSpc>
              <a:spcBef>
                <a:spcPts val="575"/>
              </a:spcBef>
              <a:buAutoNum type="arabicParenR"/>
              <a:tabLst>
                <a:tab algn="l" pos="368935"/>
              </a:tabLst>
            </a:pPr>
            <a:r>
              <a:rPr b="1" dirty="0" sz="2400" i="1" spc="-5">
                <a:solidFill>
                  <a:srgbClr val="FF0000"/>
                </a:solidFill>
                <a:latin typeface="Arial"/>
                <a:cs typeface="Arial"/>
              </a:rPr>
              <a:t>Emphysema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0" name="object 2"/>
          <p:cNvPicPr>
            <a:picLocks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522122" y="1397761"/>
            <a:ext cx="411480" cy="306324"/>
          </a:xfrm>
          <a:prstGeom prst="rect"/>
        </p:spPr>
      </p:pic>
      <p:sp>
        <p:nvSpPr>
          <p:cNvPr id="1048605" name="object 3"/>
          <p:cNvSpPr txBox="1"/>
          <p:nvPr/>
        </p:nvSpPr>
        <p:spPr>
          <a:xfrm>
            <a:off x="509422" y="0"/>
            <a:ext cx="8003540" cy="3859530"/>
          </a:xfrm>
          <a:prstGeom prst="rect"/>
        </p:spPr>
        <p:txBody>
          <a:bodyPr bIns="0" lIns="0" rIns="0" rtlCol="0" tIns="335915" vert="horz" wrap="square">
            <a:spAutoFit/>
          </a:bodyPr>
          <a:p>
            <a:pPr algn="ctr" marL="192405">
              <a:lnSpc>
                <a:spcPct val="100000"/>
              </a:lnSpc>
              <a:spcBef>
                <a:spcPts val="2645"/>
              </a:spcBef>
            </a:pPr>
            <a:r>
              <a:rPr b="1" dirty="0" sz="3600" spc="-5">
                <a:solidFill>
                  <a:srgbClr val="FFFF00"/>
                </a:solidFill>
                <a:latin typeface="Arial"/>
                <a:cs typeface="Arial"/>
              </a:rPr>
              <a:t>Chronic</a:t>
            </a:r>
            <a:r>
              <a:rPr b="1" dirty="0" sz="3600" spc="-15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b="1" dirty="0" sz="3600" spc="-5">
                <a:solidFill>
                  <a:srgbClr val="FFFF00"/>
                </a:solidFill>
                <a:latin typeface="Arial"/>
                <a:cs typeface="Arial"/>
              </a:rPr>
              <a:t>bronchitis</a:t>
            </a:r>
            <a:endParaRPr sz="3600">
              <a:latin typeface="Arial"/>
              <a:cs typeface="Arial"/>
            </a:endParaRPr>
          </a:p>
          <a:p>
            <a:pPr indent="205740" marL="12700" marR="5080">
              <a:lnSpc>
                <a:spcPct val="100000"/>
              </a:lnSpc>
              <a:spcBef>
                <a:spcPts val="2545"/>
              </a:spcBef>
            </a:pPr>
            <a:r>
              <a:rPr dirty="0" sz="3600">
                <a:solidFill>
                  <a:srgbClr val="FFFFFF"/>
                </a:solidFill>
                <a:latin typeface="Arial MT"/>
                <a:cs typeface="Arial MT"/>
              </a:rPr>
              <a:t>Defined </a:t>
            </a:r>
            <a:r>
              <a:rPr dirty="0" sz="3600" spc="-5">
                <a:solidFill>
                  <a:srgbClr val="FFFFFF"/>
                </a:solidFill>
                <a:latin typeface="Arial MT"/>
                <a:cs typeface="Arial MT"/>
              </a:rPr>
              <a:t>as a chronic productive cough </a:t>
            </a:r>
            <a:r>
              <a:rPr dirty="0" sz="3600" spc="-99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3600">
                <a:solidFill>
                  <a:srgbClr val="FFFFFF"/>
                </a:solidFill>
                <a:latin typeface="Arial MT"/>
                <a:cs typeface="Arial MT"/>
              </a:rPr>
              <a:t>for </a:t>
            </a:r>
            <a:r>
              <a:rPr dirty="0" sz="3600">
                <a:solidFill>
                  <a:srgbClr val="FF0000"/>
                </a:solidFill>
                <a:latin typeface="Arial MT"/>
                <a:cs typeface="Arial MT"/>
              </a:rPr>
              <a:t>three </a:t>
            </a:r>
            <a:r>
              <a:rPr dirty="0" sz="3600" spc="-5">
                <a:solidFill>
                  <a:srgbClr val="FF0000"/>
                </a:solidFill>
                <a:latin typeface="Arial MT"/>
                <a:cs typeface="Arial MT"/>
              </a:rPr>
              <a:t>months </a:t>
            </a:r>
            <a:r>
              <a:rPr dirty="0" sz="3600">
                <a:solidFill>
                  <a:srgbClr val="FFFFFF"/>
                </a:solidFill>
                <a:latin typeface="Arial MT"/>
                <a:cs typeface="Arial MT"/>
              </a:rPr>
              <a:t>in each of </a:t>
            </a:r>
            <a:r>
              <a:rPr dirty="0" sz="3600">
                <a:solidFill>
                  <a:srgbClr val="FF0000"/>
                </a:solidFill>
                <a:latin typeface="Arial MT"/>
                <a:cs typeface="Arial MT"/>
              </a:rPr>
              <a:t>two </a:t>
            </a:r>
            <a:r>
              <a:rPr dirty="0" sz="3600" spc="5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 sz="3600" spc="-5">
                <a:solidFill>
                  <a:srgbClr val="FF0000"/>
                </a:solidFill>
                <a:latin typeface="Arial MT"/>
                <a:cs typeface="Arial MT"/>
              </a:rPr>
              <a:t>successive</a:t>
            </a:r>
            <a:r>
              <a:rPr dirty="0" sz="3600" spc="-1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 sz="3600" spc="-5">
                <a:solidFill>
                  <a:srgbClr val="FF0000"/>
                </a:solidFill>
                <a:latin typeface="Arial MT"/>
                <a:cs typeface="Arial MT"/>
              </a:rPr>
              <a:t>years</a:t>
            </a:r>
            <a:r>
              <a:rPr dirty="0" sz="3600" spc="15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 sz="3600" spc="-5">
                <a:solidFill>
                  <a:srgbClr val="FFFFFF"/>
                </a:solidFill>
                <a:latin typeface="Arial MT"/>
                <a:cs typeface="Arial MT"/>
              </a:rPr>
              <a:t>in</a:t>
            </a:r>
            <a:r>
              <a:rPr dirty="0" sz="3600" spc="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3600" spc="-5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dirty="0" sz="3600" spc="-1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3600" spc="-5">
                <a:solidFill>
                  <a:srgbClr val="FFFFFF"/>
                </a:solidFill>
                <a:latin typeface="Arial MT"/>
                <a:cs typeface="Arial MT"/>
              </a:rPr>
              <a:t>patient</a:t>
            </a:r>
            <a:r>
              <a:rPr dirty="0" sz="3600" spc="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3600" spc="-5">
                <a:solidFill>
                  <a:srgbClr val="FFFFFF"/>
                </a:solidFill>
                <a:latin typeface="Arial MT"/>
                <a:cs typeface="Arial MT"/>
              </a:rPr>
              <a:t>in</a:t>
            </a:r>
            <a:r>
              <a:rPr dirty="0" sz="3600" spc="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3600" spc="-5">
                <a:solidFill>
                  <a:srgbClr val="FFFFFF"/>
                </a:solidFill>
                <a:latin typeface="Arial MT"/>
                <a:cs typeface="Arial MT"/>
              </a:rPr>
              <a:t>whom </a:t>
            </a:r>
            <a:r>
              <a:rPr dirty="0" sz="3600">
                <a:solidFill>
                  <a:srgbClr val="FFFFFF"/>
                </a:solidFill>
                <a:latin typeface="Arial MT"/>
                <a:cs typeface="Arial MT"/>
              </a:rPr>
              <a:t> other causes of </a:t>
            </a:r>
            <a:r>
              <a:rPr dirty="0" sz="3600" spc="-5">
                <a:solidFill>
                  <a:srgbClr val="FFFFFF"/>
                </a:solidFill>
                <a:latin typeface="Arial MT"/>
                <a:cs typeface="Arial MT"/>
              </a:rPr>
              <a:t>chronic cough </a:t>
            </a:r>
            <a:r>
              <a:rPr dirty="0" sz="3600">
                <a:solidFill>
                  <a:srgbClr val="FFFFFF"/>
                </a:solidFill>
                <a:latin typeface="Arial MT"/>
                <a:cs typeface="Arial MT"/>
              </a:rPr>
              <a:t>have </a:t>
            </a:r>
            <a:r>
              <a:rPr dirty="0" sz="3600" spc="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3600" spc="-5">
                <a:solidFill>
                  <a:srgbClr val="FFFFFF"/>
                </a:solidFill>
                <a:latin typeface="Arial MT"/>
                <a:cs typeface="Arial MT"/>
              </a:rPr>
              <a:t>been excluded</a:t>
            </a:r>
            <a:endParaRPr sz="36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1" name="object 2"/>
          <p:cNvPicPr>
            <a:picLocks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2574035" y="48767"/>
            <a:ext cx="4094988" cy="1304543"/>
          </a:xfrm>
          <a:prstGeom prst="rect"/>
        </p:spPr>
      </p:pic>
      <p:sp>
        <p:nvSpPr>
          <p:cNvPr id="1048606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bIns="0" lIns="0" rIns="0" rtlCol="0" tIns="13335" vert="horz" wrap="square">
            <a:spAutoFit/>
          </a:bodyPr>
          <a:p>
            <a:pPr marL="87630">
              <a:lnSpc>
                <a:spcPct val="100000"/>
              </a:lnSpc>
              <a:spcBef>
                <a:spcPts val="105"/>
              </a:spcBef>
            </a:pPr>
            <a:r>
              <a:rPr dirty="0"/>
              <a:t>Emph</a:t>
            </a:r>
            <a:r>
              <a:rPr dirty="0" spc="-15"/>
              <a:t>y</a:t>
            </a:r>
            <a:r>
              <a:rPr dirty="0"/>
              <a:t>sema</a:t>
            </a:r>
          </a:p>
        </p:txBody>
      </p:sp>
      <p:grpSp>
        <p:nvGrpSpPr>
          <p:cNvPr id="72" name="object 4"/>
          <p:cNvGrpSpPr/>
          <p:nvPr/>
        </p:nvGrpSpPr>
        <p:grpSpPr>
          <a:xfrm>
            <a:off x="324611" y="1018032"/>
            <a:ext cx="8749665" cy="3110865"/>
            <a:chOff x="324611" y="1018032"/>
            <a:chExt cx="8749665" cy="3110865"/>
          </a:xfrm>
        </p:grpSpPr>
        <p:pic>
          <p:nvPicPr>
            <p:cNvPr id="2097162" name="object 5"/>
            <p:cNvPicPr>
              <a:picLocks/>
            </p:cNvPicPr>
            <p:nvPr/>
          </p:nvPicPr>
          <p:blipFill>
            <a:blip xmlns:r="http://schemas.openxmlformats.org/officeDocument/2006/relationships" r:embed="rId2" cstate="print"/>
            <a:stretch>
              <a:fillRect/>
            </a:stretch>
          </p:blipFill>
          <p:spPr>
            <a:xfrm>
              <a:off x="324611" y="1018032"/>
              <a:ext cx="8749284" cy="3110483"/>
            </a:xfrm>
            <a:prstGeom prst="rect"/>
          </p:spPr>
        </p:pic>
        <p:pic>
          <p:nvPicPr>
            <p:cNvPr id="2097163" name="object 6"/>
            <p:cNvPicPr>
              <a:picLocks/>
            </p:cNvPicPr>
            <p:nvPr/>
          </p:nvPicPr>
          <p:blipFill>
            <a:blip xmlns:r="http://schemas.openxmlformats.org/officeDocument/2006/relationships" r:embed="rId3" cstate="print"/>
            <a:stretch>
              <a:fillRect/>
            </a:stretch>
          </p:blipFill>
          <p:spPr>
            <a:xfrm>
              <a:off x="522427" y="1388313"/>
              <a:ext cx="387095" cy="289864"/>
            </a:xfrm>
            <a:prstGeom prst="rect"/>
          </p:spPr>
        </p:pic>
      </p:grpSp>
      <p:sp>
        <p:nvSpPr>
          <p:cNvPr id="1048607" name="object 7"/>
          <p:cNvSpPr txBox="1"/>
          <p:nvPr/>
        </p:nvSpPr>
        <p:spPr>
          <a:xfrm>
            <a:off x="852627" y="1175969"/>
            <a:ext cx="7773034" cy="2552065"/>
          </a:xfrm>
          <a:prstGeom prst="rect"/>
        </p:spPr>
        <p:txBody>
          <a:bodyPr bIns="0" lIns="0" rIns="0" rtlCol="0" tIns="12065" vert="horz" wrap="square">
            <a:spAutoFit/>
          </a:bodyPr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3400" spc="-5">
                <a:solidFill>
                  <a:srgbClr val="FFFFFF"/>
                </a:solidFill>
                <a:latin typeface="Arial MT"/>
                <a:cs typeface="Arial MT"/>
              </a:rPr>
              <a:t>Abnormal</a:t>
            </a:r>
            <a:r>
              <a:rPr dirty="0" sz="3400" spc="6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3400" spc="-10">
                <a:solidFill>
                  <a:srgbClr val="FFFFFF"/>
                </a:solidFill>
                <a:latin typeface="Arial MT"/>
                <a:cs typeface="Arial MT"/>
              </a:rPr>
              <a:t>and</a:t>
            </a:r>
            <a:r>
              <a:rPr dirty="0" sz="3400" spc="4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3400" spc="-5">
                <a:solidFill>
                  <a:srgbClr val="FFFFFF"/>
                </a:solidFill>
                <a:latin typeface="Arial MT"/>
                <a:cs typeface="Arial MT"/>
              </a:rPr>
              <a:t>permanent</a:t>
            </a:r>
            <a:r>
              <a:rPr dirty="0" sz="3400" spc="8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3400" spc="-10">
                <a:solidFill>
                  <a:srgbClr val="FFFFFF"/>
                </a:solidFill>
                <a:latin typeface="Arial MT"/>
                <a:cs typeface="Arial MT"/>
              </a:rPr>
              <a:t>enlargement </a:t>
            </a:r>
            <a:r>
              <a:rPr dirty="0" sz="3400" spc="-5">
                <a:solidFill>
                  <a:srgbClr val="FFFFFF"/>
                </a:solidFill>
                <a:latin typeface="Arial MT"/>
                <a:cs typeface="Arial MT"/>
              </a:rPr>
              <a:t> of</a:t>
            </a:r>
            <a:r>
              <a:rPr dirty="0" sz="3400" spc="1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3400" spc="-5">
                <a:solidFill>
                  <a:srgbClr val="FFFFFF"/>
                </a:solidFill>
                <a:latin typeface="Arial MT"/>
                <a:cs typeface="Arial MT"/>
              </a:rPr>
              <a:t>the</a:t>
            </a:r>
            <a:r>
              <a:rPr dirty="0" sz="3400" spc="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3400" spc="-5">
                <a:solidFill>
                  <a:srgbClr val="FFFFFF"/>
                </a:solidFill>
                <a:latin typeface="Arial MT"/>
                <a:cs typeface="Arial MT"/>
              </a:rPr>
              <a:t>airspaces distal to the</a:t>
            </a:r>
            <a:r>
              <a:rPr dirty="0" sz="3400" spc="1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3400" spc="-5">
                <a:solidFill>
                  <a:srgbClr val="FFFFFF"/>
                </a:solidFill>
                <a:latin typeface="Arial MT"/>
                <a:cs typeface="Arial MT"/>
              </a:rPr>
              <a:t>terminal </a:t>
            </a:r>
            <a:r>
              <a:rPr dirty="0" sz="340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3400" spc="-5">
                <a:solidFill>
                  <a:srgbClr val="FFFFFF"/>
                </a:solidFill>
                <a:latin typeface="Arial MT"/>
                <a:cs typeface="Arial MT"/>
              </a:rPr>
              <a:t>bronchioles</a:t>
            </a:r>
            <a:r>
              <a:rPr dirty="0" sz="3400" spc="1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3400" spc="-5">
                <a:solidFill>
                  <a:srgbClr val="FFFFFF"/>
                </a:solidFill>
                <a:latin typeface="Arial MT"/>
                <a:cs typeface="Arial MT"/>
              </a:rPr>
              <a:t>that</a:t>
            </a:r>
            <a:r>
              <a:rPr dirty="0" sz="3400" spc="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3400" spc="-5">
                <a:solidFill>
                  <a:srgbClr val="FFFFFF"/>
                </a:solidFill>
                <a:latin typeface="Arial MT"/>
                <a:cs typeface="Arial MT"/>
              </a:rPr>
              <a:t>is accompanied</a:t>
            </a:r>
            <a:r>
              <a:rPr dirty="0" sz="3400" spc="1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3400" spc="-5">
                <a:solidFill>
                  <a:srgbClr val="FFFFFF"/>
                </a:solidFill>
                <a:latin typeface="Arial MT"/>
                <a:cs typeface="Arial MT"/>
              </a:rPr>
              <a:t>by </a:t>
            </a:r>
            <a:r>
              <a:rPr dirty="0" sz="340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3400" spc="-5">
                <a:solidFill>
                  <a:srgbClr val="FFFFFF"/>
                </a:solidFill>
                <a:latin typeface="Arial MT"/>
                <a:cs typeface="Arial MT"/>
              </a:rPr>
              <a:t>destruction</a:t>
            </a:r>
            <a:r>
              <a:rPr dirty="0" sz="3400" spc="2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3400" spc="-5">
                <a:solidFill>
                  <a:srgbClr val="FFFFFF"/>
                </a:solidFill>
                <a:latin typeface="Arial MT"/>
                <a:cs typeface="Arial MT"/>
              </a:rPr>
              <a:t>of the</a:t>
            </a:r>
            <a:r>
              <a:rPr dirty="0" sz="3400" spc="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3400" spc="-5">
                <a:solidFill>
                  <a:srgbClr val="FFFFFF"/>
                </a:solidFill>
                <a:latin typeface="Arial MT"/>
                <a:cs typeface="Arial MT"/>
              </a:rPr>
              <a:t>airspace</a:t>
            </a:r>
            <a:r>
              <a:rPr dirty="0" sz="3400" spc="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3400" spc="-5">
                <a:solidFill>
                  <a:srgbClr val="FFFFFF"/>
                </a:solidFill>
                <a:latin typeface="Arial MT"/>
                <a:cs typeface="Arial MT"/>
              </a:rPr>
              <a:t>walls,</a:t>
            </a:r>
            <a:r>
              <a:rPr dirty="0" sz="340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3400" spc="-5">
                <a:solidFill>
                  <a:srgbClr val="FFFFFF"/>
                </a:solidFill>
                <a:latin typeface="Arial MT"/>
                <a:cs typeface="Arial MT"/>
              </a:rPr>
              <a:t>without </a:t>
            </a:r>
            <a:r>
              <a:rPr dirty="0" sz="3400" spc="-93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3400" spc="-5">
                <a:solidFill>
                  <a:srgbClr val="FFFFFF"/>
                </a:solidFill>
                <a:latin typeface="Arial MT"/>
                <a:cs typeface="Arial MT"/>
              </a:rPr>
              <a:t>obvious fibrosis</a:t>
            </a:r>
            <a:endParaRPr sz="3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4" name="object 2"/>
          <p:cNvPicPr>
            <a:picLocks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2412492" y="1594103"/>
            <a:ext cx="4341876" cy="1304544"/>
          </a:xfrm>
          <a:prstGeom prst="rect"/>
        </p:spPr>
      </p:pic>
      <p:sp>
        <p:nvSpPr>
          <p:cNvPr id="1048612" name="object 3"/>
          <p:cNvSpPr txBox="1">
            <a:spLocks noGrp="1"/>
          </p:cNvSpPr>
          <p:nvPr>
            <p:ph type="title"/>
          </p:nvPr>
        </p:nvSpPr>
        <p:spPr>
          <a:xfrm>
            <a:off x="2788666" y="1786204"/>
            <a:ext cx="3565525" cy="697230"/>
          </a:xfrm>
          <a:prstGeom prst="rect"/>
        </p:spPr>
        <p:txBody>
          <a:bodyPr bIns="0" lIns="0" rIns="0" rtlCol="0" tIns="13335" vert="horz" wrap="square">
            <a:spAutoFit/>
          </a:bodyPr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PATHOLOGY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COPD</dc:title>
  <dc:creator>LENOVO</dc:creator>
  <cp:lastModifiedBy>Bosirebenedict468@gmail.com</cp:lastModifiedBy>
  <dcterms:created xsi:type="dcterms:W3CDTF">2021-06-10T08:30:41Z</dcterms:created>
  <dcterms:modified xsi:type="dcterms:W3CDTF">2021-12-02T06:53:05Z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2016-05-31T00:00:00Z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2021-06-10T00:00:00Z</vt:filetime>
  </property>
</Properties>
</file>