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7544423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22019501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12704375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40655898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29893469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3263077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38453840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42874837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34403386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41739569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8465708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31016224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19166651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16335572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42269406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3158380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C21F7C-96AB-4B62-B182-3FD69295C9BA}"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357B0D-6A7A-4BD0-9707-9A1CEF3D002F}" type="slidenum">
              <a:rPr lang="en-US" smtClean="0"/>
              <a:t>‹#›</a:t>
            </a:fld>
            <a:endParaRPr lang="en-US" dirty="0"/>
          </a:p>
        </p:txBody>
      </p:sp>
    </p:spTree>
    <p:extLst>
      <p:ext uri="{BB962C8B-B14F-4D97-AF65-F5344CB8AC3E}">
        <p14:creationId xmlns:p14="http://schemas.microsoft.com/office/powerpoint/2010/main" val="41779073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2C21F7C-96AB-4B62-B182-3FD69295C9BA}" type="datetimeFigureOut">
              <a:rPr lang="en-US" smtClean="0"/>
              <a:t>11/4/2021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D357B0D-6A7A-4BD0-9707-9A1CEF3D002F}" type="slidenum">
              <a:rPr lang="en-US" smtClean="0"/>
              <a:t>‹#›</a:t>
            </a:fld>
            <a:endParaRPr lang="en-US" dirty="0"/>
          </a:p>
        </p:txBody>
      </p:sp>
    </p:spTree>
    <p:extLst>
      <p:ext uri="{BB962C8B-B14F-4D97-AF65-F5344CB8AC3E}">
        <p14:creationId xmlns:p14="http://schemas.microsoft.com/office/powerpoint/2010/main" val="1260517562"/>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0571" y="478291"/>
            <a:ext cx="6411686" cy="5127852"/>
          </a:xfrm>
          <a:prstGeom prst="rect">
            <a:avLst/>
          </a:prstGeom>
        </p:spPr>
      </p:pic>
      <p:sp>
        <p:nvSpPr>
          <p:cNvPr id="2" name="Title 1"/>
          <p:cNvSpPr>
            <a:spLocks noGrp="1"/>
          </p:cNvSpPr>
          <p:nvPr>
            <p:ph type="title"/>
          </p:nvPr>
        </p:nvSpPr>
        <p:spPr>
          <a:xfrm>
            <a:off x="130629" y="859971"/>
            <a:ext cx="5998027" cy="4430486"/>
          </a:xfrm>
        </p:spPr>
        <p:txBody>
          <a:bodyPr/>
          <a:lstStyle/>
          <a:p>
            <a:r>
              <a:rPr lang="en-US" sz="6600" b="1" dirty="0" smtClean="0">
                <a:solidFill>
                  <a:schemeClr val="accent2">
                    <a:lumMod val="40000"/>
                    <a:lumOff val="60000"/>
                  </a:schemeClr>
                </a:solidFill>
                <a:latin typeface="Algerian" panose="04020705040A02060702" pitchFamily="82" charset="0"/>
              </a:rPr>
              <a:t>THE COUNSELLING CONCEPT</a:t>
            </a:r>
            <a:endParaRPr lang="en-US" sz="6600" b="1" dirty="0">
              <a:solidFill>
                <a:schemeClr val="accent2">
                  <a:lumMod val="40000"/>
                  <a:lumOff val="60000"/>
                </a:schemeClr>
              </a:solidFill>
              <a:latin typeface="Algerian" panose="04020705040A02060702" pitchFamily="82" charset="0"/>
            </a:endParaRPr>
          </a:p>
        </p:txBody>
      </p:sp>
    </p:spTree>
    <p:extLst>
      <p:ext uri="{BB962C8B-B14F-4D97-AF65-F5344CB8AC3E}">
        <p14:creationId xmlns:p14="http://schemas.microsoft.com/office/powerpoint/2010/main" val="24653433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190954"/>
            <a:ext cx="10515600" cy="752475"/>
          </a:xfrm>
        </p:spPr>
        <p:txBody>
          <a:bodyPr/>
          <a:lstStyle/>
          <a:p>
            <a:r>
              <a:rPr lang="en-US" sz="4800" dirty="0" smtClean="0">
                <a:solidFill>
                  <a:srgbClr val="FF0000"/>
                </a:solidFill>
                <a:latin typeface="Algerian" panose="04020705040A02060702" pitchFamily="82" charset="0"/>
              </a:rPr>
              <a:t>GATHER</a:t>
            </a:r>
            <a:r>
              <a:rPr lang="en-US" dirty="0" smtClean="0"/>
              <a:t> </a:t>
            </a:r>
            <a:endParaRPr lang="en-US" dirty="0"/>
          </a:p>
        </p:txBody>
      </p:sp>
      <p:sp>
        <p:nvSpPr>
          <p:cNvPr id="3" name="Content Placeholder 2"/>
          <p:cNvSpPr>
            <a:spLocks noGrp="1"/>
          </p:cNvSpPr>
          <p:nvPr>
            <p:ph idx="1"/>
          </p:nvPr>
        </p:nvSpPr>
        <p:spPr>
          <a:xfrm>
            <a:off x="838200" y="849086"/>
            <a:ext cx="10515600" cy="6008914"/>
          </a:xfrm>
        </p:spPr>
        <p:txBody>
          <a:bodyPr>
            <a:normAutofit/>
          </a:bodyPr>
          <a:lstStyle/>
          <a:p>
            <a:pPr marL="0" indent="0">
              <a:buNone/>
            </a:pPr>
            <a:r>
              <a:rPr lang="en-US" dirty="0" smtClean="0"/>
              <a:t>Rinehart et al describe the GATHER method as a roadmap to effective counselling of clients.</a:t>
            </a:r>
          </a:p>
          <a:p>
            <a:pPr marL="0" indent="0">
              <a:buNone/>
            </a:pPr>
            <a:r>
              <a:rPr lang="en-US" sz="3600" dirty="0" smtClean="0">
                <a:solidFill>
                  <a:srgbClr val="FF0000"/>
                </a:solidFill>
              </a:rPr>
              <a:t>G</a:t>
            </a:r>
            <a:r>
              <a:rPr lang="en-US" dirty="0" smtClean="0"/>
              <a:t> is for </a:t>
            </a:r>
            <a:r>
              <a:rPr lang="en-US" dirty="0" smtClean="0">
                <a:solidFill>
                  <a:schemeClr val="tx1">
                    <a:lumMod val="95000"/>
                  </a:schemeClr>
                </a:solidFill>
              </a:rPr>
              <a:t>greet</a:t>
            </a:r>
            <a:r>
              <a:rPr lang="en-US" dirty="0" smtClean="0"/>
              <a:t>: </a:t>
            </a:r>
            <a:r>
              <a:rPr lang="en-US" b="1" dirty="0" smtClean="0">
                <a:solidFill>
                  <a:srgbClr val="FF0000"/>
                </a:solidFill>
              </a:rPr>
              <a:t>greet</a:t>
            </a:r>
            <a:r>
              <a:rPr lang="en-US" dirty="0" smtClean="0"/>
              <a:t> the client and make them feel welcome. This builds rapport and removes any tension from the client.</a:t>
            </a:r>
          </a:p>
          <a:p>
            <a:pPr marL="0" indent="0">
              <a:buNone/>
            </a:pPr>
            <a:r>
              <a:rPr lang="en-US" sz="3600" dirty="0" smtClean="0">
                <a:solidFill>
                  <a:srgbClr val="FF0000"/>
                </a:solidFill>
              </a:rPr>
              <a:t>A</a:t>
            </a:r>
            <a:r>
              <a:rPr lang="en-US" dirty="0" smtClean="0"/>
              <a:t> is for Ask: </a:t>
            </a:r>
            <a:r>
              <a:rPr lang="en-US" b="1" dirty="0" smtClean="0">
                <a:solidFill>
                  <a:srgbClr val="FF0000"/>
                </a:solidFill>
              </a:rPr>
              <a:t>Ask</a:t>
            </a:r>
            <a:r>
              <a:rPr lang="en-US" dirty="0" smtClean="0"/>
              <a:t> the client questions in a friendly manner and using words that the patient understands and listen with a neutral expression.</a:t>
            </a:r>
          </a:p>
          <a:p>
            <a:pPr marL="0" indent="0">
              <a:buNone/>
            </a:pPr>
            <a:r>
              <a:rPr lang="en-US" sz="3200" dirty="0" smtClean="0">
                <a:solidFill>
                  <a:srgbClr val="FF0000"/>
                </a:solidFill>
              </a:rPr>
              <a:t>T</a:t>
            </a:r>
            <a:r>
              <a:rPr lang="en-US" dirty="0" smtClean="0"/>
              <a:t> is for tell: </a:t>
            </a:r>
            <a:r>
              <a:rPr lang="en-US" b="1" dirty="0" smtClean="0">
                <a:solidFill>
                  <a:srgbClr val="FF0000"/>
                </a:solidFill>
              </a:rPr>
              <a:t>Tel</a:t>
            </a:r>
            <a:r>
              <a:rPr lang="en-US" dirty="0" smtClean="0"/>
              <a:t>l </a:t>
            </a:r>
            <a:r>
              <a:rPr lang="en-US" dirty="0" smtClean="0"/>
              <a:t>the client relevant information that will help them make an </a:t>
            </a:r>
            <a:r>
              <a:rPr lang="en-US" dirty="0"/>
              <a:t>i</a:t>
            </a:r>
            <a:r>
              <a:rPr lang="en-US" dirty="0" smtClean="0"/>
              <a:t>nformed choice</a:t>
            </a:r>
          </a:p>
          <a:p>
            <a:pPr marL="0" indent="0">
              <a:buNone/>
            </a:pPr>
            <a:r>
              <a:rPr lang="en-US" sz="3200" dirty="0" smtClean="0">
                <a:solidFill>
                  <a:srgbClr val="FF0000"/>
                </a:solidFill>
              </a:rPr>
              <a:t>H</a:t>
            </a:r>
            <a:r>
              <a:rPr lang="en-US" dirty="0" smtClean="0"/>
              <a:t> is for Help: </a:t>
            </a:r>
            <a:r>
              <a:rPr lang="en-US" b="1" dirty="0" smtClean="0">
                <a:solidFill>
                  <a:srgbClr val="FF0000"/>
                </a:solidFill>
              </a:rPr>
              <a:t>Help</a:t>
            </a:r>
            <a:r>
              <a:rPr lang="en-US" dirty="0" smtClean="0"/>
              <a:t> them make a decision that best suits them</a:t>
            </a:r>
          </a:p>
          <a:p>
            <a:pPr marL="0" indent="0">
              <a:buNone/>
            </a:pPr>
            <a:r>
              <a:rPr lang="en-US" sz="3200" dirty="0" smtClean="0">
                <a:solidFill>
                  <a:srgbClr val="FF0000"/>
                </a:solidFill>
              </a:rPr>
              <a:t>E</a:t>
            </a:r>
            <a:r>
              <a:rPr lang="en-US" dirty="0" smtClean="0"/>
              <a:t> is for Explain : </a:t>
            </a:r>
            <a:r>
              <a:rPr lang="en-US" b="1" dirty="0" smtClean="0">
                <a:solidFill>
                  <a:srgbClr val="FF0000"/>
                </a:solidFill>
              </a:rPr>
              <a:t>Explain</a:t>
            </a:r>
            <a:r>
              <a:rPr lang="en-US" dirty="0" smtClean="0"/>
              <a:t> and  make them understand their decision by giving them information on the decision they settle on.</a:t>
            </a:r>
          </a:p>
          <a:p>
            <a:pPr marL="0" indent="0">
              <a:buNone/>
            </a:pPr>
            <a:r>
              <a:rPr lang="en-US" sz="3200" dirty="0" smtClean="0">
                <a:solidFill>
                  <a:srgbClr val="FF0000"/>
                </a:solidFill>
              </a:rPr>
              <a:t>R</a:t>
            </a:r>
            <a:r>
              <a:rPr lang="en-US" dirty="0" smtClean="0"/>
              <a:t> is for return. Set a date of </a:t>
            </a:r>
            <a:r>
              <a:rPr lang="en-US" b="1" dirty="0" smtClean="0">
                <a:solidFill>
                  <a:srgbClr val="FF0000"/>
                </a:solidFill>
              </a:rPr>
              <a:t>return</a:t>
            </a:r>
            <a:r>
              <a:rPr lang="en-US" dirty="0" smtClean="0"/>
              <a:t> with your patient for the next session.</a:t>
            </a:r>
            <a:endParaRPr lang="en-US" dirty="0"/>
          </a:p>
        </p:txBody>
      </p:sp>
    </p:spTree>
    <p:extLst>
      <p:ext uri="{BB962C8B-B14F-4D97-AF65-F5344CB8AC3E}">
        <p14:creationId xmlns:p14="http://schemas.microsoft.com/office/powerpoint/2010/main" val="39029013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2718"/>
            <a:ext cx="9682870" cy="1400530"/>
          </a:xfrm>
        </p:spPr>
        <p:txBody>
          <a:bodyPr/>
          <a:lstStyle/>
          <a:p>
            <a:r>
              <a:rPr lang="en-US" sz="4800" dirty="0" smtClean="0">
                <a:latin typeface="Algerian" panose="04020705040A02060702" pitchFamily="82" charset="0"/>
              </a:rPr>
              <a:t>SOLER</a:t>
            </a:r>
            <a:endParaRPr lang="en-US" sz="4800" dirty="0">
              <a:latin typeface="Algerian" panose="04020705040A02060702" pitchFamily="82" charset="0"/>
            </a:endParaRPr>
          </a:p>
        </p:txBody>
      </p:sp>
      <p:sp>
        <p:nvSpPr>
          <p:cNvPr id="3" name="Content Placeholder 2"/>
          <p:cNvSpPr>
            <a:spLocks noGrp="1"/>
          </p:cNvSpPr>
          <p:nvPr>
            <p:ph idx="1"/>
          </p:nvPr>
        </p:nvSpPr>
        <p:spPr>
          <a:xfrm>
            <a:off x="838200" y="1338943"/>
            <a:ext cx="10515600" cy="4838020"/>
          </a:xfrm>
        </p:spPr>
        <p:txBody>
          <a:bodyPr/>
          <a:lstStyle/>
          <a:p>
            <a:r>
              <a:rPr lang="en-US" sz="3200" dirty="0" smtClean="0"/>
              <a:t>S</a:t>
            </a:r>
            <a:r>
              <a:rPr lang="en-US" dirty="0" smtClean="0"/>
              <a:t>: Sit squarely to help the client know that you are available for them. Put the patient in your 5 o’clock for them to be maximally comfortable</a:t>
            </a:r>
          </a:p>
          <a:p>
            <a:r>
              <a:rPr lang="en-US" sz="2800" dirty="0" smtClean="0"/>
              <a:t>O</a:t>
            </a:r>
            <a:r>
              <a:rPr lang="en-US" dirty="0" smtClean="0"/>
              <a:t>: is for open posture.. Do not cross arms or legs </a:t>
            </a:r>
          </a:p>
          <a:p>
            <a:r>
              <a:rPr lang="en-US" sz="2800" dirty="0" smtClean="0"/>
              <a:t>L</a:t>
            </a:r>
            <a:r>
              <a:rPr lang="en-US" dirty="0" smtClean="0"/>
              <a:t>: is for Leaning </a:t>
            </a:r>
            <a:r>
              <a:rPr lang="en-US" dirty="0" smtClean="0"/>
              <a:t>foreword</a:t>
            </a:r>
            <a:endParaRPr lang="en-US" dirty="0" smtClean="0"/>
          </a:p>
          <a:p>
            <a:r>
              <a:rPr lang="en-US" sz="2800" dirty="0" smtClean="0"/>
              <a:t>E</a:t>
            </a:r>
            <a:r>
              <a:rPr lang="en-US" dirty="0" smtClean="0"/>
              <a:t>: is for EYE CONTACT</a:t>
            </a:r>
          </a:p>
          <a:p>
            <a:r>
              <a:rPr lang="en-US" sz="2800" dirty="0" smtClean="0"/>
              <a:t>R</a:t>
            </a:r>
            <a:r>
              <a:rPr lang="en-US" dirty="0" smtClean="0"/>
              <a:t>: is for Relax.</a:t>
            </a:r>
            <a:endParaRPr lang="en-US" dirty="0"/>
          </a:p>
        </p:txBody>
      </p:sp>
    </p:spTree>
    <p:extLst>
      <p:ext uri="{BB962C8B-B14F-4D97-AF65-F5344CB8AC3E}">
        <p14:creationId xmlns:p14="http://schemas.microsoft.com/office/powerpoint/2010/main" val="30628334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counselling</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Mental health counselling</a:t>
            </a:r>
            <a:endParaRPr lang="en-US" dirty="0"/>
          </a:p>
          <a:p>
            <a:r>
              <a:rPr lang="en-US" b="1" dirty="0" smtClean="0"/>
              <a:t>Career counselling</a:t>
            </a:r>
          </a:p>
          <a:p>
            <a:r>
              <a:rPr lang="en-US" b="1" dirty="0"/>
              <a:t>Rehabilitative counselling</a:t>
            </a:r>
            <a:endParaRPr lang="en-US" dirty="0"/>
          </a:p>
          <a:p>
            <a:r>
              <a:rPr lang="en-US" b="1" dirty="0"/>
              <a:t>Relationship counselling</a:t>
            </a:r>
            <a:endParaRPr lang="en-US" dirty="0"/>
          </a:p>
          <a:p>
            <a:r>
              <a:rPr lang="en-US" b="1" dirty="0"/>
              <a:t>Substance abuse counselling	</a:t>
            </a:r>
            <a:endParaRPr lang="en-US" dirty="0"/>
          </a:p>
          <a:p>
            <a:endParaRPr lang="en-US" dirty="0"/>
          </a:p>
        </p:txBody>
      </p:sp>
    </p:spTree>
    <p:extLst>
      <p:ext uri="{BB962C8B-B14F-4D97-AF65-F5344CB8AC3E}">
        <p14:creationId xmlns:p14="http://schemas.microsoft.com/office/powerpoint/2010/main" val="1768862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Mental health counselling</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A mental health counsellor is responsible for providing people who are going through any emotional distress, depression, frustration, grief, family issues, eating disorders with support through listening and problem-solving ideas and approaches.</a:t>
            </a:r>
          </a:p>
          <a:p>
            <a:endParaRPr lang="en-US" dirty="0"/>
          </a:p>
        </p:txBody>
      </p:sp>
    </p:spTree>
    <p:extLst>
      <p:ext uri="{BB962C8B-B14F-4D97-AF65-F5344CB8AC3E}">
        <p14:creationId xmlns:p14="http://schemas.microsoft.com/office/powerpoint/2010/main" val="29508467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Career counselling	</a:t>
            </a:r>
            <a:r>
              <a:rPr lang="en-US" dirty="0"/>
              <a:t/>
            </a:r>
            <a:br>
              <a:rPr lang="en-US" dirty="0"/>
            </a:br>
            <a:endParaRPr lang="en-US" dirty="0"/>
          </a:p>
        </p:txBody>
      </p:sp>
      <p:sp>
        <p:nvSpPr>
          <p:cNvPr id="3" name="Content Placeholder 2"/>
          <p:cNvSpPr>
            <a:spLocks noGrp="1"/>
          </p:cNvSpPr>
          <p:nvPr>
            <p:ph idx="1"/>
          </p:nvPr>
        </p:nvSpPr>
        <p:spPr>
          <a:xfrm>
            <a:off x="1103313" y="2052918"/>
            <a:ext cx="4916488" cy="4195481"/>
          </a:xfrm>
        </p:spPr>
        <p:txBody>
          <a:bodyPr/>
          <a:lstStyle/>
          <a:p>
            <a:r>
              <a:rPr lang="en-US" dirty="0"/>
              <a:t>This is providing aspirants with career guidance and showing them the path towards a bright career according to their areas of skill and interest.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7331" y="1489981"/>
            <a:ext cx="4113439" cy="4627790"/>
          </a:xfrm>
          <a:prstGeom prst="rect">
            <a:avLst/>
          </a:prstGeom>
        </p:spPr>
      </p:pic>
    </p:spTree>
    <p:extLst>
      <p:ext uri="{BB962C8B-B14F-4D97-AF65-F5344CB8AC3E}">
        <p14:creationId xmlns:p14="http://schemas.microsoft.com/office/powerpoint/2010/main" val="16253689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Rehabilitative counselling</a:t>
            </a:r>
            <a:endParaRPr lang="en-US" dirty="0"/>
          </a:p>
        </p:txBody>
      </p:sp>
      <p:sp>
        <p:nvSpPr>
          <p:cNvPr id="3" name="Content Placeholder 2"/>
          <p:cNvSpPr>
            <a:spLocks noGrp="1"/>
          </p:cNvSpPr>
          <p:nvPr>
            <p:ph idx="1"/>
          </p:nvPr>
        </p:nvSpPr>
        <p:spPr/>
        <p:txBody>
          <a:bodyPr/>
          <a:lstStyle/>
          <a:p>
            <a:r>
              <a:rPr lang="en-US" dirty="0"/>
              <a:t>A combination of systematic methods to help people with emotional, physical cognitive and mental disabilities accomplish their life goals and live a </a:t>
            </a:r>
            <a:r>
              <a:rPr lang="en-US" dirty="0" smtClean="0"/>
              <a:t>cherish able </a:t>
            </a:r>
            <a:r>
              <a:rPr lang="en-US" dirty="0"/>
              <a:t>life. These kinds of counsellors support these clients to overcome psychological disabilities.</a:t>
            </a:r>
          </a:p>
          <a:p>
            <a:endParaRPr lang="en-US" dirty="0"/>
          </a:p>
        </p:txBody>
      </p:sp>
    </p:spTree>
    <p:extLst>
      <p:ext uri="{BB962C8B-B14F-4D97-AF65-F5344CB8AC3E}">
        <p14:creationId xmlns:p14="http://schemas.microsoft.com/office/powerpoint/2010/main" val="6127472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Relationship counselling</a:t>
            </a:r>
            <a:r>
              <a:rPr lang="en-US" dirty="0"/>
              <a:t/>
            </a:r>
            <a:br>
              <a:rPr lang="en-US" dirty="0"/>
            </a:br>
            <a:endParaRPr lang="en-US" dirty="0"/>
          </a:p>
        </p:txBody>
      </p:sp>
      <p:sp>
        <p:nvSpPr>
          <p:cNvPr id="3" name="Content Placeholder 2"/>
          <p:cNvSpPr>
            <a:spLocks noGrp="1"/>
          </p:cNvSpPr>
          <p:nvPr>
            <p:ph idx="1"/>
          </p:nvPr>
        </p:nvSpPr>
        <p:spPr>
          <a:xfrm>
            <a:off x="526368" y="1880987"/>
            <a:ext cx="6690859" cy="4195481"/>
          </a:xfrm>
        </p:spPr>
        <p:txBody>
          <a:bodyPr/>
          <a:lstStyle/>
          <a:p>
            <a:r>
              <a:rPr lang="en-US" dirty="0"/>
              <a:t>Couples therapy when something serious affecting their relationships. Reasons for seeking relationship counselling range from desire to have a stronger relationship with their partner to issues emerging from disagreement, unhealthy abuses or something hectic that affected their relationship.</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4622" y="1152983"/>
            <a:ext cx="3921578" cy="4627331"/>
          </a:xfrm>
          <a:prstGeom prst="rect">
            <a:avLst/>
          </a:prstGeom>
        </p:spPr>
      </p:pic>
    </p:spTree>
    <p:extLst>
      <p:ext uri="{BB962C8B-B14F-4D97-AF65-F5344CB8AC3E}">
        <p14:creationId xmlns:p14="http://schemas.microsoft.com/office/powerpoint/2010/main" val="1875477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Substance abuse counselling	</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t> </a:t>
            </a:r>
            <a:endParaRPr lang="en-US" dirty="0"/>
          </a:p>
          <a:p>
            <a:r>
              <a:rPr lang="en-US" dirty="0"/>
              <a:t>Substance abuse counsellors diagnose and assess addiction problems and treat clients in a variety of ways. Every patient is an individual struggling with different forms of addiction and each treatment plan is customized for each client. This may be regular meeting with client or work intensively with individual crisis.</a:t>
            </a:r>
          </a:p>
          <a:p>
            <a:r>
              <a:rPr lang="en-US" dirty="0"/>
              <a:t>This counselling is aimed at changing attitudes, false beliefs and developing strategies to overcome denial and rationalizing in an attempt to achieve full recovery. For </a:t>
            </a:r>
            <a:r>
              <a:rPr lang="en-US" dirty="0" err="1" smtClean="0"/>
              <a:t>succeptbility</a:t>
            </a:r>
            <a:r>
              <a:rPr lang="en-US" dirty="0" smtClean="0"/>
              <a:t> </a:t>
            </a:r>
            <a:r>
              <a:rPr lang="en-US" dirty="0"/>
              <a:t>of relapse, counsellors work on such people on an ongoing basis.</a:t>
            </a:r>
          </a:p>
          <a:p>
            <a:endParaRPr lang="en-US" dirty="0"/>
          </a:p>
        </p:txBody>
      </p:sp>
    </p:spTree>
    <p:extLst>
      <p:ext uri="{BB962C8B-B14F-4D97-AF65-F5344CB8AC3E}">
        <p14:creationId xmlns:p14="http://schemas.microsoft.com/office/powerpoint/2010/main" val="35334937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Characteristics of a good counsellor</a:t>
            </a:r>
            <a:r>
              <a:rPr lang="en-US" dirty="0"/>
              <a:t/>
            </a:r>
            <a:br>
              <a:rPr lang="en-US" dirty="0"/>
            </a:br>
            <a:endParaRPr lang="en-US" dirty="0"/>
          </a:p>
        </p:txBody>
      </p:sp>
      <p:sp>
        <p:nvSpPr>
          <p:cNvPr id="3" name="Content Placeholder 2"/>
          <p:cNvSpPr>
            <a:spLocks noGrp="1"/>
          </p:cNvSpPr>
          <p:nvPr>
            <p:ph idx="1"/>
          </p:nvPr>
        </p:nvSpPr>
        <p:spPr>
          <a:xfrm>
            <a:off x="1103313" y="2052918"/>
            <a:ext cx="3468688" cy="4195481"/>
          </a:xfrm>
        </p:spPr>
        <p:txBody>
          <a:bodyPr>
            <a:normAutofit/>
          </a:bodyPr>
          <a:lstStyle/>
          <a:p>
            <a:pPr lvl="0"/>
            <a:r>
              <a:rPr lang="en-US" dirty="0"/>
              <a:t>Good communication skills</a:t>
            </a:r>
          </a:p>
          <a:p>
            <a:pPr lvl="0"/>
            <a:r>
              <a:rPr lang="en-US" dirty="0"/>
              <a:t>Patience</a:t>
            </a:r>
          </a:p>
          <a:p>
            <a:pPr lvl="0"/>
            <a:r>
              <a:rPr lang="en-US" dirty="0"/>
              <a:t>Confidence</a:t>
            </a:r>
          </a:p>
          <a:p>
            <a:pPr lvl="0"/>
            <a:r>
              <a:rPr lang="en-US" dirty="0" smtClean="0"/>
              <a:t>Non-judge mental</a:t>
            </a:r>
            <a:endParaRPr lang="en-US" dirty="0"/>
          </a:p>
          <a:p>
            <a:pPr lvl="0"/>
            <a:r>
              <a:rPr lang="en-US" dirty="0" smtClean="0"/>
              <a:t>Observant</a:t>
            </a:r>
            <a:endParaRPr lang="en-US" dirty="0"/>
          </a:p>
        </p:txBody>
      </p:sp>
      <p:sp>
        <p:nvSpPr>
          <p:cNvPr id="4" name="TextBox 3"/>
          <p:cNvSpPr txBox="1"/>
          <p:nvPr/>
        </p:nvSpPr>
        <p:spPr>
          <a:xfrm>
            <a:off x="4729107" y="2256019"/>
            <a:ext cx="3929448" cy="3265446"/>
          </a:xfrm>
          <a:prstGeom prst="rect">
            <a:avLst/>
          </a:prstGeom>
          <a:noFill/>
        </p:spPr>
        <p:txBody>
          <a:bodyPr wrap="square" rtlCol="0">
            <a:spAutoFit/>
          </a:bodyPr>
          <a:lstStyle/>
          <a:p>
            <a:pPr marL="285750" lvl="0" indent="-285750">
              <a:lnSpc>
                <a:spcPct val="150000"/>
              </a:lnSpc>
              <a:buClr>
                <a:schemeClr val="accent1">
                  <a:lumMod val="60000"/>
                  <a:lumOff val="40000"/>
                </a:schemeClr>
              </a:buClr>
              <a:buFont typeface="Wingdings" panose="05000000000000000000" pitchFamily="2" charset="2"/>
              <a:buChar char="Ø"/>
            </a:pPr>
            <a:r>
              <a:rPr lang="en-US" sz="2000" dirty="0"/>
              <a:t>Good listener</a:t>
            </a:r>
          </a:p>
          <a:p>
            <a:pPr marL="285750" lvl="0" indent="-285750">
              <a:lnSpc>
                <a:spcPct val="150000"/>
              </a:lnSpc>
              <a:buClr>
                <a:schemeClr val="accent1">
                  <a:lumMod val="60000"/>
                  <a:lumOff val="40000"/>
                </a:schemeClr>
              </a:buClr>
              <a:buFont typeface="Wingdings" panose="05000000000000000000" pitchFamily="2" charset="2"/>
              <a:buChar char="Ø"/>
            </a:pPr>
            <a:r>
              <a:rPr lang="en-US" sz="2000" dirty="0"/>
              <a:t>Trustworthy</a:t>
            </a:r>
          </a:p>
          <a:p>
            <a:pPr marL="285750" lvl="0" indent="-285750">
              <a:lnSpc>
                <a:spcPct val="150000"/>
              </a:lnSpc>
              <a:buClr>
                <a:schemeClr val="accent1">
                  <a:lumMod val="60000"/>
                  <a:lumOff val="40000"/>
                </a:schemeClr>
              </a:buClr>
              <a:buFont typeface="Wingdings" panose="05000000000000000000" pitchFamily="2" charset="2"/>
              <a:buChar char="Ø"/>
            </a:pPr>
            <a:r>
              <a:rPr lang="en-US" sz="2000" dirty="0"/>
              <a:t>Confidential</a:t>
            </a:r>
          </a:p>
          <a:p>
            <a:pPr marL="285750" lvl="0" indent="-285750">
              <a:lnSpc>
                <a:spcPct val="150000"/>
              </a:lnSpc>
              <a:buClr>
                <a:schemeClr val="accent1">
                  <a:lumMod val="60000"/>
                  <a:lumOff val="40000"/>
                </a:schemeClr>
              </a:buClr>
              <a:buFont typeface="Wingdings" panose="05000000000000000000" pitchFamily="2" charset="2"/>
              <a:buChar char="Ø"/>
            </a:pPr>
            <a:r>
              <a:rPr lang="en-US" sz="2000" dirty="0"/>
              <a:t>Respectful</a:t>
            </a:r>
          </a:p>
          <a:p>
            <a:pPr marL="285750" lvl="0" indent="-285750">
              <a:lnSpc>
                <a:spcPct val="150000"/>
              </a:lnSpc>
              <a:buClr>
                <a:schemeClr val="accent1">
                  <a:lumMod val="60000"/>
                  <a:lumOff val="40000"/>
                </a:schemeClr>
              </a:buClr>
              <a:buFont typeface="Wingdings" panose="05000000000000000000" pitchFamily="2" charset="2"/>
              <a:buChar char="Ø"/>
            </a:pPr>
            <a:r>
              <a:rPr lang="en-US" sz="2000" dirty="0"/>
              <a:t>Self-awareness</a:t>
            </a:r>
          </a:p>
          <a:p>
            <a:pPr marL="285750" lvl="0" indent="-285750">
              <a:lnSpc>
                <a:spcPct val="150000"/>
              </a:lnSpc>
              <a:buClr>
                <a:schemeClr val="accent1">
                  <a:lumMod val="60000"/>
                  <a:lumOff val="40000"/>
                </a:schemeClr>
              </a:buClr>
              <a:buFont typeface="Wingdings" panose="05000000000000000000" pitchFamily="2" charset="2"/>
              <a:buChar char="Ø"/>
            </a:pPr>
            <a:r>
              <a:rPr lang="en-US" sz="2000" dirty="0"/>
              <a:t>Acceptance</a:t>
            </a:r>
          </a:p>
          <a:p>
            <a:pPr marL="285750" indent="-285750">
              <a:lnSpc>
                <a:spcPct val="150000"/>
              </a:lnSpc>
              <a:buClr>
                <a:schemeClr val="accent1">
                  <a:lumMod val="60000"/>
                  <a:lumOff val="40000"/>
                </a:schemeClr>
              </a:buClr>
              <a:buFont typeface="Wingdings" panose="05000000000000000000" pitchFamily="2" charset="2"/>
              <a:buChar char="Ø"/>
            </a:pPr>
            <a:r>
              <a:rPr lang="en-US" sz="2000" dirty="0"/>
              <a:t>Empathetic</a:t>
            </a:r>
            <a:endParaRPr lang="en-US" sz="2000" dirty="0"/>
          </a:p>
        </p:txBody>
      </p:sp>
    </p:spTree>
    <p:extLst>
      <p:ext uri="{BB962C8B-B14F-4D97-AF65-F5344CB8AC3E}">
        <p14:creationId xmlns:p14="http://schemas.microsoft.com/office/powerpoint/2010/main" val="6105421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Counselling skills</a:t>
            </a:r>
            <a:r>
              <a:rPr lang="en-US" dirty="0"/>
              <a:t/>
            </a:r>
            <a:br>
              <a:rPr lang="en-US" dirty="0"/>
            </a:br>
            <a:endParaRPr lang="en-US" dirty="0"/>
          </a:p>
        </p:txBody>
      </p:sp>
      <p:sp>
        <p:nvSpPr>
          <p:cNvPr id="3" name="Content Placeholder 2"/>
          <p:cNvSpPr>
            <a:spLocks noGrp="1"/>
          </p:cNvSpPr>
          <p:nvPr>
            <p:ph idx="1"/>
          </p:nvPr>
        </p:nvSpPr>
        <p:spPr>
          <a:xfrm>
            <a:off x="1103313" y="2052918"/>
            <a:ext cx="4905602" cy="4195481"/>
          </a:xfrm>
        </p:spPr>
        <p:txBody>
          <a:bodyPr/>
          <a:lstStyle/>
          <a:p>
            <a:r>
              <a:rPr lang="en-US" dirty="0"/>
              <a:t>These are basic counselling skills or practical techniques that help the counsellor to empathetically listen to the speaker. Core counselling skills include: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2571" y="1382486"/>
            <a:ext cx="5040085" cy="4226432"/>
          </a:xfrm>
          <a:prstGeom prst="rect">
            <a:avLst/>
          </a:prstGeom>
        </p:spPr>
      </p:pic>
    </p:spTree>
    <p:extLst>
      <p:ext uri="{BB962C8B-B14F-4D97-AF65-F5344CB8AC3E}">
        <p14:creationId xmlns:p14="http://schemas.microsoft.com/office/powerpoint/2010/main" val="33209557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sz="2800" dirty="0" smtClean="0"/>
              <a:t>By the end of the lesson the student should be able to</a:t>
            </a:r>
          </a:p>
          <a:p>
            <a:r>
              <a:rPr lang="en-US" sz="2800" dirty="0"/>
              <a:t>E</a:t>
            </a:r>
            <a:r>
              <a:rPr lang="en-US" sz="2800" dirty="0" smtClean="0"/>
              <a:t>xplain the counselling concept.</a:t>
            </a:r>
          </a:p>
          <a:p>
            <a:r>
              <a:rPr lang="en-US" sz="2800" dirty="0" smtClean="0"/>
              <a:t>List and explain the types of counselling.</a:t>
            </a:r>
          </a:p>
          <a:p>
            <a:r>
              <a:rPr lang="en-US" sz="2800" dirty="0" smtClean="0"/>
              <a:t>Enumerate the characteristics of a good counselor.</a:t>
            </a:r>
          </a:p>
          <a:p>
            <a:r>
              <a:rPr lang="en-US" sz="2800" dirty="0" smtClean="0"/>
              <a:t>Apply the skills of counselling.</a:t>
            </a:r>
          </a:p>
          <a:p>
            <a:r>
              <a:rPr lang="en-US" sz="2800" dirty="0" smtClean="0"/>
              <a:t>Explain the counselling process.</a:t>
            </a:r>
          </a:p>
          <a:p>
            <a:endParaRPr lang="en-US" dirty="0" smtClean="0"/>
          </a:p>
          <a:p>
            <a:endParaRPr lang="en-US" dirty="0" smtClean="0"/>
          </a:p>
          <a:p>
            <a:endParaRPr lang="en-US" dirty="0"/>
          </a:p>
        </p:txBody>
      </p:sp>
    </p:spTree>
    <p:extLst>
      <p:ext uri="{BB962C8B-B14F-4D97-AF65-F5344CB8AC3E}">
        <p14:creationId xmlns:p14="http://schemas.microsoft.com/office/powerpoint/2010/main" val="9972922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r>
              <a:rPr lang="en-US" dirty="0"/>
              <a:t>Attentiveness: in counselling, it means being in the company of another person and giving that person your full attention/</a:t>
            </a:r>
          </a:p>
          <a:p>
            <a:pPr lvl="0"/>
            <a:r>
              <a:rPr lang="en-US" dirty="0"/>
              <a:t>Silence: gives the client control of the content, pace and objective. The counsellor listens to silence as well as words.</a:t>
            </a:r>
          </a:p>
          <a:p>
            <a:endParaRPr lang="en-US" dirty="0"/>
          </a:p>
        </p:txBody>
      </p:sp>
    </p:spTree>
    <p:extLst>
      <p:ext uri="{BB962C8B-B14F-4D97-AF65-F5344CB8AC3E}">
        <p14:creationId xmlns:p14="http://schemas.microsoft.com/office/powerpoint/2010/main" val="13140988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r>
              <a:rPr lang="en-US" dirty="0"/>
              <a:t>Reflecting and paraphrasing: it is part of active listening and helps the client know their story is being listened to. This can be achieved by feeding a shorter version of their story back to the client. This is called paraphrasing.</a:t>
            </a:r>
          </a:p>
          <a:p>
            <a:pPr lvl="0"/>
            <a:r>
              <a:rPr lang="en-US" dirty="0"/>
              <a:t>Clarifying and the use of questions: It is a basic skill; the counsellor uses open-ended questions to clarify his/her understanding of what the client is saying or feeling. Leading questions are to be avoided.</a:t>
            </a:r>
          </a:p>
          <a:p>
            <a:endParaRPr lang="en-US" dirty="0"/>
          </a:p>
        </p:txBody>
      </p:sp>
    </p:spTree>
    <p:extLst>
      <p:ext uri="{BB962C8B-B14F-4D97-AF65-F5344CB8AC3E}">
        <p14:creationId xmlns:p14="http://schemas.microsoft.com/office/powerpoint/2010/main" val="25102559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r>
              <a:rPr lang="en-US" dirty="0"/>
              <a:t>Focusing: involves deciding on the issue that is more pressing and dealing with that first</a:t>
            </a:r>
            <a:r>
              <a:rPr lang="en-US" dirty="0" smtClean="0"/>
              <a:t>. The client may mention many issues and problems however focusing helps eliminate less important issues and deal with central issue.</a:t>
            </a:r>
          </a:p>
          <a:p>
            <a:pPr lvl="0"/>
            <a:r>
              <a:rPr lang="en-US" dirty="0" smtClean="0"/>
              <a:t>Building Rapport: this is important to create a connection with the client.</a:t>
            </a:r>
          </a:p>
          <a:p>
            <a:pPr lvl="0"/>
            <a:r>
              <a:rPr lang="en-US" dirty="0" smtClean="0"/>
              <a:t>Summarizing: longer paraphrases. This is to condense or crystalize the essence of what the client says or feels. This sums up the main themes that are emerging.</a:t>
            </a:r>
            <a:endParaRPr lang="en-US" dirty="0"/>
          </a:p>
          <a:p>
            <a:endParaRPr lang="en-US" dirty="0"/>
          </a:p>
        </p:txBody>
      </p:sp>
    </p:spTree>
    <p:extLst>
      <p:ext uri="{BB962C8B-B14F-4D97-AF65-F5344CB8AC3E}">
        <p14:creationId xmlns:p14="http://schemas.microsoft.com/office/powerpoint/2010/main" val="3386758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Immediacy: Using immediacy means that the therapist reveals how they themselves are feeling in response to the client.. This challenges defensiveness and heightens awareness.</a:t>
            </a:r>
            <a:endParaRPr lang="en-US" dirty="0"/>
          </a:p>
        </p:txBody>
      </p:sp>
    </p:spTree>
    <p:extLst>
      <p:ext uri="{BB962C8B-B14F-4D97-AF65-F5344CB8AC3E}">
        <p14:creationId xmlns:p14="http://schemas.microsoft.com/office/powerpoint/2010/main" val="26831972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5400" dirty="0" smtClean="0">
                <a:latin typeface="Algerian" panose="04020705040A02060702" pitchFamily="82" charset="0"/>
              </a:rPr>
              <a:t>QUESTIONS……?</a:t>
            </a:r>
            <a:endParaRPr lang="en-US" sz="5400" dirty="0">
              <a:latin typeface="Algerian" panose="04020705040A02060702" pitchFamily="82" charset="0"/>
            </a:endParaRPr>
          </a:p>
        </p:txBody>
      </p:sp>
      <p:sp>
        <p:nvSpPr>
          <p:cNvPr id="5" name="Text Placeholder 4"/>
          <p:cNvSpPr>
            <a:spLocks noGrp="1"/>
          </p:cNvSpPr>
          <p:nvPr>
            <p:ph type="body" sz="half" idx="2"/>
          </p:nvPr>
        </p:nvSpPr>
        <p:spPr/>
        <p:txBody>
          <a:bodyPr/>
          <a:lstStyle/>
          <a:p>
            <a:r>
              <a:rPr lang="en-US" sz="4000" dirty="0" smtClean="0"/>
              <a:t>THANK YOU</a:t>
            </a:r>
            <a:endParaRPr lang="en-US" sz="4000" dirty="0"/>
          </a:p>
        </p:txBody>
      </p:sp>
    </p:spTree>
    <p:extLst>
      <p:ext uri="{BB962C8B-B14F-4D97-AF65-F5344CB8AC3E}">
        <p14:creationId xmlns:p14="http://schemas.microsoft.com/office/powerpoint/2010/main" val="1952247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Algerian" panose="04020705040A02060702" pitchFamily="82" charset="0"/>
              </a:rPr>
              <a:t>What </a:t>
            </a:r>
            <a:r>
              <a:rPr lang="en-US" sz="4800" dirty="0" smtClean="0">
                <a:latin typeface="Algerian" panose="04020705040A02060702" pitchFamily="82" charset="0"/>
              </a:rPr>
              <a:t>is counselling?</a:t>
            </a:r>
            <a:endParaRPr lang="en-US" sz="4800" dirty="0">
              <a:latin typeface="Algerian" panose="04020705040A02060702" pitchFamily="82" charset="0"/>
            </a:endParaRPr>
          </a:p>
        </p:txBody>
      </p:sp>
      <p:sp>
        <p:nvSpPr>
          <p:cNvPr id="3" name="Content Placeholder 2"/>
          <p:cNvSpPr>
            <a:spLocks noGrp="1"/>
          </p:cNvSpPr>
          <p:nvPr>
            <p:ph idx="1"/>
          </p:nvPr>
        </p:nvSpPr>
        <p:spPr>
          <a:xfrm>
            <a:off x="435429" y="1513114"/>
            <a:ext cx="10918371" cy="4663849"/>
          </a:xfrm>
        </p:spPr>
        <p:txBody>
          <a:bodyPr>
            <a:normAutofit/>
          </a:bodyPr>
          <a:lstStyle/>
          <a:p>
            <a:r>
              <a:rPr lang="en-US" sz="3200" dirty="0" smtClean="0"/>
              <a:t>It is talk therapy. </a:t>
            </a:r>
          </a:p>
          <a:p>
            <a:pPr marL="0" indent="0">
              <a:buNone/>
            </a:pPr>
            <a:r>
              <a:rPr lang="en-US" sz="3200" dirty="0" smtClean="0"/>
              <a:t>A process where an individual, couple or family meet with a trained professional counselor to talk about issues and hardships they are facing in their lives, possible causes and embed possible cope up mechanisms if not solutions to this problems. </a:t>
            </a:r>
            <a:r>
              <a:rPr lang="en-US" sz="3200" dirty="0" smtClean="0"/>
              <a:t>i.e. </a:t>
            </a:r>
            <a:r>
              <a:rPr lang="en-US" sz="3200" dirty="0" smtClean="0"/>
              <a:t>a problem shared is a problem solved</a:t>
            </a:r>
            <a:endParaRPr lang="en-US" sz="3200" dirty="0"/>
          </a:p>
        </p:txBody>
      </p:sp>
    </p:spTree>
    <p:extLst>
      <p:ext uri="{BB962C8B-B14F-4D97-AF65-F5344CB8AC3E}">
        <p14:creationId xmlns:p14="http://schemas.microsoft.com/office/powerpoint/2010/main" val="33234240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latin typeface="Algerian" panose="04020705040A02060702" pitchFamily="82" charset="0"/>
              </a:rPr>
              <a:t>Formats of counselling</a:t>
            </a:r>
            <a:endParaRPr lang="en-US" sz="5400" dirty="0">
              <a:latin typeface="Algerian" panose="04020705040A02060702" pitchFamily="82" charset="0"/>
            </a:endParaRPr>
          </a:p>
        </p:txBody>
      </p:sp>
      <p:sp>
        <p:nvSpPr>
          <p:cNvPr id="3" name="Content Placeholder 2"/>
          <p:cNvSpPr>
            <a:spLocks noGrp="1"/>
          </p:cNvSpPr>
          <p:nvPr>
            <p:ph idx="1"/>
          </p:nvPr>
        </p:nvSpPr>
        <p:spPr>
          <a:xfrm>
            <a:off x="838200" y="1578429"/>
            <a:ext cx="10515600" cy="5007428"/>
          </a:xfrm>
        </p:spPr>
        <p:txBody>
          <a:bodyPr>
            <a:normAutofit/>
          </a:bodyPr>
          <a:lstStyle/>
          <a:p>
            <a:r>
              <a:rPr lang="en-US" sz="4000" dirty="0" smtClean="0"/>
              <a:t>In person counselling</a:t>
            </a:r>
          </a:p>
          <a:p>
            <a:pPr marL="0" indent="0">
              <a:buNone/>
            </a:pPr>
            <a:r>
              <a:rPr lang="en-US" sz="4000" dirty="0" smtClean="0"/>
              <a:t>Face to face counselling sessions that takes place in a counselor’s chamber. They start with setting appointments and discussing the problems with the client one on one. </a:t>
            </a:r>
          </a:p>
        </p:txBody>
      </p:sp>
    </p:spTree>
    <p:extLst>
      <p:ext uri="{BB962C8B-B14F-4D97-AF65-F5344CB8AC3E}">
        <p14:creationId xmlns:p14="http://schemas.microsoft.com/office/powerpoint/2010/main" val="41378546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8000" y="952838"/>
            <a:ext cx="7101114" cy="5693866"/>
          </a:xfrm>
          <a:prstGeom prst="rect">
            <a:avLst/>
          </a:prstGeom>
        </p:spPr>
        <p:txBody>
          <a:bodyPr wrap="square">
            <a:spAutoFit/>
          </a:bodyPr>
          <a:lstStyle/>
          <a:p>
            <a:r>
              <a:rPr lang="en-US" sz="4400" dirty="0" smtClean="0">
                <a:latin typeface="Algerian" panose="04020705040A02060702" pitchFamily="82" charset="0"/>
              </a:rPr>
              <a:t>Group counselling</a:t>
            </a:r>
          </a:p>
          <a:p>
            <a:endParaRPr lang="en-US" sz="3200" dirty="0" smtClean="0"/>
          </a:p>
          <a:p>
            <a:r>
              <a:rPr lang="en-US" sz="3200" dirty="0" smtClean="0"/>
              <a:t>A professional therapist combines people with similar problems where they meet and share their experiences.</a:t>
            </a:r>
          </a:p>
          <a:p>
            <a:r>
              <a:rPr lang="en-US" sz="3200" dirty="0" smtClean="0"/>
              <a:t>This helps to provide strong network of support and different methods of approaching the particular issue faced by the clients.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9229" y="1458686"/>
            <a:ext cx="3679371" cy="4832311"/>
          </a:xfrm>
          <a:prstGeom prst="rect">
            <a:avLst/>
          </a:prstGeom>
        </p:spPr>
      </p:pic>
    </p:spTree>
    <p:extLst>
      <p:ext uri="{BB962C8B-B14F-4D97-AF65-F5344CB8AC3E}">
        <p14:creationId xmlns:p14="http://schemas.microsoft.com/office/powerpoint/2010/main" val="28471048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800" y="735737"/>
            <a:ext cx="8788400" cy="4339650"/>
          </a:xfrm>
          <a:prstGeom prst="rect">
            <a:avLst/>
          </a:prstGeom>
        </p:spPr>
        <p:txBody>
          <a:bodyPr wrap="square">
            <a:spAutoFit/>
          </a:bodyPr>
          <a:lstStyle/>
          <a:p>
            <a:pPr marL="457200" indent="-457200">
              <a:buFont typeface="Arial" panose="020B0604020202020204" pitchFamily="34" charset="0"/>
              <a:buChar char="•"/>
            </a:pPr>
            <a:r>
              <a:rPr lang="en-US" sz="4000" dirty="0" smtClean="0">
                <a:latin typeface="Algerian" panose="04020705040A02060702" pitchFamily="82" charset="0"/>
              </a:rPr>
              <a:t>Telephonic and online counselling</a:t>
            </a:r>
          </a:p>
          <a:p>
            <a:endParaRPr lang="en-US" sz="2800" dirty="0" smtClean="0"/>
          </a:p>
          <a:p>
            <a:r>
              <a:rPr lang="en-US" sz="2800" dirty="0" smtClean="0"/>
              <a:t>A flexible way of conducting person to person therapy but by use of a single stream communication channel e.g. phone calls. The aspect of A.A meeting can be brought by conference calls by use of multiple channels</a:t>
            </a:r>
          </a:p>
          <a:p>
            <a:endParaRPr lang="en-US" sz="2800" dirty="0" smtClean="0"/>
          </a:p>
        </p:txBody>
      </p:sp>
    </p:spTree>
    <p:extLst>
      <p:ext uri="{BB962C8B-B14F-4D97-AF65-F5344CB8AC3E}">
        <p14:creationId xmlns:p14="http://schemas.microsoft.com/office/powerpoint/2010/main" val="3744274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Question</a:t>
            </a:r>
            <a:endParaRPr lang="en-US" dirty="0"/>
          </a:p>
        </p:txBody>
      </p:sp>
      <p:sp>
        <p:nvSpPr>
          <p:cNvPr id="3" name="Subtitle 2"/>
          <p:cNvSpPr>
            <a:spLocks noGrp="1"/>
          </p:cNvSpPr>
          <p:nvPr>
            <p:ph type="subTitle" idx="1"/>
          </p:nvPr>
        </p:nvSpPr>
        <p:spPr/>
        <p:txBody>
          <a:bodyPr>
            <a:normAutofit fontScale="92500" lnSpcReduction="10000"/>
          </a:bodyPr>
          <a:lstStyle/>
          <a:p>
            <a:r>
              <a:rPr lang="en-US" sz="2800" dirty="0" smtClean="0"/>
              <a:t>What are the disadvantages and advantages of the above methods of counselling?</a:t>
            </a:r>
            <a:endParaRPr lang="en-US" sz="2800" dirty="0"/>
          </a:p>
        </p:txBody>
      </p:sp>
    </p:spTree>
    <p:extLst>
      <p:ext uri="{BB962C8B-B14F-4D97-AF65-F5344CB8AC3E}">
        <p14:creationId xmlns:p14="http://schemas.microsoft.com/office/powerpoint/2010/main" val="18814750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Process of counselling</a:t>
            </a:r>
            <a:endParaRPr lang="en-US" dirty="0"/>
          </a:p>
        </p:txBody>
      </p:sp>
      <p:sp>
        <p:nvSpPr>
          <p:cNvPr id="5" name="Subtitle 4"/>
          <p:cNvSpPr>
            <a:spLocks noGrp="1"/>
          </p:cNvSpPr>
          <p:nvPr>
            <p:ph type="subTitle" idx="1"/>
          </p:nvPr>
        </p:nvSpPr>
        <p:spPr/>
        <p:txBody>
          <a:bodyPr>
            <a:normAutofit/>
          </a:bodyPr>
          <a:lstStyle/>
          <a:p>
            <a:r>
              <a:rPr lang="en-US" sz="3200" dirty="0" smtClean="0"/>
              <a:t>The GATHER and SOLER approaches</a:t>
            </a:r>
            <a:endParaRPr lang="en-US" sz="3200" dirty="0"/>
          </a:p>
        </p:txBody>
      </p:sp>
    </p:spTree>
    <p:extLst>
      <p:ext uri="{BB962C8B-B14F-4D97-AF65-F5344CB8AC3E}">
        <p14:creationId xmlns:p14="http://schemas.microsoft.com/office/powerpoint/2010/main" val="5520727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lgerian" panose="04020705040A02060702" pitchFamily="82" charset="0"/>
              </a:rPr>
              <a:t>Introduction</a:t>
            </a:r>
            <a:endParaRPr lang="en-US" sz="5400" dirty="0">
              <a:latin typeface="Algerian" panose="04020705040A02060702" pitchFamily="82" charset="0"/>
            </a:endParaRPr>
          </a:p>
        </p:txBody>
      </p:sp>
      <p:sp>
        <p:nvSpPr>
          <p:cNvPr id="3" name="Content Placeholder 2"/>
          <p:cNvSpPr>
            <a:spLocks noGrp="1"/>
          </p:cNvSpPr>
          <p:nvPr>
            <p:ph idx="1"/>
          </p:nvPr>
        </p:nvSpPr>
        <p:spPr/>
        <p:txBody>
          <a:bodyPr>
            <a:normAutofit fontScale="92500" lnSpcReduction="20000"/>
          </a:bodyPr>
          <a:lstStyle/>
          <a:p>
            <a:r>
              <a:rPr lang="en-US" sz="3200" dirty="0" smtClean="0"/>
              <a:t>A client seeking counselling suffers from a serious situation either mentally, emotionally or family problems.</a:t>
            </a:r>
          </a:p>
          <a:p>
            <a:pPr marL="0" indent="0">
              <a:buNone/>
            </a:pPr>
            <a:r>
              <a:rPr lang="en-US" sz="3200" dirty="0" smtClean="0"/>
              <a:t>Process of counselling involves a systematic evaluation that includes a detailed process. </a:t>
            </a:r>
          </a:p>
          <a:p>
            <a:pPr marL="0" indent="0">
              <a:buNone/>
            </a:pPr>
            <a:r>
              <a:rPr lang="en-US" sz="3200" dirty="0" smtClean="0"/>
              <a:t>Counselling involves all processes of creating rapport with the client, listening, analyzing, goal setting and plan of action in order to finally overcome the problem faced by the client.</a:t>
            </a:r>
            <a:endParaRPr lang="en-US" sz="3200" dirty="0"/>
          </a:p>
        </p:txBody>
      </p:sp>
    </p:spTree>
    <p:extLst>
      <p:ext uri="{BB962C8B-B14F-4D97-AF65-F5344CB8AC3E}">
        <p14:creationId xmlns:p14="http://schemas.microsoft.com/office/powerpoint/2010/main" val="22092884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176</TotalTime>
  <Words>975</Words>
  <Application>Microsoft Office PowerPoint</Application>
  <PresentationFormat>Widescreen</PresentationFormat>
  <Paragraphs>87</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Algerian</vt:lpstr>
      <vt:lpstr>Arial</vt:lpstr>
      <vt:lpstr>Century Gothic</vt:lpstr>
      <vt:lpstr>Wingdings</vt:lpstr>
      <vt:lpstr>Wingdings 3</vt:lpstr>
      <vt:lpstr>Ion</vt:lpstr>
      <vt:lpstr>THE COUNSELLING CONCEPT</vt:lpstr>
      <vt:lpstr>Objectives </vt:lpstr>
      <vt:lpstr>What is counselling?</vt:lpstr>
      <vt:lpstr>Formats of counselling</vt:lpstr>
      <vt:lpstr>PowerPoint Presentation</vt:lpstr>
      <vt:lpstr>PowerPoint Presentation</vt:lpstr>
      <vt:lpstr>Discussion Question</vt:lpstr>
      <vt:lpstr>Process of counselling</vt:lpstr>
      <vt:lpstr>Introduction</vt:lpstr>
      <vt:lpstr>GATHER </vt:lpstr>
      <vt:lpstr>SOLER</vt:lpstr>
      <vt:lpstr>Types of counselling </vt:lpstr>
      <vt:lpstr>Mental health counselling </vt:lpstr>
      <vt:lpstr>Career counselling  </vt:lpstr>
      <vt:lpstr>Rehabilitative counselling</vt:lpstr>
      <vt:lpstr>Relationship counselling </vt:lpstr>
      <vt:lpstr>Substance abuse counselling  </vt:lpstr>
      <vt:lpstr>Characteristics of a good counsellor </vt:lpstr>
      <vt:lpstr>Counselling skills </vt:lpstr>
      <vt:lpstr>PowerPoint Presentation</vt:lpstr>
      <vt:lpstr>PowerPoint Presentation</vt:lpstr>
      <vt:lpstr>PowerPoint Presentation</vt:lpstr>
      <vt:lpstr>PowerPoint Presentation</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COUNSELLING CONCEPT</dc:title>
  <dc:creator>user</dc:creator>
  <cp:lastModifiedBy>user</cp:lastModifiedBy>
  <cp:revision>21</cp:revision>
  <dcterms:created xsi:type="dcterms:W3CDTF">2021-11-03T10:18:14Z</dcterms:created>
  <dcterms:modified xsi:type="dcterms:W3CDTF">2021-11-04T20:29:30Z</dcterms:modified>
</cp:coreProperties>
</file>