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151D-D76A-44E8-B847-655C1DAF507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1D4D7-10CF-4C69-B208-52683AF4BD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Agonal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breathing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medical term used to describe struggling to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 gasping.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D4D7-10CF-4C69-B208-52683AF4BDB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40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40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40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6525" y="136525"/>
            <a:ext cx="8866505" cy="6581775"/>
          </a:xfrm>
          <a:custGeom>
            <a:avLst/>
            <a:gdLst/>
            <a:ahLst/>
            <a:cxnLst/>
            <a:rect l="l" t="t" r="r" b="b"/>
            <a:pathLst>
              <a:path w="8866505" h="6581775">
                <a:moveTo>
                  <a:pt x="0" y="6581775"/>
                </a:moveTo>
                <a:lnTo>
                  <a:pt x="8866251" y="6581775"/>
                </a:lnTo>
                <a:lnTo>
                  <a:pt x="8866251" y="0"/>
                </a:lnTo>
                <a:lnTo>
                  <a:pt x="0" y="0"/>
                </a:lnTo>
                <a:lnTo>
                  <a:pt x="0" y="6581775"/>
                </a:lnTo>
                <a:close/>
              </a:path>
            </a:pathLst>
          </a:custGeom>
          <a:solidFill>
            <a:srgbClr val="FF993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3309" y="648665"/>
            <a:ext cx="44373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840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756" y="2312035"/>
            <a:ext cx="8730487" cy="3183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</p:spPr>
        <p:txBody>
          <a:bodyPr/>
          <a:lstStyle/>
          <a:p>
            <a:r>
              <a:rPr lang="en-US" dirty="0" smtClean="0"/>
              <a:t>Cardiopulmonary resuscitation </a:t>
            </a:r>
            <a:r>
              <a:rPr lang="en-US" spc="-5" dirty="0" smtClean="0"/>
              <a:t>(CPR)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861774"/>
          </a:xfrm>
        </p:spPr>
        <p:txBody>
          <a:bodyPr/>
          <a:lstStyle/>
          <a:p>
            <a:pPr algn="ctr"/>
            <a:r>
              <a:rPr lang="en-US" b="1" dirty="0" smtClean="0"/>
              <a:t>Samuel </a:t>
            </a:r>
            <a:r>
              <a:rPr lang="en-US" b="1" dirty="0" err="1" smtClean="0"/>
              <a:t>Ngigi</a:t>
            </a:r>
            <a:r>
              <a:rPr lang="en-US" b="1" dirty="0" smtClean="0"/>
              <a:t> K.</a:t>
            </a:r>
          </a:p>
          <a:p>
            <a:pPr algn="ctr"/>
            <a:r>
              <a:rPr lang="en-US" b="1" dirty="0" smtClean="0"/>
              <a:t>KMTC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3424"/>
            <a:ext cx="3674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APPROACH</a:t>
            </a:r>
            <a:r>
              <a:rPr spc="-25" dirty="0"/>
              <a:t> </a:t>
            </a:r>
            <a:r>
              <a:rPr spc="-10" dirty="0"/>
              <a:t>SAFELY!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9705" y="1915032"/>
            <a:ext cx="149923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WATCH  OBSERVE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1676400"/>
            <a:ext cx="3962400" cy="533400"/>
          </a:xfrm>
          <a:prstGeom prst="rect">
            <a:avLst/>
          </a:prstGeom>
          <a:solidFill>
            <a:srgbClr val="084077"/>
          </a:solidFill>
        </p:spPr>
        <p:txBody>
          <a:bodyPr vert="horz" wrap="square" lIns="0" tIns="609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80"/>
              </a:spcBef>
            </a:pPr>
            <a:r>
              <a:rPr sz="2600" b="1" spc="5" dirty="0">
                <a:solidFill>
                  <a:srgbClr val="FF9933"/>
                </a:solidFill>
                <a:latin typeface="Arial"/>
                <a:cs typeface="Arial"/>
              </a:rPr>
              <a:t>Approach</a:t>
            </a:r>
            <a:r>
              <a:rPr sz="2600" b="1" spc="-20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9933"/>
                </a:solidFill>
                <a:latin typeface="Arial"/>
                <a:cs typeface="Arial"/>
              </a:rPr>
              <a:t>safely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00600" y="2309748"/>
          <a:ext cx="3962400" cy="416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59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977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8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CHECK</a:t>
            </a:r>
            <a:r>
              <a:rPr spc="-35" dirty="0"/>
              <a:t> </a:t>
            </a:r>
            <a:r>
              <a:rPr spc="-10" dirty="0"/>
              <a:t>RESPONSE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</p:spPr>
        <p:txBody>
          <a:bodyPr vert="horz" wrap="square" lIns="0" tIns="609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80"/>
              </a:spcBef>
            </a:pPr>
            <a:r>
              <a:rPr sz="2600" b="1" spc="5" dirty="0">
                <a:solidFill>
                  <a:srgbClr val="FF9933"/>
                </a:solidFill>
                <a:latin typeface="Arial"/>
                <a:cs typeface="Arial"/>
              </a:rPr>
              <a:t>Approach</a:t>
            </a:r>
            <a:r>
              <a:rPr sz="2600" b="1" spc="-20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9933"/>
                </a:solidFill>
                <a:latin typeface="Arial"/>
                <a:cs typeface="Arial"/>
              </a:rPr>
              <a:t>safely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00600" y="2309748"/>
          <a:ext cx="3962400" cy="416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59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5977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8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8200" y="1878076"/>
            <a:ext cx="3671951" cy="459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8776" y="1943714"/>
            <a:ext cx="3724275" cy="359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2800" spc="-5" dirty="0">
                <a:latin typeface="Arial"/>
                <a:cs typeface="Arial"/>
              </a:rPr>
              <a:t>Shake </a:t>
            </a:r>
            <a:r>
              <a:rPr sz="2800" dirty="0">
                <a:latin typeface="Arial"/>
                <a:cs typeface="Arial"/>
              </a:rPr>
              <a:t>shoulders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gently  </a:t>
            </a:r>
            <a:r>
              <a:rPr sz="2800" spc="-5" dirty="0">
                <a:latin typeface="Arial"/>
                <a:cs typeface="Arial"/>
              </a:rPr>
              <a:t>Ask “Are you all right?”  If 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responds</a:t>
            </a:r>
            <a:endParaRPr sz="2800">
              <a:latin typeface="Arial"/>
              <a:cs typeface="Arial"/>
            </a:endParaRPr>
          </a:p>
          <a:p>
            <a:pPr marL="201295" indent="-189230" algn="just">
              <a:lnSpc>
                <a:spcPct val="100000"/>
              </a:lnSpc>
              <a:spcBef>
                <a:spcPts val="1455"/>
              </a:spcBef>
              <a:buChar char="•"/>
              <a:tabLst>
                <a:tab pos="201930" algn="l"/>
              </a:tabLst>
            </a:pPr>
            <a:r>
              <a:rPr sz="2400" spc="-5" dirty="0">
                <a:latin typeface="Arial"/>
                <a:cs typeface="Arial"/>
              </a:rPr>
              <a:t>Leave as you find</a:t>
            </a:r>
            <a:r>
              <a:rPr sz="2400" dirty="0">
                <a:latin typeface="Arial"/>
                <a:cs typeface="Arial"/>
              </a:rPr>
              <a:t> him.</a:t>
            </a:r>
            <a:endParaRPr sz="2400">
              <a:latin typeface="Arial"/>
              <a:cs typeface="Arial"/>
            </a:endParaRPr>
          </a:p>
          <a:p>
            <a:pPr marL="201295" indent="-189230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201930" algn="l"/>
              </a:tabLst>
            </a:pPr>
            <a:r>
              <a:rPr sz="2400" spc="-5" dirty="0">
                <a:latin typeface="Arial"/>
                <a:cs typeface="Arial"/>
              </a:rPr>
              <a:t>Find </a:t>
            </a:r>
            <a:r>
              <a:rPr sz="2400" dirty="0">
                <a:latin typeface="Arial"/>
                <a:cs typeface="Arial"/>
              </a:rPr>
              <a:t>out </a:t>
            </a:r>
            <a:r>
              <a:rPr sz="2400" spc="-5" dirty="0">
                <a:latin typeface="Arial"/>
                <a:cs typeface="Arial"/>
              </a:rPr>
              <a:t>what is wrong.</a:t>
            </a:r>
            <a:endParaRPr sz="2400">
              <a:latin typeface="Arial"/>
              <a:cs typeface="Arial"/>
            </a:endParaRPr>
          </a:p>
          <a:p>
            <a:pPr marL="201295" indent="-189230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201930" algn="l"/>
              </a:tabLst>
            </a:pPr>
            <a:r>
              <a:rPr sz="2400" spc="-5" dirty="0">
                <a:latin typeface="Arial"/>
                <a:cs typeface="Arial"/>
              </a:rPr>
              <a:t>Reassess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regularly.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CHECK</a:t>
            </a:r>
            <a:r>
              <a:rPr spc="-35" dirty="0"/>
              <a:t> </a:t>
            </a:r>
            <a:r>
              <a:rPr spc="-10" dirty="0"/>
              <a:t>RESPONSE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1878076"/>
            <a:ext cx="3671951" cy="459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4949"/>
            <a:ext cx="28263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SHOUT FOR</a:t>
            </a:r>
            <a:r>
              <a:rPr sz="2500" spc="-70" dirty="0"/>
              <a:t> </a:t>
            </a:r>
            <a:r>
              <a:rPr sz="2500" spc="-5" dirty="0"/>
              <a:t>HELP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</p:spPr>
        <p:txBody>
          <a:bodyPr vert="horz" wrap="square" lIns="0" tIns="609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80"/>
              </a:spcBef>
            </a:pPr>
            <a:r>
              <a:rPr sz="2600" b="1" spc="5" dirty="0">
                <a:solidFill>
                  <a:srgbClr val="FF9933"/>
                </a:solidFill>
                <a:latin typeface="Arial"/>
                <a:cs typeface="Arial"/>
              </a:rPr>
              <a:t>Approach</a:t>
            </a:r>
            <a:r>
              <a:rPr sz="2600" b="1" spc="-20" dirty="0">
                <a:solidFill>
                  <a:srgbClr val="FF993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9933"/>
                </a:solidFill>
                <a:latin typeface="Arial"/>
                <a:cs typeface="Arial"/>
              </a:rPr>
              <a:t>safely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00600" y="2309748"/>
          <a:ext cx="3962400" cy="416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59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5977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8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8200" y="2268601"/>
            <a:ext cx="3722751" cy="420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3424"/>
            <a:ext cx="256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OPEN</a:t>
            </a:r>
            <a:r>
              <a:rPr spc="-100" dirty="0"/>
              <a:t> </a:t>
            </a:r>
            <a:r>
              <a:rPr spc="-5" dirty="0"/>
              <a:t>AIRWAY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00600" y="1700276"/>
          <a:ext cx="3962400" cy="480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43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2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326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32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8200" y="1678051"/>
            <a:ext cx="3303651" cy="479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608" y="725550"/>
            <a:ext cx="256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OPEN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AIRWAY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6975" y="1873757"/>
            <a:ext cx="5287645" cy="2558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Head </a:t>
            </a:r>
            <a:r>
              <a:rPr sz="2600" b="1" spc="-5" dirty="0">
                <a:latin typeface="Arial"/>
                <a:cs typeface="Arial"/>
              </a:rPr>
              <a:t>tilt </a:t>
            </a:r>
            <a:r>
              <a:rPr sz="2600" b="1" dirty="0">
                <a:latin typeface="Arial"/>
                <a:cs typeface="Arial"/>
              </a:rPr>
              <a:t>and chin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lift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675"/>
              </a:spcBef>
            </a:pPr>
            <a:r>
              <a:rPr sz="2800" b="1" spc="-5" dirty="0">
                <a:latin typeface="Arial"/>
                <a:cs typeface="Arial"/>
              </a:rPr>
              <a:t>No need for finger sweep  </a:t>
            </a:r>
            <a:r>
              <a:rPr sz="2800" spc="-5" dirty="0">
                <a:latin typeface="Arial"/>
                <a:cs typeface="Arial"/>
              </a:rPr>
              <a:t>unless solid material can </a:t>
            </a:r>
            <a:r>
              <a:rPr sz="2800" dirty="0">
                <a:latin typeface="Arial"/>
                <a:cs typeface="Arial"/>
              </a:rPr>
              <a:t>be seen  </a:t>
            </a:r>
            <a:r>
              <a:rPr sz="2800" spc="-5" dirty="0">
                <a:latin typeface="Arial"/>
                <a:cs typeface="Arial"/>
              </a:rPr>
              <a:t>in the airway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1700872"/>
            <a:ext cx="2808351" cy="479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608" y="725550"/>
            <a:ext cx="256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OPEN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1258887" y="1557400"/>
            <a:ext cx="7273925" cy="31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7817" y="5106670"/>
            <a:ext cx="5215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Head </a:t>
            </a:r>
            <a:r>
              <a:rPr sz="2800" b="1" dirty="0">
                <a:latin typeface="Arial"/>
                <a:cs typeface="Arial"/>
              </a:rPr>
              <a:t>tilt, </a:t>
            </a:r>
            <a:r>
              <a:rPr sz="2800" b="1" spc="-5" dirty="0">
                <a:latin typeface="Arial"/>
                <a:cs typeface="Arial"/>
              </a:rPr>
              <a:t>chin </a:t>
            </a:r>
            <a:r>
              <a:rPr sz="2800" b="1" dirty="0">
                <a:latin typeface="Arial"/>
                <a:cs typeface="Arial"/>
              </a:rPr>
              <a:t>lift </a:t>
            </a:r>
            <a:r>
              <a:rPr lang="en-US" sz="2800" b="1" spc="-5" dirty="0">
                <a:latin typeface="Arial"/>
                <a:cs typeface="Arial"/>
              </a:rPr>
              <a:t>/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jaw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thrust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4949"/>
            <a:ext cx="3122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CHECK</a:t>
            </a:r>
            <a:r>
              <a:rPr sz="2500" spc="-90" dirty="0"/>
              <a:t> </a:t>
            </a:r>
            <a:r>
              <a:rPr sz="2500" spc="-5" dirty="0"/>
              <a:t>BREATHING</a:t>
            </a:r>
            <a:endParaRPr sz="2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00600" y="1700276"/>
          <a:ext cx="3962400" cy="480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43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2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326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32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60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8200" y="3276600"/>
            <a:ext cx="3889375" cy="320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3424"/>
            <a:ext cx="349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CHECK</a:t>
            </a:r>
            <a:r>
              <a:rPr spc="-25" dirty="0"/>
              <a:t> </a:t>
            </a:r>
            <a:r>
              <a:rPr spc="-10" dirty="0"/>
              <a:t>BREATHING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3365" marR="22479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5333365" algn="l"/>
                <a:tab pos="5334000" algn="l"/>
              </a:tabLst>
            </a:pPr>
            <a:r>
              <a:rPr spc="-5" dirty="0"/>
              <a:t>Look, listen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feel  </a:t>
            </a:r>
            <a:r>
              <a:rPr spc="-5" dirty="0"/>
              <a:t>for NORMAL  breathing</a:t>
            </a:r>
          </a:p>
          <a:p>
            <a:pPr marL="4977765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5333365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5333365" algn="l"/>
                <a:tab pos="5334000" algn="l"/>
              </a:tabLst>
            </a:pPr>
            <a:r>
              <a:rPr spc="-5" dirty="0"/>
              <a:t>Do not confuse  </a:t>
            </a:r>
            <a:r>
              <a:rPr dirty="0"/>
              <a:t>agonal </a:t>
            </a:r>
            <a:r>
              <a:rPr spc="-5" dirty="0"/>
              <a:t>breathing</a:t>
            </a:r>
            <a:r>
              <a:rPr spc="-30" dirty="0"/>
              <a:t> </a:t>
            </a:r>
            <a:r>
              <a:rPr spc="-5" dirty="0"/>
              <a:t>with  </a:t>
            </a:r>
            <a:r>
              <a:rPr spc="-10" dirty="0"/>
              <a:t>NORMAL</a:t>
            </a:r>
            <a:r>
              <a:rPr spc="5" dirty="0"/>
              <a:t> </a:t>
            </a:r>
            <a:r>
              <a:rPr dirty="0"/>
              <a:t>breathing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3273425"/>
            <a:ext cx="3889375" cy="320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720" y="260616"/>
            <a:ext cx="5334000" cy="720090"/>
          </a:xfrm>
          <a:custGeom>
            <a:avLst/>
            <a:gdLst/>
            <a:ahLst/>
            <a:cxnLst/>
            <a:rect l="l" t="t" r="r" b="b"/>
            <a:pathLst>
              <a:path w="5334000" h="720090">
                <a:moveTo>
                  <a:pt x="0" y="720077"/>
                </a:moveTo>
                <a:lnTo>
                  <a:pt x="5334000" y="720077"/>
                </a:lnTo>
                <a:lnTo>
                  <a:pt x="5334000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39" y="146304"/>
            <a:ext cx="4954523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064" y="398779"/>
            <a:ext cx="4371594" cy="313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435351"/>
            <a:ext cx="7888605" cy="452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2750" indent="-343535">
              <a:lnSpc>
                <a:spcPct val="1201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Occurs </a:t>
            </a:r>
            <a:r>
              <a:rPr sz="3600" spc="-5" dirty="0">
                <a:latin typeface="Arial"/>
                <a:cs typeface="Arial"/>
              </a:rPr>
              <a:t>shortly </a:t>
            </a:r>
            <a:r>
              <a:rPr sz="3600" dirty="0">
                <a:latin typeface="Arial"/>
                <a:cs typeface="Arial"/>
              </a:rPr>
              <a:t>after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heart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stops  in up to 40% of cardiac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arrests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160655" indent="-343535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Described </a:t>
            </a:r>
            <a:r>
              <a:rPr sz="3600" spc="-5" dirty="0">
                <a:latin typeface="Arial"/>
                <a:cs typeface="Arial"/>
              </a:rPr>
              <a:t>as barely, </a:t>
            </a:r>
            <a:r>
              <a:rPr sz="3600" dirty="0">
                <a:latin typeface="Arial"/>
                <a:cs typeface="Arial"/>
              </a:rPr>
              <a:t>heavy, </a:t>
            </a:r>
            <a:r>
              <a:rPr sz="3600" spc="-5" dirty="0">
                <a:latin typeface="Arial"/>
                <a:cs typeface="Arial"/>
              </a:rPr>
              <a:t>noisy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or  </a:t>
            </a:r>
            <a:r>
              <a:rPr sz="3600" dirty="0">
                <a:latin typeface="Arial"/>
                <a:cs typeface="Arial"/>
              </a:rPr>
              <a:t>gasping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breathing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Recognise as a </a:t>
            </a:r>
            <a:r>
              <a:rPr sz="3600" spc="-5" dirty="0">
                <a:latin typeface="Arial"/>
                <a:cs typeface="Arial"/>
              </a:rPr>
              <a:t>sign </a:t>
            </a:r>
            <a:r>
              <a:rPr sz="3600" dirty="0">
                <a:latin typeface="Arial"/>
                <a:cs typeface="Arial"/>
              </a:rPr>
              <a:t>of cardiac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arrest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700"/>
            <a:ext cx="8226425" cy="1143000"/>
          </a:xfrm>
          <a:custGeom>
            <a:avLst/>
            <a:gdLst/>
            <a:ahLst/>
            <a:cxnLst/>
            <a:rect l="l" t="t" r="r" b="b"/>
            <a:pathLst>
              <a:path w="8226425" h="1143000">
                <a:moveTo>
                  <a:pt x="0" y="1143000"/>
                </a:moveTo>
                <a:lnTo>
                  <a:pt x="8226425" y="1143000"/>
                </a:lnTo>
                <a:lnTo>
                  <a:pt x="822642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68" y="568451"/>
            <a:ext cx="4806696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652" y="880491"/>
            <a:ext cx="3892334" cy="387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416" y="1621282"/>
            <a:ext cx="80479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Cardiopulmonary resuscitation </a:t>
            </a:r>
            <a:r>
              <a:rPr sz="3600" spc="-5" dirty="0">
                <a:latin typeface="Arial"/>
                <a:cs typeface="Arial"/>
              </a:rPr>
              <a:t>(CPR)  </a:t>
            </a:r>
            <a:r>
              <a:rPr sz="3600" dirty="0">
                <a:latin typeface="Arial"/>
                <a:cs typeface="Arial"/>
              </a:rPr>
              <a:t>is a lifesaving technique useful in  </a:t>
            </a:r>
            <a:r>
              <a:rPr sz="3600" spc="-5" dirty="0">
                <a:latin typeface="Arial"/>
                <a:cs typeface="Arial"/>
              </a:rPr>
              <a:t>many </a:t>
            </a:r>
            <a:r>
              <a:rPr sz="3600" dirty="0">
                <a:latin typeface="Arial"/>
                <a:cs typeface="Arial"/>
              </a:rPr>
              <a:t>emergencies, including </a:t>
            </a:r>
            <a:r>
              <a:rPr sz="3600" spc="-5" dirty="0">
                <a:latin typeface="Arial"/>
                <a:cs typeface="Arial"/>
              </a:rPr>
              <a:t>heart  </a:t>
            </a:r>
            <a:r>
              <a:rPr sz="3600" dirty="0">
                <a:latin typeface="Arial"/>
                <a:cs typeface="Arial"/>
              </a:rPr>
              <a:t>attack </a:t>
            </a:r>
            <a:r>
              <a:rPr sz="3600" spc="-5" dirty="0">
                <a:latin typeface="Arial"/>
                <a:cs typeface="Arial"/>
              </a:rPr>
              <a:t>or near </a:t>
            </a:r>
            <a:r>
              <a:rPr sz="3600" dirty="0">
                <a:latin typeface="Arial"/>
                <a:cs typeface="Arial"/>
              </a:rPr>
              <a:t>drowning,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which  someone's breathing </a:t>
            </a:r>
            <a:r>
              <a:rPr sz="3600" spc="-5" dirty="0">
                <a:latin typeface="Arial"/>
                <a:cs typeface="Arial"/>
              </a:rPr>
              <a:t>or heartbeat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has  stopped.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00600" y="1700276"/>
          <a:ext cx="3962400" cy="480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43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2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326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600" b="1" spc="5" dirty="0" smtClean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999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32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28625" y="1785873"/>
            <a:ext cx="3902075" cy="339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4949"/>
            <a:ext cx="42176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30 CHEST</a:t>
            </a:r>
            <a:r>
              <a:rPr sz="2500" spc="-55" dirty="0"/>
              <a:t> </a:t>
            </a:r>
            <a:r>
              <a:rPr sz="2500" spc="-5" dirty="0"/>
              <a:t>COMPRESSIONS</a:t>
            </a:r>
            <a:endParaRPr sz="2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00600" y="1700276"/>
          <a:ext cx="3962400" cy="480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43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2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326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32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>
                        <a:alpha val="1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8200" y="1673225"/>
            <a:ext cx="3127375" cy="480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2060" y="62329"/>
            <a:ext cx="6550659" cy="5686813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845"/>
              </a:spcBef>
            </a:pPr>
            <a:r>
              <a:rPr sz="2800" b="1" spc="-10" dirty="0">
                <a:solidFill>
                  <a:srgbClr val="084077"/>
                </a:solidFill>
                <a:latin typeface="Arial"/>
                <a:cs typeface="Arial"/>
              </a:rPr>
              <a:t>CHEST</a:t>
            </a:r>
            <a:r>
              <a:rPr sz="2800" b="1" spc="-5" dirty="0">
                <a:solidFill>
                  <a:srgbClr val="084077"/>
                </a:solidFill>
                <a:latin typeface="Arial"/>
                <a:cs typeface="Arial"/>
              </a:rPr>
              <a:t> COMPRESSIONS</a:t>
            </a:r>
            <a:endParaRPr sz="2800" dirty="0">
              <a:latin typeface="Arial"/>
              <a:cs typeface="Arial"/>
            </a:endParaRPr>
          </a:p>
          <a:p>
            <a:pPr marL="1486535" marR="154305" indent="-3429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1486535" algn="l"/>
                <a:tab pos="1487170" algn="l"/>
              </a:tabLst>
            </a:pPr>
            <a:r>
              <a:rPr sz="2800" b="1" spc="-5" dirty="0">
                <a:latin typeface="Arial"/>
                <a:cs typeface="Arial"/>
              </a:rPr>
              <a:t>Place the heel of one hand </a:t>
            </a:r>
            <a:r>
              <a:rPr sz="2800" b="1" dirty="0">
                <a:latin typeface="Arial"/>
                <a:cs typeface="Arial"/>
              </a:rPr>
              <a:t>in  </a:t>
            </a:r>
            <a:r>
              <a:rPr sz="2800" b="1" spc="-5" dirty="0">
                <a:latin typeface="Arial"/>
                <a:cs typeface="Arial"/>
              </a:rPr>
              <a:t>the centre of the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chest</a:t>
            </a:r>
            <a:endParaRPr sz="2800" dirty="0">
              <a:latin typeface="Arial"/>
              <a:cs typeface="Arial"/>
            </a:endParaRPr>
          </a:p>
          <a:p>
            <a:pPr marL="1486535" indent="-34353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486535" algn="l"/>
                <a:tab pos="1487170" algn="l"/>
              </a:tabLst>
            </a:pPr>
            <a:r>
              <a:rPr sz="2800" b="1" spc="-5" dirty="0">
                <a:latin typeface="Arial"/>
                <a:cs typeface="Arial"/>
              </a:rPr>
              <a:t>Place other hand on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top</a:t>
            </a:r>
            <a:endParaRPr sz="2800" dirty="0">
              <a:latin typeface="Arial"/>
              <a:cs typeface="Arial"/>
            </a:endParaRPr>
          </a:p>
          <a:p>
            <a:pPr marL="1486535" indent="-34353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486535" algn="l"/>
                <a:tab pos="1487170" algn="l"/>
              </a:tabLst>
            </a:pPr>
            <a:r>
              <a:rPr sz="2800" b="1" spc="-5" dirty="0">
                <a:latin typeface="Arial"/>
                <a:cs typeface="Arial"/>
              </a:rPr>
              <a:t>Interlock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fingers</a:t>
            </a:r>
            <a:endParaRPr sz="2800" dirty="0">
              <a:latin typeface="Arial"/>
              <a:cs typeface="Arial"/>
            </a:endParaRPr>
          </a:p>
          <a:p>
            <a:pPr marL="1486535" indent="-34353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486535" algn="l"/>
                <a:tab pos="1487170" algn="l"/>
              </a:tabLst>
            </a:pPr>
            <a:r>
              <a:rPr sz="2800" b="1" spc="-5" dirty="0">
                <a:latin typeface="Arial"/>
                <a:cs typeface="Arial"/>
              </a:rPr>
              <a:t>Compress 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chest</a:t>
            </a:r>
            <a:endParaRPr sz="2800" dirty="0">
              <a:latin typeface="Arial"/>
              <a:cs typeface="Arial"/>
            </a:endParaRPr>
          </a:p>
          <a:p>
            <a:pPr marL="1887220" lvl="1" indent="-287020">
              <a:lnSpc>
                <a:spcPct val="100000"/>
              </a:lnSpc>
              <a:spcBef>
                <a:spcPts val="1180"/>
              </a:spcBef>
              <a:buFont typeface="Arial"/>
              <a:buChar char="–"/>
              <a:tabLst>
                <a:tab pos="1887855" algn="l"/>
              </a:tabLst>
            </a:pPr>
            <a:r>
              <a:rPr sz="2800" b="1" spc="-5" dirty="0">
                <a:latin typeface="Arial"/>
                <a:cs typeface="Arial"/>
              </a:rPr>
              <a:t>Rate </a:t>
            </a:r>
            <a:r>
              <a:rPr sz="2800" b="1" dirty="0">
                <a:latin typeface="Arial"/>
                <a:cs typeface="Arial"/>
              </a:rPr>
              <a:t>100 min</a:t>
            </a:r>
            <a:r>
              <a:rPr sz="2775" b="1" baseline="25525" dirty="0">
                <a:latin typeface="Arial"/>
                <a:cs typeface="Arial"/>
              </a:rPr>
              <a:t>-1</a:t>
            </a:r>
            <a:endParaRPr sz="2775" baseline="25525" dirty="0">
              <a:latin typeface="Arial"/>
              <a:cs typeface="Arial"/>
            </a:endParaRPr>
          </a:p>
          <a:p>
            <a:pPr marL="1887220" lvl="1" indent="-287020">
              <a:lnSpc>
                <a:spcPct val="100000"/>
              </a:lnSpc>
              <a:spcBef>
                <a:spcPts val="1175"/>
              </a:spcBef>
              <a:buFont typeface="Arial"/>
              <a:buChar char="–"/>
              <a:tabLst>
                <a:tab pos="1887855" algn="l"/>
              </a:tabLst>
            </a:pPr>
            <a:r>
              <a:rPr sz="2800" b="1" spc="-5" dirty="0">
                <a:latin typeface="Arial"/>
                <a:cs typeface="Arial"/>
              </a:rPr>
              <a:t>Depth 4-5 </a:t>
            </a:r>
            <a:r>
              <a:rPr sz="2800" b="1" dirty="0">
                <a:latin typeface="Arial"/>
                <a:cs typeface="Arial"/>
              </a:rPr>
              <a:t>cm </a:t>
            </a:r>
            <a:r>
              <a:rPr sz="2800" b="1" spc="-5" dirty="0">
                <a:latin typeface="Arial"/>
                <a:cs typeface="Arial"/>
              </a:rPr>
              <a:t>(1.5 to 2 inch</a:t>
            </a:r>
            <a:r>
              <a:rPr sz="2800" b="1" spc="-5" dirty="0" smtClean="0">
                <a:latin typeface="Arial"/>
                <a:cs typeface="Arial"/>
              </a:rPr>
              <a:t>)</a:t>
            </a:r>
            <a:r>
              <a:rPr sz="2800" dirty="0" smtClean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pPr marL="1887220" lvl="1" indent="-287020">
              <a:lnSpc>
                <a:spcPct val="100000"/>
              </a:lnSpc>
              <a:spcBef>
                <a:spcPts val="1175"/>
              </a:spcBef>
              <a:buFont typeface="Arial"/>
              <a:buChar char="–"/>
              <a:tabLst>
                <a:tab pos="1887855" algn="l"/>
              </a:tabLst>
            </a:pPr>
            <a:r>
              <a:rPr sz="2800" b="1" spc="-5" dirty="0" smtClean="0">
                <a:latin typeface="Arial"/>
                <a:cs typeface="Arial"/>
              </a:rPr>
              <a:t>When </a:t>
            </a:r>
            <a:r>
              <a:rPr sz="2800" b="1" spc="-5" dirty="0">
                <a:latin typeface="Arial"/>
                <a:cs typeface="Arial"/>
              </a:rPr>
              <a:t>possible change CPR  operator every 2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060905"/>
            <a:ext cx="3373754" cy="400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75" y="634949"/>
            <a:ext cx="29641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RESCUE</a:t>
            </a:r>
            <a:r>
              <a:rPr sz="2500" spc="-95" dirty="0"/>
              <a:t> </a:t>
            </a:r>
            <a:r>
              <a:rPr sz="2500" spc="-5" dirty="0"/>
              <a:t>BREATHS</a:t>
            </a:r>
            <a:endParaRPr sz="2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00600" y="1700276"/>
          <a:ext cx="3962400" cy="480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43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2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600" b="1" spc="-6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326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326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609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2600" b="1" spc="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chest</a:t>
                      </a:r>
                      <a:r>
                        <a:rPr sz="2600" b="1" spc="-5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>
                        <a:alpha val="39999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2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38200" y="3648075"/>
            <a:ext cx="3837051" cy="282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9766" y="332651"/>
            <a:ext cx="5987415" cy="963294"/>
          </a:xfrm>
          <a:custGeom>
            <a:avLst/>
            <a:gdLst/>
            <a:ahLst/>
            <a:cxnLst/>
            <a:rect l="l" t="t" r="r" b="b"/>
            <a:pathLst>
              <a:path w="5987415" h="963294">
                <a:moveTo>
                  <a:pt x="0" y="962748"/>
                </a:moveTo>
                <a:lnTo>
                  <a:pt x="5987033" y="962748"/>
                </a:lnTo>
                <a:lnTo>
                  <a:pt x="5987033" y="0"/>
                </a:lnTo>
                <a:lnTo>
                  <a:pt x="0" y="0"/>
                </a:lnTo>
                <a:lnTo>
                  <a:pt x="0" y="962748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6500" y="201168"/>
            <a:ext cx="4960620" cy="76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8638" y="484377"/>
            <a:ext cx="4280154" cy="350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9365" y="1553180"/>
            <a:ext cx="4452620" cy="50984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Pinch the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nose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Take a normal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breath</a:t>
            </a:r>
            <a:endParaRPr sz="3200">
              <a:latin typeface="Arial"/>
              <a:cs typeface="Arial"/>
            </a:endParaRPr>
          </a:p>
          <a:p>
            <a:pPr marL="355600" marR="12484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Place </a:t>
            </a:r>
            <a:r>
              <a:rPr sz="3200" b="1" dirty="0">
                <a:latin typeface="Arial"/>
                <a:cs typeface="Arial"/>
              </a:rPr>
              <a:t>lips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over  </a:t>
            </a:r>
            <a:r>
              <a:rPr sz="3200" b="1" dirty="0">
                <a:latin typeface="Arial"/>
                <a:cs typeface="Arial"/>
              </a:rPr>
              <a:t>mouth</a:t>
            </a:r>
            <a:endParaRPr sz="3200">
              <a:latin typeface="Arial"/>
              <a:cs typeface="Arial"/>
            </a:endParaRPr>
          </a:p>
          <a:p>
            <a:pPr marL="355600" marR="2578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Blow until the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chest  rises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Take </a:t>
            </a:r>
            <a:r>
              <a:rPr sz="3200" b="1" dirty="0">
                <a:latin typeface="Arial"/>
                <a:cs typeface="Arial"/>
              </a:rPr>
              <a:t>about 1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second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Allow </a:t>
            </a:r>
            <a:r>
              <a:rPr sz="3200" b="1" spc="-5" dirty="0">
                <a:latin typeface="Arial"/>
                <a:cs typeface="Arial"/>
              </a:rPr>
              <a:t>chest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fall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Repeat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3648075"/>
            <a:ext cx="3837051" cy="282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700"/>
            <a:ext cx="8226425" cy="1143000"/>
          </a:xfrm>
          <a:custGeom>
            <a:avLst/>
            <a:gdLst/>
            <a:ahLst/>
            <a:cxnLst/>
            <a:rect l="l" t="t" r="r" b="b"/>
            <a:pathLst>
              <a:path w="8226425" h="1143000">
                <a:moveTo>
                  <a:pt x="0" y="1143000"/>
                </a:moveTo>
                <a:lnTo>
                  <a:pt x="8226425" y="1143000"/>
                </a:lnTo>
                <a:lnTo>
                  <a:pt x="822642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508" y="509016"/>
            <a:ext cx="4960620" cy="76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0280" y="792226"/>
            <a:ext cx="4280154" cy="350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316" y="1538337"/>
            <a:ext cx="7303770" cy="4720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16535" marR="4895215" indent="-216535" algn="r">
              <a:lnSpc>
                <a:spcPct val="100000"/>
              </a:lnSpc>
              <a:spcBef>
                <a:spcPts val="340"/>
              </a:spcBef>
              <a:buFont typeface="Arial"/>
              <a:buChar char="-"/>
              <a:tabLst>
                <a:tab pos="216535" algn="l"/>
              </a:tabLst>
            </a:pPr>
            <a:r>
              <a:rPr sz="2800" b="1" spc="-5" dirty="0">
                <a:latin typeface="Arial"/>
                <a:cs typeface="Arial"/>
              </a:rPr>
              <a:t>Tidal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volume</a:t>
            </a:r>
            <a:endParaRPr sz="2800">
              <a:latin typeface="Arial"/>
              <a:cs typeface="Arial"/>
            </a:endParaRPr>
          </a:p>
          <a:p>
            <a:pPr marR="4931410" algn="r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Arial"/>
                <a:cs typeface="Arial"/>
              </a:rPr>
              <a:t>500 </a:t>
            </a:r>
            <a:r>
              <a:rPr sz="2800" spc="-5" dirty="0">
                <a:latin typeface="Arial"/>
                <a:cs typeface="Arial"/>
              </a:rPr>
              <a:t>– 600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229235" algn="l"/>
              </a:tabLst>
            </a:pPr>
            <a:r>
              <a:rPr sz="2800" b="1" spc="-5" dirty="0">
                <a:latin typeface="Arial"/>
                <a:cs typeface="Arial"/>
              </a:rPr>
              <a:t>Respiratory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rate</a:t>
            </a:r>
            <a:endParaRPr sz="2800">
              <a:latin typeface="Arial"/>
              <a:cs typeface="Arial"/>
            </a:endParaRPr>
          </a:p>
          <a:p>
            <a:pPr marL="208915" marR="5080">
              <a:lnSpc>
                <a:spcPct val="110000"/>
              </a:lnSpc>
            </a:pPr>
            <a:r>
              <a:rPr sz="2800" spc="-5" dirty="0">
                <a:latin typeface="Arial"/>
                <a:cs typeface="Arial"/>
              </a:rPr>
              <a:t>give each </a:t>
            </a:r>
            <a:r>
              <a:rPr sz="2800" dirty="0">
                <a:latin typeface="Arial"/>
                <a:cs typeface="Arial"/>
              </a:rPr>
              <a:t>breaths over </a:t>
            </a:r>
            <a:r>
              <a:rPr sz="2800" spc="-5" dirty="0">
                <a:latin typeface="Arial"/>
                <a:cs typeface="Arial"/>
              </a:rPr>
              <a:t>about </a:t>
            </a:r>
            <a:r>
              <a:rPr sz="2800" dirty="0">
                <a:latin typeface="Arial"/>
                <a:cs typeface="Arial"/>
              </a:rPr>
              <a:t>1s </a:t>
            </a:r>
            <a:r>
              <a:rPr sz="2800" spc="-5" dirty="0">
                <a:latin typeface="Arial"/>
                <a:cs typeface="Arial"/>
              </a:rPr>
              <a:t>with enough  volume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make the victim’s chest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Font typeface="Arial"/>
              <a:buChar char="-"/>
              <a:tabLst>
                <a:tab pos="229235" algn="l"/>
              </a:tabLst>
            </a:pPr>
            <a:r>
              <a:rPr sz="2800" b="1" dirty="0">
                <a:latin typeface="Arial"/>
                <a:cs typeface="Arial"/>
              </a:rPr>
              <a:t>Chest-compression-only</a:t>
            </a:r>
            <a:endParaRPr sz="280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Arial"/>
                <a:cs typeface="Arial"/>
              </a:rPr>
              <a:t>continuously </a:t>
            </a:r>
            <a:r>
              <a:rPr sz="2800" spc="-5" dirty="0">
                <a:latin typeface="Arial"/>
                <a:cs typeface="Arial"/>
              </a:rPr>
              <a:t>at a rate of 100 min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591" y="764666"/>
            <a:ext cx="428625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375" y="633424"/>
            <a:ext cx="272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CONTINUE</a:t>
            </a:r>
            <a:r>
              <a:rPr spc="-70" dirty="0"/>
              <a:t> </a:t>
            </a:r>
            <a:r>
              <a:rPr spc="-10" dirty="0"/>
              <a:t>CPR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5998" y="4247769"/>
            <a:ext cx="702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latin typeface="Arial"/>
                <a:cs typeface="Arial"/>
              </a:rPr>
              <a:t>30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4247769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5212" y="1676400"/>
            <a:ext cx="3049524" cy="326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1932051"/>
            <a:ext cx="4200525" cy="3097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700"/>
            <a:ext cx="8226425" cy="1143000"/>
          </a:xfrm>
          <a:custGeom>
            <a:avLst/>
            <a:gdLst/>
            <a:ahLst/>
            <a:cxnLst/>
            <a:rect l="l" t="t" r="r" b="b"/>
            <a:pathLst>
              <a:path w="8226425" h="1143000">
                <a:moveTo>
                  <a:pt x="0" y="1143000"/>
                </a:moveTo>
                <a:lnTo>
                  <a:pt x="8226425" y="1143000"/>
                </a:lnTo>
                <a:lnTo>
                  <a:pt x="822642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113" y="392049"/>
            <a:ext cx="7044918" cy="38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052" y="848486"/>
            <a:ext cx="7099300" cy="0"/>
          </a:xfrm>
          <a:custGeom>
            <a:avLst/>
            <a:gdLst/>
            <a:ahLst/>
            <a:cxnLst/>
            <a:rect l="l" t="t" r="r" b="b"/>
            <a:pathLst>
              <a:path w="7099300">
                <a:moveTo>
                  <a:pt x="0" y="0"/>
                </a:moveTo>
                <a:lnTo>
                  <a:pt x="7098792" y="0"/>
                </a:lnTo>
              </a:path>
            </a:pathLst>
          </a:custGeom>
          <a:ln w="5333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052" y="821816"/>
            <a:ext cx="7099300" cy="53340"/>
          </a:xfrm>
          <a:custGeom>
            <a:avLst/>
            <a:gdLst/>
            <a:ahLst/>
            <a:cxnLst/>
            <a:rect l="l" t="t" r="r" b="b"/>
            <a:pathLst>
              <a:path w="7099300" h="53340">
                <a:moveTo>
                  <a:pt x="0" y="53339"/>
                </a:moveTo>
                <a:lnTo>
                  <a:pt x="7098792" y="53339"/>
                </a:lnTo>
                <a:lnTo>
                  <a:pt x="7098792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3716">
            <a:solidFill>
              <a:srgbClr val="110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791" y="120395"/>
            <a:ext cx="7711440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416" y="1511551"/>
            <a:ext cx="6436995" cy="33178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Coronary vessel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injury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Diaphragm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injury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Hemopericardium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Hemothorax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Interference </a:t>
            </a:r>
            <a:r>
              <a:rPr sz="3600" b="1" dirty="0">
                <a:latin typeface="Arial"/>
                <a:cs typeface="Arial"/>
              </a:rPr>
              <a:t>with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ventilation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16" y="387795"/>
            <a:ext cx="4124325" cy="397700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Liver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injury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Myocardial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injury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Pneumothorax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Rib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fractures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Spleen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injury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Sternal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fracture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612"/>
            <a:ext cx="8226425" cy="850265"/>
          </a:xfrm>
          <a:custGeom>
            <a:avLst/>
            <a:gdLst/>
            <a:ahLst/>
            <a:cxnLst/>
            <a:rect l="l" t="t" r="r" b="b"/>
            <a:pathLst>
              <a:path w="8226425" h="850265">
                <a:moveTo>
                  <a:pt x="0" y="850099"/>
                </a:moveTo>
                <a:lnTo>
                  <a:pt x="8226425" y="850099"/>
                </a:lnTo>
                <a:lnTo>
                  <a:pt x="8226425" y="0"/>
                </a:lnTo>
                <a:lnTo>
                  <a:pt x="0" y="0"/>
                </a:lnTo>
                <a:lnTo>
                  <a:pt x="0" y="850099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464819"/>
            <a:ext cx="544830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712" y="680719"/>
            <a:ext cx="4905336" cy="319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416" y="1279042"/>
            <a:ext cx="7947659" cy="52324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latin typeface="Arial"/>
                <a:cs typeface="Arial"/>
              </a:rPr>
              <a:t>Adrenaline</a:t>
            </a:r>
            <a:endParaRPr sz="2800">
              <a:latin typeface="Arial"/>
              <a:cs typeface="Arial"/>
            </a:endParaRPr>
          </a:p>
          <a:p>
            <a:pPr marL="355600" marR="18097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Adrenaline </a:t>
            </a:r>
            <a:r>
              <a:rPr sz="2800" dirty="0">
                <a:latin typeface="Arial"/>
                <a:cs typeface="Arial"/>
              </a:rPr>
              <a:t>(epinephrine) </a:t>
            </a:r>
            <a:r>
              <a:rPr sz="2800" spc="-5" dirty="0">
                <a:latin typeface="Arial"/>
                <a:cs typeface="Arial"/>
              </a:rPr>
              <a:t>is the main drug </a:t>
            </a:r>
            <a:r>
              <a:rPr sz="2800" dirty="0">
                <a:latin typeface="Arial"/>
                <a:cs typeface="Arial"/>
              </a:rPr>
              <a:t>used  </a:t>
            </a:r>
            <a:r>
              <a:rPr sz="2800" spc="-5" dirty="0">
                <a:latin typeface="Arial"/>
                <a:cs typeface="Arial"/>
              </a:rPr>
              <a:t>during </a:t>
            </a:r>
            <a:r>
              <a:rPr sz="2800" dirty="0">
                <a:latin typeface="Arial"/>
                <a:cs typeface="Arial"/>
              </a:rPr>
              <a:t>resuscitation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dirty="0">
                <a:latin typeface="Arial"/>
                <a:cs typeface="Arial"/>
              </a:rPr>
              <a:t>cardiac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arrest.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latin typeface="Arial"/>
                <a:cs typeface="Arial"/>
              </a:rPr>
              <a:t>Atropine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Atropine as a </a:t>
            </a:r>
            <a:r>
              <a:rPr sz="2800" dirty="0">
                <a:latin typeface="Arial"/>
                <a:cs typeface="Arial"/>
              </a:rPr>
              <a:t>single dose of </a:t>
            </a:r>
            <a:r>
              <a:rPr sz="2800" spc="-5" dirty="0">
                <a:latin typeface="Arial"/>
                <a:cs typeface="Arial"/>
              </a:rPr>
              <a:t>3mg is </a:t>
            </a:r>
            <a:r>
              <a:rPr sz="2800" dirty="0">
                <a:latin typeface="Arial"/>
                <a:cs typeface="Arial"/>
              </a:rPr>
              <a:t>sufficient </a:t>
            </a:r>
            <a:r>
              <a:rPr sz="2800" spc="-5" dirty="0">
                <a:latin typeface="Arial"/>
                <a:cs typeface="Arial"/>
              </a:rPr>
              <a:t>to  block </a:t>
            </a:r>
            <a:r>
              <a:rPr sz="2800" dirty="0">
                <a:latin typeface="Arial"/>
                <a:cs typeface="Arial"/>
              </a:rPr>
              <a:t>vagal tone completely </a:t>
            </a:r>
            <a:r>
              <a:rPr sz="2800" spc="-5" dirty="0">
                <a:latin typeface="Arial"/>
                <a:cs typeface="Arial"/>
              </a:rPr>
              <a:t>and should be </a:t>
            </a:r>
            <a:r>
              <a:rPr sz="2800" dirty="0">
                <a:latin typeface="Arial"/>
                <a:cs typeface="Arial"/>
              </a:rPr>
              <a:t>used  </a:t>
            </a:r>
            <a:r>
              <a:rPr sz="2800" spc="-5" dirty="0">
                <a:latin typeface="Arial"/>
                <a:cs typeface="Arial"/>
              </a:rPr>
              <a:t>once in cases of </a:t>
            </a:r>
            <a:r>
              <a:rPr sz="2800" dirty="0">
                <a:latin typeface="Arial"/>
                <a:cs typeface="Arial"/>
              </a:rPr>
              <a:t>asystole. </a:t>
            </a:r>
            <a:r>
              <a:rPr sz="2800" spc="-5" dirty="0">
                <a:latin typeface="Arial"/>
                <a:cs typeface="Arial"/>
              </a:rPr>
              <a:t>It is also indicated </a:t>
            </a:r>
            <a:r>
              <a:rPr sz="2800" dirty="0">
                <a:latin typeface="Arial"/>
                <a:cs typeface="Arial"/>
              </a:rPr>
              <a:t>for  </a:t>
            </a:r>
            <a:r>
              <a:rPr sz="2800" spc="-5" dirty="0">
                <a:latin typeface="Arial"/>
                <a:cs typeface="Arial"/>
              </a:rPr>
              <a:t>symptomatic </a:t>
            </a:r>
            <a:r>
              <a:rPr sz="2800" dirty="0">
                <a:latin typeface="Arial"/>
                <a:cs typeface="Arial"/>
              </a:rPr>
              <a:t>bradycardia </a:t>
            </a:r>
            <a:r>
              <a:rPr sz="2800" spc="-5" dirty="0">
                <a:latin typeface="Arial"/>
                <a:cs typeface="Arial"/>
              </a:rPr>
              <a:t>in a </a:t>
            </a:r>
            <a:r>
              <a:rPr sz="2800" dirty="0">
                <a:latin typeface="Arial"/>
                <a:cs typeface="Arial"/>
              </a:rPr>
              <a:t>dose of </a:t>
            </a:r>
            <a:r>
              <a:rPr sz="2800" spc="-5" dirty="0">
                <a:latin typeface="Arial"/>
                <a:cs typeface="Arial"/>
              </a:rPr>
              <a:t>0.5mg -  1mg.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Arial"/>
                <a:cs typeface="Arial"/>
              </a:rPr>
              <a:t>Amiodarone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is an antiarrhythmic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drug.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" y="601980"/>
            <a:ext cx="3557016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6" y="1281683"/>
            <a:ext cx="3009900" cy="18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730" y="886586"/>
            <a:ext cx="2797810" cy="375920"/>
          </a:xfrm>
          <a:custGeom>
            <a:avLst/>
            <a:gdLst/>
            <a:ahLst/>
            <a:cxnLst/>
            <a:rect l="l" t="t" r="r" b="b"/>
            <a:pathLst>
              <a:path w="2797810" h="375919">
                <a:moveTo>
                  <a:pt x="134061" y="6223"/>
                </a:moveTo>
                <a:lnTo>
                  <a:pt x="0" y="6223"/>
                </a:lnTo>
                <a:lnTo>
                  <a:pt x="0" y="369570"/>
                </a:lnTo>
                <a:lnTo>
                  <a:pt x="138023" y="369570"/>
                </a:lnTo>
                <a:lnTo>
                  <a:pt x="157318" y="369073"/>
                </a:lnTo>
                <a:lnTo>
                  <a:pt x="202945" y="361823"/>
                </a:lnTo>
                <a:lnTo>
                  <a:pt x="244110" y="341606"/>
                </a:lnTo>
                <a:lnTo>
                  <a:pt x="274211" y="308355"/>
                </a:lnTo>
                <a:lnTo>
                  <a:pt x="73342" y="308355"/>
                </a:lnTo>
                <a:lnTo>
                  <a:pt x="73342" y="67690"/>
                </a:lnTo>
                <a:lnTo>
                  <a:pt x="274254" y="67690"/>
                </a:lnTo>
                <a:lnTo>
                  <a:pt x="268669" y="59299"/>
                </a:lnTo>
                <a:lnTo>
                  <a:pt x="232864" y="26241"/>
                </a:lnTo>
                <a:lnTo>
                  <a:pt x="189950" y="10134"/>
                </a:lnTo>
                <a:lnTo>
                  <a:pt x="155384" y="6653"/>
                </a:lnTo>
                <a:lnTo>
                  <a:pt x="134061" y="6223"/>
                </a:lnTo>
                <a:close/>
              </a:path>
              <a:path w="2797810" h="375919">
                <a:moveTo>
                  <a:pt x="274254" y="67690"/>
                </a:moveTo>
                <a:lnTo>
                  <a:pt x="106298" y="67690"/>
                </a:lnTo>
                <a:lnTo>
                  <a:pt x="126885" y="67905"/>
                </a:lnTo>
                <a:lnTo>
                  <a:pt x="143783" y="68548"/>
                </a:lnTo>
                <a:lnTo>
                  <a:pt x="185286" y="77692"/>
                </a:lnTo>
                <a:lnTo>
                  <a:pt x="217191" y="112803"/>
                </a:lnTo>
                <a:lnTo>
                  <a:pt x="226856" y="150860"/>
                </a:lnTo>
                <a:lnTo>
                  <a:pt x="228714" y="188087"/>
                </a:lnTo>
                <a:lnTo>
                  <a:pt x="228249" y="208039"/>
                </a:lnTo>
                <a:lnTo>
                  <a:pt x="221284" y="254635"/>
                </a:lnTo>
                <a:lnTo>
                  <a:pt x="202082" y="289687"/>
                </a:lnTo>
                <a:lnTo>
                  <a:pt x="164579" y="306320"/>
                </a:lnTo>
                <a:lnTo>
                  <a:pt x="128104" y="308355"/>
                </a:lnTo>
                <a:lnTo>
                  <a:pt x="274211" y="308355"/>
                </a:lnTo>
                <a:lnTo>
                  <a:pt x="293395" y="268604"/>
                </a:lnTo>
                <a:lnTo>
                  <a:pt x="303848" y="213008"/>
                </a:lnTo>
                <a:lnTo>
                  <a:pt x="304545" y="191388"/>
                </a:lnTo>
                <a:lnTo>
                  <a:pt x="303801" y="166866"/>
                </a:lnTo>
                <a:lnTo>
                  <a:pt x="297848" y="123916"/>
                </a:lnTo>
                <a:lnTo>
                  <a:pt x="278026" y="73358"/>
                </a:lnTo>
                <a:lnTo>
                  <a:pt x="274254" y="67690"/>
                </a:lnTo>
                <a:close/>
              </a:path>
              <a:path w="2797810" h="375919">
                <a:moveTo>
                  <a:pt x="2274912" y="0"/>
                </a:moveTo>
                <a:lnTo>
                  <a:pt x="2233114" y="3603"/>
                </a:lnTo>
                <a:lnTo>
                  <a:pt x="2196553" y="14350"/>
                </a:lnTo>
                <a:lnTo>
                  <a:pt x="2160567" y="36782"/>
                </a:lnTo>
                <a:lnTo>
                  <a:pt x="2130434" y="70627"/>
                </a:lnTo>
                <a:lnTo>
                  <a:pt x="2108521" y="116859"/>
                </a:lnTo>
                <a:lnTo>
                  <a:pt x="2100190" y="163445"/>
                </a:lnTo>
                <a:lnTo>
                  <a:pt x="2099144" y="190118"/>
                </a:lnTo>
                <a:lnTo>
                  <a:pt x="2102143" y="231143"/>
                </a:lnTo>
                <a:lnTo>
                  <a:pt x="2126094" y="299239"/>
                </a:lnTo>
                <a:lnTo>
                  <a:pt x="2173003" y="347912"/>
                </a:lnTo>
                <a:lnTo>
                  <a:pt x="2237392" y="372590"/>
                </a:lnTo>
                <a:lnTo>
                  <a:pt x="2275801" y="375665"/>
                </a:lnTo>
                <a:lnTo>
                  <a:pt x="2313804" y="372568"/>
                </a:lnTo>
                <a:lnTo>
                  <a:pt x="2347795" y="363267"/>
                </a:lnTo>
                <a:lnTo>
                  <a:pt x="2377761" y="347751"/>
                </a:lnTo>
                <a:lnTo>
                  <a:pt x="2403690" y="326009"/>
                </a:lnTo>
                <a:lnTo>
                  <a:pt x="2413642" y="313054"/>
                </a:lnTo>
                <a:lnTo>
                  <a:pt x="2275547" y="313054"/>
                </a:lnTo>
                <a:lnTo>
                  <a:pt x="2254594" y="311056"/>
                </a:lnTo>
                <a:lnTo>
                  <a:pt x="2218451" y="295106"/>
                </a:lnTo>
                <a:lnTo>
                  <a:pt x="2190783" y="263392"/>
                </a:lnTo>
                <a:lnTo>
                  <a:pt x="2176495" y="216580"/>
                </a:lnTo>
                <a:lnTo>
                  <a:pt x="2174756" y="188340"/>
                </a:lnTo>
                <a:lnTo>
                  <a:pt x="2174762" y="186689"/>
                </a:lnTo>
                <a:lnTo>
                  <a:pt x="2181663" y="132810"/>
                </a:lnTo>
                <a:lnTo>
                  <a:pt x="2202522" y="93852"/>
                </a:lnTo>
                <a:lnTo>
                  <a:pt x="2234606" y="70532"/>
                </a:lnTo>
                <a:lnTo>
                  <a:pt x="2275547" y="62737"/>
                </a:lnTo>
                <a:lnTo>
                  <a:pt x="2413289" y="62737"/>
                </a:lnTo>
                <a:lnTo>
                  <a:pt x="2403309" y="49784"/>
                </a:lnTo>
                <a:lnTo>
                  <a:pt x="2377211" y="28021"/>
                </a:lnTo>
                <a:lnTo>
                  <a:pt x="2347112" y="12461"/>
                </a:lnTo>
                <a:lnTo>
                  <a:pt x="2313012" y="3117"/>
                </a:lnTo>
                <a:lnTo>
                  <a:pt x="2274912" y="0"/>
                </a:lnTo>
                <a:close/>
              </a:path>
              <a:path w="2797810" h="375919">
                <a:moveTo>
                  <a:pt x="2413289" y="62737"/>
                </a:moveTo>
                <a:lnTo>
                  <a:pt x="2275547" y="62737"/>
                </a:lnTo>
                <a:lnTo>
                  <a:pt x="2297098" y="64664"/>
                </a:lnTo>
                <a:lnTo>
                  <a:pt x="2316410" y="70437"/>
                </a:lnTo>
                <a:lnTo>
                  <a:pt x="2348318" y="93472"/>
                </a:lnTo>
                <a:lnTo>
                  <a:pt x="2368892" y="132127"/>
                </a:lnTo>
                <a:lnTo>
                  <a:pt x="2375750" y="186689"/>
                </a:lnTo>
                <a:lnTo>
                  <a:pt x="2373988" y="216263"/>
                </a:lnTo>
                <a:lnTo>
                  <a:pt x="2359891" y="263646"/>
                </a:lnTo>
                <a:lnTo>
                  <a:pt x="2332555" y="295267"/>
                </a:lnTo>
                <a:lnTo>
                  <a:pt x="2296550" y="311078"/>
                </a:lnTo>
                <a:lnTo>
                  <a:pt x="2275547" y="313054"/>
                </a:lnTo>
                <a:lnTo>
                  <a:pt x="2413642" y="313054"/>
                </a:lnTo>
                <a:lnTo>
                  <a:pt x="2424620" y="298765"/>
                </a:lnTo>
                <a:lnTo>
                  <a:pt x="2439584" y="266747"/>
                </a:lnTo>
                <a:lnTo>
                  <a:pt x="2448571" y="229943"/>
                </a:lnTo>
                <a:lnTo>
                  <a:pt x="2451569" y="188340"/>
                </a:lnTo>
                <a:lnTo>
                  <a:pt x="2448547" y="146456"/>
                </a:lnTo>
                <a:lnTo>
                  <a:pt x="2439489" y="109394"/>
                </a:lnTo>
                <a:lnTo>
                  <a:pt x="2424405" y="77166"/>
                </a:lnTo>
                <a:lnTo>
                  <a:pt x="2413289" y="62737"/>
                </a:lnTo>
                <a:close/>
              </a:path>
              <a:path w="2797810" h="375919">
                <a:moveTo>
                  <a:pt x="2580855" y="6223"/>
                </a:moveTo>
                <a:lnTo>
                  <a:pt x="2509481" y="6223"/>
                </a:lnTo>
                <a:lnTo>
                  <a:pt x="2509481" y="369570"/>
                </a:lnTo>
                <a:lnTo>
                  <a:pt x="2577680" y="369570"/>
                </a:lnTo>
                <a:lnTo>
                  <a:pt x="2577680" y="132587"/>
                </a:lnTo>
                <a:lnTo>
                  <a:pt x="2658328" y="132587"/>
                </a:lnTo>
                <a:lnTo>
                  <a:pt x="2580855" y="6223"/>
                </a:lnTo>
                <a:close/>
              </a:path>
              <a:path w="2797810" h="375919">
                <a:moveTo>
                  <a:pt x="2658328" y="132587"/>
                </a:moveTo>
                <a:lnTo>
                  <a:pt x="2577680" y="132587"/>
                </a:lnTo>
                <a:lnTo>
                  <a:pt x="2724111" y="369570"/>
                </a:lnTo>
                <a:lnTo>
                  <a:pt x="2797644" y="369570"/>
                </a:lnTo>
                <a:lnTo>
                  <a:pt x="2797644" y="248792"/>
                </a:lnTo>
                <a:lnTo>
                  <a:pt x="2729572" y="248792"/>
                </a:lnTo>
                <a:lnTo>
                  <a:pt x="2658328" y="132587"/>
                </a:lnTo>
                <a:close/>
              </a:path>
              <a:path w="2797810" h="375919">
                <a:moveTo>
                  <a:pt x="2797644" y="6223"/>
                </a:moveTo>
                <a:lnTo>
                  <a:pt x="2729572" y="6223"/>
                </a:lnTo>
                <a:lnTo>
                  <a:pt x="2729572" y="248792"/>
                </a:lnTo>
                <a:lnTo>
                  <a:pt x="2797644" y="248792"/>
                </a:lnTo>
                <a:lnTo>
                  <a:pt x="2797644" y="6223"/>
                </a:lnTo>
                <a:close/>
              </a:path>
              <a:path w="2797810" h="375919">
                <a:moveTo>
                  <a:pt x="2043391" y="6223"/>
                </a:moveTo>
                <a:lnTo>
                  <a:pt x="1970112" y="6223"/>
                </a:lnTo>
                <a:lnTo>
                  <a:pt x="1970112" y="369570"/>
                </a:lnTo>
                <a:lnTo>
                  <a:pt x="2043391" y="369570"/>
                </a:lnTo>
                <a:lnTo>
                  <a:pt x="2043391" y="6223"/>
                </a:lnTo>
                <a:close/>
              </a:path>
              <a:path w="2797810" h="375919">
                <a:moveTo>
                  <a:pt x="1818093" y="67690"/>
                </a:moveTo>
                <a:lnTo>
                  <a:pt x="1744687" y="67690"/>
                </a:lnTo>
                <a:lnTo>
                  <a:pt x="1744687" y="369570"/>
                </a:lnTo>
                <a:lnTo>
                  <a:pt x="1818093" y="369570"/>
                </a:lnTo>
                <a:lnTo>
                  <a:pt x="1818093" y="67690"/>
                </a:lnTo>
                <a:close/>
              </a:path>
              <a:path w="2797810" h="375919">
                <a:moveTo>
                  <a:pt x="1925535" y="6223"/>
                </a:moveTo>
                <a:lnTo>
                  <a:pt x="1636864" y="6223"/>
                </a:lnTo>
                <a:lnTo>
                  <a:pt x="1636864" y="67690"/>
                </a:lnTo>
                <a:lnTo>
                  <a:pt x="1925535" y="67690"/>
                </a:lnTo>
                <a:lnTo>
                  <a:pt x="1925535" y="6223"/>
                </a:lnTo>
                <a:close/>
              </a:path>
              <a:path w="2797810" h="375919">
                <a:moveTo>
                  <a:pt x="1592287" y="6223"/>
                </a:moveTo>
                <a:lnTo>
                  <a:pt x="1519008" y="6223"/>
                </a:lnTo>
                <a:lnTo>
                  <a:pt x="1519008" y="369570"/>
                </a:lnTo>
                <a:lnTo>
                  <a:pt x="1592287" y="369570"/>
                </a:lnTo>
                <a:lnTo>
                  <a:pt x="1592287" y="6223"/>
                </a:lnTo>
                <a:close/>
              </a:path>
              <a:path w="2797810" h="375919">
                <a:moveTo>
                  <a:pt x="1227543" y="6223"/>
                </a:moveTo>
                <a:lnTo>
                  <a:pt x="1156169" y="6223"/>
                </a:lnTo>
                <a:lnTo>
                  <a:pt x="1156169" y="369570"/>
                </a:lnTo>
                <a:lnTo>
                  <a:pt x="1224368" y="369570"/>
                </a:lnTo>
                <a:lnTo>
                  <a:pt x="1224368" y="132587"/>
                </a:lnTo>
                <a:lnTo>
                  <a:pt x="1305016" y="132587"/>
                </a:lnTo>
                <a:lnTo>
                  <a:pt x="1227543" y="6223"/>
                </a:lnTo>
                <a:close/>
              </a:path>
              <a:path w="2797810" h="375919">
                <a:moveTo>
                  <a:pt x="1305016" y="132587"/>
                </a:moveTo>
                <a:lnTo>
                  <a:pt x="1224368" y="132587"/>
                </a:lnTo>
                <a:lnTo>
                  <a:pt x="1370799" y="369570"/>
                </a:lnTo>
                <a:lnTo>
                  <a:pt x="1444332" y="369570"/>
                </a:lnTo>
                <a:lnTo>
                  <a:pt x="1444332" y="248792"/>
                </a:lnTo>
                <a:lnTo>
                  <a:pt x="1376260" y="248792"/>
                </a:lnTo>
                <a:lnTo>
                  <a:pt x="1305016" y="132587"/>
                </a:lnTo>
                <a:close/>
              </a:path>
              <a:path w="2797810" h="375919">
                <a:moveTo>
                  <a:pt x="1444332" y="6223"/>
                </a:moveTo>
                <a:lnTo>
                  <a:pt x="1376260" y="6223"/>
                </a:lnTo>
                <a:lnTo>
                  <a:pt x="1376260" y="248792"/>
                </a:lnTo>
                <a:lnTo>
                  <a:pt x="1444332" y="248792"/>
                </a:lnTo>
                <a:lnTo>
                  <a:pt x="1444332" y="6223"/>
                </a:lnTo>
                <a:close/>
              </a:path>
              <a:path w="2797810" h="375919">
                <a:moveTo>
                  <a:pt x="1084795" y="6223"/>
                </a:moveTo>
                <a:lnTo>
                  <a:pt x="1011516" y="6223"/>
                </a:lnTo>
                <a:lnTo>
                  <a:pt x="1011516" y="369570"/>
                </a:lnTo>
                <a:lnTo>
                  <a:pt x="1084795" y="369570"/>
                </a:lnTo>
                <a:lnTo>
                  <a:pt x="1084795" y="6223"/>
                </a:lnTo>
                <a:close/>
              </a:path>
              <a:path w="2797810" h="375919">
                <a:moveTo>
                  <a:pt x="953858" y="6223"/>
                </a:moveTo>
                <a:lnTo>
                  <a:pt x="704811" y="6223"/>
                </a:lnTo>
                <a:lnTo>
                  <a:pt x="704811" y="369570"/>
                </a:lnTo>
                <a:lnTo>
                  <a:pt x="778217" y="369570"/>
                </a:lnTo>
                <a:lnTo>
                  <a:pt x="778217" y="215137"/>
                </a:lnTo>
                <a:lnTo>
                  <a:pt x="929855" y="215137"/>
                </a:lnTo>
                <a:lnTo>
                  <a:pt x="929855" y="153670"/>
                </a:lnTo>
                <a:lnTo>
                  <a:pt x="778217" y="153670"/>
                </a:lnTo>
                <a:lnTo>
                  <a:pt x="778217" y="67690"/>
                </a:lnTo>
                <a:lnTo>
                  <a:pt x="953858" y="67690"/>
                </a:lnTo>
                <a:lnTo>
                  <a:pt x="953858" y="6223"/>
                </a:lnTo>
                <a:close/>
              </a:path>
              <a:path w="2797810" h="375919">
                <a:moveTo>
                  <a:pt x="635368" y="6223"/>
                </a:moveTo>
                <a:lnTo>
                  <a:pt x="366001" y="6223"/>
                </a:lnTo>
                <a:lnTo>
                  <a:pt x="366001" y="369570"/>
                </a:lnTo>
                <a:lnTo>
                  <a:pt x="642302" y="369570"/>
                </a:lnTo>
                <a:lnTo>
                  <a:pt x="642302" y="308355"/>
                </a:lnTo>
                <a:lnTo>
                  <a:pt x="439356" y="308355"/>
                </a:lnTo>
                <a:lnTo>
                  <a:pt x="439356" y="209423"/>
                </a:lnTo>
                <a:lnTo>
                  <a:pt x="621728" y="209423"/>
                </a:lnTo>
                <a:lnTo>
                  <a:pt x="621728" y="148209"/>
                </a:lnTo>
                <a:lnTo>
                  <a:pt x="439356" y="148209"/>
                </a:lnTo>
                <a:lnTo>
                  <a:pt x="439356" y="67690"/>
                </a:lnTo>
                <a:lnTo>
                  <a:pt x="635368" y="67690"/>
                </a:lnTo>
                <a:lnTo>
                  <a:pt x="635368" y="622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778" y="870711"/>
            <a:ext cx="2829725" cy="407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052" y="1336166"/>
            <a:ext cx="2874645" cy="0"/>
          </a:xfrm>
          <a:custGeom>
            <a:avLst/>
            <a:gdLst/>
            <a:ahLst/>
            <a:cxnLst/>
            <a:rect l="l" t="t" r="r" b="b"/>
            <a:pathLst>
              <a:path w="2874645">
                <a:moveTo>
                  <a:pt x="0" y="0"/>
                </a:moveTo>
                <a:lnTo>
                  <a:pt x="2874264" y="0"/>
                </a:lnTo>
              </a:path>
            </a:pathLst>
          </a:custGeom>
          <a:ln w="5333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050" y="1293494"/>
            <a:ext cx="2906331" cy="85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416" y="1621282"/>
            <a:ext cx="77584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Cardio Pulmonary Resuscitation </a:t>
            </a:r>
            <a:r>
              <a:rPr sz="3600" spc="-5" dirty="0">
                <a:latin typeface="Arial"/>
                <a:cs typeface="Arial"/>
              </a:rPr>
              <a:t>is a  </a:t>
            </a:r>
            <a:r>
              <a:rPr sz="3600" dirty="0">
                <a:latin typeface="Arial"/>
                <a:cs typeface="Arial"/>
              </a:rPr>
              <a:t>technique of basic life support for  oxygenating the </a:t>
            </a:r>
            <a:r>
              <a:rPr sz="3600" spc="-5" dirty="0">
                <a:latin typeface="Arial"/>
                <a:cs typeface="Arial"/>
              </a:rPr>
              <a:t>brain and heart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until  </a:t>
            </a:r>
            <a:r>
              <a:rPr sz="3600" dirty="0">
                <a:latin typeface="Arial"/>
                <a:cs typeface="Arial"/>
              </a:rPr>
              <a:t>appropriate, definitive medical  </a:t>
            </a:r>
            <a:r>
              <a:rPr sz="3600" spc="-5" dirty="0">
                <a:latin typeface="Arial"/>
                <a:cs typeface="Arial"/>
              </a:rPr>
              <a:t>treatment can </a:t>
            </a:r>
            <a:r>
              <a:rPr sz="3600" dirty="0">
                <a:latin typeface="Arial"/>
                <a:cs typeface="Arial"/>
              </a:rPr>
              <a:t>restore </a:t>
            </a:r>
            <a:r>
              <a:rPr sz="3600" spc="-5" dirty="0">
                <a:latin typeface="Arial"/>
                <a:cs typeface="Arial"/>
              </a:rPr>
              <a:t>normal heart  and </a:t>
            </a:r>
            <a:r>
              <a:rPr sz="3600" dirty="0">
                <a:latin typeface="Arial"/>
                <a:cs typeface="Arial"/>
              </a:rPr>
              <a:t>ventilatory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action.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612"/>
            <a:ext cx="8226425" cy="922655"/>
          </a:xfrm>
          <a:custGeom>
            <a:avLst/>
            <a:gdLst/>
            <a:ahLst/>
            <a:cxnLst/>
            <a:rect l="l" t="t" r="r" b="b"/>
            <a:pathLst>
              <a:path w="8226425" h="922655">
                <a:moveTo>
                  <a:pt x="0" y="922108"/>
                </a:moveTo>
                <a:lnTo>
                  <a:pt x="8226425" y="922108"/>
                </a:lnTo>
                <a:lnTo>
                  <a:pt x="8226425" y="0"/>
                </a:lnTo>
                <a:lnTo>
                  <a:pt x="0" y="0"/>
                </a:lnTo>
                <a:lnTo>
                  <a:pt x="0" y="922108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536448"/>
            <a:ext cx="547116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109" y="752729"/>
            <a:ext cx="4926799" cy="319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416" y="1624329"/>
            <a:ext cx="787908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223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Maintains airway patency with use of airway  adjuncts as required (suction, high </a:t>
            </a:r>
            <a:r>
              <a:rPr sz="2800" b="1" dirty="0">
                <a:latin typeface="Arial"/>
                <a:cs typeface="Arial"/>
              </a:rPr>
              <a:t>flow  </a:t>
            </a:r>
            <a:r>
              <a:rPr sz="2800" b="1" spc="-10" dirty="0">
                <a:latin typeface="Arial"/>
                <a:cs typeface="Arial"/>
              </a:rPr>
              <a:t>oxygen </a:t>
            </a:r>
            <a:r>
              <a:rPr sz="2800" b="1" spc="-5" dirty="0">
                <a:latin typeface="Arial"/>
                <a:cs typeface="Arial"/>
              </a:rPr>
              <a:t>with O2 or bag valve mask  ventilation).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Assist with intubation and securing of</a:t>
            </a:r>
            <a:r>
              <a:rPr sz="2800" b="1" spc="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ETT</a:t>
            </a:r>
            <a:endParaRPr sz="2800">
              <a:latin typeface="Arial"/>
              <a:cs typeface="Arial"/>
            </a:endParaRPr>
          </a:p>
          <a:p>
            <a:pPr marL="355600" marR="4191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Inserts gastric tube and/or </a:t>
            </a:r>
            <a:r>
              <a:rPr sz="2800" b="1" dirty="0">
                <a:latin typeface="Arial"/>
                <a:cs typeface="Arial"/>
              </a:rPr>
              <a:t>facilitates </a:t>
            </a:r>
            <a:r>
              <a:rPr sz="2800" b="1" spc="-5" dirty="0">
                <a:latin typeface="Arial"/>
                <a:cs typeface="Arial"/>
              </a:rPr>
              <a:t>gastric  decompression post intubation as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required.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Assists with </a:t>
            </a:r>
            <a:r>
              <a:rPr sz="2800" b="1" spc="-10" dirty="0">
                <a:latin typeface="Arial"/>
                <a:cs typeface="Arial"/>
              </a:rPr>
              <a:t>ongoing </a:t>
            </a:r>
            <a:r>
              <a:rPr sz="2800" b="1" spc="-5" dirty="0">
                <a:latin typeface="Arial"/>
                <a:cs typeface="Arial"/>
              </a:rPr>
              <a:t>management of airway  patency and adequate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16" y="281381"/>
            <a:ext cx="8027034" cy="63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455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Supports less </a:t>
            </a:r>
            <a:r>
              <a:rPr sz="3200" b="1" spc="-5" dirty="0">
                <a:latin typeface="Arial"/>
                <a:cs typeface="Arial"/>
              </a:rPr>
              <a:t>experienced staff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by  </a:t>
            </a:r>
            <a:r>
              <a:rPr sz="3200" b="1" spc="-5" dirty="0">
                <a:latin typeface="Arial"/>
                <a:cs typeface="Arial"/>
              </a:rPr>
              <a:t>coaching/guidance e.g. </a:t>
            </a:r>
            <a:r>
              <a:rPr sz="3200" b="1" dirty="0">
                <a:latin typeface="Arial"/>
                <a:cs typeface="Arial"/>
              </a:rPr>
              <a:t>drug  preparation</a:t>
            </a:r>
            <a:endParaRPr sz="3200" dirty="0">
              <a:latin typeface="Arial"/>
              <a:cs typeface="Arial"/>
            </a:endParaRPr>
          </a:p>
          <a:p>
            <a:pPr marL="355600" marR="92011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If a </a:t>
            </a:r>
            <a:r>
              <a:rPr sz="3200" b="1" spc="-5" dirty="0">
                <a:latin typeface="Arial"/>
                <a:cs typeface="Arial"/>
              </a:rPr>
              <a:t>shockable </a:t>
            </a:r>
            <a:r>
              <a:rPr sz="3200" b="1" dirty="0">
                <a:latin typeface="Arial"/>
                <a:cs typeface="Arial"/>
              </a:rPr>
              <a:t>rhythm is </a:t>
            </a:r>
            <a:r>
              <a:rPr sz="3200" b="1" spc="-5" dirty="0">
                <a:latin typeface="Arial"/>
                <a:cs typeface="Arial"/>
              </a:rPr>
              <a:t>present  </a:t>
            </a:r>
            <a:r>
              <a:rPr sz="3200" b="1" dirty="0">
                <a:latin typeface="Arial"/>
                <a:cs typeface="Arial"/>
              </a:rPr>
              <a:t>(VF/VT) </a:t>
            </a:r>
            <a:r>
              <a:rPr sz="3200" b="1" spc="-5" dirty="0">
                <a:latin typeface="Arial"/>
                <a:cs typeface="Arial"/>
              </a:rPr>
              <a:t>ensure </a:t>
            </a:r>
            <a:r>
              <a:rPr sz="3200" b="1" dirty="0">
                <a:latin typeface="Arial"/>
                <a:cs typeface="Arial"/>
              </a:rPr>
              <a:t>manual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defibrillator  </a:t>
            </a:r>
            <a:r>
              <a:rPr sz="3200" b="1" dirty="0">
                <a:latin typeface="Arial"/>
                <a:cs typeface="Arial"/>
              </a:rPr>
              <a:t>pads are </a:t>
            </a:r>
            <a:r>
              <a:rPr sz="3200" b="1" spc="-5" dirty="0">
                <a:latin typeface="Arial"/>
                <a:cs typeface="Arial"/>
              </a:rPr>
              <a:t>applied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connected.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If CPR is in </a:t>
            </a:r>
            <a:r>
              <a:rPr sz="3200" b="1" spc="-5" dirty="0">
                <a:latin typeface="Arial"/>
                <a:cs typeface="Arial"/>
              </a:rPr>
              <a:t>progress, </a:t>
            </a:r>
            <a:r>
              <a:rPr sz="3200" b="1" dirty="0">
                <a:latin typeface="Arial"/>
                <a:cs typeface="Arial"/>
              </a:rPr>
              <a:t>prepare and  </a:t>
            </a:r>
            <a:r>
              <a:rPr sz="3200" b="1" spc="-5" dirty="0">
                <a:latin typeface="Arial"/>
                <a:cs typeface="Arial"/>
              </a:rPr>
              <a:t>independently </a:t>
            </a:r>
            <a:r>
              <a:rPr sz="3200" b="1" dirty="0">
                <a:latin typeface="Arial"/>
                <a:cs typeface="Arial"/>
              </a:rPr>
              <a:t>double </a:t>
            </a:r>
            <a:r>
              <a:rPr sz="3200" b="1" spc="-5" dirty="0">
                <a:latin typeface="Arial"/>
                <a:cs typeface="Arial"/>
              </a:rPr>
              <a:t>check </a:t>
            </a:r>
            <a:r>
              <a:rPr lang="en-US" sz="3200" b="1" spc="-5" dirty="0" smtClean="0">
                <a:latin typeface="Arial"/>
                <a:cs typeface="Arial"/>
              </a:rPr>
              <a:t>the </a:t>
            </a:r>
            <a:r>
              <a:rPr sz="3200" b="1" spc="-5" dirty="0" smtClean="0">
                <a:latin typeface="Arial"/>
                <a:cs typeface="Arial"/>
              </a:rPr>
              <a:t>dose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adrenaline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Prepare and </a:t>
            </a:r>
            <a:r>
              <a:rPr sz="3200" b="1" spc="-5" dirty="0">
                <a:latin typeface="Arial"/>
                <a:cs typeface="Arial"/>
              </a:rPr>
              <a:t>administer </a:t>
            </a:r>
            <a:r>
              <a:rPr sz="3200" b="1" dirty="0">
                <a:latin typeface="Arial"/>
                <a:cs typeface="Arial"/>
              </a:rPr>
              <a:t>IV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fluids</a:t>
            </a:r>
            <a:endParaRPr sz="3200" dirty="0">
              <a:latin typeface="Arial"/>
              <a:cs typeface="Arial"/>
            </a:endParaRPr>
          </a:p>
          <a:p>
            <a:pPr marL="355600" marR="5588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Document </a:t>
            </a:r>
            <a:r>
              <a:rPr sz="3200" b="1" spc="-5" dirty="0">
                <a:latin typeface="Arial"/>
                <a:cs typeface="Arial"/>
              </a:rPr>
              <a:t>medications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administered  </a:t>
            </a:r>
            <a:r>
              <a:rPr sz="3200" b="1" dirty="0">
                <a:latin typeface="Arial"/>
                <a:cs typeface="Arial"/>
              </a:rPr>
              <a:t>(including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time)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612"/>
            <a:ext cx="8226425" cy="850265"/>
          </a:xfrm>
          <a:custGeom>
            <a:avLst/>
            <a:gdLst/>
            <a:ahLst/>
            <a:cxnLst/>
            <a:rect l="l" t="t" r="r" b="b"/>
            <a:pathLst>
              <a:path w="8226425" h="850265">
                <a:moveTo>
                  <a:pt x="0" y="850099"/>
                </a:moveTo>
                <a:lnTo>
                  <a:pt x="8226425" y="850099"/>
                </a:lnTo>
                <a:lnTo>
                  <a:pt x="8226425" y="0"/>
                </a:lnTo>
                <a:lnTo>
                  <a:pt x="0" y="0"/>
                </a:lnTo>
                <a:lnTo>
                  <a:pt x="0" y="850099"/>
                </a:lnTo>
                <a:close/>
              </a:path>
            </a:pathLst>
          </a:custGeom>
          <a:solidFill>
            <a:srgbClr val="FFD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68" y="275843"/>
            <a:ext cx="3558540" cy="844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875" y="587629"/>
            <a:ext cx="2811246" cy="38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289761"/>
            <a:ext cx="8597900" cy="540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277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To maintain an open and clear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airway  (A).</a:t>
            </a:r>
            <a:endParaRPr sz="3600">
              <a:latin typeface="Arial"/>
              <a:cs typeface="Arial"/>
            </a:endParaRPr>
          </a:p>
          <a:p>
            <a:pPr marL="355600" marR="1452245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To maintain </a:t>
            </a:r>
            <a:r>
              <a:rPr sz="3600" spc="-5" dirty="0">
                <a:latin typeface="Arial"/>
                <a:cs typeface="Arial"/>
              </a:rPr>
              <a:t>breathing by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external  </a:t>
            </a:r>
            <a:r>
              <a:rPr sz="3600" dirty="0">
                <a:latin typeface="Arial"/>
                <a:cs typeface="Arial"/>
              </a:rPr>
              <a:t>ventilation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(B).</a:t>
            </a:r>
            <a:endParaRPr sz="3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To maintain </a:t>
            </a:r>
            <a:r>
              <a:rPr sz="3600" spc="-5" dirty="0">
                <a:latin typeface="Arial"/>
                <a:cs typeface="Arial"/>
              </a:rPr>
              <a:t>Blood </a:t>
            </a:r>
            <a:r>
              <a:rPr sz="3600" dirty="0">
                <a:latin typeface="Arial"/>
                <a:cs typeface="Arial"/>
              </a:rPr>
              <a:t>circulation </a:t>
            </a:r>
            <a:r>
              <a:rPr sz="3600" spc="-5" dirty="0">
                <a:latin typeface="Arial"/>
                <a:cs typeface="Arial"/>
              </a:rPr>
              <a:t>by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external  </a:t>
            </a:r>
            <a:r>
              <a:rPr sz="3600" dirty="0">
                <a:latin typeface="Arial"/>
                <a:cs typeface="Arial"/>
              </a:rPr>
              <a:t>cardiac massages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(C).</a:t>
            </a:r>
            <a:endParaRPr sz="3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save life </a:t>
            </a:r>
            <a:r>
              <a:rPr sz="3600" dirty="0">
                <a:latin typeface="Arial"/>
                <a:cs typeface="Arial"/>
              </a:rPr>
              <a:t>of the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Patient.</a:t>
            </a:r>
            <a:endParaRPr sz="3600">
              <a:latin typeface="Arial"/>
              <a:cs typeface="Arial"/>
            </a:endParaRPr>
          </a:p>
          <a:p>
            <a:pPr marL="355600" marR="258445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To provide </a:t>
            </a:r>
            <a:r>
              <a:rPr sz="3600" spc="-5" dirty="0">
                <a:latin typeface="Arial"/>
                <a:cs typeface="Arial"/>
              </a:rPr>
              <a:t>basic life support till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medical  </a:t>
            </a:r>
            <a:r>
              <a:rPr sz="3600" spc="-5" dirty="0">
                <a:latin typeface="Arial"/>
                <a:cs typeface="Arial"/>
              </a:rPr>
              <a:t>and </a:t>
            </a:r>
            <a:r>
              <a:rPr sz="3600" dirty="0">
                <a:latin typeface="Arial"/>
                <a:cs typeface="Arial"/>
              </a:rPr>
              <a:t>advanced </a:t>
            </a:r>
            <a:r>
              <a:rPr sz="3600" spc="-5" dirty="0">
                <a:latin typeface="Arial"/>
                <a:cs typeface="Arial"/>
              </a:rPr>
              <a:t>life support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arrives.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700"/>
            <a:ext cx="8226425" cy="1143000"/>
          </a:xfrm>
          <a:custGeom>
            <a:avLst/>
            <a:gdLst/>
            <a:ahLst/>
            <a:cxnLst/>
            <a:rect l="l" t="t" r="r" b="b"/>
            <a:pathLst>
              <a:path w="8226425" h="1143000">
                <a:moveTo>
                  <a:pt x="0" y="1143000"/>
                </a:moveTo>
                <a:lnTo>
                  <a:pt x="8226425" y="1143000"/>
                </a:lnTo>
                <a:lnTo>
                  <a:pt x="822642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DE7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68" y="568451"/>
            <a:ext cx="3710940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748" y="886586"/>
            <a:ext cx="2938780" cy="375920"/>
          </a:xfrm>
          <a:custGeom>
            <a:avLst/>
            <a:gdLst/>
            <a:ahLst/>
            <a:cxnLst/>
            <a:rect l="l" t="t" r="r" b="b"/>
            <a:pathLst>
              <a:path w="2938779" h="375919">
                <a:moveTo>
                  <a:pt x="1595539" y="6223"/>
                </a:moveTo>
                <a:lnTo>
                  <a:pt x="1518069" y="6223"/>
                </a:lnTo>
                <a:lnTo>
                  <a:pt x="1376591" y="369570"/>
                </a:lnTo>
                <a:lnTo>
                  <a:pt x="1454315" y="369570"/>
                </a:lnTo>
                <a:lnTo>
                  <a:pt x="1484287" y="287020"/>
                </a:lnTo>
                <a:lnTo>
                  <a:pt x="1708014" y="287020"/>
                </a:lnTo>
                <a:lnTo>
                  <a:pt x="1683495" y="225805"/>
                </a:lnTo>
                <a:lnTo>
                  <a:pt x="1506893" y="225805"/>
                </a:lnTo>
                <a:lnTo>
                  <a:pt x="1555915" y="90932"/>
                </a:lnTo>
                <a:lnTo>
                  <a:pt x="1629470" y="90932"/>
                </a:lnTo>
                <a:lnTo>
                  <a:pt x="1595539" y="6223"/>
                </a:lnTo>
                <a:close/>
              </a:path>
              <a:path w="2938779" h="375919">
                <a:moveTo>
                  <a:pt x="1708014" y="287020"/>
                </a:moveTo>
                <a:lnTo>
                  <a:pt x="1629575" y="287020"/>
                </a:lnTo>
                <a:lnTo>
                  <a:pt x="1661198" y="369570"/>
                </a:lnTo>
                <a:lnTo>
                  <a:pt x="1741081" y="369570"/>
                </a:lnTo>
                <a:lnTo>
                  <a:pt x="1708014" y="287020"/>
                </a:lnTo>
                <a:close/>
              </a:path>
              <a:path w="2938779" h="375919">
                <a:moveTo>
                  <a:pt x="1629470" y="90932"/>
                </a:moveTo>
                <a:lnTo>
                  <a:pt x="1555915" y="90932"/>
                </a:lnTo>
                <a:lnTo>
                  <a:pt x="1605953" y="225805"/>
                </a:lnTo>
                <a:lnTo>
                  <a:pt x="1683495" y="225805"/>
                </a:lnTo>
                <a:lnTo>
                  <a:pt x="1629470" y="90932"/>
                </a:lnTo>
                <a:close/>
              </a:path>
              <a:path w="2938779" h="375919">
                <a:moveTo>
                  <a:pt x="655726" y="6223"/>
                </a:moveTo>
                <a:lnTo>
                  <a:pt x="521665" y="6223"/>
                </a:lnTo>
                <a:lnTo>
                  <a:pt x="521665" y="369570"/>
                </a:lnTo>
                <a:lnTo>
                  <a:pt x="659688" y="369570"/>
                </a:lnTo>
                <a:lnTo>
                  <a:pt x="678987" y="369073"/>
                </a:lnTo>
                <a:lnTo>
                  <a:pt x="724573" y="361823"/>
                </a:lnTo>
                <a:lnTo>
                  <a:pt x="765774" y="341606"/>
                </a:lnTo>
                <a:lnTo>
                  <a:pt x="795881" y="308355"/>
                </a:lnTo>
                <a:lnTo>
                  <a:pt x="595007" y="308355"/>
                </a:lnTo>
                <a:lnTo>
                  <a:pt x="595007" y="67690"/>
                </a:lnTo>
                <a:lnTo>
                  <a:pt x="795899" y="67690"/>
                </a:lnTo>
                <a:lnTo>
                  <a:pt x="790305" y="59299"/>
                </a:lnTo>
                <a:lnTo>
                  <a:pt x="754529" y="26241"/>
                </a:lnTo>
                <a:lnTo>
                  <a:pt x="711583" y="10134"/>
                </a:lnTo>
                <a:lnTo>
                  <a:pt x="677042" y="6653"/>
                </a:lnTo>
                <a:lnTo>
                  <a:pt x="655726" y="6223"/>
                </a:lnTo>
                <a:close/>
              </a:path>
              <a:path w="2938779" h="375919">
                <a:moveTo>
                  <a:pt x="795899" y="67690"/>
                </a:moveTo>
                <a:lnTo>
                  <a:pt x="627964" y="67690"/>
                </a:lnTo>
                <a:lnTo>
                  <a:pt x="648550" y="67905"/>
                </a:lnTo>
                <a:lnTo>
                  <a:pt x="665448" y="68548"/>
                </a:lnTo>
                <a:lnTo>
                  <a:pt x="706959" y="77692"/>
                </a:lnTo>
                <a:lnTo>
                  <a:pt x="738894" y="112803"/>
                </a:lnTo>
                <a:lnTo>
                  <a:pt x="748528" y="150860"/>
                </a:lnTo>
                <a:lnTo>
                  <a:pt x="750354" y="188087"/>
                </a:lnTo>
                <a:lnTo>
                  <a:pt x="749899" y="208039"/>
                </a:lnTo>
                <a:lnTo>
                  <a:pt x="742988" y="254635"/>
                </a:lnTo>
                <a:lnTo>
                  <a:pt x="723684" y="289687"/>
                </a:lnTo>
                <a:lnTo>
                  <a:pt x="686228" y="306320"/>
                </a:lnTo>
                <a:lnTo>
                  <a:pt x="649770" y="308355"/>
                </a:lnTo>
                <a:lnTo>
                  <a:pt x="795881" y="308355"/>
                </a:lnTo>
                <a:lnTo>
                  <a:pt x="814997" y="268604"/>
                </a:lnTo>
                <a:lnTo>
                  <a:pt x="825480" y="213008"/>
                </a:lnTo>
                <a:lnTo>
                  <a:pt x="826173" y="191388"/>
                </a:lnTo>
                <a:lnTo>
                  <a:pt x="825434" y="166866"/>
                </a:lnTo>
                <a:lnTo>
                  <a:pt x="819529" y="123916"/>
                </a:lnTo>
                <a:lnTo>
                  <a:pt x="799677" y="73358"/>
                </a:lnTo>
                <a:lnTo>
                  <a:pt x="795899" y="67690"/>
                </a:lnTo>
                <a:close/>
              </a:path>
              <a:path w="2938779" h="375919">
                <a:moveTo>
                  <a:pt x="2409482" y="0"/>
                </a:moveTo>
                <a:lnTo>
                  <a:pt x="2367683" y="3603"/>
                </a:lnTo>
                <a:lnTo>
                  <a:pt x="2331123" y="14350"/>
                </a:lnTo>
                <a:lnTo>
                  <a:pt x="2295136" y="36782"/>
                </a:lnTo>
                <a:lnTo>
                  <a:pt x="2265003" y="70627"/>
                </a:lnTo>
                <a:lnTo>
                  <a:pt x="2243090" y="116859"/>
                </a:lnTo>
                <a:lnTo>
                  <a:pt x="2234759" y="163445"/>
                </a:lnTo>
                <a:lnTo>
                  <a:pt x="2233714" y="190118"/>
                </a:lnTo>
                <a:lnTo>
                  <a:pt x="2236712" y="231143"/>
                </a:lnTo>
                <a:lnTo>
                  <a:pt x="2260663" y="299239"/>
                </a:lnTo>
                <a:lnTo>
                  <a:pt x="2307572" y="347912"/>
                </a:lnTo>
                <a:lnTo>
                  <a:pt x="2371961" y="372590"/>
                </a:lnTo>
                <a:lnTo>
                  <a:pt x="2410371" y="375665"/>
                </a:lnTo>
                <a:lnTo>
                  <a:pt x="2448373" y="372568"/>
                </a:lnTo>
                <a:lnTo>
                  <a:pt x="2482364" y="363267"/>
                </a:lnTo>
                <a:lnTo>
                  <a:pt x="2512330" y="347751"/>
                </a:lnTo>
                <a:lnTo>
                  <a:pt x="2538260" y="326009"/>
                </a:lnTo>
                <a:lnTo>
                  <a:pt x="2548211" y="313054"/>
                </a:lnTo>
                <a:lnTo>
                  <a:pt x="2410117" y="313054"/>
                </a:lnTo>
                <a:lnTo>
                  <a:pt x="2389164" y="311056"/>
                </a:lnTo>
                <a:lnTo>
                  <a:pt x="2353020" y="295106"/>
                </a:lnTo>
                <a:lnTo>
                  <a:pt x="2325352" y="263392"/>
                </a:lnTo>
                <a:lnTo>
                  <a:pt x="2311065" y="216580"/>
                </a:lnTo>
                <a:lnTo>
                  <a:pt x="2309326" y="188340"/>
                </a:lnTo>
                <a:lnTo>
                  <a:pt x="2309331" y="186689"/>
                </a:lnTo>
                <a:lnTo>
                  <a:pt x="2316232" y="132810"/>
                </a:lnTo>
                <a:lnTo>
                  <a:pt x="2337092" y="93852"/>
                </a:lnTo>
                <a:lnTo>
                  <a:pt x="2369175" y="70532"/>
                </a:lnTo>
                <a:lnTo>
                  <a:pt x="2410117" y="62737"/>
                </a:lnTo>
                <a:lnTo>
                  <a:pt x="2547859" y="62737"/>
                </a:lnTo>
                <a:lnTo>
                  <a:pt x="2537879" y="49784"/>
                </a:lnTo>
                <a:lnTo>
                  <a:pt x="2511780" y="28021"/>
                </a:lnTo>
                <a:lnTo>
                  <a:pt x="2481681" y="12461"/>
                </a:lnTo>
                <a:lnTo>
                  <a:pt x="2447582" y="3117"/>
                </a:lnTo>
                <a:lnTo>
                  <a:pt x="2409482" y="0"/>
                </a:lnTo>
                <a:close/>
              </a:path>
              <a:path w="2938779" h="375919">
                <a:moveTo>
                  <a:pt x="2547859" y="62737"/>
                </a:moveTo>
                <a:lnTo>
                  <a:pt x="2410117" y="62737"/>
                </a:lnTo>
                <a:lnTo>
                  <a:pt x="2431667" y="64664"/>
                </a:lnTo>
                <a:lnTo>
                  <a:pt x="2450979" y="70437"/>
                </a:lnTo>
                <a:lnTo>
                  <a:pt x="2482888" y="93472"/>
                </a:lnTo>
                <a:lnTo>
                  <a:pt x="2503462" y="132127"/>
                </a:lnTo>
                <a:lnTo>
                  <a:pt x="2510320" y="186689"/>
                </a:lnTo>
                <a:lnTo>
                  <a:pt x="2508557" y="216263"/>
                </a:lnTo>
                <a:lnTo>
                  <a:pt x="2494460" y="263646"/>
                </a:lnTo>
                <a:lnTo>
                  <a:pt x="2467124" y="295267"/>
                </a:lnTo>
                <a:lnTo>
                  <a:pt x="2431119" y="311078"/>
                </a:lnTo>
                <a:lnTo>
                  <a:pt x="2410117" y="313054"/>
                </a:lnTo>
                <a:lnTo>
                  <a:pt x="2548211" y="313054"/>
                </a:lnTo>
                <a:lnTo>
                  <a:pt x="2559189" y="298765"/>
                </a:lnTo>
                <a:lnTo>
                  <a:pt x="2574153" y="266747"/>
                </a:lnTo>
                <a:lnTo>
                  <a:pt x="2583140" y="229943"/>
                </a:lnTo>
                <a:lnTo>
                  <a:pt x="2586139" y="188340"/>
                </a:lnTo>
                <a:lnTo>
                  <a:pt x="2583116" y="146456"/>
                </a:lnTo>
                <a:lnTo>
                  <a:pt x="2574058" y="109394"/>
                </a:lnTo>
                <a:lnTo>
                  <a:pt x="2558974" y="77166"/>
                </a:lnTo>
                <a:lnTo>
                  <a:pt x="2547859" y="62737"/>
                </a:lnTo>
                <a:close/>
              </a:path>
              <a:path w="2938779" h="375919">
                <a:moveTo>
                  <a:pt x="2721521" y="6223"/>
                </a:moveTo>
                <a:lnTo>
                  <a:pt x="2650147" y="6223"/>
                </a:lnTo>
                <a:lnTo>
                  <a:pt x="2650147" y="369570"/>
                </a:lnTo>
                <a:lnTo>
                  <a:pt x="2718346" y="369570"/>
                </a:lnTo>
                <a:lnTo>
                  <a:pt x="2718346" y="132587"/>
                </a:lnTo>
                <a:lnTo>
                  <a:pt x="2798994" y="132587"/>
                </a:lnTo>
                <a:lnTo>
                  <a:pt x="2721521" y="6223"/>
                </a:lnTo>
                <a:close/>
              </a:path>
              <a:path w="2938779" h="375919">
                <a:moveTo>
                  <a:pt x="2798994" y="132587"/>
                </a:moveTo>
                <a:lnTo>
                  <a:pt x="2718346" y="132587"/>
                </a:lnTo>
                <a:lnTo>
                  <a:pt x="2864777" y="369570"/>
                </a:lnTo>
                <a:lnTo>
                  <a:pt x="2938310" y="369570"/>
                </a:lnTo>
                <a:lnTo>
                  <a:pt x="2938310" y="248792"/>
                </a:lnTo>
                <a:lnTo>
                  <a:pt x="2870238" y="248792"/>
                </a:lnTo>
                <a:lnTo>
                  <a:pt x="2798994" y="132587"/>
                </a:lnTo>
                <a:close/>
              </a:path>
              <a:path w="2938779" h="375919">
                <a:moveTo>
                  <a:pt x="2938310" y="6223"/>
                </a:moveTo>
                <a:lnTo>
                  <a:pt x="2870238" y="6223"/>
                </a:lnTo>
                <a:lnTo>
                  <a:pt x="2870238" y="248792"/>
                </a:lnTo>
                <a:lnTo>
                  <a:pt x="2938310" y="248792"/>
                </a:lnTo>
                <a:lnTo>
                  <a:pt x="2938310" y="6223"/>
                </a:lnTo>
                <a:close/>
              </a:path>
              <a:path w="2938779" h="375919">
                <a:moveTo>
                  <a:pt x="2171865" y="6223"/>
                </a:moveTo>
                <a:lnTo>
                  <a:pt x="2098586" y="6223"/>
                </a:lnTo>
                <a:lnTo>
                  <a:pt x="2098586" y="369570"/>
                </a:lnTo>
                <a:lnTo>
                  <a:pt x="2171865" y="369570"/>
                </a:lnTo>
                <a:lnTo>
                  <a:pt x="2171865" y="6223"/>
                </a:lnTo>
                <a:close/>
              </a:path>
              <a:path w="2938779" h="375919">
                <a:moveTo>
                  <a:pt x="1940471" y="67690"/>
                </a:moveTo>
                <a:lnTo>
                  <a:pt x="1867065" y="67690"/>
                </a:lnTo>
                <a:lnTo>
                  <a:pt x="1867065" y="369570"/>
                </a:lnTo>
                <a:lnTo>
                  <a:pt x="1940471" y="369570"/>
                </a:lnTo>
                <a:lnTo>
                  <a:pt x="1940471" y="67690"/>
                </a:lnTo>
                <a:close/>
              </a:path>
              <a:path w="2938779" h="375919">
                <a:moveTo>
                  <a:pt x="2047913" y="6223"/>
                </a:moveTo>
                <a:lnTo>
                  <a:pt x="1759242" y="6223"/>
                </a:lnTo>
                <a:lnTo>
                  <a:pt x="1759242" y="67690"/>
                </a:lnTo>
                <a:lnTo>
                  <a:pt x="2047913" y="67690"/>
                </a:lnTo>
                <a:lnTo>
                  <a:pt x="2047913" y="6223"/>
                </a:lnTo>
                <a:close/>
              </a:path>
              <a:path w="2938779" h="375919">
                <a:moveTo>
                  <a:pt x="964857" y="6223"/>
                </a:moveTo>
                <a:lnTo>
                  <a:pt x="891578" y="6223"/>
                </a:lnTo>
                <a:lnTo>
                  <a:pt x="891578" y="369570"/>
                </a:lnTo>
                <a:lnTo>
                  <a:pt x="964857" y="369570"/>
                </a:lnTo>
                <a:lnTo>
                  <a:pt x="964857" y="6223"/>
                </a:lnTo>
                <a:close/>
              </a:path>
              <a:path w="2938779" h="375919">
                <a:moveTo>
                  <a:pt x="222161" y="6223"/>
                </a:moveTo>
                <a:lnTo>
                  <a:pt x="150799" y="6223"/>
                </a:lnTo>
                <a:lnTo>
                  <a:pt x="150799" y="369570"/>
                </a:lnTo>
                <a:lnTo>
                  <a:pt x="218947" y="369570"/>
                </a:lnTo>
                <a:lnTo>
                  <a:pt x="218947" y="132587"/>
                </a:lnTo>
                <a:lnTo>
                  <a:pt x="299614" y="132587"/>
                </a:lnTo>
                <a:lnTo>
                  <a:pt x="222161" y="6223"/>
                </a:lnTo>
                <a:close/>
              </a:path>
              <a:path w="2938779" h="375919">
                <a:moveTo>
                  <a:pt x="299614" y="132587"/>
                </a:moveTo>
                <a:lnTo>
                  <a:pt x="218947" y="132587"/>
                </a:lnTo>
                <a:lnTo>
                  <a:pt x="365391" y="369570"/>
                </a:lnTo>
                <a:lnTo>
                  <a:pt x="438988" y="369570"/>
                </a:lnTo>
                <a:lnTo>
                  <a:pt x="438988" y="248792"/>
                </a:lnTo>
                <a:lnTo>
                  <a:pt x="370840" y="248792"/>
                </a:lnTo>
                <a:lnTo>
                  <a:pt x="299614" y="132587"/>
                </a:lnTo>
                <a:close/>
              </a:path>
              <a:path w="2938779" h="375919">
                <a:moveTo>
                  <a:pt x="438988" y="6223"/>
                </a:moveTo>
                <a:lnTo>
                  <a:pt x="370840" y="6223"/>
                </a:lnTo>
                <a:lnTo>
                  <a:pt x="370840" y="248792"/>
                </a:lnTo>
                <a:lnTo>
                  <a:pt x="438988" y="248792"/>
                </a:lnTo>
                <a:lnTo>
                  <a:pt x="438988" y="6223"/>
                </a:lnTo>
                <a:close/>
              </a:path>
              <a:path w="2938779" h="375919">
                <a:moveTo>
                  <a:pt x="73342" y="6223"/>
                </a:moveTo>
                <a:lnTo>
                  <a:pt x="0" y="6223"/>
                </a:lnTo>
                <a:lnTo>
                  <a:pt x="0" y="369570"/>
                </a:lnTo>
                <a:lnTo>
                  <a:pt x="73342" y="369570"/>
                </a:lnTo>
                <a:lnTo>
                  <a:pt x="73342" y="6223"/>
                </a:lnTo>
                <a:close/>
              </a:path>
              <a:path w="2938779" h="375919">
                <a:moveTo>
                  <a:pt x="1198664" y="0"/>
                </a:moveTo>
                <a:lnTo>
                  <a:pt x="1129750" y="12557"/>
                </a:lnTo>
                <a:lnTo>
                  <a:pt x="1075601" y="50164"/>
                </a:lnTo>
                <a:lnTo>
                  <a:pt x="1040453" y="110553"/>
                </a:lnTo>
                <a:lnTo>
                  <a:pt x="1031667" y="148320"/>
                </a:lnTo>
                <a:lnTo>
                  <a:pt x="1028738" y="191135"/>
                </a:lnTo>
                <a:lnTo>
                  <a:pt x="1031645" y="231733"/>
                </a:lnTo>
                <a:lnTo>
                  <a:pt x="1054937" y="299309"/>
                </a:lnTo>
                <a:lnTo>
                  <a:pt x="1100207" y="347912"/>
                </a:lnTo>
                <a:lnTo>
                  <a:pt x="1159643" y="372590"/>
                </a:lnTo>
                <a:lnTo>
                  <a:pt x="1194219" y="375665"/>
                </a:lnTo>
                <a:lnTo>
                  <a:pt x="1222176" y="373876"/>
                </a:lnTo>
                <a:lnTo>
                  <a:pt x="1270425" y="359485"/>
                </a:lnTo>
                <a:lnTo>
                  <a:pt x="1308429" y="330471"/>
                </a:lnTo>
                <a:lnTo>
                  <a:pt x="1321355" y="313054"/>
                </a:lnTo>
                <a:lnTo>
                  <a:pt x="1193457" y="313054"/>
                </a:lnTo>
                <a:lnTo>
                  <a:pt x="1174573" y="311221"/>
                </a:lnTo>
                <a:lnTo>
                  <a:pt x="1129068" y="283717"/>
                </a:lnTo>
                <a:lnTo>
                  <a:pt x="1110494" y="244602"/>
                </a:lnTo>
                <a:lnTo>
                  <a:pt x="1104303" y="185674"/>
                </a:lnTo>
                <a:lnTo>
                  <a:pt x="1105874" y="155434"/>
                </a:lnTo>
                <a:lnTo>
                  <a:pt x="1118447" y="108432"/>
                </a:lnTo>
                <a:lnTo>
                  <a:pt x="1142974" y="79025"/>
                </a:lnTo>
                <a:lnTo>
                  <a:pt x="1194981" y="62737"/>
                </a:lnTo>
                <a:lnTo>
                  <a:pt x="1325385" y="62737"/>
                </a:lnTo>
                <a:lnTo>
                  <a:pt x="1318613" y="52381"/>
                </a:lnTo>
                <a:lnTo>
                  <a:pt x="1306995" y="39497"/>
                </a:lnTo>
                <a:lnTo>
                  <a:pt x="1284585" y="22234"/>
                </a:lnTo>
                <a:lnTo>
                  <a:pt x="1259068" y="9890"/>
                </a:lnTo>
                <a:lnTo>
                  <a:pt x="1230431" y="2474"/>
                </a:lnTo>
                <a:lnTo>
                  <a:pt x="1198664" y="0"/>
                </a:lnTo>
                <a:close/>
              </a:path>
              <a:path w="2938779" h="375919">
                <a:moveTo>
                  <a:pt x="1273975" y="235965"/>
                </a:moveTo>
                <a:lnTo>
                  <a:pt x="1253561" y="283793"/>
                </a:lnTo>
                <a:lnTo>
                  <a:pt x="1220698" y="308387"/>
                </a:lnTo>
                <a:lnTo>
                  <a:pt x="1193457" y="313054"/>
                </a:lnTo>
                <a:lnTo>
                  <a:pt x="1321355" y="313054"/>
                </a:lnTo>
                <a:lnTo>
                  <a:pt x="1323393" y="310308"/>
                </a:lnTo>
                <a:lnTo>
                  <a:pt x="1335619" y="286311"/>
                </a:lnTo>
                <a:lnTo>
                  <a:pt x="1345095" y="258445"/>
                </a:lnTo>
                <a:lnTo>
                  <a:pt x="1273975" y="235965"/>
                </a:lnTo>
                <a:close/>
              </a:path>
              <a:path w="2938779" h="375919">
                <a:moveTo>
                  <a:pt x="1325385" y="62737"/>
                </a:moveTo>
                <a:lnTo>
                  <a:pt x="1194981" y="62737"/>
                </a:lnTo>
                <a:lnTo>
                  <a:pt x="1209026" y="63761"/>
                </a:lnTo>
                <a:lnTo>
                  <a:pt x="1222000" y="66833"/>
                </a:lnTo>
                <a:lnTo>
                  <a:pt x="1254024" y="88050"/>
                </a:lnTo>
                <a:lnTo>
                  <a:pt x="1271562" y="123698"/>
                </a:lnTo>
                <a:lnTo>
                  <a:pt x="1344206" y="106299"/>
                </a:lnTo>
                <a:lnTo>
                  <a:pt x="1337231" y="85770"/>
                </a:lnTo>
                <a:lnTo>
                  <a:pt x="1328696" y="67802"/>
                </a:lnTo>
                <a:lnTo>
                  <a:pt x="1325385" y="6273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8642" y="977519"/>
            <a:ext cx="99060" cy="135255"/>
          </a:xfrm>
          <a:custGeom>
            <a:avLst/>
            <a:gdLst/>
            <a:ahLst/>
            <a:cxnLst/>
            <a:rect l="l" t="t" r="r" b="b"/>
            <a:pathLst>
              <a:path w="99060" h="135255">
                <a:moveTo>
                  <a:pt x="49021" y="0"/>
                </a:moveTo>
                <a:lnTo>
                  <a:pt x="0" y="134873"/>
                </a:lnTo>
                <a:lnTo>
                  <a:pt x="99059" y="134873"/>
                </a:lnTo>
                <a:lnTo>
                  <a:pt x="49021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660" y="948182"/>
            <a:ext cx="167538" cy="252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1027" y="949325"/>
            <a:ext cx="201295" cy="250825"/>
          </a:xfrm>
          <a:custGeom>
            <a:avLst/>
            <a:gdLst/>
            <a:ahLst/>
            <a:cxnLst/>
            <a:rect l="l" t="t" r="r" b="b"/>
            <a:pathLst>
              <a:path w="201294" h="250825">
                <a:moveTo>
                  <a:pt x="100838" y="0"/>
                </a:moveTo>
                <a:lnTo>
                  <a:pt x="59896" y="7794"/>
                </a:lnTo>
                <a:lnTo>
                  <a:pt x="27813" y="31114"/>
                </a:lnTo>
                <a:lnTo>
                  <a:pt x="6953" y="70072"/>
                </a:lnTo>
                <a:lnTo>
                  <a:pt x="0" y="124840"/>
                </a:lnTo>
                <a:lnTo>
                  <a:pt x="1785" y="153842"/>
                </a:lnTo>
                <a:lnTo>
                  <a:pt x="16073" y="200654"/>
                </a:lnTo>
                <a:lnTo>
                  <a:pt x="43741" y="232368"/>
                </a:lnTo>
                <a:lnTo>
                  <a:pt x="79884" y="248318"/>
                </a:lnTo>
                <a:lnTo>
                  <a:pt x="100838" y="250316"/>
                </a:lnTo>
                <a:lnTo>
                  <a:pt x="121840" y="248340"/>
                </a:lnTo>
                <a:lnTo>
                  <a:pt x="157845" y="232529"/>
                </a:lnTo>
                <a:lnTo>
                  <a:pt x="185181" y="200908"/>
                </a:lnTo>
                <a:lnTo>
                  <a:pt x="199278" y="153525"/>
                </a:lnTo>
                <a:lnTo>
                  <a:pt x="201041" y="123951"/>
                </a:lnTo>
                <a:lnTo>
                  <a:pt x="199326" y="94688"/>
                </a:lnTo>
                <a:lnTo>
                  <a:pt x="185610" y="48067"/>
                </a:lnTo>
                <a:lnTo>
                  <a:pt x="158773" y="17305"/>
                </a:lnTo>
                <a:lnTo>
                  <a:pt x="122388" y="1926"/>
                </a:lnTo>
                <a:lnTo>
                  <a:pt x="100838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1895" y="892810"/>
            <a:ext cx="288290" cy="363855"/>
          </a:xfrm>
          <a:custGeom>
            <a:avLst/>
            <a:gdLst/>
            <a:ahLst/>
            <a:cxnLst/>
            <a:rect l="l" t="t" r="r" b="b"/>
            <a:pathLst>
              <a:path w="288289" h="363855">
                <a:moveTo>
                  <a:pt x="0" y="0"/>
                </a:moveTo>
                <a:lnTo>
                  <a:pt x="71374" y="0"/>
                </a:lnTo>
                <a:lnTo>
                  <a:pt x="220091" y="242569"/>
                </a:lnTo>
                <a:lnTo>
                  <a:pt x="220091" y="0"/>
                </a:lnTo>
                <a:lnTo>
                  <a:pt x="288163" y="0"/>
                </a:lnTo>
                <a:lnTo>
                  <a:pt x="288163" y="363347"/>
                </a:lnTo>
                <a:lnTo>
                  <a:pt x="214630" y="363347"/>
                </a:lnTo>
                <a:lnTo>
                  <a:pt x="68199" y="126364"/>
                </a:lnTo>
                <a:lnTo>
                  <a:pt x="68199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0335" y="892810"/>
            <a:ext cx="73660" cy="363855"/>
          </a:xfrm>
          <a:custGeom>
            <a:avLst/>
            <a:gdLst/>
            <a:ahLst/>
            <a:cxnLst/>
            <a:rect l="l" t="t" r="r" b="b"/>
            <a:pathLst>
              <a:path w="73660" h="363855">
                <a:moveTo>
                  <a:pt x="0" y="0"/>
                </a:moveTo>
                <a:lnTo>
                  <a:pt x="73278" y="0"/>
                </a:lnTo>
                <a:lnTo>
                  <a:pt x="73278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0991" y="892810"/>
            <a:ext cx="288925" cy="363855"/>
          </a:xfrm>
          <a:custGeom>
            <a:avLst/>
            <a:gdLst/>
            <a:ahLst/>
            <a:cxnLst/>
            <a:rect l="l" t="t" r="r" b="b"/>
            <a:pathLst>
              <a:path w="288925" h="363855">
                <a:moveTo>
                  <a:pt x="0" y="0"/>
                </a:moveTo>
                <a:lnTo>
                  <a:pt x="288670" y="0"/>
                </a:lnTo>
                <a:lnTo>
                  <a:pt x="288670" y="61467"/>
                </a:lnTo>
                <a:lnTo>
                  <a:pt x="181228" y="61467"/>
                </a:lnTo>
                <a:lnTo>
                  <a:pt x="181228" y="363347"/>
                </a:lnTo>
                <a:lnTo>
                  <a:pt x="107822" y="363347"/>
                </a:lnTo>
                <a:lnTo>
                  <a:pt x="107822" y="61467"/>
                </a:lnTo>
                <a:lnTo>
                  <a:pt x="0" y="614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8339" y="892810"/>
            <a:ext cx="364490" cy="363855"/>
          </a:xfrm>
          <a:custGeom>
            <a:avLst/>
            <a:gdLst/>
            <a:ahLst/>
            <a:cxnLst/>
            <a:rect l="l" t="t" r="r" b="b"/>
            <a:pathLst>
              <a:path w="364489" h="363855">
                <a:moveTo>
                  <a:pt x="141478" y="0"/>
                </a:moveTo>
                <a:lnTo>
                  <a:pt x="218948" y="0"/>
                </a:lnTo>
                <a:lnTo>
                  <a:pt x="364490" y="363347"/>
                </a:lnTo>
                <a:lnTo>
                  <a:pt x="284607" y="363347"/>
                </a:lnTo>
                <a:lnTo>
                  <a:pt x="252984" y="280797"/>
                </a:lnTo>
                <a:lnTo>
                  <a:pt x="107696" y="280797"/>
                </a:lnTo>
                <a:lnTo>
                  <a:pt x="77724" y="363347"/>
                </a:lnTo>
                <a:lnTo>
                  <a:pt x="0" y="363347"/>
                </a:lnTo>
                <a:lnTo>
                  <a:pt x="141478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3327" y="892810"/>
            <a:ext cx="73660" cy="363855"/>
          </a:xfrm>
          <a:custGeom>
            <a:avLst/>
            <a:gdLst/>
            <a:ahLst/>
            <a:cxnLst/>
            <a:rect l="l" t="t" r="r" b="b"/>
            <a:pathLst>
              <a:path w="73659" h="363855">
                <a:moveTo>
                  <a:pt x="0" y="0"/>
                </a:moveTo>
                <a:lnTo>
                  <a:pt x="73278" y="0"/>
                </a:lnTo>
                <a:lnTo>
                  <a:pt x="73278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414" y="892810"/>
            <a:ext cx="304800" cy="363855"/>
          </a:xfrm>
          <a:custGeom>
            <a:avLst/>
            <a:gdLst/>
            <a:ahLst/>
            <a:cxnLst/>
            <a:rect l="l" t="t" r="r" b="b"/>
            <a:pathLst>
              <a:path w="304800" h="363855">
                <a:moveTo>
                  <a:pt x="0" y="0"/>
                </a:moveTo>
                <a:lnTo>
                  <a:pt x="134061" y="0"/>
                </a:lnTo>
                <a:lnTo>
                  <a:pt x="155377" y="430"/>
                </a:lnTo>
                <a:lnTo>
                  <a:pt x="203161" y="6985"/>
                </a:lnTo>
                <a:lnTo>
                  <a:pt x="245970" y="29291"/>
                </a:lnTo>
                <a:lnTo>
                  <a:pt x="278012" y="67135"/>
                </a:lnTo>
                <a:lnTo>
                  <a:pt x="297864" y="117693"/>
                </a:lnTo>
                <a:lnTo>
                  <a:pt x="303769" y="160643"/>
                </a:lnTo>
                <a:lnTo>
                  <a:pt x="304507" y="185165"/>
                </a:lnTo>
                <a:lnTo>
                  <a:pt x="303815" y="206785"/>
                </a:lnTo>
                <a:lnTo>
                  <a:pt x="298239" y="245405"/>
                </a:lnTo>
                <a:lnTo>
                  <a:pt x="276853" y="298323"/>
                </a:lnTo>
                <a:lnTo>
                  <a:pt x="244109" y="335383"/>
                </a:lnTo>
                <a:lnTo>
                  <a:pt x="202907" y="355600"/>
                </a:lnTo>
                <a:lnTo>
                  <a:pt x="157321" y="362850"/>
                </a:lnTo>
                <a:lnTo>
                  <a:pt x="138023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548" y="892810"/>
            <a:ext cx="288290" cy="363855"/>
          </a:xfrm>
          <a:custGeom>
            <a:avLst/>
            <a:gdLst/>
            <a:ahLst/>
            <a:cxnLst/>
            <a:rect l="l" t="t" r="r" b="b"/>
            <a:pathLst>
              <a:path w="288290" h="363855">
                <a:moveTo>
                  <a:pt x="0" y="0"/>
                </a:moveTo>
                <a:lnTo>
                  <a:pt x="71361" y="0"/>
                </a:lnTo>
                <a:lnTo>
                  <a:pt x="220040" y="242569"/>
                </a:lnTo>
                <a:lnTo>
                  <a:pt x="220040" y="0"/>
                </a:lnTo>
                <a:lnTo>
                  <a:pt x="288188" y="0"/>
                </a:lnTo>
                <a:lnTo>
                  <a:pt x="288188" y="363347"/>
                </a:lnTo>
                <a:lnTo>
                  <a:pt x="214591" y="363347"/>
                </a:lnTo>
                <a:lnTo>
                  <a:pt x="68148" y="126364"/>
                </a:lnTo>
                <a:lnTo>
                  <a:pt x="68148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748" y="892810"/>
            <a:ext cx="73660" cy="363855"/>
          </a:xfrm>
          <a:custGeom>
            <a:avLst/>
            <a:gdLst/>
            <a:ahLst/>
            <a:cxnLst/>
            <a:rect l="l" t="t" r="r" b="b"/>
            <a:pathLst>
              <a:path w="73659" h="363855">
                <a:moveTo>
                  <a:pt x="0" y="0"/>
                </a:moveTo>
                <a:lnTo>
                  <a:pt x="73342" y="0"/>
                </a:lnTo>
                <a:lnTo>
                  <a:pt x="73342" y="363347"/>
                </a:lnTo>
                <a:lnTo>
                  <a:pt x="0" y="36334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5463" y="886586"/>
            <a:ext cx="352425" cy="375920"/>
          </a:xfrm>
          <a:custGeom>
            <a:avLst/>
            <a:gdLst/>
            <a:ahLst/>
            <a:cxnLst/>
            <a:rect l="l" t="t" r="r" b="b"/>
            <a:pathLst>
              <a:path w="352425" h="375919">
                <a:moveTo>
                  <a:pt x="175768" y="0"/>
                </a:moveTo>
                <a:lnTo>
                  <a:pt x="213868" y="3117"/>
                </a:lnTo>
                <a:lnTo>
                  <a:pt x="278066" y="28021"/>
                </a:lnTo>
                <a:lnTo>
                  <a:pt x="325260" y="77166"/>
                </a:lnTo>
                <a:lnTo>
                  <a:pt x="349402" y="146456"/>
                </a:lnTo>
                <a:lnTo>
                  <a:pt x="352425" y="188340"/>
                </a:lnTo>
                <a:lnTo>
                  <a:pt x="349426" y="229943"/>
                </a:lnTo>
                <a:lnTo>
                  <a:pt x="325475" y="298765"/>
                </a:lnTo>
                <a:lnTo>
                  <a:pt x="278616" y="347751"/>
                </a:lnTo>
                <a:lnTo>
                  <a:pt x="214659" y="372568"/>
                </a:lnTo>
                <a:lnTo>
                  <a:pt x="176656" y="375665"/>
                </a:lnTo>
                <a:lnTo>
                  <a:pt x="138247" y="372590"/>
                </a:lnTo>
                <a:lnTo>
                  <a:pt x="73858" y="347912"/>
                </a:lnTo>
                <a:lnTo>
                  <a:pt x="26949" y="299239"/>
                </a:lnTo>
                <a:lnTo>
                  <a:pt x="2998" y="231143"/>
                </a:lnTo>
                <a:lnTo>
                  <a:pt x="0" y="190118"/>
                </a:lnTo>
                <a:lnTo>
                  <a:pt x="1045" y="163445"/>
                </a:lnTo>
                <a:lnTo>
                  <a:pt x="9376" y="116859"/>
                </a:lnTo>
                <a:lnTo>
                  <a:pt x="31289" y="70627"/>
                </a:lnTo>
                <a:lnTo>
                  <a:pt x="61422" y="36782"/>
                </a:lnTo>
                <a:lnTo>
                  <a:pt x="97409" y="14350"/>
                </a:lnTo>
                <a:lnTo>
                  <a:pt x="133969" y="3603"/>
                </a:lnTo>
                <a:lnTo>
                  <a:pt x="175768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0486" y="886586"/>
            <a:ext cx="316865" cy="375920"/>
          </a:xfrm>
          <a:custGeom>
            <a:avLst/>
            <a:gdLst/>
            <a:ahLst/>
            <a:cxnLst/>
            <a:rect l="l" t="t" r="r" b="b"/>
            <a:pathLst>
              <a:path w="316864" h="375919">
                <a:moveTo>
                  <a:pt x="169925" y="0"/>
                </a:moveTo>
                <a:lnTo>
                  <a:pt x="230330" y="9890"/>
                </a:lnTo>
                <a:lnTo>
                  <a:pt x="278256" y="39497"/>
                </a:lnTo>
                <a:lnTo>
                  <a:pt x="308492" y="85770"/>
                </a:lnTo>
                <a:lnTo>
                  <a:pt x="315468" y="106299"/>
                </a:lnTo>
                <a:lnTo>
                  <a:pt x="242824" y="123698"/>
                </a:lnTo>
                <a:lnTo>
                  <a:pt x="238724" y="110339"/>
                </a:lnTo>
                <a:lnTo>
                  <a:pt x="232886" y="98456"/>
                </a:lnTo>
                <a:lnTo>
                  <a:pt x="205140" y="71953"/>
                </a:lnTo>
                <a:lnTo>
                  <a:pt x="166243" y="62737"/>
                </a:lnTo>
                <a:lnTo>
                  <a:pt x="147002" y="64547"/>
                </a:lnTo>
                <a:lnTo>
                  <a:pt x="100711" y="91693"/>
                </a:lnTo>
                <a:lnTo>
                  <a:pt x="81851" y="129682"/>
                </a:lnTo>
                <a:lnTo>
                  <a:pt x="75564" y="185674"/>
                </a:lnTo>
                <a:lnTo>
                  <a:pt x="77112" y="217602"/>
                </a:lnTo>
                <a:lnTo>
                  <a:pt x="89495" y="266648"/>
                </a:lnTo>
                <a:lnTo>
                  <a:pt x="113641" y="296552"/>
                </a:lnTo>
                <a:lnTo>
                  <a:pt x="164719" y="313054"/>
                </a:lnTo>
                <a:lnTo>
                  <a:pt x="178863" y="311888"/>
                </a:lnTo>
                <a:lnTo>
                  <a:pt x="215011" y="294386"/>
                </a:lnTo>
                <a:lnTo>
                  <a:pt x="239924" y="254559"/>
                </a:lnTo>
                <a:lnTo>
                  <a:pt x="245237" y="235965"/>
                </a:lnTo>
                <a:lnTo>
                  <a:pt x="316356" y="258445"/>
                </a:lnTo>
                <a:lnTo>
                  <a:pt x="294655" y="310308"/>
                </a:lnTo>
                <a:lnTo>
                  <a:pt x="262000" y="346837"/>
                </a:lnTo>
                <a:lnTo>
                  <a:pt x="218836" y="368490"/>
                </a:lnTo>
                <a:lnTo>
                  <a:pt x="165481" y="375665"/>
                </a:lnTo>
                <a:lnTo>
                  <a:pt x="130905" y="372590"/>
                </a:lnTo>
                <a:lnTo>
                  <a:pt x="71469" y="347912"/>
                </a:lnTo>
                <a:lnTo>
                  <a:pt x="26199" y="299309"/>
                </a:lnTo>
                <a:lnTo>
                  <a:pt x="2907" y="231733"/>
                </a:lnTo>
                <a:lnTo>
                  <a:pt x="0" y="191135"/>
                </a:lnTo>
                <a:lnTo>
                  <a:pt x="2928" y="148320"/>
                </a:lnTo>
                <a:lnTo>
                  <a:pt x="11715" y="110553"/>
                </a:lnTo>
                <a:lnTo>
                  <a:pt x="46862" y="50164"/>
                </a:lnTo>
                <a:lnTo>
                  <a:pt x="101012" y="12557"/>
                </a:lnTo>
                <a:lnTo>
                  <a:pt x="133641" y="3141"/>
                </a:lnTo>
                <a:lnTo>
                  <a:pt x="169925" y="0"/>
                </a:lnTo>
                <a:close/>
              </a:path>
            </a:pathLst>
          </a:custGeom>
          <a:ln w="12192">
            <a:solidFill>
              <a:srgbClr val="8624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4416" y="1511551"/>
            <a:ext cx="6029960" cy="3355406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b="1" dirty="0">
                <a:latin typeface="Arial"/>
                <a:cs typeface="Arial"/>
              </a:rPr>
              <a:t>Cardiac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Arrest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Ventricular fibrillation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(VF)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Ventricular </a:t>
            </a:r>
            <a:r>
              <a:rPr sz="3600" spc="-5" dirty="0">
                <a:latin typeface="Arial"/>
                <a:cs typeface="Arial"/>
              </a:rPr>
              <a:t>tachycardia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(VT)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spc="-5" dirty="0">
                <a:latin typeface="Arial"/>
                <a:cs typeface="Arial"/>
              </a:rPr>
              <a:t>Asystole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5600" algn="l"/>
              </a:tabLst>
            </a:pP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416" y="0"/>
            <a:ext cx="5938520" cy="595868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Arial"/>
                <a:cs typeface="Arial"/>
              </a:rPr>
              <a:t>Respiratory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Arresst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This </a:t>
            </a:r>
            <a:r>
              <a:rPr sz="3200" spc="-5" dirty="0">
                <a:latin typeface="Arial"/>
                <a:cs typeface="Arial"/>
              </a:rPr>
              <a:t>may </a:t>
            </a:r>
            <a:r>
              <a:rPr sz="3200" dirty="0">
                <a:latin typeface="Arial"/>
                <a:cs typeface="Arial"/>
              </a:rPr>
              <a:t>be result of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following: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Drowning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Stroke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Foreign body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throat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Smoke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inhalation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Drug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overdose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Suffocation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Accident,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injury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Coma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60705"/>
            <a:ext cx="8226425" cy="1196975"/>
          </a:xfrm>
          <a:custGeom>
            <a:avLst/>
            <a:gdLst/>
            <a:ahLst/>
            <a:cxnLst/>
            <a:rect l="l" t="t" r="r" b="b"/>
            <a:pathLst>
              <a:path w="8226425" h="1196975">
                <a:moveTo>
                  <a:pt x="0" y="1196746"/>
                </a:moveTo>
                <a:lnTo>
                  <a:pt x="8226425" y="1196746"/>
                </a:lnTo>
                <a:lnTo>
                  <a:pt x="8226425" y="0"/>
                </a:lnTo>
                <a:lnTo>
                  <a:pt x="0" y="0"/>
                </a:lnTo>
                <a:lnTo>
                  <a:pt x="0" y="1196746"/>
                </a:lnTo>
                <a:close/>
              </a:path>
            </a:pathLst>
          </a:custGeom>
          <a:solidFill>
            <a:srgbClr val="DE7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120395"/>
            <a:ext cx="3328416" cy="844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79" y="120395"/>
            <a:ext cx="2420112" cy="84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813" y="438784"/>
            <a:ext cx="2432151" cy="475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9670" y="432562"/>
            <a:ext cx="1712087" cy="387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416" y="1621282"/>
            <a:ext cx="7352030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To restore effective circulation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and  </a:t>
            </a:r>
            <a:r>
              <a:rPr sz="3600" dirty="0">
                <a:latin typeface="Arial"/>
                <a:cs typeface="Arial"/>
              </a:rPr>
              <a:t>ventilation.</a:t>
            </a:r>
            <a:endParaRPr sz="3600">
              <a:latin typeface="Arial"/>
              <a:cs typeface="Arial"/>
            </a:endParaRPr>
          </a:p>
          <a:p>
            <a:pPr marL="355600" marR="10668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To prevent irreversible cerebral  damage </a:t>
            </a:r>
            <a:r>
              <a:rPr sz="3600" spc="-5" dirty="0">
                <a:latin typeface="Arial"/>
                <a:cs typeface="Arial"/>
              </a:rPr>
              <a:t>due </a:t>
            </a:r>
            <a:r>
              <a:rPr sz="3600" spc="-10" dirty="0">
                <a:latin typeface="Arial"/>
                <a:cs typeface="Arial"/>
              </a:rPr>
              <a:t>to </a:t>
            </a:r>
            <a:r>
              <a:rPr sz="3600" dirty="0">
                <a:latin typeface="Arial"/>
                <a:cs typeface="Arial"/>
              </a:rPr>
              <a:t>anoxia. </a:t>
            </a:r>
            <a:r>
              <a:rPr sz="3600" spc="-5" dirty="0">
                <a:latin typeface="Arial"/>
                <a:cs typeface="Arial"/>
              </a:rPr>
              <a:t>When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-5" dirty="0">
                <a:latin typeface="Arial"/>
                <a:cs typeface="Arial"/>
              </a:rPr>
              <a:t>heart fails </a:t>
            </a:r>
            <a:r>
              <a:rPr sz="3600" spc="-10" dirty="0">
                <a:latin typeface="Arial"/>
                <a:cs typeface="Arial"/>
              </a:rPr>
              <a:t>to </a:t>
            </a:r>
            <a:r>
              <a:rPr sz="3600" dirty="0">
                <a:latin typeface="Arial"/>
                <a:cs typeface="Arial"/>
              </a:rPr>
              <a:t>maintain the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cerebral  </a:t>
            </a:r>
            <a:r>
              <a:rPr sz="3600" dirty="0">
                <a:latin typeface="Arial"/>
                <a:cs typeface="Arial"/>
              </a:rPr>
              <a:t>circulation for approximately four  minutes the brain may </a:t>
            </a:r>
            <a:r>
              <a:rPr sz="3600" spc="-5" dirty="0">
                <a:latin typeface="Arial"/>
                <a:cs typeface="Arial"/>
              </a:rPr>
              <a:t>suffer  </a:t>
            </a:r>
            <a:r>
              <a:rPr sz="3600" dirty="0">
                <a:latin typeface="Arial"/>
                <a:cs typeface="Arial"/>
              </a:rPr>
              <a:t>irreversible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damage.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12" y="274700"/>
            <a:ext cx="8226425" cy="1143000"/>
          </a:xfrm>
          <a:custGeom>
            <a:avLst/>
            <a:gdLst/>
            <a:ahLst/>
            <a:cxnLst/>
            <a:rect l="l" t="t" r="r" b="b"/>
            <a:pathLst>
              <a:path w="8226425" h="1143000">
                <a:moveTo>
                  <a:pt x="0" y="1143000"/>
                </a:moveTo>
                <a:lnTo>
                  <a:pt x="8226425" y="1143000"/>
                </a:lnTo>
                <a:lnTo>
                  <a:pt x="822642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235" y="879728"/>
            <a:ext cx="3733952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91" y="608076"/>
            <a:ext cx="4383024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1116" y="1624329"/>
            <a:ext cx="7499984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11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SEQUENCES </a:t>
            </a:r>
            <a:r>
              <a:rPr sz="2800" spc="-5" dirty="0">
                <a:latin typeface="Arial"/>
                <a:cs typeface="Arial"/>
              </a:rPr>
              <a:t>OF PROCEDURES  </a:t>
            </a:r>
            <a:r>
              <a:rPr sz="2800" spc="-10" dirty="0">
                <a:latin typeface="Arial"/>
                <a:cs typeface="Arial"/>
              </a:rPr>
              <a:t>PERFORMED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RESTORE THE  </a:t>
            </a:r>
            <a:r>
              <a:rPr sz="2800" spc="-5" dirty="0">
                <a:latin typeface="Arial"/>
                <a:cs typeface="Arial"/>
              </a:rPr>
              <a:t>CIRCULATION OF </a:t>
            </a:r>
            <a:r>
              <a:rPr sz="2800" spc="-10" dirty="0">
                <a:latin typeface="Arial"/>
                <a:cs typeface="Arial"/>
              </a:rPr>
              <a:t>OXYGENATED </a:t>
            </a:r>
            <a:r>
              <a:rPr sz="2800" spc="-5" dirty="0">
                <a:latin typeface="Arial"/>
                <a:cs typeface="Arial"/>
              </a:rPr>
              <a:t>BLOOD  </a:t>
            </a:r>
            <a:r>
              <a:rPr sz="2800" spc="-10" dirty="0">
                <a:latin typeface="Arial"/>
                <a:cs typeface="Arial"/>
              </a:rPr>
              <a:t>AFTER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SUDDEN </a:t>
            </a:r>
            <a:r>
              <a:rPr sz="2800" spc="-5" dirty="0">
                <a:latin typeface="Arial"/>
                <a:cs typeface="Arial"/>
              </a:rPr>
              <a:t>PULMONARY </a:t>
            </a:r>
            <a:r>
              <a:rPr sz="2800" spc="-10" dirty="0">
                <a:latin typeface="Arial"/>
                <a:cs typeface="Arial"/>
              </a:rPr>
              <a:t>AND/OR  </a:t>
            </a:r>
            <a:r>
              <a:rPr sz="2800" spc="-5" dirty="0">
                <a:latin typeface="Arial"/>
                <a:cs typeface="Arial"/>
              </a:rPr>
              <a:t>CARDIAC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ARREST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CHEST COMPRESSIONS </a:t>
            </a:r>
            <a:r>
              <a:rPr sz="2800" spc="-5" dirty="0">
                <a:latin typeface="Arial"/>
                <a:cs typeface="Arial"/>
              </a:rPr>
              <a:t>AND PULMONARY  VENTILATION </a:t>
            </a:r>
            <a:r>
              <a:rPr sz="2800" spc="-10" dirty="0">
                <a:latin typeface="Arial"/>
                <a:cs typeface="Arial"/>
              </a:rPr>
              <a:t>PERFORMED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b="1" spc="-10" dirty="0">
                <a:latin typeface="Arial"/>
                <a:cs typeface="Arial"/>
              </a:rPr>
              <a:t>ANYONE  </a:t>
            </a:r>
            <a:r>
              <a:rPr sz="2800" spc="-5" dirty="0">
                <a:latin typeface="Arial"/>
                <a:cs typeface="Arial"/>
              </a:rPr>
              <a:t>WHO KNOWS HOW TO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IT, </a:t>
            </a:r>
            <a:r>
              <a:rPr sz="2800" b="1" spc="-10" dirty="0">
                <a:latin typeface="Arial"/>
                <a:cs typeface="Arial"/>
              </a:rPr>
              <a:t>ANYWHERE, </a:t>
            </a:r>
            <a:r>
              <a:rPr sz="2800" b="1" spc="-5" dirty="0">
                <a:latin typeface="Arial"/>
                <a:cs typeface="Arial"/>
              </a:rPr>
              <a:t>IMMEDIATELY,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WITHOUT</a:t>
            </a:r>
            <a:endParaRPr sz="2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ANY </a:t>
            </a:r>
            <a:r>
              <a:rPr sz="2800" spc="-10" dirty="0">
                <a:latin typeface="Arial"/>
                <a:cs typeface="Arial"/>
              </a:rPr>
              <a:t>OTHER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EQUIPMENT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1447800"/>
            <a:ext cx="3962400" cy="533400"/>
          </a:xfrm>
          <a:custGeom>
            <a:avLst/>
            <a:gdLst/>
            <a:ahLst/>
            <a:cxnLst/>
            <a:rect l="l" t="t" r="r" b="b"/>
            <a:pathLst>
              <a:path w="3962400" h="533400">
                <a:moveTo>
                  <a:pt x="0" y="533400"/>
                </a:moveTo>
                <a:lnTo>
                  <a:pt x="3962400" y="533400"/>
                </a:lnTo>
                <a:lnTo>
                  <a:pt x="3962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8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0" y="2057400"/>
            <a:ext cx="3962400" cy="533400"/>
          </a:xfrm>
          <a:custGeom>
            <a:avLst/>
            <a:gdLst/>
            <a:ahLst/>
            <a:cxnLst/>
            <a:rect l="l" t="t" r="r" b="b"/>
            <a:pathLst>
              <a:path w="3962400" h="533400">
                <a:moveTo>
                  <a:pt x="0" y="533400"/>
                </a:moveTo>
                <a:lnTo>
                  <a:pt x="3962400" y="533400"/>
                </a:lnTo>
                <a:lnTo>
                  <a:pt x="3962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8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2667000"/>
            <a:ext cx="3962400" cy="533400"/>
          </a:xfrm>
          <a:custGeom>
            <a:avLst/>
            <a:gdLst/>
            <a:ahLst/>
            <a:cxnLst/>
            <a:rect l="l" t="t" r="r" b="b"/>
            <a:pathLst>
              <a:path w="3962400" h="533400">
                <a:moveTo>
                  <a:pt x="0" y="533400"/>
                </a:moveTo>
                <a:lnTo>
                  <a:pt x="3962400" y="533400"/>
                </a:lnTo>
                <a:lnTo>
                  <a:pt x="3962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8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19400" y="1447800"/>
          <a:ext cx="39624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</a:tblGrid>
              <a:tr h="5715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2600" b="1" spc="-1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safely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Shout for</a:t>
                      </a:r>
                      <a:r>
                        <a:rPr sz="2600" b="1" spc="-6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help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600" b="1" spc="0" dirty="0" smtClean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999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30 chest</a:t>
                      </a:r>
                      <a:r>
                        <a:rPr sz="2600" b="1" spc="-45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compressions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84077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2 rescue</a:t>
                      </a:r>
                      <a:r>
                        <a:rPr sz="2600" b="1" spc="-30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9933"/>
                          </a:solidFill>
                          <a:latin typeface="Arial"/>
                          <a:cs typeface="Arial"/>
                        </a:rPr>
                        <a:t>breaths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084077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187" y="1571497"/>
            <a:ext cx="2187575" cy="1900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8725" y="1571625"/>
            <a:ext cx="3997325" cy="143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375" y="500126"/>
            <a:ext cx="428625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835</Words>
  <Application>Microsoft Office PowerPoint</Application>
  <PresentationFormat>On-screen Show (4:3)</PresentationFormat>
  <Paragraphs>187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Cardiopulmonary resuscitation (CPR)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APPROACH SAFELY!</vt:lpstr>
      <vt:lpstr>CHECK RESPONSE</vt:lpstr>
      <vt:lpstr>CHECK RESPONSE</vt:lpstr>
      <vt:lpstr>SHOUT FOR HELP</vt:lpstr>
      <vt:lpstr>OPEN AIRWAY</vt:lpstr>
      <vt:lpstr>OPEN AIRWAY</vt:lpstr>
      <vt:lpstr>OPEN AIRWAY</vt:lpstr>
      <vt:lpstr>CHECK BREATHING</vt:lpstr>
      <vt:lpstr>CHECK BREATHING</vt:lpstr>
      <vt:lpstr>Slide 19</vt:lpstr>
      <vt:lpstr>Slide 20</vt:lpstr>
      <vt:lpstr>30 CHEST COMPRESSIONS</vt:lpstr>
      <vt:lpstr>Slide 22</vt:lpstr>
      <vt:lpstr>RESCUE BREATHS</vt:lpstr>
      <vt:lpstr>Slide 24</vt:lpstr>
      <vt:lpstr>Slide 25</vt:lpstr>
      <vt:lpstr>CONTINUE CPR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Cardiopulmonary resuscitation (CPR)</dc:title>
  <cp:lastModifiedBy>Cyrus Kiurire</cp:lastModifiedBy>
  <cp:revision>9</cp:revision>
  <dcterms:created xsi:type="dcterms:W3CDTF">2020-01-15T09:50:14Z</dcterms:created>
  <dcterms:modified xsi:type="dcterms:W3CDTF">2020-01-15T12:56:55Z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2020-01-15T00:00:00Z</vt:filetime>
  </property>
</Properties>
</file>