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15" r:id="rId3"/>
    <p:sldId id="349" r:id="rId4"/>
    <p:sldId id="282" r:id="rId5"/>
    <p:sldId id="317" r:id="rId6"/>
    <p:sldId id="318" r:id="rId7"/>
    <p:sldId id="339" r:id="rId8"/>
    <p:sldId id="319" r:id="rId9"/>
    <p:sldId id="336" r:id="rId10"/>
    <p:sldId id="326" r:id="rId11"/>
    <p:sldId id="328" r:id="rId12"/>
    <p:sldId id="342" r:id="rId13"/>
    <p:sldId id="329" r:id="rId14"/>
    <p:sldId id="348" r:id="rId15"/>
    <p:sldId id="345" r:id="rId16"/>
    <p:sldId id="338" r:id="rId17"/>
    <p:sldId id="341" r:id="rId18"/>
    <p:sldId id="346" r:id="rId19"/>
    <p:sldId id="347" r:id="rId20"/>
    <p:sldId id="340" r:id="rId21"/>
    <p:sldId id="260"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viewProps" Target="viewProp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notesMaster" Target="notesMasters/notes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8942D-2352-486A-8F5C-39ADC51D61C4}"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F2B1B-F08A-4EB9-995F-EF6BCAA6B8BD}" type="slidenum">
              <a:rPr lang="en-US" smtClean="0"/>
              <a:t>‹#›</a:t>
            </a:fld>
            <a:endParaRPr lang="en-US"/>
          </a:p>
        </p:txBody>
      </p:sp>
    </p:spTree>
    <p:extLst>
      <p:ext uri="{BB962C8B-B14F-4D97-AF65-F5344CB8AC3E}">
        <p14:creationId xmlns:p14="http://schemas.microsoft.com/office/powerpoint/2010/main" val="361119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cs typeface="Calibri"/>
              </a:rPr>
              <a:t>The outcome is linked to the outcome of the previous session on Audio based and video based modes of remote learning </a:t>
            </a:r>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239822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2983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C6A6B11-0756-48F4-B7EF-DAA96F5C6FED}" type="datetimeFigureOut">
              <a:rPr lang="en-GB" smtClean="0"/>
              <a:t>06/05/2022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786C783-A048-4A59-9634-AE13E8F1E8E6}" type="slidenum">
              <a:rPr lang="en-GB" smtClean="0"/>
              <a:t>‹#›</a:t>
            </a:fld>
            <a:endParaRPr lang="en-GB"/>
          </a:p>
        </p:txBody>
      </p:sp>
    </p:spTree>
    <p:extLst>
      <p:ext uri="{BB962C8B-B14F-4D97-AF65-F5344CB8AC3E}">
        <p14:creationId xmlns:p14="http://schemas.microsoft.com/office/powerpoint/2010/main" val="426508134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2_Title Slide">
    <p:spTree>
      <p:nvGrpSpPr>
        <p:cNvPr id="1" name="Shape 7"/>
        <p:cNvGrpSpPr/>
        <p:nvPr/>
      </p:nvGrpSpPr>
      <p:grpSpPr>
        <a:xfrm>
          <a:off x="0" y="0"/>
          <a:ext cx="0" cy="0"/>
          <a:chOff x="0" y="0"/>
          <a:chExt cx="0" cy="0"/>
        </a:xfrm>
      </p:grpSpPr>
    </p:spTree>
    <p:extLst>
      <p:ext uri="{BB962C8B-B14F-4D97-AF65-F5344CB8AC3E}">
        <p14:creationId xmlns:p14="http://schemas.microsoft.com/office/powerpoint/2010/main" val="3586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A536D9D-5EF7-4102-B0B9-E1410672737F}"/>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B3505BDA-CEAD-411D-9A9D-2B204C42D49E}"/>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79EC385C-A20A-46E2-8D94-B56AC134E126}"/>
              </a:ext>
            </a:extLst>
          </p:cNvPr>
          <p:cNvSpPr>
            <a:spLocks noGrp="1"/>
          </p:cNvSpPr>
          <p:nvPr>
            <p:ph type="sldNum" sz="quarter" idx="12"/>
          </p:nvPr>
        </p:nvSpPr>
        <p:spPr/>
        <p:txBody>
          <a:bodyPr/>
          <a:lstStyle>
            <a:lvl1pPr>
              <a:defRPr/>
            </a:lvl1pPr>
          </a:lstStyle>
          <a:p>
            <a:pPr>
              <a:defRPr/>
            </a:pPr>
            <a:fld id="{3F21D9FC-7584-4281-9475-A493FDF6DCB4}" type="slidenum">
              <a:rPr lang="en-US" altLang="en-US"/>
              <a:pPr>
                <a:defRPr/>
              </a:pPr>
              <a:t>‹#›</a:t>
            </a:fld>
            <a:endParaRPr lang="en-US" altLang="en-US"/>
          </a:p>
        </p:txBody>
      </p:sp>
    </p:spTree>
    <p:extLst>
      <p:ext uri="{BB962C8B-B14F-4D97-AF65-F5344CB8AC3E}">
        <p14:creationId xmlns:p14="http://schemas.microsoft.com/office/powerpoint/2010/main" val="24240755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428D9732-F843-44EB-89E5-C275931C9200}"/>
              </a:ext>
            </a:extLst>
          </p:cNvPr>
          <p:cNvSpPr>
            <a:spLocks noGrp="1"/>
          </p:cNvSpPr>
          <p:nvPr>
            <p:ph type="dt" sz="half" idx="10"/>
          </p:nvPr>
        </p:nvSpPr>
        <p:spPr/>
        <p:txBody>
          <a:bodyPr/>
          <a:lstStyle>
            <a:lvl1pPr>
              <a:defRPr/>
            </a:lvl1pPr>
          </a:lstStyle>
          <a:p>
            <a:pPr>
              <a:defRPr/>
            </a:pPr>
            <a:endParaRPr lang="x-none"/>
          </a:p>
        </p:txBody>
      </p:sp>
      <p:sp>
        <p:nvSpPr>
          <p:cNvPr id="8" name="Footer Placeholder 4">
            <a:extLst>
              <a:ext uri="{FF2B5EF4-FFF2-40B4-BE49-F238E27FC236}">
                <a16:creationId xmlns:a16="http://schemas.microsoft.com/office/drawing/2014/main" id="{BF1E4679-3AD0-4CF0-8F2D-BE44D5857A18}"/>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98A0E974-C057-4FA3-9CA8-E009107ADD15}"/>
              </a:ext>
            </a:extLst>
          </p:cNvPr>
          <p:cNvSpPr>
            <a:spLocks noGrp="1"/>
          </p:cNvSpPr>
          <p:nvPr>
            <p:ph type="sldNum" sz="quarter" idx="12"/>
          </p:nvPr>
        </p:nvSpPr>
        <p:spPr/>
        <p:txBody>
          <a:bodyPr/>
          <a:lstStyle>
            <a:lvl1pPr>
              <a:defRPr/>
            </a:lvl1pPr>
          </a:lstStyle>
          <a:p>
            <a:pPr>
              <a:defRPr/>
            </a:pPr>
            <a:fld id="{53A75E89-B17C-4EEA-8521-AAF1ECCF6FC5}" type="slidenum">
              <a:rPr lang="en-US" altLang="en-US"/>
              <a:pPr>
                <a:defRPr/>
              </a:pPr>
              <a:t>‹#›</a:t>
            </a:fld>
            <a:endParaRPr lang="en-US" altLang="en-US"/>
          </a:p>
        </p:txBody>
      </p:sp>
    </p:spTree>
    <p:extLst>
      <p:ext uri="{BB962C8B-B14F-4D97-AF65-F5344CB8AC3E}">
        <p14:creationId xmlns:p14="http://schemas.microsoft.com/office/powerpoint/2010/main" val="358352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7E45EC5-B860-42CB-84A0-3F8A0542FF74}"/>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19922D4E-6331-4C7C-B3EE-7149F8E02F43}"/>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7D4660F6-0FBE-45A0-A169-A4FD4BF98BF7}"/>
              </a:ext>
            </a:extLst>
          </p:cNvPr>
          <p:cNvSpPr>
            <a:spLocks noGrp="1"/>
          </p:cNvSpPr>
          <p:nvPr>
            <p:ph type="sldNum" sz="quarter" idx="12"/>
          </p:nvPr>
        </p:nvSpPr>
        <p:spPr/>
        <p:txBody>
          <a:bodyPr/>
          <a:lstStyle>
            <a:lvl1pPr>
              <a:defRPr/>
            </a:lvl1pPr>
          </a:lstStyle>
          <a:p>
            <a:pPr>
              <a:defRPr/>
            </a:pPr>
            <a:fld id="{51F04486-E0CF-4278-A637-B1D6D6E32511}" type="slidenum">
              <a:rPr lang="en-US" altLang="en-US"/>
              <a:pPr>
                <a:defRPr/>
              </a:pPr>
              <a:t>‹#›</a:t>
            </a:fld>
            <a:endParaRPr lang="en-US" altLang="en-US"/>
          </a:p>
        </p:txBody>
      </p:sp>
    </p:spTree>
    <p:extLst>
      <p:ext uri="{BB962C8B-B14F-4D97-AF65-F5344CB8AC3E}">
        <p14:creationId xmlns:p14="http://schemas.microsoft.com/office/powerpoint/2010/main" val="28508374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A536D9D-5EF7-4102-B0B9-E1410672737F}"/>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B3505BDA-CEAD-411D-9A9D-2B204C42D49E}"/>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79EC385C-A20A-46E2-8D94-B56AC134E126}"/>
              </a:ext>
            </a:extLst>
          </p:cNvPr>
          <p:cNvSpPr>
            <a:spLocks noGrp="1"/>
          </p:cNvSpPr>
          <p:nvPr>
            <p:ph type="sldNum" sz="quarter" idx="12"/>
          </p:nvPr>
        </p:nvSpPr>
        <p:spPr/>
        <p:txBody>
          <a:bodyPr/>
          <a:lstStyle>
            <a:lvl1pPr>
              <a:defRPr/>
            </a:lvl1pPr>
          </a:lstStyle>
          <a:p>
            <a:pPr>
              <a:defRPr/>
            </a:pPr>
            <a:fld id="{3F21D9FC-7584-4281-9475-A493FDF6DCB4}" type="slidenum">
              <a:rPr lang="en-US" altLang="en-US"/>
              <a:pPr>
                <a:defRPr/>
              </a:pPr>
              <a:t>‹#›</a:t>
            </a:fld>
            <a:endParaRPr lang="en-US" altLang="en-US"/>
          </a:p>
        </p:txBody>
      </p:sp>
    </p:spTree>
    <p:extLst>
      <p:ext uri="{BB962C8B-B14F-4D97-AF65-F5344CB8AC3E}">
        <p14:creationId xmlns:p14="http://schemas.microsoft.com/office/powerpoint/2010/main" val="21398714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759B36-C44E-4425-A174-7373FE60F8DF}"/>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1E4BC283-93AE-460D-B505-7EAB94013F54}"/>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EA870709-6DF0-44B0-A6F4-4F6550F2079A}"/>
              </a:ext>
            </a:extLst>
          </p:cNvPr>
          <p:cNvSpPr>
            <a:spLocks noGrp="1"/>
          </p:cNvSpPr>
          <p:nvPr>
            <p:ph type="sldNum" sz="quarter" idx="12"/>
          </p:nvPr>
        </p:nvSpPr>
        <p:spPr/>
        <p:txBody>
          <a:bodyPr/>
          <a:lstStyle>
            <a:lvl1pPr>
              <a:defRPr/>
            </a:lvl1pPr>
          </a:lstStyle>
          <a:p>
            <a:pPr>
              <a:defRPr/>
            </a:pPr>
            <a:fld id="{436ECEE3-017D-4AB2-AD4F-43C56E6F82A3}" type="slidenum">
              <a:rPr lang="en-US" altLang="en-US"/>
              <a:pPr>
                <a:defRPr/>
              </a:pPr>
              <a:t>‹#›</a:t>
            </a:fld>
            <a:endParaRPr lang="en-US" altLang="en-US"/>
          </a:p>
        </p:txBody>
      </p:sp>
    </p:spTree>
    <p:extLst>
      <p:ext uri="{BB962C8B-B14F-4D97-AF65-F5344CB8AC3E}">
        <p14:creationId xmlns:p14="http://schemas.microsoft.com/office/powerpoint/2010/main" val="399476549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a:extLst>
              <a:ext uri="{FF2B5EF4-FFF2-40B4-BE49-F238E27FC236}">
                <a16:creationId xmlns:a16="http://schemas.microsoft.com/office/drawing/2014/main" id="{AD7DAFC4-D07B-4EB8-B743-5F1437F52BC2}"/>
              </a:ext>
            </a:extLst>
          </p:cNvPr>
          <p:cNvSpPr>
            <a:spLocks noGrp="1"/>
          </p:cNvSpPr>
          <p:nvPr>
            <p:ph type="dt" sz="half" idx="10"/>
          </p:nvPr>
        </p:nvSpPr>
        <p:spPr/>
        <p:txBody>
          <a:bodyPr/>
          <a:lstStyle>
            <a:lvl1pPr>
              <a:defRPr/>
            </a:lvl1pPr>
          </a:lstStyle>
          <a:p>
            <a:pPr>
              <a:defRPr/>
            </a:pPr>
            <a:endParaRPr lang="x-none"/>
          </a:p>
        </p:txBody>
      </p:sp>
      <p:sp>
        <p:nvSpPr>
          <p:cNvPr id="6" name="Footer Placeholder 4">
            <a:extLst>
              <a:ext uri="{FF2B5EF4-FFF2-40B4-BE49-F238E27FC236}">
                <a16:creationId xmlns:a16="http://schemas.microsoft.com/office/drawing/2014/main" id="{0ADFD074-32E5-4D68-A8BD-3FBFBF41DC3A}"/>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EC2A70B3-73AD-4D70-9BD2-08E9EFF60B4F}"/>
              </a:ext>
            </a:extLst>
          </p:cNvPr>
          <p:cNvSpPr>
            <a:spLocks noGrp="1"/>
          </p:cNvSpPr>
          <p:nvPr>
            <p:ph type="sldNum" sz="quarter" idx="12"/>
          </p:nvPr>
        </p:nvSpPr>
        <p:spPr/>
        <p:txBody>
          <a:bodyPr/>
          <a:lstStyle>
            <a:lvl1pPr>
              <a:defRPr/>
            </a:lvl1pPr>
          </a:lstStyle>
          <a:p>
            <a:pPr>
              <a:defRPr/>
            </a:pPr>
            <a:fld id="{0039A9BB-4990-4E35-8323-BEB709A6D080}" type="slidenum">
              <a:rPr lang="en-US" altLang="en-US"/>
              <a:pPr>
                <a:defRPr/>
              </a:pPr>
              <a:t>‹#›</a:t>
            </a:fld>
            <a:endParaRPr lang="en-US" altLang="en-US"/>
          </a:p>
        </p:txBody>
      </p:sp>
    </p:spTree>
    <p:extLst>
      <p:ext uri="{BB962C8B-B14F-4D97-AF65-F5344CB8AC3E}">
        <p14:creationId xmlns:p14="http://schemas.microsoft.com/office/powerpoint/2010/main" val="409258498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428D9732-F843-44EB-89E5-C275931C9200}"/>
              </a:ext>
            </a:extLst>
          </p:cNvPr>
          <p:cNvSpPr>
            <a:spLocks noGrp="1"/>
          </p:cNvSpPr>
          <p:nvPr>
            <p:ph type="dt" sz="half" idx="10"/>
          </p:nvPr>
        </p:nvSpPr>
        <p:spPr/>
        <p:txBody>
          <a:bodyPr/>
          <a:lstStyle>
            <a:lvl1pPr>
              <a:defRPr/>
            </a:lvl1pPr>
          </a:lstStyle>
          <a:p>
            <a:pPr>
              <a:defRPr/>
            </a:pPr>
            <a:endParaRPr lang="x-none"/>
          </a:p>
        </p:txBody>
      </p:sp>
      <p:sp>
        <p:nvSpPr>
          <p:cNvPr id="8" name="Footer Placeholder 4">
            <a:extLst>
              <a:ext uri="{FF2B5EF4-FFF2-40B4-BE49-F238E27FC236}">
                <a16:creationId xmlns:a16="http://schemas.microsoft.com/office/drawing/2014/main" id="{BF1E4679-3AD0-4CF0-8F2D-BE44D5857A18}"/>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98A0E974-C057-4FA3-9CA8-E009107ADD15}"/>
              </a:ext>
            </a:extLst>
          </p:cNvPr>
          <p:cNvSpPr>
            <a:spLocks noGrp="1"/>
          </p:cNvSpPr>
          <p:nvPr>
            <p:ph type="sldNum" sz="quarter" idx="12"/>
          </p:nvPr>
        </p:nvSpPr>
        <p:spPr/>
        <p:txBody>
          <a:bodyPr/>
          <a:lstStyle>
            <a:lvl1pPr>
              <a:defRPr/>
            </a:lvl1pPr>
          </a:lstStyle>
          <a:p>
            <a:pPr>
              <a:defRPr/>
            </a:pPr>
            <a:fld id="{53A75E89-B17C-4EEA-8521-AAF1ECCF6FC5}" type="slidenum">
              <a:rPr lang="en-US" altLang="en-US"/>
              <a:pPr>
                <a:defRPr/>
              </a:pPr>
              <a:t>‹#›</a:t>
            </a:fld>
            <a:endParaRPr lang="en-US" altLang="en-US"/>
          </a:p>
        </p:txBody>
      </p:sp>
    </p:spTree>
    <p:extLst>
      <p:ext uri="{BB962C8B-B14F-4D97-AF65-F5344CB8AC3E}">
        <p14:creationId xmlns:p14="http://schemas.microsoft.com/office/powerpoint/2010/main" val="309208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a:extLst>
              <a:ext uri="{FF2B5EF4-FFF2-40B4-BE49-F238E27FC236}">
                <a16:creationId xmlns:a16="http://schemas.microsoft.com/office/drawing/2014/main" id="{D464F3CF-774E-4CBB-B699-FD7E32B67560}"/>
              </a:ext>
            </a:extLst>
          </p:cNvPr>
          <p:cNvSpPr>
            <a:spLocks noGrp="1"/>
          </p:cNvSpPr>
          <p:nvPr>
            <p:ph type="dt" sz="half" idx="10"/>
          </p:nvPr>
        </p:nvSpPr>
        <p:spPr/>
        <p:txBody>
          <a:bodyPr/>
          <a:lstStyle>
            <a:lvl1pPr>
              <a:defRPr/>
            </a:lvl1pPr>
          </a:lstStyle>
          <a:p>
            <a:pPr>
              <a:defRPr/>
            </a:pPr>
            <a:endParaRPr lang="x-none"/>
          </a:p>
        </p:txBody>
      </p:sp>
      <p:sp>
        <p:nvSpPr>
          <p:cNvPr id="4" name="Footer Placeholder 4">
            <a:extLst>
              <a:ext uri="{FF2B5EF4-FFF2-40B4-BE49-F238E27FC236}">
                <a16:creationId xmlns:a16="http://schemas.microsoft.com/office/drawing/2014/main" id="{ABD17D92-561D-4885-89EE-BA4C843A83AD}"/>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53605494-BEA5-40A5-B331-0B9C6304E4D1}"/>
              </a:ext>
            </a:extLst>
          </p:cNvPr>
          <p:cNvSpPr>
            <a:spLocks noGrp="1"/>
          </p:cNvSpPr>
          <p:nvPr>
            <p:ph type="sldNum" sz="quarter" idx="12"/>
          </p:nvPr>
        </p:nvSpPr>
        <p:spPr/>
        <p:txBody>
          <a:bodyPr/>
          <a:lstStyle>
            <a:lvl1pPr>
              <a:defRPr/>
            </a:lvl1pPr>
          </a:lstStyle>
          <a:p>
            <a:pPr>
              <a:defRPr/>
            </a:pPr>
            <a:fld id="{30286915-CF4C-4AF6-90B8-136C73B17C11}" type="slidenum">
              <a:rPr lang="en-US" altLang="en-US"/>
              <a:pPr>
                <a:defRPr/>
              </a:pPr>
              <a:t>‹#›</a:t>
            </a:fld>
            <a:endParaRPr lang="en-US" altLang="en-US"/>
          </a:p>
        </p:txBody>
      </p:sp>
    </p:spTree>
    <p:extLst>
      <p:ext uri="{BB962C8B-B14F-4D97-AF65-F5344CB8AC3E}">
        <p14:creationId xmlns:p14="http://schemas.microsoft.com/office/powerpoint/2010/main" val="372166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061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76CF37-2353-4E20-867A-C4B5EE81950A}"/>
              </a:ext>
            </a:extLst>
          </p:cNvPr>
          <p:cNvSpPr>
            <a:spLocks noGrp="1"/>
          </p:cNvSpPr>
          <p:nvPr>
            <p:ph type="dt" sz="half" idx="10"/>
          </p:nvPr>
        </p:nvSpPr>
        <p:spPr/>
        <p:txBody>
          <a:bodyPr/>
          <a:lstStyle>
            <a:lvl1pPr>
              <a:defRPr/>
            </a:lvl1pPr>
          </a:lstStyle>
          <a:p>
            <a:pPr>
              <a:defRPr/>
            </a:pPr>
            <a:endParaRPr lang="x-none"/>
          </a:p>
        </p:txBody>
      </p:sp>
      <p:sp>
        <p:nvSpPr>
          <p:cNvPr id="3" name="Footer Placeholder 4">
            <a:extLst>
              <a:ext uri="{FF2B5EF4-FFF2-40B4-BE49-F238E27FC236}">
                <a16:creationId xmlns:a16="http://schemas.microsoft.com/office/drawing/2014/main" id="{E226EB48-1B79-4D28-9B07-7189E1089AC1}"/>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F5EA360A-25F1-47C3-9A9D-BCCE068A9E0E}"/>
              </a:ext>
            </a:extLst>
          </p:cNvPr>
          <p:cNvSpPr>
            <a:spLocks noGrp="1"/>
          </p:cNvSpPr>
          <p:nvPr>
            <p:ph type="sldNum" sz="quarter" idx="12"/>
          </p:nvPr>
        </p:nvSpPr>
        <p:spPr/>
        <p:txBody>
          <a:bodyPr/>
          <a:lstStyle>
            <a:lvl1pPr>
              <a:defRPr/>
            </a:lvl1pPr>
          </a:lstStyle>
          <a:p>
            <a:pPr>
              <a:defRPr/>
            </a:pPr>
            <a:fld id="{7402A083-5BBB-49EF-956B-8423FEDD3ABC}" type="slidenum">
              <a:rPr lang="en-US" altLang="en-US"/>
              <a:pPr>
                <a:defRPr/>
              </a:pPr>
              <a:t>‹#›</a:t>
            </a:fld>
            <a:endParaRPr lang="en-US" altLang="en-US"/>
          </a:p>
        </p:txBody>
      </p:sp>
    </p:spTree>
    <p:extLst>
      <p:ext uri="{BB962C8B-B14F-4D97-AF65-F5344CB8AC3E}">
        <p14:creationId xmlns:p14="http://schemas.microsoft.com/office/powerpoint/2010/main" val="16783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DB79AA3-6961-49C6-A999-8F2B40D2B006}"/>
              </a:ext>
            </a:extLst>
          </p:cNvPr>
          <p:cNvSpPr>
            <a:spLocks noGrp="1"/>
          </p:cNvSpPr>
          <p:nvPr>
            <p:ph type="dt" sz="half" idx="10"/>
          </p:nvPr>
        </p:nvSpPr>
        <p:spPr/>
        <p:txBody>
          <a:bodyPr/>
          <a:lstStyle>
            <a:lvl1pPr>
              <a:defRPr/>
            </a:lvl1pPr>
          </a:lstStyle>
          <a:p>
            <a:pPr>
              <a:defRPr/>
            </a:pPr>
            <a:endParaRPr lang="x-none"/>
          </a:p>
        </p:txBody>
      </p:sp>
      <p:sp>
        <p:nvSpPr>
          <p:cNvPr id="6" name="Footer Placeholder 4">
            <a:extLst>
              <a:ext uri="{FF2B5EF4-FFF2-40B4-BE49-F238E27FC236}">
                <a16:creationId xmlns:a16="http://schemas.microsoft.com/office/drawing/2014/main" id="{B0136317-877D-406A-AD79-B05A25D49AAE}"/>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3B63ADF4-7D23-4A52-BEC3-F2C37C9C835A}"/>
              </a:ext>
            </a:extLst>
          </p:cNvPr>
          <p:cNvSpPr>
            <a:spLocks noGrp="1"/>
          </p:cNvSpPr>
          <p:nvPr>
            <p:ph type="sldNum" sz="quarter" idx="12"/>
          </p:nvPr>
        </p:nvSpPr>
        <p:spPr/>
        <p:txBody>
          <a:bodyPr/>
          <a:lstStyle>
            <a:lvl1pPr>
              <a:defRPr/>
            </a:lvl1pPr>
          </a:lstStyle>
          <a:p>
            <a:pPr>
              <a:defRPr/>
            </a:pPr>
            <a:fld id="{4BEF9E4D-C3C4-45E4-9CF2-22F60941D640}" type="slidenum">
              <a:rPr lang="en-US" altLang="en-US"/>
              <a:pPr>
                <a:defRPr/>
              </a:pPr>
              <a:t>‹#›</a:t>
            </a:fld>
            <a:endParaRPr lang="en-US" altLang="en-US"/>
          </a:p>
        </p:txBody>
      </p:sp>
    </p:spTree>
    <p:extLst>
      <p:ext uri="{BB962C8B-B14F-4D97-AF65-F5344CB8AC3E}">
        <p14:creationId xmlns:p14="http://schemas.microsoft.com/office/powerpoint/2010/main" val="387817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A5ACAD-DB11-41F9-97AF-3F885FE986DD}"/>
              </a:ext>
            </a:extLst>
          </p:cNvPr>
          <p:cNvSpPr>
            <a:spLocks noGrp="1"/>
          </p:cNvSpPr>
          <p:nvPr>
            <p:ph type="dt" sz="half" idx="10"/>
          </p:nvPr>
        </p:nvSpPr>
        <p:spPr/>
        <p:txBody>
          <a:bodyPr/>
          <a:lstStyle>
            <a:lvl1pPr>
              <a:defRPr/>
            </a:lvl1pPr>
          </a:lstStyle>
          <a:p>
            <a:pPr>
              <a:defRPr/>
            </a:pPr>
            <a:endParaRPr lang="x-none"/>
          </a:p>
        </p:txBody>
      </p:sp>
      <p:sp>
        <p:nvSpPr>
          <p:cNvPr id="6" name="Footer Placeholder 4">
            <a:extLst>
              <a:ext uri="{FF2B5EF4-FFF2-40B4-BE49-F238E27FC236}">
                <a16:creationId xmlns:a16="http://schemas.microsoft.com/office/drawing/2014/main" id="{9D1CB6BC-C85D-4D45-825F-C5A1D11D29A9}"/>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871417E0-A822-4B5B-A17B-56F045D55D15}"/>
              </a:ext>
            </a:extLst>
          </p:cNvPr>
          <p:cNvSpPr>
            <a:spLocks noGrp="1"/>
          </p:cNvSpPr>
          <p:nvPr>
            <p:ph type="sldNum" sz="quarter" idx="12"/>
          </p:nvPr>
        </p:nvSpPr>
        <p:spPr/>
        <p:txBody>
          <a:bodyPr/>
          <a:lstStyle>
            <a:lvl1pPr>
              <a:defRPr/>
            </a:lvl1pPr>
          </a:lstStyle>
          <a:p>
            <a:pPr>
              <a:defRPr/>
            </a:pPr>
            <a:fld id="{BCC3931D-B344-4B27-B910-4F3E00B1AD12}" type="slidenum">
              <a:rPr lang="en-US" altLang="en-US"/>
              <a:pPr>
                <a:defRPr/>
              </a:pPr>
              <a:t>‹#›</a:t>
            </a:fld>
            <a:endParaRPr lang="en-US" altLang="en-US"/>
          </a:p>
        </p:txBody>
      </p:sp>
    </p:spTree>
    <p:extLst>
      <p:ext uri="{BB962C8B-B14F-4D97-AF65-F5344CB8AC3E}">
        <p14:creationId xmlns:p14="http://schemas.microsoft.com/office/powerpoint/2010/main" val="292804077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5BECA3C-1CA9-44DD-8CA5-6F72CBD48762}"/>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6063597A-3EAD-4648-B187-DFF94EA0288E}"/>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03D82838-CB70-4FD1-B338-CF71D0767EF7}"/>
              </a:ext>
            </a:extLst>
          </p:cNvPr>
          <p:cNvSpPr>
            <a:spLocks noGrp="1"/>
          </p:cNvSpPr>
          <p:nvPr>
            <p:ph type="sldNum" sz="quarter" idx="12"/>
          </p:nvPr>
        </p:nvSpPr>
        <p:spPr/>
        <p:txBody>
          <a:bodyPr/>
          <a:lstStyle>
            <a:lvl1pPr>
              <a:defRPr/>
            </a:lvl1pPr>
          </a:lstStyle>
          <a:p>
            <a:pPr>
              <a:defRPr/>
            </a:pPr>
            <a:fld id="{F4817F6E-7EB1-4946-8826-9D3EA64284BD}" type="slidenum">
              <a:rPr lang="en-US" altLang="en-US"/>
              <a:pPr>
                <a:defRPr/>
              </a:pPr>
              <a:t>‹#›</a:t>
            </a:fld>
            <a:endParaRPr lang="en-US" altLang="en-US"/>
          </a:p>
        </p:txBody>
      </p:sp>
    </p:spTree>
    <p:extLst>
      <p:ext uri="{BB962C8B-B14F-4D97-AF65-F5344CB8AC3E}">
        <p14:creationId xmlns:p14="http://schemas.microsoft.com/office/powerpoint/2010/main" val="4182483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C3F9076-5FD2-4127-94BD-BB1A89CBEDB8}"/>
              </a:ext>
            </a:extLst>
          </p:cNvPr>
          <p:cNvSpPr>
            <a:spLocks noGrp="1"/>
          </p:cNvSpPr>
          <p:nvPr>
            <p:ph type="dt" sz="half" idx="10"/>
          </p:nvPr>
        </p:nvSpPr>
        <p:spPr/>
        <p:txBody>
          <a:bodyPr/>
          <a:lstStyle>
            <a:lvl1pPr>
              <a:defRPr/>
            </a:lvl1pPr>
          </a:lstStyle>
          <a:p>
            <a:pPr>
              <a:defRPr/>
            </a:pPr>
            <a:endParaRPr lang="x-none"/>
          </a:p>
        </p:txBody>
      </p:sp>
      <p:sp>
        <p:nvSpPr>
          <p:cNvPr id="5" name="Footer Placeholder 4">
            <a:extLst>
              <a:ext uri="{FF2B5EF4-FFF2-40B4-BE49-F238E27FC236}">
                <a16:creationId xmlns:a16="http://schemas.microsoft.com/office/drawing/2014/main" id="{54674571-45E9-4E7D-98ED-E7212A6C8F25}"/>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F73FA119-F035-4792-B5C1-956A75E334F7}"/>
              </a:ext>
            </a:extLst>
          </p:cNvPr>
          <p:cNvSpPr>
            <a:spLocks noGrp="1"/>
          </p:cNvSpPr>
          <p:nvPr>
            <p:ph type="sldNum" sz="quarter" idx="12"/>
          </p:nvPr>
        </p:nvSpPr>
        <p:spPr/>
        <p:txBody>
          <a:bodyPr/>
          <a:lstStyle>
            <a:lvl1pPr>
              <a:defRPr/>
            </a:lvl1pPr>
          </a:lstStyle>
          <a:p>
            <a:pPr>
              <a:defRPr/>
            </a:pPr>
            <a:fld id="{4867259E-3F29-45EE-A1B8-479D4F52C428}" type="slidenum">
              <a:rPr lang="en-US" altLang="en-US"/>
              <a:pPr>
                <a:defRPr/>
              </a:pPr>
              <a:t>‹#›</a:t>
            </a:fld>
            <a:endParaRPr lang="en-US" altLang="en-US"/>
          </a:p>
        </p:txBody>
      </p:sp>
    </p:spTree>
    <p:extLst>
      <p:ext uri="{BB962C8B-B14F-4D97-AF65-F5344CB8AC3E}">
        <p14:creationId xmlns:p14="http://schemas.microsoft.com/office/powerpoint/2010/main" val="35136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7AA5-08A3-2944-99A0-25DEC0405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dirty="0"/>
          </a:p>
        </p:txBody>
      </p:sp>
    </p:spTree>
    <p:extLst>
      <p:ext uri="{BB962C8B-B14F-4D97-AF65-F5344CB8AC3E}">
        <p14:creationId xmlns:p14="http://schemas.microsoft.com/office/powerpoint/2010/main" val="2513158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DEDC-7697-4847-8F03-E41ACCDA3F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Tree>
    <p:extLst>
      <p:ext uri="{BB962C8B-B14F-4D97-AF65-F5344CB8AC3E}">
        <p14:creationId xmlns:p14="http://schemas.microsoft.com/office/powerpoint/2010/main" val="131932282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FC91-D6E2-8041-844B-8968DAE3F7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Tree>
    <p:extLst>
      <p:ext uri="{BB962C8B-B14F-4D97-AF65-F5344CB8AC3E}">
        <p14:creationId xmlns:p14="http://schemas.microsoft.com/office/powerpoint/2010/main" val="16984071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01E0-D44F-8D49-8EF9-A104797B75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Tree>
    <p:extLst>
      <p:ext uri="{BB962C8B-B14F-4D97-AF65-F5344CB8AC3E}">
        <p14:creationId xmlns:p14="http://schemas.microsoft.com/office/powerpoint/2010/main" val="203580189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6A6B11-0756-48F4-B7EF-DAA96F5C6FED}" type="datetimeFigureOut">
              <a:rPr lang="en-GB" smtClean="0"/>
              <a:t>06/05/2022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786C783-A048-4A59-9634-AE13E8F1E8E6}" type="slidenum">
              <a:rPr lang="en-GB" smtClean="0"/>
              <a:t>‹#›</a:t>
            </a:fld>
            <a:endParaRPr lang="en-GB"/>
          </a:p>
        </p:txBody>
      </p:sp>
    </p:spTree>
    <p:extLst>
      <p:ext uri="{BB962C8B-B14F-4D97-AF65-F5344CB8AC3E}">
        <p14:creationId xmlns:p14="http://schemas.microsoft.com/office/powerpoint/2010/main" val="31738460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6A6B11-0756-48F4-B7EF-DAA96F5C6FED}" type="datetimeFigureOut">
              <a:rPr lang="en-GB" smtClean="0"/>
              <a:t>06/05/2022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786C783-A048-4A59-9634-AE13E8F1E8E6}" type="slidenum">
              <a:rPr lang="en-GB" smtClean="0"/>
              <a:t>‹#›</a:t>
            </a:fld>
            <a:endParaRPr lang="en-GB"/>
          </a:p>
        </p:txBody>
      </p:sp>
    </p:spTree>
    <p:extLst>
      <p:ext uri="{BB962C8B-B14F-4D97-AF65-F5344CB8AC3E}">
        <p14:creationId xmlns:p14="http://schemas.microsoft.com/office/powerpoint/2010/main" val="91793769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C6A6B11-0756-48F4-B7EF-DAA96F5C6FED}" type="datetimeFigureOut">
              <a:rPr lang="en-GB" smtClean="0"/>
              <a:t>06/05/2022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786C783-A048-4A59-9634-AE13E8F1E8E6}" type="slidenum">
              <a:rPr lang="en-GB" smtClean="0"/>
              <a:t>‹#›</a:t>
            </a:fld>
            <a:endParaRPr lang="en-GB"/>
          </a:p>
        </p:txBody>
      </p:sp>
    </p:spTree>
    <p:extLst>
      <p:ext uri="{BB962C8B-B14F-4D97-AF65-F5344CB8AC3E}">
        <p14:creationId xmlns:p14="http://schemas.microsoft.com/office/powerpoint/2010/main" val="405975676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jp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image" Target="../media/image2.png"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theme" Target="../theme/theme2.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D4D1E5-E188-6848-B18F-05B16A9C2D1A}"/>
              </a:ext>
            </a:extLst>
          </p:cNvPr>
          <p:cNvSpPr/>
          <p:nvPr/>
        </p:nvSpPr>
        <p:spPr>
          <a:xfrm>
            <a:off x="0" y="0"/>
            <a:ext cx="12192000" cy="6858000"/>
          </a:xfrm>
          <a:prstGeom prst="rect">
            <a:avLst/>
          </a:pr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3494358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6E48E95-B044-46A1-AC56-4BF7C29F020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563D88-D18B-4451-9F1F-B3D358ECAB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943BB5-C629-4869-A2D4-58C9AC201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5" name="Footer Placeholder 4">
            <a:extLst>
              <a:ext uri="{FF2B5EF4-FFF2-40B4-BE49-F238E27FC236}">
                <a16:creationId xmlns:a16="http://schemas.microsoft.com/office/drawing/2014/main" id="{17C6BC5C-AB56-454E-B831-2A24E2411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x-none"/>
          </a:p>
        </p:txBody>
      </p:sp>
      <p:sp>
        <p:nvSpPr>
          <p:cNvPr id="6" name="Slide Number Placeholder 5">
            <a:extLst>
              <a:ext uri="{FF2B5EF4-FFF2-40B4-BE49-F238E27FC236}">
                <a16:creationId xmlns:a16="http://schemas.microsoft.com/office/drawing/2014/main" id="{747BAF69-A9A3-439E-B034-57301800BF3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332990D-016A-429A-8389-3B6C1DE628FF}" type="slidenum">
              <a:rPr lang="en-US" altLang="en-US"/>
              <a:pPr>
                <a:defRPr/>
              </a:pPr>
              <a:t>‹#›</a:t>
            </a:fld>
            <a:endParaRPr lang="en-US" altLang="en-US"/>
          </a:p>
        </p:txBody>
      </p:sp>
      <p:pic>
        <p:nvPicPr>
          <p:cNvPr id="1031" name="Picture 6">
            <a:extLst>
              <a:ext uri="{FF2B5EF4-FFF2-40B4-BE49-F238E27FC236}">
                <a16:creationId xmlns:a16="http://schemas.microsoft.com/office/drawing/2014/main" id="{EE464D80-F457-4AA3-B7CB-8ED54B2954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106988"/>
            <a:ext cx="1219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285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KWL-Facilitators" TargetMode="External" /><Relationship Id="rId2" Type="http://schemas.openxmlformats.org/officeDocument/2006/relationships/hyperlink" Target="https://forms.office.com/r/7nHVcLMZrt" TargetMode="External" /><Relationship Id="rId1" Type="http://schemas.openxmlformats.org/officeDocument/2006/relationships/slideLayout" Target="../slideLayouts/slideLayout12.xml" /><Relationship Id="rId4" Type="http://schemas.openxmlformats.org/officeDocument/2006/relationships/image" Target="../media/image7.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D810C2-DB97-4525-8235-3BC102122DA6}"/>
              </a:ext>
            </a:extLst>
          </p:cNvPr>
          <p:cNvSpPr>
            <a:spLocks noChangeArrowheads="1"/>
          </p:cNvSpPr>
          <p:nvPr/>
        </p:nvSpPr>
        <p:spPr bwMode="auto">
          <a:xfrm>
            <a:off x="344488" y="1457325"/>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GB" altLang="en-US" sz="1200">
                <a:solidFill>
                  <a:srgbClr val="000000"/>
                </a:solidFill>
                <a:latin typeface="Arial" panose="020B0604020202020204" pitchFamily="34" charset="0"/>
                <a:cs typeface="Times New Roman" panose="02020603050405020304" pitchFamily="18" charset="0"/>
              </a:rPr>
              <a:t>.</a:t>
            </a:r>
            <a:endParaRPr lang="en-GB" altLang="en-US" sz="1800">
              <a:solidFill>
                <a:srgbClr val="000000"/>
              </a:solidFill>
              <a:latin typeface="Arial" panose="020B0604020202020204" pitchFamily="34" charset="0"/>
            </a:endParaRPr>
          </a:p>
        </p:txBody>
      </p:sp>
      <p:sp>
        <p:nvSpPr>
          <p:cNvPr id="6147" name="TextBox 3">
            <a:extLst>
              <a:ext uri="{FF2B5EF4-FFF2-40B4-BE49-F238E27FC236}">
                <a16:creationId xmlns:a16="http://schemas.microsoft.com/office/drawing/2014/main" id="{8025B9AB-5125-4444-8439-5B35D0D5678E}"/>
              </a:ext>
            </a:extLst>
          </p:cNvPr>
          <p:cNvSpPr txBox="1">
            <a:spLocks noChangeArrowheads="1"/>
          </p:cNvSpPr>
          <p:nvPr/>
        </p:nvSpPr>
        <p:spPr bwMode="auto">
          <a:xfrm>
            <a:off x="1414175" y="1962150"/>
            <a:ext cx="9707562" cy="236988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en-US" sz="5400" b="1" dirty="0">
                <a:solidFill>
                  <a:prstClr val="black"/>
                </a:solidFill>
                <a:latin typeface="Calibri Light" panose="020F0302020204030204"/>
                <a:ea typeface="+mj-ea"/>
                <a:cs typeface="+mj-cs"/>
              </a:rPr>
              <a:t>COMMUNITY SERVICE LEARNING</a:t>
            </a:r>
          </a:p>
          <a:p>
            <a:pPr algn="ctr">
              <a:lnSpc>
                <a:spcPct val="100000"/>
              </a:lnSpc>
              <a:spcBef>
                <a:spcPct val="0"/>
              </a:spcBef>
              <a:buNone/>
              <a:defRPr/>
            </a:pPr>
            <a:r>
              <a:rPr lang="en-US" sz="4000" b="1" dirty="0">
                <a:solidFill>
                  <a:prstClr val="black"/>
                </a:solidFill>
                <a:latin typeface="Calibri Light" panose="020F0302020204030204"/>
                <a:ea typeface="+mj-ea"/>
                <a:cs typeface="+mj-cs"/>
              </a:rPr>
              <a:t>IN  </a:t>
            </a:r>
            <a:r>
              <a:rPr lang="en-US" altLang="en-US" sz="4000" dirty="0">
                <a:solidFill>
                  <a:srgbClr val="000000"/>
                </a:solidFill>
                <a:latin typeface="Berlin Sans FB" panose="020E0602020502020306" pitchFamily="34" charset="0"/>
              </a:rPr>
              <a:t>JUNIOR SECONDARY   </a:t>
            </a:r>
          </a:p>
          <a:p>
            <a:pPr algn="ctr" eaLnBrk="1" hangingPunct="1">
              <a:lnSpc>
                <a:spcPct val="100000"/>
              </a:lnSpc>
              <a:spcBef>
                <a:spcPct val="0"/>
              </a:spcBef>
              <a:buFont typeface="Arial" panose="020B0604020202020204" pitchFamily="34" charset="0"/>
              <a:buNone/>
              <a:defRPr/>
            </a:pPr>
            <a:endParaRPr lang="en-US" sz="5400" b="1" dirty="0">
              <a:solidFill>
                <a:prstClr val="black"/>
              </a:solidFill>
              <a:latin typeface="Calibri Light" panose="020F0302020204030204"/>
              <a:ea typeface="+mj-ea"/>
              <a:cs typeface="+mj-cs"/>
            </a:endParaRPr>
          </a:p>
        </p:txBody>
      </p:sp>
      <p:sp>
        <p:nvSpPr>
          <p:cNvPr id="3076" name="TextBox 4">
            <a:extLst>
              <a:ext uri="{FF2B5EF4-FFF2-40B4-BE49-F238E27FC236}">
                <a16:creationId xmlns:a16="http://schemas.microsoft.com/office/drawing/2014/main" id="{C93B88E4-2614-49E7-A5A5-01EB1B83C64E}"/>
              </a:ext>
            </a:extLst>
          </p:cNvPr>
          <p:cNvSpPr txBox="1">
            <a:spLocks noChangeArrowheads="1"/>
          </p:cNvSpPr>
          <p:nvPr/>
        </p:nvSpPr>
        <p:spPr bwMode="auto">
          <a:xfrm>
            <a:off x="900113" y="2809875"/>
            <a:ext cx="10947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en-US" sz="4000" b="1" dirty="0">
              <a:solidFill>
                <a:srgbClr val="000000"/>
              </a:solidFill>
              <a:latin typeface="Calibri Light" panose="020F0302020204030204" pitchFamily="34" charset="0"/>
            </a:endParaRPr>
          </a:p>
          <a:p>
            <a:pPr algn="ctr" eaLnBrk="1" hangingPunct="1">
              <a:lnSpc>
                <a:spcPct val="100000"/>
              </a:lnSpc>
              <a:spcBef>
                <a:spcPct val="0"/>
              </a:spcBef>
              <a:buFont typeface="Arial" panose="020B0604020202020204" pitchFamily="34" charset="0"/>
              <a:buNone/>
            </a:pPr>
            <a:endParaRPr lang="en-US" altLang="en-US" sz="4000" b="1" dirty="0">
              <a:solidFill>
                <a:srgbClr val="000000"/>
              </a:solidFill>
              <a:latin typeface="Calibri Light" panose="020F0302020204030204" pitchFamily="34" charset="0"/>
            </a:endParaRPr>
          </a:p>
          <a:p>
            <a:pPr algn="ctr" eaLnBrk="1" hangingPunct="1">
              <a:lnSpc>
                <a:spcPct val="100000"/>
              </a:lnSpc>
              <a:spcBef>
                <a:spcPct val="0"/>
              </a:spcBef>
              <a:buFont typeface="Arial" panose="020B0604020202020204" pitchFamily="34" charset="0"/>
              <a:buNone/>
            </a:pPr>
            <a:endParaRPr lang="en-US" altLang="en-US" sz="4000" b="1" dirty="0">
              <a:solidFill>
                <a:srgbClr val="000000"/>
              </a:solidFill>
              <a:latin typeface="Calibri Light" panose="020F0302020204030204" pitchFamily="34" charset="0"/>
            </a:endParaRPr>
          </a:p>
          <a:p>
            <a:pPr algn="ctr" eaLnBrk="1" hangingPunct="1">
              <a:lnSpc>
                <a:spcPct val="100000"/>
              </a:lnSpc>
              <a:spcBef>
                <a:spcPct val="0"/>
              </a:spcBef>
              <a:buFont typeface="Arial" panose="020B0604020202020204" pitchFamily="34" charset="0"/>
              <a:buNone/>
            </a:pPr>
            <a:endParaRPr lang="en-US" altLang="en-US" sz="4000"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algn="ctr" eaLnBrk="1" hangingPunct="1">
              <a:lnSpc>
                <a:spcPct val="100000"/>
              </a:lnSpc>
              <a:spcBef>
                <a:spcPct val="0"/>
              </a:spcBef>
              <a:buFont typeface="Arial" panose="020B0604020202020204" pitchFamily="34" charset="0"/>
              <a:buNone/>
            </a:pPr>
            <a:endParaRPr lang="en-US" altLang="en-US" sz="3200" b="1" i="1" dirty="0">
              <a:solidFill>
                <a:srgbClr val="000000"/>
              </a:solidFill>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6119-A6DB-4259-90B6-F6A16FA37B32}"/>
              </a:ext>
            </a:extLst>
          </p:cNvPr>
          <p:cNvSpPr>
            <a:spLocks noGrp="1"/>
          </p:cNvSpPr>
          <p:nvPr>
            <p:ph type="title"/>
          </p:nvPr>
        </p:nvSpPr>
        <p:spPr>
          <a:xfrm>
            <a:off x="838200" y="306389"/>
            <a:ext cx="10515600" cy="593723"/>
          </a:xfrm>
        </p:spPr>
        <p:txBody>
          <a:bodyPr/>
          <a:lstStyle/>
          <a:p>
            <a:pPr>
              <a:defRPr/>
            </a:pPr>
            <a:r>
              <a:rPr lang="en-GB" altLang="en-US" sz="2400" b="1" dirty="0">
                <a:latin typeface="Times New Roman" panose="02020603050405020304" pitchFamily="18" charset="0"/>
                <a:ea typeface="Segoe UI Emoji" panose="020B0502040204020203" pitchFamily="34" charset="0"/>
                <a:cs typeface="Times New Roman" panose="02020603050405020304" pitchFamily="18" charset="0"/>
              </a:rPr>
              <a:t>COMMUNITY SERVICE LEARNING PROJECT FOR GRADE 7</a:t>
            </a:r>
            <a:br>
              <a:rPr lang="en-GB" altLang="en-US" sz="3200" b="1" dirty="0">
                <a:latin typeface="Times New Roman" panose="02020603050405020304" pitchFamily="18" charset="0"/>
                <a:ea typeface="Segoe UI Emoji" panose="020B0502040204020203" pitchFamily="34" charset="0"/>
                <a:cs typeface="Times New Roman" panose="02020603050405020304" pitchFamily="18" charset="0"/>
              </a:rPr>
            </a:br>
            <a:endParaRPr lang="en-US" sz="3200" i="1" dirty="0">
              <a:latin typeface="+mn-lt"/>
            </a:endParaRPr>
          </a:p>
        </p:txBody>
      </p:sp>
      <p:sp>
        <p:nvSpPr>
          <p:cNvPr id="10243" name="Text Placeholder 2">
            <a:extLst>
              <a:ext uri="{FF2B5EF4-FFF2-40B4-BE49-F238E27FC236}">
                <a16:creationId xmlns:a16="http://schemas.microsoft.com/office/drawing/2014/main" id="{24151BF9-6E5B-4D3C-831A-8646BFE6EC0D}"/>
              </a:ext>
            </a:extLst>
          </p:cNvPr>
          <p:cNvSpPr>
            <a:spLocks noGrp="1" noChangeArrowheads="1"/>
          </p:cNvSpPr>
          <p:nvPr>
            <p:ph type="body" idx="1"/>
          </p:nvPr>
        </p:nvSpPr>
        <p:spPr>
          <a:xfrm>
            <a:off x="839788" y="1400175"/>
            <a:ext cx="10282237" cy="746125"/>
          </a:xfrm>
        </p:spPr>
        <p:txBody>
          <a:bodyPr/>
          <a:lstStyle/>
          <a:p>
            <a:r>
              <a:rPr lang="en-GB" altLang="en-US" sz="2800" b="0" dirty="0"/>
              <a:t>CSL learning activities are domiciled in </a:t>
            </a:r>
            <a:r>
              <a:rPr lang="en-GB" altLang="en-US" sz="2800" dirty="0"/>
              <a:t>Life Skills Education</a:t>
            </a:r>
            <a:r>
              <a:rPr lang="en-GB" altLang="en-US" sz="2800" b="0" dirty="0"/>
              <a:t>. Below is the strand and its sub strands.</a:t>
            </a:r>
            <a:endParaRPr lang="en-US" altLang="en-US" sz="2800" b="0" dirty="0"/>
          </a:p>
        </p:txBody>
      </p:sp>
      <p:sp>
        <p:nvSpPr>
          <p:cNvPr id="4" name="Content Placeholder 3">
            <a:extLst>
              <a:ext uri="{FF2B5EF4-FFF2-40B4-BE49-F238E27FC236}">
                <a16:creationId xmlns:a16="http://schemas.microsoft.com/office/drawing/2014/main" id="{3FAD2BF5-3FEA-4CCC-9B4A-C9CAE52B4A66}"/>
              </a:ext>
            </a:extLst>
          </p:cNvPr>
          <p:cNvSpPr>
            <a:spLocks noGrp="1"/>
          </p:cNvSpPr>
          <p:nvPr>
            <p:ph sz="half" idx="2"/>
          </p:nvPr>
        </p:nvSpPr>
        <p:spPr>
          <a:xfrm>
            <a:off x="839788" y="2646363"/>
            <a:ext cx="3751262" cy="28114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Font typeface="Arial" panose="020B0604020202020204" pitchFamily="34" charset="0"/>
              <a:buNone/>
              <a:defRPr/>
            </a:pPr>
            <a:r>
              <a:rPr lang="en-GB" b="1" dirty="0"/>
              <a:t>Community Service Learning</a:t>
            </a:r>
            <a:endParaRPr lang="en-US" dirty="0"/>
          </a:p>
          <a:p>
            <a:pPr>
              <a:defRPr/>
            </a:pPr>
            <a:endParaRPr lang="en-US" dirty="0"/>
          </a:p>
        </p:txBody>
      </p:sp>
      <p:sp>
        <p:nvSpPr>
          <p:cNvPr id="6" name="Content Placeholder 5">
            <a:extLst>
              <a:ext uri="{FF2B5EF4-FFF2-40B4-BE49-F238E27FC236}">
                <a16:creationId xmlns:a16="http://schemas.microsoft.com/office/drawing/2014/main" id="{C7503F4B-77B4-47AF-9B46-A2A293E2C083}"/>
              </a:ext>
            </a:extLst>
          </p:cNvPr>
          <p:cNvSpPr>
            <a:spLocks noGrp="1"/>
          </p:cNvSpPr>
          <p:nvPr>
            <p:ph sz="quarter" idx="4"/>
          </p:nvPr>
        </p:nvSpPr>
        <p:spPr>
          <a:xfrm>
            <a:off x="4767263" y="2273300"/>
            <a:ext cx="6354762" cy="3486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nSpc>
                <a:spcPct val="150000"/>
              </a:lnSpc>
              <a:buFont typeface="Arial" panose="020B0604020202020204" pitchFamily="34" charset="0"/>
              <a:buNone/>
              <a:defRPr/>
            </a:pPr>
            <a:r>
              <a:rPr lang="en-GB" sz="2400" b="1" dirty="0"/>
              <a:t>1.0 Definition of terms  </a:t>
            </a:r>
            <a:endParaRPr lang="en-GB" sz="2400" b="1" i="1" dirty="0"/>
          </a:p>
          <a:p>
            <a:pPr marL="0" indent="0">
              <a:lnSpc>
                <a:spcPct val="150000"/>
              </a:lnSpc>
              <a:buFont typeface="Arial" panose="020B0604020202020204" pitchFamily="34" charset="0"/>
              <a:buNone/>
              <a:defRPr/>
            </a:pPr>
            <a:r>
              <a:rPr lang="en-GB" sz="2400" b="1" dirty="0"/>
              <a:t>3.2 General Steps in a CSL project </a:t>
            </a:r>
          </a:p>
          <a:p>
            <a:pPr marL="0" indent="0">
              <a:lnSpc>
                <a:spcPct val="150000"/>
              </a:lnSpc>
              <a:buFont typeface="Arial" panose="020B0604020202020204" pitchFamily="34" charset="0"/>
              <a:buNone/>
              <a:defRPr/>
            </a:pPr>
            <a:r>
              <a:rPr lang="en-GB" sz="2400" b="1" dirty="0"/>
              <a:t>3.3 Importance of CSL in the community</a:t>
            </a:r>
            <a:r>
              <a:rPr lang="en-GB" sz="2400" dirty="0"/>
              <a:t> </a:t>
            </a:r>
            <a:endParaRPr lang="en-US" sz="2400" dirty="0"/>
          </a:p>
          <a:p>
            <a:pPr marL="0" indent="0">
              <a:lnSpc>
                <a:spcPct val="150000"/>
              </a:lnSpc>
              <a:buFont typeface="Arial" panose="020B0604020202020204" pitchFamily="34" charset="0"/>
              <a:buNone/>
              <a:defRPr/>
            </a:pPr>
            <a:r>
              <a:rPr lang="en-GB" sz="2400" b="1" dirty="0"/>
              <a:t>3.4 Accomplish a CSL project </a:t>
            </a:r>
            <a:endParaRPr lang="en-US" sz="2400" dirty="0"/>
          </a:p>
        </p:txBody>
      </p:sp>
      <p:pic>
        <p:nvPicPr>
          <p:cNvPr id="10246" name="Picture 6" descr="14 Drawing Of A Peer Pressure Illustrations &amp;amp; Clip Art - iStock">
            <a:extLst>
              <a:ext uri="{FF2B5EF4-FFF2-40B4-BE49-F238E27FC236}">
                <a16:creationId xmlns:a16="http://schemas.microsoft.com/office/drawing/2014/main" id="{C8FCA2A8-8B2A-485A-AFC8-D453EC2C661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82788" y="3525838"/>
            <a:ext cx="14636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A8B10-1628-4EED-9CF2-939319D3D3E0}"/>
              </a:ext>
            </a:extLst>
          </p:cNvPr>
          <p:cNvSpPr>
            <a:spLocks noGrp="1"/>
          </p:cNvSpPr>
          <p:nvPr>
            <p:ph idx="1"/>
          </p:nvPr>
        </p:nvSpPr>
        <p:spPr>
          <a:xfrm>
            <a:off x="971156" y="-447675"/>
            <a:ext cx="10401693" cy="6407150"/>
          </a:xfrm>
        </p:spPr>
        <p:txBody>
          <a:bodyPr/>
          <a:lstStyle/>
          <a:p>
            <a:pPr marL="0" indent="0">
              <a:buFont typeface="Arial" panose="020B0604020202020204" pitchFamily="34" charset="0"/>
              <a:buNone/>
              <a:defRPr/>
            </a:pPr>
            <a:r>
              <a:rPr lang="en-GB" sz="2500" b="1" dirty="0"/>
              <a:t>      </a:t>
            </a:r>
          </a:p>
          <a:p>
            <a:pPr marL="0" indent="0">
              <a:buFont typeface="Arial" panose="020B0604020202020204" pitchFamily="34" charset="0"/>
              <a:buNone/>
              <a:defRPr/>
            </a:pPr>
            <a:r>
              <a:rPr lang="en-GB" sz="2500" b="1" dirty="0"/>
              <a:t>CONTINUED….</a:t>
            </a:r>
          </a:p>
          <a:p>
            <a:pPr marL="0" indent="0">
              <a:buFont typeface="Arial" panose="020B0604020202020204" pitchFamily="34" charset="0"/>
              <a:buNone/>
              <a:defRPr/>
            </a:pPr>
            <a:endParaRPr lang="en-GB" sz="2500" b="1" dirty="0"/>
          </a:p>
          <a:p>
            <a:pPr marL="0" indent="0">
              <a:buFont typeface="Arial" panose="020B0604020202020204" pitchFamily="34" charset="0"/>
              <a:buNone/>
              <a:defRPr/>
            </a:pPr>
            <a:r>
              <a:rPr lang="en-GB" sz="2500" b="1" dirty="0"/>
              <a:t>Life Skills Education at grade 7  </a:t>
            </a:r>
            <a:r>
              <a:rPr lang="en-GB" sz="2500" dirty="0"/>
              <a:t>will </a:t>
            </a:r>
            <a:r>
              <a:rPr lang="en-US" sz="2500" dirty="0"/>
              <a:t>give an insight into  the concept of CSL and give guidance on how to carry out a CSL project</a:t>
            </a:r>
            <a:endParaRPr lang="en-GB" sz="2500" dirty="0"/>
          </a:p>
          <a:p>
            <a:pPr marL="0" indent="0">
              <a:buFont typeface="Arial" panose="020B0604020202020204" pitchFamily="34" charset="0"/>
              <a:buNone/>
              <a:defRPr/>
            </a:pPr>
            <a:endParaRPr lang="en-GB" sz="2500" dirty="0"/>
          </a:p>
          <a:p>
            <a:pPr marL="0" indent="0">
              <a:buFont typeface="Arial" panose="020B0604020202020204" pitchFamily="34" charset="0"/>
              <a:buNone/>
              <a:defRPr/>
            </a:pPr>
            <a:r>
              <a:rPr lang="en-GB" sz="2500" dirty="0"/>
              <a:t>Learners will undertake </a:t>
            </a:r>
            <a:r>
              <a:rPr lang="en-GB" sz="2500" b="1" dirty="0"/>
              <a:t>one</a:t>
            </a:r>
            <a:r>
              <a:rPr lang="en-GB" sz="2500" dirty="0"/>
              <a:t> integrated  </a:t>
            </a:r>
            <a:r>
              <a:rPr lang="en-GB" sz="2500" b="1" dirty="0"/>
              <a:t>group project  </a:t>
            </a:r>
            <a:r>
              <a:rPr lang="en-GB" sz="2500" dirty="0"/>
              <a:t>in this grade. </a:t>
            </a:r>
            <a:r>
              <a:rPr lang="en-US" sz="2500" dirty="0">
                <a:ea typeface="Times New Roman" panose="02020603050405020304" pitchFamily="18" charset="0"/>
              </a:rPr>
              <a:t>The activity will give learners an opportunity to practice the CSL Project skills covered under LSE.</a:t>
            </a:r>
            <a:r>
              <a:rPr lang="en-GB" sz="2500" dirty="0"/>
              <a:t>This CSL project will be assessed. </a:t>
            </a:r>
          </a:p>
          <a:p>
            <a:pPr marL="0" indent="0">
              <a:buFont typeface="Arial" panose="020B0604020202020204" pitchFamily="34" charset="0"/>
              <a:buNone/>
              <a:defRPr/>
            </a:pPr>
            <a:endParaRPr lang="en-US" sz="2500" dirty="0">
              <a:ea typeface="Times New Roman" panose="02020603050405020304" pitchFamily="18" charset="0"/>
            </a:endParaRPr>
          </a:p>
          <a:p>
            <a:pPr marL="0" indent="0">
              <a:buFont typeface="Arial" panose="020B0604020202020204" pitchFamily="34" charset="0"/>
              <a:buNone/>
              <a:defRPr/>
            </a:pPr>
            <a:r>
              <a:rPr lang="en-US" sz="2500" dirty="0">
                <a:ea typeface="Times New Roman" panose="02020603050405020304" pitchFamily="18" charset="0"/>
              </a:rPr>
              <a:t>The learning approach will take the form of a </a:t>
            </a:r>
            <a:r>
              <a:rPr lang="en-US" sz="2500" b="1" dirty="0">
                <a:ea typeface="Times New Roman" panose="02020603050405020304" pitchFamily="18" charset="0"/>
              </a:rPr>
              <a:t>whole school approach</a:t>
            </a:r>
            <a:r>
              <a:rPr lang="en-US" sz="2500" dirty="0">
                <a:ea typeface="Times New Roman" panose="02020603050405020304" pitchFamily="18" charset="0"/>
              </a:rPr>
              <a:t>, where the entire school community will be engaged in the learning process</a:t>
            </a:r>
            <a:r>
              <a:rPr lang="en-US" sz="2500" dirty="0">
                <a:ea typeface="Arial Narrow" panose="020B0606020202030204" pitchFamily="34" charset="0"/>
              </a:rPr>
              <a:t>. </a:t>
            </a:r>
          </a:p>
          <a:p>
            <a:pPr marL="0" indent="0">
              <a:buFont typeface="Arial" panose="020B0604020202020204" pitchFamily="34" charset="0"/>
              <a:buNone/>
              <a:defRPr/>
            </a:pPr>
            <a:endParaRPr lang="en-US" sz="2500" dirty="0">
              <a:ea typeface="Arial Narrow" panose="020B0606020202030204" pitchFamily="34" charset="0"/>
            </a:endParaRPr>
          </a:p>
          <a:p>
            <a:pPr marL="0" indent="0">
              <a:buFont typeface="Arial" panose="020B0604020202020204" pitchFamily="34" charset="0"/>
              <a:buNone/>
              <a:defRPr/>
            </a:pPr>
            <a:r>
              <a:rPr lang="en-US" sz="2500" dirty="0">
                <a:ea typeface="Arial Narrow" panose="020B0606020202030204" pitchFamily="34" charset="0"/>
              </a:rPr>
              <a:t>Teachers will guide learners to execute a simple school based </a:t>
            </a:r>
            <a:r>
              <a:rPr lang="en-US" sz="2500" b="1" dirty="0">
                <a:ea typeface="Arial Narrow" panose="020B0606020202030204" pitchFamily="34" charset="0"/>
              </a:rPr>
              <a:t>integrated CSL class activity</a:t>
            </a:r>
            <a:r>
              <a:rPr lang="en-US" sz="2500" dirty="0">
                <a:ea typeface="Arial Narrow" panose="020B0606020202030204" pitchFamily="34" charset="0"/>
              </a:rPr>
              <a:t>. This activity can be done outside the classroom time.</a:t>
            </a:r>
            <a:endParaRPr lang="en-US" sz="2500" dirty="0">
              <a:ea typeface="Times New Roman" panose="02020603050405020304" pitchFamily="18" charset="0"/>
            </a:endParaRPr>
          </a:p>
          <a:p>
            <a:pPr marL="0" indent="0">
              <a:buFont typeface="Arial" panose="020B0604020202020204" pitchFamily="34" charset="0"/>
              <a:buNone/>
              <a:defRPr/>
            </a:pPr>
            <a:endParaRPr lang="en-GB" sz="2500" dirty="0"/>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F20C14A-C7E4-45B9-9B84-D4F4245A5892}"/>
              </a:ext>
            </a:extLst>
          </p:cNvPr>
          <p:cNvSpPr>
            <a:spLocks noGrp="1" noChangeArrowheads="1"/>
          </p:cNvSpPr>
          <p:nvPr>
            <p:ph type="title"/>
          </p:nvPr>
        </p:nvSpPr>
        <p:spPr/>
        <p:txBody>
          <a:bodyPr/>
          <a:lstStyle/>
          <a:p>
            <a:r>
              <a:rPr lang="en-GB" sz="3200" b="1" dirty="0"/>
              <a:t>    </a:t>
            </a:r>
            <a:br>
              <a:rPr lang="en-GB" sz="3200" b="1" dirty="0"/>
            </a:br>
            <a:r>
              <a:rPr lang="en-GB" sz="3200" b="1" dirty="0"/>
              <a:t>          CONTINUED….</a:t>
            </a:r>
            <a:br>
              <a:rPr lang="en-GB" sz="3200" b="1" dirty="0"/>
            </a:br>
            <a:br>
              <a:rPr lang="en-GB" altLang="en-US" sz="3200" b="1" dirty="0">
                <a:latin typeface="Times New Roman" panose="02020603050405020304" pitchFamily="18" charset="0"/>
                <a:ea typeface="Segoe UI Emoji" panose="020B0502040204020203" pitchFamily="34" charset="0"/>
                <a:cs typeface="Times New Roman" panose="02020603050405020304" pitchFamily="18" charset="0"/>
              </a:rPr>
            </a:br>
            <a:endParaRPr lang="en-US" altLang="en-US" sz="3200" b="1" dirty="0">
              <a:latin typeface="Times New Roman" panose="02020603050405020304" pitchFamily="18" charset="0"/>
              <a:ea typeface="Segoe UI Emoji" panose="020B0502040204020203"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57FFB5-E08F-4480-B2E8-2E9269152272}"/>
              </a:ext>
            </a:extLst>
          </p:cNvPr>
          <p:cNvSpPr>
            <a:spLocks noGrp="1"/>
          </p:cNvSpPr>
          <p:nvPr>
            <p:ph idx="1"/>
          </p:nvPr>
        </p:nvSpPr>
        <p:spPr>
          <a:xfrm>
            <a:off x="888273" y="1121352"/>
            <a:ext cx="10687595" cy="4692136"/>
          </a:xfrm>
        </p:spPr>
        <p:txBody>
          <a:bodyPr/>
          <a:lstStyle/>
          <a:p>
            <a:pPr marL="0" indent="0">
              <a:buFont typeface="Arial" panose="020B0604020202020204" pitchFamily="34" charset="0"/>
              <a:buNone/>
              <a:defRPr/>
            </a:pPr>
            <a:r>
              <a:rPr lang="en-US" sz="3200" b="1" dirty="0"/>
              <a:t>The steps for carrying out a CSL project include:</a:t>
            </a:r>
          </a:p>
          <a:p>
            <a:pPr marL="0" indent="0">
              <a:buFont typeface="Arial" panose="020B0604020202020204" pitchFamily="34" charset="0"/>
              <a:buNone/>
              <a:defRPr/>
            </a:pPr>
            <a:r>
              <a:rPr lang="en-US" sz="3200" dirty="0"/>
              <a:t>	a) Identifying a problem in the community through 		     research </a:t>
            </a:r>
          </a:p>
          <a:p>
            <a:pPr marL="0" indent="0">
              <a:buFont typeface="Arial" panose="020B0604020202020204" pitchFamily="34" charset="0"/>
              <a:buNone/>
              <a:defRPr/>
            </a:pPr>
            <a:r>
              <a:rPr lang="en-US" sz="3200" dirty="0"/>
              <a:t>	b) Planning to solve the identified problem in the 		     community(What data collection tools will be 		     used? Where will the data be collected? Target 			group)</a:t>
            </a:r>
          </a:p>
          <a:p>
            <a:pPr marL="0" indent="0">
              <a:buFont typeface="Arial" panose="020B0604020202020204" pitchFamily="34" charset="0"/>
              <a:buNone/>
              <a:defRPr/>
            </a:pPr>
            <a:r>
              <a:rPr lang="en-US" sz="3200" dirty="0"/>
              <a:t>	c) Designing solutions/strategies  to address  the 		     identified problem-(how will the groups be divided ?   	    What resources will be used?)</a:t>
            </a:r>
            <a:endParaRPr lang="en-US" sz="3200" i="1" dirty="0"/>
          </a:p>
          <a:p>
            <a:pPr marL="0" indent="0">
              <a:buFont typeface="Arial" panose="020B0604020202020204" pitchFamily="34" charset="0"/>
              <a:buNone/>
              <a:defRPr/>
            </a:pPr>
            <a:endParaRPr lang="en-US" strike="sngStrik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4F170FD-793B-4409-BC2D-D251BF682F34}"/>
              </a:ext>
            </a:extLst>
          </p:cNvPr>
          <p:cNvSpPr>
            <a:spLocks noGrp="1" noChangeArrowheads="1"/>
          </p:cNvSpPr>
          <p:nvPr>
            <p:ph type="title"/>
          </p:nvPr>
        </p:nvSpPr>
        <p:spPr/>
        <p:txBody>
          <a:bodyPr/>
          <a:lstStyle/>
          <a:p>
            <a:pPr marL="0" indent="0">
              <a:buFont typeface="Arial" panose="020B0604020202020204" pitchFamily="34" charset="0"/>
              <a:buNone/>
              <a:defRPr/>
            </a:pPr>
            <a:r>
              <a:rPr lang="en-GB" sz="4000" b="1" dirty="0"/>
              <a:t>           CONTINUED….</a:t>
            </a:r>
          </a:p>
        </p:txBody>
      </p:sp>
      <p:sp>
        <p:nvSpPr>
          <p:cNvPr id="3" name="Content Placeholder 2">
            <a:extLst>
              <a:ext uri="{FF2B5EF4-FFF2-40B4-BE49-F238E27FC236}">
                <a16:creationId xmlns:a16="http://schemas.microsoft.com/office/drawing/2014/main" id="{02E2C16B-9049-4D0B-BC91-8C86B7EE6EB6}"/>
              </a:ext>
            </a:extLst>
          </p:cNvPr>
          <p:cNvSpPr>
            <a:spLocks noGrp="1"/>
          </p:cNvSpPr>
          <p:nvPr>
            <p:ph idx="1"/>
          </p:nvPr>
        </p:nvSpPr>
        <p:spPr>
          <a:xfrm>
            <a:off x="963613" y="-342900"/>
            <a:ext cx="10515600" cy="5380039"/>
          </a:xfrm>
        </p:spPr>
        <p:txBody>
          <a:bodyPr/>
          <a:lstStyle/>
          <a:p>
            <a:pPr marL="0" indent="0">
              <a:buFont typeface="Arial" panose="020B0604020202020204" pitchFamily="34" charset="0"/>
              <a:buNone/>
              <a:defRPr/>
            </a:pPr>
            <a:endParaRPr lang="en-US" sz="3200" dirty="0"/>
          </a:p>
          <a:p>
            <a:pPr marL="0" indent="0">
              <a:buFont typeface="Arial" panose="020B0604020202020204" pitchFamily="34" charset="0"/>
              <a:buNone/>
              <a:defRPr/>
            </a:pPr>
            <a:endParaRPr lang="en-US" sz="3200" dirty="0"/>
          </a:p>
          <a:p>
            <a:pPr marL="0" indent="0">
              <a:buFont typeface="Arial" panose="020B0604020202020204" pitchFamily="34" charset="0"/>
              <a:buNone/>
              <a:defRPr/>
            </a:pPr>
            <a:endParaRPr lang="en-US" sz="3200" dirty="0"/>
          </a:p>
          <a:p>
            <a:pPr marL="0" indent="0">
              <a:buFont typeface="Arial" panose="020B0604020202020204" pitchFamily="34" charset="0"/>
              <a:buNone/>
              <a:defRPr/>
            </a:pPr>
            <a:r>
              <a:rPr lang="en-US" sz="3200" dirty="0"/>
              <a:t>	d) Implementing the recommended solution(s) to 		    address the problem</a:t>
            </a:r>
          </a:p>
          <a:p>
            <a:pPr marL="0" indent="0">
              <a:buFont typeface="Arial" panose="020B0604020202020204" pitchFamily="34" charset="0"/>
              <a:buNone/>
              <a:defRPr/>
            </a:pPr>
            <a:r>
              <a:rPr lang="en-US" sz="3200" dirty="0"/>
              <a:t>        	e) Sharing /reporting/ on findings of the project</a:t>
            </a:r>
          </a:p>
          <a:p>
            <a:pPr marL="0" indent="0">
              <a:buFont typeface="Arial" panose="020B0604020202020204" pitchFamily="34" charset="0"/>
              <a:buNone/>
              <a:defRPr/>
            </a:pPr>
            <a:r>
              <a:rPr lang="en-US" sz="3200" dirty="0"/>
              <a:t>                done </a:t>
            </a:r>
          </a:p>
          <a:p>
            <a:pPr marL="0" indent="0">
              <a:buFont typeface="Arial" panose="020B0604020202020204" pitchFamily="34" charset="0"/>
              <a:buNone/>
              <a:defRPr/>
            </a:pPr>
            <a:r>
              <a:rPr lang="en-US" sz="3200" dirty="0"/>
              <a:t>           f) Reflecting on own  learning and relevance of the 		     project</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26939A-8462-4F5C-BA6A-23079E82ECD8}"/>
              </a:ext>
            </a:extLst>
          </p:cNvPr>
          <p:cNvSpPr>
            <a:spLocks noGrp="1" noChangeArrowheads="1"/>
          </p:cNvSpPr>
          <p:nvPr>
            <p:ph type="title"/>
          </p:nvPr>
        </p:nvSpPr>
        <p:spPr>
          <a:xfrm>
            <a:off x="838200" y="365125"/>
            <a:ext cx="10515600" cy="534988"/>
          </a:xfrm>
        </p:spPr>
        <p:txBody>
          <a:bodyPr/>
          <a:lstStyle/>
          <a:p>
            <a:r>
              <a:rPr lang="en-GB" altLang="en-US" sz="3000" b="1" dirty="0">
                <a:latin typeface="Times New Roman" panose="02020603050405020304" pitchFamily="18" charset="0"/>
                <a:ea typeface="Arial Narrow" panose="020B0606020202030204" pitchFamily="34" charset="0"/>
                <a:cs typeface="Arial Narrow" panose="020B0606020202030204" pitchFamily="34" charset="0"/>
              </a:rPr>
              <a:t>CSL Skills to be covered:  </a:t>
            </a:r>
            <a:br>
              <a:rPr lang="en-US" altLang="en-US" sz="2800" dirty="0">
                <a:latin typeface="Calibri" panose="020F0502020204030204" pitchFamily="34" charset="0"/>
                <a:cs typeface="Calibri" panose="020F0502020204030204" pitchFamily="34" charset="0"/>
              </a:rPr>
            </a:br>
            <a:endParaRPr lang="en-US" altLang="en-US" sz="2800" dirty="0"/>
          </a:p>
        </p:txBody>
      </p:sp>
      <p:sp>
        <p:nvSpPr>
          <p:cNvPr id="3" name="Content Placeholder 2">
            <a:extLst>
              <a:ext uri="{FF2B5EF4-FFF2-40B4-BE49-F238E27FC236}">
                <a16:creationId xmlns:a16="http://schemas.microsoft.com/office/drawing/2014/main" id="{C963DA73-6D41-4BC0-8908-24BC5B0FDEFF}"/>
              </a:ext>
            </a:extLst>
          </p:cNvPr>
          <p:cNvSpPr>
            <a:spLocks noGrp="1"/>
          </p:cNvSpPr>
          <p:nvPr>
            <p:ph idx="1"/>
          </p:nvPr>
        </p:nvSpPr>
        <p:spPr>
          <a:xfrm>
            <a:off x="838200" y="1135640"/>
            <a:ext cx="10515600" cy="4752542"/>
          </a:xfrm>
        </p:spPr>
        <p:txBody>
          <a:bodyPr/>
          <a:lstStyle/>
          <a:p>
            <a:pPr marL="0" indent="0">
              <a:lnSpc>
                <a:spcPct val="115000"/>
              </a:lnSpc>
              <a:spcBef>
                <a:spcPts val="0"/>
              </a:spcBef>
              <a:spcAft>
                <a:spcPts val="0"/>
              </a:spcAft>
              <a:buFont typeface="Arial" panose="020B0604020202020204" pitchFamily="34" charset="0"/>
              <a:buNone/>
              <a:defRPr/>
            </a:pPr>
            <a:r>
              <a:rPr lang="x-none" sz="2000" b="1" dirty="0">
                <a:ea typeface="MS Gothic" panose="020B0609070205080204" pitchFamily="49" charset="-128"/>
              </a:rPr>
              <a:t>Research </a:t>
            </a:r>
            <a:r>
              <a:rPr lang="en-US" sz="2000" b="1" dirty="0">
                <a:ea typeface="MS Gothic" panose="020B0609070205080204" pitchFamily="49" charset="-128"/>
              </a:rPr>
              <a:t>: </a:t>
            </a:r>
            <a:r>
              <a:rPr lang="x-none" sz="2000" dirty="0">
                <a:solidFill>
                  <a:srgbClr val="000000"/>
                </a:solidFill>
                <a:ea typeface="Arial Narrow" panose="020B0606020202030204" pitchFamily="34" charset="0"/>
              </a:rPr>
              <a:t>Learner</a:t>
            </a:r>
            <a:r>
              <a:rPr lang="en-US" sz="2000" dirty="0">
                <a:solidFill>
                  <a:srgbClr val="000000"/>
                </a:solidFill>
                <a:ea typeface="Arial Narrow" panose="020B0606020202030204" pitchFamily="34" charset="0"/>
              </a:rPr>
              <a:t>s</a:t>
            </a:r>
            <a:r>
              <a:rPr lang="x-none" sz="2000" dirty="0">
                <a:solidFill>
                  <a:srgbClr val="000000"/>
                </a:solidFill>
                <a:ea typeface="Arial Narrow" panose="020B0606020202030204" pitchFamily="34" charset="0"/>
              </a:rPr>
              <a:t> will  </a:t>
            </a:r>
            <a:r>
              <a:rPr lang="en-US" sz="2000" dirty="0">
                <a:solidFill>
                  <a:srgbClr val="000000"/>
                </a:solidFill>
                <a:ea typeface="Arial Narrow" panose="020B0606020202030204" pitchFamily="34" charset="0"/>
              </a:rPr>
              <a:t>develop research skills as they investigate PCIs to address the activity, ways and tools to use in collecting the data, manner in which they will </a:t>
            </a:r>
            <a:r>
              <a:rPr lang="x-none" sz="2000" dirty="0">
                <a:solidFill>
                  <a:srgbClr val="000000"/>
                </a:solidFill>
                <a:ea typeface="MS Gothic" panose="020B0609070205080204" pitchFamily="49" charset="-128"/>
              </a:rPr>
              <a:t>analyse information  and present their findings. </a:t>
            </a:r>
            <a:endParaRPr lang="en-US" sz="2000" b="1" dirty="0">
              <a:ea typeface="MS Gothic" panose="020B0609070205080204" pitchFamily="49" charset="-128"/>
            </a:endParaRPr>
          </a:p>
          <a:p>
            <a:pPr marL="0" indent="0">
              <a:spcBef>
                <a:spcPts val="0"/>
              </a:spcBef>
              <a:spcAft>
                <a:spcPts val="0"/>
              </a:spcAft>
              <a:buFont typeface="Arial" panose="020B0604020202020204" pitchFamily="34" charset="0"/>
              <a:buNone/>
              <a:defRPr/>
            </a:pPr>
            <a:r>
              <a:rPr lang="x-none" sz="2000" b="1" dirty="0">
                <a:ea typeface="MS Gothic" panose="020B0609070205080204" pitchFamily="49" charset="-128"/>
              </a:rPr>
              <a:t>Communication</a:t>
            </a:r>
            <a:r>
              <a:rPr lang="en-US" sz="2000" b="1" dirty="0">
                <a:ea typeface="MS Gothic" panose="020B0609070205080204" pitchFamily="49" charset="-128"/>
              </a:rPr>
              <a:t>:</a:t>
            </a:r>
            <a:r>
              <a:rPr lang="x-none" sz="2000" dirty="0">
                <a:solidFill>
                  <a:srgbClr val="000000"/>
                </a:solidFill>
                <a:ea typeface="MS Gothic" panose="020B0609070205080204" pitchFamily="49" charset="-128"/>
              </a:rPr>
              <a:t>Learners will develop effective communication skills for </a:t>
            </a:r>
            <a:r>
              <a:rPr lang="en-US" sz="2000" dirty="0">
                <a:solidFill>
                  <a:srgbClr val="000000"/>
                </a:solidFill>
                <a:ea typeface="MS Gothic" panose="020B0609070205080204" pitchFamily="49" charset="-128"/>
              </a:rPr>
              <a:t>as they engage with peers and school community members</a:t>
            </a:r>
            <a:r>
              <a:rPr lang="x-none" sz="2000" dirty="0">
                <a:solidFill>
                  <a:srgbClr val="000000"/>
                </a:solidFill>
                <a:ea typeface="MS Gothic" panose="020B0609070205080204" pitchFamily="49" charset="-128"/>
              </a:rPr>
              <a:t>. </a:t>
            </a:r>
            <a:r>
              <a:rPr lang="en-US" sz="2000" dirty="0">
                <a:solidFill>
                  <a:srgbClr val="000000"/>
                </a:solidFill>
                <a:ea typeface="MS Gothic" panose="020B0609070205080204" pitchFamily="49" charset="-128"/>
              </a:rPr>
              <a:t>These will include listening actively, asking questions, presentation skills using varied modes etc.</a:t>
            </a:r>
            <a:endParaRPr lang="en-US" sz="2000" b="1" dirty="0">
              <a:ea typeface="MS Gothic" panose="020B0609070205080204" pitchFamily="49" charset="-128"/>
            </a:endParaRPr>
          </a:p>
          <a:p>
            <a:pPr marL="0" indent="0">
              <a:spcBef>
                <a:spcPts val="0"/>
              </a:spcBef>
              <a:spcAft>
                <a:spcPts val="0"/>
              </a:spcAft>
              <a:buFont typeface="Arial" panose="020B0604020202020204" pitchFamily="34" charset="0"/>
              <a:buNone/>
              <a:defRPr/>
            </a:pPr>
            <a:r>
              <a:rPr lang="x-none" sz="2000" b="1" dirty="0">
                <a:ea typeface="MS Gothic" panose="020B0609070205080204" pitchFamily="49" charset="-128"/>
              </a:rPr>
              <a:t>Citizenship</a:t>
            </a:r>
            <a:r>
              <a:rPr lang="en-US" sz="2000" b="1" dirty="0">
                <a:ea typeface="MS Gothic" panose="020B0609070205080204" pitchFamily="49" charset="-128"/>
              </a:rPr>
              <a:t>:</a:t>
            </a:r>
            <a:r>
              <a:rPr lang="en-US" sz="2000" b="1" dirty="0">
                <a:solidFill>
                  <a:srgbClr val="000000"/>
                </a:solidFill>
                <a:ea typeface="Arial Narrow" panose="020B0606020202030204" pitchFamily="34" charset="0"/>
              </a:rPr>
              <a:t> </a:t>
            </a:r>
            <a:r>
              <a:rPr lang="x-none" sz="2000" b="1" dirty="0">
                <a:solidFill>
                  <a:srgbClr val="000000"/>
                </a:solidFill>
                <a:ea typeface="Arial Narrow" panose="020B0606020202030204" pitchFamily="34" charset="0"/>
              </a:rPr>
              <a:t>: </a:t>
            </a:r>
            <a:r>
              <a:rPr lang="x-none" sz="2000" dirty="0">
                <a:solidFill>
                  <a:srgbClr val="000000"/>
                </a:solidFill>
                <a:ea typeface="Arial Narrow" panose="020B0606020202030204" pitchFamily="34" charset="0"/>
              </a:rPr>
              <a:t>Learner will </a:t>
            </a:r>
            <a:r>
              <a:rPr lang="x-none" sz="2000" dirty="0">
                <a:solidFill>
                  <a:srgbClr val="000000"/>
                </a:solidFill>
                <a:ea typeface="Arial Unicode MS"/>
              </a:rPr>
              <a:t>be able to e</a:t>
            </a:r>
            <a:r>
              <a:rPr lang="x-none" sz="2000" dirty="0">
                <a:ea typeface="Arial" panose="020B0604020202020204" pitchFamily="34" charset="0"/>
              </a:rPr>
              <a:t>xplore opportunities for engagement as </a:t>
            </a:r>
            <a:r>
              <a:rPr lang="en-US" sz="2000" dirty="0">
                <a:ea typeface="Arial" panose="020B0604020202020204" pitchFamily="34" charset="0"/>
              </a:rPr>
              <a:t>members of the school community and providing a service for the common good.</a:t>
            </a:r>
            <a:endParaRPr lang="en-US" sz="2000" b="1" dirty="0">
              <a:ea typeface="MS Gothic" panose="020B0609070205080204" pitchFamily="49" charset="-128"/>
            </a:endParaRPr>
          </a:p>
          <a:p>
            <a:pPr marL="0" indent="0">
              <a:lnSpc>
                <a:spcPct val="107000"/>
              </a:lnSpc>
              <a:spcBef>
                <a:spcPts val="0"/>
              </a:spcBef>
              <a:spcAft>
                <a:spcPts val="0"/>
              </a:spcAft>
              <a:buFont typeface="Arial" panose="020B0604020202020204" pitchFamily="34" charset="0"/>
              <a:buNone/>
              <a:defRPr/>
            </a:pPr>
            <a:r>
              <a:rPr lang="en-GB" sz="2000" b="1" dirty="0">
                <a:solidFill>
                  <a:srgbClr val="000000"/>
                </a:solidFill>
                <a:ea typeface="Arial Narrow" panose="020B0606020202030204" pitchFamily="34" charset="0"/>
              </a:rPr>
              <a:t>Leadership</a:t>
            </a:r>
            <a:r>
              <a:rPr lang="en-GB" sz="2000" dirty="0">
                <a:solidFill>
                  <a:srgbClr val="000000"/>
                </a:solidFill>
                <a:ea typeface="Arial Narrow" panose="020B0606020202030204" pitchFamily="34" charset="0"/>
              </a:rPr>
              <a:t>: Learners develop leadership skills as they take up various roles within the CSL activity.</a:t>
            </a:r>
            <a:endParaRPr lang="en-US" sz="2000" dirty="0">
              <a:ea typeface="Calibri" panose="020F0502020204030204" pitchFamily="34" charset="0"/>
            </a:endParaRPr>
          </a:p>
          <a:p>
            <a:pPr marL="0" indent="0">
              <a:lnSpc>
                <a:spcPct val="107000"/>
              </a:lnSpc>
              <a:spcBef>
                <a:spcPts val="0"/>
              </a:spcBef>
              <a:spcAft>
                <a:spcPts val="0"/>
              </a:spcAft>
              <a:buFont typeface="Arial" panose="020B0604020202020204" pitchFamily="34" charset="0"/>
              <a:buNone/>
              <a:defRPr/>
            </a:pPr>
            <a:r>
              <a:rPr lang="en-GB" sz="2000" b="1" dirty="0">
                <a:solidFill>
                  <a:srgbClr val="000000"/>
                </a:solidFill>
                <a:ea typeface="Arial Narrow" panose="020B0606020202030204" pitchFamily="34" charset="0"/>
              </a:rPr>
              <a:t>Financial Literacy Skills:</a:t>
            </a:r>
            <a:r>
              <a:rPr lang="en-GB" sz="2000" dirty="0">
                <a:solidFill>
                  <a:srgbClr val="000000"/>
                </a:solidFill>
                <a:ea typeface="Arial Narrow" panose="020B0606020202030204" pitchFamily="34" charset="0"/>
              </a:rPr>
              <a:t> Learners consider how they can undertake the project as well as sourcing and utilising resources effectively and efficiently.</a:t>
            </a:r>
            <a:endParaRPr lang="en-US" sz="2000" dirty="0">
              <a:ea typeface="Calibri" panose="020F0502020204030204" pitchFamily="34" charset="0"/>
            </a:endParaRPr>
          </a:p>
          <a:p>
            <a:pPr marL="0" indent="0">
              <a:lnSpc>
                <a:spcPct val="107000"/>
              </a:lnSpc>
              <a:spcBef>
                <a:spcPts val="0"/>
              </a:spcBef>
              <a:spcAft>
                <a:spcPts val="0"/>
              </a:spcAft>
              <a:buFont typeface="Arial" panose="020B0604020202020204" pitchFamily="34" charset="0"/>
              <a:buNone/>
              <a:defRPr/>
            </a:pPr>
            <a:r>
              <a:rPr lang="en-GB" sz="2000" b="1" dirty="0">
                <a:solidFill>
                  <a:srgbClr val="000000"/>
                </a:solidFill>
                <a:ea typeface="Arial Narrow" panose="020B0606020202030204" pitchFamily="34" charset="0"/>
              </a:rPr>
              <a:t>Entrepreneurship</a:t>
            </a:r>
            <a:r>
              <a:rPr lang="en-GB" sz="2000" dirty="0">
                <a:solidFill>
                  <a:srgbClr val="000000"/>
                </a:solidFill>
                <a:ea typeface="Arial Narrow" panose="020B0606020202030204" pitchFamily="34" charset="0"/>
              </a:rPr>
              <a:t>: Learners consider ways of generating income through innovation for the CSL class activity.</a:t>
            </a:r>
            <a:endParaRPr lang="en-US" sz="2000" dirty="0">
              <a:ea typeface="Calibri" panose="020F0502020204030204" pitchFamily="34" charset="0"/>
            </a:endParaRP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9C68-DC21-446C-A378-3DB634CE78B3}"/>
              </a:ext>
            </a:extLst>
          </p:cNvPr>
          <p:cNvSpPr>
            <a:spLocks noGrp="1"/>
          </p:cNvSpPr>
          <p:nvPr>
            <p:ph type="title"/>
          </p:nvPr>
        </p:nvSpPr>
        <p:spPr>
          <a:xfrm>
            <a:off x="4144963" y="80963"/>
            <a:ext cx="3271837" cy="630237"/>
          </a:xfrm>
        </p:spPr>
        <p:txBody>
          <a:bodyPr/>
          <a:lstStyle/>
          <a:p>
            <a:pPr algn="ctr">
              <a:defRPr/>
            </a:pPr>
            <a:r>
              <a:rPr lang="en-GB" sz="3400" b="1" dirty="0">
                <a:latin typeface="+mn-lt"/>
              </a:rPr>
              <a:t>Continued… </a:t>
            </a:r>
            <a:br>
              <a:rPr lang="en-GB" sz="3200" b="1" dirty="0">
                <a:latin typeface="+mn-lt"/>
              </a:rPr>
            </a:br>
            <a:endParaRPr lang="en-US" sz="2000" b="1" dirty="0">
              <a:latin typeface="+mn-lt"/>
            </a:endParaRPr>
          </a:p>
        </p:txBody>
      </p:sp>
      <p:sp>
        <p:nvSpPr>
          <p:cNvPr id="4" name="Content Placeholder 3">
            <a:extLst>
              <a:ext uri="{FF2B5EF4-FFF2-40B4-BE49-F238E27FC236}">
                <a16:creationId xmlns:a16="http://schemas.microsoft.com/office/drawing/2014/main" id="{A1A1A118-A420-45BF-984B-8418F2F935BF}"/>
              </a:ext>
            </a:extLst>
          </p:cNvPr>
          <p:cNvSpPr>
            <a:spLocks noGrp="1"/>
          </p:cNvSpPr>
          <p:nvPr>
            <p:ph sz="half" idx="2"/>
          </p:nvPr>
        </p:nvSpPr>
        <p:spPr>
          <a:xfrm>
            <a:off x="505763" y="1201737"/>
            <a:ext cx="11374437" cy="53752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Font typeface="Arial" panose="020B0604020202020204" pitchFamily="34" charset="0"/>
              <a:buNone/>
              <a:defRPr/>
            </a:pPr>
            <a:r>
              <a:rPr lang="en-GB" dirty="0"/>
              <a:t>In carrying out the project, it is expected that the learners will use </a:t>
            </a:r>
            <a:r>
              <a:rPr lang="en-GB" b="1" dirty="0"/>
              <a:t>knowledge</a:t>
            </a:r>
            <a:r>
              <a:rPr lang="en-GB" dirty="0"/>
              <a:t> and </a:t>
            </a:r>
            <a:r>
              <a:rPr lang="en-GB" b="1" dirty="0"/>
              <a:t>skills</a:t>
            </a:r>
            <a:r>
              <a:rPr lang="en-GB" dirty="0"/>
              <a:t> learnt in various subjects. This in essence will bring about the aspect of integration of CSL.</a:t>
            </a:r>
          </a:p>
          <a:p>
            <a:pPr marL="0" indent="0">
              <a:buFont typeface="Arial" panose="020B0604020202020204" pitchFamily="34" charset="0"/>
              <a:buNone/>
              <a:defRPr/>
            </a:pPr>
            <a:r>
              <a:rPr lang="en-GB" b="1" dirty="0">
                <a:solidFill>
                  <a:schemeClr val="accent2"/>
                </a:solidFill>
              </a:rPr>
              <a:t>An example:</a:t>
            </a:r>
          </a:p>
          <a:p>
            <a:pPr marL="0" indent="0">
              <a:buFont typeface="Arial" panose="020B0604020202020204" pitchFamily="34" charset="0"/>
              <a:buNone/>
              <a:defRPr/>
            </a:pPr>
            <a:r>
              <a:rPr lang="en-GB" dirty="0"/>
              <a:t> Learners may  do a project that seeks to find ways of conserving water in the school community.</a:t>
            </a:r>
          </a:p>
          <a:p>
            <a:pPr marL="0" indent="0">
              <a:buFont typeface="Arial" panose="020B0604020202020204" pitchFamily="34" charset="0"/>
              <a:buNone/>
              <a:defRPr/>
            </a:pPr>
            <a:r>
              <a:rPr lang="en-GB" dirty="0"/>
              <a:t>They may use </a:t>
            </a:r>
            <a:r>
              <a:rPr lang="en-GB" b="1" dirty="0"/>
              <a:t>knowledge</a:t>
            </a:r>
            <a:r>
              <a:rPr lang="en-GB" dirty="0"/>
              <a:t> and </a:t>
            </a:r>
            <a:r>
              <a:rPr lang="en-GB" b="1" dirty="0"/>
              <a:t>skills </a:t>
            </a:r>
            <a:r>
              <a:rPr lang="en-GB" dirty="0"/>
              <a:t>learnt in various subjects to carry out the tasks in the project as shown….</a:t>
            </a:r>
          </a:p>
          <a:p>
            <a:pPr marL="0" indent="0">
              <a:buFont typeface="Arial" panose="020B0604020202020204" pitchFamily="34" charset="0"/>
              <a:buNone/>
              <a:defRPr/>
            </a:pPr>
            <a:endParaRPr lang="en-GB" dirty="0"/>
          </a:p>
          <a:p>
            <a:pPr marL="0" indent="0">
              <a:buFont typeface="Arial" panose="020B0604020202020204" pitchFamily="34" charset="0"/>
              <a:buNone/>
              <a:defRPr/>
            </a:pPr>
            <a:endParaRPr lang="en-GB" b="1" dirty="0"/>
          </a:p>
        </p:txBody>
      </p:sp>
      <p:pic>
        <p:nvPicPr>
          <p:cNvPr id="15364" name="Picture 4" descr="Pointing Finger Icon. Royalty Free Cliparts, Vectors, And Stock  Illustration. Image 92137287.">
            <a:extLst>
              <a:ext uri="{FF2B5EF4-FFF2-40B4-BE49-F238E27FC236}">
                <a16:creationId xmlns:a16="http://schemas.microsoft.com/office/drawing/2014/main" id="{002E1EB0-44CB-485C-9647-3EA325466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64" t="16168" r="11240" b="19760"/>
          <a:stretch>
            <a:fillRect/>
          </a:stretch>
        </p:blipFill>
        <p:spPr bwMode="auto">
          <a:xfrm>
            <a:off x="8459788" y="4637088"/>
            <a:ext cx="19240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BFF7D5-6856-4FD3-A664-D2BBAD39ABB2}"/>
              </a:ext>
            </a:extLst>
          </p:cNvPr>
          <p:cNvGraphicFramePr>
            <a:graphicFrameLocks noGrp="1"/>
          </p:cNvGraphicFramePr>
          <p:nvPr>
            <p:extLst>
              <p:ext uri="{D42A27DB-BD31-4B8C-83A1-F6EECF244321}">
                <p14:modId xmlns:p14="http://schemas.microsoft.com/office/powerpoint/2010/main" val="867376075"/>
              </p:ext>
            </p:extLst>
          </p:nvPr>
        </p:nvGraphicFramePr>
        <p:xfrm>
          <a:off x="528638" y="285750"/>
          <a:ext cx="10815636" cy="5504707"/>
        </p:xfrm>
        <a:graphic>
          <a:graphicData uri="http://schemas.openxmlformats.org/drawingml/2006/table">
            <a:tbl>
              <a:tblPr firstRow="1" firstCol="1" bandRow="1">
                <a:tableStyleId>{5C22544A-7EE6-4342-B048-85BDC9FD1C3A}</a:tableStyleId>
              </a:tblPr>
              <a:tblGrid>
                <a:gridCol w="3879216">
                  <a:extLst>
                    <a:ext uri="{9D8B030D-6E8A-4147-A177-3AD203B41FA5}">
                      <a16:colId xmlns:a16="http://schemas.microsoft.com/office/drawing/2014/main" val="20000"/>
                    </a:ext>
                  </a:extLst>
                </a:gridCol>
                <a:gridCol w="3181988">
                  <a:extLst>
                    <a:ext uri="{9D8B030D-6E8A-4147-A177-3AD203B41FA5}">
                      <a16:colId xmlns:a16="http://schemas.microsoft.com/office/drawing/2014/main" val="20001"/>
                    </a:ext>
                  </a:extLst>
                </a:gridCol>
                <a:gridCol w="3754432">
                  <a:extLst>
                    <a:ext uri="{9D8B030D-6E8A-4147-A177-3AD203B41FA5}">
                      <a16:colId xmlns:a16="http://schemas.microsoft.com/office/drawing/2014/main" val="20002"/>
                    </a:ext>
                  </a:extLst>
                </a:gridCol>
              </a:tblGrid>
              <a:tr h="581006">
                <a:tc>
                  <a:txBody>
                    <a:bodyPr/>
                    <a:lstStyle/>
                    <a:p>
                      <a:pPr marL="0" marR="0">
                        <a:lnSpc>
                          <a:spcPct val="107000"/>
                        </a:lnSpc>
                        <a:spcBef>
                          <a:spcPts val="0"/>
                        </a:spcBef>
                        <a:spcAft>
                          <a:spcPts val="0"/>
                        </a:spcAft>
                      </a:pPr>
                      <a:r>
                        <a:rPr lang="en-US" sz="2000" dirty="0">
                          <a:effectLst/>
                        </a:rPr>
                        <a:t>Strategy  to carry out project task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Knowledge /skill used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Learnt from which subject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75157">
                <a:tc>
                  <a:txBody>
                    <a:bodyPr/>
                    <a:lstStyle/>
                    <a:p>
                      <a:pPr marL="0" marR="0">
                        <a:lnSpc>
                          <a:spcPct val="107000"/>
                        </a:lnSpc>
                        <a:spcBef>
                          <a:spcPts val="0"/>
                        </a:spcBef>
                        <a:spcAft>
                          <a:spcPts val="0"/>
                        </a:spcAft>
                      </a:pPr>
                      <a:r>
                        <a:rPr lang="en-GB" sz="2000" dirty="0">
                          <a:effectLst/>
                        </a:rPr>
                        <a:t>Write simple questionnaires  to seek the school community members’ views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Writing skill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English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81006">
                <a:tc>
                  <a:txBody>
                    <a:bodyPr/>
                    <a:lstStyle/>
                    <a:p>
                      <a:pPr marL="0" marR="0">
                        <a:lnSpc>
                          <a:spcPct val="107000"/>
                        </a:lnSpc>
                        <a:spcBef>
                          <a:spcPts val="0"/>
                        </a:spcBef>
                        <a:spcAft>
                          <a:spcPts val="0"/>
                        </a:spcAft>
                      </a:pPr>
                      <a:r>
                        <a:rPr lang="en-US" sz="2000" dirty="0">
                          <a:effectLst/>
                        </a:rPr>
                        <a:t>Analyse the questionaries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Finding percentages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Mathematics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40486">
                <a:tc>
                  <a:txBody>
                    <a:bodyPr/>
                    <a:lstStyle/>
                    <a:p>
                      <a:pPr marL="0" marR="0">
                        <a:lnSpc>
                          <a:spcPct val="107000"/>
                        </a:lnSpc>
                        <a:spcBef>
                          <a:spcPts val="0"/>
                        </a:spcBef>
                        <a:spcAft>
                          <a:spcPts val="800"/>
                        </a:spcAft>
                      </a:pPr>
                      <a:r>
                        <a:rPr lang="en-US" sz="2000" dirty="0">
                          <a:effectLst/>
                        </a:rPr>
                        <a:t>Do posters advocating best practices on water conservation in the  school</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Painting/graphic design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Visual arts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72232">
                <a:tc>
                  <a:txBody>
                    <a:bodyPr/>
                    <a:lstStyle/>
                    <a:p>
                      <a:pPr marL="0" marR="0">
                        <a:lnSpc>
                          <a:spcPct val="107000"/>
                        </a:lnSpc>
                        <a:spcBef>
                          <a:spcPts val="0"/>
                        </a:spcBef>
                        <a:spcAft>
                          <a:spcPts val="0"/>
                        </a:spcAft>
                      </a:pPr>
                      <a:r>
                        <a:rPr lang="en-US" sz="2000" dirty="0">
                          <a:effectLst/>
                        </a:rPr>
                        <a:t>Create songs /dances  advocating best practices on water conservation in the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Making dance costumes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Performing arts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6412" name="Rectangle 2">
            <a:extLst>
              <a:ext uri="{FF2B5EF4-FFF2-40B4-BE49-F238E27FC236}">
                <a16:creationId xmlns:a16="http://schemas.microsoft.com/office/drawing/2014/main" id="{5154D5A8-4D0D-4EF4-8BB1-F0A7F934D375}"/>
              </a:ext>
            </a:extLst>
          </p:cNvPr>
          <p:cNvSpPr>
            <a:spLocks noChangeArrowheads="1"/>
          </p:cNvSpPr>
          <p:nvPr/>
        </p:nvSpPr>
        <p:spPr bwMode="auto">
          <a:xfrm>
            <a:off x="3894138" y="2444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F4126F9-4153-4936-81CB-92920020C58C}"/>
              </a:ext>
            </a:extLst>
          </p:cNvPr>
          <p:cNvSpPr>
            <a:spLocks noGrp="1" noChangeArrowheads="1"/>
          </p:cNvSpPr>
          <p:nvPr>
            <p:ph type="title"/>
          </p:nvPr>
        </p:nvSpPr>
        <p:spPr>
          <a:xfrm>
            <a:off x="838200" y="365125"/>
            <a:ext cx="10515600" cy="438150"/>
          </a:xfrm>
        </p:spPr>
        <p:txBody>
          <a:bodyPr/>
          <a:lstStyle/>
          <a:p>
            <a:r>
              <a:rPr lang="en-GB" altLang="en-US" sz="2400" b="1" dirty="0">
                <a:latin typeface="Times New Roman" panose="02020603050405020304" pitchFamily="18" charset="0"/>
                <a:ea typeface="Segoe UI Emoji" panose="020B0502040204020203" pitchFamily="34" charset="0"/>
                <a:cs typeface="Times New Roman" panose="02020603050405020304" pitchFamily="18" charset="0"/>
              </a:rPr>
              <a:t>COMMUNITY SERVICE LEARNING PROJECT FOR GRADE 8</a:t>
            </a:r>
            <a:endParaRPr lang="en-US" altLang="en-US" sz="2400" dirty="0">
              <a:ea typeface="Segoe UI Emoji" panose="020B0502040204020203" pitchFamily="34" charset="0"/>
              <a:cs typeface="Times New Roman" panose="02020603050405020304" pitchFamily="18" charset="0"/>
            </a:endParaRPr>
          </a:p>
        </p:txBody>
      </p:sp>
      <p:sp>
        <p:nvSpPr>
          <p:cNvPr id="17411" name="Content Placeholder 2">
            <a:extLst>
              <a:ext uri="{FF2B5EF4-FFF2-40B4-BE49-F238E27FC236}">
                <a16:creationId xmlns:a16="http://schemas.microsoft.com/office/drawing/2014/main" id="{9D801807-5CF5-400F-8043-6ACFFF76BBCE}"/>
              </a:ext>
            </a:extLst>
          </p:cNvPr>
          <p:cNvSpPr>
            <a:spLocks noGrp="1" noChangeArrowheads="1"/>
          </p:cNvSpPr>
          <p:nvPr>
            <p:ph idx="1"/>
          </p:nvPr>
        </p:nvSpPr>
        <p:spPr>
          <a:xfrm>
            <a:off x="949325" y="842575"/>
            <a:ext cx="10515600" cy="5200417"/>
          </a:xfrm>
        </p:spPr>
        <p:txBody>
          <a:bodyPr/>
          <a:lstStyle/>
          <a:p>
            <a:pPr marL="0" indent="0">
              <a:buFont typeface="Arial" panose="020B0604020202020204" pitchFamily="34" charset="0"/>
              <a:buNone/>
              <a:defRPr/>
            </a:pPr>
            <a:r>
              <a:rPr lang="en-US" dirty="0"/>
              <a:t>Learners will prepare for an integrated  CSL group  project. This project will have milestones that will be  </a:t>
            </a:r>
            <a:r>
              <a:rPr lang="en-US" b="1" dirty="0"/>
              <a:t>documented </a:t>
            </a:r>
            <a:r>
              <a:rPr lang="en-US" dirty="0"/>
              <a:t>and </a:t>
            </a:r>
            <a:r>
              <a:rPr lang="en-US" b="1" dirty="0"/>
              <a:t>assessed</a:t>
            </a:r>
            <a:r>
              <a:rPr lang="en-US" dirty="0"/>
              <a:t>.</a:t>
            </a:r>
          </a:p>
          <a:p>
            <a:pPr marL="0" indent="0">
              <a:buFont typeface="Arial" panose="020B0604020202020204" pitchFamily="34" charset="0"/>
              <a:buNone/>
              <a:defRPr/>
            </a:pPr>
            <a:r>
              <a:rPr lang="en-US" b="1" dirty="0"/>
              <a:t>They will:</a:t>
            </a:r>
          </a:p>
          <a:p>
            <a:pPr marL="571500" indent="-571500">
              <a:buFont typeface="+mj-lt"/>
              <a:buAutoNum type="romanLcPeriod"/>
              <a:defRPr/>
            </a:pPr>
            <a:r>
              <a:rPr lang="en-US" dirty="0"/>
              <a:t>Identify a problem in the community through     	  	     research </a:t>
            </a:r>
          </a:p>
          <a:p>
            <a:pPr marL="571500" indent="-571500">
              <a:buFont typeface="+mj-lt"/>
              <a:buAutoNum type="romanLcPeriod"/>
              <a:defRPr/>
            </a:pPr>
            <a:r>
              <a:rPr lang="en-US" dirty="0"/>
              <a:t>Make plans to solve the identified problem in the 			     community(What data collection tools will be used?		     Where will the data be collected? Target group)</a:t>
            </a:r>
          </a:p>
          <a:p>
            <a:pPr marL="571500" indent="-571500">
              <a:buFont typeface="+mj-lt"/>
              <a:buAutoNum type="romanLcPeriod"/>
              <a:defRPr/>
            </a:pPr>
            <a:r>
              <a:rPr lang="en-US" dirty="0"/>
              <a:t>Design solutions/strategies  to address  the 			    	     identified problem- (how will the groups be divided ?   	    	     What resources will be used?)</a:t>
            </a:r>
            <a:endParaRPr lang="en-US" i="1" dirty="0"/>
          </a:p>
          <a:p>
            <a:pPr>
              <a:defRPr/>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8119497-4E14-4864-AA26-37A2ECAFB307}"/>
              </a:ext>
            </a:extLst>
          </p:cNvPr>
          <p:cNvSpPr>
            <a:spLocks noGrp="1" noChangeArrowheads="1"/>
          </p:cNvSpPr>
          <p:nvPr>
            <p:ph type="title"/>
          </p:nvPr>
        </p:nvSpPr>
        <p:spPr/>
        <p:txBody>
          <a:bodyPr/>
          <a:lstStyle/>
          <a:p>
            <a:r>
              <a:rPr lang="en-GB" altLang="en-US" sz="2400" b="1" dirty="0">
                <a:solidFill>
                  <a:srgbClr val="7030A0"/>
                </a:solidFill>
                <a:latin typeface="Times New Roman" panose="02020603050405020304" pitchFamily="18" charset="0"/>
                <a:ea typeface="Segoe UI Emoji" panose="020B0502040204020203" pitchFamily="34" charset="0"/>
                <a:cs typeface="Times New Roman" panose="02020603050405020304" pitchFamily="18" charset="0"/>
              </a:rPr>
              <a:t>	</a:t>
            </a:r>
            <a:br>
              <a:rPr lang="en-GB" altLang="en-US" sz="2400" b="1" dirty="0">
                <a:solidFill>
                  <a:srgbClr val="7030A0"/>
                </a:solidFill>
                <a:latin typeface="Times New Roman" panose="02020603050405020304" pitchFamily="18" charset="0"/>
                <a:ea typeface="Segoe UI Emoji" panose="020B0502040204020203" pitchFamily="34" charset="0"/>
                <a:cs typeface="Times New Roman" panose="02020603050405020304" pitchFamily="18" charset="0"/>
              </a:rPr>
            </a:br>
            <a:r>
              <a:rPr lang="en-GB" altLang="en-US" sz="2400" b="1" dirty="0">
                <a:solidFill>
                  <a:srgbClr val="7030A0"/>
                </a:solidFill>
                <a:latin typeface="Times New Roman" panose="02020603050405020304" pitchFamily="18" charset="0"/>
                <a:ea typeface="Segoe UI Emoji" panose="020B0502040204020203" pitchFamily="34" charset="0"/>
                <a:cs typeface="Times New Roman" panose="02020603050405020304" pitchFamily="18" charset="0"/>
              </a:rPr>
              <a:t>	</a:t>
            </a:r>
            <a:r>
              <a:rPr lang="en-GB" altLang="en-US" sz="2400" b="1" dirty="0">
                <a:latin typeface="Times New Roman" panose="02020603050405020304" pitchFamily="18" charset="0"/>
                <a:ea typeface="Segoe UI Emoji" panose="020B0502040204020203" pitchFamily="34" charset="0"/>
                <a:cs typeface="Times New Roman" panose="02020603050405020304" pitchFamily="18" charset="0"/>
              </a:rPr>
              <a:t>COMMUNITY SERVICE LEARNING PROJECT FOR GRADE 9</a:t>
            </a:r>
            <a:br>
              <a:rPr lang="en-GB" altLang="en-US" sz="4800" b="1" dirty="0">
                <a:latin typeface="Times New Roman" panose="02020603050405020304" pitchFamily="18" charset="0"/>
                <a:ea typeface="Segoe UI Emoji" panose="020B0502040204020203" pitchFamily="34" charset="0"/>
                <a:cs typeface="Times New Roman" panose="02020603050405020304" pitchFamily="18" charset="0"/>
              </a:rPr>
            </a:br>
            <a:endParaRPr lang="en-US" altLang="en-US" dirty="0">
              <a:ea typeface="Segoe UI Emoji" panose="020B0502040204020203" pitchFamily="34" charset="0"/>
              <a:cs typeface="Times New Roman" panose="02020603050405020304" pitchFamily="18" charset="0"/>
            </a:endParaRPr>
          </a:p>
        </p:txBody>
      </p:sp>
      <p:sp>
        <p:nvSpPr>
          <p:cNvPr id="18435" name="Content Placeholder 2">
            <a:extLst>
              <a:ext uri="{FF2B5EF4-FFF2-40B4-BE49-F238E27FC236}">
                <a16:creationId xmlns:a16="http://schemas.microsoft.com/office/drawing/2014/main" id="{90D72644-15D3-47B7-A713-25133C5AF00F}"/>
              </a:ext>
            </a:extLst>
          </p:cNvPr>
          <p:cNvSpPr>
            <a:spLocks noGrp="1" noChangeArrowheads="1"/>
          </p:cNvSpPr>
          <p:nvPr>
            <p:ph idx="1"/>
          </p:nvPr>
        </p:nvSpPr>
        <p:spPr>
          <a:xfrm>
            <a:off x="838200" y="1052513"/>
            <a:ext cx="10515600" cy="5124450"/>
          </a:xfrm>
        </p:spPr>
        <p:txBody>
          <a:bodyPr/>
          <a:lstStyle/>
          <a:p>
            <a:pPr>
              <a:defRPr/>
            </a:pPr>
            <a:r>
              <a:rPr lang="en-GB" altLang="en-US" dirty="0">
                <a:ea typeface="Arial Narrow" panose="020B0606020202030204" pitchFamily="34" charset="0"/>
                <a:cs typeface="Arial Narrow" panose="020B0606020202030204" pitchFamily="34" charset="0"/>
              </a:rPr>
              <a:t>Learners will carry out an integrated project done in </a:t>
            </a:r>
            <a:r>
              <a:rPr lang="en-GB" altLang="en-US" b="1" dirty="0">
                <a:ea typeface="Arial Narrow" panose="020B0606020202030204" pitchFamily="34" charset="0"/>
                <a:cs typeface="Arial Narrow" panose="020B0606020202030204" pitchFamily="34" charset="0"/>
              </a:rPr>
              <a:t>group work</a:t>
            </a:r>
            <a:r>
              <a:rPr lang="en-GB" altLang="en-US" dirty="0">
                <a:ea typeface="Arial Narrow" panose="020B0606020202030204" pitchFamily="34" charset="0"/>
                <a:cs typeface="Arial Narrow" panose="020B0606020202030204" pitchFamily="34" charset="0"/>
              </a:rPr>
              <a:t>. The project will be a continuation of Community Service Learning activity at grade 8 and will focus on </a:t>
            </a:r>
            <a:r>
              <a:rPr lang="en-GB" altLang="en-US" b="1" dirty="0">
                <a:ea typeface="Arial Narrow" panose="020B0606020202030204" pitchFamily="34" charset="0"/>
                <a:cs typeface="Arial Narrow" panose="020B0606020202030204" pitchFamily="34" charset="0"/>
              </a:rPr>
              <a:t>implementation</a:t>
            </a:r>
            <a:r>
              <a:rPr lang="en-GB" altLang="en-US" dirty="0">
                <a:ea typeface="Arial Narrow" panose="020B0606020202030204" pitchFamily="34" charset="0"/>
                <a:cs typeface="Arial Narrow" panose="020B0606020202030204" pitchFamily="34" charset="0"/>
              </a:rPr>
              <a:t>, </a:t>
            </a:r>
            <a:r>
              <a:rPr lang="en-GB" altLang="en-US" b="1" dirty="0">
                <a:ea typeface="Arial Narrow" panose="020B0606020202030204" pitchFamily="34" charset="0"/>
                <a:cs typeface="Arial Narrow" panose="020B0606020202030204" pitchFamily="34" charset="0"/>
              </a:rPr>
              <a:t>showcasing</a:t>
            </a:r>
            <a:r>
              <a:rPr lang="en-GB" altLang="en-US" dirty="0">
                <a:ea typeface="Arial Narrow" panose="020B0606020202030204" pitchFamily="34" charset="0"/>
                <a:cs typeface="Arial Narrow" panose="020B0606020202030204" pitchFamily="34" charset="0"/>
              </a:rPr>
              <a:t> and </a:t>
            </a:r>
            <a:r>
              <a:rPr lang="en-GB" altLang="en-US" b="1" dirty="0">
                <a:ea typeface="Arial Narrow" panose="020B0606020202030204" pitchFamily="34" charset="0"/>
                <a:cs typeface="Arial Narrow" panose="020B0606020202030204" pitchFamily="34" charset="0"/>
              </a:rPr>
              <a:t>reflection </a:t>
            </a:r>
            <a:r>
              <a:rPr lang="en-GB" altLang="en-US" dirty="0">
                <a:ea typeface="Arial Narrow" panose="020B0606020202030204" pitchFamily="34" charset="0"/>
                <a:cs typeface="Arial Narrow" panose="020B0606020202030204" pitchFamily="34" charset="0"/>
              </a:rPr>
              <a:t>as follows:</a:t>
            </a:r>
          </a:p>
          <a:p>
            <a:pPr marL="0" indent="0">
              <a:buFont typeface="Arial" panose="020B0604020202020204" pitchFamily="34" charset="0"/>
              <a:buNone/>
              <a:defRPr/>
            </a:pPr>
            <a:r>
              <a:rPr lang="en-US" b="1" dirty="0"/>
              <a:t>They will:</a:t>
            </a:r>
            <a:endParaRPr lang="en-GB" altLang="en-US" dirty="0">
              <a:ea typeface="Arial Narrow" panose="020B0606020202030204" pitchFamily="34" charset="0"/>
              <a:cs typeface="Arial Narrow" panose="020B0606020202030204" pitchFamily="34" charset="0"/>
            </a:endParaRPr>
          </a:p>
          <a:p>
            <a:pPr marL="571500" indent="-571500">
              <a:buFont typeface="+mj-lt"/>
              <a:buAutoNum type="romanLcPeriod"/>
              <a:defRPr/>
            </a:pPr>
            <a:r>
              <a:rPr lang="en-US" dirty="0"/>
              <a:t>	Implement the recommended solution(s) to 		    	address the problem</a:t>
            </a:r>
          </a:p>
          <a:p>
            <a:pPr marL="571500" indent="-571500">
              <a:buFont typeface="+mj-lt"/>
              <a:buAutoNum type="romanLcPeriod"/>
              <a:defRPr/>
            </a:pPr>
            <a:r>
              <a:rPr lang="en-US" dirty="0"/>
              <a:t>    share /report/ on findings of the project done </a:t>
            </a:r>
          </a:p>
          <a:p>
            <a:pPr marL="571500" indent="-571500">
              <a:buFont typeface="+mj-lt"/>
              <a:buAutoNum type="romanLcPeriod"/>
              <a:defRPr/>
            </a:pPr>
            <a:r>
              <a:rPr lang="en-US" dirty="0"/>
              <a:t>    Reflect on the learnings and relevance of the 		     	project</a:t>
            </a:r>
          </a:p>
          <a:p>
            <a:pPr marL="0" indent="0">
              <a:buFont typeface="Arial" panose="020B0604020202020204" pitchFamily="34" charset="0"/>
              <a:buNone/>
              <a:defRPr/>
            </a:pPr>
            <a:endParaRPr lang="en-GB" altLang="en-US" dirty="0">
              <a:latin typeface="Times New Roman" panose="02020603050405020304" pitchFamily="18" charset="0"/>
              <a:ea typeface="Arial Narrow" panose="020B0606020202030204" pitchFamily="34" charset="0"/>
              <a:cs typeface="Arial Narrow" panose="020B0606020202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3C478D6-F925-410F-AC15-FF8880DF5EC8}"/>
              </a:ext>
            </a:extLst>
          </p:cNvPr>
          <p:cNvSpPr>
            <a:spLocks noGrp="1" noChangeArrowheads="1"/>
          </p:cNvSpPr>
          <p:nvPr>
            <p:ph type="title"/>
          </p:nvPr>
        </p:nvSpPr>
        <p:spPr/>
        <p:txBody>
          <a:bodyPr/>
          <a:lstStyle/>
          <a:p>
            <a:r>
              <a:rPr lang="en-GB" altLang="en-US" sz="3600" b="1" dirty="0">
                <a:solidFill>
                  <a:srgbClr val="7030A0"/>
                </a:solidFill>
              </a:rPr>
              <a:t>	</a:t>
            </a:r>
            <a:r>
              <a:rPr lang="en-GB" altLang="en-US" sz="3600" b="1" dirty="0"/>
              <a:t>CSL in Senior Secondary School(G10-12) </a:t>
            </a:r>
            <a:br>
              <a:rPr lang="en-GB" altLang="en-US" b="1" dirty="0">
                <a:solidFill>
                  <a:srgbClr val="7030A0"/>
                </a:solidFill>
              </a:rPr>
            </a:br>
            <a:endParaRPr lang="en-US" altLang="en-US" dirty="0">
              <a:solidFill>
                <a:srgbClr val="7030A0"/>
              </a:solidFill>
            </a:endParaRPr>
          </a:p>
        </p:txBody>
      </p:sp>
      <p:sp>
        <p:nvSpPr>
          <p:cNvPr id="3" name="Content Placeholder 2">
            <a:extLst>
              <a:ext uri="{FF2B5EF4-FFF2-40B4-BE49-F238E27FC236}">
                <a16:creationId xmlns:a16="http://schemas.microsoft.com/office/drawing/2014/main" id="{DDFFFAC2-65DB-4D2E-A34E-4EDD08E97B52}"/>
              </a:ext>
            </a:extLst>
          </p:cNvPr>
          <p:cNvSpPr>
            <a:spLocks noGrp="1"/>
          </p:cNvSpPr>
          <p:nvPr>
            <p:ph idx="1"/>
          </p:nvPr>
        </p:nvSpPr>
        <p:spPr>
          <a:xfrm>
            <a:off x="838200" y="1136650"/>
            <a:ext cx="10515600" cy="5026025"/>
          </a:xfrm>
        </p:spPr>
        <p:txBody>
          <a:bodyPr/>
          <a:lstStyle/>
          <a:p>
            <a:pPr marL="0" indent="0">
              <a:buNone/>
              <a:defRPr/>
            </a:pPr>
            <a:r>
              <a:rPr lang="en-GB" dirty="0"/>
              <a:t>CSL is a core, stand-alone subject. Each learner will be expected to carry out at least 135 hours of community service throughout their three years in senior school. </a:t>
            </a:r>
          </a:p>
          <a:p>
            <a:pPr marL="0" indent="0">
              <a:buNone/>
              <a:defRPr/>
            </a:pPr>
            <a:endParaRPr lang="en-GB" dirty="0"/>
          </a:p>
          <a:p>
            <a:pPr marL="0" indent="0">
              <a:buNone/>
              <a:defRPr/>
            </a:pPr>
            <a:r>
              <a:rPr lang="en-GB" dirty="0"/>
              <a:t>Identified individuals assigned to support the learner undertaking the community service  will sign a logbook against the hours served. The learner will be provided with a log book developed by KICD.</a:t>
            </a:r>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The </a:t>
            </a:r>
            <a:r>
              <a:rPr lang="en-GB" b="1" dirty="0"/>
              <a:t>capstone CSL  project </a:t>
            </a:r>
            <a:r>
              <a:rPr lang="en-GB" dirty="0"/>
              <a:t>will form part of the summative assessment. </a:t>
            </a:r>
            <a:r>
              <a:rPr lang="en-US" dirty="0"/>
              <a:t> </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BA6C-FDDB-457A-DDAD-E52C29AEE59A}"/>
              </a:ext>
            </a:extLst>
          </p:cNvPr>
          <p:cNvSpPr>
            <a:spLocks noGrp="1"/>
          </p:cNvSpPr>
          <p:nvPr>
            <p:ph type="title"/>
          </p:nvPr>
        </p:nvSpPr>
        <p:spPr>
          <a:xfrm>
            <a:off x="838200" y="317501"/>
            <a:ext cx="10515600" cy="907494"/>
          </a:xfrm>
        </p:spPr>
        <p:txBody>
          <a:bodyPr/>
          <a:lstStyle/>
          <a:p>
            <a:r>
              <a:rPr lang="en-US" b="1" dirty="0"/>
              <a:t>Session Objectives</a:t>
            </a:r>
            <a:endParaRPr lang="en-KE" b="1" dirty="0"/>
          </a:p>
        </p:txBody>
      </p:sp>
      <p:sp>
        <p:nvSpPr>
          <p:cNvPr id="4" name="TextBox 3">
            <a:extLst>
              <a:ext uri="{FF2B5EF4-FFF2-40B4-BE49-F238E27FC236}">
                <a16:creationId xmlns:a16="http://schemas.microsoft.com/office/drawing/2014/main" id="{FF4841D7-7A4B-03B8-11DA-1103EB74464C}"/>
              </a:ext>
            </a:extLst>
          </p:cNvPr>
          <p:cNvSpPr txBox="1"/>
          <p:nvPr/>
        </p:nvSpPr>
        <p:spPr>
          <a:xfrm>
            <a:off x="735291" y="1395168"/>
            <a:ext cx="8406352" cy="4524315"/>
          </a:xfrm>
          <a:prstGeom prst="rect">
            <a:avLst/>
          </a:prstGeom>
          <a:noFill/>
        </p:spPr>
        <p:txBody>
          <a:bodyPr wrap="square">
            <a:spAutoFit/>
          </a:bodyPr>
          <a:lstStyle/>
          <a:p>
            <a:r>
              <a:rPr lang="en-GB" sz="3200" dirty="0">
                <a:latin typeface="+mj-lt"/>
              </a:rPr>
              <a:t>By the end of the session, the participant should be able to</a:t>
            </a:r>
            <a:r>
              <a:rPr lang="en-GB" sz="3200" i="1" dirty="0">
                <a:latin typeface="+mj-lt"/>
              </a:rPr>
              <a:t>:</a:t>
            </a:r>
          </a:p>
          <a:p>
            <a:pPr marL="920750" lvl="0" indent="-457200">
              <a:buFont typeface="+mj-lt"/>
              <a:buAutoNum type="alphaLcParenR"/>
            </a:pPr>
            <a:r>
              <a:rPr lang="x-none" sz="3200" dirty="0">
                <a:latin typeface="+mj-lt"/>
              </a:rPr>
              <a:t>state the </a:t>
            </a:r>
            <a:r>
              <a:rPr lang="en-US" sz="3200" dirty="0">
                <a:latin typeface="+mj-lt"/>
              </a:rPr>
              <a:t>benefits of Community Service Learning (CSL) to the learner and the community,</a:t>
            </a:r>
          </a:p>
          <a:p>
            <a:pPr marL="920750" lvl="0" indent="-457200">
              <a:buFont typeface="+mj-lt"/>
              <a:buAutoNum type="alphaLcParenR"/>
            </a:pPr>
            <a:r>
              <a:rPr lang="en-US" sz="3200" dirty="0">
                <a:latin typeface="+mj-lt"/>
              </a:rPr>
              <a:t>explain  the steps in the CSL project</a:t>
            </a:r>
          </a:p>
          <a:p>
            <a:pPr marL="920750" lvl="0" indent="-457200">
              <a:buFont typeface="+mj-lt"/>
              <a:buAutoNum type="alphaLcParenR"/>
            </a:pPr>
            <a:r>
              <a:rPr lang="x-none" sz="3200" dirty="0">
                <a:latin typeface="+mj-lt"/>
              </a:rPr>
              <a:t>demonstrate the ability to </a:t>
            </a:r>
            <a:r>
              <a:rPr lang="en-US" sz="3200" dirty="0">
                <a:latin typeface="+mj-lt"/>
              </a:rPr>
              <a:t>support learners in applying  the CSL project strategies </a:t>
            </a:r>
            <a:r>
              <a:rPr lang="x-none" sz="3200" dirty="0">
                <a:latin typeface="+mj-lt"/>
              </a:rPr>
              <a:t>.</a:t>
            </a:r>
            <a:r>
              <a:rPr lang="en-US" sz="3200" b="1" dirty="0">
                <a:latin typeface="+mj-lt"/>
              </a:rPr>
              <a:t>                  </a:t>
            </a:r>
          </a:p>
        </p:txBody>
      </p:sp>
    </p:spTree>
    <p:extLst>
      <p:ext uri="{BB962C8B-B14F-4D97-AF65-F5344CB8AC3E}">
        <p14:creationId xmlns:p14="http://schemas.microsoft.com/office/powerpoint/2010/main" val="184762778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715E431-C63B-4DA1-A691-FA05A7B44AC9}"/>
              </a:ext>
            </a:extLst>
          </p:cNvPr>
          <p:cNvGrpSpPr/>
          <p:nvPr/>
        </p:nvGrpSpPr>
        <p:grpSpPr>
          <a:xfrm>
            <a:off x="1199456" y="1124745"/>
            <a:ext cx="8990375" cy="3981824"/>
            <a:chOff x="0" y="-77185"/>
            <a:chExt cx="3231462" cy="1016093"/>
          </a:xfrm>
          <a:solidFill>
            <a:sysClr val="window" lastClr="FFFFFF"/>
          </a:solidFill>
        </p:grpSpPr>
        <p:sp>
          <p:nvSpPr>
            <p:cNvPr id="9" name="Text Box 476">
              <a:extLst>
                <a:ext uri="{FF2B5EF4-FFF2-40B4-BE49-F238E27FC236}">
                  <a16:creationId xmlns:a16="http://schemas.microsoft.com/office/drawing/2014/main" id="{2CE123CB-3CB4-4717-85D5-16C9C2E3BC22}"/>
                </a:ext>
              </a:extLst>
            </p:cNvPr>
            <p:cNvSpPr txBox="1"/>
            <p:nvPr/>
          </p:nvSpPr>
          <p:spPr>
            <a:xfrm>
              <a:off x="717470" y="-77185"/>
              <a:ext cx="2513992" cy="1016093"/>
            </a:xfrm>
            <a:prstGeom prst="roundRect">
              <a:avLst/>
            </a:prstGeom>
            <a:solidFill>
              <a:srgbClr val="00B0F0"/>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pPr>
              <a:r>
                <a:rPr lang="en" sz="2000" b="1" u="sng"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Self-Reflection</a:t>
              </a:r>
              <a:r>
                <a:rPr lang="en"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 </a:t>
              </a:r>
              <a:r>
                <a:rPr lang="en-US"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rPr>
                <a:t> </a:t>
              </a:r>
              <a:endParaRPr lang="en-KE" sz="2000" b="1" dirty="0">
                <a:solidFill>
                  <a:srgbClr val="1F4D78"/>
                </a:solidFill>
                <a:effectLst/>
                <a:latin typeface="Cooper Black" panose="0208090404030B0204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1. I learnt…….</a:t>
              </a:r>
              <a:r>
                <a:rPr lang="en-US" dirty="0">
                  <a:effectLst/>
                  <a:latin typeface="Albertus MT Std Light"/>
                  <a:ea typeface="Calibri" panose="020F0502020204030204" pitchFamily="34" charset="0"/>
                  <a:cs typeface="Times New Roman" panose="02020603050405020304" pitchFamily="18" charset="0"/>
                </a:rPr>
                <a:t> </a:t>
              </a:r>
              <a:endParaRPr lang="en-K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2. I need to learn more about…….</a:t>
              </a:r>
              <a:endParaRPr lang="en-K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3.How I will apply what I have learnt</a:t>
              </a:r>
              <a:endParaRPr lang="en-K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dirty="0">
                  <a:effectLst/>
                  <a:latin typeface="Albertus MT Std Light"/>
                  <a:ea typeface="Calibri" panose="020F0502020204030204" pitchFamily="34" charset="0"/>
                  <a:cs typeface="Times New Roman" panose="02020603050405020304" pitchFamily="18" charset="0"/>
                </a:rPr>
                <a:t>Suggestions I have for improvement of the session</a:t>
              </a:r>
              <a:endParaRPr lang="en-KE"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 sz="2800" i="1" dirty="0">
                  <a:effectLst/>
                  <a:highlight>
                    <a:srgbClr val="FFFF00"/>
                  </a:highlight>
                  <a:latin typeface="Albertus MT Std Light"/>
                  <a:ea typeface="Calibri" panose="020F0502020204030204" pitchFamily="34" charset="0"/>
                  <a:cs typeface="Times New Roman" panose="02020603050405020304" pitchFamily="18" charset="0"/>
                </a:rPr>
                <a:t>Upload your responses </a:t>
              </a:r>
              <a:r>
                <a:rPr lang="en-US" sz="2800" i="1" dirty="0">
                  <a:effectLst/>
                  <a:highlight>
                    <a:srgbClr val="FFFF00"/>
                  </a:highlight>
                  <a:latin typeface="Albertus MT Std Light"/>
                  <a:ea typeface="Calibri" panose="020F0502020204030204" pitchFamily="34" charset="0"/>
                  <a:cs typeface="Times New Roman" panose="02020603050405020304" pitchFamily="18" charset="0"/>
                </a:rPr>
                <a:t>on </a:t>
              </a:r>
              <a:r>
                <a:rPr lang="en-US" sz="2400" i="1" dirty="0">
                  <a:highlight>
                    <a:srgbClr val="FFFF00"/>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https://forms.office.com/r/7nHVcLMZrt</a:t>
              </a:r>
              <a:r>
                <a:rPr lang="en-US" sz="2400" i="1" dirty="0">
                  <a:highlight>
                    <a:srgbClr val="FFFF00"/>
                  </a:highlight>
                  <a:latin typeface="Times New Roman" panose="02020603050405020304" pitchFamily="18" charset="0"/>
                  <a:cs typeface="Times New Roman" panose="02020603050405020304" pitchFamily="18" charset="0"/>
                </a:rPr>
                <a:t> </a:t>
              </a:r>
              <a:endParaRPr lang="en-KE" sz="2400" i="1" dirty="0">
                <a:highlight>
                  <a:srgbClr val="FFFF00"/>
                </a:highlight>
                <a:latin typeface="Times New Roman" panose="02020603050405020304" pitchFamily="18" charset="0"/>
                <a:cs typeface="Times New Roman" panose="02020603050405020304" pitchFamily="18" charset="0"/>
              </a:endParaRPr>
            </a:p>
            <a:p>
              <a:pPr>
                <a:lnSpc>
                  <a:spcPct val="115000"/>
                </a:lnSpc>
                <a:spcAft>
                  <a:spcPts val="800"/>
                </a:spcAft>
              </a:pPr>
              <a:endParaRPr lang="en-KE"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Facilitators to use this link to View Responses: </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3"/>
                </a:rPr>
                <a:t>https://tinyurl.com/KWL-Facilitators</a:t>
              </a:r>
              <a:r>
                <a:rPr lang="en-US"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KE"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descr="Reflection Icons - Download Free Vector Icons | Noun Project">
              <a:extLst>
                <a:ext uri="{FF2B5EF4-FFF2-40B4-BE49-F238E27FC236}">
                  <a16:creationId xmlns:a16="http://schemas.microsoft.com/office/drawing/2014/main" id="{1CE7F23A-1005-45BC-8351-FECC3FE939DB}"/>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1"/>
              <a:ext cx="647700" cy="861726"/>
            </a:xfrm>
            <a:prstGeom prst="roundRect">
              <a:avLst/>
            </a:prstGeom>
            <a:solidFill>
              <a:srgbClr val="002060"/>
            </a:solidFill>
            <a:ln w="12700" cap="flat" cmpd="sng" algn="ctr">
              <a:noFill/>
              <a:prstDash val="solid"/>
              <a:miter lim="800000"/>
            </a:ln>
            <a:effectLst/>
          </p:spPr>
        </p:pic>
      </p:grpSp>
    </p:spTree>
    <p:extLst>
      <p:ext uri="{BB962C8B-B14F-4D97-AF65-F5344CB8AC3E}">
        <p14:creationId xmlns:p14="http://schemas.microsoft.com/office/powerpoint/2010/main" val="120870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D026B21E-542D-4DE1-A6B8-CCE157040D7E}"/>
              </a:ext>
            </a:extLst>
          </p:cNvPr>
          <p:cNvSpPr txBox="1">
            <a:spLocks noChangeArrowheads="1"/>
          </p:cNvSpPr>
          <p:nvPr/>
        </p:nvSpPr>
        <p:spPr bwMode="auto">
          <a:xfrm>
            <a:off x="2601913" y="1500188"/>
            <a:ext cx="6049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4472C4"/>
                </a:solidFill>
                <a:effectLst/>
                <a:uLnTx/>
                <a:uFillTx/>
                <a:latin typeface="Times New Roman" panose="02020603050405020304" pitchFamily="18" charset="0"/>
                <a:ea typeface="+mn-ea"/>
                <a:cs typeface="Times New Roman" panose="02020603050405020304" pitchFamily="18"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7" y="764704"/>
            <a:ext cx="3363170" cy="2183042"/>
          </a:xfrm>
        </p:spPr>
        <p:txBody>
          <a:bodyPr vert="horz" lIns="91440" tIns="45720" rIns="91440" bIns="45720" rtlCol="0" anchor="b">
            <a:normAutofit/>
          </a:bodyPr>
          <a:lstStyle/>
          <a:p>
            <a:r>
              <a:rPr lang="en-US" sz="4000" b="1" dirty="0">
                <a:effectLst>
                  <a:outerShdw blurRad="38100" dist="38100" dir="2700000" algn="tl">
                    <a:srgbClr val="000000">
                      <a:alpha val="43137"/>
                    </a:srgbClr>
                  </a:outerShdw>
                </a:effectLst>
              </a:rPr>
              <a:t>KWL</a:t>
            </a:r>
            <a:endParaRPr lang="en-US" sz="4000" dirty="0"/>
          </a:p>
        </p:txBody>
      </p:sp>
      <p:pic>
        <p:nvPicPr>
          <p:cNvPr id="15" name="Picture 15">
            <a:extLst>
              <a:ext uri="{FF2B5EF4-FFF2-40B4-BE49-F238E27FC236}">
                <a16:creationId xmlns:a16="http://schemas.microsoft.com/office/drawing/2014/main" id="{2B856B81-CD39-4403-9A0B-09D8854F096C}"/>
              </a:ext>
            </a:extLst>
          </p:cNvPr>
          <p:cNvPicPr>
            <a:picLocks noChangeAspect="1"/>
          </p:cNvPicPr>
          <p:nvPr/>
        </p:nvPicPr>
        <p:blipFill>
          <a:blip r:embed="rId3"/>
          <a:stretch>
            <a:fillRect/>
          </a:stretch>
        </p:blipFill>
        <p:spPr>
          <a:xfrm>
            <a:off x="5196964" y="1108946"/>
            <a:ext cx="1846470" cy="1846470"/>
          </a:xfrm>
          <a:prstGeom prst="rect">
            <a:avLst/>
          </a:prstGeom>
        </p:spPr>
      </p:pic>
      <p:sp>
        <p:nvSpPr>
          <p:cNvPr id="9" name="TextBox 8">
            <a:extLst>
              <a:ext uri="{FF2B5EF4-FFF2-40B4-BE49-F238E27FC236}">
                <a16:creationId xmlns:a16="http://schemas.microsoft.com/office/drawing/2014/main" id="{31C27902-87F1-4330-BD36-AB74DD6D12BA}"/>
              </a:ext>
            </a:extLst>
          </p:cNvPr>
          <p:cNvSpPr txBox="1"/>
          <p:nvPr/>
        </p:nvSpPr>
        <p:spPr>
          <a:xfrm>
            <a:off x="479376" y="3122675"/>
            <a:ext cx="5690043" cy="227732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169545" indent="-228600">
              <a:lnSpc>
                <a:spcPct val="90000"/>
              </a:lnSpc>
              <a:spcBef>
                <a:spcPts val="200"/>
              </a:spcBef>
              <a:spcAft>
                <a:spcPts val="200"/>
              </a:spcAft>
              <a:buFont typeface="Arial" panose="020B0604020202020204" pitchFamily="34" charset="0"/>
              <a:buChar char="•"/>
            </a:pPr>
            <a:r>
              <a:rPr lang="en-US" sz="2400" b="1" dirty="0"/>
              <a:t>1. What </a:t>
            </a:r>
            <a:r>
              <a:rPr lang="en-US" sz="2400" b="1" i="1" dirty="0"/>
              <a:t>I know</a:t>
            </a:r>
            <a:r>
              <a:rPr lang="en-US" sz="2400" b="1" dirty="0"/>
              <a:t> about ….........</a:t>
            </a:r>
            <a:endParaRPr lang="en-US" sz="2400" dirty="0"/>
          </a:p>
          <a:p>
            <a:pPr marL="228600" indent="-228600">
              <a:lnSpc>
                <a:spcPct val="90000"/>
              </a:lnSpc>
              <a:spcBef>
                <a:spcPts val="200"/>
              </a:spcBef>
              <a:spcAft>
                <a:spcPts val="200"/>
              </a:spcAft>
              <a:buFont typeface="Arial" panose="020B0604020202020204" pitchFamily="34" charset="0"/>
              <a:buChar char="•"/>
            </a:pPr>
            <a:r>
              <a:rPr lang="en-US" sz="2400" b="1" dirty="0"/>
              <a:t>2. What </a:t>
            </a:r>
            <a:r>
              <a:rPr lang="en-US" sz="2400" b="1" i="1" dirty="0"/>
              <a:t>I want to know</a:t>
            </a:r>
            <a:r>
              <a:rPr lang="en-US" sz="2400" b="1" dirty="0"/>
              <a:t> about …............</a:t>
            </a:r>
            <a:endParaRPr lang="en-US" sz="2400" dirty="0"/>
          </a:p>
        </p:txBody>
      </p:sp>
      <p:pic>
        <p:nvPicPr>
          <p:cNvPr id="8" name="Picture 8" descr="Icon&#10;&#10;Description automatically generated">
            <a:extLst>
              <a:ext uri="{FF2B5EF4-FFF2-40B4-BE49-F238E27FC236}">
                <a16:creationId xmlns:a16="http://schemas.microsoft.com/office/drawing/2014/main" id="{22A07808-AB80-4B2E-A807-9581362A71B6}"/>
              </a:ext>
            </a:extLst>
          </p:cNvPr>
          <p:cNvPicPr>
            <a:picLocks noGrp="1" noChangeAspect="1"/>
          </p:cNvPicPr>
          <p:nvPr>
            <p:ph idx="1"/>
          </p:nvPr>
        </p:nvPicPr>
        <p:blipFill>
          <a:blip r:embed="rId4"/>
          <a:stretch>
            <a:fillRect/>
          </a:stretch>
        </p:blipFill>
        <p:spPr>
          <a:xfrm>
            <a:off x="8276706" y="2102491"/>
            <a:ext cx="2260176" cy="3217333"/>
          </a:xfrm>
          <a:prstGeom prst="rect">
            <a:avLst/>
          </a:prstGeom>
        </p:spPr>
      </p:pic>
    </p:spTree>
    <p:extLst>
      <p:ext uri="{BB962C8B-B14F-4D97-AF65-F5344CB8AC3E}">
        <p14:creationId xmlns:p14="http://schemas.microsoft.com/office/powerpoint/2010/main" val="215069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8869E23-8170-484F-B91D-09B6C3882324}"/>
              </a:ext>
            </a:extLst>
          </p:cNvPr>
          <p:cNvSpPr>
            <a:spLocks noChangeArrowheads="1"/>
          </p:cNvSpPr>
          <p:nvPr/>
        </p:nvSpPr>
        <p:spPr bwMode="auto">
          <a:xfrm>
            <a:off x="344488" y="1457325"/>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GB" altLang="en-US" sz="1200">
                <a:solidFill>
                  <a:srgbClr val="000000"/>
                </a:solidFill>
                <a:latin typeface="Arial" panose="020B0604020202020204" pitchFamily="34" charset="0"/>
                <a:cs typeface="Times New Roman" panose="02020603050405020304" pitchFamily="18" charset="0"/>
              </a:rPr>
              <a:t>.</a:t>
            </a:r>
            <a:endParaRPr lang="en-GB" altLang="en-US" sz="1800">
              <a:solidFill>
                <a:srgbClr val="000000"/>
              </a:solidFill>
              <a:latin typeface="Arial" panose="020B0604020202020204" pitchFamily="34" charset="0"/>
            </a:endParaRPr>
          </a:p>
        </p:txBody>
      </p:sp>
      <p:sp>
        <p:nvSpPr>
          <p:cNvPr id="4099" name="TextBox 2">
            <a:extLst>
              <a:ext uri="{FF2B5EF4-FFF2-40B4-BE49-F238E27FC236}">
                <a16:creationId xmlns:a16="http://schemas.microsoft.com/office/drawing/2014/main" id="{01D6385F-2534-4DD8-B1BB-4688805107A6}"/>
              </a:ext>
            </a:extLst>
          </p:cNvPr>
          <p:cNvSpPr txBox="1">
            <a:spLocks noChangeArrowheads="1"/>
          </p:cNvSpPr>
          <p:nvPr/>
        </p:nvSpPr>
        <p:spPr bwMode="auto">
          <a:xfrm>
            <a:off x="344488" y="395288"/>
            <a:ext cx="890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ESSENCE STATEMENT</a:t>
            </a:r>
          </a:p>
        </p:txBody>
      </p:sp>
      <p:sp>
        <p:nvSpPr>
          <p:cNvPr id="4100" name="TextBox 6">
            <a:extLst>
              <a:ext uri="{FF2B5EF4-FFF2-40B4-BE49-F238E27FC236}">
                <a16:creationId xmlns:a16="http://schemas.microsoft.com/office/drawing/2014/main" id="{185F5A7E-C148-44CF-A95E-5EE39D22205A}"/>
              </a:ext>
            </a:extLst>
          </p:cNvPr>
          <p:cNvSpPr txBox="1">
            <a:spLocks noChangeArrowheads="1"/>
          </p:cNvSpPr>
          <p:nvPr/>
        </p:nvSpPr>
        <p:spPr bwMode="auto">
          <a:xfrm>
            <a:off x="490538" y="0"/>
            <a:ext cx="11753850" cy="717119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lnSpc>
                <a:spcPct val="100000"/>
              </a:lnSpc>
              <a:spcBef>
                <a:spcPct val="0"/>
              </a:spcBef>
              <a:defRPr/>
            </a:pPr>
            <a:endParaRPr lang="en-GB" altLang="en-US" sz="2700" dirty="0"/>
          </a:p>
          <a:p>
            <a:pPr eaLnBrk="1" hangingPunct="1">
              <a:lnSpc>
                <a:spcPct val="100000"/>
              </a:lnSpc>
              <a:spcBef>
                <a:spcPct val="0"/>
              </a:spcBef>
              <a:buFont typeface="Arial" panose="020B0604020202020204" pitchFamily="34" charset="0"/>
              <a:buNone/>
              <a:defRPr/>
            </a:pPr>
            <a:r>
              <a:rPr lang="en-GB" altLang="en-US" sz="2700" dirty="0"/>
              <a:t>                             </a:t>
            </a:r>
            <a:endParaRPr lang="en-GB" altLang="en-US" dirty="0"/>
          </a:p>
          <a:p>
            <a:pPr eaLnBrk="1" hangingPunct="1">
              <a:lnSpc>
                <a:spcPct val="100000"/>
              </a:lnSpc>
              <a:spcBef>
                <a:spcPct val="0"/>
              </a:spcBef>
              <a:buFont typeface="Arial" panose="020B0604020202020204" pitchFamily="34" charset="0"/>
              <a:buNone/>
              <a:defRPr/>
            </a:pPr>
            <a:r>
              <a:rPr lang="en-GB" altLang="en-US" dirty="0">
                <a:latin typeface="+mn-lt"/>
              </a:rPr>
              <a:t>It is increasingly being acknowledged globally that involving learners in </a:t>
            </a:r>
            <a:r>
              <a:rPr lang="en-GB" altLang="en-US" b="1" dirty="0">
                <a:latin typeface="+mn-lt"/>
              </a:rPr>
              <a:t>community service </a:t>
            </a:r>
            <a:r>
              <a:rPr lang="en-GB" altLang="en-US" dirty="0">
                <a:latin typeface="+mn-lt"/>
              </a:rPr>
              <a:t>has a lasting and positive impact on themselves and society at large. Community Service Learning (CSL) extends learning beyond the classroom into the community. </a:t>
            </a:r>
          </a:p>
          <a:p>
            <a:pPr eaLnBrk="1" hangingPunct="1">
              <a:lnSpc>
                <a:spcPct val="100000"/>
              </a:lnSpc>
              <a:spcBef>
                <a:spcPct val="0"/>
              </a:spcBef>
              <a:buFont typeface="Arial" panose="020B0604020202020204" pitchFamily="34" charset="0"/>
              <a:buNone/>
              <a:defRPr/>
            </a:pPr>
            <a:endParaRPr lang="en-GB" altLang="en-US" dirty="0">
              <a:latin typeface="+mn-lt"/>
            </a:endParaRPr>
          </a:p>
          <a:p>
            <a:pPr eaLnBrk="1" hangingPunct="1">
              <a:lnSpc>
                <a:spcPct val="100000"/>
              </a:lnSpc>
              <a:spcBef>
                <a:spcPct val="0"/>
              </a:spcBef>
              <a:buFont typeface="Arial" panose="020B0604020202020204" pitchFamily="34" charset="0"/>
              <a:buNone/>
              <a:defRPr/>
            </a:pPr>
            <a:r>
              <a:rPr lang="en-GB" altLang="en-US" dirty="0">
                <a:latin typeface="+mn-lt"/>
              </a:rPr>
              <a:t>Learning happens through experiential learning strategies that integrate classroom learning and community service to enable learners to reflect, experience and learn from the community.</a:t>
            </a:r>
          </a:p>
          <a:p>
            <a:pPr eaLnBrk="1" hangingPunct="1">
              <a:lnSpc>
                <a:spcPct val="100000"/>
              </a:lnSpc>
              <a:spcBef>
                <a:spcPct val="0"/>
              </a:spcBef>
              <a:buFont typeface="Arial" panose="020B0604020202020204" pitchFamily="34" charset="0"/>
              <a:buNone/>
              <a:defRPr/>
            </a:pPr>
            <a:endParaRPr lang="en-GB" dirty="0">
              <a:latin typeface="+mn-lt"/>
            </a:endParaRPr>
          </a:p>
          <a:p>
            <a:pPr eaLnBrk="1" hangingPunct="1">
              <a:lnSpc>
                <a:spcPct val="100000"/>
              </a:lnSpc>
              <a:spcBef>
                <a:spcPct val="0"/>
              </a:spcBef>
              <a:buFont typeface="Arial" panose="020B0604020202020204" pitchFamily="34" charset="0"/>
              <a:buNone/>
              <a:defRPr/>
            </a:pPr>
            <a:r>
              <a:rPr lang="en-GB" dirty="0">
                <a:latin typeface="+mn-lt"/>
              </a:rPr>
              <a:t>CSL combines classroom learning and community service, allowing learners to work with community members to solve local problems and to learn from their own experiences.</a:t>
            </a:r>
            <a:endParaRPr lang="en-GB" altLang="en-US" dirty="0">
              <a:latin typeface="+mn-lt"/>
            </a:endParaRPr>
          </a:p>
          <a:p>
            <a:pPr eaLnBrk="1" hangingPunct="1">
              <a:lnSpc>
                <a:spcPct val="100000"/>
              </a:lnSpc>
              <a:spcBef>
                <a:spcPct val="0"/>
              </a:spcBef>
              <a:buFontTx/>
              <a:buNone/>
              <a:defRPr/>
            </a:pPr>
            <a:r>
              <a:rPr lang="en-GB" altLang="en-US" dirty="0">
                <a:latin typeface="+mn-lt"/>
              </a:rPr>
              <a:t> </a:t>
            </a:r>
            <a:endParaRPr lang="en-US" altLang="en-US" dirty="0">
              <a:latin typeface="+mn-lt"/>
            </a:endParaRPr>
          </a:p>
          <a:p>
            <a:pPr eaLnBrk="1" hangingPunct="1">
              <a:lnSpc>
                <a:spcPct val="100000"/>
              </a:lnSpc>
              <a:spcBef>
                <a:spcPct val="0"/>
              </a:spcBef>
              <a:buFontTx/>
              <a:buNone/>
              <a:defRPr/>
            </a:pPr>
            <a:endParaRPr lang="en-GB" altLang="en-US" sz="2400" dirty="0"/>
          </a:p>
          <a:p>
            <a:pPr eaLnBrk="1" hangingPunct="1">
              <a:lnSpc>
                <a:spcPct val="100000"/>
              </a:lnSpc>
              <a:spcBef>
                <a:spcPct val="0"/>
              </a:spcBef>
              <a:buFontTx/>
              <a:buNone/>
              <a:defRPr/>
            </a:pPr>
            <a:endParaRPr lang="en-GB" altLang="en-US" sz="1800"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6C95399-095A-41AD-BE6F-36774AD300F4}"/>
              </a:ext>
            </a:extLst>
          </p:cNvPr>
          <p:cNvSpPr>
            <a:spLocks noChangeArrowheads="1"/>
          </p:cNvSpPr>
          <p:nvPr/>
        </p:nvSpPr>
        <p:spPr bwMode="auto">
          <a:xfrm>
            <a:off x="344488" y="1457325"/>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GB" altLang="en-US" sz="1200">
                <a:solidFill>
                  <a:srgbClr val="000000"/>
                </a:solidFill>
                <a:latin typeface="Arial" panose="020B0604020202020204" pitchFamily="34" charset="0"/>
                <a:cs typeface="Times New Roman" panose="02020603050405020304" pitchFamily="18" charset="0"/>
              </a:rPr>
              <a:t>.</a:t>
            </a:r>
            <a:endParaRPr lang="en-GB" altLang="en-US" sz="1800">
              <a:solidFill>
                <a:srgbClr val="000000"/>
              </a:solidFill>
              <a:latin typeface="Arial" panose="020B0604020202020204" pitchFamily="34" charset="0"/>
            </a:endParaRPr>
          </a:p>
        </p:txBody>
      </p:sp>
      <p:sp>
        <p:nvSpPr>
          <p:cNvPr id="5123" name="TextBox 1">
            <a:extLst>
              <a:ext uri="{FF2B5EF4-FFF2-40B4-BE49-F238E27FC236}">
                <a16:creationId xmlns:a16="http://schemas.microsoft.com/office/drawing/2014/main" id="{7480EB03-D7CC-4298-BAC4-92B7A704A5D2}"/>
              </a:ext>
            </a:extLst>
          </p:cNvPr>
          <p:cNvSpPr txBox="1">
            <a:spLocks noChangeArrowheads="1"/>
          </p:cNvSpPr>
          <p:nvPr/>
        </p:nvSpPr>
        <p:spPr bwMode="auto">
          <a:xfrm>
            <a:off x="344488" y="160338"/>
            <a:ext cx="438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t>CONTINUED…..</a:t>
            </a:r>
          </a:p>
        </p:txBody>
      </p:sp>
      <p:sp>
        <p:nvSpPr>
          <p:cNvPr id="5124" name="TextBox 4">
            <a:extLst>
              <a:ext uri="{FF2B5EF4-FFF2-40B4-BE49-F238E27FC236}">
                <a16:creationId xmlns:a16="http://schemas.microsoft.com/office/drawing/2014/main" id="{6359031B-63DD-46AE-8BFD-6DAE8F288A8F}"/>
              </a:ext>
            </a:extLst>
          </p:cNvPr>
          <p:cNvSpPr txBox="1">
            <a:spLocks noChangeArrowheads="1"/>
          </p:cNvSpPr>
          <p:nvPr/>
        </p:nvSpPr>
        <p:spPr bwMode="auto">
          <a:xfrm>
            <a:off x="571500" y="838986"/>
            <a:ext cx="107719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pPr>
            <a:r>
              <a:rPr lang="en-GB" altLang="en-US" sz="2400" dirty="0">
                <a:latin typeface="+mn-lt"/>
              </a:rPr>
              <a:t>Summative Evaluation Report of 2009 revealed that Kenyan curriculum was heavily academic and examination oriented, consequently limiting flexible education pathways for identification and nurturing aptitudes, talents and interests of learners,  early enough to prepare them for the world of work, career progression and sustainable development. </a:t>
            </a:r>
          </a:p>
          <a:p>
            <a:pPr eaLnBrk="1" hangingPunct="1">
              <a:lnSpc>
                <a:spcPct val="100000"/>
              </a:lnSpc>
              <a:spcBef>
                <a:spcPct val="0"/>
              </a:spcBef>
            </a:pPr>
            <a:endParaRPr lang="en-GB" altLang="en-US" sz="2400" dirty="0">
              <a:latin typeface="+mn-lt"/>
            </a:endParaRPr>
          </a:p>
          <a:p>
            <a:pPr eaLnBrk="1" hangingPunct="1">
              <a:lnSpc>
                <a:spcPct val="100000"/>
              </a:lnSpc>
              <a:spcBef>
                <a:spcPct val="0"/>
              </a:spcBef>
            </a:pPr>
            <a:r>
              <a:rPr lang="en-GB" altLang="en-US" sz="2400" dirty="0">
                <a:latin typeface="+mn-lt"/>
              </a:rPr>
              <a:t>CSL is therefore being emphasized as it enhances holistic development of learners (BECF, 2017). In addition, CSL promotes transformation of society with respect to embracing desirable values, including the ethos of providing service to the community (Taskforce Report, 2020). </a:t>
            </a:r>
          </a:p>
          <a:p>
            <a:pPr eaLnBrk="1" hangingPunct="1">
              <a:lnSpc>
                <a:spcPct val="100000"/>
              </a:lnSpc>
              <a:spcBef>
                <a:spcPct val="0"/>
              </a:spcBef>
            </a:pPr>
            <a:endParaRPr lang="en-GB" altLang="en-US" sz="2400" dirty="0">
              <a:latin typeface="+mn-lt"/>
            </a:endParaRPr>
          </a:p>
          <a:p>
            <a:pPr eaLnBrk="1" hangingPunct="1">
              <a:lnSpc>
                <a:spcPct val="100000"/>
              </a:lnSpc>
              <a:spcBef>
                <a:spcPct val="0"/>
              </a:spcBef>
            </a:pPr>
            <a:r>
              <a:rPr lang="en-GB" altLang="en-US" sz="2400" dirty="0">
                <a:latin typeface="+mn-lt"/>
              </a:rPr>
              <a:t>Kenya Vision 2030  emphasises  the link between education and the labour market. Learners need to be supported to develop entrepreneurial competencies and strengthen partnerships with the private sector. </a:t>
            </a:r>
            <a:endParaRPr lang="en-US" altLang="en-US" sz="2400" dirty="0">
              <a:latin typeface="+mn-lt"/>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2F6E2747-1948-4097-9782-DE93B9BA1DF9}"/>
              </a:ext>
            </a:extLst>
          </p:cNvPr>
          <p:cNvSpPr>
            <a:spLocks noGrp="1" noChangeArrowheads="1"/>
          </p:cNvSpPr>
          <p:nvPr>
            <p:ph idx="1"/>
          </p:nvPr>
        </p:nvSpPr>
        <p:spPr>
          <a:xfrm>
            <a:off x="838200" y="1049338"/>
            <a:ext cx="10515600" cy="4351337"/>
          </a:xfrm>
        </p:spPr>
        <p:txBody>
          <a:bodyPr/>
          <a:lstStyle/>
          <a:p>
            <a:pPr marL="0" indent="0" eaLnBrk="1" hangingPunct="1">
              <a:lnSpc>
                <a:spcPct val="100000"/>
              </a:lnSpc>
              <a:spcBef>
                <a:spcPct val="0"/>
              </a:spcBef>
              <a:buFontTx/>
              <a:buNone/>
            </a:pPr>
            <a:r>
              <a:rPr lang="en-GB" altLang="en-US" sz="2400" dirty="0"/>
              <a:t>Kenya Vision 2030’s  </a:t>
            </a:r>
            <a:r>
              <a:rPr lang="en-GB" altLang="en-US" sz="2400" dirty="0">
                <a:solidFill>
                  <a:srgbClr val="000000"/>
                </a:solidFill>
                <a:cs typeface="Arial" panose="020B0604020202020204" pitchFamily="34" charset="0"/>
              </a:rPr>
              <a:t>social pillar aims to build a just and cohesive society where social equity, a clean and secure environment are cherished. </a:t>
            </a:r>
          </a:p>
          <a:p>
            <a:pPr marL="0" indent="0" eaLnBrk="1" hangingPunct="1">
              <a:lnSpc>
                <a:spcPct val="100000"/>
              </a:lnSpc>
              <a:spcBef>
                <a:spcPct val="0"/>
              </a:spcBef>
              <a:buFontTx/>
              <a:buNone/>
            </a:pPr>
            <a:endParaRPr lang="en-GB" altLang="en-US" sz="2400" dirty="0">
              <a:solidFill>
                <a:srgbClr val="000000"/>
              </a:solidFill>
              <a:cs typeface="Arial" panose="020B0604020202020204" pitchFamily="34" charset="0"/>
            </a:endParaRPr>
          </a:p>
          <a:p>
            <a:pPr marL="0" indent="0" eaLnBrk="1" hangingPunct="1">
              <a:lnSpc>
                <a:spcPct val="100000"/>
              </a:lnSpc>
              <a:spcBef>
                <a:spcPct val="0"/>
              </a:spcBef>
              <a:buFontTx/>
              <a:buNone/>
            </a:pPr>
            <a:r>
              <a:rPr lang="en-GB" altLang="en-US" sz="2400" dirty="0">
                <a:solidFill>
                  <a:srgbClr val="000000"/>
                </a:solidFill>
                <a:cs typeface="Arial" panose="020B0604020202020204" pitchFamily="34" charset="0"/>
              </a:rPr>
              <a:t>CSL will provide opportunities for empowering the citizens with the necessary knowledge, 21st Century skills and competencies to realize the national development goals. </a:t>
            </a:r>
          </a:p>
          <a:p>
            <a:pPr marL="0" indent="0" eaLnBrk="1" hangingPunct="1">
              <a:lnSpc>
                <a:spcPct val="100000"/>
              </a:lnSpc>
              <a:spcBef>
                <a:spcPct val="0"/>
              </a:spcBef>
              <a:buFontTx/>
              <a:buNone/>
            </a:pPr>
            <a:endParaRPr lang="en-GB" altLang="en-US" sz="2400" dirty="0">
              <a:solidFill>
                <a:srgbClr val="000000"/>
              </a:solidFill>
              <a:cs typeface="Arial" panose="020B0604020202020204" pitchFamily="34" charset="0"/>
            </a:endParaRPr>
          </a:p>
          <a:p>
            <a:pPr marL="0" indent="0" eaLnBrk="1" hangingPunct="1">
              <a:lnSpc>
                <a:spcPct val="100000"/>
              </a:lnSpc>
              <a:spcBef>
                <a:spcPct val="0"/>
              </a:spcBef>
              <a:buFontTx/>
              <a:buNone/>
            </a:pPr>
            <a:r>
              <a:rPr lang="en-GB" altLang="en-US" sz="2400" dirty="0">
                <a:solidFill>
                  <a:srgbClr val="000000"/>
                </a:solidFill>
                <a:cs typeface="Arial" panose="020B0604020202020204" pitchFamily="34" charset="0"/>
              </a:rPr>
              <a:t>This is also in line with the Constitution of Kenya 2010 which upholds such values and principles as social justice, equity, inclusiveness and sustainable development (Republic of Kenya, 2010).</a:t>
            </a:r>
          </a:p>
          <a:p>
            <a:pPr marL="0" indent="0">
              <a:buFont typeface="Arial" panose="020B0604020202020204" pitchFamily="34" charset="0"/>
              <a:buNone/>
            </a:pPr>
            <a:endParaRPr lang="en-US" altLang="en-US" dirty="0"/>
          </a:p>
        </p:txBody>
      </p:sp>
      <p:sp>
        <p:nvSpPr>
          <p:cNvPr id="4" name="TextBox 3">
            <a:extLst>
              <a:ext uri="{FF2B5EF4-FFF2-40B4-BE49-F238E27FC236}">
                <a16:creationId xmlns:a16="http://schemas.microsoft.com/office/drawing/2014/main" id="{3966816F-D0AE-4597-99BE-8E5232FF3990}"/>
              </a:ext>
            </a:extLst>
          </p:cNvPr>
          <p:cNvSpPr txBox="1"/>
          <p:nvPr/>
        </p:nvSpPr>
        <p:spPr>
          <a:xfrm>
            <a:off x="962025" y="310634"/>
            <a:ext cx="6096000" cy="584775"/>
          </a:xfrm>
          <a:prstGeom prst="rect">
            <a:avLst/>
          </a:prstGeom>
          <a:noFill/>
        </p:spPr>
        <p:txBody>
          <a:bodyPr wrap="square">
            <a:spAutoFit/>
          </a:bodyPr>
          <a:lstStyle/>
          <a:p>
            <a:pPr eaLnBrk="1" hangingPunct="1">
              <a:lnSpc>
                <a:spcPct val="100000"/>
              </a:lnSpc>
              <a:spcBef>
                <a:spcPct val="0"/>
              </a:spcBef>
              <a:buFontTx/>
              <a:buNone/>
            </a:pPr>
            <a:r>
              <a:rPr lang="en-US" altLang="en-US" sz="3200" b="1" dirty="0"/>
              <a:t>CONTINUED…..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8394B4D-A0E1-4752-A8A3-E281793FF956}"/>
              </a:ext>
            </a:extLst>
          </p:cNvPr>
          <p:cNvSpPr>
            <a:spLocks noChangeArrowheads="1"/>
          </p:cNvSpPr>
          <p:nvPr/>
        </p:nvSpPr>
        <p:spPr bwMode="auto">
          <a:xfrm>
            <a:off x="344488" y="1457325"/>
            <a:ext cx="22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GB" altLang="en-US" sz="1200">
                <a:solidFill>
                  <a:srgbClr val="000000"/>
                </a:solidFill>
                <a:latin typeface="Arial" panose="020B0604020202020204" pitchFamily="34" charset="0"/>
                <a:cs typeface="Times New Roman" panose="02020603050405020304" pitchFamily="18" charset="0"/>
              </a:rPr>
              <a:t>.</a:t>
            </a:r>
            <a:endParaRPr lang="en-GB" altLang="en-US" sz="1800">
              <a:solidFill>
                <a:srgbClr val="000000"/>
              </a:solidFill>
              <a:latin typeface="Arial" panose="020B0604020202020204" pitchFamily="34" charset="0"/>
            </a:endParaRPr>
          </a:p>
        </p:txBody>
      </p:sp>
      <p:sp>
        <p:nvSpPr>
          <p:cNvPr id="7171" name="TextBox 1">
            <a:extLst>
              <a:ext uri="{FF2B5EF4-FFF2-40B4-BE49-F238E27FC236}">
                <a16:creationId xmlns:a16="http://schemas.microsoft.com/office/drawing/2014/main" id="{0C716FBA-510E-438D-96EF-3DD0D5D71CB0}"/>
              </a:ext>
            </a:extLst>
          </p:cNvPr>
          <p:cNvSpPr txBox="1">
            <a:spLocks noChangeArrowheads="1"/>
          </p:cNvSpPr>
          <p:nvPr/>
        </p:nvSpPr>
        <p:spPr bwMode="auto">
          <a:xfrm>
            <a:off x="344488" y="131763"/>
            <a:ext cx="911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GENERAL LEARNING OUTCOMES OF CSL</a:t>
            </a:r>
          </a:p>
        </p:txBody>
      </p:sp>
      <p:sp>
        <p:nvSpPr>
          <p:cNvPr id="5" name="TextBox 4">
            <a:extLst>
              <a:ext uri="{FF2B5EF4-FFF2-40B4-BE49-F238E27FC236}">
                <a16:creationId xmlns:a16="http://schemas.microsoft.com/office/drawing/2014/main" id="{A8A48E5D-2BDD-4BC6-9112-3497CF2A0156}"/>
              </a:ext>
            </a:extLst>
          </p:cNvPr>
          <p:cNvSpPr txBox="1"/>
          <p:nvPr/>
        </p:nvSpPr>
        <p:spPr>
          <a:xfrm>
            <a:off x="458788" y="522288"/>
            <a:ext cx="11388725" cy="5570756"/>
          </a:xfrm>
          <a:prstGeom prst="rect">
            <a:avLst/>
          </a:prstGeom>
          <a:noFill/>
        </p:spPr>
        <p:txBody>
          <a:bodyPr>
            <a:spAutoFit/>
          </a:bodyPr>
          <a:lstStyle/>
          <a:p>
            <a:pPr eaLnBrk="1" fontAlgn="auto" hangingPunct="1">
              <a:spcBef>
                <a:spcPts val="0"/>
              </a:spcBef>
              <a:spcAft>
                <a:spcPts val="0"/>
              </a:spcAft>
              <a:defRPr/>
            </a:pPr>
            <a:endParaRPr lang="en-GB" sz="2400" b="1" dirty="0">
              <a:latin typeface="+mn-lt"/>
              <a:cs typeface="+mn-cs"/>
            </a:endParaRPr>
          </a:p>
          <a:p>
            <a:pPr eaLnBrk="1" fontAlgn="auto" hangingPunct="1">
              <a:spcBef>
                <a:spcPts val="0"/>
              </a:spcBef>
              <a:spcAft>
                <a:spcPts val="0"/>
              </a:spcAft>
              <a:defRPr/>
            </a:pPr>
            <a:r>
              <a:rPr lang="en-GB" sz="2400" b="1" dirty="0">
                <a:latin typeface="+mn-lt"/>
                <a:cs typeface="+mn-cs"/>
              </a:rPr>
              <a:t>By the end of the Middle School level, the learner should be able to:</a:t>
            </a:r>
            <a:endParaRPr lang="en-US" sz="2400" b="1" dirty="0">
              <a:latin typeface="+mn-lt"/>
              <a:cs typeface="+mn-cs"/>
            </a:endParaRPr>
          </a:p>
          <a:p>
            <a:pPr marL="514350" indent="-514350" eaLnBrk="1" fontAlgn="auto" hangingPunct="1">
              <a:spcBef>
                <a:spcPts val="0"/>
              </a:spcBef>
              <a:spcAft>
                <a:spcPts val="0"/>
              </a:spcAft>
              <a:buFontTx/>
              <a:buAutoNum type="alphaLcParenR"/>
              <a:defRPr/>
            </a:pPr>
            <a:r>
              <a:rPr lang="en-GB" sz="2800" dirty="0">
                <a:latin typeface="+mn-lt"/>
                <a:cs typeface="+mn-cs"/>
              </a:rPr>
              <a:t>Apply knowledge, values and positive attitudes to address needs and challenges in their immediate community. </a:t>
            </a:r>
          </a:p>
          <a:p>
            <a:pPr marL="514350" indent="-514350" eaLnBrk="1" fontAlgn="auto" hangingPunct="1">
              <a:spcBef>
                <a:spcPts val="0"/>
              </a:spcBef>
              <a:spcAft>
                <a:spcPts val="0"/>
              </a:spcAft>
              <a:buFontTx/>
              <a:buAutoNum type="alphaLcParenR"/>
              <a:defRPr/>
            </a:pPr>
            <a:r>
              <a:rPr lang="en-GB" sz="2800" dirty="0">
                <a:latin typeface="+mn-lt"/>
                <a:cs typeface="+mn-cs"/>
              </a:rPr>
              <a:t>Utilise basic research, leadership, communication, financial and entrepreneurship skills to address challenges in their immediate community. </a:t>
            </a:r>
          </a:p>
          <a:p>
            <a:pPr marL="514350" indent="-514350" eaLnBrk="1" fontAlgn="auto" hangingPunct="1">
              <a:spcBef>
                <a:spcPts val="0"/>
              </a:spcBef>
              <a:spcAft>
                <a:spcPts val="0"/>
              </a:spcAft>
              <a:buFontTx/>
              <a:buAutoNum type="alphaLcParenR"/>
              <a:defRPr/>
            </a:pPr>
            <a:r>
              <a:rPr lang="en-GB" sz="2800" dirty="0">
                <a:latin typeface="+mn-lt"/>
                <a:cs typeface="+mn-cs"/>
              </a:rPr>
              <a:t>Participate in relevant projects within the school and the community for mutual benefit and learning. </a:t>
            </a:r>
          </a:p>
          <a:p>
            <a:pPr marL="514350" indent="-514350" eaLnBrk="1" fontAlgn="auto" hangingPunct="1">
              <a:spcBef>
                <a:spcPts val="0"/>
              </a:spcBef>
              <a:spcAft>
                <a:spcPts val="0"/>
              </a:spcAft>
              <a:buFontTx/>
              <a:buAutoNum type="alphaLcParenR"/>
              <a:defRPr/>
            </a:pPr>
            <a:r>
              <a:rPr lang="en-GB" sz="2800" dirty="0">
                <a:latin typeface="+mn-lt"/>
                <a:cs typeface="+mn-cs"/>
              </a:rPr>
              <a:t>Participate in local and national community activities as responsible citizens. </a:t>
            </a:r>
          </a:p>
          <a:p>
            <a:pPr marL="514350" indent="-514350" eaLnBrk="1" fontAlgn="auto" hangingPunct="1">
              <a:spcBef>
                <a:spcPts val="0"/>
              </a:spcBef>
              <a:spcAft>
                <a:spcPts val="0"/>
              </a:spcAft>
              <a:buFontTx/>
              <a:buAutoNum type="alphaLcParenR"/>
              <a:defRPr/>
            </a:pPr>
            <a:r>
              <a:rPr lang="en-GB" sz="2800" dirty="0">
                <a:latin typeface="+mn-lt"/>
                <a:cs typeface="+mn-cs"/>
              </a:rPr>
              <a:t>Embrace moral values and positive attitudes in their day-to-day life. </a:t>
            </a:r>
          </a:p>
          <a:p>
            <a:pPr marL="514350" indent="-514350" eaLnBrk="1" fontAlgn="auto" hangingPunct="1">
              <a:spcBef>
                <a:spcPts val="0"/>
              </a:spcBef>
              <a:spcAft>
                <a:spcPts val="0"/>
              </a:spcAft>
              <a:buFontTx/>
              <a:buAutoNum type="alphaLcParenR"/>
              <a:defRPr/>
            </a:pPr>
            <a:r>
              <a:rPr lang="en-GB" sz="2800" dirty="0">
                <a:latin typeface="+mn-lt"/>
                <a:cs typeface="+mn-cs"/>
              </a:rPr>
              <a:t>Appreciate diversity for harmonious living within the community.</a:t>
            </a:r>
            <a:endParaRPr lang="en-US" sz="2800" dirty="0">
              <a:latin typeface="+mn-lt"/>
              <a:cs typeface="+mn-cs"/>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5D93E-36CF-40B6-95BA-E5C2837B4863}"/>
              </a:ext>
            </a:extLst>
          </p:cNvPr>
          <p:cNvSpPr>
            <a:spLocks noGrp="1"/>
          </p:cNvSpPr>
          <p:nvPr>
            <p:ph type="title"/>
          </p:nvPr>
        </p:nvSpPr>
        <p:spPr>
          <a:xfrm>
            <a:off x="839788" y="365125"/>
            <a:ext cx="10515600" cy="1001762"/>
          </a:xfrm>
        </p:spPr>
        <p:txBody>
          <a:bodyPr/>
          <a:lstStyle/>
          <a:p>
            <a:pPr algn="ctr">
              <a:defRPr/>
            </a:pPr>
            <a:r>
              <a:rPr lang="en-GB" sz="3200" b="1" dirty="0">
                <a:latin typeface="+mn-lt"/>
              </a:rPr>
              <a:t>Principles of CSL in Basic Education</a:t>
            </a:r>
            <a:br>
              <a:rPr lang="en-GB" sz="3200" b="1" dirty="0">
                <a:latin typeface="+mn-lt"/>
              </a:rPr>
            </a:br>
            <a:br>
              <a:rPr lang="en-GB" sz="3200" b="1" dirty="0">
                <a:latin typeface="+mn-lt"/>
              </a:rPr>
            </a:br>
            <a:br>
              <a:rPr lang="en-GB" sz="3200" b="1" dirty="0">
                <a:latin typeface="+mn-lt"/>
              </a:rPr>
            </a:br>
            <a:br>
              <a:rPr lang="en-GB" sz="3200" b="1" dirty="0">
                <a:latin typeface="+mn-lt"/>
              </a:rPr>
            </a:br>
            <a:br>
              <a:rPr lang="en-GB" sz="3200" b="1" dirty="0">
                <a:latin typeface="+mn-lt"/>
              </a:rPr>
            </a:br>
            <a:r>
              <a:rPr lang="en-US" sz="1800" dirty="0">
                <a:latin typeface="Times New Roman" panose="02020603050405020304" pitchFamily="18" charset="0"/>
                <a:ea typeface="MS Mincho" panose="02020609040205080304" pitchFamily="49" charset="-128"/>
                <a:cs typeface="Times New Roman" panose="02020603050405020304" pitchFamily="18" charset="0"/>
              </a:rPr>
              <a:t>.</a:t>
            </a:r>
            <a:br>
              <a:rPr lang="en-US" sz="1800" dirty="0">
                <a:latin typeface="Cambria" panose="02040503050406030204" pitchFamily="18" charset="0"/>
                <a:ea typeface="MS Mincho" panose="02020609040205080304" pitchFamily="49" charset="-128"/>
                <a:cs typeface="Times New Roman" panose="02020603050405020304" pitchFamily="18" charset="0"/>
              </a:rPr>
            </a:br>
            <a:br>
              <a:rPr lang="en-GB" sz="3200" b="1" dirty="0">
                <a:latin typeface="+mn-lt"/>
              </a:rPr>
            </a:br>
            <a:br>
              <a:rPr lang="en-GB" sz="3200" b="1" dirty="0">
                <a:latin typeface="+mn-lt"/>
              </a:rPr>
            </a:br>
            <a:br>
              <a:rPr lang="en-GB" sz="3200" b="1" dirty="0">
                <a:latin typeface="+mn-lt"/>
              </a:rPr>
            </a:br>
            <a:r>
              <a:rPr lang="en-GB" sz="3200" b="1" dirty="0">
                <a:latin typeface="+mn-lt"/>
              </a:rPr>
              <a:t> </a:t>
            </a:r>
            <a:br>
              <a:rPr lang="en-GB" sz="3200" b="1" dirty="0">
                <a:latin typeface="+mn-lt"/>
              </a:rPr>
            </a:br>
            <a:endParaRPr lang="en-US" sz="2000" b="1" dirty="0">
              <a:latin typeface="+mn-lt"/>
            </a:endParaRPr>
          </a:p>
        </p:txBody>
      </p:sp>
      <p:sp>
        <p:nvSpPr>
          <p:cNvPr id="4" name="Content Placeholder 3">
            <a:extLst>
              <a:ext uri="{FF2B5EF4-FFF2-40B4-BE49-F238E27FC236}">
                <a16:creationId xmlns:a16="http://schemas.microsoft.com/office/drawing/2014/main" id="{98156E42-F9BD-40D9-B21E-C945462FAB1E}"/>
              </a:ext>
            </a:extLst>
          </p:cNvPr>
          <p:cNvSpPr>
            <a:spLocks noGrp="1"/>
          </p:cNvSpPr>
          <p:nvPr>
            <p:ph sz="half" idx="2"/>
          </p:nvPr>
        </p:nvSpPr>
        <p:spPr>
          <a:xfrm>
            <a:off x="836612" y="848412"/>
            <a:ext cx="10515600" cy="51511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Font typeface="Arial" panose="020B0604020202020204" pitchFamily="34" charset="0"/>
              <a:buNone/>
              <a:defRPr/>
            </a:pPr>
            <a:r>
              <a:rPr lang="en-GB"/>
              <a:t> </a:t>
            </a:r>
          </a:p>
          <a:p>
            <a:pPr marL="0" indent="0">
              <a:buFont typeface="Arial" panose="020B0604020202020204" pitchFamily="34" charset="0"/>
              <a:buNone/>
              <a:defRPr/>
            </a:pPr>
            <a:r>
              <a:rPr lang="en-US" sz="3200">
                <a:ea typeface="MS Mincho" panose="02020609040205080304" pitchFamily="49" charset="-128"/>
                <a:cs typeface="Times New Roman" panose="02020603050405020304" pitchFamily="18" charset="0"/>
              </a:rPr>
              <a:t>The </a:t>
            </a:r>
            <a:r>
              <a:rPr lang="en-US" sz="3200" dirty="0">
                <a:ea typeface="MS Mincho" panose="02020609040205080304" pitchFamily="49" charset="-128"/>
                <a:cs typeface="Times New Roman" panose="02020603050405020304" pitchFamily="18" charset="0"/>
              </a:rPr>
              <a:t>following  principles  will guide the implementation of </a:t>
            </a:r>
            <a:r>
              <a:rPr lang="en-US" sz="3200">
                <a:ea typeface="MS Mincho" panose="02020609040205080304" pitchFamily="49" charset="-128"/>
                <a:cs typeface="Times New Roman" panose="02020603050405020304" pitchFamily="18" charset="0"/>
              </a:rPr>
              <a:t>CSL:</a:t>
            </a:r>
          </a:p>
          <a:p>
            <a:pPr marL="0" indent="0">
              <a:buFont typeface="Arial" panose="020B0604020202020204" pitchFamily="34" charset="0"/>
              <a:buNone/>
              <a:defRPr/>
            </a:pPr>
            <a:endParaRPr lang="en-GB" sz="3200" dirty="0"/>
          </a:p>
          <a:p>
            <a:pPr marL="0" indent="0">
              <a:buFont typeface="Arial" panose="020B0604020202020204" pitchFamily="34" charset="0"/>
              <a:buNone/>
              <a:defRPr/>
            </a:pPr>
            <a:r>
              <a:rPr lang="en-GB" sz="3200" dirty="0"/>
              <a:t>1.Training and Continuous Professional Development</a:t>
            </a:r>
          </a:p>
          <a:p>
            <a:pPr marL="0" indent="0">
              <a:buFont typeface="Arial" panose="020B0604020202020204" pitchFamily="34" charset="0"/>
              <a:buNone/>
              <a:defRPr/>
            </a:pPr>
            <a:r>
              <a:rPr lang="en-US" sz="3200" dirty="0"/>
              <a:t>2. Community Empowerment and Engagement</a:t>
            </a:r>
          </a:p>
          <a:p>
            <a:pPr marL="0" indent="0">
              <a:buFont typeface="Arial" panose="020B0604020202020204" pitchFamily="34" charset="0"/>
              <a:buNone/>
              <a:defRPr/>
            </a:pPr>
            <a:r>
              <a:rPr lang="en-US" sz="3200" dirty="0"/>
              <a:t>3. Reflective Learning</a:t>
            </a:r>
          </a:p>
          <a:p>
            <a:pPr marL="0" indent="0">
              <a:buFont typeface="Arial" panose="020B0604020202020204" pitchFamily="34" charset="0"/>
              <a:buNone/>
              <a:defRPr/>
            </a:pPr>
            <a:r>
              <a:rPr lang="en-US" sz="3200" dirty="0"/>
              <a:t>4. Whole School Approach</a:t>
            </a:r>
          </a:p>
          <a:p>
            <a:pPr marL="0" indent="0">
              <a:buFont typeface="Arial" panose="020B0604020202020204" pitchFamily="34" charset="0"/>
              <a:buNone/>
              <a:defRPr/>
            </a:pPr>
            <a:r>
              <a:rPr lang="en-US" sz="3200" dirty="0"/>
              <a:t>5. Inclusivity</a:t>
            </a:r>
          </a:p>
          <a:p>
            <a:pPr marL="0" indent="0">
              <a:buFont typeface="Arial" panose="020B0604020202020204" pitchFamily="34" charset="0"/>
              <a:buNone/>
              <a:defRPr/>
            </a:pPr>
            <a:endParaRPr lang="en-GB" sz="3200" b="1" dirty="0"/>
          </a:p>
          <a:p>
            <a:pPr marL="0" indent="0">
              <a:buFont typeface="Arial" panose="020B0604020202020204" pitchFamily="34" charset="0"/>
              <a:buNone/>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DBF7-0A56-4D1E-88C0-11982F318243}"/>
              </a:ext>
            </a:extLst>
          </p:cNvPr>
          <p:cNvSpPr>
            <a:spLocks noGrp="1"/>
          </p:cNvSpPr>
          <p:nvPr>
            <p:ph type="title"/>
          </p:nvPr>
        </p:nvSpPr>
        <p:spPr>
          <a:xfrm>
            <a:off x="523875" y="80963"/>
            <a:ext cx="9286875" cy="630237"/>
          </a:xfrm>
        </p:spPr>
        <p:txBody>
          <a:bodyPr/>
          <a:lstStyle/>
          <a:p>
            <a:pPr algn="ctr">
              <a:defRPr/>
            </a:pPr>
            <a:r>
              <a:rPr lang="en-GB" sz="3600" b="1" dirty="0">
                <a:latin typeface="+mn-lt"/>
              </a:rPr>
              <a:t>Implementation of CSL in Basic Education</a:t>
            </a:r>
            <a:r>
              <a:rPr lang="en-GB" sz="3200" b="1" dirty="0"/>
              <a:t> </a:t>
            </a:r>
            <a:br>
              <a:rPr lang="en-GB" sz="3200" b="1" dirty="0">
                <a:latin typeface="+mn-lt"/>
              </a:rPr>
            </a:br>
            <a:endParaRPr lang="en-US" sz="2000" b="1" dirty="0">
              <a:latin typeface="+mn-lt"/>
            </a:endParaRPr>
          </a:p>
        </p:txBody>
      </p:sp>
      <p:sp>
        <p:nvSpPr>
          <p:cNvPr id="4" name="Content Placeholder 3">
            <a:extLst>
              <a:ext uri="{FF2B5EF4-FFF2-40B4-BE49-F238E27FC236}">
                <a16:creationId xmlns:a16="http://schemas.microsoft.com/office/drawing/2014/main" id="{F43B45BA-697C-4CD4-8637-0E02D34E6D3E}"/>
              </a:ext>
            </a:extLst>
          </p:cNvPr>
          <p:cNvSpPr>
            <a:spLocks noGrp="1"/>
          </p:cNvSpPr>
          <p:nvPr>
            <p:ph sz="half" idx="2"/>
          </p:nvPr>
        </p:nvSpPr>
        <p:spPr>
          <a:xfrm>
            <a:off x="803275" y="585788"/>
            <a:ext cx="10945813" cy="51514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Font typeface="Arial" panose="020B0604020202020204" pitchFamily="34" charset="0"/>
              <a:buNone/>
              <a:defRPr/>
            </a:pPr>
            <a:endParaRPr lang="en-GB" sz="3200" b="1" dirty="0"/>
          </a:p>
          <a:p>
            <a:pPr marL="0" indent="0">
              <a:buFont typeface="Arial" panose="020B0604020202020204" pitchFamily="34" charset="0"/>
              <a:buNone/>
              <a:defRPr/>
            </a:pPr>
            <a:r>
              <a:rPr lang="en-GB" sz="3200" b="1" dirty="0"/>
              <a:t>Early Years and Upper Primary(G4-6)</a:t>
            </a:r>
            <a:r>
              <a:rPr lang="en-GB" sz="3200" dirty="0"/>
              <a:t> </a:t>
            </a:r>
          </a:p>
          <a:p>
            <a:pPr marL="0" indent="0">
              <a:buFont typeface="Arial" panose="020B0604020202020204" pitchFamily="34" charset="0"/>
              <a:buNone/>
              <a:defRPr/>
            </a:pPr>
            <a:r>
              <a:rPr lang="en-GB" sz="3200" dirty="0"/>
              <a:t>Curriculum designs provide for age-appropriate CSL activities for each strand (where applicable) in every grade. </a:t>
            </a:r>
          </a:p>
          <a:p>
            <a:pPr marL="0" indent="0">
              <a:buFont typeface="Arial" panose="020B0604020202020204" pitchFamily="34" charset="0"/>
              <a:buNone/>
              <a:defRPr/>
            </a:pPr>
            <a:r>
              <a:rPr lang="en-GB" sz="3200" dirty="0"/>
              <a:t>The suggested CSL activities correlate with  the subject matter. </a:t>
            </a:r>
          </a:p>
          <a:p>
            <a:pPr marL="0" indent="0">
              <a:buFont typeface="Arial" panose="020B0604020202020204" pitchFamily="34" charset="0"/>
              <a:buNone/>
              <a:defRPr/>
            </a:pPr>
            <a:r>
              <a:rPr lang="en-GB" sz="3200" dirty="0"/>
              <a:t>Learners engage in age-appropriate community-based activities are intended to support the achievement of learning outcomes. </a:t>
            </a:r>
            <a:endParaRPr lang="en-US" sz="3200" dirty="0"/>
          </a:p>
          <a:p>
            <a:pPr marL="0" indent="0">
              <a:buFont typeface="Arial" panose="020B0604020202020204" pitchFamily="34" charset="0"/>
              <a:buNone/>
              <a:defRPr/>
            </a:pPr>
            <a:endParaRPr lang="en-US" dirty="0"/>
          </a:p>
        </p:txBody>
      </p:sp>
    </p:spTree>
  </p:cSld>
  <p:clrMapOvr>
    <a:masterClrMapping/>
  </p:clrMapOvr>
</p:sld>
</file>

<file path=ppt/theme/theme1.xml><?xml version="1.0" encoding="utf-8"?>
<a:theme xmlns:a="http://schemas.openxmlformats.org/drawingml/2006/main" name="KICD Brand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CD Branding" id="{16FF5447-A04B-401F-84CE-5CF90605C9BB}" vid="{72E1B81C-08FA-4E35-A360-2E2C1B2FA31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1149</Words>
  <Application>Microsoft Office PowerPoint</Application>
  <PresentationFormat>Widescreen</PresentationFormat>
  <Paragraphs>150</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KICD Branding</vt:lpstr>
      <vt:lpstr>1_Office Theme</vt:lpstr>
      <vt:lpstr>PowerPoint Presentation</vt:lpstr>
      <vt:lpstr>Session Objectives</vt:lpstr>
      <vt:lpstr>KWL</vt:lpstr>
      <vt:lpstr>PowerPoint Presentation</vt:lpstr>
      <vt:lpstr>PowerPoint Presentation</vt:lpstr>
      <vt:lpstr>PowerPoint Presentation</vt:lpstr>
      <vt:lpstr>PowerPoint Presentation</vt:lpstr>
      <vt:lpstr>Principles of CSL in Basic Education     .      </vt:lpstr>
      <vt:lpstr>Implementation of CSL in Basic Education  </vt:lpstr>
      <vt:lpstr>COMMUNITY SERVICE LEARNING PROJECT FOR GRADE 7 </vt:lpstr>
      <vt:lpstr>PowerPoint Presentation</vt:lpstr>
      <vt:lpstr>               CONTINUED….  </vt:lpstr>
      <vt:lpstr>           CONTINUED….</vt:lpstr>
      <vt:lpstr>CSL Skills to be covered:   </vt:lpstr>
      <vt:lpstr>Continued…  </vt:lpstr>
      <vt:lpstr>PowerPoint Presentation</vt:lpstr>
      <vt:lpstr>COMMUNITY SERVICE LEARNING PROJECT FOR GRADE 8</vt:lpstr>
      <vt:lpstr>   COMMUNITY SERVICE LEARNING PROJECT FOR GRADE 9 </vt:lpstr>
      <vt:lpstr> CSL in Senior Secondary School(G10-12)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wambugu</dc:creator>
  <cp:lastModifiedBy>Luke N</cp:lastModifiedBy>
  <cp:revision>16</cp:revision>
  <dcterms:created xsi:type="dcterms:W3CDTF">2022-04-19T09:50:51Z</dcterms:created>
  <dcterms:modified xsi:type="dcterms:W3CDTF">2022-05-06T01:01:01Z</dcterms:modified>
</cp:coreProperties>
</file>