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B4CFF-A76E-444D-8F92-41E8A81CC7BC}" type="datetimeFigureOut">
              <a:rPr lang="en-US" smtClean="0"/>
              <a:t>11/25/2021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ECFEF-BCB7-469F-AC26-55C624465E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B4CFF-A76E-444D-8F92-41E8A81CC7BC}" type="datetimeFigureOut">
              <a:rPr lang="en-US" smtClean="0"/>
              <a:t>11/25/2021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ECFEF-BCB7-469F-AC26-55C624465E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B4CFF-A76E-444D-8F92-41E8A81CC7BC}" type="datetimeFigureOut">
              <a:rPr lang="en-US" smtClean="0"/>
              <a:t>11/25/2021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ECFEF-BCB7-469F-AC26-55C624465E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B4CFF-A76E-444D-8F92-41E8A81CC7BC}" type="datetimeFigureOut">
              <a:rPr lang="en-US" smtClean="0"/>
              <a:t>11/25/2021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ECFEF-BCB7-469F-AC26-55C624465E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B4CFF-A76E-444D-8F92-41E8A81CC7BC}" type="datetimeFigureOut">
              <a:rPr lang="en-US" smtClean="0"/>
              <a:t>11/25/2021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ECFEF-BCB7-469F-AC26-55C624465E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B4CFF-A76E-444D-8F92-41E8A81CC7BC}" type="datetimeFigureOut">
              <a:rPr lang="en-US" smtClean="0"/>
              <a:t>11/25/2021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ECFEF-BCB7-469F-AC26-55C624465E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B4CFF-A76E-444D-8F92-41E8A81CC7BC}" type="datetimeFigureOut">
              <a:rPr lang="en-US" smtClean="0"/>
              <a:t>11/25/2021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ECFEF-BCB7-469F-AC26-55C624465E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B4CFF-A76E-444D-8F92-41E8A81CC7BC}" type="datetimeFigureOut">
              <a:rPr lang="en-US" smtClean="0"/>
              <a:t>11/25/2021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ECFEF-BCB7-469F-AC26-55C624465E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B4CFF-A76E-444D-8F92-41E8A81CC7BC}" type="datetimeFigureOut">
              <a:rPr lang="en-US" smtClean="0"/>
              <a:t>11/25/2021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ECFEF-BCB7-469F-AC26-55C624465E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B4CFF-A76E-444D-8F92-41E8A81CC7BC}" type="datetimeFigureOut">
              <a:rPr lang="en-US" smtClean="0"/>
              <a:t>11/25/2021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ECFEF-BCB7-469F-AC26-55C624465E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B4CFF-A76E-444D-8F92-41E8A81CC7BC}" type="datetimeFigureOut">
              <a:rPr lang="en-US" smtClean="0"/>
              <a:t>11/25/2021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ECFEF-BCB7-469F-AC26-55C624465E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B4CFF-A76E-444D-8F92-41E8A81CC7BC}" type="datetimeFigureOut">
              <a:rPr lang="en-US" smtClean="0"/>
              <a:t>11/25/2021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ECFEF-BCB7-469F-AC26-55C624465E8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CURRICULUM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b="1" dirty="0" smtClean="0">
                <a:solidFill>
                  <a:schemeClr val="tx1"/>
                </a:solidFill>
              </a:rPr>
              <a:t>MIKE KIWA</a:t>
            </a:r>
          </a:p>
          <a:p>
            <a:pPr algn="r"/>
            <a:r>
              <a:rPr lang="en-US" b="1" dirty="0" smtClean="0">
                <a:solidFill>
                  <a:schemeClr val="tx1"/>
                </a:solidFill>
              </a:rPr>
              <a:t>KMTC MAKUENI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Social factors </a:t>
            </a:r>
            <a:endParaRPr lang="en-US" dirty="0"/>
          </a:p>
        </p:txBody>
      </p:sp>
      <p:sp>
        <p:nvSpPr>
          <p:cNvPr id="104907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What is taught has to reflect  what is current within the contemporary society.</a:t>
            </a:r>
          </a:p>
          <a:p>
            <a:r>
              <a:rPr lang="en-US" sz="3200" dirty="0" smtClean="0"/>
              <a:t>This </a:t>
            </a:r>
            <a:r>
              <a:rPr lang="en-US" sz="3200" dirty="0"/>
              <a:t>means it has to be relevant to the needs of the local people socially &amp; culturally </a:t>
            </a:r>
            <a:endParaRPr lang="en-US" sz="3200" dirty="0" smtClean="0"/>
          </a:p>
          <a:p>
            <a:r>
              <a:rPr lang="en-US" sz="3200" dirty="0" err="1" smtClean="0"/>
              <a:t>eg</a:t>
            </a:r>
            <a:r>
              <a:rPr lang="en-US" sz="3200" dirty="0"/>
              <a:t>. HIV/AIDS has had to be included in the content because it bears a lot of importance to human existence &amp; is emphasized in all branches of health care &amp; development</a:t>
            </a:r>
          </a:p>
          <a:p>
            <a:endParaRPr lang="en-US" sz="3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7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907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Gender issues </a:t>
            </a:r>
          </a:p>
          <a:p>
            <a:r>
              <a:rPr lang="en-US" dirty="0" smtClean="0"/>
              <a:t>VMMC</a:t>
            </a:r>
          </a:p>
          <a:p>
            <a:r>
              <a:rPr lang="en-US" dirty="0" smtClean="0"/>
              <a:t>Disaster management </a:t>
            </a:r>
          </a:p>
          <a:p>
            <a:r>
              <a:rPr lang="en-US" dirty="0" smtClean="0"/>
              <a:t>Palliative care: 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Economic factors</a:t>
            </a:r>
            <a:endParaRPr lang="en-US" dirty="0"/>
          </a:p>
        </p:txBody>
      </p:sp>
      <p:sp>
        <p:nvSpPr>
          <p:cNvPr id="1049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cost of implementation of curriculum can determine the type of health worker trained by a given country.</a:t>
            </a:r>
          </a:p>
          <a:p>
            <a:r>
              <a:rPr lang="en-US" dirty="0" smtClean="0"/>
              <a:t>In </a:t>
            </a:r>
            <a:r>
              <a:rPr lang="en-US" dirty="0"/>
              <a:t>developing countries, we often train staff at a lower level of education in skills that are usually taught to university graduates in highly industrialized countries.</a:t>
            </a:r>
          </a:p>
          <a:p>
            <a:r>
              <a:rPr lang="en-US" dirty="0" smtClean="0"/>
              <a:t>This </a:t>
            </a:r>
            <a:r>
              <a:rPr lang="en-US" dirty="0"/>
              <a:t>is because  in developing countries, university education adds a cost burden to the limited resources.</a:t>
            </a:r>
          </a:p>
          <a:p>
            <a:r>
              <a:rPr lang="en-US" dirty="0"/>
              <a:t>E.g. midwives in developing countries carry out life saving measures that are left for experts in industrialized countries.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Political factors </a:t>
            </a:r>
            <a:endParaRPr lang="en-US" dirty="0"/>
          </a:p>
        </p:txBody>
      </p:sp>
      <p:sp>
        <p:nvSpPr>
          <p:cNvPr id="104859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Politicians or political investors can influence the numbers to be trained &amp; even the level of training.</a:t>
            </a:r>
          </a:p>
          <a:p>
            <a:r>
              <a:rPr lang="en-US" sz="3200" dirty="0"/>
              <a:t>E.g. the introduction of the quota system in the Kenyan basic education system was politically motivated with the aim that all ethnic  groups might receive equal attention</a:t>
            </a:r>
          </a:p>
          <a:p>
            <a:endParaRPr lang="en-US" sz="32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Participants in curriculum development </a:t>
            </a:r>
            <a:endParaRPr lang="en-US" dirty="0"/>
          </a:p>
        </p:txBody>
      </p:sp>
      <p:sp>
        <p:nvSpPr>
          <p:cNvPr id="10485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Internal participants:</a:t>
            </a:r>
          </a:p>
          <a:p>
            <a:r>
              <a:rPr lang="en-US" dirty="0"/>
              <a:t>They include individuals from professional associations, ministries of health &amp; education, boards of examinations, administrators of the training institutions, teachers &amp; students.</a:t>
            </a:r>
          </a:p>
          <a:p>
            <a:r>
              <a:rPr lang="en-US" dirty="0" smtClean="0"/>
              <a:t>This </a:t>
            </a:r>
            <a:r>
              <a:rPr lang="en-US" dirty="0"/>
              <a:t>group of participants is called internal because they actually have direct involvement in the curriculum &amp; so have the greater impact on its development.</a:t>
            </a:r>
          </a:p>
          <a:p>
            <a:r>
              <a:rPr lang="en-US" dirty="0" smtClean="0"/>
              <a:t>They </a:t>
            </a:r>
            <a:r>
              <a:rPr lang="en-US" dirty="0"/>
              <a:t>develop the curriculum, teach it &amp; evaluate the curriculum &amp; the students</a:t>
            </a:r>
          </a:p>
          <a:p>
            <a:endParaRPr lang="en-US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External participants </a:t>
            </a:r>
            <a:endParaRPr lang="en-US" b="1" dirty="0"/>
          </a:p>
        </p:txBody>
      </p:sp>
      <p:sp>
        <p:nvSpPr>
          <p:cNvPr id="10485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/>
              <a:t>They do not have direct involvement in the curriculum </a:t>
            </a:r>
            <a:r>
              <a:rPr lang="en-US" dirty="0" smtClean="0"/>
              <a:t>development, </a:t>
            </a:r>
            <a:r>
              <a:rPr lang="en-US" dirty="0"/>
              <a:t>but they are either beneficiaries of the product, service or provide resources to facilitate its implementation or may </a:t>
            </a:r>
            <a:r>
              <a:rPr lang="en-US" dirty="0" err="1"/>
              <a:t>liase</a:t>
            </a:r>
            <a:r>
              <a:rPr lang="en-US" dirty="0"/>
              <a:t> with the institution in various ways.</a:t>
            </a:r>
          </a:p>
          <a:p>
            <a:pPr>
              <a:buFont typeface="Wingdings" pitchFamily="2" charset="2"/>
              <a:buChar char="§"/>
            </a:pPr>
            <a:r>
              <a:rPr lang="en-US" dirty="0"/>
              <a:t>This group comprises the community, business, industry &amp; NGOs, they can easily influence decisions made by the internal group.</a:t>
            </a:r>
          </a:p>
          <a:p>
            <a:pPr>
              <a:buFont typeface="Wingdings" pitchFamily="2" charset="2"/>
              <a:buChar char="§"/>
            </a:pPr>
            <a:r>
              <a:rPr lang="en-US" dirty="0"/>
              <a:t>When consulted properly, the 2 groups ought to produce a curriculum that enables the desired change in health care services.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STEPS IN CURRICULUM DEVELOPMENT</a:t>
            </a:r>
            <a:endParaRPr lang="en-US" b="1" dirty="0"/>
          </a:p>
        </p:txBody>
      </p:sp>
      <p:sp>
        <p:nvSpPr>
          <p:cNvPr id="10485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Identification of health problems/needs </a:t>
            </a:r>
            <a:r>
              <a:rPr lang="en-US" dirty="0" err="1" smtClean="0"/>
              <a:t>eg</a:t>
            </a:r>
            <a:r>
              <a:rPr lang="en-US" dirty="0" smtClean="0"/>
              <a:t> change of curriculum from KRN to KRCHN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Identification of professional roles and functions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Performing task analysis on professional roles and functions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Development of educational goals and objectives on the basis of professional functions and task analysis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Identification and selection of subject matter/content to be taught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58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6. Identification of teaching/learning methods </a:t>
            </a:r>
          </a:p>
          <a:p>
            <a:pPr marL="0" indent="0">
              <a:buNone/>
            </a:pPr>
            <a:r>
              <a:rPr lang="en-US" dirty="0" smtClean="0"/>
              <a:t>7. Identification/selection of learning resources </a:t>
            </a:r>
          </a:p>
          <a:p>
            <a:pPr marL="0" indent="0">
              <a:buNone/>
            </a:pPr>
            <a:r>
              <a:rPr lang="en-US" dirty="0" smtClean="0"/>
              <a:t>8. Identification of assessment tools to determine learners performance </a:t>
            </a:r>
          </a:p>
          <a:p>
            <a:pPr marL="0" indent="0">
              <a:buNone/>
            </a:pPr>
            <a:r>
              <a:rPr lang="en-US" dirty="0" smtClean="0"/>
              <a:t>9. Execution of the curriculum </a:t>
            </a:r>
          </a:p>
          <a:p>
            <a:pPr marL="0" indent="0">
              <a:buNone/>
            </a:pPr>
            <a:r>
              <a:rPr lang="en-US" dirty="0" smtClean="0"/>
              <a:t>10. Curriculum review and change 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curriculum / Approaches to curriculum development </a:t>
            </a:r>
            <a:endParaRPr lang="en-US" dirty="0"/>
          </a:p>
        </p:txBody>
      </p:sp>
      <p:sp>
        <p:nvSpPr>
          <p:cNvPr id="104859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1)Subject-</a:t>
            </a:r>
            <a:r>
              <a:rPr lang="en-US" b="1" u="sng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centred</a:t>
            </a:r>
            <a:r>
              <a:rPr lang="en-US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b="1" u="sng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approach</a:t>
            </a:r>
            <a:endParaRPr lang="en-US" b="1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/>
              <a:t>-</a:t>
            </a:r>
            <a:r>
              <a:rPr lang="en-US" sz="3200" dirty="0"/>
              <a:t>It is </a:t>
            </a:r>
            <a:r>
              <a:rPr lang="en-US" sz="3200" dirty="0" smtClean="0"/>
              <a:t>carried out by </a:t>
            </a:r>
            <a:r>
              <a:rPr lang="en-US" sz="3200" dirty="0"/>
              <a:t>subject </a:t>
            </a:r>
            <a:r>
              <a:rPr lang="en-US" sz="3200" dirty="0" smtClean="0"/>
              <a:t>specialists, who </a:t>
            </a:r>
            <a:r>
              <a:rPr lang="en-US" sz="3200" dirty="0"/>
              <a:t>determine the subdivision of  </a:t>
            </a:r>
            <a:r>
              <a:rPr lang="en-US" sz="3200" dirty="0" smtClean="0"/>
              <a:t>content, the </a:t>
            </a:r>
            <a:r>
              <a:rPr lang="en-US" sz="3200" dirty="0"/>
              <a:t>methods &amp; timing of instruction.</a:t>
            </a:r>
          </a:p>
          <a:p>
            <a:pPr>
              <a:buNone/>
            </a:pPr>
            <a:r>
              <a:rPr lang="en-US" sz="3200" dirty="0"/>
              <a:t>-It assumes that </a:t>
            </a:r>
            <a:r>
              <a:rPr lang="en-US" sz="3200" dirty="0" smtClean="0"/>
              <a:t>nursing </a:t>
            </a:r>
            <a:r>
              <a:rPr lang="en-US" sz="3200" dirty="0"/>
              <a:t>is a series of discrete independent </a:t>
            </a:r>
            <a:r>
              <a:rPr lang="en-US" sz="3200" dirty="0" smtClean="0"/>
              <a:t>disciplines, the </a:t>
            </a:r>
            <a:r>
              <a:rPr lang="en-US" sz="3200" dirty="0"/>
              <a:t>sum of which form the required body of knowledge for a competent health worker.</a:t>
            </a:r>
          </a:p>
          <a:p>
            <a:pPr>
              <a:buNone/>
            </a:pPr>
            <a:r>
              <a:rPr lang="en-US" sz="3200" dirty="0"/>
              <a:t>		</a:t>
            </a:r>
          </a:p>
          <a:p>
            <a:endParaRPr lang="en-US" sz="32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859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u="sng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2)Integrated approach</a:t>
            </a:r>
            <a:endParaRPr lang="en-US" b="1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/>
              <a:t>-It attempts to integrate or combine in a meaningful way disciplined knowledge to impart wholesome learning for student application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3)Competency-based </a:t>
            </a:r>
            <a:r>
              <a:rPr lang="en-US" b="1" u="sng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approach(Task-based approach</a:t>
            </a:r>
            <a:r>
              <a:rPr lang="en-US" b="1" u="sng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)</a:t>
            </a:r>
            <a:endParaRPr lang="en-US" dirty="0"/>
          </a:p>
          <a:p>
            <a:pPr>
              <a:buNone/>
            </a:pPr>
            <a:r>
              <a:rPr lang="en-US" dirty="0"/>
              <a:t>-Aims at identifying professional competencies required &amp; teaching to achieve competencies in a specified setting.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 Black" panose="020B0A04020102020204" pitchFamily="34" charset="0"/>
              </a:rPr>
              <a:t>Introduction </a:t>
            </a:r>
            <a:endParaRPr lang="en-US" b="1" dirty="0">
              <a:latin typeface="Arial Black" panose="020B0A04020102020204" pitchFamily="34" charset="0"/>
            </a:endParaRPr>
          </a:p>
        </p:txBody>
      </p:sp>
      <p:sp>
        <p:nvSpPr>
          <p:cNvPr id="10490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WHAT IS A CURRICULUM?</a:t>
            </a:r>
          </a:p>
          <a:p>
            <a:endParaRPr lang="en-US" dirty="0"/>
          </a:p>
          <a:p>
            <a:r>
              <a:rPr lang="en-US" dirty="0" smtClean="0"/>
              <a:t>A </a:t>
            </a:r>
            <a:r>
              <a:rPr lang="en-US" dirty="0"/>
              <a:t>curriculum is a description of all that takes place in an educational institution from the first day of training to the last day of training.</a:t>
            </a:r>
          </a:p>
          <a:p>
            <a:r>
              <a:rPr lang="en-US" dirty="0" smtClean="0"/>
              <a:t>A </a:t>
            </a:r>
            <a:r>
              <a:rPr lang="en-US" dirty="0"/>
              <a:t>curriculum is also the document in which all the activities ,transactions &amp;the events of a training </a:t>
            </a:r>
            <a:r>
              <a:rPr lang="en-US" dirty="0" smtClean="0"/>
              <a:t>program are </a:t>
            </a:r>
            <a:r>
              <a:rPr lang="en-US" dirty="0"/>
              <a:t>described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7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Typical features of a competency-based approach</a:t>
            </a:r>
            <a:endParaRPr lang="en-US" dirty="0"/>
          </a:p>
        </p:txBody>
      </p:sp>
      <p:sp>
        <p:nvSpPr>
          <p:cNvPr id="104907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6429" lnSpcReduction="20000"/>
          </a:bodyPr>
          <a:lstStyle/>
          <a:p>
            <a:pPr>
              <a:buNone/>
            </a:pPr>
            <a:r>
              <a:rPr lang="en-US" dirty="0"/>
              <a:t>1.The curriculum is organized around the functions of a health worker in a specified setting</a:t>
            </a:r>
          </a:p>
          <a:p>
            <a:pPr>
              <a:buNone/>
            </a:pPr>
            <a:r>
              <a:rPr lang="en-US" dirty="0"/>
              <a:t>2.The “</a:t>
            </a:r>
            <a:r>
              <a:rPr lang="en-US" dirty="0" err="1"/>
              <a:t>output”of</a:t>
            </a:r>
            <a:r>
              <a:rPr lang="en-US" dirty="0"/>
              <a:t> training  is a health worker who can practice at a defined level of proficiency in accordance with local conditions.</a:t>
            </a:r>
          </a:p>
          <a:p>
            <a:pPr>
              <a:buNone/>
            </a:pPr>
            <a:r>
              <a:rPr lang="en-US" dirty="0"/>
              <a:t>3.It is assumed that the majority of individuals can master the required level of proficiency-given appropriate instruction &amp; sufficient time.</a:t>
            </a:r>
          </a:p>
          <a:p>
            <a:r>
              <a:rPr lang="en-US" dirty="0" err="1"/>
              <a:t>NB:The</a:t>
            </a:r>
            <a:r>
              <a:rPr lang="en-US" dirty="0"/>
              <a:t> approach emphasizes that the setting within which the health worker will be expected to operate is an extremely important determinant of the required level &amp; type of competence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7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Advantages/Disadvantages of these approaches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0490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en-US" dirty="0"/>
              <a:t>The subject-</a:t>
            </a:r>
            <a:r>
              <a:rPr lang="en-US" dirty="0" err="1"/>
              <a:t>centred</a:t>
            </a:r>
            <a:r>
              <a:rPr lang="en-US" dirty="0"/>
              <a:t> approach emphasizes the acquisition of  disciplined knowledge rather than its application.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In </a:t>
            </a:r>
            <a:r>
              <a:rPr lang="en-US" dirty="0"/>
              <a:t>the integrated </a:t>
            </a:r>
            <a:r>
              <a:rPr lang="en-US" dirty="0" err="1" smtClean="0"/>
              <a:t>approach,knowledge</a:t>
            </a:r>
            <a:r>
              <a:rPr lang="en-US" dirty="0" smtClean="0"/>
              <a:t> </a:t>
            </a:r>
            <a:r>
              <a:rPr lang="en-US" dirty="0"/>
              <a:t>can be wholesome &amp; meaningful but integration may fall short of adequate vertical &amp; horizontal integration.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The </a:t>
            </a:r>
            <a:r>
              <a:rPr lang="en-US" dirty="0"/>
              <a:t>competency-based approach is preferred for professional training by most curriculum developers.</a:t>
            </a:r>
          </a:p>
          <a:p>
            <a:pPr marL="514350" indent="-514350">
              <a:buFont typeface="+mj-lt"/>
              <a:buAutoNum type="alphaLcParenR"/>
            </a:pP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8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Disadvantages of Competency-based approach</a:t>
            </a:r>
            <a:endParaRPr lang="en-US" dirty="0"/>
          </a:p>
        </p:txBody>
      </p:sp>
      <p:sp>
        <p:nvSpPr>
          <p:cNvPr id="104908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857" lnSpcReduction="20000"/>
          </a:bodyPr>
          <a:lstStyle/>
          <a:p>
            <a:pPr>
              <a:buNone/>
            </a:pPr>
            <a:r>
              <a:rPr lang="en-US" dirty="0"/>
              <a:t>1.The dynamic nature of jobs-when jobs </a:t>
            </a:r>
            <a:r>
              <a:rPr lang="en-US" dirty="0" smtClean="0"/>
              <a:t>change, health </a:t>
            </a:r>
            <a:r>
              <a:rPr lang="en-US" dirty="0"/>
              <a:t>workers may be stranded unless continuing education is provided &amp; this may be costly</a:t>
            </a:r>
          </a:p>
          <a:p>
            <a:pPr>
              <a:buNone/>
            </a:pPr>
            <a:r>
              <a:rPr lang="en-US" dirty="0"/>
              <a:t>2.Lists of tasks to be mastered-normally</a:t>
            </a:r>
            <a:r>
              <a:rPr lang="en-US" dirty="0" smtClean="0"/>
              <a:t>, this </a:t>
            </a:r>
            <a:r>
              <a:rPr lang="en-US" dirty="0"/>
              <a:t>list is long &amp; demands that the duration of training be prolonged</a:t>
            </a:r>
            <a:r>
              <a:rPr lang="en-US" dirty="0" smtClean="0"/>
              <a:t>. This </a:t>
            </a:r>
            <a:r>
              <a:rPr lang="en-US" dirty="0"/>
              <a:t>can also turn out to be costly.</a:t>
            </a:r>
          </a:p>
          <a:p>
            <a:pPr>
              <a:buNone/>
            </a:pPr>
            <a:r>
              <a:rPr lang="en-US" dirty="0"/>
              <a:t>3.It focuses on tasks which health workers perform (operative competencies)This is a major handicap when the health worker is exposed to situations which demand initiative &amp;independent thinking </a:t>
            </a:r>
            <a:r>
              <a:rPr lang="en-US" dirty="0" err="1"/>
              <a:t>eg</a:t>
            </a:r>
            <a:r>
              <a:rPr lang="en-US" dirty="0" smtClean="0"/>
              <a:t>. when </a:t>
            </a:r>
            <a:r>
              <a:rPr lang="en-US" dirty="0"/>
              <a:t>drugs/equipment change</a:t>
            </a:r>
            <a:r>
              <a:rPr lang="en-US" dirty="0" smtClean="0"/>
              <a:t>, the </a:t>
            </a:r>
            <a:r>
              <a:rPr lang="en-US" dirty="0"/>
              <a:t>health worker cannot adopt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Summary: components of a curriculum</a:t>
            </a:r>
          </a:p>
        </p:txBody>
      </p:sp>
      <p:sp>
        <p:nvSpPr>
          <p:cNvPr id="10490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Objectives </a:t>
            </a:r>
          </a:p>
          <a:p>
            <a:r>
              <a:rPr lang="en-US" dirty="0"/>
              <a:t>Content</a:t>
            </a:r>
          </a:p>
          <a:p>
            <a:r>
              <a:rPr lang="en-US" dirty="0"/>
              <a:t>Teaching methodology </a:t>
            </a:r>
          </a:p>
          <a:p>
            <a:r>
              <a:rPr lang="en-US" dirty="0"/>
              <a:t>Assessments </a:t>
            </a:r>
          </a:p>
          <a:p>
            <a:r>
              <a:rPr lang="en-US" dirty="0"/>
              <a:t>Entry requirements </a:t>
            </a:r>
          </a:p>
          <a:p>
            <a:r>
              <a:rPr lang="en-US" dirty="0"/>
              <a:t>Program schedule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5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COMPONENTS OF A CURRICULUM</a:t>
            </a:r>
            <a:endParaRPr lang="en-US" b="1" dirty="0"/>
          </a:p>
        </p:txBody>
      </p:sp>
      <p:sp>
        <p:nvSpPr>
          <p:cNvPr id="104905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714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 statement of justification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Resources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Entry requirements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Educational goals and objectives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Content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Learning experience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Program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Duration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Assessment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Course description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 of a curriculum</a:t>
            </a:r>
            <a:endParaRPr lang="en-US" dirty="0"/>
          </a:p>
        </p:txBody>
      </p:sp>
      <p:sp>
        <p:nvSpPr>
          <p:cNvPr id="104905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1.A statement of justification</a:t>
            </a:r>
            <a:r>
              <a:rPr lang="en-US" dirty="0"/>
              <a:t>-gives the justification /rationale &amp; philosophy of the training program &amp; why the programme is required</a:t>
            </a:r>
          </a:p>
          <a:p>
            <a:pPr>
              <a:buNone/>
            </a:pPr>
            <a:endParaRPr lang="en-US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>
              <a:buNone/>
            </a:pP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2.Resources</a:t>
            </a:r>
            <a:r>
              <a:rPr lang="en-US" dirty="0" smtClean="0"/>
              <a:t>- </a:t>
            </a:r>
            <a:r>
              <a:rPr lang="en-US" dirty="0"/>
              <a:t>It gives an outline of the physical, administrative &amp; financial requirements for the course. It is also a description of the minimal facilities in terms of buildings, equipment &amp; personnel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Ct…..</a:t>
            </a:r>
            <a:endParaRPr lang="en-US" dirty="0"/>
          </a:p>
        </p:txBody>
      </p:sp>
      <p:sp>
        <p:nvSpPr>
          <p:cNvPr id="104906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3.Entry requirements</a:t>
            </a:r>
            <a:r>
              <a:rPr lang="en-US" dirty="0"/>
              <a:t>-is a description of the entry requirements for the students &amp; methods of selection</a:t>
            </a:r>
          </a:p>
          <a:p>
            <a:pPr>
              <a:buNone/>
            </a:pPr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4.Educational goals &amp; objectives</a:t>
            </a:r>
            <a:r>
              <a:rPr lang="en-US" dirty="0"/>
              <a:t>-describing the goals &amp; educational objectives of the course.</a:t>
            </a:r>
          </a:p>
          <a:p>
            <a:pPr>
              <a:buNone/>
            </a:pPr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5.Content</a:t>
            </a:r>
            <a:r>
              <a:rPr lang="en-US" dirty="0"/>
              <a:t> to be covered in a course according to stated objectives</a:t>
            </a:r>
          </a:p>
          <a:p>
            <a:pPr>
              <a:buNone/>
            </a:pPr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6.Learning Experiences</a:t>
            </a:r>
            <a:r>
              <a:rPr lang="en-US" dirty="0"/>
              <a:t>-are intended to be descriptions of the teaching/learning methods to be employed during the educational program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906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7.Program</a:t>
            </a:r>
            <a:r>
              <a:rPr lang="en-US" dirty="0"/>
              <a:t>-outlines a logical sequence of events </a:t>
            </a:r>
          </a:p>
          <a:p>
            <a:pPr>
              <a:buNone/>
            </a:pPr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8.Duration</a:t>
            </a:r>
            <a:r>
              <a:rPr lang="en-US" dirty="0"/>
              <a:t>-a specification of how long each unit or learning block should last.</a:t>
            </a:r>
          </a:p>
          <a:p>
            <a:pPr>
              <a:buNone/>
            </a:pPr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9.Assessment</a:t>
            </a:r>
            <a:r>
              <a:rPr lang="en-US" dirty="0"/>
              <a:t>-outlines methods of continuous evaluation, final certification, remedial activities &amp; referral of failed candidates</a:t>
            </a:r>
          </a:p>
          <a:p>
            <a:pPr>
              <a:buNone/>
            </a:pPr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10.Course descriptions</a:t>
            </a:r>
            <a:r>
              <a:rPr lang="en-US" dirty="0"/>
              <a:t>-including the title, unit, course objectives, course content &amp; code for each course taught in the program 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6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Factors influencing the development of a curriculum</a:t>
            </a:r>
            <a:endParaRPr lang="en-US" b="1" dirty="0"/>
          </a:p>
        </p:txBody>
      </p:sp>
      <p:sp>
        <p:nvSpPr>
          <p:cNvPr id="104906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Academic factors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Social factors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Economic factors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Political factors 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Academic factors</a:t>
            </a:r>
            <a:endParaRPr lang="en-US" dirty="0"/>
          </a:p>
        </p:txBody>
      </p:sp>
      <p:sp>
        <p:nvSpPr>
          <p:cNvPr id="10490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teachers who teach  the main subjects of a discipline often borrow from their past experiences &amp; merge them with the current trends of the discipline</a:t>
            </a:r>
          </a:p>
          <a:p>
            <a:r>
              <a:rPr lang="en-US" dirty="0" err="1"/>
              <a:t>Eg</a:t>
            </a:r>
            <a:r>
              <a:rPr lang="en-US" dirty="0"/>
              <a:t> we now have more nurse graduates who are prepared in advanced nursing practices &amp;  we can introduce content that was not included </a:t>
            </a:r>
            <a:r>
              <a:rPr lang="en-US" dirty="0" smtClean="0"/>
              <a:t>before</a:t>
            </a:r>
          </a:p>
          <a:p>
            <a:r>
              <a:rPr lang="en-US" dirty="0" smtClean="0"/>
              <a:t>Incorporation of research in diploma training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6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906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Thus, theories of nursing, trends, research, </a:t>
            </a:r>
            <a:r>
              <a:rPr lang="en-US" sz="3200" dirty="0" err="1"/>
              <a:t>etc</a:t>
            </a:r>
            <a:r>
              <a:rPr lang="en-US" sz="3200" dirty="0"/>
              <a:t> that were only taught in higher nursing </a:t>
            </a:r>
            <a:r>
              <a:rPr lang="en-US" sz="3200" dirty="0" err="1"/>
              <a:t>programmes</a:t>
            </a:r>
            <a:r>
              <a:rPr lang="en-US" sz="3200" dirty="0"/>
              <a:t> at university level previously, are now incorporated in  the KRCHN curriculum</a:t>
            </a:r>
          </a:p>
          <a:p>
            <a:r>
              <a:rPr lang="en-US" sz="3200" dirty="0" smtClean="0"/>
              <a:t>The </a:t>
            </a:r>
            <a:r>
              <a:rPr lang="en-US" sz="3200" dirty="0"/>
              <a:t>new content is designed to make the KRCHN student a more effective practitioner to provision of quality health care.</a:t>
            </a:r>
          </a:p>
          <a:p>
            <a:endParaRPr lang="en-US" sz="3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1207</Words>
  <Application>Microsoft Office PowerPoint</Application>
  <PresentationFormat>On-screen Show (4:3)</PresentationFormat>
  <Paragraphs>109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CURRICULUM</vt:lpstr>
      <vt:lpstr>Introduction </vt:lpstr>
      <vt:lpstr>COMPONENTS OF A CURRICULUM</vt:lpstr>
      <vt:lpstr>Components of a curriculum</vt:lpstr>
      <vt:lpstr>Ct…..</vt:lpstr>
      <vt:lpstr>Slide 6</vt:lpstr>
      <vt:lpstr>Factors influencing the development of a curriculum</vt:lpstr>
      <vt:lpstr>1. Academic factors</vt:lpstr>
      <vt:lpstr>Slide 9</vt:lpstr>
      <vt:lpstr>2. Social factors </vt:lpstr>
      <vt:lpstr>Slide 11</vt:lpstr>
      <vt:lpstr>3. Economic factors</vt:lpstr>
      <vt:lpstr>4. Political factors </vt:lpstr>
      <vt:lpstr>Participants in curriculum development </vt:lpstr>
      <vt:lpstr>External participants </vt:lpstr>
      <vt:lpstr>STEPS IN CURRICULUM DEVELOPMENT</vt:lpstr>
      <vt:lpstr>Slide 17</vt:lpstr>
      <vt:lpstr>Types of curriculum / Approaches to curriculum development </vt:lpstr>
      <vt:lpstr>Slide 19</vt:lpstr>
      <vt:lpstr>Typical features of a competency-based approach</vt:lpstr>
      <vt:lpstr>Advantages/Disadvantages of these approaches </vt:lpstr>
      <vt:lpstr>Disadvantages of Competency-based approach</vt:lpstr>
      <vt:lpstr>Summary: components of a curriculum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CURRICULUM</dc:title>
  <dc:creator>PETRONILLA</dc:creator>
  <cp:lastModifiedBy>PETRONILLA</cp:lastModifiedBy>
  <cp:revision>1</cp:revision>
  <dcterms:created xsi:type="dcterms:W3CDTF">2021-11-25T10:02:54Z</dcterms:created>
  <dcterms:modified xsi:type="dcterms:W3CDTF">2021-11-25T10:04:11Z</dcterms:modified>
</cp:coreProperties>
</file>