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png" ContentType="image/png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firstSlideNum="1" rtl="0" saveSubsetFonts="0" serverZoom="0" showSpecialPlsOnTitleSld="1">
  <p:sldMasterIdLst>
    <p:sldMasterId id="2147483661" r:id="rId1"/>
  </p:sldMasterIdLst>
  <p:notesMasterIdLst>
    <p:notesMasterId r:id="rId2"/>
  </p:notesMasterIdLst>
  <p:handoutMasterIdLst>
    <p:handoutMasterId r:id="rId3"/>
  </p:handoutMasterIdLst>
  <p:sldIdLst>
    <p:sldId id="296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  <p:sldId id="309" r:id="rId17"/>
    <p:sldId id="310" r:id="rId18"/>
    <p:sldId id="311" r:id="rId19"/>
    <p:sldId id="312" r:id="rId20"/>
    <p:sldId id="313" r:id="rId21"/>
    <p:sldId id="314" r:id="rId22"/>
    <p:sldId id="315" r:id="rId23"/>
    <p:sldId id="316" r:id="rId24"/>
    <p:sldId id="317" r:id="rId25"/>
    <p:sldId id="318" r:id="rId26"/>
    <p:sldId id="319" r:id="rId27"/>
    <p:sldId id="320" r:id="rId28"/>
    <p:sldId id="321" r:id="rId29"/>
    <p:sldId id="322" r:id="rId30"/>
    <p:sldId id="323" r:id="rId31"/>
    <p:sldId id="324" r:id="rId32"/>
    <p:sldId id="325" r:id="rId33"/>
    <p:sldId id="326" r:id="rId34"/>
    <p:sldId id="327" r:id="rId35"/>
    <p:sldId id="328" r:id="rId36"/>
    <p:sldId id="329" r:id="rId37"/>
    <p:sldId id="330" r:id="rId38"/>
    <p:sldId id="331" r:id="rId39"/>
    <p:sldId id="332" r:id="rId40"/>
    <p:sldId id="333" r:id="rId41"/>
    <p:sldId id="334" r:id="rId42"/>
    <p:sldId id="335" r:id="rId43"/>
    <p:sldId id="336" r:id="rId44"/>
    <p:sldId id="337" r:id="rId45"/>
    <p:sldId id="338" r:id="rId46"/>
    <p:sldId id="339" r:id="rId47"/>
    <p:sldId id="340" r:id="rId48"/>
    <p:sldId id="341" r:id="rId49"/>
    <p:sldId id="342" r:id="rId50"/>
    <p:sldId id="343" r:id="rId51"/>
  </p:sldIdLst>
  <p:sldSz type="screen4x3" cy="6858000" cx="9144000"/>
  <p:notesSz cx="6858000" cy="9144000"/>
  <p:defaultTextStyle>
    <a:lvl1pPr algn="l" fontAlgn="base" indent="0" latinLnBrk="1" marL="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2400" i="0" u="none">
        <a:solidFill>
          <a:schemeClr val="dk1"/>
        </a:solidFill>
        <a:latin typeface="Arial" pitchFamily="6" charset="0"/>
        <a:ea typeface="ＭＳ Ｐゴシック" pitchFamily="6" charset="-128"/>
        <a:sym typeface="Arial" pitchFamily="6" charset="0"/>
      </a:defRPr>
    </a:lvl1pPr>
    <a:lvl2pPr algn="l" fontAlgn="base" indent="0" latinLnBrk="1" marL="4572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2400" i="0" u="none">
        <a:solidFill>
          <a:schemeClr val="dk1"/>
        </a:solidFill>
        <a:latin typeface="Arial" pitchFamily="6" charset="0"/>
        <a:ea typeface="ＭＳ Ｐゴシック" pitchFamily="6" charset="-128"/>
        <a:sym typeface="Arial" pitchFamily="6" charset="0"/>
      </a:defRPr>
    </a:lvl2pPr>
    <a:lvl3pPr algn="l" fontAlgn="base" indent="0" latinLnBrk="1" marL="9144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2400" i="0" u="none">
        <a:solidFill>
          <a:schemeClr val="dk1"/>
        </a:solidFill>
        <a:latin typeface="Arial" pitchFamily="6" charset="0"/>
        <a:ea typeface="ＭＳ Ｐゴシック" pitchFamily="6" charset="-128"/>
        <a:sym typeface="Arial" pitchFamily="6" charset="0"/>
      </a:defRPr>
    </a:lvl3pPr>
    <a:lvl4pPr algn="l" fontAlgn="base" indent="0" latinLnBrk="1" marL="13716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2400" i="0" u="none">
        <a:solidFill>
          <a:schemeClr val="dk1"/>
        </a:solidFill>
        <a:latin typeface="Arial" pitchFamily="6" charset="0"/>
        <a:ea typeface="ＭＳ Ｐゴシック" pitchFamily="6" charset="-128"/>
        <a:sym typeface="Arial" pitchFamily="6" charset="0"/>
      </a:defRPr>
    </a:lvl4pPr>
    <a:lvl5pPr algn="l" fontAlgn="base" indent="0" latinLnBrk="1" marL="1828800" rtl="0">
      <a:lnSpc>
        <a:spcPct val="100000"/>
      </a:lnSpc>
      <a:spcBef>
        <a:spcPct val="0"/>
      </a:spcBef>
      <a:spcAft>
        <a:spcPct val="0"/>
      </a:spcAft>
      <a:buFontTx/>
      <a:buNone/>
      <a:defRPr baseline="0" b="0" sz="2400" i="0" u="none">
        <a:solidFill>
          <a:schemeClr val="dk1"/>
        </a:solidFill>
        <a:latin typeface="Arial" pitchFamily="6" charset="0"/>
        <a:ea typeface="ＭＳ Ｐゴシック" pitchFamily="6" charset="-128"/>
        <a:sym typeface="Arial" pitchFamily="6" charset="0"/>
      </a:defRPr>
    </a:lvl5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 lastView="sldView">
  <p:slideViewPr>
    <p:cSldViewPr showGuides="0" snapToGrid="1" snapToObjects="0">
      <p:cViewPr varScale="1">
        <p:scale>
          <a:sx n="80" d="100"/>
          <a:sy n="80" d="100"/>
        </p:scale>
        <p:origin x="-1920" y="-104"/>
      </p:cViewPr>
      <p:guideLst>
        <p:guide orient="horz" pos="2160"/>
        <p:guide orient="vert" pos="2880"/>
      </p:guideLst>
    </p:cSldViewPr>
  </p:slideViewPr>
  <p:gridSpacing cx="0" cy="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37" Type="http://schemas.openxmlformats.org/officeDocument/2006/relationships/slide" Target="slides/slide34.xml"/><Relationship Id="rId38" Type="http://schemas.openxmlformats.org/officeDocument/2006/relationships/slide" Target="slides/slide35.xml"/><Relationship Id="rId39" Type="http://schemas.openxmlformats.org/officeDocument/2006/relationships/slide" Target="slides/slide36.xml"/><Relationship Id="rId40" Type="http://schemas.openxmlformats.org/officeDocument/2006/relationships/slide" Target="slides/slide37.xml"/><Relationship Id="rId41" Type="http://schemas.openxmlformats.org/officeDocument/2006/relationships/slide" Target="slides/slide38.xml"/><Relationship Id="rId42" Type="http://schemas.openxmlformats.org/officeDocument/2006/relationships/slide" Target="slides/slide39.xml"/><Relationship Id="rId43" Type="http://schemas.openxmlformats.org/officeDocument/2006/relationships/slide" Target="slides/slide40.xml"/><Relationship Id="rId44" Type="http://schemas.openxmlformats.org/officeDocument/2006/relationships/slide" Target="slides/slide41.xml"/><Relationship Id="rId45" Type="http://schemas.openxmlformats.org/officeDocument/2006/relationships/slide" Target="slides/slide42.xml"/><Relationship Id="rId46" Type="http://schemas.openxmlformats.org/officeDocument/2006/relationships/slide" Target="slides/slide43.xml"/><Relationship Id="rId47" Type="http://schemas.openxmlformats.org/officeDocument/2006/relationships/slide" Target="slides/slide44.xml"/><Relationship Id="rId48" Type="http://schemas.openxmlformats.org/officeDocument/2006/relationships/slide" Target="slides/slide45.xml"/><Relationship Id="rId49" Type="http://schemas.openxmlformats.org/officeDocument/2006/relationships/slide" Target="slides/slide46.xml"/><Relationship Id="rId50" Type="http://schemas.openxmlformats.org/officeDocument/2006/relationships/slide" Target="slides/slide47.xml"/><Relationship Id="rId51" Type="http://schemas.openxmlformats.org/officeDocument/2006/relationships/slide" Target="slides/slide48.xml"/><Relationship Id="rId52" Type="http://schemas.openxmlformats.org/officeDocument/2006/relationships/tableStyles" Target="tableStyles.xml"/><Relationship Id="rId53" Type="http://schemas.openxmlformats.org/officeDocument/2006/relationships/presProps" Target="presProps.xml"/><Relationship Id="rId54" Type="http://schemas.openxmlformats.org/officeDocument/2006/relationships/viewProps" Target="viewProps.xml"/></Relationships>
</file>

<file path=ppt/handoutMasters/_rels/handout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 bwMode="white">
      <p:bgPr>
        <a:solidFill>
          <a:schemeClr val="lt1"/>
        </a:solidFill>
      </p:bgPr>
    </p:bg>
    <p:spTree>
      <p:nvGrpSpPr>
        <p:cNvPr id="123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707" name=""/>
          <p:cNvSpPr/>
          <p:nvPr>
            <p:ph type="hdr" sz="quarter" idx="0"/>
          </p:nvPr>
        </p:nvSpPr>
        <p:spPr>
          <a:xfrm rot="0">
            <a:off x="0" y="0"/>
            <a:ext cx="29718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eaLnBrk="1" hangingPunct="1" latinLnBrk="1" lvl="0"/>
            <a:endParaRPr altLang="en-US" sz="1200" lang="en-US">
              <a:latin typeface="Calibri" pitchFamily="6" charset="0"/>
            </a:endParaRPr>
          </a:p>
        </p:txBody>
      </p:sp>
      <p:sp>
        <p:nvSpPr>
          <p:cNvPr id="1048708" name=""/>
          <p:cNvSpPr/>
          <p:nvPr>
            <p:ph type="dt" sz="quarter" idx="1"/>
          </p:nvPr>
        </p:nvSpPr>
        <p:spPr>
          <a:xfrm rot="0">
            <a:off x="3884612" y="0"/>
            <a:ext cx="2971800" cy="457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algn="r" eaLnBrk="1" hangingPunct="1" latinLnBrk="1" lvl="0"/>
            <a:fld id="{566ABCEB-ACFC-4714-9973-3DA970169C29}" type="datetime1">
              <a:rPr altLang="en-US" sz="1200" lang="en-US">
                <a:latin typeface="Calibri" pitchFamily="6" charset="0"/>
              </a:rPr>
              <a:pPr algn="r" eaLnBrk="1" hangingPunct="1" latinLnBrk="1" lvl="0"/>
            </a:fld>
            <a:endParaRPr altLang="en-US" sz="1200" lang="en-US">
              <a:latin typeface="Calibri" pitchFamily="6" charset="0"/>
            </a:endParaRPr>
          </a:p>
        </p:txBody>
      </p:sp>
      <p:sp>
        <p:nvSpPr>
          <p:cNvPr id="1048709" name=""/>
          <p:cNvSpPr/>
          <p:nvPr>
            <p:ph type="ftr" sz="quarter" idx="2"/>
          </p:nvPr>
        </p:nvSpPr>
        <p:spPr>
          <a:xfrm rot="0">
            <a:off x="0" y="8685212"/>
            <a:ext cx="29718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p>
            <a:pPr eaLnBrk="1" hangingPunct="1" latinLnBrk="1" lvl="0"/>
            <a:endParaRPr altLang="en-US" sz="1200" lang="en-US">
              <a:latin typeface="Calibri" pitchFamily="6" charset="0"/>
            </a:endParaRPr>
          </a:p>
        </p:txBody>
      </p:sp>
      <p:sp>
        <p:nvSpPr>
          <p:cNvPr id="1048710" name=""/>
          <p:cNvSpPr/>
          <p:nvPr>
            <p:ph type="sldNum" sz="quarter" idx="3"/>
          </p:nvPr>
        </p:nvSpPr>
        <p:spPr>
          <a:xfrm rot="0">
            <a:off x="3884612" y="8685212"/>
            <a:ext cx="2971800" cy="457200"/>
          </a:xfrm>
          <a:prstGeom prst="rect"/>
          <a:noFill/>
          <a:ln>
            <a:noFill/>
          </a:ln>
        </p:spPr>
        <p:txBody>
          <a:bodyPr anchor="b" bIns="45720" lIns="91440" rIns="91440" tIns="45720" vert="horz"/>
          <a:p>
            <a:pPr algn="r" eaLnBrk="1" hangingPunct="1" latinLnBrk="1" lvl="0"/>
            <a:fld id="{566ABCEB-ACFC-4714-9973-3DA970169C29}" type="slidenum">
              <a:rPr altLang="en-US" sz="1200" lang="en-US">
                <a:latin typeface="Calibri" pitchFamily="6" charset="0"/>
              </a:rPr>
              <a:pPr algn="r" eaLnBrk="1" hangingPunct="1" latinLnBrk="1" lvl="0"/>
            </a:fld>
            <a:endParaRPr altLang="en-US" sz="1200" lang="en-US">
              <a:latin typeface="Calibri" pitchFamily="6" charset="0"/>
            </a:endParaRPr>
          </a:p>
        </p:txBody>
      </p:sp>
    </p:spTree>
  </p:cSld>
  <p:clrMap accent1="dk1" accent2="dk1" accent3="dk1" accent4="dk1" accent5="dk1" accent6="dk1" bg1="dk1" bg2="dk1" tx1="dk1" tx2="dk1" hlink="dk1" folHlink="dk1"/>
</p:handoutMaster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1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0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0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0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0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7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0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 indent="0" mar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48578" name="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en-US">
                <a:solidFill>
                  <a:srgbClr val="898989"/>
                </a:solidFill>
                <a:latin typeface="Calibri" pitchFamily="6" charset="0"/>
              </a:rPr>
              <a:pPr eaLnBrk="1" hangingPunct="1" latinLnBrk="1" lvl="0"/>
            </a:fld>
            <a:endParaRPr altLang="en-US" sz="1200" lang="en-US">
              <a:solidFill>
                <a:srgbClr val="898989"/>
              </a:solidFill>
              <a:latin typeface="Calibri" pitchFamily="6" charset="0"/>
            </a:endParaRPr>
          </a:p>
        </p:txBody>
      </p:sp>
      <p:sp>
        <p:nvSpPr>
          <p:cNvPr id="1048580" name="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n-US">
                <a:solidFill>
                  <a:srgbClr val="898989"/>
                </a:solidFill>
                <a:latin typeface="Calibri" pitchFamily="6" charset="0"/>
              </a:rPr>
              <a:pPr algn="r" eaLnBrk="1" hangingPunct="1" latinLnBrk="1" lvl="0"/>
            </a:fld>
            <a:endParaRPr altLang="en-US" sz="1200" lang="en-US">
              <a:solidFill>
                <a:srgbClr val="898989"/>
              </a:solidFill>
              <a:latin typeface="Calibri" pitchFamily="6" charset="0"/>
            </a:endParaRPr>
          </a:p>
        </p:txBody>
      </p:sp>
      <p:sp>
        <p:nvSpPr>
          <p:cNvPr id="1048579" name="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algn="ctr" eaLnBrk="1" hangingPunct="1" latinLnBrk="1" lvl="0"/>
            <a:endParaRPr altLang="en-US" sz="1200" lang="en-US">
              <a:solidFill>
                <a:srgbClr val="898989"/>
              </a:solidFill>
              <a:latin typeface="Calibri" pitchFamily="6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1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9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78" name="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en-US">
                <a:solidFill>
                  <a:srgbClr val="898989"/>
                </a:solidFill>
                <a:latin typeface="Calibri" pitchFamily="6" charset="0"/>
              </a:rPr>
              <a:pPr eaLnBrk="1" hangingPunct="1" latinLnBrk="1" lvl="0"/>
            </a:fld>
            <a:endParaRPr altLang="en-US" sz="1200" lang="en-US">
              <a:solidFill>
                <a:srgbClr val="898989"/>
              </a:solidFill>
              <a:latin typeface="Calibri" pitchFamily="6" charset="0"/>
            </a:endParaRPr>
          </a:p>
        </p:txBody>
      </p:sp>
      <p:sp>
        <p:nvSpPr>
          <p:cNvPr id="1048580" name="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n-US">
                <a:solidFill>
                  <a:srgbClr val="898989"/>
                </a:solidFill>
                <a:latin typeface="Calibri" pitchFamily="6" charset="0"/>
              </a:rPr>
              <a:pPr algn="r" eaLnBrk="1" hangingPunct="1" latinLnBrk="1" lvl="0"/>
            </a:fld>
            <a:endParaRPr altLang="en-US" sz="1200" lang="en-US">
              <a:solidFill>
                <a:srgbClr val="898989"/>
              </a:solidFill>
              <a:latin typeface="Calibri" pitchFamily="6" charset="0"/>
            </a:endParaRPr>
          </a:p>
        </p:txBody>
      </p:sp>
      <p:sp>
        <p:nvSpPr>
          <p:cNvPr id="1048579" name="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algn="ctr" eaLnBrk="1" hangingPunct="1" latinLnBrk="1" lvl="0"/>
            <a:endParaRPr altLang="en-US" sz="1200" lang="en-US">
              <a:solidFill>
                <a:srgbClr val="898989"/>
              </a:solidFill>
              <a:latin typeface="Calibri" pitchFamily="6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1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6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8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78" name="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en-US">
                <a:solidFill>
                  <a:srgbClr val="898989"/>
                </a:solidFill>
                <a:latin typeface="Calibri" pitchFamily="6" charset="0"/>
              </a:rPr>
              <a:pPr eaLnBrk="1" hangingPunct="1" latinLnBrk="1" lvl="0"/>
            </a:fld>
            <a:endParaRPr altLang="en-US" sz="1200" lang="en-US">
              <a:solidFill>
                <a:srgbClr val="898989"/>
              </a:solidFill>
              <a:latin typeface="Calibri" pitchFamily="6" charset="0"/>
            </a:endParaRPr>
          </a:p>
        </p:txBody>
      </p:sp>
      <p:sp>
        <p:nvSpPr>
          <p:cNvPr id="1048580" name="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n-US">
                <a:solidFill>
                  <a:srgbClr val="898989"/>
                </a:solidFill>
                <a:latin typeface="Calibri" pitchFamily="6" charset="0"/>
              </a:rPr>
              <a:pPr algn="r" eaLnBrk="1" hangingPunct="1" latinLnBrk="1" lvl="0"/>
            </a:fld>
            <a:endParaRPr altLang="en-US" sz="1200" lang="en-US">
              <a:solidFill>
                <a:srgbClr val="898989"/>
              </a:solidFill>
              <a:latin typeface="Calibri" pitchFamily="6" charset="0"/>
            </a:endParaRPr>
          </a:p>
        </p:txBody>
      </p:sp>
      <p:sp>
        <p:nvSpPr>
          <p:cNvPr id="1048579" name="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algn="ctr" eaLnBrk="1" hangingPunct="1" latinLnBrk="1" lvl="0"/>
            <a:endParaRPr altLang="en-US" sz="1200" lang="en-US">
              <a:solidFill>
                <a:srgbClr val="898989"/>
              </a:solidFill>
              <a:latin typeface="Calibri" pitchFamily="6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84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78" name="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en-US">
                <a:solidFill>
                  <a:srgbClr val="898989"/>
                </a:solidFill>
                <a:latin typeface="Calibri" pitchFamily="6" charset="0"/>
              </a:rPr>
              <a:pPr eaLnBrk="1" hangingPunct="1" latinLnBrk="1" lvl="0"/>
            </a:fld>
            <a:endParaRPr altLang="en-US" sz="1200" lang="en-US">
              <a:solidFill>
                <a:srgbClr val="898989"/>
              </a:solidFill>
              <a:latin typeface="Calibri" pitchFamily="6" charset="0"/>
            </a:endParaRPr>
          </a:p>
        </p:txBody>
      </p:sp>
      <p:sp>
        <p:nvSpPr>
          <p:cNvPr id="1048580" name="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n-US">
                <a:solidFill>
                  <a:srgbClr val="898989"/>
                </a:solidFill>
                <a:latin typeface="Calibri" pitchFamily="6" charset="0"/>
              </a:rPr>
              <a:pPr algn="r" eaLnBrk="1" hangingPunct="1" latinLnBrk="1" lvl="0"/>
            </a:fld>
            <a:endParaRPr altLang="en-US" sz="1200" lang="en-US">
              <a:solidFill>
                <a:srgbClr val="898989"/>
              </a:solidFill>
              <a:latin typeface="Calibri" pitchFamily="6" charset="0"/>
            </a:endParaRPr>
          </a:p>
        </p:txBody>
      </p:sp>
      <p:sp>
        <p:nvSpPr>
          <p:cNvPr id="1048579" name="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algn="ctr" eaLnBrk="1" hangingPunct="1" latinLnBrk="1" lvl="0"/>
            <a:endParaRPr altLang="en-US" sz="1200" lang="en-US">
              <a:solidFill>
                <a:srgbClr val="898989"/>
              </a:solidFill>
              <a:latin typeface="Calibri" pitchFamily="6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1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6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b="1" cap="all"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97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indent="0" mar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578" name="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en-US">
                <a:solidFill>
                  <a:srgbClr val="898989"/>
                </a:solidFill>
                <a:latin typeface="Calibri" pitchFamily="6" charset="0"/>
              </a:rPr>
              <a:pPr eaLnBrk="1" hangingPunct="1" latinLnBrk="1" lvl="0"/>
            </a:fld>
            <a:endParaRPr altLang="en-US" sz="1200" lang="en-US">
              <a:solidFill>
                <a:srgbClr val="898989"/>
              </a:solidFill>
              <a:latin typeface="Calibri" pitchFamily="6" charset="0"/>
            </a:endParaRPr>
          </a:p>
        </p:txBody>
      </p:sp>
      <p:sp>
        <p:nvSpPr>
          <p:cNvPr id="1048580" name="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n-US">
                <a:solidFill>
                  <a:srgbClr val="898989"/>
                </a:solidFill>
                <a:latin typeface="Calibri" pitchFamily="6" charset="0"/>
              </a:rPr>
              <a:pPr algn="r" eaLnBrk="1" hangingPunct="1" latinLnBrk="1" lvl="0"/>
            </a:fld>
            <a:endParaRPr altLang="en-US" sz="1200" lang="en-US">
              <a:solidFill>
                <a:srgbClr val="898989"/>
              </a:solidFill>
              <a:latin typeface="Calibri" pitchFamily="6" charset="0"/>
            </a:endParaRPr>
          </a:p>
        </p:txBody>
      </p:sp>
      <p:sp>
        <p:nvSpPr>
          <p:cNvPr id="1048579" name="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algn="ctr" eaLnBrk="1" hangingPunct="1" latinLnBrk="1" lvl="0"/>
            <a:endParaRPr altLang="en-US" sz="1200" lang="en-US">
              <a:solidFill>
                <a:srgbClr val="898989"/>
              </a:solidFill>
              <a:latin typeface="Calibri" pitchFamily="6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6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94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95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78" name="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en-US">
                <a:solidFill>
                  <a:srgbClr val="898989"/>
                </a:solidFill>
                <a:latin typeface="Calibri" pitchFamily="6" charset="0"/>
              </a:rPr>
              <a:pPr eaLnBrk="1" hangingPunct="1" latinLnBrk="1" lvl="0"/>
            </a:fld>
            <a:endParaRPr altLang="en-US" sz="1200" lang="en-US">
              <a:solidFill>
                <a:srgbClr val="898989"/>
              </a:solidFill>
              <a:latin typeface="Calibri" pitchFamily="6" charset="0"/>
            </a:endParaRPr>
          </a:p>
        </p:txBody>
      </p:sp>
      <p:sp>
        <p:nvSpPr>
          <p:cNvPr id="1048580" name="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n-US">
                <a:solidFill>
                  <a:srgbClr val="898989"/>
                </a:solidFill>
                <a:latin typeface="Calibri" pitchFamily="6" charset="0"/>
              </a:rPr>
              <a:pPr algn="r" eaLnBrk="1" hangingPunct="1" latinLnBrk="1" lvl="0"/>
            </a:fld>
            <a:endParaRPr altLang="en-US" sz="1200" lang="en-US">
              <a:solidFill>
                <a:srgbClr val="898989"/>
              </a:solidFill>
              <a:latin typeface="Calibri" pitchFamily="6" charset="0"/>
            </a:endParaRPr>
          </a:p>
        </p:txBody>
      </p:sp>
      <p:sp>
        <p:nvSpPr>
          <p:cNvPr id="1048579" name="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algn="ctr" eaLnBrk="1" hangingPunct="1" latinLnBrk="1" lvl="0"/>
            <a:endParaRPr altLang="en-US" sz="1200" lang="en-US">
              <a:solidFill>
                <a:srgbClr val="898989"/>
              </a:solidFill>
              <a:latin typeface="Calibri" pitchFamily="6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1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92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93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9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695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578" name="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en-US">
                <a:solidFill>
                  <a:srgbClr val="898989"/>
                </a:solidFill>
                <a:latin typeface="Calibri" pitchFamily="6" charset="0"/>
              </a:rPr>
              <a:pPr eaLnBrk="1" hangingPunct="1" latinLnBrk="1" lvl="0"/>
            </a:fld>
            <a:endParaRPr altLang="en-US" sz="1200" lang="en-US">
              <a:solidFill>
                <a:srgbClr val="898989"/>
              </a:solidFill>
              <a:latin typeface="Calibri" pitchFamily="6" charset="0"/>
            </a:endParaRPr>
          </a:p>
        </p:txBody>
      </p:sp>
      <p:sp>
        <p:nvSpPr>
          <p:cNvPr id="1048580" name="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n-US">
                <a:solidFill>
                  <a:srgbClr val="898989"/>
                </a:solidFill>
                <a:latin typeface="Calibri" pitchFamily="6" charset="0"/>
              </a:rPr>
              <a:pPr algn="r" eaLnBrk="1" hangingPunct="1" latinLnBrk="1" lvl="0"/>
            </a:fld>
            <a:endParaRPr altLang="en-US" sz="1200" lang="en-US">
              <a:solidFill>
                <a:srgbClr val="898989"/>
              </a:solidFill>
              <a:latin typeface="Calibri" pitchFamily="6" charset="0"/>
            </a:endParaRPr>
          </a:p>
        </p:txBody>
      </p:sp>
      <p:sp>
        <p:nvSpPr>
          <p:cNvPr id="1048579" name="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algn="ctr" eaLnBrk="1" hangingPunct="1" latinLnBrk="1" lvl="0"/>
            <a:endParaRPr altLang="en-US" sz="1200" lang="en-US">
              <a:solidFill>
                <a:srgbClr val="898989"/>
              </a:solidFill>
              <a:latin typeface="Calibri" pitchFamily="6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578" name="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en-US">
                <a:solidFill>
                  <a:srgbClr val="898989"/>
                </a:solidFill>
                <a:latin typeface="Calibri" pitchFamily="6" charset="0"/>
              </a:rPr>
              <a:pPr eaLnBrk="1" hangingPunct="1" latinLnBrk="1" lvl="0"/>
            </a:fld>
            <a:endParaRPr altLang="en-US" sz="1200" lang="en-US">
              <a:solidFill>
                <a:srgbClr val="898989"/>
              </a:solidFill>
              <a:latin typeface="Calibri" pitchFamily="6" charset="0"/>
            </a:endParaRPr>
          </a:p>
        </p:txBody>
      </p:sp>
      <p:sp>
        <p:nvSpPr>
          <p:cNvPr id="1048580" name="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n-US">
                <a:solidFill>
                  <a:srgbClr val="898989"/>
                </a:solidFill>
                <a:latin typeface="Calibri" pitchFamily="6" charset="0"/>
              </a:rPr>
              <a:pPr algn="r" eaLnBrk="1" hangingPunct="1" latinLnBrk="1" lvl="0"/>
            </a:fld>
            <a:endParaRPr altLang="en-US" sz="1200" lang="en-US">
              <a:solidFill>
                <a:srgbClr val="898989"/>
              </a:solidFill>
              <a:latin typeface="Calibri" pitchFamily="6" charset="0"/>
            </a:endParaRPr>
          </a:p>
        </p:txBody>
      </p:sp>
      <p:sp>
        <p:nvSpPr>
          <p:cNvPr id="1048579" name="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algn="ctr" eaLnBrk="1" hangingPunct="1" latinLnBrk="1" lvl="0"/>
            <a:endParaRPr altLang="en-US" sz="1200" lang="en-US">
              <a:solidFill>
                <a:srgbClr val="898989"/>
              </a:solidFill>
              <a:latin typeface="Calibri" pitchFamily="6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1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8" name="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en-US">
                <a:solidFill>
                  <a:srgbClr val="898989"/>
                </a:solidFill>
                <a:latin typeface="Calibri" pitchFamily="6" charset="0"/>
              </a:rPr>
              <a:pPr eaLnBrk="1" hangingPunct="1" latinLnBrk="1" lvl="0"/>
            </a:fld>
            <a:endParaRPr altLang="en-US" sz="1200" lang="en-US">
              <a:solidFill>
                <a:srgbClr val="898989"/>
              </a:solidFill>
              <a:latin typeface="Calibri" pitchFamily="6" charset="0"/>
            </a:endParaRPr>
          </a:p>
        </p:txBody>
      </p:sp>
      <p:sp>
        <p:nvSpPr>
          <p:cNvPr id="1048580" name="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n-US">
                <a:solidFill>
                  <a:srgbClr val="898989"/>
                </a:solidFill>
                <a:latin typeface="Calibri" pitchFamily="6" charset="0"/>
              </a:rPr>
              <a:pPr algn="r" eaLnBrk="1" hangingPunct="1" latinLnBrk="1" lvl="0"/>
            </a:fld>
            <a:endParaRPr altLang="en-US" sz="1200" lang="en-US">
              <a:solidFill>
                <a:srgbClr val="898989"/>
              </a:solidFill>
              <a:latin typeface="Calibri" pitchFamily="6" charset="0"/>
            </a:endParaRPr>
          </a:p>
        </p:txBody>
      </p:sp>
      <p:sp>
        <p:nvSpPr>
          <p:cNvPr id="1048579" name="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algn="ctr" eaLnBrk="1" hangingPunct="1" latinLnBrk="1" lvl="0"/>
            <a:endParaRPr altLang="en-US" sz="1200" lang="en-US">
              <a:solidFill>
                <a:srgbClr val="898989"/>
              </a:solidFill>
              <a:latin typeface="Calibri" pitchFamily="6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11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3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84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8685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578" name="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en-US">
                <a:solidFill>
                  <a:srgbClr val="898989"/>
                </a:solidFill>
                <a:latin typeface="Calibri" pitchFamily="6" charset="0"/>
              </a:rPr>
              <a:pPr eaLnBrk="1" hangingPunct="1" latinLnBrk="1" lvl="0"/>
            </a:fld>
            <a:endParaRPr altLang="en-US" sz="1200" lang="en-US">
              <a:solidFill>
                <a:srgbClr val="898989"/>
              </a:solidFill>
              <a:latin typeface="Calibri" pitchFamily="6" charset="0"/>
            </a:endParaRPr>
          </a:p>
        </p:txBody>
      </p:sp>
      <p:sp>
        <p:nvSpPr>
          <p:cNvPr id="1048580" name="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n-US">
                <a:solidFill>
                  <a:srgbClr val="898989"/>
                </a:solidFill>
                <a:latin typeface="Calibri" pitchFamily="6" charset="0"/>
              </a:rPr>
              <a:pPr algn="r" eaLnBrk="1" hangingPunct="1" latinLnBrk="1" lvl="0"/>
            </a:fld>
            <a:endParaRPr altLang="en-US" sz="1200" lang="en-US">
              <a:solidFill>
                <a:srgbClr val="898989"/>
              </a:solidFill>
              <a:latin typeface="Calibri" pitchFamily="6" charset="0"/>
            </a:endParaRPr>
          </a:p>
        </p:txBody>
      </p:sp>
      <p:sp>
        <p:nvSpPr>
          <p:cNvPr id="1048579" name="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algn="ctr" eaLnBrk="1" hangingPunct="1" latinLnBrk="1" lvl="0"/>
            <a:endParaRPr altLang="en-US" sz="1200" lang="en-US">
              <a:solidFill>
                <a:srgbClr val="898989"/>
              </a:solidFill>
              <a:latin typeface="Calibri" pitchFamily="6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8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b="1" sz="2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48689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anchor="t" anchorCtr="0" bIns="45720" compatLnSpc="1" lIns="91440" numCol="1" rIns="91440" rtlCol="0" tIns="45720" vert="horz" wrap="square">
            <a:prstTxWarp prst="textNoShape"/>
            <a:normAutofit/>
          </a:bodyPr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pPr algn="l" defTabSz="914400" eaLnBrk="0" fontAlgn="base" hangingPunct="0" indent="0" latinLnBrk="0" lvl="0" marL="0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</a:pPr>
            <a:endParaRPr baseline="0" b="0" cap="none" sz="3200" i="0" kern="1200" kumimoji="0" lang="en-US" noProof="0" normalizeH="0" spc="0" strike="noStrike" u="none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0"/>
              <a:cs typeface="+mn-cs"/>
            </a:endParaRPr>
          </a:p>
        </p:txBody>
      </p:sp>
      <p:sp>
        <p:nvSpPr>
          <p:cNvPr id="1048690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indent="0" marL="0">
              <a:buNone/>
              <a:defRPr sz="1400"/>
            </a:lvl1pPr>
            <a:lvl2pPr indent="0" marL="457200">
              <a:buNone/>
              <a:defRPr sz="1200"/>
            </a:lvl2pPr>
            <a:lvl3pPr indent="0" marL="914400">
              <a:buNone/>
              <a:defRPr sz="1000"/>
            </a:lvl3pPr>
            <a:lvl4pPr indent="0" marL="1371600">
              <a:buNone/>
              <a:defRPr sz="900"/>
            </a:lvl4pPr>
            <a:lvl5pPr indent="0" marL="1828800">
              <a:buNone/>
              <a:defRPr sz="900"/>
            </a:lvl5pPr>
            <a:lvl6pPr indent="0" marL="2286000">
              <a:buNone/>
              <a:defRPr sz="900"/>
            </a:lvl6pPr>
            <a:lvl7pPr indent="0" marL="2743200">
              <a:buNone/>
              <a:defRPr sz="900"/>
            </a:lvl7pPr>
            <a:lvl8pPr indent="0" marL="3200400">
              <a:buNone/>
              <a:defRPr sz="900"/>
            </a:lvl8pPr>
            <a:lvl9pPr indent="0" marL="365760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48578" name="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en-US">
                <a:solidFill>
                  <a:srgbClr val="898989"/>
                </a:solidFill>
                <a:latin typeface="Calibri" pitchFamily="6" charset="0"/>
              </a:rPr>
              <a:pPr eaLnBrk="1" hangingPunct="1" latinLnBrk="1" lvl="0"/>
            </a:fld>
            <a:endParaRPr altLang="en-US" sz="1200" lang="en-US">
              <a:solidFill>
                <a:srgbClr val="898989"/>
              </a:solidFill>
              <a:latin typeface="Calibri" pitchFamily="6" charset="0"/>
            </a:endParaRPr>
          </a:p>
        </p:txBody>
      </p:sp>
      <p:sp>
        <p:nvSpPr>
          <p:cNvPr id="1048580" name="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n-US">
                <a:solidFill>
                  <a:srgbClr val="898989"/>
                </a:solidFill>
                <a:latin typeface="Calibri" pitchFamily="6" charset="0"/>
              </a:rPr>
              <a:pPr algn="r" eaLnBrk="1" hangingPunct="1" latinLnBrk="1" lvl="0"/>
            </a:fld>
            <a:endParaRPr altLang="en-US" sz="1200" lang="en-US">
              <a:solidFill>
                <a:srgbClr val="898989"/>
              </a:solidFill>
              <a:latin typeface="Calibri" pitchFamily="6" charset="0"/>
            </a:endParaRPr>
          </a:p>
        </p:txBody>
      </p:sp>
      <p:sp>
        <p:nvSpPr>
          <p:cNvPr id="1048579" name="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algn="ctr" eaLnBrk="1" hangingPunct="1" latinLnBrk="1" lvl="0"/>
            <a:endParaRPr altLang="en-US" sz="1200" lang="en-US">
              <a:solidFill>
                <a:srgbClr val="898989"/>
              </a:solidFill>
              <a:latin typeface="Calibri" pitchFamily="6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white">
      <p:bgPr>
        <a:solidFill>
          <a:schemeClr val="lt1"/>
        </a:solidFill>
      </p:bgPr>
    </p:bg>
    <p:spTree>
      <p:nvGrpSpPr>
        <p:cNvPr id="37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76" name=""/>
          <p:cNvSpPr/>
          <p:nvPr>
            <p:ph type="title" sz="full" idx="0"/>
          </p:nvPr>
        </p:nvSpPr>
        <p:spPr>
          <a:xfrm rot="0">
            <a:off x="457200" y="274637"/>
            <a:ext cx="8229600" cy="11430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p>
            <a:pPr lvl="0"/>
            <a:r>
              <a:rPr altLang="en-US" lang="en-US"/>
              <a:t>Click to edit Master title style</a:t>
            </a:r>
          </a:p>
        </p:txBody>
      </p:sp>
      <p:sp>
        <p:nvSpPr>
          <p:cNvPr id="1048577" name=""/>
          <p:cNvSpPr/>
          <p:nvPr>
            <p:ph type="body" sz="full" idx="1"/>
          </p:nvPr>
        </p:nvSpPr>
        <p:spPr>
          <a:xfrm rot="0">
            <a:off x="457200" y="1600200"/>
            <a:ext cx="8229600" cy="45259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p>
            <a:pPr lvl="0"/>
            <a:r>
              <a:rPr altLang="en-US" lang="en-US"/>
              <a:t>Click to edit Master text styles</a:t>
            </a:r>
          </a:p>
          <a:p>
            <a:pPr lvl="1"/>
            <a:r>
              <a:rPr altLang="en-US" lang="en-US"/>
              <a:t>Second level</a:t>
            </a:r>
          </a:p>
          <a:p>
            <a:pPr lvl="2"/>
            <a:r>
              <a:rPr altLang="en-US" lang="en-US"/>
              <a:t>Third level</a:t>
            </a:r>
          </a:p>
          <a:p>
            <a:pPr lvl="3"/>
            <a:r>
              <a:rPr altLang="en-US" lang="en-US"/>
              <a:t>Fourth level</a:t>
            </a:r>
          </a:p>
          <a:p>
            <a:pPr lvl="4"/>
            <a:r>
              <a:rPr altLang="en-US" lang="en-US"/>
              <a:t>Fifth level</a:t>
            </a:r>
          </a:p>
        </p:txBody>
      </p:sp>
      <p:sp>
        <p:nvSpPr>
          <p:cNvPr id="1048578" name=""/>
          <p:cNvSpPr/>
          <p:nvPr>
            <p:ph type="dt" sz="half" idx="2"/>
          </p:nvPr>
        </p:nvSpPr>
        <p:spPr>
          <a:xfrm rot="0">
            <a:off x="457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eaLnBrk="1" hangingPunct="1" latinLnBrk="1" lvl="0"/>
            <a:fld id="{566ABCEB-ACFC-4714-9973-3DA970169C29}" type="datetime1">
              <a:rPr altLang="en-US" sz="1200" lang="en-US">
                <a:solidFill>
                  <a:srgbClr val="898989"/>
                </a:solidFill>
                <a:latin typeface="Calibri" pitchFamily="6" charset="0"/>
              </a:rPr>
              <a:pPr eaLnBrk="1" hangingPunct="1" latinLnBrk="1" lvl="0"/>
            </a:fld>
            <a:endParaRPr altLang="en-US" sz="1200" lang="en-US">
              <a:solidFill>
                <a:srgbClr val="898989"/>
              </a:solidFill>
              <a:latin typeface="Calibri" pitchFamily="6" charset="0"/>
            </a:endParaRPr>
          </a:p>
        </p:txBody>
      </p:sp>
      <p:sp>
        <p:nvSpPr>
          <p:cNvPr id="1048579" name=""/>
          <p:cNvSpPr/>
          <p:nvPr>
            <p:ph type="ftr" sz="quarter" idx="3"/>
          </p:nvPr>
        </p:nvSpPr>
        <p:spPr>
          <a:xfrm rot="0">
            <a:off x="3124200" y="6356350"/>
            <a:ext cx="2895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algn="ctr" eaLnBrk="1" hangingPunct="1" latinLnBrk="1" lvl="0"/>
            <a:endParaRPr altLang="en-US" sz="1200" lang="en-US">
              <a:solidFill>
                <a:srgbClr val="898989"/>
              </a:solidFill>
              <a:latin typeface="Calibri" pitchFamily="6" charset="0"/>
            </a:endParaRPr>
          </a:p>
        </p:txBody>
      </p:sp>
      <p:sp>
        <p:nvSpPr>
          <p:cNvPr id="1048580" name=""/>
          <p:cNvSpPr/>
          <p:nvPr>
            <p:ph type="sldNum" sz="quarter" idx="4"/>
          </p:nvPr>
        </p:nvSpPr>
        <p:spPr>
          <a:xfrm rot="0">
            <a:off x="6553200" y="6356350"/>
            <a:ext cx="2133600" cy="3651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l" eaLnBrk="1" fontAlgn="base" hangingPunct="1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eaLnBrk="1" fontAlgn="base" hangingPunct="1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eaLnBrk="1" fontAlgn="base" hangingPunct="1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eaLnBrk="1" fontAlgn="base" hangingPunct="1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eaLnBrk="1" fontAlgn="base" hangingPunct="1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1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algn="r" eaLnBrk="1" hangingPunct="1" latinLnBrk="1" lvl="0"/>
            <a:fld id="{566ABCEB-ACFC-4714-9973-3DA970169C29}" type="slidenum">
              <a:rPr altLang="en-US" sz="1200" lang="en-US">
                <a:solidFill>
                  <a:srgbClr val="898989"/>
                </a:solidFill>
                <a:latin typeface="Calibri" pitchFamily="6" charset="0"/>
              </a:rPr>
              <a:pPr algn="r" eaLnBrk="1" hangingPunct="1" latinLnBrk="1" lvl="0"/>
            </a:fld>
            <a:endParaRPr altLang="en-US" sz="1200" lang="en-US">
              <a:solidFill>
                <a:srgbClr val="898989"/>
              </a:solidFill>
              <a:latin typeface="Calibri" pitchFamily="6" charset="0"/>
            </a:endParaRPr>
          </a:p>
        </p:txBody>
      </p:sp>
    </p:spTree>
  </p:cSld>
  <p:clrMap accent1="accent1" accent2="accent2" accent3="accent3" accent4="accent4" accent5="accent5" accent6="accent6" bg1="lt1" bg2="dk2" tx1="dk1" tx2="lt2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dt="0" ftr="0" sldNum="0"/>
  <p:txStyles>
    <p:titleStyle>
      <a:lvl1pPr algn="ctr" eaLnBrk="0" fontAlgn="base" hangingPunct="0" rtl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eaLnBrk="0" fontAlgn="base" hangingPunct="0" rtl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eaLnBrk="0" fontAlgn="base" hangingPunct="0" rtl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eaLnBrk="0" fontAlgn="base" hangingPunct="0" rtl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eaLnBrk="0" fontAlgn="base" hangingPunct="0" rtl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algn="ctr" fontAlgn="base" marL="457200" rtl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algn="ctr" fontAlgn="base" marL="914400" rtl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algn="ctr" fontAlgn="base" marL="1371600" rtl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algn="ctr" fontAlgn="base" marL="1828800" rtl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algn="l" eaLnBrk="0" fontAlgn="base" hangingPunct="0" indent="-342900" marL="342900" rtl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algn="l" eaLnBrk="0" fontAlgn="base" hangingPunct="0" indent="-285750" marL="742950" rtl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algn="l" eaLnBrk="0" fontAlgn="base" hangingPunct="0" indent="-228600" marL="1143000" rtl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algn="l" eaLnBrk="0" fontAlgn="base" hangingPunct="0" indent="-228600" marL="1600200" rtl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algn="l" eaLnBrk="0" fontAlgn="base" hangingPunct="0" indent="-228600" marL="2057400" rtl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algn="l" defTabSz="914400" eaLnBrk="1" hangingPunct="1" indent="-228600" latinLnBrk="0" marL="25146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2.xml"/></Relationships>
</file>

<file path=ppt/slides/_rels/slide2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2.xml"/></Relationships>
</file>

<file path=ppt/slides/_rels/slide3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</Relationships>
</file>

<file path=ppt/slides/_rels/slide4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70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00" name=""/>
          <p:cNvSpPr/>
          <p:nvPr>
            <p:ph type="ctrTitle" sz="full" idx="0"/>
          </p:nvPr>
        </p:nvSpPr>
        <p:spPr>
          <a:xfrm rot="0">
            <a:off x="228600" y="2130425"/>
            <a:ext cx="8458200" cy="14700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>
              <a:defRPr sz="4400"/>
            </a:lvl1pPr>
          </a:lstStyle>
          <a:p>
            <a:pPr eaLnBrk="1" hangingPunct="1" latinLnBrk="1" lvl="0"/>
            <a:r>
              <a:rPr sz="4000" lang="en-US">
                <a:latin typeface="Arial Black" pitchFamily="6" charset="0"/>
              </a:rPr>
              <a:t>ASSESSMENT OF THE CARDIOVASCULAR SYSTEM</a:t>
            </a:r>
            <a:br>
              <a:rPr sz="4000" lang="en-US">
                <a:latin typeface="Arial Black" pitchFamily="6" charset="0"/>
              </a:rPr>
            </a:br>
            <a:r>
              <a:rPr sz="4000" lang="en-US">
                <a:latin typeface="Arial Black" pitchFamily="6" charset="0"/>
              </a:rPr>
              <a:t>B</a:t>
            </a:r>
            <a:r>
              <a:rPr sz="4000" lang="en-US">
                <a:latin typeface="Arial Black" pitchFamily="6" charset="0"/>
              </a:rPr>
              <a:t>y</a:t>
            </a:r>
            <a:r>
              <a:rPr sz="4000" lang="en-US">
                <a:latin typeface="Arial Black" pitchFamily="6" charset="0"/>
              </a:rPr>
              <a:t> </a:t>
            </a:r>
            <a:r>
              <a:rPr sz="4000" lang="en-US">
                <a:latin typeface="Arial Black" pitchFamily="6" charset="0"/>
              </a:rPr>
              <a:t>s</a:t>
            </a:r>
            <a:r>
              <a:rPr sz="4000" lang="en-US">
                <a:latin typeface="Arial Black" pitchFamily="6" charset="0"/>
              </a:rPr>
              <a:t>e</a:t>
            </a:r>
            <a:r>
              <a:rPr sz="4000" lang="en-US">
                <a:latin typeface="Arial Black" pitchFamily="6" charset="0"/>
              </a:rPr>
              <a:t>l</a:t>
            </a:r>
            <a:r>
              <a:rPr sz="4000" lang="en-US">
                <a:latin typeface="Arial Black" pitchFamily="6" charset="0"/>
              </a:rPr>
              <a:t>l</a:t>
            </a:r>
            <a:r>
              <a:rPr sz="4000" lang="en-US">
                <a:latin typeface="Arial Black" pitchFamily="6" charset="0"/>
              </a:rPr>
              <a:t>i</a:t>
            </a:r>
            <a:r>
              <a:rPr sz="4000" lang="en-US">
                <a:latin typeface="Arial Black" pitchFamily="6" charset="0"/>
              </a:rPr>
              <a:t>n</a:t>
            </a:r>
            <a:r>
              <a:rPr sz="4000" lang="en-US">
                <a:latin typeface="Arial Black" pitchFamily="6" charset="0"/>
              </a:rPr>
              <a:t>e</a:t>
            </a:r>
            <a:endParaRPr altLang="en-US" lang="zh-C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80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20" name=""/>
          <p:cNvSpPr/>
          <p:nvPr>
            <p:ph type="title" sz="full" idx="0"/>
          </p:nvPr>
        </p:nvSpPr>
        <p:spPr>
          <a:xfrm rot="0">
            <a:off x="457200" y="274637"/>
            <a:ext cx="8229600" cy="868362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</a:lstStyle>
          <a:p>
            <a:pPr eaLnBrk="1" hangingPunct="1" latinLnBrk="1" lvl="0"/>
            <a:r>
              <a:rPr altLang="en-US" lang="en-US">
                <a:solidFill>
                  <a:srgbClr val="0000FF"/>
                </a:solidFill>
                <a:latin typeface="Arial Black" pitchFamily="6" charset="0"/>
              </a:rPr>
              <a:t>Cont…</a:t>
            </a:r>
          </a:p>
        </p:txBody>
      </p:sp>
      <p:sp>
        <p:nvSpPr>
          <p:cNvPr id="1048621" name=""/>
          <p:cNvSpPr/>
          <p:nvPr>
            <p:ph sz="full" idx="1"/>
          </p:nvPr>
        </p:nvSpPr>
        <p:spPr>
          <a:xfrm rot="0">
            <a:off x="457200" y="1371600"/>
            <a:ext cx="8229600" cy="51054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eaLnBrk="1" hangingPunct="1" latinLnBrk="1" lvl="0">
              <a:lnSpc>
                <a:spcPct val="90000"/>
              </a:lnSpc>
              <a:buNone/>
            </a:pPr>
            <a:r>
              <a:rPr altLang="en-US" b="1" sz="3500" lang="en-US"/>
              <a:t>Past Medical history</a:t>
            </a:r>
          </a:p>
          <a:p>
            <a:pPr eaLnBrk="1" hangingPunct="1" latinLnBrk="1" lvl="0">
              <a:lnSpc>
                <a:spcPct val="90000"/>
              </a:lnSpc>
            </a:pPr>
            <a:r>
              <a:rPr altLang="en-US" b="1" lang="en-US"/>
              <a:t>Childhood</a:t>
            </a:r>
          </a:p>
          <a:p>
            <a:pPr eaLnBrk="1" hangingPunct="1" latinLnBrk="1" lvl="1">
              <a:lnSpc>
                <a:spcPct val="90000"/>
              </a:lnSpc>
            </a:pPr>
            <a:r>
              <a:rPr altLang="en-US" lang="en-US"/>
              <a:t>Murmurs, cyanosis, streptococcal infections, rheumatic fever</a:t>
            </a:r>
          </a:p>
          <a:p>
            <a:pPr eaLnBrk="1" hangingPunct="1" latinLnBrk="1" lvl="0">
              <a:lnSpc>
                <a:spcPct val="90000"/>
              </a:lnSpc>
            </a:pPr>
            <a:r>
              <a:rPr altLang="en-US" b="1" lang="en-US"/>
              <a:t>Adult</a:t>
            </a:r>
          </a:p>
          <a:p>
            <a:pPr eaLnBrk="1" hangingPunct="1" latinLnBrk="1" lvl="1">
              <a:lnSpc>
                <a:spcPct val="90000"/>
              </a:lnSpc>
            </a:pPr>
            <a:r>
              <a:rPr altLang="en-US" lang="en-US"/>
              <a:t>Heart failure, heart valve disease, DM, HTN, dysrhythmias</a:t>
            </a:r>
            <a:r>
              <a:rPr altLang="en-US" lang="en-US"/>
              <a:t>, visual defects, DVT, edema</a:t>
            </a:r>
          </a:p>
          <a:p>
            <a:pPr eaLnBrk="1" hangingPunct="1" latinLnBrk="1" lvl="0">
              <a:lnSpc>
                <a:spcPct val="90000"/>
              </a:lnSpc>
              <a:buNone/>
            </a:pPr>
            <a:r>
              <a:rPr altLang="en-US" b="1" sz="3500" lang="en-US"/>
              <a:t>Family history</a:t>
            </a:r>
          </a:p>
          <a:p>
            <a:pPr eaLnBrk="1" hangingPunct="1" latinLnBrk="1" lvl="0">
              <a:lnSpc>
                <a:spcPct val="90000"/>
              </a:lnSpc>
            </a:pPr>
            <a:r>
              <a:rPr altLang="en-US" lang="en-US"/>
              <a:t>History of hypertension, myocardial infarction, coronary artery disease.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81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22" name=""/>
          <p:cNvSpPr/>
          <p:nvPr>
            <p:ph type="title" sz="full" idx="0"/>
          </p:nvPr>
        </p:nvSpPr>
        <p:spPr>
          <a:xfrm rot="0">
            <a:off x="457200" y="228600"/>
            <a:ext cx="8229600" cy="7620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</a:lstStyle>
          <a:p>
            <a:pPr eaLnBrk="1" hangingPunct="1" latinLnBrk="1" lvl="0"/>
            <a:r>
              <a:rPr altLang="en-US" b="1" sz="3800" lang="en-US">
                <a:solidFill>
                  <a:schemeClr val="hlink"/>
                </a:solidFill>
                <a:latin typeface="Arial Black" pitchFamily="6" charset="0"/>
              </a:rPr>
              <a:t>Cont…</a:t>
            </a:r>
          </a:p>
        </p:txBody>
      </p:sp>
      <p:sp>
        <p:nvSpPr>
          <p:cNvPr id="1048623" name=""/>
          <p:cNvSpPr/>
          <p:nvPr>
            <p:ph type="body" sz="full" idx="1"/>
          </p:nvPr>
        </p:nvSpPr>
        <p:spPr>
          <a:xfrm rot="0">
            <a:off x="457200" y="1219200"/>
            <a:ext cx="8229600" cy="47244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eaLnBrk="1" hangingPunct="1" latinLnBrk="1" lvl="0">
              <a:buFont typeface="Wingdings" pitchFamily="6" charset="2"/>
              <a:buNone/>
            </a:pPr>
            <a:r>
              <a:rPr altLang="en-US" lang="en-US"/>
              <a:t>			</a:t>
            </a:r>
            <a:r>
              <a:rPr altLang="en-US" b="1" lang="en-US" u="sng"/>
              <a:t>Surgical History</a:t>
            </a:r>
          </a:p>
          <a:p>
            <a:pPr eaLnBrk="1" hangingPunct="1" latinLnBrk="1" lvl="0"/>
            <a:r>
              <a:rPr altLang="en-US" lang="en-US"/>
              <a:t>Open heart surgery, Bypass surgery, valvular replacement, pacemaker, defibrillators, implants </a:t>
            </a:r>
          </a:p>
          <a:p>
            <a:pPr eaLnBrk="1" hangingPunct="1" latinLnBrk="1" lvl="0">
              <a:buFont typeface="Wingdings" pitchFamily="6" charset="2"/>
              <a:buNone/>
            </a:pPr>
            <a:r>
              <a:rPr altLang="en-US" lang="en-US"/>
              <a:t>			</a:t>
            </a:r>
            <a:r>
              <a:rPr altLang="en-US" b="1" lang="en-US" u="sng"/>
              <a:t>Allergies</a:t>
            </a:r>
          </a:p>
          <a:p>
            <a:pPr eaLnBrk="1" hangingPunct="1" latinLnBrk="1" lvl="0"/>
            <a:r>
              <a:rPr altLang="en-US" lang="en-US"/>
              <a:t>Emergency medication (lidocaine, morphine), antibiotics radiographic contrast agents or iodine</a:t>
            </a:r>
          </a:p>
          <a:p>
            <a:pPr eaLnBrk="1" hangingPunct="1" latinLnBrk="1" lvl="0">
              <a:buFont typeface="Wingdings" pitchFamily="6" charset="2"/>
              <a:buNone/>
            </a:pPr>
            <a:r>
              <a:rPr altLang="en-US" lang="en-US"/>
              <a:t>		</a:t>
            </a:r>
            <a:r>
              <a:rPr altLang="en-US" b="1" lang="en-US" u="sng"/>
              <a:t>Recent Dental work or Infection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82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24" name=""/>
          <p:cNvSpPr/>
          <p:nvPr>
            <p:ph type="title" sz="full" idx="0"/>
          </p:nvPr>
        </p:nvSpPr>
        <p:spPr>
          <a:xfrm rot="0">
            <a:off x="457200" y="274637"/>
            <a:ext cx="8229600" cy="11430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</a:lstStyle>
          <a:p>
            <a:pPr eaLnBrk="1" hangingPunct="1" latinLnBrk="1" lvl="0"/>
            <a:r>
              <a:rPr altLang="en-US" lang="en-US">
                <a:solidFill>
                  <a:srgbClr val="0000FF"/>
                </a:solidFill>
                <a:latin typeface="Arial Black" pitchFamily="6" charset="0"/>
              </a:rPr>
              <a:t>Cont…</a:t>
            </a:r>
          </a:p>
        </p:txBody>
      </p:sp>
      <p:sp>
        <p:nvSpPr>
          <p:cNvPr id="1048625" name=""/>
          <p:cNvSpPr/>
          <p:nvPr>
            <p:ph sz="full" idx="1"/>
          </p:nvPr>
        </p:nvSpPr>
        <p:spPr>
          <a:xfrm rot="0">
            <a:off x="457200" y="1600200"/>
            <a:ext cx="8229600" cy="45259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eaLnBrk="1" hangingPunct="1" latinLnBrk="1" lvl="0">
              <a:buNone/>
            </a:pPr>
            <a:r>
              <a:rPr altLang="en-US" b="1" lang="en-US" u="sng"/>
              <a:t>Current Medication Usage</a:t>
            </a:r>
          </a:p>
          <a:p>
            <a:pPr eaLnBrk="1" hangingPunct="1" latinLnBrk="1" lvl="0"/>
            <a:r>
              <a:rPr altLang="en-US" lang="en-US"/>
              <a:t>ACE Inhibitors, anticoagulants, anti HTN, B-Blockers, CCB, statins, digitalis, diuretics, nitrates, oral contraceptives, Herbal remedies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69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98" name=""/>
          <p:cNvSpPr/>
          <p:nvPr>
            <p:ph type="title" sz="full" idx="0"/>
          </p:nvPr>
        </p:nvSpPr>
        <p:spPr>
          <a:xfrm rot="0">
            <a:off x="457200" y="274637"/>
            <a:ext cx="8229600" cy="11430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</a:lstStyle>
          <a:p>
            <a:pPr eaLnBrk="1" hangingPunct="1" latinLnBrk="1" lvl="0"/>
            <a:r>
              <a:rPr altLang="en-US" lang="en-US">
                <a:solidFill>
                  <a:srgbClr val="0000FF"/>
                </a:solidFill>
                <a:latin typeface="Arial Black" pitchFamily="6" charset="0"/>
              </a:rPr>
              <a:t>Cont…</a:t>
            </a:r>
          </a:p>
        </p:txBody>
      </p:sp>
      <p:sp>
        <p:nvSpPr>
          <p:cNvPr id="1048599" name=""/>
          <p:cNvSpPr/>
          <p:nvPr>
            <p:ph sz="full" idx="1"/>
          </p:nvPr>
        </p:nvSpPr>
        <p:spPr>
          <a:xfrm rot="0">
            <a:off x="457200" y="1600200"/>
            <a:ext cx="8229600" cy="48006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eaLnBrk="1" hangingPunct="1" latinLnBrk="1" lvl="0">
              <a:lnSpc>
                <a:spcPct val="70000"/>
              </a:lnSpc>
            </a:pPr>
            <a:r>
              <a:rPr altLang="en-US" sz="2600" lang="en-US"/>
              <a:t>Health habits:</a:t>
            </a:r>
          </a:p>
          <a:p>
            <a:pPr eaLnBrk="1" hangingPunct="1" latinLnBrk="1" lvl="1">
              <a:lnSpc>
                <a:spcPct val="70000"/>
              </a:lnSpc>
            </a:pPr>
            <a:r>
              <a:rPr altLang="en-US" b="1" sz="2200" lang="en-US"/>
              <a:t>Use of tea, coffee, OTC,  contraceptives</a:t>
            </a:r>
          </a:p>
          <a:p>
            <a:pPr eaLnBrk="1" hangingPunct="1" latinLnBrk="1" lvl="1">
              <a:lnSpc>
                <a:spcPct val="70000"/>
              </a:lnSpc>
            </a:pPr>
            <a:r>
              <a:rPr altLang="en-US" b="1" sz="2200" lang="en-US"/>
              <a:t>exercise &amp; sleep</a:t>
            </a:r>
          </a:p>
          <a:p>
            <a:pPr eaLnBrk="1" hangingPunct="1" latinLnBrk="1" lvl="1">
              <a:lnSpc>
                <a:spcPct val="90000"/>
              </a:lnSpc>
            </a:pPr>
            <a:r>
              <a:rPr altLang="en-US" b="1" sz="2200" lang="en-US"/>
              <a:t>BMI calculation</a:t>
            </a:r>
          </a:p>
          <a:p>
            <a:pPr eaLnBrk="1" hangingPunct="1" latinLnBrk="1" lvl="1">
              <a:lnSpc>
                <a:spcPct val="90000"/>
              </a:lnSpc>
            </a:pPr>
            <a:r>
              <a:rPr altLang="en-US" b="1" sz="2200" lang="en-US"/>
              <a:t>Monitoring of BP</a:t>
            </a:r>
          </a:p>
          <a:p>
            <a:pPr eaLnBrk="1" hangingPunct="1" latinLnBrk="1" lvl="0">
              <a:lnSpc>
                <a:spcPct val="90000"/>
              </a:lnSpc>
            </a:pPr>
            <a:r>
              <a:rPr altLang="en-US" sz="2600" lang="en-US"/>
              <a:t>Obesity</a:t>
            </a:r>
          </a:p>
          <a:p>
            <a:pPr eaLnBrk="1" hangingPunct="1" latinLnBrk="1" lvl="0">
              <a:lnSpc>
                <a:spcPct val="70000"/>
              </a:lnSpc>
            </a:pPr>
            <a:r>
              <a:rPr altLang="en-US" sz="2600" lang="en-US"/>
              <a:t>Diet – fatty, salty, high cholesterol</a:t>
            </a:r>
          </a:p>
          <a:p>
            <a:pPr eaLnBrk="1" hangingPunct="1" latinLnBrk="1" lvl="0">
              <a:lnSpc>
                <a:spcPct val="70000"/>
              </a:lnSpc>
            </a:pPr>
            <a:r>
              <a:rPr altLang="en-US" sz="2600" lang="en-US"/>
              <a:t>Use of illegal recreational drugs e.g. cocaine</a:t>
            </a:r>
          </a:p>
          <a:p>
            <a:pPr eaLnBrk="1" hangingPunct="1" latinLnBrk="1" lvl="0">
              <a:lnSpc>
                <a:spcPct val="70000"/>
              </a:lnSpc>
            </a:pPr>
            <a:r>
              <a:rPr altLang="en-US" sz="2600" lang="en-US"/>
              <a:t>Use of alcohol</a:t>
            </a:r>
          </a:p>
          <a:p>
            <a:pPr eaLnBrk="1" hangingPunct="1" latinLnBrk="1" lvl="0">
              <a:lnSpc>
                <a:spcPct val="70000"/>
              </a:lnSpc>
            </a:pPr>
            <a:r>
              <a:rPr altLang="en-US" sz="2600" lang="en-US"/>
              <a:t>Smoking</a:t>
            </a:r>
          </a:p>
          <a:p>
            <a:pPr eaLnBrk="1" hangingPunct="1" latinLnBrk="1" lvl="0">
              <a:lnSpc>
                <a:spcPct val="70000"/>
              </a:lnSpc>
            </a:pPr>
            <a:r>
              <a:rPr altLang="en-US" sz="2600" lang="en-US"/>
              <a:t>Lifestyle pattern &amp; responsibilities e.g. sedentary</a:t>
            </a:r>
          </a:p>
          <a:p>
            <a:pPr eaLnBrk="1" hangingPunct="1" latinLnBrk="1" lvl="0">
              <a:lnSpc>
                <a:spcPct val="70000"/>
              </a:lnSpc>
            </a:pPr>
            <a:r>
              <a:rPr altLang="en-US" sz="2600" lang="en-US"/>
              <a:t>Social support systems</a:t>
            </a:r>
          </a:p>
          <a:p>
            <a:pPr eaLnBrk="1" hangingPunct="1" latinLnBrk="1" lvl="0">
              <a:lnSpc>
                <a:spcPct val="70000"/>
              </a:lnSpc>
            </a:pPr>
            <a:r>
              <a:rPr altLang="en-US" sz="2600" lang="en-US"/>
              <a:t>Stress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66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90" name=""/>
          <p:cNvSpPr/>
          <p:nvPr>
            <p:ph type="title" sz="full" idx="0"/>
          </p:nvPr>
        </p:nvSpPr>
        <p:spPr>
          <a:xfrm rot="0">
            <a:off x="457200" y="274637"/>
            <a:ext cx="8229600" cy="11430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</a:lstStyle>
          <a:p>
            <a:pPr eaLnBrk="1" hangingPunct="1" latinLnBrk="1" lvl="0"/>
            <a:r>
              <a:rPr altLang="en-US" lang="en-US">
                <a:solidFill>
                  <a:srgbClr val="0000FF"/>
                </a:solidFill>
                <a:latin typeface="Arial Black" pitchFamily="6" charset="0"/>
              </a:rPr>
              <a:t>C</a:t>
            </a:r>
            <a:r>
              <a:rPr altLang="en-US" b="1" lang="en-US">
                <a:solidFill>
                  <a:srgbClr val="0000FF"/>
                </a:solidFill>
                <a:latin typeface="Arial Black" pitchFamily="6" charset="0"/>
              </a:rPr>
              <a:t>ont…</a:t>
            </a:r>
          </a:p>
        </p:txBody>
      </p:sp>
      <p:sp>
        <p:nvSpPr>
          <p:cNvPr id="1048591" name=""/>
          <p:cNvSpPr/>
          <p:nvPr>
            <p:ph sz="half" idx="1"/>
          </p:nvPr>
        </p:nvSpPr>
        <p:spPr>
          <a:xfrm rot="0">
            <a:off x="457200" y="1600200"/>
            <a:ext cx="4038600" cy="49530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indent="-34290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6" charset="0"/>
              <a:buChar char="•"/>
              <a:defRPr sz="2800">
                <a:solidFill>
                  <a:schemeClr val="dk1"/>
                </a:solidFill>
              </a:defRPr>
            </a:lvl1pPr>
            <a:lvl2pPr indent="-285750" marL="74295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6" charset="0"/>
              <a:buChar char="–"/>
              <a:defRPr sz="2400">
                <a:solidFill>
                  <a:schemeClr val="dk1"/>
                </a:solidFill>
              </a:defRPr>
            </a:lvl2pPr>
            <a:lvl3pPr indent="-228600" marL="11430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6" charset="0"/>
              <a:buChar char="•"/>
              <a:defRPr sz="2000">
                <a:solidFill>
                  <a:schemeClr val="dk1"/>
                </a:solidFill>
              </a:defRPr>
            </a:lvl3pPr>
            <a:lvl4pPr indent="-228600" marL="16002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6" charset="0"/>
              <a:buChar char="–"/>
              <a:defRPr sz="1800">
                <a:solidFill>
                  <a:schemeClr val="dk1"/>
                </a:solidFill>
              </a:defRPr>
            </a:lvl4pPr>
            <a:lvl5pPr indent="-228600" marL="20574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6" charset="0"/>
              <a:buChar char="»"/>
              <a:defRPr sz="1800">
                <a:solidFill>
                  <a:schemeClr val="dk1"/>
                </a:solidFill>
              </a:defRPr>
            </a:lvl5pPr>
          </a:lstStyle>
          <a:p>
            <a:pPr eaLnBrk="1" hangingPunct="1" latinLnBrk="1" lvl="0">
              <a:buNone/>
            </a:pPr>
            <a:r>
              <a:rPr altLang="en-US" lang="en-US" u="sng">
                <a:latin typeface="Arial Black" pitchFamily="6" charset="0"/>
              </a:rPr>
              <a:t>Modifiable risk factors</a:t>
            </a:r>
          </a:p>
          <a:p>
            <a:pPr eaLnBrk="1" hangingPunct="1" latinLnBrk="1" lvl="0"/>
            <a:r>
              <a:rPr altLang="en-US" lang="en-US"/>
              <a:t>Obesity</a:t>
            </a:r>
          </a:p>
          <a:p>
            <a:pPr eaLnBrk="1" hangingPunct="1" latinLnBrk="1" lvl="0"/>
            <a:r>
              <a:rPr altLang="en-US" lang="en-US"/>
              <a:t>Sedentary</a:t>
            </a:r>
          </a:p>
          <a:p>
            <a:pPr eaLnBrk="1" hangingPunct="1" latinLnBrk="1" lvl="0"/>
            <a:r>
              <a:rPr altLang="en-US" lang="en-US"/>
              <a:t>High waist circumference</a:t>
            </a:r>
          </a:p>
          <a:p>
            <a:pPr eaLnBrk="1" hangingPunct="1" latinLnBrk="1" lvl="0"/>
            <a:r>
              <a:rPr altLang="en-US" lang="en-US"/>
              <a:t>Hyperlipidemia</a:t>
            </a:r>
          </a:p>
          <a:p>
            <a:pPr eaLnBrk="1" hangingPunct="1" latinLnBrk="1" lvl="0"/>
            <a:r>
              <a:rPr altLang="en-US" lang="en-US"/>
              <a:t>Smoking</a:t>
            </a:r>
          </a:p>
          <a:p>
            <a:pPr eaLnBrk="1" hangingPunct="1" latinLnBrk="1" lvl="0"/>
            <a:r>
              <a:rPr altLang="en-US" lang="en-US"/>
              <a:t>Hypertension</a:t>
            </a:r>
          </a:p>
        </p:txBody>
      </p:sp>
      <p:sp>
        <p:nvSpPr>
          <p:cNvPr id="1048592" name=""/>
          <p:cNvSpPr/>
          <p:nvPr>
            <p:ph sz="half" idx="2"/>
          </p:nvPr>
        </p:nvSpPr>
        <p:spPr>
          <a:xfrm rot="0">
            <a:off x="4648200" y="1600200"/>
            <a:ext cx="4038600" cy="45259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indent="-342900" marL="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6" charset="0"/>
              <a:buChar char="•"/>
              <a:defRPr sz="2800">
                <a:solidFill>
                  <a:schemeClr val="dk1"/>
                </a:solidFill>
              </a:defRPr>
            </a:lvl1pPr>
            <a:lvl2pPr indent="-285750" marL="74295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6" charset="0"/>
              <a:buChar char="–"/>
              <a:defRPr sz="2400">
                <a:solidFill>
                  <a:schemeClr val="dk1"/>
                </a:solidFill>
              </a:defRPr>
            </a:lvl2pPr>
            <a:lvl3pPr indent="-228600" marL="11430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6" charset="0"/>
              <a:buChar char="•"/>
              <a:defRPr sz="2000">
                <a:solidFill>
                  <a:schemeClr val="dk1"/>
                </a:solidFill>
              </a:defRPr>
            </a:lvl3pPr>
            <a:lvl4pPr indent="-228600" marL="16002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6" charset="0"/>
              <a:buChar char="–"/>
              <a:defRPr sz="1800">
                <a:solidFill>
                  <a:schemeClr val="dk1"/>
                </a:solidFill>
              </a:defRPr>
            </a:lvl4pPr>
            <a:lvl5pPr indent="-228600" marL="20574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Arial" pitchFamily="6" charset="0"/>
              <a:buChar char="»"/>
              <a:defRPr sz="1800">
                <a:solidFill>
                  <a:schemeClr val="dk1"/>
                </a:solidFill>
              </a:defRPr>
            </a:lvl5pPr>
          </a:lstStyle>
          <a:p>
            <a:pPr eaLnBrk="1" hangingPunct="1" latinLnBrk="1" lvl="0">
              <a:buNone/>
            </a:pPr>
            <a:r>
              <a:rPr altLang="en-US" lang="en-US" u="sng">
                <a:latin typeface="Arial Black" pitchFamily="6" charset="0"/>
              </a:rPr>
              <a:t>Nonmodifiable factors</a:t>
            </a:r>
          </a:p>
          <a:p>
            <a:pPr eaLnBrk="1" hangingPunct="1" latinLnBrk="1" lvl="0"/>
            <a:r>
              <a:rPr altLang="en-US" lang="en-US"/>
              <a:t>Age</a:t>
            </a:r>
          </a:p>
          <a:p>
            <a:pPr eaLnBrk="1" hangingPunct="1" latinLnBrk="1" lvl="0"/>
            <a:r>
              <a:rPr altLang="en-US" lang="en-US"/>
              <a:t>Heredity</a:t>
            </a:r>
          </a:p>
          <a:p>
            <a:pPr eaLnBrk="1" hangingPunct="1" latinLnBrk="1" lvl="0"/>
            <a:r>
              <a:rPr altLang="en-US" lang="en-US"/>
              <a:t>Gender</a:t>
            </a:r>
          </a:p>
          <a:p>
            <a:pPr eaLnBrk="1" hangingPunct="1" latinLnBrk="1" lvl="0"/>
            <a:r>
              <a:rPr altLang="en-US" lang="en-US"/>
              <a:t>Race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64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87" name=""/>
          <p:cNvSpPr/>
          <p:nvPr>
            <p:ph type="title" sz="full" idx="0"/>
          </p:nvPr>
        </p:nvSpPr>
        <p:spPr>
          <a:xfrm rot="0">
            <a:off x="457200" y="274637"/>
            <a:ext cx="8229600" cy="11430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</a:lstStyle>
          <a:p>
            <a:pPr eaLnBrk="1" hangingPunct="1" latinLnBrk="1" lvl="0"/>
            <a:r>
              <a:rPr altLang="en-US" b="1" lang="en-US">
                <a:solidFill>
                  <a:schemeClr val="hlink"/>
                </a:solidFill>
                <a:latin typeface="Arial Black" pitchFamily="6" charset="0"/>
              </a:rPr>
              <a:t>Physical Examination</a:t>
            </a:r>
          </a:p>
        </p:txBody>
      </p:sp>
      <p:sp>
        <p:nvSpPr>
          <p:cNvPr id="1048588" name=""/>
          <p:cNvSpPr/>
          <p:nvPr>
            <p:ph type="body" sz="full" idx="1"/>
          </p:nvPr>
        </p:nvSpPr>
        <p:spPr>
          <a:xfrm rot="0">
            <a:off x="457200" y="1600200"/>
            <a:ext cx="8229600" cy="45259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eaLnBrk="1" hangingPunct="1" latinLnBrk="1" lvl="0"/>
            <a:r>
              <a:rPr altLang="en-US" lang="en-US"/>
              <a:t>Techniques applied are:</a:t>
            </a:r>
          </a:p>
          <a:p>
            <a:pPr eaLnBrk="1" hangingPunct="1" latinLnBrk="1" lvl="1"/>
            <a:r>
              <a:rPr altLang="en-US" lang="en-US"/>
              <a:t>Inspection</a:t>
            </a:r>
          </a:p>
          <a:p>
            <a:pPr eaLnBrk="1" hangingPunct="1" latinLnBrk="1" lvl="1"/>
            <a:r>
              <a:rPr altLang="en-US" lang="en-US"/>
              <a:t>Auscultation</a:t>
            </a:r>
          </a:p>
          <a:p>
            <a:pPr eaLnBrk="1" hangingPunct="1" latinLnBrk="1" lvl="1"/>
            <a:r>
              <a:rPr altLang="en-US" lang="en-US"/>
              <a:t>Palpation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38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81" name=""/>
          <p:cNvSpPr/>
          <p:nvPr>
            <p:ph type="title" sz="full" idx="0"/>
          </p:nvPr>
        </p:nvSpPr>
        <p:spPr>
          <a:xfrm rot="0">
            <a:off x="457200" y="277812"/>
            <a:ext cx="8229600" cy="941387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</a:lstStyle>
          <a:p>
            <a:pPr eaLnBrk="1" hangingPunct="1" latinLnBrk="1" lvl="0"/>
            <a:r>
              <a:rPr altLang="en-US" b="1" sz="3800" lang="en-US">
                <a:solidFill>
                  <a:schemeClr val="hlink"/>
                </a:solidFill>
                <a:latin typeface="Arial Black" pitchFamily="6" charset="0"/>
              </a:rPr>
              <a:t>Inspection</a:t>
            </a:r>
          </a:p>
        </p:txBody>
      </p:sp>
      <p:sp>
        <p:nvSpPr>
          <p:cNvPr id="1048582" name=""/>
          <p:cNvSpPr/>
          <p:nvPr>
            <p:ph type="body" sz="full" idx="1"/>
          </p:nvPr>
        </p:nvSpPr>
        <p:spPr>
          <a:xfrm rot="0">
            <a:off x="457200" y="1447800"/>
            <a:ext cx="8229600" cy="40386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eaLnBrk="1" hangingPunct="1" latinLnBrk="1" lvl="0"/>
            <a:r>
              <a:rPr altLang="en-US" lang="en-US"/>
              <a:t>Face</a:t>
            </a:r>
          </a:p>
          <a:p>
            <a:pPr eaLnBrk="1" hangingPunct="1" latinLnBrk="1" lvl="1"/>
            <a:r>
              <a:rPr altLang="en-US" lang="en-US"/>
              <a:t>Facial puffiness</a:t>
            </a:r>
          </a:p>
          <a:p>
            <a:pPr eaLnBrk="1" hangingPunct="1" latinLnBrk="1" lvl="1"/>
            <a:r>
              <a:rPr altLang="en-US" lang="en-US"/>
              <a:t>Cyanosis, pallor or jaundice, pain expression or apprehensive</a:t>
            </a:r>
          </a:p>
          <a:p>
            <a:pPr eaLnBrk="1" hangingPunct="1" latinLnBrk="1" lvl="1"/>
            <a:r>
              <a:rPr altLang="en-US" lang="en-US"/>
              <a:t>Lips, tongue &amp; mucus membranes</a:t>
            </a:r>
          </a:p>
          <a:p>
            <a:pPr eaLnBrk="1" hangingPunct="1" latinLnBrk="1" lvl="1"/>
            <a:r>
              <a:rPr altLang="en-US" b="1" i="1" lang="en-US"/>
              <a:t>Central cyanosis</a:t>
            </a:r>
            <a:r>
              <a:rPr altLang="en-US" lang="en-US"/>
              <a:t> is a bluish discoloration of the tongue and sublingual area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63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85" name=""/>
          <p:cNvSpPr/>
          <p:nvPr>
            <p:ph type="title" sz="full" idx="0"/>
          </p:nvPr>
        </p:nvSpPr>
        <p:spPr>
          <a:xfrm rot="0">
            <a:off x="457200" y="274637"/>
            <a:ext cx="8229600" cy="11430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</a:lstStyle>
          <a:p>
            <a:pPr eaLnBrk="1" hangingPunct="1" latinLnBrk="1" lvl="0"/>
            <a:r>
              <a:rPr altLang="en-US" lang="en-US">
                <a:solidFill>
                  <a:srgbClr val="0000FF"/>
                </a:solidFill>
                <a:latin typeface="Arial Black" pitchFamily="6" charset="0"/>
              </a:rPr>
              <a:t>Cont…</a:t>
            </a:r>
          </a:p>
        </p:txBody>
      </p:sp>
      <p:sp>
        <p:nvSpPr>
          <p:cNvPr id="1048586" name=""/>
          <p:cNvSpPr/>
          <p:nvPr>
            <p:ph sz="full" idx="1"/>
          </p:nvPr>
        </p:nvSpPr>
        <p:spPr>
          <a:xfrm rot="0">
            <a:off x="457200" y="1600200"/>
            <a:ext cx="8229600" cy="45259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eaLnBrk="1" hangingPunct="1" latinLnBrk="1" lvl="0"/>
            <a:r>
              <a:rPr altLang="en-US" b="1" i="1" lang="en-US"/>
              <a:t>Peripheral cyanosis</a:t>
            </a:r>
            <a:r>
              <a:rPr altLang="en-US" lang="en-US"/>
              <a:t>, a bluish discoloration of the nail bed, is more commonly seen. Peripheral cyanosis occurs as a result of a reduction in the quantity of oxygen in the peripheral extremities secondary to arterial disease or decreased cardiac output.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65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89" name=""/>
          <p:cNvSpPr/>
          <p:nvPr>
            <p:ph type="title" sz="full" idx="0"/>
          </p:nvPr>
        </p:nvSpPr>
        <p:spPr>
          <a:xfrm rot="0">
            <a:off x="457200" y="274637"/>
            <a:ext cx="8229600" cy="11430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</a:lstStyle>
          <a:p>
            <a:pPr lvl="0"/>
            <a:r>
              <a:rPr altLang="en-US" b="1" lang="en-US">
                <a:solidFill>
                  <a:srgbClr val="0000FF"/>
                </a:solidFill>
                <a:latin typeface="Arial Black" pitchFamily="6" charset="0"/>
              </a:rPr>
              <a:t>Cont…</a:t>
            </a:r>
          </a:p>
        </p:txBody>
      </p:sp>
      <p:pic>
        <p:nvPicPr>
          <p:cNvPr id="2097152" name="" descr="TOF.jpg"/>
          <p:cNvPicPr>
            <a:picLocks/>
          </p:cNvPicPr>
          <p:nvPr>
            <p:ph sz="full" idx="1"/>
          </p:nvPr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304800" y="1524000"/>
            <a:ext cx="8382000" cy="4953000"/>
          </a:xfrm>
          <a:prstGeom prst="rect"/>
          <a:noFill/>
          <a:ln>
            <a:noFill/>
          </a:ln>
        </p:spPr>
      </p:pic>
    </p:spTree>
  </p:cSld>
  <p:clrMapOvr>
    <a:masterClrMapping/>
  </p:clrMapOvr>
  <p:timing>
    <p:tnLst>
      <p:par>
        <p:cTn dur="indefinite" id="1" nodeType="tmRoot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with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dur="500" id="7"/>
                                        <p:tgtEl>
                                          <p:spTgt spid="2097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68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596" name=""/>
          <p:cNvSpPr/>
          <p:nvPr>
            <p:ph type="title" sz="full" idx="0"/>
          </p:nvPr>
        </p:nvSpPr>
        <p:spPr>
          <a:xfrm rot="0">
            <a:off x="457200" y="274637"/>
            <a:ext cx="8229600" cy="11430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</a:lstStyle>
          <a:p>
            <a:pPr eaLnBrk="1" hangingPunct="1" latinLnBrk="1" lvl="0"/>
            <a:r>
              <a:rPr altLang="en-US" b="1" lang="en-US">
                <a:solidFill>
                  <a:srgbClr val="0000FF"/>
                </a:solidFill>
                <a:latin typeface="Arial Black" pitchFamily="6" charset="0"/>
              </a:rPr>
              <a:t>Neck Vessels</a:t>
            </a:r>
          </a:p>
        </p:txBody>
      </p:sp>
      <p:sp>
        <p:nvSpPr>
          <p:cNvPr id="1048597" name=""/>
          <p:cNvSpPr/>
          <p:nvPr>
            <p:ph sz="full" idx="1"/>
          </p:nvPr>
        </p:nvSpPr>
        <p:spPr>
          <a:xfrm rot="0">
            <a:off x="457200" y="1600200"/>
            <a:ext cx="8229600" cy="4876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eaLnBrk="1" hangingPunct="1" latinLnBrk="1" lvl="0"/>
            <a:r>
              <a:rPr altLang="en-US" b="1" lang="en-US"/>
              <a:t>Carotid artery</a:t>
            </a:r>
          </a:p>
          <a:p>
            <a:pPr eaLnBrk="1" hangingPunct="1" latinLnBrk="1" lvl="0">
              <a:buNone/>
            </a:pPr>
            <a:endParaRPr altLang="en-US" b="1" lang="en-US"/>
          </a:p>
          <a:p>
            <a:pPr eaLnBrk="1" hangingPunct="1" latinLnBrk="1" lvl="0">
              <a:buNone/>
            </a:pPr>
            <a:r>
              <a:rPr altLang="en-US" b="1" lang="en-US"/>
              <a:t>Inspection</a:t>
            </a:r>
          </a:p>
          <a:p>
            <a:pPr eaLnBrk="1" hangingPunct="1" latinLnBrk="1" lvl="0"/>
            <a:r>
              <a:rPr altLang="en-US" lang="en-US"/>
              <a:t>For obvious pulsation of the artery.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72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04" name=""/>
          <p:cNvSpPr/>
          <p:nvPr>
            <p:ph type="title" sz="full" idx="0"/>
          </p:nvPr>
        </p:nvSpPr>
        <p:spPr>
          <a:xfrm rot="0">
            <a:off x="457200" y="274637"/>
            <a:ext cx="8229600" cy="11430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</a:lstStyle>
          <a:p>
            <a:pPr lvl="0"/>
            <a:r>
              <a:rPr altLang="en-US" lang="en-US">
                <a:latin typeface="Arial Black" pitchFamily="6" charset="0"/>
              </a:rPr>
              <a:t>Case Study</a:t>
            </a:r>
          </a:p>
        </p:txBody>
      </p:sp>
      <p:sp>
        <p:nvSpPr>
          <p:cNvPr id="1048605" name=""/>
          <p:cNvSpPr/>
          <p:nvPr>
            <p:ph sz="full" idx="1"/>
          </p:nvPr>
        </p:nvSpPr>
        <p:spPr>
          <a:xfrm rot="0">
            <a:off x="457200" y="1600200"/>
            <a:ext cx="8229600" cy="49530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eaLnBrk="1" hangingPunct="1" latinLnBrk="1" lvl="0"/>
            <a:r>
              <a:rPr altLang="en-US" lang="en-US"/>
              <a:t>Mr. J. K., 57year old male, was admitted to the ward with the following signs &amp; symptoms</a:t>
            </a:r>
          </a:p>
          <a:p>
            <a:pPr eaLnBrk="1" hangingPunct="1" latinLnBrk="1" lvl="0"/>
            <a:r>
              <a:rPr altLang="en-US" b="1" lang="en-US" u="sng"/>
              <a:t>15.02.19</a:t>
            </a:r>
            <a:r>
              <a:rPr altLang="en-US" lang="en-US"/>
              <a:t> </a:t>
            </a:r>
          </a:p>
          <a:p>
            <a:pPr eaLnBrk="1" hangingPunct="1" latinLnBrk="1" lvl="1"/>
            <a:r>
              <a:rPr altLang="en-US" b="1" lang="en-US" u="sng"/>
              <a:t>Admission -</a:t>
            </a:r>
            <a:r>
              <a:rPr altLang="en-US" lang="en-US"/>
              <a:t> SOB, frequent cough with pinkish white sputum &amp; bilateral limb edema; </a:t>
            </a:r>
          </a:p>
          <a:p>
            <a:pPr eaLnBrk="1" hangingPunct="1" latinLnBrk="1" lvl="1"/>
            <a:r>
              <a:rPr altLang="en-US" lang="en-US"/>
              <a:t>V/S temp 35.5</a:t>
            </a:r>
            <a:r>
              <a:rPr altLang="en-US" baseline="30000" lang="en-US"/>
              <a:t>o</a:t>
            </a:r>
            <a:r>
              <a:rPr altLang="en-US" lang="en-US"/>
              <a:t>C, HR 84/min, BP 90/60mmHg, RR 36bpm, SPO</a:t>
            </a:r>
            <a:r>
              <a:rPr altLang="en-US" baseline="-25000" lang="en-US"/>
              <a:t>2</a:t>
            </a:r>
            <a:r>
              <a:rPr altLang="en-US" lang="en-US"/>
              <a:t> 95%. </a:t>
            </a:r>
          </a:p>
          <a:p>
            <a:pPr eaLnBrk="1" hangingPunct="1" latinLnBrk="1" lvl="1"/>
            <a:r>
              <a:rPr altLang="en-US" lang="en-US"/>
              <a:t>CXR – cardiomegally</a:t>
            </a:r>
            <a:r>
              <a:rPr altLang="en-US" lang="en-US"/>
              <a:t>. </a:t>
            </a:r>
          </a:p>
          <a:p>
            <a:pPr eaLnBrk="1" hangingPunct="1" latinLnBrk="1" lvl="1"/>
            <a:r>
              <a:rPr altLang="en-US" lang="en-US"/>
              <a:t>Labs- Na+ 153, K+ 3.4, </a:t>
            </a:r>
            <a:r>
              <a:rPr altLang="en-US" lang="en-US"/>
              <a:t>Cl</a:t>
            </a:r>
            <a:r>
              <a:rPr altLang="en-US" lang="en-US"/>
              <a:t>- 106, Urea 16, </a:t>
            </a:r>
            <a:r>
              <a:rPr altLang="en-US" lang="en-US"/>
              <a:t>Creat</a:t>
            </a:r>
            <a:r>
              <a:rPr altLang="en-US" lang="en-US"/>
              <a:t> 161, </a:t>
            </a:r>
            <a:r>
              <a:rPr altLang="en-US" lang="en-US"/>
              <a:t>Hb</a:t>
            </a:r>
            <a:r>
              <a:rPr altLang="en-US" lang="en-US"/>
              <a:t> 13g/dl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83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26" name=""/>
          <p:cNvSpPr/>
          <p:nvPr>
            <p:ph type="title" sz="full" idx="0"/>
          </p:nvPr>
        </p:nvSpPr>
        <p:spPr>
          <a:xfrm rot="0">
            <a:off x="457200" y="274637"/>
            <a:ext cx="8229600" cy="11430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</a:lstStyle>
          <a:p>
            <a:pPr eaLnBrk="1" hangingPunct="1" latinLnBrk="1" lvl="0"/>
            <a:r>
              <a:rPr altLang="en-US" lang="en-US">
                <a:solidFill>
                  <a:srgbClr val="0000FF"/>
                </a:solidFill>
                <a:latin typeface="Arial Black" pitchFamily="6" charset="0"/>
              </a:rPr>
              <a:t>Cont…</a:t>
            </a:r>
          </a:p>
        </p:txBody>
      </p:sp>
      <p:sp>
        <p:nvSpPr>
          <p:cNvPr id="1048627" name=""/>
          <p:cNvSpPr/>
          <p:nvPr>
            <p:ph sz="full" idx="1"/>
          </p:nvPr>
        </p:nvSpPr>
        <p:spPr>
          <a:xfrm rot="0">
            <a:off x="457200" y="1600200"/>
            <a:ext cx="8229600" cy="4876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eaLnBrk="1" hangingPunct="1" latinLnBrk="1" lvl="0">
              <a:buNone/>
            </a:pPr>
            <a:r>
              <a:rPr altLang="en-US" b="1" lang="en-US"/>
              <a:t>Inspection</a:t>
            </a:r>
          </a:p>
          <a:p>
            <a:pPr eaLnBrk="1" hangingPunct="1" latinLnBrk="1" lvl="0"/>
            <a:r>
              <a:rPr altLang="en-US" b="1" lang="en-US"/>
              <a:t>Jugular veins</a:t>
            </a:r>
          </a:p>
          <a:p>
            <a:pPr eaLnBrk="1" hangingPunct="1" latinLnBrk="1" lvl="1"/>
            <a:r>
              <a:rPr altLang="en-US" lang="en-US"/>
              <a:t>These are inspected for a noninvasive estimate of intravascular volume &amp; pressure. The external jugular veins are observed for </a:t>
            </a:r>
            <a:r>
              <a:rPr altLang="en-US" b="1" lang="en-US"/>
              <a:t>jugular vein distention</a:t>
            </a:r>
            <a:r>
              <a:rPr altLang="en-US" lang="en-US"/>
              <a:t> (JVD). JVD occurs in </a:t>
            </a:r>
            <a:r>
              <a:rPr altLang="en-US" b="1" lang="en-US"/>
              <a:t>fluid volume overload &amp; right ventricular dysfunction.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84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28" name=""/>
          <p:cNvSpPr/>
          <p:nvPr>
            <p:ph type="title" sz="full" idx="0"/>
          </p:nvPr>
        </p:nvSpPr>
        <p:spPr>
          <a:xfrm rot="0">
            <a:off x="457200" y="274637"/>
            <a:ext cx="8229600" cy="11430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</a:lstStyle>
          <a:p>
            <a:pPr eaLnBrk="1" hangingPunct="1" latinLnBrk="1" lvl="0"/>
            <a:r>
              <a:rPr b="1" sz="4000" lang="en-US">
                <a:solidFill>
                  <a:srgbClr val="0000FF"/>
                </a:solidFill>
                <a:latin typeface="Arial Black" pitchFamily="6" charset="0"/>
              </a:rPr>
              <a:t>Central Venous Pressure (CVP)</a:t>
            </a:r>
          </a:p>
        </p:txBody>
      </p:sp>
      <p:sp>
        <p:nvSpPr>
          <p:cNvPr id="1048629" name=""/>
          <p:cNvSpPr/>
          <p:nvPr>
            <p:ph sz="full" idx="1"/>
          </p:nvPr>
        </p:nvSpPr>
        <p:spPr>
          <a:xfrm rot="0">
            <a:off x="457200" y="1600200"/>
            <a:ext cx="8229600" cy="45259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eaLnBrk="1" hangingPunct="1" latinLnBrk="1" lvl="0"/>
            <a:r>
              <a:rPr altLang="en-US" lang="en-US"/>
              <a:t>Measurement of pressure in the right atrium of the heart.</a:t>
            </a:r>
          </a:p>
          <a:p>
            <a:pPr eaLnBrk="1" hangingPunct="1" latinLnBrk="1" lvl="0"/>
            <a:r>
              <a:rPr altLang="en-US" lang="en-US"/>
              <a:t>Indicator of the volume status of the patient.</a:t>
            </a:r>
          </a:p>
          <a:p>
            <a:pPr eaLnBrk="1" hangingPunct="1" latinLnBrk="1" lvl="0">
              <a:buNone/>
            </a:pPr>
            <a:r>
              <a:rPr altLang="en-US" b="1" lang="en-US"/>
              <a:t>			Normal 5 – 12cmH</a:t>
            </a:r>
            <a:r>
              <a:rPr altLang="en-US" baseline="-25000" b="1" lang="en-US"/>
              <a:t>2</a:t>
            </a:r>
            <a:r>
              <a:rPr altLang="en-US" b="1" lang="en-US"/>
              <a:t>0</a:t>
            </a:r>
          </a:p>
          <a:p>
            <a:pPr eaLnBrk="1" hangingPunct="1" latinLnBrk="1" lvl="0"/>
            <a:r>
              <a:rPr altLang="en-US" lang="en-US"/>
              <a:t>A CVP &lt; 5, fluid depletion, dehydration</a:t>
            </a:r>
          </a:p>
          <a:p>
            <a:pPr eaLnBrk="1" hangingPunct="1" latinLnBrk="1" lvl="0"/>
            <a:r>
              <a:rPr altLang="en-US" lang="en-US"/>
              <a:t>A CVP &gt; 12, fluid overload, CCF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85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30" name=""/>
          <p:cNvSpPr/>
          <p:nvPr>
            <p:ph type="title" sz="full" idx="0"/>
          </p:nvPr>
        </p:nvSpPr>
        <p:spPr>
          <a:xfrm rot="0">
            <a:off x="457200" y="274637"/>
            <a:ext cx="8229600" cy="11430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</a:lstStyle>
          <a:p>
            <a:pPr eaLnBrk="1" hangingPunct="1" latinLnBrk="1" lvl="0"/>
            <a:r>
              <a:rPr altLang="en-US" b="1" sz="4000" lang="en-US">
                <a:solidFill>
                  <a:srgbClr val="0000FF"/>
                </a:solidFill>
                <a:latin typeface="Arial Black" pitchFamily="6" charset="0"/>
              </a:rPr>
              <a:t>Inspection of the </a:t>
            </a:r>
            <a:r>
              <a:rPr altLang="en-US" b="1" sz="4000" lang="en-US">
                <a:solidFill>
                  <a:srgbClr val="0000FF"/>
                </a:solidFill>
                <a:latin typeface="Arial Black" pitchFamily="6" charset="0"/>
              </a:rPr>
              <a:t>Hepatojugular</a:t>
            </a:r>
            <a:r>
              <a:rPr altLang="en-US" b="1" sz="4000" lang="en-US">
                <a:solidFill>
                  <a:srgbClr val="0000FF"/>
                </a:solidFill>
                <a:latin typeface="Arial Black" pitchFamily="6" charset="0"/>
              </a:rPr>
              <a:t> reflux</a:t>
            </a:r>
          </a:p>
        </p:txBody>
      </p:sp>
      <p:sp>
        <p:nvSpPr>
          <p:cNvPr id="1048631" name=""/>
          <p:cNvSpPr/>
          <p:nvPr>
            <p:ph sz="full" idx="1"/>
          </p:nvPr>
        </p:nvSpPr>
        <p:spPr>
          <a:xfrm rot="0">
            <a:off x="457200" y="1600200"/>
            <a:ext cx="8229600" cy="4876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eaLnBrk="1" hangingPunct="1" latinLnBrk="1" lvl="0">
              <a:lnSpc>
                <a:spcPct val="80000"/>
              </a:lnSpc>
            </a:pPr>
            <a:r>
              <a:rPr altLang="en-US" sz="3000" lang="en-US"/>
              <a:t>Aka Abdominojugular reflex</a:t>
            </a:r>
          </a:p>
          <a:p>
            <a:pPr eaLnBrk="1" hangingPunct="1" latinLnBrk="1" lvl="0">
              <a:lnSpc>
                <a:spcPct val="80000"/>
              </a:lnSpc>
            </a:pPr>
            <a:r>
              <a:rPr altLang="en-US" sz="3000" lang="en-US"/>
              <a:t>Test that is sensitive in detecting right ventricular failure.</a:t>
            </a:r>
          </a:p>
          <a:p>
            <a:pPr eaLnBrk="1" hangingPunct="1" latinLnBrk="1" lvl="1">
              <a:lnSpc>
                <a:spcPct val="80000"/>
              </a:lnSpc>
            </a:pPr>
            <a:r>
              <a:rPr altLang="en-US" sz="2600" lang="en-US"/>
              <a:t>Place pt flat in bed, or elevated to 30</a:t>
            </a:r>
            <a:r>
              <a:rPr altLang="en-US" baseline="30000" sz="2600" lang="en-US"/>
              <a:t>o </a:t>
            </a:r>
            <a:r>
              <a:rPr altLang="en-US" sz="2600" lang="en-US"/>
              <a:t>if the jugular veins are visible. Remind pt to breath normally.</a:t>
            </a:r>
          </a:p>
          <a:p>
            <a:pPr eaLnBrk="1" hangingPunct="1" latinLnBrk="1" lvl="1">
              <a:lnSpc>
                <a:spcPct val="80000"/>
              </a:lnSpc>
            </a:pPr>
            <a:r>
              <a:rPr altLang="en-US" sz="2600" lang="en-US"/>
              <a:t>Using single/ bimanual palpation, press firmly on the right upper quadrant for 30 to 60 sec.</a:t>
            </a:r>
          </a:p>
          <a:p>
            <a:pPr eaLnBrk="1" hangingPunct="1" latinLnBrk="1" lvl="1">
              <a:lnSpc>
                <a:spcPct val="80000"/>
              </a:lnSpc>
            </a:pPr>
            <a:r>
              <a:rPr altLang="en-US" sz="2600" lang="en-US"/>
              <a:t>Observe the neck for elevation in JVP</a:t>
            </a:r>
          </a:p>
          <a:p>
            <a:pPr eaLnBrk="1" hangingPunct="1" latinLnBrk="1" lvl="0">
              <a:lnSpc>
                <a:spcPct val="80000"/>
              </a:lnSpc>
            </a:pPr>
            <a:r>
              <a:rPr altLang="en-US" b="1" sz="3000" lang="en-US"/>
              <a:t>Normally</a:t>
            </a:r>
            <a:r>
              <a:rPr altLang="en-US" sz="3000" lang="en-US"/>
              <a:t>, this should not elicit any change in the jugular veins.</a:t>
            </a:r>
          </a:p>
          <a:p>
            <a:pPr eaLnBrk="1" hangingPunct="1" latinLnBrk="1" lvl="0">
              <a:lnSpc>
                <a:spcPct val="80000"/>
              </a:lnSpc>
            </a:pPr>
            <a:r>
              <a:rPr altLang="en-US" b="1" sz="3000" lang="en-US"/>
              <a:t>Abnor. </a:t>
            </a:r>
            <a:r>
              <a:rPr altLang="en-US" sz="3000" lang="en-US"/>
              <a:t>– A rise in JVP with this technique is suggestive of right-sided CHF or fluid failure.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86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32" name=""/>
          <p:cNvSpPr/>
          <p:nvPr>
            <p:ph type="title" sz="full" idx="0"/>
          </p:nvPr>
        </p:nvSpPr>
        <p:spPr>
          <a:xfrm rot="0">
            <a:off x="457200" y="277812"/>
            <a:ext cx="8229600" cy="63817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</a:lstStyle>
          <a:p>
            <a:pPr eaLnBrk="1" hangingPunct="1" latinLnBrk="1" lvl="0"/>
            <a:r>
              <a:rPr b="1" sz="3400" lang="en-US">
                <a:solidFill>
                  <a:schemeClr val="hlink"/>
                </a:solidFill>
                <a:latin typeface="Arial Black" pitchFamily="6" charset="0"/>
              </a:rPr>
              <a:t>Thoracic Reference Points</a:t>
            </a:r>
          </a:p>
        </p:txBody>
      </p:sp>
      <p:sp>
        <p:nvSpPr>
          <p:cNvPr id="1048633" name=""/>
          <p:cNvSpPr/>
          <p:nvPr>
            <p:ph type="body" sz="full" idx="1"/>
          </p:nvPr>
        </p:nvSpPr>
        <p:spPr>
          <a:xfrm rot="0">
            <a:off x="457200" y="990600"/>
            <a:ext cx="8229600" cy="5410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eaLnBrk="1" hangingPunct="1" latinLnBrk="1" lvl="0"/>
            <a:r>
              <a:rPr altLang="en-US" lang="en-US"/>
              <a:t>Sternal notch</a:t>
            </a:r>
          </a:p>
          <a:p>
            <a:pPr eaLnBrk="1" hangingPunct="1" latinLnBrk="1" lvl="0"/>
            <a:r>
              <a:rPr altLang="en-US" lang="en-US"/>
              <a:t>Angle of Louis (sternal angle)</a:t>
            </a:r>
          </a:p>
          <a:p>
            <a:pPr eaLnBrk="1" hangingPunct="1" latinLnBrk="1" lvl="0"/>
            <a:r>
              <a:rPr altLang="en-US" lang="en-US"/>
              <a:t>Intercostal spaces</a:t>
            </a:r>
          </a:p>
          <a:p>
            <a:pPr eaLnBrk="1" hangingPunct="1" latinLnBrk="1" lvl="0"/>
            <a:r>
              <a:rPr altLang="en-US" lang="en-US"/>
              <a:t>Sternum</a:t>
            </a:r>
          </a:p>
          <a:p>
            <a:pPr eaLnBrk="1" hangingPunct="1" latinLnBrk="1" lvl="0"/>
            <a:r>
              <a:rPr altLang="en-US" lang="en-US"/>
              <a:t>Clavicle</a:t>
            </a:r>
          </a:p>
          <a:p>
            <a:pPr eaLnBrk="1" hangingPunct="1" latinLnBrk="1" lvl="0"/>
            <a:r>
              <a:rPr altLang="en-US" lang="en-US"/>
              <a:t>Axillary lines (ant., Mid &amp; Post.)</a:t>
            </a:r>
          </a:p>
          <a:p>
            <a:pPr eaLnBrk="1" hangingPunct="1" latinLnBrk="1" lvl="0"/>
            <a:r>
              <a:rPr altLang="en-US" lang="en-US"/>
              <a:t>PMI</a:t>
            </a:r>
          </a:p>
          <a:p>
            <a:pPr eaLnBrk="1" hangingPunct="1" latinLnBrk="1" lvl="0"/>
            <a:r>
              <a:rPr altLang="en-US" lang="en-US"/>
              <a:t>Phlebostatic axis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87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34" name=""/>
          <p:cNvSpPr/>
          <p:nvPr>
            <p:ph type="title" sz="full" idx="0"/>
          </p:nvPr>
        </p:nvSpPr>
        <p:spPr>
          <a:xfrm rot="0">
            <a:off x="228600" y="277812"/>
            <a:ext cx="8686800" cy="113982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</a:lstStyle>
          <a:p>
            <a:pPr eaLnBrk="1" hangingPunct="1" latinLnBrk="1" lvl="0"/>
            <a:r>
              <a:rPr b="1" sz="3400" lang="en-US">
                <a:solidFill>
                  <a:schemeClr val="hlink"/>
                </a:solidFill>
                <a:latin typeface="Arial Black" pitchFamily="6" charset="0"/>
              </a:rPr>
              <a:t>Thoracic Palpation &amp; Auscultation Points</a:t>
            </a:r>
          </a:p>
        </p:txBody>
      </p:sp>
      <p:sp>
        <p:nvSpPr>
          <p:cNvPr id="1048635" name=""/>
          <p:cNvSpPr/>
          <p:nvPr>
            <p:ph type="body" sz="full" idx="1"/>
          </p:nvPr>
        </p:nvSpPr>
        <p:spPr>
          <a:xfrm rot="0">
            <a:off x="457200" y="1600200"/>
            <a:ext cx="8229600" cy="45259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eaLnBrk="1" hangingPunct="1" latinLnBrk="1" lvl="0"/>
            <a:r>
              <a:rPr altLang="en-US" lang="en-US"/>
              <a:t>Aortic area</a:t>
            </a:r>
          </a:p>
          <a:p>
            <a:pPr eaLnBrk="1" hangingPunct="1" latinLnBrk="1" lvl="0"/>
            <a:r>
              <a:rPr altLang="en-US" lang="en-US"/>
              <a:t>Pulmonic area</a:t>
            </a:r>
          </a:p>
          <a:p>
            <a:pPr eaLnBrk="1" hangingPunct="1" latinLnBrk="1" lvl="0"/>
            <a:r>
              <a:rPr altLang="en-US" lang="en-US"/>
              <a:t>Erb</a:t>
            </a:r>
            <a:r>
              <a:rPr altLang="en-US" lang="ja-JP"/>
              <a:t>’</a:t>
            </a:r>
            <a:r>
              <a:rPr altLang="ja-JP" lang="en-US"/>
              <a:t>s point</a:t>
            </a:r>
          </a:p>
          <a:p>
            <a:pPr eaLnBrk="1" hangingPunct="1" latinLnBrk="1" lvl="0"/>
            <a:r>
              <a:rPr altLang="en-US" lang="en-US"/>
              <a:t>Tricuspid area</a:t>
            </a:r>
          </a:p>
          <a:p>
            <a:pPr eaLnBrk="1" hangingPunct="1" latinLnBrk="1" lvl="0"/>
            <a:r>
              <a:rPr altLang="en-US" lang="en-US"/>
              <a:t>Mitral area</a:t>
            </a:r>
          </a:p>
          <a:p>
            <a:pPr eaLnBrk="1" hangingPunct="1" latinLnBrk="1" lvl="0"/>
            <a:r>
              <a:rPr altLang="en-US" lang="en-US"/>
              <a:t>Epigastric area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88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36" name=""/>
          <p:cNvSpPr/>
          <p:nvPr>
            <p:ph type="title" sz="full" idx="0"/>
          </p:nvPr>
        </p:nvSpPr>
        <p:spPr>
          <a:xfrm rot="0">
            <a:off x="457200" y="274637"/>
            <a:ext cx="8229600" cy="639762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</a:lstStyle>
          <a:p>
            <a:pPr eaLnBrk="1" hangingPunct="1" latinLnBrk="1" lvl="0"/>
            <a:r>
              <a:rPr altLang="en-US" sz="4000" lang="en-US">
                <a:solidFill>
                  <a:srgbClr val="0000FF"/>
                </a:solidFill>
                <a:latin typeface="Arial Black" pitchFamily="6" charset="0"/>
              </a:rPr>
              <a:t>Precordium</a:t>
            </a:r>
          </a:p>
        </p:txBody>
      </p:sp>
      <p:sp>
        <p:nvSpPr>
          <p:cNvPr id="1048637" name=""/>
          <p:cNvSpPr/>
          <p:nvPr>
            <p:ph sz="full" idx="1"/>
          </p:nvPr>
        </p:nvSpPr>
        <p:spPr>
          <a:xfrm rot="0">
            <a:off x="457200" y="1371600"/>
            <a:ext cx="8001000" cy="48768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eaLnBrk="1" hangingPunct="1" latinLnBrk="1" lvl="0">
              <a:buNone/>
            </a:pPr>
            <a:r>
              <a:rPr altLang="en-US" b="1" sz="2800" i="1" lang="en-US"/>
              <a:t>Inspection</a:t>
            </a:r>
          </a:p>
          <a:p>
            <a:pPr eaLnBrk="1" hangingPunct="1" latinLnBrk="1" lvl="0"/>
            <a:r>
              <a:rPr altLang="en-US" sz="2800" lang="en-US"/>
              <a:t>Apical pulsations - normally at 5</a:t>
            </a:r>
            <a:r>
              <a:rPr altLang="en-US" baseline="30000" sz="2800" lang="en-US"/>
              <a:t>th</a:t>
            </a:r>
            <a:r>
              <a:rPr altLang="en-US" sz="2800" lang="en-US"/>
              <a:t> ICS, MCL. May be obscured in obesity, large breasts and great muscularity. Done when the client is 30-45 degrees supine.</a:t>
            </a:r>
          </a:p>
          <a:p>
            <a:pPr eaLnBrk="1" hangingPunct="1" latinLnBrk="1" lvl="0">
              <a:buNone/>
            </a:pPr>
            <a:r>
              <a:rPr altLang="en-US" b="1" sz="2800" i="1" lang="en-US"/>
              <a:t>Palpation</a:t>
            </a:r>
          </a:p>
          <a:p>
            <a:pPr eaLnBrk="1" hangingPunct="1" latinLnBrk="1" lvl="0"/>
            <a:r>
              <a:rPr altLang="en-US" sz="2800" lang="en-US"/>
              <a:t>Apical beat-use of palmer surface to locate it and the palpate with finger pads on the 5</a:t>
            </a:r>
            <a:r>
              <a:rPr altLang="en-US" baseline="30000" sz="2800" lang="en-US"/>
              <a:t>th </a:t>
            </a:r>
            <a:r>
              <a:rPr altLang="en-US" sz="2800" lang="en-US"/>
              <a:t>ICS MCL. 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89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38" name=""/>
          <p:cNvSpPr/>
          <p:nvPr>
            <p:ph type="title" sz="full" idx="0"/>
          </p:nvPr>
        </p:nvSpPr>
        <p:spPr>
          <a:xfrm rot="0">
            <a:off x="457200" y="274637"/>
            <a:ext cx="8229600" cy="11430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</a:lstStyle>
          <a:p>
            <a:pPr eaLnBrk="1" hangingPunct="1" latinLnBrk="1" lvl="0"/>
            <a:r>
              <a:rPr altLang="en-US" b="1" lang="en-US">
                <a:solidFill>
                  <a:schemeClr val="hlink"/>
                </a:solidFill>
                <a:latin typeface="Arial Black" pitchFamily="6" charset="0"/>
              </a:rPr>
              <a:t>Auscultation</a:t>
            </a:r>
          </a:p>
        </p:txBody>
      </p:sp>
      <p:sp>
        <p:nvSpPr>
          <p:cNvPr id="1048639" name=""/>
          <p:cNvSpPr/>
          <p:nvPr>
            <p:ph type="body" sz="full" idx="1"/>
          </p:nvPr>
        </p:nvSpPr>
        <p:spPr>
          <a:xfrm rot="0">
            <a:off x="457200" y="1600200"/>
            <a:ext cx="8229600" cy="47244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eaLnBrk="1" hangingPunct="1" latinLnBrk="1" lvl="0"/>
            <a:r>
              <a:rPr altLang="en-US" b="1" sz="2800" lang="en-US"/>
              <a:t>BP measurement</a:t>
            </a:r>
          </a:p>
          <a:p>
            <a:pPr eaLnBrk="1" hangingPunct="1" latinLnBrk="1" lvl="1"/>
            <a:r>
              <a:rPr altLang="en-US" sz="2400" lang="en-US"/>
              <a:t>HTN is diagnosed as a systolic BP 140mmHg or higher, or a diastolic BP of 90mmHg or above.</a:t>
            </a:r>
          </a:p>
          <a:p>
            <a:pPr eaLnBrk="1" hangingPunct="1" latinLnBrk="1" lvl="1"/>
            <a:r>
              <a:rPr altLang="en-US" sz="2400" lang="en-US"/>
              <a:t>BP can be measured directly (invasive) or indirectly (noninvasive)</a:t>
            </a:r>
          </a:p>
          <a:p>
            <a:pPr eaLnBrk="1" hangingPunct="1" latinLnBrk="1" lvl="1"/>
            <a:r>
              <a:rPr altLang="en-US" sz="2400" lang="en-US"/>
              <a:t>Correct cuff size is crucial</a:t>
            </a:r>
          </a:p>
          <a:p>
            <a:pPr eaLnBrk="1" hangingPunct="1" latinLnBrk="1" lvl="1"/>
            <a:r>
              <a:rPr altLang="en-US" sz="2400" lang="en-US"/>
              <a:t>Rotate frequently to avoid excessive irritation</a:t>
            </a:r>
          </a:p>
          <a:p>
            <a:pPr eaLnBrk="1" hangingPunct="1" latinLnBrk="1" lvl="1"/>
            <a:r>
              <a:rPr altLang="en-US" b="1" sz="2400" lang="en-US"/>
              <a:t>Pulse pressure (Normal 40mmHg)</a:t>
            </a:r>
          </a:p>
          <a:p>
            <a:pPr eaLnBrk="1" hangingPunct="1" latinLnBrk="1" lvl="1"/>
            <a:r>
              <a:rPr altLang="en-US" b="1" sz="2400" lang="en-US"/>
              <a:t>Orthostatic hypotension</a:t>
            </a:r>
            <a:r>
              <a:rPr altLang="en-US" sz="2400" lang="en-US"/>
              <a:t> occurs when a patient's BP drops 15 to 20 mm Hg or more  when rising from a supine to sitting or standing position.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90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40" name=""/>
          <p:cNvSpPr/>
          <p:nvPr>
            <p:ph type="title" sz="full" idx="0"/>
          </p:nvPr>
        </p:nvSpPr>
        <p:spPr>
          <a:xfrm rot="0">
            <a:off x="457200" y="274637"/>
            <a:ext cx="8229600" cy="11430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</a:lstStyle>
          <a:p>
            <a:pPr eaLnBrk="1" hangingPunct="1" latinLnBrk="1" lvl="0"/>
            <a:r>
              <a:rPr altLang="en-US" b="1" lang="en-US">
                <a:solidFill>
                  <a:schemeClr val="hlink"/>
                </a:solidFill>
                <a:latin typeface="Arial Black" pitchFamily="6" charset="0"/>
              </a:rPr>
              <a:t>Stethoscope</a:t>
            </a:r>
          </a:p>
        </p:txBody>
      </p:sp>
      <p:sp>
        <p:nvSpPr>
          <p:cNvPr id="1048641" name=""/>
          <p:cNvSpPr/>
          <p:nvPr>
            <p:ph type="body" sz="full" idx="1"/>
          </p:nvPr>
        </p:nvSpPr>
        <p:spPr>
          <a:xfrm rot="0">
            <a:off x="457200" y="1600200"/>
            <a:ext cx="8229600" cy="48006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eaLnBrk="1" hangingPunct="1" latinLnBrk="1" lvl="0"/>
            <a:r>
              <a:rPr altLang="en-US" b="1" lang="en-US"/>
              <a:t>Diaphragm</a:t>
            </a:r>
          </a:p>
          <a:p>
            <a:pPr eaLnBrk="1" hangingPunct="1" latinLnBrk="1" lvl="1"/>
            <a:r>
              <a:rPr altLang="en-US" sz="2400" lang="en-US"/>
              <a:t>Larger surface area</a:t>
            </a:r>
          </a:p>
          <a:p>
            <a:pPr eaLnBrk="1" hangingPunct="1" latinLnBrk="1" lvl="1"/>
            <a:r>
              <a:rPr altLang="en-US" sz="2400" lang="en-US"/>
              <a:t>Brings out high frequency, filters out low frequency</a:t>
            </a:r>
          </a:p>
          <a:p>
            <a:pPr eaLnBrk="1" hangingPunct="1" latinLnBrk="1" lvl="1"/>
            <a:r>
              <a:rPr altLang="en-US" sz="2400" lang="en-US"/>
              <a:t>Use for listening to S</a:t>
            </a:r>
            <a:r>
              <a:rPr altLang="en-US" baseline="-25000" sz="2400" lang="en-US"/>
              <a:t>1</a:t>
            </a:r>
            <a:r>
              <a:rPr altLang="en-US" sz="2400" lang="en-US"/>
              <a:t> S</a:t>
            </a:r>
            <a:r>
              <a:rPr altLang="en-US" baseline="-25000" sz="2400" lang="en-US"/>
              <a:t>2</a:t>
            </a:r>
            <a:r>
              <a:rPr altLang="en-US" sz="2400" lang="en-US"/>
              <a:t> </a:t>
            </a:r>
          </a:p>
          <a:p>
            <a:pPr eaLnBrk="1" hangingPunct="1" latinLnBrk="1" lvl="1"/>
            <a:endParaRPr altLang="en-US" sz="2400" lang="en-US"/>
          </a:p>
          <a:p>
            <a:pPr eaLnBrk="1" hangingPunct="1" latinLnBrk="1" lvl="0"/>
            <a:r>
              <a:rPr altLang="en-US" b="1" lang="en-US"/>
              <a:t>Bell</a:t>
            </a:r>
          </a:p>
          <a:p>
            <a:pPr eaLnBrk="1" hangingPunct="1" latinLnBrk="1" lvl="1"/>
            <a:r>
              <a:rPr altLang="en-US" sz="2400" lang="en-US"/>
              <a:t>Smaller surface area</a:t>
            </a:r>
          </a:p>
          <a:p>
            <a:pPr eaLnBrk="1" hangingPunct="1" latinLnBrk="1" lvl="1"/>
            <a:r>
              <a:rPr altLang="en-US" sz="2400" lang="en-US"/>
              <a:t>Filters out high frequency, brings out/ accentuates low frequency low pitched sounds (BELLOW)</a:t>
            </a:r>
          </a:p>
          <a:p>
            <a:pPr eaLnBrk="1" hangingPunct="1" latinLnBrk="1" lvl="1"/>
            <a:endParaRPr altLang="en-US" sz="2400"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91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42" name=""/>
          <p:cNvSpPr/>
          <p:nvPr>
            <p:ph type="title" sz="full" idx="0"/>
          </p:nvPr>
        </p:nvSpPr>
        <p:spPr>
          <a:xfrm rot="0">
            <a:off x="457200" y="274637"/>
            <a:ext cx="8229600" cy="944562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</a:lstStyle>
          <a:p>
            <a:pPr eaLnBrk="1" hangingPunct="1" latinLnBrk="1" lvl="0"/>
            <a:r>
              <a:rPr altLang="en-US" b="1" lang="en-US">
                <a:solidFill>
                  <a:srgbClr val="0000FF"/>
                </a:solidFill>
                <a:latin typeface="Arial Black" pitchFamily="6" charset="0"/>
              </a:rPr>
              <a:t>Auscultation</a:t>
            </a:r>
          </a:p>
        </p:txBody>
      </p:sp>
      <p:sp>
        <p:nvSpPr>
          <p:cNvPr id="1048643" name=""/>
          <p:cNvSpPr/>
          <p:nvPr>
            <p:ph sz="full" idx="1"/>
          </p:nvPr>
        </p:nvSpPr>
        <p:spPr>
          <a:xfrm rot="0">
            <a:off x="457200" y="1219200"/>
            <a:ext cx="8229600" cy="49069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eaLnBrk="1" hangingPunct="1" latinLnBrk="1" lvl="0"/>
            <a:r>
              <a:rPr altLang="en-US" b="1" lang="en-US"/>
              <a:t>Auscultatory areas.</a:t>
            </a:r>
          </a:p>
          <a:p>
            <a:pPr eaLnBrk="1" hangingPunct="1" latinLnBrk="1" lvl="0">
              <a:buNone/>
            </a:pPr>
            <a:endParaRPr altLang="en-US" lang="en-US"/>
          </a:p>
        </p:txBody>
      </p:sp>
      <p:pic>
        <p:nvPicPr>
          <p:cNvPr id="2097157" name=""/>
          <p:cNvPicPr>
            <a:picLocks/>
          </p:cNvPicPr>
          <p:nvPr/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228600" y="1752600"/>
            <a:ext cx="8534400" cy="4876800"/>
          </a:xfrm>
          <a:prstGeom prst="rect"/>
          <a:noFill/>
          <a:ln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92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44" name=""/>
          <p:cNvSpPr/>
          <p:nvPr>
            <p:ph type="title" sz="full" idx="0"/>
          </p:nvPr>
        </p:nvSpPr>
        <p:spPr>
          <a:xfrm rot="0">
            <a:off x="457200" y="274637"/>
            <a:ext cx="8229600" cy="11430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</a:lstStyle>
          <a:p>
            <a:pPr eaLnBrk="1" hangingPunct="1" latinLnBrk="1" lvl="0"/>
            <a:r>
              <a:rPr altLang="en-US" lang="en-US">
                <a:solidFill>
                  <a:srgbClr val="0000FF"/>
                </a:solidFill>
                <a:latin typeface="Arial Black" pitchFamily="6" charset="0"/>
              </a:rPr>
              <a:t>Cont…</a:t>
            </a:r>
          </a:p>
        </p:txBody>
      </p:sp>
      <p:sp>
        <p:nvSpPr>
          <p:cNvPr id="1048645" name=""/>
          <p:cNvSpPr/>
          <p:nvPr>
            <p:ph sz="full" idx="1"/>
          </p:nvPr>
        </p:nvSpPr>
        <p:spPr>
          <a:xfrm rot="0">
            <a:off x="457200" y="1600200"/>
            <a:ext cx="8229600" cy="47244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eaLnBrk="1" hangingPunct="1" indent="-514350" latinLnBrk="1" lvl="0" marL="514350">
              <a:buFont typeface="Calibri" pitchFamily="6" charset="0"/>
              <a:buAutoNum type="arabicPeriod" startAt="1"/>
            </a:pPr>
            <a:r>
              <a:rPr altLang="en-US" b="1" i="1" lang="en-US"/>
              <a:t>Aortic area </a:t>
            </a:r>
            <a:r>
              <a:rPr altLang="en-US" b="1" lang="en-US"/>
              <a:t>- </a:t>
            </a:r>
            <a:r>
              <a:rPr altLang="en-US" lang="en-US"/>
              <a:t>2ICS, RSB</a:t>
            </a:r>
          </a:p>
          <a:p>
            <a:pPr eaLnBrk="1" hangingPunct="1" indent="-514350" latinLnBrk="1" lvl="0" marL="514350">
              <a:buFont typeface="Calibri" pitchFamily="6" charset="0"/>
              <a:buAutoNum type="arabicPeriod" startAt="1"/>
            </a:pPr>
            <a:r>
              <a:rPr altLang="en-US" b="1" i="1" lang="en-US"/>
              <a:t>Pulmonic area </a:t>
            </a:r>
            <a:r>
              <a:rPr altLang="en-US" b="1" lang="en-US"/>
              <a:t>- </a:t>
            </a:r>
            <a:r>
              <a:rPr altLang="en-US" lang="en-US"/>
              <a:t>2ICS, LSB</a:t>
            </a:r>
          </a:p>
          <a:p>
            <a:pPr eaLnBrk="1" hangingPunct="1" indent="-514350" latinLnBrk="1" lvl="0" marL="514350">
              <a:buFont typeface="Calibri" pitchFamily="6" charset="0"/>
              <a:buAutoNum type="arabicPeriod" startAt="1"/>
            </a:pPr>
            <a:r>
              <a:rPr altLang="en-US" b="1" i="1" lang="ja-JP"/>
              <a:t>Erb’</a:t>
            </a:r>
            <a:r>
              <a:rPr altLang="ja-JP" b="1" i="1" lang="en-US"/>
              <a:t>s point </a:t>
            </a:r>
            <a:r>
              <a:rPr altLang="ja-JP" b="1" lang="en-US"/>
              <a:t>-</a:t>
            </a:r>
            <a:r>
              <a:rPr altLang="ja-JP" lang="en-US"/>
              <a:t> 3ICS, LSB</a:t>
            </a:r>
          </a:p>
          <a:p>
            <a:pPr eaLnBrk="1" hangingPunct="1" indent="-514350" latinLnBrk="1" lvl="0" marL="514350">
              <a:buFont typeface="Calibri" pitchFamily="6" charset="0"/>
              <a:buAutoNum type="arabicPeriod" startAt="1"/>
            </a:pPr>
            <a:r>
              <a:rPr altLang="en-US" b="1" i="1" lang="en-US"/>
              <a:t>Tricuspid area </a:t>
            </a:r>
            <a:r>
              <a:rPr altLang="en-US" b="1" lang="en-US"/>
              <a:t>- </a:t>
            </a:r>
            <a:r>
              <a:rPr altLang="en-US" lang="en-US"/>
              <a:t>4ICS, LSB</a:t>
            </a:r>
          </a:p>
          <a:p>
            <a:pPr eaLnBrk="1" hangingPunct="1" indent="-514350" latinLnBrk="1" lvl="0" marL="514350">
              <a:buFont typeface="Calibri" pitchFamily="6" charset="0"/>
              <a:buAutoNum type="arabicPeriod" startAt="1"/>
            </a:pPr>
            <a:r>
              <a:rPr altLang="en-US" b="1" i="1" lang="en-US"/>
              <a:t>Mitral/ apical area </a:t>
            </a:r>
            <a:r>
              <a:rPr altLang="en-US" b="1" lang="en-US"/>
              <a:t>- </a:t>
            </a:r>
            <a:r>
              <a:rPr altLang="en-US" lang="en-US"/>
              <a:t>5ICS, MCL</a:t>
            </a:r>
          </a:p>
          <a:p>
            <a:pPr eaLnBrk="1" hangingPunct="1" indent="-514350" latinLnBrk="1" lvl="0" marL="514350"/>
            <a:endParaRPr altLang="en-US"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73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06" name=""/>
          <p:cNvSpPr/>
          <p:nvPr>
            <p:ph type="title" sz="full" idx="0"/>
          </p:nvPr>
        </p:nvSpPr>
        <p:spPr>
          <a:xfrm rot="0">
            <a:off x="457200" y="274637"/>
            <a:ext cx="8229600" cy="11430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</a:lstStyle>
          <a:p>
            <a:pPr lvl="0"/>
            <a:r>
              <a:rPr altLang="en-US" b="1" lang="en-US"/>
              <a:t>Cont…</a:t>
            </a:r>
          </a:p>
        </p:txBody>
      </p:sp>
      <p:sp>
        <p:nvSpPr>
          <p:cNvPr id="1048607" name=""/>
          <p:cNvSpPr/>
          <p:nvPr>
            <p:ph sz="full" idx="1"/>
          </p:nvPr>
        </p:nvSpPr>
        <p:spPr>
          <a:xfrm rot="0">
            <a:off x="457200" y="1600200"/>
            <a:ext cx="8229600" cy="45259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eaLnBrk="1" hangingPunct="1" latinLnBrk="1" lvl="1"/>
            <a:r>
              <a:rPr altLang="en-US" b="1" lang="en-US" u="sng"/>
              <a:t>Past medical hx-</a:t>
            </a:r>
            <a:r>
              <a:rPr altLang="en-US" lang="en-US"/>
              <a:t> Previous admission Dx heart failure. Rx on aldactone 50mg,warfarin</a:t>
            </a:r>
          </a:p>
          <a:p>
            <a:pPr eaLnBrk="1" hangingPunct="1" latinLnBrk="1" lvl="1"/>
            <a:r>
              <a:rPr altLang="en-US" b="1" lang="en-US" u="sng"/>
              <a:t>Family social hx-</a:t>
            </a:r>
            <a:r>
              <a:rPr altLang="en-US" lang="en-US"/>
              <a:t> Married with 4 children all alive &amp; well. Consumes alcohol, smoking a packet of cigarettes a day. </a:t>
            </a:r>
          </a:p>
          <a:p>
            <a:pPr eaLnBrk="1" hangingPunct="1" latinLnBrk="1" lvl="1"/>
            <a:r>
              <a:rPr altLang="en-US" b="1" lang="en-US" u="sng"/>
              <a:t>Allergies:-</a:t>
            </a:r>
            <a:r>
              <a:rPr altLang="en-US" b="1" lang="en-US"/>
              <a:t> </a:t>
            </a:r>
            <a:r>
              <a:rPr altLang="en-US" lang="en-US"/>
              <a:t>No known food or drug allergies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93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46" name=""/>
          <p:cNvSpPr/>
          <p:nvPr>
            <p:ph type="title" sz="full" idx="0"/>
          </p:nvPr>
        </p:nvSpPr>
        <p:spPr>
          <a:xfrm rot="0">
            <a:off x="457200" y="274637"/>
            <a:ext cx="8229600" cy="11430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</a:lstStyle>
          <a:p>
            <a:pPr eaLnBrk="1" hangingPunct="1" latinLnBrk="1" lvl="0"/>
            <a:r>
              <a:rPr altLang="en-US" b="1" lang="en-US">
                <a:solidFill>
                  <a:srgbClr val="0000FF"/>
                </a:solidFill>
                <a:latin typeface="Arial Black" pitchFamily="6" charset="0"/>
              </a:rPr>
              <a:t>Auscultate for</a:t>
            </a:r>
          </a:p>
        </p:txBody>
      </p:sp>
      <p:sp>
        <p:nvSpPr>
          <p:cNvPr id="1048647" name=""/>
          <p:cNvSpPr/>
          <p:nvPr>
            <p:ph sz="full" idx="1"/>
          </p:nvPr>
        </p:nvSpPr>
        <p:spPr>
          <a:xfrm rot="0">
            <a:off x="457200" y="1600200"/>
            <a:ext cx="8229600" cy="45259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eaLnBrk="1" hangingPunct="1" latinLnBrk="1" lvl="0"/>
            <a:r>
              <a:rPr altLang="en-US" b="1" lang="en-US"/>
              <a:t>S</a:t>
            </a:r>
            <a:r>
              <a:rPr altLang="en-US" baseline="-25000" b="1" lang="en-US"/>
              <a:t>1 </a:t>
            </a:r>
            <a:r>
              <a:rPr altLang="en-US" b="1" lang="en-US"/>
              <a:t>- (lub) </a:t>
            </a:r>
            <a:r>
              <a:rPr altLang="en-US" lang="en-US"/>
              <a:t>louder at the apex. Closure of the Mitral &amp; tricuspid valves</a:t>
            </a:r>
          </a:p>
          <a:p>
            <a:pPr eaLnBrk="1" hangingPunct="1" latinLnBrk="1" lvl="0"/>
            <a:r>
              <a:rPr altLang="en-US" b="1" lang="en-US"/>
              <a:t>S</a:t>
            </a:r>
            <a:r>
              <a:rPr altLang="en-US" baseline="-25000" b="1" lang="en-US"/>
              <a:t>2 </a:t>
            </a:r>
            <a:r>
              <a:rPr altLang="en-US" b="1" lang="en-US"/>
              <a:t>- (dub) </a:t>
            </a:r>
            <a:r>
              <a:rPr altLang="en-US" lang="en-US"/>
              <a:t>loudest at the Aortic area. Closure of the pulmonic &amp; Aortic valves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94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48" name=""/>
          <p:cNvSpPr/>
          <p:nvPr>
            <p:ph type="title" sz="full" idx="0"/>
          </p:nvPr>
        </p:nvSpPr>
        <p:spPr>
          <a:xfrm rot="0">
            <a:off x="457200" y="274637"/>
            <a:ext cx="8229600" cy="11430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</a:lstStyle>
          <a:p>
            <a:pPr eaLnBrk="1" hangingPunct="1" latinLnBrk="1" lvl="0"/>
            <a:r>
              <a:rPr altLang="en-US" lang="en-US">
                <a:solidFill>
                  <a:srgbClr val="0000FF"/>
                </a:solidFill>
                <a:latin typeface="Arial Black" pitchFamily="6" charset="0"/>
              </a:rPr>
              <a:t>Murmurs</a:t>
            </a:r>
          </a:p>
        </p:txBody>
      </p:sp>
      <p:sp>
        <p:nvSpPr>
          <p:cNvPr id="1048649" name=""/>
          <p:cNvSpPr/>
          <p:nvPr>
            <p:ph sz="full" idx="1"/>
          </p:nvPr>
        </p:nvSpPr>
        <p:spPr>
          <a:xfrm rot="0">
            <a:off x="304800" y="1600200"/>
            <a:ext cx="8458200" cy="47244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eaLnBrk="1" hangingPunct="1" latinLnBrk="1" lvl="0">
              <a:lnSpc>
                <a:spcPct val="80000"/>
              </a:lnSpc>
            </a:pPr>
            <a:r>
              <a:rPr altLang="en-US" sz="2700" lang="en-US"/>
              <a:t>Murmurs are produced by turbulent flow of blood in the following situations.</a:t>
            </a:r>
          </a:p>
          <a:p>
            <a:pPr eaLnBrk="1" hangingPunct="1" latinLnBrk="1" lvl="0">
              <a:lnSpc>
                <a:spcPct val="80000"/>
              </a:lnSpc>
            </a:pPr>
            <a:r>
              <a:rPr altLang="en-US" sz="2700" lang="en-US"/>
              <a:t>Murmurs are either high- or low-pitched sounds that usually last longer than normal heart sounds. </a:t>
            </a:r>
          </a:p>
          <a:p>
            <a:pPr eaLnBrk="1" hangingPunct="1" latinLnBrk="1" lvl="0">
              <a:lnSpc>
                <a:spcPct val="80000"/>
              </a:lnSpc>
            </a:pPr>
            <a:r>
              <a:rPr altLang="en-US" sz="2700" lang="en-US"/>
              <a:t>They're caused by </a:t>
            </a:r>
          </a:p>
          <a:p>
            <a:pPr eaLnBrk="1" hangingPunct="1" latinLnBrk="1" lvl="1">
              <a:lnSpc>
                <a:spcPct val="80000"/>
              </a:lnSpc>
            </a:pPr>
            <a:r>
              <a:rPr altLang="en-US" b="1" sz="2400" lang="en-US"/>
              <a:t>A stiffened valve that leaves only a narrow passage for blood to get through (stenosis</a:t>
            </a:r>
            <a:r>
              <a:rPr altLang="en-US" b="1" sz="2400" lang="en-US"/>
              <a:t>), or by a weak, floppy valve that allows blood to backflow (</a:t>
            </a:r>
            <a:r>
              <a:rPr altLang="en-US" b="1" sz="2400" lang="en-US"/>
              <a:t>regurgitant</a:t>
            </a:r>
            <a:r>
              <a:rPr altLang="en-US" b="1" sz="2400" lang="en-US"/>
              <a:t>). </a:t>
            </a:r>
          </a:p>
          <a:p>
            <a:pPr eaLnBrk="1" hangingPunct="1" latinLnBrk="1" lvl="1">
              <a:lnSpc>
                <a:spcPct val="80000"/>
              </a:lnSpc>
            </a:pPr>
            <a:r>
              <a:rPr altLang="en-US" b="1" sz="2400" lang="en-US"/>
              <a:t>Blood flowing turbulently through a hole in the </a:t>
            </a:r>
            <a:r>
              <a:rPr altLang="en-US" b="1" sz="2400" lang="en-US"/>
              <a:t>septal</a:t>
            </a:r>
            <a:r>
              <a:rPr altLang="en-US" b="1" sz="2400" lang="en-US"/>
              <a:t> wall (VSD). </a:t>
            </a:r>
          </a:p>
          <a:p>
            <a:pPr eaLnBrk="1" hangingPunct="1" latinLnBrk="1" lvl="0">
              <a:lnSpc>
                <a:spcPct val="80000"/>
              </a:lnSpc>
            </a:pPr>
            <a:r>
              <a:rPr altLang="en-US" sz="2700" lang="en-US"/>
              <a:t>A murmur is always the result of a pathologic event or condition, such as ischemia, infection, drug toxicity, or a disease that's inherited or acquired.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95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50" name=""/>
          <p:cNvSpPr/>
          <p:nvPr>
            <p:ph type="title" sz="full" idx="0"/>
          </p:nvPr>
        </p:nvSpPr>
        <p:spPr>
          <a:xfrm rot="0">
            <a:off x="457200" y="277812"/>
            <a:ext cx="8229600" cy="71437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</a:lstStyle>
          <a:p>
            <a:pPr eaLnBrk="1" hangingPunct="1" latinLnBrk="1" lvl="0"/>
            <a:r>
              <a:rPr altLang="en-US" b="1" sz="3800" lang="en-US">
                <a:solidFill>
                  <a:schemeClr val="hlink"/>
                </a:solidFill>
                <a:latin typeface="Arial Black" pitchFamily="6" charset="0"/>
              </a:rPr>
              <a:t>Cont…</a:t>
            </a:r>
          </a:p>
        </p:txBody>
      </p:sp>
      <p:sp>
        <p:nvSpPr>
          <p:cNvPr id="1048651" name=""/>
          <p:cNvSpPr/>
          <p:nvPr>
            <p:ph type="body" sz="full" idx="1"/>
          </p:nvPr>
        </p:nvSpPr>
        <p:spPr>
          <a:xfrm rot="0">
            <a:off x="457200" y="1143000"/>
            <a:ext cx="8229600" cy="5410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eaLnBrk="1" hangingPunct="1" latinLnBrk="1" lvl="0"/>
            <a:r>
              <a:rPr altLang="en-US" b="1" sz="2800" lang="en-US"/>
              <a:t>Weight</a:t>
            </a:r>
          </a:p>
          <a:p>
            <a:pPr eaLnBrk="1" hangingPunct="1" latinLnBrk="1" lvl="1"/>
            <a:r>
              <a:rPr altLang="en-US" sz="2400" lang="en-US"/>
              <a:t>The weight in proportion to the height is assessed to determine whether the pt is obese or cachectic.</a:t>
            </a:r>
          </a:p>
          <a:p>
            <a:pPr eaLnBrk="1" hangingPunct="1" latinLnBrk="1" lvl="1"/>
            <a:r>
              <a:rPr altLang="en-US" b="1" sz="2400" lang="en-US"/>
              <a:t>BMI =</a:t>
            </a:r>
            <a:r>
              <a:rPr altLang="en-US" sz="2400" lang="en-US"/>
              <a:t>		</a:t>
            </a:r>
            <a:r>
              <a:rPr altLang="en-US" sz="2400" lang="en-US" u="sng"/>
              <a:t>	</a:t>
            </a:r>
            <a:r>
              <a:rPr altLang="en-US" b="1" sz="2400" lang="en-US" u="sng"/>
              <a:t>Weight in kgs	</a:t>
            </a:r>
          </a:p>
          <a:p>
            <a:pPr eaLnBrk="1" hangingPunct="1" latinLnBrk="1" lvl="1">
              <a:buFont typeface="Wingdings" pitchFamily="6" charset="2"/>
              <a:buNone/>
            </a:pPr>
            <a:r>
              <a:rPr altLang="en-US" sz="2400" lang="en-US"/>
              <a:t>			</a:t>
            </a:r>
            <a:r>
              <a:rPr altLang="en-US" b="1" sz="2400" lang="en-US"/>
              <a:t>(height in meters) x (height in meters)</a:t>
            </a:r>
          </a:p>
          <a:p>
            <a:pPr eaLnBrk="1" hangingPunct="1" latinLnBrk="1" lvl="1">
              <a:buFont typeface="Wingdings" pitchFamily="6" charset="2"/>
              <a:buNone/>
            </a:pPr>
            <a:r>
              <a:rPr altLang="en-US" sz="2400" lang="en-US" u="sng"/>
              <a:t>Interpretation</a:t>
            </a:r>
          </a:p>
          <a:p>
            <a:pPr eaLnBrk="1" hangingPunct="1" latinLnBrk="1" lvl="1">
              <a:buFont typeface="Wingdings" pitchFamily="6" charset="2"/>
              <a:buNone/>
            </a:pPr>
            <a:r>
              <a:rPr altLang="en-US" b="1" sz="2400" lang="en-US" u="sng"/>
              <a:t>BMI(kg/m</a:t>
            </a:r>
            <a:r>
              <a:rPr altLang="en-US" baseline="30000" b="1" sz="2400" lang="en-US" u="sng"/>
              <a:t>2</a:t>
            </a:r>
            <a:r>
              <a:rPr altLang="en-US" b="1" sz="2400" lang="en-US" u="sng"/>
              <a:t>)</a:t>
            </a:r>
            <a:r>
              <a:rPr altLang="en-US" sz="2400" lang="en-US"/>
              <a:t>			</a:t>
            </a:r>
            <a:r>
              <a:rPr altLang="en-US" b="1" sz="2400" lang="en-US" u="sng"/>
              <a:t>Weight status</a:t>
            </a:r>
          </a:p>
          <a:p>
            <a:pPr eaLnBrk="1" hangingPunct="1" latinLnBrk="1" lvl="1">
              <a:buFont typeface="Wingdings" pitchFamily="6" charset="2"/>
              <a:buNone/>
            </a:pPr>
            <a:r>
              <a:rPr altLang="en-US" sz="2400" lang="en-US"/>
              <a:t>Under 18.5			Underweight</a:t>
            </a:r>
          </a:p>
          <a:p>
            <a:pPr eaLnBrk="1" hangingPunct="1" latinLnBrk="1" lvl="1">
              <a:buFont typeface="Wingdings" pitchFamily="6" charset="2"/>
              <a:buNone/>
            </a:pPr>
            <a:r>
              <a:rPr altLang="en-US" sz="2400" lang="en-US"/>
              <a:t>18.5 – 24.9				Normal weight</a:t>
            </a:r>
          </a:p>
          <a:p>
            <a:pPr eaLnBrk="1" hangingPunct="1" latinLnBrk="1" lvl="1">
              <a:buFont typeface="Wingdings" pitchFamily="6" charset="2"/>
              <a:buNone/>
            </a:pPr>
            <a:r>
              <a:rPr altLang="en-US" sz="2400" lang="en-US"/>
              <a:t>25 – 29.5				Overweight</a:t>
            </a:r>
          </a:p>
          <a:p>
            <a:pPr eaLnBrk="1" hangingPunct="1" latinLnBrk="1" lvl="1">
              <a:buFont typeface="Wingdings" pitchFamily="6" charset="2"/>
              <a:buNone/>
            </a:pPr>
            <a:r>
              <a:rPr altLang="en-US" sz="2400" lang="en-US"/>
              <a:t>&gt; 30				Obese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96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52" name=""/>
          <p:cNvSpPr/>
          <p:nvPr>
            <p:ph type="title" sz="full" idx="0"/>
          </p:nvPr>
        </p:nvSpPr>
        <p:spPr>
          <a:xfrm rot="0">
            <a:off x="457200" y="274637"/>
            <a:ext cx="8229600" cy="11430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</a:lstStyle>
          <a:p>
            <a:pPr eaLnBrk="1" hangingPunct="1" latinLnBrk="1" lvl="0"/>
            <a:r>
              <a:rPr altLang="en-US" b="1" lang="en-US">
                <a:solidFill>
                  <a:srgbClr val="0000FF"/>
                </a:solidFill>
                <a:latin typeface="Arial Black" pitchFamily="6" charset="0"/>
              </a:rPr>
              <a:t>Peripheral Vascular Assessment</a:t>
            </a:r>
          </a:p>
        </p:txBody>
      </p:sp>
      <p:sp>
        <p:nvSpPr>
          <p:cNvPr id="1048653" name=""/>
          <p:cNvSpPr/>
          <p:nvPr>
            <p:ph sz="full" idx="1"/>
          </p:nvPr>
        </p:nvSpPr>
        <p:spPr>
          <a:xfrm rot="0">
            <a:off x="457200" y="1600200"/>
            <a:ext cx="8229600" cy="45259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eaLnBrk="1" hangingPunct="1" latinLnBrk="1" lvl="0">
              <a:buNone/>
            </a:pPr>
            <a:r>
              <a:rPr altLang="en-US" b="1" lang="en-US"/>
              <a:t>Inspection of the upper and lower limbs</a:t>
            </a:r>
          </a:p>
          <a:p>
            <a:pPr eaLnBrk="1" hangingPunct="1" latinLnBrk="1" lvl="0"/>
            <a:r>
              <a:rPr altLang="en-US" lang="en-US">
                <a:latin typeface="Arial Black" pitchFamily="6" charset="0"/>
              </a:rPr>
              <a:t>Size and shape </a:t>
            </a:r>
            <a:r>
              <a:rPr altLang="en-US" lang="en-US"/>
              <a:t>bilaterally.</a:t>
            </a:r>
          </a:p>
          <a:p>
            <a:pPr eaLnBrk="1" hangingPunct="1" latinLnBrk="1" lvl="0"/>
            <a:r>
              <a:rPr altLang="en-US" lang="en-US">
                <a:latin typeface="Arial Black" pitchFamily="6" charset="0"/>
              </a:rPr>
              <a:t>Edema </a:t>
            </a:r>
            <a:r>
              <a:rPr altLang="en-US" lang="en-US"/>
              <a:t>- if present </a:t>
            </a:r>
          </a:p>
          <a:p>
            <a:pPr eaLnBrk="1" hangingPunct="1" latinLnBrk="1" lvl="0"/>
            <a:r>
              <a:rPr altLang="en-US" lang="en-US">
                <a:latin typeface="Arial Black" pitchFamily="6" charset="0"/>
              </a:rPr>
              <a:t>Color- </a:t>
            </a:r>
            <a:r>
              <a:rPr altLang="en-US" lang="ja-JP"/>
              <a:t>consistent with client’</a:t>
            </a:r>
            <a:r>
              <a:rPr altLang="ja-JP" lang="en-US"/>
              <a:t>s skin color Vs pallor, redness.</a:t>
            </a:r>
          </a:p>
          <a:p>
            <a:pPr eaLnBrk="1" hangingPunct="1" latinLnBrk="1" lvl="0"/>
            <a:r>
              <a:rPr altLang="en-US" b="1" lang="en-US">
                <a:latin typeface="Arial Black" pitchFamily="6" charset="0"/>
              </a:rPr>
              <a:t>Temperature- </a:t>
            </a:r>
            <a:r>
              <a:rPr altLang="en-US" lang="en-US"/>
              <a:t>a cold extremity indicates arterial insufficiency.</a:t>
            </a:r>
          </a:p>
          <a:p>
            <a:pPr eaLnBrk="1" hangingPunct="1" latinLnBrk="1" lvl="0"/>
            <a:endParaRPr altLang="en-US"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97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54" name=""/>
          <p:cNvSpPr/>
          <p:nvPr>
            <p:ph type="title" sz="full" idx="0"/>
          </p:nvPr>
        </p:nvSpPr>
        <p:spPr>
          <a:xfrm rot="0">
            <a:off x="457200" y="274637"/>
            <a:ext cx="8229600" cy="11430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</a:lstStyle>
          <a:p>
            <a:pPr eaLnBrk="1" hangingPunct="1" latinLnBrk="1" lvl="0"/>
            <a:r>
              <a:rPr altLang="en-US" lang="en-US">
                <a:solidFill>
                  <a:srgbClr val="0000FF"/>
                </a:solidFill>
                <a:latin typeface="Arial Black" pitchFamily="6" charset="0"/>
              </a:rPr>
              <a:t>Cont…</a:t>
            </a:r>
          </a:p>
        </p:txBody>
      </p:sp>
      <p:sp>
        <p:nvSpPr>
          <p:cNvPr id="1048655" name=""/>
          <p:cNvSpPr/>
          <p:nvPr>
            <p:ph sz="full" idx="1"/>
          </p:nvPr>
        </p:nvSpPr>
        <p:spPr>
          <a:xfrm rot="0">
            <a:off x="457200" y="1600200"/>
            <a:ext cx="8229600" cy="48006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eaLnBrk="1" hangingPunct="1" latinLnBrk="1" lvl="0">
              <a:lnSpc>
                <a:spcPct val="80000"/>
              </a:lnSpc>
            </a:pPr>
            <a:r>
              <a:rPr altLang="en-US" b="1" sz="2500" lang="en-US">
                <a:latin typeface="Arial Black" pitchFamily="6" charset="0"/>
              </a:rPr>
              <a:t>Fingers and toes for clubbing.</a:t>
            </a:r>
          </a:p>
          <a:p>
            <a:pPr eaLnBrk="1" hangingPunct="1" latinLnBrk="1" lvl="0">
              <a:lnSpc>
                <a:spcPct val="80000"/>
              </a:lnSpc>
            </a:pPr>
            <a:r>
              <a:rPr altLang="en-US" b="1" sz="2500" lang="en-US">
                <a:latin typeface="Arial Black" pitchFamily="6" charset="0"/>
              </a:rPr>
              <a:t>Capillary refill- </a:t>
            </a:r>
            <a:r>
              <a:rPr altLang="en-US" sz="2500" lang="en-US"/>
              <a:t>normally within 2 secs</a:t>
            </a:r>
            <a:r>
              <a:rPr altLang="en-US" sz="2500" lang="en-US"/>
              <a:t>. </a:t>
            </a:r>
          </a:p>
          <a:p>
            <a:pPr eaLnBrk="1" hangingPunct="1" latinLnBrk="1" lvl="0">
              <a:lnSpc>
                <a:spcPct val="80000"/>
              </a:lnSpc>
              <a:buNone/>
            </a:pPr>
            <a:r>
              <a:rPr altLang="en-US" sz="2500" lang="en-US"/>
              <a:t>	&gt;2secs occurs in shock, arterial occlusion, hypothermia.</a:t>
            </a:r>
          </a:p>
          <a:p>
            <a:pPr eaLnBrk="1" hangingPunct="1" latinLnBrk="1" lvl="0">
              <a:lnSpc>
                <a:spcPct val="80000"/>
              </a:lnSpc>
            </a:pPr>
            <a:r>
              <a:rPr altLang="en-US" sz="2500" lang="en-US">
                <a:latin typeface="Arial Black" pitchFamily="6" charset="0"/>
              </a:rPr>
              <a:t>Measure the calf circumference.</a:t>
            </a:r>
          </a:p>
          <a:p>
            <a:pPr eaLnBrk="1" hangingPunct="1" latinLnBrk="1" lvl="0">
              <a:lnSpc>
                <a:spcPct val="80000"/>
              </a:lnSpc>
            </a:pPr>
            <a:r>
              <a:rPr altLang="en-US" sz="2500" lang="en-US"/>
              <a:t>Pulses to palpate for and note their rate, rhythm and strength (bilateral).</a:t>
            </a:r>
          </a:p>
          <a:p>
            <a:pPr eaLnBrk="1" hangingPunct="1" latinLnBrk="1" lvl="1">
              <a:lnSpc>
                <a:spcPct val="80000"/>
              </a:lnSpc>
            </a:pPr>
            <a:r>
              <a:rPr altLang="en-US" sz="2200" lang="en-US"/>
              <a:t>Radial pulse.</a:t>
            </a:r>
          </a:p>
          <a:p>
            <a:pPr eaLnBrk="1" hangingPunct="1" latinLnBrk="1" lvl="1">
              <a:lnSpc>
                <a:spcPct val="80000"/>
              </a:lnSpc>
            </a:pPr>
            <a:r>
              <a:rPr altLang="en-US" sz="2200" lang="en-US"/>
              <a:t>Brachial pulse.</a:t>
            </a:r>
          </a:p>
          <a:p>
            <a:pPr eaLnBrk="1" hangingPunct="1" latinLnBrk="1" lvl="1">
              <a:lnSpc>
                <a:spcPct val="80000"/>
              </a:lnSpc>
            </a:pPr>
            <a:r>
              <a:rPr altLang="en-US" sz="2200" lang="en-US"/>
              <a:t>Femoral pulse.</a:t>
            </a:r>
          </a:p>
          <a:p>
            <a:pPr eaLnBrk="1" hangingPunct="1" latinLnBrk="1" lvl="1">
              <a:lnSpc>
                <a:spcPct val="80000"/>
              </a:lnSpc>
            </a:pPr>
            <a:r>
              <a:rPr altLang="en-US" sz="2200" lang="en-US"/>
              <a:t>Popliteal</a:t>
            </a:r>
            <a:r>
              <a:rPr altLang="en-US" sz="2200" lang="en-US"/>
              <a:t> pulse.</a:t>
            </a:r>
          </a:p>
          <a:p>
            <a:pPr eaLnBrk="1" hangingPunct="1" latinLnBrk="1" lvl="1">
              <a:lnSpc>
                <a:spcPct val="80000"/>
              </a:lnSpc>
            </a:pPr>
            <a:r>
              <a:rPr altLang="en-US" sz="2200" lang="en-US"/>
              <a:t>Dorsalis</a:t>
            </a:r>
            <a:r>
              <a:rPr altLang="en-US" sz="2200" lang="en-US"/>
              <a:t> </a:t>
            </a:r>
            <a:r>
              <a:rPr altLang="en-US" sz="2200" lang="en-US"/>
              <a:t>pedis</a:t>
            </a:r>
            <a:r>
              <a:rPr altLang="en-US" sz="2200" lang="en-US"/>
              <a:t> pulse.</a:t>
            </a:r>
          </a:p>
          <a:p>
            <a:pPr eaLnBrk="1" hangingPunct="1" latinLnBrk="1" lvl="1">
              <a:lnSpc>
                <a:spcPct val="80000"/>
              </a:lnSpc>
            </a:pPr>
            <a:r>
              <a:rPr altLang="en-US" sz="2200" lang="en-US"/>
              <a:t>Posterior </a:t>
            </a:r>
            <a:r>
              <a:rPr altLang="en-US" sz="2200" lang="en-US"/>
              <a:t>tibial</a:t>
            </a:r>
            <a:r>
              <a:rPr altLang="en-US" sz="2200" lang="en-US"/>
              <a:t> pulse.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98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56" name=""/>
          <p:cNvSpPr/>
          <p:nvPr>
            <p:ph type="title" sz="full" idx="0"/>
          </p:nvPr>
        </p:nvSpPr>
        <p:spPr>
          <a:xfrm rot="0">
            <a:off x="457200" y="274637"/>
            <a:ext cx="8229600" cy="11430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</a:lstStyle>
          <a:p>
            <a:pPr eaLnBrk="1" hangingPunct="1" latinLnBrk="1" lvl="0"/>
            <a:r>
              <a:rPr altLang="en-US" lang="en-US">
                <a:solidFill>
                  <a:srgbClr val="0000FF"/>
                </a:solidFill>
                <a:latin typeface="Arial Black" pitchFamily="6" charset="0"/>
              </a:rPr>
              <a:t>Pulses sites</a:t>
            </a:r>
          </a:p>
        </p:txBody>
      </p:sp>
      <p:pic>
        <p:nvPicPr>
          <p:cNvPr id="2097158" name="" descr="pulse sites"/>
          <p:cNvPicPr>
            <a:picLocks/>
          </p:cNvPicPr>
          <p:nvPr>
            <p:ph sz="full" idx="1"/>
          </p:nvPr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685800" y="1600200"/>
            <a:ext cx="7620000" cy="4876800"/>
          </a:xfrm>
          <a:prstGeom prst="rect"/>
          <a:noFill/>
          <a:ln>
            <a:noFill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99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57" name=""/>
          <p:cNvSpPr/>
          <p:nvPr>
            <p:ph type="title" sz="full" idx="0"/>
          </p:nvPr>
        </p:nvSpPr>
        <p:spPr>
          <a:xfrm rot="0">
            <a:off x="457200" y="274637"/>
            <a:ext cx="8229600" cy="11430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</a:lstStyle>
          <a:p>
            <a:pPr eaLnBrk="1" hangingPunct="1" latinLnBrk="1" lvl="0"/>
            <a:r>
              <a:rPr altLang="en-US" lang="en-US">
                <a:solidFill>
                  <a:srgbClr val="0000FF"/>
                </a:solidFill>
                <a:latin typeface="Arial Black" pitchFamily="6" charset="0"/>
              </a:rPr>
              <a:t>???</a:t>
            </a:r>
          </a:p>
        </p:txBody>
      </p:sp>
      <p:sp>
        <p:nvSpPr>
          <p:cNvPr id="1048658" name=""/>
          <p:cNvSpPr/>
          <p:nvPr>
            <p:ph sz="full" idx="1"/>
          </p:nvPr>
        </p:nvSpPr>
        <p:spPr>
          <a:xfrm rot="0">
            <a:off x="457200" y="1600200"/>
            <a:ext cx="8229600" cy="45259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eaLnBrk="1" hangingPunct="1" latinLnBrk="1" lvl="0"/>
            <a:endParaRPr altLang="en-US" lang="en-US"/>
          </a:p>
          <a:p>
            <a:pPr eaLnBrk="1" hangingPunct="1" latinLnBrk="1" lvl="0"/>
            <a:r>
              <a:rPr altLang="en-US" lang="en-US"/>
              <a:t>List the central pulses</a:t>
            </a:r>
          </a:p>
          <a:p>
            <a:pPr eaLnBrk="1" hangingPunct="1" latinLnBrk="1" lvl="0"/>
            <a:r>
              <a:rPr altLang="en-US" lang="en-US"/>
              <a:t>List the peripheral pulses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100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59" name=""/>
          <p:cNvSpPr/>
          <p:nvPr>
            <p:ph type="title" sz="full" idx="0"/>
          </p:nvPr>
        </p:nvSpPr>
        <p:spPr>
          <a:xfrm rot="0">
            <a:off x="457200" y="274637"/>
            <a:ext cx="8229600" cy="11430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</a:lstStyle>
          <a:p>
            <a:pPr eaLnBrk="1" hangingPunct="1" latinLnBrk="1" lvl="0"/>
            <a:r>
              <a:rPr altLang="en-US" lang="en-US">
                <a:solidFill>
                  <a:srgbClr val="0000FF"/>
                </a:solidFill>
                <a:latin typeface="Arial Black" pitchFamily="6" charset="0"/>
              </a:rPr>
              <a:t>Cont…</a:t>
            </a:r>
          </a:p>
        </p:txBody>
      </p:sp>
      <p:sp>
        <p:nvSpPr>
          <p:cNvPr id="1048660" name=""/>
          <p:cNvSpPr/>
          <p:nvPr>
            <p:ph sz="full" idx="1"/>
          </p:nvPr>
        </p:nvSpPr>
        <p:spPr>
          <a:xfrm rot="0">
            <a:off x="457200" y="1600200"/>
            <a:ext cx="8229600" cy="45259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eaLnBrk="1" hangingPunct="1" latinLnBrk="1" lvl="0">
              <a:lnSpc>
                <a:spcPct val="90000"/>
              </a:lnSpc>
            </a:pPr>
            <a:r>
              <a:rPr altLang="en-US" sz="3000" lang="en-US"/>
              <a:t>Central pulses </a:t>
            </a:r>
            <a:r>
              <a:rPr altLang="en-US" b="1" sz="3000" lang="en-US">
                <a:solidFill>
                  <a:srgbClr val="0000FF"/>
                </a:solidFill>
              </a:rPr>
              <a:t>(carotid and femoral) </a:t>
            </a:r>
            <a:r>
              <a:rPr altLang="en-US" sz="3000" lang="en-US"/>
              <a:t>&amp;</a:t>
            </a:r>
          </a:p>
          <a:p>
            <a:pPr eaLnBrk="1" hangingPunct="1" latinLnBrk="1" lvl="0">
              <a:lnSpc>
                <a:spcPct val="90000"/>
              </a:lnSpc>
            </a:pPr>
            <a:r>
              <a:rPr altLang="en-US" sz="3000" lang="en-US"/>
              <a:t>Peripheral pulses </a:t>
            </a:r>
            <a:r>
              <a:rPr altLang="en-US" b="1" sz="3000" lang="en-US">
                <a:solidFill>
                  <a:srgbClr val="0000FF"/>
                </a:solidFill>
              </a:rPr>
              <a:t>(brachial, radial, popliteal, posterior tibial, and dorsalis pedis).</a:t>
            </a:r>
          </a:p>
          <a:p>
            <a:pPr eaLnBrk="1" hangingPunct="1" latinLnBrk="1" lvl="0">
              <a:lnSpc>
                <a:spcPct val="90000"/>
              </a:lnSpc>
            </a:pPr>
            <a:r>
              <a:rPr altLang="en-US" sz="3000" lang="ja-JP"/>
              <a:t>These pulses are routinely assessed during the physical assessment. </a:t>
            </a:r>
          </a:p>
          <a:p>
            <a:pPr eaLnBrk="1" hangingPunct="1" latinLnBrk="1" lvl="0">
              <a:lnSpc>
                <a:spcPct val="90000"/>
              </a:lnSpc>
            </a:pPr>
            <a:r>
              <a:rPr altLang="en-US" sz="3000" lang="ja-JP"/>
              <a:t>All these pulses should be assessed especially in patients/ clients with peripheral vascular disease (atherosclerosis, arteriosclerosis, diabetes mellitus, aneurysm), patient’</a:t>
            </a:r>
            <a:r>
              <a:rPr altLang="ja-JP" sz="3000" lang="en-US"/>
              <a:t>s post cardiac catheterization and vain ligations.</a:t>
            </a:r>
          </a:p>
          <a:p>
            <a:pPr eaLnBrk="1" hangingPunct="1" latinLnBrk="1" lvl="0">
              <a:lnSpc>
                <a:spcPct val="90000"/>
              </a:lnSpc>
            </a:pPr>
            <a:endParaRPr altLang="en-US" sz="3000"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101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61" name=""/>
          <p:cNvSpPr/>
          <p:nvPr>
            <p:ph type="title" sz="full" idx="0"/>
          </p:nvPr>
        </p:nvSpPr>
        <p:spPr>
          <a:xfrm rot="0">
            <a:off x="457200" y="274637"/>
            <a:ext cx="8229600" cy="11430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</a:lstStyle>
          <a:p>
            <a:pPr eaLnBrk="1" hangingPunct="1" latinLnBrk="1" lvl="0"/>
            <a:r>
              <a:rPr altLang="en-US" lang="en-US">
                <a:solidFill>
                  <a:srgbClr val="0000FF"/>
                </a:solidFill>
                <a:latin typeface="Arial Black" pitchFamily="6" charset="0"/>
              </a:rPr>
              <a:t>Cont…</a:t>
            </a:r>
          </a:p>
        </p:txBody>
      </p:sp>
      <p:sp>
        <p:nvSpPr>
          <p:cNvPr id="1048662" name=""/>
          <p:cNvSpPr/>
          <p:nvPr>
            <p:ph sz="full" idx="1"/>
          </p:nvPr>
        </p:nvSpPr>
        <p:spPr>
          <a:xfrm rot="0">
            <a:off x="457200" y="1600200"/>
            <a:ext cx="8229600" cy="45259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eaLnBrk="1" hangingPunct="1" latinLnBrk="1" lvl="0"/>
            <a:r>
              <a:rPr altLang="en-US" b="1" lang="en-US">
                <a:latin typeface="Verdana" pitchFamily="6" charset="0"/>
              </a:rPr>
              <a:t>Pulsus alternans </a:t>
            </a:r>
            <a:r>
              <a:rPr altLang="en-US" lang="en-US"/>
              <a:t>– describes a regular pattern of pulse amplitude changes that alternate between stronger &amp; weaker beats </a:t>
            </a:r>
          </a:p>
          <a:p>
            <a:pPr eaLnBrk="1" hangingPunct="1" latinLnBrk="1" lvl="0"/>
            <a:r>
              <a:rPr altLang="en-US" b="1" lang="en-US">
                <a:latin typeface="Verdana" pitchFamily="6" charset="0"/>
              </a:rPr>
              <a:t>Pulsus paradoxus </a:t>
            </a:r>
            <a:r>
              <a:rPr altLang="en-US" lang="en-US"/>
              <a:t>– an inspiratory decline in systolic BP of greater than 10mmHg is diagnostic of clinical conditions e.g. </a:t>
            </a:r>
            <a:r>
              <a:rPr altLang="en-US" b="1" lang="en-US"/>
              <a:t>cardiac tamponade</a:t>
            </a:r>
            <a:r>
              <a:rPr altLang="en-US" lang="en-US"/>
              <a:t>.</a:t>
            </a:r>
          </a:p>
          <a:p>
            <a:pPr eaLnBrk="1" hangingPunct="1" latinLnBrk="1" lvl="0"/>
            <a:endParaRPr altLang="en-US"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102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63" name=""/>
          <p:cNvSpPr/>
          <p:nvPr>
            <p:ph type="title" sz="full" idx="0"/>
          </p:nvPr>
        </p:nvSpPr>
        <p:spPr>
          <a:xfrm rot="0">
            <a:off x="457200" y="274637"/>
            <a:ext cx="8229600" cy="11430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</a:lstStyle>
          <a:p>
            <a:pPr eaLnBrk="1" hangingPunct="1" latinLnBrk="1" lvl="0"/>
            <a:r>
              <a:rPr altLang="en-US" lang="en-US">
                <a:solidFill>
                  <a:srgbClr val="0000FF"/>
                </a:solidFill>
                <a:latin typeface="Arial Black" pitchFamily="6" charset="0"/>
              </a:rPr>
              <a:t>Laboratory Assessment</a:t>
            </a:r>
          </a:p>
        </p:txBody>
      </p:sp>
      <p:sp>
        <p:nvSpPr>
          <p:cNvPr id="1048664" name=""/>
          <p:cNvSpPr/>
          <p:nvPr>
            <p:ph sz="full" idx="1"/>
          </p:nvPr>
        </p:nvSpPr>
        <p:spPr>
          <a:xfrm rot="0">
            <a:off x="457200" y="1600200"/>
            <a:ext cx="8229600" cy="45259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eaLnBrk="1" hangingPunct="1" indent="-533400" latinLnBrk="1" lvl="0" marL="533400">
              <a:lnSpc>
                <a:spcPct val="70000"/>
              </a:lnSpc>
              <a:buNone/>
            </a:pPr>
            <a:r>
              <a:rPr altLang="en-US" b="1" sz="2700" lang="en-US" u="sng"/>
              <a:t>Electrolyte levels</a:t>
            </a:r>
          </a:p>
          <a:p>
            <a:pPr eaLnBrk="1" hangingPunct="1" indent="-533400" latinLnBrk="1" lvl="0" marL="533400">
              <a:lnSpc>
                <a:spcPct val="70000"/>
              </a:lnSpc>
              <a:buNone/>
            </a:pPr>
            <a:r>
              <a:rPr altLang="en-US" sz="2700" lang="en-US"/>
              <a:t>Potassium (K+)</a:t>
            </a:r>
          </a:p>
          <a:p>
            <a:pPr eaLnBrk="1" hangingPunct="1" indent="-533400" latinLnBrk="1" lvl="0" marL="533400">
              <a:lnSpc>
                <a:spcPct val="70000"/>
              </a:lnSpc>
            </a:pPr>
            <a:r>
              <a:rPr altLang="en-US" sz="2700" lang="en-US"/>
              <a:t>Normal K+ levels:- 3.5 – 4.5 mEq/L</a:t>
            </a:r>
          </a:p>
          <a:p>
            <a:pPr eaLnBrk="1" hangingPunct="1" indent="-533400" latinLnBrk="1" lvl="0" marL="533400">
              <a:lnSpc>
                <a:spcPct val="70000"/>
              </a:lnSpc>
              <a:buNone/>
            </a:pPr>
            <a:r>
              <a:rPr altLang="en-US" sz="2700" lang="en-US"/>
              <a:t>Sodium (Na+)</a:t>
            </a:r>
          </a:p>
          <a:p>
            <a:pPr eaLnBrk="1" hangingPunct="1" indent="-533400" latinLnBrk="1" lvl="0" marL="533400">
              <a:lnSpc>
                <a:spcPct val="70000"/>
              </a:lnSpc>
            </a:pPr>
            <a:r>
              <a:rPr altLang="en-US" sz="2700" lang="en-US"/>
              <a:t>Normal Na+ levels:- 135 – 145 mEq/L</a:t>
            </a:r>
          </a:p>
          <a:p>
            <a:pPr eaLnBrk="1" hangingPunct="1" indent="-533400" latinLnBrk="1" lvl="0" marL="533400">
              <a:lnSpc>
                <a:spcPct val="80000"/>
              </a:lnSpc>
              <a:buNone/>
            </a:pPr>
            <a:r>
              <a:rPr altLang="en-US" b="1" sz="2700" lang="en-US" u="sng"/>
              <a:t>Cardiac biomarkers</a:t>
            </a:r>
          </a:p>
          <a:p>
            <a:pPr eaLnBrk="1" hangingPunct="1" indent="-533400" latinLnBrk="1" lvl="0" marL="533400">
              <a:lnSpc>
                <a:spcPct val="80000"/>
              </a:lnSpc>
            </a:pPr>
            <a:r>
              <a:rPr altLang="en-US" sz="2700" lang="en-US"/>
              <a:t>These are proteins released from severely damaged myocardial tissue cells.</a:t>
            </a:r>
          </a:p>
          <a:p>
            <a:pPr eaLnBrk="1" hangingPunct="1" latinLnBrk="1" lvl="1">
              <a:lnSpc>
                <a:spcPct val="80000"/>
              </a:lnSpc>
            </a:pPr>
            <a:r>
              <a:rPr altLang="en-US" sz="2400" lang="en-US"/>
              <a:t>Troponin I, </a:t>
            </a:r>
          </a:p>
          <a:p>
            <a:pPr eaLnBrk="1" hangingPunct="1" latinLnBrk="1" lvl="1">
              <a:lnSpc>
                <a:spcPct val="80000"/>
              </a:lnSpc>
            </a:pPr>
            <a:r>
              <a:rPr altLang="en-US" sz="2400" lang="en-US"/>
              <a:t>Creatine phosphokinase (CPK),</a:t>
            </a:r>
          </a:p>
          <a:p>
            <a:pPr eaLnBrk="1" hangingPunct="1" latinLnBrk="1" lvl="1">
              <a:lnSpc>
                <a:spcPct val="80000"/>
              </a:lnSpc>
            </a:pPr>
            <a:r>
              <a:rPr altLang="en-US" sz="2400" lang="en-US"/>
              <a:t>Creatine kinase MB (CK MB),</a:t>
            </a:r>
          </a:p>
          <a:p>
            <a:pPr eaLnBrk="1" hangingPunct="1" latinLnBrk="1" lvl="1">
              <a:lnSpc>
                <a:spcPct val="80000"/>
              </a:lnSpc>
            </a:pPr>
            <a:r>
              <a:rPr altLang="en-US" sz="2400" lang="en-US"/>
              <a:t>Lactate dehydrogenase (LDH)</a:t>
            </a:r>
          </a:p>
          <a:p>
            <a:pPr eaLnBrk="1" hangingPunct="1" indent="-533400" latinLnBrk="1" lvl="0" marL="533400">
              <a:lnSpc>
                <a:spcPct val="80000"/>
              </a:lnSpc>
            </a:pPr>
            <a:endParaRPr altLang="en-US" sz="2700"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74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08" name=""/>
          <p:cNvSpPr/>
          <p:nvPr>
            <p:ph type="title" sz="full" idx="0"/>
          </p:nvPr>
        </p:nvSpPr>
        <p:spPr>
          <a:xfrm rot="0">
            <a:off x="457200" y="274637"/>
            <a:ext cx="8229600" cy="11430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</a:lstStyle>
          <a:p>
            <a:pPr eaLnBrk="1" hangingPunct="1" latinLnBrk="1" lvl="0"/>
            <a:endParaRPr altLang="en-US" lang="en-US"/>
          </a:p>
        </p:txBody>
      </p:sp>
      <p:pic>
        <p:nvPicPr>
          <p:cNvPr id="2097153" name="" descr="Ch09-p278"/>
          <p:cNvPicPr>
            <a:picLocks/>
          </p:cNvPicPr>
          <p:nvPr/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533400" y="1676400"/>
            <a:ext cx="7467600" cy="4800600"/>
          </a:xfrm>
          <a:prstGeom prst="rect"/>
          <a:noFill/>
          <a:ln>
            <a:noFill/>
          </a:ln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103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65" name=""/>
          <p:cNvSpPr/>
          <p:nvPr>
            <p:ph type="title" sz="full" idx="0"/>
          </p:nvPr>
        </p:nvSpPr>
        <p:spPr>
          <a:xfrm rot="0">
            <a:off x="457200" y="277812"/>
            <a:ext cx="8229600" cy="788987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</a:lstStyle>
          <a:p>
            <a:pPr eaLnBrk="1" hangingPunct="1" latinLnBrk="1" lvl="0"/>
            <a:r>
              <a:rPr altLang="en-US" b="1" lang="en-US">
                <a:solidFill>
                  <a:srgbClr val="0000FF"/>
                </a:solidFill>
                <a:latin typeface="Arial Black" pitchFamily="6" charset="0"/>
              </a:rPr>
              <a:t>Hematologic studies</a:t>
            </a:r>
          </a:p>
        </p:txBody>
      </p:sp>
      <p:sp>
        <p:nvSpPr>
          <p:cNvPr id="1048666" name=""/>
          <p:cNvSpPr/>
          <p:nvPr>
            <p:ph type="body" sz="full" idx="1"/>
          </p:nvPr>
        </p:nvSpPr>
        <p:spPr>
          <a:xfrm rot="0">
            <a:off x="228600" y="1219200"/>
            <a:ext cx="8686800" cy="53340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eaLnBrk="1" hangingPunct="1" latinLnBrk="1" lvl="0"/>
            <a:r>
              <a:rPr altLang="en-US" lang="en-US"/>
              <a:t>RBCs</a:t>
            </a:r>
          </a:p>
          <a:p>
            <a:pPr eaLnBrk="1" hangingPunct="1" latinLnBrk="1" lvl="1"/>
            <a:r>
              <a:rPr altLang="en-US" sz="2400" lang="en-US"/>
              <a:t>3.8 – 5.8x 10</a:t>
            </a:r>
            <a:r>
              <a:rPr altLang="en-US" baseline="30000" sz="2400" lang="en-US"/>
              <a:t>9</a:t>
            </a:r>
            <a:r>
              <a:rPr altLang="en-US" sz="2400" lang="en-US"/>
              <a:t>/L</a:t>
            </a:r>
          </a:p>
          <a:p>
            <a:pPr eaLnBrk="1" hangingPunct="1" latinLnBrk="1" lvl="1"/>
            <a:r>
              <a:rPr altLang="en-US" b="1" sz="2400" lang="en-US"/>
              <a:t>Anemia</a:t>
            </a:r>
            <a:r>
              <a:rPr altLang="en-US" sz="2400" lang="en-US"/>
              <a:t> is the clinical condition that occurs when not enough RBCs are available to carry oxygen to tissues</a:t>
            </a:r>
          </a:p>
          <a:p>
            <a:pPr eaLnBrk="1" hangingPunct="1" latinLnBrk="1" lvl="1"/>
            <a:r>
              <a:rPr altLang="en-US" b="1" sz="2400" lang="en-US"/>
              <a:t>Polycythemia</a:t>
            </a:r>
            <a:r>
              <a:rPr altLang="en-US" sz="2400" lang="en-US"/>
              <a:t> is the condition that occurs when excess RBCs are produced.</a:t>
            </a:r>
          </a:p>
          <a:p>
            <a:pPr eaLnBrk="1" hangingPunct="1" latinLnBrk="1" lvl="0"/>
            <a:r>
              <a:rPr altLang="en-US" lang="en-US"/>
              <a:t>Hb 12 – 16g/dL</a:t>
            </a:r>
          </a:p>
          <a:p>
            <a:pPr eaLnBrk="1" hangingPunct="1" latinLnBrk="1" lvl="0"/>
            <a:r>
              <a:rPr altLang="en-US" lang="en-US"/>
              <a:t>Hct – is the volume % of RBCs in whole blood.</a:t>
            </a:r>
          </a:p>
          <a:p>
            <a:pPr eaLnBrk="1" hangingPunct="1" latinLnBrk="1" lvl="0"/>
            <a:r>
              <a:rPr altLang="en-US" lang="en-US"/>
              <a:t>Platelets (150 – 450x10</a:t>
            </a:r>
            <a:r>
              <a:rPr altLang="en-US" baseline="30000" lang="en-US"/>
              <a:t>9</a:t>
            </a:r>
            <a:r>
              <a:rPr altLang="en-US" lang="en-US"/>
              <a:t>/L)</a:t>
            </a:r>
          </a:p>
          <a:p>
            <a:pPr eaLnBrk="1" hangingPunct="1" latinLnBrk="1" lvl="0"/>
            <a:r>
              <a:rPr altLang="en-US" lang="en-US"/>
              <a:t>WBCs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104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67" name=""/>
          <p:cNvSpPr/>
          <p:nvPr>
            <p:ph type="title" sz="full" idx="0"/>
          </p:nvPr>
        </p:nvSpPr>
        <p:spPr>
          <a:xfrm rot="0">
            <a:off x="457200" y="274637"/>
            <a:ext cx="8229600" cy="11430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</a:lstStyle>
          <a:p>
            <a:pPr eaLnBrk="1" hangingPunct="1" latinLnBrk="1" lvl="0"/>
            <a:r>
              <a:rPr altLang="en-US" b="1" lang="en-US">
                <a:solidFill>
                  <a:srgbClr val="0000FF"/>
                </a:solidFill>
                <a:latin typeface="Arial Black" pitchFamily="6" charset="0"/>
              </a:rPr>
              <a:t>Serum lipid levels</a:t>
            </a:r>
          </a:p>
        </p:txBody>
      </p:sp>
      <p:sp>
        <p:nvSpPr>
          <p:cNvPr id="1048668" name=""/>
          <p:cNvSpPr/>
          <p:nvPr>
            <p:ph type="body" sz="full" idx="1"/>
          </p:nvPr>
        </p:nvSpPr>
        <p:spPr>
          <a:xfrm rot="0">
            <a:off x="457200" y="1600200"/>
            <a:ext cx="8229600" cy="45259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eaLnBrk="1" hangingPunct="1" indent="-609600" latinLnBrk="1" lvl="0" marL="609600">
              <a:buFont typeface="Wingdings" pitchFamily="6" charset="2"/>
              <a:buAutoNum type="arabicPeriod" startAt="1"/>
            </a:pPr>
            <a:r>
              <a:rPr altLang="en-US" lang="en-US"/>
              <a:t>Triglycerides (TGs)</a:t>
            </a:r>
          </a:p>
          <a:p>
            <a:pPr eaLnBrk="1" hangingPunct="1" indent="-609600" latinLnBrk="1" lvl="0" marL="609600">
              <a:buFont typeface="Wingdings" pitchFamily="6" charset="2"/>
              <a:buAutoNum type="arabicPeriod" startAt="1"/>
            </a:pPr>
            <a:r>
              <a:rPr altLang="en-US" lang="en-US"/>
              <a:t>Cholesterol</a:t>
            </a:r>
          </a:p>
          <a:p>
            <a:pPr eaLnBrk="1" hangingPunct="1" indent="-609600" latinLnBrk="1" lvl="0" marL="609600">
              <a:buFont typeface="Wingdings" pitchFamily="6" charset="2"/>
              <a:buAutoNum type="arabicPeriod" startAt="1"/>
            </a:pPr>
            <a:r>
              <a:rPr altLang="en-US" lang="en-US"/>
              <a:t>Low Density Lipoprotein (LDL) – </a:t>
            </a:r>
            <a:r>
              <a:rPr altLang="en-US" b="1" lang="ja-JP"/>
              <a:t>‘</a:t>
            </a:r>
            <a:r>
              <a:rPr altLang="ja-JP" b="1" lang="en-US"/>
              <a:t>bad cholesterol</a:t>
            </a:r>
            <a:r>
              <a:rPr altLang="en-US" b="1" lang="ja-JP"/>
              <a:t>’</a:t>
            </a:r>
          </a:p>
          <a:p>
            <a:pPr eaLnBrk="1" hangingPunct="1" indent="-609600" latinLnBrk="1" lvl="0" marL="609600">
              <a:buFont typeface="Wingdings" pitchFamily="6" charset="2"/>
              <a:buAutoNum type="arabicPeriod" startAt="1"/>
            </a:pPr>
            <a:r>
              <a:rPr altLang="en-US" lang="en-US"/>
              <a:t>High Density Lipoprotein (HDL)</a:t>
            </a:r>
          </a:p>
          <a:p>
            <a:pPr eaLnBrk="1" hangingPunct="1" indent="-609600" latinLnBrk="1" lvl="0" marL="609600">
              <a:buFont typeface="Wingdings" pitchFamily="6" charset="2"/>
              <a:buNone/>
            </a:pPr>
            <a:endParaRPr altLang="en-US"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105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69" name=""/>
          <p:cNvSpPr/>
          <p:nvPr>
            <p:ph type="title" sz="full" idx="0"/>
          </p:nvPr>
        </p:nvSpPr>
        <p:spPr>
          <a:xfrm rot="0">
            <a:off x="457200" y="274637"/>
            <a:ext cx="8229600" cy="11430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</a:lstStyle>
          <a:p>
            <a:pPr lvl="0"/>
            <a:r>
              <a:rPr altLang="en-US" b="1" lang="en-US"/>
              <a:t>Cont…</a:t>
            </a:r>
          </a:p>
        </p:txBody>
      </p:sp>
      <p:sp>
        <p:nvSpPr>
          <p:cNvPr id="1048670" name=""/>
          <p:cNvSpPr/>
          <p:nvPr>
            <p:ph sz="full" idx="1"/>
          </p:nvPr>
        </p:nvSpPr>
        <p:spPr>
          <a:xfrm rot="0">
            <a:off x="457200" y="1600200"/>
            <a:ext cx="8229600" cy="45259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lvl="0"/>
            <a:r>
              <a:rPr altLang="en-US" b="1" sz="2800" lang="en-US"/>
              <a:t>Lipid profile; </a:t>
            </a:r>
          </a:p>
          <a:p>
            <a:pPr lvl="1"/>
            <a:r>
              <a:rPr altLang="en-US" sz="2400" lang="en-US"/>
              <a:t>Cholesterol (Normal: 140 to 200 mg/dL.) </a:t>
            </a:r>
          </a:p>
          <a:p>
            <a:pPr lvl="1"/>
            <a:r>
              <a:rPr altLang="en-US" sz="2400" lang="en-US"/>
              <a:t>Triglycerides (Normal: 150 mg/dL) </a:t>
            </a:r>
          </a:p>
          <a:p>
            <a:pPr lvl="1"/>
            <a:r>
              <a:rPr altLang="en-US" sz="2400" lang="en-US"/>
              <a:t>Phospholipids (Normal: 125 to 380 mg/ dL. </a:t>
            </a:r>
          </a:p>
          <a:p>
            <a:pPr lvl="1"/>
            <a:r>
              <a:rPr altLang="en-US" sz="2400" lang="en-US"/>
              <a:t>Lipoproteins (Desirable: LDL less than HDL) </a:t>
            </a:r>
          </a:p>
          <a:p>
            <a:pPr lvl="0"/>
            <a:r>
              <a:rPr altLang="en-US" b="1" sz="2800" lang="en-US"/>
              <a:t>Hemodynamic monitoring</a:t>
            </a:r>
            <a:r>
              <a:rPr altLang="en-US" sz="2800" lang="en-US"/>
              <a:t>; Blood pressure, cardiac and pulmonary pressure abnormalities.</a:t>
            </a:r>
          </a:p>
          <a:p>
            <a:pPr lvl="0"/>
            <a:endParaRPr altLang="en-US"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106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71" name=""/>
          <p:cNvSpPr/>
          <p:nvPr>
            <p:ph type="title" sz="full" idx="0"/>
          </p:nvPr>
        </p:nvSpPr>
        <p:spPr>
          <a:xfrm rot="0">
            <a:off x="457200" y="274637"/>
            <a:ext cx="8229600" cy="11430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</a:lstStyle>
          <a:p>
            <a:pPr eaLnBrk="1" hangingPunct="1" latinLnBrk="1" lvl="0"/>
            <a:r>
              <a:rPr altLang="en-US" b="1" lang="en-US">
                <a:solidFill>
                  <a:srgbClr val="0000FF"/>
                </a:solidFill>
                <a:latin typeface="Arial Black" pitchFamily="6" charset="0"/>
              </a:rPr>
              <a:t>Thyroid Hormone Levels</a:t>
            </a:r>
          </a:p>
        </p:txBody>
      </p:sp>
      <p:sp>
        <p:nvSpPr>
          <p:cNvPr id="1048672" name=""/>
          <p:cNvSpPr/>
          <p:nvPr>
            <p:ph type="body" sz="full" idx="1"/>
          </p:nvPr>
        </p:nvSpPr>
        <p:spPr>
          <a:xfrm rot="0">
            <a:off x="457200" y="1600200"/>
            <a:ext cx="8229600" cy="45259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eaLnBrk="1" hangingPunct="1" latinLnBrk="1" lvl="0"/>
            <a:r>
              <a:rPr altLang="en-US" lang="en-US"/>
              <a:t>Elevated levels of T3 &amp; T4 may result in thyrotoxicosis &amp; a hyperdynamic state of the CVS (palpitations, tachycardia, bounding pulses)</a:t>
            </a:r>
          </a:p>
          <a:p>
            <a:pPr eaLnBrk="1" hangingPunct="1" latinLnBrk="1" lvl="0"/>
            <a:r>
              <a:rPr altLang="en-US" lang="en-US"/>
              <a:t>Decreased thyroid levels may explain fatigue, dysnea on exertion, decreased CO &amp; heart failure. 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107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73" name=""/>
          <p:cNvSpPr/>
          <p:nvPr>
            <p:ph type="title" sz="full" idx="0"/>
          </p:nvPr>
        </p:nvSpPr>
        <p:spPr>
          <a:xfrm rot="0">
            <a:off x="457200" y="277812"/>
            <a:ext cx="8229600" cy="865187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</a:lstStyle>
          <a:p>
            <a:pPr eaLnBrk="1" hangingPunct="1" latinLnBrk="1" lvl="0"/>
            <a:r>
              <a:rPr b="1" sz="4000" lang="en-US">
                <a:solidFill>
                  <a:srgbClr val="0000FF"/>
                </a:solidFill>
                <a:latin typeface="Arial Black" pitchFamily="6" charset="0"/>
              </a:rPr>
              <a:t>Diagnostic Tests / Procedures</a:t>
            </a:r>
          </a:p>
        </p:txBody>
      </p:sp>
      <p:sp>
        <p:nvSpPr>
          <p:cNvPr id="1048674" name=""/>
          <p:cNvSpPr/>
          <p:nvPr>
            <p:ph type="body" sz="full" idx="1"/>
          </p:nvPr>
        </p:nvSpPr>
        <p:spPr>
          <a:xfrm rot="0">
            <a:off x="685800" y="1524000"/>
            <a:ext cx="7620000" cy="45720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lvl="0"/>
            <a:r>
              <a:rPr altLang="en-US" sz="2800" lang="en-US"/>
              <a:t>The following are purposes of common diagnostic investigations.</a:t>
            </a:r>
          </a:p>
          <a:p>
            <a:pPr lvl="0"/>
            <a:r>
              <a:rPr altLang="en-US" b="1" sz="2800" lang="en-US"/>
              <a:t>Chest x-ray</a:t>
            </a:r>
            <a:r>
              <a:rPr altLang="en-US" sz="2800" lang="en-US"/>
              <a:t>; Heart enlargement; calcifications; fluid around heart</a:t>
            </a:r>
          </a:p>
          <a:p>
            <a:pPr lvl="0"/>
            <a:r>
              <a:rPr altLang="en-US" b="1" sz="2800" lang="en-US"/>
              <a:t>Magnetic resonance imaging</a:t>
            </a:r>
            <a:r>
              <a:rPr altLang="en-US" sz="2800" lang="en-US"/>
              <a:t> (MRI); cardiac abnormalities</a:t>
            </a:r>
          </a:p>
          <a:p>
            <a:pPr lvl="0"/>
            <a:r>
              <a:rPr altLang="en-US" b="1" sz="2800" lang="en-US"/>
              <a:t>Electrocardiogram (</a:t>
            </a:r>
            <a:r>
              <a:rPr altLang="en-US" sz="2800" lang="en-US"/>
              <a:t>ECG); Dysrhythmias; enlarged heart chamber size; myocardial ischemia or infarction; electrolyte imbalances.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108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75" name=""/>
          <p:cNvSpPr/>
          <p:nvPr>
            <p:ph type="title" sz="full" idx="0"/>
          </p:nvPr>
        </p:nvSpPr>
        <p:spPr>
          <a:xfrm rot="0">
            <a:off x="457200" y="277812"/>
            <a:ext cx="8229600" cy="790575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</a:lstStyle>
          <a:p>
            <a:pPr eaLnBrk="1" hangingPunct="1" latinLnBrk="1" lvl="0"/>
            <a:r>
              <a:rPr altLang="en-US" b="1" lang="en-US">
                <a:solidFill>
                  <a:srgbClr val="0000FF"/>
                </a:solidFill>
                <a:latin typeface="Arial Black" pitchFamily="6" charset="0"/>
              </a:rPr>
              <a:t>Cont…</a:t>
            </a:r>
          </a:p>
        </p:txBody>
      </p:sp>
      <p:sp>
        <p:nvSpPr>
          <p:cNvPr id="1048676" name=""/>
          <p:cNvSpPr/>
          <p:nvPr>
            <p:ph type="body" sz="full" idx="1"/>
          </p:nvPr>
        </p:nvSpPr>
        <p:spPr>
          <a:xfrm rot="0">
            <a:off x="304800" y="1219200"/>
            <a:ext cx="8610600" cy="54102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lvl="0"/>
            <a:r>
              <a:rPr altLang="en-US" b="1" sz="2800" lang="en-US"/>
              <a:t>Holter monitoring;</a:t>
            </a:r>
            <a:r>
              <a:rPr altLang="en-US" sz="2800" lang="ja-JP"/>
              <a:t> Recording of ECG for up to 48 hours to match abnormalities with symptoms recorded in patient’</a:t>
            </a:r>
            <a:r>
              <a:rPr altLang="ja-JP" sz="2800" lang="en-US"/>
              <a:t>s diary. Normal: Normal sinus rhythm. Dysrhythmias; MI ischemia occurring less often. </a:t>
            </a:r>
          </a:p>
          <a:p>
            <a:pPr lvl="0"/>
            <a:endParaRPr altLang="en-US" b="1" sz="2800" lang="en-US"/>
          </a:p>
          <a:p>
            <a:pPr lvl="0"/>
            <a:r>
              <a:rPr altLang="en-US" b="1" sz="2800" lang="en-US"/>
              <a:t>Cardiac Stress Test. </a:t>
            </a:r>
            <a:r>
              <a:rPr altLang="en-US" sz="2800" lang="ja-JP"/>
              <a:t>This test simulates sympathetic nervous system (fight or flight) stimulation. It shows the heart’</a:t>
            </a:r>
            <a:r>
              <a:rPr altLang="ja-JP" sz="2800" lang="en-US"/>
              <a:t>s response to increased oxygen needs. Evaluates effects of exercise on heart and vascular circulation; ECG and vital signs are continuously monitored. Test stopped if symptoms develop. Dysrrythmias and ischemia</a:t>
            </a:r>
          </a:p>
          <a:p>
            <a:pPr eaLnBrk="1" hangingPunct="1" latinLnBrk="1" lvl="0"/>
            <a:endParaRPr altLang="en-US"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109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77" name=""/>
          <p:cNvSpPr/>
          <p:nvPr>
            <p:ph type="title" sz="full" idx="0"/>
          </p:nvPr>
        </p:nvSpPr>
        <p:spPr>
          <a:xfrm rot="0">
            <a:off x="457200" y="274637"/>
            <a:ext cx="8229600" cy="11430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</a:lstStyle>
          <a:p>
            <a:pPr lvl="0"/>
            <a:r>
              <a:rPr altLang="en-US" b="1" lang="en-US"/>
              <a:t>Cont…</a:t>
            </a:r>
          </a:p>
        </p:txBody>
      </p:sp>
      <p:sp>
        <p:nvSpPr>
          <p:cNvPr id="1048678" name=""/>
          <p:cNvSpPr/>
          <p:nvPr>
            <p:ph sz="full" idx="1"/>
          </p:nvPr>
        </p:nvSpPr>
        <p:spPr>
          <a:xfrm rot="0">
            <a:off x="457200" y="1600200"/>
            <a:ext cx="8229600" cy="45259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lvl="0"/>
            <a:r>
              <a:rPr altLang="en-US" b="1" sz="2800" lang="en-US"/>
              <a:t>Echocardiogram;</a:t>
            </a:r>
            <a:r>
              <a:rPr altLang="en-US" sz="2800" lang="en-US"/>
              <a:t> Transducer transmits sound waves that bounce off heart to produce heart images and show blood flow. Provides audio and graphic data; Heart enlargement, coronary artery disease, valvular abnormalities, thickened cardiac walls or septum, pericardial effusion </a:t>
            </a:r>
          </a:p>
          <a:p>
            <a:pPr lvl="0"/>
            <a:r>
              <a:rPr altLang="en-US" b="1" sz="2800" lang="en-US"/>
              <a:t>Cardiac enzymes</a:t>
            </a:r>
            <a:r>
              <a:rPr altLang="en-US" sz="2800" lang="en-US"/>
              <a:t>; elevation indicates damage cardiac cells. The enzymes include; creatine kinase (CK), CK-MB, myoglobin and cardiac troponin I or T.</a:t>
            </a:r>
          </a:p>
          <a:p>
            <a:pPr lvl="0"/>
            <a:endParaRPr altLang="en-US"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110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79" name=""/>
          <p:cNvSpPr/>
          <p:nvPr>
            <p:ph type="title" sz="full" idx="0"/>
          </p:nvPr>
        </p:nvSpPr>
        <p:spPr>
          <a:xfrm rot="0">
            <a:off x="457200" y="274637"/>
            <a:ext cx="8229600" cy="11430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</a:lstStyle>
          <a:p>
            <a:endParaRPr altLang="en-US" lang="en-US"/>
          </a:p>
        </p:txBody>
      </p:sp>
      <p:sp>
        <p:nvSpPr>
          <p:cNvPr id="1048680" name=""/>
          <p:cNvSpPr/>
          <p:nvPr>
            <p:ph sz="full" idx="1"/>
          </p:nvPr>
        </p:nvSpPr>
        <p:spPr>
          <a:xfrm rot="0">
            <a:off x="457200" y="1600200"/>
            <a:ext cx="8229600" cy="45259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lvl="0"/>
            <a:r>
              <a:rPr altLang="en-US" b="1" sz="2800" lang="en-US"/>
              <a:t>Central venous pressure (CVP);</a:t>
            </a:r>
            <a:r>
              <a:rPr altLang="en-US" sz="2800" i="1" lang="en-US"/>
              <a:t> </a:t>
            </a:r>
            <a:r>
              <a:rPr altLang="en-US" sz="2800" lang="en-US"/>
              <a:t>Catheter inserted into a vein and threaded into vena cava. Normal: 2 to 6 mm Hg. Monitors CVP, which reflects intravascular fluid volume status.</a:t>
            </a:r>
          </a:p>
          <a:p>
            <a:pPr lvl="0"/>
            <a:r>
              <a:rPr altLang="en-US" b="1" sz="2800" lang="en-US"/>
              <a:t>Angiography</a:t>
            </a:r>
            <a:r>
              <a:rPr altLang="en-US" sz="2800" lang="en-US"/>
              <a:t>; Assesses vessel patency, injury, or aneurysm.</a:t>
            </a:r>
          </a:p>
          <a:p>
            <a:pPr lvl="0"/>
            <a:r>
              <a:rPr altLang="en-US" b="1" sz="2800" lang="en-US"/>
              <a:t>Cardiac catheterization</a:t>
            </a:r>
            <a:r>
              <a:rPr altLang="en-US" sz="2800" lang="en-US"/>
              <a:t>; Cardiac disease</a:t>
            </a:r>
          </a:p>
          <a:p>
            <a:pPr lvl="0"/>
            <a:r>
              <a:rPr altLang="en-US" sz="2800" lang="en-US"/>
              <a:t> </a:t>
            </a:r>
            <a:r>
              <a:rPr altLang="en-US" b="1" sz="2800" lang="en-US"/>
              <a:t>Doppler ultrasound</a:t>
            </a:r>
            <a:r>
              <a:rPr altLang="en-US" sz="2800" lang="en-US"/>
              <a:t>; Sound waves bounce off moving blood, producing recordings. Evaluates Peripheral Vascular Diseases. </a:t>
            </a:r>
          </a:p>
          <a:p>
            <a:pPr lvl="0"/>
            <a:endParaRPr altLang="en-US"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111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81" name=""/>
          <p:cNvSpPr/>
          <p:nvPr>
            <p:ph type="title" sz="full" idx="0"/>
          </p:nvPr>
        </p:nvSpPr>
        <p:spPr>
          <a:xfrm rot="0">
            <a:off x="457200" y="274637"/>
            <a:ext cx="8229600" cy="11430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</a:lstStyle>
          <a:p>
            <a:endParaRPr altLang="en-US" lang="en-US"/>
          </a:p>
        </p:txBody>
      </p:sp>
      <p:sp>
        <p:nvSpPr>
          <p:cNvPr id="1048682" name=""/>
          <p:cNvSpPr/>
          <p:nvPr>
            <p:ph sz="full" idx="1"/>
          </p:nvPr>
        </p:nvSpPr>
        <p:spPr>
          <a:xfrm rot="0">
            <a:off x="457200" y="1600200"/>
            <a:ext cx="8229600" cy="45259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lvl="0"/>
            <a:r>
              <a:rPr lang="zh-CN">
                <a:latin typeface="Apple Chancery" pitchFamily="6" charset="0"/>
                <a:ea typeface="Apple Chancery" pitchFamily="6" charset="0"/>
              </a:rPr>
              <a:t> </a:t>
            </a:r>
            <a:r>
              <a:rPr sz="6600" lang="zh-CN">
                <a:solidFill>
                  <a:srgbClr val="0000FF"/>
                </a:solidFill>
                <a:latin typeface="Arial" pitchFamily="6" charset="0"/>
                <a:ea typeface="Arial" pitchFamily="6" charset="0"/>
              </a:rPr>
              <a:t>ANY QUESTIONS?</a:t>
            </a:r>
          </a:p>
          <a:p>
            <a:pPr lvl="0"/>
            <a:r>
              <a:rPr sz="6600" lang="zh-CN">
                <a:solidFill>
                  <a:srgbClr val="0000FF"/>
                </a:solidFill>
                <a:latin typeface="Arial" pitchFamily="6" charset="0"/>
                <a:ea typeface="Arial" pitchFamily="6" charset="0"/>
              </a:rPr>
              <a:t> THANKS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75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09" name=""/>
          <p:cNvSpPr/>
          <p:nvPr>
            <p:ph type="title" sz="full" idx="0"/>
          </p:nvPr>
        </p:nvSpPr>
        <p:spPr>
          <a:xfrm rot="0">
            <a:off x="457200" y="274637"/>
            <a:ext cx="8229600" cy="11430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</a:lstStyle>
          <a:p>
            <a:pPr eaLnBrk="1" hangingPunct="1" latinLnBrk="1" lvl="0"/>
            <a:r>
              <a:rPr altLang="en-US" lang="en-US">
                <a:solidFill>
                  <a:srgbClr val="0000FF"/>
                </a:solidFill>
                <a:latin typeface="Arial Black" pitchFamily="6" charset="0"/>
              </a:rPr>
              <a:t>Sources of data</a:t>
            </a:r>
          </a:p>
        </p:txBody>
      </p:sp>
      <p:sp>
        <p:nvSpPr>
          <p:cNvPr id="1048610" name=""/>
          <p:cNvSpPr/>
          <p:nvPr>
            <p:ph sz="full" idx="1"/>
          </p:nvPr>
        </p:nvSpPr>
        <p:spPr>
          <a:xfrm rot="0">
            <a:off x="457200" y="1600200"/>
            <a:ext cx="8229600" cy="4525962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eaLnBrk="1" hangingPunct="1" indent="-609600" latinLnBrk="1" lvl="0" marL="609600">
              <a:buClr>
                <a:schemeClr val="dk1"/>
              </a:buClr>
              <a:buFontTx/>
              <a:buAutoNum type="alphaLcParenR" startAt="1"/>
            </a:pPr>
            <a:r>
              <a:rPr lang="en-US"/>
              <a:t>History</a:t>
            </a:r>
          </a:p>
          <a:p>
            <a:pPr eaLnBrk="1" hangingPunct="1" indent="-609600" latinLnBrk="1" lvl="0" marL="609600">
              <a:buClr>
                <a:schemeClr val="dk1"/>
              </a:buClr>
              <a:buFontTx/>
              <a:buAutoNum type="alphaLcParenR" startAt="1"/>
            </a:pPr>
            <a:r>
              <a:rPr lang="en-US"/>
              <a:t>Physical Examination</a:t>
            </a:r>
          </a:p>
          <a:p>
            <a:pPr eaLnBrk="1" hangingPunct="1" indent="-609600" latinLnBrk="1" lvl="0" marL="609600">
              <a:buClr>
                <a:schemeClr val="dk1"/>
              </a:buClr>
              <a:buFontTx/>
              <a:buAutoNum type="alphaLcParenR" startAt="1"/>
            </a:pPr>
            <a:r>
              <a:rPr lang="en-US"/>
              <a:t>Laboratory Assessment</a:t>
            </a:r>
          </a:p>
          <a:p>
            <a:pPr eaLnBrk="1" hangingPunct="1" indent="-609600" latinLnBrk="1" lvl="0" marL="609600">
              <a:buClr>
                <a:schemeClr val="dk1"/>
              </a:buClr>
              <a:buFontTx/>
              <a:buAutoNum type="alphaLcParenR" startAt="1"/>
            </a:pPr>
            <a:r>
              <a:rPr lang="en-US"/>
              <a:t>Cardiovascular diagnostic procedures</a:t>
            </a:r>
          </a:p>
          <a:p>
            <a:pPr eaLnBrk="1" hangingPunct="1" indent="-609600" latinLnBrk="1" lvl="0" marL="609600">
              <a:buNone/>
            </a:p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76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11" name=""/>
          <p:cNvSpPr/>
          <p:nvPr>
            <p:ph type="title" sz="full" idx="0"/>
          </p:nvPr>
        </p:nvSpPr>
        <p:spPr>
          <a:xfrm rot="0">
            <a:off x="457200" y="274637"/>
            <a:ext cx="8229600" cy="11430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</a:lstStyle>
          <a:p>
            <a:pPr eaLnBrk="1" hangingPunct="1" latinLnBrk="1" lvl="0"/>
            <a:r>
              <a:rPr altLang="en-US" lang="en-US">
                <a:solidFill>
                  <a:srgbClr val="0000FF"/>
                </a:solidFill>
                <a:latin typeface="Arial Black" pitchFamily="6" charset="0"/>
              </a:rPr>
              <a:t>S &amp; S of CVS Disease</a:t>
            </a:r>
          </a:p>
        </p:txBody>
      </p:sp>
      <p:pic>
        <p:nvPicPr>
          <p:cNvPr id="2097154" name="" descr="Symptoms of Heart Failure"/>
          <p:cNvPicPr>
            <a:picLocks/>
          </p:cNvPicPr>
          <p:nvPr>
            <p:ph sz="full" idx="1"/>
          </p:nvPr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609600" y="1447800"/>
            <a:ext cx="7924800" cy="5029200"/>
          </a:xfrm>
          <a:prstGeom prst="rect"/>
          <a:noFill/>
          <a:ln>
            <a:noFill/>
          </a:ln>
        </p:spPr>
      </p:pic>
      <p:sp>
        <p:nvSpPr>
          <p:cNvPr id="1048612" name=""/>
          <p:cNvSpPr/>
          <p:nvPr/>
        </p:nvSpPr>
        <p:spPr>
          <a:xfrm rot="0">
            <a:off x="1676400" y="1371600"/>
            <a:ext cx="1371600" cy="609600"/>
          </a:xfrm>
          <a:prstGeom prst="rect"/>
          <a:solidFill>
            <a:schemeClr val="lt1"/>
          </a:solidFill>
          <a:ln w="25400" cap="flat" cmpd="sng">
            <a:solidFill>
              <a:schemeClr val="lt1">
                <a:alpha val="100000"/>
              </a:schemeClr>
            </a:solidFill>
            <a:prstDash val="solid"/>
            <a:round/>
          </a:ln>
        </p:spPr>
        <p:txBody>
          <a:bodyPr anchor="ctr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Arial" pitchFamily="6" charset="0"/>
                <a:ea typeface="ＭＳ Ｐゴシック" pitchFamily="6" charset="-128"/>
                <a:sym typeface="Arial" pitchFamily="6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Arial" pitchFamily="6" charset="0"/>
                <a:ea typeface="ＭＳ Ｐゴシック" pitchFamily="6" charset="-128"/>
                <a:sym typeface="Arial" pitchFamily="6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Arial" pitchFamily="6" charset="0"/>
                <a:ea typeface="ＭＳ Ｐゴシック" pitchFamily="6" charset="-128"/>
                <a:sym typeface="Arial" pitchFamily="6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Arial" pitchFamily="6" charset="0"/>
                <a:ea typeface="ＭＳ Ｐゴシック" pitchFamily="6" charset="-128"/>
                <a:sym typeface="Arial" pitchFamily="6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Arial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algn="ctr" eaLnBrk="1" hangingPunct="1" latinLnBrk="1" lvl="0"/>
            <a:endParaRPr altLang="en-US" sz="1800" lang="en-US">
              <a:solidFill>
                <a:srgbClr val="000000"/>
              </a:solidFill>
              <a:latin typeface="Calibri" pitchFamily="6" charset="0"/>
            </a:endParaRPr>
          </a:p>
        </p:txBody>
      </p:sp>
      <p:sp>
        <p:nvSpPr>
          <p:cNvPr id="1048613" name=""/>
          <p:cNvSpPr/>
          <p:nvPr/>
        </p:nvSpPr>
        <p:spPr>
          <a:xfrm rot="0">
            <a:off x="5410200" y="1447800"/>
            <a:ext cx="2362200" cy="609600"/>
          </a:xfrm>
          <a:prstGeom prst="rect"/>
          <a:solidFill>
            <a:schemeClr val="lt1"/>
          </a:solidFill>
          <a:ln w="25400" cap="flat" cmpd="sng">
            <a:solidFill>
              <a:schemeClr val="lt1">
                <a:alpha val="100000"/>
              </a:schemeClr>
            </a:solidFill>
            <a:prstDash val="solid"/>
            <a:round/>
          </a:ln>
        </p:spPr>
        <p:txBody>
          <a:bodyPr anchor="ctr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Arial" pitchFamily="6" charset="0"/>
                <a:ea typeface="ＭＳ Ｐゴシック" pitchFamily="6" charset="-128"/>
                <a:sym typeface="Arial" pitchFamily="6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Arial" pitchFamily="6" charset="0"/>
                <a:ea typeface="ＭＳ Ｐゴシック" pitchFamily="6" charset="-128"/>
                <a:sym typeface="Arial" pitchFamily="6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Arial" pitchFamily="6" charset="0"/>
                <a:ea typeface="ＭＳ Ｐゴシック" pitchFamily="6" charset="-128"/>
                <a:sym typeface="Arial" pitchFamily="6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Arial" pitchFamily="6" charset="0"/>
                <a:ea typeface="ＭＳ Ｐゴシック" pitchFamily="6" charset="-128"/>
                <a:sym typeface="Arial" pitchFamily="6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Arial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algn="ctr" eaLnBrk="1" hangingPunct="1" latinLnBrk="1" lvl="0"/>
            <a:endParaRPr altLang="en-US" sz="1800" lang="en-US">
              <a:solidFill>
                <a:srgbClr val="FFFFFF"/>
              </a:solidFill>
              <a:latin typeface="Calibri" pitchFamily="6" charset="0"/>
            </a:endParaRPr>
          </a:p>
        </p:txBody>
      </p:sp>
      <p:sp>
        <p:nvSpPr>
          <p:cNvPr id="1048614" name=""/>
          <p:cNvSpPr/>
          <p:nvPr/>
        </p:nvSpPr>
        <p:spPr>
          <a:xfrm rot="0">
            <a:off x="6477000" y="2209800"/>
            <a:ext cx="1828800" cy="1447800"/>
          </a:xfrm>
          <a:prstGeom prst="rect"/>
          <a:solidFill>
            <a:schemeClr val="lt1"/>
          </a:solidFill>
          <a:ln w="25400" cap="flat" cmpd="sng">
            <a:solidFill>
              <a:schemeClr val="lt1">
                <a:alpha val="100000"/>
              </a:schemeClr>
            </a:solidFill>
            <a:prstDash val="solid"/>
            <a:round/>
          </a:ln>
        </p:spPr>
        <p:txBody>
          <a:bodyPr anchor="ctr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Arial" pitchFamily="6" charset="0"/>
                <a:ea typeface="ＭＳ Ｐゴシック" pitchFamily="6" charset="-128"/>
                <a:sym typeface="Arial" pitchFamily="6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Arial" pitchFamily="6" charset="0"/>
                <a:ea typeface="ＭＳ Ｐゴシック" pitchFamily="6" charset="-128"/>
                <a:sym typeface="Arial" pitchFamily="6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Arial" pitchFamily="6" charset="0"/>
                <a:ea typeface="ＭＳ Ｐゴシック" pitchFamily="6" charset="-128"/>
                <a:sym typeface="Arial" pitchFamily="6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Arial" pitchFamily="6" charset="0"/>
                <a:ea typeface="ＭＳ Ｐゴシック" pitchFamily="6" charset="-128"/>
                <a:sym typeface="Arial" pitchFamily="6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Arial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algn="ctr" eaLnBrk="1" hangingPunct="1" latinLnBrk="1" lvl="0"/>
            <a:endParaRPr altLang="en-US" sz="1800" lang="en-US">
              <a:solidFill>
                <a:srgbClr val="FFFFFF"/>
              </a:solidFill>
              <a:latin typeface="Calibri" pitchFamily="6" charset="0"/>
            </a:endParaRPr>
          </a:p>
        </p:txBody>
      </p:sp>
      <p:sp>
        <p:nvSpPr>
          <p:cNvPr id="1048615" name=""/>
          <p:cNvSpPr/>
          <p:nvPr/>
        </p:nvSpPr>
        <p:spPr>
          <a:xfrm rot="0">
            <a:off x="990600" y="3048000"/>
            <a:ext cx="2286000" cy="914400"/>
          </a:xfrm>
          <a:prstGeom prst="rect"/>
          <a:solidFill>
            <a:schemeClr val="lt1"/>
          </a:solidFill>
          <a:ln w="25400" cap="flat" cmpd="sng">
            <a:solidFill>
              <a:schemeClr val="lt1">
                <a:alpha val="100000"/>
              </a:schemeClr>
            </a:solidFill>
            <a:prstDash val="solid"/>
            <a:round/>
          </a:ln>
        </p:spPr>
        <p:txBody>
          <a:bodyPr anchor="ctr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Arial" pitchFamily="6" charset="0"/>
                <a:ea typeface="ＭＳ Ｐゴシック" pitchFamily="6" charset="-128"/>
                <a:sym typeface="Arial" pitchFamily="6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Arial" pitchFamily="6" charset="0"/>
                <a:ea typeface="ＭＳ Ｐゴシック" pitchFamily="6" charset="-128"/>
                <a:sym typeface="Arial" pitchFamily="6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Arial" pitchFamily="6" charset="0"/>
                <a:ea typeface="ＭＳ Ｐゴシック" pitchFamily="6" charset="-128"/>
                <a:sym typeface="Arial" pitchFamily="6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Arial" pitchFamily="6" charset="0"/>
                <a:ea typeface="ＭＳ Ｐゴシック" pitchFamily="6" charset="-128"/>
                <a:sym typeface="Arial" pitchFamily="6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Arial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algn="ctr" eaLnBrk="1" hangingPunct="1" latinLnBrk="1" lvl="0"/>
            <a:endParaRPr altLang="en-US" sz="1800" lang="en-US">
              <a:solidFill>
                <a:srgbClr val="FFFFFF"/>
              </a:solidFill>
              <a:latin typeface="Calibri" pitchFamily="6" charset="0"/>
            </a:endParaRPr>
          </a:p>
        </p:txBody>
      </p:sp>
      <p:sp>
        <p:nvSpPr>
          <p:cNvPr id="1048616" name=""/>
          <p:cNvSpPr/>
          <p:nvPr/>
        </p:nvSpPr>
        <p:spPr>
          <a:xfrm rot="0">
            <a:off x="5562600" y="5562600"/>
            <a:ext cx="1219200" cy="609600"/>
          </a:xfrm>
          <a:prstGeom prst="rect"/>
          <a:solidFill>
            <a:schemeClr val="lt1"/>
          </a:solidFill>
          <a:ln w="25400" cap="flat" cmpd="sng">
            <a:solidFill>
              <a:schemeClr val="lt1">
                <a:alpha val="100000"/>
              </a:schemeClr>
            </a:solidFill>
            <a:prstDash val="solid"/>
            <a:round/>
          </a:ln>
        </p:spPr>
        <p:txBody>
          <a:bodyPr anchor="ctr" bIns="45720" lIns="91440" rIns="91440" tIns="45720" vert="horz"/>
          <a:lstStyle>
            <a:lvl1pPr algn="l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Arial" pitchFamily="6" charset="0"/>
                <a:ea typeface="ＭＳ Ｐゴシック" pitchFamily="6" charset="-128"/>
                <a:sym typeface="Arial" pitchFamily="6" charset="0"/>
              </a:defRPr>
            </a:lvl1pPr>
            <a:lvl2pPr algn="l" fontAlgn="base" indent="0" latinLnBrk="1" marL="4572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Arial" pitchFamily="6" charset="0"/>
                <a:ea typeface="ＭＳ Ｐゴシック" pitchFamily="6" charset="-128"/>
                <a:sym typeface="Arial" pitchFamily="6" charset="0"/>
              </a:defRPr>
            </a:lvl2pPr>
            <a:lvl3pPr algn="l" fontAlgn="base" indent="0" latinLnBrk="1" marL="9144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Arial" pitchFamily="6" charset="0"/>
                <a:ea typeface="ＭＳ Ｐゴシック" pitchFamily="6" charset="-128"/>
                <a:sym typeface="Arial" pitchFamily="6" charset="0"/>
              </a:defRPr>
            </a:lvl3pPr>
            <a:lvl4pPr algn="l" fontAlgn="base" indent="0" latinLnBrk="1" marL="13716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Arial" pitchFamily="6" charset="0"/>
                <a:ea typeface="ＭＳ Ｐゴシック" pitchFamily="6" charset="-128"/>
                <a:sym typeface="Arial" pitchFamily="6" charset="0"/>
              </a:defRPr>
            </a:lvl4pPr>
            <a:lvl5pPr algn="l" fontAlgn="base" indent="0" latinLnBrk="1" marL="182880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2400" i="0" u="none">
                <a:solidFill>
                  <a:schemeClr val="dk1"/>
                </a:solidFill>
                <a:latin typeface="Arial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algn="ctr" eaLnBrk="1" hangingPunct="1" latinLnBrk="1" lvl="0"/>
            <a:endParaRPr altLang="en-US" sz="1800" lang="en-US">
              <a:solidFill>
                <a:srgbClr val="FFFFFF"/>
              </a:solidFill>
              <a:latin typeface="Calibri" pitchFamily="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77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17" name=""/>
          <p:cNvSpPr/>
          <p:nvPr>
            <p:ph type="title" sz="full" idx="0"/>
          </p:nvPr>
        </p:nvSpPr>
        <p:spPr>
          <a:xfrm rot="0">
            <a:off x="457200" y="274637"/>
            <a:ext cx="8229600" cy="11430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</a:lstStyle>
          <a:p>
            <a:pPr eaLnBrk="1" hangingPunct="1" latinLnBrk="1" lvl="0"/>
            <a:r>
              <a:rPr altLang="en-US" lang="en-US">
                <a:solidFill>
                  <a:srgbClr val="0000FF"/>
                </a:solidFill>
                <a:latin typeface="Arial Black" pitchFamily="6" charset="0"/>
              </a:rPr>
              <a:t>S &amp; S of CVS Disease</a:t>
            </a:r>
          </a:p>
        </p:txBody>
      </p:sp>
      <p:pic>
        <p:nvPicPr>
          <p:cNvPr id="2097155" name="" descr="Symptoms of Heart Failure"/>
          <p:cNvPicPr>
            <a:picLocks/>
          </p:cNvPicPr>
          <p:nvPr>
            <p:ph sz="full" idx="1"/>
          </p:nvPr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609600" y="1447800"/>
            <a:ext cx="7924800" cy="5029200"/>
          </a:xfrm>
          <a:prstGeom prst="rect"/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78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pic>
        <p:nvPicPr>
          <p:cNvPr id="2097156" name="" descr="10243"/>
          <p:cNvPicPr>
            <a:picLocks/>
          </p:cNvPicPr>
          <p:nvPr/>
        </p:nvPicPr>
        <p:blipFill>
          <a:blip xmlns:r="http://schemas.openxmlformats.org/officeDocument/2006/relationships" r:embed="rId1"/>
          <a:srcRect l="0" t="0" r="0" b="0"/>
          <a:stretch>
            <a:fillRect/>
          </a:stretch>
        </p:blipFill>
        <p:spPr>
          <a:xfrm rot="0">
            <a:off x="304800" y="1143000"/>
            <a:ext cx="8534400" cy="5334000"/>
          </a:xfrm>
          <a:prstGeom prst="rect"/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>
  <p:cSld>
    <p:spTree>
      <p:nvGrpSpPr>
        <p:cNvPr id="79" name=""/>
        <p:cNvGrpSpPr/>
        <p:nvPr/>
      </p:nvGrpSpPr>
      <p:grpSpPr>
        <a:xfrm rot="0">
          <a:off x="0" y="0"/>
          <a:ext cx="0" cy="0"/>
          <a:chOff x="0" y="0"/>
          <a:chExt cx="0" cy="0"/>
        </a:xfrm>
      </p:grpSpPr>
      <p:sp>
        <p:nvSpPr>
          <p:cNvPr id="1048618" name=""/>
          <p:cNvSpPr/>
          <p:nvPr>
            <p:ph type="title" sz="full" idx="0"/>
          </p:nvPr>
        </p:nvSpPr>
        <p:spPr>
          <a:xfrm rot="0">
            <a:off x="457200" y="274637"/>
            <a:ext cx="8229600" cy="1143000"/>
          </a:xfrm>
          <a:prstGeom prst="rect"/>
          <a:noFill/>
          <a:ln>
            <a:noFill/>
          </a:ln>
        </p:spPr>
        <p:txBody>
          <a:bodyPr anchor="ctr" bIns="45720" lIns="91440" rIns="91440" tIns="45720" vert="horz"/>
          <a:lstStyle>
            <a:lvl1pPr algn="ctr" fontAlgn="base" indent="0" latinLnBrk="1" marL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baseline="0" b="0" sz="4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</a:lstStyle>
          <a:p>
            <a:pPr eaLnBrk="1" hangingPunct="1" latinLnBrk="1" lvl="0"/>
            <a:r>
              <a:rPr altLang="en-US" b="1" lang="en-US">
                <a:solidFill>
                  <a:srgbClr val="0000FF"/>
                </a:solidFill>
                <a:latin typeface="Arial Black" pitchFamily="6" charset="0"/>
              </a:rPr>
              <a:t>Collecting Data</a:t>
            </a:r>
          </a:p>
        </p:txBody>
      </p:sp>
      <p:sp>
        <p:nvSpPr>
          <p:cNvPr id="1048619" name=""/>
          <p:cNvSpPr/>
          <p:nvPr>
            <p:ph sz="full" idx="1"/>
          </p:nvPr>
        </p:nvSpPr>
        <p:spPr>
          <a:xfrm rot="0">
            <a:off x="457200" y="1600200"/>
            <a:ext cx="8229600" cy="4953000"/>
          </a:xfrm>
          <a:prstGeom prst="rect"/>
          <a:noFill/>
          <a:ln>
            <a:noFill/>
          </a:ln>
        </p:spPr>
        <p:txBody>
          <a:bodyPr anchor="t" bIns="45720" lIns="91440" rIns="91440" tIns="45720" vert="horz"/>
          <a:lstStyle>
            <a:lvl1pPr algn="l" fontAlgn="base" indent="-342900" latinLnBrk="1" marL="3429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32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1pPr>
            <a:lvl2pPr algn="l" fontAlgn="base" indent="-285750" latinLnBrk="1" marL="74295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8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2pPr>
            <a:lvl3pPr algn="l" fontAlgn="base" indent="-228600" latinLnBrk="1" marL="11430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•"/>
              <a:defRPr baseline="0" b="0" sz="24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3pPr>
            <a:lvl4pPr algn="l" fontAlgn="base" indent="-228600" latinLnBrk="1" marL="16002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–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4pPr>
            <a:lvl5pPr algn="l" fontAlgn="base" indent="-228600" latinLnBrk="1" marL="205740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 typeface="Arial" pitchFamily="6" charset="0"/>
              <a:buChar char="»"/>
              <a:defRPr baseline="0" b="0" sz="2000" i="0" u="none">
                <a:solidFill>
                  <a:schemeClr val="dk1"/>
                </a:solidFill>
                <a:latin typeface="Calibri" pitchFamily="6" charset="0"/>
                <a:ea typeface="ＭＳ Ｐゴシック" pitchFamily="6" charset="-128"/>
                <a:sym typeface="Arial" pitchFamily="6" charset="0"/>
              </a:defRPr>
            </a:lvl5pPr>
          </a:lstStyle>
          <a:p>
            <a:pPr eaLnBrk="1" hangingPunct="1" latinLnBrk="1" lvl="0">
              <a:lnSpc>
                <a:spcPct val="80000"/>
              </a:lnSpc>
              <a:buNone/>
            </a:pPr>
            <a:r>
              <a:rPr altLang="en-US" b="1" sz="3000" lang="en-US" u="sng"/>
              <a:t>SUBJECTIVE DATA</a:t>
            </a:r>
          </a:p>
          <a:p>
            <a:pPr eaLnBrk="1" hangingPunct="1" latinLnBrk="1" lvl="0">
              <a:lnSpc>
                <a:spcPct val="80000"/>
              </a:lnSpc>
              <a:buNone/>
            </a:pPr>
            <a:r>
              <a:rPr altLang="en-US" b="1" sz="3000" lang="en-US"/>
              <a:t>		Current symptoms</a:t>
            </a:r>
          </a:p>
          <a:p>
            <a:pPr eaLnBrk="1" hangingPunct="1" latinLnBrk="1" lvl="0">
              <a:lnSpc>
                <a:spcPct val="80000"/>
              </a:lnSpc>
            </a:pPr>
            <a:r>
              <a:rPr altLang="en-US" sz="3000" lang="en-US"/>
              <a:t>Chest pains</a:t>
            </a:r>
          </a:p>
          <a:p>
            <a:pPr eaLnBrk="1" hangingPunct="1" latinLnBrk="1" lvl="0">
              <a:lnSpc>
                <a:spcPct val="80000"/>
              </a:lnSpc>
            </a:pPr>
            <a:r>
              <a:rPr altLang="en-US" sz="3000" lang="en-US"/>
              <a:t>Easily fatigued or tired</a:t>
            </a:r>
          </a:p>
          <a:p>
            <a:pPr eaLnBrk="1" hangingPunct="1" latinLnBrk="1" lvl="0">
              <a:lnSpc>
                <a:spcPct val="80000"/>
              </a:lnSpc>
            </a:pPr>
            <a:r>
              <a:rPr altLang="en-US" sz="3000" lang="en-US"/>
              <a:t>Dyspnea</a:t>
            </a:r>
            <a:r>
              <a:rPr altLang="en-US" sz="3000" lang="en-US"/>
              <a:t>, difficulty in breathing</a:t>
            </a:r>
          </a:p>
          <a:p>
            <a:pPr eaLnBrk="1" hangingPunct="1" latinLnBrk="1" lvl="0">
              <a:lnSpc>
                <a:spcPct val="80000"/>
              </a:lnSpc>
            </a:pPr>
            <a:r>
              <a:rPr altLang="en-US" sz="3000" lang="en-US"/>
              <a:t>Shortness of breath (SOB)</a:t>
            </a:r>
          </a:p>
          <a:p>
            <a:pPr eaLnBrk="1" hangingPunct="1" latinLnBrk="1" lvl="0">
              <a:lnSpc>
                <a:spcPct val="80000"/>
              </a:lnSpc>
            </a:pPr>
            <a:r>
              <a:rPr altLang="en-US" sz="3000" lang="en-US"/>
              <a:t>Palpitations</a:t>
            </a:r>
          </a:p>
          <a:p>
            <a:pPr eaLnBrk="1" hangingPunct="1" latinLnBrk="1" lvl="0">
              <a:lnSpc>
                <a:spcPct val="80000"/>
              </a:lnSpc>
            </a:pPr>
            <a:r>
              <a:rPr altLang="en-US" sz="3000" lang="en-US"/>
              <a:t>Dizziness</a:t>
            </a:r>
          </a:p>
          <a:p>
            <a:pPr eaLnBrk="1" hangingPunct="1" latinLnBrk="1" lvl="0">
              <a:lnSpc>
                <a:spcPct val="80000"/>
              </a:lnSpc>
            </a:pPr>
            <a:r>
              <a:rPr altLang="en-US" sz="3000" lang="en-US"/>
              <a:t>Nocturia</a:t>
            </a:r>
          </a:p>
          <a:p>
            <a:pPr eaLnBrk="1" hangingPunct="1" latinLnBrk="1" lvl="0">
              <a:lnSpc>
                <a:spcPct val="80000"/>
              </a:lnSpc>
            </a:pPr>
            <a:r>
              <a:rPr altLang="en-US" sz="3000" lang="en-US"/>
              <a:t>Edema/ swelling of the feet, ankles or legs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Default Color Scheme">
      <a:dk1>
        <a:srgbClr val="000000"/>
      </a:dk1>
      <a:lt1>
        <a:srgbClr val="FFFFFF"/>
      </a:lt1>
      <a:dk2>
        <a:srgbClr val="EEECE1"/>
      </a:dk2>
      <a:lt2>
        <a:srgbClr val="1F497D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Default Color Scheme 1">
        <a:dk1>
          <a:srgbClr val="000000"/>
        </a:dk1>
        <a:lt1>
          <a:srgbClr val="FFFFFF"/>
        </a:lt1>
        <a:dk2>
          <a:srgbClr val="EEECE1"/>
        </a:dk2>
        <a:lt2>
          <a:srgbClr val="1F497D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000000"/>
        </a:accent5>
        <a:accent6>
          <a:srgbClr val="000000"/>
        </a:accent6>
        <a:hlink>
          <a:srgbClr val="0000FF"/>
        </a:hlink>
        <a:folHlink>
          <a:srgbClr val="800080"/>
        </a:folHlink>
      </a:clrScheme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EEECE1"/>
      </a:dk2>
      <a:lt2>
        <a:srgbClr val="1F497D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ScaleCrop>0</ScaleCrop>
  <LinksUpToDate>0</LinksUpToDate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Slide 1</dc:title>
  <dc:creator>Administrator</dc:creator>
  <cp:lastModifiedBy>ABCD nelson</cp:lastModifiedBy>
  <dcterms:created xsi:type="dcterms:W3CDTF">2011-10-19T06:04:27Z</dcterms:created>
  <dcterms:modified xsi:type="dcterms:W3CDTF">2020-06-11T07:30:44Z</dcterms:modified>
</cp:coreProperties>
</file>