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8" r:id="rId4"/>
    <p:sldId id="257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  <p:sldId id="271" r:id="rId14"/>
    <p:sldId id="268" r:id="rId15"/>
    <p:sldId id="272" r:id="rId16"/>
    <p:sldId id="273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1506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1394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14681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5988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4494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969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3873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836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6322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18835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7056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437C6-858F-4DA3-A6B3-C8E75C22CEC5}" type="datetimeFigureOut">
              <a:rPr lang="en-US" smtClean="0"/>
              <a:pPr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287EE-DBA5-4064-A407-52DF4712A5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854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Gangrene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MIKE KIWA</a:t>
            </a:r>
          </a:p>
          <a:p>
            <a:r>
              <a:rPr lang="en-US" dirty="0" smtClean="0"/>
              <a:t>BSCN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65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Fournier’s gangrene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Involves the genital organs</a:t>
            </a:r>
          </a:p>
          <a:p>
            <a:r>
              <a:rPr lang="en-US" dirty="0" smtClean="0"/>
              <a:t>Men are more affected than females</a:t>
            </a:r>
          </a:p>
          <a:p>
            <a:r>
              <a:rPr lang="en-US" dirty="0" smtClean="0"/>
              <a:t>Follows an infection of genitalia or urinary tract</a:t>
            </a:r>
          </a:p>
          <a:p>
            <a:pPr marL="0" indent="0">
              <a:buNone/>
            </a:pPr>
            <a:r>
              <a:rPr lang="en-US" b="1" dirty="0" smtClean="0"/>
              <a:t>s/s </a:t>
            </a:r>
          </a:p>
          <a:p>
            <a:pPr marL="0" indent="0"/>
            <a:r>
              <a:rPr lang="en-US" dirty="0" smtClean="0"/>
              <a:t>Genital pain</a:t>
            </a:r>
          </a:p>
          <a:p>
            <a:pPr marL="0" indent="0"/>
            <a:r>
              <a:rPr lang="en-US" dirty="0" smtClean="0"/>
              <a:t>Tenderness</a:t>
            </a:r>
          </a:p>
          <a:p>
            <a:pPr marL="0" indent="0"/>
            <a:r>
              <a:rPr lang="en-US" dirty="0" smtClean="0"/>
              <a:t>swelling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081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Progressive bacterial synergistic gangrene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referred to as </a:t>
            </a:r>
            <a:r>
              <a:rPr lang="en-US" dirty="0" err="1" smtClean="0"/>
              <a:t>Meleney’s</a:t>
            </a:r>
            <a:r>
              <a:rPr lang="en-US" dirty="0" smtClean="0"/>
              <a:t> gangrene</a:t>
            </a:r>
          </a:p>
          <a:p>
            <a:r>
              <a:rPr lang="en-US" dirty="0" smtClean="0"/>
              <a:t>A gangrene that occurs after an operation</a:t>
            </a:r>
          </a:p>
          <a:p>
            <a:pPr marL="0" indent="0">
              <a:buNone/>
            </a:pPr>
            <a:r>
              <a:rPr lang="en-US" b="1" dirty="0" smtClean="0"/>
              <a:t>s/s</a:t>
            </a:r>
          </a:p>
          <a:p>
            <a:r>
              <a:rPr lang="en-US" dirty="0" smtClean="0"/>
              <a:t>Painful skin lesions appearing 2 weeks after  surgery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396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Risk factors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Diabetes</a:t>
            </a:r>
          </a:p>
          <a:p>
            <a:r>
              <a:rPr lang="en-US" dirty="0" smtClean="0"/>
              <a:t>Atherosclerosis</a:t>
            </a:r>
          </a:p>
          <a:p>
            <a:r>
              <a:rPr lang="en-US" dirty="0" smtClean="0"/>
              <a:t>Severe injury or surgery</a:t>
            </a:r>
          </a:p>
          <a:p>
            <a:r>
              <a:rPr lang="en-US" dirty="0" smtClean="0"/>
              <a:t>Smoking</a:t>
            </a:r>
          </a:p>
          <a:p>
            <a:r>
              <a:rPr lang="en-US" dirty="0" smtClean="0"/>
              <a:t>Obesity</a:t>
            </a:r>
          </a:p>
          <a:p>
            <a:r>
              <a:rPr lang="en-US" dirty="0" smtClean="0"/>
              <a:t>Immunosuppression</a:t>
            </a:r>
          </a:p>
          <a:p>
            <a:r>
              <a:rPr lang="en-US" dirty="0" smtClean="0"/>
              <a:t>Medications or drugs injections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0151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Diagnosis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CBC- Elevated White blood cells</a:t>
            </a:r>
          </a:p>
          <a:p>
            <a:r>
              <a:rPr lang="en-US" dirty="0" smtClean="0"/>
              <a:t>X-ray</a:t>
            </a:r>
          </a:p>
          <a:p>
            <a:r>
              <a:rPr lang="en-US" dirty="0" smtClean="0"/>
              <a:t>CT scan</a:t>
            </a:r>
          </a:p>
          <a:p>
            <a:r>
              <a:rPr lang="en-US" dirty="0" smtClean="0"/>
              <a:t>Magnetic Resonance imaging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4593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Medical Management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dirty="0" smtClean="0"/>
              <a:t>Antiseptic agents- </a:t>
            </a:r>
            <a:r>
              <a:rPr lang="en-US" dirty="0" err="1" smtClean="0"/>
              <a:t>povidine</a:t>
            </a:r>
            <a:r>
              <a:rPr lang="en-US" dirty="0" smtClean="0"/>
              <a:t>, iodine or </a:t>
            </a:r>
            <a:r>
              <a:rPr lang="en-US" dirty="0" err="1" smtClean="0"/>
              <a:t>chlorhexidine</a:t>
            </a:r>
            <a:r>
              <a:rPr lang="en-US" dirty="0" smtClean="0"/>
              <a:t>  topical application</a:t>
            </a:r>
          </a:p>
          <a:p>
            <a:r>
              <a:rPr lang="en-US" dirty="0" smtClean="0"/>
              <a:t>Oral antibiotics chosen as per culture and sensitivity results</a:t>
            </a:r>
          </a:p>
          <a:p>
            <a:r>
              <a:rPr lang="en-US" dirty="0" smtClean="0"/>
              <a:t>Use of graduated compression stockings</a:t>
            </a:r>
          </a:p>
          <a:p>
            <a:r>
              <a:rPr lang="en-US" dirty="0" smtClean="0"/>
              <a:t>Debridement</a:t>
            </a:r>
          </a:p>
          <a:p>
            <a:r>
              <a:rPr lang="en-US" dirty="0" smtClean="0"/>
              <a:t>Topical antibiotic therapy</a:t>
            </a:r>
          </a:p>
          <a:p>
            <a:r>
              <a:rPr lang="en-US" dirty="0" smtClean="0"/>
              <a:t>Wound dressing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8171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Stimulated healing by use of skin graft</a:t>
            </a:r>
          </a:p>
          <a:p>
            <a:r>
              <a:rPr lang="en-US" dirty="0" smtClean="0"/>
              <a:t>Use of Hyperbaric oxygenation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90031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Nursing care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Skin care; wound cleaning and dressing, gentle handling to avoid trauma</a:t>
            </a:r>
          </a:p>
          <a:p>
            <a:r>
              <a:rPr lang="en-US" dirty="0" smtClean="0"/>
              <a:t>Encourage physical mobility</a:t>
            </a:r>
          </a:p>
          <a:p>
            <a:r>
              <a:rPr lang="en-US" dirty="0" smtClean="0"/>
              <a:t>Give adequate nutrition- a diet high in proteins, vitamin </a:t>
            </a:r>
            <a:r>
              <a:rPr lang="en-US" dirty="0"/>
              <a:t>C</a:t>
            </a:r>
            <a:r>
              <a:rPr lang="en-US" dirty="0" smtClean="0"/>
              <a:t> and A, IRON, Zinc</a:t>
            </a:r>
          </a:p>
          <a:p>
            <a:r>
              <a:rPr lang="en-US" dirty="0" smtClean="0"/>
              <a:t>Health education on foot care and nutrition</a:t>
            </a:r>
          </a:p>
          <a:p>
            <a:r>
              <a:rPr lang="en-US" dirty="0" smtClean="0"/>
              <a:t>Reassurance and psychological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270916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complications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Amputation</a:t>
            </a:r>
          </a:p>
          <a:p>
            <a:r>
              <a:rPr lang="en-US" dirty="0" smtClean="0"/>
              <a:t>Septicemia</a:t>
            </a:r>
          </a:p>
          <a:p>
            <a:r>
              <a:rPr lang="en-US" dirty="0" smtClean="0"/>
              <a:t>Septic shock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520824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Prevention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and foot care in diabetic patients</a:t>
            </a:r>
          </a:p>
          <a:p>
            <a:r>
              <a:rPr lang="en-US" dirty="0" smtClean="0"/>
              <a:t>Weight loss</a:t>
            </a:r>
          </a:p>
          <a:p>
            <a:r>
              <a:rPr lang="en-US" dirty="0" smtClean="0"/>
              <a:t>Avoid tobacco use</a:t>
            </a:r>
          </a:p>
          <a:p>
            <a:r>
              <a:rPr lang="en-US" dirty="0" smtClean="0"/>
              <a:t>Prevent infections</a:t>
            </a:r>
          </a:p>
          <a:p>
            <a:r>
              <a:rPr lang="en-US" dirty="0" smtClean="0"/>
              <a:t>Avoid exposure to very cold temperatures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67005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Death </a:t>
            </a:r>
            <a:r>
              <a:rPr lang="en-US" dirty="0" smtClean="0"/>
              <a:t>of a body tissue due to either lack of blood flow or a serious bacterial infection mainly affecting extremities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gangrene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Lack of blood supply depriving the body tissue with oxygen, nutrients and antibodies</a:t>
            </a:r>
          </a:p>
          <a:p>
            <a:r>
              <a:rPr lang="en-US" dirty="0" smtClean="0"/>
              <a:t>Infection- </a:t>
            </a:r>
          </a:p>
          <a:p>
            <a:r>
              <a:rPr lang="en-US" dirty="0" smtClean="0"/>
              <a:t>Trauma –</a:t>
            </a:r>
            <a:r>
              <a:rPr lang="en-US" dirty="0" err="1" smtClean="0"/>
              <a:t>eg</a:t>
            </a:r>
            <a:r>
              <a:rPr lang="en-US" dirty="0" smtClean="0"/>
              <a:t>  gun shot wounds and crash injuries when they get infected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737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gangrene- </a:t>
            </a:r>
          </a:p>
          <a:p>
            <a:r>
              <a:rPr lang="en-US" dirty="0" smtClean="0"/>
              <a:t>Wet gangrene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3945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dry gangrene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Dry and shriveled skin ranging from brown to purplish, blue and black </a:t>
            </a:r>
          </a:p>
          <a:p>
            <a:r>
              <a:rPr lang="en-US" dirty="0" smtClean="0"/>
              <a:t>Occurs in people with arterial disease such as atherosclerosis or  in people with diabetes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5596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Characteristics of Wet gangrene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Referred to gas gangrene if it has bacterial infections</a:t>
            </a:r>
          </a:p>
          <a:p>
            <a:pPr marL="0" indent="0">
              <a:buNone/>
            </a:pPr>
            <a:r>
              <a:rPr lang="en-US" b="1" dirty="0" smtClean="0"/>
              <a:t>Clinical features are:</a:t>
            </a:r>
          </a:p>
          <a:p>
            <a:r>
              <a:rPr lang="en-US" dirty="0" smtClean="0"/>
              <a:t>Swelling </a:t>
            </a:r>
          </a:p>
          <a:p>
            <a:r>
              <a:rPr lang="en-US" dirty="0" smtClean="0"/>
              <a:t>Blisters</a:t>
            </a:r>
          </a:p>
          <a:p>
            <a:r>
              <a:rPr lang="en-US" dirty="0" smtClean="0"/>
              <a:t>Appears wet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789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may develop as a result of severe burn, frostbite or injury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702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Gas gangrene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It affects deep muscle tissue</a:t>
            </a:r>
          </a:p>
          <a:p>
            <a:r>
              <a:rPr lang="en-US" dirty="0" smtClean="0"/>
              <a:t>The surface of the skin may appear normal but later becomes pale, then grey or purple red.</a:t>
            </a:r>
          </a:p>
          <a:p>
            <a:r>
              <a:rPr lang="en-US" dirty="0" smtClean="0"/>
              <a:t>Causative organism is Clostridium </a:t>
            </a:r>
            <a:r>
              <a:rPr lang="en-US" dirty="0" err="1" smtClean="0"/>
              <a:t>perfringens</a:t>
            </a:r>
            <a:endParaRPr lang="en-US" dirty="0" smtClean="0"/>
          </a:p>
          <a:p>
            <a:r>
              <a:rPr lang="en-US" dirty="0" smtClean="0"/>
              <a:t>Which produces toxins that release gas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2173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Internal gangrene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Gangrene that affects one or more  organs</a:t>
            </a:r>
          </a:p>
          <a:p>
            <a:r>
              <a:rPr lang="en-US" dirty="0" smtClean="0"/>
              <a:t>Such as appendix, intestines, </a:t>
            </a:r>
            <a:r>
              <a:rPr lang="en-US" dirty="0" err="1" smtClean="0"/>
              <a:t>gallblader</a:t>
            </a:r>
            <a:endParaRPr lang="en-US" dirty="0" smtClean="0"/>
          </a:p>
          <a:p>
            <a:r>
              <a:rPr lang="en-US" dirty="0" smtClean="0"/>
              <a:t>Occurs when there is blockage to blood flow</a:t>
            </a:r>
          </a:p>
          <a:p>
            <a:pPr>
              <a:buNone/>
            </a:pPr>
            <a:r>
              <a:rPr lang="en-US" b="1" dirty="0" smtClean="0"/>
              <a:t>s/s</a:t>
            </a:r>
          </a:p>
          <a:p>
            <a:r>
              <a:rPr lang="en-US" dirty="0" smtClean="0"/>
              <a:t>fever </a:t>
            </a:r>
          </a:p>
          <a:p>
            <a:r>
              <a:rPr lang="en-US" dirty="0" smtClean="0"/>
              <a:t>Severe pain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262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384</Words>
  <Application>Microsoft Office PowerPoint</Application>
  <PresentationFormat>On-screen Show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Gangrene</vt:lpstr>
      <vt:lpstr>Definition </vt:lpstr>
      <vt:lpstr>Causes of gangrene</vt:lpstr>
      <vt:lpstr>Types </vt:lpstr>
      <vt:lpstr>Characteristics of dry gangrene</vt:lpstr>
      <vt:lpstr>Characteristics of Wet gangrene</vt:lpstr>
      <vt:lpstr>Slide 7</vt:lpstr>
      <vt:lpstr>Gas gangrene</vt:lpstr>
      <vt:lpstr>Internal gangrene</vt:lpstr>
      <vt:lpstr>Fournier’s gangrene</vt:lpstr>
      <vt:lpstr>Progressive bacterial synergistic gangrene</vt:lpstr>
      <vt:lpstr>Risk factors </vt:lpstr>
      <vt:lpstr>Diagnosis </vt:lpstr>
      <vt:lpstr>Medical Management</vt:lpstr>
      <vt:lpstr> </vt:lpstr>
      <vt:lpstr>Nursing care</vt:lpstr>
      <vt:lpstr>complications</vt:lpstr>
      <vt:lpstr>Prevention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Gangrene</dc:title>
  <dc:creator>ProBook 4230s</dc:creator>
  <cp:lastModifiedBy>Mike</cp:lastModifiedBy>
  <cp:revision>32</cp:revision>
  <dcterms:created xsi:type="dcterms:W3CDTF">2018-03-05T21:52:29Z</dcterms:created>
  <dcterms:modified xsi:type="dcterms:W3CDTF">2020-01-22T06:17:12Z</dcterms:modified>
</cp:coreProperties>
</file>