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39"/>
  </p:notesMasterIdLst>
  <p:sldIdLst>
    <p:sldId id="256" r:id="rId2"/>
    <p:sldId id="257" r:id="rId3"/>
    <p:sldId id="258" r:id="rId4"/>
    <p:sldId id="259" r:id="rId5"/>
    <p:sldId id="260" r:id="rId6"/>
    <p:sldId id="261" r:id="rId7"/>
    <p:sldId id="284" r:id="rId8"/>
    <p:sldId id="283" r:id="rId9"/>
    <p:sldId id="285" r:id="rId10"/>
    <p:sldId id="262" r:id="rId11"/>
    <p:sldId id="286" r:id="rId12"/>
    <p:sldId id="287" r:id="rId13"/>
    <p:sldId id="263" r:id="rId14"/>
    <p:sldId id="264" r:id="rId15"/>
    <p:sldId id="294" r:id="rId16"/>
    <p:sldId id="295" r:id="rId17"/>
    <p:sldId id="296" r:id="rId18"/>
    <p:sldId id="300" r:id="rId19"/>
    <p:sldId id="266" r:id="rId20"/>
    <p:sldId id="267" r:id="rId21"/>
    <p:sldId id="268" r:id="rId22"/>
    <p:sldId id="269" r:id="rId23"/>
    <p:sldId id="289" r:id="rId24"/>
    <p:sldId id="270" r:id="rId25"/>
    <p:sldId id="291" r:id="rId26"/>
    <p:sldId id="271" r:id="rId27"/>
    <p:sldId id="292" r:id="rId28"/>
    <p:sldId id="293" r:id="rId29"/>
    <p:sldId id="273" r:id="rId30"/>
    <p:sldId id="274" r:id="rId31"/>
    <p:sldId id="302" r:id="rId32"/>
    <p:sldId id="275" r:id="rId33"/>
    <p:sldId id="297" r:id="rId34"/>
    <p:sldId id="298" r:id="rId35"/>
    <p:sldId id="299" r:id="rId36"/>
    <p:sldId id="279" r:id="rId37"/>
    <p:sldId id="280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B81DE-103F-48C7-95DB-D47D19CD6605}" type="datetimeFigureOut">
              <a:rPr lang="en-US" smtClean="0"/>
              <a:t>10/26/2021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8387B-8E44-41E0-BE41-429E1EBCD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594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A36538F-5BB1-4FB3-818D-E8A274C0B9CD}" type="slidenum">
              <a:rPr lang="en-GB" sz="1200"/>
              <a:pPr eaLnBrk="1" hangingPunct="1"/>
              <a:t>25</a:t>
            </a:fld>
            <a:endParaRPr lang="en-GB" sz="120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1702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6000" b="1" dirty="0" smtClean="0">
                <a:latin typeface="Algerian" pitchFamily="82" charset="0"/>
              </a:rPr>
              <a:t>CARDIOVASCULAR HISTOLOGY</a:t>
            </a:r>
            <a:endParaRPr lang="en-US" sz="6000" b="1" dirty="0"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BY </a:t>
            </a:r>
            <a:r>
              <a:rPr lang="en-US" b="1" dirty="0" smtClean="0">
                <a:solidFill>
                  <a:schemeClr val="tx1"/>
                </a:solidFill>
              </a:rPr>
              <a:t>YUSUF KASIDI</a:t>
            </a:r>
          </a:p>
          <a:p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396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Conducting system of the heart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Contraction of the heart is due to a specialized conducting system of modified cardiac muscle (not nerves)</a:t>
            </a:r>
          </a:p>
          <a:p>
            <a:r>
              <a:rPr lang="en-US" dirty="0" smtClean="0"/>
              <a:t>Initial impulse originate from </a:t>
            </a:r>
            <a:r>
              <a:rPr lang="en-US" b="1" i="1" dirty="0" err="1"/>
              <a:t>sino</a:t>
            </a:r>
            <a:r>
              <a:rPr lang="en-US" b="1" i="1" dirty="0"/>
              <a:t>-atrial </a:t>
            </a:r>
            <a:r>
              <a:rPr lang="en-US" b="1" i="1" dirty="0" smtClean="0"/>
              <a:t>node </a:t>
            </a:r>
            <a:r>
              <a:rPr lang="en-US" dirty="0" smtClean="0"/>
              <a:t>in the right atrial wall</a:t>
            </a:r>
          </a:p>
          <a:p>
            <a:r>
              <a:rPr lang="en-US" dirty="0" smtClean="0"/>
              <a:t>It then moves to </a:t>
            </a:r>
            <a:r>
              <a:rPr lang="en-US" dirty="0"/>
              <a:t>the </a:t>
            </a:r>
            <a:r>
              <a:rPr lang="en-US" b="1" i="1" dirty="0" err="1"/>
              <a:t>atrioventricular</a:t>
            </a:r>
            <a:r>
              <a:rPr lang="en-US" b="1" i="1" dirty="0"/>
              <a:t> node</a:t>
            </a:r>
            <a:r>
              <a:rPr lang="en-US" dirty="0"/>
              <a:t> in the medial wall of the right atrium </a:t>
            </a:r>
          </a:p>
        </p:txBody>
      </p:sp>
    </p:spTree>
    <p:extLst>
      <p:ext uri="{BB962C8B-B14F-4D97-AF65-F5344CB8AC3E}">
        <p14:creationId xmlns:p14="http://schemas.microsoft.com/office/powerpoint/2010/main" val="2871041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r>
              <a:rPr lang="en-US" dirty="0" smtClean="0"/>
              <a:t>The conduction then travel through the </a:t>
            </a:r>
            <a:r>
              <a:rPr lang="en-US" b="1" i="1" dirty="0" err="1"/>
              <a:t>atrioventricular</a:t>
            </a:r>
            <a:r>
              <a:rPr lang="en-US" b="1" i="1" dirty="0"/>
              <a:t> bundle</a:t>
            </a:r>
            <a:r>
              <a:rPr lang="en-US" dirty="0"/>
              <a:t> (</a:t>
            </a:r>
            <a:r>
              <a:rPr lang="en-US" b="1" i="1" dirty="0"/>
              <a:t>of His</a:t>
            </a:r>
            <a:r>
              <a:rPr lang="en-US" dirty="0"/>
              <a:t>), which initially divides into right and left bundle branches, that then (halfway down the </a:t>
            </a:r>
            <a:r>
              <a:rPr lang="en-US" dirty="0" err="1"/>
              <a:t>interventricular</a:t>
            </a:r>
            <a:r>
              <a:rPr lang="en-US" dirty="0"/>
              <a:t> septum) become </a:t>
            </a:r>
            <a:r>
              <a:rPr lang="en-US" b="1" dirty="0"/>
              <a:t>Purkinje </a:t>
            </a:r>
            <a:r>
              <a:rPr lang="en-US" b="1" dirty="0" err="1"/>
              <a:t>fibres</a:t>
            </a:r>
            <a:r>
              <a:rPr lang="en-US" b="1" dirty="0"/>
              <a:t> </a:t>
            </a:r>
            <a:r>
              <a:rPr lang="en-US" dirty="0"/>
              <a:t>which run immediately beneath the endocardium before penetrating the myocardium </a:t>
            </a:r>
          </a:p>
        </p:txBody>
      </p:sp>
    </p:spTree>
    <p:extLst>
      <p:ext uri="{BB962C8B-B14F-4D97-AF65-F5344CB8AC3E}">
        <p14:creationId xmlns:p14="http://schemas.microsoft.com/office/powerpoint/2010/main" val="332522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dirty="0" smtClean="0"/>
              <a:t>These conducting fibers have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Few myofibrils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Abundant glycogen granules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Abundant mitochondria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Connect to each other through </a:t>
            </a:r>
            <a:r>
              <a:rPr lang="en-US" sz="3200" b="1" dirty="0" smtClean="0"/>
              <a:t>desmosomes </a:t>
            </a:r>
            <a:r>
              <a:rPr lang="en-US" sz="3200" dirty="0" smtClean="0"/>
              <a:t>and </a:t>
            </a:r>
            <a:r>
              <a:rPr lang="en-US" sz="3200" b="1" dirty="0" smtClean="0"/>
              <a:t>gap junctions.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3200" dirty="0" smtClean="0"/>
              <a:t>They don’t have intercalated discs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80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The arterial system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cyclical pumping action of the heart produces a pulsatile blood flow in the arterial </a:t>
            </a:r>
            <a:r>
              <a:rPr lang="en-US" dirty="0" smtClean="0"/>
              <a:t>system.</a:t>
            </a:r>
          </a:p>
          <a:p>
            <a:r>
              <a:rPr lang="en-US" dirty="0" smtClean="0"/>
              <a:t>The walls conform to the general 3 layers of circulatory system but with more elastin and smooth muscles.</a:t>
            </a:r>
          </a:p>
          <a:p>
            <a:r>
              <a:rPr lang="en-US" dirty="0" smtClean="0"/>
              <a:t>The muscle wall of arteries are thick relative to the diameter of the lumen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91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382000" cy="6019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There are 3 main types of arterial vessels</a:t>
            </a:r>
          </a:p>
          <a:p>
            <a:r>
              <a:rPr lang="en-US" b="1" dirty="0"/>
              <a:t>Elastic arteries.</a:t>
            </a:r>
            <a:r>
              <a:rPr lang="en-US" dirty="0"/>
              <a:t> </a:t>
            </a:r>
            <a:r>
              <a:rPr lang="en-US" dirty="0" smtClean="0"/>
              <a:t>These comprise the major distribution vessels </a:t>
            </a:r>
            <a:r>
              <a:rPr lang="en-US" dirty="0" err="1" smtClean="0"/>
              <a:t>ie</a:t>
            </a:r>
            <a:r>
              <a:rPr lang="en-US" dirty="0" smtClean="0"/>
              <a:t> aorta, brachiocephalic trunk, common carotid and </a:t>
            </a:r>
            <a:r>
              <a:rPr lang="en-US" dirty="0" err="1" smtClean="0"/>
              <a:t>subclavian</a:t>
            </a:r>
            <a:r>
              <a:rPr lang="en-US" dirty="0" smtClean="0"/>
              <a:t> arteries and pulmonary arteries. </a:t>
            </a:r>
          </a:p>
          <a:p>
            <a:r>
              <a:rPr lang="en-US" b="1" dirty="0" smtClean="0"/>
              <a:t>Muscular arteries.</a:t>
            </a:r>
            <a:r>
              <a:rPr lang="en-US" dirty="0" smtClean="0"/>
              <a:t> These are the main distributing branches of the arterial tree, e.g. the radial, femoral, coronary and cerebral arteries. </a:t>
            </a:r>
          </a:p>
          <a:p>
            <a:r>
              <a:rPr lang="en-US" b="1" dirty="0" smtClean="0"/>
              <a:t>Arterioles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dirty="0" smtClean="0"/>
              <a:t>These are the terminal branches of the arterial tree which supply the capillary beds.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47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534400" cy="5897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b="1" dirty="0" smtClean="0"/>
              <a:t>THE MICROCIRCULATION </a:t>
            </a:r>
          </a:p>
          <a:p>
            <a:r>
              <a:rPr lang="en-US" sz="4000" dirty="0" smtClean="0"/>
              <a:t>The </a:t>
            </a:r>
            <a:r>
              <a:rPr lang="en-US" sz="4000" dirty="0"/>
              <a:t>microcirculation is that part of the circulatory system concerned with the exchange of gases, fluids, nutrients and metabolic waste products. Exchange occurs mainly within the </a:t>
            </a:r>
            <a:r>
              <a:rPr lang="en-US" sz="4000" b="1" i="1" dirty="0">
                <a:solidFill>
                  <a:srgbClr val="FF0000"/>
                </a:solidFill>
              </a:rPr>
              <a:t>capillaries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194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9144000" cy="6781800"/>
          </a:xfrm>
        </p:spPr>
        <p:txBody>
          <a:bodyPr>
            <a:noAutofit/>
          </a:bodyPr>
          <a:lstStyle/>
          <a:p>
            <a:r>
              <a:rPr lang="en-US" sz="4000" dirty="0"/>
              <a:t>Blood flow within the capillary bed is controlled by the arterioles and muscular sphincters at the arteriolar-capillary junctions called </a:t>
            </a:r>
            <a:r>
              <a:rPr lang="en-US" sz="4000" b="1" i="1" dirty="0" err="1">
                <a:solidFill>
                  <a:srgbClr val="FF0000"/>
                </a:solidFill>
              </a:rPr>
              <a:t>precapillary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smtClean="0">
                <a:solidFill>
                  <a:srgbClr val="FF0000"/>
                </a:solidFill>
              </a:rPr>
              <a:t>sphincters</a:t>
            </a:r>
          </a:p>
          <a:p>
            <a:r>
              <a:rPr lang="en-US" sz="4000" dirty="0"/>
              <a:t>The capillaries drain into a series of vessels of increasing diameter, namely </a:t>
            </a:r>
            <a:r>
              <a:rPr lang="en-US" sz="4000" b="1" i="1" dirty="0" err="1">
                <a:solidFill>
                  <a:srgbClr val="FF0000"/>
                </a:solidFill>
              </a:rPr>
              <a:t>postcapillary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</a:rPr>
              <a:t>venules</a:t>
            </a:r>
            <a:r>
              <a:rPr lang="en-US" sz="4000" dirty="0"/>
              <a:t>, </a:t>
            </a:r>
            <a:r>
              <a:rPr lang="en-US" sz="4000" b="1" i="1" dirty="0">
                <a:solidFill>
                  <a:srgbClr val="FF0000"/>
                </a:solidFill>
              </a:rPr>
              <a:t>collecting </a:t>
            </a:r>
            <a:r>
              <a:rPr lang="en-US" sz="4000" b="1" i="1" dirty="0" err="1">
                <a:solidFill>
                  <a:srgbClr val="FF0000"/>
                </a:solidFill>
              </a:rPr>
              <a:t>venules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and small </a:t>
            </a:r>
            <a:r>
              <a:rPr lang="en-US" sz="4000" b="1" i="1" dirty="0">
                <a:solidFill>
                  <a:srgbClr val="FF0000"/>
                </a:solidFill>
              </a:rPr>
              <a:t>muscular </a:t>
            </a:r>
            <a:r>
              <a:rPr lang="en-US" sz="4000" b="1" i="1" dirty="0" err="1">
                <a:solidFill>
                  <a:srgbClr val="FF0000"/>
                </a:solidFill>
              </a:rPr>
              <a:t>venules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which make up the venous component of the microcirculation. </a:t>
            </a:r>
          </a:p>
        </p:txBody>
      </p:sp>
    </p:spTree>
    <p:extLst>
      <p:ext uri="{BB962C8B-B14F-4D97-AF65-F5344CB8AC3E}">
        <p14:creationId xmlns:p14="http://schemas.microsoft.com/office/powerpoint/2010/main" val="58327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9067800" cy="6477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 smtClean="0"/>
              <a:t>POSTCAPILLARY, COLLECTING AND MUSCULAR VENULES</a:t>
            </a:r>
          </a:p>
          <a:p>
            <a:r>
              <a:rPr lang="en-US" sz="3600" dirty="0" smtClean="0"/>
              <a:t>The </a:t>
            </a:r>
            <a:r>
              <a:rPr lang="en-US" sz="3600" dirty="0"/>
              <a:t>capillaries drain into a series of thin-walled vessels which form the first part of the venous system. </a:t>
            </a:r>
            <a:endParaRPr lang="en-US" sz="3600" dirty="0" smtClean="0"/>
          </a:p>
          <a:p>
            <a:r>
              <a:rPr lang="en-US" sz="3600" b="1" i="1" dirty="0" err="1" smtClean="0"/>
              <a:t>Postcapillary</a:t>
            </a:r>
            <a:r>
              <a:rPr lang="en-US" sz="3600" b="1" i="1" dirty="0" smtClean="0"/>
              <a:t> </a:t>
            </a:r>
            <a:r>
              <a:rPr lang="en-US" sz="3600" b="1" i="1" dirty="0" err="1"/>
              <a:t>venules</a:t>
            </a:r>
            <a:r>
              <a:rPr lang="en-US" sz="3600" dirty="0"/>
              <a:t> </a:t>
            </a:r>
            <a:r>
              <a:rPr lang="en-US" sz="3600" b="1" dirty="0"/>
              <a:t>PCV</a:t>
            </a:r>
            <a:r>
              <a:rPr lang="en-US" sz="3600" dirty="0"/>
              <a:t> are the smallest of these vessels and are formed by the confluence of several capillaries 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 </a:t>
            </a:r>
            <a:r>
              <a:rPr lang="en-US" sz="3600" dirty="0" err="1" smtClean="0"/>
              <a:t>Postcapillary</a:t>
            </a:r>
            <a:r>
              <a:rPr lang="en-US" sz="3600" dirty="0" smtClean="0"/>
              <a:t> </a:t>
            </a:r>
            <a:r>
              <a:rPr lang="en-US" sz="3600" dirty="0" err="1"/>
              <a:t>venules</a:t>
            </a:r>
            <a:r>
              <a:rPr lang="en-US" sz="3600" dirty="0"/>
              <a:t> have a similar structure to large capillaries with an endothelium and </a:t>
            </a:r>
            <a:r>
              <a:rPr lang="en-US" sz="3600" dirty="0" err="1"/>
              <a:t>pericytes</a:t>
            </a:r>
            <a:r>
              <a:rPr lang="en-US" sz="3600" dirty="0"/>
              <a:t> but no smooth muscle layer. 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427552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rmAutofit fontScale="92500" lnSpcReduction="20000"/>
          </a:bodyPr>
          <a:lstStyle/>
          <a:p>
            <a:r>
              <a:rPr lang="en-US" sz="4300" dirty="0"/>
              <a:t>Blood flow in </a:t>
            </a:r>
            <a:r>
              <a:rPr lang="en-US" sz="4300" dirty="0" err="1">
                <a:solidFill>
                  <a:srgbClr val="FF0000"/>
                </a:solidFill>
              </a:rPr>
              <a:t>postcapillary</a:t>
            </a:r>
            <a:r>
              <a:rPr lang="en-US" sz="4300" dirty="0">
                <a:solidFill>
                  <a:srgbClr val="FF0000"/>
                </a:solidFill>
              </a:rPr>
              <a:t> </a:t>
            </a:r>
            <a:r>
              <a:rPr lang="en-US" sz="4300" dirty="0" err="1">
                <a:solidFill>
                  <a:srgbClr val="FF0000"/>
                </a:solidFill>
              </a:rPr>
              <a:t>venules</a:t>
            </a:r>
            <a:r>
              <a:rPr lang="en-US" sz="4300" dirty="0">
                <a:solidFill>
                  <a:srgbClr val="FF0000"/>
                </a:solidFill>
              </a:rPr>
              <a:t> </a:t>
            </a:r>
            <a:r>
              <a:rPr lang="en-US" sz="4300" dirty="0"/>
              <a:t>is sluggish and these vessels are the main site of migration of white cells into and out of the circulation. </a:t>
            </a:r>
            <a:endParaRPr lang="en-US" sz="4300" dirty="0" smtClean="0"/>
          </a:p>
          <a:p>
            <a:pPr marL="0" indent="0">
              <a:buNone/>
            </a:pPr>
            <a:endParaRPr lang="en-US" sz="4300" dirty="0"/>
          </a:p>
          <a:p>
            <a:r>
              <a:rPr lang="en-US" sz="4300" dirty="0" err="1"/>
              <a:t>Postcapillary</a:t>
            </a:r>
            <a:r>
              <a:rPr lang="en-US" sz="4300" dirty="0"/>
              <a:t> </a:t>
            </a:r>
            <a:r>
              <a:rPr lang="en-US" sz="4300" dirty="0" err="1"/>
              <a:t>venules</a:t>
            </a:r>
            <a:r>
              <a:rPr lang="en-US" sz="4300" dirty="0"/>
              <a:t> drain into </a:t>
            </a:r>
            <a:r>
              <a:rPr lang="en-US" sz="4300" b="1" i="1" dirty="0">
                <a:solidFill>
                  <a:srgbClr val="FF0000"/>
                </a:solidFill>
              </a:rPr>
              <a:t>collecting </a:t>
            </a:r>
            <a:r>
              <a:rPr lang="en-US" sz="4300" b="1" i="1" dirty="0" err="1">
                <a:solidFill>
                  <a:srgbClr val="FF0000"/>
                </a:solidFill>
              </a:rPr>
              <a:t>venules</a:t>
            </a:r>
            <a:r>
              <a:rPr lang="en-US" sz="4300" dirty="0"/>
              <a:t>  which are structurally similar but larger, </a:t>
            </a:r>
            <a:r>
              <a:rPr lang="en-US" sz="4300" dirty="0" smtClean="0"/>
              <a:t>with more surrounding </a:t>
            </a:r>
            <a:r>
              <a:rPr lang="en-US" sz="4300" dirty="0" err="1" smtClean="0"/>
              <a:t>pericytes</a:t>
            </a:r>
            <a:r>
              <a:rPr lang="en-US" sz="4300" dirty="0" smtClean="0"/>
              <a:t>. </a:t>
            </a:r>
            <a:r>
              <a:rPr lang="en-US" sz="4300" dirty="0"/>
              <a:t>Collecting </a:t>
            </a:r>
            <a:r>
              <a:rPr lang="en-US" sz="4300" dirty="0" err="1"/>
              <a:t>venules</a:t>
            </a:r>
            <a:r>
              <a:rPr lang="en-US" sz="4300" dirty="0"/>
              <a:t> drain into vessels of increasing diameter which eventually acquire a wall of smooth muscle cells two or three layers thick; at this stage the vessels are called </a:t>
            </a:r>
            <a:r>
              <a:rPr lang="en-US" sz="4300" b="1" i="1" dirty="0">
                <a:solidFill>
                  <a:srgbClr val="FF0000"/>
                </a:solidFill>
              </a:rPr>
              <a:t>muscular </a:t>
            </a:r>
            <a:r>
              <a:rPr lang="en-US" sz="4300" b="1" i="1" dirty="0" err="1" smtClean="0">
                <a:solidFill>
                  <a:srgbClr val="FF0000"/>
                </a:solidFill>
              </a:rPr>
              <a:t>venules</a:t>
            </a:r>
            <a:r>
              <a:rPr lang="en-US" sz="4300" dirty="0" smtClean="0"/>
              <a:t>. </a:t>
            </a:r>
            <a:endParaRPr lang="en-US" sz="43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63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98437"/>
            <a:ext cx="8839200" cy="6659563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dirty="0" smtClean="0"/>
              <a:t>CAPILLARIES</a:t>
            </a:r>
          </a:p>
          <a:p>
            <a:r>
              <a:rPr lang="en-US" sz="4000" dirty="0" smtClean="0"/>
              <a:t>Capillaries </a:t>
            </a:r>
            <a:r>
              <a:rPr lang="en-US" sz="4000" dirty="0"/>
              <a:t>have structural variations to permit different levels of metabolic exchange between blood and surrounding tissues. </a:t>
            </a:r>
            <a:endParaRPr lang="en-US" sz="4000" dirty="0" smtClean="0"/>
          </a:p>
          <a:p>
            <a:r>
              <a:rPr lang="en-US" sz="4000" dirty="0" smtClean="0"/>
              <a:t>They </a:t>
            </a:r>
            <a:r>
              <a:rPr lang="en-US" sz="4000" dirty="0"/>
              <a:t>are composed of a single layer of </a:t>
            </a:r>
            <a:r>
              <a:rPr lang="en-US" sz="4000" b="1" dirty="0">
                <a:solidFill>
                  <a:srgbClr val="FF0000"/>
                </a:solidFill>
              </a:rPr>
              <a:t>endothelial cells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rolled up in the form of a tube. </a:t>
            </a:r>
            <a:endParaRPr lang="en-US" sz="4000" dirty="0" smtClean="0"/>
          </a:p>
          <a:p>
            <a:r>
              <a:rPr lang="en-US" sz="4000" dirty="0" smtClean="0"/>
              <a:t>The </a:t>
            </a:r>
            <a:r>
              <a:rPr lang="en-US" sz="4000" dirty="0"/>
              <a:t>average diameter of capillaries varies from 7 to 9 m, and their length is usually not more than 50 m</a:t>
            </a:r>
            <a:r>
              <a:rPr lang="en-US" sz="4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8846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circulatory system has two functional components: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 -the </a:t>
            </a:r>
            <a:r>
              <a:rPr lang="en-US" dirty="0"/>
              <a:t>blood vascular system </a:t>
            </a:r>
            <a:r>
              <a:rPr lang="en-US" dirty="0" smtClean="0"/>
              <a:t>made of the heart, venous and arterial system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B- the </a:t>
            </a:r>
            <a:r>
              <a:rPr lang="en-US" dirty="0"/>
              <a:t>lymph vascular system. a network of drainage vessels for returning excess extravascular fluid, the </a:t>
            </a:r>
            <a:r>
              <a:rPr lang="en-US" b="1" i="1" dirty="0"/>
              <a:t>lymph</a:t>
            </a:r>
            <a:r>
              <a:rPr lang="en-US" dirty="0"/>
              <a:t>, to the blood circulatory system</a:t>
            </a:r>
          </a:p>
        </p:txBody>
      </p:sp>
    </p:spTree>
    <p:extLst>
      <p:ext uri="{BB962C8B-B14F-4D97-AF65-F5344CB8AC3E}">
        <p14:creationId xmlns:p14="http://schemas.microsoft.com/office/powerpoint/2010/main" val="3618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81000"/>
            <a:ext cx="8839200" cy="5745163"/>
          </a:xfrm>
        </p:spPr>
        <p:txBody>
          <a:bodyPr>
            <a:normAutofit/>
          </a:bodyPr>
          <a:lstStyle/>
          <a:p>
            <a:r>
              <a:rPr lang="en-US" sz="4000" dirty="0"/>
              <a:t>Occasional flattened cells called </a:t>
            </a:r>
            <a:r>
              <a:rPr lang="en-US" sz="4000" b="1" i="1" dirty="0" err="1">
                <a:solidFill>
                  <a:srgbClr val="FF0000"/>
                </a:solidFill>
              </a:rPr>
              <a:t>pericytes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/>
              <a:t>embrace the capillary endothelial cells and may have a contractile function</a:t>
            </a:r>
            <a:r>
              <a:rPr lang="en-US" sz="4000" dirty="0" smtClean="0"/>
              <a:t>.</a:t>
            </a:r>
          </a:p>
          <a:p>
            <a:r>
              <a:rPr lang="en-US" sz="4000" dirty="0" smtClean="0"/>
              <a:t>The </a:t>
            </a:r>
            <a:r>
              <a:rPr lang="en-US" sz="4000" dirty="0" err="1" smtClean="0"/>
              <a:t>pericytes</a:t>
            </a:r>
            <a:r>
              <a:rPr lang="en-US" sz="4000" dirty="0" smtClean="0"/>
              <a:t> also </a:t>
            </a:r>
            <a:r>
              <a:rPr lang="en-US" sz="4000" dirty="0"/>
              <a:t>differentiate to form new blood vessels and connective tissue </a:t>
            </a:r>
            <a:r>
              <a:rPr lang="en-US" sz="4000" dirty="0" smtClean="0"/>
              <a:t>cells incase of injury to capillaries.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8038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05600"/>
          </a:xfrm>
        </p:spPr>
        <p:txBody>
          <a:bodyPr>
            <a:noAutofit/>
          </a:bodyPr>
          <a:lstStyle/>
          <a:p>
            <a:r>
              <a:rPr lang="en-US" sz="4000" dirty="0"/>
              <a:t>depending on the continuity of both the endothelial sheet and the basal </a:t>
            </a:r>
            <a:r>
              <a:rPr lang="en-US" sz="4000" dirty="0" smtClean="0"/>
              <a:t>lamina, capillaries can be grouped into </a:t>
            </a:r>
            <a:r>
              <a:rPr lang="en-US" sz="4000" dirty="0" smtClean="0">
                <a:solidFill>
                  <a:srgbClr val="FF0000"/>
                </a:solidFill>
              </a:rPr>
              <a:t>3 main types</a:t>
            </a:r>
            <a:r>
              <a:rPr lang="en-US" sz="4000" dirty="0" smtClean="0"/>
              <a:t>.</a:t>
            </a:r>
          </a:p>
          <a:p>
            <a:r>
              <a:rPr lang="en-US" sz="4000" b="1" dirty="0"/>
              <a:t>1.</a:t>
            </a:r>
            <a:r>
              <a:rPr lang="en-US" sz="4000" dirty="0"/>
              <a:t> The </a:t>
            </a:r>
            <a:r>
              <a:rPr lang="en-US" sz="4000" b="1" dirty="0" smtClean="0">
                <a:solidFill>
                  <a:srgbClr val="FF0000"/>
                </a:solidFill>
              </a:rPr>
              <a:t>continuous capillaries </a:t>
            </a:r>
            <a:r>
              <a:rPr lang="en-US" sz="4000" dirty="0" smtClean="0"/>
              <a:t>are </a:t>
            </a:r>
            <a:r>
              <a:rPr lang="en-US" sz="4000" dirty="0"/>
              <a:t>characterized by the absence of fenestrae in their wall. They are found in all types of muscle tissue, connective tissue, exocrine glands, and nervous tissue. </a:t>
            </a:r>
          </a:p>
        </p:txBody>
      </p:sp>
    </p:spTree>
    <p:extLst>
      <p:ext uri="{BB962C8B-B14F-4D97-AF65-F5344CB8AC3E}">
        <p14:creationId xmlns:p14="http://schemas.microsoft.com/office/powerpoint/2010/main" val="250949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9067800" cy="64008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2.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4000" dirty="0">
                <a:solidFill>
                  <a:srgbClr val="FF0000"/>
                </a:solidFill>
              </a:rPr>
              <a:t>The </a:t>
            </a:r>
            <a:r>
              <a:rPr lang="en-US" sz="4000" b="1" dirty="0">
                <a:solidFill>
                  <a:srgbClr val="FF0000"/>
                </a:solidFill>
              </a:rPr>
              <a:t>fenestrated,</a:t>
            </a:r>
            <a:r>
              <a:rPr lang="en-US" sz="4000" dirty="0">
                <a:solidFill>
                  <a:srgbClr val="FF0000"/>
                </a:solidFill>
              </a:rPr>
              <a:t> or </a:t>
            </a:r>
            <a:r>
              <a:rPr lang="en-US" sz="4000" b="1" dirty="0" err="1">
                <a:solidFill>
                  <a:srgbClr val="FF0000"/>
                </a:solidFill>
              </a:rPr>
              <a:t>visceral,capillaries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are characterized by the presence of several circular </a:t>
            </a:r>
            <a:r>
              <a:rPr lang="en-US" sz="4000" dirty="0" err="1"/>
              <a:t>transcellular</a:t>
            </a:r>
            <a:r>
              <a:rPr lang="en-US" sz="4000" dirty="0"/>
              <a:t> openings in the endothelium membrane called </a:t>
            </a:r>
            <a:r>
              <a:rPr lang="en-US" sz="4000" b="1" dirty="0"/>
              <a:t>fenestrae.</a:t>
            </a:r>
            <a:r>
              <a:rPr lang="en-US" sz="4000" dirty="0"/>
              <a:t> Fenestrae are limited by the cell </a:t>
            </a:r>
            <a:r>
              <a:rPr lang="en-US" sz="4000" dirty="0" smtClean="0"/>
              <a:t>membrane. </a:t>
            </a:r>
            <a:r>
              <a:rPr lang="en-US" sz="4000" dirty="0"/>
              <a:t>Each fenestra is obliterated by a </a:t>
            </a:r>
            <a:r>
              <a:rPr lang="en-US" sz="4000" b="1" dirty="0">
                <a:solidFill>
                  <a:srgbClr val="FF0000"/>
                </a:solidFill>
              </a:rPr>
              <a:t>diaphragm</a:t>
            </a:r>
            <a:r>
              <a:rPr lang="en-US" sz="4000" dirty="0"/>
              <a:t> that is thinner than a cell membrane </a:t>
            </a:r>
          </a:p>
        </p:txBody>
      </p:sp>
    </p:spTree>
    <p:extLst>
      <p:ext uri="{BB962C8B-B14F-4D97-AF65-F5344CB8AC3E}">
        <p14:creationId xmlns:p14="http://schemas.microsoft.com/office/powerpoint/2010/main" val="146045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i="1" smtClean="0"/>
              <a:t>Capillary Structure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2514600" cy="2470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57200" y="1600200"/>
            <a:ext cx="21923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200" b="1"/>
              <a:t>Continuous</a:t>
            </a:r>
          </a:p>
        </p:txBody>
      </p:sp>
      <p:sp>
        <p:nvSpPr>
          <p:cNvPr id="19461" name="Text Box 9"/>
          <p:cNvSpPr txBox="1">
            <a:spLocks noChangeArrowheads="1"/>
          </p:cNvSpPr>
          <p:nvPr/>
        </p:nvSpPr>
        <p:spPr bwMode="auto">
          <a:xfrm>
            <a:off x="228600" y="4876800"/>
            <a:ext cx="32115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800"/>
              <a:t>Intercellular Junction</a:t>
            </a:r>
          </a:p>
        </p:txBody>
      </p:sp>
      <p:sp>
        <p:nvSpPr>
          <p:cNvPr id="19462" name="Line 10"/>
          <p:cNvSpPr>
            <a:spLocks noChangeShapeType="1"/>
          </p:cNvSpPr>
          <p:nvPr/>
        </p:nvSpPr>
        <p:spPr bwMode="auto">
          <a:xfrm flipV="1">
            <a:off x="1828800" y="3886200"/>
            <a:ext cx="0" cy="106680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3" name="Text Box 12"/>
          <p:cNvSpPr txBox="1">
            <a:spLocks noChangeArrowheads="1"/>
          </p:cNvSpPr>
          <p:nvPr/>
        </p:nvSpPr>
        <p:spPr bwMode="auto">
          <a:xfrm>
            <a:off x="304800" y="5257800"/>
            <a:ext cx="38512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800"/>
              <a:t>e.g. skeletal muscle          </a:t>
            </a:r>
          </a:p>
        </p:txBody>
      </p:sp>
      <p:sp>
        <p:nvSpPr>
          <p:cNvPr id="19464" name="Text Box 15"/>
          <p:cNvSpPr txBox="1">
            <a:spLocks noChangeArrowheads="1"/>
          </p:cNvSpPr>
          <p:nvPr/>
        </p:nvSpPr>
        <p:spPr bwMode="auto">
          <a:xfrm>
            <a:off x="4632325" y="5146675"/>
            <a:ext cx="2316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IE"/>
              <a:t>M- Marginal fold</a:t>
            </a:r>
            <a:endParaRPr lang="en-GB"/>
          </a:p>
        </p:txBody>
      </p:sp>
      <p:pic>
        <p:nvPicPr>
          <p:cNvPr id="19465" name="Picture 16" descr="C:\Documents and Settings\Stuart Bund\Desktop\Image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1752600"/>
            <a:ext cx="5410200" cy="328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20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04800"/>
            <a:ext cx="8686800" cy="5821363"/>
          </a:xfrm>
        </p:spPr>
        <p:txBody>
          <a:bodyPr>
            <a:normAutofit/>
          </a:bodyPr>
          <a:lstStyle/>
          <a:p>
            <a:r>
              <a:rPr lang="en-US" sz="4000" dirty="0"/>
              <a:t>Fenestrated capillaries are found in some tissues where there is extensive molecular exchange with the blood; such tissues include the </a:t>
            </a:r>
            <a:r>
              <a:rPr lang="en-US" sz="4000" dirty="0">
                <a:solidFill>
                  <a:srgbClr val="FF0000"/>
                </a:solidFill>
              </a:rPr>
              <a:t>small intestine</a:t>
            </a:r>
            <a:r>
              <a:rPr lang="en-US" sz="4000" dirty="0"/>
              <a:t>, </a:t>
            </a:r>
            <a:r>
              <a:rPr lang="en-US" sz="4000" dirty="0">
                <a:solidFill>
                  <a:srgbClr val="FF0000"/>
                </a:solidFill>
              </a:rPr>
              <a:t>endocrine glands and the kidney</a:t>
            </a:r>
            <a:r>
              <a:rPr lang="en-US" sz="4000" dirty="0"/>
              <a:t>. </a:t>
            </a:r>
            <a:endParaRPr lang="en-US" sz="4000" dirty="0" smtClean="0"/>
          </a:p>
          <a:p>
            <a:r>
              <a:rPr lang="en-US" sz="4000" dirty="0" err="1"/>
              <a:t>Pericytes</a:t>
            </a:r>
            <a:r>
              <a:rPr lang="en-US" sz="4000" dirty="0"/>
              <a:t> are rarely found in association with fenestrated capillaries</a:t>
            </a:r>
          </a:p>
        </p:txBody>
      </p:sp>
    </p:spTree>
    <p:extLst>
      <p:ext uri="{BB962C8B-B14F-4D97-AF65-F5344CB8AC3E}">
        <p14:creationId xmlns:p14="http://schemas.microsoft.com/office/powerpoint/2010/main" val="3113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i="1" smtClean="0"/>
              <a:t>Capillary Structure</a:t>
            </a:r>
          </a:p>
        </p:txBody>
      </p:sp>
      <p:sp>
        <p:nvSpPr>
          <p:cNvPr id="20483" name="AutoShape 13"/>
          <p:cNvSpPr>
            <a:spLocks noChangeArrowheads="1"/>
          </p:cNvSpPr>
          <p:nvPr/>
        </p:nvSpPr>
        <p:spPr bwMode="auto">
          <a:xfrm>
            <a:off x="990600" y="3657600"/>
            <a:ext cx="3200400" cy="1295400"/>
          </a:xfrm>
          <a:prstGeom prst="hexagon">
            <a:avLst>
              <a:gd name="adj" fmla="val 61765"/>
              <a:gd name="vf" fmla="val 115470"/>
            </a:avLst>
          </a:prstGeom>
          <a:solidFill>
            <a:schemeClr val="fol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Oval 17"/>
          <p:cNvSpPr>
            <a:spLocks noChangeArrowheads="1"/>
          </p:cNvSpPr>
          <p:nvPr/>
        </p:nvSpPr>
        <p:spPr bwMode="auto">
          <a:xfrm>
            <a:off x="1905000" y="4191000"/>
            <a:ext cx="10668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Oval 21"/>
          <p:cNvSpPr>
            <a:spLocks noChangeArrowheads="1"/>
          </p:cNvSpPr>
          <p:nvPr/>
        </p:nvSpPr>
        <p:spPr bwMode="auto">
          <a:xfrm>
            <a:off x="2133600" y="3810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Oval 22"/>
          <p:cNvSpPr>
            <a:spLocks noChangeArrowheads="1"/>
          </p:cNvSpPr>
          <p:nvPr/>
        </p:nvSpPr>
        <p:spPr bwMode="auto">
          <a:xfrm>
            <a:off x="2514600" y="3733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Oval 23"/>
          <p:cNvSpPr>
            <a:spLocks noChangeArrowheads="1"/>
          </p:cNvSpPr>
          <p:nvPr/>
        </p:nvSpPr>
        <p:spPr bwMode="auto">
          <a:xfrm>
            <a:off x="2667000" y="3810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8" name="Oval 24"/>
          <p:cNvSpPr>
            <a:spLocks noChangeArrowheads="1"/>
          </p:cNvSpPr>
          <p:nvPr/>
        </p:nvSpPr>
        <p:spPr bwMode="auto">
          <a:xfrm>
            <a:off x="2971800" y="3810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9" name="Oval 25"/>
          <p:cNvSpPr>
            <a:spLocks noChangeArrowheads="1"/>
          </p:cNvSpPr>
          <p:nvPr/>
        </p:nvSpPr>
        <p:spPr bwMode="auto">
          <a:xfrm>
            <a:off x="3048000" y="4114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Oval 26"/>
          <p:cNvSpPr>
            <a:spLocks noChangeArrowheads="1"/>
          </p:cNvSpPr>
          <p:nvPr/>
        </p:nvSpPr>
        <p:spPr bwMode="auto">
          <a:xfrm>
            <a:off x="3352800" y="4038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1" name="Oval 27"/>
          <p:cNvSpPr>
            <a:spLocks noChangeArrowheads="1"/>
          </p:cNvSpPr>
          <p:nvPr/>
        </p:nvSpPr>
        <p:spPr bwMode="auto">
          <a:xfrm>
            <a:off x="2743200" y="3962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Oval 28"/>
          <p:cNvSpPr>
            <a:spLocks noChangeArrowheads="1"/>
          </p:cNvSpPr>
          <p:nvPr/>
        </p:nvSpPr>
        <p:spPr bwMode="auto">
          <a:xfrm>
            <a:off x="3276600" y="3810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Oval 29"/>
          <p:cNvSpPr>
            <a:spLocks noChangeArrowheads="1"/>
          </p:cNvSpPr>
          <p:nvPr/>
        </p:nvSpPr>
        <p:spPr bwMode="auto">
          <a:xfrm>
            <a:off x="3581400" y="4114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Oval 30"/>
          <p:cNvSpPr>
            <a:spLocks noChangeArrowheads="1"/>
          </p:cNvSpPr>
          <p:nvPr/>
        </p:nvSpPr>
        <p:spPr bwMode="auto">
          <a:xfrm>
            <a:off x="3657600" y="4343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Oval 31"/>
          <p:cNvSpPr>
            <a:spLocks noChangeArrowheads="1"/>
          </p:cNvSpPr>
          <p:nvPr/>
        </p:nvSpPr>
        <p:spPr bwMode="auto">
          <a:xfrm>
            <a:off x="3352800" y="4572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Oval 32"/>
          <p:cNvSpPr>
            <a:spLocks noChangeArrowheads="1"/>
          </p:cNvSpPr>
          <p:nvPr/>
        </p:nvSpPr>
        <p:spPr bwMode="auto">
          <a:xfrm>
            <a:off x="3124200" y="4419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Oval 33"/>
          <p:cNvSpPr>
            <a:spLocks noChangeArrowheads="1"/>
          </p:cNvSpPr>
          <p:nvPr/>
        </p:nvSpPr>
        <p:spPr bwMode="auto">
          <a:xfrm>
            <a:off x="3276600" y="4191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Oval 34"/>
          <p:cNvSpPr>
            <a:spLocks noChangeArrowheads="1"/>
          </p:cNvSpPr>
          <p:nvPr/>
        </p:nvSpPr>
        <p:spPr bwMode="auto">
          <a:xfrm>
            <a:off x="1905000" y="3733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Oval 35"/>
          <p:cNvSpPr>
            <a:spLocks noChangeArrowheads="1"/>
          </p:cNvSpPr>
          <p:nvPr/>
        </p:nvSpPr>
        <p:spPr bwMode="auto">
          <a:xfrm>
            <a:off x="3581400" y="4495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Oval 36"/>
          <p:cNvSpPr>
            <a:spLocks noChangeArrowheads="1"/>
          </p:cNvSpPr>
          <p:nvPr/>
        </p:nvSpPr>
        <p:spPr bwMode="auto">
          <a:xfrm>
            <a:off x="1676400" y="3886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Oval 37"/>
          <p:cNvSpPr>
            <a:spLocks noChangeArrowheads="1"/>
          </p:cNvSpPr>
          <p:nvPr/>
        </p:nvSpPr>
        <p:spPr bwMode="auto">
          <a:xfrm>
            <a:off x="1447800" y="4038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Oval 38"/>
          <p:cNvSpPr>
            <a:spLocks noChangeArrowheads="1"/>
          </p:cNvSpPr>
          <p:nvPr/>
        </p:nvSpPr>
        <p:spPr bwMode="auto">
          <a:xfrm>
            <a:off x="1295400" y="4191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Oval 39"/>
          <p:cNvSpPr>
            <a:spLocks noChangeArrowheads="1"/>
          </p:cNvSpPr>
          <p:nvPr/>
        </p:nvSpPr>
        <p:spPr bwMode="auto">
          <a:xfrm>
            <a:off x="2895600" y="4495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Oval 40"/>
          <p:cNvSpPr>
            <a:spLocks noChangeArrowheads="1"/>
          </p:cNvSpPr>
          <p:nvPr/>
        </p:nvSpPr>
        <p:spPr bwMode="auto">
          <a:xfrm>
            <a:off x="1447800" y="4343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5" name="Oval 41"/>
          <p:cNvSpPr>
            <a:spLocks noChangeArrowheads="1"/>
          </p:cNvSpPr>
          <p:nvPr/>
        </p:nvSpPr>
        <p:spPr bwMode="auto">
          <a:xfrm>
            <a:off x="1600200" y="4495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6" name="Oval 42"/>
          <p:cNvSpPr>
            <a:spLocks noChangeArrowheads="1"/>
          </p:cNvSpPr>
          <p:nvPr/>
        </p:nvSpPr>
        <p:spPr bwMode="auto">
          <a:xfrm>
            <a:off x="1676400" y="4191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7" name="Oval 43"/>
          <p:cNvSpPr>
            <a:spLocks noChangeArrowheads="1"/>
          </p:cNvSpPr>
          <p:nvPr/>
        </p:nvSpPr>
        <p:spPr bwMode="auto">
          <a:xfrm>
            <a:off x="1752600" y="4343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8" name="Oval 44"/>
          <p:cNvSpPr>
            <a:spLocks noChangeArrowheads="1"/>
          </p:cNvSpPr>
          <p:nvPr/>
        </p:nvSpPr>
        <p:spPr bwMode="auto">
          <a:xfrm>
            <a:off x="1828800" y="4572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09" name="Oval 45"/>
          <p:cNvSpPr>
            <a:spLocks noChangeArrowheads="1"/>
          </p:cNvSpPr>
          <p:nvPr/>
        </p:nvSpPr>
        <p:spPr bwMode="auto">
          <a:xfrm>
            <a:off x="1981200" y="4724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0" name="Oval 46"/>
          <p:cNvSpPr>
            <a:spLocks noChangeArrowheads="1"/>
          </p:cNvSpPr>
          <p:nvPr/>
        </p:nvSpPr>
        <p:spPr bwMode="auto">
          <a:xfrm>
            <a:off x="2209800" y="4572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1" name="Oval 47"/>
          <p:cNvSpPr>
            <a:spLocks noChangeArrowheads="1"/>
          </p:cNvSpPr>
          <p:nvPr/>
        </p:nvSpPr>
        <p:spPr bwMode="auto">
          <a:xfrm>
            <a:off x="1828800" y="4038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2" name="Oval 48"/>
          <p:cNvSpPr>
            <a:spLocks noChangeArrowheads="1"/>
          </p:cNvSpPr>
          <p:nvPr/>
        </p:nvSpPr>
        <p:spPr bwMode="auto">
          <a:xfrm>
            <a:off x="2057400" y="3962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3" name="Oval 49"/>
          <p:cNvSpPr>
            <a:spLocks noChangeArrowheads="1"/>
          </p:cNvSpPr>
          <p:nvPr/>
        </p:nvSpPr>
        <p:spPr bwMode="auto">
          <a:xfrm>
            <a:off x="2286000" y="3962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4" name="Oval 50"/>
          <p:cNvSpPr>
            <a:spLocks noChangeArrowheads="1"/>
          </p:cNvSpPr>
          <p:nvPr/>
        </p:nvSpPr>
        <p:spPr bwMode="auto">
          <a:xfrm>
            <a:off x="2362200" y="4724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5" name="Oval 51"/>
          <p:cNvSpPr>
            <a:spLocks noChangeArrowheads="1"/>
          </p:cNvSpPr>
          <p:nvPr/>
        </p:nvSpPr>
        <p:spPr bwMode="auto">
          <a:xfrm>
            <a:off x="3048000" y="4648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6" name="Oval 52"/>
          <p:cNvSpPr>
            <a:spLocks noChangeArrowheads="1"/>
          </p:cNvSpPr>
          <p:nvPr/>
        </p:nvSpPr>
        <p:spPr bwMode="auto">
          <a:xfrm>
            <a:off x="2667000" y="4648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7" name="Oval 53"/>
          <p:cNvSpPr>
            <a:spLocks noChangeArrowheads="1"/>
          </p:cNvSpPr>
          <p:nvPr/>
        </p:nvSpPr>
        <p:spPr bwMode="auto">
          <a:xfrm>
            <a:off x="2819400" y="4724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8" name="AutoShape 124"/>
          <p:cNvSpPr>
            <a:spLocks noChangeArrowheads="1"/>
          </p:cNvSpPr>
          <p:nvPr/>
        </p:nvSpPr>
        <p:spPr bwMode="auto">
          <a:xfrm>
            <a:off x="3429000" y="4343400"/>
            <a:ext cx="3200400" cy="1295400"/>
          </a:xfrm>
          <a:prstGeom prst="hexagon">
            <a:avLst>
              <a:gd name="adj" fmla="val 61765"/>
              <a:gd name="vf" fmla="val 115470"/>
            </a:avLst>
          </a:prstGeom>
          <a:solidFill>
            <a:schemeClr val="fol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19" name="Oval 125"/>
          <p:cNvSpPr>
            <a:spLocks noChangeArrowheads="1"/>
          </p:cNvSpPr>
          <p:nvPr/>
        </p:nvSpPr>
        <p:spPr bwMode="auto">
          <a:xfrm>
            <a:off x="4038600" y="4724400"/>
            <a:ext cx="10668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0" name="Oval 126"/>
          <p:cNvSpPr>
            <a:spLocks noChangeArrowheads="1"/>
          </p:cNvSpPr>
          <p:nvPr/>
        </p:nvSpPr>
        <p:spPr bwMode="auto">
          <a:xfrm>
            <a:off x="4724400" y="4419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1" name="Oval 127"/>
          <p:cNvSpPr>
            <a:spLocks noChangeArrowheads="1"/>
          </p:cNvSpPr>
          <p:nvPr/>
        </p:nvSpPr>
        <p:spPr bwMode="auto">
          <a:xfrm>
            <a:off x="4953000" y="4419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2" name="Oval 128"/>
          <p:cNvSpPr>
            <a:spLocks noChangeArrowheads="1"/>
          </p:cNvSpPr>
          <p:nvPr/>
        </p:nvSpPr>
        <p:spPr bwMode="auto">
          <a:xfrm>
            <a:off x="4953000" y="4648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3" name="Oval 129"/>
          <p:cNvSpPr>
            <a:spLocks noChangeArrowheads="1"/>
          </p:cNvSpPr>
          <p:nvPr/>
        </p:nvSpPr>
        <p:spPr bwMode="auto">
          <a:xfrm>
            <a:off x="5410200" y="4495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4" name="Oval 130"/>
          <p:cNvSpPr>
            <a:spLocks noChangeArrowheads="1"/>
          </p:cNvSpPr>
          <p:nvPr/>
        </p:nvSpPr>
        <p:spPr bwMode="auto">
          <a:xfrm>
            <a:off x="5486400" y="4800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5" name="Oval 131"/>
          <p:cNvSpPr>
            <a:spLocks noChangeArrowheads="1"/>
          </p:cNvSpPr>
          <p:nvPr/>
        </p:nvSpPr>
        <p:spPr bwMode="auto">
          <a:xfrm>
            <a:off x="5791200" y="4724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6" name="Oval 132"/>
          <p:cNvSpPr>
            <a:spLocks noChangeArrowheads="1"/>
          </p:cNvSpPr>
          <p:nvPr/>
        </p:nvSpPr>
        <p:spPr bwMode="auto">
          <a:xfrm>
            <a:off x="5181600" y="4648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7" name="Oval 133"/>
          <p:cNvSpPr>
            <a:spLocks noChangeArrowheads="1"/>
          </p:cNvSpPr>
          <p:nvPr/>
        </p:nvSpPr>
        <p:spPr bwMode="auto">
          <a:xfrm>
            <a:off x="5715000" y="4495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Oval 134"/>
          <p:cNvSpPr>
            <a:spLocks noChangeArrowheads="1"/>
          </p:cNvSpPr>
          <p:nvPr/>
        </p:nvSpPr>
        <p:spPr bwMode="auto">
          <a:xfrm>
            <a:off x="6019800" y="4800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29" name="Oval 135"/>
          <p:cNvSpPr>
            <a:spLocks noChangeArrowheads="1"/>
          </p:cNvSpPr>
          <p:nvPr/>
        </p:nvSpPr>
        <p:spPr bwMode="auto">
          <a:xfrm>
            <a:off x="6096000" y="5029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0" name="Oval 136"/>
          <p:cNvSpPr>
            <a:spLocks noChangeArrowheads="1"/>
          </p:cNvSpPr>
          <p:nvPr/>
        </p:nvSpPr>
        <p:spPr bwMode="auto">
          <a:xfrm>
            <a:off x="5791200" y="5257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1" name="Oval 137"/>
          <p:cNvSpPr>
            <a:spLocks noChangeArrowheads="1"/>
          </p:cNvSpPr>
          <p:nvPr/>
        </p:nvSpPr>
        <p:spPr bwMode="auto">
          <a:xfrm>
            <a:off x="5562600" y="5105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2" name="Oval 138"/>
          <p:cNvSpPr>
            <a:spLocks noChangeArrowheads="1"/>
          </p:cNvSpPr>
          <p:nvPr/>
        </p:nvSpPr>
        <p:spPr bwMode="auto">
          <a:xfrm>
            <a:off x="5715000" y="4876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3" name="Oval 139"/>
          <p:cNvSpPr>
            <a:spLocks noChangeArrowheads="1"/>
          </p:cNvSpPr>
          <p:nvPr/>
        </p:nvSpPr>
        <p:spPr bwMode="auto">
          <a:xfrm>
            <a:off x="4343400" y="4419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4" name="Oval 140"/>
          <p:cNvSpPr>
            <a:spLocks noChangeArrowheads="1"/>
          </p:cNvSpPr>
          <p:nvPr/>
        </p:nvSpPr>
        <p:spPr bwMode="auto">
          <a:xfrm>
            <a:off x="6019800" y="5181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5" name="Oval 141"/>
          <p:cNvSpPr>
            <a:spLocks noChangeArrowheads="1"/>
          </p:cNvSpPr>
          <p:nvPr/>
        </p:nvSpPr>
        <p:spPr bwMode="auto">
          <a:xfrm>
            <a:off x="4114800" y="4572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6" name="Oval 142"/>
          <p:cNvSpPr>
            <a:spLocks noChangeArrowheads="1"/>
          </p:cNvSpPr>
          <p:nvPr/>
        </p:nvSpPr>
        <p:spPr bwMode="auto">
          <a:xfrm>
            <a:off x="3886200" y="4724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7" name="Oval 143"/>
          <p:cNvSpPr>
            <a:spLocks noChangeArrowheads="1"/>
          </p:cNvSpPr>
          <p:nvPr/>
        </p:nvSpPr>
        <p:spPr bwMode="auto">
          <a:xfrm>
            <a:off x="3733800" y="4876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8" name="Oval 144"/>
          <p:cNvSpPr>
            <a:spLocks noChangeArrowheads="1"/>
          </p:cNvSpPr>
          <p:nvPr/>
        </p:nvSpPr>
        <p:spPr bwMode="auto">
          <a:xfrm>
            <a:off x="5334000" y="5181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39" name="Oval 145"/>
          <p:cNvSpPr>
            <a:spLocks noChangeArrowheads="1"/>
          </p:cNvSpPr>
          <p:nvPr/>
        </p:nvSpPr>
        <p:spPr bwMode="auto">
          <a:xfrm>
            <a:off x="3886200" y="5029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0" name="Oval 146"/>
          <p:cNvSpPr>
            <a:spLocks noChangeArrowheads="1"/>
          </p:cNvSpPr>
          <p:nvPr/>
        </p:nvSpPr>
        <p:spPr bwMode="auto">
          <a:xfrm>
            <a:off x="4038600" y="5257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1" name="Oval 147"/>
          <p:cNvSpPr>
            <a:spLocks noChangeArrowheads="1"/>
          </p:cNvSpPr>
          <p:nvPr/>
        </p:nvSpPr>
        <p:spPr bwMode="auto">
          <a:xfrm>
            <a:off x="4114800" y="5105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2" name="Oval 148"/>
          <p:cNvSpPr>
            <a:spLocks noChangeArrowheads="1"/>
          </p:cNvSpPr>
          <p:nvPr/>
        </p:nvSpPr>
        <p:spPr bwMode="auto">
          <a:xfrm>
            <a:off x="4267200" y="5257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3" name="Oval 149"/>
          <p:cNvSpPr>
            <a:spLocks noChangeArrowheads="1"/>
          </p:cNvSpPr>
          <p:nvPr/>
        </p:nvSpPr>
        <p:spPr bwMode="auto">
          <a:xfrm>
            <a:off x="4495800" y="5105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4" name="Oval 150"/>
          <p:cNvSpPr>
            <a:spLocks noChangeArrowheads="1"/>
          </p:cNvSpPr>
          <p:nvPr/>
        </p:nvSpPr>
        <p:spPr bwMode="auto">
          <a:xfrm>
            <a:off x="4419600" y="5410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5" name="Oval 151"/>
          <p:cNvSpPr>
            <a:spLocks noChangeArrowheads="1"/>
          </p:cNvSpPr>
          <p:nvPr/>
        </p:nvSpPr>
        <p:spPr bwMode="auto">
          <a:xfrm>
            <a:off x="4648200" y="5257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6" name="Oval 152"/>
          <p:cNvSpPr>
            <a:spLocks noChangeArrowheads="1"/>
          </p:cNvSpPr>
          <p:nvPr/>
        </p:nvSpPr>
        <p:spPr bwMode="auto">
          <a:xfrm>
            <a:off x="4800600" y="5105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7" name="Oval 153"/>
          <p:cNvSpPr>
            <a:spLocks noChangeArrowheads="1"/>
          </p:cNvSpPr>
          <p:nvPr/>
        </p:nvSpPr>
        <p:spPr bwMode="auto">
          <a:xfrm>
            <a:off x="5257800" y="4876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8" name="Oval 154"/>
          <p:cNvSpPr>
            <a:spLocks noChangeArrowheads="1"/>
          </p:cNvSpPr>
          <p:nvPr/>
        </p:nvSpPr>
        <p:spPr bwMode="auto">
          <a:xfrm>
            <a:off x="4572000" y="4572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49" name="Oval 155"/>
          <p:cNvSpPr>
            <a:spLocks noChangeArrowheads="1"/>
          </p:cNvSpPr>
          <p:nvPr/>
        </p:nvSpPr>
        <p:spPr bwMode="auto">
          <a:xfrm>
            <a:off x="4800600" y="5410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0" name="Oval 156"/>
          <p:cNvSpPr>
            <a:spLocks noChangeArrowheads="1"/>
          </p:cNvSpPr>
          <p:nvPr/>
        </p:nvSpPr>
        <p:spPr bwMode="auto">
          <a:xfrm>
            <a:off x="5486400" y="5334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1" name="Oval 157"/>
          <p:cNvSpPr>
            <a:spLocks noChangeArrowheads="1"/>
          </p:cNvSpPr>
          <p:nvPr/>
        </p:nvSpPr>
        <p:spPr bwMode="auto">
          <a:xfrm>
            <a:off x="5105400" y="5334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2" name="Oval 158"/>
          <p:cNvSpPr>
            <a:spLocks noChangeArrowheads="1"/>
          </p:cNvSpPr>
          <p:nvPr/>
        </p:nvSpPr>
        <p:spPr bwMode="auto">
          <a:xfrm>
            <a:off x="5257800" y="5410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3" name="AutoShape 159"/>
          <p:cNvSpPr>
            <a:spLocks noChangeArrowheads="1"/>
          </p:cNvSpPr>
          <p:nvPr/>
        </p:nvSpPr>
        <p:spPr bwMode="auto">
          <a:xfrm>
            <a:off x="990600" y="4953000"/>
            <a:ext cx="3200400" cy="1295400"/>
          </a:xfrm>
          <a:prstGeom prst="hexagon">
            <a:avLst>
              <a:gd name="adj" fmla="val 61765"/>
              <a:gd name="vf" fmla="val 115470"/>
            </a:avLst>
          </a:prstGeom>
          <a:solidFill>
            <a:schemeClr val="folHlink"/>
          </a:solidFill>
          <a:ln w="381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4" name="Oval 160"/>
          <p:cNvSpPr>
            <a:spLocks noChangeArrowheads="1"/>
          </p:cNvSpPr>
          <p:nvPr/>
        </p:nvSpPr>
        <p:spPr bwMode="auto">
          <a:xfrm>
            <a:off x="2057400" y="5410200"/>
            <a:ext cx="1066800" cy="3810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5" name="Oval 161"/>
          <p:cNvSpPr>
            <a:spLocks noChangeArrowheads="1"/>
          </p:cNvSpPr>
          <p:nvPr/>
        </p:nvSpPr>
        <p:spPr bwMode="auto">
          <a:xfrm>
            <a:off x="2133600" y="5105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6" name="Oval 162"/>
          <p:cNvSpPr>
            <a:spLocks noChangeArrowheads="1"/>
          </p:cNvSpPr>
          <p:nvPr/>
        </p:nvSpPr>
        <p:spPr bwMode="auto">
          <a:xfrm>
            <a:off x="2514600" y="5029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7" name="Oval 163"/>
          <p:cNvSpPr>
            <a:spLocks noChangeArrowheads="1"/>
          </p:cNvSpPr>
          <p:nvPr/>
        </p:nvSpPr>
        <p:spPr bwMode="auto">
          <a:xfrm>
            <a:off x="2667000" y="5105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8" name="Oval 164"/>
          <p:cNvSpPr>
            <a:spLocks noChangeArrowheads="1"/>
          </p:cNvSpPr>
          <p:nvPr/>
        </p:nvSpPr>
        <p:spPr bwMode="auto">
          <a:xfrm>
            <a:off x="2971800" y="5105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59" name="Oval 165"/>
          <p:cNvSpPr>
            <a:spLocks noChangeArrowheads="1"/>
          </p:cNvSpPr>
          <p:nvPr/>
        </p:nvSpPr>
        <p:spPr bwMode="auto">
          <a:xfrm>
            <a:off x="3124200" y="5257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0" name="Oval 166"/>
          <p:cNvSpPr>
            <a:spLocks noChangeArrowheads="1"/>
          </p:cNvSpPr>
          <p:nvPr/>
        </p:nvSpPr>
        <p:spPr bwMode="auto">
          <a:xfrm>
            <a:off x="3352800" y="5334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1" name="Oval 167"/>
          <p:cNvSpPr>
            <a:spLocks noChangeArrowheads="1"/>
          </p:cNvSpPr>
          <p:nvPr/>
        </p:nvSpPr>
        <p:spPr bwMode="auto">
          <a:xfrm>
            <a:off x="2743200" y="5257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2" name="Oval 168"/>
          <p:cNvSpPr>
            <a:spLocks noChangeArrowheads="1"/>
          </p:cNvSpPr>
          <p:nvPr/>
        </p:nvSpPr>
        <p:spPr bwMode="auto">
          <a:xfrm>
            <a:off x="3276600" y="5105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3" name="Oval 169"/>
          <p:cNvSpPr>
            <a:spLocks noChangeArrowheads="1"/>
          </p:cNvSpPr>
          <p:nvPr/>
        </p:nvSpPr>
        <p:spPr bwMode="auto">
          <a:xfrm>
            <a:off x="3581400" y="5410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4" name="Oval 170"/>
          <p:cNvSpPr>
            <a:spLocks noChangeArrowheads="1"/>
          </p:cNvSpPr>
          <p:nvPr/>
        </p:nvSpPr>
        <p:spPr bwMode="auto">
          <a:xfrm>
            <a:off x="3657600" y="5638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5" name="Oval 171"/>
          <p:cNvSpPr>
            <a:spLocks noChangeArrowheads="1"/>
          </p:cNvSpPr>
          <p:nvPr/>
        </p:nvSpPr>
        <p:spPr bwMode="auto">
          <a:xfrm>
            <a:off x="3352800" y="5867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6" name="Oval 172"/>
          <p:cNvSpPr>
            <a:spLocks noChangeArrowheads="1"/>
          </p:cNvSpPr>
          <p:nvPr/>
        </p:nvSpPr>
        <p:spPr bwMode="auto">
          <a:xfrm>
            <a:off x="3124200" y="5715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7" name="Oval 173"/>
          <p:cNvSpPr>
            <a:spLocks noChangeArrowheads="1"/>
          </p:cNvSpPr>
          <p:nvPr/>
        </p:nvSpPr>
        <p:spPr bwMode="auto">
          <a:xfrm>
            <a:off x="3276600" y="5486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8" name="Oval 174"/>
          <p:cNvSpPr>
            <a:spLocks noChangeArrowheads="1"/>
          </p:cNvSpPr>
          <p:nvPr/>
        </p:nvSpPr>
        <p:spPr bwMode="auto">
          <a:xfrm>
            <a:off x="1905000" y="5029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69" name="Oval 175"/>
          <p:cNvSpPr>
            <a:spLocks noChangeArrowheads="1"/>
          </p:cNvSpPr>
          <p:nvPr/>
        </p:nvSpPr>
        <p:spPr bwMode="auto">
          <a:xfrm>
            <a:off x="3581400" y="5791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0" name="Oval 176"/>
          <p:cNvSpPr>
            <a:spLocks noChangeArrowheads="1"/>
          </p:cNvSpPr>
          <p:nvPr/>
        </p:nvSpPr>
        <p:spPr bwMode="auto">
          <a:xfrm>
            <a:off x="1676400" y="5181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1" name="Oval 177"/>
          <p:cNvSpPr>
            <a:spLocks noChangeArrowheads="1"/>
          </p:cNvSpPr>
          <p:nvPr/>
        </p:nvSpPr>
        <p:spPr bwMode="auto">
          <a:xfrm>
            <a:off x="1447800" y="5334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2" name="Oval 178"/>
          <p:cNvSpPr>
            <a:spLocks noChangeArrowheads="1"/>
          </p:cNvSpPr>
          <p:nvPr/>
        </p:nvSpPr>
        <p:spPr bwMode="auto">
          <a:xfrm>
            <a:off x="1295400" y="5486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3" name="Oval 179"/>
          <p:cNvSpPr>
            <a:spLocks noChangeArrowheads="1"/>
          </p:cNvSpPr>
          <p:nvPr/>
        </p:nvSpPr>
        <p:spPr bwMode="auto">
          <a:xfrm>
            <a:off x="2895600" y="5791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4" name="Oval 180"/>
          <p:cNvSpPr>
            <a:spLocks noChangeArrowheads="1"/>
          </p:cNvSpPr>
          <p:nvPr/>
        </p:nvSpPr>
        <p:spPr bwMode="auto">
          <a:xfrm>
            <a:off x="1447800" y="5638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5" name="Oval 181"/>
          <p:cNvSpPr>
            <a:spLocks noChangeArrowheads="1"/>
          </p:cNvSpPr>
          <p:nvPr/>
        </p:nvSpPr>
        <p:spPr bwMode="auto">
          <a:xfrm>
            <a:off x="1600200" y="5791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6" name="Oval 182"/>
          <p:cNvSpPr>
            <a:spLocks noChangeArrowheads="1"/>
          </p:cNvSpPr>
          <p:nvPr/>
        </p:nvSpPr>
        <p:spPr bwMode="auto">
          <a:xfrm>
            <a:off x="1676400" y="5486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7" name="Oval 183"/>
          <p:cNvSpPr>
            <a:spLocks noChangeArrowheads="1"/>
          </p:cNvSpPr>
          <p:nvPr/>
        </p:nvSpPr>
        <p:spPr bwMode="auto">
          <a:xfrm>
            <a:off x="1828800" y="5638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8" name="Oval 184"/>
          <p:cNvSpPr>
            <a:spLocks noChangeArrowheads="1"/>
          </p:cNvSpPr>
          <p:nvPr/>
        </p:nvSpPr>
        <p:spPr bwMode="auto">
          <a:xfrm>
            <a:off x="1828800" y="5867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79" name="Oval 185"/>
          <p:cNvSpPr>
            <a:spLocks noChangeArrowheads="1"/>
          </p:cNvSpPr>
          <p:nvPr/>
        </p:nvSpPr>
        <p:spPr bwMode="auto">
          <a:xfrm>
            <a:off x="1981200" y="6019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0" name="Oval 186"/>
          <p:cNvSpPr>
            <a:spLocks noChangeArrowheads="1"/>
          </p:cNvSpPr>
          <p:nvPr/>
        </p:nvSpPr>
        <p:spPr bwMode="auto">
          <a:xfrm>
            <a:off x="2209800" y="58674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1" name="Oval 187"/>
          <p:cNvSpPr>
            <a:spLocks noChangeArrowheads="1"/>
          </p:cNvSpPr>
          <p:nvPr/>
        </p:nvSpPr>
        <p:spPr bwMode="auto">
          <a:xfrm>
            <a:off x="1828800" y="53340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2" name="Oval 188"/>
          <p:cNvSpPr>
            <a:spLocks noChangeArrowheads="1"/>
          </p:cNvSpPr>
          <p:nvPr/>
        </p:nvSpPr>
        <p:spPr bwMode="auto">
          <a:xfrm>
            <a:off x="2057400" y="5257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3" name="Oval 189"/>
          <p:cNvSpPr>
            <a:spLocks noChangeArrowheads="1"/>
          </p:cNvSpPr>
          <p:nvPr/>
        </p:nvSpPr>
        <p:spPr bwMode="auto">
          <a:xfrm>
            <a:off x="2286000" y="5257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4" name="Oval 190"/>
          <p:cNvSpPr>
            <a:spLocks noChangeArrowheads="1"/>
          </p:cNvSpPr>
          <p:nvPr/>
        </p:nvSpPr>
        <p:spPr bwMode="auto">
          <a:xfrm>
            <a:off x="2362200" y="6019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5" name="Oval 191"/>
          <p:cNvSpPr>
            <a:spLocks noChangeArrowheads="1"/>
          </p:cNvSpPr>
          <p:nvPr/>
        </p:nvSpPr>
        <p:spPr bwMode="auto">
          <a:xfrm>
            <a:off x="3048000" y="5943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6" name="Oval 192"/>
          <p:cNvSpPr>
            <a:spLocks noChangeArrowheads="1"/>
          </p:cNvSpPr>
          <p:nvPr/>
        </p:nvSpPr>
        <p:spPr bwMode="auto">
          <a:xfrm>
            <a:off x="2667000" y="59436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7" name="Oval 193"/>
          <p:cNvSpPr>
            <a:spLocks noChangeArrowheads="1"/>
          </p:cNvSpPr>
          <p:nvPr/>
        </p:nvSpPr>
        <p:spPr bwMode="auto">
          <a:xfrm>
            <a:off x="2819400" y="60198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8" name="Oval 194"/>
          <p:cNvSpPr>
            <a:spLocks noChangeArrowheads="1"/>
          </p:cNvSpPr>
          <p:nvPr/>
        </p:nvSpPr>
        <p:spPr bwMode="auto">
          <a:xfrm>
            <a:off x="5105400" y="5029200"/>
            <a:ext cx="152400" cy="1524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20589" name="Picture 19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133600"/>
            <a:ext cx="45720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90" name="Text Box 196"/>
          <p:cNvSpPr txBox="1">
            <a:spLocks noChangeArrowheads="1"/>
          </p:cNvSpPr>
          <p:nvPr/>
        </p:nvSpPr>
        <p:spPr bwMode="auto">
          <a:xfrm>
            <a:off x="5791200" y="1981200"/>
            <a:ext cx="27781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solidFill>
                  <a:schemeClr val="accent1"/>
                </a:solidFill>
              </a:rPr>
              <a:t>endocrine glands  </a:t>
            </a:r>
          </a:p>
          <a:p>
            <a:pPr eaLnBrk="1" hangingPunct="1"/>
            <a:r>
              <a:rPr lang="en-GB" sz="2800">
                <a:solidFill>
                  <a:schemeClr val="accent1"/>
                </a:solidFill>
              </a:rPr>
              <a:t>intestine</a:t>
            </a:r>
          </a:p>
        </p:txBody>
      </p:sp>
      <p:sp>
        <p:nvSpPr>
          <p:cNvPr id="20591" name="Text Box 197"/>
          <p:cNvSpPr txBox="1">
            <a:spLocks noChangeArrowheads="1"/>
          </p:cNvSpPr>
          <p:nvPr/>
        </p:nvSpPr>
        <p:spPr bwMode="auto">
          <a:xfrm>
            <a:off x="990600" y="2971800"/>
            <a:ext cx="66548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800">
                <a:solidFill>
                  <a:schemeClr val="accent1"/>
                </a:solidFill>
              </a:rPr>
              <a:t>Diaphragm may be absent – renal glomerulus</a:t>
            </a:r>
          </a:p>
          <a:p>
            <a:pPr eaLnBrk="1" hangingPunct="1"/>
            <a:endParaRPr lang="en-GB"/>
          </a:p>
        </p:txBody>
      </p:sp>
      <p:sp>
        <p:nvSpPr>
          <p:cNvPr id="20592" name="Text Box 198"/>
          <p:cNvSpPr txBox="1">
            <a:spLocks noChangeArrowheads="1"/>
          </p:cNvSpPr>
          <p:nvPr/>
        </p:nvSpPr>
        <p:spPr bwMode="auto">
          <a:xfrm>
            <a:off x="990600" y="1600200"/>
            <a:ext cx="22383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200" b="1"/>
              <a:t>Fenestrated</a:t>
            </a:r>
          </a:p>
        </p:txBody>
      </p:sp>
      <p:sp>
        <p:nvSpPr>
          <p:cNvPr id="20593" name="Text Box 199"/>
          <p:cNvSpPr txBox="1">
            <a:spLocks noChangeArrowheads="1"/>
          </p:cNvSpPr>
          <p:nvPr/>
        </p:nvSpPr>
        <p:spPr bwMode="auto">
          <a:xfrm>
            <a:off x="6537325" y="3800475"/>
            <a:ext cx="22383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IE" sz="2800" b="1">
                <a:solidFill>
                  <a:schemeClr val="accent1"/>
                </a:solidFill>
              </a:rPr>
              <a:t>Fenestrae/</a:t>
            </a:r>
          </a:p>
          <a:p>
            <a:pPr eaLnBrk="1" hangingPunct="1"/>
            <a:r>
              <a:rPr lang="en-IE" sz="2800" b="1">
                <a:solidFill>
                  <a:schemeClr val="accent1"/>
                </a:solidFill>
              </a:rPr>
              <a:t>Fenestrations</a:t>
            </a:r>
            <a:endParaRPr lang="en-GB" sz="2800" b="1">
              <a:solidFill>
                <a:schemeClr val="accent1"/>
              </a:solidFill>
            </a:endParaRPr>
          </a:p>
        </p:txBody>
      </p:sp>
      <p:sp>
        <p:nvSpPr>
          <p:cNvPr id="20594" name="Line 200"/>
          <p:cNvSpPr>
            <a:spLocks noChangeShapeType="1"/>
          </p:cNvSpPr>
          <p:nvPr/>
        </p:nvSpPr>
        <p:spPr bwMode="auto">
          <a:xfrm flipH="1">
            <a:off x="5562600" y="4267200"/>
            <a:ext cx="990600" cy="2286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95" name="Line 201"/>
          <p:cNvSpPr>
            <a:spLocks noChangeShapeType="1"/>
          </p:cNvSpPr>
          <p:nvPr/>
        </p:nvSpPr>
        <p:spPr bwMode="auto">
          <a:xfrm flipH="1">
            <a:off x="5715000" y="4267200"/>
            <a:ext cx="838200" cy="9144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13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29400"/>
          </a:xfrm>
        </p:spPr>
        <p:txBody>
          <a:bodyPr>
            <a:noAutofit/>
          </a:bodyPr>
          <a:lstStyle/>
          <a:p>
            <a:r>
              <a:rPr lang="en-US" sz="4000" b="1" dirty="0"/>
              <a:t>3.</a:t>
            </a:r>
            <a:r>
              <a:rPr lang="en-US" sz="4000" dirty="0"/>
              <a:t> The </a:t>
            </a:r>
            <a:r>
              <a:rPr lang="en-US" sz="4000" b="1" dirty="0">
                <a:solidFill>
                  <a:srgbClr val="FF0000"/>
                </a:solidFill>
              </a:rPr>
              <a:t>discontinuous sinusoidal capillaries,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the third type, have the following characteristics</a:t>
            </a:r>
          </a:p>
          <a:p>
            <a:pPr marL="0" indent="0">
              <a:buNone/>
            </a:pPr>
            <a:r>
              <a:rPr lang="en-US" sz="4000" dirty="0"/>
              <a:t>A</a:t>
            </a:r>
            <a:r>
              <a:rPr lang="en-US" sz="4000" dirty="0" smtClean="0"/>
              <a:t>. </a:t>
            </a:r>
            <a:r>
              <a:rPr lang="en-US" sz="4000" dirty="0"/>
              <a:t>The capillaries have a tortuous path and greatly enlarged </a:t>
            </a:r>
            <a:r>
              <a:rPr lang="en-US" sz="4000" dirty="0" smtClean="0"/>
              <a:t>diameter, </a:t>
            </a:r>
            <a:r>
              <a:rPr lang="en-US" sz="4000" dirty="0"/>
              <a:t>which slows the circulation of </a:t>
            </a:r>
            <a:r>
              <a:rPr lang="en-US" sz="4000" dirty="0" smtClean="0"/>
              <a:t>blood</a:t>
            </a:r>
          </a:p>
          <a:p>
            <a:pPr marL="0" indent="0">
              <a:buNone/>
            </a:pPr>
            <a:r>
              <a:rPr lang="en-US" sz="4000" dirty="0"/>
              <a:t>B</a:t>
            </a:r>
            <a:r>
              <a:rPr lang="en-US" sz="4000" dirty="0" smtClean="0"/>
              <a:t>. </a:t>
            </a:r>
            <a:r>
              <a:rPr lang="en-US" sz="4000" dirty="0"/>
              <a:t>The endothelial cells form a discontinuous layer and are separated from one another by wide spaces</a:t>
            </a:r>
          </a:p>
        </p:txBody>
      </p:sp>
    </p:spTree>
    <p:extLst>
      <p:ext uri="{BB962C8B-B14F-4D97-AF65-F5344CB8AC3E}">
        <p14:creationId xmlns:p14="http://schemas.microsoft.com/office/powerpoint/2010/main" val="55095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8392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</a:t>
            </a:r>
            <a:r>
              <a:rPr lang="en-US" sz="4000" dirty="0" smtClean="0"/>
              <a:t>, The </a:t>
            </a:r>
            <a:r>
              <a:rPr lang="en-US" sz="4000" dirty="0"/>
              <a:t>cytoplasm of the endothelial cells has multiple fenestrations without </a:t>
            </a:r>
            <a:r>
              <a:rPr lang="en-US" sz="4000" dirty="0" smtClean="0"/>
              <a:t>diaphragms</a:t>
            </a:r>
          </a:p>
          <a:p>
            <a:pPr marL="0" indent="0">
              <a:buNone/>
            </a:pPr>
            <a:r>
              <a:rPr lang="en-US" sz="4000" dirty="0" smtClean="0"/>
              <a:t>D, Macrophages </a:t>
            </a:r>
            <a:r>
              <a:rPr lang="en-US" sz="4000" dirty="0"/>
              <a:t>are located either among or outside the cells of the </a:t>
            </a:r>
            <a:r>
              <a:rPr lang="en-US" sz="4000" dirty="0" smtClean="0"/>
              <a:t>endothelium</a:t>
            </a:r>
          </a:p>
          <a:p>
            <a:pPr marL="0" indent="0">
              <a:buNone/>
            </a:pPr>
            <a:r>
              <a:rPr lang="en-US" sz="4000" dirty="0" smtClean="0"/>
              <a:t>E, The </a:t>
            </a:r>
            <a:r>
              <a:rPr lang="en-US" sz="4000" dirty="0"/>
              <a:t>basal lamina is </a:t>
            </a:r>
            <a:r>
              <a:rPr lang="en-US" sz="4000" dirty="0" smtClean="0"/>
              <a:t>discontinuous</a:t>
            </a:r>
          </a:p>
          <a:p>
            <a:pPr marL="0" indent="0">
              <a:buNone/>
            </a:pPr>
            <a:r>
              <a:rPr lang="en-US" sz="4000" dirty="0" smtClean="0"/>
              <a:t>F, Common in spleen and liver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3526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600" b="1" i="1" smtClean="0"/>
              <a:t>Capillary Structure</a:t>
            </a: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898525" y="1619250"/>
            <a:ext cx="264477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3200" b="1"/>
              <a:t>Discontinuous</a:t>
            </a:r>
          </a:p>
        </p:txBody>
      </p:sp>
      <p:sp>
        <p:nvSpPr>
          <p:cNvPr id="21508" name="AutoShape 5"/>
          <p:cNvSpPr>
            <a:spLocks noChangeArrowheads="1"/>
          </p:cNvSpPr>
          <p:nvPr/>
        </p:nvSpPr>
        <p:spPr bwMode="auto">
          <a:xfrm>
            <a:off x="838200" y="2362200"/>
            <a:ext cx="23622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9" name="AutoShape 6"/>
          <p:cNvSpPr>
            <a:spLocks noChangeArrowheads="1"/>
          </p:cNvSpPr>
          <p:nvPr/>
        </p:nvSpPr>
        <p:spPr bwMode="auto">
          <a:xfrm>
            <a:off x="4267200" y="2362200"/>
            <a:ext cx="2819400" cy="381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857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7"/>
          <p:cNvSpPr>
            <a:spLocks noChangeArrowheads="1"/>
          </p:cNvSpPr>
          <p:nvPr/>
        </p:nvSpPr>
        <p:spPr bwMode="auto">
          <a:xfrm>
            <a:off x="838200" y="2895600"/>
            <a:ext cx="2362200" cy="228600"/>
          </a:xfrm>
          <a:prstGeom prst="rect">
            <a:avLst/>
          </a:prstGeom>
          <a:solidFill>
            <a:srgbClr val="000000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8"/>
          <p:cNvSpPr>
            <a:spLocks noChangeArrowheads="1"/>
          </p:cNvSpPr>
          <p:nvPr/>
        </p:nvSpPr>
        <p:spPr bwMode="auto">
          <a:xfrm>
            <a:off x="4267200" y="2895600"/>
            <a:ext cx="2819400" cy="228600"/>
          </a:xfrm>
          <a:prstGeom prst="rect">
            <a:avLst/>
          </a:prstGeom>
          <a:solidFill>
            <a:srgbClr val="000000"/>
          </a:solidFill>
          <a:ln w="5715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2" name="Text Box 11"/>
          <p:cNvSpPr txBox="1">
            <a:spLocks noChangeArrowheads="1"/>
          </p:cNvSpPr>
          <p:nvPr/>
        </p:nvSpPr>
        <p:spPr bwMode="auto">
          <a:xfrm>
            <a:off x="990600" y="3533775"/>
            <a:ext cx="6715125" cy="155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GB" sz="3200" b="1"/>
              <a:t>Large intercellular gaps</a:t>
            </a:r>
          </a:p>
          <a:p>
            <a:pPr eaLnBrk="1" hangingPunct="1">
              <a:buFontTx/>
              <a:buChar char="•"/>
            </a:pPr>
            <a:r>
              <a:rPr lang="en-GB" sz="3200" b="1"/>
              <a:t>Discontinuous basement membrane  </a:t>
            </a:r>
            <a:endParaRPr lang="en-IE" sz="3200" b="1"/>
          </a:p>
          <a:p>
            <a:pPr lvl="2" eaLnBrk="1" hangingPunct="1">
              <a:buFont typeface="Wingdings" pitchFamily="2" charset="2"/>
              <a:buChar char="Ø"/>
            </a:pPr>
            <a:r>
              <a:rPr lang="en-IE" sz="3200" b="1"/>
              <a:t>Sinusoids of the </a:t>
            </a:r>
            <a:r>
              <a:rPr lang="en-GB" sz="3200" b="1"/>
              <a:t>liver</a:t>
            </a:r>
          </a:p>
        </p:txBody>
      </p:sp>
      <p:sp>
        <p:nvSpPr>
          <p:cNvPr id="21513" name="Text Box 12"/>
          <p:cNvSpPr txBox="1">
            <a:spLocks noChangeArrowheads="1"/>
          </p:cNvSpPr>
          <p:nvPr/>
        </p:nvSpPr>
        <p:spPr bwMode="auto">
          <a:xfrm>
            <a:off x="914400" y="5638800"/>
            <a:ext cx="1073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GB" sz="2800"/>
              <a:t>          </a:t>
            </a:r>
          </a:p>
        </p:txBody>
      </p:sp>
      <p:sp>
        <p:nvSpPr>
          <p:cNvPr id="21514" name="Oval 13"/>
          <p:cNvSpPr>
            <a:spLocks noChangeArrowheads="1"/>
          </p:cNvSpPr>
          <p:nvPr/>
        </p:nvSpPr>
        <p:spPr bwMode="auto">
          <a:xfrm>
            <a:off x="1447800" y="2438400"/>
            <a:ext cx="1143000" cy="1524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5" name="Oval 14"/>
          <p:cNvSpPr>
            <a:spLocks noChangeArrowheads="1"/>
          </p:cNvSpPr>
          <p:nvPr/>
        </p:nvSpPr>
        <p:spPr bwMode="auto">
          <a:xfrm>
            <a:off x="5029200" y="2438400"/>
            <a:ext cx="1143000" cy="152400"/>
          </a:xfrm>
          <a:prstGeom prst="ellipse">
            <a:avLst/>
          </a:prstGeom>
          <a:solidFill>
            <a:srgbClr val="800080"/>
          </a:solidFill>
          <a:ln w="9525">
            <a:solidFill>
              <a:srgbClr val="80008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57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610600" cy="6553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/>
              <a:t>ENDOTHELIAL CELL</a:t>
            </a:r>
            <a:r>
              <a:rPr lang="en-US" sz="4000" dirty="0" smtClean="0"/>
              <a:t> </a:t>
            </a:r>
          </a:p>
          <a:p>
            <a:r>
              <a:rPr lang="en-US" sz="4000" dirty="0" smtClean="0"/>
              <a:t>Endothelial </a:t>
            </a:r>
            <a:r>
              <a:rPr lang="en-US" sz="4000" dirty="0"/>
              <a:t>cells are flat polygonal cells connected to each other by </a:t>
            </a:r>
            <a:r>
              <a:rPr lang="en-US" sz="4000" dirty="0" err="1"/>
              <a:t>junctional</a:t>
            </a:r>
            <a:r>
              <a:rPr lang="en-US" sz="4000" dirty="0"/>
              <a:t> </a:t>
            </a:r>
            <a:r>
              <a:rPr lang="en-US" sz="4000" dirty="0" smtClean="0"/>
              <a:t>complexes.</a:t>
            </a:r>
          </a:p>
          <a:p>
            <a:r>
              <a:rPr lang="en-US" sz="4000" dirty="0"/>
              <a:t>have numerous </a:t>
            </a:r>
            <a:r>
              <a:rPr lang="en-US" sz="4000" b="1" i="1" dirty="0" err="1">
                <a:solidFill>
                  <a:srgbClr val="FF0000"/>
                </a:solidFill>
              </a:rPr>
              <a:t>pinocytotic</a:t>
            </a:r>
            <a:r>
              <a:rPr lang="en-US" sz="4000" b="1" i="1" dirty="0">
                <a:solidFill>
                  <a:srgbClr val="FF0000"/>
                </a:solidFill>
              </a:rPr>
              <a:t> </a:t>
            </a:r>
            <a:r>
              <a:rPr lang="en-US" sz="4000" b="1" i="1" dirty="0" smtClean="0">
                <a:solidFill>
                  <a:srgbClr val="FF0000"/>
                </a:solidFill>
              </a:rPr>
              <a:t>vesicles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/>
              <a:t>and </a:t>
            </a:r>
            <a:r>
              <a:rPr lang="en-US" sz="4000" dirty="0" err="1"/>
              <a:t>specialised</a:t>
            </a:r>
            <a:r>
              <a:rPr lang="en-US" sz="4000" dirty="0"/>
              <a:t> membrane-bound organelles called </a:t>
            </a:r>
            <a:r>
              <a:rPr lang="en-US" sz="4000" b="1" i="1" dirty="0" err="1">
                <a:solidFill>
                  <a:srgbClr val="FF0000"/>
                </a:solidFill>
              </a:rPr>
              <a:t>Weibel</a:t>
            </a:r>
            <a:r>
              <a:rPr lang="en-US" sz="4000" b="1" i="1" dirty="0">
                <a:solidFill>
                  <a:srgbClr val="FF0000"/>
                </a:solidFill>
              </a:rPr>
              <a:t>-Palade </a:t>
            </a:r>
            <a:r>
              <a:rPr lang="en-US" sz="4000" b="1" i="1" dirty="0" smtClean="0">
                <a:solidFill>
                  <a:srgbClr val="FF0000"/>
                </a:solidFill>
              </a:rPr>
              <a:t>bodies</a:t>
            </a:r>
            <a:r>
              <a:rPr lang="en-US" sz="4000" dirty="0" smtClean="0"/>
              <a:t> </a:t>
            </a:r>
            <a:r>
              <a:rPr lang="en-US" sz="4000" dirty="0"/>
              <a:t>which store Von </a:t>
            </a:r>
            <a:r>
              <a:rPr lang="en-US" sz="4000" dirty="0" err="1"/>
              <a:t>Willebrand</a:t>
            </a:r>
            <a:r>
              <a:rPr lang="en-US" sz="4000" dirty="0"/>
              <a:t> factor</a:t>
            </a:r>
          </a:p>
        </p:txBody>
      </p:sp>
    </p:spTree>
    <p:extLst>
      <p:ext uri="{BB962C8B-B14F-4D97-AF65-F5344CB8AC3E}">
        <p14:creationId xmlns:p14="http://schemas.microsoft.com/office/powerpoint/2010/main" val="21047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458200" cy="60960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whole circulatory system has a common basic structure</a:t>
            </a:r>
            <a:r>
              <a:rPr lang="en-US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tunica </a:t>
            </a:r>
            <a:r>
              <a:rPr lang="en-US" b="1" i="1" dirty="0" smtClean="0"/>
              <a:t>intima-</a:t>
            </a:r>
            <a:r>
              <a:rPr lang="en-US" dirty="0" smtClean="0"/>
              <a:t> An </a:t>
            </a:r>
            <a:r>
              <a:rPr lang="en-US" dirty="0"/>
              <a:t>inner lining comprising a single layer of extremely flattened epithelial cells </a:t>
            </a:r>
            <a:r>
              <a:rPr lang="en-US" dirty="0" smtClean="0"/>
              <a:t>called </a:t>
            </a:r>
            <a:r>
              <a:rPr lang="en-US" b="1" i="1" dirty="0" smtClean="0"/>
              <a:t>endothelium</a:t>
            </a:r>
            <a:r>
              <a:rPr lang="en-US" dirty="0" smtClean="0"/>
              <a:t> supported </a:t>
            </a:r>
            <a:r>
              <a:rPr lang="en-US" dirty="0"/>
              <a:t>by a basement </a:t>
            </a:r>
            <a:r>
              <a:rPr lang="en-US" dirty="0" smtClean="0"/>
              <a:t>membrane and delicate </a:t>
            </a:r>
            <a:r>
              <a:rPr lang="en-US" dirty="0"/>
              <a:t>collagenous </a:t>
            </a:r>
            <a:r>
              <a:rPr lang="en-US" dirty="0" smtClean="0"/>
              <a:t>tissue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b="1" i="1" dirty="0"/>
              <a:t>tunica </a:t>
            </a:r>
            <a:r>
              <a:rPr lang="en-US" b="1" i="1" dirty="0" smtClean="0"/>
              <a:t>media-</a:t>
            </a:r>
            <a:r>
              <a:rPr lang="en-US" dirty="0" smtClean="0"/>
              <a:t>An intermediate predominantly muscular layer.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/>
              <a:t>tunica adventitia </a:t>
            </a:r>
            <a:r>
              <a:rPr lang="en-US" b="1" i="1" dirty="0" smtClean="0"/>
              <a:t>-</a:t>
            </a:r>
            <a:r>
              <a:rPr lang="en-US" dirty="0" smtClean="0"/>
              <a:t>An </a:t>
            </a:r>
            <a:r>
              <a:rPr lang="en-US" dirty="0"/>
              <a:t>outer principally supporting tissue layer </a:t>
            </a:r>
            <a:r>
              <a:rPr lang="en-US" dirty="0" smtClean="0"/>
              <a:t>which contains the vasa </a:t>
            </a:r>
            <a:r>
              <a:rPr lang="en-US" dirty="0" err="1" smtClean="0"/>
              <a:t>vasorum</a:t>
            </a:r>
            <a:r>
              <a:rPr lang="en-US" dirty="0" smtClean="0"/>
              <a:t> in  large vessels.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17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477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b="1" dirty="0"/>
              <a:t>Summary of functions of endothelial </a:t>
            </a:r>
            <a:r>
              <a:rPr lang="en-US" sz="4000" b="1" dirty="0" smtClean="0"/>
              <a:t>cells</a:t>
            </a:r>
          </a:p>
          <a:p>
            <a:pPr marL="0" indent="0">
              <a:buNone/>
            </a:pPr>
            <a:r>
              <a:rPr lang="en-US" sz="4000" dirty="0" smtClean="0"/>
              <a:t>1. Act </a:t>
            </a:r>
            <a:r>
              <a:rPr lang="en-US" sz="4000" dirty="0"/>
              <a:t>as a permeability barrier. </a:t>
            </a:r>
          </a:p>
          <a:p>
            <a:pPr marL="0" indent="0">
              <a:buNone/>
            </a:pPr>
            <a:r>
              <a:rPr lang="en-US" sz="4000" dirty="0" smtClean="0"/>
              <a:t>2. </a:t>
            </a:r>
            <a:r>
              <a:rPr lang="en-US" sz="4000" dirty="0" err="1" smtClean="0"/>
              <a:t>Synthesise</a:t>
            </a:r>
            <a:r>
              <a:rPr lang="en-US" sz="4000" dirty="0" smtClean="0"/>
              <a:t> </a:t>
            </a:r>
            <a:r>
              <a:rPr lang="en-US" sz="4000" dirty="0"/>
              <a:t>collagen and proteoglycans for basement membrane maintenance. </a:t>
            </a:r>
          </a:p>
          <a:p>
            <a:pPr marL="0" indent="0">
              <a:buNone/>
            </a:pPr>
            <a:r>
              <a:rPr lang="en-US" sz="4000" dirty="0" smtClean="0"/>
              <a:t>3. </a:t>
            </a:r>
            <a:r>
              <a:rPr lang="en-US" sz="4000" dirty="0" err="1" smtClean="0"/>
              <a:t>Synthesise</a:t>
            </a:r>
            <a:r>
              <a:rPr lang="en-US" sz="4000" dirty="0" smtClean="0"/>
              <a:t> </a:t>
            </a:r>
            <a:r>
              <a:rPr lang="en-US" sz="4000" dirty="0"/>
              <a:t>and secrete molecules which promote protective thrombus formation, e.g. </a:t>
            </a:r>
            <a:r>
              <a:rPr lang="en-US" sz="4000" dirty="0">
                <a:solidFill>
                  <a:srgbClr val="FF0000"/>
                </a:solidFill>
              </a:rPr>
              <a:t>von </a:t>
            </a:r>
            <a:r>
              <a:rPr lang="en-US" sz="4000" dirty="0" err="1">
                <a:solidFill>
                  <a:srgbClr val="FF0000"/>
                </a:solidFill>
              </a:rPr>
              <a:t>Willebrand</a:t>
            </a:r>
            <a:r>
              <a:rPr lang="en-US" sz="4000" dirty="0">
                <a:solidFill>
                  <a:srgbClr val="FF0000"/>
                </a:solidFill>
              </a:rPr>
              <a:t> factor </a:t>
            </a:r>
            <a:r>
              <a:rPr lang="en-US" sz="4000" dirty="0"/>
              <a:t>(Factor VIII).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1310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067800" cy="6477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4. </a:t>
            </a:r>
            <a:r>
              <a:rPr lang="en-US" sz="4000" dirty="0" err="1" smtClean="0"/>
              <a:t>Synthesise</a:t>
            </a:r>
            <a:r>
              <a:rPr lang="en-US" sz="4000" dirty="0" smtClean="0"/>
              <a:t> </a:t>
            </a:r>
            <a:r>
              <a:rPr lang="en-US" sz="4000" dirty="0"/>
              <a:t>and secrete molecules which </a:t>
            </a:r>
            <a:r>
              <a:rPr lang="en-US" sz="4000" dirty="0" err="1"/>
              <a:t>minimise</a:t>
            </a:r>
            <a:r>
              <a:rPr lang="en-US" sz="4000" dirty="0"/>
              <a:t> pathological thrombus formation, e.g. prostacyclin, </a:t>
            </a:r>
            <a:r>
              <a:rPr lang="en-US" sz="4000" dirty="0" err="1"/>
              <a:t>thrombomodulin</a:t>
            </a:r>
            <a:r>
              <a:rPr lang="en-US" sz="4000" dirty="0"/>
              <a:t>, nitrous oxide (which inhibits platelet adhesion and aggregation</a:t>
            </a:r>
            <a:r>
              <a:rPr lang="en-US" sz="4000" dirty="0" smtClean="0"/>
              <a:t>).</a:t>
            </a:r>
          </a:p>
          <a:p>
            <a:pPr marL="0" indent="0">
              <a:buNone/>
            </a:pPr>
            <a:r>
              <a:rPr lang="en-US" sz="4000" dirty="0" smtClean="0"/>
              <a:t>5. Secrete </a:t>
            </a:r>
            <a:r>
              <a:rPr lang="en-US" sz="4000" dirty="0"/>
              <a:t>vasoactive factors controlling blood flow, e.g. nitrous oxide, prostacyclin, vasoactive peptides such as </a:t>
            </a:r>
            <a:r>
              <a:rPr lang="en-US" sz="4000" dirty="0" err="1"/>
              <a:t>endothelin</a:t>
            </a:r>
            <a:r>
              <a:rPr lang="en-US" sz="4000" dirty="0"/>
              <a:t>. </a:t>
            </a:r>
          </a:p>
          <a:p>
            <a:endParaRPr lang="en-US" sz="4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98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6. Produce </a:t>
            </a:r>
            <a:r>
              <a:rPr lang="en-US" sz="4000" dirty="0"/>
              <a:t>molecules which mediate the acute inflammatory reaction, e.g. interleukins 1, 6 and 8, cell adhesion molecules. </a:t>
            </a:r>
          </a:p>
          <a:p>
            <a:pPr marL="0" indent="0">
              <a:buNone/>
            </a:pPr>
            <a:r>
              <a:rPr lang="en-US" sz="4000" dirty="0" smtClean="0"/>
              <a:t>7. Produce </a:t>
            </a:r>
            <a:r>
              <a:rPr lang="en-US" sz="4000" dirty="0"/>
              <a:t>some growth factors, e.g. fibroblast growth factor, platelet-derived growth factor, blood cell colony stimulating factor. </a:t>
            </a:r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81015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9220200" cy="6858000"/>
          </a:xfrm>
        </p:spPr>
        <p:txBody>
          <a:bodyPr>
            <a:normAutofit/>
          </a:bodyPr>
          <a:lstStyle/>
          <a:p>
            <a:r>
              <a:rPr lang="en-US" sz="4000" b="1" dirty="0"/>
              <a:t>Lymphatic Vascular System</a:t>
            </a:r>
          </a:p>
          <a:p>
            <a:r>
              <a:rPr lang="en-US" dirty="0"/>
              <a:t>The lymphatic vascular system returns the extracellular liquid to the </a:t>
            </a:r>
            <a:r>
              <a:rPr lang="en-US" dirty="0" smtClean="0"/>
              <a:t>bloodstream.</a:t>
            </a:r>
          </a:p>
          <a:p>
            <a:r>
              <a:rPr lang="en-US" dirty="0" smtClean="0"/>
              <a:t>Unlike blood, the lymph only flows in </a:t>
            </a:r>
            <a:r>
              <a:rPr lang="en-US" dirty="0" smtClean="0">
                <a:solidFill>
                  <a:srgbClr val="FF0000"/>
                </a:solidFill>
              </a:rPr>
              <a:t>one direction</a:t>
            </a:r>
            <a:r>
              <a:rPr lang="en-US" dirty="0" smtClean="0"/>
              <a:t>, towards the heart</a:t>
            </a:r>
          </a:p>
          <a:p>
            <a:r>
              <a:rPr lang="en-US" dirty="0" smtClean="0"/>
              <a:t>lymph</a:t>
            </a:r>
            <a:r>
              <a:rPr lang="en-US" dirty="0"/>
              <a:t>, is drained by a system of </a:t>
            </a:r>
            <a:r>
              <a:rPr lang="en-US" dirty="0">
                <a:solidFill>
                  <a:srgbClr val="FF0000"/>
                </a:solidFill>
              </a:rPr>
              <a:t>lymph capillaries </a:t>
            </a:r>
            <a:r>
              <a:rPr lang="en-US" dirty="0"/>
              <a:t>which converge to form progressively larger diameter lymphatic </a:t>
            </a:r>
            <a:r>
              <a:rPr lang="en-US" dirty="0" smtClean="0"/>
              <a:t>vessels.</a:t>
            </a:r>
          </a:p>
          <a:p>
            <a:r>
              <a:rPr lang="en-US" dirty="0"/>
              <a:t>Lymphatic vessels are found in all tissues except the </a:t>
            </a:r>
            <a:r>
              <a:rPr lang="en-US" dirty="0">
                <a:solidFill>
                  <a:srgbClr val="FF0000"/>
                </a:solidFill>
              </a:rPr>
              <a:t>central nervous system, cartilage, bone, bone marrow, thymus, placenta, cornea and teeth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76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458200" cy="6324600"/>
          </a:xfrm>
        </p:spPr>
        <p:txBody>
          <a:bodyPr>
            <a:noAutofit/>
          </a:bodyPr>
          <a:lstStyle/>
          <a:p>
            <a:r>
              <a:rPr lang="en-US" sz="4000" dirty="0"/>
              <a:t>The thin lymphatic vessels gradually converge and ultimately end up as two large </a:t>
            </a:r>
            <a:r>
              <a:rPr lang="en-US" sz="4000" dirty="0" smtClean="0"/>
              <a:t>trunk, the “</a:t>
            </a:r>
            <a:r>
              <a:rPr lang="en-US" sz="4000" b="1" dirty="0" smtClean="0">
                <a:solidFill>
                  <a:srgbClr val="FF0000"/>
                </a:solidFill>
              </a:rPr>
              <a:t>thoracic </a:t>
            </a:r>
            <a:r>
              <a:rPr lang="en-US" sz="4000" b="1" dirty="0">
                <a:solidFill>
                  <a:srgbClr val="FF0000"/>
                </a:solidFill>
              </a:rPr>
              <a:t>duct</a:t>
            </a:r>
            <a:r>
              <a:rPr lang="en-US" sz="4000" dirty="0">
                <a:solidFill>
                  <a:srgbClr val="FF0000"/>
                </a:solidFill>
              </a:rPr>
              <a:t> and the </a:t>
            </a:r>
            <a:r>
              <a:rPr lang="en-US" sz="4000" b="1" dirty="0">
                <a:solidFill>
                  <a:srgbClr val="FF0000"/>
                </a:solidFill>
              </a:rPr>
              <a:t>right lymphatic </a:t>
            </a:r>
            <a:r>
              <a:rPr lang="en-US" sz="4000" b="1" dirty="0" smtClean="0">
                <a:solidFill>
                  <a:srgbClr val="FF0000"/>
                </a:solidFill>
              </a:rPr>
              <a:t>duct</a:t>
            </a:r>
            <a:r>
              <a:rPr lang="en-US" sz="4000" dirty="0" smtClean="0"/>
              <a:t>” that </a:t>
            </a:r>
            <a:r>
              <a:rPr lang="en-US" sz="4000" dirty="0"/>
              <a:t>empty into the junction of the left internal jugular vein with the left </a:t>
            </a:r>
            <a:r>
              <a:rPr lang="en-US" sz="4000" dirty="0" err="1"/>
              <a:t>subclavian</a:t>
            </a:r>
            <a:r>
              <a:rPr lang="en-US" sz="4000" dirty="0"/>
              <a:t> vein and into the confluence of the right </a:t>
            </a:r>
            <a:r>
              <a:rPr lang="en-US" sz="4000" dirty="0" err="1"/>
              <a:t>subclavian</a:t>
            </a:r>
            <a:r>
              <a:rPr lang="en-US" sz="4000" dirty="0"/>
              <a:t> vein and the right internal jugular vein</a:t>
            </a:r>
          </a:p>
        </p:txBody>
      </p:sp>
    </p:spTree>
    <p:extLst>
      <p:ext uri="{BB962C8B-B14F-4D97-AF65-F5344CB8AC3E}">
        <p14:creationId xmlns:p14="http://schemas.microsoft.com/office/powerpoint/2010/main" val="787510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>
            <a:normAutofit/>
          </a:bodyPr>
          <a:lstStyle/>
          <a:p>
            <a:r>
              <a:rPr lang="en-US" dirty="0"/>
              <a:t>The lymphatic vessels have a structure similar to that of veins except that they have </a:t>
            </a:r>
            <a:r>
              <a:rPr lang="en-US" dirty="0">
                <a:solidFill>
                  <a:srgbClr val="FF0000"/>
                </a:solidFill>
              </a:rPr>
              <a:t>thinner walls and lack a clear-cut separation between layers</a:t>
            </a:r>
            <a:r>
              <a:rPr lang="en-US" dirty="0"/>
              <a:t> (intima, media, adventitia). </a:t>
            </a:r>
            <a:endParaRPr lang="en-US" dirty="0" smtClean="0"/>
          </a:p>
          <a:p>
            <a:r>
              <a:rPr lang="en-US" dirty="0"/>
              <a:t>The structure of the large </a:t>
            </a:r>
            <a:r>
              <a:rPr lang="en-US" b="1" dirty="0"/>
              <a:t>lymphatic </a:t>
            </a:r>
            <a:r>
              <a:rPr lang="en-US" b="1" dirty="0" smtClean="0"/>
              <a:t>ducts</a:t>
            </a:r>
            <a:r>
              <a:rPr lang="en-US" dirty="0" smtClean="0"/>
              <a:t> </a:t>
            </a:r>
            <a:r>
              <a:rPr lang="en-US" dirty="0"/>
              <a:t>is similar to that of veins, with reinforced smooth muscle in the middle layer. </a:t>
            </a:r>
            <a:endParaRPr lang="en-US" dirty="0" smtClean="0"/>
          </a:p>
          <a:p>
            <a:r>
              <a:rPr lang="en-US" dirty="0" smtClean="0"/>
              <a:t>Like </a:t>
            </a:r>
            <a:r>
              <a:rPr lang="en-US" dirty="0"/>
              <a:t>arteries and veins, large lymphatic ducts contain vasa </a:t>
            </a:r>
            <a:r>
              <a:rPr lang="en-US" dirty="0" err="1"/>
              <a:t>vasorum</a:t>
            </a:r>
            <a:r>
              <a:rPr lang="en-US" dirty="0"/>
              <a:t> and a rich neural network</a:t>
            </a:r>
          </a:p>
        </p:txBody>
      </p:sp>
    </p:spTree>
    <p:extLst>
      <p:ext uri="{BB962C8B-B14F-4D97-AF65-F5344CB8AC3E}">
        <p14:creationId xmlns:p14="http://schemas.microsoft.com/office/powerpoint/2010/main" val="185506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"/>
            <a:ext cx="8686800" cy="6049963"/>
          </a:xfrm>
        </p:spPr>
        <p:txBody>
          <a:bodyPr>
            <a:normAutofit/>
          </a:bodyPr>
          <a:lstStyle/>
          <a:p>
            <a:r>
              <a:rPr lang="en-US" sz="4000" dirty="0"/>
              <a:t>Along the course of the larger lymphatic vessels are aggregations of lymphoid tissues called </a:t>
            </a:r>
            <a:r>
              <a:rPr lang="en-US" sz="4000" b="1" i="1" dirty="0">
                <a:solidFill>
                  <a:srgbClr val="FF0000"/>
                </a:solidFill>
              </a:rPr>
              <a:t>lymph nodes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/>
              <a:t>where lymph is sampled for the presence of foreign material (antigen) and where activated cells of the immune system and antibodies join the general circulation</a:t>
            </a:r>
          </a:p>
        </p:txBody>
      </p:sp>
    </p:spTree>
    <p:extLst>
      <p:ext uri="{BB962C8B-B14F-4D97-AF65-F5344CB8AC3E}">
        <p14:creationId xmlns:p14="http://schemas.microsoft.com/office/powerpoint/2010/main" val="239155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52400"/>
            <a:ext cx="8610600" cy="5973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 smtClean="0"/>
              <a:t>Lympatic</a:t>
            </a:r>
            <a:r>
              <a:rPr lang="en-US" b="1" dirty="0" smtClean="0"/>
              <a:t> capillaries differ from blood capillaries in the following ways.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endothelial cell cytoplasm of </a:t>
            </a:r>
            <a:r>
              <a:rPr lang="en-US" dirty="0" err="1"/>
              <a:t>lymphatics</a:t>
            </a:r>
            <a:r>
              <a:rPr lang="en-US" dirty="0"/>
              <a:t> is extremely thin,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basement membrane </a:t>
            </a:r>
            <a:r>
              <a:rPr lang="en-US" dirty="0" smtClean="0"/>
              <a:t>is </a:t>
            </a:r>
            <a:r>
              <a:rPr lang="en-US" dirty="0"/>
              <a:t>absent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there </a:t>
            </a:r>
            <a:r>
              <a:rPr lang="en-US" dirty="0"/>
              <a:t>are no </a:t>
            </a:r>
            <a:r>
              <a:rPr lang="en-US" dirty="0" err="1"/>
              <a:t>pericytes</a:t>
            </a:r>
            <a:r>
              <a:rPr lang="en-US" dirty="0" smtClean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Fine collagenous filaments known as </a:t>
            </a:r>
            <a:r>
              <a:rPr lang="en-US" b="1" i="1" dirty="0">
                <a:solidFill>
                  <a:srgbClr val="FF0000"/>
                </a:solidFill>
              </a:rPr>
              <a:t>anchoring filaments</a:t>
            </a:r>
            <a:r>
              <a:rPr lang="en-US" dirty="0"/>
              <a:t> link the endothelium to the surrounding supporting tissue preventing collapse of the lymphatic lumen</a:t>
            </a:r>
          </a:p>
        </p:txBody>
      </p:sp>
    </p:spTree>
    <p:extLst>
      <p:ext uri="{BB962C8B-B14F-4D97-AF65-F5344CB8AC3E}">
        <p14:creationId xmlns:p14="http://schemas.microsoft.com/office/powerpoint/2010/main" val="136300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</p:spPr>
        <p:txBody>
          <a:bodyPr>
            <a:noAutofit/>
          </a:bodyPr>
          <a:lstStyle/>
          <a:p>
            <a:r>
              <a:rPr lang="en-US" sz="4800" dirty="0" smtClean="0"/>
              <a:t>The heart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000" b="1" dirty="0"/>
              <a:t>The </a:t>
            </a:r>
            <a:r>
              <a:rPr lang="en-US" sz="4000" b="1" dirty="0" smtClean="0"/>
              <a:t>endocardium= Tunica  intima.</a:t>
            </a:r>
          </a:p>
          <a:p>
            <a:r>
              <a:rPr lang="en-US" sz="4000" dirty="0" smtClean="0"/>
              <a:t> </a:t>
            </a:r>
            <a:r>
              <a:rPr lang="en-US" sz="4000" dirty="0"/>
              <a:t>consists of a single layer of squamous </a:t>
            </a:r>
            <a:r>
              <a:rPr lang="en-US" sz="4000" dirty="0">
                <a:solidFill>
                  <a:srgbClr val="FF0000"/>
                </a:solidFill>
              </a:rPr>
              <a:t>endothelial cells </a:t>
            </a:r>
            <a:r>
              <a:rPr lang="en-US" sz="4000" dirty="0"/>
              <a:t>resting on a thin </a:t>
            </a:r>
            <a:r>
              <a:rPr lang="en-US" sz="4000" dirty="0" err="1"/>
              <a:t>subendothelial</a:t>
            </a:r>
            <a:r>
              <a:rPr lang="en-US" sz="4000" dirty="0"/>
              <a:t> layer of loose connective tissue that contains elastic and collagen fibers </a:t>
            </a:r>
            <a:endParaRPr lang="en-US" sz="4000" dirty="0" smtClean="0"/>
          </a:p>
          <a:p>
            <a:endParaRPr lang="en-US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404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839200" cy="6248400"/>
          </a:xfrm>
        </p:spPr>
        <p:txBody>
          <a:bodyPr>
            <a:noAutofit/>
          </a:bodyPr>
          <a:lstStyle/>
          <a:p>
            <a:r>
              <a:rPr lang="en-US" sz="4000" dirty="0"/>
              <a:t>Connecting the myocardium to the </a:t>
            </a:r>
            <a:r>
              <a:rPr lang="en-US" sz="4000" dirty="0" err="1"/>
              <a:t>subendothelial</a:t>
            </a:r>
            <a:r>
              <a:rPr lang="en-US" sz="4000" dirty="0"/>
              <a:t> layer is a layer of connective tissue (</a:t>
            </a:r>
            <a:r>
              <a:rPr lang="en-US" sz="4000" b="1" dirty="0" err="1"/>
              <a:t>subendocardial</a:t>
            </a:r>
            <a:r>
              <a:rPr lang="en-US" sz="4000" b="1" dirty="0"/>
              <a:t> layer</a:t>
            </a:r>
            <a:r>
              <a:rPr lang="en-US" sz="4000" dirty="0"/>
              <a:t>) that contains veins, nerves, and branches of the impulse-conducting system of the heart (Purkinje cells</a:t>
            </a:r>
            <a:r>
              <a:rPr lang="en-US" sz="4000" dirty="0" smtClean="0"/>
              <a:t>).</a:t>
            </a:r>
            <a:endParaRPr lang="en-US" sz="4000" dirty="0"/>
          </a:p>
          <a:p>
            <a:endParaRPr lang="en-US" sz="4000" dirty="0" smtClean="0"/>
          </a:p>
          <a:p>
            <a:r>
              <a:rPr lang="en-US" sz="4000" dirty="0" smtClean="0"/>
              <a:t>The </a:t>
            </a:r>
            <a:r>
              <a:rPr lang="en-US" sz="4000" dirty="0"/>
              <a:t>endocardium of the atria is much thicker, and has more elastic </a:t>
            </a:r>
            <a:r>
              <a:rPr lang="en-US" sz="4000" dirty="0" err="1"/>
              <a:t>fibres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2571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6106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b="1" dirty="0" smtClean="0"/>
              <a:t>myocardium = Tunic media</a:t>
            </a:r>
          </a:p>
          <a:p>
            <a:r>
              <a:rPr lang="en-US" dirty="0" smtClean="0"/>
              <a:t> </a:t>
            </a:r>
            <a:r>
              <a:rPr lang="en-US" dirty="0"/>
              <a:t>is the thickest of the tunics of the </a:t>
            </a:r>
            <a:r>
              <a:rPr lang="en-US" dirty="0" smtClean="0"/>
              <a:t>heart</a:t>
            </a:r>
          </a:p>
          <a:p>
            <a:r>
              <a:rPr lang="en-US" dirty="0" smtClean="0"/>
              <a:t>consists </a:t>
            </a:r>
            <a:r>
              <a:rPr lang="en-US" dirty="0"/>
              <a:t>of cardiac muscle cells </a:t>
            </a:r>
            <a:r>
              <a:rPr lang="en-US" dirty="0" smtClean="0"/>
              <a:t>arranged </a:t>
            </a:r>
            <a:r>
              <a:rPr lang="en-US" dirty="0"/>
              <a:t>in layers that surround the heart chambers in a complex spiral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 these muscles </a:t>
            </a:r>
            <a:r>
              <a:rPr lang="en-US" dirty="0"/>
              <a:t>insert </a:t>
            </a:r>
            <a:r>
              <a:rPr lang="en-US" dirty="0" smtClean="0"/>
              <a:t> </a:t>
            </a:r>
            <a:r>
              <a:rPr lang="en-US" dirty="0"/>
              <a:t>into the fibrous cardiac skeleton</a:t>
            </a:r>
            <a:r>
              <a:rPr lang="en-US" dirty="0" smtClean="0"/>
              <a:t>.</a:t>
            </a:r>
          </a:p>
          <a:p>
            <a:r>
              <a:rPr lang="en-US" dirty="0"/>
              <a:t>cardiac muscle </a:t>
            </a:r>
            <a:r>
              <a:rPr lang="en-US" dirty="0" err="1"/>
              <a:t>fibres</a:t>
            </a:r>
            <a:r>
              <a:rPr lang="en-US" dirty="0"/>
              <a:t> form an interconnecting network, joined to each other by </a:t>
            </a:r>
            <a:r>
              <a:rPr lang="en-US" b="1" i="1" dirty="0"/>
              <a:t>intercalated discs</a:t>
            </a:r>
            <a:r>
              <a:rPr lang="en-US" dirty="0"/>
              <a:t> </a:t>
            </a:r>
            <a:r>
              <a:rPr lang="en-US" dirty="0" smtClean="0"/>
              <a:t>, </a:t>
            </a:r>
            <a:r>
              <a:rPr lang="en-US" dirty="0"/>
              <a:t>and having central nuclei and regular cytoplasmic striations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2687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305800" cy="57912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 smtClean="0"/>
              <a:t>Epicardium</a:t>
            </a:r>
            <a:r>
              <a:rPr lang="en-US" b="1" dirty="0" smtClean="0"/>
              <a:t> (visceral pericardium)=Tunica adventitia</a:t>
            </a:r>
          </a:p>
          <a:p>
            <a:r>
              <a:rPr lang="en-US" dirty="0"/>
              <a:t> The heart is covered externally by </a:t>
            </a:r>
            <a:r>
              <a:rPr lang="en-US" b="1" dirty="0">
                <a:solidFill>
                  <a:srgbClr val="FF0000"/>
                </a:solidFill>
              </a:rPr>
              <a:t>simple squamous epithelium</a:t>
            </a:r>
            <a:r>
              <a:rPr lang="en-US" dirty="0"/>
              <a:t> (</a:t>
            </a:r>
            <a:r>
              <a:rPr lang="en-US" b="1" dirty="0"/>
              <a:t>mesothelium</a:t>
            </a:r>
            <a:r>
              <a:rPr lang="en-US" dirty="0"/>
              <a:t>) supported by a thin layer of connective tissue that constitutes the </a:t>
            </a:r>
            <a:r>
              <a:rPr lang="en-US" b="1" dirty="0" err="1"/>
              <a:t>epicardium</a:t>
            </a:r>
            <a:r>
              <a:rPr lang="en-US" b="1" dirty="0"/>
              <a:t>.</a:t>
            </a:r>
            <a:r>
              <a:rPr lang="en-US" dirty="0"/>
              <a:t> </a:t>
            </a:r>
            <a:r>
              <a:rPr lang="en-US" dirty="0" smtClean="0"/>
              <a:t> A </a:t>
            </a:r>
            <a:r>
              <a:rPr lang="en-US" dirty="0" err="1"/>
              <a:t>subepicardial</a:t>
            </a:r>
            <a:r>
              <a:rPr lang="en-US" dirty="0"/>
              <a:t> layer of loose connective tissue contains veins, nerves, and nerve ganglia. The adipose tissue that generally surrounds the heart accumulates in this layer. </a:t>
            </a:r>
            <a:endParaRPr lang="en-US" dirty="0" smtClean="0"/>
          </a:p>
          <a:p>
            <a:r>
              <a:rPr lang="en-US" dirty="0" smtClean="0"/>
              <a:t>Between </a:t>
            </a:r>
            <a:r>
              <a:rPr lang="en-US" dirty="0"/>
              <a:t>the visceral layer (</a:t>
            </a:r>
            <a:r>
              <a:rPr lang="en-US" dirty="0" err="1"/>
              <a:t>epicardium</a:t>
            </a:r>
            <a:r>
              <a:rPr lang="en-US" dirty="0"/>
              <a:t>) and the parietal layer is a small amount of fluid that facilitates the heart's movements.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00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Skeletal system of the hea</a:t>
            </a:r>
            <a:r>
              <a:rPr lang="en-US" dirty="0" smtClean="0"/>
              <a:t>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763000" cy="5334000"/>
          </a:xfrm>
        </p:spPr>
        <p:txBody>
          <a:bodyPr>
            <a:normAutofit/>
          </a:bodyPr>
          <a:lstStyle/>
          <a:p>
            <a:r>
              <a:rPr lang="en-US" dirty="0"/>
              <a:t>The cardiac fibrous skeleton is composed of dense connective tissue. </a:t>
            </a:r>
            <a:endParaRPr lang="en-US" dirty="0" smtClean="0"/>
          </a:p>
          <a:p>
            <a:r>
              <a:rPr lang="en-US" dirty="0" smtClean="0"/>
              <a:t>Its </a:t>
            </a:r>
            <a:r>
              <a:rPr lang="en-US" dirty="0"/>
              <a:t>principal components are the </a:t>
            </a:r>
            <a:endParaRPr lang="en-US" dirty="0" smtClean="0"/>
          </a:p>
          <a:p>
            <a:pPr marL="1314450" lvl="2" indent="-514350">
              <a:buFont typeface="+mj-lt"/>
              <a:buAutoNum type="arabicPeriod"/>
            </a:pPr>
            <a:r>
              <a:rPr lang="en-US" sz="2800" dirty="0" smtClean="0"/>
              <a:t>septum </a:t>
            </a:r>
            <a:r>
              <a:rPr lang="en-US" sz="2800" dirty="0" err="1"/>
              <a:t>membranaceum</a:t>
            </a:r>
            <a:r>
              <a:rPr lang="en-US" sz="2800" dirty="0"/>
              <a:t>, </a:t>
            </a:r>
            <a:endParaRPr lang="en-US" sz="2800" dirty="0" smtClean="0"/>
          </a:p>
          <a:p>
            <a:pPr marL="1314450" lvl="2" indent="-514350">
              <a:buFont typeface="+mj-lt"/>
              <a:buAutoNum type="arabicPeriod"/>
            </a:pPr>
            <a:r>
              <a:rPr lang="en-US" sz="2800" dirty="0" smtClean="0"/>
              <a:t>the </a:t>
            </a:r>
            <a:r>
              <a:rPr lang="en-US" sz="2800" dirty="0" err="1"/>
              <a:t>trigona</a:t>
            </a:r>
            <a:r>
              <a:rPr lang="en-US" sz="2800" dirty="0"/>
              <a:t> </a:t>
            </a:r>
            <a:r>
              <a:rPr lang="en-US" sz="2800" dirty="0" err="1"/>
              <a:t>fibrosa</a:t>
            </a:r>
            <a:r>
              <a:rPr lang="en-US" sz="2800" dirty="0"/>
              <a:t>, and </a:t>
            </a:r>
            <a:endParaRPr lang="en-US" sz="2800" dirty="0" smtClean="0"/>
          </a:p>
          <a:p>
            <a:pPr marL="1314450" lvl="2" indent="-514350">
              <a:buFont typeface="+mj-lt"/>
              <a:buAutoNum type="arabicPeriod"/>
            </a:pPr>
            <a:r>
              <a:rPr lang="en-US" sz="2800" dirty="0" smtClean="0"/>
              <a:t>the annuli </a:t>
            </a:r>
            <a:r>
              <a:rPr lang="en-US" sz="2800" dirty="0" err="1"/>
              <a:t>fibrosi</a:t>
            </a:r>
            <a:r>
              <a:rPr lang="en-US" sz="2800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These structures consist of dense connective tissue, with thick collagen fibers oriented in various directions. Certain regions contain nodules of fibrous cartilage.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/>
              <a:t>Cardiac valves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5486400"/>
          </a:xfrm>
        </p:spPr>
        <p:txBody>
          <a:bodyPr>
            <a:normAutofit/>
          </a:bodyPr>
          <a:lstStyle/>
          <a:p>
            <a:r>
              <a:rPr lang="en-US" sz="3600" dirty="0"/>
              <a:t>The cardiac valves consist of a central core of dense fibrous connective tissue (containing both collagen and elastic fibers), </a:t>
            </a:r>
            <a:endParaRPr lang="en-US" sz="3600" dirty="0" smtClean="0"/>
          </a:p>
          <a:p>
            <a:r>
              <a:rPr lang="en-US" sz="3600" dirty="0"/>
              <a:t>the surfaces covered by a thin layer of endothelium </a:t>
            </a:r>
            <a:r>
              <a:rPr lang="en-US" sz="3600" dirty="0" smtClean="0"/>
              <a:t>continuous </a:t>
            </a:r>
            <a:r>
              <a:rPr lang="en-US" sz="3600" dirty="0"/>
              <a:t>with that lining the heart chambers and great vessels</a:t>
            </a:r>
            <a:endParaRPr lang="en-US" sz="3600" dirty="0" smtClean="0"/>
          </a:p>
          <a:p>
            <a:r>
              <a:rPr lang="en-US" sz="3600" dirty="0" smtClean="0"/>
              <a:t> </a:t>
            </a:r>
            <a:r>
              <a:rPr lang="en-US" sz="3600" dirty="0"/>
              <a:t>The bases of the valves are attached to the </a:t>
            </a:r>
            <a:r>
              <a:rPr lang="en-US" sz="3600" b="1" dirty="0"/>
              <a:t>annuli </a:t>
            </a:r>
            <a:r>
              <a:rPr lang="en-US" sz="3600" b="1" dirty="0" err="1"/>
              <a:t>fibrosi</a:t>
            </a:r>
            <a:r>
              <a:rPr lang="en-US" sz="3600" b="1" dirty="0"/>
              <a:t> </a:t>
            </a:r>
            <a:r>
              <a:rPr lang="en-US" sz="3600" dirty="0"/>
              <a:t>of the fibrous skeleton.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85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1795</Words>
  <Application>Microsoft Office PowerPoint</Application>
  <PresentationFormat>On-screen Show (4:3)</PresentationFormat>
  <Paragraphs>131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Algerian</vt:lpstr>
      <vt:lpstr>Arial</vt:lpstr>
      <vt:lpstr>Calibri</vt:lpstr>
      <vt:lpstr>Times New Roman</vt:lpstr>
      <vt:lpstr>Wingdings</vt:lpstr>
      <vt:lpstr>Office Theme</vt:lpstr>
      <vt:lpstr>CARDIOVASCULAR HISTOLOGY</vt:lpstr>
      <vt:lpstr>INTROUCTION </vt:lpstr>
      <vt:lpstr>PowerPoint Presentation</vt:lpstr>
      <vt:lpstr>The heart</vt:lpstr>
      <vt:lpstr>PowerPoint Presentation</vt:lpstr>
      <vt:lpstr>PowerPoint Presentation</vt:lpstr>
      <vt:lpstr>PowerPoint Presentation</vt:lpstr>
      <vt:lpstr>Skeletal system of the heart</vt:lpstr>
      <vt:lpstr>Cardiac valves</vt:lpstr>
      <vt:lpstr>Conducting system of the heart</vt:lpstr>
      <vt:lpstr>PowerPoint Presentation</vt:lpstr>
      <vt:lpstr>PowerPoint Presentation</vt:lpstr>
      <vt:lpstr>The arterial system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Capillary Structure</vt:lpstr>
      <vt:lpstr>PowerPoint Presentation</vt:lpstr>
      <vt:lpstr>Capillary Structure</vt:lpstr>
      <vt:lpstr>PowerPoint Presentation</vt:lpstr>
      <vt:lpstr>PowerPoint Presentation</vt:lpstr>
      <vt:lpstr>Capillary Structure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CARDIOVASCULAR HISTOLOGY</dc:title>
  <dc:creator>MARERA</dc:creator>
  <cp:lastModifiedBy>kasidi</cp:lastModifiedBy>
  <cp:revision>33</cp:revision>
  <dcterms:created xsi:type="dcterms:W3CDTF">2006-08-16T00:00:00Z</dcterms:created>
  <dcterms:modified xsi:type="dcterms:W3CDTF">2021-10-26T20:34:55Z</dcterms:modified>
</cp:coreProperties>
</file>