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57" r:id="rId4"/>
    <p:sldId id="265" r:id="rId5"/>
    <p:sldId id="258" r:id="rId6"/>
    <p:sldId id="259" r:id="rId7"/>
    <p:sldId id="261" r:id="rId8"/>
    <p:sldId id="262" r:id="rId9"/>
    <p:sldId id="269" r:id="rId10"/>
    <p:sldId id="266" r:id="rId11"/>
    <p:sldId id="267" r:id="rId12"/>
    <p:sldId id="268" r:id="rId13"/>
    <p:sldId id="270" r:id="rId14"/>
    <p:sldId id="271" r:id="rId15"/>
    <p:sldId id="272" r:id="rId16"/>
    <p:sldId id="263" r:id="rId17"/>
    <p:sldId id="273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C4A0C-3E4D-4ACC-915F-E672C20AC665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E561F-01AE-40EE-B671-9CB09230F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2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561F-01AE-40EE-B671-9CB09230FF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561F-01AE-40EE-B671-9CB09230FF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5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561F-01AE-40EE-B671-9CB09230FF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13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561F-01AE-40EE-B671-9CB09230FF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4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1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5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3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4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0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3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8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B600-39F4-48BD-815D-95DB1798F5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4F30B-C3D5-460B-AF71-E65B2C29F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4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CYTOTOXIC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77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Vinca</a:t>
            </a:r>
            <a:r>
              <a:rPr lang="en-US" b="1" dirty="0"/>
              <a:t> alkaloids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Obtained from periwinkle plant ( </a:t>
            </a:r>
            <a:r>
              <a:rPr lang="en-US" dirty="0" err="1"/>
              <a:t>Vinca</a:t>
            </a:r>
            <a:r>
              <a:rPr lang="en-US" dirty="0"/>
              <a:t> </a:t>
            </a:r>
            <a:r>
              <a:rPr lang="en-US" dirty="0" err="1"/>
              <a:t>Rosea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 smtClean="0"/>
              <a:t>They include : Vincristine</a:t>
            </a:r>
            <a:r>
              <a:rPr lang="en-US" dirty="0"/>
              <a:t>, vinblastine, </a:t>
            </a:r>
            <a:r>
              <a:rPr lang="en-US" dirty="0" err="1"/>
              <a:t>vindesine</a:t>
            </a:r>
            <a:r>
              <a:rPr lang="en-US" dirty="0"/>
              <a:t>, </a:t>
            </a:r>
            <a:r>
              <a:rPr lang="en-US" dirty="0" err="1"/>
              <a:t>vinorelbine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                 </a:t>
            </a:r>
            <a:r>
              <a:rPr lang="en-US" b="1" dirty="0" smtClean="0"/>
              <a:t>Mechanism  of action</a:t>
            </a:r>
            <a:endParaRPr lang="en-US" b="1" dirty="0"/>
          </a:p>
          <a:p>
            <a:r>
              <a:rPr lang="en-US" dirty="0" smtClean="0"/>
              <a:t>They block  cell mitosis( cell division ) of  malignant cells thus reducing their growth /multiplication and spread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22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    </a:t>
            </a:r>
            <a:endParaRPr lang="en-US" sz="2800" b="1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4000" dirty="0">
                <a:solidFill>
                  <a:srgbClr val="FF0000"/>
                </a:solidFill>
              </a:rPr>
              <a:t>C</a:t>
            </a:r>
            <a:r>
              <a:rPr lang="en-US" sz="4000" dirty="0"/>
              <a:t>hildhood </a:t>
            </a:r>
            <a:r>
              <a:rPr lang="en-US" sz="4000" dirty="0" smtClean="0"/>
              <a:t>cancers): ALL </a:t>
            </a:r>
            <a:r>
              <a:rPr lang="en-US" sz="4000" dirty="0"/>
              <a:t>, </a:t>
            </a:r>
            <a:r>
              <a:rPr lang="en-US" sz="4000" dirty="0" err="1"/>
              <a:t>Hodgkins</a:t>
            </a:r>
            <a:r>
              <a:rPr lang="en-US" sz="4000" dirty="0"/>
              <a:t>, </a:t>
            </a:r>
            <a:r>
              <a:rPr lang="en-US" sz="4000" dirty="0" err="1"/>
              <a:t>lymphosarcoma</a:t>
            </a:r>
            <a:r>
              <a:rPr lang="en-US" sz="4000" dirty="0"/>
              <a:t>, </a:t>
            </a:r>
            <a:r>
              <a:rPr lang="en-US" sz="4000" dirty="0" err="1"/>
              <a:t>Wilms</a:t>
            </a:r>
            <a:r>
              <a:rPr lang="en-US" sz="4000" dirty="0"/>
              <a:t> tumor, </a:t>
            </a:r>
            <a:r>
              <a:rPr lang="en-US" sz="4000" dirty="0" err="1"/>
              <a:t>Ewings</a:t>
            </a:r>
            <a:r>
              <a:rPr lang="en-US" sz="4000" dirty="0"/>
              <a:t> sarcoma </a:t>
            </a:r>
          </a:p>
          <a:p>
            <a:r>
              <a:rPr lang="en-US" sz="4000" dirty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B</a:t>
            </a:r>
            <a:r>
              <a:rPr lang="en-US" sz="4000" dirty="0" smtClean="0"/>
              <a:t>reast </a:t>
            </a:r>
            <a:r>
              <a:rPr lang="en-US" sz="4000" dirty="0"/>
              <a:t>cancer, </a:t>
            </a:r>
            <a:r>
              <a:rPr lang="en-US" sz="4000" dirty="0" smtClean="0"/>
              <a:t>testicular cancer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637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Common adverse  effect of </a:t>
            </a:r>
            <a:r>
              <a:rPr lang="en-US" b="1" dirty="0" err="1"/>
              <a:t>Vinca</a:t>
            </a:r>
            <a:r>
              <a:rPr lang="en-US" b="1" dirty="0"/>
              <a:t> alkaloids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Marrow </a:t>
            </a:r>
            <a:r>
              <a:rPr lang="en-US" dirty="0" smtClean="0"/>
              <a:t>depression</a:t>
            </a:r>
            <a:endParaRPr lang="en-US" dirty="0"/>
          </a:p>
          <a:p>
            <a:r>
              <a:rPr lang="en-US" dirty="0"/>
              <a:t>Alopecia more common </a:t>
            </a:r>
          </a:p>
          <a:p>
            <a:r>
              <a:rPr lang="en-US" dirty="0"/>
              <a:t>Peripheral &amp; autonomic neuropathy  &amp; muscle weakness (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NS)</a:t>
            </a:r>
          </a:p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/>
              <a:t>onstipation  </a:t>
            </a:r>
            <a:endParaRPr lang="en-US" dirty="0"/>
          </a:p>
          <a:p>
            <a:r>
              <a:rPr lang="en-US" dirty="0"/>
              <a:t>Nausea, </a:t>
            </a:r>
            <a:r>
              <a:rPr lang="en-US" dirty="0" smtClean="0"/>
              <a:t>vomiting,</a:t>
            </a:r>
            <a:r>
              <a:rPr lang="en-US" dirty="0"/>
              <a:t> </a:t>
            </a:r>
            <a:r>
              <a:rPr lang="en-US" dirty="0" err="1"/>
              <a:t>diarrhoea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9066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Anticancer antibiotics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Derived from </a:t>
            </a:r>
            <a:r>
              <a:rPr lang="en-US" dirty="0" err="1"/>
              <a:t>streptomyces</a:t>
            </a:r>
            <a:r>
              <a:rPr lang="en-US" dirty="0"/>
              <a:t> species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</a:t>
            </a:r>
            <a:r>
              <a:rPr lang="en-US" b="1" dirty="0" smtClean="0"/>
              <a:t>Mode of action :</a:t>
            </a:r>
            <a:endParaRPr lang="en-US" b="1" dirty="0"/>
          </a:p>
          <a:p>
            <a:pPr lvl="1"/>
            <a:r>
              <a:rPr lang="en-US" sz="3200" dirty="0" smtClean="0"/>
              <a:t>blocks </a:t>
            </a:r>
            <a:r>
              <a:rPr lang="en-US" sz="3200" dirty="0"/>
              <a:t>DNA &amp; RNA synthesis </a:t>
            </a:r>
          </a:p>
          <a:p>
            <a:pPr lvl="1"/>
            <a:r>
              <a:rPr lang="en-US" sz="3200" dirty="0"/>
              <a:t>Generation of oxygen radicals which mediate single strand scission of DNA </a:t>
            </a:r>
          </a:p>
          <a:p>
            <a:pPr lvl="1"/>
            <a:r>
              <a:rPr lang="en-US" sz="3200" dirty="0"/>
              <a:t>Action on Topoisomerase II </a:t>
            </a:r>
            <a:endParaRPr lang="en-US" sz="3200" dirty="0" smtClean="0"/>
          </a:p>
          <a:p>
            <a:pPr lvl="1">
              <a:buFont typeface="Wingdings" pitchFamily="2" charset="2"/>
              <a:buChar char="§"/>
            </a:pPr>
            <a:r>
              <a:rPr lang="en-US" sz="3200" dirty="0" err="1" smtClean="0"/>
              <a:t>Exampes:</a:t>
            </a:r>
            <a:r>
              <a:rPr lang="en-US" sz="3200" dirty="0" err="1"/>
              <a:t>Dactinomycin</a:t>
            </a:r>
            <a:r>
              <a:rPr lang="en-US" sz="3200" dirty="0"/>
              <a:t> </a:t>
            </a:r>
            <a:r>
              <a:rPr lang="en-US" sz="3200" dirty="0" smtClean="0"/>
              <a:t>,</a:t>
            </a:r>
            <a:r>
              <a:rPr lang="en-US" sz="3200" dirty="0"/>
              <a:t> Doxorubicin &amp; </a:t>
            </a:r>
            <a:r>
              <a:rPr lang="en-US" sz="3200" dirty="0" err="1" smtClean="0"/>
              <a:t>Daunorubucin</a:t>
            </a:r>
            <a:r>
              <a:rPr lang="en-US" sz="3200" dirty="0" smtClean="0"/>
              <a:t>, </a:t>
            </a:r>
            <a:r>
              <a:rPr lang="en-US" sz="3200" dirty="0" err="1">
                <a:solidFill>
                  <a:srgbClr val="00B050"/>
                </a:solidFill>
              </a:rPr>
              <a:t>Mitomycin</a:t>
            </a:r>
            <a:r>
              <a:rPr lang="en-US" sz="3200" dirty="0">
                <a:solidFill>
                  <a:srgbClr val="00B050"/>
                </a:solidFill>
              </a:rPr>
              <a:t> C 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13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Hormones &amp; </a:t>
            </a:r>
            <a:r>
              <a:rPr lang="en-US" b="1" dirty="0" smtClean="0"/>
              <a:t> hormone antagonists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Estrogen</a:t>
            </a:r>
          </a:p>
          <a:p>
            <a:pPr marL="0" indent="0">
              <a:buNone/>
            </a:pPr>
            <a:r>
              <a:rPr lang="en-US" dirty="0" smtClean="0"/>
              <a:t>-physiological </a:t>
            </a:r>
            <a:r>
              <a:rPr lang="en-US" dirty="0"/>
              <a:t>antagonists of androgens </a:t>
            </a:r>
          </a:p>
          <a:p>
            <a:pPr marL="0" indent="0">
              <a:buNone/>
            </a:pPr>
            <a:r>
              <a:rPr lang="en-US" dirty="0" smtClean="0"/>
              <a:t>-Thus </a:t>
            </a:r>
            <a:r>
              <a:rPr lang="en-US" dirty="0"/>
              <a:t>used to antagonize the effects of androgens in androgen dependent prostatic cancer </a:t>
            </a:r>
            <a:endParaRPr lang="en-US" dirty="0" smtClean="0"/>
          </a:p>
          <a:p>
            <a:r>
              <a:rPr lang="en-US" b="1" dirty="0" smtClean="0"/>
              <a:t>Anti-estrogen drugs </a:t>
            </a:r>
            <a:r>
              <a:rPr lang="en-US" b="1" dirty="0" err="1" smtClean="0"/>
              <a:t>eg</a:t>
            </a:r>
            <a:r>
              <a:rPr lang="en-US" b="1" dirty="0" smtClean="0"/>
              <a:t> </a:t>
            </a:r>
            <a:r>
              <a:rPr lang="en-US" b="1" dirty="0" err="1" smtClean="0"/>
              <a:t>Tamoxifen</a:t>
            </a:r>
            <a:r>
              <a:rPr lang="en-US" dirty="0" smtClean="0"/>
              <a:t> :Competent with natural estrogen hormone for intracellular receptor. It is used RX of breast </a:t>
            </a:r>
            <a:r>
              <a:rPr lang="en-US" dirty="0" err="1" smtClean="0"/>
              <a:t>ca</a:t>
            </a:r>
            <a:endParaRPr lang="en-US" dirty="0"/>
          </a:p>
          <a:p>
            <a:endParaRPr lang="en-US" sz="3200" dirty="0"/>
          </a:p>
          <a:p>
            <a:pPr lvl="1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4779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b="1" dirty="0"/>
              <a:t>Anti androgens</a:t>
            </a:r>
            <a:endParaRPr lang="en-US" b="1" u="sng" dirty="0" smtClean="0"/>
          </a:p>
          <a:p>
            <a:pPr marL="0" lvl="0" indent="0" eaLnBrk="0" fontAlgn="base" hangingPunct="0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b="1" u="sng" dirty="0" smtClean="0"/>
              <a:t> </a:t>
            </a:r>
            <a:r>
              <a:rPr lang="en-US" b="1" dirty="0" smtClean="0"/>
              <a:t>examples </a:t>
            </a:r>
            <a:r>
              <a:rPr lang="en-US" b="1" u="sng" dirty="0" smtClean="0"/>
              <a:t> </a:t>
            </a:r>
            <a:r>
              <a:rPr lang="en-US" dirty="0" err="1" smtClean="0"/>
              <a:t>flutamide</a:t>
            </a:r>
            <a:r>
              <a:rPr lang="en-US" dirty="0" smtClean="0"/>
              <a:t> &amp; </a:t>
            </a:r>
            <a:r>
              <a:rPr lang="en-US" dirty="0" err="1" smtClean="0"/>
              <a:t>bicalutamide</a:t>
            </a:r>
            <a:r>
              <a:rPr lang="en-US" dirty="0" smtClean="0"/>
              <a:t> :</a:t>
            </a:r>
          </a:p>
          <a:p>
            <a:pPr marL="0" lvl="0" indent="0" eaLnBrk="0" fontAlgn="base" hangingPunct="0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sz="3200" dirty="0"/>
              <a:t>-</a:t>
            </a:r>
            <a:r>
              <a:rPr lang="en-US" sz="3200" dirty="0" smtClean="0"/>
              <a:t>androgen receptor antagonist</a:t>
            </a:r>
          </a:p>
          <a:p>
            <a:pPr marL="0" lvl="0" indent="0" eaLnBrk="0" fontAlgn="base" hangingPunct="0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dirty="0" smtClean="0"/>
              <a:t>-Used </a:t>
            </a:r>
            <a:r>
              <a:rPr lang="en-US" sz="3200" dirty="0" smtClean="0"/>
              <a:t>in </a:t>
            </a:r>
            <a:r>
              <a:rPr lang="en-US" sz="3200" dirty="0"/>
              <a:t>metastatic Prostatic </a:t>
            </a:r>
            <a:r>
              <a:rPr lang="en-US" sz="3200" dirty="0" err="1" smtClean="0"/>
              <a:t>Ca</a:t>
            </a:r>
            <a:r>
              <a:rPr lang="en-US" dirty="0" smtClean="0"/>
              <a:t> </a:t>
            </a:r>
            <a:r>
              <a:rPr lang="en-US" sz="3200" dirty="0" smtClean="0"/>
              <a:t>after orchiectomy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9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General toxicity of cytotoxic drugs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Nausea &amp; Vomiting </a:t>
            </a:r>
          </a:p>
          <a:p>
            <a:r>
              <a:rPr lang="en-US" dirty="0"/>
              <a:t>Bone marrow depression </a:t>
            </a:r>
            <a:r>
              <a:rPr lang="en-US" dirty="0" smtClean="0"/>
              <a:t>leading to anemia</a:t>
            </a:r>
            <a:endParaRPr lang="en-US" dirty="0"/>
          </a:p>
          <a:p>
            <a:r>
              <a:rPr lang="en-US" dirty="0"/>
              <a:t>Alopecia </a:t>
            </a:r>
            <a:r>
              <a:rPr lang="en-US" dirty="0" smtClean="0"/>
              <a:t>– loss of hair </a:t>
            </a:r>
            <a:endParaRPr lang="en-US" dirty="0"/>
          </a:p>
          <a:p>
            <a:r>
              <a:rPr lang="en-US" dirty="0"/>
              <a:t>Gonads: </a:t>
            </a:r>
            <a:r>
              <a:rPr lang="en-US" sz="2800" dirty="0" err="1"/>
              <a:t>Oligospermia</a:t>
            </a:r>
            <a:r>
              <a:rPr lang="en-US" sz="2800" dirty="0"/>
              <a:t>, impotence, ↓ ovulation </a:t>
            </a:r>
            <a:endParaRPr lang="en-US" dirty="0"/>
          </a:p>
          <a:p>
            <a:r>
              <a:rPr lang="en-US" dirty="0" err="1"/>
              <a:t>Foetus</a:t>
            </a:r>
            <a:r>
              <a:rPr lang="en-US" dirty="0"/>
              <a:t>: </a:t>
            </a:r>
            <a:r>
              <a:rPr lang="en-US" sz="2800" dirty="0"/>
              <a:t>Abortion, </a:t>
            </a:r>
            <a:r>
              <a:rPr lang="en-US" sz="2800" dirty="0" err="1"/>
              <a:t>foetal</a:t>
            </a:r>
            <a:r>
              <a:rPr lang="en-US" sz="2800" dirty="0"/>
              <a:t> death, teratogenicity </a:t>
            </a:r>
            <a:endParaRPr lang="en-US" dirty="0"/>
          </a:p>
          <a:p>
            <a:r>
              <a:rPr lang="en-US" dirty="0" err="1"/>
              <a:t>Hyperuricemia</a:t>
            </a:r>
            <a:r>
              <a:rPr lang="en-US" dirty="0"/>
              <a:t> </a:t>
            </a:r>
          </a:p>
          <a:p>
            <a:r>
              <a:rPr lang="en-US" dirty="0" err="1"/>
              <a:t>Immunosupression</a:t>
            </a:r>
            <a:r>
              <a:rPr lang="en-US" dirty="0"/>
              <a:t>:</a:t>
            </a:r>
            <a:r>
              <a:rPr lang="en-US" sz="2800" dirty="0"/>
              <a:t> </a:t>
            </a:r>
            <a:r>
              <a:rPr lang="en-US" sz="2800" dirty="0" err="1"/>
              <a:t>Fludarabine</a:t>
            </a:r>
            <a:r>
              <a:rPr lang="en-US" sz="2800" dirty="0"/>
              <a:t> </a:t>
            </a:r>
            <a:endParaRPr lang="en-US" sz="24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6811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Promotional exams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LAQ1.Master </a:t>
            </a:r>
            <a:r>
              <a:rPr lang="en-US" dirty="0" err="1" smtClean="0"/>
              <a:t>Xhen</a:t>
            </a:r>
            <a:r>
              <a:rPr lang="en-US" dirty="0" smtClean="0"/>
              <a:t> is admitted for treatment of lymphoid leukemia</a:t>
            </a:r>
          </a:p>
          <a:p>
            <a:pPr marL="0" indent="0">
              <a:buNone/>
            </a:pPr>
            <a:r>
              <a:rPr lang="en-US" dirty="0" smtClean="0"/>
              <a:t>a)State five classes of anti-cancer drugs 5marks</a:t>
            </a:r>
          </a:p>
          <a:p>
            <a:pPr marL="0" indent="0">
              <a:buNone/>
            </a:pPr>
            <a:r>
              <a:rPr lang="en-US" dirty="0" smtClean="0"/>
              <a:t>b) State five common side effects of anti-cancer drugs</a:t>
            </a:r>
          </a:p>
          <a:p>
            <a:pPr marL="0" indent="0">
              <a:buNone/>
            </a:pPr>
            <a:r>
              <a:rPr lang="en-US" dirty="0" smtClean="0"/>
              <a:t>c) Discuss nursing interventions for a patient on chemotherapy ( 10marks)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55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681" y="2148442"/>
            <a:ext cx="4572638" cy="342947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67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Neoplasms/malignant tumor/cancer is abnormal growth of tissue, they invade and destroy the surrounding tissue</a:t>
            </a:r>
          </a:p>
          <a:p>
            <a:r>
              <a:rPr lang="en-US" dirty="0" smtClean="0"/>
              <a:t> it may be because of DNA damage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DEFINATION OF CYTOTOTIC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drugs that kill dividing cells and therefore toxic not only to cancer cells but also to healthy dividing cells in the body.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there are Several types of cytotoxic drugs :</a:t>
            </a:r>
          </a:p>
          <a:p>
            <a:r>
              <a:rPr lang="en-US" dirty="0" smtClean="0"/>
              <a:t>Alkylating agents</a:t>
            </a:r>
          </a:p>
          <a:p>
            <a:r>
              <a:rPr lang="en-US" dirty="0" smtClean="0"/>
              <a:t>Cytotoxic antibiotics</a:t>
            </a:r>
          </a:p>
          <a:p>
            <a:r>
              <a:rPr lang="en-US" dirty="0" smtClean="0"/>
              <a:t>Antimetabolites </a:t>
            </a:r>
          </a:p>
          <a:p>
            <a:r>
              <a:rPr lang="en-US" dirty="0" smtClean="0"/>
              <a:t>Topoisomerase I inhibitors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6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Taxanes</a:t>
            </a:r>
            <a:endParaRPr lang="en-US" dirty="0" smtClean="0"/>
          </a:p>
          <a:p>
            <a:r>
              <a:rPr lang="en-US" dirty="0" smtClean="0"/>
              <a:t>Hormone therapy and antagonist</a:t>
            </a:r>
          </a:p>
          <a:p>
            <a:r>
              <a:rPr lang="en-US" dirty="0" smtClean="0"/>
              <a:t>  </a:t>
            </a:r>
            <a:r>
              <a:rPr lang="en-US" dirty="0" err="1"/>
              <a:t>Vinca</a:t>
            </a:r>
            <a:r>
              <a:rPr lang="en-US" dirty="0"/>
              <a:t> alkaloids </a:t>
            </a:r>
            <a:endParaRPr lang="en-US" dirty="0" smtClean="0"/>
          </a:p>
          <a:p>
            <a:r>
              <a:rPr lang="en-US" dirty="0"/>
              <a:t>Anticancer antibiotics </a:t>
            </a:r>
          </a:p>
        </p:txBody>
      </p:sp>
    </p:spTree>
    <p:extLst>
      <p:ext uri="{BB962C8B-B14F-4D97-AF65-F5344CB8AC3E}">
        <p14:creationId xmlns:p14="http://schemas.microsoft.com/office/powerpoint/2010/main" val="275355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Alkylating agents: </a:t>
            </a:r>
          </a:p>
          <a:p>
            <a:r>
              <a:rPr lang="en-US" dirty="0" smtClean="0"/>
              <a:t>They combine with the DNA in the cells nucleus and thus damage or kill the  malignant cells</a:t>
            </a:r>
          </a:p>
          <a:p>
            <a:r>
              <a:rPr lang="en-US" dirty="0" smtClean="0"/>
              <a:t>Unfortunately , they also damage normal cells ,particularly those of the bone marrow and gastrointestinal tract which have a high rate of division causing   GIT ulceration </a:t>
            </a:r>
          </a:p>
          <a:p>
            <a:r>
              <a:rPr lang="en-US" dirty="0" smtClean="0"/>
              <a:t>Examples: </a:t>
            </a:r>
            <a:r>
              <a:rPr lang="en-US" dirty="0" err="1" smtClean="0"/>
              <a:t>Chlormethine</a:t>
            </a:r>
            <a:r>
              <a:rPr lang="en-US" dirty="0" smtClean="0"/>
              <a:t>, </a:t>
            </a:r>
            <a:r>
              <a:rPr lang="en-US" dirty="0" err="1" smtClean="0"/>
              <a:t>cylophoshamide</a:t>
            </a:r>
            <a:r>
              <a:rPr lang="en-US" dirty="0" smtClean="0"/>
              <a:t>, </a:t>
            </a:r>
            <a:r>
              <a:rPr lang="en-US" dirty="0" err="1" smtClean="0"/>
              <a:t>ifosfamide</a:t>
            </a:r>
            <a:r>
              <a:rPr lang="en-US" dirty="0" smtClean="0"/>
              <a:t>, </a:t>
            </a:r>
            <a:r>
              <a:rPr lang="en-US" dirty="0" err="1" smtClean="0"/>
              <a:t>chlorambucil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193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Cont.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ANTIMETABOLITES</a:t>
            </a:r>
            <a:endParaRPr lang="en-US" dirty="0" smtClean="0"/>
          </a:p>
          <a:p>
            <a:r>
              <a:rPr lang="en-US" dirty="0" smtClean="0"/>
              <a:t>They are incorporated into the cells and because they cannot be metabolized they normally cause the cell to die </a:t>
            </a:r>
            <a:r>
              <a:rPr lang="en-US" dirty="0"/>
              <a:t>:</a:t>
            </a:r>
            <a:r>
              <a:rPr lang="en-US" dirty="0" smtClean="0"/>
              <a:t>Examples : Methotrexate, fluorouracil , Azathioprine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/>
              <a:t>CYTOTOXIC ANTIBIOTICS</a:t>
            </a:r>
          </a:p>
          <a:p>
            <a:r>
              <a:rPr lang="en-US" dirty="0" smtClean="0"/>
              <a:t>These are drugs with antibiotic activity  but also have potent antitumor activity </a:t>
            </a:r>
          </a:p>
          <a:p>
            <a:r>
              <a:rPr lang="en-US" dirty="0" smtClean="0"/>
              <a:t>They include </a:t>
            </a:r>
            <a:r>
              <a:rPr lang="en-US" dirty="0" err="1" smtClean="0"/>
              <a:t>dactinomycin,doxorubicin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87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Topoisomerase </a:t>
            </a:r>
            <a:r>
              <a:rPr lang="en-US" b="1" dirty="0"/>
              <a:t>I </a:t>
            </a:r>
            <a:r>
              <a:rPr lang="en-US" b="1" dirty="0" smtClean="0"/>
              <a:t>inhibitors </a:t>
            </a:r>
          </a:p>
          <a:p>
            <a:r>
              <a:rPr lang="en-US" dirty="0" smtClean="0"/>
              <a:t>Topoisomerase 1 inhibitors are anti –cancer aimed at interrupting DNA replication in cancer cells, the result of which is cell death</a:t>
            </a:r>
          </a:p>
          <a:p>
            <a:r>
              <a:rPr lang="en-US" dirty="0" smtClean="0"/>
              <a:t>NB  Topoisomerase 1 is an enzyme that is required in DNA synthesis/ replication</a:t>
            </a:r>
          </a:p>
          <a:p>
            <a:r>
              <a:rPr lang="en-US" dirty="0" smtClean="0"/>
              <a:t>Examples- </a:t>
            </a:r>
            <a:r>
              <a:rPr lang="en-US" dirty="0" err="1" smtClean="0"/>
              <a:t>mitoxantrone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3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Side effects </a:t>
            </a:r>
          </a:p>
          <a:p>
            <a:r>
              <a:rPr lang="en-US" dirty="0" smtClean="0"/>
              <a:t>Weight loss, diarrhea, anemia, constipation, vomiting, loss of appetite 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775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Taxanes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Plant product obtained from bark of Pacific Yew ( </a:t>
            </a:r>
            <a:r>
              <a:rPr lang="en-US" dirty="0" err="1"/>
              <a:t>Taxus</a:t>
            </a:r>
            <a:r>
              <a:rPr lang="en-US" dirty="0"/>
              <a:t> </a:t>
            </a:r>
            <a:r>
              <a:rPr lang="en-US" dirty="0" err="1"/>
              <a:t>Brevifolia</a:t>
            </a:r>
            <a:r>
              <a:rPr lang="en-US" dirty="0"/>
              <a:t>) &amp; European  Yew (</a:t>
            </a:r>
            <a:r>
              <a:rPr lang="en-US" dirty="0" err="1"/>
              <a:t>Taxus</a:t>
            </a:r>
            <a:r>
              <a:rPr lang="en-US" dirty="0"/>
              <a:t> </a:t>
            </a:r>
            <a:r>
              <a:rPr lang="en-US" dirty="0" err="1" smtClean="0"/>
              <a:t>Buccata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Examples includes </a:t>
            </a:r>
            <a:r>
              <a:rPr lang="en-US" dirty="0" smtClean="0"/>
              <a:t>:Paclitaxel </a:t>
            </a:r>
            <a:r>
              <a:rPr lang="en-US" dirty="0"/>
              <a:t>&amp; </a:t>
            </a:r>
            <a:r>
              <a:rPr lang="en-US" dirty="0" err="1"/>
              <a:t>docetaxel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Mechanism of action</a:t>
            </a:r>
          </a:p>
          <a:p>
            <a:pPr marL="0" indent="0">
              <a:buNone/>
            </a:pPr>
            <a:r>
              <a:rPr lang="en-US" dirty="0"/>
              <a:t>They block  cell mitosis( cell division ) of  malignant cells thus reducing their growth /multiplication and spread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03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22737</TotalTime>
  <Words>588</Words>
  <Application>Microsoft Office PowerPoint</Application>
  <PresentationFormat>On-screen Show (4:3)</PresentationFormat>
  <Paragraphs>91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CYTOTOXIC DRUGS</vt:lpstr>
      <vt:lpstr>cont.</vt:lpstr>
      <vt:lpstr>DEFINATION OF CYTOTOTIC DRUGS</vt:lpstr>
      <vt:lpstr>Cont.</vt:lpstr>
      <vt:lpstr>Cont.</vt:lpstr>
      <vt:lpstr>Cont.</vt:lpstr>
      <vt:lpstr>Cont.</vt:lpstr>
      <vt:lpstr>Cont.</vt:lpstr>
      <vt:lpstr>Taxanes </vt:lpstr>
      <vt:lpstr>Vinca alkaloids </vt:lpstr>
      <vt:lpstr>Uses </vt:lpstr>
      <vt:lpstr>Common adverse  effect of Vinca alkaloids </vt:lpstr>
      <vt:lpstr>Anticancer antibiotics </vt:lpstr>
      <vt:lpstr>Hormones &amp;  hormone antagonists  </vt:lpstr>
      <vt:lpstr>Cont.</vt:lpstr>
      <vt:lpstr>General toxicity of cytotoxic drugs </vt:lpstr>
      <vt:lpstr>Promotional exams </vt:lpstr>
      <vt:lpstr>Cont.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CYTOTOXIC DRUGS</dc:title>
  <dc:creator>erick</dc:creator>
  <cp:lastModifiedBy>erick</cp:lastModifiedBy>
  <cp:revision>19</cp:revision>
  <dcterms:created xsi:type="dcterms:W3CDTF">2017-01-05T07:42:03Z</dcterms:created>
  <dcterms:modified xsi:type="dcterms:W3CDTF">2019-06-27T05:37:48Z</dcterms:modified>
</cp:coreProperties>
</file>