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58" r:id="rId4"/>
    <p:sldId id="275" r:id="rId5"/>
    <p:sldId id="276" r:id="rId6"/>
    <p:sldId id="277" r:id="rId7"/>
    <p:sldId id="278" r:id="rId8"/>
    <p:sldId id="269" r:id="rId9"/>
    <p:sldId id="311" r:id="rId10"/>
    <p:sldId id="312" r:id="rId11"/>
    <p:sldId id="313" r:id="rId12"/>
    <p:sldId id="314" r:id="rId13"/>
    <p:sldId id="315" r:id="rId14"/>
    <p:sldId id="268" r:id="rId15"/>
    <p:sldId id="274" r:id="rId16"/>
    <p:sldId id="271" r:id="rId17"/>
    <p:sldId id="273" r:id="rId18"/>
    <p:sldId id="262" r:id="rId19"/>
    <p:sldId id="270" r:id="rId20"/>
    <p:sldId id="263" r:id="rId21"/>
    <p:sldId id="290" r:id="rId22"/>
    <p:sldId id="291" r:id="rId23"/>
    <p:sldId id="264" r:id="rId24"/>
    <p:sldId id="265" r:id="rId25"/>
    <p:sldId id="293" r:id="rId26"/>
    <p:sldId id="294" r:id="rId27"/>
    <p:sldId id="321" r:id="rId28"/>
    <p:sldId id="295" r:id="rId29"/>
    <p:sldId id="320" r:id="rId30"/>
    <p:sldId id="297" r:id="rId31"/>
    <p:sldId id="296" r:id="rId32"/>
    <p:sldId id="266" r:id="rId33"/>
    <p:sldId id="267" r:id="rId34"/>
    <p:sldId id="298" r:id="rId35"/>
    <p:sldId id="299" r:id="rId36"/>
    <p:sldId id="300" r:id="rId37"/>
    <p:sldId id="317" r:id="rId38"/>
    <p:sldId id="301" r:id="rId39"/>
    <p:sldId id="302" r:id="rId40"/>
    <p:sldId id="303" r:id="rId41"/>
    <p:sldId id="304" r:id="rId42"/>
    <p:sldId id="318" r:id="rId43"/>
    <p:sldId id="279" r:id="rId44"/>
    <p:sldId id="280" r:id="rId45"/>
    <p:sldId id="281" r:id="rId46"/>
    <p:sldId id="282" r:id="rId47"/>
    <p:sldId id="283" r:id="rId48"/>
    <p:sldId id="284" r:id="rId49"/>
    <p:sldId id="305" r:id="rId50"/>
    <p:sldId id="286" r:id="rId51"/>
    <p:sldId id="285" r:id="rId52"/>
    <p:sldId id="287" r:id="rId53"/>
    <p:sldId id="306" r:id="rId54"/>
    <p:sldId id="288" r:id="rId55"/>
    <p:sldId id="319" r:id="rId56"/>
    <p:sldId id="307" r:id="rId57"/>
    <p:sldId id="308" r:id="rId58"/>
    <p:sldId id="309" r:id="rId59"/>
    <p:sldId id="310" r:id="rId60"/>
    <p:sldId id="316" r:id="rId61"/>
  </p:sldIdLst>
  <p:sldSz cx="9144000" cy="6858000" type="screen4x3"/>
  <p:notesSz cx="6815138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3" d="100"/>
          <a:sy n="53" d="100"/>
        </p:scale>
        <p:origin x="111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700026-9220-4A4D-B4E6-E3BDCEB7298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8340354-DE28-4E0F-BDDE-AE41320AEF70}">
      <dgm:prSet phldrT="[Text]"/>
      <dgm:spPr/>
      <dgm:t>
        <a:bodyPr/>
        <a:lstStyle/>
        <a:p>
          <a:r>
            <a:rPr lang="en-GB" dirty="0" smtClean="0"/>
            <a:t>The cell cycle</a:t>
          </a:r>
          <a:endParaRPr lang="en-GB" dirty="0"/>
        </a:p>
      </dgm:t>
    </dgm:pt>
    <dgm:pt modelId="{B1C99133-2B6F-4FF5-82C0-1FEDEC57EB15}" type="parTrans" cxnId="{5DECF70A-33B7-4D2F-AC30-09451CFF746C}">
      <dgm:prSet/>
      <dgm:spPr/>
      <dgm:t>
        <a:bodyPr/>
        <a:lstStyle/>
        <a:p>
          <a:endParaRPr lang="en-GB"/>
        </a:p>
      </dgm:t>
    </dgm:pt>
    <dgm:pt modelId="{2E98A678-FB2F-4BE4-B623-577C1813CFD3}" type="sibTrans" cxnId="{5DECF70A-33B7-4D2F-AC30-09451CFF746C}">
      <dgm:prSet/>
      <dgm:spPr/>
      <dgm:t>
        <a:bodyPr/>
        <a:lstStyle/>
        <a:p>
          <a:endParaRPr lang="en-GB"/>
        </a:p>
      </dgm:t>
    </dgm:pt>
    <dgm:pt modelId="{CB3E3DBE-2E1D-42AC-A19B-C95ECB1815B8}">
      <dgm:prSet phldrT="[Text]"/>
      <dgm:spPr/>
      <dgm:t>
        <a:bodyPr/>
        <a:lstStyle/>
        <a:p>
          <a:r>
            <a:rPr lang="en-GB" dirty="0" smtClean="0"/>
            <a:t>M- mitosis</a:t>
          </a:r>
        </a:p>
        <a:p>
          <a:r>
            <a:rPr lang="en-GB" dirty="0" err="1" smtClean="0"/>
            <a:t>Vinka</a:t>
          </a:r>
          <a:r>
            <a:rPr lang="en-GB" dirty="0" smtClean="0"/>
            <a:t> alkaloids</a:t>
          </a:r>
          <a:endParaRPr lang="en-GB" dirty="0"/>
        </a:p>
      </dgm:t>
    </dgm:pt>
    <dgm:pt modelId="{F28CF666-8864-4546-8C66-B3A79A437D0D}" type="parTrans" cxnId="{038C0E00-0417-4412-871B-A88436FC4ED8}">
      <dgm:prSet/>
      <dgm:spPr/>
      <dgm:t>
        <a:bodyPr/>
        <a:lstStyle/>
        <a:p>
          <a:endParaRPr lang="en-GB"/>
        </a:p>
      </dgm:t>
    </dgm:pt>
    <dgm:pt modelId="{23425281-6035-4C90-A836-64373F526F2B}" type="sibTrans" cxnId="{038C0E00-0417-4412-871B-A88436FC4ED8}">
      <dgm:prSet/>
      <dgm:spPr/>
      <dgm:t>
        <a:bodyPr/>
        <a:lstStyle/>
        <a:p>
          <a:endParaRPr lang="en-GB"/>
        </a:p>
      </dgm:t>
    </dgm:pt>
    <dgm:pt modelId="{8A3FC58F-CF1B-4B4D-8CCD-46D845DAF051}">
      <dgm:prSet phldrT="[Text]"/>
      <dgm:spPr/>
      <dgm:t>
        <a:bodyPr/>
        <a:lstStyle/>
        <a:p>
          <a:r>
            <a:rPr lang="en-GB" dirty="0" smtClean="0"/>
            <a:t>G1-synthesis of cellular components for  DNA synthesis</a:t>
          </a:r>
          <a:endParaRPr lang="en-GB" dirty="0"/>
        </a:p>
      </dgm:t>
    </dgm:pt>
    <dgm:pt modelId="{55F315C6-6D80-4085-B79D-56FC4D2EC08D}" type="parTrans" cxnId="{8B0EEF9E-AA14-4773-912A-50B9C3C569A5}">
      <dgm:prSet/>
      <dgm:spPr/>
      <dgm:t>
        <a:bodyPr/>
        <a:lstStyle/>
        <a:p>
          <a:endParaRPr lang="en-GB"/>
        </a:p>
      </dgm:t>
    </dgm:pt>
    <dgm:pt modelId="{37B457FD-0B84-4423-8582-624B953A5B82}" type="sibTrans" cxnId="{8B0EEF9E-AA14-4773-912A-50B9C3C569A5}">
      <dgm:prSet/>
      <dgm:spPr/>
      <dgm:t>
        <a:bodyPr/>
        <a:lstStyle/>
        <a:p>
          <a:endParaRPr lang="en-GB"/>
        </a:p>
      </dgm:t>
    </dgm:pt>
    <dgm:pt modelId="{CA87F39C-3F7D-4842-A745-EB434607990D}">
      <dgm:prSet phldrT="[Text]"/>
      <dgm:spPr/>
      <dgm:t>
        <a:bodyPr/>
        <a:lstStyle/>
        <a:p>
          <a:r>
            <a:rPr lang="en-GB" dirty="0" smtClean="0"/>
            <a:t>S – DNA synthesis</a:t>
          </a:r>
        </a:p>
        <a:p>
          <a:r>
            <a:rPr lang="en-GB" dirty="0" smtClean="0"/>
            <a:t>&amp; DNA replication</a:t>
          </a:r>
        </a:p>
        <a:p>
          <a:r>
            <a:rPr lang="en-GB" dirty="0" err="1" smtClean="0"/>
            <a:t>antimetabolites</a:t>
          </a:r>
          <a:endParaRPr lang="en-GB" dirty="0"/>
        </a:p>
      </dgm:t>
    </dgm:pt>
    <dgm:pt modelId="{FA973582-83D9-4EA5-8989-F7D9E0E6F1CA}" type="parTrans" cxnId="{6180E92A-A12C-4B1B-9B3C-24B1F876208E}">
      <dgm:prSet/>
      <dgm:spPr/>
      <dgm:t>
        <a:bodyPr/>
        <a:lstStyle/>
        <a:p>
          <a:endParaRPr lang="en-GB"/>
        </a:p>
      </dgm:t>
    </dgm:pt>
    <dgm:pt modelId="{1FFB832E-7CA1-46C6-BFB4-B2B7973DAA1A}" type="sibTrans" cxnId="{6180E92A-A12C-4B1B-9B3C-24B1F876208E}">
      <dgm:prSet/>
      <dgm:spPr/>
      <dgm:t>
        <a:bodyPr/>
        <a:lstStyle/>
        <a:p>
          <a:endParaRPr lang="en-GB"/>
        </a:p>
      </dgm:t>
    </dgm:pt>
    <dgm:pt modelId="{8705710B-6D2C-4909-B643-7BA46F69C870}">
      <dgm:prSet phldrT="[Text]"/>
      <dgm:spPr/>
      <dgm:t>
        <a:bodyPr/>
        <a:lstStyle/>
        <a:p>
          <a:r>
            <a:rPr lang="en-GB" dirty="0" smtClean="0"/>
            <a:t>G2- synthesis of cellular components for mitosis</a:t>
          </a:r>
          <a:endParaRPr lang="en-GB" dirty="0"/>
        </a:p>
      </dgm:t>
    </dgm:pt>
    <dgm:pt modelId="{D37F3CF8-DE1C-4A8B-85E0-7F4E6CEE9780}" type="parTrans" cxnId="{B88FD37B-7B37-4161-AE03-6A0F63DA336F}">
      <dgm:prSet/>
      <dgm:spPr/>
      <dgm:t>
        <a:bodyPr/>
        <a:lstStyle/>
        <a:p>
          <a:endParaRPr lang="en-GB"/>
        </a:p>
      </dgm:t>
    </dgm:pt>
    <dgm:pt modelId="{1D63E438-2AA9-4775-8F70-76457BD5525E}" type="sibTrans" cxnId="{B88FD37B-7B37-4161-AE03-6A0F63DA336F}">
      <dgm:prSet/>
      <dgm:spPr/>
      <dgm:t>
        <a:bodyPr/>
        <a:lstStyle/>
        <a:p>
          <a:endParaRPr lang="en-GB"/>
        </a:p>
      </dgm:t>
    </dgm:pt>
    <dgm:pt modelId="{9C158471-A8CA-40AF-9EBD-F3681603E683}" type="pres">
      <dgm:prSet presAssocID="{A6700026-9220-4A4D-B4E6-E3BDCEB7298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816A3C3-4489-444F-AFE0-6E7E5AF8AE76}" type="pres">
      <dgm:prSet presAssocID="{D8340354-DE28-4E0F-BDDE-AE41320AEF70}" presName="centerShape" presStyleLbl="node0" presStyleIdx="0" presStyleCnt="1" custScaleX="44653"/>
      <dgm:spPr/>
      <dgm:t>
        <a:bodyPr/>
        <a:lstStyle/>
        <a:p>
          <a:endParaRPr lang="en-GB"/>
        </a:p>
      </dgm:t>
    </dgm:pt>
    <dgm:pt modelId="{2F92AB39-D042-404E-8E84-7E68F61BF3A2}" type="pres">
      <dgm:prSet presAssocID="{CB3E3DBE-2E1D-42AC-A19B-C95ECB1815B8}" presName="node" presStyleLbl="node1" presStyleIdx="0" presStyleCnt="4" custScaleX="3426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6DF89D-F5AE-4E1E-A516-2F552AA87457}" type="pres">
      <dgm:prSet presAssocID="{CB3E3DBE-2E1D-42AC-A19B-C95ECB1815B8}" presName="dummy" presStyleCnt="0"/>
      <dgm:spPr/>
    </dgm:pt>
    <dgm:pt modelId="{FA30120D-8C03-4D62-8CE5-A9B24B0CA3FD}" type="pres">
      <dgm:prSet presAssocID="{23425281-6035-4C90-A836-64373F526F2B}" presName="sibTrans" presStyleLbl="sibTrans2D1" presStyleIdx="0" presStyleCnt="4"/>
      <dgm:spPr/>
      <dgm:t>
        <a:bodyPr/>
        <a:lstStyle/>
        <a:p>
          <a:endParaRPr lang="en-GB"/>
        </a:p>
      </dgm:t>
    </dgm:pt>
    <dgm:pt modelId="{04001F2D-C9FF-4BFA-9FD2-94BE54851B24}" type="pres">
      <dgm:prSet presAssocID="{8A3FC58F-CF1B-4B4D-8CCD-46D845DAF051}" presName="node" presStyleLbl="node1" presStyleIdx="1" presStyleCnt="4" custScaleX="2184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CC0F592-2231-4869-A5BE-297E889BC366}" type="pres">
      <dgm:prSet presAssocID="{8A3FC58F-CF1B-4B4D-8CCD-46D845DAF051}" presName="dummy" presStyleCnt="0"/>
      <dgm:spPr/>
    </dgm:pt>
    <dgm:pt modelId="{A1D01898-3E76-4491-B309-4CB5462EAECF}" type="pres">
      <dgm:prSet presAssocID="{37B457FD-0B84-4423-8582-624B953A5B82}" presName="sibTrans" presStyleLbl="sibTrans2D1" presStyleIdx="1" presStyleCnt="4"/>
      <dgm:spPr/>
      <dgm:t>
        <a:bodyPr/>
        <a:lstStyle/>
        <a:p>
          <a:endParaRPr lang="en-GB"/>
        </a:p>
      </dgm:t>
    </dgm:pt>
    <dgm:pt modelId="{361A0231-AE04-4E4B-875E-00D9ED407418}" type="pres">
      <dgm:prSet presAssocID="{CA87F39C-3F7D-4842-A745-EB434607990D}" presName="node" presStyleLbl="node1" presStyleIdx="2" presStyleCnt="4" custScaleX="30482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79EC23-522F-48BD-B13F-B7F8124D26FE}" type="pres">
      <dgm:prSet presAssocID="{CA87F39C-3F7D-4842-A745-EB434607990D}" presName="dummy" presStyleCnt="0"/>
      <dgm:spPr/>
    </dgm:pt>
    <dgm:pt modelId="{18826395-8251-47B0-A0EF-CE83E02B77C7}" type="pres">
      <dgm:prSet presAssocID="{1FFB832E-7CA1-46C6-BFB4-B2B7973DAA1A}" presName="sibTrans" presStyleLbl="sibTrans2D1" presStyleIdx="2" presStyleCnt="4"/>
      <dgm:spPr/>
      <dgm:t>
        <a:bodyPr/>
        <a:lstStyle/>
        <a:p>
          <a:endParaRPr lang="en-GB"/>
        </a:p>
      </dgm:t>
    </dgm:pt>
    <dgm:pt modelId="{2C41BC1B-440B-4B77-97F1-3EBEABDC211B}" type="pres">
      <dgm:prSet presAssocID="{8705710B-6D2C-4909-B643-7BA46F69C870}" presName="node" presStyleLbl="node1" presStyleIdx="3" presStyleCnt="4" custScaleX="2315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E879D9-D6C1-4794-82C8-0968F2507004}" type="pres">
      <dgm:prSet presAssocID="{8705710B-6D2C-4909-B643-7BA46F69C870}" presName="dummy" presStyleCnt="0"/>
      <dgm:spPr/>
    </dgm:pt>
    <dgm:pt modelId="{D0E990BC-2B07-49DE-A9DC-6E4974F656A3}" type="pres">
      <dgm:prSet presAssocID="{1D63E438-2AA9-4775-8F70-76457BD5525E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B567B5A1-4073-4D90-9A6A-0A353F3A1DB8}" type="presOf" srcId="{CB3E3DBE-2E1D-42AC-A19B-C95ECB1815B8}" destId="{2F92AB39-D042-404E-8E84-7E68F61BF3A2}" srcOrd="0" destOrd="0" presId="urn:microsoft.com/office/officeart/2005/8/layout/radial6"/>
    <dgm:cxn modelId="{C903BACC-E5E3-48C6-B152-32C667E5322B}" type="presOf" srcId="{23425281-6035-4C90-A836-64373F526F2B}" destId="{FA30120D-8C03-4D62-8CE5-A9B24B0CA3FD}" srcOrd="0" destOrd="0" presId="urn:microsoft.com/office/officeart/2005/8/layout/radial6"/>
    <dgm:cxn modelId="{B88FD37B-7B37-4161-AE03-6A0F63DA336F}" srcId="{D8340354-DE28-4E0F-BDDE-AE41320AEF70}" destId="{8705710B-6D2C-4909-B643-7BA46F69C870}" srcOrd="3" destOrd="0" parTransId="{D37F3CF8-DE1C-4A8B-85E0-7F4E6CEE9780}" sibTransId="{1D63E438-2AA9-4775-8F70-76457BD5525E}"/>
    <dgm:cxn modelId="{82241425-46F6-49B4-8FCD-51E6FF28321D}" type="presOf" srcId="{1FFB832E-7CA1-46C6-BFB4-B2B7973DAA1A}" destId="{18826395-8251-47B0-A0EF-CE83E02B77C7}" srcOrd="0" destOrd="0" presId="urn:microsoft.com/office/officeart/2005/8/layout/radial6"/>
    <dgm:cxn modelId="{038C0E00-0417-4412-871B-A88436FC4ED8}" srcId="{D8340354-DE28-4E0F-BDDE-AE41320AEF70}" destId="{CB3E3DBE-2E1D-42AC-A19B-C95ECB1815B8}" srcOrd="0" destOrd="0" parTransId="{F28CF666-8864-4546-8C66-B3A79A437D0D}" sibTransId="{23425281-6035-4C90-A836-64373F526F2B}"/>
    <dgm:cxn modelId="{18582478-0B55-41EE-9799-EC50320AA0AA}" type="presOf" srcId="{8705710B-6D2C-4909-B643-7BA46F69C870}" destId="{2C41BC1B-440B-4B77-97F1-3EBEABDC211B}" srcOrd="0" destOrd="0" presId="urn:microsoft.com/office/officeart/2005/8/layout/radial6"/>
    <dgm:cxn modelId="{6180E92A-A12C-4B1B-9B3C-24B1F876208E}" srcId="{D8340354-DE28-4E0F-BDDE-AE41320AEF70}" destId="{CA87F39C-3F7D-4842-A745-EB434607990D}" srcOrd="2" destOrd="0" parTransId="{FA973582-83D9-4EA5-8989-F7D9E0E6F1CA}" sibTransId="{1FFB832E-7CA1-46C6-BFB4-B2B7973DAA1A}"/>
    <dgm:cxn modelId="{0A8049D5-657D-4B20-84EE-0A1F132CBCB3}" type="presOf" srcId="{D8340354-DE28-4E0F-BDDE-AE41320AEF70}" destId="{8816A3C3-4489-444F-AFE0-6E7E5AF8AE76}" srcOrd="0" destOrd="0" presId="urn:microsoft.com/office/officeart/2005/8/layout/radial6"/>
    <dgm:cxn modelId="{3371B0B4-183E-4A6A-B802-45CFA702E39F}" type="presOf" srcId="{37B457FD-0B84-4423-8582-624B953A5B82}" destId="{A1D01898-3E76-4491-B309-4CB5462EAECF}" srcOrd="0" destOrd="0" presId="urn:microsoft.com/office/officeart/2005/8/layout/radial6"/>
    <dgm:cxn modelId="{5DECF70A-33B7-4D2F-AC30-09451CFF746C}" srcId="{A6700026-9220-4A4D-B4E6-E3BDCEB7298D}" destId="{D8340354-DE28-4E0F-BDDE-AE41320AEF70}" srcOrd="0" destOrd="0" parTransId="{B1C99133-2B6F-4FF5-82C0-1FEDEC57EB15}" sibTransId="{2E98A678-FB2F-4BE4-B623-577C1813CFD3}"/>
    <dgm:cxn modelId="{7BBF0DCE-4327-49D0-9000-CBD9CF5B9108}" type="presOf" srcId="{CA87F39C-3F7D-4842-A745-EB434607990D}" destId="{361A0231-AE04-4E4B-875E-00D9ED407418}" srcOrd="0" destOrd="0" presId="urn:microsoft.com/office/officeart/2005/8/layout/radial6"/>
    <dgm:cxn modelId="{FA8ECB6A-330B-4CC9-8B24-C2D012BDABA2}" type="presOf" srcId="{1D63E438-2AA9-4775-8F70-76457BD5525E}" destId="{D0E990BC-2B07-49DE-A9DC-6E4974F656A3}" srcOrd="0" destOrd="0" presId="urn:microsoft.com/office/officeart/2005/8/layout/radial6"/>
    <dgm:cxn modelId="{8B0EEF9E-AA14-4773-912A-50B9C3C569A5}" srcId="{D8340354-DE28-4E0F-BDDE-AE41320AEF70}" destId="{8A3FC58F-CF1B-4B4D-8CCD-46D845DAF051}" srcOrd="1" destOrd="0" parTransId="{55F315C6-6D80-4085-B79D-56FC4D2EC08D}" sibTransId="{37B457FD-0B84-4423-8582-624B953A5B82}"/>
    <dgm:cxn modelId="{2E2218C7-4A7B-4F71-A3E5-6F4409D1A44A}" type="presOf" srcId="{A6700026-9220-4A4D-B4E6-E3BDCEB7298D}" destId="{9C158471-A8CA-40AF-9EBD-F3681603E683}" srcOrd="0" destOrd="0" presId="urn:microsoft.com/office/officeart/2005/8/layout/radial6"/>
    <dgm:cxn modelId="{7D311885-D8FA-47D1-AC08-FF842BF3B8A6}" type="presOf" srcId="{8A3FC58F-CF1B-4B4D-8CCD-46D845DAF051}" destId="{04001F2D-C9FF-4BFA-9FD2-94BE54851B24}" srcOrd="0" destOrd="0" presId="urn:microsoft.com/office/officeart/2005/8/layout/radial6"/>
    <dgm:cxn modelId="{24B3D5A1-CDE5-48ED-AE86-46589DCD1296}" type="presParOf" srcId="{9C158471-A8CA-40AF-9EBD-F3681603E683}" destId="{8816A3C3-4489-444F-AFE0-6E7E5AF8AE76}" srcOrd="0" destOrd="0" presId="urn:microsoft.com/office/officeart/2005/8/layout/radial6"/>
    <dgm:cxn modelId="{8FB2F269-276E-49D6-B33B-955BF2082B91}" type="presParOf" srcId="{9C158471-A8CA-40AF-9EBD-F3681603E683}" destId="{2F92AB39-D042-404E-8E84-7E68F61BF3A2}" srcOrd="1" destOrd="0" presId="urn:microsoft.com/office/officeart/2005/8/layout/radial6"/>
    <dgm:cxn modelId="{53DCF365-0AD8-484A-A531-0D9C90FE69ED}" type="presParOf" srcId="{9C158471-A8CA-40AF-9EBD-F3681603E683}" destId="{8D6DF89D-F5AE-4E1E-A516-2F552AA87457}" srcOrd="2" destOrd="0" presId="urn:microsoft.com/office/officeart/2005/8/layout/radial6"/>
    <dgm:cxn modelId="{BC565C9D-67D5-44E2-B5BA-BED9151B3490}" type="presParOf" srcId="{9C158471-A8CA-40AF-9EBD-F3681603E683}" destId="{FA30120D-8C03-4D62-8CE5-A9B24B0CA3FD}" srcOrd="3" destOrd="0" presId="urn:microsoft.com/office/officeart/2005/8/layout/radial6"/>
    <dgm:cxn modelId="{002A5049-6092-4928-AD82-6438DE356025}" type="presParOf" srcId="{9C158471-A8CA-40AF-9EBD-F3681603E683}" destId="{04001F2D-C9FF-4BFA-9FD2-94BE54851B24}" srcOrd="4" destOrd="0" presId="urn:microsoft.com/office/officeart/2005/8/layout/radial6"/>
    <dgm:cxn modelId="{AF2E4437-B392-4464-99B4-15928D4DD65F}" type="presParOf" srcId="{9C158471-A8CA-40AF-9EBD-F3681603E683}" destId="{2CC0F592-2231-4869-A5BE-297E889BC366}" srcOrd="5" destOrd="0" presId="urn:microsoft.com/office/officeart/2005/8/layout/radial6"/>
    <dgm:cxn modelId="{E50638C7-F099-4BB2-9EB6-EF5A5B9F8042}" type="presParOf" srcId="{9C158471-A8CA-40AF-9EBD-F3681603E683}" destId="{A1D01898-3E76-4491-B309-4CB5462EAECF}" srcOrd="6" destOrd="0" presId="urn:microsoft.com/office/officeart/2005/8/layout/radial6"/>
    <dgm:cxn modelId="{3A90B303-0CE0-4426-8ADD-E1F5A1C4EC9A}" type="presParOf" srcId="{9C158471-A8CA-40AF-9EBD-F3681603E683}" destId="{361A0231-AE04-4E4B-875E-00D9ED407418}" srcOrd="7" destOrd="0" presId="urn:microsoft.com/office/officeart/2005/8/layout/radial6"/>
    <dgm:cxn modelId="{AD7B4021-14DB-4367-8184-811D27C5D43D}" type="presParOf" srcId="{9C158471-A8CA-40AF-9EBD-F3681603E683}" destId="{3079EC23-522F-48BD-B13F-B7F8124D26FE}" srcOrd="8" destOrd="0" presId="urn:microsoft.com/office/officeart/2005/8/layout/radial6"/>
    <dgm:cxn modelId="{3068B19A-8382-46E0-A4FB-5A2C83D75AEB}" type="presParOf" srcId="{9C158471-A8CA-40AF-9EBD-F3681603E683}" destId="{18826395-8251-47B0-A0EF-CE83E02B77C7}" srcOrd="9" destOrd="0" presId="urn:microsoft.com/office/officeart/2005/8/layout/radial6"/>
    <dgm:cxn modelId="{1E9AEE22-DEF8-4C30-B67A-289650AA0E5A}" type="presParOf" srcId="{9C158471-A8CA-40AF-9EBD-F3681603E683}" destId="{2C41BC1B-440B-4B77-97F1-3EBEABDC211B}" srcOrd="10" destOrd="0" presId="urn:microsoft.com/office/officeart/2005/8/layout/radial6"/>
    <dgm:cxn modelId="{C2FE63E4-6418-4478-B99E-DB0FEA52287E}" type="presParOf" srcId="{9C158471-A8CA-40AF-9EBD-F3681603E683}" destId="{35E879D9-D6C1-4794-82C8-0968F2507004}" srcOrd="11" destOrd="0" presId="urn:microsoft.com/office/officeart/2005/8/layout/radial6"/>
    <dgm:cxn modelId="{928B626D-4F59-462C-BABE-DE9D3AC6D241}" type="presParOf" srcId="{9C158471-A8CA-40AF-9EBD-F3681603E683}" destId="{D0E990BC-2B07-49DE-A9DC-6E4974F656A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990BC-2B07-49DE-A9DC-6E4974F656A3}">
      <dsp:nvSpPr>
        <dsp:cNvPr id="0" name=""/>
        <dsp:cNvSpPr/>
      </dsp:nvSpPr>
      <dsp:spPr>
        <a:xfrm>
          <a:off x="2217522" y="602307"/>
          <a:ext cx="4012828" cy="4012828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26395-8251-47B0-A0EF-CE83E02B77C7}">
      <dsp:nvSpPr>
        <dsp:cNvPr id="0" name=""/>
        <dsp:cNvSpPr/>
      </dsp:nvSpPr>
      <dsp:spPr>
        <a:xfrm>
          <a:off x="2217522" y="602307"/>
          <a:ext cx="4012828" cy="4012828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D01898-3E76-4491-B309-4CB5462EAECF}">
      <dsp:nvSpPr>
        <dsp:cNvPr id="0" name=""/>
        <dsp:cNvSpPr/>
      </dsp:nvSpPr>
      <dsp:spPr>
        <a:xfrm>
          <a:off x="2217522" y="602307"/>
          <a:ext cx="4012828" cy="4012828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0120D-8C03-4D62-8CE5-A9B24B0CA3FD}">
      <dsp:nvSpPr>
        <dsp:cNvPr id="0" name=""/>
        <dsp:cNvSpPr/>
      </dsp:nvSpPr>
      <dsp:spPr>
        <a:xfrm>
          <a:off x="2217522" y="602307"/>
          <a:ext cx="4012828" cy="4012828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6A3C3-4489-444F-AFE0-6E7E5AF8AE76}">
      <dsp:nvSpPr>
        <dsp:cNvPr id="0" name=""/>
        <dsp:cNvSpPr/>
      </dsp:nvSpPr>
      <dsp:spPr>
        <a:xfrm>
          <a:off x="3811377" y="1684800"/>
          <a:ext cx="825116" cy="18478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The cell cycle</a:t>
          </a:r>
          <a:endParaRPr lang="en-GB" sz="2000" kern="1200" dirty="0"/>
        </a:p>
      </dsp:txBody>
      <dsp:txXfrm>
        <a:off x="3932212" y="1955410"/>
        <a:ext cx="583446" cy="1306622"/>
      </dsp:txXfrm>
    </dsp:sp>
    <dsp:sp modelId="{2F92AB39-D042-404E-8E84-7E68F61BF3A2}">
      <dsp:nvSpPr>
        <dsp:cNvPr id="0" name=""/>
        <dsp:cNvSpPr/>
      </dsp:nvSpPr>
      <dsp:spPr>
        <a:xfrm>
          <a:off x="2007910" y="2128"/>
          <a:ext cx="4432051" cy="1293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M- mitosis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/>
            <a:t>Vinka</a:t>
          </a:r>
          <a:r>
            <a:rPr lang="en-GB" sz="1600" kern="1200" dirty="0" smtClean="0"/>
            <a:t> alkaloids</a:t>
          </a:r>
          <a:endParaRPr lang="en-GB" sz="1600" kern="1200" dirty="0"/>
        </a:p>
      </dsp:txBody>
      <dsp:txXfrm>
        <a:off x="2656969" y="191555"/>
        <a:ext cx="3133933" cy="914635"/>
      </dsp:txXfrm>
    </dsp:sp>
    <dsp:sp modelId="{04001F2D-C9FF-4BFA-9FD2-94BE54851B24}">
      <dsp:nvSpPr>
        <dsp:cNvPr id="0" name=""/>
        <dsp:cNvSpPr/>
      </dsp:nvSpPr>
      <dsp:spPr>
        <a:xfrm>
          <a:off x="4770893" y="1961976"/>
          <a:ext cx="2825782" cy="1293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G1-synthesis of cellular components for  DNA synthesis</a:t>
          </a:r>
          <a:endParaRPr lang="en-GB" sz="1600" kern="1200" dirty="0"/>
        </a:p>
      </dsp:txBody>
      <dsp:txXfrm>
        <a:off x="5184719" y="2151403"/>
        <a:ext cx="1998130" cy="914635"/>
      </dsp:txXfrm>
    </dsp:sp>
    <dsp:sp modelId="{361A0231-AE04-4E4B-875E-00D9ED407418}">
      <dsp:nvSpPr>
        <dsp:cNvPr id="0" name=""/>
        <dsp:cNvSpPr/>
      </dsp:nvSpPr>
      <dsp:spPr>
        <a:xfrm>
          <a:off x="2252496" y="3921825"/>
          <a:ext cx="3942879" cy="1293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 – DNA synthesis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&amp; DNA replication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err="1" smtClean="0"/>
            <a:t>antimetabolites</a:t>
          </a:r>
          <a:endParaRPr lang="en-GB" sz="1600" kern="1200" dirty="0"/>
        </a:p>
      </dsp:txBody>
      <dsp:txXfrm>
        <a:off x="2829917" y="4111252"/>
        <a:ext cx="2788037" cy="914635"/>
      </dsp:txXfrm>
    </dsp:sp>
    <dsp:sp modelId="{2C41BC1B-440B-4B77-97F1-3EBEABDC211B}">
      <dsp:nvSpPr>
        <dsp:cNvPr id="0" name=""/>
        <dsp:cNvSpPr/>
      </dsp:nvSpPr>
      <dsp:spPr>
        <a:xfrm>
          <a:off x="766595" y="1961976"/>
          <a:ext cx="2994984" cy="12934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G2- synthesis of cellular components for mitosis</a:t>
          </a:r>
          <a:endParaRPr lang="en-GB" sz="1600" kern="1200" dirty="0"/>
        </a:p>
      </dsp:txBody>
      <dsp:txXfrm>
        <a:off x="1205200" y="2151403"/>
        <a:ext cx="2117774" cy="914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63CE8-4BE7-4610-9EB6-78F7E765B751}" type="datetimeFigureOut">
              <a:rPr lang="en-GB" smtClean="0"/>
              <a:pPr/>
              <a:t>24/06/2018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0335" y="9448185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8E1CE-586F-4861-A246-7F786DFE4E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86B7A-8735-43CC-A2CB-90C3A8E70BC9}" type="datetimeFigureOut">
              <a:rPr lang="en-GB" smtClean="0"/>
              <a:pPr/>
              <a:t>24/06/2018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514" y="4724956"/>
            <a:ext cx="545211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0335" y="9448185"/>
            <a:ext cx="2953226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7A030-C970-410C-881C-36B10C6F36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12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A030-C970-410C-881C-36B10C6F360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122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 phase between M phase and G1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7A030-C970-410C-881C-36B10C6F3607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24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8D607-519F-454C-8E85-6442D5798744}" type="datetime1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95A3-D44C-4010-8041-DD4956F7EA4C}" type="datetime1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35BC-829A-41D0-92CA-6DC18C412074}" type="datetime1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6D33-FC7A-45AD-86B2-516662AECFFF}" type="datetime1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CA91-C397-4BF9-A5D1-1C4E080DBA90}" type="datetime1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F8C2-42B1-4B67-B0BA-7923065F0AEE}" type="datetime1">
              <a:rPr lang="en-GB" smtClean="0"/>
              <a:t>24/06/2018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96BF-357F-49EC-BAB4-B560113F27D1}" type="datetime1">
              <a:rPr lang="en-GB" smtClean="0"/>
              <a:t>24/06/2018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9D82-847D-494B-9644-6100CA882F2B}" type="datetime1">
              <a:rPr lang="en-GB" smtClean="0"/>
              <a:t>24/06/2018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D00E-D1E4-438C-B486-847D363839CD}" type="datetime1">
              <a:rPr lang="en-GB" smtClean="0"/>
              <a:t>24/06/2018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2279-02C1-42D0-A650-722C75D54A24}" type="datetime1">
              <a:rPr lang="en-GB" smtClean="0"/>
              <a:t>24/06/2018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90A8-F271-40B1-97AE-840F54010435}" type="datetime1">
              <a:rPr lang="en-GB" smtClean="0"/>
              <a:t>24/06/2018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F1D-3F08-47B8-AFBC-66CE828FACA4}" type="datetime1">
              <a:rPr lang="en-GB" smtClean="0"/>
              <a:t>24/06/2018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B9916-81B0-4C52-81E8-DCE20005BC8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CYTOTOXICS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i="1" dirty="0" smtClean="0"/>
              <a:t>Mutiso </a:t>
            </a:r>
            <a:r>
              <a:rPr lang="en-GB" b="1" i="1" smtClean="0"/>
              <a:t>Urbanus 2018</a:t>
            </a:r>
            <a:endParaRPr lang="en-GB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adverse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Most chemotherapeutic agents have a narrow therapeutic index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Severe vomiting, stomatitis, bone marrow suppression, and alopecia occur to a lesser or greater extent during therapy with all </a:t>
            </a:r>
            <a:r>
              <a:rPr lang="en-GB" dirty="0" smtClean="0"/>
              <a:t>anti-neoplastic </a:t>
            </a:r>
            <a:r>
              <a:rPr lang="en-GB" dirty="0" smtClean="0"/>
              <a:t>agents-Vomiting is often controlled by administration of antiemetic drugs.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Some toxicities predisposes to infection; </a:t>
            </a:r>
            <a:r>
              <a:rPr lang="en-GB" dirty="0" err="1" smtClean="0"/>
              <a:t>e.g</a:t>
            </a:r>
            <a:r>
              <a:rPr lang="en-GB" dirty="0" smtClean="0"/>
              <a:t> </a:t>
            </a:r>
            <a:r>
              <a:rPr lang="en-GB" dirty="0" err="1" smtClean="0"/>
              <a:t>myelosuppression</a:t>
            </a:r>
            <a:r>
              <a:rPr lang="en-GB" dirty="0" smtClean="0"/>
              <a:t> ; are common to many chemotherapeutic agents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3939-4ED8-4AD0-9B70-A763B827B980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Some ADRs are confined to specific agents .e.g.</a:t>
            </a:r>
          </a:p>
          <a:p>
            <a:pPr marL="514350" lvl="1" indent="-514350">
              <a:buFont typeface="+mj-lt"/>
              <a:buAutoNum type="alphaLcPeriod"/>
            </a:pPr>
            <a:r>
              <a:rPr lang="en-GB" dirty="0" smtClean="0"/>
              <a:t>Cardiotoxicity with doxorubicin</a:t>
            </a:r>
          </a:p>
          <a:p>
            <a:pPr marL="514350" lvl="1" indent="-514350">
              <a:buFont typeface="+mj-lt"/>
              <a:buAutoNum type="alphaLcPeriod"/>
            </a:pPr>
            <a:r>
              <a:rPr lang="en-GB" dirty="0" smtClean="0"/>
              <a:t>Pulmonary fibrosis with bleomycin</a:t>
            </a:r>
          </a:p>
          <a:p>
            <a:pPr marL="342900" lvl="1" indent="-342900">
              <a:buFont typeface="Wingdings" pitchFamily="2" charset="2"/>
              <a:buChar char="ü"/>
            </a:pPr>
            <a:r>
              <a:rPr lang="en-GB" dirty="0" smtClean="0"/>
              <a:t>The duration of the side effects varies widely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Alopecia is transient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Cardiac, pulmonary, and bladder toxicities are irreversible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823-47EF-4954-99DB-BA279AF40BDE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Minimizing adverse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of cytoprotectant drugs</a:t>
            </a:r>
          </a:p>
          <a:p>
            <a:r>
              <a:rPr lang="en-GB" dirty="0" err="1" smtClean="0"/>
              <a:t>Perfusing</a:t>
            </a:r>
            <a:r>
              <a:rPr lang="en-GB" dirty="0" smtClean="0"/>
              <a:t> the </a:t>
            </a:r>
            <a:r>
              <a:rPr lang="en-GB" dirty="0" err="1" smtClean="0"/>
              <a:t>tumor</a:t>
            </a:r>
            <a:r>
              <a:rPr lang="en-GB" dirty="0" smtClean="0"/>
              <a:t> </a:t>
            </a:r>
          </a:p>
          <a:p>
            <a:r>
              <a:rPr lang="en-GB" dirty="0" smtClean="0"/>
              <a:t>Removing some of the patient's marrow prior to intensive treatment and then </a:t>
            </a:r>
            <a:r>
              <a:rPr lang="en-GB" dirty="0" err="1" smtClean="0"/>
              <a:t>reimplanting</a:t>
            </a:r>
            <a:r>
              <a:rPr lang="en-GB" dirty="0" smtClean="0"/>
              <a:t> it </a:t>
            </a:r>
          </a:p>
          <a:p>
            <a:r>
              <a:rPr lang="en-GB" dirty="0" smtClean="0"/>
              <a:t>Promoting intensive </a:t>
            </a:r>
            <a:r>
              <a:rPr lang="en-GB" dirty="0" err="1" smtClean="0"/>
              <a:t>diuresis</a:t>
            </a:r>
            <a:r>
              <a:rPr lang="en-GB" dirty="0" smtClean="0"/>
              <a:t> to prevent bladder toxicities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CE91-F208-4EE5-B408-99DABC035FBC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megaloblastic</a:t>
            </a:r>
            <a:r>
              <a:rPr lang="en-GB" dirty="0" smtClean="0"/>
              <a:t> </a:t>
            </a:r>
            <a:r>
              <a:rPr lang="en-GB" dirty="0" err="1" smtClean="0"/>
              <a:t>anemia</a:t>
            </a:r>
            <a:r>
              <a:rPr lang="en-GB" dirty="0" smtClean="0"/>
              <a:t> that occurs with </a:t>
            </a:r>
            <a:r>
              <a:rPr lang="en-GB" dirty="0" err="1" smtClean="0"/>
              <a:t>methotrexate</a:t>
            </a:r>
            <a:r>
              <a:rPr lang="en-GB" dirty="0" smtClean="0"/>
              <a:t> can be effectively counteracted by administering </a:t>
            </a:r>
            <a:r>
              <a:rPr lang="en-GB" dirty="0" err="1" smtClean="0"/>
              <a:t>folinic</a:t>
            </a:r>
            <a:r>
              <a:rPr lang="en-GB" dirty="0" smtClean="0"/>
              <a:t> acid (</a:t>
            </a:r>
            <a:r>
              <a:rPr lang="en-GB" dirty="0" err="1" smtClean="0"/>
              <a:t>leucovorin</a:t>
            </a:r>
            <a:r>
              <a:rPr lang="en-GB" dirty="0" smtClean="0"/>
              <a:t>, 5-formyltetrahydrofolic acid). </a:t>
            </a:r>
          </a:p>
          <a:p>
            <a:r>
              <a:rPr lang="en-GB" dirty="0" err="1" smtClean="0"/>
              <a:t>Neutropenia</a:t>
            </a:r>
            <a:r>
              <a:rPr lang="en-GB" dirty="0" smtClean="0"/>
              <a:t> associated with many anticancer drugs can be partially reversed using human granulocyte colony-stimulating factor (</a:t>
            </a:r>
            <a:r>
              <a:rPr lang="en-GB" dirty="0" err="1" smtClean="0"/>
              <a:t>filgrastim</a:t>
            </a:r>
            <a:r>
              <a:rPr lang="en-GB" dirty="0" smtClean="0"/>
              <a:t>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17725-1795-497B-9994-3F877663443C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Drug resistance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12127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Drugs used for treatment display limited log kill owing to: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Increased rate of DNA repair in </a:t>
            </a:r>
            <a:r>
              <a:rPr lang="en-GB" dirty="0" err="1" smtClean="0"/>
              <a:t>tumor</a:t>
            </a:r>
            <a:r>
              <a:rPr lang="en-GB" dirty="0" smtClean="0"/>
              <a:t> cells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Formation of Trapping Agents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Changes in the drug sensitivity of a target enzyme, </a:t>
            </a:r>
            <a:r>
              <a:rPr lang="en-GB" dirty="0" err="1" smtClean="0"/>
              <a:t>dihydrofolate</a:t>
            </a:r>
            <a:r>
              <a:rPr lang="en-GB" dirty="0" smtClean="0"/>
              <a:t> </a:t>
            </a:r>
            <a:r>
              <a:rPr lang="en-GB" dirty="0" err="1" smtClean="0"/>
              <a:t>reductase</a:t>
            </a:r>
            <a:r>
              <a:rPr lang="en-GB" dirty="0" smtClean="0"/>
              <a:t>, and increased synthesis of the enzyme- </a:t>
            </a:r>
            <a:r>
              <a:rPr lang="en-GB" dirty="0" err="1" smtClean="0"/>
              <a:t>e.g</a:t>
            </a:r>
            <a:r>
              <a:rPr lang="en-GB" dirty="0" smtClean="0"/>
              <a:t> </a:t>
            </a:r>
            <a:r>
              <a:rPr lang="en-GB" dirty="0" err="1" smtClean="0"/>
              <a:t>methotrexate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Decrease in the activity of the </a:t>
            </a:r>
            <a:r>
              <a:rPr lang="en-GB" dirty="0" err="1" smtClean="0"/>
              <a:t>tumor</a:t>
            </a:r>
            <a:r>
              <a:rPr lang="en-GB" dirty="0" smtClean="0"/>
              <a:t> cell enzymes needed to convert </a:t>
            </a:r>
            <a:r>
              <a:rPr lang="en-GB" dirty="0" err="1" smtClean="0"/>
              <a:t>prodrugs</a:t>
            </a:r>
            <a:r>
              <a:rPr lang="en-GB" dirty="0" smtClean="0"/>
              <a:t> to their </a:t>
            </a:r>
            <a:r>
              <a:rPr lang="en-GB" dirty="0" err="1" smtClean="0"/>
              <a:t>cytotoxic</a:t>
            </a:r>
            <a:r>
              <a:rPr lang="en-GB" dirty="0" smtClean="0"/>
              <a:t> metabolite e.g. </a:t>
            </a:r>
            <a:r>
              <a:rPr lang="en-GB" dirty="0" err="1" smtClean="0"/>
              <a:t>purine</a:t>
            </a:r>
            <a:r>
              <a:rPr lang="en-GB" dirty="0" smtClean="0"/>
              <a:t> </a:t>
            </a:r>
            <a:r>
              <a:rPr lang="en-GB" dirty="0" err="1" smtClean="0"/>
              <a:t>antimetabolites</a:t>
            </a:r>
            <a:r>
              <a:rPr lang="en-GB" dirty="0" smtClean="0"/>
              <a:t> (</a:t>
            </a:r>
            <a:r>
              <a:rPr lang="en-GB" dirty="0" err="1" smtClean="0"/>
              <a:t>mercaptopurine</a:t>
            </a:r>
            <a:r>
              <a:rPr lang="en-GB" dirty="0" smtClean="0"/>
              <a:t>, </a:t>
            </a:r>
            <a:r>
              <a:rPr lang="en-GB" dirty="0" err="1" smtClean="0"/>
              <a:t>thioguanine</a:t>
            </a:r>
            <a:r>
              <a:rPr lang="en-GB" dirty="0" smtClean="0"/>
              <a:t>) and the </a:t>
            </a:r>
            <a:r>
              <a:rPr lang="en-GB" dirty="0" err="1" smtClean="0"/>
              <a:t>pyrimidine</a:t>
            </a:r>
            <a:r>
              <a:rPr lang="en-GB" dirty="0" smtClean="0"/>
              <a:t> </a:t>
            </a:r>
            <a:r>
              <a:rPr lang="en-GB" dirty="0" err="1" smtClean="0"/>
              <a:t>antimetabolites</a:t>
            </a:r>
            <a:r>
              <a:rPr lang="en-GB" dirty="0" smtClean="0"/>
              <a:t> (</a:t>
            </a:r>
            <a:r>
              <a:rPr lang="en-GB" dirty="0" err="1" smtClean="0"/>
              <a:t>cytarabine</a:t>
            </a:r>
            <a:r>
              <a:rPr lang="en-GB" dirty="0" smtClean="0"/>
              <a:t>, fluorouracil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AB79B-2C9E-4877-9310-7B48D033223A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Inactivation of Anticancer Drugs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Decreased Drug Accumulation secondary to efflux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Resistant to the drug because of </a:t>
            </a:r>
            <a:r>
              <a:rPr lang="en-GB" dirty="0" err="1" smtClean="0"/>
              <a:t>tumor</a:t>
            </a:r>
            <a:r>
              <a:rPr lang="en-GB" dirty="0" smtClean="0"/>
              <a:t> heterogeneity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dirty="0" smtClean="0"/>
              <a:t>Some </a:t>
            </a:r>
            <a:r>
              <a:rPr lang="en-GB" dirty="0" err="1" smtClean="0"/>
              <a:t>tumor</a:t>
            </a:r>
            <a:r>
              <a:rPr lang="en-GB" dirty="0" smtClean="0"/>
              <a:t> cells that reside in pharmacologic sanctuary sites (</a:t>
            </a:r>
            <a:r>
              <a:rPr lang="en-GB" dirty="0" err="1" smtClean="0"/>
              <a:t>eg</a:t>
            </a:r>
            <a:r>
              <a:rPr lang="en-GB" dirty="0" smtClean="0"/>
              <a:t>, the central nervous system, testes), where effective drug concentrations may be difficult to achieve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7553A-4EF5-4DE4-97FE-032FE151BA6C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err="1" smtClean="0"/>
              <a:t>Tumor</a:t>
            </a:r>
            <a:r>
              <a:rPr lang="en-GB" dirty="0" smtClean="0"/>
              <a:t> susceptibility and the cell cycle kinetics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Cancer cell population kinetics and the cancer cell cycle are important determinants of the actions and clinical uses of anticancer drugs </a:t>
            </a:r>
          </a:p>
          <a:p>
            <a:r>
              <a:rPr lang="en-GB" dirty="0" smtClean="0"/>
              <a:t>Some anticancer drugs exert their actions on cells undergoing cycling (cell cycle-specific [CCS] drugs)</a:t>
            </a:r>
            <a:endParaRPr lang="en-GB" dirty="0"/>
          </a:p>
          <a:p>
            <a:r>
              <a:rPr lang="en-GB" dirty="0" smtClean="0"/>
              <a:t>Non-proliferating cells (those in the G</a:t>
            </a:r>
            <a:r>
              <a:rPr lang="en-GB" baseline="-25000" dirty="0" smtClean="0"/>
              <a:t>0</a:t>
            </a:r>
            <a:r>
              <a:rPr lang="en-GB" dirty="0" smtClean="0"/>
              <a:t> phase; usually survive the toxic effects of many of these agents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572BC-B30B-42D6-9EC8-45017F1CA953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Cell cycle kinetics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363272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BEBF-BC65-42DE-AEA6-48991AB2CC3F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CELL CYCLE KINETICS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3500" b="1" dirty="0" smtClean="0"/>
              <a:t>CCS drugs</a:t>
            </a:r>
          </a:p>
          <a:p>
            <a:r>
              <a:rPr lang="en-GB" dirty="0" smtClean="0"/>
              <a:t>An anticancer agent that acts selectively on </a:t>
            </a:r>
            <a:r>
              <a:rPr lang="en-GB" dirty="0" err="1" smtClean="0"/>
              <a:t>tumor</a:t>
            </a:r>
            <a:r>
              <a:rPr lang="en-GB" dirty="0" smtClean="0"/>
              <a:t> stem cells when they are traversing the cell cycle and not when they are in the G</a:t>
            </a:r>
            <a:r>
              <a:rPr lang="en-GB" baseline="-25000" dirty="0" smtClean="0"/>
              <a:t>0</a:t>
            </a:r>
            <a:r>
              <a:rPr lang="en-GB" dirty="0" smtClean="0"/>
              <a:t> phase</a:t>
            </a:r>
          </a:p>
          <a:p>
            <a:r>
              <a:rPr lang="en-GB" dirty="0" smtClean="0"/>
              <a:t>Are most effective in:</a:t>
            </a:r>
          </a:p>
          <a:p>
            <a:pPr lvl="1"/>
            <a:r>
              <a:rPr lang="en-GB" dirty="0" smtClean="0"/>
              <a:t> Hematologic malignancies and </a:t>
            </a:r>
          </a:p>
          <a:p>
            <a:pPr lvl="1"/>
            <a:r>
              <a:rPr lang="en-GB" dirty="0" smtClean="0"/>
              <a:t>Solid tumors in which a relatively large proportion of the cells are proliferating or are in the growth fraction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BADF8-8544-4057-8A54-5D6DCDF1BC45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CCNS drugs mostly bind to cellular DNA and damage these macromolecules</a:t>
            </a:r>
          </a:p>
          <a:p>
            <a:r>
              <a:rPr lang="en-GB" dirty="0" smtClean="0"/>
              <a:t>They are particularly useful in low growth fraction solid tumors as well as in high growth fraction tumors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3CD9B-1A78-499F-B288-2D1AD24743F3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Cancer is a disease characterized by a shift in the control mechanisms that govern cell survival, proliferation, and differentiation</a:t>
            </a:r>
          </a:p>
          <a:p>
            <a:r>
              <a:rPr lang="en-GB" dirty="0" smtClean="0"/>
              <a:t>The incidence, geographic distribution, and </a:t>
            </a:r>
            <a:r>
              <a:rPr lang="en-GB" dirty="0" err="1" smtClean="0"/>
              <a:t>behavior</a:t>
            </a:r>
            <a:r>
              <a:rPr lang="en-GB" dirty="0" smtClean="0"/>
              <a:t> of specific types of cancer are related to multiple factors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990A-3E25-4853-861A-9004BA5F1474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Classification of Anticancer Drug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Broadly classified into CCS &amp; CCNS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Antimetabolites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Alkylating Agents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Antitumor antibiotics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Natural products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hormonal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CDDF-6C2D-43AC-8966-768933844687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Cell cycle specific drugs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All </a:t>
            </a:r>
            <a:r>
              <a:rPr lang="en-GB" b="1" dirty="0" smtClean="0"/>
              <a:t>Antimetabolites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Antitumor antibiotics</a:t>
            </a:r>
            <a:r>
              <a:rPr lang="en-GB" dirty="0" smtClean="0"/>
              <a:t>: bleomycin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Epipodophyllotoxins</a:t>
            </a:r>
            <a:r>
              <a:rPr lang="en-GB" dirty="0" smtClean="0"/>
              <a:t>: </a:t>
            </a:r>
            <a:r>
              <a:rPr lang="en-GB" dirty="0" err="1" smtClean="0"/>
              <a:t>etoposide</a:t>
            </a:r>
            <a:r>
              <a:rPr lang="en-GB" dirty="0" smtClean="0"/>
              <a:t> &amp;</a:t>
            </a:r>
            <a:r>
              <a:rPr lang="en-GB" dirty="0" err="1" smtClean="0"/>
              <a:t>teniposide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Taxanes</a:t>
            </a:r>
            <a:endParaRPr lang="en-GB" b="1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Vinca</a:t>
            </a:r>
            <a:r>
              <a:rPr lang="en-GB" b="1" dirty="0" smtClean="0"/>
              <a:t> alkaloids</a:t>
            </a:r>
            <a:r>
              <a:rPr lang="en-GB" dirty="0" smtClean="0"/>
              <a:t>: </a:t>
            </a:r>
            <a:r>
              <a:rPr lang="en-GB" dirty="0" err="1" smtClean="0"/>
              <a:t>vinblastn</a:t>
            </a:r>
            <a:r>
              <a:rPr lang="en-GB" dirty="0" smtClean="0"/>
              <a:t>, </a:t>
            </a:r>
            <a:r>
              <a:rPr lang="en-GB" dirty="0" err="1" smtClean="0"/>
              <a:t>vincristine</a:t>
            </a:r>
            <a:r>
              <a:rPr lang="en-GB" dirty="0" smtClean="0"/>
              <a:t>, </a:t>
            </a:r>
            <a:r>
              <a:rPr lang="en-GB" dirty="0" err="1" smtClean="0"/>
              <a:t>vinorelbine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6CB73-22D9-4E8A-A783-B2F68C41B5DD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Non cell cycle specifics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Alkalyting</a:t>
            </a:r>
            <a:r>
              <a:rPr lang="en-GB" b="1" dirty="0" smtClean="0"/>
              <a:t> agents</a:t>
            </a:r>
            <a:r>
              <a:rPr lang="en-GB" dirty="0" smtClean="0"/>
              <a:t>: </a:t>
            </a:r>
            <a:r>
              <a:rPr lang="en-GB" dirty="0" err="1" smtClean="0"/>
              <a:t>busulfan</a:t>
            </a:r>
            <a:r>
              <a:rPr lang="en-GB" dirty="0" smtClean="0"/>
              <a:t>, </a:t>
            </a:r>
            <a:r>
              <a:rPr lang="en-GB" dirty="0" err="1" smtClean="0"/>
              <a:t>carmustin</a:t>
            </a:r>
            <a:r>
              <a:rPr lang="en-GB" dirty="0" smtClean="0"/>
              <a:t>, </a:t>
            </a:r>
            <a:r>
              <a:rPr lang="en-GB" dirty="0" err="1" smtClean="0"/>
              <a:t>cyclophosphomide</a:t>
            </a:r>
            <a:r>
              <a:rPr lang="en-GB" dirty="0" smtClean="0"/>
              <a:t>, </a:t>
            </a:r>
            <a:r>
              <a:rPr lang="en-GB" dirty="0" err="1" smtClean="0"/>
              <a:t>lomustine</a:t>
            </a:r>
            <a:r>
              <a:rPr lang="en-GB" dirty="0" smtClean="0"/>
              <a:t> meclorethamine, </a:t>
            </a:r>
            <a:r>
              <a:rPr lang="en-GB" dirty="0" err="1" smtClean="0"/>
              <a:t>melphalan</a:t>
            </a:r>
            <a:r>
              <a:rPr lang="en-GB" dirty="0" smtClean="0"/>
              <a:t>, </a:t>
            </a:r>
            <a:r>
              <a:rPr lang="en-GB" dirty="0" err="1" smtClean="0"/>
              <a:t>thiotepa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Anthracyclines</a:t>
            </a:r>
            <a:r>
              <a:rPr lang="en-GB" dirty="0" smtClean="0"/>
              <a:t>: </a:t>
            </a:r>
            <a:r>
              <a:rPr lang="en-GB" dirty="0" err="1" smtClean="0"/>
              <a:t>daunorubicin</a:t>
            </a:r>
            <a:r>
              <a:rPr lang="en-GB" dirty="0" smtClean="0"/>
              <a:t>, doxorubicin, </a:t>
            </a:r>
            <a:r>
              <a:rPr lang="en-GB" dirty="0" err="1" smtClean="0"/>
              <a:t>epirubicin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Antitumor antibiotics</a:t>
            </a:r>
            <a:r>
              <a:rPr lang="en-GB" dirty="0" smtClean="0"/>
              <a:t>: </a:t>
            </a:r>
            <a:r>
              <a:rPr lang="en-GB" dirty="0" err="1" smtClean="0"/>
              <a:t>dactinomycin</a:t>
            </a:r>
            <a:r>
              <a:rPr lang="en-GB" dirty="0" smtClean="0"/>
              <a:t>, </a:t>
            </a:r>
            <a:r>
              <a:rPr lang="en-GB" dirty="0" err="1" smtClean="0"/>
              <a:t>mitomycin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Platinum </a:t>
            </a:r>
            <a:r>
              <a:rPr lang="en-GB" b="1" dirty="0" err="1" smtClean="0"/>
              <a:t>analogs</a:t>
            </a:r>
            <a:r>
              <a:rPr lang="en-GB" dirty="0" smtClean="0"/>
              <a:t>: </a:t>
            </a:r>
            <a:r>
              <a:rPr lang="en-GB" dirty="0" err="1" smtClean="0"/>
              <a:t>cisplastin</a:t>
            </a:r>
            <a:r>
              <a:rPr lang="en-GB" dirty="0" smtClean="0"/>
              <a:t>, </a:t>
            </a:r>
            <a:r>
              <a:rPr lang="en-GB" dirty="0" err="1" smtClean="0"/>
              <a:t>carboplatin</a:t>
            </a:r>
            <a:r>
              <a:rPr lang="en-GB" dirty="0" smtClean="0"/>
              <a:t>, </a:t>
            </a:r>
            <a:r>
              <a:rPr lang="en-GB" dirty="0" err="1" smtClean="0"/>
              <a:t>oxaliplatin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Camptothecins</a:t>
            </a:r>
            <a:r>
              <a:rPr lang="en-GB" dirty="0" smtClean="0"/>
              <a:t> : </a:t>
            </a:r>
            <a:r>
              <a:rPr lang="en-GB" dirty="0" err="1" smtClean="0"/>
              <a:t>topotecan</a:t>
            </a:r>
            <a:r>
              <a:rPr lang="en-GB" dirty="0" smtClean="0"/>
              <a:t>, </a:t>
            </a:r>
            <a:r>
              <a:rPr lang="en-GB" dirty="0" err="1" smtClean="0"/>
              <a:t>irinotecan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A79D-65FB-445B-AC06-C512F7A397A1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Alkylating Agents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Nitrogen mustards -</a:t>
            </a:r>
            <a:r>
              <a:rPr lang="en-GB" b="1" dirty="0" smtClean="0"/>
              <a:t> </a:t>
            </a:r>
            <a:r>
              <a:rPr lang="en-GB" b="1" dirty="0" err="1" smtClean="0"/>
              <a:t>chlorambucil</a:t>
            </a:r>
            <a:r>
              <a:rPr lang="en-GB" b="1" dirty="0" smtClean="0"/>
              <a:t>, </a:t>
            </a:r>
            <a:r>
              <a:rPr lang="en-GB" b="1" dirty="0" err="1" smtClean="0"/>
              <a:t>cyclophosphamide</a:t>
            </a:r>
            <a:r>
              <a:rPr lang="en-GB" b="1" dirty="0" smtClean="0"/>
              <a:t>, </a:t>
            </a:r>
            <a:r>
              <a:rPr lang="en-GB" b="1" dirty="0" err="1" smtClean="0"/>
              <a:t>mechlorethamine</a:t>
            </a:r>
            <a:r>
              <a:rPr lang="en-GB" b="1" dirty="0" smtClean="0"/>
              <a:t>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Nitrosoureas</a:t>
            </a:r>
            <a:r>
              <a:rPr lang="en-GB" dirty="0" smtClean="0"/>
              <a:t> - </a:t>
            </a:r>
            <a:r>
              <a:rPr lang="en-GB" b="1" dirty="0" err="1" smtClean="0"/>
              <a:t>carmustine</a:t>
            </a:r>
            <a:r>
              <a:rPr lang="en-GB" b="1" dirty="0" smtClean="0"/>
              <a:t>, </a:t>
            </a:r>
            <a:r>
              <a:rPr lang="en-GB" b="1" dirty="0" err="1" smtClean="0"/>
              <a:t>lomustine</a:t>
            </a:r>
            <a:r>
              <a:rPr lang="en-GB" b="1" dirty="0" smtClean="0"/>
              <a:t> 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Alkyl </a:t>
            </a:r>
            <a:r>
              <a:rPr lang="en-GB" dirty="0" err="1" smtClean="0"/>
              <a:t>sulfonates</a:t>
            </a:r>
            <a:r>
              <a:rPr lang="en-GB" dirty="0" smtClean="0"/>
              <a:t> </a:t>
            </a:r>
            <a:r>
              <a:rPr lang="en-GB" b="1" dirty="0" smtClean="0"/>
              <a:t>– </a:t>
            </a:r>
            <a:r>
              <a:rPr lang="en-GB" b="1" dirty="0" err="1" smtClean="0"/>
              <a:t>busulfan</a:t>
            </a:r>
            <a:r>
              <a:rPr lang="en-GB" b="1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Other drugs that act in part as alkylating agents include </a:t>
            </a:r>
            <a:r>
              <a:rPr lang="en-GB" b="1" dirty="0" err="1" smtClean="0"/>
              <a:t>cisplatin</a:t>
            </a:r>
            <a:r>
              <a:rPr lang="en-GB" b="1" dirty="0" smtClean="0"/>
              <a:t>, </a:t>
            </a:r>
            <a:r>
              <a:rPr lang="en-GB" b="1" dirty="0" err="1" smtClean="0"/>
              <a:t>dacarbazine</a:t>
            </a:r>
            <a:r>
              <a:rPr lang="en-GB" b="1" dirty="0" smtClean="0"/>
              <a:t>,</a:t>
            </a:r>
            <a:r>
              <a:rPr lang="en-GB" dirty="0" smtClean="0"/>
              <a:t> and </a:t>
            </a:r>
            <a:r>
              <a:rPr lang="en-GB" b="1" dirty="0" err="1" smtClean="0"/>
              <a:t>procarbazine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66CB2-0354-4CD4-88D8-D4F77655F45B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belong to the group of CCNS drugs</a:t>
            </a:r>
          </a:p>
          <a:p>
            <a:r>
              <a:rPr lang="en-GB" dirty="0" err="1" smtClean="0"/>
              <a:t>Thiotepa</a:t>
            </a:r>
            <a:r>
              <a:rPr lang="en-GB" dirty="0" smtClean="0"/>
              <a:t> used in RX of ovarian cancer</a:t>
            </a:r>
          </a:p>
          <a:p>
            <a:r>
              <a:rPr lang="en-GB" dirty="0" err="1" smtClean="0"/>
              <a:t>Busulfan</a:t>
            </a:r>
            <a:r>
              <a:rPr lang="en-GB" dirty="0" smtClean="0"/>
              <a:t> used in RX of myeloid </a:t>
            </a:r>
            <a:r>
              <a:rPr lang="en-GB" dirty="0" err="1" smtClean="0"/>
              <a:t>leukemia</a:t>
            </a:r>
            <a:endParaRPr lang="en-GB" dirty="0" smtClean="0"/>
          </a:p>
          <a:p>
            <a:pPr>
              <a:buNone/>
            </a:pPr>
            <a:r>
              <a:rPr lang="en-GB" b="1" dirty="0" smtClean="0"/>
              <a:t>MOA</a:t>
            </a:r>
            <a:r>
              <a:rPr lang="en-GB" dirty="0" smtClean="0"/>
              <a:t>:</a:t>
            </a:r>
          </a:p>
          <a:p>
            <a:r>
              <a:rPr lang="en-GB" dirty="0" smtClean="0"/>
              <a:t>They transfer their alkyl group to cellular constituents; mainly alkylation of DNA that  lead to cell death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3272-466B-4578-9FBC-BF017C18BF5D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direct </a:t>
            </a:r>
            <a:r>
              <a:rPr lang="en-GB" dirty="0" err="1" smtClean="0"/>
              <a:t>vesicat</a:t>
            </a:r>
            <a:r>
              <a:rPr lang="en-GB" dirty="0" smtClean="0"/>
              <a:t> effects- can damage  tissue at site of injection</a:t>
            </a:r>
          </a:p>
          <a:p>
            <a:r>
              <a:rPr lang="en-GB" dirty="0" smtClean="0"/>
              <a:t>Toxicities are dose related &amp; occur in rapidly growing tissue ; e.g. bone marrow, GIT and reproductive systems</a:t>
            </a:r>
          </a:p>
          <a:p>
            <a:r>
              <a:rPr lang="en-GB" dirty="0" smtClean="0"/>
              <a:t>Produce nausea &amp; vomiting within 30-60 min after IV with </a:t>
            </a:r>
            <a:r>
              <a:rPr lang="en-GB" b="1" dirty="0" err="1" smtClean="0"/>
              <a:t>cyclophosphamide</a:t>
            </a:r>
            <a:r>
              <a:rPr lang="en-GB" b="1" dirty="0" smtClean="0"/>
              <a:t>, </a:t>
            </a:r>
            <a:r>
              <a:rPr lang="en-GB" b="1" dirty="0" err="1" smtClean="0"/>
              <a:t>mechlorethamine</a:t>
            </a:r>
            <a:r>
              <a:rPr lang="en-GB" b="1" dirty="0" smtClean="0"/>
              <a:t> &amp; </a:t>
            </a:r>
            <a:r>
              <a:rPr lang="en-GB" b="1" dirty="0" err="1" smtClean="0"/>
              <a:t>carmustin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8D7BD-A77B-4FBB-B356-3A71A68EB9D8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n-GB" dirty="0" smtClean="0"/>
              <a:t>They are given </a:t>
            </a:r>
            <a:r>
              <a:rPr lang="en-GB" dirty="0" err="1" smtClean="0"/>
              <a:t>parentrally</a:t>
            </a:r>
            <a:r>
              <a:rPr lang="en-GB" dirty="0" smtClean="0"/>
              <a:t> </a:t>
            </a:r>
          </a:p>
          <a:p>
            <a:r>
              <a:rPr lang="en-GB" dirty="0" smtClean="0"/>
              <a:t>Some given orally </a:t>
            </a:r>
            <a:r>
              <a:rPr lang="en-GB" dirty="0" err="1" smtClean="0"/>
              <a:t>e.g.</a:t>
            </a:r>
            <a:r>
              <a:rPr lang="en-GB" b="1" dirty="0" err="1" smtClean="0"/>
              <a:t>cyclophosphamide</a:t>
            </a:r>
            <a:r>
              <a:rPr lang="en-GB" b="1" dirty="0" smtClean="0"/>
              <a:t>, </a:t>
            </a:r>
            <a:r>
              <a:rPr lang="en-GB" b="1" dirty="0" err="1" smtClean="0"/>
              <a:t>chlorambucil</a:t>
            </a:r>
            <a:r>
              <a:rPr lang="en-GB" b="1" dirty="0" smtClean="0"/>
              <a:t>, </a:t>
            </a:r>
            <a:r>
              <a:rPr lang="en-GB" b="1" dirty="0" err="1" smtClean="0"/>
              <a:t>busulfan</a:t>
            </a:r>
            <a:r>
              <a:rPr lang="en-GB" b="1" dirty="0" smtClean="0"/>
              <a:t> &amp; </a:t>
            </a:r>
            <a:r>
              <a:rPr lang="en-GB" b="1" dirty="0" err="1" smtClean="0"/>
              <a:t>temozolomide</a:t>
            </a:r>
            <a:r>
              <a:rPr lang="en-GB" b="1" dirty="0" smtClean="0"/>
              <a:t>) </a:t>
            </a:r>
          </a:p>
          <a:p>
            <a:r>
              <a:rPr lang="en-GB" dirty="0" smtClean="0"/>
              <a:t>Oral drugs produce similar </a:t>
            </a:r>
            <a:r>
              <a:rPr lang="en-GB" dirty="0" err="1" smtClean="0"/>
              <a:t>cytotoxic</a:t>
            </a:r>
            <a:r>
              <a:rPr lang="en-GB" dirty="0" smtClean="0"/>
              <a:t> effects like their </a:t>
            </a:r>
            <a:r>
              <a:rPr lang="en-GB" dirty="0" err="1" smtClean="0"/>
              <a:t>parenteral</a:t>
            </a:r>
            <a:r>
              <a:rPr lang="en-GB" dirty="0" smtClean="0"/>
              <a:t> drugs</a:t>
            </a:r>
          </a:p>
          <a:p>
            <a:r>
              <a:rPr lang="en-GB" dirty="0" smtClean="0"/>
              <a:t>A high degree of cross resistance exist among the alkylating agents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184-63D3-4E6E-AE44-3876FC19A62C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Frequent monitoring of blood count is required</a:t>
            </a:r>
          </a:p>
          <a:p>
            <a:r>
              <a:rPr lang="en-GB" dirty="0" smtClean="0"/>
              <a:t>Occurrence of severe </a:t>
            </a:r>
            <a:r>
              <a:rPr lang="en-GB" dirty="0" err="1" smtClean="0"/>
              <a:t>leukopenia</a:t>
            </a:r>
            <a:r>
              <a:rPr lang="en-GB" dirty="0" smtClean="0"/>
              <a:t> or thrombocytopenia necessitate interruption of therapy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EAAE-4427-4610-B268-5E13A4895D04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Nitrosoureas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No cross resistance with other alkylating agents</a:t>
            </a:r>
          </a:p>
          <a:p>
            <a:r>
              <a:rPr lang="en-GB" dirty="0" err="1" smtClean="0"/>
              <a:t>Extenssively</a:t>
            </a:r>
            <a:r>
              <a:rPr lang="en-GB" dirty="0" smtClean="0"/>
              <a:t> metabolized; undergo non enzymatic </a:t>
            </a:r>
            <a:r>
              <a:rPr lang="en-GB" dirty="0" err="1" smtClean="0"/>
              <a:t>biotranformation</a:t>
            </a:r>
            <a:r>
              <a:rPr lang="en-GB" dirty="0" smtClean="0"/>
              <a:t> in the body to metabolites with both alkylating and </a:t>
            </a:r>
            <a:r>
              <a:rPr lang="en-GB" dirty="0" err="1" smtClean="0"/>
              <a:t>carbamomylating</a:t>
            </a:r>
            <a:r>
              <a:rPr lang="en-GB" dirty="0" smtClean="0"/>
              <a:t> activities</a:t>
            </a:r>
          </a:p>
          <a:p>
            <a:r>
              <a:rPr lang="en-GB" dirty="0" smtClean="0"/>
              <a:t>Are highly lipid soluble</a:t>
            </a:r>
          </a:p>
          <a:p>
            <a:r>
              <a:rPr lang="en-GB" dirty="0" smtClean="0"/>
              <a:t>Cross the BBB therefore useful in RX of brain </a:t>
            </a:r>
            <a:r>
              <a:rPr lang="en-GB" dirty="0" err="1" smtClean="0"/>
              <a:t>tumors</a:t>
            </a:r>
            <a:endParaRPr lang="en-GB" dirty="0" smtClean="0"/>
          </a:p>
          <a:p>
            <a:r>
              <a:rPr lang="en-GB" dirty="0" smtClean="0"/>
              <a:t>Excreted in urine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625A0-CBEC-406A-B120-36D0A961078A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Mechanism of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Exert their </a:t>
            </a:r>
            <a:r>
              <a:rPr lang="en-GB" dirty="0" err="1" smtClean="0"/>
              <a:t>cytotoxic</a:t>
            </a:r>
            <a:r>
              <a:rPr lang="en-GB" dirty="0" smtClean="0"/>
              <a:t> effects by an alkylation that inhibits replication and, eventually, RNA and protein synthesis</a:t>
            </a:r>
          </a:p>
          <a:p>
            <a:r>
              <a:rPr lang="en-GB" dirty="0" smtClean="0"/>
              <a:t>Their </a:t>
            </a:r>
            <a:r>
              <a:rPr lang="en-GB" dirty="0" err="1" smtClean="0"/>
              <a:t>cytotoxicity</a:t>
            </a:r>
            <a:r>
              <a:rPr lang="en-GB" dirty="0" smtClean="0"/>
              <a:t> is expressed primarily on cells that are actively dividing and  </a:t>
            </a:r>
            <a:r>
              <a:rPr lang="en-GB" dirty="0" err="1" smtClean="0"/>
              <a:t>nondividing</a:t>
            </a:r>
            <a:r>
              <a:rPr lang="en-GB" dirty="0" smtClean="0"/>
              <a:t> cells can escape death if DNA repair occurs</a:t>
            </a:r>
          </a:p>
          <a:p>
            <a:r>
              <a:rPr lang="en-GB" dirty="0" smtClean="0"/>
              <a:t>Also inhibit several key enzymatic processes by </a:t>
            </a:r>
            <a:r>
              <a:rPr lang="en-GB" dirty="0" err="1" smtClean="0"/>
              <a:t>carbamoylation</a:t>
            </a:r>
            <a:r>
              <a:rPr lang="en-GB" dirty="0" smtClean="0"/>
              <a:t> of amino acids in proteins in the targeted cells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7F23-0B09-47AA-9D9B-4C28BDE00402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These include:</a:t>
            </a:r>
          </a:p>
          <a:p>
            <a:pPr lvl="1"/>
            <a:r>
              <a:rPr lang="en-GB" sz="3200" dirty="0" smtClean="0"/>
              <a:t>Sex  </a:t>
            </a:r>
          </a:p>
          <a:p>
            <a:pPr lvl="1"/>
            <a:r>
              <a:rPr lang="en-GB" sz="3200" dirty="0" smtClean="0"/>
              <a:t>Age  </a:t>
            </a:r>
          </a:p>
          <a:p>
            <a:pPr lvl="1"/>
            <a:r>
              <a:rPr lang="en-GB" sz="3200" dirty="0" smtClean="0"/>
              <a:t>Race  </a:t>
            </a:r>
          </a:p>
          <a:p>
            <a:pPr lvl="1"/>
            <a:r>
              <a:rPr lang="en-GB" sz="3200" dirty="0" smtClean="0"/>
              <a:t>Genetic predisposition, and </a:t>
            </a:r>
          </a:p>
          <a:p>
            <a:pPr lvl="1"/>
            <a:r>
              <a:rPr lang="en-GB" sz="3200" dirty="0" smtClean="0"/>
              <a:t>Exposure to environmental carcinogens; e.g. Ionizing radiation &amp; Chemical carcinogens</a:t>
            </a:r>
          </a:p>
          <a:p>
            <a:pPr lvl="1"/>
            <a:r>
              <a:rPr lang="en-GB" dirty="0" smtClean="0"/>
              <a:t>Viruses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4F374-7562-4A95-8442-A2B35B7D63EF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Procarbazine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Used in combined therapy in </a:t>
            </a:r>
            <a:r>
              <a:rPr lang="en-GB" dirty="0" err="1" smtClean="0"/>
              <a:t>hodgkins</a:t>
            </a:r>
            <a:r>
              <a:rPr lang="en-GB" dirty="0" smtClean="0"/>
              <a:t> disease, non </a:t>
            </a:r>
            <a:r>
              <a:rPr lang="en-GB" dirty="0" err="1" smtClean="0"/>
              <a:t>hodgkins</a:t>
            </a:r>
            <a:r>
              <a:rPr lang="en-GB" dirty="0" smtClean="0"/>
              <a:t> lymphoma &amp; brain </a:t>
            </a:r>
            <a:r>
              <a:rPr lang="en-GB" dirty="0" err="1" smtClean="0"/>
              <a:t>tumor</a:t>
            </a:r>
            <a:endParaRPr lang="en-GB" dirty="0" smtClean="0"/>
          </a:p>
          <a:p>
            <a:r>
              <a:rPr lang="en-GB" dirty="0" smtClean="0"/>
              <a:t>Has </a:t>
            </a:r>
            <a:r>
              <a:rPr lang="en-GB" dirty="0" err="1" smtClean="0"/>
              <a:t>leukemogenic</a:t>
            </a:r>
            <a:r>
              <a:rPr lang="en-GB" dirty="0" smtClean="0"/>
              <a:t>, </a:t>
            </a:r>
            <a:r>
              <a:rPr lang="en-GB" dirty="0" err="1" smtClean="0"/>
              <a:t>teratogenic</a:t>
            </a:r>
            <a:r>
              <a:rPr lang="en-GB" dirty="0" smtClean="0"/>
              <a:t> and mutagenic properties</a:t>
            </a:r>
          </a:p>
          <a:p>
            <a:r>
              <a:rPr lang="en-GB" dirty="0" smtClean="0"/>
              <a:t>Increase risk of 2</a:t>
            </a:r>
            <a:r>
              <a:rPr lang="en-GB" baseline="30000" dirty="0" smtClean="0"/>
              <a:t>0 </a:t>
            </a:r>
            <a:r>
              <a:rPr lang="en-GB" dirty="0" smtClean="0"/>
              <a:t>cancers(as above)</a:t>
            </a:r>
            <a:r>
              <a:rPr lang="en-GB" baseline="30000" dirty="0" smtClean="0"/>
              <a:t> </a:t>
            </a:r>
          </a:p>
          <a:p>
            <a:pPr>
              <a:buNone/>
            </a:pPr>
            <a:r>
              <a:rPr lang="en-GB" b="1" dirty="0" smtClean="0"/>
              <a:t>MOA</a:t>
            </a:r>
            <a:r>
              <a:rPr lang="en-GB" dirty="0" smtClean="0"/>
              <a:t>: inhibit, DNA, RNA and protein synthesis; prolong </a:t>
            </a:r>
            <a:r>
              <a:rPr lang="en-GB" dirty="0" err="1" smtClean="0"/>
              <a:t>interphase</a:t>
            </a:r>
            <a:r>
              <a:rPr lang="en-GB" dirty="0" smtClean="0"/>
              <a:t>; produce chromosome break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F199-1EE4-45EC-BB12-7A58D383E66B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err="1" smtClean="0"/>
              <a:t>Carmustine</a:t>
            </a:r>
            <a:endParaRPr lang="en-GB" b="1" dirty="0" smtClean="0"/>
          </a:p>
          <a:p>
            <a:r>
              <a:rPr lang="en-GB" dirty="0" smtClean="0"/>
              <a:t>Given IV</a:t>
            </a:r>
          </a:p>
          <a:p>
            <a:r>
              <a:rPr lang="en-GB" dirty="0" smtClean="0"/>
              <a:t>CNS concentration 30-40 plasma concentration </a:t>
            </a:r>
          </a:p>
          <a:p>
            <a:r>
              <a:rPr lang="en-GB" dirty="0" smtClean="0"/>
              <a:t>Initial plasma half life is about 6hrs, 2</a:t>
            </a:r>
            <a:r>
              <a:rPr lang="en-GB" baseline="30000" dirty="0" smtClean="0"/>
              <a:t>nd</a:t>
            </a:r>
            <a:r>
              <a:rPr lang="en-GB" dirty="0" smtClean="0"/>
              <a:t> half life is 1-2 days</a:t>
            </a:r>
          </a:p>
          <a:p>
            <a:r>
              <a:rPr lang="en-GB" dirty="0" smtClean="0"/>
              <a:t>Peak plasma of metabolites is within 1-4 hrs</a:t>
            </a:r>
          </a:p>
          <a:p>
            <a:r>
              <a:rPr lang="en-GB" dirty="0" smtClean="0"/>
              <a:t>Excreted in urine (primary)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E99-E1E3-4BD7-8E37-66C6127F25A4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Antimetabolites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Are CCS drugs </a:t>
            </a:r>
          </a:p>
          <a:p>
            <a:r>
              <a:rPr lang="en-GB" dirty="0" smtClean="0"/>
              <a:t>Are structurally similar to endogenous compounds/ are structural analogues </a:t>
            </a:r>
          </a:p>
          <a:p>
            <a:pPr>
              <a:buNone/>
            </a:pPr>
            <a:r>
              <a:rPr lang="en-GB" b="1" dirty="0" smtClean="0"/>
              <a:t>MOA</a:t>
            </a:r>
            <a:r>
              <a:rPr lang="en-GB" dirty="0" smtClean="0"/>
              <a:t>: Act primarily in the S phase of the cell cycle to interfere with nucleotide and nucleic acid synthesis</a:t>
            </a:r>
          </a:p>
          <a:p>
            <a:r>
              <a:rPr lang="en-GB" dirty="0" smtClean="0"/>
              <a:t>Are antagonists of folic acid</a:t>
            </a:r>
          </a:p>
          <a:p>
            <a:r>
              <a:rPr lang="en-GB" dirty="0" smtClean="0"/>
              <a:t>They have immunosuppressant actions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E850A-876F-4C16-BBE5-A60B57A29785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en-GB" dirty="0" smtClean="0"/>
              <a:t>Include</a:t>
            </a:r>
            <a:r>
              <a:rPr lang="en-GB" b="1" dirty="0" smtClean="0"/>
              <a:t>: </a:t>
            </a:r>
          </a:p>
          <a:p>
            <a:pPr lvl="1"/>
            <a:r>
              <a:rPr lang="en-GB" sz="3600" b="1" dirty="0" err="1" smtClean="0"/>
              <a:t>Methotrexate</a:t>
            </a:r>
            <a:r>
              <a:rPr lang="en-GB" sz="3600" b="1" dirty="0" smtClean="0"/>
              <a:t> </a:t>
            </a:r>
            <a:endParaRPr lang="en-GB" sz="3600" dirty="0" smtClean="0"/>
          </a:p>
          <a:p>
            <a:pPr lvl="1"/>
            <a:r>
              <a:rPr lang="en-GB" sz="3600" dirty="0" err="1" smtClean="0"/>
              <a:t>Purines</a:t>
            </a:r>
            <a:r>
              <a:rPr lang="en-GB" sz="3600" dirty="0" smtClean="0"/>
              <a:t> antagonists: 6-</a:t>
            </a:r>
            <a:r>
              <a:rPr lang="en-GB" sz="3600" b="1" dirty="0" smtClean="0"/>
              <a:t>mercaptopurine, </a:t>
            </a:r>
            <a:r>
              <a:rPr lang="en-GB" sz="3600" b="1" dirty="0" err="1" smtClean="0"/>
              <a:t>thioguanine</a:t>
            </a:r>
            <a:r>
              <a:rPr lang="en-GB" sz="3600" b="1" dirty="0" smtClean="0"/>
              <a:t> </a:t>
            </a:r>
            <a:r>
              <a:rPr lang="en-GB" sz="3600" dirty="0" smtClean="0"/>
              <a:t> </a:t>
            </a:r>
          </a:p>
          <a:p>
            <a:pPr lvl="1"/>
            <a:r>
              <a:rPr lang="en-GB" sz="3600" dirty="0" err="1" smtClean="0"/>
              <a:t>Pyrimidine</a:t>
            </a:r>
            <a:r>
              <a:rPr lang="en-GB" sz="3600" dirty="0" smtClean="0"/>
              <a:t> antagonists:</a:t>
            </a:r>
            <a:r>
              <a:rPr lang="en-GB" sz="3600" b="1" dirty="0" smtClean="0"/>
              <a:t> 5-fluorouracil, </a:t>
            </a:r>
            <a:r>
              <a:rPr lang="en-GB" sz="3600" b="1" dirty="0" err="1" smtClean="0"/>
              <a:t>cytarabine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gemcitabine</a:t>
            </a:r>
            <a:r>
              <a:rPr lang="en-GB" sz="3600" b="1" dirty="0" smtClean="0"/>
              <a:t> </a:t>
            </a:r>
            <a:r>
              <a:rPr lang="en-GB" sz="3600" dirty="0" smtClean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2727-9564-4F96-8624-F31E24092CF3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Methotrexate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MOA</a:t>
            </a:r>
            <a:r>
              <a:rPr lang="en-GB" dirty="0" smtClean="0"/>
              <a:t>: An antagonists of folic acid- bind to active site of </a:t>
            </a:r>
            <a:r>
              <a:rPr lang="en-GB" dirty="0" err="1" smtClean="0"/>
              <a:t>dihydrofolate</a:t>
            </a:r>
            <a:r>
              <a:rPr lang="en-GB" dirty="0" smtClean="0"/>
              <a:t> </a:t>
            </a:r>
            <a:r>
              <a:rPr lang="en-GB" dirty="0" err="1" smtClean="0"/>
              <a:t>reductase</a:t>
            </a:r>
            <a:r>
              <a:rPr lang="en-GB" dirty="0" smtClean="0"/>
              <a:t> that interrupt the de novo pathway and eventually interrupt the formation of DNA &amp; RNA &amp; key cellular proteins</a:t>
            </a:r>
          </a:p>
          <a:p>
            <a:r>
              <a:rPr lang="en-GB" b="1" dirty="0" smtClean="0"/>
              <a:t>Routes</a:t>
            </a:r>
            <a:r>
              <a:rPr lang="en-GB" dirty="0" smtClean="0"/>
              <a:t>: IV, oral or </a:t>
            </a:r>
            <a:r>
              <a:rPr lang="en-GB" dirty="0" err="1" smtClean="0"/>
              <a:t>intrathecal</a:t>
            </a:r>
            <a:endParaRPr lang="en-GB" dirty="0" smtClean="0"/>
          </a:p>
          <a:p>
            <a:r>
              <a:rPr lang="en-GB" dirty="0" smtClean="0"/>
              <a:t>90 % of oral dose excreted in urine within 12 hrs</a:t>
            </a:r>
          </a:p>
          <a:p>
            <a:r>
              <a:rPr lang="en-GB" dirty="0" smtClean="0"/>
              <a:t>Not metabolized; serum level proportional to dose with adequate renal function and hydration status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10BD2-C751-453B-9415-1593C7906BE9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Adrs</a:t>
            </a:r>
            <a:r>
              <a:rPr lang="en-GB" dirty="0" smtClean="0"/>
              <a:t> of methotrexate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Mucositis</a:t>
            </a:r>
            <a:r>
              <a:rPr lang="en-GB" dirty="0" smtClean="0"/>
              <a:t>, </a:t>
            </a:r>
            <a:r>
              <a:rPr lang="en-GB" dirty="0" err="1" smtClean="0"/>
              <a:t>diarhoea</a:t>
            </a:r>
            <a:r>
              <a:rPr lang="en-GB" dirty="0" smtClean="0"/>
              <a:t>, bone marrow depression, </a:t>
            </a:r>
            <a:r>
              <a:rPr lang="en-GB" dirty="0" err="1" smtClean="0"/>
              <a:t>leukopenia</a:t>
            </a:r>
            <a:r>
              <a:rPr lang="en-GB" dirty="0" smtClean="0"/>
              <a:t> &amp; thrombocytopenia</a:t>
            </a:r>
          </a:p>
          <a:p>
            <a:r>
              <a:rPr lang="en-GB" dirty="0" smtClean="0"/>
              <a:t>Effects can be reversed by administration of reduced </a:t>
            </a:r>
            <a:r>
              <a:rPr lang="en-GB" dirty="0" err="1" smtClean="0"/>
              <a:t>folate</a:t>
            </a:r>
            <a:r>
              <a:rPr lang="en-GB" dirty="0" smtClean="0"/>
              <a:t> </a:t>
            </a:r>
            <a:r>
              <a:rPr lang="en-GB" dirty="0" err="1" smtClean="0"/>
              <a:t>leucovorin</a:t>
            </a:r>
            <a:endParaRPr lang="en-GB" dirty="0" smtClean="0"/>
          </a:p>
          <a:p>
            <a:r>
              <a:rPr lang="en-GB" dirty="0" err="1" smtClean="0"/>
              <a:t>Leucovorin</a:t>
            </a:r>
            <a:r>
              <a:rPr lang="en-GB" dirty="0" smtClean="0"/>
              <a:t> used  in </a:t>
            </a:r>
            <a:r>
              <a:rPr lang="en-GB" dirty="0" err="1" smtClean="0"/>
              <a:t>conjuction</a:t>
            </a:r>
            <a:r>
              <a:rPr lang="en-GB" dirty="0" smtClean="0"/>
              <a:t> with high dose </a:t>
            </a:r>
            <a:r>
              <a:rPr lang="en-GB" dirty="0" err="1" smtClean="0"/>
              <a:t>methotrexate</a:t>
            </a:r>
            <a:r>
              <a:rPr lang="en-GB" dirty="0" smtClean="0"/>
              <a:t> therapy to rescue normal cells from undue toxicity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FA29-EE7C-4D5E-B207-F84F5965D639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Purine</a:t>
            </a:r>
            <a:r>
              <a:rPr lang="en-GB" dirty="0" smtClean="0"/>
              <a:t> antagonists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6-thiopurines: 6-thioguanine &amp;6-mercaptopurine-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6-mercaptopurine</a:t>
            </a:r>
            <a:r>
              <a:rPr lang="en-GB" dirty="0" smtClean="0"/>
              <a:t>- a thiopurine analogue</a:t>
            </a:r>
          </a:p>
          <a:p>
            <a:r>
              <a:rPr lang="en-GB" dirty="0" smtClean="0"/>
              <a:t>Parent form is inactive, metabolized in the body to its active form</a:t>
            </a:r>
          </a:p>
          <a:p>
            <a:r>
              <a:rPr lang="en-GB" dirty="0" smtClean="0"/>
              <a:t>Metabolite inhibit de novo </a:t>
            </a:r>
            <a:r>
              <a:rPr lang="en-GB" dirty="0" err="1" smtClean="0"/>
              <a:t>purine</a:t>
            </a:r>
            <a:r>
              <a:rPr lang="en-GB" dirty="0" smtClean="0"/>
              <a:t> nucleotide synthesis</a:t>
            </a:r>
          </a:p>
          <a:p>
            <a:r>
              <a:rPr lang="en-GB" dirty="0" smtClean="0"/>
              <a:t>Used in RX of childhood acute </a:t>
            </a:r>
            <a:r>
              <a:rPr lang="en-GB" dirty="0" err="1" smtClean="0"/>
              <a:t>leukemias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ECFB7-E805-445E-A967-119465312495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Has erratic and incomplete Absorption per oral</a:t>
            </a:r>
          </a:p>
          <a:p>
            <a:r>
              <a:rPr lang="en-GB" dirty="0" smtClean="0"/>
              <a:t>Widely distributed throughout the body, except for the CSF</a:t>
            </a:r>
          </a:p>
          <a:p>
            <a:r>
              <a:rPr lang="en-GB" dirty="0" smtClean="0"/>
              <a:t>Bioavailability of 6-MP can be reduced by the first-pass metabolism in the liver</a:t>
            </a:r>
          </a:p>
          <a:p>
            <a:r>
              <a:rPr lang="en-GB" dirty="0" smtClean="0"/>
              <a:t>Reduce dose if co-administered with </a:t>
            </a:r>
            <a:r>
              <a:rPr lang="en-GB" dirty="0" err="1" smtClean="0"/>
              <a:t>allopurinol</a:t>
            </a:r>
            <a:r>
              <a:rPr lang="en-GB" dirty="0" smtClean="0"/>
              <a:t> which inhibit the enzyme involved in its metabolism</a:t>
            </a:r>
          </a:p>
          <a:p>
            <a:r>
              <a:rPr lang="en-GB" dirty="0" smtClean="0"/>
              <a:t>Parent drug and its metabolites are excreted by the kidney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574A-D5CE-46AD-921E-C3A447186F41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b="1" dirty="0" smtClean="0"/>
              <a:t>6- </a:t>
            </a:r>
            <a:r>
              <a:rPr lang="en-GB" b="1" dirty="0" err="1" smtClean="0"/>
              <a:t>thioguanine</a:t>
            </a:r>
            <a:r>
              <a:rPr lang="en-GB" dirty="0" smtClean="0"/>
              <a:t>: </a:t>
            </a:r>
            <a:r>
              <a:rPr lang="en-GB" dirty="0" err="1" smtClean="0"/>
              <a:t>interefre</a:t>
            </a:r>
            <a:r>
              <a:rPr lang="en-GB" dirty="0" smtClean="0"/>
              <a:t> with RNA &amp; DNA </a:t>
            </a:r>
            <a:r>
              <a:rPr lang="en-GB" dirty="0" err="1" smtClean="0"/>
              <a:t>sythesis</a:t>
            </a:r>
            <a:r>
              <a:rPr lang="en-GB" dirty="0" smtClean="0"/>
              <a:t> &amp; incorporation of thiopurine </a:t>
            </a:r>
            <a:r>
              <a:rPr lang="en-GB" dirty="0" err="1" smtClean="0"/>
              <a:t>nucleoties</a:t>
            </a:r>
            <a:r>
              <a:rPr lang="en-GB" dirty="0" smtClean="0"/>
              <a:t> into DNA &amp; RNA</a:t>
            </a:r>
          </a:p>
          <a:p>
            <a:pPr marL="514350" indent="-514350">
              <a:buNone/>
            </a:pPr>
            <a:r>
              <a:rPr lang="en-GB" b="1" dirty="0" err="1" smtClean="0"/>
              <a:t>Nb</a:t>
            </a:r>
            <a:r>
              <a:rPr lang="en-GB" dirty="0" smtClean="0"/>
              <a:t>// </a:t>
            </a:r>
            <a:r>
              <a:rPr lang="en-GB" dirty="0" err="1" smtClean="0"/>
              <a:t>Allopurinol</a:t>
            </a:r>
            <a:r>
              <a:rPr lang="en-GB" dirty="0" smtClean="0"/>
              <a:t>, a potent </a:t>
            </a:r>
            <a:r>
              <a:rPr lang="en-GB" dirty="0" err="1" smtClean="0"/>
              <a:t>xanthine</a:t>
            </a:r>
            <a:r>
              <a:rPr lang="en-GB" dirty="0" smtClean="0"/>
              <a:t>  </a:t>
            </a:r>
            <a:r>
              <a:rPr lang="en-GB" dirty="0" err="1" smtClean="0"/>
              <a:t>oxidase</a:t>
            </a:r>
            <a:r>
              <a:rPr lang="en-GB" dirty="0" smtClean="0"/>
              <a:t> inhibitor is co-administered with chemotherapy in hematologic cancers to prevent </a:t>
            </a:r>
            <a:r>
              <a:rPr lang="en-GB" dirty="0" err="1" smtClean="0"/>
              <a:t>hyperurecemia</a:t>
            </a:r>
            <a:r>
              <a:rPr lang="en-GB" dirty="0" smtClean="0"/>
              <a:t>  that may occur with </a:t>
            </a:r>
            <a:r>
              <a:rPr lang="en-GB" dirty="0" err="1" smtClean="0"/>
              <a:t>tumor</a:t>
            </a:r>
            <a:r>
              <a:rPr lang="en-GB" dirty="0" smtClean="0"/>
              <a:t> cell </a:t>
            </a:r>
            <a:r>
              <a:rPr lang="en-GB" dirty="0" err="1" smtClean="0"/>
              <a:t>lysis</a:t>
            </a:r>
            <a:r>
              <a:rPr lang="en-GB" dirty="0" smtClean="0"/>
              <a:t>- block </a:t>
            </a:r>
            <a:r>
              <a:rPr lang="en-GB" dirty="0" err="1" smtClean="0"/>
              <a:t>purine</a:t>
            </a:r>
            <a:r>
              <a:rPr lang="en-GB" dirty="0" smtClean="0"/>
              <a:t> oxidation and allow its elimination in a more soluble form compared to uric acid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6FA02-265F-4285-9DBF-7C21DBC494BC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Dosage and toxicity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Both given orally</a:t>
            </a:r>
          </a:p>
          <a:p>
            <a:r>
              <a:rPr lang="en-GB" dirty="0" smtClean="0"/>
              <a:t>Excreted in urine</a:t>
            </a:r>
          </a:p>
          <a:p>
            <a:pPr>
              <a:buNone/>
            </a:pPr>
            <a:r>
              <a:rPr lang="en-GB" b="1" dirty="0" smtClean="0"/>
              <a:t>ADRS</a:t>
            </a:r>
            <a:r>
              <a:rPr lang="en-GB" dirty="0" smtClean="0"/>
              <a:t>:  </a:t>
            </a:r>
          </a:p>
          <a:p>
            <a:r>
              <a:rPr lang="en-GB" dirty="0" err="1" smtClean="0"/>
              <a:t>Hepatotoxicity</a:t>
            </a:r>
            <a:r>
              <a:rPr lang="en-GB" dirty="0" smtClean="0"/>
              <a:t> in the form of jaundice</a:t>
            </a:r>
          </a:p>
          <a:p>
            <a:r>
              <a:rPr lang="en-GB" dirty="0" err="1" smtClean="0"/>
              <a:t>Myelosuppression</a:t>
            </a:r>
            <a:endParaRPr lang="en-GB" dirty="0" smtClean="0"/>
          </a:p>
          <a:p>
            <a:r>
              <a:rPr lang="en-GB" dirty="0" err="1" smtClean="0"/>
              <a:t>Immunosuppression</a:t>
            </a:r>
            <a:r>
              <a:rPr lang="en-GB" dirty="0" smtClean="0"/>
              <a:t> with 6 TG</a:t>
            </a:r>
          </a:p>
          <a:p>
            <a:r>
              <a:rPr lang="en-GB" dirty="0" smtClean="0"/>
              <a:t>Bone marrow depression is the principal toxicity</a:t>
            </a:r>
          </a:p>
          <a:p>
            <a:r>
              <a:rPr lang="en-GB" b="1" dirty="0" smtClean="0"/>
              <a:t>Side effects</a:t>
            </a:r>
            <a:r>
              <a:rPr lang="en-GB" dirty="0" smtClean="0"/>
              <a:t> include anorexia, nausea, vomiting, and </a:t>
            </a:r>
            <a:r>
              <a:rPr lang="en-GB" dirty="0" err="1" smtClean="0"/>
              <a:t>diarrhea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BB44-065E-459B-A3A5-20BDE67018A5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 THERAPEUTIC MODALITIES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Rx apply both a local or systemic approach</a:t>
            </a:r>
          </a:p>
          <a:p>
            <a:r>
              <a:rPr lang="en-GB" dirty="0" smtClean="0"/>
              <a:t>Most cancers are treated with a combination of modalities</a:t>
            </a:r>
          </a:p>
          <a:p>
            <a:r>
              <a:rPr lang="en-GB" b="1" dirty="0" smtClean="0"/>
              <a:t>Local modalities</a:t>
            </a:r>
            <a:r>
              <a:rPr lang="en-GB" dirty="0" smtClean="0"/>
              <a:t>; surgery or radiation; quite effective if the </a:t>
            </a:r>
            <a:r>
              <a:rPr lang="en-GB" dirty="0" err="1" smtClean="0"/>
              <a:t>tumor</a:t>
            </a:r>
            <a:r>
              <a:rPr lang="en-GB" dirty="0" smtClean="0"/>
              <a:t> has not metastasized by the time of treatment</a:t>
            </a:r>
          </a:p>
          <a:p>
            <a:r>
              <a:rPr lang="en-GB" b="1" dirty="0" smtClean="0"/>
              <a:t>Systemic approach:</a:t>
            </a:r>
            <a:r>
              <a:rPr lang="en-GB" dirty="0" smtClean="0"/>
              <a:t> chemotherapy; effective in early micrometastasis; often used along with surgery or radiation or both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EDD2-D8AF-4E33-A54D-B999FAF3401B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Pyrimidine</a:t>
            </a:r>
            <a:r>
              <a:rPr lang="en-GB" dirty="0" smtClean="0"/>
              <a:t> antagonists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1.5-fluorouracil</a:t>
            </a:r>
          </a:p>
          <a:p>
            <a:r>
              <a:rPr lang="en-GB" dirty="0" smtClean="0"/>
              <a:t>5-fluorouracil is a pro-drug-require activation</a:t>
            </a:r>
          </a:p>
          <a:p>
            <a:pPr>
              <a:buNone/>
            </a:pPr>
            <a:r>
              <a:rPr lang="en-GB" b="1" dirty="0" smtClean="0"/>
              <a:t>MOA</a:t>
            </a:r>
            <a:r>
              <a:rPr lang="en-GB" dirty="0" smtClean="0"/>
              <a:t>: inhibit DNA synthesis by blockage of enzyme </a:t>
            </a:r>
            <a:r>
              <a:rPr lang="en-GB" dirty="0" err="1" smtClean="0"/>
              <a:t>thymidylate</a:t>
            </a:r>
            <a:r>
              <a:rPr lang="en-GB" dirty="0" smtClean="0"/>
              <a:t> </a:t>
            </a:r>
            <a:r>
              <a:rPr lang="en-GB" dirty="0" err="1" smtClean="0"/>
              <a:t>synthase</a:t>
            </a:r>
            <a:endParaRPr lang="en-GB" dirty="0" smtClean="0"/>
          </a:p>
          <a:p>
            <a:r>
              <a:rPr lang="en-GB" dirty="0" smtClean="0"/>
              <a:t>Administered IV</a:t>
            </a:r>
          </a:p>
          <a:p>
            <a:r>
              <a:rPr lang="en-GB" dirty="0" smtClean="0"/>
              <a:t>Not given orally- coz bioavailability is impaired by breakdown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EBDC-1766-480B-8709-C9663DBDA3BE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Colorectal cancer</a:t>
            </a:r>
          </a:p>
          <a:p>
            <a:r>
              <a:rPr lang="en-GB" dirty="0" smtClean="0"/>
              <a:t>Solid </a:t>
            </a:r>
            <a:r>
              <a:rPr lang="en-GB" dirty="0" err="1" smtClean="0"/>
              <a:t>tumors</a:t>
            </a:r>
            <a:r>
              <a:rPr lang="en-GB" dirty="0" smtClean="0"/>
              <a:t> of the breast, stomach pancreas, oesophagus, liver head, and neck and anus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639-DD84-442C-A359-953FB2171A44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Nausea, vomiting, </a:t>
            </a:r>
            <a:r>
              <a:rPr lang="en-GB" dirty="0" err="1" smtClean="0"/>
              <a:t>diarrhea</a:t>
            </a:r>
            <a:r>
              <a:rPr lang="en-GB" dirty="0" smtClean="0"/>
              <a:t>, and alopecia</a:t>
            </a:r>
          </a:p>
          <a:p>
            <a:r>
              <a:rPr lang="en-GB" dirty="0" smtClean="0"/>
              <a:t>Severe ulceration of the oral and GI mucosa, </a:t>
            </a:r>
          </a:p>
          <a:p>
            <a:r>
              <a:rPr lang="en-GB" dirty="0" smtClean="0"/>
              <a:t>Bone marrow depression and Anorexia with bolus injection</a:t>
            </a:r>
          </a:p>
          <a:p>
            <a:r>
              <a:rPr lang="en-GB" dirty="0" smtClean="0"/>
              <a:t>An </a:t>
            </a:r>
            <a:r>
              <a:rPr lang="en-GB" dirty="0" err="1" smtClean="0"/>
              <a:t>allopurinol</a:t>
            </a:r>
            <a:r>
              <a:rPr lang="en-GB" dirty="0" smtClean="0"/>
              <a:t> mouthwash has been shown to reduce oral toxicity</a:t>
            </a:r>
          </a:p>
          <a:p>
            <a:r>
              <a:rPr lang="en-GB" dirty="0" smtClean="0"/>
              <a:t> A </a:t>
            </a:r>
            <a:r>
              <a:rPr lang="en-GB" dirty="0" err="1" smtClean="0"/>
              <a:t>dermatopathy</a:t>
            </a:r>
            <a:r>
              <a:rPr lang="en-GB" dirty="0" smtClean="0"/>
              <a:t> :</a:t>
            </a:r>
            <a:r>
              <a:rPr lang="en-GB" dirty="0" err="1" smtClean="0"/>
              <a:t>erythematous</a:t>
            </a:r>
            <a:r>
              <a:rPr lang="en-GB" dirty="0" smtClean="0"/>
              <a:t> desquamation of the palms and soles, called the hand-foot syndrome occur  after extended infusions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23A69-4C74-44D5-A3B6-EE80A55F9906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Natural Product Anticancer</a:t>
            </a:r>
            <a:br>
              <a:rPr lang="en-GB" dirty="0" smtClean="0"/>
            </a:br>
            <a:r>
              <a:rPr lang="en-GB" dirty="0" smtClean="0"/>
              <a:t>(plant alkaloids)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plant-derived CCS drugs; include:  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vinca</a:t>
            </a:r>
            <a:r>
              <a:rPr lang="en-GB" dirty="0" smtClean="0"/>
              <a:t> alkaloids </a:t>
            </a:r>
            <a:r>
              <a:rPr lang="en-GB" b="1" dirty="0" smtClean="0"/>
              <a:t>- </a:t>
            </a:r>
            <a:r>
              <a:rPr lang="en-GB" b="1" dirty="0" err="1" smtClean="0"/>
              <a:t>vinblastine</a:t>
            </a:r>
            <a:r>
              <a:rPr lang="en-GB" b="1" dirty="0" smtClean="0"/>
              <a:t>, </a:t>
            </a:r>
            <a:r>
              <a:rPr lang="en-GB" b="1" dirty="0" err="1" smtClean="0"/>
              <a:t>vincristine</a:t>
            </a:r>
            <a:r>
              <a:rPr lang="en-GB" b="1" dirty="0" smtClean="0"/>
              <a:t>, </a:t>
            </a:r>
            <a:r>
              <a:rPr lang="en-GB" b="1" dirty="0" err="1" smtClean="0"/>
              <a:t>vinorelbine</a:t>
            </a:r>
            <a:endParaRPr lang="en-GB" b="1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podophyllotoxins</a:t>
            </a:r>
            <a:r>
              <a:rPr lang="en-GB" dirty="0" smtClean="0"/>
              <a:t> </a:t>
            </a:r>
            <a:r>
              <a:rPr lang="en-GB" b="1" dirty="0" smtClean="0"/>
              <a:t> - </a:t>
            </a:r>
            <a:r>
              <a:rPr lang="en-GB" b="1" dirty="0" err="1" smtClean="0"/>
              <a:t>etoposide</a:t>
            </a:r>
            <a:r>
              <a:rPr lang="en-GB" b="1" dirty="0" smtClean="0"/>
              <a:t>, </a:t>
            </a:r>
            <a:r>
              <a:rPr lang="en-GB" b="1" dirty="0" err="1" smtClean="0"/>
              <a:t>teniposide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 err="1" smtClean="0"/>
              <a:t>camptothecins</a:t>
            </a:r>
            <a:r>
              <a:rPr lang="en-GB" dirty="0" smtClean="0"/>
              <a:t> </a:t>
            </a:r>
            <a:r>
              <a:rPr lang="en-GB" b="1" dirty="0" smtClean="0"/>
              <a:t>- </a:t>
            </a:r>
            <a:r>
              <a:rPr lang="en-GB" b="1" dirty="0" err="1" smtClean="0"/>
              <a:t>topotecan</a:t>
            </a:r>
            <a:r>
              <a:rPr lang="en-GB" b="1" dirty="0" smtClean="0"/>
              <a:t>, </a:t>
            </a:r>
            <a:r>
              <a:rPr lang="en-GB" b="1" dirty="0" err="1" smtClean="0"/>
              <a:t>irinotecan</a:t>
            </a:r>
            <a:r>
              <a:rPr lang="en-GB" b="1" dirty="0" smtClean="0"/>
              <a:t>),</a:t>
            </a:r>
            <a:r>
              <a:rPr lang="en-GB" dirty="0" smtClean="0"/>
              <a:t> 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taxanes</a:t>
            </a:r>
            <a:r>
              <a:rPr lang="en-GB" dirty="0" smtClean="0"/>
              <a:t> </a:t>
            </a:r>
            <a:r>
              <a:rPr lang="en-GB" b="1" dirty="0" smtClean="0"/>
              <a:t>- </a:t>
            </a:r>
            <a:r>
              <a:rPr lang="en-GB" b="1" dirty="0" err="1" smtClean="0"/>
              <a:t>paclitaxel</a:t>
            </a:r>
            <a:r>
              <a:rPr lang="en-GB" b="1" dirty="0" smtClean="0"/>
              <a:t>, </a:t>
            </a:r>
            <a:r>
              <a:rPr lang="en-GB" b="1" dirty="0" err="1" smtClean="0"/>
              <a:t>docetaxel</a:t>
            </a:r>
            <a:r>
              <a:rPr lang="en-GB" b="1" dirty="0" smtClean="0"/>
              <a:t>)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4D8-76EB-4A17-8CB3-4C62674C055F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err="1" smtClean="0"/>
              <a:t>Vinblastine</a:t>
            </a:r>
            <a:r>
              <a:rPr lang="en-GB" b="1" dirty="0" smtClean="0"/>
              <a:t>, </a:t>
            </a:r>
            <a:r>
              <a:rPr lang="en-GB" b="1" dirty="0" err="1" smtClean="0"/>
              <a:t>Vincristine</a:t>
            </a:r>
            <a:r>
              <a:rPr lang="en-GB" b="1" dirty="0" smtClean="0"/>
              <a:t>, and </a:t>
            </a:r>
            <a:r>
              <a:rPr lang="en-GB" b="1" dirty="0" err="1" smtClean="0"/>
              <a:t>Vinorelbine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Mechanisms of action </a:t>
            </a:r>
          </a:p>
          <a:p>
            <a:r>
              <a:rPr lang="en-GB" dirty="0" smtClean="0"/>
              <a:t>They block the formation of the mitotic spindle by preventing the assembly of </a:t>
            </a:r>
            <a:r>
              <a:rPr lang="en-GB" dirty="0" err="1" smtClean="0"/>
              <a:t>tubulin</a:t>
            </a:r>
            <a:r>
              <a:rPr lang="en-GB" dirty="0" smtClean="0"/>
              <a:t> </a:t>
            </a:r>
            <a:r>
              <a:rPr lang="en-GB" dirty="0" err="1" smtClean="0"/>
              <a:t>dimers</a:t>
            </a:r>
            <a:r>
              <a:rPr lang="en-GB" dirty="0" smtClean="0"/>
              <a:t> into microtubules</a:t>
            </a:r>
          </a:p>
          <a:p>
            <a:r>
              <a:rPr lang="en-GB" dirty="0" smtClean="0"/>
              <a:t>They act primarily in the M phase of the cancer cell cycle </a:t>
            </a:r>
          </a:p>
          <a:p>
            <a:r>
              <a:rPr lang="en-GB" dirty="0" smtClean="0"/>
              <a:t>Resistance can occur from increased efflux of the drugs from </a:t>
            </a:r>
            <a:r>
              <a:rPr lang="en-GB" dirty="0" err="1" smtClean="0"/>
              <a:t>tumor</a:t>
            </a:r>
            <a:r>
              <a:rPr lang="en-GB" dirty="0" smtClean="0"/>
              <a:t> cells via the membrane drug transporter.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521E-BBED-462D-88CF-A4B7850CFDF7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Pharmacokinetics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Must be given </a:t>
            </a:r>
            <a:r>
              <a:rPr lang="en-GB" dirty="0" err="1" smtClean="0"/>
              <a:t>parenterally</a:t>
            </a:r>
            <a:endParaRPr lang="en-GB" dirty="0" smtClean="0"/>
          </a:p>
          <a:p>
            <a:r>
              <a:rPr lang="en-GB" dirty="0" smtClean="0"/>
              <a:t>They penetrate most tissues except the cerebrospinal fluid</a:t>
            </a:r>
          </a:p>
          <a:p>
            <a:r>
              <a:rPr lang="en-GB" dirty="0" smtClean="0"/>
              <a:t>Are cleared mainly via </a:t>
            </a:r>
            <a:r>
              <a:rPr lang="en-GB" dirty="0" err="1" smtClean="0"/>
              <a:t>biliary</a:t>
            </a:r>
            <a:r>
              <a:rPr lang="en-GB" dirty="0" smtClean="0"/>
              <a:t> excretion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6B38-DD2C-4448-A44F-D94125B2ED91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Clinical Use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err="1" smtClean="0"/>
              <a:t>Vincristine</a:t>
            </a:r>
            <a:r>
              <a:rPr lang="en-GB" b="1" dirty="0" smtClean="0"/>
              <a:t> </a:t>
            </a:r>
            <a:r>
              <a:rPr lang="en-GB" dirty="0" smtClean="0"/>
              <a:t>; for RX of acute </a:t>
            </a:r>
            <a:r>
              <a:rPr lang="en-GB" dirty="0" err="1" smtClean="0"/>
              <a:t>leukemias</a:t>
            </a:r>
            <a:r>
              <a:rPr lang="en-GB" dirty="0" smtClean="0"/>
              <a:t>, lymphomas, </a:t>
            </a:r>
            <a:r>
              <a:rPr lang="en-GB" dirty="0" err="1" smtClean="0"/>
              <a:t>Wilms</a:t>
            </a:r>
            <a:r>
              <a:rPr lang="en-GB" dirty="0" smtClean="0"/>
              <a:t>' </a:t>
            </a:r>
            <a:r>
              <a:rPr lang="en-GB" dirty="0" err="1" smtClean="0"/>
              <a:t>tumor</a:t>
            </a:r>
            <a:r>
              <a:rPr lang="en-GB" dirty="0" smtClean="0"/>
              <a:t>, and </a:t>
            </a:r>
            <a:r>
              <a:rPr lang="en-GB" dirty="0" err="1" smtClean="0"/>
              <a:t>neuroblastoma</a:t>
            </a:r>
            <a:r>
              <a:rPr lang="en-GB" dirty="0" smtClean="0"/>
              <a:t>. </a:t>
            </a:r>
          </a:p>
          <a:p>
            <a:r>
              <a:rPr lang="en-GB" b="1" dirty="0" err="1" smtClean="0"/>
              <a:t>Vinblastine</a:t>
            </a:r>
            <a:r>
              <a:rPr lang="en-GB" b="1" dirty="0" smtClean="0"/>
              <a:t>: </a:t>
            </a:r>
            <a:r>
              <a:rPr lang="en-GB" dirty="0" smtClean="0"/>
              <a:t>for Rx of lymphomas, </a:t>
            </a:r>
            <a:r>
              <a:rPr lang="en-GB" dirty="0" err="1" smtClean="0"/>
              <a:t>neuroblastoma</a:t>
            </a:r>
            <a:r>
              <a:rPr lang="en-GB" dirty="0" smtClean="0"/>
              <a:t>, testicular carcinoma, and Kaposi's sarcoma</a:t>
            </a:r>
          </a:p>
          <a:p>
            <a:r>
              <a:rPr lang="en-GB" b="1" dirty="0" err="1" smtClean="0"/>
              <a:t>Vinorelbine</a:t>
            </a:r>
            <a:r>
              <a:rPr lang="en-GB" b="1" dirty="0" smtClean="0"/>
              <a:t> </a:t>
            </a:r>
            <a:r>
              <a:rPr lang="en-GB" dirty="0" smtClean="0"/>
              <a:t>: RX of non-small cell lung cancer and breast cancer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1EEB-245D-40DE-9AE5-C0257C26D6CF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Toxicity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Vinblastine</a:t>
            </a:r>
            <a:r>
              <a:rPr lang="en-GB" dirty="0" smtClean="0"/>
              <a:t> and </a:t>
            </a:r>
            <a:r>
              <a:rPr lang="en-GB" dirty="0" err="1" smtClean="0"/>
              <a:t>vinorelbine</a:t>
            </a:r>
            <a:r>
              <a:rPr lang="en-GB" dirty="0" smtClean="0"/>
              <a:t> cause gastrointestinal distress, alopecia, and bone marrow suppression.</a:t>
            </a:r>
          </a:p>
          <a:p>
            <a:r>
              <a:rPr lang="en-GB" dirty="0" err="1" smtClean="0"/>
              <a:t>Vincristine</a:t>
            </a:r>
            <a:r>
              <a:rPr lang="en-GB" dirty="0" smtClean="0"/>
              <a:t>: </a:t>
            </a:r>
            <a:r>
              <a:rPr lang="en-GB" dirty="0" err="1" smtClean="0"/>
              <a:t>neurotoxic</a:t>
            </a:r>
            <a:r>
              <a:rPr lang="en-GB" dirty="0" smtClean="0"/>
              <a:t> actions,  peripheral neuritis, and paralytic </a:t>
            </a:r>
            <a:r>
              <a:rPr lang="en-GB" dirty="0" err="1" smtClean="0"/>
              <a:t>ileus</a:t>
            </a:r>
            <a:endParaRPr lang="en-GB" dirty="0" smtClean="0"/>
          </a:p>
          <a:p>
            <a:r>
              <a:rPr lang="en-GB" dirty="0" smtClean="0"/>
              <a:t>Less </a:t>
            </a:r>
            <a:r>
              <a:rPr lang="en-GB" dirty="0" err="1" smtClean="0"/>
              <a:t>myelosuppressive</a:t>
            </a:r>
            <a:r>
              <a:rPr lang="en-GB" dirty="0" smtClean="0"/>
              <a:t> effects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86B6-5273-48B0-8517-AC56EB7DD399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Antitumor Antibiotics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category of </a:t>
            </a:r>
            <a:r>
              <a:rPr lang="en-GB" dirty="0" err="1" smtClean="0"/>
              <a:t>antineoplastic</a:t>
            </a:r>
            <a:r>
              <a:rPr lang="en-GB" dirty="0" smtClean="0"/>
              <a:t> drugs is made up of several structurally dissimilar microbial products and includes the </a:t>
            </a:r>
            <a:r>
              <a:rPr lang="en-GB" b="1" dirty="0" err="1" smtClean="0"/>
              <a:t>anthracyclines</a:t>
            </a:r>
            <a:r>
              <a:rPr lang="en-GB" dirty="0" smtClean="0"/>
              <a:t>, </a:t>
            </a:r>
            <a:r>
              <a:rPr lang="en-GB" b="1" dirty="0" smtClean="0"/>
              <a:t>bleomycin,</a:t>
            </a:r>
            <a:r>
              <a:rPr lang="en-GB" dirty="0" smtClean="0"/>
              <a:t> and </a:t>
            </a:r>
            <a:r>
              <a:rPr lang="en-GB" b="1" dirty="0" err="1" smtClean="0"/>
              <a:t>mitomycin</a:t>
            </a:r>
            <a:r>
              <a:rPr lang="en-GB" b="1" dirty="0" smtClean="0"/>
              <a:t>.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Anthracyclines</a:t>
            </a:r>
            <a:r>
              <a:rPr lang="en-GB" dirty="0" smtClean="0"/>
              <a:t> include: </a:t>
            </a:r>
            <a:r>
              <a:rPr lang="en-GB" b="1" dirty="0" smtClean="0"/>
              <a:t>doxorubicin </a:t>
            </a:r>
            <a:r>
              <a:rPr lang="en-GB" dirty="0" smtClean="0"/>
              <a:t>, </a:t>
            </a:r>
            <a:r>
              <a:rPr lang="en-GB" b="1" dirty="0" err="1" smtClean="0"/>
              <a:t>daunorubicin</a:t>
            </a:r>
            <a:r>
              <a:rPr lang="en-GB" dirty="0" smtClean="0"/>
              <a:t>, </a:t>
            </a:r>
            <a:r>
              <a:rPr lang="en-GB" b="1" dirty="0" err="1" smtClean="0"/>
              <a:t>idarubicin</a:t>
            </a:r>
            <a:r>
              <a:rPr lang="en-GB" b="1" dirty="0" smtClean="0"/>
              <a:t> </a:t>
            </a:r>
            <a:r>
              <a:rPr lang="en-GB" dirty="0" smtClean="0"/>
              <a:t>, </a:t>
            </a:r>
            <a:r>
              <a:rPr lang="en-GB" b="1" dirty="0" err="1" smtClean="0"/>
              <a:t>epirubicin</a:t>
            </a:r>
            <a:r>
              <a:rPr lang="en-GB" b="1" dirty="0" smtClean="0"/>
              <a:t> </a:t>
            </a:r>
            <a:r>
              <a:rPr lang="en-GB" dirty="0" smtClean="0"/>
              <a:t>, </a:t>
            </a:r>
            <a:r>
              <a:rPr lang="en-GB" b="1" dirty="0" err="1" smtClean="0"/>
              <a:t>mitoxantrone</a:t>
            </a:r>
            <a:r>
              <a:rPr lang="en-GB" b="1" dirty="0" smtClean="0"/>
              <a:t>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BE6A-52C0-4F83-94C2-1966A932EB31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Bind to DNA thru Intercalation between base pairs and block synthesis of DNA, RNA or both</a:t>
            </a:r>
          </a:p>
          <a:p>
            <a:r>
              <a:rPr lang="en-GB" dirty="0" smtClean="0"/>
              <a:t>Cause DNA strand scission; interfere with cell replication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AB07C-A7AE-44B0-8C24-1F3CD5028722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GB" dirty="0" smtClean="0"/>
              <a:t>Chemotherapy is able to cure only about 10-15% of all cancers</a:t>
            </a:r>
          </a:p>
          <a:p>
            <a:r>
              <a:rPr lang="en-GB" dirty="0" smtClean="0"/>
              <a:t>Chemotherapy can be curative in certain disseminated </a:t>
            </a:r>
            <a:r>
              <a:rPr lang="en-GB" dirty="0" err="1" smtClean="0"/>
              <a:t>neoplasms</a:t>
            </a:r>
            <a:r>
              <a:rPr lang="en-GB" dirty="0" smtClean="0"/>
              <a:t> ; include germ cell cancer, non-Hodgkin's lymphoma, Hodgkin's disease, and </a:t>
            </a:r>
            <a:r>
              <a:rPr lang="en-GB" dirty="0" err="1" smtClean="0"/>
              <a:t>choriocarcinoma</a:t>
            </a:r>
            <a:r>
              <a:rPr lang="en-GB" dirty="0" smtClean="0"/>
              <a:t>; childhood cancers such as acute lymphoblastic </a:t>
            </a:r>
            <a:r>
              <a:rPr lang="en-GB" dirty="0" err="1" smtClean="0"/>
              <a:t>leukemia</a:t>
            </a:r>
            <a:r>
              <a:rPr lang="en-GB" dirty="0" smtClean="0"/>
              <a:t>, </a:t>
            </a:r>
            <a:r>
              <a:rPr lang="en-GB" dirty="0" err="1" smtClean="0"/>
              <a:t>Burkitt's</a:t>
            </a:r>
            <a:r>
              <a:rPr lang="en-GB" dirty="0" smtClean="0"/>
              <a:t> lymphoma, </a:t>
            </a:r>
            <a:r>
              <a:rPr lang="en-GB" dirty="0" err="1" smtClean="0"/>
              <a:t>Wilms</a:t>
            </a:r>
            <a:r>
              <a:rPr lang="en-GB" dirty="0" smtClean="0"/>
              <a:t>' </a:t>
            </a:r>
            <a:r>
              <a:rPr lang="en-GB" dirty="0" err="1" smtClean="0"/>
              <a:t>tumor</a:t>
            </a:r>
            <a:r>
              <a:rPr lang="en-GB" dirty="0" smtClean="0"/>
              <a:t>, and </a:t>
            </a:r>
            <a:r>
              <a:rPr lang="en-GB" dirty="0" err="1" smtClean="0"/>
              <a:t>embryonal</a:t>
            </a:r>
            <a:r>
              <a:rPr lang="en-GB" dirty="0" smtClean="0"/>
              <a:t> </a:t>
            </a:r>
            <a:r>
              <a:rPr lang="en-GB" dirty="0" err="1" smtClean="0"/>
              <a:t>rhabdomyosarcoma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0B8B-CA3F-4145-AA71-9AEB8EF2FBA7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Anthracyclines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Anthracyclines</a:t>
            </a:r>
            <a:r>
              <a:rPr lang="en-GB" dirty="0" smtClean="0"/>
              <a:t> are CCNS drugs</a:t>
            </a:r>
          </a:p>
          <a:p>
            <a:r>
              <a:rPr lang="en-GB" dirty="0" smtClean="0"/>
              <a:t>Mechanisms of action: has 4 ways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Bind to DNA thru Intercalation thus block synthesis of RNA and DNA  and DNA strand scission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Inhibit  </a:t>
            </a:r>
            <a:r>
              <a:rPr lang="en-GB" dirty="0" err="1" smtClean="0"/>
              <a:t>topoisomerase</a:t>
            </a:r>
            <a:r>
              <a:rPr lang="en-GB" dirty="0" smtClean="0"/>
              <a:t> II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Generate free radicals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Bind to cellular membrane to alter fluidity; Membrane disruption occurs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A161-94EE-4DD0-8313-DF416BBD6724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Pharmacokinetics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Doxorubicin and </a:t>
            </a:r>
            <a:r>
              <a:rPr lang="en-GB" dirty="0" err="1" smtClean="0"/>
              <a:t>daunorubicin</a:t>
            </a:r>
            <a:r>
              <a:rPr lang="en-GB" dirty="0" smtClean="0"/>
              <a:t> must be given  IV, because they are inactivated in the GI tract</a:t>
            </a:r>
          </a:p>
          <a:p>
            <a:r>
              <a:rPr lang="en-GB" dirty="0" smtClean="0"/>
              <a:t>They are metabolized in the liver</a:t>
            </a:r>
          </a:p>
          <a:p>
            <a:r>
              <a:rPr lang="en-GB" dirty="0" smtClean="0"/>
              <a:t>Bind to plasma proteins as well as to other tissue components, where they are widely distributed</a:t>
            </a:r>
          </a:p>
          <a:p>
            <a:r>
              <a:rPr lang="en-GB" dirty="0" smtClean="0"/>
              <a:t>Do not penetrate the blood-brain barrier or the testes</a:t>
            </a:r>
          </a:p>
          <a:p>
            <a:r>
              <a:rPr lang="en-GB" dirty="0" smtClean="0"/>
              <a:t>Undergo extensive hepatic metabolism</a:t>
            </a:r>
          </a:p>
          <a:p>
            <a:r>
              <a:rPr lang="en-GB" dirty="0" smtClean="0"/>
              <a:t>Excreted in the bile (primary) and the urine</a:t>
            </a:r>
          </a:p>
          <a:p>
            <a:r>
              <a:rPr lang="en-GB" dirty="0" smtClean="0"/>
              <a:t>Modify dose in patients with impaired hepatic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A3128-8FAD-40E8-98BB-F42303990074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Clinical Use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Doxorubicin: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Rx of childhood cancer like </a:t>
            </a:r>
            <a:r>
              <a:rPr lang="en-GB" dirty="0" err="1" smtClean="0"/>
              <a:t>neuroblastoma</a:t>
            </a:r>
            <a:r>
              <a:rPr lang="en-GB" dirty="0" smtClean="0"/>
              <a:t>, </a:t>
            </a:r>
            <a:r>
              <a:rPr lang="en-GB" dirty="0" err="1" smtClean="0"/>
              <a:t>ewings</a:t>
            </a:r>
            <a:r>
              <a:rPr lang="en-GB" dirty="0" smtClean="0"/>
              <a:t> sarcomas, </a:t>
            </a:r>
            <a:r>
              <a:rPr lang="en-GB" dirty="0" err="1" smtClean="0"/>
              <a:t>osteosarcoma</a:t>
            </a:r>
            <a:r>
              <a:rPr lang="en-GB" dirty="0" smtClean="0"/>
              <a:t> and </a:t>
            </a:r>
            <a:r>
              <a:rPr lang="en-GB" dirty="0" err="1" smtClean="0"/>
              <a:t>rhabdomyosarcoma</a:t>
            </a:r>
            <a:endParaRPr lang="en-GB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Hematologic malignancies like Hodgkin's and non-Hodgkin's </a:t>
            </a:r>
            <a:r>
              <a:rPr lang="en-GB" dirty="0" err="1" smtClean="0"/>
              <a:t>lymphoma,multiple</a:t>
            </a:r>
            <a:r>
              <a:rPr lang="en-GB" dirty="0" smtClean="0"/>
              <a:t> myelomas,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Cancers of the Breast, </a:t>
            </a:r>
            <a:r>
              <a:rPr lang="en-GB" dirty="0" err="1" smtClean="0"/>
              <a:t>endometrium</a:t>
            </a:r>
            <a:r>
              <a:rPr lang="en-GB" dirty="0" smtClean="0"/>
              <a:t>, ovary testicles stomach, bladder, lung, ovarian, and thyroid cancers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Soft tissue sarcomas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B9A56-2F72-4C91-8178-44E66AA2829D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main use of </a:t>
            </a:r>
            <a:r>
              <a:rPr lang="en-GB" dirty="0" err="1" smtClean="0"/>
              <a:t>daunorubicin</a:t>
            </a:r>
            <a:r>
              <a:rPr lang="en-GB" dirty="0" smtClean="0"/>
              <a:t> is in the treatment of acute leukaemia's with improved cancer remission that when used as a single agent  </a:t>
            </a:r>
          </a:p>
          <a:p>
            <a:r>
              <a:rPr lang="en-GB" dirty="0" smtClean="0"/>
              <a:t>Used in combination with other anticancer agents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9679-C160-4514-955F-90A5A796EA86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Idarubicin</a:t>
            </a:r>
            <a:r>
              <a:rPr lang="en-GB" dirty="0" smtClean="0"/>
              <a:t>: Used in acute myeloid </a:t>
            </a:r>
            <a:r>
              <a:rPr lang="en-GB" dirty="0" err="1" smtClean="0"/>
              <a:t>leukemia</a:t>
            </a:r>
            <a:r>
              <a:rPr lang="en-GB" dirty="0" smtClean="0"/>
              <a:t> in combination with </a:t>
            </a:r>
            <a:r>
              <a:rPr lang="en-GB" dirty="0" err="1" smtClean="0"/>
              <a:t>cytarabine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Epirubicin</a:t>
            </a:r>
            <a:r>
              <a:rPr lang="en-GB" dirty="0" smtClean="0"/>
              <a:t>: Used in breast cancer and </a:t>
            </a:r>
            <a:r>
              <a:rPr lang="en-GB" dirty="0" err="1" smtClean="0"/>
              <a:t>gastroesophageal</a:t>
            </a:r>
            <a:r>
              <a:rPr lang="en-GB" dirty="0" smtClean="0"/>
              <a:t> cancer. </a:t>
            </a:r>
          </a:p>
          <a:p>
            <a:r>
              <a:rPr lang="en-GB" dirty="0" err="1" smtClean="0"/>
              <a:t>Mitoxantrone</a:t>
            </a:r>
            <a:r>
              <a:rPr lang="en-GB" dirty="0" smtClean="0"/>
              <a:t>: Used in acute myeloid </a:t>
            </a:r>
            <a:r>
              <a:rPr lang="en-GB" dirty="0" err="1" smtClean="0"/>
              <a:t>leukemias</a:t>
            </a:r>
            <a:r>
              <a:rPr lang="en-GB" dirty="0" smtClean="0"/>
              <a:t>, non-Hodgkin's lymphoma, breast cancer, and </a:t>
            </a:r>
            <a:r>
              <a:rPr lang="en-GB" dirty="0" err="1" smtClean="0"/>
              <a:t>gastroesophageal</a:t>
            </a:r>
            <a:r>
              <a:rPr lang="en-GB" dirty="0" smtClean="0"/>
              <a:t> cancer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A8AE-4B30-4DF3-8EB9-3C2F88C4E70C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Adverse effects: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Irreversible, dose-dependent </a:t>
            </a:r>
            <a:r>
              <a:rPr lang="en-GB" dirty="0" err="1" smtClean="0"/>
              <a:t>cardiotoxicity</a:t>
            </a:r>
            <a:r>
              <a:rPr lang="en-GB" dirty="0" smtClean="0"/>
              <a:t>; a result of the generation of free radicals and lipid </a:t>
            </a:r>
            <a:r>
              <a:rPr lang="en-GB" dirty="0" err="1" smtClean="0"/>
              <a:t>peroxidation</a:t>
            </a:r>
            <a:r>
              <a:rPr lang="en-GB" dirty="0" smtClean="0"/>
              <a:t>; more common with </a:t>
            </a:r>
            <a:r>
              <a:rPr lang="en-GB" dirty="0" err="1" smtClean="0"/>
              <a:t>daunorubicin</a:t>
            </a:r>
            <a:r>
              <a:rPr lang="en-GB" dirty="0" smtClean="0"/>
              <a:t> and doxorubicin </a:t>
            </a:r>
          </a:p>
          <a:p>
            <a:r>
              <a:rPr lang="en-GB" dirty="0" smtClean="0"/>
              <a:t>Doxorubicin and </a:t>
            </a:r>
            <a:r>
              <a:rPr lang="en-GB" dirty="0" err="1" smtClean="0"/>
              <a:t>daunorubicin</a:t>
            </a:r>
            <a:r>
              <a:rPr lang="en-GB" dirty="0" smtClean="0"/>
              <a:t> cause transient bone marrow suppression, </a:t>
            </a:r>
            <a:r>
              <a:rPr lang="en-GB" dirty="0" err="1" smtClean="0"/>
              <a:t>stomatitis</a:t>
            </a:r>
            <a:r>
              <a:rPr lang="en-GB" dirty="0" smtClean="0"/>
              <a:t>, and GI tract disturbances </a:t>
            </a:r>
          </a:p>
          <a:p>
            <a:r>
              <a:rPr lang="en-GB" dirty="0" smtClean="0"/>
              <a:t>Increased skin pigmentation</a:t>
            </a:r>
          </a:p>
          <a:p>
            <a:r>
              <a:rPr lang="en-GB" dirty="0" smtClean="0"/>
              <a:t>Alopecia is usually severe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31F08-7CCE-427F-9D82-6B9ADCB2A21E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Hormonal agents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</a:t>
            </a:r>
            <a:r>
              <a:rPr lang="en-GB" dirty="0" err="1" smtClean="0"/>
              <a:t>estrogen</a:t>
            </a:r>
            <a:r>
              <a:rPr lang="en-GB" dirty="0" smtClean="0"/>
              <a:t> and androgen inhibitors</a:t>
            </a:r>
          </a:p>
          <a:p>
            <a:r>
              <a:rPr lang="en-GB" dirty="0" err="1" smtClean="0"/>
              <a:t>Tamoxifen</a:t>
            </a:r>
            <a:r>
              <a:rPr lang="en-GB" dirty="0" smtClean="0"/>
              <a:t> - anti-</a:t>
            </a:r>
            <a:r>
              <a:rPr lang="en-GB" dirty="0" err="1" smtClean="0"/>
              <a:t>estrogen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Flutamide</a:t>
            </a:r>
            <a:r>
              <a:rPr lang="en-GB" dirty="0" smtClean="0"/>
              <a:t> &amp; </a:t>
            </a:r>
            <a:r>
              <a:rPr lang="en-GB" dirty="0" err="1" smtClean="0"/>
              <a:t>bicalutamide</a:t>
            </a:r>
            <a:r>
              <a:rPr lang="en-GB" dirty="0" smtClean="0"/>
              <a:t>- non steroidal anti- androgen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5D3A-9194-4173-8FF9-DB7C46C0ECDD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Tamoxifen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For RX of early stage &amp; metastatic breast cancer; endometrial cancer</a:t>
            </a:r>
          </a:p>
          <a:p>
            <a:r>
              <a:rPr lang="en-GB" dirty="0" smtClean="0"/>
              <a:t>A chemo-preventive agent in women at high risk of breast cancer</a:t>
            </a:r>
          </a:p>
          <a:p>
            <a:r>
              <a:rPr lang="en-GB" dirty="0" smtClean="0"/>
              <a:t>Act as a competitive partial agonist inhibitor of </a:t>
            </a:r>
            <a:r>
              <a:rPr lang="en-GB" dirty="0" err="1" smtClean="0"/>
              <a:t>estrogen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B742F-0AD8-4A1F-8679-1060EC1C2546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Given orally; rapidly &amp; completely absorbed</a:t>
            </a:r>
          </a:p>
          <a:p>
            <a:r>
              <a:rPr lang="en-GB" dirty="0" smtClean="0"/>
              <a:t>Plasma levels peak in 4-6 hrs</a:t>
            </a:r>
          </a:p>
          <a:p>
            <a:r>
              <a:rPr lang="en-GB" dirty="0" smtClean="0"/>
              <a:t>Half life 14 hrs</a:t>
            </a:r>
          </a:p>
          <a:p>
            <a:r>
              <a:rPr lang="en-GB" dirty="0" smtClean="0"/>
              <a:t>Metabolized by </a:t>
            </a:r>
            <a:r>
              <a:rPr lang="en-GB" dirty="0" err="1" smtClean="0"/>
              <a:t>CPc</a:t>
            </a:r>
            <a:r>
              <a:rPr lang="en-GB" dirty="0" smtClean="0"/>
              <a:t> 450 system </a:t>
            </a:r>
          </a:p>
          <a:p>
            <a:r>
              <a:rPr lang="en-GB" dirty="0" smtClean="0"/>
              <a:t>Metabolite has antitumor properties similar to parent drug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7AA1-5C73-4DFE-8A15-5CFCAC2C1B06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Toxicities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Well tolerated: mild ADRs like </a:t>
            </a:r>
          </a:p>
          <a:p>
            <a:r>
              <a:rPr lang="en-GB" dirty="0" smtClean="0"/>
              <a:t>Transient flare of </a:t>
            </a:r>
            <a:r>
              <a:rPr lang="en-GB" dirty="0" err="1" smtClean="0"/>
              <a:t>tumor</a:t>
            </a:r>
            <a:r>
              <a:rPr lang="en-GB" dirty="0" smtClean="0"/>
              <a:t> cell </a:t>
            </a:r>
          </a:p>
          <a:p>
            <a:r>
              <a:rPr lang="en-GB" dirty="0" smtClean="0"/>
              <a:t>Menopausal symptoms: fluid retention, hot flashes</a:t>
            </a:r>
            <a:r>
              <a:rPr lang="en-GB" smtClean="0"/>
              <a:t>, edema</a:t>
            </a:r>
            <a:r>
              <a:rPr lang="en-GB" dirty="0" smtClean="0"/>
              <a:t>, </a:t>
            </a:r>
            <a:r>
              <a:rPr lang="en-GB" dirty="0" err="1" smtClean="0"/>
              <a:t>thromboembolic</a:t>
            </a:r>
            <a:r>
              <a:rPr lang="en-GB" dirty="0" smtClean="0"/>
              <a:t> events, ↑ risk of endometrial hyperplasia &amp; cancer</a:t>
            </a:r>
          </a:p>
          <a:p>
            <a:r>
              <a:rPr lang="en-GB" dirty="0" err="1" smtClean="0"/>
              <a:t>Hypercalcemia</a:t>
            </a:r>
            <a:r>
              <a:rPr lang="en-GB" dirty="0" smtClean="0"/>
              <a:t> requiring cessation of the drug may occur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B96C-0FB1-4C48-B974-9D145AE56DDA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 smtClean="0"/>
              <a:t>Chemotherapy combined with radiation therapy followed by surgery can increase the cure rate in locally advanced bladder cancer, breast cancer, </a:t>
            </a:r>
            <a:r>
              <a:rPr lang="en-GB" dirty="0" err="1" smtClean="0"/>
              <a:t>esophageal</a:t>
            </a:r>
            <a:r>
              <a:rPr lang="en-GB" dirty="0" smtClean="0"/>
              <a:t> cancer, head and neck cancer, rectal cancer, and </a:t>
            </a:r>
            <a:r>
              <a:rPr lang="en-GB" dirty="0" err="1" smtClean="0"/>
              <a:t>osteogenic</a:t>
            </a:r>
            <a:r>
              <a:rPr lang="en-GB" dirty="0" smtClean="0"/>
              <a:t> sarcoma</a:t>
            </a:r>
          </a:p>
          <a:p>
            <a:r>
              <a:rPr lang="en-GB" dirty="0" smtClean="0"/>
              <a:t>In patients with widespread disseminated disease, chemotherapy provides only palliative rather than curative therapy 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22A3-951E-43EA-A8A0-197D68DBAFC1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Chemotherapy -induced </a:t>
            </a:r>
            <a:r>
              <a:rPr lang="en-GB" dirty="0" err="1" smtClean="0"/>
              <a:t>tumors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</a:t>
            </a:r>
            <a:r>
              <a:rPr lang="en-GB" dirty="0" err="1" smtClean="0"/>
              <a:t>antineoplastic</a:t>
            </a:r>
            <a:r>
              <a:rPr lang="en-GB" dirty="0" smtClean="0"/>
              <a:t> agents are mutagens, </a:t>
            </a:r>
          </a:p>
          <a:p>
            <a:r>
              <a:rPr lang="en-GB" dirty="0" err="1" smtClean="0"/>
              <a:t>Neoplasms</a:t>
            </a:r>
            <a:r>
              <a:rPr lang="en-GB" dirty="0" smtClean="0"/>
              <a:t> may arise 10 or more years after the original cancer was cured, </a:t>
            </a:r>
            <a:r>
              <a:rPr lang="en-GB" dirty="0" err="1" smtClean="0"/>
              <a:t>e.g</a:t>
            </a:r>
            <a:r>
              <a:rPr lang="en-GB" dirty="0" smtClean="0"/>
              <a:t>  acute </a:t>
            </a:r>
            <a:r>
              <a:rPr lang="en-GB" dirty="0" err="1" smtClean="0"/>
              <a:t>nonlymphocytic</a:t>
            </a:r>
            <a:r>
              <a:rPr lang="en-GB" dirty="0" smtClean="0"/>
              <a:t> </a:t>
            </a:r>
            <a:r>
              <a:rPr lang="en-GB" dirty="0" err="1" smtClean="0"/>
              <a:t>leukemia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 smtClean="0"/>
              <a:t>Note: Treatment-induced </a:t>
            </a:r>
            <a:r>
              <a:rPr lang="en-GB" dirty="0" err="1" smtClean="0"/>
              <a:t>neoplasms</a:t>
            </a:r>
            <a:r>
              <a:rPr lang="en-GB" dirty="0" smtClean="0"/>
              <a:t> are especially a problem after therapy with alkylating agents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F409-046E-4AC7-AA2C-2D209BF49C01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Principles of Combination Therapy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Each drug should be active when used alone against the particular cancer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drugs should have different mechanisms of action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Cross-resistance between drugs should be minimal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drugs should have different toxic effects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D738-8FF5-4CC9-B4EE-DD09D41F6D2A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5. Drugs that display non- overlapping toxicities can be used at almost full dosage to achieve additive or synergic </a:t>
            </a:r>
            <a:r>
              <a:rPr lang="en-GB" dirty="0" err="1" smtClean="0"/>
              <a:t>cytotoxic</a:t>
            </a:r>
            <a:r>
              <a:rPr lang="en-GB" dirty="0" smtClean="0"/>
              <a:t> effects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D42B-38E6-4F1F-A15D-40AFF6453EB7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Toxicity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Therapy aimed at killing rapidly dividing cancer cells also affects normal cells undergoing rapid proliferation </a:t>
            </a:r>
          </a:p>
          <a:p>
            <a:r>
              <a:rPr lang="en-GB" dirty="0" smtClean="0"/>
              <a:t>This contribute to the toxic manifestations of chemotherapy</a:t>
            </a:r>
          </a:p>
          <a:p>
            <a:r>
              <a:rPr lang="en-GB" dirty="0" err="1" smtClean="0"/>
              <a:t>E.g.cells</a:t>
            </a:r>
            <a:r>
              <a:rPr lang="en-GB" dirty="0" smtClean="0"/>
              <a:t> of the </a:t>
            </a:r>
            <a:r>
              <a:rPr lang="en-GB" dirty="0" err="1" smtClean="0"/>
              <a:t>buccal</a:t>
            </a:r>
            <a:r>
              <a:rPr lang="en-GB" dirty="0" smtClean="0"/>
              <a:t> mucosa, bone marrow, gastrointestinal (GI) mucosa, and hair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9916-81B0-4C52-81E8-DCE20005BC8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CYTOTOXICS by mutiso urbanus 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324C-3BFB-4A91-8D82-E256D4D2B2AE}" type="datetime1">
              <a:rPr lang="en-GB" smtClean="0"/>
              <a:t>24/06/2018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CYTOTOXICS agents  2014</Template>
  <TotalTime>19</TotalTime>
  <Words>2747</Words>
  <Application>Microsoft Office PowerPoint</Application>
  <PresentationFormat>On-screen Show (4:3)</PresentationFormat>
  <Paragraphs>462</Paragraphs>
  <Slides>60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4" baseType="lpstr">
      <vt:lpstr>Arial</vt:lpstr>
      <vt:lpstr>Calibri</vt:lpstr>
      <vt:lpstr>Wingdings</vt:lpstr>
      <vt:lpstr>Office Theme</vt:lpstr>
      <vt:lpstr>CYTOTOXICS</vt:lpstr>
      <vt:lpstr>INTRODUCTION</vt:lpstr>
      <vt:lpstr>PowerPoint Presentation</vt:lpstr>
      <vt:lpstr>   THERAPEUTIC MODALITIES  </vt:lpstr>
      <vt:lpstr>PowerPoint Presentation</vt:lpstr>
      <vt:lpstr>PowerPoint Presentation</vt:lpstr>
      <vt:lpstr>Principles of Combination Therapy </vt:lpstr>
      <vt:lpstr>PowerPoint Presentation</vt:lpstr>
      <vt:lpstr>Toxicity</vt:lpstr>
      <vt:lpstr>Common adverse effects</vt:lpstr>
      <vt:lpstr>PowerPoint Presentation</vt:lpstr>
      <vt:lpstr>Minimizing adverse effects</vt:lpstr>
      <vt:lpstr>PowerPoint Presentation</vt:lpstr>
      <vt:lpstr>Drug resistance </vt:lpstr>
      <vt:lpstr>PowerPoint Presentation</vt:lpstr>
      <vt:lpstr> Tumor susceptibility and the cell cycle kinetics </vt:lpstr>
      <vt:lpstr>Cell cycle kinetics</vt:lpstr>
      <vt:lpstr>  CELL CYCLE KINETICS  </vt:lpstr>
      <vt:lpstr>CCNS </vt:lpstr>
      <vt:lpstr>Classification of Anticancer Drug </vt:lpstr>
      <vt:lpstr> Cell cycle specific drugs </vt:lpstr>
      <vt:lpstr>Non cell cycle specifics</vt:lpstr>
      <vt:lpstr>Alkylating Agents </vt:lpstr>
      <vt:lpstr>PowerPoint Presentation</vt:lpstr>
      <vt:lpstr>Effects </vt:lpstr>
      <vt:lpstr>PowerPoint Presentation</vt:lpstr>
      <vt:lpstr>PowerPoint Presentation</vt:lpstr>
      <vt:lpstr>Nitrosoureas </vt:lpstr>
      <vt:lpstr>Mechanism of action</vt:lpstr>
      <vt:lpstr>Procarbazine</vt:lpstr>
      <vt:lpstr>PowerPoint Presentation</vt:lpstr>
      <vt:lpstr> Antimetabolites </vt:lpstr>
      <vt:lpstr>PowerPoint Presentation</vt:lpstr>
      <vt:lpstr>Methotrexate </vt:lpstr>
      <vt:lpstr>Adrs </vt:lpstr>
      <vt:lpstr>Purine antagonists</vt:lpstr>
      <vt:lpstr>PowerPoint Presentation</vt:lpstr>
      <vt:lpstr>PowerPoint Presentation</vt:lpstr>
      <vt:lpstr> Dosage and toxicity </vt:lpstr>
      <vt:lpstr>Pyrimidine antagonists</vt:lpstr>
      <vt:lpstr>Clinical uses</vt:lpstr>
      <vt:lpstr>ADRS </vt:lpstr>
      <vt:lpstr>Natural Product Anticancer (plant alkaloids) </vt:lpstr>
      <vt:lpstr> Vinblastine, Vincristine, and Vinorelbine </vt:lpstr>
      <vt:lpstr> Pharmacokinetics </vt:lpstr>
      <vt:lpstr> Clinical Use </vt:lpstr>
      <vt:lpstr> Toxicity </vt:lpstr>
      <vt:lpstr> Antitumor Antibiotics </vt:lpstr>
      <vt:lpstr>MOA </vt:lpstr>
      <vt:lpstr> Anthracyclines</vt:lpstr>
      <vt:lpstr> Pharmacokinetics </vt:lpstr>
      <vt:lpstr> Clinical Use </vt:lpstr>
      <vt:lpstr>PowerPoint Presentation</vt:lpstr>
      <vt:lpstr>PowerPoint Presentation</vt:lpstr>
      <vt:lpstr>Adverse effects: </vt:lpstr>
      <vt:lpstr>Hormonal agents</vt:lpstr>
      <vt:lpstr>Tamoxifen</vt:lpstr>
      <vt:lpstr>Pk </vt:lpstr>
      <vt:lpstr>Toxicities </vt:lpstr>
      <vt:lpstr>Chemotherapy -induced tumors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CYTOTOXICS</dc:title>
  <dc:creator>mutiso muthusi</dc:creator>
  <cp:lastModifiedBy>mutiso muthusi</cp:lastModifiedBy>
  <cp:revision>3</cp:revision>
  <dcterms:created xsi:type="dcterms:W3CDTF">2018-05-28T03:05:17Z</dcterms:created>
  <dcterms:modified xsi:type="dcterms:W3CDTF">2018-06-24T17:48:39Z</dcterms:modified>
</cp:coreProperties>
</file>