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57" r:id="rId5"/>
    <p:sldId id="258" r:id="rId6"/>
    <p:sldId id="259" r:id="rId7"/>
    <p:sldId id="260" r:id="rId8"/>
    <p:sldId id="263" r:id="rId9"/>
    <p:sldId id="264" r:id="rId10"/>
    <p:sldId id="265" r:id="rId11"/>
    <p:sldId id="279" r:id="rId12"/>
    <p:sldId id="278" r:id="rId13"/>
    <p:sldId id="266" r:id="rId14"/>
    <p:sldId id="267" r:id="rId15"/>
    <p:sldId id="268" r:id="rId16"/>
    <p:sldId id="270" r:id="rId17"/>
    <p:sldId id="271" r:id="rId18"/>
    <p:sldId id="269" r:id="rId19"/>
    <p:sldId id="272" r:id="rId20"/>
    <p:sldId id="273" r:id="rId21"/>
    <p:sldId id="274" r:id="rId22"/>
    <p:sldId id="275" r:id="rId23"/>
    <p:sldId id="276" r:id="rId24"/>
    <p:sldId id="261" r:id="rId25"/>
    <p:sldId id="262" r:id="rId26"/>
    <p:sldId id="277"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3" autoAdjust="0"/>
    <p:restoredTop sz="94660"/>
  </p:normalViewPr>
  <p:slideViewPr>
    <p:cSldViewPr snapToGrid="0">
      <p:cViewPr varScale="1">
        <p:scale>
          <a:sx n="72" d="100"/>
          <a:sy n="72" d="100"/>
        </p:scale>
        <p:origin x="53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F7781-1AB0-4C84-B1CA-E8D397507E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C37AE27-84F1-4839-967F-5CCAC64F14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429915-024A-4A58-8370-D956E05F96D1}"/>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5" name="Footer Placeholder 4">
            <a:extLst>
              <a:ext uri="{FF2B5EF4-FFF2-40B4-BE49-F238E27FC236}">
                <a16:creationId xmlns:a16="http://schemas.microsoft.com/office/drawing/2014/main" id="{28000FCC-E39C-458C-BEFB-94D46B8F5B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7A5C1C-CA1C-4E4A-A528-38573B51E1D7}"/>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2976332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94DF6-C77E-42A0-9B01-ABEF6626BC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041EF4-C7A8-444B-923F-C1C51FAA428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481329-B06A-436F-91F4-5859278CCA27}"/>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5" name="Footer Placeholder 4">
            <a:extLst>
              <a:ext uri="{FF2B5EF4-FFF2-40B4-BE49-F238E27FC236}">
                <a16:creationId xmlns:a16="http://schemas.microsoft.com/office/drawing/2014/main" id="{710D2443-1D82-4314-A57B-7250850061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214E54-43B0-4B2B-A551-BABF2996336B}"/>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145278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434AAE-9AD6-4D1A-88F7-70FEBD6FE8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AA3313D-D5DB-4752-AB58-9C31C5A588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B0FEAA-4AE0-4B12-9116-9C2C2CC6DB48}"/>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5" name="Footer Placeholder 4">
            <a:extLst>
              <a:ext uri="{FF2B5EF4-FFF2-40B4-BE49-F238E27FC236}">
                <a16:creationId xmlns:a16="http://schemas.microsoft.com/office/drawing/2014/main" id="{7875EB8A-EF84-4136-9CBC-02CAB97D2B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ED392B-A3CC-405F-B894-70D713F81AD4}"/>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11133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1B872-D0BC-48D2-9F9F-36430D74DC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56EA9E-F05E-4580-8198-F49FEA2CEA9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0E9CB-B801-486C-9ADF-E6F28F3BD60E}"/>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5" name="Footer Placeholder 4">
            <a:extLst>
              <a:ext uri="{FF2B5EF4-FFF2-40B4-BE49-F238E27FC236}">
                <a16:creationId xmlns:a16="http://schemas.microsoft.com/office/drawing/2014/main" id="{ED92C464-FD67-4B8B-8ED6-DDDA93CE1C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5DB615-8A4A-45C8-8B53-4D48D26B6847}"/>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342691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238C0-480B-4353-A81D-486D0E52FE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1E9CC4-0638-4F90-BE99-FD0EF3F882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7920A67-EE83-40C6-91DC-8E7D61273D7A}"/>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5" name="Footer Placeholder 4">
            <a:extLst>
              <a:ext uri="{FF2B5EF4-FFF2-40B4-BE49-F238E27FC236}">
                <a16:creationId xmlns:a16="http://schemas.microsoft.com/office/drawing/2014/main" id="{AAA4CFA2-1220-4AF5-BBF7-5C4759F03D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B8B10-2DEF-4931-92E2-E0BFFFA3E2F2}"/>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2660922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0A07-1C3C-4A78-B80D-7C2F10B393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4A23F5-AE32-4989-AE72-308F66FE2FB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61D930-C38B-4F6C-A48C-40720308AEC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055058-A6F4-4A2E-9B4F-14512AA0643F}"/>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6" name="Footer Placeholder 5">
            <a:extLst>
              <a:ext uri="{FF2B5EF4-FFF2-40B4-BE49-F238E27FC236}">
                <a16:creationId xmlns:a16="http://schemas.microsoft.com/office/drawing/2014/main" id="{8444FC66-D951-493F-B642-0A44D9B27D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8FB321-3085-45C0-8713-AC3BA7D4AFFA}"/>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3830679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C0A91-6CC9-4F3B-ABC1-1DA54118BB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7DB6B2-5640-40F0-8380-426949D278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BBF0963-081F-4BD3-BA80-61B328C06ED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8BD8A5-F84E-4F0E-A26A-4F72EFFEA5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6A2114F-2686-4598-98A2-AD19AA9529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E1F129-68E8-46AA-9A68-DCEB1697ED71}"/>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8" name="Footer Placeholder 7">
            <a:extLst>
              <a:ext uri="{FF2B5EF4-FFF2-40B4-BE49-F238E27FC236}">
                <a16:creationId xmlns:a16="http://schemas.microsoft.com/office/drawing/2014/main" id="{59C07E49-E2B4-4D1E-834F-1F0057ED04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B32FD3-0C95-40E0-BBED-E6EE18A79ADD}"/>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36840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9DDED-8EAC-4DC4-B07A-8E6335A96D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9C0BE1-8077-4C1D-BC02-31C0AA29FCB5}"/>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4" name="Footer Placeholder 3">
            <a:extLst>
              <a:ext uri="{FF2B5EF4-FFF2-40B4-BE49-F238E27FC236}">
                <a16:creationId xmlns:a16="http://schemas.microsoft.com/office/drawing/2014/main" id="{91BE0C08-0031-47BF-AE1B-CAE7B7DF6D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C2BB30-1D85-493D-B49B-F8DBDD91AE03}"/>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3474839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D55D50-EAD6-49A7-8C2A-E7CF2A41279B}"/>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3" name="Footer Placeholder 2">
            <a:extLst>
              <a:ext uri="{FF2B5EF4-FFF2-40B4-BE49-F238E27FC236}">
                <a16:creationId xmlns:a16="http://schemas.microsoft.com/office/drawing/2014/main" id="{414197A1-C85F-4BA4-BF55-9D3F9402A6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17C4239-EE01-41DE-B399-2824C95EFBC4}"/>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927464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DA2AB-B487-4FEE-B2DF-C901058112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735B57-978A-424E-8B8A-A17E462081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D691C7-F773-4FF2-8DB0-D1D5415863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3C6801-D9FD-47F8-BC5D-6DA507A3C5C7}"/>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6" name="Footer Placeholder 5">
            <a:extLst>
              <a:ext uri="{FF2B5EF4-FFF2-40B4-BE49-F238E27FC236}">
                <a16:creationId xmlns:a16="http://schemas.microsoft.com/office/drawing/2014/main" id="{7739092A-0C05-41EE-8AEC-5BB7159B9E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C9A125-4765-47A8-9A64-8592AF6F8FFC}"/>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4018207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82FF6-AEFF-42C0-8F3A-A5E4F044D9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2DDC63-6C4D-4F76-9581-3195B94929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F016D1-F82D-4477-ABE0-C3AEA85ADC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F13030-AD13-4F5F-859B-3F4B33855F1C}"/>
              </a:ext>
            </a:extLst>
          </p:cNvPr>
          <p:cNvSpPr>
            <a:spLocks noGrp="1"/>
          </p:cNvSpPr>
          <p:nvPr>
            <p:ph type="dt" sz="half" idx="10"/>
          </p:nvPr>
        </p:nvSpPr>
        <p:spPr/>
        <p:txBody>
          <a:bodyPr/>
          <a:lstStyle/>
          <a:p>
            <a:fld id="{15C7A79D-D8F3-4EAC-AE1D-72BFEE11B803}" type="datetimeFigureOut">
              <a:rPr lang="en-US" smtClean="0"/>
              <a:pPr/>
              <a:t>2/24/2021</a:t>
            </a:fld>
            <a:endParaRPr lang="en-US"/>
          </a:p>
        </p:txBody>
      </p:sp>
      <p:sp>
        <p:nvSpPr>
          <p:cNvPr id="6" name="Footer Placeholder 5">
            <a:extLst>
              <a:ext uri="{FF2B5EF4-FFF2-40B4-BE49-F238E27FC236}">
                <a16:creationId xmlns:a16="http://schemas.microsoft.com/office/drawing/2014/main" id="{BAF7EF03-459F-4C53-A2BE-3557D6A9AC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689B7D-C6D8-4A10-9884-DFB5D56454B4}"/>
              </a:ext>
            </a:extLst>
          </p:cNvPr>
          <p:cNvSpPr>
            <a:spLocks noGrp="1"/>
          </p:cNvSpPr>
          <p:nvPr>
            <p:ph type="sldNum" sz="quarter" idx="12"/>
          </p:nvPr>
        </p:nvSpPr>
        <p:spPr/>
        <p:txBody>
          <a:bodyPr/>
          <a:lstStyle/>
          <a:p>
            <a:fld id="{1E17B324-D608-42A1-83A7-CF96699C223A}" type="slidenum">
              <a:rPr lang="en-US" smtClean="0"/>
              <a:pPr/>
              <a:t>‹#›</a:t>
            </a:fld>
            <a:endParaRPr lang="en-US"/>
          </a:p>
        </p:txBody>
      </p:sp>
    </p:spTree>
    <p:extLst>
      <p:ext uri="{BB962C8B-B14F-4D97-AF65-F5344CB8AC3E}">
        <p14:creationId xmlns:p14="http://schemas.microsoft.com/office/powerpoint/2010/main" val="2864868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8D3B37-439F-4C0D-B638-857BFDE555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B53F54-AEA4-4058-B3E5-CB25CA8719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56355-075E-4DD9-A2D2-130AAB7E26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7A79D-D8F3-4EAC-AE1D-72BFEE11B803}" type="datetimeFigureOut">
              <a:rPr lang="en-US" smtClean="0"/>
              <a:pPr/>
              <a:t>2/24/2021</a:t>
            </a:fld>
            <a:endParaRPr lang="en-US"/>
          </a:p>
        </p:txBody>
      </p:sp>
      <p:sp>
        <p:nvSpPr>
          <p:cNvPr id="5" name="Footer Placeholder 4">
            <a:extLst>
              <a:ext uri="{FF2B5EF4-FFF2-40B4-BE49-F238E27FC236}">
                <a16:creationId xmlns:a16="http://schemas.microsoft.com/office/drawing/2014/main" id="{8944E504-934C-4345-8DB8-E60BFAD0B0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11773E-BEC3-45A9-864C-5788DDC29E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7B324-D608-42A1-83A7-CF96699C223A}" type="slidenum">
              <a:rPr lang="en-US" smtClean="0"/>
              <a:pPr/>
              <a:t>‹#›</a:t>
            </a:fld>
            <a:endParaRPr lang="en-US"/>
          </a:p>
        </p:txBody>
      </p:sp>
    </p:spTree>
    <p:extLst>
      <p:ext uri="{BB962C8B-B14F-4D97-AF65-F5344CB8AC3E}">
        <p14:creationId xmlns:p14="http://schemas.microsoft.com/office/powerpoint/2010/main" val="2703633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2D63-873B-4DF2-813A-B8DCBBC8DA57}"/>
              </a:ext>
            </a:extLst>
          </p:cNvPr>
          <p:cNvSpPr>
            <a:spLocks noGrp="1"/>
          </p:cNvSpPr>
          <p:nvPr>
            <p:ph type="ctrTitle"/>
          </p:nvPr>
        </p:nvSpPr>
        <p:spPr/>
        <p:txBody>
          <a:bodyPr/>
          <a:lstStyle/>
          <a:p>
            <a:br>
              <a:rPr lang="en-US" dirty="0"/>
            </a:br>
            <a:r>
              <a:rPr lang="en-US" b="1" dirty="0"/>
              <a:t>CARDIAC OUTPUT</a:t>
            </a:r>
            <a:endParaRPr lang="en-US" dirty="0"/>
          </a:p>
        </p:txBody>
      </p:sp>
      <p:sp>
        <p:nvSpPr>
          <p:cNvPr id="3" name="Subtitle 2">
            <a:extLst>
              <a:ext uri="{FF2B5EF4-FFF2-40B4-BE49-F238E27FC236}">
                <a16:creationId xmlns:a16="http://schemas.microsoft.com/office/drawing/2014/main" id="{CC872B31-1356-4127-9AB2-1180B8732FB4}"/>
              </a:ext>
            </a:extLst>
          </p:cNvPr>
          <p:cNvSpPr>
            <a:spLocks noGrp="1"/>
          </p:cNvSpPr>
          <p:nvPr>
            <p:ph type="subTitle" idx="1"/>
          </p:nvPr>
        </p:nvSpPr>
        <p:spPr/>
        <p:txBody>
          <a:bodyPr/>
          <a:lstStyle/>
          <a:p>
            <a:pPr algn="r"/>
            <a:r>
              <a:rPr lang="en-US" b="1" dirty="0"/>
              <a:t>Lect. Samuel </a:t>
            </a:r>
            <a:r>
              <a:rPr lang="en-US" b="1" dirty="0" err="1"/>
              <a:t>Ngigi</a:t>
            </a:r>
            <a:endParaRPr lang="en-US" b="1" dirty="0"/>
          </a:p>
          <a:p>
            <a:pPr algn="r"/>
            <a:r>
              <a:rPr lang="en-US" b="1" dirty="0"/>
              <a:t>BCM, MCM(A&amp;E)</a:t>
            </a:r>
          </a:p>
          <a:p>
            <a:pPr algn="r"/>
            <a:r>
              <a:rPr lang="en-US" b="1" dirty="0"/>
              <a:t>KMTC</a:t>
            </a:r>
          </a:p>
        </p:txBody>
      </p:sp>
    </p:spTree>
    <p:extLst>
      <p:ext uri="{BB962C8B-B14F-4D97-AF65-F5344CB8AC3E}">
        <p14:creationId xmlns:p14="http://schemas.microsoft.com/office/powerpoint/2010/main" val="61497852"/>
      </p:ext>
    </p:extLst>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E5770A-5635-4122-9A10-5A039308C54F}"/>
              </a:ext>
            </a:extLst>
          </p:cNvPr>
          <p:cNvSpPr>
            <a:spLocks noGrp="1"/>
          </p:cNvSpPr>
          <p:nvPr>
            <p:ph idx="1"/>
          </p:nvPr>
        </p:nvSpPr>
        <p:spPr/>
        <p:txBody>
          <a:bodyPr/>
          <a:lstStyle/>
          <a:p>
            <a:r>
              <a:rPr lang="en-US" dirty="0"/>
              <a:t>The relation between ventricular stroke volume and end-diastolic volume is called the </a:t>
            </a:r>
            <a:r>
              <a:rPr lang="en-US" b="1" dirty="0"/>
              <a:t>Frank-Starling curve</a:t>
            </a:r>
            <a:r>
              <a:rPr lang="en-US" dirty="0"/>
              <a:t>.</a:t>
            </a:r>
          </a:p>
          <a:p>
            <a:r>
              <a:rPr lang="en-US" dirty="0"/>
              <a:t>When cardiac output is regulated by changes in cardiac muscle fiber length, this is referred to as </a:t>
            </a:r>
            <a:r>
              <a:rPr lang="en-US" b="1" dirty="0"/>
              <a:t>heterometric regulation</a:t>
            </a:r>
            <a:r>
              <a:rPr lang="en-US" dirty="0"/>
              <a:t>. Conversely, regulation due to changes in contractility independent of length is sometimes called </a:t>
            </a:r>
            <a:r>
              <a:rPr lang="en-US" b="1" dirty="0"/>
              <a:t>homometric regulation</a:t>
            </a:r>
            <a:r>
              <a:rPr lang="en-US" dirty="0"/>
              <a:t>.</a:t>
            </a:r>
          </a:p>
        </p:txBody>
      </p:sp>
    </p:spTree>
    <p:extLst>
      <p:ext uri="{BB962C8B-B14F-4D97-AF65-F5344CB8AC3E}">
        <p14:creationId xmlns:p14="http://schemas.microsoft.com/office/powerpoint/2010/main" val="1161330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E482C5-DD48-4650-AFF3-65F0066CA255}"/>
              </a:ext>
            </a:extLst>
          </p:cNvPr>
          <p:cNvSpPr>
            <a:spLocks noGrp="1"/>
          </p:cNvSpPr>
          <p:nvPr>
            <p:ph type="title"/>
          </p:nvPr>
        </p:nvSpPr>
        <p:spPr/>
        <p:txBody>
          <a:bodyPr/>
          <a:lstStyle/>
          <a:p>
            <a:r>
              <a:rPr lang="en-US" b="1" dirty="0"/>
              <a:t>Effect of changes in myocardial contractility on the Frank-Starling curve. </a:t>
            </a:r>
          </a:p>
        </p:txBody>
      </p:sp>
      <p:sp>
        <p:nvSpPr>
          <p:cNvPr id="3" name="Content Placeholder 2">
            <a:extLst>
              <a:ext uri="{FF2B5EF4-FFF2-40B4-BE49-F238E27FC236}">
                <a16:creationId xmlns:a16="http://schemas.microsoft.com/office/drawing/2014/main" id="{758687AA-E27B-408B-B01D-5711E2D70E41}"/>
              </a:ext>
            </a:extLst>
          </p:cNvPr>
          <p:cNvSpPr>
            <a:spLocks noGrp="1"/>
          </p:cNvSpPr>
          <p:nvPr>
            <p:ph idx="1"/>
          </p:nvPr>
        </p:nvSpPr>
        <p:spPr/>
        <p:txBody>
          <a:bodyPr/>
          <a:lstStyle/>
          <a:p>
            <a:r>
              <a:rPr lang="en-US" dirty="0"/>
              <a:t>The curve shifts downward and to the right as contractility is decreased. </a:t>
            </a:r>
          </a:p>
          <a:p>
            <a:r>
              <a:rPr lang="en-US" dirty="0"/>
              <a:t>The major factors influencing contractility are summarized on the right. </a:t>
            </a:r>
          </a:p>
          <a:p>
            <a:r>
              <a:rPr lang="en-US" dirty="0"/>
              <a:t>The dashed lines indicate portions of the ventricular function curves where maximum contractility has been exceeded; that is, they identify points on the “descending limb” of the Frank-Starling curve.</a:t>
            </a:r>
          </a:p>
          <a:p>
            <a:r>
              <a:rPr lang="en-US" b="1" dirty="0"/>
              <a:t>EDV:-</a:t>
            </a:r>
            <a:r>
              <a:rPr lang="en-US" dirty="0"/>
              <a:t> is end-diastolic volume.</a:t>
            </a:r>
          </a:p>
        </p:txBody>
      </p:sp>
    </p:spTree>
    <p:extLst>
      <p:ext uri="{BB962C8B-B14F-4D97-AF65-F5344CB8AC3E}">
        <p14:creationId xmlns:p14="http://schemas.microsoft.com/office/powerpoint/2010/main" val="422392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1E1689F-D514-42D9-A91E-3E4351454E0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26059" y="193086"/>
            <a:ext cx="9339881" cy="6471827"/>
          </a:xfrm>
        </p:spPr>
      </p:pic>
    </p:spTree>
    <p:extLst>
      <p:ext uri="{BB962C8B-B14F-4D97-AF65-F5344CB8AC3E}">
        <p14:creationId xmlns:p14="http://schemas.microsoft.com/office/powerpoint/2010/main" val="1585985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4E6F6-CC52-43E5-A1CB-6966C843AA82}"/>
              </a:ext>
            </a:extLst>
          </p:cNvPr>
          <p:cNvSpPr>
            <a:spLocks noGrp="1"/>
          </p:cNvSpPr>
          <p:nvPr>
            <p:ph type="title"/>
          </p:nvPr>
        </p:nvSpPr>
        <p:spPr/>
        <p:txBody>
          <a:bodyPr/>
          <a:lstStyle/>
          <a:p>
            <a:r>
              <a:rPr lang="en-US" b="1" dirty="0"/>
              <a:t>Factors Affecting End-diastolic Volume</a:t>
            </a:r>
          </a:p>
        </p:txBody>
      </p:sp>
      <p:sp>
        <p:nvSpPr>
          <p:cNvPr id="3" name="Content Placeholder 2">
            <a:extLst>
              <a:ext uri="{FF2B5EF4-FFF2-40B4-BE49-F238E27FC236}">
                <a16:creationId xmlns:a16="http://schemas.microsoft.com/office/drawing/2014/main" id="{3036DD76-CE7B-426D-9409-8BF1F9EDD08C}"/>
              </a:ext>
            </a:extLst>
          </p:cNvPr>
          <p:cNvSpPr>
            <a:spLocks noGrp="1"/>
          </p:cNvSpPr>
          <p:nvPr>
            <p:ph idx="1"/>
          </p:nvPr>
        </p:nvSpPr>
        <p:spPr/>
        <p:txBody>
          <a:bodyPr/>
          <a:lstStyle/>
          <a:p>
            <a:r>
              <a:rPr lang="en-US" dirty="0"/>
              <a:t>When systolic contractions are reduced, there is a primary reduction in stroke volume. Diastolic function also affects stroke volume, but in a different way.</a:t>
            </a:r>
          </a:p>
          <a:p>
            <a:r>
              <a:rPr lang="en-US" dirty="0"/>
              <a:t>An increase in </a:t>
            </a:r>
            <a:r>
              <a:rPr lang="en-US" b="1" dirty="0">
                <a:solidFill>
                  <a:srgbClr val="FF0000"/>
                </a:solidFill>
              </a:rPr>
              <a:t>intrapericardial pressure </a:t>
            </a:r>
            <a:r>
              <a:rPr lang="en-US" dirty="0"/>
              <a:t>(e.g. as a result of infection or pressure from a tumor) limits the extent to which the ventricle can fill, as does a decrease in ventricular compliance (i.e. an increase in ventricular stiffness produced by myocardial infarction, infiltrative disease, and other abnormalities).</a:t>
            </a:r>
          </a:p>
          <a:p>
            <a:r>
              <a:rPr lang="en-US" b="1" dirty="0">
                <a:solidFill>
                  <a:srgbClr val="FF0000"/>
                </a:solidFill>
              </a:rPr>
              <a:t>Atrial contractions </a:t>
            </a:r>
            <a:r>
              <a:rPr lang="en-US" dirty="0"/>
              <a:t>aid ventricular filling.</a:t>
            </a:r>
          </a:p>
        </p:txBody>
      </p:sp>
    </p:spTree>
    <p:extLst>
      <p:ext uri="{BB962C8B-B14F-4D97-AF65-F5344CB8AC3E}">
        <p14:creationId xmlns:p14="http://schemas.microsoft.com/office/powerpoint/2010/main" val="1377037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A86B2F-CA41-4B6F-936E-4F861E8B948D}"/>
              </a:ext>
            </a:extLst>
          </p:cNvPr>
          <p:cNvSpPr>
            <a:spLocks noGrp="1"/>
          </p:cNvSpPr>
          <p:nvPr>
            <p:ph idx="1"/>
          </p:nvPr>
        </p:nvSpPr>
        <p:spPr>
          <a:xfrm>
            <a:off x="838200" y="1253331"/>
            <a:ext cx="10515600" cy="4351338"/>
          </a:xfrm>
        </p:spPr>
        <p:txBody>
          <a:bodyPr/>
          <a:lstStyle/>
          <a:p>
            <a:r>
              <a:rPr lang="en-US" dirty="0"/>
              <a:t>Factors affecting the amount of blood returning to the heart likewise influence the degree of cardiac filling during diastole. An </a:t>
            </a:r>
            <a:r>
              <a:rPr lang="en-US" b="1" dirty="0">
                <a:solidFill>
                  <a:srgbClr val="FF0000"/>
                </a:solidFill>
              </a:rPr>
              <a:t>increase in total blood volume</a:t>
            </a:r>
            <a:r>
              <a:rPr lang="en-US" dirty="0"/>
              <a:t> increases venous return.</a:t>
            </a:r>
          </a:p>
          <a:p>
            <a:r>
              <a:rPr lang="en-US" b="1" dirty="0">
                <a:solidFill>
                  <a:srgbClr val="FF0000"/>
                </a:solidFill>
              </a:rPr>
              <a:t>Constriction of the veins</a:t>
            </a:r>
            <a:r>
              <a:rPr lang="en-US" dirty="0"/>
              <a:t> reduces the size of the venous reservoirs, decreasing venous pooling and thus increasing venous return. </a:t>
            </a:r>
          </a:p>
          <a:p>
            <a:r>
              <a:rPr lang="en-US" dirty="0"/>
              <a:t>An increase in the normal negative </a:t>
            </a:r>
            <a:r>
              <a:rPr lang="en-US" b="1" dirty="0">
                <a:solidFill>
                  <a:srgbClr val="FF0000"/>
                </a:solidFill>
              </a:rPr>
              <a:t>intrathoracic pressure </a:t>
            </a:r>
            <a:r>
              <a:rPr lang="en-US" dirty="0"/>
              <a:t>increases the pressure gradient along which blood flows to the heart, whereas a decrease impedes venous return.</a:t>
            </a:r>
          </a:p>
          <a:p>
            <a:r>
              <a:rPr lang="en-US" b="1" dirty="0">
                <a:solidFill>
                  <a:srgbClr val="FF0000"/>
                </a:solidFill>
              </a:rPr>
              <a:t>Standing</a:t>
            </a:r>
            <a:r>
              <a:rPr lang="en-US" dirty="0"/>
              <a:t> decreases venous return, and </a:t>
            </a:r>
            <a:r>
              <a:rPr lang="en-US" b="1" dirty="0">
                <a:solidFill>
                  <a:srgbClr val="FF0000"/>
                </a:solidFill>
              </a:rPr>
              <a:t>muscular activity </a:t>
            </a:r>
            <a:r>
              <a:rPr lang="en-US" dirty="0"/>
              <a:t>increases it as a result of the pumping action of skeletal muscle.</a:t>
            </a:r>
          </a:p>
        </p:txBody>
      </p:sp>
    </p:spTree>
    <p:extLst>
      <p:ext uri="{BB962C8B-B14F-4D97-AF65-F5344CB8AC3E}">
        <p14:creationId xmlns:p14="http://schemas.microsoft.com/office/powerpoint/2010/main" val="2658049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522A-EF67-4BC0-8D7D-EB8A4FC352E6}"/>
              </a:ext>
            </a:extLst>
          </p:cNvPr>
          <p:cNvSpPr>
            <a:spLocks noGrp="1"/>
          </p:cNvSpPr>
          <p:nvPr>
            <p:ph type="title"/>
          </p:nvPr>
        </p:nvSpPr>
        <p:spPr/>
        <p:txBody>
          <a:bodyPr/>
          <a:lstStyle/>
          <a:p>
            <a:r>
              <a:rPr lang="en-US" b="1" dirty="0"/>
              <a:t>Myocardial Contractility</a:t>
            </a:r>
          </a:p>
        </p:txBody>
      </p:sp>
      <p:sp>
        <p:nvSpPr>
          <p:cNvPr id="3" name="Content Placeholder 2">
            <a:extLst>
              <a:ext uri="{FF2B5EF4-FFF2-40B4-BE49-F238E27FC236}">
                <a16:creationId xmlns:a16="http://schemas.microsoft.com/office/drawing/2014/main" id="{33476144-C341-49F4-8D61-8F8AAE732745}"/>
              </a:ext>
            </a:extLst>
          </p:cNvPr>
          <p:cNvSpPr>
            <a:spLocks noGrp="1"/>
          </p:cNvSpPr>
          <p:nvPr>
            <p:ph idx="1"/>
          </p:nvPr>
        </p:nvSpPr>
        <p:spPr>
          <a:xfrm>
            <a:off x="838200" y="1690688"/>
            <a:ext cx="10515600" cy="4486275"/>
          </a:xfrm>
        </p:spPr>
        <p:txBody>
          <a:bodyPr>
            <a:normAutofit lnSpcReduction="10000"/>
          </a:bodyPr>
          <a:lstStyle/>
          <a:p>
            <a:r>
              <a:rPr lang="en-US" dirty="0"/>
              <a:t>The contractility of the myocardium exerts a major influence on stroke volume.</a:t>
            </a:r>
          </a:p>
          <a:p>
            <a:r>
              <a:rPr lang="en-US" dirty="0"/>
              <a:t>The positive </a:t>
            </a:r>
            <a:r>
              <a:rPr lang="en-US" b="1" dirty="0">
                <a:solidFill>
                  <a:srgbClr val="FF0000"/>
                </a:solidFill>
              </a:rPr>
              <a:t>inotropic effect </a:t>
            </a:r>
            <a:r>
              <a:rPr lang="en-US" dirty="0"/>
              <a:t>of </a:t>
            </a:r>
            <a:r>
              <a:rPr lang="en-US" b="1" dirty="0"/>
              <a:t>norepinephrine</a:t>
            </a:r>
            <a:r>
              <a:rPr lang="en-US" dirty="0"/>
              <a:t> (sympathetic nerves) liberated at the nerve endings is augmented by circulating norepinephrine, and epinephrine has a similar effect. </a:t>
            </a:r>
          </a:p>
          <a:p>
            <a:r>
              <a:rPr lang="en-US" dirty="0"/>
              <a:t>Conversely, there is a negative inotropic effect of vagal stimulation on both atrial and (to a lesser extent) ventricular muscle.</a:t>
            </a:r>
          </a:p>
          <a:p>
            <a:r>
              <a:rPr lang="en-US" dirty="0"/>
              <a:t>Changes in </a:t>
            </a:r>
            <a:r>
              <a:rPr lang="en-US" b="1" dirty="0">
                <a:solidFill>
                  <a:srgbClr val="FF0000"/>
                </a:solidFill>
              </a:rPr>
              <a:t>cardiac rate and rhythm </a:t>
            </a:r>
            <a:r>
              <a:rPr lang="en-US" dirty="0"/>
              <a:t>also affect myocardial contractility (force–frequency relation)- myocardial contractility increases as the heart rate increases, although this effect is relatively small.</a:t>
            </a:r>
          </a:p>
        </p:txBody>
      </p:sp>
    </p:spTree>
    <p:extLst>
      <p:ext uri="{BB962C8B-B14F-4D97-AF65-F5344CB8AC3E}">
        <p14:creationId xmlns:p14="http://schemas.microsoft.com/office/powerpoint/2010/main" val="2739680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719EF-B2CF-4F06-9E2B-09D13FDC397A}"/>
              </a:ext>
            </a:extLst>
          </p:cNvPr>
          <p:cNvSpPr>
            <a:spLocks noGrp="1"/>
          </p:cNvSpPr>
          <p:nvPr>
            <p:ph type="title"/>
          </p:nvPr>
        </p:nvSpPr>
        <p:spPr/>
        <p:txBody>
          <a:bodyPr/>
          <a:lstStyle/>
          <a:p>
            <a:r>
              <a:rPr lang="en-US" b="1" dirty="0">
                <a:solidFill>
                  <a:prstClr val="black"/>
                </a:solidFill>
              </a:rPr>
              <a:t>Myocardial Contractility</a:t>
            </a:r>
            <a:endParaRPr lang="en-US" dirty="0"/>
          </a:p>
        </p:txBody>
      </p:sp>
      <p:sp>
        <p:nvSpPr>
          <p:cNvPr id="3" name="Content Placeholder 2">
            <a:extLst>
              <a:ext uri="{FF2B5EF4-FFF2-40B4-BE49-F238E27FC236}">
                <a16:creationId xmlns:a16="http://schemas.microsoft.com/office/drawing/2014/main" id="{6398A7ED-5B7F-4155-A3F3-6A669300EDA7}"/>
              </a:ext>
            </a:extLst>
          </p:cNvPr>
          <p:cNvSpPr>
            <a:spLocks noGrp="1"/>
          </p:cNvSpPr>
          <p:nvPr>
            <p:ph idx="1"/>
          </p:nvPr>
        </p:nvSpPr>
        <p:spPr/>
        <p:txBody>
          <a:bodyPr/>
          <a:lstStyle/>
          <a:p>
            <a:r>
              <a:rPr lang="en-US" b="1" dirty="0">
                <a:solidFill>
                  <a:srgbClr val="FF0000"/>
                </a:solidFill>
              </a:rPr>
              <a:t>Catecholamines</a:t>
            </a:r>
            <a:r>
              <a:rPr lang="en-US" dirty="0"/>
              <a:t> exert their inotropic effect via an action on cardiac </a:t>
            </a:r>
            <a:r>
              <a:rPr lang="el-GR" dirty="0"/>
              <a:t>β</a:t>
            </a:r>
            <a:r>
              <a:rPr lang="el-GR" baseline="-25000" dirty="0"/>
              <a:t>1</a:t>
            </a:r>
            <a:r>
              <a:rPr lang="el-GR" dirty="0"/>
              <a:t>-</a:t>
            </a:r>
            <a:r>
              <a:rPr lang="en-US" dirty="0"/>
              <a:t>adrenergic receptors and Gs, with resultant activation of adenylyl cyclase and increased intracellular cyclic adenosine 3′,5′-monophosphate (cAMP).</a:t>
            </a:r>
          </a:p>
          <a:p>
            <a:r>
              <a:rPr lang="en-US" b="1" dirty="0">
                <a:solidFill>
                  <a:srgbClr val="FF0000"/>
                </a:solidFill>
              </a:rPr>
              <a:t>Xanthines</a:t>
            </a:r>
            <a:r>
              <a:rPr lang="en-US" dirty="0"/>
              <a:t> such as caffeine and theophylline that inhibit the breakdown of cAMP are predictably positively inotropic. </a:t>
            </a:r>
          </a:p>
          <a:p>
            <a:r>
              <a:rPr lang="en-US" dirty="0"/>
              <a:t>The positively inotropic effect of </a:t>
            </a:r>
            <a:r>
              <a:rPr lang="en-US" b="1" dirty="0">
                <a:solidFill>
                  <a:srgbClr val="FF0000"/>
                </a:solidFill>
              </a:rPr>
              <a:t>digitalis</a:t>
            </a:r>
            <a:r>
              <a:rPr lang="en-US" dirty="0"/>
              <a:t> and related drugs, is due to their inhibitory effect on the Na</a:t>
            </a:r>
            <a:r>
              <a:rPr lang="en-US" baseline="30000" dirty="0"/>
              <a:t>+</a:t>
            </a:r>
            <a:r>
              <a:rPr lang="en-US" dirty="0"/>
              <a:t>, K</a:t>
            </a:r>
            <a:r>
              <a:rPr lang="en-US" baseline="30000" dirty="0"/>
              <a:t>+</a:t>
            </a:r>
            <a:r>
              <a:rPr lang="en-US" dirty="0"/>
              <a:t> ATPase in the myocardium, and a subsequent decrease in calcium removal from the cytosol by Na</a:t>
            </a:r>
            <a:r>
              <a:rPr lang="en-US" baseline="30000" dirty="0"/>
              <a:t>+</a:t>
            </a:r>
            <a:r>
              <a:rPr lang="en-US" dirty="0"/>
              <a:t>/Ca</a:t>
            </a:r>
            <a:r>
              <a:rPr lang="en-US" baseline="30000" dirty="0"/>
              <a:t>2+ </a:t>
            </a:r>
            <a:r>
              <a:rPr lang="en-US" dirty="0"/>
              <a:t>exchange.</a:t>
            </a:r>
          </a:p>
        </p:txBody>
      </p:sp>
    </p:spTree>
    <p:extLst>
      <p:ext uri="{BB962C8B-B14F-4D97-AF65-F5344CB8AC3E}">
        <p14:creationId xmlns:p14="http://schemas.microsoft.com/office/powerpoint/2010/main" val="3445654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8CD4C4-8DCF-4344-95D4-354078D57E5F}"/>
              </a:ext>
            </a:extLst>
          </p:cNvPr>
          <p:cNvSpPr>
            <a:spLocks noGrp="1"/>
          </p:cNvSpPr>
          <p:nvPr>
            <p:ph idx="1"/>
          </p:nvPr>
        </p:nvSpPr>
        <p:spPr>
          <a:xfrm>
            <a:off x="833966" y="789252"/>
            <a:ext cx="10524067" cy="5279496"/>
          </a:xfrm>
        </p:spPr>
        <p:txBody>
          <a:bodyPr>
            <a:normAutofit/>
          </a:bodyPr>
          <a:lstStyle/>
          <a:p>
            <a:r>
              <a:rPr lang="en-US" b="1" dirty="0">
                <a:solidFill>
                  <a:srgbClr val="FF0000"/>
                </a:solidFill>
              </a:rPr>
              <a:t>Hypercapnia; hypoxia; acidosis</a:t>
            </a:r>
            <a:r>
              <a:rPr lang="en-US" dirty="0"/>
              <a:t>; and </a:t>
            </a:r>
            <a:r>
              <a:rPr lang="en-US" b="1" dirty="0">
                <a:solidFill>
                  <a:srgbClr val="FF0000"/>
                </a:solidFill>
              </a:rPr>
              <a:t>drugs</a:t>
            </a:r>
            <a:r>
              <a:rPr lang="en-US" dirty="0"/>
              <a:t> such as quinidine, procainamide, and barbiturates depress myocardial contractility. </a:t>
            </a:r>
          </a:p>
          <a:p>
            <a:r>
              <a:rPr lang="en-US" dirty="0"/>
              <a:t>The contractility of the myocardium is also reduced in </a:t>
            </a:r>
            <a:r>
              <a:rPr lang="en-US" b="1" dirty="0">
                <a:solidFill>
                  <a:srgbClr val="FF0000"/>
                </a:solidFill>
              </a:rPr>
              <a:t>heart failure </a:t>
            </a:r>
            <a:r>
              <a:rPr lang="en-US" dirty="0"/>
              <a:t>(intrinsic depression). The causes of this depression are not fully understood but may reflect down-regulation of β-adrenergic receptors and associated signaling pathways and impaired calcium liberation from the sarcoplasmic reticulum.</a:t>
            </a:r>
          </a:p>
          <a:p>
            <a:r>
              <a:rPr lang="en-US" dirty="0"/>
              <a:t>In acute heart failure, such as that associated with sepsis, this response could be considered an appropriate adaptation (so-called “myocardial hibernation”) to a situation where energy supply to the heart is limited, thereby reducing energy expenditure and avoiding cell death.</a:t>
            </a:r>
          </a:p>
        </p:txBody>
      </p:sp>
    </p:spTree>
    <p:extLst>
      <p:ext uri="{BB962C8B-B14F-4D97-AF65-F5344CB8AC3E}">
        <p14:creationId xmlns:p14="http://schemas.microsoft.com/office/powerpoint/2010/main" val="3124292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A99D2-FE3E-49D1-87C8-837C5C4BAF73}"/>
              </a:ext>
            </a:extLst>
          </p:cNvPr>
          <p:cNvSpPr>
            <a:spLocks noGrp="1"/>
          </p:cNvSpPr>
          <p:nvPr>
            <p:ph type="title"/>
          </p:nvPr>
        </p:nvSpPr>
        <p:spPr/>
        <p:txBody>
          <a:bodyPr/>
          <a:lstStyle/>
          <a:p>
            <a:r>
              <a:rPr lang="en-US" b="1" dirty="0"/>
              <a:t>Integrated Control Of Cardiac Output</a:t>
            </a:r>
          </a:p>
        </p:txBody>
      </p:sp>
      <p:sp>
        <p:nvSpPr>
          <p:cNvPr id="3" name="Content Placeholder 2">
            <a:extLst>
              <a:ext uri="{FF2B5EF4-FFF2-40B4-BE49-F238E27FC236}">
                <a16:creationId xmlns:a16="http://schemas.microsoft.com/office/drawing/2014/main" id="{91B7597D-37BB-4C40-BE98-F06A85565F98}"/>
              </a:ext>
            </a:extLst>
          </p:cNvPr>
          <p:cNvSpPr>
            <a:spLocks noGrp="1"/>
          </p:cNvSpPr>
          <p:nvPr>
            <p:ph idx="1"/>
          </p:nvPr>
        </p:nvSpPr>
        <p:spPr/>
        <p:txBody>
          <a:bodyPr>
            <a:normAutofit/>
          </a:bodyPr>
          <a:lstStyle/>
          <a:p>
            <a:r>
              <a:rPr lang="en-US" dirty="0"/>
              <a:t>All the discussed mechanisms operate in an integrated way to maintain cardiac output. For example, during muscular exercise, there is increased sympathetic discharge, so that myocardial contractility is increased and the heart rate rises.</a:t>
            </a:r>
          </a:p>
          <a:p>
            <a:r>
              <a:rPr lang="en-US" dirty="0"/>
              <a:t>The increase in heart rate is particularly prominent in normal individuals, and there is only a modest increase in stroke volume.</a:t>
            </a:r>
          </a:p>
          <a:p>
            <a:r>
              <a:rPr lang="en-US" dirty="0"/>
              <a:t>Patients with transplanted hearts are able to increase their cardiac output during exercise in the absence of cardiac innervation through the operation of the Frank-Starling mechanism. i.e. </a:t>
            </a:r>
          </a:p>
        </p:txBody>
      </p:sp>
    </p:spTree>
    <p:extLst>
      <p:ext uri="{BB962C8B-B14F-4D97-AF65-F5344CB8AC3E}">
        <p14:creationId xmlns:p14="http://schemas.microsoft.com/office/powerpoint/2010/main" val="44863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A1403B-1E7F-4DAE-8CFA-82862B1D4D2A}"/>
              </a:ext>
            </a:extLst>
          </p:cNvPr>
          <p:cNvSpPr>
            <a:spLocks noGrp="1"/>
          </p:cNvSpPr>
          <p:nvPr>
            <p:ph idx="1"/>
          </p:nvPr>
        </p:nvSpPr>
        <p:spPr>
          <a:xfrm>
            <a:off x="838200" y="1253331"/>
            <a:ext cx="10515600" cy="4351338"/>
          </a:xfrm>
        </p:spPr>
        <p:txBody>
          <a:bodyPr/>
          <a:lstStyle/>
          <a:p>
            <a:r>
              <a:rPr lang="en-US" dirty="0"/>
              <a:t>If venous return increases and there is no change in sympathetic tone, venous pressure rises, diastolic inflow is greater, ventricular end-diastolic pressure increases, and the heart muscle contracts more forcefully.</a:t>
            </a:r>
          </a:p>
          <a:p>
            <a:r>
              <a:rPr lang="en-US" dirty="0"/>
              <a:t>Circulating catecholamines also contribute. </a:t>
            </a:r>
          </a:p>
          <a:p>
            <a:r>
              <a:rPr lang="en-US" dirty="0"/>
              <a:t>Trained athletes have lower heart rates, greater end-systolic ventricular volumes, and greater stroke volumes at rest. Therefore, they can potentially achieve a given increase in cardiac output by further increases in stroke volume without increasing their heart rate to as great a degree as an untrained individual.</a:t>
            </a:r>
          </a:p>
        </p:txBody>
      </p:sp>
    </p:spTree>
    <p:extLst>
      <p:ext uri="{BB962C8B-B14F-4D97-AF65-F5344CB8AC3E}">
        <p14:creationId xmlns:p14="http://schemas.microsoft.com/office/powerpoint/2010/main" val="192129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EFDCC-1C84-4F44-A9B3-EF66EE6C4BBB}"/>
              </a:ext>
            </a:extLst>
          </p:cNvPr>
          <p:cNvSpPr>
            <a:spLocks noGrp="1"/>
          </p:cNvSpPr>
          <p:nvPr>
            <p:ph type="title"/>
          </p:nvPr>
        </p:nvSpPr>
        <p:spPr/>
        <p:txBody>
          <a:bodyPr/>
          <a:lstStyle/>
          <a:p>
            <a:r>
              <a:rPr lang="en-US" b="1" dirty="0"/>
              <a:t>Cardiac Output</a:t>
            </a:r>
          </a:p>
        </p:txBody>
      </p:sp>
      <p:sp>
        <p:nvSpPr>
          <p:cNvPr id="3" name="Content Placeholder 2">
            <a:extLst>
              <a:ext uri="{FF2B5EF4-FFF2-40B4-BE49-F238E27FC236}">
                <a16:creationId xmlns:a16="http://schemas.microsoft.com/office/drawing/2014/main" id="{20A7E606-79DB-4231-9CC2-AF0F112F4359}"/>
              </a:ext>
            </a:extLst>
          </p:cNvPr>
          <p:cNvSpPr>
            <a:spLocks noGrp="1"/>
          </p:cNvSpPr>
          <p:nvPr>
            <p:ph idx="1"/>
          </p:nvPr>
        </p:nvSpPr>
        <p:spPr/>
        <p:txBody>
          <a:bodyPr/>
          <a:lstStyle/>
          <a:p>
            <a:r>
              <a:rPr lang="en-US" dirty="0"/>
              <a:t>Cardiac output is the quantity of blood pumped into the aorta each minute by the heart. This is also the quantity of blood that flows through the circulation. </a:t>
            </a:r>
          </a:p>
          <a:p>
            <a:r>
              <a:rPr lang="en-US" dirty="0"/>
              <a:t>Cardiac output is one of the most important factors to consider in relation to the circulation because it is the sum of the blood flows to all the tissues of the body.</a:t>
            </a:r>
          </a:p>
          <a:p>
            <a:r>
              <a:rPr lang="en-US" dirty="0"/>
              <a:t>Cardiac output varies widely with the level of activity of the body.</a:t>
            </a:r>
          </a:p>
        </p:txBody>
      </p:sp>
    </p:spTree>
    <p:extLst>
      <p:ext uri="{BB962C8B-B14F-4D97-AF65-F5344CB8AC3E}">
        <p14:creationId xmlns:p14="http://schemas.microsoft.com/office/powerpoint/2010/main" val="218337368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B6A0A-3004-4357-9204-B077771E9CDB}"/>
              </a:ext>
            </a:extLst>
          </p:cNvPr>
          <p:cNvSpPr>
            <a:spLocks noGrp="1"/>
          </p:cNvSpPr>
          <p:nvPr>
            <p:ph type="title"/>
          </p:nvPr>
        </p:nvSpPr>
        <p:spPr/>
        <p:txBody>
          <a:bodyPr/>
          <a:lstStyle/>
          <a:p>
            <a:r>
              <a:rPr lang="en-US" b="1" dirty="0"/>
              <a:t>Oxygen Consumption By The Heart</a:t>
            </a:r>
          </a:p>
        </p:txBody>
      </p:sp>
      <p:sp>
        <p:nvSpPr>
          <p:cNvPr id="3" name="Content Placeholder 2">
            <a:extLst>
              <a:ext uri="{FF2B5EF4-FFF2-40B4-BE49-F238E27FC236}">
                <a16:creationId xmlns:a16="http://schemas.microsoft.com/office/drawing/2014/main" id="{B3E16C17-B2D4-487D-A993-B5E995364503}"/>
              </a:ext>
            </a:extLst>
          </p:cNvPr>
          <p:cNvSpPr>
            <a:spLocks noGrp="1"/>
          </p:cNvSpPr>
          <p:nvPr>
            <p:ph idx="1"/>
          </p:nvPr>
        </p:nvSpPr>
        <p:spPr/>
        <p:txBody>
          <a:bodyPr/>
          <a:lstStyle/>
          <a:p>
            <a:r>
              <a:rPr lang="en-US" dirty="0"/>
              <a:t>Basal O</a:t>
            </a:r>
            <a:r>
              <a:rPr lang="en-US" baseline="-25000" dirty="0"/>
              <a:t>2</a:t>
            </a:r>
            <a:r>
              <a:rPr lang="en-US" dirty="0"/>
              <a:t> consumption by the myocardium is about 2 mL/ 100 g/min, consumption by the beating heart is about 9 mL/100 g/min at rest. Increases occur during exercise and in a number of different states.</a:t>
            </a:r>
          </a:p>
          <a:p>
            <a:r>
              <a:rPr lang="en-US" dirty="0"/>
              <a:t>Cardiac venous O</a:t>
            </a:r>
            <a:r>
              <a:rPr lang="en-US" baseline="-25000" dirty="0"/>
              <a:t>2</a:t>
            </a:r>
            <a:r>
              <a:rPr lang="en-US" dirty="0"/>
              <a:t> tension is low, and little additional O</a:t>
            </a:r>
            <a:r>
              <a:rPr lang="en-US" baseline="-25000" dirty="0"/>
              <a:t>2</a:t>
            </a:r>
            <a:r>
              <a:rPr lang="en-US" dirty="0"/>
              <a:t> can be extracted from the blood in the coronaries, so increases in O</a:t>
            </a:r>
            <a:r>
              <a:rPr lang="en-US" baseline="-25000" dirty="0"/>
              <a:t>2</a:t>
            </a:r>
            <a:r>
              <a:rPr lang="en-US" dirty="0"/>
              <a:t> consumption require increases in coronary blood flow.</a:t>
            </a:r>
          </a:p>
          <a:p>
            <a:r>
              <a:rPr lang="en-US" dirty="0"/>
              <a:t>O</a:t>
            </a:r>
            <a:r>
              <a:rPr lang="en-US" baseline="-25000" dirty="0"/>
              <a:t>2</a:t>
            </a:r>
            <a:r>
              <a:rPr lang="en-US" dirty="0"/>
              <a:t> consumption by the heart is determined primarily by the </a:t>
            </a:r>
            <a:r>
              <a:rPr lang="en-US" b="1" dirty="0">
                <a:solidFill>
                  <a:srgbClr val="FF0000"/>
                </a:solidFill>
              </a:rPr>
              <a:t>intramyocardial tension</a:t>
            </a:r>
            <a:r>
              <a:rPr lang="en-US" dirty="0"/>
              <a:t>, the </a:t>
            </a:r>
            <a:r>
              <a:rPr lang="en-US" b="1" dirty="0">
                <a:solidFill>
                  <a:srgbClr val="FF0000"/>
                </a:solidFill>
              </a:rPr>
              <a:t>contractile state of the myocardium</a:t>
            </a:r>
            <a:r>
              <a:rPr lang="en-US" dirty="0"/>
              <a:t>, and the </a:t>
            </a:r>
            <a:r>
              <a:rPr lang="en-US" b="1" dirty="0">
                <a:solidFill>
                  <a:srgbClr val="FF0000"/>
                </a:solidFill>
              </a:rPr>
              <a:t>heart rate</a:t>
            </a:r>
            <a:r>
              <a:rPr lang="en-US" dirty="0"/>
              <a:t>.</a:t>
            </a:r>
          </a:p>
        </p:txBody>
      </p:sp>
    </p:spTree>
    <p:extLst>
      <p:ext uri="{BB962C8B-B14F-4D97-AF65-F5344CB8AC3E}">
        <p14:creationId xmlns:p14="http://schemas.microsoft.com/office/powerpoint/2010/main" val="1025751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413916-AE24-4645-BC22-33F89BE7ECCC}"/>
              </a:ext>
            </a:extLst>
          </p:cNvPr>
          <p:cNvSpPr>
            <a:spLocks noGrp="1"/>
          </p:cNvSpPr>
          <p:nvPr>
            <p:ph idx="1"/>
          </p:nvPr>
        </p:nvSpPr>
        <p:spPr>
          <a:xfrm>
            <a:off x="838200" y="1253331"/>
            <a:ext cx="10515600" cy="4351338"/>
          </a:xfrm>
        </p:spPr>
        <p:txBody>
          <a:bodyPr>
            <a:normAutofit lnSpcReduction="10000"/>
          </a:bodyPr>
          <a:lstStyle/>
          <a:p>
            <a:r>
              <a:rPr lang="en-US" dirty="0"/>
              <a:t>Ventricular work per beat correlates with O</a:t>
            </a:r>
            <a:r>
              <a:rPr lang="en-US" baseline="-25000" dirty="0"/>
              <a:t>2</a:t>
            </a:r>
            <a:r>
              <a:rPr lang="en-US" dirty="0"/>
              <a:t> consumption. The work is the product of stroke volume and mean arterial pressure in the pulmonary artery or the aorta (for the right and left ventricle, respectively).</a:t>
            </a:r>
          </a:p>
          <a:p>
            <a:r>
              <a:rPr lang="en-US" dirty="0"/>
              <a:t>Because aortic pressure is seven times greater than pulmonary artery pressure, the stroke work of the left ventricle is approximately seven times the stroke work of the right. </a:t>
            </a:r>
          </a:p>
          <a:p>
            <a:r>
              <a:rPr lang="en-US" dirty="0"/>
              <a:t>In theory, a 25% increase in stroke volume without a change in arterial pressure should produce the same increase in O</a:t>
            </a:r>
            <a:r>
              <a:rPr lang="en-US" baseline="-25000" dirty="0"/>
              <a:t>2</a:t>
            </a:r>
            <a:r>
              <a:rPr lang="en-US" dirty="0"/>
              <a:t> consumption as a 25% increase in arterial pressure without a change in stroke volume.</a:t>
            </a:r>
          </a:p>
        </p:txBody>
      </p:sp>
    </p:spTree>
    <p:extLst>
      <p:ext uri="{BB962C8B-B14F-4D97-AF65-F5344CB8AC3E}">
        <p14:creationId xmlns:p14="http://schemas.microsoft.com/office/powerpoint/2010/main" val="1186043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EA10AA-7FCA-47FF-B413-6922EABAE229}"/>
              </a:ext>
            </a:extLst>
          </p:cNvPr>
          <p:cNvSpPr>
            <a:spLocks noGrp="1"/>
          </p:cNvSpPr>
          <p:nvPr>
            <p:ph idx="1"/>
          </p:nvPr>
        </p:nvSpPr>
        <p:spPr>
          <a:xfrm>
            <a:off x="838200" y="1253331"/>
            <a:ext cx="10515600" cy="4351338"/>
          </a:xfrm>
        </p:spPr>
        <p:txBody>
          <a:bodyPr>
            <a:normAutofit lnSpcReduction="10000"/>
          </a:bodyPr>
          <a:lstStyle/>
          <a:p>
            <a:r>
              <a:rPr lang="en-US" dirty="0"/>
              <a:t>However, for reasons that are incompletely understood, </a:t>
            </a:r>
            <a:r>
              <a:rPr lang="en-US" b="1" dirty="0">
                <a:solidFill>
                  <a:srgbClr val="FF0000"/>
                </a:solidFill>
              </a:rPr>
              <a:t>pressure work</a:t>
            </a:r>
            <a:r>
              <a:rPr lang="en-US" dirty="0"/>
              <a:t> produces a greater increase in O</a:t>
            </a:r>
            <a:r>
              <a:rPr lang="en-US" baseline="-25000" dirty="0"/>
              <a:t>2</a:t>
            </a:r>
            <a:r>
              <a:rPr lang="en-US" dirty="0"/>
              <a:t> consumption than volume work. In other words, an </a:t>
            </a:r>
            <a:r>
              <a:rPr lang="en-US" b="1" dirty="0"/>
              <a:t>increase in afterload </a:t>
            </a:r>
            <a:r>
              <a:rPr lang="en-US" dirty="0"/>
              <a:t>causes a greater </a:t>
            </a:r>
            <a:r>
              <a:rPr lang="en-US" u="sng" dirty="0"/>
              <a:t>increase in cardiac O</a:t>
            </a:r>
            <a:r>
              <a:rPr lang="en-US" u="sng" baseline="-25000" dirty="0"/>
              <a:t>2</a:t>
            </a:r>
            <a:r>
              <a:rPr lang="en-US" u="sng" dirty="0"/>
              <a:t> consumption</a:t>
            </a:r>
            <a:r>
              <a:rPr lang="en-US" dirty="0"/>
              <a:t> than does an increase in preload.</a:t>
            </a:r>
          </a:p>
          <a:p>
            <a:r>
              <a:rPr lang="en-US" dirty="0"/>
              <a:t>This is why </a:t>
            </a:r>
            <a:r>
              <a:rPr lang="en-US" b="1" dirty="0"/>
              <a:t>angina pectoris </a:t>
            </a:r>
            <a:r>
              <a:rPr lang="en-US" dirty="0"/>
              <a:t>due to deficient delivery of O</a:t>
            </a:r>
            <a:r>
              <a:rPr lang="en-US" baseline="-25000" dirty="0"/>
              <a:t>2</a:t>
            </a:r>
            <a:r>
              <a:rPr lang="en-US" dirty="0"/>
              <a:t> to the myocardium is more common in </a:t>
            </a:r>
            <a:r>
              <a:rPr lang="en-US" b="1" dirty="0">
                <a:solidFill>
                  <a:srgbClr val="FF0000"/>
                </a:solidFill>
              </a:rPr>
              <a:t>aortic stenosis </a:t>
            </a:r>
            <a:r>
              <a:rPr lang="en-US" dirty="0"/>
              <a:t>than in aortic regurgitation.</a:t>
            </a:r>
          </a:p>
          <a:p>
            <a:r>
              <a:rPr lang="en-US" dirty="0"/>
              <a:t>In aortic stenosis, intraventricular pressure must be increased to force blood through the stenotic valve, whereas in aortic regurgitation, an increase in stroke volume with little change in aortic impedance occurs. </a:t>
            </a:r>
          </a:p>
        </p:txBody>
      </p:sp>
    </p:spTree>
    <p:extLst>
      <p:ext uri="{BB962C8B-B14F-4D97-AF65-F5344CB8AC3E}">
        <p14:creationId xmlns:p14="http://schemas.microsoft.com/office/powerpoint/2010/main" val="1892416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AE24F7-4661-4C72-87DF-7740F75DCB5D}"/>
              </a:ext>
            </a:extLst>
          </p:cNvPr>
          <p:cNvSpPr>
            <a:spLocks noGrp="1"/>
          </p:cNvSpPr>
          <p:nvPr>
            <p:ph idx="1"/>
          </p:nvPr>
        </p:nvSpPr>
        <p:spPr>
          <a:xfrm>
            <a:off x="838200" y="1253331"/>
            <a:ext cx="10515600" cy="4351338"/>
          </a:xfrm>
        </p:spPr>
        <p:txBody>
          <a:bodyPr/>
          <a:lstStyle/>
          <a:p>
            <a:r>
              <a:rPr lang="en-US" b="1" dirty="0">
                <a:solidFill>
                  <a:srgbClr val="FF0000"/>
                </a:solidFill>
              </a:rPr>
              <a:t>Law of Laplace</a:t>
            </a:r>
            <a:r>
              <a:rPr lang="en-US" dirty="0"/>
              <a:t>; states that “the tension developed in the wall of a hollow viscus is proportional to the radius of the viscus.” When the heart is dilated, its radius is increased. O</a:t>
            </a:r>
            <a:r>
              <a:rPr lang="en-US" baseline="-25000" dirty="0"/>
              <a:t>2</a:t>
            </a:r>
            <a:r>
              <a:rPr lang="en-US" dirty="0"/>
              <a:t> consumption per unit time increases when the heart rate is increased by sympathetic stimulation because of the increased number of beats and the increased velocity and strength of each contraction. However, this is somewhat offset by the decrease in end-systolic volume and hence in the radius of the heart.</a:t>
            </a:r>
          </a:p>
        </p:txBody>
      </p:sp>
    </p:spTree>
    <p:extLst>
      <p:ext uri="{BB962C8B-B14F-4D97-AF65-F5344CB8AC3E}">
        <p14:creationId xmlns:p14="http://schemas.microsoft.com/office/powerpoint/2010/main" val="3487407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1C43-17B4-42CA-94E7-50BAB8FD0838}"/>
              </a:ext>
            </a:extLst>
          </p:cNvPr>
          <p:cNvSpPr>
            <a:spLocks noGrp="1"/>
          </p:cNvSpPr>
          <p:nvPr>
            <p:ph type="title"/>
          </p:nvPr>
        </p:nvSpPr>
        <p:spPr/>
        <p:txBody>
          <a:bodyPr/>
          <a:lstStyle/>
          <a:p>
            <a:r>
              <a:rPr lang="en-US" b="1" dirty="0"/>
              <a:t>Cardiac Output In Various Conditions</a:t>
            </a:r>
          </a:p>
        </p:txBody>
      </p:sp>
      <p:sp>
        <p:nvSpPr>
          <p:cNvPr id="3" name="Content Placeholder 2">
            <a:extLst>
              <a:ext uri="{FF2B5EF4-FFF2-40B4-BE49-F238E27FC236}">
                <a16:creationId xmlns:a16="http://schemas.microsoft.com/office/drawing/2014/main" id="{1F0A67E5-D8F1-44A5-8BB1-D7C85E6FB685}"/>
              </a:ext>
            </a:extLst>
          </p:cNvPr>
          <p:cNvSpPr>
            <a:spLocks noGrp="1"/>
          </p:cNvSpPr>
          <p:nvPr>
            <p:ph idx="1"/>
          </p:nvPr>
        </p:nvSpPr>
        <p:spPr/>
        <p:txBody>
          <a:bodyPr/>
          <a:lstStyle/>
          <a:p>
            <a:r>
              <a:rPr lang="en-US" dirty="0"/>
              <a:t>The amount of blood pumped out of the heart per beat, the stroke volume, is about 70 mL from each ventricle in a resting man of average size in the supine position.</a:t>
            </a:r>
          </a:p>
          <a:p>
            <a:r>
              <a:rPr lang="en-US" dirty="0"/>
              <a:t>The output of the heart per unit of time is the </a:t>
            </a:r>
            <a:r>
              <a:rPr lang="en-US" b="1" dirty="0"/>
              <a:t>cardiac output</a:t>
            </a:r>
            <a:r>
              <a:rPr lang="en-US" dirty="0"/>
              <a:t>. In a resting, supine man, it averages about 5.0 L/min (70 mL × 72 beats/min).</a:t>
            </a:r>
          </a:p>
          <a:p>
            <a:r>
              <a:rPr lang="en-US" dirty="0"/>
              <a:t>Effects of various conditions on cardiac output include:</a:t>
            </a:r>
          </a:p>
        </p:txBody>
      </p:sp>
    </p:spTree>
    <p:extLst>
      <p:ext uri="{BB962C8B-B14F-4D97-AF65-F5344CB8AC3E}">
        <p14:creationId xmlns:p14="http://schemas.microsoft.com/office/powerpoint/2010/main" val="3106585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8494F26-46A4-4A69-8106-CFB3EEF2BC04}"/>
              </a:ext>
            </a:extLst>
          </p:cNvPr>
          <p:cNvGraphicFramePr>
            <a:graphicFrameLocks noGrp="1"/>
          </p:cNvGraphicFramePr>
          <p:nvPr>
            <p:ph idx="1"/>
            <p:extLst>
              <p:ext uri="{D42A27DB-BD31-4B8C-83A1-F6EECF244321}">
                <p14:modId xmlns:p14="http://schemas.microsoft.com/office/powerpoint/2010/main" val="1245816054"/>
              </p:ext>
            </p:extLst>
          </p:nvPr>
        </p:nvGraphicFramePr>
        <p:xfrm>
          <a:off x="766233" y="566163"/>
          <a:ext cx="10659534" cy="5725674"/>
        </p:xfrm>
        <a:graphic>
          <a:graphicData uri="http://schemas.openxmlformats.org/drawingml/2006/table">
            <a:tbl>
              <a:tblPr firstRow="1" bandRow="1">
                <a:tableStyleId>{5C22544A-7EE6-4342-B048-85BDC9FD1C3A}</a:tableStyleId>
              </a:tblPr>
              <a:tblGrid>
                <a:gridCol w="5329767">
                  <a:extLst>
                    <a:ext uri="{9D8B030D-6E8A-4147-A177-3AD203B41FA5}">
                      <a16:colId xmlns:a16="http://schemas.microsoft.com/office/drawing/2014/main" val="3258079817"/>
                    </a:ext>
                  </a:extLst>
                </a:gridCol>
                <a:gridCol w="5329767">
                  <a:extLst>
                    <a:ext uri="{9D8B030D-6E8A-4147-A177-3AD203B41FA5}">
                      <a16:colId xmlns:a16="http://schemas.microsoft.com/office/drawing/2014/main" val="2213830543"/>
                    </a:ext>
                  </a:extLst>
                </a:gridCol>
              </a:tblGrid>
              <a:tr h="524628">
                <a:tc>
                  <a:txBody>
                    <a:bodyPr/>
                    <a:lstStyle/>
                    <a:p>
                      <a:r>
                        <a:rPr lang="en-US" sz="2400" dirty="0"/>
                        <a:t>Condition or Factor</a:t>
                      </a:r>
                    </a:p>
                  </a:txBody>
                  <a:tcPr/>
                </a:tc>
                <a:tc>
                  <a:txBody>
                    <a:bodyPr/>
                    <a:lstStyle/>
                    <a:p>
                      <a:r>
                        <a:rPr lang="en-US" sz="2400" dirty="0"/>
                        <a:t>Effect</a:t>
                      </a:r>
                    </a:p>
                  </a:txBody>
                  <a:tcPr/>
                </a:tc>
                <a:extLst>
                  <a:ext uri="{0D108BD9-81ED-4DB2-BD59-A6C34878D82A}">
                    <a16:rowId xmlns:a16="http://schemas.microsoft.com/office/drawing/2014/main" val="4143396418"/>
                  </a:ext>
                </a:extLst>
              </a:tr>
              <a:tr h="905522">
                <a:tc>
                  <a:txBody>
                    <a:bodyPr/>
                    <a:lstStyle/>
                    <a:p>
                      <a:r>
                        <a:rPr lang="en-US" sz="2400" dirty="0"/>
                        <a:t>Sleep</a:t>
                      </a:r>
                    </a:p>
                    <a:p>
                      <a:r>
                        <a:rPr lang="en-US" sz="2400" dirty="0"/>
                        <a:t>Moderate changes in environmental temperature</a:t>
                      </a:r>
                    </a:p>
                  </a:txBody>
                  <a:tcPr/>
                </a:tc>
                <a:tc>
                  <a:txBody>
                    <a:bodyPr/>
                    <a:lstStyle/>
                    <a:p>
                      <a:r>
                        <a:rPr lang="en-US" sz="2400" dirty="0"/>
                        <a:t>No change</a:t>
                      </a:r>
                    </a:p>
                  </a:txBody>
                  <a:tcPr/>
                </a:tc>
                <a:extLst>
                  <a:ext uri="{0D108BD9-81ED-4DB2-BD59-A6C34878D82A}">
                    <a16:rowId xmlns:a16="http://schemas.microsoft.com/office/drawing/2014/main" val="1862136462"/>
                  </a:ext>
                </a:extLst>
              </a:tr>
              <a:tr h="2457846">
                <a:tc>
                  <a:txBody>
                    <a:bodyPr/>
                    <a:lstStyle/>
                    <a:p>
                      <a:r>
                        <a:rPr lang="en-US" sz="2400" dirty="0"/>
                        <a:t>Anxiety and excitement (50–100%)</a:t>
                      </a:r>
                    </a:p>
                    <a:p>
                      <a:r>
                        <a:rPr lang="en-US" sz="2400" dirty="0"/>
                        <a:t>Eating (30%)</a:t>
                      </a:r>
                    </a:p>
                    <a:p>
                      <a:r>
                        <a:rPr lang="en-US" sz="2400" dirty="0"/>
                        <a:t>Exercise (up to 700%)</a:t>
                      </a:r>
                    </a:p>
                    <a:p>
                      <a:r>
                        <a:rPr lang="en-US" sz="2400" dirty="0"/>
                        <a:t>High environmental temperature</a:t>
                      </a:r>
                    </a:p>
                    <a:p>
                      <a:r>
                        <a:rPr lang="en-US" sz="2400" dirty="0"/>
                        <a:t>Pregnancy</a:t>
                      </a:r>
                    </a:p>
                    <a:p>
                      <a:r>
                        <a:rPr lang="en-US" sz="2400" dirty="0"/>
                        <a:t>Epinephrine</a:t>
                      </a:r>
                    </a:p>
                  </a:txBody>
                  <a:tcPr/>
                </a:tc>
                <a:tc>
                  <a:txBody>
                    <a:bodyPr/>
                    <a:lstStyle/>
                    <a:p>
                      <a:r>
                        <a:rPr lang="en-US" sz="2400" dirty="0"/>
                        <a:t>Increases</a:t>
                      </a:r>
                    </a:p>
                  </a:txBody>
                  <a:tcPr/>
                </a:tc>
                <a:extLst>
                  <a:ext uri="{0D108BD9-81ED-4DB2-BD59-A6C34878D82A}">
                    <a16:rowId xmlns:a16="http://schemas.microsoft.com/office/drawing/2014/main" val="3295984318"/>
                  </a:ext>
                </a:extLst>
              </a:tr>
              <a:tr h="1293603">
                <a:tc>
                  <a:txBody>
                    <a:bodyPr/>
                    <a:lstStyle/>
                    <a:p>
                      <a:r>
                        <a:rPr lang="en-US" sz="2400" dirty="0"/>
                        <a:t>Sitting or standing from lying position (20–30%)</a:t>
                      </a:r>
                    </a:p>
                    <a:p>
                      <a:r>
                        <a:rPr lang="en-US" sz="2400" dirty="0"/>
                        <a:t>Rapid arrhythmias</a:t>
                      </a:r>
                    </a:p>
                    <a:p>
                      <a:r>
                        <a:rPr lang="en-US" sz="2400" dirty="0"/>
                        <a:t>Heart disease</a:t>
                      </a:r>
                    </a:p>
                  </a:txBody>
                  <a:tcPr/>
                </a:tc>
                <a:tc>
                  <a:txBody>
                    <a:bodyPr/>
                    <a:lstStyle/>
                    <a:p>
                      <a:r>
                        <a:rPr lang="en-US" sz="2400" dirty="0"/>
                        <a:t>Decreases</a:t>
                      </a:r>
                    </a:p>
                  </a:txBody>
                  <a:tcPr/>
                </a:tc>
                <a:extLst>
                  <a:ext uri="{0D108BD9-81ED-4DB2-BD59-A6C34878D82A}">
                    <a16:rowId xmlns:a16="http://schemas.microsoft.com/office/drawing/2014/main" val="2631480135"/>
                  </a:ext>
                </a:extLst>
              </a:tr>
            </a:tbl>
          </a:graphicData>
        </a:graphic>
      </p:graphicFrame>
    </p:spTree>
    <p:extLst>
      <p:ext uri="{BB962C8B-B14F-4D97-AF65-F5344CB8AC3E}">
        <p14:creationId xmlns:p14="http://schemas.microsoft.com/office/powerpoint/2010/main" val="171992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F8405-13C8-4D31-8D97-8EF5F7BDF465}"/>
              </a:ext>
            </a:extLst>
          </p:cNvPr>
          <p:cNvSpPr>
            <a:spLocks noGrp="1"/>
          </p:cNvSpPr>
          <p:nvPr>
            <p:ph type="title"/>
          </p:nvPr>
        </p:nvSpPr>
        <p:spPr/>
        <p:txBody>
          <a:bodyPr/>
          <a:lstStyle/>
          <a:p>
            <a:r>
              <a:rPr lang="en-US" b="1" dirty="0"/>
              <a:t>In conclusion:</a:t>
            </a:r>
          </a:p>
        </p:txBody>
      </p:sp>
      <p:sp>
        <p:nvSpPr>
          <p:cNvPr id="3" name="Content Placeholder 2">
            <a:extLst>
              <a:ext uri="{FF2B5EF4-FFF2-40B4-BE49-F238E27FC236}">
                <a16:creationId xmlns:a16="http://schemas.microsoft.com/office/drawing/2014/main" id="{466B0835-2BAA-45C1-A5F3-D11D2E21BF26}"/>
              </a:ext>
            </a:extLst>
          </p:cNvPr>
          <p:cNvSpPr>
            <a:spLocks noGrp="1"/>
          </p:cNvSpPr>
          <p:nvPr>
            <p:ph idx="1"/>
          </p:nvPr>
        </p:nvSpPr>
        <p:spPr/>
        <p:txBody>
          <a:bodyPr/>
          <a:lstStyle/>
          <a:p>
            <a:r>
              <a:rPr lang="en-US" dirty="0"/>
              <a:t>Changes in cardiac output reflect variations in heart rate, stroke volume, or both; these are controlled, in turn, by neural and hormonal input to cardiac myocytes.</a:t>
            </a:r>
          </a:p>
          <a:p>
            <a:pPr marL="0" indent="0">
              <a:buNone/>
            </a:pPr>
            <a:endParaRPr lang="en-US" dirty="0"/>
          </a:p>
        </p:txBody>
      </p:sp>
    </p:spTree>
    <p:extLst>
      <p:ext uri="{BB962C8B-B14F-4D97-AF65-F5344CB8AC3E}">
        <p14:creationId xmlns:p14="http://schemas.microsoft.com/office/powerpoint/2010/main" val="24908734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00B0F0"/>
                </a:solidFill>
              </a:rPr>
              <a:t>End of Presentation</a:t>
            </a:r>
          </a:p>
        </p:txBody>
      </p:sp>
      <p:sp>
        <p:nvSpPr>
          <p:cNvPr id="3" name="Subtitle 2"/>
          <p:cNvSpPr>
            <a:spLocks noGrp="1"/>
          </p:cNvSpPr>
          <p:nvPr>
            <p:ph type="subTitle" idx="1"/>
          </p:nvPr>
        </p:nvSpPr>
        <p:spPr/>
        <p:txBody>
          <a:bodyPr/>
          <a:lstStyle/>
          <a:p>
            <a:r>
              <a:rPr lang="en-US" b="1" dirty="0">
                <a:solidFill>
                  <a:srgbClr val="FF0000"/>
                </a:solidFill>
              </a:rPr>
              <a:t>Thank You for Listening</a:t>
            </a: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A6A49-BAF8-4ED2-921C-DAEC23E78AB2}"/>
              </a:ext>
            </a:extLst>
          </p:cNvPr>
          <p:cNvSpPr>
            <a:spLocks noGrp="1"/>
          </p:cNvSpPr>
          <p:nvPr>
            <p:ph type="title"/>
          </p:nvPr>
        </p:nvSpPr>
        <p:spPr/>
        <p:txBody>
          <a:bodyPr/>
          <a:lstStyle/>
          <a:p>
            <a:r>
              <a:rPr lang="en-US" b="1" dirty="0"/>
              <a:t>Venous Return </a:t>
            </a:r>
          </a:p>
        </p:txBody>
      </p:sp>
      <p:sp>
        <p:nvSpPr>
          <p:cNvPr id="3" name="Content Placeholder 2">
            <a:extLst>
              <a:ext uri="{FF2B5EF4-FFF2-40B4-BE49-F238E27FC236}">
                <a16:creationId xmlns:a16="http://schemas.microsoft.com/office/drawing/2014/main" id="{60A36754-219F-477F-ACFE-28BD4D06BB28}"/>
              </a:ext>
            </a:extLst>
          </p:cNvPr>
          <p:cNvSpPr>
            <a:spLocks noGrp="1"/>
          </p:cNvSpPr>
          <p:nvPr>
            <p:ph idx="1"/>
          </p:nvPr>
        </p:nvSpPr>
        <p:spPr/>
        <p:txBody>
          <a:bodyPr/>
          <a:lstStyle/>
          <a:p>
            <a:r>
              <a:rPr lang="en-US" dirty="0"/>
              <a:t>Venous return is the quantity of blood flowing from the veins into the right atrium each minute. </a:t>
            </a:r>
          </a:p>
          <a:p>
            <a:r>
              <a:rPr lang="en-US" dirty="0"/>
              <a:t>The venous return and the cardiac output must equal each other except for a few heartbeats at a time when blood is temporarily stored in or removed from the heart and lungs.</a:t>
            </a:r>
          </a:p>
        </p:txBody>
      </p:sp>
    </p:spTree>
    <p:extLst>
      <p:ext uri="{BB962C8B-B14F-4D97-AF65-F5344CB8AC3E}">
        <p14:creationId xmlns:p14="http://schemas.microsoft.com/office/powerpoint/2010/main" val="3721552952"/>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DBB1-BA8D-4042-B10C-5EAED0929CC7}"/>
              </a:ext>
            </a:extLst>
          </p:cNvPr>
          <p:cNvSpPr>
            <a:spLocks noGrp="1"/>
          </p:cNvSpPr>
          <p:nvPr>
            <p:ph type="title"/>
          </p:nvPr>
        </p:nvSpPr>
        <p:spPr/>
        <p:txBody>
          <a:bodyPr/>
          <a:lstStyle/>
          <a:p>
            <a:br>
              <a:rPr lang="en-US" dirty="0"/>
            </a:br>
            <a:r>
              <a:rPr lang="en-US" b="1" dirty="0"/>
              <a:t>Methods Of Measurement</a:t>
            </a:r>
            <a:endParaRPr lang="en-US" dirty="0"/>
          </a:p>
        </p:txBody>
      </p:sp>
      <p:sp>
        <p:nvSpPr>
          <p:cNvPr id="3" name="Content Placeholder 2">
            <a:extLst>
              <a:ext uri="{FF2B5EF4-FFF2-40B4-BE49-F238E27FC236}">
                <a16:creationId xmlns:a16="http://schemas.microsoft.com/office/drawing/2014/main" id="{878412CA-35E6-48AA-957D-ADA17F63F616}"/>
              </a:ext>
            </a:extLst>
          </p:cNvPr>
          <p:cNvSpPr>
            <a:spLocks noGrp="1"/>
          </p:cNvSpPr>
          <p:nvPr>
            <p:ph idx="1"/>
          </p:nvPr>
        </p:nvSpPr>
        <p:spPr/>
        <p:txBody>
          <a:bodyPr/>
          <a:lstStyle/>
          <a:p>
            <a:pPr marL="0" indent="0">
              <a:buNone/>
            </a:pPr>
            <a:r>
              <a:rPr lang="en-US" sz="3200" dirty="0"/>
              <a:t>There several methods of measuring cardiac output:</a:t>
            </a:r>
          </a:p>
          <a:p>
            <a:pPr marL="338138"/>
            <a:r>
              <a:rPr lang="en-US" sz="3200" b="1" dirty="0"/>
              <a:t>Doppler combined with echocardiography </a:t>
            </a:r>
          </a:p>
          <a:p>
            <a:pPr marL="338138"/>
            <a:r>
              <a:rPr lang="en-US" sz="3200" b="1" dirty="0"/>
              <a:t>Direct Fick’s method and the </a:t>
            </a:r>
          </a:p>
          <a:p>
            <a:pPr marL="338138"/>
            <a:r>
              <a:rPr lang="en-US" sz="3200" b="1" dirty="0"/>
              <a:t>Indicator dilution method.</a:t>
            </a:r>
          </a:p>
          <a:p>
            <a:endParaRPr lang="en-US" dirty="0"/>
          </a:p>
        </p:txBody>
      </p:sp>
    </p:spTree>
    <p:extLst>
      <p:ext uri="{BB962C8B-B14F-4D97-AF65-F5344CB8AC3E}">
        <p14:creationId xmlns:p14="http://schemas.microsoft.com/office/powerpoint/2010/main" val="874967480"/>
      </p:ext>
    </p:extLst>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86A4E-A865-4358-9251-14FAB286A958}"/>
              </a:ext>
            </a:extLst>
          </p:cNvPr>
          <p:cNvSpPr>
            <a:spLocks noGrp="1"/>
          </p:cNvSpPr>
          <p:nvPr>
            <p:ph type="title"/>
          </p:nvPr>
        </p:nvSpPr>
        <p:spPr/>
        <p:txBody>
          <a:bodyPr/>
          <a:lstStyle/>
          <a:p>
            <a:r>
              <a:rPr lang="en-US" b="1" dirty="0"/>
              <a:t>Direct Fick’s Method</a:t>
            </a:r>
          </a:p>
        </p:txBody>
      </p:sp>
      <p:sp>
        <p:nvSpPr>
          <p:cNvPr id="3" name="Content Placeholder 2">
            <a:extLst>
              <a:ext uri="{FF2B5EF4-FFF2-40B4-BE49-F238E27FC236}">
                <a16:creationId xmlns:a16="http://schemas.microsoft.com/office/drawing/2014/main" id="{17E5360B-4B77-40AC-A19B-ADA187D9FBA0}"/>
              </a:ext>
            </a:extLst>
          </p:cNvPr>
          <p:cNvSpPr>
            <a:spLocks noGrp="1"/>
          </p:cNvSpPr>
          <p:nvPr>
            <p:ph idx="1"/>
          </p:nvPr>
        </p:nvSpPr>
        <p:spPr>
          <a:xfrm>
            <a:off x="838200" y="1470554"/>
            <a:ext cx="10515600" cy="4802188"/>
          </a:xfrm>
        </p:spPr>
        <p:txBody>
          <a:bodyPr>
            <a:noAutofit/>
          </a:bodyPr>
          <a:lstStyle/>
          <a:p>
            <a:r>
              <a:rPr lang="en-US" b="1" dirty="0"/>
              <a:t>The Fick’s principle </a:t>
            </a:r>
            <a:r>
              <a:rPr lang="en-US" dirty="0"/>
              <a:t>states that the amount of a substance taken up by an organ (or by the whole body) per unit of time is equal to the arterial level of the substance minus the venous level (A-V difference) times the blood flow.</a:t>
            </a:r>
          </a:p>
          <a:p>
            <a:r>
              <a:rPr lang="en-US" dirty="0"/>
              <a:t>The principle can be used to determine cardiac output by measuring the amount of O</a:t>
            </a:r>
            <a:r>
              <a:rPr lang="en-US" baseline="-25000" dirty="0"/>
              <a:t>2</a:t>
            </a:r>
            <a:r>
              <a:rPr lang="en-US" dirty="0"/>
              <a:t> consumed by the body in a given period and dividing this value by the A-V difference across the lungs.</a:t>
            </a:r>
          </a:p>
          <a:p>
            <a:r>
              <a:rPr lang="en-US" dirty="0"/>
              <a:t>Because systemic arterial blood has effectively the same O</a:t>
            </a:r>
            <a:r>
              <a:rPr lang="en-US" baseline="-25000" dirty="0"/>
              <a:t>2</a:t>
            </a:r>
            <a:r>
              <a:rPr lang="en-US" dirty="0"/>
              <a:t> content in all parts of the body, the arterial O</a:t>
            </a:r>
            <a:r>
              <a:rPr lang="en-US" baseline="-25000" dirty="0"/>
              <a:t>2 </a:t>
            </a:r>
            <a:r>
              <a:rPr lang="en-US" dirty="0"/>
              <a:t>content can be measured in a sample obtained from any convenient artery. A sample of venous blood in the pulmonary artery is obtained by means of a cardiac catheter.</a:t>
            </a:r>
          </a:p>
        </p:txBody>
      </p:sp>
    </p:spTree>
    <p:extLst>
      <p:ext uri="{BB962C8B-B14F-4D97-AF65-F5344CB8AC3E}">
        <p14:creationId xmlns:p14="http://schemas.microsoft.com/office/powerpoint/2010/main" val="4278299726"/>
      </p:ext>
    </p:extLst>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6AB7E-0A50-4DC7-84C2-89F522EE4F88}"/>
              </a:ext>
            </a:extLst>
          </p:cNvPr>
          <p:cNvSpPr>
            <a:spLocks noGrp="1"/>
          </p:cNvSpPr>
          <p:nvPr>
            <p:ph type="title"/>
          </p:nvPr>
        </p:nvSpPr>
        <p:spPr/>
        <p:txBody>
          <a:bodyPr/>
          <a:lstStyle/>
          <a:p>
            <a:r>
              <a:rPr lang="en-US" b="1" dirty="0"/>
              <a:t>Example: </a:t>
            </a:r>
            <a:r>
              <a:rPr lang="en-US" dirty="0"/>
              <a:t>(using a typical set of values)</a:t>
            </a:r>
          </a:p>
        </p:txBody>
      </p:sp>
      <p:pic>
        <p:nvPicPr>
          <p:cNvPr id="5" name="Content Placeholder 4">
            <a:extLst>
              <a:ext uri="{FF2B5EF4-FFF2-40B4-BE49-F238E27FC236}">
                <a16:creationId xmlns:a16="http://schemas.microsoft.com/office/drawing/2014/main" id="{EC9F9AE9-BE4D-4A77-927C-B3F940DE11D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98084" y="1690688"/>
            <a:ext cx="8995832" cy="4802187"/>
          </a:xfrm>
        </p:spPr>
      </p:pic>
    </p:spTree>
    <p:extLst>
      <p:ext uri="{BB962C8B-B14F-4D97-AF65-F5344CB8AC3E}">
        <p14:creationId xmlns:p14="http://schemas.microsoft.com/office/powerpoint/2010/main" val="1184345821"/>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27BBE-19DF-4504-8827-23AA6FEAFA85}"/>
              </a:ext>
            </a:extLst>
          </p:cNvPr>
          <p:cNvSpPr>
            <a:spLocks noGrp="1"/>
          </p:cNvSpPr>
          <p:nvPr>
            <p:ph type="title"/>
          </p:nvPr>
        </p:nvSpPr>
        <p:spPr/>
        <p:txBody>
          <a:bodyPr/>
          <a:lstStyle/>
          <a:p>
            <a:r>
              <a:rPr lang="en-US" b="1" dirty="0"/>
              <a:t>Indicator Dilution Technique</a:t>
            </a:r>
          </a:p>
        </p:txBody>
      </p:sp>
      <p:sp>
        <p:nvSpPr>
          <p:cNvPr id="3" name="Content Placeholder 2">
            <a:extLst>
              <a:ext uri="{FF2B5EF4-FFF2-40B4-BE49-F238E27FC236}">
                <a16:creationId xmlns:a16="http://schemas.microsoft.com/office/drawing/2014/main" id="{4B97FF37-DDD7-42EA-9341-7AC0498A9392}"/>
              </a:ext>
            </a:extLst>
          </p:cNvPr>
          <p:cNvSpPr>
            <a:spLocks noGrp="1"/>
          </p:cNvSpPr>
          <p:nvPr>
            <p:ph idx="1"/>
          </p:nvPr>
        </p:nvSpPr>
        <p:spPr/>
        <p:txBody>
          <a:bodyPr/>
          <a:lstStyle/>
          <a:p>
            <a:r>
              <a:rPr lang="en-US" dirty="0"/>
              <a:t>A known amount of a substance such as a dye or, more commonly, a radioactive isotope is injected into an arm vein and the concentration of the indicator in serial samples of arterial blood is determined. </a:t>
            </a:r>
          </a:p>
          <a:p>
            <a:r>
              <a:rPr lang="en-US"/>
              <a:t>The </a:t>
            </a:r>
            <a:r>
              <a:rPr lang="en-US" dirty="0"/>
              <a:t>output of the heart is equal to the amount of indicator injected divided by its average concentration in arterial blood after a single circulation through </a:t>
            </a:r>
            <a:r>
              <a:rPr lang="en-US"/>
              <a:t>the heart.</a:t>
            </a:r>
            <a:endParaRPr lang="en-US" dirty="0"/>
          </a:p>
        </p:txBody>
      </p:sp>
    </p:spTree>
    <p:extLst>
      <p:ext uri="{BB962C8B-B14F-4D97-AF65-F5344CB8AC3E}">
        <p14:creationId xmlns:p14="http://schemas.microsoft.com/office/powerpoint/2010/main" val="3298071021"/>
      </p:ext>
    </p:extLst>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E2B3-29D9-4624-92E9-71105E661A1F}"/>
              </a:ext>
            </a:extLst>
          </p:cNvPr>
          <p:cNvSpPr>
            <a:spLocks noGrp="1"/>
          </p:cNvSpPr>
          <p:nvPr>
            <p:ph type="title"/>
          </p:nvPr>
        </p:nvSpPr>
        <p:spPr/>
        <p:txBody>
          <a:bodyPr/>
          <a:lstStyle/>
          <a:p>
            <a:r>
              <a:rPr lang="en-US" b="1" dirty="0"/>
              <a:t>Factors Controlling Cardiac Output</a:t>
            </a:r>
          </a:p>
        </p:txBody>
      </p:sp>
      <p:sp>
        <p:nvSpPr>
          <p:cNvPr id="3" name="Content Placeholder 2">
            <a:extLst>
              <a:ext uri="{FF2B5EF4-FFF2-40B4-BE49-F238E27FC236}">
                <a16:creationId xmlns:a16="http://schemas.microsoft.com/office/drawing/2014/main" id="{B20D2B0F-392B-4D36-A519-D6F275375C68}"/>
              </a:ext>
            </a:extLst>
          </p:cNvPr>
          <p:cNvSpPr>
            <a:spLocks noGrp="1"/>
          </p:cNvSpPr>
          <p:nvPr>
            <p:ph idx="1"/>
          </p:nvPr>
        </p:nvSpPr>
        <p:spPr/>
        <p:txBody>
          <a:bodyPr>
            <a:normAutofit lnSpcReduction="10000"/>
          </a:bodyPr>
          <a:lstStyle/>
          <a:p>
            <a:r>
              <a:rPr lang="en-US" dirty="0"/>
              <a:t>The </a:t>
            </a:r>
            <a:r>
              <a:rPr lang="en-US" b="1" dirty="0">
                <a:solidFill>
                  <a:srgbClr val="FF0000"/>
                </a:solidFill>
              </a:rPr>
              <a:t>cardiac rate </a:t>
            </a:r>
            <a:r>
              <a:rPr lang="en-US" dirty="0"/>
              <a:t>is controlled primarily by the </a:t>
            </a:r>
            <a:r>
              <a:rPr lang="en-US" b="1" dirty="0"/>
              <a:t>autonomic nerves</a:t>
            </a:r>
            <a:r>
              <a:rPr lang="en-US" dirty="0"/>
              <a:t>, with sympathetic stimulation increasing the rate and parasympathetic stimulation decreasing it.</a:t>
            </a:r>
          </a:p>
          <a:p>
            <a:r>
              <a:rPr lang="en-US" b="1" dirty="0">
                <a:solidFill>
                  <a:srgbClr val="FF0000"/>
                </a:solidFill>
              </a:rPr>
              <a:t>Stroke volume </a:t>
            </a:r>
            <a:r>
              <a:rPr lang="en-US" dirty="0"/>
              <a:t>is also determined in part by neural input, with sympathetic stimuli making the myocardial muscle fibers contract with greater strength at any given length and parasympathetic stimuli having the opposite effect.</a:t>
            </a:r>
          </a:p>
          <a:p>
            <a:r>
              <a:rPr lang="en-US" dirty="0"/>
              <a:t>The cardiac accelerator action of </a:t>
            </a:r>
            <a:r>
              <a:rPr lang="en-US" b="1" dirty="0">
                <a:solidFill>
                  <a:srgbClr val="FF0000"/>
                </a:solidFill>
              </a:rPr>
              <a:t>the catecholamines </a:t>
            </a:r>
            <a:r>
              <a:rPr lang="en-US" dirty="0"/>
              <a:t>liberated by sympathetic stimulation is referred to as their </a:t>
            </a:r>
            <a:r>
              <a:rPr lang="en-US" b="1" dirty="0"/>
              <a:t>chronotropic</a:t>
            </a:r>
            <a:r>
              <a:rPr lang="en-US" dirty="0"/>
              <a:t> action, whereas their effect on the strength of cardiac contraction is called their </a:t>
            </a:r>
            <a:r>
              <a:rPr lang="en-US" b="1" dirty="0"/>
              <a:t>inotropic</a:t>
            </a:r>
            <a:r>
              <a:rPr lang="en-US" dirty="0"/>
              <a:t> action.</a:t>
            </a:r>
          </a:p>
        </p:txBody>
      </p:sp>
    </p:spTree>
    <p:extLst>
      <p:ext uri="{BB962C8B-B14F-4D97-AF65-F5344CB8AC3E}">
        <p14:creationId xmlns:p14="http://schemas.microsoft.com/office/powerpoint/2010/main" val="410160897"/>
      </p:ext>
    </p:ext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8FB8-BFC1-4C90-BAB8-41ABB82604CE}"/>
              </a:ext>
            </a:extLst>
          </p:cNvPr>
          <p:cNvSpPr>
            <a:spLocks noGrp="1"/>
          </p:cNvSpPr>
          <p:nvPr>
            <p:ph type="title"/>
          </p:nvPr>
        </p:nvSpPr>
        <p:spPr/>
        <p:txBody>
          <a:bodyPr/>
          <a:lstStyle/>
          <a:p>
            <a:r>
              <a:rPr lang="en-US" b="1" dirty="0"/>
              <a:t>Factors Controlling Cardiac Output</a:t>
            </a:r>
          </a:p>
        </p:txBody>
      </p:sp>
      <p:sp>
        <p:nvSpPr>
          <p:cNvPr id="3" name="Content Placeholder 2">
            <a:extLst>
              <a:ext uri="{FF2B5EF4-FFF2-40B4-BE49-F238E27FC236}">
                <a16:creationId xmlns:a16="http://schemas.microsoft.com/office/drawing/2014/main" id="{0E309474-F811-4FBB-BAEB-B1E06E3285A8}"/>
              </a:ext>
            </a:extLst>
          </p:cNvPr>
          <p:cNvSpPr>
            <a:spLocks noGrp="1"/>
          </p:cNvSpPr>
          <p:nvPr>
            <p:ph idx="1"/>
          </p:nvPr>
        </p:nvSpPr>
        <p:spPr>
          <a:xfrm>
            <a:off x="838200" y="1690688"/>
            <a:ext cx="10515600" cy="4486275"/>
          </a:xfrm>
        </p:spPr>
        <p:txBody>
          <a:bodyPr>
            <a:normAutofit lnSpcReduction="10000"/>
          </a:bodyPr>
          <a:lstStyle/>
          <a:p>
            <a:r>
              <a:rPr lang="en-US" b="1" dirty="0">
                <a:solidFill>
                  <a:srgbClr val="FF0000"/>
                </a:solidFill>
              </a:rPr>
              <a:t>The force of contraction </a:t>
            </a:r>
            <a:r>
              <a:rPr lang="en-US" dirty="0"/>
              <a:t>of cardiac muscle depends on its preloading and its afterloading. The preload is the degree to which the myocardium is stretched before it contracts and the afterload is the resistance against which blood is expelled.</a:t>
            </a:r>
          </a:p>
          <a:p>
            <a:r>
              <a:rPr lang="en-US" dirty="0"/>
              <a:t>When the muscle is stretched, the developed tension increases to a maximum and then declines as stretch becomes more extreme. </a:t>
            </a:r>
            <a:r>
              <a:rPr lang="en-US" b="1" dirty="0"/>
              <a:t>Starling’s law </a:t>
            </a:r>
            <a:r>
              <a:rPr lang="en-US" dirty="0"/>
              <a:t>of the heart or (</a:t>
            </a:r>
            <a:r>
              <a:rPr lang="en-US" b="1" dirty="0"/>
              <a:t>Frank-Starling law</a:t>
            </a:r>
            <a:r>
              <a:rPr lang="en-US" dirty="0"/>
              <a:t>) states that; “Energy of contraction is proportional to the initial length of the cardiac muscle fiber”</a:t>
            </a:r>
          </a:p>
          <a:p>
            <a:r>
              <a:rPr lang="en-US" dirty="0"/>
              <a:t>For the heart, the length of the muscle fibers (i.e. the extent of the preload) is proportional to the end-diastolic volume.</a:t>
            </a:r>
          </a:p>
        </p:txBody>
      </p:sp>
    </p:spTree>
    <p:extLst>
      <p:ext uri="{BB962C8B-B14F-4D97-AF65-F5344CB8AC3E}">
        <p14:creationId xmlns:p14="http://schemas.microsoft.com/office/powerpoint/2010/main" val="3695478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760</TotalTime>
  <Words>2019</Words>
  <Application>Microsoft Office PowerPoint</Application>
  <PresentationFormat>Widescreen</PresentationFormat>
  <Paragraphs>101</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CARDIAC OUTPUT</vt:lpstr>
      <vt:lpstr>Cardiac Output</vt:lpstr>
      <vt:lpstr>Venous Return </vt:lpstr>
      <vt:lpstr> Methods Of Measurement</vt:lpstr>
      <vt:lpstr>Direct Fick’s Method</vt:lpstr>
      <vt:lpstr>Example: (using a typical set of values)</vt:lpstr>
      <vt:lpstr>Indicator Dilution Technique</vt:lpstr>
      <vt:lpstr>Factors Controlling Cardiac Output</vt:lpstr>
      <vt:lpstr>Factors Controlling Cardiac Output</vt:lpstr>
      <vt:lpstr>PowerPoint Presentation</vt:lpstr>
      <vt:lpstr>Effect of changes in myocardial contractility on the Frank-Starling curve. </vt:lpstr>
      <vt:lpstr>PowerPoint Presentation</vt:lpstr>
      <vt:lpstr>Factors Affecting End-diastolic Volume</vt:lpstr>
      <vt:lpstr>PowerPoint Presentation</vt:lpstr>
      <vt:lpstr>Myocardial Contractility</vt:lpstr>
      <vt:lpstr>Myocardial Contractility</vt:lpstr>
      <vt:lpstr>PowerPoint Presentation</vt:lpstr>
      <vt:lpstr>Integrated Control Of Cardiac Output</vt:lpstr>
      <vt:lpstr>PowerPoint Presentation</vt:lpstr>
      <vt:lpstr>Oxygen Consumption By The Heart</vt:lpstr>
      <vt:lpstr>PowerPoint Presentation</vt:lpstr>
      <vt:lpstr>PowerPoint Presentation</vt:lpstr>
      <vt:lpstr>PowerPoint Presentation</vt:lpstr>
      <vt:lpstr>Cardiac Output In Various Conditions</vt:lpstr>
      <vt:lpstr>PowerPoint Presentation</vt:lpstr>
      <vt:lpstr>In conclusion:</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CARDIAC OUTPUT</dc:title>
  <dc:creator>Denis Kinyua</dc:creator>
  <cp:lastModifiedBy>sammiehngigs kiurire</cp:lastModifiedBy>
  <cp:revision>25</cp:revision>
  <dcterms:created xsi:type="dcterms:W3CDTF">2018-02-24T11:02:58Z</dcterms:created>
  <dcterms:modified xsi:type="dcterms:W3CDTF">2021-02-24T12:56:37Z</dcterms:modified>
</cp:coreProperties>
</file>