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99BC234-FD75-4139-8AE6-431D1FEFEBFD}" type="datetimeFigureOut">
              <a:rPr lang="en-US" smtClean="0"/>
              <a:pPr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A21D0EC-5269-4819-AF1E-35EFFB764D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Cardiac disease in pregnancy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129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Signs and symptoms that suggest cardiac disease:</a:t>
            </a:r>
          </a:p>
          <a:p>
            <a:pPr lvl="1"/>
            <a:r>
              <a:rPr lang="en-US" dirty="0" smtClean="0"/>
              <a:t>Worsening dyspnea on exertion, dyspnea at rest</a:t>
            </a:r>
          </a:p>
          <a:p>
            <a:pPr lvl="1"/>
            <a:r>
              <a:rPr lang="en-US" dirty="0" smtClean="0"/>
              <a:t>Chest pain with exercise or activity</a:t>
            </a:r>
          </a:p>
          <a:p>
            <a:pPr lvl="1"/>
            <a:r>
              <a:rPr lang="en-US" dirty="0" smtClean="0"/>
              <a:t>Loud systolic or diastolic murmur</a:t>
            </a:r>
          </a:p>
          <a:p>
            <a:pPr lvl="1"/>
            <a:r>
              <a:rPr lang="en-US" dirty="0" smtClean="0"/>
              <a:t>Cyanosis or clubbing of fingers or toes</a:t>
            </a:r>
          </a:p>
          <a:p>
            <a:pPr lvl="1"/>
            <a:r>
              <a:rPr lang="en-US" dirty="0" smtClean="0"/>
              <a:t>Distended jugular veins </a:t>
            </a:r>
          </a:p>
          <a:p>
            <a:pPr lvl="1"/>
            <a:r>
              <a:rPr lang="en-US" dirty="0" smtClean="0"/>
              <a:t>Cardiomegaly or a ventricular heave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637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ECG</a:t>
            </a:r>
          </a:p>
          <a:p>
            <a:r>
              <a:rPr lang="en-US" dirty="0" smtClean="0"/>
              <a:t>Echocardiogram</a:t>
            </a:r>
          </a:p>
          <a:p>
            <a:r>
              <a:rPr lang="en-US" dirty="0" smtClean="0"/>
              <a:t>CXR</a:t>
            </a:r>
          </a:p>
          <a:p>
            <a:r>
              <a:rPr lang="en-US" dirty="0" smtClean="0"/>
              <a:t>TBC to r/o anemia and infection</a:t>
            </a:r>
          </a:p>
          <a:p>
            <a:r>
              <a:rPr lang="en-US" dirty="0" smtClean="0"/>
              <a:t>Urinalysis to check for UTI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94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of Pregnancy on Cardiac disease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Associated with a marked increase in cardiac output</a:t>
            </a:r>
          </a:p>
          <a:p>
            <a:r>
              <a:rPr lang="en-US" dirty="0" smtClean="0"/>
              <a:t>Increased workload to the heart</a:t>
            </a:r>
          </a:p>
          <a:p>
            <a:r>
              <a:rPr lang="en-US" dirty="0" smtClean="0"/>
              <a:t>Increased risk of cardiac failure</a:t>
            </a:r>
          </a:p>
          <a:p>
            <a:r>
              <a:rPr lang="en-US" dirty="0" smtClean="0"/>
              <a:t>Highest risk – at 30-32 weeks, 2</a:t>
            </a:r>
            <a:r>
              <a:rPr lang="en-US" baseline="30000" dirty="0" smtClean="0"/>
              <a:t>nd</a:t>
            </a:r>
            <a:r>
              <a:rPr lang="en-US" dirty="0" smtClean="0"/>
              <a:t> stage of labor, immediately post-delivery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479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Aggravating factors for CCF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Anemia</a:t>
            </a:r>
          </a:p>
          <a:p>
            <a:r>
              <a:rPr lang="en-US" dirty="0" smtClean="0"/>
              <a:t>Respiratory or urinary tract infection</a:t>
            </a:r>
          </a:p>
          <a:p>
            <a:r>
              <a:rPr lang="en-US" dirty="0" smtClean="0"/>
              <a:t>Any febrile illness </a:t>
            </a:r>
          </a:p>
          <a:p>
            <a:r>
              <a:rPr lang="en-US" dirty="0" smtClean="0"/>
              <a:t>Excessive exercise</a:t>
            </a:r>
          </a:p>
          <a:p>
            <a:r>
              <a:rPr lang="en-US" dirty="0" smtClean="0"/>
              <a:t>Emotional upset</a:t>
            </a:r>
          </a:p>
          <a:p>
            <a:r>
              <a:rPr lang="en-US" dirty="0" smtClean="0"/>
              <a:t>Hypertension </a:t>
            </a:r>
          </a:p>
          <a:p>
            <a:r>
              <a:rPr lang="en-US" dirty="0" smtClean="0"/>
              <a:t>Multiple gestation</a:t>
            </a:r>
          </a:p>
          <a:p>
            <a:r>
              <a:rPr lang="en-US" dirty="0" smtClean="0"/>
              <a:t>Obesity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90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 of heart disease on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Cyanotic lesions and poor functional  capacity associated with:</a:t>
            </a:r>
          </a:p>
          <a:p>
            <a:pPr lvl="1"/>
            <a:r>
              <a:rPr lang="en-US" dirty="0" smtClean="0"/>
              <a:t>Preterm labor</a:t>
            </a:r>
          </a:p>
          <a:p>
            <a:pPr lvl="1"/>
            <a:r>
              <a:rPr lang="en-US" dirty="0" smtClean="0"/>
              <a:t>IUGR</a:t>
            </a:r>
          </a:p>
          <a:p>
            <a:pPr lvl="1"/>
            <a:r>
              <a:rPr lang="en-US" dirty="0" smtClean="0"/>
              <a:t>IUFD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496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Classification:  - NYHA grading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Grade 1 = Uncompromised – has lesion but no limitation in physical activity</a:t>
            </a:r>
          </a:p>
          <a:p>
            <a:r>
              <a:rPr lang="en-US" dirty="0" smtClean="0"/>
              <a:t>Grade 2 = slightly compromised – comfortable at rest but ordinary physical activity causes discomfort – breathlessness, exhaustion</a:t>
            </a:r>
          </a:p>
          <a:p>
            <a:r>
              <a:rPr lang="en-US" dirty="0" smtClean="0"/>
              <a:t>Grade 3 = markedly compromised – comfortable at rest but </a:t>
            </a:r>
            <a:r>
              <a:rPr lang="en-US" dirty="0" err="1" smtClean="0"/>
              <a:t>dyspnoeic</a:t>
            </a:r>
            <a:r>
              <a:rPr lang="en-US" dirty="0" smtClean="0"/>
              <a:t> on less than ordinary activity</a:t>
            </a:r>
          </a:p>
          <a:p>
            <a:r>
              <a:rPr lang="en-US" dirty="0" smtClean="0"/>
              <a:t>Grade 4 = severely compromised – have discomfort – breathless even at rest, CCF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431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2: Risk of Maternal mortality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Minimal Risk:</a:t>
            </a:r>
          </a:p>
          <a:p>
            <a:pPr lvl="1"/>
            <a:r>
              <a:rPr lang="en-US" dirty="0" smtClean="0"/>
              <a:t>ASD, VSD, PDA, Pulmonic and Tricuspid disease, Corrected tetralogy of </a:t>
            </a:r>
            <a:r>
              <a:rPr lang="en-US" dirty="0" err="1" smtClean="0"/>
              <a:t>Fallot</a:t>
            </a:r>
            <a:endParaRPr lang="en-US" dirty="0" smtClean="0"/>
          </a:p>
          <a:p>
            <a:pPr lvl="1"/>
            <a:r>
              <a:rPr lang="en-US" dirty="0" smtClean="0"/>
              <a:t>NYHA 1 &amp; 2</a:t>
            </a:r>
          </a:p>
          <a:p>
            <a:r>
              <a:rPr lang="en-US" dirty="0" smtClean="0"/>
              <a:t>Major Risk:</a:t>
            </a:r>
          </a:p>
          <a:p>
            <a:pPr lvl="1"/>
            <a:r>
              <a:rPr lang="en-US" dirty="0" smtClean="0"/>
              <a:t>Pulmonary hypertension</a:t>
            </a:r>
          </a:p>
          <a:p>
            <a:pPr lvl="1"/>
            <a:r>
              <a:rPr lang="en-US" dirty="0" smtClean="0"/>
              <a:t>Aortic </a:t>
            </a:r>
            <a:r>
              <a:rPr lang="en-US" dirty="0" err="1" smtClean="0"/>
              <a:t>coarctation</a:t>
            </a:r>
            <a:r>
              <a:rPr lang="en-US" dirty="0" smtClean="0"/>
              <a:t> with valve involvement</a:t>
            </a:r>
          </a:p>
          <a:p>
            <a:pPr lvl="1"/>
            <a:r>
              <a:rPr lang="en-US" dirty="0" err="1" smtClean="0"/>
              <a:t>Marfan</a:t>
            </a:r>
            <a:r>
              <a:rPr lang="en-US" dirty="0" smtClean="0"/>
              <a:t> syndrome with aortic involvement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Moderate Risk</a:t>
            </a:r>
          </a:p>
          <a:p>
            <a:pPr lvl="1"/>
            <a:r>
              <a:rPr lang="en-US" dirty="0" smtClean="0"/>
              <a:t>Mitral stenosis</a:t>
            </a:r>
          </a:p>
          <a:p>
            <a:pPr lvl="1"/>
            <a:r>
              <a:rPr lang="en-US" dirty="0" smtClean="0"/>
              <a:t>Aortic stenosis</a:t>
            </a:r>
          </a:p>
          <a:p>
            <a:pPr lvl="1"/>
            <a:r>
              <a:rPr lang="en-US" dirty="0" smtClean="0"/>
              <a:t>Aortic </a:t>
            </a:r>
            <a:r>
              <a:rPr lang="en-US" dirty="0" err="1" smtClean="0"/>
              <a:t>coarctation</a:t>
            </a:r>
            <a:r>
              <a:rPr lang="en-US" dirty="0" smtClean="0"/>
              <a:t> without valve involvement</a:t>
            </a:r>
          </a:p>
          <a:p>
            <a:pPr lvl="1"/>
            <a:r>
              <a:rPr lang="en-US" dirty="0" smtClean="0"/>
              <a:t>Uncorrected T. </a:t>
            </a:r>
            <a:r>
              <a:rPr lang="en-US" dirty="0" err="1" smtClean="0"/>
              <a:t>Fallot</a:t>
            </a:r>
            <a:endParaRPr lang="en-US" dirty="0" smtClean="0"/>
          </a:p>
          <a:p>
            <a:pPr lvl="1"/>
            <a:r>
              <a:rPr lang="en-US" dirty="0" smtClean="0"/>
              <a:t>Previous myocardial infarction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Marfan</a:t>
            </a:r>
            <a:r>
              <a:rPr lang="en-US" dirty="0" smtClean="0"/>
              <a:t> syndrome – normal aorta</a:t>
            </a:r>
          </a:p>
          <a:p>
            <a:pPr lvl="1"/>
            <a:r>
              <a:rPr lang="en-US" dirty="0" smtClean="0"/>
              <a:t>Mitral stenosis with atrial fibrillation</a:t>
            </a:r>
          </a:p>
          <a:p>
            <a:pPr lvl="1"/>
            <a:r>
              <a:rPr lang="en-US" dirty="0" smtClean="0"/>
              <a:t>Artificial valve</a:t>
            </a:r>
          </a:p>
          <a:p>
            <a:pPr lvl="1"/>
            <a:r>
              <a:rPr lang="en-US" dirty="0" smtClean="0"/>
              <a:t>NYHA 3 ,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87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- Antenatal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Early diagnosis and functional classification</a:t>
            </a:r>
          </a:p>
          <a:p>
            <a:r>
              <a:rPr lang="en-US" dirty="0" smtClean="0"/>
              <a:t>NYHA 1&amp;2 – ANC as an out patient</a:t>
            </a:r>
          </a:p>
          <a:p>
            <a:r>
              <a:rPr lang="en-US" dirty="0" smtClean="0"/>
              <a:t>ECG, Echocardiography – confirm lesion, functional status of the heart</a:t>
            </a:r>
          </a:p>
          <a:p>
            <a:r>
              <a:rPr lang="en-US" dirty="0" err="1" smtClean="0"/>
              <a:t>Haemogram</a:t>
            </a:r>
            <a:r>
              <a:rPr lang="en-US" dirty="0" smtClean="0"/>
              <a:t> + other ANP’s</a:t>
            </a:r>
          </a:p>
          <a:p>
            <a:r>
              <a:rPr lang="en-US" dirty="0" smtClean="0"/>
              <a:t>Screen for and treat anemia, UTI, other febrile morbidities aggressively</a:t>
            </a:r>
          </a:p>
          <a:p>
            <a:r>
              <a:rPr lang="en-US" dirty="0" err="1" smtClean="0"/>
              <a:t>Hematenic</a:t>
            </a:r>
            <a:r>
              <a:rPr lang="en-US" dirty="0" smtClean="0"/>
              <a:t> prophylaxis, adequate anti-coagulation for those with prosthetic valves</a:t>
            </a:r>
          </a:p>
        </p:txBody>
      </p:sp>
    </p:spTree>
    <p:extLst>
      <p:ext uri="{BB962C8B-B14F-4D97-AF65-F5344CB8AC3E}">
        <p14:creationId xmlns:p14="http://schemas.microsoft.com/office/powerpoint/2010/main" xmlns="" val="23208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Antenatal management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NYHA 3&amp;4 – admit </a:t>
            </a:r>
            <a:r>
              <a:rPr lang="en-US" dirty="0" smtClean="0"/>
              <a:t>as soon as pregnancy is diagnosed</a:t>
            </a:r>
          </a:p>
          <a:p>
            <a:r>
              <a:rPr lang="en-US" dirty="0" smtClean="0"/>
              <a:t>Bed rest in propped up position</a:t>
            </a:r>
          </a:p>
          <a:p>
            <a:r>
              <a:rPr lang="en-US" dirty="0" smtClean="0"/>
              <a:t>Look out for aggravating conditions and treat aggressively </a:t>
            </a:r>
          </a:p>
          <a:p>
            <a:r>
              <a:rPr lang="en-US" dirty="0" smtClean="0"/>
              <a:t>Anti-failure regime for those with signs</a:t>
            </a:r>
          </a:p>
          <a:p>
            <a:r>
              <a:rPr lang="en-US" dirty="0" smtClean="0"/>
              <a:t>Await spontaneous labor</a:t>
            </a:r>
          </a:p>
          <a:p>
            <a:r>
              <a:rPr lang="en-US" dirty="0" smtClean="0"/>
              <a:t>Aim for vaginal delivery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72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in labor – 1</a:t>
            </a:r>
            <a:r>
              <a:rPr lang="en-US" baseline="30000" dirty="0" smtClean="0"/>
              <a:t>st</a:t>
            </a:r>
            <a:r>
              <a:rPr lang="en-US" dirty="0" smtClean="0"/>
              <a:t>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 up in bed – tilt to left side</a:t>
            </a:r>
          </a:p>
          <a:p>
            <a:r>
              <a:rPr lang="en-US" dirty="0" smtClean="0"/>
              <a:t>Oxygen by mask or nasal catheter </a:t>
            </a:r>
            <a:r>
              <a:rPr lang="en-US" dirty="0" err="1" smtClean="0"/>
              <a:t>prn</a:t>
            </a:r>
            <a:endParaRPr lang="en-US" dirty="0" smtClean="0"/>
          </a:p>
          <a:p>
            <a:r>
              <a:rPr lang="en-US" dirty="0" smtClean="0"/>
              <a:t>Adequate analgesia – Morphine 10mg or </a:t>
            </a:r>
            <a:r>
              <a:rPr lang="en-US" dirty="0" err="1" smtClean="0"/>
              <a:t>Pethidine</a:t>
            </a:r>
            <a:endParaRPr lang="en-US" dirty="0" smtClean="0"/>
          </a:p>
          <a:p>
            <a:r>
              <a:rPr lang="en-US" dirty="0" smtClean="0"/>
              <a:t>Monitor fluid balance – avoid dehydration</a:t>
            </a:r>
          </a:p>
          <a:p>
            <a:r>
              <a:rPr lang="en-US" dirty="0" smtClean="0"/>
              <a:t>If oxytocin required – use infusion pump or higher concentrations at slower rate</a:t>
            </a:r>
          </a:p>
          <a:p>
            <a:r>
              <a:rPr lang="en-US" dirty="0" smtClean="0"/>
              <a:t>Parenteral antibiotics – prophylaxis against bacterial endocarditis</a:t>
            </a:r>
          </a:p>
          <a:p>
            <a:r>
              <a:rPr lang="en-US" dirty="0" smtClean="0"/>
              <a:t>Monitor pulse, RR: - pulse &gt; 110/min, CCF – give Digoxin, pulmonary edema – Lasix 40mg IV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20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Etiology </a:t>
            </a:r>
          </a:p>
          <a:p>
            <a:r>
              <a:rPr lang="en-US" dirty="0" smtClean="0"/>
              <a:t>Diagnosis </a:t>
            </a:r>
          </a:p>
          <a:p>
            <a:r>
              <a:rPr lang="en-US" dirty="0" smtClean="0"/>
              <a:t>Effect of pregnancy on cardiac disease</a:t>
            </a:r>
          </a:p>
          <a:p>
            <a:r>
              <a:rPr lang="en-US" dirty="0" smtClean="0"/>
              <a:t>Effect of cardiac disease on pregnancy</a:t>
            </a:r>
          </a:p>
          <a:p>
            <a:r>
              <a:rPr lang="en-US" dirty="0" smtClean="0"/>
              <a:t>Classification of cardiac disease in pregnancy</a:t>
            </a:r>
          </a:p>
          <a:p>
            <a:r>
              <a:rPr lang="en-US" dirty="0" smtClean="0"/>
              <a:t>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21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in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stage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propped up position</a:t>
            </a:r>
          </a:p>
          <a:p>
            <a:r>
              <a:rPr lang="en-US" dirty="0" smtClean="0"/>
              <a:t>Assisted vacuum to avoid sustained bearing down effort</a:t>
            </a:r>
          </a:p>
          <a:p>
            <a:r>
              <a:rPr lang="en-US" dirty="0" smtClean="0"/>
              <a:t>Active management of 3</a:t>
            </a:r>
            <a:r>
              <a:rPr lang="en-US" baseline="30000" dirty="0" smtClean="0"/>
              <a:t>rd</a:t>
            </a:r>
            <a:r>
              <a:rPr lang="en-US" dirty="0" smtClean="0"/>
              <a:t> stage – oxytocin, CCT, massage</a:t>
            </a:r>
          </a:p>
          <a:p>
            <a:r>
              <a:rPr lang="en-US" dirty="0" smtClean="0"/>
              <a:t>IV Lasix upon delivery of placenta</a:t>
            </a:r>
          </a:p>
          <a:p>
            <a:r>
              <a:rPr lang="en-US" dirty="0" smtClean="0"/>
              <a:t>Avoid spinal anesthesia in case of C/section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771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Postpartum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of pulmonary edema high post delivery</a:t>
            </a:r>
          </a:p>
          <a:p>
            <a:r>
              <a:rPr lang="en-US" dirty="0" smtClean="0"/>
              <a:t>Monitor closely in 1</a:t>
            </a:r>
            <a:r>
              <a:rPr lang="en-US" baseline="30000" dirty="0" smtClean="0"/>
              <a:t>st</a:t>
            </a:r>
            <a:r>
              <a:rPr lang="en-US" dirty="0" smtClean="0"/>
              <a:t> 24 hours</a:t>
            </a:r>
          </a:p>
          <a:p>
            <a:r>
              <a:rPr lang="en-US" dirty="0" smtClean="0"/>
              <a:t>CT prophylactic antibiotics – IV x 48 hours then orally x 10/7</a:t>
            </a:r>
          </a:p>
          <a:p>
            <a:r>
              <a:rPr lang="en-US" dirty="0" smtClean="0"/>
              <a:t>Maintain propped up, restrict exercise</a:t>
            </a:r>
          </a:p>
          <a:p>
            <a:r>
              <a:rPr lang="en-US" dirty="0" smtClean="0"/>
              <a:t>Breastfeeding for grade 1&amp;2</a:t>
            </a:r>
          </a:p>
          <a:p>
            <a:r>
              <a:rPr lang="en-US" dirty="0" smtClean="0"/>
              <a:t>Observe in ward for 10-14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6151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Advise permanent method for those with 2 or more children, severe lesions</a:t>
            </a:r>
          </a:p>
          <a:p>
            <a:r>
              <a:rPr lang="en-US" dirty="0" smtClean="0"/>
              <a:t>Category 3 for IUCD – esp. with valve lesions</a:t>
            </a:r>
          </a:p>
          <a:p>
            <a:r>
              <a:rPr lang="en-US" dirty="0" smtClean="0"/>
              <a:t>Implants, DMPA, </a:t>
            </a:r>
            <a:r>
              <a:rPr lang="en-US" dirty="0" err="1" smtClean="0"/>
              <a:t>CoC’s</a:t>
            </a:r>
            <a:r>
              <a:rPr lang="en-US" smtClean="0"/>
              <a:t> may be used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76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Disorders affecting heart muscle, valves or blood supply to heart muscle</a:t>
            </a:r>
          </a:p>
          <a:p>
            <a:r>
              <a:rPr lang="en-US" dirty="0" smtClean="0"/>
              <a:t>May predate pregnancy or arise during pregnancy</a:t>
            </a:r>
          </a:p>
          <a:p>
            <a:r>
              <a:rPr lang="en-US" dirty="0" smtClean="0"/>
              <a:t>Not frequent – affects 1% of all pregnancies</a:t>
            </a:r>
          </a:p>
          <a:p>
            <a:r>
              <a:rPr lang="en-US" dirty="0" smtClean="0"/>
              <a:t>Associated with significant mortality</a:t>
            </a:r>
          </a:p>
          <a:p>
            <a:r>
              <a:rPr lang="en-US" dirty="0" smtClean="0"/>
              <a:t>Deaths most often from CCF, Pulmonary edema, </a:t>
            </a:r>
            <a:r>
              <a:rPr lang="en-US" dirty="0" err="1" smtClean="0"/>
              <a:t>dysrrhythmias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42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Rheumatic fever/RHD – commonest</a:t>
            </a:r>
          </a:p>
          <a:p>
            <a:r>
              <a:rPr lang="en-US" dirty="0" smtClean="0"/>
              <a:t>Congenital heart disease</a:t>
            </a:r>
          </a:p>
          <a:p>
            <a:r>
              <a:rPr lang="en-US" dirty="0" smtClean="0"/>
              <a:t>Cardiomyopathies </a:t>
            </a:r>
          </a:p>
          <a:p>
            <a:r>
              <a:rPr lang="en-US" dirty="0" smtClean="0"/>
              <a:t>Coronary artery disease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090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Rheumatic heart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Commonest; Valve involvement – Mitral, Aortic, Tricuspid</a:t>
            </a:r>
          </a:p>
          <a:p>
            <a:r>
              <a:rPr lang="en-US" dirty="0" smtClean="0"/>
              <a:t>Majority predate pregnancy – fever in childhood, better mx – more survive</a:t>
            </a:r>
          </a:p>
          <a:p>
            <a:r>
              <a:rPr lang="en-US" dirty="0" smtClean="0"/>
              <a:t>Mitral stenosis most common lesion – 80-90%</a:t>
            </a:r>
          </a:p>
          <a:p>
            <a:r>
              <a:rPr lang="en-US" dirty="0" smtClean="0"/>
              <a:t>Leads to dilation of left atrium, pulmonary hypertension – atrial fibrillation, pulmonary edema</a:t>
            </a:r>
          </a:p>
          <a:p>
            <a:r>
              <a:rPr lang="en-US" dirty="0" smtClean="0"/>
              <a:t>Mortality of 5-15% once symptomatic</a:t>
            </a:r>
          </a:p>
          <a:p>
            <a:r>
              <a:rPr lang="en-US" dirty="0" smtClean="0"/>
              <a:t>Balloon </a:t>
            </a:r>
            <a:r>
              <a:rPr lang="en-US" dirty="0" err="1" smtClean="0"/>
              <a:t>valvotomy</a:t>
            </a:r>
            <a:r>
              <a:rPr lang="en-US" dirty="0" smtClean="0"/>
              <a:t>, valve replacement, Digoxin, beta blockers, anticoagulants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38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Congenital heart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Incidence increasing due to more girls surviving to reach child bearing age</a:t>
            </a:r>
          </a:p>
          <a:p>
            <a:r>
              <a:rPr lang="en-US" dirty="0" err="1" smtClean="0"/>
              <a:t>Acyanotic</a:t>
            </a:r>
            <a:r>
              <a:rPr lang="en-US" dirty="0" smtClean="0"/>
              <a:t> (L to R shunt) – ASD, PDA, VSD</a:t>
            </a:r>
          </a:p>
          <a:p>
            <a:r>
              <a:rPr lang="en-US" dirty="0" smtClean="0"/>
              <a:t>Cyanotic (R to L shunt) – </a:t>
            </a:r>
            <a:r>
              <a:rPr lang="en-US" dirty="0" err="1" smtClean="0"/>
              <a:t>Fallot’s</a:t>
            </a:r>
            <a:r>
              <a:rPr lang="en-US" dirty="0" smtClean="0"/>
              <a:t> </a:t>
            </a:r>
            <a:r>
              <a:rPr lang="en-US" dirty="0" err="1" smtClean="0"/>
              <a:t>tetrallogy</a:t>
            </a:r>
            <a:r>
              <a:rPr lang="en-US" dirty="0" smtClean="0"/>
              <a:t> (</a:t>
            </a:r>
            <a:r>
              <a:rPr lang="en-US" sz="2400" dirty="0" smtClean="0"/>
              <a:t>VSD, Pulmonary valve stenosis, Rt. Ventricular hypertrophy, overriding aorta</a:t>
            </a:r>
            <a:r>
              <a:rPr lang="en-US" dirty="0" smtClean="0"/>
              <a:t>), </a:t>
            </a:r>
            <a:r>
              <a:rPr lang="en-US" dirty="0" err="1" smtClean="0"/>
              <a:t>Eisenmenger</a:t>
            </a:r>
            <a:r>
              <a:rPr lang="en-US" dirty="0" smtClean="0"/>
              <a:t> syndrome (</a:t>
            </a:r>
            <a:r>
              <a:rPr lang="en-US" sz="2400" dirty="0" smtClean="0"/>
              <a:t>pulmonary hypertension, PDA, ASD or VSD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congenital lesions – </a:t>
            </a:r>
            <a:r>
              <a:rPr lang="en-US" sz="2600" dirty="0" err="1" smtClean="0"/>
              <a:t>Coarctation</a:t>
            </a:r>
            <a:r>
              <a:rPr lang="en-US" sz="2600" dirty="0" smtClean="0"/>
              <a:t> of Aorta, primary pulmonary hypertension, </a:t>
            </a:r>
            <a:r>
              <a:rPr lang="en-US" sz="2600" dirty="0" err="1" smtClean="0"/>
              <a:t>Marfans</a:t>
            </a:r>
            <a:r>
              <a:rPr lang="en-US" sz="2600" dirty="0" smtClean="0"/>
              <a:t> syndrome</a:t>
            </a:r>
          </a:p>
          <a:p>
            <a:r>
              <a:rPr lang="en-US" dirty="0" smtClean="0"/>
              <a:t>3-10% risk of transmission to offspring</a:t>
            </a:r>
          </a:p>
          <a:p>
            <a:r>
              <a:rPr lang="en-US" dirty="0" smtClean="0"/>
              <a:t>Without surgical intervention – 50% mortality for cyanotic  lesions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179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Peripartum</a:t>
            </a:r>
            <a:r>
              <a:rPr lang="en-US" dirty="0" smtClean="0"/>
              <a:t> cardiomyopathy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CCF within last month of gestation up to 5/12 postpartum</a:t>
            </a:r>
          </a:p>
          <a:p>
            <a:r>
              <a:rPr lang="en-US" dirty="0" smtClean="0"/>
              <a:t>No previous heart disease and no cause determined</a:t>
            </a:r>
          </a:p>
          <a:p>
            <a:r>
              <a:rPr lang="en-US" dirty="0" smtClean="0"/>
              <a:t>Usually in multiparous 20-35 year old women</a:t>
            </a:r>
          </a:p>
          <a:p>
            <a:r>
              <a:rPr lang="en-US" dirty="0" smtClean="0"/>
              <a:t>Worsens with subsequent pregnancies</a:t>
            </a:r>
          </a:p>
          <a:p>
            <a:r>
              <a:rPr lang="en-US" dirty="0" smtClean="0"/>
              <a:t>Prone to pulmonary embolism and cerebral thrombosis with a 20-30% mortality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90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Coronary artery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Leads to myocardial infarction </a:t>
            </a:r>
          </a:p>
          <a:p>
            <a:r>
              <a:rPr lang="en-US" dirty="0" smtClean="0"/>
              <a:t>Rare in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32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signs of normal pregnancy mimic cardiac disease  e.g. </a:t>
            </a:r>
          </a:p>
          <a:p>
            <a:pPr lvl="1"/>
            <a:r>
              <a:rPr lang="en-US" dirty="0" smtClean="0"/>
              <a:t>Fatigue, reduced exercise tolerance </a:t>
            </a:r>
          </a:p>
          <a:p>
            <a:pPr lvl="1"/>
            <a:r>
              <a:rPr lang="en-US" dirty="0" smtClean="0"/>
              <a:t>Orthopnea</a:t>
            </a:r>
          </a:p>
          <a:p>
            <a:pPr lvl="1"/>
            <a:r>
              <a:rPr lang="en-US" dirty="0" err="1" smtClean="0"/>
              <a:t>Dyspnoea</a:t>
            </a:r>
            <a:r>
              <a:rPr lang="en-US" dirty="0" smtClean="0"/>
              <a:t>, syncope</a:t>
            </a:r>
          </a:p>
          <a:p>
            <a:pPr lvl="1"/>
            <a:r>
              <a:rPr lang="en-US" dirty="0" smtClean="0"/>
              <a:t>Palpitations</a:t>
            </a:r>
          </a:p>
          <a:p>
            <a:pPr lvl="1"/>
            <a:r>
              <a:rPr lang="en-US" dirty="0" smtClean="0"/>
              <a:t>Distended neck veins</a:t>
            </a:r>
          </a:p>
          <a:p>
            <a:pPr lvl="1"/>
            <a:r>
              <a:rPr lang="en-US" dirty="0" smtClean="0"/>
              <a:t>Displaced apex beat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68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308</TotalTime>
  <Words>906</Words>
  <Application>Microsoft Office PowerPoint</Application>
  <PresentationFormat>On-screen Show (4:3)</PresentationFormat>
  <Paragraphs>148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Cardiac disease in pregnancy </vt:lpstr>
      <vt:lpstr>Outline </vt:lpstr>
      <vt:lpstr>Introduction </vt:lpstr>
      <vt:lpstr>Etiology </vt:lpstr>
      <vt:lpstr>Rheumatic heart disease</vt:lpstr>
      <vt:lpstr>Congenital heart disease</vt:lpstr>
      <vt:lpstr>Peripartum cardiomyopathy</vt:lpstr>
      <vt:lpstr>Coronary artery disease</vt:lpstr>
      <vt:lpstr>Diagnosis - 1</vt:lpstr>
      <vt:lpstr>Diagnosis - 2</vt:lpstr>
      <vt:lpstr>Investigations </vt:lpstr>
      <vt:lpstr>Effects of Pregnancy on Cardiac disease </vt:lpstr>
      <vt:lpstr>Aggravating factors for CCF</vt:lpstr>
      <vt:lpstr>Effect of heart disease on pregnancy</vt:lpstr>
      <vt:lpstr>Classification:  - NYHA grading </vt:lpstr>
      <vt:lpstr>Classification 2: Risk of Maternal mortality</vt:lpstr>
      <vt:lpstr>Management - Antenatal</vt:lpstr>
      <vt:lpstr>Antenatal management contd.</vt:lpstr>
      <vt:lpstr>Management in labor – 1st stage</vt:lpstr>
      <vt:lpstr>Management in 2nd and 3rd stage </vt:lpstr>
      <vt:lpstr>Postpartum care</vt:lpstr>
      <vt:lpstr>Family planning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disease in pregnancy</dc:title>
  <dc:creator>Dr. Aswani</dc:creator>
  <cp:lastModifiedBy>lenovo</cp:lastModifiedBy>
  <cp:revision>26</cp:revision>
  <dcterms:created xsi:type="dcterms:W3CDTF">2016-04-20T19:22:29Z</dcterms:created>
  <dcterms:modified xsi:type="dcterms:W3CDTF">2021-07-22T16:28:05Z</dcterms:modified>
</cp:coreProperties>
</file>