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3FE7D-61D1-4BC5-ADF9-9BDC2A9B323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73BAA-8B61-4F72-9A16-62B75792FB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erradication</a:t>
            </a:r>
            <a:r>
              <a:rPr lang="en-US" baseline="0" dirty="0" smtClean="0"/>
              <a:t> dose serves as the first course of antibiotic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73BAA-8B61-4F72-9A16-62B75792FBD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AFDF28-973D-4FAB-802B-90C27AD4B4E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73F390-8DC1-4BDA-B1CA-6F5EE471A4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Cardiarc</a:t>
            </a:r>
            <a:r>
              <a:rPr lang="en-US" dirty="0" smtClean="0"/>
              <a:t> disorders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Paediatrics</a:t>
            </a:r>
          </a:p>
          <a:p>
            <a:r>
              <a:rPr lang="en-US" dirty="0" smtClean="0"/>
              <a:t>Clinical Medicine </a:t>
            </a:r>
          </a:p>
          <a:p>
            <a:r>
              <a:rPr lang="en-US" dirty="0" err="1" smtClean="0"/>
              <a:t>Kmtc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A) clinical findings</a:t>
            </a:r>
          </a:p>
          <a:p>
            <a:r>
              <a:rPr lang="en-US" dirty="0" smtClean="0"/>
              <a:t>Previous rheumatic heart </a:t>
            </a:r>
            <a:r>
              <a:rPr lang="en-US" dirty="0" err="1" smtClean="0"/>
              <a:t>dse</a:t>
            </a:r>
            <a:endParaRPr lang="en-US" dirty="0" smtClean="0"/>
          </a:p>
          <a:p>
            <a:r>
              <a:rPr lang="en-US" dirty="0" smtClean="0"/>
              <a:t>Athralgia</a:t>
            </a:r>
          </a:p>
          <a:p>
            <a:r>
              <a:rPr lang="en-US" dirty="0" smtClean="0"/>
              <a:t>Fever with weakness, malaise and weight loss.</a:t>
            </a:r>
          </a:p>
          <a:p>
            <a:r>
              <a:rPr lang="en-US" dirty="0" smtClean="0"/>
              <a:t>B) Lab findings</a:t>
            </a:r>
          </a:p>
          <a:p>
            <a:r>
              <a:rPr lang="en-US" dirty="0" smtClean="0"/>
              <a:t>Elevated </a:t>
            </a:r>
            <a:r>
              <a:rPr lang="en-US" dirty="0" err="1" smtClean="0"/>
              <a:t>ESR,CRP,leukocytes</a:t>
            </a:r>
            <a:endParaRPr lang="en-US" dirty="0" smtClean="0"/>
          </a:p>
          <a:p>
            <a:r>
              <a:rPr lang="en-US" dirty="0" smtClean="0"/>
              <a:t>ECG and echo to confirm rhythm problems</a:t>
            </a:r>
          </a:p>
          <a:p>
            <a:r>
              <a:rPr lang="en-US" dirty="0" smtClean="0"/>
              <a:t>CXR- </a:t>
            </a:r>
            <a:r>
              <a:rPr lang="en-US" dirty="0" err="1" smtClean="0"/>
              <a:t>cardiomegally</a:t>
            </a:r>
            <a:r>
              <a:rPr lang="en-US" dirty="0" smtClean="0"/>
              <a:t>+ pulmonary congestion</a:t>
            </a:r>
          </a:p>
          <a:p>
            <a:r>
              <a:rPr lang="en-US" dirty="0" smtClean="0"/>
              <a:t>C) evidence of GAS infection</a:t>
            </a:r>
          </a:p>
          <a:p>
            <a:r>
              <a:rPr lang="en-US" dirty="0" smtClean="0"/>
              <a:t>Positive culture + elevated ASOT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manifestations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Doppler- echocardiogram- in Acute rheumatic heart </a:t>
            </a:r>
            <a:r>
              <a:rPr lang="en-US" dirty="0" err="1" smtClean="0"/>
              <a:t>dse</a:t>
            </a:r>
            <a:r>
              <a:rPr lang="en-US" dirty="0" smtClean="0"/>
              <a:t>, </a:t>
            </a:r>
            <a:r>
              <a:rPr lang="en-US" dirty="0" err="1" smtClean="0"/>
              <a:t>doppler</a:t>
            </a:r>
            <a:r>
              <a:rPr lang="en-US" dirty="0" smtClean="0"/>
              <a:t> ECG identifies and quantifies valve </a:t>
            </a:r>
            <a:r>
              <a:rPr lang="en-US" dirty="0" err="1" smtClean="0"/>
              <a:t>insuficiency</a:t>
            </a:r>
            <a:r>
              <a:rPr lang="en-US" dirty="0" smtClean="0"/>
              <a:t> and ventricular dysfunction</a:t>
            </a:r>
          </a:p>
          <a:p>
            <a:r>
              <a:rPr lang="en-US" dirty="0" smtClean="0"/>
              <a:t>In chronic RHD-ECG may be used to track the progression of valve stenosis and need for surgical intervention.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insufficient valves may reveal </a:t>
            </a:r>
            <a:r>
              <a:rPr lang="en-US" dirty="0" err="1" smtClean="0"/>
              <a:t>verrucous</a:t>
            </a:r>
            <a:r>
              <a:rPr lang="en-US" dirty="0" smtClean="0"/>
              <a:t> lesions at the line of closure</a:t>
            </a:r>
          </a:p>
          <a:p>
            <a:r>
              <a:rPr lang="en-US" dirty="0" err="1" smtClean="0"/>
              <a:t>Aschoff</a:t>
            </a:r>
            <a:r>
              <a:rPr lang="en-US" dirty="0" smtClean="0"/>
              <a:t> bodies(</a:t>
            </a:r>
            <a:r>
              <a:rPr lang="en-US" dirty="0" err="1" smtClean="0"/>
              <a:t>perivascular</a:t>
            </a:r>
            <a:r>
              <a:rPr lang="en-US" dirty="0" smtClean="0"/>
              <a:t> foci of </a:t>
            </a:r>
            <a:r>
              <a:rPr lang="en-US" dirty="0" err="1" smtClean="0"/>
              <a:t>eosinophilic</a:t>
            </a:r>
            <a:r>
              <a:rPr lang="en-US" dirty="0" smtClean="0"/>
              <a:t> collagen </a:t>
            </a:r>
            <a:r>
              <a:rPr lang="en-US" dirty="0" err="1" smtClean="0"/>
              <a:t>sorrounded</a:t>
            </a:r>
            <a:r>
              <a:rPr lang="en-US" dirty="0" smtClean="0"/>
              <a:t> by </a:t>
            </a:r>
            <a:r>
              <a:rPr lang="en-US" dirty="0" err="1" smtClean="0"/>
              <a:t>lymphocytes,plasma</a:t>
            </a:r>
            <a:r>
              <a:rPr lang="en-US" dirty="0" smtClean="0"/>
              <a:t> cells and macrophages) are found in the </a:t>
            </a:r>
            <a:r>
              <a:rPr lang="en-US" dirty="0" err="1" smtClean="0"/>
              <a:t>pericardium,prerivascular</a:t>
            </a:r>
            <a:r>
              <a:rPr lang="en-US" dirty="0" smtClean="0"/>
              <a:t> regions of the myocardium and </a:t>
            </a:r>
            <a:r>
              <a:rPr lang="en-US" dirty="0" err="1" smtClean="0"/>
              <a:t>endocardium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Histiological</a:t>
            </a:r>
            <a:r>
              <a:rPr lang="en-US" dirty="0" smtClean="0"/>
              <a:t> exam.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Eradicate infection</a:t>
            </a:r>
            <a:r>
              <a:rPr lang="en-US" dirty="0" smtClean="0"/>
              <a:t>-preventive and prophylactic antibiotic therapy to prevent further damage</a:t>
            </a:r>
          </a:p>
          <a:p>
            <a:pPr marL="624078" indent="-514350">
              <a:buNone/>
            </a:pPr>
            <a:r>
              <a:rPr lang="en-US" b="1" dirty="0" smtClean="0"/>
              <a:t>0.6 to 1.2 mu of benzathine penicillin G IM every 4 weeks</a:t>
            </a:r>
          </a:p>
          <a:p>
            <a:pPr marL="624078" indent="-514350">
              <a:buNone/>
            </a:pPr>
            <a:r>
              <a:rPr lang="en-US" dirty="0" smtClean="0"/>
              <a:t>Pts with RF with </a:t>
            </a:r>
            <a:r>
              <a:rPr lang="en-US" dirty="0" err="1" smtClean="0"/>
              <a:t>carditis</a:t>
            </a:r>
            <a:r>
              <a:rPr lang="en-US" dirty="0" smtClean="0"/>
              <a:t> should receive antibiotic prophylaxis for </a:t>
            </a:r>
            <a:r>
              <a:rPr lang="en-US" dirty="0" err="1" smtClean="0"/>
              <a:t>atleast</a:t>
            </a:r>
            <a:r>
              <a:rPr lang="en-US" dirty="0" smtClean="0"/>
              <a:t> 10 years until age of 40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Corticosteroids are used to treat Carditis, especially if heart failure is evident</a:t>
            </a:r>
          </a:p>
          <a:p>
            <a:r>
              <a:rPr lang="en-US" dirty="0" smtClean="0"/>
              <a:t>If heart failure- include ACE </a:t>
            </a:r>
            <a:r>
              <a:rPr lang="en-US" dirty="0" err="1" smtClean="0"/>
              <a:t>inhibitors,beta</a:t>
            </a:r>
            <a:r>
              <a:rPr lang="en-US" dirty="0" smtClean="0"/>
              <a:t> blockers and </a:t>
            </a:r>
            <a:r>
              <a:rPr lang="en-US" dirty="0" err="1" smtClean="0"/>
              <a:t>diurectics</a:t>
            </a:r>
            <a:endParaRPr lang="en-US" dirty="0" smtClean="0"/>
          </a:p>
          <a:p>
            <a:r>
              <a:rPr lang="en-US" b="1" dirty="0" smtClean="0"/>
              <a:t>3. promote comfort</a:t>
            </a:r>
          </a:p>
          <a:p>
            <a:r>
              <a:rPr lang="en-US" dirty="0" smtClean="0"/>
              <a:t>If pt with </a:t>
            </a:r>
            <a:r>
              <a:rPr lang="en-US" dirty="0" err="1" smtClean="0"/>
              <a:t>athritis-salicylates</a:t>
            </a:r>
            <a:r>
              <a:rPr lang="en-US" dirty="0" smtClean="0"/>
              <a:t> ( </a:t>
            </a:r>
            <a:r>
              <a:rPr lang="en-US" dirty="0" err="1" smtClean="0"/>
              <a:t>asprin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Bed rest to reduce cardiac effort</a:t>
            </a:r>
          </a:p>
          <a:p>
            <a:r>
              <a:rPr lang="en-US" dirty="0" smtClean="0"/>
              <a:t>4. Surgical- Valve </a:t>
            </a:r>
            <a:r>
              <a:rPr lang="en-US" dirty="0" err="1" smtClean="0"/>
              <a:t>reapair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Maximize cardiac output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Q/A</a:t>
            </a:r>
          </a:p>
          <a:p>
            <a:r>
              <a:rPr lang="en-US" dirty="0" smtClean="0"/>
              <a:t>ASSIGNEMENTS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Introduction;</a:t>
            </a:r>
          </a:p>
          <a:p>
            <a:r>
              <a:rPr lang="en-US" dirty="0" smtClean="0"/>
              <a:t>Rheumatic fever is a diffuse inflammatory </a:t>
            </a:r>
            <a:r>
              <a:rPr lang="en-US" dirty="0" err="1" smtClean="0"/>
              <a:t>dse</a:t>
            </a:r>
            <a:r>
              <a:rPr lang="en-US" dirty="0" smtClean="0"/>
              <a:t> characterized by a delayed response to an infection by Group A beta-hemolytic streptococci(GAS) in the tonsilopharyngeal areas affecting the heart, joints, CNS and subcutaneous tissue.</a:t>
            </a:r>
          </a:p>
          <a:p>
            <a:r>
              <a:rPr lang="en-US" dirty="0" smtClean="0"/>
              <a:t>4</a:t>
            </a:r>
            <a:r>
              <a:rPr lang="en-US" dirty="0" smtClean="0"/>
              <a:t>0-60% of Patients with AERF will go on to developing RHD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RHEUMATIC HEART DISEASE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RHD is a chronic condition resulting from rheumatic fever which involves layers of the heart.(</a:t>
            </a:r>
            <a:r>
              <a:rPr lang="en-US" dirty="0" err="1" smtClean="0"/>
              <a:t>i.e</a:t>
            </a:r>
            <a:r>
              <a:rPr lang="en-US" dirty="0" smtClean="0"/>
              <a:t> Pericarditis) and is characterized by scarring and deformity of the heart valves.</a:t>
            </a:r>
          </a:p>
          <a:p>
            <a:r>
              <a:rPr lang="en-US" dirty="0" smtClean="0"/>
              <a:t>The commonest valves affected are the mitral and aortic, however all valves can be </a:t>
            </a:r>
            <a:r>
              <a:rPr lang="en-US" dirty="0" err="1" smtClean="0"/>
              <a:t>afected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RF is principally a </a:t>
            </a:r>
            <a:r>
              <a:rPr lang="en-US" dirty="0" err="1" smtClean="0"/>
              <a:t>dse</a:t>
            </a:r>
            <a:r>
              <a:rPr lang="en-US" dirty="0" smtClean="0"/>
              <a:t> of childhood, with a median age of 10 years.</a:t>
            </a:r>
          </a:p>
          <a:p>
            <a:r>
              <a:rPr lang="en-US" dirty="0" smtClean="0"/>
              <a:t>RF occurs equally in numbers in males and females</a:t>
            </a:r>
          </a:p>
          <a:p>
            <a:r>
              <a:rPr lang="en-US" dirty="0" smtClean="0"/>
              <a:t>Its more seen in poor socio economic strata living in damp and over crowded place.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Group A beta-hemolytic streptococcus</a:t>
            </a:r>
          </a:p>
          <a:p>
            <a:r>
              <a:rPr lang="en-US" dirty="0" smtClean="0"/>
              <a:t>Rheumatic fever</a:t>
            </a:r>
          </a:p>
          <a:p>
            <a:pPr>
              <a:buNone/>
            </a:pPr>
            <a:r>
              <a:rPr lang="en-US" b="1" dirty="0" smtClean="0"/>
              <a:t>Risk factors</a:t>
            </a:r>
          </a:p>
          <a:p>
            <a:r>
              <a:rPr lang="en-US" dirty="0" smtClean="0"/>
              <a:t>Poor socio economic </a:t>
            </a:r>
            <a:r>
              <a:rPr lang="en-US" dirty="0" err="1" smtClean="0"/>
              <a:t>status+overcrowding</a:t>
            </a:r>
            <a:endParaRPr lang="en-US" dirty="0" smtClean="0"/>
          </a:p>
          <a:p>
            <a:r>
              <a:rPr lang="en-US" dirty="0" smtClean="0"/>
              <a:t>Age ( below 15 years)</a:t>
            </a:r>
          </a:p>
          <a:p>
            <a:r>
              <a:rPr lang="en-US" dirty="0" smtClean="0"/>
              <a:t>URTIs</a:t>
            </a:r>
          </a:p>
          <a:p>
            <a:r>
              <a:rPr lang="en-US" dirty="0" smtClean="0"/>
              <a:t>Climate</a:t>
            </a:r>
          </a:p>
          <a:p>
            <a:r>
              <a:rPr lang="en-US" dirty="0" err="1" smtClean="0"/>
              <a:t>Prev</a:t>
            </a:r>
            <a:r>
              <a:rPr lang="en-US" dirty="0" smtClean="0"/>
              <a:t> </a:t>
            </a:r>
            <a:r>
              <a:rPr lang="en-US" dirty="0" err="1" smtClean="0"/>
              <a:t>hx</a:t>
            </a:r>
            <a:r>
              <a:rPr lang="en-US" dirty="0" smtClean="0"/>
              <a:t> of RF</a:t>
            </a:r>
          </a:p>
          <a:p>
            <a:r>
              <a:rPr lang="en-US" dirty="0" err="1" smtClean="0"/>
              <a:t>Genetiic</a:t>
            </a:r>
            <a:r>
              <a:rPr lang="en-US" dirty="0" smtClean="0"/>
              <a:t> predisposition-has a familial </a:t>
            </a:r>
            <a:r>
              <a:rPr lang="en-US" dirty="0" err="1" smtClean="0"/>
              <a:t>tendancy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r>
              <a:rPr lang="en-US" dirty="0" err="1" smtClean="0"/>
              <a:t>GAbS</a:t>
            </a:r>
            <a:r>
              <a:rPr lang="en-US" dirty="0" smtClean="0"/>
              <a:t> </a:t>
            </a:r>
            <a:r>
              <a:rPr lang="en-US" dirty="0" err="1" smtClean="0"/>
              <a:t>infnx</a:t>
            </a:r>
            <a:r>
              <a:rPr lang="en-US" dirty="0" smtClean="0"/>
              <a:t>- untreated </a:t>
            </a:r>
            <a:r>
              <a:rPr lang="en-US" dirty="0" err="1" smtClean="0"/>
              <a:t>strept</a:t>
            </a:r>
            <a:r>
              <a:rPr lang="en-US" dirty="0" smtClean="0"/>
              <a:t> throat---RF– all  layers of the heart and the valve become </a:t>
            </a:r>
            <a:r>
              <a:rPr lang="en-US" dirty="0" err="1" smtClean="0"/>
              <a:t>inflammed—vegatation</a:t>
            </a:r>
            <a:r>
              <a:rPr lang="en-US" dirty="0" smtClean="0"/>
              <a:t> forms—</a:t>
            </a:r>
            <a:r>
              <a:rPr lang="en-US" dirty="0" err="1" smtClean="0"/>
              <a:t>valvular</a:t>
            </a:r>
            <a:r>
              <a:rPr lang="en-US" dirty="0" smtClean="0"/>
              <a:t> regurgitations and stenosis---Heart failure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pic>
        <p:nvPicPr>
          <p:cNvPr id="4" name="Picture 3" descr="r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0400"/>
            <a:ext cx="6934199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Major manifestations;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Carditis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Polyathritis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Chorea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Erythema  marginatum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Subcutaneous nodules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Fever associated with weakness, malaise, weight loss</a:t>
            </a:r>
          </a:p>
          <a:p>
            <a:r>
              <a:rPr lang="en-US" dirty="0" smtClean="0"/>
              <a:t>Athralgia</a:t>
            </a:r>
          </a:p>
          <a:p>
            <a:pPr>
              <a:buNone/>
            </a:pPr>
            <a:r>
              <a:rPr lang="en-US" b="1" dirty="0" smtClean="0"/>
              <a:t>Laboratory findings;</a:t>
            </a:r>
          </a:p>
          <a:p>
            <a:r>
              <a:rPr lang="en-US" dirty="0" smtClean="0"/>
              <a:t>Positive throat culture for group A beta hemolytic streptococci</a:t>
            </a:r>
          </a:p>
          <a:p>
            <a:r>
              <a:rPr lang="en-US" dirty="0" smtClean="0"/>
              <a:t>Elevated acute phase reactants-ESR,CRP, leukocytosis</a:t>
            </a:r>
          </a:p>
          <a:p>
            <a:r>
              <a:rPr lang="en-US" dirty="0" smtClean="0"/>
              <a:t>Prolonged p-r interval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manifestations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Dx</a:t>
            </a:r>
            <a:r>
              <a:rPr lang="en-US" dirty="0" smtClean="0"/>
              <a:t> of RHD is made after an antecedent </a:t>
            </a:r>
            <a:r>
              <a:rPr lang="en-US" dirty="0" err="1" smtClean="0"/>
              <a:t>rrhuematic</a:t>
            </a:r>
            <a:r>
              <a:rPr lang="en-US" dirty="0" smtClean="0"/>
              <a:t> fever;</a:t>
            </a:r>
          </a:p>
          <a:p>
            <a:r>
              <a:rPr lang="en-US" dirty="0" smtClean="0"/>
              <a:t>The modified </a:t>
            </a:r>
            <a:r>
              <a:rPr lang="en-US" b="1" dirty="0" smtClean="0"/>
              <a:t>Jones criteria (1992</a:t>
            </a:r>
            <a:r>
              <a:rPr lang="en-US" dirty="0" smtClean="0"/>
              <a:t>) provides guidelines for the </a:t>
            </a:r>
            <a:r>
              <a:rPr lang="en-US" dirty="0" err="1" smtClean="0"/>
              <a:t>dx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Jones criteria</a:t>
            </a:r>
          </a:p>
          <a:p>
            <a:r>
              <a:rPr lang="en-US" b="1" dirty="0" smtClean="0"/>
              <a:t>2 major</a:t>
            </a:r>
          </a:p>
          <a:p>
            <a:pPr>
              <a:buNone/>
            </a:pPr>
            <a:r>
              <a:rPr lang="en-US" b="1" dirty="0" smtClean="0"/>
              <a:t>Or 1 major and 2 minor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evaluation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Carditis</a:t>
            </a:r>
          </a:p>
          <a:p>
            <a:r>
              <a:rPr lang="en-US" dirty="0" smtClean="0"/>
              <a:t>Polyathritis</a:t>
            </a:r>
          </a:p>
          <a:p>
            <a:r>
              <a:rPr lang="en-US" dirty="0" smtClean="0"/>
              <a:t>Chorea</a:t>
            </a:r>
          </a:p>
          <a:p>
            <a:r>
              <a:rPr lang="en-US" dirty="0" smtClean="0"/>
              <a:t>Erythema marginatum</a:t>
            </a:r>
          </a:p>
          <a:p>
            <a:r>
              <a:rPr lang="en-US" dirty="0" smtClean="0"/>
              <a:t>Subcutaneous nodules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manifestations-johns criteria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530</Words>
  <Application>Microsoft Office PowerPoint</Application>
  <PresentationFormat>On-screen Show (4:3)</PresentationFormat>
  <Paragraphs>84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Cardiarc disorders 2</vt:lpstr>
      <vt:lpstr>RHEUMATIC HEART DISEASE</vt:lpstr>
      <vt:lpstr>Definition </vt:lpstr>
      <vt:lpstr>Etiology</vt:lpstr>
      <vt:lpstr>Pathophysiology</vt:lpstr>
      <vt:lpstr>Clinical manifestations</vt:lpstr>
      <vt:lpstr>Minor manifestations</vt:lpstr>
      <vt:lpstr>Diagnostic evaluation</vt:lpstr>
      <vt:lpstr>Major manifestations-johns criteria</vt:lpstr>
      <vt:lpstr>Minor manifestations</vt:lpstr>
      <vt:lpstr>Slide 11</vt:lpstr>
      <vt:lpstr>Histiological exam.</vt:lpstr>
      <vt:lpstr>management</vt:lpstr>
      <vt:lpstr>2. Maximize cardiac output</vt:lpstr>
      <vt:lpstr>THE END…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Cardiarc disorders 2</dc:title>
  <dc:creator>USER</dc:creator>
  <cp:lastModifiedBy>USER</cp:lastModifiedBy>
  <cp:revision>1</cp:revision>
  <dcterms:created xsi:type="dcterms:W3CDTF">2021-06-23T19:54:33Z</dcterms:created>
  <dcterms:modified xsi:type="dcterms:W3CDTF">2021-06-23T21:34:32Z</dcterms:modified>
</cp:coreProperties>
</file>